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9"/>
  </p:notesMasterIdLst>
  <p:sldIdLst>
    <p:sldId id="256" r:id="rId2"/>
    <p:sldId id="285" r:id="rId3"/>
    <p:sldId id="340" r:id="rId4"/>
    <p:sldId id="286" r:id="rId5"/>
    <p:sldId id="287" r:id="rId6"/>
    <p:sldId id="288" r:id="rId7"/>
    <p:sldId id="343" r:id="rId8"/>
    <p:sldId id="342" r:id="rId9"/>
    <p:sldId id="345" r:id="rId10"/>
    <p:sldId id="421" r:id="rId11"/>
    <p:sldId id="284" r:id="rId12"/>
    <p:sldId id="346" r:id="rId13"/>
    <p:sldId id="349" r:id="rId14"/>
    <p:sldId id="350" r:id="rId15"/>
    <p:sldId id="351" r:id="rId16"/>
    <p:sldId id="312" r:id="rId17"/>
    <p:sldId id="348" r:id="rId18"/>
    <p:sldId id="353" r:id="rId19"/>
    <p:sldId id="357" r:id="rId20"/>
    <p:sldId id="355" r:id="rId21"/>
    <p:sldId id="358" r:id="rId22"/>
    <p:sldId id="315" r:id="rId23"/>
    <p:sldId id="318" r:id="rId24"/>
    <p:sldId id="359" r:id="rId25"/>
    <p:sldId id="321" r:id="rId26"/>
    <p:sldId id="360" r:id="rId27"/>
    <p:sldId id="488" r:id="rId28"/>
    <p:sldId id="324" r:id="rId29"/>
    <p:sldId id="361" r:id="rId30"/>
    <p:sldId id="325" r:id="rId31"/>
    <p:sldId id="326" r:id="rId32"/>
    <p:sldId id="327" r:id="rId33"/>
    <p:sldId id="362" r:id="rId34"/>
    <p:sldId id="332" r:id="rId35"/>
    <p:sldId id="334" r:id="rId36"/>
    <p:sldId id="335" r:id="rId37"/>
    <p:sldId id="368" r:id="rId38"/>
    <p:sldId id="369" r:id="rId39"/>
    <p:sldId id="370" r:id="rId40"/>
    <p:sldId id="371" r:id="rId41"/>
    <p:sldId id="372" r:id="rId42"/>
    <p:sldId id="375" r:id="rId43"/>
    <p:sldId id="377" r:id="rId44"/>
    <p:sldId id="378" r:id="rId45"/>
    <p:sldId id="387" r:id="rId46"/>
    <p:sldId id="390" r:id="rId47"/>
    <p:sldId id="281" r:id="rId48"/>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5">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1" clrIdx="0"/>
  <p:cmAuthor id="1" name="孙文纯" initials="孙文纯"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8F7F5"/>
    <a:srgbClr val="E7E3E0"/>
    <a:srgbClr val="B1A9A5"/>
    <a:srgbClr val="BBB1A8"/>
    <a:srgbClr val="BBB0AC"/>
    <a:srgbClr val="BCB7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7" d="100"/>
          <a:sy n="77" d="100"/>
        </p:scale>
        <p:origin x="642" y="84"/>
      </p:cViewPr>
      <p:guideLst>
        <p:guide orient="horz" pos="2095"/>
        <p:guide pos="3840"/>
      </p:guideLst>
    </p:cSldViewPr>
  </p:slideViewPr>
  <p:notesTextViewPr>
    <p:cViewPr>
      <p:scale>
        <a:sx n="1" d="1"/>
        <a:sy n="1" d="1"/>
      </p:scale>
      <p:origin x="0" y="0"/>
    </p:cViewPr>
  </p:notesTextViewPr>
  <p:sorterViewPr>
    <p:cViewPr>
      <p:scale>
        <a:sx n="91" d="100"/>
        <a:sy n="91"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ink/ink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42" units="1/cm"/>
          <inkml:channelProperty channel="Y" name="resolution" value="44" units="1/cm"/>
        </inkml:channelProperties>
      </inkml:inkSource>
      <inkml:timestamp xml:id="ts0" timeString="2008-09-15T11:44:24"/>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0 0</inkml:trace>
  <inkml:trace contextRef="#ctx0" brushRef="#br0">48 96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FC3BE40C-B27C-48E1-AA3B-94E0FA6726C6}" type="datetimeFigureOut">
              <a:rPr lang="zh-CN" altLang="en-US" smtClean="0"/>
              <a:t>2019/9/16</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3147D4D3-E921-4743-A385-F5A5B70FCC0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2"/>
          </p:nvPr>
        </p:nvSpPr>
        <p:spPr/>
        <p:txBody>
          <a:bodyPr/>
          <a:lstStyle/>
          <a:p>
            <a:pPr lvl="0" algn="r"/>
            <a:fld id="{9A0DB2DC-4C9A-4742-B13C-FB6460FD3503}" type="slidenum">
              <a:rPr lang="zh-CN" altLang="en-US" sz="1200" b="0" dirty="0"/>
              <a:t>38</a:t>
            </a:fld>
            <a:endParaRPr lang="zh-CN" altLang="en-US" sz="1200" b="0" dirty="0"/>
          </a:p>
        </p:txBody>
      </p:sp>
      <p:sp>
        <p:nvSpPr>
          <p:cNvPr id="143362" name="幻灯片图像占位符 143361"/>
          <p:cNvSpPr>
            <a:spLocks noGrp="1" noRot="1" noChangeAspect="1" noTextEdit="1"/>
          </p:cNvSpPr>
          <p:nvPr>
            <p:ph type="sldImg"/>
          </p:nvPr>
        </p:nvSpPr>
        <p:spPr/>
      </p:sp>
      <p:sp>
        <p:nvSpPr>
          <p:cNvPr id="143363" name="文本占位符 143362"/>
          <p:cNvSpPr>
            <a:spLocks noGrp="1"/>
          </p:cNvSpPr>
          <p:nvPr>
            <p:ph type="body" idx="1"/>
          </p:nvPr>
        </p:nvSpPr>
        <p:spPr>
          <a:xfrm>
            <a:off x="914400" y="4343400"/>
            <a:ext cx="5029200" cy="4114800"/>
          </a:xfrm>
        </p:spPr>
        <p:txBody>
          <a:bodyPr/>
          <a:lstStyle/>
          <a:p>
            <a:pPr lvl="0"/>
            <a:r>
              <a:rPr lang="zh-CN" altLang="en-US" dirty="0"/>
              <a:t>乡试又称“大比”或“秋闱”。</a:t>
            </a:r>
          </a:p>
          <a:p>
            <a:pPr lvl="0"/>
            <a:r>
              <a:rPr lang="zh-CN" altLang="en-US" dirty="0"/>
              <a:t>会试又称“春闱”或“礼闱”。</a:t>
            </a:r>
          </a:p>
          <a:p>
            <a:pPr lvl="0"/>
            <a:r>
              <a:rPr lang="zh-CN" altLang="en-US" dirty="0"/>
              <a:t>殿试又称“廷试”。</a:t>
            </a:r>
          </a:p>
          <a:p>
            <a:pPr lvl="0"/>
            <a:r>
              <a:rPr lang="zh-CN" altLang="en-US" dirty="0"/>
              <a:t>举人已有做官的资格。</a:t>
            </a:r>
          </a:p>
          <a:p>
            <a:pPr lvl="0"/>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2"/>
          </p:nvPr>
        </p:nvSpPr>
        <p:spPr/>
        <p:txBody>
          <a:bodyPr/>
          <a:lstStyle/>
          <a:p>
            <a:pPr lvl="0" algn="r"/>
            <a:fld id="{9A0DB2DC-4C9A-4742-B13C-FB6460FD3503}" type="slidenum">
              <a:rPr lang="zh-CN" altLang="en-US" sz="1200" b="0" dirty="0"/>
              <a:t>19</a:t>
            </a:fld>
            <a:endParaRPr lang="zh-CN" altLang="en-US" sz="1200" b="0" dirty="0"/>
          </a:p>
        </p:txBody>
      </p:sp>
      <p:sp>
        <p:nvSpPr>
          <p:cNvPr id="177154" name="幻灯片图像占位符 177153"/>
          <p:cNvSpPr>
            <a:spLocks noGrp="1" noRot="1" noChangeAspect="1" noTextEdit="1"/>
          </p:cNvSpPr>
          <p:nvPr>
            <p:ph type="sldImg"/>
          </p:nvPr>
        </p:nvSpPr>
        <p:spPr/>
      </p:sp>
      <p:sp>
        <p:nvSpPr>
          <p:cNvPr id="177155" name="文本占位符 177154"/>
          <p:cNvSpPr>
            <a:spLocks noGrp="1"/>
          </p:cNvSpPr>
          <p:nvPr>
            <p:ph type="body" idx="1"/>
          </p:nvPr>
        </p:nvSpPr>
        <p:spPr/>
        <p:txBody>
          <a:bodyPr/>
          <a:lstStyle/>
          <a:p>
            <a:pPr lvl="0"/>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2019/9/16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2019/9/16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两栏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2019/9/16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2019/9/16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2019/9/16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2019/9/16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2019/9/16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2019/9/16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2019/9/16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2019/9/16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2019/9/16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
        <p:nvSpPr>
          <p:cNvPr id="8" name="矩形 7"/>
          <p:cNvSpPr/>
          <p:nvPr userDrawn="1"/>
        </p:nvSpPr>
        <p:spPr>
          <a:xfrm>
            <a:off x="6202513" y="4863582"/>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chemeClr val="bg1">
                    <a:lumMod val="95000"/>
                  </a:schemeClr>
                </a:solidFill>
                <a:effectLst/>
                <a:uLnTx/>
                <a:uFillTx/>
              </a:rPr>
              <a:t>PPT</a:t>
            </a:r>
            <a:r>
              <a:rPr kumimoji="0" lang="zh-CN" altLang="en-US" sz="100" b="0" i="0" u="none" strike="noStrike" kern="0" cap="none" spc="0" normalizeH="0" baseline="0" noProof="0" dirty="0" smtClean="0">
                <a:ln>
                  <a:noFill/>
                </a:ln>
                <a:solidFill>
                  <a:schemeClr val="bg1">
                    <a:lumMod val="95000"/>
                  </a:schemeClr>
                </a:solidFill>
                <a:effectLst/>
                <a:uLnTx/>
                <a:uFillTx/>
              </a:rPr>
              <a:t>模板下载：</a:t>
            </a:r>
            <a:r>
              <a:rPr kumimoji="0" lang="en-US" altLang="zh-CN" sz="100" b="0" i="0" u="none" strike="noStrike" kern="0" cap="none" spc="0" normalizeH="0" baseline="0" noProof="0" dirty="0" smtClean="0">
                <a:ln>
                  <a:noFill/>
                </a:ln>
                <a:solidFill>
                  <a:schemeClr val="bg1">
                    <a:lumMod val="95000"/>
                  </a:schemeClr>
                </a:solidFill>
                <a:effectLst/>
                <a:uLnTx/>
                <a:uFillTx/>
              </a:rPr>
              <a:t>www.1ppt.com/moban/     </a:t>
            </a:r>
            <a:r>
              <a:rPr kumimoji="0" lang="zh-CN" altLang="en-US" sz="100" b="0" i="0" u="none" strike="noStrike" kern="0" cap="none" spc="0" normalizeH="0" baseline="0" noProof="0" dirty="0" smtClean="0">
                <a:ln>
                  <a:noFill/>
                </a:ln>
                <a:solidFill>
                  <a:schemeClr val="bg1">
                    <a:lumMod val="95000"/>
                  </a:schemeClr>
                </a:solidFill>
                <a:effectLst/>
                <a:uLnTx/>
                <a:uFillTx/>
              </a:rPr>
              <a:t>行业</a:t>
            </a:r>
            <a:r>
              <a:rPr kumimoji="0" lang="en-US" altLang="zh-CN" sz="100" b="0" i="0" u="none" strike="noStrike" kern="0" cap="none" spc="0" normalizeH="0" baseline="0" noProof="0" dirty="0" smtClean="0">
                <a:ln>
                  <a:noFill/>
                </a:ln>
                <a:solidFill>
                  <a:schemeClr val="bg1">
                    <a:lumMod val="95000"/>
                  </a:schemeClr>
                </a:solidFill>
                <a:effectLst/>
                <a:uLnTx/>
                <a:uFillTx/>
              </a:rPr>
              <a:t>PPT</a:t>
            </a:r>
            <a:r>
              <a:rPr kumimoji="0" lang="zh-CN" altLang="en-US" sz="100" b="0" i="0" u="none" strike="noStrike" kern="0" cap="none" spc="0" normalizeH="0" baseline="0" noProof="0" dirty="0" smtClean="0">
                <a:ln>
                  <a:noFill/>
                </a:ln>
                <a:solidFill>
                  <a:schemeClr val="bg1">
                    <a:lumMod val="95000"/>
                  </a:schemeClr>
                </a:solidFill>
                <a:effectLst/>
                <a:uLnTx/>
                <a:uFillTx/>
              </a:rPr>
              <a:t>模板：</a:t>
            </a:r>
            <a:r>
              <a:rPr kumimoji="0" lang="en-US" altLang="zh-CN" sz="100" b="0" i="0" u="none" strike="noStrike" kern="0" cap="none" spc="0" normalizeH="0" baseline="0" noProof="0" dirty="0" smtClean="0">
                <a:ln>
                  <a:noFill/>
                </a:ln>
                <a:solidFill>
                  <a:schemeClr val="bg1">
                    <a:lumMod val="95000"/>
                  </a:schemeClr>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chemeClr val="bg1">
                    <a:lumMod val="95000"/>
                  </a:schemeClr>
                </a:solidFill>
                <a:effectLst/>
                <a:uLnTx/>
                <a:uFillTx/>
              </a:rPr>
              <a:t>节日</a:t>
            </a:r>
            <a:r>
              <a:rPr kumimoji="0" lang="en-US" altLang="zh-CN" sz="100" b="0" i="0" u="none" strike="noStrike" kern="0" cap="none" spc="0" normalizeH="0" baseline="0" noProof="0" dirty="0" smtClean="0">
                <a:ln>
                  <a:noFill/>
                </a:ln>
                <a:solidFill>
                  <a:schemeClr val="bg1">
                    <a:lumMod val="95000"/>
                  </a:schemeClr>
                </a:solidFill>
                <a:effectLst/>
                <a:uLnTx/>
                <a:uFillTx/>
              </a:rPr>
              <a:t>PPT</a:t>
            </a:r>
            <a:r>
              <a:rPr kumimoji="0" lang="zh-CN" altLang="en-US" sz="100" b="0" i="0" u="none" strike="noStrike" kern="0" cap="none" spc="0" normalizeH="0" baseline="0" noProof="0" dirty="0" smtClean="0">
                <a:ln>
                  <a:noFill/>
                </a:ln>
                <a:solidFill>
                  <a:schemeClr val="bg1">
                    <a:lumMod val="95000"/>
                  </a:schemeClr>
                </a:solidFill>
                <a:effectLst/>
                <a:uLnTx/>
                <a:uFillTx/>
              </a:rPr>
              <a:t>模板：</a:t>
            </a:r>
            <a:r>
              <a:rPr kumimoji="0" lang="en-US" altLang="zh-CN" sz="100" b="0" i="0" u="none" strike="noStrike" kern="0" cap="none" spc="0" normalizeH="0" baseline="0" noProof="0" dirty="0" smtClean="0">
                <a:ln>
                  <a:noFill/>
                </a:ln>
                <a:solidFill>
                  <a:schemeClr val="bg1">
                    <a:lumMod val="95000"/>
                  </a:schemeClr>
                </a:solidFill>
                <a:effectLst/>
                <a:uLnTx/>
                <a:uFillTx/>
              </a:rPr>
              <a:t>www.1ppt.com/jieri/           PPT</a:t>
            </a:r>
            <a:r>
              <a:rPr kumimoji="0" lang="zh-CN" altLang="en-US" sz="100" b="0" i="0" u="none" strike="noStrike" kern="0" cap="none" spc="0" normalizeH="0" baseline="0" noProof="0" dirty="0" smtClean="0">
                <a:ln>
                  <a:noFill/>
                </a:ln>
                <a:solidFill>
                  <a:schemeClr val="bg1">
                    <a:lumMod val="95000"/>
                  </a:schemeClr>
                </a:solidFill>
                <a:effectLst/>
                <a:uLnTx/>
                <a:uFillTx/>
              </a:rPr>
              <a:t>素材下载：</a:t>
            </a:r>
            <a:r>
              <a:rPr kumimoji="0" lang="en-US" altLang="zh-CN" sz="100" b="0" i="0" u="none" strike="noStrike" kern="0" cap="none" spc="0" normalizeH="0" baseline="0" noProof="0" dirty="0" smtClean="0">
                <a:ln>
                  <a:noFill/>
                </a:ln>
                <a:solidFill>
                  <a:schemeClr val="bg1">
                    <a:lumMod val="95000"/>
                  </a:schemeClr>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chemeClr val="bg1">
                    <a:lumMod val="95000"/>
                  </a:schemeClr>
                </a:solidFill>
                <a:effectLst/>
                <a:uLnTx/>
                <a:uFillTx/>
              </a:rPr>
              <a:t>PPT</a:t>
            </a:r>
            <a:r>
              <a:rPr kumimoji="0" lang="zh-CN" altLang="en-US" sz="100" b="0" i="0" u="none" strike="noStrike" kern="0" cap="none" spc="0" normalizeH="0" baseline="0" noProof="0" dirty="0" smtClean="0">
                <a:ln>
                  <a:noFill/>
                </a:ln>
                <a:solidFill>
                  <a:schemeClr val="bg1">
                    <a:lumMod val="95000"/>
                  </a:schemeClr>
                </a:solidFill>
                <a:effectLst/>
                <a:uLnTx/>
                <a:uFillTx/>
              </a:rPr>
              <a:t>背景图片：</a:t>
            </a:r>
            <a:r>
              <a:rPr kumimoji="0" lang="en-US" altLang="zh-CN" sz="100" b="0" i="0" u="none" strike="noStrike" kern="0" cap="none" spc="0" normalizeH="0" baseline="0" noProof="0" dirty="0" smtClean="0">
                <a:ln>
                  <a:noFill/>
                </a:ln>
                <a:solidFill>
                  <a:schemeClr val="bg1">
                    <a:lumMod val="95000"/>
                  </a:schemeClr>
                </a:solidFill>
                <a:effectLst/>
                <a:uLnTx/>
                <a:uFillTx/>
              </a:rPr>
              <a:t>www.1ppt.com/beijing/      PPT</a:t>
            </a:r>
            <a:r>
              <a:rPr kumimoji="0" lang="zh-CN" altLang="en-US" sz="100" b="0" i="0" u="none" strike="noStrike" kern="0" cap="none" spc="0" normalizeH="0" baseline="0" noProof="0" dirty="0" smtClean="0">
                <a:ln>
                  <a:noFill/>
                </a:ln>
                <a:solidFill>
                  <a:schemeClr val="bg1">
                    <a:lumMod val="95000"/>
                  </a:schemeClr>
                </a:solidFill>
                <a:effectLst/>
                <a:uLnTx/>
                <a:uFillTx/>
              </a:rPr>
              <a:t>图表下载：</a:t>
            </a:r>
            <a:r>
              <a:rPr kumimoji="0" lang="en-US" altLang="zh-CN" sz="100" b="0" i="0" u="none" strike="noStrike" kern="0" cap="none" spc="0" normalizeH="0" baseline="0" noProof="0" dirty="0" smtClean="0">
                <a:ln>
                  <a:noFill/>
                </a:ln>
                <a:solidFill>
                  <a:schemeClr val="bg1">
                    <a:lumMod val="95000"/>
                  </a:schemeClr>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chemeClr val="bg1">
                    <a:lumMod val="95000"/>
                  </a:schemeClr>
                </a:solidFill>
                <a:effectLst/>
                <a:uLnTx/>
                <a:uFillTx/>
              </a:rPr>
              <a:t>优秀</a:t>
            </a:r>
            <a:r>
              <a:rPr kumimoji="0" lang="en-US" altLang="zh-CN" sz="100" b="0" i="0" u="none" strike="noStrike" kern="0" cap="none" spc="0" normalizeH="0" baseline="0" noProof="0" dirty="0" smtClean="0">
                <a:ln>
                  <a:noFill/>
                </a:ln>
                <a:solidFill>
                  <a:schemeClr val="bg1">
                    <a:lumMod val="95000"/>
                  </a:schemeClr>
                </a:solidFill>
                <a:effectLst/>
                <a:uLnTx/>
                <a:uFillTx/>
              </a:rPr>
              <a:t>PPT</a:t>
            </a:r>
            <a:r>
              <a:rPr kumimoji="0" lang="zh-CN" altLang="en-US" sz="100" b="0" i="0" u="none" strike="noStrike" kern="0" cap="none" spc="0" normalizeH="0" baseline="0" noProof="0" dirty="0" smtClean="0">
                <a:ln>
                  <a:noFill/>
                </a:ln>
                <a:solidFill>
                  <a:schemeClr val="bg1">
                    <a:lumMod val="95000"/>
                  </a:schemeClr>
                </a:solidFill>
                <a:effectLst/>
                <a:uLnTx/>
                <a:uFillTx/>
              </a:rPr>
              <a:t>下载：</a:t>
            </a:r>
            <a:r>
              <a:rPr kumimoji="0" lang="en-US" altLang="zh-CN" sz="100" b="0" i="0" u="none" strike="noStrike" kern="0" cap="none" spc="0" normalizeH="0" baseline="0" noProof="0" dirty="0" smtClean="0">
                <a:ln>
                  <a:noFill/>
                </a:ln>
                <a:solidFill>
                  <a:schemeClr val="bg1">
                    <a:lumMod val="95000"/>
                  </a:schemeClr>
                </a:solidFill>
                <a:effectLst/>
                <a:uLnTx/>
                <a:uFillTx/>
              </a:rPr>
              <a:t>www.1ppt.com/xiazai/        PPT</a:t>
            </a:r>
            <a:r>
              <a:rPr kumimoji="0" lang="zh-CN" altLang="en-US" sz="100" b="0" i="0" u="none" strike="noStrike" kern="0" cap="none" spc="0" normalizeH="0" baseline="0" noProof="0" dirty="0" smtClean="0">
                <a:ln>
                  <a:noFill/>
                </a:ln>
                <a:solidFill>
                  <a:schemeClr val="bg1">
                    <a:lumMod val="95000"/>
                  </a:schemeClr>
                </a:solidFill>
                <a:effectLst/>
                <a:uLnTx/>
                <a:uFillTx/>
              </a:rPr>
              <a:t>教程： </a:t>
            </a:r>
            <a:r>
              <a:rPr kumimoji="0" lang="en-US" altLang="zh-CN" sz="100" b="0" i="0" u="none" strike="noStrike" kern="0" cap="none" spc="0" normalizeH="0" baseline="0" noProof="0" dirty="0" smtClean="0">
                <a:ln>
                  <a:noFill/>
                </a:ln>
                <a:solidFill>
                  <a:schemeClr val="bg1">
                    <a:lumMod val="95000"/>
                  </a:schemeClr>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chemeClr val="bg1">
                    <a:lumMod val="95000"/>
                  </a:schemeClr>
                </a:solidFill>
                <a:effectLst/>
                <a:uLnTx/>
                <a:uFillTx/>
              </a:rPr>
              <a:t>Word</a:t>
            </a:r>
            <a:r>
              <a:rPr kumimoji="0" lang="zh-CN" altLang="en-US" sz="100" b="0" i="0" u="none" strike="noStrike" kern="0" cap="none" spc="0" normalizeH="0" baseline="0" noProof="0" dirty="0" smtClean="0">
                <a:ln>
                  <a:noFill/>
                </a:ln>
                <a:solidFill>
                  <a:schemeClr val="bg1">
                    <a:lumMod val="95000"/>
                  </a:schemeClr>
                </a:solidFill>
                <a:effectLst/>
                <a:uLnTx/>
                <a:uFillTx/>
              </a:rPr>
              <a:t>教程： </a:t>
            </a:r>
            <a:r>
              <a:rPr kumimoji="0" lang="en-US" altLang="zh-CN" sz="100" b="0" i="0" u="none" strike="noStrike" kern="0" cap="none" spc="0" normalizeH="0" baseline="0" noProof="0" dirty="0" smtClean="0">
                <a:ln>
                  <a:noFill/>
                </a:ln>
                <a:solidFill>
                  <a:schemeClr val="bg1">
                    <a:lumMod val="95000"/>
                  </a:schemeClr>
                </a:solidFill>
                <a:effectLst/>
                <a:uLnTx/>
                <a:uFillTx/>
              </a:rPr>
              <a:t>www.1ppt.com/word/              Excel</a:t>
            </a:r>
            <a:r>
              <a:rPr kumimoji="0" lang="zh-CN" altLang="en-US" sz="100" b="0" i="0" u="none" strike="noStrike" kern="0" cap="none" spc="0" normalizeH="0" baseline="0" noProof="0" dirty="0" smtClean="0">
                <a:ln>
                  <a:noFill/>
                </a:ln>
                <a:solidFill>
                  <a:schemeClr val="bg1">
                    <a:lumMod val="95000"/>
                  </a:schemeClr>
                </a:solidFill>
                <a:effectLst/>
                <a:uLnTx/>
                <a:uFillTx/>
              </a:rPr>
              <a:t>教程：</a:t>
            </a:r>
            <a:r>
              <a:rPr kumimoji="0" lang="en-US" altLang="zh-CN" sz="100" b="0" i="0" u="none" strike="noStrike" kern="0" cap="none" spc="0" normalizeH="0" baseline="0" noProof="0" dirty="0" smtClean="0">
                <a:ln>
                  <a:noFill/>
                </a:ln>
                <a:solidFill>
                  <a:schemeClr val="bg1">
                    <a:lumMod val="95000"/>
                  </a:schemeClr>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chemeClr val="bg1">
                    <a:lumMod val="95000"/>
                  </a:schemeClr>
                </a:solidFill>
                <a:effectLst/>
                <a:uLnTx/>
                <a:uFillTx/>
              </a:rPr>
              <a:t>资料下载：</a:t>
            </a:r>
            <a:r>
              <a:rPr kumimoji="0" lang="en-US" altLang="zh-CN" sz="100" b="0" i="0" u="none" strike="noStrike" kern="0" cap="none" spc="0" normalizeH="0" baseline="0" noProof="0" dirty="0" smtClean="0">
                <a:ln>
                  <a:noFill/>
                </a:ln>
                <a:solidFill>
                  <a:schemeClr val="bg1">
                    <a:lumMod val="95000"/>
                  </a:schemeClr>
                </a:solidFill>
                <a:effectLst/>
                <a:uLnTx/>
                <a:uFillTx/>
              </a:rPr>
              <a:t>www.1ppt.com/ziliao/                PPT</a:t>
            </a:r>
            <a:r>
              <a:rPr kumimoji="0" lang="zh-CN" altLang="en-US" sz="100" b="0" i="0" u="none" strike="noStrike" kern="0" cap="none" spc="0" normalizeH="0" baseline="0" noProof="0" dirty="0" smtClean="0">
                <a:ln>
                  <a:noFill/>
                </a:ln>
                <a:solidFill>
                  <a:schemeClr val="bg1">
                    <a:lumMod val="95000"/>
                  </a:schemeClr>
                </a:solidFill>
                <a:effectLst/>
                <a:uLnTx/>
                <a:uFillTx/>
              </a:rPr>
              <a:t>课件下载：</a:t>
            </a:r>
            <a:r>
              <a:rPr kumimoji="0" lang="en-US" altLang="zh-CN" sz="100" b="0" i="0" u="none" strike="noStrike" kern="0" cap="none" spc="0" normalizeH="0" baseline="0" noProof="0" dirty="0" smtClean="0">
                <a:ln>
                  <a:noFill/>
                </a:ln>
                <a:solidFill>
                  <a:schemeClr val="bg1">
                    <a:lumMod val="95000"/>
                  </a:schemeClr>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chemeClr val="bg1">
                    <a:lumMod val="95000"/>
                  </a:schemeClr>
                </a:solidFill>
                <a:effectLst/>
                <a:uLnTx/>
                <a:uFillTx/>
              </a:rPr>
              <a:t>范文下载：</a:t>
            </a:r>
            <a:r>
              <a:rPr kumimoji="0" lang="en-US" altLang="zh-CN" sz="100" b="0" i="0" u="none" strike="noStrike" kern="0" cap="none" spc="0" normalizeH="0" baseline="0" noProof="0" dirty="0" smtClean="0">
                <a:ln>
                  <a:noFill/>
                </a:ln>
                <a:solidFill>
                  <a:schemeClr val="bg1">
                    <a:lumMod val="95000"/>
                  </a:schemeClr>
                </a:solidFill>
                <a:effectLst/>
                <a:uLnTx/>
                <a:uFillTx/>
              </a:rPr>
              <a:t>www.1ppt.com/fanwen/             </a:t>
            </a:r>
            <a:r>
              <a:rPr kumimoji="0" lang="zh-CN" altLang="en-US" sz="100" b="0" i="0" u="none" strike="noStrike" kern="0" cap="none" spc="0" normalizeH="0" baseline="0" noProof="0" dirty="0" smtClean="0">
                <a:ln>
                  <a:noFill/>
                </a:ln>
                <a:solidFill>
                  <a:schemeClr val="bg1">
                    <a:lumMod val="95000"/>
                  </a:schemeClr>
                </a:solidFill>
                <a:effectLst/>
                <a:uLnTx/>
                <a:uFillTx/>
              </a:rPr>
              <a:t>试卷下载：</a:t>
            </a:r>
            <a:r>
              <a:rPr kumimoji="0" lang="en-US" altLang="zh-CN" sz="100" b="0" i="0" u="none" strike="noStrike" kern="0" cap="none" spc="0" normalizeH="0" baseline="0" noProof="0" dirty="0" smtClean="0">
                <a:ln>
                  <a:noFill/>
                </a:ln>
                <a:solidFill>
                  <a:schemeClr val="bg1">
                    <a:lumMod val="95000"/>
                  </a:schemeClr>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chemeClr val="bg1">
                    <a:lumMod val="95000"/>
                  </a:schemeClr>
                </a:solidFill>
                <a:effectLst/>
                <a:uLnTx/>
                <a:uFillTx/>
              </a:rPr>
              <a:t>教案下载：</a:t>
            </a:r>
            <a:r>
              <a:rPr kumimoji="0" lang="en-US" altLang="zh-CN" sz="100" b="0" i="0" u="none" strike="noStrike" kern="0" cap="none" spc="0" normalizeH="0" baseline="0" noProof="0" dirty="0" smtClean="0">
                <a:ln>
                  <a:noFill/>
                </a:ln>
                <a:solidFill>
                  <a:schemeClr val="bg1">
                    <a:lumMod val="95000"/>
                  </a:schemeClr>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chemeClr val="bg1">
                    <a:lumMod val="95000"/>
                  </a:schemeClr>
                </a:solidFill>
                <a:effectLst/>
                <a:uLnTx/>
                <a:uFillTx/>
              </a:rPr>
              <a:t>字体下载：</a:t>
            </a:r>
            <a:r>
              <a:rPr kumimoji="0" lang="en-US" altLang="zh-CN" sz="100" b="0" i="0" u="none" strike="noStrike" kern="0" cap="none" spc="0" normalizeH="0" baseline="0" noProof="0" dirty="0" smtClean="0">
                <a:ln>
                  <a:noFill/>
                </a:ln>
                <a:solidFill>
                  <a:schemeClr val="bg1">
                    <a:lumMod val="95000"/>
                  </a:schemeClr>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chemeClr val="bg1">
                    <a:lumMod val="95000"/>
                  </a:schemeClr>
                </a:solidFill>
                <a:effectLst/>
                <a:uLnTx/>
                <a:uFillTx/>
              </a:rPr>
              <a:t> </a:t>
            </a:r>
            <a:endParaRPr kumimoji="0" lang="zh-CN" altLang="en-US" sz="100" b="0" i="0" u="none" strike="noStrike" kern="0" cap="none" spc="0" normalizeH="0" baseline="0" noProof="0" dirty="0" smtClean="0">
              <a:ln>
                <a:noFill/>
              </a:ln>
              <a:solidFill>
                <a:schemeClr val="bg1">
                  <a:lumMod val="95000"/>
                </a:schemeClr>
              </a:solidFill>
              <a:effectLst/>
              <a:uLnTx/>
              <a:uFillTx/>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55.jpeg"/><Relationship Id="rId13" Type="http://schemas.openxmlformats.org/officeDocument/2006/relationships/image" Target="../media/image60.jpeg"/><Relationship Id="rId3" Type="http://schemas.openxmlformats.org/officeDocument/2006/relationships/image" Target="../media/image50.jpeg"/><Relationship Id="rId7" Type="http://schemas.openxmlformats.org/officeDocument/2006/relationships/image" Target="../media/image54.jpeg"/><Relationship Id="rId12" Type="http://schemas.openxmlformats.org/officeDocument/2006/relationships/image" Target="../media/image59.jpeg"/><Relationship Id="rId2" Type="http://schemas.openxmlformats.org/officeDocument/2006/relationships/image" Target="../media/image49.jpeg"/><Relationship Id="rId16" Type="http://schemas.openxmlformats.org/officeDocument/2006/relationships/image" Target="../media/image63.jpeg"/><Relationship Id="rId1" Type="http://schemas.openxmlformats.org/officeDocument/2006/relationships/slideLayout" Target="../slideLayouts/slideLayout7.xml"/><Relationship Id="rId6" Type="http://schemas.openxmlformats.org/officeDocument/2006/relationships/image" Target="../media/image53.jpeg"/><Relationship Id="rId11" Type="http://schemas.openxmlformats.org/officeDocument/2006/relationships/image" Target="../media/image58.jpeg"/><Relationship Id="rId5" Type="http://schemas.openxmlformats.org/officeDocument/2006/relationships/image" Target="../media/image52.jpeg"/><Relationship Id="rId15" Type="http://schemas.openxmlformats.org/officeDocument/2006/relationships/image" Target="../media/image62.jpeg"/><Relationship Id="rId10" Type="http://schemas.openxmlformats.org/officeDocument/2006/relationships/image" Target="../media/image57.jpeg"/><Relationship Id="rId4" Type="http://schemas.openxmlformats.org/officeDocument/2006/relationships/image" Target="../media/image51.jpeg"/><Relationship Id="rId9" Type="http://schemas.openxmlformats.org/officeDocument/2006/relationships/image" Target="../media/image56.jpeg"/><Relationship Id="rId14" Type="http://schemas.openxmlformats.org/officeDocument/2006/relationships/image" Target="../media/image61.jpeg"/></Relationships>
</file>

<file path=ppt/slides/_rels/slide4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6.xml"/><Relationship Id="rId4" Type="http://schemas.openxmlformats.org/officeDocument/2006/relationships/image" Target="../media/image66.jpeg"/></Relationships>
</file>

<file path=ppt/slides/_rels/slide4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69.jpeg"/><Relationship Id="rId4" Type="http://schemas.openxmlformats.org/officeDocument/2006/relationships/hyperlink" Target="http://edu.sina.com.cn/gaokao/2012-06-23/1533345040.shtml"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 name="文本框 11"/>
          <p:cNvSpPr txBox="1"/>
          <p:nvPr/>
        </p:nvSpPr>
        <p:spPr>
          <a:xfrm>
            <a:off x="8962390" y="21590"/>
            <a:ext cx="1102995" cy="1322070"/>
          </a:xfrm>
          <a:prstGeom prst="rect">
            <a:avLst/>
          </a:prstGeom>
          <a:noFill/>
        </p:spPr>
        <p:txBody>
          <a:bodyPr wrap="square" rtlCol="0">
            <a:spAutoFit/>
          </a:bodyPr>
          <a:lstStyle/>
          <a:p>
            <a:pPr algn="l"/>
            <a:r>
              <a:rPr lang="zh-CN" altLang="en-US" sz="8000" b="1" kern="8400" spc="840" dirty="0">
                <a:solidFill>
                  <a:schemeClr val="tx1">
                    <a:lumMod val="65000"/>
                    <a:lumOff val="35000"/>
                  </a:schemeClr>
                </a:solidFill>
                <a:latin typeface="华文新魏" panose="02010800040101010101" charset="-122"/>
                <a:ea typeface="华文新魏" panose="02010800040101010101" charset="-122"/>
              </a:rPr>
              <a:t>从</a:t>
            </a:r>
          </a:p>
        </p:txBody>
      </p:sp>
      <p:sp>
        <p:nvSpPr>
          <p:cNvPr id="4" name="文本框 3"/>
          <p:cNvSpPr txBox="1"/>
          <p:nvPr/>
        </p:nvSpPr>
        <p:spPr>
          <a:xfrm>
            <a:off x="9307195" y="1093470"/>
            <a:ext cx="1102995" cy="1322070"/>
          </a:xfrm>
          <a:prstGeom prst="rect">
            <a:avLst/>
          </a:prstGeom>
          <a:noFill/>
        </p:spPr>
        <p:txBody>
          <a:bodyPr wrap="square" rtlCol="0">
            <a:spAutoFit/>
          </a:bodyPr>
          <a:lstStyle/>
          <a:p>
            <a:pPr algn="l"/>
            <a:r>
              <a:rPr lang="zh-CN" altLang="en-US" sz="8000" b="1" kern="8400" spc="840" dirty="0">
                <a:solidFill>
                  <a:schemeClr val="tx1">
                    <a:lumMod val="65000"/>
                    <a:lumOff val="35000"/>
                  </a:schemeClr>
                </a:solidFill>
                <a:latin typeface="华文新魏" panose="02010800040101010101" charset="-122"/>
                <a:ea typeface="华文新魏" panose="02010800040101010101" charset="-122"/>
              </a:rPr>
              <a:t>汉</a:t>
            </a:r>
          </a:p>
        </p:txBody>
      </p:sp>
      <p:pic>
        <p:nvPicPr>
          <p:cNvPr id="6" name="图片 5" descr="5de101964d001b5eb0b8e18458c80e73"/>
          <p:cNvPicPr>
            <a:picLocks noChangeAspect="1"/>
          </p:cNvPicPr>
          <p:nvPr/>
        </p:nvPicPr>
        <p:blipFill>
          <a:blip r:embed="rId3" cstate="screen"/>
          <a:stretch>
            <a:fillRect/>
          </a:stretch>
        </p:blipFill>
        <p:spPr>
          <a:xfrm>
            <a:off x="9492615" y="2276475"/>
            <a:ext cx="572770" cy="763270"/>
          </a:xfrm>
          <a:prstGeom prst="rect">
            <a:avLst/>
          </a:prstGeom>
        </p:spPr>
      </p:pic>
      <p:sp>
        <p:nvSpPr>
          <p:cNvPr id="14" name="Rectangle 3"/>
          <p:cNvSpPr txBox="1">
            <a:spLocks noChangeArrowheads="1"/>
          </p:cNvSpPr>
          <p:nvPr/>
        </p:nvSpPr>
        <p:spPr bwMode="auto">
          <a:xfrm flipH="1">
            <a:off x="8568690" y="1093470"/>
            <a:ext cx="738505" cy="5740400"/>
          </a:xfrm>
          <a:prstGeom prst="rect">
            <a:avLst/>
          </a:prstGeom>
          <a:noFill/>
        </p:spPr>
        <p:txBody>
          <a:bodyPr vert="eaVert"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a:r>
              <a:rPr lang="zh-CN" sz="4800" b="0">
                <a:solidFill>
                  <a:schemeClr val="tx1">
                    <a:lumMod val="65000"/>
                    <a:lumOff val="35000"/>
                  </a:schemeClr>
                </a:solidFill>
                <a:effectLst/>
                <a:latin typeface="华文新魏" panose="02010800040101010101" charset="-122"/>
                <a:ea typeface="华文新魏" panose="02010800040101010101" charset="-122"/>
                <a:cs typeface="华文新魏" panose="02010800040101010101" charset="-122"/>
                <a:sym typeface="+mn-ea"/>
              </a:rPr>
              <a:t>至元政治制度的演变</a:t>
            </a:r>
            <a:endParaRPr lang="zh-CN" altLang="ko-KR" sz="4800" b="0" dirty="0">
              <a:solidFill>
                <a:schemeClr val="tx1">
                  <a:lumMod val="65000"/>
                  <a:lumOff val="35000"/>
                </a:schemeClr>
              </a:solidFill>
              <a:effectLst/>
              <a:latin typeface="华文新魏" panose="02010800040101010101" charset="-122"/>
              <a:ea typeface="华文新魏" panose="02010800040101010101" charset="-122"/>
              <a:cs typeface="华文新魏" panose="02010800040101010101" charset="-122"/>
              <a:sym typeface="+mn-ea"/>
            </a:endParaRPr>
          </a:p>
        </p:txBody>
      </p:sp>
      <p:sp>
        <p:nvSpPr>
          <p:cNvPr id="3" name="文本框 2"/>
          <p:cNvSpPr txBox="1"/>
          <p:nvPr/>
        </p:nvSpPr>
        <p:spPr>
          <a:xfrm>
            <a:off x="10926445" y="3686175"/>
            <a:ext cx="1290320" cy="3147695"/>
          </a:xfrm>
          <a:prstGeom prst="rect">
            <a:avLst/>
          </a:prstGeom>
          <a:noFill/>
        </p:spPr>
        <p:txBody>
          <a:bodyPr vert="eaVert" wrap="square" rtlCol="0">
            <a:spAutoFit/>
          </a:bodyPr>
          <a:lstStyle/>
          <a:p>
            <a:r>
              <a:rPr lang="zh-CN" altLang="zh-CN" sz="3600">
                <a:latin typeface="微软雅黑" panose="020B0503020204020204" charset="-122"/>
                <a:ea typeface="微软雅黑" panose="020B0503020204020204" charset="-122"/>
              </a:rPr>
              <a:t>郴州市一中</a:t>
            </a:r>
          </a:p>
          <a:p>
            <a:r>
              <a:rPr lang="zh-CN" altLang="zh-CN" sz="3600">
                <a:latin typeface="微软雅黑" panose="020B0503020204020204" charset="-122"/>
                <a:ea typeface="微软雅黑" panose="020B0503020204020204" charset="-122"/>
              </a:rPr>
              <a:t>           焦毫洁</a:t>
            </a:r>
          </a:p>
        </p:txBody>
      </p:sp>
      <p:sp>
        <p:nvSpPr>
          <p:cNvPr id="85" name="矩形 84"/>
          <p:cNvSpPr/>
          <p:nvPr/>
        </p:nvSpPr>
        <p:spPr>
          <a:xfrm>
            <a:off x="18415" y="72390"/>
            <a:ext cx="4737100"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sz="4000" b="1" dirty="0" smtClean="0">
                <a:solidFill>
                  <a:schemeClr val="tx1"/>
                </a:solidFill>
                <a:latin typeface="华文新魏" panose="02010800040101010101" charset="-122"/>
                <a:ea typeface="华文新魏" panose="02010800040101010101" charset="-122"/>
              </a:rPr>
              <a:t>课标要求</a:t>
            </a:r>
          </a:p>
        </p:txBody>
      </p:sp>
      <p:sp>
        <p:nvSpPr>
          <p:cNvPr id="5" name="文本框 4"/>
          <p:cNvSpPr txBox="1"/>
          <p:nvPr/>
        </p:nvSpPr>
        <p:spPr>
          <a:xfrm>
            <a:off x="869950" y="712470"/>
            <a:ext cx="7698740" cy="788670"/>
          </a:xfrm>
          <a:prstGeom prst="rect">
            <a:avLst/>
          </a:prstGeom>
          <a:noFill/>
        </p:spPr>
        <p:txBody>
          <a:bodyPr wrap="square" lIns="68580" tIns="34290" rIns="68580" bIns="34290" rtlCol="0">
            <a:spAutoFit/>
          </a:bodyPr>
          <a:lstStyle/>
          <a:p>
            <a:pPr algn="ctr">
              <a:lnSpc>
                <a:spcPct val="130000"/>
              </a:lnSpc>
            </a:pPr>
            <a:r>
              <a:rPr lang="zh-CN" altLang="en-US" sz="3600" b="1" dirty="0">
                <a:solidFill>
                  <a:schemeClr val="tx1"/>
                </a:solidFill>
                <a:latin typeface="华文新魏" panose="02010800040101010101" charset="-122"/>
                <a:ea typeface="华文新魏" panose="02010800040101010101" charset="-122"/>
              </a:rPr>
              <a:t>列举从汉至元政治制度的演变历史</a:t>
            </a:r>
          </a:p>
        </p:txBody>
      </p:sp>
      <p:sp>
        <p:nvSpPr>
          <p:cNvPr id="87" name="文本框 18"/>
          <p:cNvSpPr txBox="1"/>
          <p:nvPr/>
        </p:nvSpPr>
        <p:spPr>
          <a:xfrm>
            <a:off x="330835" y="866140"/>
            <a:ext cx="648335" cy="481330"/>
          </a:xfrm>
          <a:prstGeom prst="rect">
            <a:avLst/>
          </a:prstGeom>
          <a:noFill/>
        </p:spPr>
        <p:txBody>
          <a:bodyPr wrap="square" lIns="51435" tIns="25718" rIns="51435" bIns="25718" rtlCol="0">
            <a:spAutoFit/>
          </a:bodyPr>
          <a:lstStyle/>
          <a:p>
            <a:pPr algn="ctr"/>
            <a:r>
              <a:rPr lang="en-US" altLang="zh-CN" sz="2800" dirty="0">
                <a:solidFill>
                  <a:schemeClr val="tx1"/>
                </a:solidFill>
                <a:latin typeface="Impact" panose="020B0806030902050204" pitchFamily="34" charset="0"/>
              </a:rPr>
              <a:t>01</a:t>
            </a:r>
          </a:p>
        </p:txBody>
      </p:sp>
      <p:sp>
        <p:nvSpPr>
          <p:cNvPr id="7" name="文本框 6"/>
          <p:cNvSpPr txBox="1"/>
          <p:nvPr/>
        </p:nvSpPr>
        <p:spPr>
          <a:xfrm>
            <a:off x="1210310" y="1673860"/>
            <a:ext cx="7386320" cy="788670"/>
          </a:xfrm>
          <a:prstGeom prst="rect">
            <a:avLst/>
          </a:prstGeom>
          <a:noFill/>
        </p:spPr>
        <p:txBody>
          <a:bodyPr wrap="square" lIns="68580" tIns="34290" rIns="68580" bIns="34290" rtlCol="0">
            <a:spAutoFit/>
          </a:bodyPr>
          <a:lstStyle/>
          <a:p>
            <a:pPr algn="l">
              <a:lnSpc>
                <a:spcPct val="130000"/>
              </a:lnSpc>
            </a:pPr>
            <a:r>
              <a:rPr lang="zh-CN" altLang="en-US" sz="3600" b="1" dirty="0">
                <a:solidFill>
                  <a:schemeClr val="tx1"/>
                </a:solidFill>
                <a:latin typeface="华文新魏" panose="02010800040101010101" charset="-122"/>
                <a:ea typeface="华文新魏" panose="02010800040101010101" charset="-122"/>
              </a:rPr>
              <a:t>说明中国古代政治制度的特点</a:t>
            </a:r>
          </a:p>
        </p:txBody>
      </p:sp>
      <p:sp>
        <p:nvSpPr>
          <p:cNvPr id="8" name="文本框 18"/>
          <p:cNvSpPr txBox="1"/>
          <p:nvPr/>
        </p:nvSpPr>
        <p:spPr>
          <a:xfrm>
            <a:off x="346710" y="1827530"/>
            <a:ext cx="648335" cy="481330"/>
          </a:xfrm>
          <a:prstGeom prst="rect">
            <a:avLst/>
          </a:prstGeom>
          <a:noFill/>
        </p:spPr>
        <p:txBody>
          <a:bodyPr wrap="square" lIns="51435" tIns="25718" rIns="51435" bIns="25718" rtlCol="0">
            <a:spAutoFit/>
          </a:bodyPr>
          <a:lstStyle/>
          <a:p>
            <a:pPr algn="ctr"/>
            <a:r>
              <a:rPr lang="en-US" altLang="zh-CN" sz="2800" dirty="0">
                <a:solidFill>
                  <a:schemeClr val="tx1"/>
                </a:solidFill>
                <a:latin typeface="Impact" panose="020B0806030902050204" pitchFamily="34" charset="0"/>
              </a:rPr>
              <a:t>02</a:t>
            </a:r>
          </a:p>
        </p:txBody>
      </p:sp>
      <p:pic>
        <p:nvPicPr>
          <p:cNvPr id="7170" name="Picture 5"/>
          <p:cNvPicPr>
            <a:picLocks noChangeAspect="1"/>
          </p:cNvPicPr>
          <p:nvPr/>
        </p:nvPicPr>
        <p:blipFill>
          <a:blip r:embed="rId4"/>
          <a:stretch>
            <a:fillRect/>
          </a:stretch>
        </p:blipFill>
        <p:spPr>
          <a:xfrm>
            <a:off x="18415" y="3616960"/>
            <a:ext cx="8589963" cy="328612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linds(horizontal)">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2065" y="0"/>
            <a:ext cx="10859135" cy="667385"/>
          </a:xfrm>
        </p:spPr>
        <p:txBody>
          <a:bodyPr vert="horz" wrap="square" lIns="91440" tIns="45720" rIns="91440" bIns="45720" numCol="1" anchor="ctr" anchorCtr="0" compatLnSpc="1">
            <a:normAutofit/>
          </a:bodyPr>
          <a:lstStyle/>
          <a:p>
            <a:pPr marL="342900" marR="0" lvl="0" indent="-342900" algn="l" defTabSz="914400" rtl="0" eaLnBrk="1" fontAlgn="base" latinLnBrk="0" hangingPunct="1">
              <a:lnSpc>
                <a:spcPct val="100000"/>
              </a:lnSpc>
              <a:spcBef>
                <a:spcPct val="20000"/>
              </a:spcBef>
              <a:spcAft>
                <a:spcPct val="0"/>
              </a:spcAft>
              <a:buClr>
                <a:srgbClr val="000000"/>
              </a:buClr>
              <a:buSzPct val="70000"/>
              <a:buFontTx/>
              <a:buNone/>
              <a:defRPr/>
            </a:pPr>
            <a:r>
              <a:rPr kumimoji="0" lang="zh-CN" altLang="en-US" sz="36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一、中央集权的发展</a:t>
            </a:r>
            <a:r>
              <a:rPr kumimoji="0" lang="en-US" altLang="zh-CN" sz="36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a:t>
            </a:r>
            <a:r>
              <a:rPr kumimoji="0" lang="zh-CN" altLang="en-US" sz="36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地方</a:t>
            </a:r>
            <a:r>
              <a:rPr kumimoji="0" lang="en-US" altLang="zh-CN" sz="36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a:t>
            </a:r>
          </a:p>
        </p:txBody>
      </p:sp>
      <p:sp>
        <p:nvSpPr>
          <p:cNvPr id="11266" name="Text Box 9"/>
          <p:cNvSpPr txBox="1"/>
          <p:nvPr/>
        </p:nvSpPr>
        <p:spPr>
          <a:xfrm>
            <a:off x="12065" y="550545"/>
            <a:ext cx="2815590" cy="646430"/>
          </a:xfrm>
          <a:prstGeom prst="rect">
            <a:avLst/>
          </a:prstGeom>
          <a:noFill/>
          <a:ln w="9525">
            <a:noFill/>
          </a:ln>
        </p:spPr>
        <p:txBody>
          <a:bodyPr wrap="square" lIns="90000" tIns="46800" rIns="90000" bIns="46800" anchor="t">
            <a:spAutoFit/>
          </a:bodyPr>
          <a:lstStyle/>
          <a:p>
            <a:r>
              <a:rPr lang="zh-CN" altLang="en-US" sz="3600" b="1" dirty="0">
                <a:solidFill>
                  <a:schemeClr val="tx1"/>
                </a:solidFill>
                <a:latin typeface="微软雅黑" panose="020B0503020204020204" charset="-122"/>
                <a:ea typeface="微软雅黑" panose="020B0503020204020204" charset="-122"/>
              </a:rPr>
              <a:t>（一）汉朝：</a:t>
            </a:r>
          </a:p>
        </p:txBody>
      </p:sp>
      <p:sp>
        <p:nvSpPr>
          <p:cNvPr id="36874" name="AutoShape 10"/>
          <p:cNvSpPr>
            <a:spLocks noChangeArrowheads="1"/>
          </p:cNvSpPr>
          <p:nvPr/>
        </p:nvSpPr>
        <p:spPr bwMode="auto">
          <a:xfrm>
            <a:off x="2827655" y="667385"/>
            <a:ext cx="2816860" cy="449580"/>
          </a:xfrm>
          <a:prstGeom prst="rightArrowCallout">
            <a:avLst>
              <a:gd name="adj1" fmla="val 25000"/>
              <a:gd name="adj2" fmla="val 25000"/>
              <a:gd name="adj3" fmla="val 74794"/>
              <a:gd name="adj4" fmla="val 66667"/>
            </a:avLst>
          </a:prstGeom>
          <a:ln>
            <a:solidFill>
              <a:srgbClr val="FFC000"/>
            </a:solidFill>
          </a:ln>
        </p:spPr>
        <p:style>
          <a:lnRef idx="2">
            <a:schemeClr val="accent4"/>
          </a:lnRef>
          <a:fillRef idx="1">
            <a:schemeClr val="lt1"/>
          </a:fillRef>
          <a:effectRef idx="0">
            <a:schemeClr val="accent4"/>
          </a:effectRef>
          <a:fontRef idx="minor">
            <a:schemeClr val="dk1"/>
          </a:fontRef>
        </p:style>
        <p:txBody>
          <a:bodyPr wrap="none" lIns="90000" tIns="46800" rIns="90000" bIns="4680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4000" b="1" i="0" u="none"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mn-cs"/>
              </a:rPr>
              <a:t>趋势</a:t>
            </a:r>
          </a:p>
        </p:txBody>
      </p:sp>
      <p:sp>
        <p:nvSpPr>
          <p:cNvPr id="36876" name="Text Box 12"/>
          <p:cNvSpPr txBox="1"/>
          <p:nvPr/>
        </p:nvSpPr>
        <p:spPr>
          <a:xfrm>
            <a:off x="5753100" y="568960"/>
            <a:ext cx="2113915" cy="646430"/>
          </a:xfrm>
          <a:prstGeom prst="rect">
            <a:avLst/>
          </a:prstGeom>
          <a:noFill/>
          <a:ln w="9525">
            <a:noFill/>
          </a:ln>
        </p:spPr>
        <p:txBody>
          <a:bodyPr wrap="square" lIns="90000" tIns="46800" rIns="90000" bIns="46800" anchor="t">
            <a:spAutoFit/>
          </a:bodyPr>
          <a:lstStyle/>
          <a:p>
            <a:r>
              <a:rPr lang="zh-CN" altLang="en-US" sz="3600" b="1" dirty="0">
                <a:solidFill>
                  <a:schemeClr val="tx1"/>
                </a:solidFill>
                <a:latin typeface="微软雅黑" panose="020B0503020204020204" charset="-122"/>
                <a:ea typeface="微软雅黑" panose="020B0503020204020204" charset="-122"/>
              </a:rPr>
              <a:t>加强</a:t>
            </a:r>
          </a:p>
        </p:txBody>
      </p:sp>
      <p:sp>
        <p:nvSpPr>
          <p:cNvPr id="36877" name="Text Box 13"/>
          <p:cNvSpPr txBox="1"/>
          <p:nvPr/>
        </p:nvSpPr>
        <p:spPr>
          <a:xfrm>
            <a:off x="-65405" y="1215390"/>
            <a:ext cx="12322810" cy="1508125"/>
          </a:xfrm>
          <a:prstGeom prst="rect">
            <a:avLst/>
          </a:prstGeom>
          <a:noFill/>
          <a:ln w="9525">
            <a:noFill/>
          </a:ln>
        </p:spPr>
        <p:txBody>
          <a:bodyPr wrap="square" lIns="90000" tIns="46800" rIns="90000" bIns="46800" anchor="t">
            <a:spAutoFit/>
          </a:bodyPr>
          <a:lstStyle/>
          <a:p>
            <a:r>
              <a:rPr lang="zh-CN" altLang="en-US" sz="4800" dirty="0">
                <a:solidFill>
                  <a:srgbClr val="FF3300"/>
                </a:solidFill>
                <a:latin typeface="微软雅黑" panose="020B0503020204020204" charset="-122"/>
                <a:ea typeface="微软雅黑" panose="020B0503020204020204" charset="-122"/>
                <a:cs typeface="微软雅黑" panose="020B0503020204020204" charset="-122"/>
              </a:rPr>
              <a:t>   </a:t>
            </a:r>
            <a:r>
              <a:rPr lang="zh-CN" altLang="en-US" sz="4400" dirty="0">
                <a:solidFill>
                  <a:schemeClr val="tx1"/>
                </a:solidFill>
                <a:latin typeface="微软雅黑" panose="020B0503020204020204" charset="-122"/>
                <a:ea typeface="微软雅黑" panose="020B0503020204020204" charset="-122"/>
                <a:cs typeface="微软雅黑" panose="020B0503020204020204" charset="-122"/>
              </a:rPr>
              <a:t>（1）汉高祖</a:t>
            </a:r>
            <a:r>
              <a:rPr lang="zh-CN" altLang="en-US" sz="4400" dirty="0">
                <a:solidFill>
                  <a:srgbClr val="FF3300"/>
                </a:solidFill>
                <a:latin typeface="微软雅黑" panose="020B0503020204020204" charset="-122"/>
                <a:ea typeface="微软雅黑" panose="020B0503020204020204" charset="-122"/>
                <a:cs typeface="微软雅黑" panose="020B0503020204020204" charset="-122"/>
              </a:rPr>
              <a:t>：</a:t>
            </a:r>
            <a:r>
              <a:rPr lang="zh-CN" altLang="en-US" sz="4400" dirty="0">
                <a:solidFill>
                  <a:schemeClr val="tx1"/>
                </a:solidFill>
                <a:latin typeface="微软雅黑" panose="020B0503020204020204" charset="-122"/>
                <a:ea typeface="微软雅黑" panose="020B0503020204020204" charset="-122"/>
                <a:cs typeface="微软雅黑" panose="020B0503020204020204" charset="-122"/>
              </a:rPr>
              <a:t>汉承秦制</a:t>
            </a:r>
            <a:r>
              <a:rPr lang="zh-CN" altLang="en-US" sz="4400" dirty="0">
                <a:solidFill>
                  <a:srgbClr val="FF3300"/>
                </a:solidFill>
                <a:latin typeface="微软雅黑" panose="020B0503020204020204" charset="-122"/>
                <a:ea typeface="微软雅黑" panose="020B0503020204020204" charset="-122"/>
                <a:cs typeface="微软雅黑" panose="020B0503020204020204" charset="-122"/>
              </a:rPr>
              <a:t>，实行</a:t>
            </a:r>
            <a:r>
              <a:rPr lang="zh-CN" altLang="en-US" sz="4400" dirty="0">
                <a:solidFill>
                  <a:schemeClr val="tx1"/>
                </a:solidFill>
                <a:latin typeface="微软雅黑" panose="020B0503020204020204" charset="-122"/>
                <a:ea typeface="微软雅黑" panose="020B0503020204020204" charset="-122"/>
                <a:cs typeface="微软雅黑" panose="020B0503020204020204" charset="-122"/>
              </a:rPr>
              <a:t>郡县与封国并行制</a:t>
            </a:r>
            <a:r>
              <a:rPr lang="zh-CN" altLang="en-US" sz="4400" dirty="0">
                <a:solidFill>
                  <a:srgbClr val="FF3300"/>
                </a:solidFill>
                <a:latin typeface="微软雅黑" panose="020B0503020204020204" charset="-122"/>
                <a:ea typeface="微软雅黑" panose="020B0503020204020204" charset="-122"/>
                <a:cs typeface="微软雅黑" panose="020B0503020204020204" charset="-122"/>
              </a:rPr>
              <a:t>，王国势力膨胀</a:t>
            </a:r>
          </a:p>
        </p:txBody>
      </p:sp>
      <p:sp>
        <p:nvSpPr>
          <p:cNvPr id="36878" name="Text Box 14"/>
          <p:cNvSpPr txBox="1"/>
          <p:nvPr/>
        </p:nvSpPr>
        <p:spPr>
          <a:xfrm>
            <a:off x="-65405" y="2576195"/>
            <a:ext cx="12425045" cy="1508125"/>
          </a:xfrm>
          <a:prstGeom prst="rect">
            <a:avLst/>
          </a:prstGeom>
          <a:noFill/>
          <a:ln w="9525">
            <a:noFill/>
          </a:ln>
        </p:spPr>
        <p:txBody>
          <a:bodyPr wrap="square" lIns="90000" tIns="46800" rIns="90000" bIns="46800" anchor="t">
            <a:spAutoFit/>
          </a:bodyPr>
          <a:lstStyle/>
          <a:p>
            <a:r>
              <a:rPr lang="zh-CN" altLang="en-US" sz="4800" dirty="0">
                <a:solidFill>
                  <a:srgbClr val="FF3300"/>
                </a:solidFill>
                <a:latin typeface="微软雅黑" panose="020B0503020204020204" charset="-122"/>
                <a:ea typeface="微软雅黑" panose="020B0503020204020204" charset="-122"/>
                <a:cs typeface="微软雅黑" panose="020B0503020204020204" charset="-122"/>
              </a:rPr>
              <a:t>   </a:t>
            </a:r>
            <a:r>
              <a:rPr lang="zh-CN" altLang="en-US" sz="4400" dirty="0">
                <a:solidFill>
                  <a:schemeClr val="tx1"/>
                </a:solidFill>
                <a:latin typeface="微软雅黑" panose="020B0503020204020204" charset="-122"/>
                <a:ea typeface="微软雅黑" panose="020B0503020204020204" charset="-122"/>
                <a:cs typeface="微软雅黑" panose="020B0503020204020204" charset="-122"/>
              </a:rPr>
              <a:t>（2）汉文帝：接受贾谊上奏的《治安策》建议，筹备解决地方王国势力过大问题</a:t>
            </a:r>
          </a:p>
        </p:txBody>
      </p:sp>
      <p:sp>
        <p:nvSpPr>
          <p:cNvPr id="36879" name="Text Box 15"/>
          <p:cNvSpPr txBox="1"/>
          <p:nvPr/>
        </p:nvSpPr>
        <p:spPr>
          <a:xfrm>
            <a:off x="-13970" y="3937635"/>
            <a:ext cx="12322175" cy="1508125"/>
          </a:xfrm>
          <a:prstGeom prst="rect">
            <a:avLst/>
          </a:prstGeom>
          <a:noFill/>
          <a:ln w="9525">
            <a:noFill/>
          </a:ln>
        </p:spPr>
        <p:txBody>
          <a:bodyPr wrap="square" lIns="90000" tIns="46800" rIns="90000" bIns="46800" anchor="t">
            <a:spAutoFit/>
          </a:bodyPr>
          <a:lstStyle/>
          <a:p>
            <a:r>
              <a:rPr lang="zh-CN" altLang="en-US" sz="4800" dirty="0">
                <a:solidFill>
                  <a:srgbClr val="FF3300"/>
                </a:solidFill>
                <a:latin typeface="微软雅黑" panose="020B0503020204020204" charset="-122"/>
                <a:ea typeface="微软雅黑" panose="020B0503020204020204" charset="-122"/>
                <a:cs typeface="微软雅黑" panose="020B0503020204020204" charset="-122"/>
              </a:rPr>
              <a:t>   </a:t>
            </a:r>
            <a:r>
              <a:rPr lang="zh-CN" altLang="en-US" sz="4400" dirty="0">
                <a:solidFill>
                  <a:schemeClr val="tx1"/>
                </a:solidFill>
                <a:latin typeface="微软雅黑" panose="020B0503020204020204" charset="-122"/>
                <a:ea typeface="微软雅黑" panose="020B0503020204020204" charset="-122"/>
                <a:cs typeface="微软雅黑" panose="020B0503020204020204" charset="-122"/>
              </a:rPr>
              <a:t>（3）汉景帝：</a:t>
            </a:r>
            <a:r>
              <a:rPr lang="zh-CN" altLang="en-US" sz="4400" dirty="0">
                <a:solidFill>
                  <a:srgbClr val="FF3300"/>
                </a:solidFill>
                <a:latin typeface="微软雅黑" panose="020B0503020204020204" charset="-122"/>
                <a:ea typeface="微软雅黑" panose="020B0503020204020204" charset="-122"/>
                <a:cs typeface="微软雅黑" panose="020B0503020204020204" charset="-122"/>
              </a:rPr>
              <a:t>削藩</a:t>
            </a:r>
            <a:r>
              <a:rPr lang="zh-CN" altLang="en-US" sz="4400" dirty="0">
                <a:solidFill>
                  <a:schemeClr val="tx1"/>
                </a:solidFill>
                <a:latin typeface="微软雅黑" panose="020B0503020204020204" charset="-122"/>
                <a:ea typeface="微软雅黑" panose="020B0503020204020204" charset="-122"/>
                <a:cs typeface="微软雅黑" panose="020B0503020204020204" charset="-122"/>
              </a:rPr>
              <a:t>，平定“七国之乱”，将诸侯王</a:t>
            </a:r>
            <a:r>
              <a:rPr lang="zh-CN" altLang="en-US" sz="4400" dirty="0">
                <a:solidFill>
                  <a:srgbClr val="FF3300"/>
                </a:solidFill>
                <a:latin typeface="微软雅黑" panose="020B0503020204020204" charset="-122"/>
                <a:ea typeface="微软雅黑" panose="020B0503020204020204" charset="-122"/>
                <a:cs typeface="微软雅黑" panose="020B0503020204020204" charset="-122"/>
              </a:rPr>
              <a:t>任免权收归中央         </a:t>
            </a:r>
            <a:r>
              <a:rPr lang="zh-CN" altLang="en-US" sz="4400" dirty="0">
                <a:solidFill>
                  <a:schemeClr val="tx1"/>
                </a:solidFill>
                <a:latin typeface="微软雅黑" panose="020B0503020204020204" charset="-122"/>
                <a:ea typeface="微软雅黑" panose="020B0503020204020204" charset="-122"/>
                <a:cs typeface="微软雅黑" panose="020B0503020204020204" charset="-122"/>
              </a:rPr>
              <a:t>（晁错上奏《</a:t>
            </a:r>
            <a:r>
              <a:rPr lang="zh-CN" altLang="en-US" sz="4400" dirty="0">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削藩策</a:t>
            </a:r>
            <a:r>
              <a:rPr lang="zh-CN" altLang="en-US" sz="4400" dirty="0">
                <a:solidFill>
                  <a:schemeClr val="tx1"/>
                </a:solidFill>
                <a:latin typeface="微软雅黑" panose="020B0503020204020204" charset="-122"/>
                <a:ea typeface="微软雅黑" panose="020B0503020204020204" charset="-122"/>
                <a:cs typeface="微软雅黑" panose="020B0503020204020204" charset="-122"/>
              </a:rPr>
              <a:t>》）</a:t>
            </a:r>
          </a:p>
        </p:txBody>
      </p:sp>
      <p:sp>
        <p:nvSpPr>
          <p:cNvPr id="11273" name="文本框 4"/>
          <p:cNvSpPr txBox="1"/>
          <p:nvPr/>
        </p:nvSpPr>
        <p:spPr>
          <a:xfrm>
            <a:off x="-64770" y="5445760"/>
            <a:ext cx="12322175" cy="1445260"/>
          </a:xfrm>
          <a:prstGeom prst="rect">
            <a:avLst/>
          </a:prstGeom>
          <a:noFill/>
          <a:ln w="9525">
            <a:noFill/>
          </a:ln>
        </p:spPr>
        <p:txBody>
          <a:bodyPr wrap="square" anchor="t">
            <a:spAutoFit/>
          </a:bodyPr>
          <a:lstStyle/>
          <a:p>
            <a:r>
              <a:rPr lang="zh-CN" altLang="en-US" sz="4400" dirty="0">
                <a:solidFill>
                  <a:schemeClr val="tx1"/>
                </a:solidFill>
                <a:latin typeface="微软雅黑" panose="020B0503020204020204" charset="-122"/>
                <a:ea typeface="微软雅黑" panose="020B0503020204020204" charset="-122"/>
                <a:cs typeface="微软雅黑" panose="020B0503020204020204" charset="-122"/>
              </a:rPr>
              <a:t>（</a:t>
            </a:r>
            <a:r>
              <a:rPr lang="en-US" altLang="zh-CN" sz="4400" dirty="0">
                <a:solidFill>
                  <a:schemeClr val="tx1"/>
                </a:solidFill>
                <a:latin typeface="微软雅黑" panose="020B0503020204020204" charset="-122"/>
                <a:ea typeface="微软雅黑" panose="020B0503020204020204" charset="-122"/>
                <a:cs typeface="微软雅黑" panose="020B0503020204020204" charset="-122"/>
              </a:rPr>
              <a:t>4</a:t>
            </a:r>
            <a:r>
              <a:rPr lang="zh-CN" altLang="en-US" sz="4400" dirty="0">
                <a:solidFill>
                  <a:schemeClr val="tx1"/>
                </a:solidFill>
                <a:latin typeface="微软雅黑" panose="020B0503020204020204" charset="-122"/>
                <a:ea typeface="微软雅黑" panose="020B0503020204020204" charset="-122"/>
                <a:cs typeface="微软雅黑" panose="020B0503020204020204" charset="-122"/>
              </a:rPr>
              <a:t>）汉武帝：颁布“</a:t>
            </a:r>
            <a:r>
              <a:rPr lang="zh-CN" altLang="en-US" sz="4400" dirty="0">
                <a:solidFill>
                  <a:srgbClr val="FF3300"/>
                </a:solidFill>
                <a:latin typeface="微软雅黑" panose="020B0503020204020204" charset="-122"/>
                <a:ea typeface="微软雅黑" panose="020B0503020204020204" charset="-122"/>
                <a:cs typeface="微软雅黑" panose="020B0503020204020204" charset="-122"/>
              </a:rPr>
              <a:t>推恩令</a:t>
            </a:r>
            <a:r>
              <a:rPr lang="zh-CN" altLang="en-US" sz="4400" dirty="0">
                <a:solidFill>
                  <a:schemeClr val="tx1"/>
                </a:solidFill>
                <a:latin typeface="微软雅黑" panose="020B0503020204020204" charset="-122"/>
                <a:ea typeface="微软雅黑" panose="020B0503020204020204" charset="-122"/>
                <a:cs typeface="微软雅黑" panose="020B0503020204020204" charset="-122"/>
              </a:rPr>
              <a:t>”，削弱王国封地，</a:t>
            </a:r>
            <a:r>
              <a:rPr lang="zh-CN" altLang="en-US" sz="4400" dirty="0">
                <a:solidFill>
                  <a:srgbClr val="FF3300"/>
                </a:solidFill>
                <a:latin typeface="微软雅黑" panose="020B0503020204020204" charset="-122"/>
                <a:ea typeface="微软雅黑" panose="020B0503020204020204" charset="-122"/>
                <a:cs typeface="微软雅黑" panose="020B0503020204020204" charset="-122"/>
              </a:rPr>
              <a:t>中央集权</a:t>
            </a:r>
            <a:r>
              <a:rPr lang="zh-CN" altLang="en-US" sz="4400" dirty="0">
                <a:solidFill>
                  <a:schemeClr val="tx1"/>
                </a:solidFill>
                <a:latin typeface="微软雅黑" panose="020B0503020204020204" charset="-122"/>
                <a:ea typeface="微软雅黑" panose="020B0503020204020204" charset="-122"/>
                <a:cs typeface="微软雅黑" panose="020B0503020204020204" charset="-122"/>
              </a:rPr>
              <a:t>得到</a:t>
            </a:r>
            <a:r>
              <a:rPr lang="zh-CN" altLang="en-US" sz="4400" dirty="0">
                <a:solidFill>
                  <a:srgbClr val="FF3300"/>
                </a:solidFill>
                <a:latin typeface="微软雅黑" panose="020B0503020204020204" charset="-122"/>
                <a:ea typeface="微软雅黑" panose="020B0503020204020204" charset="-122"/>
                <a:cs typeface="微软雅黑" panose="020B0503020204020204" charset="-122"/>
              </a:rPr>
              <a:t>加强        </a:t>
            </a:r>
            <a:r>
              <a:rPr lang="zh-CN" altLang="en-US" sz="4400" dirty="0">
                <a:solidFill>
                  <a:srgbClr val="FF0000"/>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（酎金夺爵）</a:t>
            </a:r>
          </a:p>
        </p:txBody>
      </p:sp>
      <p:cxnSp>
        <p:nvCxnSpPr>
          <p:cNvPr id="11274" name="直接连接符 5"/>
          <p:cNvCxnSpPr/>
          <p:nvPr/>
        </p:nvCxnSpPr>
        <p:spPr>
          <a:xfrm>
            <a:off x="8375650" y="3328353"/>
            <a:ext cx="1998980" cy="3175"/>
          </a:xfrm>
          <a:prstGeom prst="line">
            <a:avLst/>
          </a:prstGeom>
          <a:ln w="28575" cap="flat" cmpd="thickThin">
            <a:solidFill>
              <a:srgbClr val="FF0000"/>
            </a:solidFill>
            <a:prstDash val="solid"/>
            <a:roun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6876"/>
                                        </p:tgtEl>
                                        <p:attrNameLst>
                                          <p:attrName>style.visibility</p:attrName>
                                        </p:attrNameLst>
                                      </p:cBhvr>
                                      <p:to>
                                        <p:strVal val="visible"/>
                                      </p:to>
                                    </p:set>
                                    <p:animEffect transition="in" filter="barn(inHorizontal)">
                                      <p:cBhvr>
                                        <p:cTn id="7" dur="500"/>
                                        <p:tgtEl>
                                          <p:spTgt spid="3687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6877"/>
                                        </p:tgtEl>
                                        <p:attrNameLst>
                                          <p:attrName>style.visibility</p:attrName>
                                        </p:attrNameLst>
                                      </p:cBhvr>
                                      <p:to>
                                        <p:strVal val="visible"/>
                                      </p:to>
                                    </p:set>
                                    <p:animEffect transition="in" filter="barn(inHorizontal)">
                                      <p:cBhvr>
                                        <p:cTn id="12" dur="500"/>
                                        <p:tgtEl>
                                          <p:spTgt spid="3687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6878"/>
                                        </p:tgtEl>
                                        <p:attrNameLst>
                                          <p:attrName>style.visibility</p:attrName>
                                        </p:attrNameLst>
                                      </p:cBhvr>
                                      <p:to>
                                        <p:strVal val="visible"/>
                                      </p:to>
                                    </p:set>
                                    <p:animEffect transition="in" filter="barn(inHorizontal)">
                                      <p:cBhvr>
                                        <p:cTn id="17" dur="500"/>
                                        <p:tgtEl>
                                          <p:spTgt spid="3687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1274"/>
                                        </p:tgtEl>
                                        <p:attrNameLst>
                                          <p:attrName>style.visibility</p:attrName>
                                        </p:attrNameLst>
                                      </p:cBhvr>
                                      <p:to>
                                        <p:strVal val="visible"/>
                                      </p:to>
                                    </p:set>
                                    <p:animEffect transition="in" filter="box(in)">
                                      <p:cBhvr>
                                        <p:cTn id="22" dur="2000"/>
                                        <p:tgtEl>
                                          <p:spTgt spid="1127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36879"/>
                                        </p:tgtEl>
                                        <p:attrNameLst>
                                          <p:attrName>style.visibility</p:attrName>
                                        </p:attrNameLst>
                                      </p:cBhvr>
                                      <p:to>
                                        <p:strVal val="visible"/>
                                      </p:to>
                                    </p:set>
                                    <p:animEffect transition="in" filter="barn(inHorizontal)">
                                      <p:cBhvr>
                                        <p:cTn id="27" dur="500"/>
                                        <p:tgtEl>
                                          <p:spTgt spid="3687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1273"/>
                                        </p:tgtEl>
                                        <p:attrNameLst>
                                          <p:attrName>style.visibility</p:attrName>
                                        </p:attrNameLst>
                                      </p:cBhvr>
                                      <p:to>
                                        <p:strVal val="visible"/>
                                      </p:to>
                                    </p:set>
                                    <p:animEffect transition="in" filter="box(in)">
                                      <p:cBhvr>
                                        <p:cTn id="32" dur="2000"/>
                                        <p:tgtEl>
                                          <p:spTgt spid="11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6" grpId="0"/>
      <p:bldP spid="36877" grpId="0"/>
      <p:bldP spid="36878" grpId="0"/>
      <p:bldP spid="36879" grpId="0"/>
      <p:bldP spid="1127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7470" y="0"/>
            <a:ext cx="7735570" cy="559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solidFill>
                  <a:schemeClr val="tx1"/>
                </a:solidFill>
                <a:latin typeface="微软雅黑" panose="020B0503020204020204" charset="-122"/>
                <a:ea typeface="微软雅黑" panose="020B0503020204020204" charset="-122"/>
                <a:cs typeface="微软雅黑" panose="020B0503020204020204" charset="-122"/>
              </a:rPr>
              <a:t>一、 中央集权的发展（中央—地方） </a:t>
            </a:r>
          </a:p>
        </p:txBody>
      </p:sp>
      <p:sp>
        <p:nvSpPr>
          <p:cNvPr id="3" name="文本框 2"/>
          <p:cNvSpPr txBox="1"/>
          <p:nvPr/>
        </p:nvSpPr>
        <p:spPr>
          <a:xfrm>
            <a:off x="-21590" y="559435"/>
            <a:ext cx="12468225" cy="1938020"/>
          </a:xfrm>
          <a:prstGeom prst="rect">
            <a:avLst/>
          </a:prstGeom>
          <a:noFill/>
        </p:spPr>
        <p:txBody>
          <a:bodyPr wrap="square" rtlCol="0" anchor="t">
            <a:spAutoFit/>
          </a:bodyPr>
          <a:lstStyle/>
          <a:p>
            <a:pPr algn="l">
              <a:buClr>
                <a:schemeClr val="tx1"/>
              </a:buClr>
              <a:buNone/>
            </a:pPr>
            <a:r>
              <a:rPr sz="4000" dirty="0">
                <a:solidFill>
                  <a:schemeClr val="tx1"/>
                </a:solidFill>
                <a:latin typeface="微软雅黑" panose="020B0503020204020204" charset="-122"/>
                <a:ea typeface="微软雅黑" panose="020B0503020204020204" charset="-122"/>
                <a:cs typeface="微软雅黑" panose="020B0503020204020204" charset="-122"/>
                <a:sym typeface="+mn-ea"/>
              </a:rPr>
              <a:t>阅读教材</a:t>
            </a:r>
            <a:r>
              <a:rPr sz="3600" dirty="0">
                <a:solidFill>
                  <a:schemeClr val="tx1"/>
                </a:solidFill>
                <a:latin typeface="微软雅黑" panose="020B0503020204020204" charset="-122"/>
                <a:ea typeface="微软雅黑" panose="020B0503020204020204" charset="-122"/>
                <a:cs typeface="微软雅黑" panose="020B0503020204020204" charset="-122"/>
                <a:sym typeface="+mn-ea"/>
              </a:rPr>
              <a:t>P12</a:t>
            </a:r>
            <a:r>
              <a:rPr sz="4000" dirty="0">
                <a:solidFill>
                  <a:schemeClr val="tx1"/>
                </a:solidFill>
                <a:latin typeface="微软雅黑" panose="020B0503020204020204" charset="-122"/>
                <a:ea typeface="微软雅黑" panose="020B0503020204020204" charset="-122"/>
                <a:cs typeface="微软雅黑" panose="020B0503020204020204" charset="-122"/>
                <a:sym typeface="+mn-ea"/>
              </a:rPr>
              <a:t>《唐朝河西节度使张议潮统军出行图》，从中我们能够获得什么历史信息？唐朝节度使享有哪些权力？会产生怎样的影响？</a:t>
            </a:r>
          </a:p>
        </p:txBody>
      </p:sp>
      <p:sp>
        <p:nvSpPr>
          <p:cNvPr id="6" name="Text Box 2"/>
          <p:cNvSpPr txBox="1"/>
          <p:nvPr/>
        </p:nvSpPr>
        <p:spPr>
          <a:xfrm>
            <a:off x="-21590" y="5455920"/>
            <a:ext cx="12068810" cy="1445260"/>
          </a:xfrm>
          <a:prstGeom prst="rect">
            <a:avLst/>
          </a:prstGeom>
          <a:noFill/>
          <a:ln w="9525">
            <a:noFill/>
          </a:ln>
        </p:spPr>
        <p:txBody>
          <a:bodyPr wrap="square">
            <a:spAutoFit/>
          </a:bodyPr>
          <a:lstStyle/>
          <a:p>
            <a:pPr algn="l"/>
            <a:r>
              <a:rPr lang="zh-CN" altLang="zh-CN" sz="4400" dirty="0">
                <a:solidFill>
                  <a:schemeClr val="tx1"/>
                </a:solidFill>
                <a:latin typeface="微软雅黑" panose="020B0503020204020204" charset="-122"/>
                <a:ea typeface="微软雅黑" panose="020B0503020204020204" charset="-122"/>
                <a:cs typeface="微软雅黑" panose="020B0503020204020204" charset="-122"/>
              </a:rPr>
              <a:t>唐朝：</a:t>
            </a:r>
            <a:r>
              <a:rPr lang="zh-CN" altLang="en-US" sz="4400" dirty="0">
                <a:solidFill>
                  <a:schemeClr val="tx1"/>
                </a:solidFill>
                <a:latin typeface="微软雅黑" panose="020B0503020204020204" charset="-122"/>
                <a:ea typeface="微软雅黑" panose="020B0503020204020204" charset="-122"/>
                <a:cs typeface="微软雅黑" panose="020B0503020204020204" charset="-122"/>
              </a:rPr>
              <a:t>设置</a:t>
            </a:r>
            <a:r>
              <a:rPr lang="zh-CN" altLang="en-US" sz="4400" dirty="0">
                <a:solidFill>
                  <a:srgbClr val="FF0000"/>
                </a:solidFill>
                <a:latin typeface="微软雅黑" panose="020B0503020204020204" charset="-122"/>
                <a:ea typeface="微软雅黑" panose="020B0503020204020204" charset="-122"/>
                <a:cs typeface="微软雅黑" panose="020B0503020204020204" charset="-122"/>
              </a:rPr>
              <a:t>节度使</a:t>
            </a:r>
            <a:endParaRPr lang="zh-CN" altLang="en-US" sz="4400" dirty="0">
              <a:solidFill>
                <a:schemeClr val="tx1"/>
              </a:solidFill>
              <a:latin typeface="微软雅黑" panose="020B0503020204020204" charset="-122"/>
              <a:ea typeface="微软雅黑" panose="020B0503020204020204" charset="-122"/>
              <a:cs typeface="微软雅黑" panose="020B0503020204020204" charset="-122"/>
            </a:endParaRPr>
          </a:p>
          <a:p>
            <a:pPr algn="l"/>
            <a:r>
              <a:rPr lang="zh-CN" altLang="en-US" sz="4400" dirty="0">
                <a:solidFill>
                  <a:srgbClr val="FF0000"/>
                </a:solidFill>
                <a:latin typeface="微软雅黑" panose="020B0503020204020204" charset="-122"/>
                <a:ea typeface="微软雅黑" panose="020B0503020204020204" charset="-122"/>
                <a:cs typeface="微软雅黑" panose="020B0503020204020204" charset="-122"/>
              </a:rPr>
              <a:t>政治</a:t>
            </a:r>
            <a:r>
              <a:rPr lang="zh-CN" altLang="en-US" sz="4400" dirty="0">
                <a:solidFill>
                  <a:schemeClr val="tx1"/>
                </a:solidFill>
                <a:latin typeface="微软雅黑" panose="020B0503020204020204" charset="-122"/>
                <a:ea typeface="微软雅黑" panose="020B0503020204020204" charset="-122"/>
                <a:cs typeface="微软雅黑" panose="020B0503020204020204" charset="-122"/>
              </a:rPr>
              <a:t>：较大自主权  </a:t>
            </a:r>
            <a:r>
              <a:rPr lang="zh-CN" altLang="en-US" sz="4400" dirty="0">
                <a:solidFill>
                  <a:srgbClr val="FF0000"/>
                </a:solidFill>
                <a:latin typeface="微软雅黑" panose="020B0503020204020204" charset="-122"/>
                <a:ea typeface="微软雅黑" panose="020B0503020204020204" charset="-122"/>
                <a:cs typeface="微软雅黑" panose="020B0503020204020204" charset="-122"/>
              </a:rPr>
              <a:t>经济</a:t>
            </a:r>
            <a:r>
              <a:rPr lang="zh-CN" altLang="en-US" sz="4400" dirty="0">
                <a:solidFill>
                  <a:schemeClr val="tx1"/>
                </a:solidFill>
                <a:latin typeface="微软雅黑" panose="020B0503020204020204" charset="-122"/>
                <a:ea typeface="微软雅黑" panose="020B0503020204020204" charset="-122"/>
                <a:cs typeface="微软雅黑" panose="020B0503020204020204" charset="-122"/>
              </a:rPr>
              <a:t>：财权</a:t>
            </a:r>
            <a:r>
              <a:rPr lang="en-US" altLang="zh-CN" sz="4400" dirty="0">
                <a:solidFill>
                  <a:schemeClr val="tx1"/>
                </a:solidFill>
                <a:latin typeface="微软雅黑" panose="020B0503020204020204" charset="-122"/>
                <a:ea typeface="微软雅黑" panose="020B0503020204020204" charset="-122"/>
                <a:cs typeface="微软雅黑" panose="020B0503020204020204" charset="-122"/>
              </a:rPr>
              <a:t>  </a:t>
            </a:r>
            <a:r>
              <a:rPr lang="zh-CN" altLang="en-US" sz="4400" dirty="0">
                <a:solidFill>
                  <a:srgbClr val="FF0000"/>
                </a:solidFill>
                <a:latin typeface="微软雅黑" panose="020B0503020204020204" charset="-122"/>
                <a:ea typeface="微软雅黑" panose="020B0503020204020204" charset="-122"/>
                <a:cs typeface="微软雅黑" panose="020B0503020204020204" charset="-122"/>
              </a:rPr>
              <a:t>军事</a:t>
            </a:r>
            <a:r>
              <a:rPr lang="zh-CN" altLang="en-US" sz="4400" dirty="0">
                <a:solidFill>
                  <a:schemeClr val="tx1"/>
                </a:solidFill>
                <a:latin typeface="微软雅黑" panose="020B0503020204020204" charset="-122"/>
                <a:ea typeface="微软雅黑" panose="020B0503020204020204" charset="-122"/>
                <a:cs typeface="微软雅黑" panose="020B0503020204020204" charset="-122"/>
              </a:rPr>
              <a:t>：拥兵自重</a:t>
            </a:r>
          </a:p>
        </p:txBody>
      </p:sp>
      <p:pic>
        <p:nvPicPr>
          <p:cNvPr id="9225" name="Picture 46" descr="10135_991"/>
          <p:cNvPicPr>
            <a:picLocks noChangeAspect="1"/>
          </p:cNvPicPr>
          <p:nvPr/>
        </p:nvPicPr>
        <p:blipFill>
          <a:blip r:embed="rId2"/>
          <a:stretch>
            <a:fillRect/>
          </a:stretch>
        </p:blipFill>
        <p:spPr>
          <a:xfrm>
            <a:off x="77470" y="2497455"/>
            <a:ext cx="11705590" cy="3059430"/>
          </a:xfrm>
          <a:prstGeom prst="rect">
            <a:avLst/>
          </a:prstGeom>
          <a:noFill/>
          <a:ln w="9525" cap="flat" cmpd="sng">
            <a:solidFill>
              <a:schemeClr val="tx1"/>
            </a:solidFill>
            <a:prstDash val="solid"/>
            <a:miter/>
            <a:headEnd type="none" w="med" len="med"/>
            <a:tailEnd type="none" w="med" len="me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225"/>
                                        </p:tgtEl>
                                        <p:attrNameLst>
                                          <p:attrName>style.visibility</p:attrName>
                                        </p:attrNameLst>
                                      </p:cBhvr>
                                      <p:to>
                                        <p:strVal val="visible"/>
                                      </p:to>
                                    </p:set>
                                    <p:animEffect transition="in" filter="slide(fromBottom)">
                                      <p:cBhvr>
                                        <p:cTn id="7" dur="500"/>
                                        <p:tgtEl>
                                          <p:spTgt spid="92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charRg st="0" end="27"/>
                                            </p:txEl>
                                          </p:spTgt>
                                        </p:tgtEl>
                                        <p:attrNameLst>
                                          <p:attrName>style.visibility</p:attrName>
                                        </p:attrNameLst>
                                      </p:cBhvr>
                                      <p:to>
                                        <p:strVal val="visible"/>
                                      </p:to>
                                    </p:set>
                                    <p:animEffect transition="in" filter="blinds(horizontal)">
                                      <p:cBhvr>
                                        <p:cTn id="12" dur="500"/>
                                        <p:tgtEl>
                                          <p:spTgt spid="6">
                                            <p:txEl>
                                              <p:charRg st="0" end="2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charRg st="27" end="34"/>
                                            </p:txEl>
                                          </p:spTgt>
                                        </p:tgtEl>
                                        <p:attrNameLst>
                                          <p:attrName>style.visibility</p:attrName>
                                        </p:attrNameLst>
                                      </p:cBhvr>
                                      <p:to>
                                        <p:strVal val="visible"/>
                                      </p:to>
                                    </p:set>
                                    <p:animEffect transition="in" filter="blinds(horizontal)">
                                      <p:cBhvr>
                                        <p:cTn id="17" dur="500"/>
                                        <p:tgtEl>
                                          <p:spTgt spid="6">
                                            <p:txEl>
                                              <p:charRg st="27" end="3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2279713_2005051016311746420300"/>
          <p:cNvPicPr>
            <a:picLocks noChangeAspect="1"/>
          </p:cNvPicPr>
          <p:nvPr/>
        </p:nvPicPr>
        <p:blipFill>
          <a:blip r:embed="rId2"/>
          <a:stretch>
            <a:fillRect/>
          </a:stretch>
        </p:blipFill>
        <p:spPr>
          <a:xfrm>
            <a:off x="44450" y="1062355"/>
            <a:ext cx="7025005" cy="5785485"/>
          </a:xfrm>
          <a:prstGeom prst="rect">
            <a:avLst/>
          </a:prstGeom>
          <a:noFill/>
          <a:ln w="9525">
            <a:noFill/>
          </a:ln>
        </p:spPr>
      </p:pic>
      <p:sp>
        <p:nvSpPr>
          <p:cNvPr id="222219" name="文本框 222218"/>
          <p:cNvSpPr txBox="1"/>
          <p:nvPr/>
        </p:nvSpPr>
        <p:spPr>
          <a:xfrm>
            <a:off x="7164070" y="1054100"/>
            <a:ext cx="5095240" cy="5631180"/>
          </a:xfrm>
          <a:prstGeom prst="rect">
            <a:avLst/>
          </a:prstGeom>
          <a:solidFill>
            <a:srgbClr val="C0C0C0">
              <a:alpha val="50000"/>
            </a:srgbClr>
          </a:solidFill>
          <a:ln w="9525">
            <a:noFill/>
          </a:ln>
        </p:spPr>
        <p:txBody>
          <a:bodyPr wrap="square">
            <a:spAutoFit/>
          </a:bodyPr>
          <a:lstStyle/>
          <a:p>
            <a:pPr algn="l">
              <a:spcBef>
                <a:spcPct val="50000"/>
              </a:spcBef>
            </a:pPr>
            <a:r>
              <a:rPr lang="zh-CN" altLang="en-US" sz="4000" dirty="0">
                <a:effectLst/>
                <a:latin typeface="Arial" panose="020B0604020202020204" pitchFamily="34" charset="0"/>
                <a:ea typeface="黑体" panose="02010609060101010101" charset="-122"/>
              </a:rPr>
              <a:t>　唐朝中叶，唐玄宗在全国共设有十个节度使，安禄山就身兼范阳、平卢、河东三镇节度使，伺机发动叛乱。</a:t>
            </a:r>
            <a:r>
              <a:rPr lang="zh-CN" altLang="en-US" sz="4000" dirty="0">
                <a:solidFill>
                  <a:srgbClr val="FF0000"/>
                </a:solidFill>
                <a:effectLst/>
                <a:latin typeface="Arial" panose="020B0604020202020204" pitchFamily="34" charset="0"/>
                <a:ea typeface="黑体" panose="02010609060101010101" charset="-122"/>
              </a:rPr>
              <a:t>安史之乱是唐朝由盛转衰的转折点</a:t>
            </a:r>
            <a:r>
              <a:rPr lang="zh-CN" altLang="en-US" sz="4000" dirty="0">
                <a:effectLst/>
                <a:latin typeface="Arial" panose="020B0604020202020204" pitchFamily="34" charset="0"/>
                <a:ea typeface="黑体" panose="02010609060101010101" charset="-122"/>
              </a:rPr>
              <a:t>，此后藩镇割据局面持续百年之久。</a:t>
            </a:r>
          </a:p>
        </p:txBody>
      </p:sp>
      <p:sp>
        <p:nvSpPr>
          <p:cNvPr id="5" name="矩形 4"/>
          <p:cNvSpPr/>
          <p:nvPr/>
        </p:nvSpPr>
        <p:spPr>
          <a:xfrm>
            <a:off x="44450" y="21590"/>
            <a:ext cx="8129270" cy="559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smtClean="0">
                <a:solidFill>
                  <a:schemeClr val="tx1"/>
                </a:solidFill>
                <a:latin typeface="微软雅黑" panose="020B0503020204020204" charset="-122"/>
                <a:ea typeface="微软雅黑" panose="020B0503020204020204" charset="-122"/>
                <a:cs typeface="微软雅黑" panose="020B0503020204020204" charset="-122"/>
              </a:rPr>
              <a:t>一、 中央集权的发展（中央—地方） </a:t>
            </a:r>
          </a:p>
        </p:txBody>
      </p:sp>
      <p:sp>
        <p:nvSpPr>
          <p:cNvPr id="6" name="文本框 5"/>
          <p:cNvSpPr txBox="1"/>
          <p:nvPr/>
        </p:nvSpPr>
        <p:spPr>
          <a:xfrm>
            <a:off x="44450" y="581025"/>
            <a:ext cx="5671185" cy="583565"/>
          </a:xfrm>
          <a:prstGeom prst="rect">
            <a:avLst/>
          </a:prstGeom>
          <a:noFill/>
        </p:spPr>
        <p:txBody>
          <a:bodyPr wrap="square" rtlCol="0" anchor="t">
            <a:spAutoFit/>
          </a:bodyPr>
          <a:lstStyle/>
          <a:p>
            <a:pPr>
              <a:spcBef>
                <a:spcPct val="0"/>
              </a:spcBef>
              <a:buClr>
                <a:schemeClr val="tx1"/>
              </a:buClr>
              <a:buNone/>
            </a:pPr>
            <a:r>
              <a:rPr lang="en-US" altLang="zh-CN" sz="3200" dirty="0">
                <a:solidFill>
                  <a:schemeClr val="tx1"/>
                </a:solidFill>
                <a:latin typeface="微软雅黑" panose="020B0503020204020204" charset="-122"/>
                <a:ea typeface="微软雅黑" panose="020B0503020204020204" charset="-122"/>
                <a:cs typeface="微软雅黑" panose="020B0503020204020204" charset="-122"/>
                <a:sym typeface="+mn-ea"/>
              </a:rPr>
              <a:t>2</a:t>
            </a:r>
            <a:r>
              <a:rPr lang="zh-CN" altLang="en-US" sz="3200" dirty="0">
                <a:solidFill>
                  <a:schemeClr val="tx1"/>
                </a:solidFill>
                <a:latin typeface="微软雅黑" panose="020B0503020204020204" charset="-122"/>
                <a:ea typeface="微软雅黑" panose="020B0503020204020204" charset="-122"/>
                <a:cs typeface="微软雅黑" panose="020B0503020204020204" charset="-122"/>
                <a:sym typeface="+mn-ea"/>
              </a:rPr>
              <a:t>、唐朝藩镇割据</a:t>
            </a:r>
          </a:p>
        </p:txBody>
      </p:sp>
      <p:sp>
        <p:nvSpPr>
          <p:cNvPr id="9220" name="Rectangle 39"/>
          <p:cNvSpPr>
            <a:spLocks noChangeArrowheads="1"/>
          </p:cNvSpPr>
          <p:nvPr/>
        </p:nvSpPr>
        <p:spPr bwMode="auto">
          <a:xfrm>
            <a:off x="2164610" y="1164590"/>
            <a:ext cx="1407795" cy="1076325"/>
          </a:xfrm>
          <a:prstGeom prst="rect">
            <a:avLst/>
          </a:prstGeom>
          <a:solidFill>
            <a:schemeClr val="tx1"/>
          </a:solidFill>
          <a:ln w="57150" cmpd="sng">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smtClean="0">
                <a:ln>
                  <a:noFill/>
                </a:ln>
                <a:solidFill>
                  <a:schemeClr val="bg1"/>
                </a:solidFill>
                <a:effectLst>
                  <a:outerShdw blurRad="38100" dist="38100" dir="2700000" algn="tl">
                    <a:srgbClr val="808080"/>
                  </a:outerShdw>
                </a:effectLst>
                <a:uLnTx/>
                <a:uFillTx/>
                <a:latin typeface="黑体" panose="02010609060101010101" charset="-122"/>
                <a:ea typeface="黑体" panose="02010609060101010101" charset="-122"/>
                <a:cs typeface="+mn-cs"/>
              </a:rPr>
              <a:t>边镇兵</a:t>
            </a:r>
          </a:p>
          <a:p>
            <a:pPr marL="0" marR="0" lvl="0" indent="0" algn="ctr" defTabSz="914400" rtl="0" eaLnBrk="1" fontAlgn="base" latinLnBrk="0" hangingPunct="1">
              <a:lnSpc>
                <a:spcPct val="100000"/>
              </a:lnSpc>
              <a:spcBef>
                <a:spcPct val="0"/>
              </a:spcBef>
              <a:spcAft>
                <a:spcPct val="0"/>
              </a:spcAft>
              <a:buClrTx/>
              <a:buSzTx/>
              <a:buFontTx/>
              <a:buNone/>
              <a:defRPr/>
            </a:pPr>
            <a:r>
              <a:rPr kumimoji="0" lang="en-US" sz="3200" b="1" i="0" u="none" strike="noStrike" kern="1200" cap="none" spc="0" normalizeH="0" baseline="0" noProof="0" smtClean="0">
                <a:ln>
                  <a:noFill/>
                </a:ln>
                <a:solidFill>
                  <a:schemeClr val="bg1"/>
                </a:solidFill>
                <a:effectLst>
                  <a:outerShdw blurRad="38100" dist="38100" dir="2700000" algn="tl">
                    <a:srgbClr val="808080"/>
                  </a:outerShdw>
                </a:effectLst>
                <a:uLnTx/>
                <a:uFillTx/>
                <a:latin typeface="黑体" panose="02010609060101010101" charset="-122"/>
                <a:ea typeface="黑体" panose="02010609060101010101" charset="-122"/>
                <a:cs typeface="+mn-cs"/>
              </a:rPr>
              <a:t>49</a:t>
            </a:r>
            <a:r>
              <a:rPr kumimoji="0" lang="zh-CN" altLang="en-US" sz="3200" b="1" i="0" u="none" strike="noStrike" kern="1200" cap="none" spc="0" normalizeH="0" baseline="0" noProof="0" smtClean="0">
                <a:ln>
                  <a:noFill/>
                </a:ln>
                <a:solidFill>
                  <a:schemeClr val="bg1"/>
                </a:solidFill>
                <a:effectLst>
                  <a:outerShdw blurRad="38100" dist="38100" dir="2700000" algn="tl">
                    <a:srgbClr val="808080"/>
                  </a:outerShdw>
                </a:effectLst>
                <a:uLnTx/>
                <a:uFillTx/>
                <a:latin typeface="黑体" panose="02010609060101010101" charset="-122"/>
                <a:ea typeface="黑体" panose="02010609060101010101" charset="-122"/>
                <a:cs typeface="+mn-cs"/>
              </a:rPr>
              <a:t>万</a:t>
            </a:r>
          </a:p>
        </p:txBody>
      </p:sp>
      <p:sp>
        <p:nvSpPr>
          <p:cNvPr id="9221" name="Rectangle 40"/>
          <p:cNvSpPr>
            <a:spLocks noChangeArrowheads="1"/>
          </p:cNvSpPr>
          <p:nvPr/>
        </p:nvSpPr>
        <p:spPr bwMode="auto">
          <a:xfrm>
            <a:off x="4277149" y="1164378"/>
            <a:ext cx="1727200" cy="1076325"/>
          </a:xfrm>
          <a:prstGeom prst="rect">
            <a:avLst/>
          </a:prstGeom>
          <a:solidFill>
            <a:schemeClr val="tx1"/>
          </a:solidFill>
          <a:ln w="57150" cmpd="sng">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smtClean="0">
                <a:ln>
                  <a:noFill/>
                </a:ln>
                <a:solidFill>
                  <a:schemeClr val="bg1"/>
                </a:solidFill>
                <a:effectLst>
                  <a:outerShdw blurRad="38100" dist="38100" dir="2700000" algn="tl">
                    <a:srgbClr val="808080"/>
                  </a:outerShdw>
                </a:effectLst>
                <a:uLnTx/>
                <a:uFillTx/>
                <a:latin typeface="黑体" panose="02010609060101010101" charset="-122"/>
                <a:ea typeface="黑体" panose="02010609060101010101" charset="-122"/>
                <a:cs typeface="+mn-cs"/>
              </a:rPr>
              <a:t>中央军</a:t>
            </a:r>
          </a:p>
          <a:p>
            <a:pPr marL="0" marR="0" lvl="0" indent="0" algn="ctr" defTabSz="914400" rtl="0" eaLnBrk="1" fontAlgn="base" latinLnBrk="0" hangingPunct="1">
              <a:lnSpc>
                <a:spcPct val="100000"/>
              </a:lnSpc>
              <a:spcBef>
                <a:spcPct val="0"/>
              </a:spcBef>
              <a:spcAft>
                <a:spcPct val="0"/>
              </a:spcAft>
              <a:buClrTx/>
              <a:buSzTx/>
              <a:buFontTx/>
              <a:buNone/>
              <a:defRPr/>
            </a:pPr>
            <a:r>
              <a:rPr kumimoji="0" lang="en-US" sz="3200" b="1" i="0" u="none" strike="noStrike" kern="1200" cap="none" spc="0" normalizeH="0" baseline="0" noProof="0" smtClean="0">
                <a:ln>
                  <a:noFill/>
                </a:ln>
                <a:solidFill>
                  <a:schemeClr val="bg1"/>
                </a:solidFill>
                <a:effectLst>
                  <a:outerShdw blurRad="38100" dist="38100" dir="2700000" algn="tl">
                    <a:srgbClr val="808080"/>
                  </a:outerShdw>
                </a:effectLst>
                <a:uLnTx/>
                <a:uFillTx/>
                <a:latin typeface="黑体" panose="02010609060101010101" charset="-122"/>
                <a:ea typeface="黑体" panose="02010609060101010101" charset="-122"/>
                <a:cs typeface="+mn-cs"/>
              </a:rPr>
              <a:t>9</a:t>
            </a:r>
            <a:r>
              <a:rPr kumimoji="0" lang="zh-CN" altLang="en-US" sz="3200" b="1" i="0" u="none" strike="noStrike" kern="1200" cap="none" spc="0" normalizeH="0" baseline="0" noProof="0" smtClean="0">
                <a:ln>
                  <a:noFill/>
                </a:ln>
                <a:solidFill>
                  <a:schemeClr val="bg1"/>
                </a:solidFill>
                <a:effectLst>
                  <a:outerShdw blurRad="38100" dist="38100" dir="2700000" algn="tl">
                    <a:srgbClr val="808080"/>
                  </a:outerShdw>
                </a:effectLst>
                <a:uLnTx/>
                <a:uFillTx/>
                <a:latin typeface="黑体" panose="02010609060101010101" charset="-122"/>
                <a:ea typeface="黑体" panose="02010609060101010101" charset="-122"/>
                <a:cs typeface="+mn-cs"/>
              </a:rPr>
              <a:t>万</a:t>
            </a:r>
          </a:p>
        </p:txBody>
      </p:sp>
      <p:sp>
        <p:nvSpPr>
          <p:cNvPr id="9222" name="Text Box 41"/>
          <p:cNvSpPr txBox="1"/>
          <p:nvPr/>
        </p:nvSpPr>
        <p:spPr>
          <a:xfrm>
            <a:off x="3572298" y="1693757"/>
            <a:ext cx="420370" cy="666115"/>
          </a:xfrm>
          <a:prstGeom prst="rect">
            <a:avLst/>
          </a:prstGeom>
          <a:noFill/>
          <a:ln w="9525">
            <a:noFill/>
          </a:ln>
        </p:spPr>
        <p:txBody>
          <a:bodyPr wrap="none">
            <a:spAutoFit/>
          </a:bodyPr>
          <a:lstStyle/>
          <a:p>
            <a:r>
              <a:rPr lang="en-US" altLang="zh-CN" sz="3735" dirty="0">
                <a:solidFill>
                  <a:schemeClr val="bg1"/>
                </a:solidFill>
                <a:latin typeface="华文琥珀" panose="02010800040101010101" pitchFamily="2" charset="-122"/>
                <a:ea typeface="华文琥珀" panose="02010800040101010101" pitchFamily="2" charset="-122"/>
              </a:rPr>
              <a:t>:</a:t>
            </a:r>
          </a:p>
        </p:txBody>
      </p:sp>
      <p:sp>
        <p:nvSpPr>
          <p:cNvPr id="9223" name="Text Box 42"/>
          <p:cNvSpPr txBox="1"/>
          <p:nvPr/>
        </p:nvSpPr>
        <p:spPr>
          <a:xfrm>
            <a:off x="3574416" y="1249257"/>
            <a:ext cx="420370" cy="666115"/>
          </a:xfrm>
          <a:prstGeom prst="rect">
            <a:avLst/>
          </a:prstGeom>
          <a:noFill/>
          <a:ln w="9525">
            <a:noFill/>
          </a:ln>
        </p:spPr>
        <p:txBody>
          <a:bodyPr wrap="none">
            <a:spAutoFit/>
          </a:bodyPr>
          <a:lstStyle/>
          <a:p>
            <a:r>
              <a:rPr lang="en-US" altLang="zh-CN" sz="3735" dirty="0">
                <a:solidFill>
                  <a:schemeClr val="bg1"/>
                </a:solidFill>
                <a:latin typeface="华文琥珀" panose="02010800040101010101" pitchFamily="2" charset="-122"/>
                <a:ea typeface="华文琥珀" panose="02010800040101010101" pitchFamily="2" charset="-122"/>
              </a:rPr>
              <a:t>:</a:t>
            </a:r>
          </a:p>
        </p:txBody>
      </p:sp>
      <p:sp>
        <p:nvSpPr>
          <p:cNvPr id="13315" name="Line 3"/>
          <p:cNvSpPr/>
          <p:nvPr/>
        </p:nvSpPr>
        <p:spPr>
          <a:xfrm flipH="1">
            <a:off x="4385310" y="2712720"/>
            <a:ext cx="381000" cy="685800"/>
          </a:xfrm>
          <a:prstGeom prst="line">
            <a:avLst/>
          </a:prstGeom>
          <a:ln w="76200" cap="flat" cmpd="sng">
            <a:solidFill>
              <a:srgbClr val="FF3300"/>
            </a:solidFill>
            <a:prstDash val="solid"/>
            <a:headEnd type="none" w="med" len="med"/>
            <a:tailEnd type="triangle" w="sm" len="lg"/>
          </a:ln>
        </p:spPr>
      </p:sp>
      <p:sp>
        <p:nvSpPr>
          <p:cNvPr id="13316" name="Line 4"/>
          <p:cNvSpPr/>
          <p:nvPr/>
        </p:nvSpPr>
        <p:spPr>
          <a:xfrm flipH="1">
            <a:off x="4309110" y="3550920"/>
            <a:ext cx="0" cy="1066800"/>
          </a:xfrm>
          <a:prstGeom prst="line">
            <a:avLst/>
          </a:prstGeom>
          <a:ln w="76200" cap="flat" cmpd="sng">
            <a:solidFill>
              <a:srgbClr val="FF3300"/>
            </a:solidFill>
            <a:prstDash val="solid"/>
            <a:headEnd type="none" w="med" len="med"/>
            <a:tailEnd type="triangle" w="sm" len="lg"/>
          </a:ln>
        </p:spPr>
      </p:sp>
      <p:sp>
        <p:nvSpPr>
          <p:cNvPr id="13317" name="Freeform 5"/>
          <p:cNvSpPr/>
          <p:nvPr/>
        </p:nvSpPr>
        <p:spPr>
          <a:xfrm>
            <a:off x="3618548" y="4706620"/>
            <a:ext cx="658812" cy="363538"/>
          </a:xfrm>
          <a:custGeom>
            <a:avLst/>
            <a:gdLst>
              <a:gd name="txL" fmla="*/ 0 w 415"/>
              <a:gd name="txT" fmla="*/ 0 h 229"/>
              <a:gd name="txR" fmla="*/ 415 w 415"/>
              <a:gd name="txB" fmla="*/ 229 h 229"/>
            </a:gdLst>
            <a:ahLst/>
            <a:cxnLst>
              <a:cxn ang="0">
                <a:pos x="1045863345" y="0"/>
              </a:cxn>
              <a:cxn ang="0">
                <a:pos x="917336306" y="171370865"/>
              </a:cxn>
              <a:cxn ang="0">
                <a:pos x="405744034" y="514112644"/>
              </a:cxn>
              <a:cxn ang="0">
                <a:pos x="0" y="577117413"/>
              </a:cxn>
            </a:cxnLst>
            <a:rect l="txL" t="txT" r="txR" b="txB"/>
            <a:pathLst>
              <a:path w="415" h="229">
                <a:moveTo>
                  <a:pt x="415" y="0"/>
                </a:moveTo>
                <a:cubicBezTo>
                  <a:pt x="395" y="31"/>
                  <a:pt x="395" y="48"/>
                  <a:pt x="364" y="68"/>
                </a:cubicBezTo>
                <a:cubicBezTo>
                  <a:pt x="335" y="164"/>
                  <a:pt x="251" y="190"/>
                  <a:pt x="161" y="204"/>
                </a:cubicBezTo>
                <a:cubicBezTo>
                  <a:pt x="102" y="223"/>
                  <a:pt x="64" y="229"/>
                  <a:pt x="0" y="229"/>
                </a:cubicBezTo>
              </a:path>
            </a:pathLst>
          </a:custGeom>
          <a:noFill/>
          <a:ln w="76200" cap="flat" cmpd="sng">
            <a:solidFill>
              <a:srgbClr val="FF3300"/>
            </a:solidFill>
            <a:prstDash val="solid"/>
            <a:bevel/>
            <a:headEnd type="none" w="med" len="med"/>
            <a:tailEnd type="arrow" w="sm" len="lg"/>
          </a:ln>
        </p:spPr>
        <p:txBody>
          <a:bodyPr/>
          <a:lstStyle/>
          <a:p>
            <a:endParaRPr lang="zh-CN" altLang="en-US"/>
          </a:p>
        </p:txBody>
      </p:sp>
      <p:sp>
        <p:nvSpPr>
          <p:cNvPr id="13318" name="Freeform 6"/>
          <p:cNvSpPr/>
          <p:nvPr/>
        </p:nvSpPr>
        <p:spPr>
          <a:xfrm>
            <a:off x="2251710" y="4998720"/>
            <a:ext cx="1219200" cy="228600"/>
          </a:xfrm>
          <a:custGeom>
            <a:avLst/>
            <a:gdLst>
              <a:gd name="txL" fmla="*/ 0 w 415"/>
              <a:gd name="txT" fmla="*/ 0 h 229"/>
              <a:gd name="txR" fmla="*/ 415 w 415"/>
              <a:gd name="txB" fmla="*/ 229 h 229"/>
            </a:gdLst>
            <a:ahLst/>
            <a:cxnLst>
              <a:cxn ang="0">
                <a:pos x="2147483647" y="0"/>
              </a:cxn>
              <a:cxn ang="0">
                <a:pos x="2147483647" y="67762444"/>
              </a:cxn>
              <a:cxn ang="0">
                <a:pos x="1389567735" y="203288298"/>
              </a:cxn>
              <a:cxn ang="0">
                <a:pos x="0" y="228200700"/>
              </a:cxn>
            </a:cxnLst>
            <a:rect l="txL" t="txT" r="txR" b="txB"/>
            <a:pathLst>
              <a:path w="415" h="229">
                <a:moveTo>
                  <a:pt x="415" y="0"/>
                </a:moveTo>
                <a:cubicBezTo>
                  <a:pt x="395" y="31"/>
                  <a:pt x="395" y="48"/>
                  <a:pt x="364" y="68"/>
                </a:cubicBezTo>
                <a:cubicBezTo>
                  <a:pt x="335" y="164"/>
                  <a:pt x="251" y="190"/>
                  <a:pt x="161" y="204"/>
                </a:cubicBezTo>
                <a:cubicBezTo>
                  <a:pt x="102" y="223"/>
                  <a:pt x="64" y="229"/>
                  <a:pt x="0" y="229"/>
                </a:cubicBezTo>
              </a:path>
            </a:pathLst>
          </a:custGeom>
          <a:noFill/>
          <a:ln w="76200" cap="flat" cmpd="sng">
            <a:solidFill>
              <a:srgbClr val="FF3300"/>
            </a:solidFill>
            <a:prstDash val="solid"/>
            <a:bevel/>
            <a:headEnd type="none" w="med" len="med"/>
            <a:tailEnd type="arrow" w="sm" len="lg"/>
          </a:ln>
        </p:spPr>
        <p:txBody>
          <a:bodyPr/>
          <a:lstStyle/>
          <a:p>
            <a:endParaRPr lang="zh-CN" altLang="en-US"/>
          </a:p>
        </p:txBody>
      </p:sp>
      <p:sp>
        <p:nvSpPr>
          <p:cNvPr id="13319" name="Freeform 7"/>
          <p:cNvSpPr/>
          <p:nvPr/>
        </p:nvSpPr>
        <p:spPr>
          <a:xfrm>
            <a:off x="4559935" y="2026920"/>
            <a:ext cx="714375" cy="942975"/>
          </a:xfrm>
          <a:custGeom>
            <a:avLst/>
            <a:gdLst>
              <a:gd name="txL" fmla="*/ 0 w 450"/>
              <a:gd name="txT" fmla="*/ 0 h 535"/>
              <a:gd name="txR" fmla="*/ 450 w 450"/>
              <a:gd name="txB" fmla="*/ 535 h 535"/>
            </a:gdLst>
            <a:ahLst/>
            <a:cxnLst>
              <a:cxn ang="0">
                <a:pos x="448587889" y="0"/>
              </a:cxn>
              <a:cxn ang="0">
                <a:pos x="614918157" y="254746012"/>
              </a:cxn>
              <a:cxn ang="0">
                <a:pos x="655240646" y="307557876"/>
              </a:cxn>
              <a:cxn ang="0">
                <a:pos x="718245329" y="332411865"/>
              </a:cxn>
              <a:cxn ang="0">
                <a:pos x="801409669" y="562303888"/>
              </a:cxn>
              <a:cxn ang="0">
                <a:pos x="904737039" y="664823730"/>
              </a:cxn>
              <a:cxn ang="0">
                <a:pos x="1008062623" y="845009426"/>
              </a:cxn>
              <a:cxn ang="0">
                <a:pos x="1134070402" y="1276833835"/>
              </a:cxn>
              <a:cxn ang="0">
                <a:pos x="967740134" y="1662059216"/>
              </a:cxn>
              <a:cxn ang="0">
                <a:pos x="718245329" y="1584393363"/>
              </a:cxn>
              <a:cxn ang="0">
                <a:pos x="594756912" y="1534685384"/>
              </a:cxn>
              <a:cxn ang="0">
                <a:pos x="531753817" y="1379353677"/>
              </a:cxn>
              <a:cxn ang="0">
                <a:pos x="511592572" y="1227127618"/>
              </a:cxn>
              <a:cxn ang="0">
                <a:pos x="345262206" y="1174313992"/>
              </a:cxn>
              <a:cxn ang="0">
                <a:pos x="302418767" y="1099755549"/>
              </a:cxn>
              <a:cxn ang="0">
                <a:pos x="282257523" y="1022089695"/>
              </a:cxn>
              <a:cxn ang="0">
                <a:pos x="158769057" y="894715643"/>
              </a:cxn>
              <a:cxn ang="0">
                <a:pos x="32762829" y="742489584"/>
              </a:cxn>
              <a:cxn ang="0">
                <a:pos x="55443447" y="382118082"/>
              </a:cxn>
              <a:cxn ang="0">
                <a:pos x="138609400" y="357265855"/>
              </a:cxn>
              <a:cxn ang="0">
                <a:pos x="262096278" y="307557876"/>
              </a:cxn>
              <a:cxn ang="0">
                <a:pos x="325100961" y="180185751"/>
              </a:cxn>
              <a:cxn ang="0">
                <a:pos x="448587889" y="0"/>
              </a:cxn>
            </a:cxnLst>
            <a:rect l="txL" t="txT" r="txR" b="txB"/>
            <a:pathLst>
              <a:path w="450" h="535">
                <a:moveTo>
                  <a:pt x="178" y="0"/>
                </a:moveTo>
                <a:cubicBezTo>
                  <a:pt x="192" y="69"/>
                  <a:pt x="169" y="70"/>
                  <a:pt x="244" y="82"/>
                </a:cubicBezTo>
                <a:cubicBezTo>
                  <a:pt x="249" y="88"/>
                  <a:pt x="253" y="95"/>
                  <a:pt x="260" y="99"/>
                </a:cubicBezTo>
                <a:cubicBezTo>
                  <a:pt x="267" y="104"/>
                  <a:pt x="278" y="102"/>
                  <a:pt x="285" y="107"/>
                </a:cubicBezTo>
                <a:cubicBezTo>
                  <a:pt x="309" y="126"/>
                  <a:pt x="301" y="160"/>
                  <a:pt x="318" y="181"/>
                </a:cubicBezTo>
                <a:cubicBezTo>
                  <a:pt x="329" y="195"/>
                  <a:pt x="347" y="201"/>
                  <a:pt x="359" y="214"/>
                </a:cubicBezTo>
                <a:cubicBezTo>
                  <a:pt x="368" y="242"/>
                  <a:pt x="380" y="251"/>
                  <a:pt x="400" y="272"/>
                </a:cubicBezTo>
                <a:cubicBezTo>
                  <a:pt x="417" y="321"/>
                  <a:pt x="439" y="360"/>
                  <a:pt x="450" y="411"/>
                </a:cubicBezTo>
                <a:cubicBezTo>
                  <a:pt x="437" y="472"/>
                  <a:pt x="433" y="500"/>
                  <a:pt x="384" y="535"/>
                </a:cubicBezTo>
                <a:cubicBezTo>
                  <a:pt x="350" y="528"/>
                  <a:pt x="318" y="520"/>
                  <a:pt x="285" y="510"/>
                </a:cubicBezTo>
                <a:cubicBezTo>
                  <a:pt x="269" y="505"/>
                  <a:pt x="236" y="494"/>
                  <a:pt x="236" y="494"/>
                </a:cubicBezTo>
                <a:cubicBezTo>
                  <a:pt x="230" y="476"/>
                  <a:pt x="217" y="462"/>
                  <a:pt x="211" y="444"/>
                </a:cubicBezTo>
                <a:cubicBezTo>
                  <a:pt x="206" y="428"/>
                  <a:pt x="211" y="409"/>
                  <a:pt x="203" y="395"/>
                </a:cubicBezTo>
                <a:cubicBezTo>
                  <a:pt x="201" y="391"/>
                  <a:pt x="146" y="380"/>
                  <a:pt x="137" y="378"/>
                </a:cubicBezTo>
                <a:cubicBezTo>
                  <a:pt x="131" y="370"/>
                  <a:pt x="124" y="363"/>
                  <a:pt x="120" y="354"/>
                </a:cubicBezTo>
                <a:cubicBezTo>
                  <a:pt x="116" y="346"/>
                  <a:pt x="117" y="336"/>
                  <a:pt x="112" y="329"/>
                </a:cubicBezTo>
                <a:cubicBezTo>
                  <a:pt x="96" y="305"/>
                  <a:pt x="84" y="304"/>
                  <a:pt x="63" y="288"/>
                </a:cubicBezTo>
                <a:cubicBezTo>
                  <a:pt x="45" y="274"/>
                  <a:pt x="30" y="255"/>
                  <a:pt x="13" y="239"/>
                </a:cubicBezTo>
                <a:cubicBezTo>
                  <a:pt x="4" y="212"/>
                  <a:pt x="0" y="140"/>
                  <a:pt x="22" y="123"/>
                </a:cubicBezTo>
                <a:cubicBezTo>
                  <a:pt x="31" y="116"/>
                  <a:pt x="44" y="118"/>
                  <a:pt x="55" y="115"/>
                </a:cubicBezTo>
                <a:cubicBezTo>
                  <a:pt x="71" y="110"/>
                  <a:pt x="104" y="99"/>
                  <a:pt x="104" y="99"/>
                </a:cubicBezTo>
                <a:cubicBezTo>
                  <a:pt x="145" y="56"/>
                  <a:pt x="96" y="111"/>
                  <a:pt x="129" y="58"/>
                </a:cubicBezTo>
                <a:cubicBezTo>
                  <a:pt x="142" y="36"/>
                  <a:pt x="162" y="20"/>
                  <a:pt x="178" y="0"/>
                </a:cubicBezTo>
                <a:close/>
              </a:path>
            </a:pathLst>
          </a:custGeom>
          <a:solidFill>
            <a:srgbClr val="FF3300">
              <a:alpha val="100000"/>
            </a:srgbClr>
          </a:solidFill>
          <a:ln w="9525" cap="flat" cmpd="sng">
            <a:solidFill>
              <a:srgbClr val="FF3300"/>
            </a:solidFill>
            <a:prstDash val="solid"/>
            <a:bevel/>
            <a:headEnd type="none" w="med" len="med"/>
            <a:tailEnd type="none" w="med" len="med"/>
          </a:ln>
        </p:spPr>
        <p:txBody>
          <a:bodyPr/>
          <a:lstStyle/>
          <a:p>
            <a:endParaRPr lang="zh-CN" altLang="en-US"/>
          </a:p>
        </p:txBody>
      </p:sp>
      <p:pic>
        <p:nvPicPr>
          <p:cNvPr id="13321" name="Picture 8" descr="u=2858451506,633782873&amp;gp=3"/>
          <p:cNvPicPr>
            <a:picLocks noChangeAspect="1"/>
          </p:cNvPicPr>
          <p:nvPr/>
        </p:nvPicPr>
        <p:blipFill>
          <a:blip r:embed="rId3"/>
          <a:stretch>
            <a:fillRect/>
          </a:stretch>
        </p:blipFill>
        <p:spPr>
          <a:xfrm>
            <a:off x="44450" y="2240915"/>
            <a:ext cx="1828165" cy="2149475"/>
          </a:xfrm>
          <a:prstGeom prst="rect">
            <a:avLst/>
          </a:prstGeom>
          <a:noFill/>
          <a:ln w="9525">
            <a:noFill/>
          </a:ln>
        </p:spPr>
      </p:pic>
      <p:sp>
        <p:nvSpPr>
          <p:cNvPr id="13322" name="Text Box 9"/>
          <p:cNvSpPr txBox="1"/>
          <p:nvPr/>
        </p:nvSpPr>
        <p:spPr>
          <a:xfrm>
            <a:off x="44133" y="3550920"/>
            <a:ext cx="1560513" cy="644525"/>
          </a:xfrm>
          <a:prstGeom prst="rect">
            <a:avLst/>
          </a:prstGeom>
          <a:noFill/>
          <a:ln w="9525">
            <a:noFill/>
          </a:ln>
        </p:spPr>
        <p:txBody>
          <a:bodyPr wrap="none">
            <a:spAutoFit/>
          </a:bodyPr>
          <a:lstStyle/>
          <a:p>
            <a:r>
              <a:rPr lang="zh-CN" altLang="en-US" sz="3600" b="1" dirty="0">
                <a:solidFill>
                  <a:srgbClr val="FF0000"/>
                </a:solidFill>
                <a:effectLst>
                  <a:outerShdw blurRad="38100" dist="38100" dir="2700000">
                    <a:srgbClr val="000000"/>
                  </a:outerShdw>
                </a:effectLst>
                <a:latin typeface="黑体" panose="02010609060101010101" charset="-122"/>
                <a:ea typeface="黑体" panose="02010609060101010101" charset="-122"/>
              </a:rPr>
              <a:t>安禄山</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slide(fromBottom)">
                                      <p:cBhvr>
                                        <p:cTn id="7" dur="500"/>
                                        <p:tgtEl>
                                          <p:spTgt spid="9220"/>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9221"/>
                                        </p:tgtEl>
                                        <p:attrNameLst>
                                          <p:attrName>style.visibility</p:attrName>
                                        </p:attrNameLst>
                                      </p:cBhvr>
                                      <p:to>
                                        <p:strVal val="visible"/>
                                      </p:to>
                                    </p:set>
                                    <p:animEffect transition="in" filter="slide(fromBottom)">
                                      <p:cBhvr>
                                        <p:cTn id="10" dur="500"/>
                                        <p:tgtEl>
                                          <p:spTgt spid="9221"/>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9223"/>
                                        </p:tgtEl>
                                        <p:attrNameLst>
                                          <p:attrName>style.visibility</p:attrName>
                                        </p:attrNameLst>
                                      </p:cBhvr>
                                      <p:to>
                                        <p:strVal val="visible"/>
                                      </p:to>
                                    </p:set>
                                    <p:animEffect transition="in" filter="slide(fromBottom)">
                                      <p:cBhvr>
                                        <p:cTn id="13" dur="500"/>
                                        <p:tgtEl>
                                          <p:spTgt spid="9223"/>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9222"/>
                                        </p:tgtEl>
                                        <p:attrNameLst>
                                          <p:attrName>style.visibility</p:attrName>
                                        </p:attrNameLst>
                                      </p:cBhvr>
                                      <p:to>
                                        <p:strVal val="visible"/>
                                      </p:to>
                                    </p:set>
                                    <p:animEffect transition="in" filter="slide(fromBottom)">
                                      <p:cBhvr>
                                        <p:cTn id="16" dur="500"/>
                                        <p:tgtEl>
                                          <p:spTgt spid="9222"/>
                                        </p:tgtEl>
                                      </p:cBhvr>
                                    </p:animEffect>
                                  </p:childTnLst>
                                </p:cTn>
                              </p:par>
                            </p:childTnLst>
                          </p:cTn>
                        </p:par>
                        <p:par>
                          <p:cTn id="17" fill="hold">
                            <p:stCondLst>
                              <p:cond delay="500"/>
                            </p:stCondLst>
                            <p:childTnLst>
                              <p:par>
                                <p:cTn id="18" presetID="9" presetClass="entr" presetSubtype="0" fill="hold" nodeType="afterEffect">
                                  <p:stCondLst>
                                    <p:cond delay="1000"/>
                                  </p:stCondLst>
                                  <p:childTnLst>
                                    <p:set>
                                      <p:cBhvr>
                                        <p:cTn id="19" dur="1" fill="hold">
                                          <p:stCondLst>
                                            <p:cond delay="0"/>
                                          </p:stCondLst>
                                        </p:cTn>
                                        <p:tgtEl>
                                          <p:spTgt spid="13319"/>
                                        </p:tgtEl>
                                        <p:attrNameLst>
                                          <p:attrName>style.visibility</p:attrName>
                                        </p:attrNameLst>
                                      </p:cBhvr>
                                      <p:to>
                                        <p:strVal val="visible"/>
                                      </p:to>
                                    </p:set>
                                    <p:animEffect transition="in" filter="dissolve">
                                      <p:cBhvr>
                                        <p:cTn id="20" dur="500"/>
                                        <p:tgtEl>
                                          <p:spTgt spid="13319"/>
                                        </p:tgtEl>
                                      </p:cBhvr>
                                    </p:animEffect>
                                  </p:childTnLst>
                                </p:cTn>
                              </p:par>
                            </p:childTnLst>
                          </p:cTn>
                        </p:par>
                        <p:par>
                          <p:cTn id="21" fill="hold">
                            <p:stCondLst>
                              <p:cond delay="2000"/>
                            </p:stCondLst>
                            <p:childTnLst>
                              <p:par>
                                <p:cTn id="22" presetID="22" presetClass="entr" presetSubtype="1" fill="hold" nodeType="afterEffect">
                                  <p:stCondLst>
                                    <p:cond delay="1000"/>
                                  </p:stCondLst>
                                  <p:childTnLst>
                                    <p:set>
                                      <p:cBhvr>
                                        <p:cTn id="23" dur="1" fill="hold">
                                          <p:stCondLst>
                                            <p:cond delay="0"/>
                                          </p:stCondLst>
                                        </p:cTn>
                                        <p:tgtEl>
                                          <p:spTgt spid="13315"/>
                                        </p:tgtEl>
                                        <p:attrNameLst>
                                          <p:attrName>style.visibility</p:attrName>
                                        </p:attrNameLst>
                                      </p:cBhvr>
                                      <p:to>
                                        <p:strVal val="visible"/>
                                      </p:to>
                                    </p:set>
                                    <p:animEffect transition="in" filter="wipe(up)">
                                      <p:cBhvr>
                                        <p:cTn id="24" dur="500"/>
                                        <p:tgtEl>
                                          <p:spTgt spid="13315"/>
                                        </p:tgtEl>
                                      </p:cBhvr>
                                    </p:animEffect>
                                  </p:childTnLst>
                                </p:cTn>
                              </p:par>
                            </p:childTnLst>
                          </p:cTn>
                        </p:par>
                        <p:par>
                          <p:cTn id="25" fill="hold">
                            <p:stCondLst>
                              <p:cond delay="3500"/>
                            </p:stCondLst>
                            <p:childTnLst>
                              <p:par>
                                <p:cTn id="26" presetID="22" presetClass="entr" presetSubtype="1" fill="hold" nodeType="afterEffect">
                                  <p:stCondLst>
                                    <p:cond delay="0"/>
                                  </p:stCondLst>
                                  <p:childTnLst>
                                    <p:set>
                                      <p:cBhvr>
                                        <p:cTn id="27" dur="1" fill="hold">
                                          <p:stCondLst>
                                            <p:cond delay="0"/>
                                          </p:stCondLst>
                                        </p:cTn>
                                        <p:tgtEl>
                                          <p:spTgt spid="13316"/>
                                        </p:tgtEl>
                                        <p:attrNameLst>
                                          <p:attrName>style.visibility</p:attrName>
                                        </p:attrNameLst>
                                      </p:cBhvr>
                                      <p:to>
                                        <p:strVal val="visible"/>
                                      </p:to>
                                    </p:set>
                                    <p:animEffect transition="in" filter="wipe(up)">
                                      <p:cBhvr>
                                        <p:cTn id="28" dur="500"/>
                                        <p:tgtEl>
                                          <p:spTgt spid="13316"/>
                                        </p:tgtEl>
                                      </p:cBhvr>
                                    </p:animEffect>
                                  </p:childTnLst>
                                </p:cTn>
                              </p:par>
                            </p:childTnLst>
                          </p:cTn>
                        </p:par>
                        <p:par>
                          <p:cTn id="29" fill="hold">
                            <p:stCondLst>
                              <p:cond delay="4000"/>
                            </p:stCondLst>
                            <p:childTnLst>
                              <p:par>
                                <p:cTn id="30" presetID="22" presetClass="entr" presetSubtype="2" fill="hold" nodeType="afterEffect">
                                  <p:stCondLst>
                                    <p:cond delay="0"/>
                                  </p:stCondLst>
                                  <p:childTnLst>
                                    <p:set>
                                      <p:cBhvr>
                                        <p:cTn id="31" dur="1" fill="hold">
                                          <p:stCondLst>
                                            <p:cond delay="0"/>
                                          </p:stCondLst>
                                        </p:cTn>
                                        <p:tgtEl>
                                          <p:spTgt spid="13317"/>
                                        </p:tgtEl>
                                        <p:attrNameLst>
                                          <p:attrName>style.visibility</p:attrName>
                                        </p:attrNameLst>
                                      </p:cBhvr>
                                      <p:to>
                                        <p:strVal val="visible"/>
                                      </p:to>
                                    </p:set>
                                    <p:animEffect transition="in" filter="wipe(right)">
                                      <p:cBhvr>
                                        <p:cTn id="32" dur="500"/>
                                        <p:tgtEl>
                                          <p:spTgt spid="13317"/>
                                        </p:tgtEl>
                                      </p:cBhvr>
                                    </p:animEffect>
                                  </p:childTnLst>
                                </p:cTn>
                              </p:par>
                            </p:childTnLst>
                          </p:cTn>
                        </p:par>
                        <p:par>
                          <p:cTn id="33" fill="hold">
                            <p:stCondLst>
                              <p:cond delay="4500"/>
                            </p:stCondLst>
                            <p:childTnLst>
                              <p:par>
                                <p:cTn id="34" presetID="22" presetClass="entr" presetSubtype="2" fill="hold" nodeType="afterEffect">
                                  <p:stCondLst>
                                    <p:cond delay="0"/>
                                  </p:stCondLst>
                                  <p:childTnLst>
                                    <p:set>
                                      <p:cBhvr>
                                        <p:cTn id="35" dur="1" fill="hold">
                                          <p:stCondLst>
                                            <p:cond delay="0"/>
                                          </p:stCondLst>
                                        </p:cTn>
                                        <p:tgtEl>
                                          <p:spTgt spid="13318"/>
                                        </p:tgtEl>
                                        <p:attrNameLst>
                                          <p:attrName>style.visibility</p:attrName>
                                        </p:attrNameLst>
                                      </p:cBhvr>
                                      <p:to>
                                        <p:strVal val="visible"/>
                                      </p:to>
                                    </p:set>
                                    <p:animEffect transition="in" filter="wipe(right)">
                                      <p:cBhvr>
                                        <p:cTn id="36" dur="500"/>
                                        <p:tgtEl>
                                          <p:spTgt spid="13318"/>
                                        </p:tgtEl>
                                      </p:cBhvr>
                                    </p:animEffect>
                                  </p:childTnLst>
                                  <p:subTnLst>
                                    <p:set>
                                      <p:cBhvr override="childStyle">
                                        <p:cTn dur="1" fill="hold" display="0" masterRel="nextClick" afterEffect="1"/>
                                        <p:tgtEl>
                                          <p:spTgt spid="1331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ldLvl="0" animBg="1"/>
      <p:bldP spid="9221" grpId="0" bldLvl="0" animBg="1"/>
      <p:bldP spid="9222" grpId="0"/>
      <p:bldP spid="92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矩形 92161"/>
          <p:cNvSpPr/>
          <p:nvPr/>
        </p:nvSpPr>
        <p:spPr>
          <a:xfrm>
            <a:off x="-33655" y="703580"/>
            <a:ext cx="8620125" cy="6000750"/>
          </a:xfrm>
          <a:prstGeom prst="rect">
            <a:avLst/>
          </a:prstGeom>
          <a:noFill/>
          <a:ln w="9525">
            <a:noFill/>
          </a:ln>
        </p:spPr>
        <p:txBody>
          <a:bodyPr wrap="square" anchor="ctr">
            <a:spAutoFit/>
          </a:bodyPr>
          <a:lstStyle/>
          <a:p>
            <a:pPr algn="l"/>
            <a:r>
              <a:rPr lang="zh-CN" altLang="en-US" sz="2400" dirty="0">
                <a:latin typeface="Arial" panose="020B0604020202020204" pitchFamily="34" charset="0"/>
              </a:rPr>
              <a:t>      </a:t>
            </a:r>
            <a:r>
              <a:rPr lang="zh-CN" altLang="en-US" sz="3200" b="1" dirty="0">
                <a:latin typeface="Arial" panose="020B0604020202020204" pitchFamily="34" charset="0"/>
              </a:rPr>
              <a:t>非</a:t>
            </a:r>
            <a:r>
              <a:rPr lang="zh-CN" altLang="en-US" sz="3200" b="1" dirty="0">
                <a:solidFill>
                  <a:srgbClr val="FF0000"/>
                </a:solidFill>
                <a:latin typeface="Arial" panose="020B0604020202020204" pitchFamily="34" charset="0"/>
              </a:rPr>
              <a:t>唐朝安禄山</a:t>
            </a:r>
            <a:r>
              <a:rPr lang="zh-CN" altLang="en-US" sz="3200" b="1" dirty="0">
                <a:latin typeface="Arial" panose="020B0604020202020204" pitchFamily="34" charset="0"/>
              </a:rPr>
              <a:t>莫属。 安禄山</a:t>
            </a:r>
            <a:r>
              <a:rPr lang="en-US" altLang="zh-CN" sz="3200" b="1" dirty="0">
                <a:latin typeface="Arial" panose="020B0604020202020204" pitchFamily="34" charset="0"/>
              </a:rPr>
              <a:t>30</a:t>
            </a:r>
            <a:r>
              <a:rPr lang="zh-CN" altLang="en-US" sz="3200" b="1" dirty="0">
                <a:latin typeface="Arial" panose="020B0604020202020204" pitchFamily="34" charset="0"/>
              </a:rPr>
              <a:t>岁那年步入军旅，但是，总也得不到重用。后来安禄山听说</a:t>
            </a:r>
            <a:r>
              <a:rPr lang="zh-CN" altLang="en-US" sz="3200" b="1" dirty="0">
                <a:solidFill>
                  <a:srgbClr val="FF0000"/>
                </a:solidFill>
                <a:latin typeface="Arial" panose="020B0604020202020204" pitchFamily="34" charset="0"/>
              </a:rPr>
              <a:t>唐明皇喜欢胡旋舞</a:t>
            </a:r>
            <a:r>
              <a:rPr lang="zh-CN" altLang="en-US" sz="3200" b="1" dirty="0">
                <a:latin typeface="Arial" panose="020B0604020202020204" pitchFamily="34" charset="0"/>
              </a:rPr>
              <a:t>，为了达到目的，安禄山不惜力气，</a:t>
            </a:r>
            <a:r>
              <a:rPr lang="zh-CN" altLang="en-US" sz="3200" b="1" dirty="0">
                <a:solidFill>
                  <a:srgbClr val="FF0000"/>
                </a:solidFill>
                <a:latin typeface="Arial" panose="020B0604020202020204" pitchFamily="34" charset="0"/>
              </a:rPr>
              <a:t>五年寒暑终成一代胡旋舞大师</a:t>
            </a:r>
            <a:r>
              <a:rPr lang="zh-CN" altLang="en-US" sz="3200" b="1" dirty="0">
                <a:latin typeface="Arial" panose="020B0604020202020204" pitchFamily="34" charset="0"/>
              </a:rPr>
              <a:t>。但可知道他的体重足有</a:t>
            </a:r>
            <a:r>
              <a:rPr lang="en-US" altLang="zh-CN" sz="3200" b="1" dirty="0">
                <a:solidFill>
                  <a:srgbClr val="FF0000"/>
                </a:solidFill>
                <a:latin typeface="Arial" panose="020B0604020202020204" pitchFamily="34" charset="0"/>
              </a:rPr>
              <a:t>200</a:t>
            </a:r>
            <a:r>
              <a:rPr lang="zh-CN" altLang="en-US" sz="3200" b="1" dirty="0">
                <a:solidFill>
                  <a:srgbClr val="FF0000"/>
                </a:solidFill>
                <a:latin typeface="Arial" panose="020B0604020202020204" pitchFamily="34" charset="0"/>
              </a:rPr>
              <a:t>斤以上</a:t>
            </a:r>
            <a:r>
              <a:rPr lang="zh-CN" altLang="en-US" sz="3200" b="1" dirty="0">
                <a:latin typeface="Arial" panose="020B0604020202020204" pitchFamily="34" charset="0"/>
              </a:rPr>
              <a:t>，此后，杨贵妃专门为他安排了一次在皇帝面前显露的机会。安禄山的表演引起了玄宗极大的好感，他</a:t>
            </a:r>
            <a:r>
              <a:rPr lang="zh-CN" altLang="en-US" sz="3200" b="1" dirty="0">
                <a:solidFill>
                  <a:srgbClr val="FF0000"/>
                </a:solidFill>
                <a:latin typeface="Arial" panose="020B0604020202020204" pitchFamily="34" charset="0"/>
              </a:rPr>
              <a:t>对这个胖大的家伙如此精于舞蹈而感到诧异</a:t>
            </a:r>
            <a:r>
              <a:rPr lang="zh-CN" altLang="en-US" sz="3200" b="1" dirty="0">
                <a:latin typeface="Arial" panose="020B0604020202020204" pitchFamily="34" charset="0"/>
              </a:rPr>
              <a:t>。在不到</a:t>
            </a:r>
            <a:r>
              <a:rPr lang="en-US" altLang="zh-CN" sz="3200" b="1" dirty="0">
                <a:solidFill>
                  <a:srgbClr val="FF0000"/>
                </a:solidFill>
                <a:latin typeface="Arial" panose="020B0604020202020204" pitchFamily="34" charset="0"/>
              </a:rPr>
              <a:t>4</a:t>
            </a:r>
            <a:r>
              <a:rPr lang="zh-CN" altLang="en-US" sz="3200" b="1" dirty="0">
                <a:solidFill>
                  <a:srgbClr val="FF0000"/>
                </a:solidFill>
                <a:latin typeface="Arial" panose="020B0604020202020204" pitchFamily="34" charset="0"/>
              </a:rPr>
              <a:t>年的时间就做到范阳节度使</a:t>
            </a:r>
            <a:r>
              <a:rPr lang="zh-CN" altLang="en-US" sz="3200" b="1" dirty="0">
                <a:latin typeface="Arial" panose="020B0604020202020204" pitchFamily="34" charset="0"/>
              </a:rPr>
              <a:t>， 并身</a:t>
            </a:r>
            <a:r>
              <a:rPr lang="zh-CN" altLang="en-US" sz="3200" b="1" dirty="0">
                <a:solidFill>
                  <a:srgbClr val="FF0000"/>
                </a:solidFill>
                <a:latin typeface="Arial" panose="020B0604020202020204" pitchFamily="34" charset="0"/>
              </a:rPr>
              <a:t>兼三镇节度使，荣耀君宠达到顶峰</a:t>
            </a:r>
            <a:r>
              <a:rPr lang="zh-CN" altLang="en-US" sz="3200" b="1" dirty="0">
                <a:latin typeface="Arial" panose="020B0604020202020204" pitchFamily="34" charset="0"/>
              </a:rPr>
              <a:t>。但他却在</a:t>
            </a:r>
            <a:r>
              <a:rPr lang="en-US" altLang="zh-CN" sz="3200" b="1" dirty="0">
                <a:solidFill>
                  <a:srgbClr val="FF0000"/>
                </a:solidFill>
                <a:latin typeface="Arial" panose="020B0604020202020204" pitchFamily="34" charset="0"/>
              </a:rPr>
              <a:t>755</a:t>
            </a:r>
            <a:r>
              <a:rPr lang="zh-CN" altLang="en-US" sz="3200" b="1" dirty="0">
                <a:solidFill>
                  <a:srgbClr val="FF0000"/>
                </a:solidFill>
                <a:latin typeface="Arial" panose="020B0604020202020204" pitchFamily="34" charset="0"/>
              </a:rPr>
              <a:t>年发动叛乱</a:t>
            </a:r>
            <a:r>
              <a:rPr lang="zh-CN" altLang="en-US" sz="3200" b="1" dirty="0">
                <a:latin typeface="Arial" panose="020B0604020202020204" pitchFamily="34" charset="0"/>
              </a:rPr>
              <a:t>，使强大的大唐帝国开始走下坡路。而后形</a:t>
            </a:r>
            <a:r>
              <a:rPr lang="zh-CN" altLang="en-US" sz="3200" b="1" dirty="0">
                <a:solidFill>
                  <a:srgbClr val="FF0000"/>
                </a:solidFill>
                <a:latin typeface="Arial" panose="020B0604020202020204" pitchFamily="34" charset="0"/>
              </a:rPr>
              <a:t>成藩镇割据局面，严重削弱了中央集权</a:t>
            </a:r>
            <a:r>
              <a:rPr lang="zh-CN" altLang="en-US" sz="3200" b="1" dirty="0">
                <a:latin typeface="Arial" panose="020B0604020202020204" pitchFamily="34" charset="0"/>
              </a:rPr>
              <a:t>。</a:t>
            </a:r>
          </a:p>
        </p:txBody>
      </p:sp>
      <p:pic>
        <p:nvPicPr>
          <p:cNvPr id="92163" name="图片 92162" descr="008"/>
          <p:cNvPicPr>
            <a:picLocks noChangeAspect="1"/>
          </p:cNvPicPr>
          <p:nvPr/>
        </p:nvPicPr>
        <p:blipFill>
          <a:blip r:embed="rId2"/>
          <a:srcRect l="1402" t="842" r="25702" b="3671"/>
          <a:stretch>
            <a:fillRect/>
          </a:stretch>
        </p:blipFill>
        <p:spPr>
          <a:xfrm>
            <a:off x="9275445" y="0"/>
            <a:ext cx="2819400" cy="3505200"/>
          </a:xfrm>
          <a:prstGeom prst="rect">
            <a:avLst/>
          </a:prstGeom>
          <a:noFill/>
          <a:ln w="9525" cap="flat" cmpd="sng">
            <a:solidFill>
              <a:schemeClr val="tx2"/>
            </a:solidFill>
            <a:prstDash val="solid"/>
            <a:miter/>
            <a:headEnd type="none" w="med" len="med"/>
            <a:tailEnd type="none" w="med" len="med"/>
          </a:ln>
        </p:spPr>
      </p:pic>
      <p:pic>
        <p:nvPicPr>
          <p:cNvPr id="92164" name="图片 92163" descr="c71d0e38080f09cfb211c7af"/>
          <p:cNvPicPr>
            <a:picLocks noChangeAspect="1"/>
          </p:cNvPicPr>
          <p:nvPr/>
        </p:nvPicPr>
        <p:blipFill>
          <a:blip r:embed="rId3"/>
          <a:stretch>
            <a:fillRect/>
          </a:stretch>
        </p:blipFill>
        <p:spPr>
          <a:xfrm>
            <a:off x="9275445" y="3505200"/>
            <a:ext cx="2819400" cy="3352800"/>
          </a:xfrm>
          <a:prstGeom prst="rect">
            <a:avLst/>
          </a:prstGeom>
          <a:noFill/>
          <a:ln w="9525">
            <a:noFill/>
          </a:ln>
        </p:spPr>
      </p:pic>
      <p:sp>
        <p:nvSpPr>
          <p:cNvPr id="92165" name="文本框 92164"/>
          <p:cNvSpPr txBox="1"/>
          <p:nvPr/>
        </p:nvSpPr>
        <p:spPr>
          <a:xfrm>
            <a:off x="8586153" y="411480"/>
            <a:ext cx="613410" cy="2971800"/>
          </a:xfrm>
          <a:prstGeom prst="rect">
            <a:avLst/>
          </a:prstGeom>
          <a:noFill/>
          <a:ln w="9525">
            <a:noFill/>
          </a:ln>
        </p:spPr>
        <p:txBody>
          <a:bodyPr vert="eaVert">
            <a:spAutoFit/>
          </a:bodyPr>
          <a:lstStyle/>
          <a:p>
            <a:pPr>
              <a:spcBef>
                <a:spcPct val="50000"/>
              </a:spcBef>
            </a:pPr>
            <a:r>
              <a:rPr lang="zh-CN" altLang="en-US" sz="2800" b="1" dirty="0">
                <a:latin typeface="Arial" panose="020B0604020202020204" pitchFamily="34" charset="0"/>
                <a:ea typeface="黑体" panose="02010609060101010101" charset="-122"/>
              </a:rPr>
              <a:t>唐明皇与杨贵妃</a:t>
            </a:r>
          </a:p>
        </p:txBody>
      </p:sp>
      <p:sp>
        <p:nvSpPr>
          <p:cNvPr id="92166" name="文本框 92165"/>
          <p:cNvSpPr txBox="1"/>
          <p:nvPr/>
        </p:nvSpPr>
        <p:spPr>
          <a:xfrm>
            <a:off x="8586153" y="3733800"/>
            <a:ext cx="613410" cy="2895600"/>
          </a:xfrm>
          <a:prstGeom prst="rect">
            <a:avLst/>
          </a:prstGeom>
          <a:noFill/>
          <a:ln w="9525">
            <a:noFill/>
          </a:ln>
        </p:spPr>
        <p:txBody>
          <a:bodyPr vert="eaVert">
            <a:spAutoFit/>
          </a:bodyPr>
          <a:lstStyle/>
          <a:p>
            <a:pPr>
              <a:spcBef>
                <a:spcPct val="50000"/>
              </a:spcBef>
            </a:pPr>
            <a:r>
              <a:rPr lang="zh-CN" altLang="en-US" sz="2800" b="1" dirty="0">
                <a:latin typeface="Arial" panose="020B0604020202020204" pitchFamily="34" charset="0"/>
                <a:ea typeface="黑体" panose="02010609060101010101" charset="-122"/>
              </a:rPr>
              <a:t>安禄山画像</a:t>
            </a:r>
          </a:p>
        </p:txBody>
      </p:sp>
      <p:sp>
        <p:nvSpPr>
          <p:cNvPr id="92167" name="文本框 92166"/>
          <p:cNvSpPr txBox="1"/>
          <p:nvPr/>
        </p:nvSpPr>
        <p:spPr>
          <a:xfrm>
            <a:off x="97790" y="0"/>
            <a:ext cx="8292465" cy="583565"/>
          </a:xfrm>
          <a:prstGeom prst="rect">
            <a:avLst/>
          </a:prstGeom>
          <a:gradFill rotWithShape="1">
            <a:gsLst>
              <a:gs pos="0">
                <a:schemeClr val="bg1"/>
              </a:gs>
              <a:gs pos="100000">
                <a:srgbClr val="99FF33"/>
              </a:gs>
            </a:gsLst>
            <a:lin ang="5400000" scaled="1"/>
            <a:tileRect/>
          </a:gradFill>
          <a:ln w="38100" cap="flat" cmpd="sng">
            <a:solidFill>
              <a:schemeClr val="tx1"/>
            </a:solidFill>
            <a:prstDash val="solid"/>
            <a:miter/>
            <a:headEnd type="none" w="med" len="med"/>
            <a:tailEnd type="none" w="med" len="med"/>
          </a:ln>
        </p:spPr>
        <p:txBody>
          <a:bodyPr wrap="square">
            <a:spAutoFit/>
          </a:bodyPr>
          <a:lstStyle/>
          <a:p>
            <a:pPr algn="l">
              <a:spcBef>
                <a:spcPct val="50000"/>
              </a:spcBef>
            </a:pPr>
            <a:r>
              <a:rPr lang="zh-CN" altLang="en-US" sz="3200" b="1" dirty="0">
                <a:latin typeface="Arial" panose="020B0604020202020204" pitchFamily="34" charset="0"/>
                <a:ea typeface="黑体" panose="02010609060101010101" charset="-122"/>
              </a:rPr>
              <a:t>故事：中国古代跳舞最好的地方官员是谁？</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2162"/>
                                        </p:tgtEl>
                                        <p:attrNameLst>
                                          <p:attrName>style.visibility</p:attrName>
                                        </p:attrNameLst>
                                      </p:cBhvr>
                                      <p:to>
                                        <p:strVal val="visible"/>
                                      </p:to>
                                    </p:set>
                                    <p:animEffect transition="in" filter="checkerboard(across)">
                                      <p:cBhvr>
                                        <p:cTn id="7" dur="500"/>
                                        <p:tgtEl>
                                          <p:spTgt spid="92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200411201724317091"/>
          <p:cNvPicPr>
            <a:picLocks noChangeAspect="1"/>
          </p:cNvPicPr>
          <p:nvPr/>
        </p:nvPicPr>
        <p:blipFill>
          <a:blip r:embed="rId2"/>
          <a:stretch>
            <a:fillRect/>
          </a:stretch>
        </p:blipFill>
        <p:spPr>
          <a:xfrm>
            <a:off x="0" y="17145"/>
            <a:ext cx="9403715" cy="6840855"/>
          </a:xfrm>
          <a:prstGeom prst="rect">
            <a:avLst/>
          </a:prstGeom>
          <a:noFill/>
          <a:ln w="9525">
            <a:noFill/>
          </a:ln>
        </p:spPr>
      </p:pic>
      <p:sp>
        <p:nvSpPr>
          <p:cNvPr id="10243" name="AutoShape 18"/>
          <p:cNvSpPr/>
          <p:nvPr/>
        </p:nvSpPr>
        <p:spPr>
          <a:xfrm>
            <a:off x="1007745" y="1268095"/>
            <a:ext cx="7837805" cy="3289935"/>
          </a:xfrm>
          <a:prstGeom prst="irregularSeal1">
            <a:avLst/>
          </a:prstGeom>
          <a:solidFill>
            <a:srgbClr val="FF0000"/>
          </a:solidFill>
          <a:ln w="9525" cap="flat" cmpd="sng">
            <a:solidFill>
              <a:schemeClr val="tx1"/>
            </a:solidFill>
            <a:prstDash val="solid"/>
            <a:miter/>
            <a:headEnd type="none" w="med" len="med"/>
            <a:tailEnd type="none" w="med" len="med"/>
          </a:ln>
        </p:spPr>
        <p:txBody>
          <a:bodyPr wrap="none" anchor="ctr"/>
          <a:lstStyle/>
          <a:p>
            <a:pPr algn="ctr"/>
            <a:r>
              <a:rPr lang="zh-CN" altLang="en-US" sz="7200" b="1" dirty="0">
                <a:solidFill>
                  <a:schemeClr val="bg1"/>
                </a:solidFill>
                <a:latin typeface="Arial" panose="020B0604020202020204" pitchFamily="34" charset="0"/>
              </a:rPr>
              <a:t>藩镇割据</a:t>
            </a:r>
          </a:p>
        </p:txBody>
      </p:sp>
      <p:sp>
        <p:nvSpPr>
          <p:cNvPr id="79875" name="文本框 79874"/>
          <p:cNvSpPr txBox="1"/>
          <p:nvPr/>
        </p:nvSpPr>
        <p:spPr>
          <a:xfrm>
            <a:off x="11429365" y="0"/>
            <a:ext cx="675005" cy="6858000"/>
          </a:xfrm>
          <a:prstGeom prst="rect">
            <a:avLst/>
          </a:prstGeom>
          <a:solidFill>
            <a:schemeClr val="bg1"/>
          </a:solidFill>
          <a:ln w="9525">
            <a:noFill/>
          </a:ln>
        </p:spPr>
        <p:txBody>
          <a:bodyPr vert="eaVert">
            <a:spAutoFit/>
          </a:bodyPr>
          <a:lstStyle/>
          <a:p>
            <a:r>
              <a:rPr lang="en-US" altLang="zh-CN" sz="3200" b="1" dirty="0">
                <a:solidFill>
                  <a:srgbClr val="0000FF"/>
                </a:solidFill>
                <a:latin typeface="Arial" panose="020B0604020202020204" pitchFamily="34" charset="0"/>
                <a:ea typeface="黑体" panose="02010609060101010101" charset="-122"/>
              </a:rPr>
              <a:t>“</a:t>
            </a:r>
            <a:r>
              <a:rPr lang="zh-CN" altLang="en-US" sz="3200" b="1" dirty="0">
                <a:solidFill>
                  <a:srgbClr val="0000FF"/>
                </a:solidFill>
                <a:latin typeface="Arial" panose="020B0604020202020204" pitchFamily="34" charset="0"/>
                <a:ea typeface="黑体" panose="02010609060101010101" charset="-122"/>
              </a:rPr>
              <a:t>安史之乱”平定后，星罗棋布的藩镇</a:t>
            </a:r>
            <a:endParaRPr lang="zh-CN" altLang="en-US" sz="3200" b="1">
              <a:solidFill>
                <a:srgbClr val="0000FF"/>
              </a:solidFill>
              <a:latin typeface="Arial" panose="020B0604020202020204" pitchFamily="34" charset="0"/>
              <a:ea typeface="黑体" panose="02010609060101010101" charset="-122"/>
            </a:endParaRPr>
          </a:p>
        </p:txBody>
      </p:sp>
      <p:sp>
        <p:nvSpPr>
          <p:cNvPr id="98313" name="矩形 98312"/>
          <p:cNvSpPr/>
          <p:nvPr/>
        </p:nvSpPr>
        <p:spPr>
          <a:xfrm>
            <a:off x="9460865" y="17145"/>
            <a:ext cx="2089150" cy="6807200"/>
          </a:xfrm>
          <a:prstGeom prst="rect">
            <a:avLst/>
          </a:prstGeom>
          <a:solidFill>
            <a:schemeClr val="bg1"/>
          </a:solidFill>
          <a:ln w="9525">
            <a:noFill/>
          </a:ln>
        </p:spPr>
        <p:txBody>
          <a:bodyPr>
            <a:spAutoFit/>
          </a:bodyPr>
          <a:lstStyle/>
          <a:p>
            <a:pPr eaLnBrk="1" hangingPunct="1">
              <a:lnSpc>
                <a:spcPct val="105000"/>
              </a:lnSpc>
            </a:pPr>
            <a:r>
              <a:rPr lang="en-US" altLang="zh-CN" sz="2800" dirty="0">
                <a:latin typeface="黑体" panose="02010609060101010101" charset="-122"/>
                <a:ea typeface="黑体" panose="02010609060101010101" charset="-122"/>
              </a:rPr>
              <a:t>  </a:t>
            </a:r>
            <a:r>
              <a:rPr lang="zh-CN" altLang="en-US" sz="2800" dirty="0">
                <a:latin typeface="黑体" panose="02010609060101010101" charset="-122"/>
                <a:ea typeface="黑体" panose="02010609060101010101" charset="-122"/>
              </a:rPr>
              <a:t>在唐后期</a:t>
            </a:r>
            <a:r>
              <a:rPr lang="en-US" altLang="zh-CN" sz="2800" dirty="0">
                <a:latin typeface="黑体" panose="02010609060101010101" charset="-122"/>
                <a:ea typeface="黑体" panose="02010609060101010101" charset="-122"/>
              </a:rPr>
              <a:t>150</a:t>
            </a:r>
            <a:r>
              <a:rPr lang="zh-CN" altLang="en-US" sz="2800" dirty="0">
                <a:latin typeface="黑体" panose="02010609060101010101" charset="-122"/>
                <a:ea typeface="黑体" panose="02010609060101010101" charset="-122"/>
              </a:rPr>
              <a:t>年里河北三镇的</a:t>
            </a:r>
            <a:r>
              <a:rPr lang="en-US" altLang="zh-CN" sz="2800">
                <a:solidFill>
                  <a:srgbClr val="FF0000"/>
                </a:solidFill>
                <a:latin typeface="黑体" panose="02010609060101010101" charset="-122"/>
                <a:ea typeface="黑体" panose="02010609060101010101" charset="-122"/>
              </a:rPr>
              <a:t>57</a:t>
            </a:r>
            <a:r>
              <a:rPr lang="zh-CN" altLang="en-US" sz="2800" dirty="0">
                <a:latin typeface="黑体" panose="02010609060101010101" charset="-122"/>
                <a:ea typeface="黑体" panose="02010609060101010101" charset="-122"/>
              </a:rPr>
              <a:t>个节度使中，真正由朝廷任命的只有</a:t>
            </a:r>
            <a:r>
              <a:rPr lang="en-US" altLang="zh-CN" sz="2800">
                <a:solidFill>
                  <a:srgbClr val="FF0000"/>
                </a:solidFill>
                <a:latin typeface="黑体" panose="02010609060101010101" charset="-122"/>
                <a:ea typeface="黑体" panose="02010609060101010101" charset="-122"/>
              </a:rPr>
              <a:t>4</a:t>
            </a:r>
            <a:r>
              <a:rPr lang="zh-CN" altLang="en-US" sz="2800" dirty="0">
                <a:latin typeface="黑体" panose="02010609060101010101" charset="-122"/>
                <a:ea typeface="黑体" panose="02010609060101010101" charset="-122"/>
              </a:rPr>
              <a:t>人。内地许多节度使也效法三镇，</a:t>
            </a:r>
            <a:r>
              <a:rPr lang="zh-CN" altLang="en-US" sz="2800" dirty="0">
                <a:solidFill>
                  <a:srgbClr val="FF0000"/>
                </a:solidFill>
                <a:latin typeface="黑体" panose="02010609060101010101" charset="-122"/>
                <a:ea typeface="黑体" panose="02010609060101010101" charset="-122"/>
              </a:rPr>
              <a:t>各占一方</a:t>
            </a:r>
            <a:r>
              <a:rPr lang="zh-CN" altLang="en-US" sz="2800" dirty="0">
                <a:latin typeface="黑体" panose="02010609060101010101" charset="-122"/>
                <a:ea typeface="黑体" panose="02010609060101010101" charset="-122"/>
              </a:rPr>
              <a:t>，唐朝统一局面破坏，形成了</a:t>
            </a:r>
            <a:r>
              <a:rPr lang="zh-CN" altLang="en-US" sz="2800" dirty="0">
                <a:solidFill>
                  <a:srgbClr val="FF0000"/>
                </a:solidFill>
                <a:latin typeface="黑体" panose="02010609060101010101" charset="-122"/>
                <a:ea typeface="黑体" panose="02010609060101010101" charset="-122"/>
              </a:rPr>
              <a:t>“藩镇割据</a:t>
            </a:r>
            <a:r>
              <a:rPr lang="zh-CN" altLang="en-US" sz="2800" dirty="0">
                <a:solidFill>
                  <a:srgbClr val="0000FF"/>
                </a:solidFill>
                <a:latin typeface="黑体" panose="02010609060101010101" charset="-122"/>
                <a:ea typeface="黑体" panose="02010609060101010101" charset="-122"/>
              </a:rPr>
              <a:t>”</a:t>
            </a:r>
            <a:r>
              <a:rPr lang="zh-CN" altLang="en-US" sz="2800" dirty="0">
                <a:latin typeface="黑体" panose="02010609060101010101" charset="-122"/>
                <a:ea typeface="黑体" panose="02010609060101010101" charset="-122"/>
              </a:rPr>
              <a:t>的局面。 </a:t>
            </a:r>
          </a:p>
        </p:txBody>
      </p:sp>
      <p:sp>
        <p:nvSpPr>
          <p:cNvPr id="14341" name="Rectangle 4"/>
          <p:cNvSpPr/>
          <p:nvPr/>
        </p:nvSpPr>
        <p:spPr>
          <a:xfrm>
            <a:off x="0" y="43180"/>
            <a:ext cx="9403715" cy="187325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lstStyle/>
          <a:p>
            <a:pPr algn="ctr"/>
            <a:r>
              <a:rPr lang="en-US" altLang="zh-CN" sz="4000" b="1" dirty="0">
                <a:solidFill>
                  <a:srgbClr val="FF0000"/>
                </a:solidFill>
                <a:effectLst/>
                <a:latin typeface="楷体" panose="02010609060101010101" charset="-122"/>
                <a:ea typeface="楷体" panose="02010609060101010101" charset="-122"/>
              </a:rPr>
              <a:t>“</a:t>
            </a:r>
            <a:r>
              <a:rPr lang="zh-CN" altLang="en-US" sz="4000" b="1" dirty="0">
                <a:solidFill>
                  <a:srgbClr val="FF0000"/>
                </a:solidFill>
                <a:effectLst/>
                <a:latin typeface="楷体" panose="02010609060101010101" charset="-122"/>
                <a:ea typeface="楷体" panose="02010609060101010101" charset="-122"/>
              </a:rPr>
              <a:t>方镇相望于内地，大者连州十余，</a:t>
            </a:r>
          </a:p>
          <a:p>
            <a:pPr algn="ctr"/>
            <a:r>
              <a:rPr lang="zh-CN" altLang="en-US" sz="4000" b="1" dirty="0">
                <a:solidFill>
                  <a:srgbClr val="FF0000"/>
                </a:solidFill>
                <a:effectLst/>
                <a:latin typeface="楷体" panose="02010609060101010101" charset="-122"/>
                <a:ea typeface="楷体" panose="02010609060101010101" charset="-122"/>
              </a:rPr>
              <a:t>小者犹兼三四。”</a:t>
            </a:r>
          </a:p>
          <a:p>
            <a:pPr algn="ctr"/>
            <a:r>
              <a:rPr lang="zh-CN" altLang="en-US" sz="4000" b="1" dirty="0">
                <a:solidFill>
                  <a:srgbClr val="FF0000"/>
                </a:solidFill>
                <a:effectLst/>
                <a:latin typeface="楷体" panose="02010609060101010101" charset="-122"/>
                <a:ea typeface="楷体" panose="02010609060101010101" charset="-122"/>
              </a:rPr>
              <a:t>“虽奉事朝而不用其法令 ”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500" fill="hold">
                                          <p:stCondLst>
                                            <p:cond delay="0"/>
                                          </p:stCondLst>
                                        </p:cTn>
                                        <p:tgtEl>
                                          <p:spTgt spid="14341"/>
                                        </p:tgtEl>
                                        <p:attrNameLst>
                                          <p:attrName>style.visibility</p:attrName>
                                        </p:attrNameLst>
                                      </p:cBhvr>
                                      <p:to>
                                        <p:strVal val="visible"/>
                                      </p:to>
                                    </p:set>
                                    <p:anim calcmode="lin" valueType="num">
                                      <p:cBhvr additive="base">
                                        <p:cTn id="7" dur="500" fill="hold"/>
                                        <p:tgtEl>
                                          <p:spTgt spid="14341"/>
                                        </p:tgtEl>
                                        <p:attrNameLst>
                                          <p:attrName>ppt_x</p:attrName>
                                        </p:attrNameLst>
                                      </p:cBhvr>
                                      <p:tavLst>
                                        <p:tav tm="0">
                                          <p:val>
                                            <p:strVal val="#ppt_x"/>
                                          </p:val>
                                        </p:tav>
                                        <p:tav tm="100000">
                                          <p:val>
                                            <p:strVal val="#ppt_x"/>
                                          </p:val>
                                        </p:tav>
                                      </p:tavLst>
                                    </p:anim>
                                    <p:anim calcmode="lin" valueType="num">
                                      <p:cBhvr additive="base">
                                        <p:cTn id="8" dur="500" fill="hold"/>
                                        <p:tgtEl>
                                          <p:spTgt spid="143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0243"/>
                                        </p:tgtEl>
                                        <p:attrNameLst>
                                          <p:attrName>style.visibility</p:attrName>
                                        </p:attrNameLst>
                                      </p:cBhvr>
                                      <p:to>
                                        <p:strVal val="visible"/>
                                      </p:to>
                                    </p:set>
                                    <p:animEffect transition="in" filter="box(out)">
                                      <p:cBhvr>
                                        <p:cTn id="13"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ldLvl="0" animBg="1"/>
      <p:bldP spid="14341"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图片 97281" descr="７８９"/>
          <p:cNvPicPr>
            <a:picLocks noChangeAspect="1"/>
          </p:cNvPicPr>
          <p:nvPr/>
        </p:nvPicPr>
        <p:blipFill>
          <a:blip r:embed="rId2"/>
          <a:stretch>
            <a:fillRect/>
          </a:stretch>
        </p:blipFill>
        <p:spPr>
          <a:xfrm>
            <a:off x="4601210" y="42545"/>
            <a:ext cx="2313305" cy="2799715"/>
          </a:xfrm>
          <a:prstGeom prst="rect">
            <a:avLst/>
          </a:prstGeom>
          <a:noFill/>
          <a:ln w="9525">
            <a:noFill/>
          </a:ln>
        </p:spPr>
      </p:pic>
      <p:pic>
        <p:nvPicPr>
          <p:cNvPr id="97283" name="图片 97282" descr="008"/>
          <p:cNvPicPr>
            <a:picLocks noChangeAspect="1"/>
          </p:cNvPicPr>
          <p:nvPr/>
        </p:nvPicPr>
        <p:blipFill>
          <a:blip r:embed="rId3"/>
          <a:srcRect l="1402" t="842" r="25702" b="3671"/>
          <a:stretch>
            <a:fillRect/>
          </a:stretch>
        </p:blipFill>
        <p:spPr>
          <a:xfrm>
            <a:off x="1685925" y="0"/>
            <a:ext cx="2915285" cy="2713990"/>
          </a:xfrm>
          <a:prstGeom prst="rect">
            <a:avLst/>
          </a:prstGeom>
          <a:noFill/>
          <a:ln w="9525" cap="flat" cmpd="sng">
            <a:solidFill>
              <a:schemeClr val="tx2"/>
            </a:solidFill>
            <a:prstDash val="solid"/>
            <a:miter/>
            <a:headEnd type="none" w="med" len="med"/>
            <a:tailEnd type="none" w="med" len="med"/>
          </a:ln>
        </p:spPr>
      </p:pic>
      <p:pic>
        <p:nvPicPr>
          <p:cNvPr id="97284" name="图片 97283" descr="001"/>
          <p:cNvPicPr>
            <a:picLocks noChangeAspect="1"/>
          </p:cNvPicPr>
          <p:nvPr/>
        </p:nvPicPr>
        <p:blipFill>
          <a:blip r:embed="rId4"/>
          <a:stretch>
            <a:fillRect/>
          </a:stretch>
        </p:blipFill>
        <p:spPr>
          <a:xfrm>
            <a:off x="8227695" y="0"/>
            <a:ext cx="3982720" cy="4382770"/>
          </a:xfrm>
          <a:prstGeom prst="rect">
            <a:avLst/>
          </a:prstGeom>
          <a:noFill/>
          <a:ln w="9525" cap="flat" cmpd="sng">
            <a:solidFill>
              <a:schemeClr val="tx2"/>
            </a:solidFill>
            <a:prstDash val="solid"/>
            <a:miter/>
            <a:headEnd type="none" w="med" len="med"/>
            <a:tailEnd type="none" w="med" len="med"/>
          </a:ln>
        </p:spPr>
      </p:pic>
      <p:sp>
        <p:nvSpPr>
          <p:cNvPr id="97286" name="文本框 97285"/>
          <p:cNvSpPr txBox="1"/>
          <p:nvPr/>
        </p:nvSpPr>
        <p:spPr>
          <a:xfrm>
            <a:off x="39370" y="2713355"/>
            <a:ext cx="8188325" cy="2122805"/>
          </a:xfrm>
          <a:prstGeom prst="rect">
            <a:avLst/>
          </a:prstGeom>
          <a:noFill/>
          <a:ln w="9525">
            <a:noFill/>
          </a:ln>
        </p:spPr>
        <p:txBody>
          <a:bodyPr wrap="square">
            <a:spAutoFit/>
          </a:bodyPr>
          <a:lstStyle/>
          <a:p>
            <a:pPr eaLnBrk="1" hangingPunct="1">
              <a:spcBef>
                <a:spcPct val="50000"/>
              </a:spcBef>
            </a:pPr>
            <a:r>
              <a:rPr lang="en-US" altLang="zh-CN" sz="4400">
                <a:ea typeface="华文新魏" panose="02010800040101010101" charset="-122"/>
              </a:rPr>
              <a:t>   </a:t>
            </a:r>
            <a:r>
              <a:rPr lang="en-US" altLang="zh-CN" sz="4400">
                <a:latin typeface="Arial" panose="020B0604020202020204" pitchFamily="34" charset="0"/>
                <a:ea typeface="华文新魏" panose="02010800040101010101" charset="-122"/>
              </a:rPr>
              <a:t>……</a:t>
            </a:r>
            <a:r>
              <a:rPr lang="zh-CN" altLang="en-US" sz="4400" dirty="0">
                <a:ea typeface="华文新魏" panose="02010800040101010101" charset="-122"/>
              </a:rPr>
              <a:t>天生丽质难自弃，一朝选在君王侧。</a:t>
            </a:r>
            <a:r>
              <a:rPr lang="zh-CN" altLang="en-US" sz="4400" dirty="0">
                <a:solidFill>
                  <a:srgbClr val="FF0000"/>
                </a:solidFill>
                <a:ea typeface="华文新魏" panose="02010800040101010101" charset="-122"/>
              </a:rPr>
              <a:t>回眸一笑百媚生，六宫粉黛无颜色。</a:t>
            </a:r>
          </a:p>
        </p:txBody>
      </p:sp>
      <p:sp>
        <p:nvSpPr>
          <p:cNvPr id="97287" name="文本框 97286"/>
          <p:cNvSpPr txBox="1"/>
          <p:nvPr/>
        </p:nvSpPr>
        <p:spPr>
          <a:xfrm>
            <a:off x="6958013" y="0"/>
            <a:ext cx="613410" cy="2895600"/>
          </a:xfrm>
          <a:prstGeom prst="rect">
            <a:avLst/>
          </a:prstGeom>
          <a:noFill/>
          <a:ln w="9525">
            <a:noFill/>
          </a:ln>
        </p:spPr>
        <p:txBody>
          <a:bodyPr vert="eaVert">
            <a:spAutoFit/>
          </a:bodyPr>
          <a:lstStyle/>
          <a:p>
            <a:pPr algn="ctr" eaLnBrk="1" hangingPunct="1">
              <a:spcBef>
                <a:spcPct val="50000"/>
              </a:spcBef>
            </a:pPr>
            <a:r>
              <a:rPr lang="zh-CN" altLang="en-US" sz="2800" dirty="0">
                <a:ea typeface="黑体" panose="02010609060101010101" charset="-122"/>
              </a:rPr>
              <a:t>唐玄宗与杨贵妃</a:t>
            </a:r>
          </a:p>
        </p:txBody>
      </p:sp>
      <p:sp>
        <p:nvSpPr>
          <p:cNvPr id="97288" name="文本框 97287"/>
          <p:cNvSpPr txBox="1"/>
          <p:nvPr/>
        </p:nvSpPr>
        <p:spPr>
          <a:xfrm>
            <a:off x="9120188" y="4437063"/>
            <a:ext cx="1219200" cy="398780"/>
          </a:xfrm>
          <a:prstGeom prst="rect">
            <a:avLst/>
          </a:prstGeom>
          <a:noFill/>
          <a:ln w="9525">
            <a:noFill/>
          </a:ln>
        </p:spPr>
        <p:txBody>
          <a:bodyPr>
            <a:spAutoFit/>
          </a:bodyPr>
          <a:lstStyle/>
          <a:p>
            <a:pPr algn="ctr" eaLnBrk="1" hangingPunct="1">
              <a:spcBef>
                <a:spcPct val="50000"/>
              </a:spcBef>
            </a:pPr>
            <a:r>
              <a:rPr lang="zh-CN" altLang="en-US" sz="2000" dirty="0">
                <a:solidFill>
                  <a:schemeClr val="bg1"/>
                </a:solidFill>
              </a:rPr>
              <a:t>白居易</a:t>
            </a:r>
          </a:p>
        </p:txBody>
      </p:sp>
      <p:sp>
        <p:nvSpPr>
          <p:cNvPr id="7" name="文本框 6"/>
          <p:cNvSpPr txBox="1"/>
          <p:nvPr/>
        </p:nvSpPr>
        <p:spPr>
          <a:xfrm>
            <a:off x="-21590" y="5196205"/>
            <a:ext cx="2232025" cy="398780"/>
          </a:xfrm>
          <a:prstGeom prst="rect">
            <a:avLst/>
          </a:prstGeom>
          <a:noFill/>
        </p:spPr>
        <p:txBody>
          <a:bodyPr wrap="square" rtlCol="0" anchor="t">
            <a:spAutoFit/>
          </a:bodyPr>
          <a:lstStyle/>
          <a:p>
            <a:r>
              <a:rPr lang="zh-CN" altLang="en-US" sz="2000" dirty="0">
                <a:solidFill>
                  <a:schemeClr val="tx1"/>
                </a:solidFill>
                <a:latin typeface="微软雅黑" panose="020B0503020204020204" charset="-122"/>
                <a:ea typeface="微软雅黑" panose="020B0503020204020204" charset="-122"/>
                <a:sym typeface="+mn-ea"/>
              </a:rPr>
              <a:t>唐玄宗广设藩镇</a:t>
            </a:r>
          </a:p>
        </p:txBody>
      </p:sp>
      <p:sp>
        <p:nvSpPr>
          <p:cNvPr id="10" name="Text Box 7"/>
          <p:cNvSpPr txBox="1"/>
          <p:nvPr/>
        </p:nvSpPr>
        <p:spPr>
          <a:xfrm>
            <a:off x="1742440" y="4796155"/>
            <a:ext cx="2277745" cy="400050"/>
          </a:xfrm>
          <a:prstGeom prst="rect">
            <a:avLst/>
          </a:prstGeom>
          <a:noFill/>
          <a:ln w="9525">
            <a:noFill/>
          </a:ln>
        </p:spPr>
        <p:txBody>
          <a:bodyPr wrap="square" lIns="90000" tIns="46800" rIns="90000" bIns="46800">
            <a:spAutoFit/>
          </a:bodyPr>
          <a:lstStyle/>
          <a:p>
            <a:pPr algn="l"/>
            <a:r>
              <a:rPr lang="zh-CN" altLang="en-US" sz="2000" dirty="0">
                <a:solidFill>
                  <a:schemeClr val="tx1"/>
                </a:solidFill>
                <a:latin typeface="微软雅黑" panose="020B0503020204020204" charset="-122"/>
                <a:ea typeface="微软雅黑" panose="020B0503020204020204" charset="-122"/>
              </a:rPr>
              <a:t>节度使拥兵自重</a:t>
            </a:r>
          </a:p>
        </p:txBody>
      </p:sp>
      <p:sp>
        <p:nvSpPr>
          <p:cNvPr id="11" name="右箭头 10"/>
          <p:cNvSpPr/>
          <p:nvPr/>
        </p:nvSpPr>
        <p:spPr>
          <a:xfrm>
            <a:off x="1903095" y="5125085"/>
            <a:ext cx="1956435" cy="469900"/>
          </a:xfrm>
          <a:prstGeom prst="rightArrow">
            <a:avLst/>
          </a:prstGeom>
          <a:noFill/>
          <a:ln>
            <a:solidFill>
              <a:schemeClr val="tx1">
                <a:lumMod val="65000"/>
                <a:lumOff val="3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latin typeface="微软雅黑" panose="020B0503020204020204" charset="-122"/>
              <a:ea typeface="微软雅黑" panose="020B0503020204020204" charset="-122"/>
            </a:endParaRPr>
          </a:p>
        </p:txBody>
      </p:sp>
      <p:sp>
        <p:nvSpPr>
          <p:cNvPr id="12" name="文本框 11"/>
          <p:cNvSpPr txBox="1"/>
          <p:nvPr/>
        </p:nvSpPr>
        <p:spPr>
          <a:xfrm>
            <a:off x="3775710" y="5125085"/>
            <a:ext cx="1698625" cy="460375"/>
          </a:xfrm>
          <a:prstGeom prst="rect">
            <a:avLst/>
          </a:prstGeom>
          <a:noFill/>
        </p:spPr>
        <p:txBody>
          <a:bodyPr wrap="square" rtlCol="0" anchor="t">
            <a:spAutoFit/>
          </a:bodyPr>
          <a:lstStyle/>
          <a:p>
            <a:r>
              <a:rPr lang="zh-CN" altLang="en-US" sz="2400" dirty="0">
                <a:solidFill>
                  <a:schemeClr val="tx1"/>
                </a:solidFill>
                <a:latin typeface="微软雅黑" panose="020B0503020204020204" charset="-122"/>
                <a:ea typeface="微软雅黑" panose="020B0503020204020204" charset="-122"/>
                <a:sym typeface="+mn-ea"/>
              </a:rPr>
              <a:t>安史之乱</a:t>
            </a:r>
          </a:p>
        </p:txBody>
      </p:sp>
      <p:sp>
        <p:nvSpPr>
          <p:cNvPr id="18441" name="Text Box 9"/>
          <p:cNvSpPr txBox="1"/>
          <p:nvPr/>
        </p:nvSpPr>
        <p:spPr>
          <a:xfrm>
            <a:off x="4767580" y="4796155"/>
            <a:ext cx="2048510" cy="400050"/>
          </a:xfrm>
          <a:prstGeom prst="rect">
            <a:avLst/>
          </a:prstGeom>
          <a:noFill/>
          <a:ln w="9525">
            <a:noFill/>
          </a:ln>
        </p:spPr>
        <p:txBody>
          <a:bodyPr wrap="square" lIns="90000" tIns="46800" rIns="90000" bIns="46800">
            <a:spAutoFit/>
          </a:bodyPr>
          <a:lstStyle/>
          <a:p>
            <a:r>
              <a:rPr lang="zh-CN" altLang="en-US" sz="2000" dirty="0">
                <a:solidFill>
                  <a:schemeClr val="tx1"/>
                </a:solidFill>
                <a:latin typeface="微软雅黑" panose="020B0503020204020204" charset="-122"/>
                <a:ea typeface="微软雅黑" panose="020B0503020204020204" charset="-122"/>
              </a:rPr>
              <a:t>中央集权削弱</a:t>
            </a:r>
          </a:p>
        </p:txBody>
      </p:sp>
      <p:sp>
        <p:nvSpPr>
          <p:cNvPr id="13" name="右箭头 12"/>
          <p:cNvSpPr/>
          <p:nvPr/>
        </p:nvSpPr>
        <p:spPr>
          <a:xfrm>
            <a:off x="5163185" y="5125085"/>
            <a:ext cx="1365250" cy="469900"/>
          </a:xfrm>
          <a:prstGeom prst="rightArrow">
            <a:avLst/>
          </a:prstGeom>
          <a:noFill/>
          <a:ln>
            <a:solidFill>
              <a:schemeClr val="tx1">
                <a:lumMod val="65000"/>
                <a:lumOff val="3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latin typeface="微软雅黑" panose="020B0503020204020204" charset="-122"/>
              <a:ea typeface="微软雅黑" panose="020B0503020204020204" charset="-122"/>
            </a:endParaRPr>
          </a:p>
        </p:txBody>
      </p:sp>
      <p:sp>
        <p:nvSpPr>
          <p:cNvPr id="14" name="文本框 13"/>
          <p:cNvSpPr txBox="1"/>
          <p:nvPr/>
        </p:nvSpPr>
        <p:spPr>
          <a:xfrm>
            <a:off x="6528435" y="5160645"/>
            <a:ext cx="1698625" cy="460375"/>
          </a:xfrm>
          <a:prstGeom prst="rect">
            <a:avLst/>
          </a:prstGeom>
          <a:noFill/>
        </p:spPr>
        <p:txBody>
          <a:bodyPr wrap="square" rtlCol="0" anchor="t">
            <a:spAutoFit/>
          </a:bodyPr>
          <a:lstStyle/>
          <a:p>
            <a:r>
              <a:rPr lang="zh-CN" altLang="en-US" sz="2400" dirty="0">
                <a:solidFill>
                  <a:schemeClr val="tx1"/>
                </a:solidFill>
                <a:latin typeface="微软雅黑" panose="020B0503020204020204" charset="-122"/>
                <a:ea typeface="微软雅黑" panose="020B0503020204020204" charset="-122"/>
                <a:sym typeface="+mn-ea"/>
              </a:rPr>
              <a:t>藩镇割据</a:t>
            </a:r>
          </a:p>
        </p:txBody>
      </p:sp>
      <p:sp>
        <p:nvSpPr>
          <p:cNvPr id="4" name="右箭头 3"/>
          <p:cNvSpPr/>
          <p:nvPr/>
        </p:nvSpPr>
        <p:spPr>
          <a:xfrm>
            <a:off x="7988935" y="5178425"/>
            <a:ext cx="1437640" cy="434975"/>
          </a:xfrm>
          <a:prstGeom prst="rightArrow">
            <a:avLst/>
          </a:prstGeom>
          <a:noFill/>
          <a:ln>
            <a:solidFill>
              <a:schemeClr val="tx1">
                <a:lumMod val="65000"/>
                <a:lumOff val="3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latin typeface="微软雅黑" panose="020B0503020204020204" charset="-122"/>
              <a:ea typeface="微软雅黑" panose="020B0503020204020204" charset="-122"/>
            </a:endParaRPr>
          </a:p>
        </p:txBody>
      </p:sp>
      <p:sp>
        <p:nvSpPr>
          <p:cNvPr id="5" name="Text Box 9"/>
          <p:cNvSpPr txBox="1"/>
          <p:nvPr/>
        </p:nvSpPr>
        <p:spPr>
          <a:xfrm>
            <a:off x="7988935" y="4796155"/>
            <a:ext cx="1437640" cy="400050"/>
          </a:xfrm>
          <a:prstGeom prst="rect">
            <a:avLst/>
          </a:prstGeom>
          <a:noFill/>
          <a:ln w="9525">
            <a:noFill/>
          </a:ln>
        </p:spPr>
        <p:txBody>
          <a:bodyPr wrap="square" lIns="90000" tIns="46800" rIns="90000" bIns="46800">
            <a:spAutoFit/>
          </a:bodyPr>
          <a:lstStyle/>
          <a:p>
            <a:r>
              <a:rPr lang="zh-CN" altLang="en-US" sz="2000" dirty="0">
                <a:solidFill>
                  <a:schemeClr val="tx1"/>
                </a:solidFill>
                <a:latin typeface="微软雅黑" panose="020B0503020204020204" charset="-122"/>
                <a:ea typeface="微软雅黑" panose="020B0503020204020204" charset="-122"/>
              </a:rPr>
              <a:t>继续发展</a:t>
            </a:r>
          </a:p>
        </p:txBody>
      </p:sp>
      <p:sp>
        <p:nvSpPr>
          <p:cNvPr id="8" name="文本框 7"/>
          <p:cNvSpPr txBox="1"/>
          <p:nvPr/>
        </p:nvSpPr>
        <p:spPr>
          <a:xfrm>
            <a:off x="9426575" y="5142865"/>
            <a:ext cx="2840990" cy="398780"/>
          </a:xfrm>
          <a:prstGeom prst="rect">
            <a:avLst/>
          </a:prstGeom>
          <a:noFill/>
        </p:spPr>
        <p:txBody>
          <a:bodyPr wrap="square" rtlCol="0" anchor="t">
            <a:spAutoFit/>
          </a:bodyPr>
          <a:lstStyle/>
          <a:p>
            <a:r>
              <a:rPr lang="zh-CN" altLang="en-US" sz="2000" dirty="0">
                <a:solidFill>
                  <a:schemeClr val="tx1"/>
                </a:solidFill>
                <a:latin typeface="微软雅黑" panose="020B0503020204020204" charset="-122"/>
                <a:ea typeface="微软雅黑" panose="020B0503020204020204" charset="-122"/>
                <a:sym typeface="+mn-ea"/>
              </a:rPr>
              <a:t>五代十国分裂局面形成</a:t>
            </a:r>
          </a:p>
        </p:txBody>
      </p:sp>
      <p:sp>
        <p:nvSpPr>
          <p:cNvPr id="9" name="文本框 8"/>
          <p:cNvSpPr txBox="1"/>
          <p:nvPr/>
        </p:nvSpPr>
        <p:spPr>
          <a:xfrm>
            <a:off x="1854200" y="5577205"/>
            <a:ext cx="8634095" cy="645160"/>
          </a:xfrm>
          <a:prstGeom prst="rect">
            <a:avLst/>
          </a:prstGeom>
          <a:noFill/>
        </p:spPr>
        <p:txBody>
          <a:bodyPr wrap="square" rtlCol="0" anchor="t">
            <a:spAutoFit/>
          </a:bodyPr>
          <a:lstStyle/>
          <a:p>
            <a:r>
              <a:rPr lang="zh-CN" altLang="en-US" sz="3600" b="1" dirty="0">
                <a:solidFill>
                  <a:srgbClr val="FF0000"/>
                </a:solidFill>
                <a:latin typeface="微软雅黑" panose="020B0503020204020204" charset="-122"/>
                <a:ea typeface="微软雅黑" panose="020B0503020204020204" charset="-122"/>
                <a:sym typeface="+mn-ea"/>
              </a:rPr>
              <a:t>藩镇割据实质是中央集权与地方分权之争</a:t>
            </a:r>
          </a:p>
        </p:txBody>
      </p:sp>
      <p:sp>
        <p:nvSpPr>
          <p:cNvPr id="16" name="文本框 15"/>
          <p:cNvSpPr txBox="1"/>
          <p:nvPr/>
        </p:nvSpPr>
        <p:spPr>
          <a:xfrm>
            <a:off x="1854200" y="6177280"/>
            <a:ext cx="9100185" cy="645160"/>
          </a:xfrm>
          <a:prstGeom prst="rect">
            <a:avLst/>
          </a:prstGeom>
          <a:noFill/>
        </p:spPr>
        <p:txBody>
          <a:bodyPr wrap="square" rtlCol="0" anchor="t">
            <a:spAutoFit/>
          </a:bodyPr>
          <a:lstStyle/>
          <a:p>
            <a:r>
              <a:rPr lang="zh-CN" altLang="zh-CN" sz="3600" b="1" dirty="0">
                <a:solidFill>
                  <a:srgbClr val="FF0000"/>
                </a:solidFill>
                <a:latin typeface="微软雅黑" panose="020B0503020204020204" charset="-122"/>
                <a:ea typeface="微软雅黑" panose="020B0503020204020204" charset="-122"/>
                <a:sym typeface="+mn-ea"/>
              </a:rPr>
              <a:t>五代十国实际就是藩镇割据的继续和发展。</a:t>
            </a:r>
          </a:p>
        </p:txBody>
      </p:sp>
      <p:pic>
        <p:nvPicPr>
          <p:cNvPr id="28" name="图片 27" descr="5de101964d001b5eb0b8e18458c80e73"/>
          <p:cNvPicPr>
            <a:picLocks noChangeAspect="1"/>
          </p:cNvPicPr>
          <p:nvPr/>
        </p:nvPicPr>
        <p:blipFill>
          <a:blip r:embed="rId5" cstate="screen"/>
          <a:stretch>
            <a:fillRect/>
          </a:stretch>
        </p:blipFill>
        <p:spPr>
          <a:xfrm>
            <a:off x="11577955" y="6177280"/>
            <a:ext cx="688975" cy="76327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grpId="0" nodeType="clickEffect">
                                  <p:stCondLst>
                                    <p:cond delay="0"/>
                                  </p:stCondLst>
                                  <p:childTnLst>
                                    <p:set>
                                      <p:cBhvr>
                                        <p:cTn id="22" dur="1000"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ppt_x"/>
                                          </p:val>
                                        </p:tav>
                                        <p:tav tm="100000">
                                          <p:val>
                                            <p:strVal val="#ppt_x"/>
                                          </p:val>
                                        </p:tav>
                                      </p:tavLst>
                                    </p:anim>
                                    <p:anim calcmode="lin" valueType="num">
                                      <p:cBhvr additive="base">
                                        <p:cTn id="24"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7" presetClass="entr" presetSubtype="4" fill="hold" grpId="0" nodeType="clickEffect">
                                  <p:stCondLst>
                                    <p:cond delay="0"/>
                                  </p:stCondLst>
                                  <p:childTnLst>
                                    <p:set>
                                      <p:cBhvr>
                                        <p:cTn id="28" dur="1000" fill="hold">
                                          <p:stCondLst>
                                            <p:cond delay="0"/>
                                          </p:stCondLst>
                                        </p:cTn>
                                        <p:tgtEl>
                                          <p:spTgt spid="13"/>
                                        </p:tgtEl>
                                        <p:attrNameLst>
                                          <p:attrName>style.visibility</p:attrName>
                                        </p:attrNameLst>
                                      </p:cBhvr>
                                      <p:to>
                                        <p:strVal val="visible"/>
                                      </p:to>
                                    </p:set>
                                    <p:anim calcmode="lin" valueType="num">
                                      <p:cBhvr additive="base">
                                        <p:cTn id="29" dur="1000" fill="hold"/>
                                        <p:tgtEl>
                                          <p:spTgt spid="13"/>
                                        </p:tgtEl>
                                        <p:attrNameLst>
                                          <p:attrName>ppt_x</p:attrName>
                                        </p:attrNameLst>
                                      </p:cBhvr>
                                      <p:tavLst>
                                        <p:tav tm="0">
                                          <p:val>
                                            <p:strVal val="#ppt_x"/>
                                          </p:val>
                                        </p:tav>
                                        <p:tav tm="100000">
                                          <p:val>
                                            <p:strVal val="#ppt_x"/>
                                          </p:val>
                                        </p:tav>
                                      </p:tavLst>
                                    </p:anim>
                                    <p:anim calcmode="lin" valueType="num">
                                      <p:cBhvr additive="base">
                                        <p:cTn id="30" dur="1000" fill="hold"/>
                                        <p:tgtEl>
                                          <p:spTgt spid="13"/>
                                        </p:tgtEl>
                                        <p:attrNameLst>
                                          <p:attrName>ppt_y</p:attrName>
                                        </p:attrNameLst>
                                      </p:cBhvr>
                                      <p:tavLst>
                                        <p:tav tm="0">
                                          <p:val>
                                            <p:strVal val="1+#ppt_h/2"/>
                                          </p:val>
                                        </p:tav>
                                        <p:tav tm="100000">
                                          <p:val>
                                            <p:strVal val="#ppt_y"/>
                                          </p:val>
                                        </p:tav>
                                      </p:tavLst>
                                    </p:anim>
                                  </p:childTnLst>
                                </p:cTn>
                              </p:par>
                              <p:par>
                                <p:cTn id="31" presetID="7" presetClass="entr" presetSubtype="4" fill="hold" grpId="0" nodeType="withEffect">
                                  <p:stCondLst>
                                    <p:cond delay="0"/>
                                  </p:stCondLst>
                                  <p:childTnLst>
                                    <p:set>
                                      <p:cBhvr>
                                        <p:cTn id="32" dur="1000" fill="hold">
                                          <p:stCondLst>
                                            <p:cond delay="0"/>
                                          </p:stCondLst>
                                        </p:cTn>
                                        <p:tgtEl>
                                          <p:spTgt spid="18441"/>
                                        </p:tgtEl>
                                        <p:attrNameLst>
                                          <p:attrName>style.visibility</p:attrName>
                                        </p:attrNameLst>
                                      </p:cBhvr>
                                      <p:to>
                                        <p:strVal val="visible"/>
                                      </p:to>
                                    </p:set>
                                    <p:anim calcmode="lin" valueType="num">
                                      <p:cBhvr additive="base">
                                        <p:cTn id="33" dur="1000" fill="hold"/>
                                        <p:tgtEl>
                                          <p:spTgt spid="18441"/>
                                        </p:tgtEl>
                                        <p:attrNameLst>
                                          <p:attrName>ppt_x</p:attrName>
                                        </p:attrNameLst>
                                      </p:cBhvr>
                                      <p:tavLst>
                                        <p:tav tm="0">
                                          <p:val>
                                            <p:strVal val="#ppt_x"/>
                                          </p:val>
                                        </p:tav>
                                        <p:tav tm="100000">
                                          <p:val>
                                            <p:strVal val="#ppt_x"/>
                                          </p:val>
                                        </p:tav>
                                      </p:tavLst>
                                    </p:anim>
                                    <p:anim calcmode="lin" valueType="num">
                                      <p:cBhvr additive="base">
                                        <p:cTn id="34" dur="1000" fill="hold"/>
                                        <p:tgtEl>
                                          <p:spTgt spid="1844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ppt_x"/>
                                          </p:val>
                                        </p:tav>
                                        <p:tav tm="100000">
                                          <p:val>
                                            <p:strVal val="#ppt_x"/>
                                          </p:val>
                                        </p:tav>
                                      </p:tavLst>
                                    </p:anim>
                                    <p:anim calcmode="lin" valueType="num">
                                      <p:cBhvr additive="base">
                                        <p:cTn id="46" dur="500" fill="hold"/>
                                        <p:tgtEl>
                                          <p:spTgt spid="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8" presetClass="entr" presetSubtype="16"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diamond(in)">
                                      <p:cBhvr>
                                        <p:cTn id="55" dur="20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box(in)">
                                      <p:cBhvr>
                                        <p:cTn id="60" dur="20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5" presetClass="entr" presetSubtype="10"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checkerboard(across)">
                                      <p:cBhvr>
                                        <p:cTn id="6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animBg="1"/>
      <p:bldP spid="12" grpId="0"/>
      <p:bldP spid="18441" grpId="0"/>
      <p:bldP spid="13" grpId="0" animBg="1"/>
      <p:bldP spid="14" grpId="0"/>
      <p:bldP spid="4" grpId="0" animBg="1"/>
      <p:bldP spid="5" grpId="0"/>
      <p:bldP spid="8" grpId="0"/>
      <p:bldP spid="9"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035" y="-635"/>
            <a:ext cx="6429375" cy="559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chemeClr val="tx1">
                    <a:lumMod val="65000"/>
                    <a:lumOff val="35000"/>
                  </a:schemeClr>
                </a:solidFill>
                <a:latin typeface="华文新魏" panose="02010800040101010101" charset="-122"/>
                <a:ea typeface="华文新魏" panose="02010800040101010101" charset="-122"/>
                <a:cs typeface="华文新魏" panose="02010800040101010101" charset="-122"/>
              </a:rPr>
              <a:t>一、 中央集权的发展（中央—地方） </a:t>
            </a:r>
          </a:p>
        </p:txBody>
      </p:sp>
      <p:sp>
        <p:nvSpPr>
          <p:cNvPr id="25" name="文本框 24"/>
          <p:cNvSpPr txBox="1"/>
          <p:nvPr/>
        </p:nvSpPr>
        <p:spPr>
          <a:xfrm>
            <a:off x="8693150" y="3084195"/>
            <a:ext cx="2482215" cy="1076325"/>
          </a:xfrm>
          <a:prstGeom prst="rect">
            <a:avLst/>
          </a:prstGeom>
          <a:noFill/>
        </p:spPr>
        <p:txBody>
          <a:bodyPr wrap="square" rtlCol="0">
            <a:spAutoFit/>
          </a:bodyPr>
          <a:lstStyle/>
          <a:p>
            <a:pPr algn="ctr"/>
            <a:r>
              <a:rPr lang="zh-CN" altLang="en-US" sz="3200">
                <a:solidFill>
                  <a:schemeClr val="tx1"/>
                </a:solidFill>
                <a:latin typeface="微软雅黑" panose="020B0503020204020204" charset="-122"/>
                <a:ea typeface="微软雅黑" panose="020B0503020204020204" charset="-122"/>
                <a:cs typeface="微软雅黑" panose="020B0503020204020204" charset="-122"/>
              </a:rPr>
              <a:t>赵匡胤（</a:t>
            </a:r>
            <a:r>
              <a:rPr lang="en-US" altLang="zh-CN" sz="3200">
                <a:solidFill>
                  <a:schemeClr val="tx1"/>
                </a:solidFill>
                <a:latin typeface="微软雅黑" panose="020B0503020204020204" charset="-122"/>
                <a:ea typeface="微软雅黑" panose="020B0503020204020204" charset="-122"/>
                <a:cs typeface="微软雅黑" panose="020B0503020204020204" charset="-122"/>
              </a:rPr>
              <a:t>927~976</a:t>
            </a:r>
            <a:r>
              <a:rPr lang="zh-CN" altLang="en-US" sz="3200">
                <a:solidFill>
                  <a:schemeClr val="tx1"/>
                </a:solidFill>
                <a:latin typeface="微软雅黑" panose="020B0503020204020204" charset="-122"/>
                <a:ea typeface="微软雅黑" panose="020B0503020204020204" charset="-122"/>
                <a:cs typeface="微软雅黑" panose="020B0503020204020204" charset="-122"/>
              </a:rPr>
              <a:t>）</a:t>
            </a:r>
          </a:p>
        </p:txBody>
      </p:sp>
      <p:pic>
        <p:nvPicPr>
          <p:cNvPr id="28" name="图片 27" descr="5de101964d001b5eb0b8e18458c80e73"/>
          <p:cNvPicPr>
            <a:picLocks noChangeAspect="1"/>
          </p:cNvPicPr>
          <p:nvPr/>
        </p:nvPicPr>
        <p:blipFill>
          <a:blip r:embed="rId2" cstate="screen"/>
          <a:stretch>
            <a:fillRect/>
          </a:stretch>
        </p:blipFill>
        <p:spPr>
          <a:xfrm>
            <a:off x="11464925" y="5971540"/>
            <a:ext cx="572770" cy="763270"/>
          </a:xfrm>
          <a:prstGeom prst="rect">
            <a:avLst/>
          </a:prstGeom>
        </p:spPr>
      </p:pic>
      <p:grpSp>
        <p:nvGrpSpPr>
          <p:cNvPr id="3" name="Group 2"/>
          <p:cNvGrpSpPr/>
          <p:nvPr/>
        </p:nvGrpSpPr>
        <p:grpSpPr>
          <a:xfrm>
            <a:off x="282575" y="457200"/>
            <a:ext cx="6612890" cy="4462780"/>
            <a:chOff x="-782" y="288"/>
            <a:chExt cx="4241" cy="2999"/>
          </a:xfrm>
        </p:grpSpPr>
        <p:sp>
          <p:nvSpPr>
            <p:cNvPr id="15363" name="AutoShape 3"/>
            <p:cNvSpPr>
              <a:spLocks noChangeArrowheads="1"/>
            </p:cNvSpPr>
            <p:nvPr/>
          </p:nvSpPr>
          <p:spPr bwMode="auto">
            <a:xfrm>
              <a:off x="-782" y="288"/>
              <a:ext cx="4159" cy="2999"/>
            </a:xfrm>
            <a:prstGeom prst="downArrowCallout">
              <a:avLst>
                <a:gd name="adj1" fmla="val 57359"/>
                <a:gd name="adj2" fmla="val 48287"/>
                <a:gd name="adj3" fmla="val 30750"/>
                <a:gd name="adj4" fmla="val 66667"/>
              </a:avLst>
            </a:prstGeom>
            <a:solidFill>
              <a:schemeClr val="bg1"/>
            </a:solidFill>
            <a:ln w="57150" cap="rnd" cmpd="thickThin">
              <a:solidFill>
                <a:srgbClr val="993366"/>
              </a:solidFill>
              <a:prstDash val="sysDot"/>
              <a:miter lim="800000"/>
            </a:ln>
            <a:effectLst>
              <a:outerShdw dist="35921" dir="2700000" algn="ctr" rotWithShape="0">
                <a:schemeClr val="accent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347" name="Text Box 4"/>
            <p:cNvSpPr txBox="1"/>
            <p:nvPr/>
          </p:nvSpPr>
          <p:spPr>
            <a:xfrm>
              <a:off x="-691" y="684"/>
              <a:ext cx="4150" cy="1508"/>
            </a:xfrm>
            <a:prstGeom prst="rect">
              <a:avLst/>
            </a:prstGeom>
            <a:noFill/>
            <a:ln w="9525">
              <a:noFill/>
            </a:ln>
          </p:spPr>
          <p:txBody>
            <a:bodyPr wrap="square">
              <a:spAutoFit/>
            </a:bodyPr>
            <a:lstStyle/>
            <a:p>
              <a:pPr>
                <a:lnSpc>
                  <a:spcPct val="60000"/>
                </a:lnSpc>
                <a:spcBef>
                  <a:spcPct val="50000"/>
                </a:spcBef>
              </a:pPr>
              <a:r>
                <a:rPr lang="zh-CN" altLang="en-US" sz="2800" b="1" dirty="0">
                  <a:latin typeface="华文新魏" panose="02010800040101010101" charset="-122"/>
                  <a:ea typeface="华文新魏" panose="02010800040101010101" charset="-122"/>
                </a:rPr>
                <a:t>后梁：朱温，原任梁王、宣武节度使</a:t>
              </a:r>
            </a:p>
            <a:p>
              <a:pPr>
                <a:lnSpc>
                  <a:spcPct val="60000"/>
                </a:lnSpc>
                <a:spcBef>
                  <a:spcPct val="50000"/>
                </a:spcBef>
              </a:pPr>
              <a:r>
                <a:rPr lang="zh-CN" altLang="en-US" sz="2800" b="1" dirty="0">
                  <a:latin typeface="华文新魏" panose="02010800040101010101" charset="-122"/>
                  <a:ea typeface="华文新魏" panose="02010800040101010101" charset="-122"/>
                </a:rPr>
                <a:t>后唐：李存勖，原任晋王</a:t>
              </a:r>
              <a:r>
                <a:rPr lang="en-US" altLang="zh-CN" sz="2800" b="1">
                  <a:latin typeface="华文新魏" panose="02010800040101010101" charset="-122"/>
                  <a:ea typeface="华文新魏" panose="02010800040101010101" charset="-122"/>
                </a:rPr>
                <a:t>.</a:t>
              </a:r>
              <a:r>
                <a:rPr lang="zh-CN" altLang="en-US" sz="2800" b="1" dirty="0">
                  <a:latin typeface="华文新魏" panose="02010800040101010101" charset="-122"/>
                  <a:ea typeface="华文新魏" panose="02010800040101010101" charset="-122"/>
                </a:rPr>
                <a:t>河东节度使</a:t>
              </a:r>
            </a:p>
            <a:p>
              <a:pPr>
                <a:lnSpc>
                  <a:spcPct val="60000"/>
                </a:lnSpc>
                <a:spcBef>
                  <a:spcPct val="50000"/>
                </a:spcBef>
              </a:pPr>
              <a:r>
                <a:rPr lang="zh-CN" altLang="en-US" sz="2800" b="1" dirty="0">
                  <a:latin typeface="华文新魏" panose="02010800040101010101" charset="-122"/>
                  <a:ea typeface="华文新魏" panose="02010800040101010101" charset="-122"/>
                </a:rPr>
                <a:t>后晋：石敬瑭，原任河东节度使</a:t>
              </a:r>
            </a:p>
            <a:p>
              <a:pPr>
                <a:lnSpc>
                  <a:spcPct val="60000"/>
                </a:lnSpc>
                <a:spcBef>
                  <a:spcPct val="50000"/>
                </a:spcBef>
              </a:pPr>
              <a:r>
                <a:rPr lang="zh-CN" altLang="en-US" sz="2800" b="1" dirty="0">
                  <a:latin typeface="华文新魏" panose="02010800040101010101" charset="-122"/>
                  <a:ea typeface="华文新魏" panose="02010800040101010101" charset="-122"/>
                </a:rPr>
                <a:t>后汉：刘知远，原任北平王</a:t>
              </a:r>
              <a:r>
                <a:rPr lang="en-US" altLang="zh-CN" sz="2800" b="1">
                  <a:latin typeface="华文新魏" panose="02010800040101010101" charset="-122"/>
                  <a:ea typeface="华文新魏" panose="02010800040101010101" charset="-122"/>
                </a:rPr>
                <a:t>.</a:t>
              </a:r>
              <a:r>
                <a:rPr lang="zh-CN" altLang="en-US" sz="2800" b="1" dirty="0">
                  <a:latin typeface="华文新魏" panose="02010800040101010101" charset="-122"/>
                  <a:ea typeface="华文新魏" panose="02010800040101010101" charset="-122"/>
                </a:rPr>
                <a:t>河东节度使</a:t>
              </a:r>
            </a:p>
            <a:p>
              <a:pPr>
                <a:lnSpc>
                  <a:spcPct val="60000"/>
                </a:lnSpc>
                <a:spcBef>
                  <a:spcPct val="50000"/>
                </a:spcBef>
              </a:pPr>
              <a:r>
                <a:rPr lang="zh-CN" altLang="en-US" sz="2800" b="1" dirty="0">
                  <a:latin typeface="华文新魏" panose="02010800040101010101" charset="-122"/>
                  <a:ea typeface="华文新魏" panose="02010800040101010101" charset="-122"/>
                </a:rPr>
                <a:t>后周：郭威，原任邺都留守将军</a:t>
              </a:r>
            </a:p>
          </p:txBody>
        </p:sp>
        <p:sp>
          <p:nvSpPr>
            <p:cNvPr id="14348" name="Text Box 5"/>
            <p:cNvSpPr txBox="1"/>
            <p:nvPr/>
          </p:nvSpPr>
          <p:spPr>
            <a:xfrm>
              <a:off x="177" y="288"/>
              <a:ext cx="2314" cy="434"/>
            </a:xfrm>
            <a:prstGeom prst="rect">
              <a:avLst/>
            </a:prstGeom>
            <a:noFill/>
            <a:ln w="9525">
              <a:noFill/>
            </a:ln>
          </p:spPr>
          <p:txBody>
            <a:bodyPr>
              <a:spAutoFit/>
            </a:bodyPr>
            <a:lstStyle/>
            <a:p>
              <a:pPr>
                <a:spcBef>
                  <a:spcPct val="50000"/>
                </a:spcBef>
              </a:pPr>
              <a:r>
                <a:rPr lang="zh-CN" altLang="en-US" sz="3600" b="1" dirty="0">
                  <a:solidFill>
                    <a:srgbClr val="CC3300"/>
                  </a:solidFill>
                  <a:latin typeface="华文新魏" panose="02010800040101010101" charset="-122"/>
                  <a:ea typeface="华文新魏" panose="02010800040101010101" charset="-122"/>
                </a:rPr>
                <a:t>五代建立者简历</a:t>
              </a:r>
              <a:endParaRPr lang="zh-CN" altLang="en-US" sz="3600" dirty="0">
                <a:solidFill>
                  <a:srgbClr val="CC3300"/>
                </a:solidFill>
                <a:latin typeface="华文新魏" panose="02010800040101010101" charset="-122"/>
                <a:ea typeface="华文新魏" panose="02010800040101010101" charset="-122"/>
              </a:endParaRPr>
            </a:p>
          </p:txBody>
        </p:sp>
      </p:grpSp>
      <p:sp>
        <p:nvSpPr>
          <p:cNvPr id="15366" name="Text Box 6"/>
          <p:cNvSpPr txBox="1">
            <a:spLocks noChangeArrowheads="1"/>
          </p:cNvSpPr>
          <p:nvPr/>
        </p:nvSpPr>
        <p:spPr bwMode="auto">
          <a:xfrm>
            <a:off x="2267268" y="3419158"/>
            <a:ext cx="2735580" cy="706755"/>
          </a:xfrm>
          <a:prstGeom prst="rect">
            <a:avLst/>
          </a:prstGeom>
          <a:noFill/>
          <a:ln w="9525">
            <a:noFill/>
            <a:miter lim="800000"/>
          </a:ln>
          <a:effectLst>
            <a:outerShdw dist="28398" dir="3806097" algn="ctr" rotWithShape="0">
              <a:srgbClr val="CC9900"/>
            </a:outerShdw>
          </a:effectLst>
        </p:spPr>
        <p:txBody>
          <a:bodyPr wrap="none">
            <a:spAutoFit/>
          </a:bodyPr>
          <a:lstStyle/>
          <a:p>
            <a:pPr marR="0" defTabSz="914400">
              <a:buClrTx/>
              <a:buSzTx/>
              <a:buFontTx/>
              <a:defRPr/>
            </a:pPr>
            <a:r>
              <a:rPr kumimoji="0" lang="zh-CN" altLang="en-US" sz="4000" b="1" kern="1200" cap="none" spc="0" normalizeH="0" baseline="0" noProof="0">
                <a:solidFill>
                  <a:srgbClr val="FF0000"/>
                </a:solidFill>
                <a:latin typeface="Arial" panose="020B0604020202020204" pitchFamily="34" charset="0"/>
                <a:ea typeface="黑体" panose="02010609060101010101" charset="-122"/>
                <a:cs typeface="+mn-cs"/>
              </a:rPr>
              <a:t>共性何在？</a:t>
            </a:r>
          </a:p>
        </p:txBody>
      </p:sp>
      <p:sp>
        <p:nvSpPr>
          <p:cNvPr id="15372" name="AutoShape 12" descr="龙背景5"/>
          <p:cNvSpPr>
            <a:spLocks noChangeArrowheads="1"/>
          </p:cNvSpPr>
          <p:nvPr/>
        </p:nvSpPr>
        <p:spPr bwMode="auto">
          <a:xfrm rot="6596498">
            <a:off x="1875155" y="3915410"/>
            <a:ext cx="921385" cy="852805"/>
          </a:xfrm>
          <a:prstGeom prst="notchedRightArrow">
            <a:avLst>
              <a:gd name="adj1" fmla="val 61565"/>
              <a:gd name="adj2" fmla="val 37580"/>
            </a:avLst>
          </a:prstGeom>
          <a:blipFill dpi="0" rotWithShape="1">
            <a:blip r:embed="rId3" cstate="print"/>
            <a:srcRect/>
            <a:stretch>
              <a:fillRect/>
            </a:stretch>
          </a:blipFill>
          <a:ln w="57150" cmpd="thinThick">
            <a:solidFill>
              <a:schemeClr val="accent2"/>
            </a:solidFill>
            <a:miter lim="800000"/>
          </a:ln>
          <a:effectLst>
            <a:outerShdw dist="35921" dir="2700000" algn="ctr" rotWithShape="0">
              <a:srgbClr val="993366"/>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80898" name="图片 80897" descr="5B10002aa"/>
          <p:cNvPicPr>
            <a:picLocks noChangeAspect="1"/>
          </p:cNvPicPr>
          <p:nvPr/>
        </p:nvPicPr>
        <p:blipFill>
          <a:blip r:embed="rId4"/>
          <a:stretch>
            <a:fillRect/>
          </a:stretch>
        </p:blipFill>
        <p:spPr>
          <a:xfrm>
            <a:off x="6767830" y="713740"/>
            <a:ext cx="5358130" cy="2370455"/>
          </a:xfrm>
          <a:prstGeom prst="rect">
            <a:avLst/>
          </a:prstGeom>
          <a:noFill/>
          <a:ln w="9525">
            <a:noFill/>
          </a:ln>
        </p:spPr>
      </p:pic>
      <p:pic>
        <p:nvPicPr>
          <p:cNvPr id="80900" name="图片 80899" descr="u=3774656403,4255135081&amp;gp=1"/>
          <p:cNvPicPr>
            <a:picLocks noChangeAspect="1"/>
          </p:cNvPicPr>
          <p:nvPr/>
        </p:nvPicPr>
        <p:blipFill>
          <a:blip r:embed="rId5"/>
          <a:stretch>
            <a:fillRect/>
          </a:stretch>
        </p:blipFill>
        <p:spPr>
          <a:xfrm>
            <a:off x="11175365" y="3084195"/>
            <a:ext cx="950595" cy="1093470"/>
          </a:xfrm>
          <a:prstGeom prst="rect">
            <a:avLst/>
          </a:prstGeom>
          <a:noFill/>
          <a:ln w="9525">
            <a:noFill/>
          </a:ln>
        </p:spPr>
      </p:pic>
      <p:sp>
        <p:nvSpPr>
          <p:cNvPr id="113677" name="文本框 113676"/>
          <p:cNvSpPr txBox="1"/>
          <p:nvPr/>
        </p:nvSpPr>
        <p:spPr>
          <a:xfrm>
            <a:off x="-33655" y="5566410"/>
            <a:ext cx="12258675" cy="1168400"/>
          </a:xfrm>
          <a:prstGeom prst="rect">
            <a:avLst/>
          </a:prstGeom>
          <a:solidFill>
            <a:schemeClr val="bg1"/>
          </a:solidFill>
          <a:ln w="9525">
            <a:noFill/>
          </a:ln>
        </p:spPr>
        <p:txBody>
          <a:bodyPr wrap="square">
            <a:spAutoFit/>
          </a:bodyPr>
          <a:lstStyle/>
          <a:p>
            <a:pPr eaLnBrk="1" hangingPunct="1"/>
            <a:r>
              <a:rPr lang="zh-CN" altLang="en-US" sz="3500" dirty="0">
                <a:latin typeface="Times New Roman" panose="02020603050405020304" charset="0"/>
                <a:ea typeface="黑体" panose="02010609060101010101" charset="-122"/>
              </a:rPr>
              <a:t>五代十国时期，政权更迭频繁，至五代后期，周世宗进行改革，南征北战，为以后北宋结束五代十国分裂局面奠定了基础。</a:t>
            </a:r>
          </a:p>
        </p:txBody>
      </p:sp>
      <p:sp>
        <p:nvSpPr>
          <p:cNvPr id="23" name="文本框 22"/>
          <p:cNvSpPr txBox="1"/>
          <p:nvPr/>
        </p:nvSpPr>
        <p:spPr>
          <a:xfrm>
            <a:off x="-135255" y="4921250"/>
            <a:ext cx="12261215" cy="645160"/>
          </a:xfrm>
          <a:prstGeom prst="rect">
            <a:avLst/>
          </a:prstGeom>
          <a:solidFill>
            <a:schemeClr val="bg1"/>
          </a:solidFill>
        </p:spPr>
        <p:txBody>
          <a:bodyPr wrap="square" rtlCol="0" anchor="t">
            <a:spAutoFit/>
          </a:bodyPr>
          <a:lstStyle/>
          <a:p>
            <a:r>
              <a:rPr lang="zh-CN" altLang="en-US" sz="3600" dirty="0">
                <a:solidFill>
                  <a:srgbClr val="FF0000"/>
                </a:solidFill>
                <a:latin typeface="微软雅黑" panose="020B0503020204020204" charset="-122"/>
                <a:ea typeface="微软雅黑" panose="020B0503020204020204" charset="-122"/>
              </a:rPr>
              <a:t>这些开国皇帝有何共性？对北宋统治者的治国方略影响何在？</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anim calcmode="lin" valueType="num">
                                      <p:cBhvr>
                                        <p:cTn id="7" dur="1000" fill="hold"/>
                                        <p:tgtEl>
                                          <p:spTgt spid="15366"/>
                                        </p:tgtEl>
                                        <p:attrNameLst>
                                          <p:attrName>ppt_w</p:attrName>
                                        </p:attrNameLst>
                                      </p:cBhvr>
                                      <p:tavLst>
                                        <p:tav tm="0">
                                          <p:val>
                                            <p:fltVal val="0"/>
                                          </p:val>
                                        </p:tav>
                                        <p:tav tm="100000">
                                          <p:val>
                                            <p:strVal val="#ppt_w"/>
                                          </p:val>
                                        </p:tav>
                                      </p:tavLst>
                                    </p:anim>
                                    <p:anim calcmode="lin" valueType="num">
                                      <p:cBhvr>
                                        <p:cTn id="8" dur="1000" fill="hold"/>
                                        <p:tgtEl>
                                          <p:spTgt spid="15366"/>
                                        </p:tgtEl>
                                        <p:attrNameLst>
                                          <p:attrName>ppt_h</p:attrName>
                                        </p:attrNameLst>
                                      </p:cBhvr>
                                      <p:tavLst>
                                        <p:tav tm="0">
                                          <p:val>
                                            <p:fltVal val="0"/>
                                          </p:val>
                                        </p:tav>
                                        <p:tav tm="100000">
                                          <p:val>
                                            <p:strVal val="#ppt_h"/>
                                          </p:val>
                                        </p:tav>
                                      </p:tavLst>
                                    </p:anim>
                                    <p:animEffect transition="in" filter="fade">
                                      <p:cBhvr>
                                        <p:cTn id="9" dur="1000"/>
                                        <p:tgtEl>
                                          <p:spTgt spid="1536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000" fill="hold">
                                          <p:stCondLst>
                                            <p:cond delay="0"/>
                                          </p:stCondLst>
                                        </p:cTn>
                                        <p:tgtEl>
                                          <p:spTgt spid="15372"/>
                                        </p:tgtEl>
                                        <p:attrNameLst>
                                          <p:attrName>style.visibility</p:attrName>
                                        </p:attrNameLst>
                                      </p:cBhvr>
                                      <p:to>
                                        <p:strVal val="visible"/>
                                      </p:to>
                                    </p:set>
                                    <p:animEffect transition="in" filter="wipe(up)">
                                      <p:cBhvr>
                                        <p:cTn id="14" dur="1000"/>
                                        <p:tgtEl>
                                          <p:spTgt spid="1537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500" fill="hold">
                                          <p:stCondLst>
                                            <p:cond delay="0"/>
                                          </p:stCondLst>
                                        </p:cTn>
                                        <p:tgtEl>
                                          <p:spTgt spid="113677"/>
                                        </p:tgtEl>
                                        <p:attrNameLst>
                                          <p:attrName>style.visibility</p:attrName>
                                        </p:attrNameLst>
                                      </p:cBhvr>
                                      <p:to>
                                        <p:strVal val="visible"/>
                                      </p:to>
                                    </p:set>
                                    <p:animEffect transition="in" filter="dissolve">
                                      <p:cBhvr>
                                        <p:cTn id="26" dur="500"/>
                                        <p:tgtEl>
                                          <p:spTgt spid="113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bldLvl="0" animBg="1"/>
      <p:bldP spid="15372" grpId="0" bldLvl="0" animBg="1"/>
      <p:bldP spid="113677" grpId="0" bldLvl="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6035" y="6280785"/>
            <a:ext cx="12058015" cy="497205"/>
          </a:xfrm>
          <a:prstGeom prst="rect">
            <a:avLst/>
          </a:prstGeom>
          <a:noFill/>
        </p:spPr>
        <p:txBody>
          <a:bodyPr wrap="square" rtlCol="0" anchor="t">
            <a:spAutoFit/>
          </a:bodyPr>
          <a:lstStyle/>
          <a:p>
            <a:pPr algn="l">
              <a:lnSpc>
                <a:spcPct val="60000"/>
              </a:lnSpc>
              <a:spcBef>
                <a:spcPct val="50000"/>
              </a:spcBef>
            </a:pPr>
            <a:r>
              <a:rPr lang="zh-CN" altLang="en-US" sz="4400" dirty="0">
                <a:solidFill>
                  <a:schemeClr val="tx1"/>
                </a:solidFill>
                <a:effectLst/>
                <a:latin typeface="微软雅黑" panose="020B0503020204020204" charset="-122"/>
                <a:ea typeface="微软雅黑" panose="020B0503020204020204" charset="-122"/>
                <a:sym typeface="+mn-ea"/>
              </a:rPr>
              <a:t>北宋：赵匡胤，原任殿前都点检、归德军</a:t>
            </a:r>
            <a:r>
              <a:rPr lang="zh-CN" altLang="en-US" sz="4400" dirty="0">
                <a:solidFill>
                  <a:srgbClr val="FF0000"/>
                </a:solidFill>
                <a:effectLst/>
                <a:latin typeface="微软雅黑" panose="020B0503020204020204" charset="-122"/>
                <a:ea typeface="微软雅黑" panose="020B0503020204020204" charset="-122"/>
                <a:sym typeface="+mn-ea"/>
              </a:rPr>
              <a:t>节度使</a:t>
            </a:r>
          </a:p>
        </p:txBody>
      </p:sp>
      <p:grpSp>
        <p:nvGrpSpPr>
          <p:cNvPr id="4" name="Group 8"/>
          <p:cNvGrpSpPr/>
          <p:nvPr/>
        </p:nvGrpSpPr>
        <p:grpSpPr>
          <a:xfrm>
            <a:off x="6661785" y="841693"/>
            <a:ext cx="5527676" cy="4648200"/>
            <a:chOff x="2470" y="1253"/>
            <a:chExt cx="3482" cy="2928"/>
          </a:xfrm>
        </p:grpSpPr>
        <p:sp>
          <p:nvSpPr>
            <p:cNvPr id="14343" name="Text Box 9"/>
            <p:cNvSpPr txBox="1"/>
            <p:nvPr/>
          </p:nvSpPr>
          <p:spPr>
            <a:xfrm>
              <a:off x="4132" y="3025"/>
              <a:ext cx="1820" cy="755"/>
            </a:xfrm>
            <a:prstGeom prst="rect">
              <a:avLst/>
            </a:prstGeom>
            <a:solidFill>
              <a:schemeClr val="bg1"/>
            </a:solidFill>
            <a:ln w="9525" cap="flat" cmpd="sng">
              <a:solidFill>
                <a:schemeClr val="hlink"/>
              </a:solidFill>
              <a:prstDash val="solid"/>
              <a:miter/>
              <a:headEnd type="none" w="med" len="med"/>
              <a:tailEnd type="none" w="med" len="med"/>
            </a:ln>
          </p:spPr>
          <p:txBody>
            <a:bodyPr wrap="square">
              <a:spAutoFit/>
            </a:bodyPr>
            <a:lstStyle/>
            <a:p>
              <a:pPr algn="ctr"/>
              <a:r>
                <a:rPr lang="zh-CN" altLang="en-US" sz="2400" b="1" dirty="0">
                  <a:latin typeface="微软雅黑" panose="020B0503020204020204" charset="-122"/>
                  <a:ea typeface="微软雅黑" panose="020B0503020204020204" charset="-122"/>
                  <a:cs typeface="微软雅黑" panose="020B0503020204020204" charset="-122"/>
                </a:rPr>
                <a:t>宋太祖赵匡胤与其“黄袍加身”处</a:t>
              </a:r>
            </a:p>
            <a:p>
              <a:pPr algn="ctr"/>
              <a:r>
                <a:rPr lang="en-US" altLang="zh-CN" sz="2400" b="1">
                  <a:latin typeface="微软雅黑" panose="020B0503020204020204" charset="-122"/>
                  <a:ea typeface="微软雅黑" panose="020B0503020204020204" charset="-122"/>
                  <a:cs typeface="微软雅黑" panose="020B0503020204020204" charset="-122"/>
                </a:rPr>
                <a:t>-</a:t>
              </a:r>
              <a:r>
                <a:rPr lang="zh-CN" altLang="en-US" sz="2400" b="1" dirty="0">
                  <a:latin typeface="微软雅黑" panose="020B0503020204020204" charset="-122"/>
                  <a:ea typeface="微软雅黑" panose="020B0503020204020204" charset="-122"/>
                  <a:cs typeface="微软雅黑" panose="020B0503020204020204" charset="-122"/>
                </a:rPr>
                <a:t>河南开封陈桥驿</a:t>
              </a:r>
              <a:r>
                <a:rPr lang="zh-CN" altLang="en-US" sz="2400" dirty="0">
                  <a:latin typeface="微软雅黑" panose="020B0503020204020204" charset="-122"/>
                  <a:ea typeface="微软雅黑" panose="020B0503020204020204" charset="-122"/>
                  <a:cs typeface="微软雅黑" panose="020B0503020204020204" charset="-122"/>
                </a:rPr>
                <a:t>  </a:t>
              </a:r>
            </a:p>
          </p:txBody>
        </p:sp>
        <p:sp>
          <p:nvSpPr>
            <p:cNvPr id="15370" name="AutoShape 10" descr="宋太祖皇袍加身处-河南开封陈桥驿"/>
            <p:cNvSpPr>
              <a:spLocks noChangeArrowheads="1"/>
            </p:cNvSpPr>
            <p:nvPr/>
          </p:nvSpPr>
          <p:spPr bwMode="auto">
            <a:xfrm>
              <a:off x="2470" y="2631"/>
              <a:ext cx="1612" cy="1550"/>
            </a:xfrm>
            <a:prstGeom prst="star8">
              <a:avLst>
                <a:gd name="adj" fmla="val 45852"/>
              </a:avLst>
            </a:prstGeom>
            <a:blipFill dpi="0" rotWithShape="1">
              <a:blip r:embed="rId2" cstate="print"/>
              <a:srcRect/>
              <a:stretch>
                <a:fillRect/>
              </a:stretch>
            </a:blipFill>
            <a:ln w="57150" cmpd="thinThick">
              <a:solidFill>
                <a:schemeClr val="hlink"/>
              </a:solidFill>
              <a:miter lim="800000"/>
            </a:ln>
            <a:effectLst>
              <a:outerShdw dist="35921" dir="2700000" algn="ctr" rotWithShape="0">
                <a:schemeClr val="accent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371" name="AutoShape 11" descr="赵匡胤"/>
            <p:cNvSpPr>
              <a:spLocks noChangeArrowheads="1"/>
            </p:cNvSpPr>
            <p:nvPr/>
          </p:nvSpPr>
          <p:spPr bwMode="auto">
            <a:xfrm>
              <a:off x="4332" y="1253"/>
              <a:ext cx="1247" cy="1346"/>
            </a:xfrm>
            <a:prstGeom prst="cloudCallout">
              <a:avLst>
                <a:gd name="adj1" fmla="val -84000"/>
                <a:gd name="adj2" fmla="val 64634"/>
              </a:avLst>
            </a:prstGeom>
            <a:blipFill dpi="0" rotWithShape="1">
              <a:blip r:embed="rId3" cstate="print"/>
              <a:srcRect/>
              <a:stretch>
                <a:fillRect/>
              </a:stretch>
            </a:blipFill>
            <a:ln w="38100">
              <a:solidFill>
                <a:schemeClr val="hlink"/>
              </a:solidFill>
              <a:round/>
            </a:ln>
            <a:effectLst>
              <a:outerShdw dist="35921" dir="2700000" algn="ctr" rotWithShape="0">
                <a:schemeClr val="accent2"/>
              </a:outer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pic>
        <p:nvPicPr>
          <p:cNvPr id="24" name="图片 23" descr="360截图20190720111207827"/>
          <p:cNvPicPr>
            <a:picLocks noChangeAspect="1"/>
          </p:cNvPicPr>
          <p:nvPr/>
        </p:nvPicPr>
        <p:blipFill>
          <a:blip r:embed="rId4"/>
          <a:stretch>
            <a:fillRect/>
          </a:stretch>
        </p:blipFill>
        <p:spPr>
          <a:xfrm>
            <a:off x="9673590" y="50165"/>
            <a:ext cx="2515870" cy="3506470"/>
          </a:xfrm>
          <a:prstGeom prst="rect">
            <a:avLst/>
          </a:prstGeom>
        </p:spPr>
      </p:pic>
      <p:sp>
        <p:nvSpPr>
          <p:cNvPr id="5" name="矩形 4"/>
          <p:cNvSpPr/>
          <p:nvPr/>
        </p:nvSpPr>
        <p:spPr>
          <a:xfrm>
            <a:off x="26035" y="-635"/>
            <a:ext cx="6429375" cy="559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chemeClr val="tx1">
                    <a:lumMod val="65000"/>
                    <a:lumOff val="35000"/>
                  </a:schemeClr>
                </a:solidFill>
                <a:latin typeface="华文新魏" panose="02010800040101010101" charset="-122"/>
                <a:ea typeface="华文新魏" panose="02010800040101010101" charset="-122"/>
                <a:cs typeface="华文新魏" panose="02010800040101010101" charset="-122"/>
              </a:rPr>
              <a:t>一、 中央集权的发展（中央—地方） </a:t>
            </a:r>
          </a:p>
        </p:txBody>
      </p:sp>
      <p:sp>
        <p:nvSpPr>
          <p:cNvPr id="23" name="文本框 22"/>
          <p:cNvSpPr txBox="1"/>
          <p:nvPr/>
        </p:nvSpPr>
        <p:spPr>
          <a:xfrm>
            <a:off x="26035" y="5283835"/>
            <a:ext cx="8732520" cy="768350"/>
          </a:xfrm>
          <a:prstGeom prst="rect">
            <a:avLst/>
          </a:prstGeom>
          <a:noFill/>
        </p:spPr>
        <p:txBody>
          <a:bodyPr wrap="square" rtlCol="0" anchor="t">
            <a:spAutoFit/>
          </a:bodyPr>
          <a:lstStyle/>
          <a:p>
            <a:r>
              <a:rPr lang="zh-CN" altLang="en-US" sz="4400" dirty="0">
                <a:solidFill>
                  <a:schemeClr val="tx1"/>
                </a:solidFill>
                <a:latin typeface="微软雅黑" panose="020B0503020204020204" charset="-122"/>
                <a:ea typeface="微软雅黑" panose="020B0503020204020204" charset="-122"/>
              </a:rPr>
              <a:t>对北宋统治者的治国方略影响何在？</a:t>
            </a:r>
          </a:p>
        </p:txBody>
      </p:sp>
      <p:sp>
        <p:nvSpPr>
          <p:cNvPr id="15366" name="Text Box 6"/>
          <p:cNvSpPr txBox="1">
            <a:spLocks noChangeArrowheads="1"/>
          </p:cNvSpPr>
          <p:nvPr/>
        </p:nvSpPr>
        <p:spPr bwMode="auto">
          <a:xfrm>
            <a:off x="2267268" y="3419158"/>
            <a:ext cx="2735580" cy="706755"/>
          </a:xfrm>
          <a:prstGeom prst="rect">
            <a:avLst/>
          </a:prstGeom>
          <a:noFill/>
          <a:ln w="9525">
            <a:noFill/>
            <a:miter lim="800000"/>
          </a:ln>
          <a:effectLst>
            <a:outerShdw dist="28398" dir="3806097" algn="ctr" rotWithShape="0">
              <a:srgbClr val="CC9900"/>
            </a:outerShdw>
          </a:effectLst>
        </p:spPr>
        <p:txBody>
          <a:bodyPr wrap="none">
            <a:spAutoFit/>
          </a:bodyPr>
          <a:lstStyle/>
          <a:p>
            <a:pPr marR="0" defTabSz="914400">
              <a:buClrTx/>
              <a:buSzTx/>
              <a:buFontTx/>
              <a:defRPr/>
            </a:pPr>
            <a:r>
              <a:rPr kumimoji="0" lang="zh-CN" altLang="en-US" sz="4000" b="1" kern="1200" cap="none" spc="0" normalizeH="0" baseline="0" noProof="0">
                <a:solidFill>
                  <a:srgbClr val="000099"/>
                </a:solidFill>
                <a:latin typeface="Arial" panose="020B0604020202020204" pitchFamily="34" charset="0"/>
                <a:ea typeface="黑体" panose="02010609060101010101" charset="-122"/>
                <a:cs typeface="+mn-cs"/>
              </a:rPr>
              <a:t>共性何在？</a:t>
            </a:r>
          </a:p>
        </p:txBody>
      </p:sp>
      <p:sp>
        <p:nvSpPr>
          <p:cNvPr id="15363" name="AutoShape 3"/>
          <p:cNvSpPr>
            <a:spLocks noChangeArrowheads="1"/>
          </p:cNvSpPr>
          <p:nvPr/>
        </p:nvSpPr>
        <p:spPr bwMode="auto">
          <a:xfrm>
            <a:off x="282575" y="457200"/>
            <a:ext cx="6485029" cy="4552315"/>
          </a:xfrm>
          <a:prstGeom prst="downArrowCallout">
            <a:avLst>
              <a:gd name="adj1" fmla="val 57359"/>
              <a:gd name="adj2" fmla="val 48287"/>
              <a:gd name="adj3" fmla="val 30750"/>
              <a:gd name="adj4" fmla="val 66667"/>
            </a:avLst>
          </a:prstGeom>
          <a:solidFill>
            <a:schemeClr val="bg1"/>
          </a:solidFill>
          <a:ln w="57150" cap="rnd" cmpd="thickThin">
            <a:solidFill>
              <a:srgbClr val="993366"/>
            </a:solidFill>
            <a:prstDash val="sysDot"/>
            <a:miter lim="800000"/>
          </a:ln>
          <a:effectLst>
            <a:outerShdw dist="35921" dir="2700000" algn="ctr" rotWithShape="0">
              <a:schemeClr val="accent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347" name="Text Box 4"/>
          <p:cNvSpPr txBox="1"/>
          <p:nvPr/>
        </p:nvSpPr>
        <p:spPr>
          <a:xfrm>
            <a:off x="424469" y="1058306"/>
            <a:ext cx="6470996" cy="2245040"/>
          </a:xfrm>
          <a:prstGeom prst="rect">
            <a:avLst/>
          </a:prstGeom>
          <a:noFill/>
          <a:ln w="9525">
            <a:noFill/>
          </a:ln>
        </p:spPr>
        <p:txBody>
          <a:bodyPr wrap="square">
            <a:spAutoFit/>
          </a:bodyPr>
          <a:lstStyle/>
          <a:p>
            <a:pPr>
              <a:lnSpc>
                <a:spcPct val="60000"/>
              </a:lnSpc>
              <a:spcBef>
                <a:spcPct val="50000"/>
              </a:spcBef>
            </a:pPr>
            <a:r>
              <a:rPr lang="zh-CN" altLang="en-US" sz="2800" b="1" dirty="0">
                <a:latin typeface="华文新魏" panose="02010800040101010101" charset="-122"/>
                <a:ea typeface="华文新魏" panose="02010800040101010101" charset="-122"/>
              </a:rPr>
              <a:t>后梁：朱温，原任梁王、宣武节度使</a:t>
            </a:r>
          </a:p>
          <a:p>
            <a:pPr>
              <a:lnSpc>
                <a:spcPct val="60000"/>
              </a:lnSpc>
              <a:spcBef>
                <a:spcPct val="50000"/>
              </a:spcBef>
            </a:pPr>
            <a:r>
              <a:rPr lang="zh-CN" altLang="en-US" sz="2800" b="1" dirty="0">
                <a:latin typeface="华文新魏" panose="02010800040101010101" charset="-122"/>
                <a:ea typeface="华文新魏" panose="02010800040101010101" charset="-122"/>
              </a:rPr>
              <a:t>后唐：李存勖，原任晋王</a:t>
            </a:r>
            <a:r>
              <a:rPr lang="en-US" altLang="zh-CN" sz="2800" b="1">
                <a:latin typeface="华文新魏" panose="02010800040101010101" charset="-122"/>
                <a:ea typeface="华文新魏" panose="02010800040101010101" charset="-122"/>
              </a:rPr>
              <a:t>.</a:t>
            </a:r>
            <a:r>
              <a:rPr lang="zh-CN" altLang="en-US" sz="2800" b="1" dirty="0">
                <a:latin typeface="华文新魏" panose="02010800040101010101" charset="-122"/>
                <a:ea typeface="华文新魏" panose="02010800040101010101" charset="-122"/>
              </a:rPr>
              <a:t>河东节度使</a:t>
            </a:r>
          </a:p>
          <a:p>
            <a:pPr>
              <a:lnSpc>
                <a:spcPct val="60000"/>
              </a:lnSpc>
              <a:spcBef>
                <a:spcPct val="50000"/>
              </a:spcBef>
            </a:pPr>
            <a:r>
              <a:rPr lang="zh-CN" altLang="en-US" sz="2800" b="1" dirty="0">
                <a:latin typeface="华文新魏" panose="02010800040101010101" charset="-122"/>
                <a:ea typeface="华文新魏" panose="02010800040101010101" charset="-122"/>
              </a:rPr>
              <a:t>后晋：石敬瑭，原任河东节度使</a:t>
            </a:r>
          </a:p>
          <a:p>
            <a:pPr>
              <a:lnSpc>
                <a:spcPct val="60000"/>
              </a:lnSpc>
              <a:spcBef>
                <a:spcPct val="50000"/>
              </a:spcBef>
            </a:pPr>
            <a:r>
              <a:rPr lang="zh-CN" altLang="en-US" sz="2800" b="1" dirty="0">
                <a:latin typeface="华文新魏" panose="02010800040101010101" charset="-122"/>
                <a:ea typeface="华文新魏" panose="02010800040101010101" charset="-122"/>
              </a:rPr>
              <a:t>后汉：刘知远，原任北平王</a:t>
            </a:r>
            <a:r>
              <a:rPr lang="en-US" altLang="zh-CN" sz="2800" b="1">
                <a:latin typeface="华文新魏" panose="02010800040101010101" charset="-122"/>
                <a:ea typeface="华文新魏" panose="02010800040101010101" charset="-122"/>
              </a:rPr>
              <a:t>.</a:t>
            </a:r>
            <a:r>
              <a:rPr lang="zh-CN" altLang="en-US" sz="2800" b="1" dirty="0">
                <a:latin typeface="华文新魏" panose="02010800040101010101" charset="-122"/>
                <a:ea typeface="华文新魏" panose="02010800040101010101" charset="-122"/>
              </a:rPr>
              <a:t>河东节度使</a:t>
            </a:r>
          </a:p>
          <a:p>
            <a:pPr>
              <a:lnSpc>
                <a:spcPct val="60000"/>
              </a:lnSpc>
              <a:spcBef>
                <a:spcPct val="50000"/>
              </a:spcBef>
            </a:pPr>
            <a:r>
              <a:rPr lang="zh-CN" altLang="en-US" sz="2800" b="1" dirty="0">
                <a:latin typeface="华文新魏" panose="02010800040101010101" charset="-122"/>
                <a:ea typeface="华文新魏" panose="02010800040101010101" charset="-122"/>
              </a:rPr>
              <a:t>后周：郭威，原任邺都留守将军</a:t>
            </a:r>
          </a:p>
        </p:txBody>
      </p:sp>
      <p:sp>
        <p:nvSpPr>
          <p:cNvPr id="14348" name="Text Box 5"/>
          <p:cNvSpPr txBox="1"/>
          <p:nvPr/>
        </p:nvSpPr>
        <p:spPr>
          <a:xfrm>
            <a:off x="1777921" y="457200"/>
            <a:ext cx="3608165" cy="645126"/>
          </a:xfrm>
          <a:prstGeom prst="rect">
            <a:avLst/>
          </a:prstGeom>
          <a:noFill/>
          <a:ln w="9525">
            <a:noFill/>
          </a:ln>
        </p:spPr>
        <p:txBody>
          <a:bodyPr>
            <a:spAutoFit/>
          </a:bodyPr>
          <a:lstStyle/>
          <a:p>
            <a:pPr>
              <a:spcBef>
                <a:spcPct val="50000"/>
              </a:spcBef>
            </a:pPr>
            <a:r>
              <a:rPr lang="zh-CN" altLang="en-US" sz="3600" b="1" dirty="0">
                <a:solidFill>
                  <a:srgbClr val="CC3300"/>
                </a:solidFill>
                <a:latin typeface="华文新魏" panose="02010800040101010101" charset="-122"/>
                <a:ea typeface="华文新魏" panose="02010800040101010101" charset="-122"/>
              </a:rPr>
              <a:t>五代建立者简历</a:t>
            </a:r>
            <a:endParaRPr lang="zh-CN" altLang="en-US" sz="3600" dirty="0">
              <a:solidFill>
                <a:srgbClr val="CC3300"/>
              </a:solidFill>
              <a:latin typeface="华文新魏" panose="02010800040101010101" charset="-122"/>
              <a:ea typeface="华文新魏" panose="02010800040101010101" charset="-122"/>
            </a:endParaRPr>
          </a:p>
        </p:txBody>
      </p:sp>
      <p:sp>
        <p:nvSpPr>
          <p:cNvPr id="6" name="Text Box 6"/>
          <p:cNvSpPr txBox="1">
            <a:spLocks noChangeArrowheads="1"/>
          </p:cNvSpPr>
          <p:nvPr/>
        </p:nvSpPr>
        <p:spPr bwMode="auto">
          <a:xfrm>
            <a:off x="2156778" y="3419158"/>
            <a:ext cx="2735580" cy="706755"/>
          </a:xfrm>
          <a:prstGeom prst="rect">
            <a:avLst/>
          </a:prstGeom>
          <a:noFill/>
          <a:ln w="9525">
            <a:noFill/>
            <a:miter lim="800000"/>
          </a:ln>
          <a:effectLst>
            <a:outerShdw dist="28398" dir="3806097" algn="ctr" rotWithShape="0">
              <a:srgbClr val="CC9900"/>
            </a:outerShdw>
          </a:effectLst>
        </p:spPr>
        <p:txBody>
          <a:bodyPr wrap="none">
            <a:spAutoFit/>
          </a:bodyPr>
          <a:lstStyle/>
          <a:p>
            <a:pPr marR="0" defTabSz="914400">
              <a:buClrTx/>
              <a:buSzTx/>
              <a:buFontTx/>
              <a:defRPr/>
            </a:pPr>
            <a:r>
              <a:rPr kumimoji="0" lang="zh-CN" altLang="en-US" sz="4000" b="1" kern="1200" cap="none" spc="0" normalizeH="0" baseline="0" noProof="0">
                <a:solidFill>
                  <a:srgbClr val="000099"/>
                </a:solidFill>
                <a:latin typeface="Arial" panose="020B0604020202020204" pitchFamily="34" charset="0"/>
                <a:ea typeface="黑体" panose="02010609060101010101" charset="-122"/>
                <a:cs typeface="+mn-cs"/>
              </a:rPr>
              <a:t>共性何在？</a:t>
            </a:r>
          </a:p>
        </p:txBody>
      </p:sp>
      <p:sp>
        <p:nvSpPr>
          <p:cNvPr id="15372" name="AutoShape 12" descr="龙背景5"/>
          <p:cNvSpPr>
            <a:spLocks noChangeArrowheads="1"/>
          </p:cNvSpPr>
          <p:nvPr/>
        </p:nvSpPr>
        <p:spPr bwMode="auto">
          <a:xfrm rot="6596498">
            <a:off x="2237264" y="4097496"/>
            <a:ext cx="1308100" cy="852488"/>
          </a:xfrm>
          <a:prstGeom prst="notchedRightArrow">
            <a:avLst>
              <a:gd name="adj1" fmla="val 61565"/>
              <a:gd name="adj2" fmla="val 37580"/>
            </a:avLst>
          </a:prstGeom>
          <a:blipFill dpi="0" rotWithShape="1">
            <a:blip r:embed="rId5" cstate="print"/>
            <a:srcRect/>
            <a:stretch>
              <a:fillRect/>
            </a:stretch>
          </a:blipFill>
          <a:ln w="57150" cmpd="thinThick">
            <a:solidFill>
              <a:schemeClr val="accent2"/>
            </a:solidFill>
            <a:miter lim="800000"/>
          </a:ln>
          <a:effectLst>
            <a:outerShdw dist="35921" dir="2700000" algn="ctr" rotWithShape="0">
              <a:srgbClr val="993366"/>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strips(down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2000"/>
                                        <p:tgtEl>
                                          <p:spTgt spid="4"/>
                                        </p:tgtEl>
                                      </p:cBhvr>
                                    </p:animEffect>
                                  </p:childTnLst>
                                </p:cTn>
                              </p:par>
                              <p:par>
                                <p:cTn id="18" presetID="4" presetClass="entr" presetSubtype="16"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ox(in)">
                                      <p:cBhvr>
                                        <p:cTn id="20"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2" descr="赵普"/>
          <p:cNvPicPr>
            <a:picLocks noChangeAspect="1"/>
          </p:cNvPicPr>
          <p:nvPr/>
        </p:nvPicPr>
        <p:blipFill>
          <a:blip r:embed="rId2"/>
          <a:stretch>
            <a:fillRect/>
          </a:stretch>
        </p:blipFill>
        <p:spPr>
          <a:xfrm>
            <a:off x="8532495" y="3018155"/>
            <a:ext cx="2514600" cy="3676650"/>
          </a:xfrm>
          <a:prstGeom prst="rect">
            <a:avLst/>
          </a:prstGeom>
          <a:noFill/>
          <a:ln w="9525">
            <a:noFill/>
          </a:ln>
        </p:spPr>
      </p:pic>
      <p:sp>
        <p:nvSpPr>
          <p:cNvPr id="9220" name="Text Box 5"/>
          <p:cNvSpPr txBox="1"/>
          <p:nvPr/>
        </p:nvSpPr>
        <p:spPr>
          <a:xfrm>
            <a:off x="11166475" y="3802380"/>
            <a:ext cx="609600" cy="1814830"/>
          </a:xfrm>
          <a:prstGeom prst="rect">
            <a:avLst/>
          </a:prstGeom>
          <a:noFill/>
          <a:ln w="9525">
            <a:noFill/>
          </a:ln>
        </p:spPr>
        <p:txBody>
          <a:bodyPr lIns="0" rIns="0" anchor="t">
            <a:spAutoFit/>
          </a:bodyPr>
          <a:lstStyle/>
          <a:p>
            <a:r>
              <a:rPr lang="zh-CN" altLang="en-US" sz="2800" dirty="0">
                <a:latin typeface="Times New Roman" panose="02020603050405020304" charset="0"/>
                <a:ea typeface="华文新魏" panose="02010800040101010101" charset="-122"/>
              </a:rPr>
              <a:t>宰相赵普</a:t>
            </a:r>
          </a:p>
        </p:txBody>
      </p:sp>
      <p:pic>
        <p:nvPicPr>
          <p:cNvPr id="9221" name="Picture 6" descr="宋太祖"/>
          <p:cNvPicPr>
            <a:picLocks noChangeAspect="1"/>
          </p:cNvPicPr>
          <p:nvPr/>
        </p:nvPicPr>
        <p:blipFill>
          <a:blip r:embed="rId3"/>
          <a:stretch>
            <a:fillRect/>
          </a:stretch>
        </p:blipFill>
        <p:spPr>
          <a:xfrm>
            <a:off x="537845" y="-6032"/>
            <a:ext cx="2835275" cy="3235325"/>
          </a:xfrm>
          <a:prstGeom prst="rect">
            <a:avLst/>
          </a:prstGeom>
          <a:noFill/>
          <a:ln w="9525">
            <a:noFill/>
          </a:ln>
        </p:spPr>
      </p:pic>
      <p:sp>
        <p:nvSpPr>
          <p:cNvPr id="9222" name="Text Box 7"/>
          <p:cNvSpPr txBox="1"/>
          <p:nvPr/>
        </p:nvSpPr>
        <p:spPr>
          <a:xfrm>
            <a:off x="106045" y="171133"/>
            <a:ext cx="431800" cy="2676525"/>
          </a:xfrm>
          <a:prstGeom prst="rect">
            <a:avLst/>
          </a:prstGeom>
          <a:noFill/>
          <a:ln w="9525">
            <a:noFill/>
          </a:ln>
        </p:spPr>
        <p:txBody>
          <a:bodyPr lIns="0" rIns="0" anchor="t">
            <a:spAutoFit/>
          </a:bodyPr>
          <a:lstStyle/>
          <a:p>
            <a:r>
              <a:rPr lang="zh-CN" altLang="en-US" sz="2800" dirty="0">
                <a:latin typeface="Times New Roman" panose="02020603050405020304" charset="0"/>
                <a:ea typeface="华文新魏" panose="02010800040101010101" charset="-122"/>
              </a:rPr>
              <a:t>宋太祖赵匡胤</a:t>
            </a:r>
          </a:p>
        </p:txBody>
      </p:sp>
      <p:sp>
        <p:nvSpPr>
          <p:cNvPr id="9223" name="Text Box 8"/>
          <p:cNvSpPr txBox="1"/>
          <p:nvPr/>
        </p:nvSpPr>
        <p:spPr>
          <a:xfrm>
            <a:off x="9226550" y="6428740"/>
            <a:ext cx="2976880" cy="398780"/>
          </a:xfrm>
          <a:prstGeom prst="rect">
            <a:avLst/>
          </a:prstGeom>
          <a:noFill/>
          <a:ln w="9525">
            <a:noFill/>
          </a:ln>
        </p:spPr>
        <p:txBody>
          <a:bodyPr wrap="none" anchor="t">
            <a:spAutoFit/>
          </a:bodyPr>
          <a:lstStyle/>
          <a:p>
            <a:r>
              <a:rPr lang="zh-CN" altLang="en-US" sz="2000" dirty="0">
                <a:latin typeface="Times New Roman" panose="02020603050405020304" charset="0"/>
                <a:ea typeface="楷体_GB2312" pitchFamily="49" charset="-122"/>
              </a:rPr>
              <a:t>从汉到元政治制度的演变</a:t>
            </a:r>
          </a:p>
        </p:txBody>
      </p:sp>
      <p:sp>
        <p:nvSpPr>
          <p:cNvPr id="12290" name="Text Box 2"/>
          <p:cNvSpPr txBox="1"/>
          <p:nvPr/>
        </p:nvSpPr>
        <p:spPr>
          <a:xfrm>
            <a:off x="3535680" y="259715"/>
            <a:ext cx="8667750" cy="2846705"/>
          </a:xfrm>
          <a:prstGeom prst="rect">
            <a:avLst/>
          </a:prstGeom>
          <a:solidFill>
            <a:schemeClr val="tx1"/>
          </a:solidFill>
          <a:ln w="9525" cap="flat" cmpd="sng">
            <a:solidFill>
              <a:schemeClr val="tx1"/>
            </a:solidFill>
            <a:prstDash val="solid"/>
            <a:miter/>
            <a:headEnd type="none" w="med" len="med"/>
            <a:tailEnd type="none" w="med" len="med"/>
          </a:ln>
          <a:effectLst>
            <a:outerShdw dist="107763" dir="2699999" algn="ctr" rotWithShape="0">
              <a:schemeClr val="bg2">
                <a:alpha val="50000"/>
              </a:schemeClr>
            </a:outerShdw>
          </a:effectLst>
        </p:spPr>
        <p:txBody>
          <a:bodyPr wrap="square">
            <a:spAutoFit/>
          </a:bodyPr>
          <a:lstStyle/>
          <a:p>
            <a:pPr>
              <a:lnSpc>
                <a:spcPct val="105000"/>
              </a:lnSpc>
            </a:pPr>
            <a:r>
              <a:rPr lang="zh-CN" altLang="en-US" sz="4000" b="1" dirty="0">
                <a:solidFill>
                  <a:schemeClr val="bg1"/>
                </a:solidFill>
                <a:latin typeface="Times New Roman" panose="02020603050405020304" charset="0"/>
                <a:ea typeface="黑体" panose="02010609060101010101" charset="-122"/>
              </a:rPr>
              <a:t>太祖问：</a:t>
            </a:r>
          </a:p>
          <a:p>
            <a:pPr>
              <a:lnSpc>
                <a:spcPct val="105000"/>
              </a:lnSpc>
            </a:pPr>
            <a:r>
              <a:rPr lang="zh-CN" altLang="en-US" sz="4000" b="1" dirty="0">
                <a:solidFill>
                  <a:schemeClr val="bg1"/>
                </a:solidFill>
                <a:latin typeface="Times New Roman" panose="02020603050405020304" charset="0"/>
                <a:ea typeface="黑体" panose="02010609060101010101" charset="-122"/>
              </a:rPr>
              <a:t>     “天下自唐季以来，数十年间，帝王凡易八姓，战斗不息，生民涂炭，其故何也？”</a:t>
            </a:r>
          </a:p>
          <a:p>
            <a:pPr>
              <a:lnSpc>
                <a:spcPct val="105000"/>
              </a:lnSpc>
            </a:pPr>
            <a:endParaRPr lang="en-US" altLang="zh-CN" sz="1065" b="1" dirty="0">
              <a:solidFill>
                <a:schemeClr val="bg1"/>
              </a:solidFill>
              <a:latin typeface="Times New Roman" panose="02020603050405020304" charset="0"/>
              <a:ea typeface="黑体" panose="02010609060101010101" charset="-122"/>
            </a:endParaRPr>
          </a:p>
        </p:txBody>
      </p:sp>
      <p:sp>
        <p:nvSpPr>
          <p:cNvPr id="12291" name="Text Box 3"/>
          <p:cNvSpPr txBox="1"/>
          <p:nvPr/>
        </p:nvSpPr>
        <p:spPr>
          <a:xfrm>
            <a:off x="643890" y="3229822"/>
            <a:ext cx="7823200" cy="3657600"/>
          </a:xfrm>
          <a:prstGeom prst="rect">
            <a:avLst/>
          </a:prstGeom>
          <a:solidFill>
            <a:schemeClr val="tx1"/>
          </a:solidFill>
          <a:ln w="9525" cap="flat" cmpd="sng">
            <a:solidFill>
              <a:schemeClr val="tx1"/>
            </a:solidFill>
            <a:prstDash val="solid"/>
            <a:miter/>
            <a:headEnd type="none" w="med" len="med"/>
            <a:tailEnd type="none" w="med" len="med"/>
          </a:ln>
          <a:effectLst>
            <a:outerShdw dist="107763" dir="2699999" algn="ctr" rotWithShape="0">
              <a:schemeClr val="bg2">
                <a:alpha val="50000"/>
              </a:schemeClr>
            </a:outerShdw>
          </a:effectLst>
        </p:spPr>
        <p:txBody>
          <a:bodyPr>
            <a:spAutoFit/>
          </a:bodyPr>
          <a:lstStyle/>
          <a:p>
            <a:pPr>
              <a:lnSpc>
                <a:spcPct val="110000"/>
              </a:lnSpc>
            </a:pPr>
            <a:r>
              <a:rPr lang="zh-CN" altLang="en-US" sz="4000" b="1" dirty="0">
                <a:solidFill>
                  <a:schemeClr val="bg1"/>
                </a:solidFill>
                <a:latin typeface="Times New Roman" panose="02020603050405020304" charset="0"/>
                <a:ea typeface="黑体" panose="02010609060101010101" charset="-122"/>
              </a:rPr>
              <a:t>宰相赵普回答：</a:t>
            </a:r>
          </a:p>
          <a:p>
            <a:pPr>
              <a:lnSpc>
                <a:spcPct val="110000"/>
              </a:lnSpc>
            </a:pPr>
            <a:r>
              <a:rPr lang="zh-CN" altLang="en-US" sz="4000" b="1" dirty="0">
                <a:solidFill>
                  <a:schemeClr val="bg1"/>
                </a:solidFill>
                <a:latin typeface="Times New Roman" panose="02020603050405020304" charset="0"/>
                <a:ea typeface="黑体" panose="02010609060101010101" charset="-122"/>
              </a:rPr>
              <a:t>   “此非他故，方镇太重，君弱臣强而已。今所以治之，亦无他奇巧，</a:t>
            </a:r>
            <a:r>
              <a:rPr lang="zh-CN" altLang="en-US" sz="4000" b="1" dirty="0">
                <a:solidFill>
                  <a:srgbClr val="FF0000"/>
                </a:solidFill>
                <a:latin typeface="Times New Roman" panose="02020603050405020304" charset="0"/>
                <a:ea typeface="黑体" panose="02010609060101010101" charset="-122"/>
              </a:rPr>
              <a:t>惟稍夺其权，制其钱谷，收其精兵</a:t>
            </a:r>
            <a:r>
              <a:rPr lang="zh-CN" altLang="en-US" sz="4000" b="1" dirty="0">
                <a:solidFill>
                  <a:schemeClr val="bg1"/>
                </a:solidFill>
                <a:latin typeface="Times New Roman" panose="02020603050405020304" charset="0"/>
                <a:ea typeface="黑体" panose="02010609060101010101" charset="-122"/>
              </a:rPr>
              <a:t>，则天下自安矣。”</a:t>
            </a:r>
          </a:p>
          <a:p>
            <a:pPr>
              <a:lnSpc>
                <a:spcPct val="110000"/>
              </a:lnSpc>
            </a:pPr>
            <a:endParaRPr lang="en-US" altLang="zh-CN" sz="1065" b="1" dirty="0">
              <a:solidFill>
                <a:schemeClr val="bg1"/>
              </a:solidFill>
              <a:latin typeface="Times New Roman" panose="02020603050405020304" charset="0"/>
              <a:ea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slide(fromBottom)">
                                      <p:cBhvr>
                                        <p:cTn id="7"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矩形 176129">
            <a:hlinkClick r:id="rId3" action="ppaction://hlinksldjump"/>
          </p:cNvPr>
          <p:cNvSpPr/>
          <p:nvPr/>
        </p:nvSpPr>
        <p:spPr>
          <a:xfrm>
            <a:off x="-27305" y="-33020"/>
            <a:ext cx="12045950" cy="6924040"/>
          </a:xfrm>
          <a:prstGeom prst="rect">
            <a:avLst/>
          </a:prstGeom>
          <a:noFill/>
          <a:ln w="9525" cap="flat" cmpd="sng">
            <a:solidFill>
              <a:schemeClr val="tx1"/>
            </a:solidFill>
            <a:prstDash val="solid"/>
            <a:miter/>
            <a:headEnd type="none" w="med" len="med"/>
            <a:tailEnd type="none" w="med" len="med"/>
          </a:ln>
        </p:spPr>
        <p:txBody>
          <a:bodyPr wrap="square">
            <a:spAutoFit/>
          </a:bodyPr>
          <a:lstStyle/>
          <a:p>
            <a:pPr eaLnBrk="1" hangingPunct="1"/>
            <a:r>
              <a:rPr lang="en-US" altLang="zh-CN" sz="4800" dirty="0">
                <a:solidFill>
                  <a:srgbClr val="FF0000"/>
                </a:solidFill>
                <a:latin typeface="微软雅黑" panose="020B0503020204020204" charset="-122"/>
                <a:ea typeface="微软雅黑" panose="020B0503020204020204" charset="-122"/>
                <a:cs typeface="微软雅黑" panose="020B0503020204020204" charset="-122"/>
              </a:rPr>
              <a:t>                    “</a:t>
            </a:r>
            <a:r>
              <a:rPr lang="zh-CN" altLang="en-US" sz="4800" dirty="0">
                <a:solidFill>
                  <a:srgbClr val="FF0000"/>
                </a:solidFill>
                <a:latin typeface="微软雅黑" panose="020B0503020204020204" charset="-122"/>
                <a:ea typeface="微软雅黑" panose="020B0503020204020204" charset="-122"/>
                <a:cs typeface="微软雅黑" panose="020B0503020204020204" charset="-122"/>
              </a:rPr>
              <a:t>杯酒释兵权”</a:t>
            </a:r>
          </a:p>
          <a:p>
            <a:pPr eaLnBrk="1" hangingPunct="1"/>
            <a:r>
              <a:rPr lang="zh-CN" altLang="en-US" sz="3600" dirty="0">
                <a:latin typeface="微软雅黑" panose="020B0503020204020204" charset="-122"/>
                <a:ea typeface="微软雅黑" panose="020B0503020204020204" charset="-122"/>
                <a:cs typeface="微软雅黑" panose="020B0503020204020204" charset="-122"/>
              </a:rPr>
              <a:t>　宋太祖：“人生如白驹之过隙，所为好富贵者，不过欲多积金钱，厚自娱乐，使子孙无贫乏耳。尔曹何不</a:t>
            </a:r>
            <a:r>
              <a:rPr lang="zh-CN" altLang="en-US" sz="3600" dirty="0">
                <a:solidFill>
                  <a:srgbClr val="FF0000"/>
                </a:solidFill>
                <a:latin typeface="微软雅黑" panose="020B0503020204020204" charset="-122"/>
                <a:ea typeface="微软雅黑" panose="020B0503020204020204" charset="-122"/>
                <a:cs typeface="微软雅黑" panose="020B0503020204020204" charset="-122"/>
              </a:rPr>
              <a:t>释去兵权、出守大藩</a:t>
            </a:r>
            <a:r>
              <a:rPr lang="zh-CN" altLang="en-US" sz="3600" dirty="0">
                <a:solidFill>
                  <a:srgbClr val="0000FF"/>
                </a:solidFill>
                <a:latin typeface="微软雅黑" panose="020B0503020204020204" charset="-122"/>
                <a:ea typeface="微软雅黑" panose="020B0503020204020204" charset="-122"/>
                <a:cs typeface="微软雅黑" panose="020B0503020204020204" charset="-122"/>
              </a:rPr>
              <a:t>，</a:t>
            </a:r>
            <a:r>
              <a:rPr lang="zh-CN" altLang="en-US" sz="3600" dirty="0">
                <a:latin typeface="微软雅黑" panose="020B0503020204020204" charset="-122"/>
                <a:ea typeface="微软雅黑" panose="020B0503020204020204" charset="-122"/>
                <a:cs typeface="微软雅黑" panose="020B0503020204020204" charset="-122"/>
              </a:rPr>
              <a:t>择便好田宅市之，为子孙立永远不可动之业。多置歌儿舞女，日饮酒相欢以终其天年。我且与尔曹约为婚姻，</a:t>
            </a:r>
            <a:r>
              <a:rPr lang="zh-CN" altLang="en-US" sz="3600" dirty="0">
                <a:solidFill>
                  <a:srgbClr val="FF0000"/>
                </a:solidFill>
                <a:latin typeface="微软雅黑" panose="020B0503020204020204" charset="-122"/>
                <a:ea typeface="微软雅黑" panose="020B0503020204020204" charset="-122"/>
                <a:cs typeface="微软雅黑" panose="020B0503020204020204" charset="-122"/>
              </a:rPr>
              <a:t>君臣之间两无猜疑，上下相安，</a:t>
            </a:r>
            <a:r>
              <a:rPr lang="zh-CN" altLang="en-US" sz="3600" dirty="0">
                <a:latin typeface="微软雅黑" panose="020B0503020204020204" charset="-122"/>
                <a:ea typeface="微软雅黑" panose="020B0503020204020204" charset="-122"/>
                <a:cs typeface="微软雅黑" panose="020B0503020204020204" charset="-122"/>
              </a:rPr>
              <a:t>不亦善乎！”</a:t>
            </a:r>
          </a:p>
          <a:p>
            <a:pPr eaLnBrk="1" hangingPunct="1"/>
            <a:r>
              <a:rPr lang="zh-CN" altLang="en-US" sz="2400" b="0" dirty="0">
                <a:latin typeface="微软雅黑" panose="020B0503020204020204" charset="-122"/>
                <a:ea typeface="微软雅黑" panose="020B0503020204020204" charset="-122"/>
                <a:cs typeface="微软雅黑" panose="020B0503020204020204" charset="-122"/>
              </a:rPr>
              <a:t>        </a:t>
            </a:r>
            <a:r>
              <a:rPr lang="zh-CN" altLang="en-US" sz="3600" dirty="0">
                <a:latin typeface="微软雅黑" panose="020B0503020204020204" charset="-122"/>
                <a:ea typeface="微软雅黑" panose="020B0503020204020204" charset="-122"/>
                <a:cs typeface="微软雅黑" panose="020B0503020204020204" charset="-122"/>
              </a:rPr>
              <a:t>明日，皆称疾请罢。上喜，所以慰抚赐赉之甚厚。</a:t>
            </a:r>
          </a:p>
          <a:p>
            <a:pPr eaLnBrk="1" hangingPunct="1"/>
            <a:r>
              <a:rPr lang="zh-CN" altLang="en-US" sz="3600" dirty="0">
                <a:latin typeface="微软雅黑" panose="020B0503020204020204" charset="-122"/>
                <a:ea typeface="微软雅黑" panose="020B0503020204020204" charset="-122"/>
                <a:cs typeface="微软雅黑" panose="020B0503020204020204" charset="-122"/>
              </a:rPr>
              <a:t>     庚午，以侍卫都指挥使、归德节度使</a:t>
            </a:r>
            <a:r>
              <a:rPr lang="zh-CN" altLang="en-US" sz="3600" u="sng" dirty="0">
                <a:latin typeface="微软雅黑" panose="020B0503020204020204" charset="-122"/>
                <a:ea typeface="微软雅黑" panose="020B0503020204020204" charset="-122"/>
                <a:cs typeface="微软雅黑" panose="020B0503020204020204" charset="-122"/>
              </a:rPr>
              <a:t>石守信</a:t>
            </a:r>
            <a:r>
              <a:rPr lang="zh-CN" altLang="en-US" sz="3600" dirty="0">
                <a:latin typeface="微软雅黑" panose="020B0503020204020204" charset="-122"/>
                <a:ea typeface="微软雅黑" panose="020B0503020204020204" charset="-122"/>
                <a:cs typeface="微软雅黑" panose="020B0503020204020204" charset="-122"/>
              </a:rPr>
              <a:t>为天平节度使</a:t>
            </a:r>
            <a:r>
              <a:rPr lang="en-US" altLang="zh-CN" sz="3600">
                <a:latin typeface="微软雅黑" panose="020B0503020204020204" charset="-122"/>
                <a:ea typeface="微软雅黑" panose="020B0503020204020204" charset="-122"/>
                <a:cs typeface="微软雅黑" panose="020B0503020204020204" charset="-122"/>
              </a:rPr>
              <a:t>……</a:t>
            </a:r>
            <a:r>
              <a:rPr lang="zh-CN" altLang="en-US" sz="3600" dirty="0">
                <a:solidFill>
                  <a:srgbClr val="FF0000"/>
                </a:solidFill>
                <a:latin typeface="微软雅黑" panose="020B0503020204020204" charset="-122"/>
                <a:ea typeface="微软雅黑" panose="020B0503020204020204" charset="-122"/>
                <a:cs typeface="微软雅黑" panose="020B0503020204020204" charset="-122"/>
              </a:rPr>
              <a:t>皆罢军职</a:t>
            </a:r>
            <a:r>
              <a:rPr lang="zh-CN" altLang="en-US" sz="3600" dirty="0">
                <a:latin typeface="微软雅黑" panose="020B0503020204020204" charset="-122"/>
                <a:ea typeface="微软雅黑" panose="020B0503020204020204" charset="-122"/>
                <a:cs typeface="微软雅黑" panose="020B0503020204020204" charset="-122"/>
              </a:rPr>
              <a:t>。独</a:t>
            </a:r>
            <a:r>
              <a:rPr lang="zh-CN" altLang="en-US" sz="3600" u="sng" dirty="0">
                <a:latin typeface="微软雅黑" panose="020B0503020204020204" charset="-122"/>
                <a:ea typeface="微软雅黑" panose="020B0503020204020204" charset="-122"/>
                <a:cs typeface="微软雅黑" panose="020B0503020204020204" charset="-122"/>
              </a:rPr>
              <a:t>守信</a:t>
            </a:r>
            <a:r>
              <a:rPr lang="zh-CN" altLang="en-US" sz="3600" dirty="0">
                <a:latin typeface="微软雅黑" panose="020B0503020204020204" charset="-122"/>
                <a:ea typeface="微软雅黑" panose="020B0503020204020204" charset="-122"/>
                <a:cs typeface="微软雅黑" panose="020B0503020204020204" charset="-122"/>
              </a:rPr>
              <a:t>兼侍卫都指挥使如故，其实</a:t>
            </a:r>
            <a:r>
              <a:rPr lang="zh-CN" altLang="en-US" sz="3600" dirty="0">
                <a:solidFill>
                  <a:srgbClr val="FF0000"/>
                </a:solidFill>
                <a:latin typeface="微软雅黑" panose="020B0503020204020204" charset="-122"/>
                <a:ea typeface="微软雅黑" panose="020B0503020204020204" charset="-122"/>
                <a:cs typeface="微软雅黑" panose="020B0503020204020204" charset="-122"/>
              </a:rPr>
              <a:t>兵权不在也</a:t>
            </a:r>
            <a:r>
              <a:rPr lang="zh-CN" altLang="en-US" sz="3600" dirty="0">
                <a:latin typeface="微软雅黑" panose="020B0503020204020204" charset="-122"/>
                <a:ea typeface="微软雅黑" panose="020B0503020204020204" charset="-122"/>
                <a:cs typeface="微软雅黑" panose="020B0503020204020204" charset="-122"/>
              </a:rPr>
              <a:t>。殿前副都点检自是亦不复除授云。（原注：此事最大，而正史、实录皆略之，甚可惜也，今追书。</a:t>
            </a:r>
            <a:r>
              <a:rPr lang="en-US" altLang="zh-CN" sz="3600">
                <a:latin typeface="微软雅黑" panose="020B0503020204020204" charset="-122"/>
                <a:ea typeface="微软雅黑" panose="020B0503020204020204" charset="-122"/>
                <a:cs typeface="微软雅黑" panose="020B0503020204020204" charset="-122"/>
              </a:rPr>
              <a:t>……</a:t>
            </a:r>
            <a:r>
              <a:rPr lang="zh-CN" altLang="en-US" sz="3600" dirty="0">
                <a:latin typeface="微软雅黑" panose="020B0503020204020204" charset="-122"/>
                <a:ea typeface="微软雅黑" panose="020B0503020204020204" charset="-122"/>
                <a:cs typeface="微软雅黑" panose="020B0503020204020204" charset="-122"/>
              </a:rPr>
              <a:t>）</a:t>
            </a:r>
          </a:p>
          <a:p>
            <a:pPr eaLnBrk="1" hangingPunct="1"/>
            <a:r>
              <a:rPr lang="zh-CN" altLang="en-US" sz="3600" dirty="0">
                <a:latin typeface="微软雅黑" panose="020B0503020204020204" charset="-122"/>
                <a:ea typeface="微软雅黑" panose="020B0503020204020204" charset="-122"/>
                <a:cs typeface="微软雅黑" panose="020B0503020204020204" charset="-122"/>
              </a:rPr>
              <a:t>                                         </a:t>
            </a:r>
            <a:r>
              <a:rPr lang="en-US" altLang="en-US" sz="3600">
                <a:solidFill>
                  <a:schemeClr val="tx1"/>
                </a:solidFill>
                <a:latin typeface="微软雅黑" panose="020B0503020204020204" charset="-122"/>
                <a:ea typeface="微软雅黑" panose="020B0503020204020204" charset="-122"/>
                <a:cs typeface="微软雅黑" panose="020B0503020204020204" charset="-122"/>
              </a:rPr>
              <a:t>——</a:t>
            </a:r>
            <a:r>
              <a:rPr lang="en-US" altLang="zh-CN" sz="360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sz="3600" dirty="0">
                <a:solidFill>
                  <a:schemeClr val="tx1"/>
                </a:solidFill>
                <a:latin typeface="微软雅黑" panose="020B0503020204020204" charset="-122"/>
                <a:ea typeface="微软雅黑" panose="020B0503020204020204" charset="-122"/>
                <a:cs typeface="微软雅黑" panose="020B0503020204020204" charset="-122"/>
              </a:rPr>
              <a:t>续资治通鉴长编</a:t>
            </a:r>
            <a:r>
              <a:rPr lang="en-US" altLang="zh-CN" sz="360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sz="3600" dirty="0">
                <a:solidFill>
                  <a:schemeClr val="tx1"/>
                </a:solidFill>
                <a:latin typeface="微软雅黑" panose="020B0503020204020204" charset="-122"/>
                <a:ea typeface="微软雅黑" panose="020B0503020204020204" charset="-122"/>
                <a:cs typeface="微软雅黑" panose="020B0503020204020204" charset="-122"/>
              </a:rPr>
              <a:t>卷二</a:t>
            </a: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矩形 84"/>
          <p:cNvSpPr/>
          <p:nvPr/>
        </p:nvSpPr>
        <p:spPr>
          <a:xfrm>
            <a:off x="964565" y="600075"/>
            <a:ext cx="10839450" cy="4488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4800" dirty="0" smtClean="0">
                <a:solidFill>
                  <a:schemeClr val="tx1"/>
                </a:solidFill>
                <a:latin typeface="微软雅黑" panose="020B0503020204020204" charset="-122"/>
                <a:ea typeface="微软雅黑" panose="020B0503020204020204" charset="-122"/>
                <a:cs typeface="微软雅黑" panose="020B0503020204020204" charset="-122"/>
              </a:rPr>
              <a:t>好了歌</a:t>
            </a:r>
          </a:p>
          <a:p>
            <a:pPr algn="ctr"/>
            <a:r>
              <a:rPr lang="zh-CN" sz="4800" dirty="0" smtClean="0">
                <a:solidFill>
                  <a:schemeClr val="tx1"/>
                </a:solidFill>
                <a:latin typeface="微软雅黑" panose="020B0503020204020204" charset="-122"/>
                <a:ea typeface="微软雅黑" panose="020B0503020204020204" charset="-122"/>
                <a:cs typeface="微软雅黑" panose="020B0503020204020204" charset="-122"/>
              </a:rPr>
              <a:t>   人人都说皇帝好，其实皇帝愁死了：  </a:t>
            </a:r>
          </a:p>
          <a:p>
            <a:pPr algn="ctr"/>
            <a:r>
              <a:rPr lang="zh-CN" sz="4800" dirty="0" smtClean="0">
                <a:solidFill>
                  <a:schemeClr val="tx1"/>
                </a:solidFill>
                <a:latin typeface="微软雅黑" panose="020B0503020204020204" charset="-122"/>
                <a:ea typeface="微软雅黑" panose="020B0503020204020204" charset="-122"/>
                <a:cs typeface="微软雅黑" panose="020B0503020204020204" charset="-122"/>
              </a:rPr>
              <a:t>   朝中有吏管事好，只怕丞相专权了；</a:t>
            </a:r>
          </a:p>
          <a:p>
            <a:pPr algn="ctr"/>
            <a:r>
              <a:rPr lang="zh-CN" sz="4800" dirty="0" smtClean="0">
                <a:solidFill>
                  <a:schemeClr val="tx1"/>
                </a:solidFill>
                <a:latin typeface="微软雅黑" panose="020B0503020204020204" charset="-122"/>
                <a:ea typeface="微软雅黑" panose="020B0503020204020204" charset="-122"/>
                <a:cs typeface="微软雅黑" panose="020B0503020204020204" charset="-122"/>
              </a:rPr>
              <a:t>   地方有人管理好，只怕尾大掉不了；</a:t>
            </a:r>
          </a:p>
          <a:p>
            <a:pPr algn="ctr"/>
            <a:r>
              <a:rPr lang="zh-CN" sz="4800" dirty="0" smtClean="0">
                <a:solidFill>
                  <a:schemeClr val="tx1"/>
                </a:solidFill>
                <a:latin typeface="微软雅黑" panose="020B0503020204020204" charset="-122"/>
                <a:ea typeface="微软雅黑" panose="020B0503020204020204" charset="-122"/>
                <a:cs typeface="微软雅黑" panose="020B0503020204020204" charset="-122"/>
              </a:rPr>
              <a:t>   大权在握享乐好，若无智慧命也了。</a:t>
            </a:r>
          </a:p>
        </p:txBody>
      </p:sp>
      <p:sp>
        <p:nvSpPr>
          <p:cNvPr id="4" name="文本框 3"/>
          <p:cNvSpPr txBox="1"/>
          <p:nvPr/>
        </p:nvSpPr>
        <p:spPr>
          <a:xfrm>
            <a:off x="254635" y="5088255"/>
            <a:ext cx="11744960" cy="829945"/>
          </a:xfrm>
          <a:prstGeom prst="rect">
            <a:avLst/>
          </a:prstGeom>
          <a:noFill/>
        </p:spPr>
        <p:txBody>
          <a:bodyPr wrap="none" rtlCol="0" anchor="t">
            <a:spAutoFit/>
          </a:bodyPr>
          <a:lstStyle/>
          <a:p>
            <a:pPr algn="ctr">
              <a:spcBef>
                <a:spcPct val="50000"/>
              </a:spcBef>
              <a:buNone/>
            </a:pPr>
            <a:r>
              <a:rPr lang="zh-CN" sz="4800" dirty="0" smtClean="0">
                <a:solidFill>
                  <a:schemeClr val="tx1"/>
                </a:solidFill>
                <a:latin typeface="微软雅黑" panose="020B0503020204020204" charset="-122"/>
                <a:ea typeface="微软雅黑" panose="020B0503020204020204" charset="-122"/>
                <a:cs typeface="微软雅黑" panose="020B0503020204020204" charset="-122"/>
                <a:sym typeface="+mn-ea"/>
              </a:rPr>
              <a:t>说一说皇帝愁什么?该诗歌反映了哪些矛盾?</a:t>
            </a:r>
          </a:p>
        </p:txBody>
      </p:sp>
      <p:sp>
        <p:nvSpPr>
          <p:cNvPr id="9" name="矩形 8"/>
          <p:cNvSpPr/>
          <p:nvPr/>
        </p:nvSpPr>
        <p:spPr>
          <a:xfrm>
            <a:off x="22860" y="40640"/>
            <a:ext cx="8019415" cy="559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3600"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第</a:t>
            </a:r>
            <a:r>
              <a:rPr lang="en-US" altLang="zh-CN" sz="3600"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3</a:t>
            </a:r>
            <a:r>
              <a:rPr lang="zh-CN" altLang="en-US" sz="3600"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课：从汉至元政治制度的演变 </a:t>
            </a:r>
          </a:p>
        </p:txBody>
      </p:sp>
      <p:pic>
        <p:nvPicPr>
          <p:cNvPr id="10" name="图片 9" descr="5de101964d001b5eb0b8e18458c80e73"/>
          <p:cNvPicPr>
            <a:picLocks noChangeAspect="1"/>
          </p:cNvPicPr>
          <p:nvPr/>
        </p:nvPicPr>
        <p:blipFill>
          <a:blip r:embed="rId2" cstate="screen"/>
          <a:stretch>
            <a:fillRect/>
          </a:stretch>
        </p:blipFill>
        <p:spPr>
          <a:xfrm>
            <a:off x="11464925" y="5971540"/>
            <a:ext cx="572770" cy="763270"/>
          </a:xfrm>
          <a:prstGeom prst="rect">
            <a:avLst/>
          </a:prstGeom>
        </p:spPr>
      </p:pic>
      <p:sp>
        <p:nvSpPr>
          <p:cNvPr id="184324" name="Text Box 4"/>
          <p:cNvSpPr txBox="1"/>
          <p:nvPr/>
        </p:nvSpPr>
        <p:spPr>
          <a:xfrm>
            <a:off x="1587500" y="2444115"/>
            <a:ext cx="3498215" cy="706755"/>
          </a:xfrm>
          <a:prstGeom prst="rect">
            <a:avLst/>
          </a:prstGeom>
          <a:solidFill>
            <a:schemeClr val="bg1"/>
          </a:solid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50000"/>
              </a:spcBef>
              <a:buFontTx/>
              <a:buNone/>
            </a:pPr>
            <a:r>
              <a:rPr lang="zh-CN" altLang="en-US" sz="4000" b="1" dirty="0">
                <a:solidFill>
                  <a:srgbClr val="FF0000"/>
                </a:solidFill>
                <a:latin typeface="微软雅黑" panose="020B0503020204020204" charset="-122"/>
                <a:ea typeface="微软雅黑" panose="020B0503020204020204" charset="-122"/>
                <a:cs typeface="微软雅黑" panose="020B0503020204020204" charset="-122"/>
              </a:rPr>
              <a:t>忠  奸   难   辨</a:t>
            </a:r>
          </a:p>
        </p:txBody>
      </p:sp>
      <p:sp>
        <p:nvSpPr>
          <p:cNvPr id="184325" name="Text Box 5"/>
          <p:cNvSpPr txBox="1"/>
          <p:nvPr/>
        </p:nvSpPr>
        <p:spPr>
          <a:xfrm>
            <a:off x="6929120" y="2446655"/>
            <a:ext cx="3622040" cy="706755"/>
          </a:xfrm>
          <a:prstGeom prst="rect">
            <a:avLst/>
          </a:prstGeom>
          <a:solidFill>
            <a:schemeClr val="bg1"/>
          </a:solid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50000"/>
              </a:spcBef>
              <a:buFontTx/>
              <a:buNone/>
            </a:pPr>
            <a:r>
              <a:rPr lang="zh-CN" altLang="en-US" sz="4000" b="1" dirty="0">
                <a:solidFill>
                  <a:srgbClr val="FF0000"/>
                </a:solidFill>
                <a:latin typeface="微软雅黑" panose="020B0503020204020204" charset="-122"/>
                <a:ea typeface="微软雅黑" panose="020B0503020204020204" charset="-122"/>
                <a:cs typeface="微软雅黑" panose="020B0503020204020204" charset="-122"/>
              </a:rPr>
              <a:t>官  吏   难   选</a:t>
            </a:r>
          </a:p>
        </p:txBody>
      </p:sp>
      <p:sp>
        <p:nvSpPr>
          <p:cNvPr id="184326" name="Text Box 6"/>
          <p:cNvSpPr txBox="1"/>
          <p:nvPr/>
        </p:nvSpPr>
        <p:spPr>
          <a:xfrm>
            <a:off x="1587500" y="3150870"/>
            <a:ext cx="3498215" cy="706755"/>
          </a:xfrm>
          <a:prstGeom prst="rect">
            <a:avLst/>
          </a:prstGeom>
          <a:solidFill>
            <a:schemeClr val="bg1"/>
          </a:solid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50000"/>
              </a:spcBef>
              <a:buFontTx/>
              <a:buNone/>
            </a:pPr>
            <a:r>
              <a:rPr lang="zh-CN" altLang="en-US" sz="4000" b="1" dirty="0">
                <a:solidFill>
                  <a:srgbClr val="FF0000"/>
                </a:solidFill>
                <a:latin typeface="微软雅黑" panose="020B0503020204020204" charset="-122"/>
                <a:ea typeface="微软雅黑" panose="020B0503020204020204" charset="-122"/>
                <a:cs typeface="微软雅黑" panose="020B0503020204020204" charset="-122"/>
              </a:rPr>
              <a:t>地  方   难   管</a:t>
            </a:r>
          </a:p>
        </p:txBody>
      </p:sp>
      <p:sp>
        <p:nvSpPr>
          <p:cNvPr id="184327" name="AutoShape 7"/>
          <p:cNvSpPr/>
          <p:nvPr/>
        </p:nvSpPr>
        <p:spPr>
          <a:xfrm>
            <a:off x="7236460" y="219075"/>
            <a:ext cx="4037965" cy="1143000"/>
          </a:xfrm>
          <a:prstGeom prst="cloudCallout">
            <a:avLst>
              <a:gd name="adj1" fmla="val -2696"/>
              <a:gd name="adj2" fmla="val 159944"/>
            </a:avLst>
          </a:prstGeom>
          <a:solidFill>
            <a:schemeClr val="accent1">
              <a:lumMod val="20000"/>
              <a:lumOff val="80000"/>
            </a:schemeClr>
          </a:solidFill>
          <a:ln w="9525" cap="flat" cmpd="sng">
            <a:solidFill>
              <a:schemeClr val="tx1"/>
            </a:solidFill>
            <a:prstDash val="soli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eaLnBrk="1" hangingPunct="1">
              <a:lnSpc>
                <a:spcPct val="100000"/>
              </a:lnSpc>
              <a:spcBef>
                <a:spcPct val="0"/>
              </a:spcBef>
              <a:buFontTx/>
              <a:buNone/>
            </a:pPr>
            <a:r>
              <a:rPr lang="zh-CN" altLang="en-US" sz="3600" b="1" dirty="0">
                <a:solidFill>
                  <a:schemeClr val="tx1"/>
                </a:solidFill>
                <a:latin typeface="微软雅黑" panose="020B0503020204020204" charset="-122"/>
                <a:ea typeface="微软雅黑" panose="020B0503020204020204" charset="-122"/>
              </a:rPr>
              <a:t>选官制度</a:t>
            </a:r>
          </a:p>
        </p:txBody>
      </p:sp>
      <p:sp>
        <p:nvSpPr>
          <p:cNvPr id="184328" name="AutoShape 8"/>
          <p:cNvSpPr/>
          <p:nvPr/>
        </p:nvSpPr>
        <p:spPr>
          <a:xfrm>
            <a:off x="1445260" y="600075"/>
            <a:ext cx="3783330" cy="762000"/>
          </a:xfrm>
          <a:prstGeom prst="wedgeRoundRectCallout">
            <a:avLst>
              <a:gd name="adj1" fmla="val -3440"/>
              <a:gd name="adj2" fmla="val 161750"/>
              <a:gd name="adj3" fmla="val 16667"/>
            </a:avLst>
          </a:prstGeom>
          <a:solidFill>
            <a:schemeClr val="accent1">
              <a:lumMod val="20000"/>
              <a:lumOff val="80000"/>
            </a:schemeClr>
          </a:solidFill>
          <a:ln w="9525" cap="flat" cmpd="sng">
            <a:solidFill>
              <a:schemeClr val="tx1"/>
            </a:solidFill>
            <a:prstDash val="solid"/>
            <a:miter/>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eaLnBrk="1" hangingPunct="1">
              <a:lnSpc>
                <a:spcPct val="100000"/>
              </a:lnSpc>
              <a:spcBef>
                <a:spcPct val="0"/>
              </a:spcBef>
              <a:buFontTx/>
              <a:buNone/>
            </a:pPr>
            <a:r>
              <a:rPr lang="zh-CN" altLang="en-US" sz="3600" b="1" dirty="0">
                <a:solidFill>
                  <a:schemeClr val="tx1"/>
                </a:solidFill>
                <a:latin typeface="微软雅黑" panose="020B0503020204020204" charset="-122"/>
                <a:ea typeface="微软雅黑" panose="020B0503020204020204" charset="-122"/>
              </a:rPr>
              <a:t>中央制度</a:t>
            </a:r>
          </a:p>
        </p:txBody>
      </p:sp>
      <p:sp>
        <p:nvSpPr>
          <p:cNvPr id="184330" name="AutoShape 10"/>
          <p:cNvSpPr/>
          <p:nvPr/>
        </p:nvSpPr>
        <p:spPr>
          <a:xfrm>
            <a:off x="5824220" y="3964305"/>
            <a:ext cx="3783330" cy="762000"/>
          </a:xfrm>
          <a:prstGeom prst="wedgeRoundRectCallout">
            <a:avLst>
              <a:gd name="adj1" fmla="val -70292"/>
              <a:gd name="adj2" fmla="val -55833"/>
              <a:gd name="adj3" fmla="val 16667"/>
            </a:avLst>
          </a:prstGeom>
          <a:solidFill>
            <a:schemeClr val="accent1">
              <a:lumMod val="20000"/>
              <a:lumOff val="80000"/>
            </a:schemeClr>
          </a:solidFill>
          <a:ln w="9525" cap="flat" cmpd="sng">
            <a:solidFill>
              <a:schemeClr val="tx1"/>
            </a:solidFill>
            <a:prstDash val="solid"/>
            <a:miter/>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eaLnBrk="1" hangingPunct="1">
              <a:lnSpc>
                <a:spcPct val="100000"/>
              </a:lnSpc>
              <a:spcBef>
                <a:spcPct val="0"/>
              </a:spcBef>
              <a:buFontTx/>
              <a:buNone/>
            </a:pPr>
            <a:r>
              <a:rPr lang="zh-CN" altLang="en-US" sz="3600" b="1" dirty="0">
                <a:solidFill>
                  <a:schemeClr val="tx1"/>
                </a:solidFill>
                <a:latin typeface="微软雅黑" panose="020B0503020204020204" charset="-122"/>
                <a:ea typeface="微软雅黑" panose="020B0503020204020204" charset="-122"/>
              </a:rPr>
              <a:t>地方制度</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24"/>
                                        </p:tgtEl>
                                        <p:attrNameLst>
                                          <p:attrName>style.visibility</p:attrName>
                                        </p:attrNameLst>
                                      </p:cBhvr>
                                      <p:to>
                                        <p:strVal val="visible"/>
                                      </p:to>
                                    </p:set>
                                    <p:animEffect transition="in" filter="blinds(horizontal)">
                                      <p:cBhvr>
                                        <p:cTn id="7" dur="500"/>
                                        <p:tgtEl>
                                          <p:spTgt spid="1843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4325"/>
                                        </p:tgtEl>
                                        <p:attrNameLst>
                                          <p:attrName>style.visibility</p:attrName>
                                        </p:attrNameLst>
                                      </p:cBhvr>
                                      <p:to>
                                        <p:strVal val="visible"/>
                                      </p:to>
                                    </p:set>
                                    <p:animEffect transition="in" filter="blinds(horizontal)">
                                      <p:cBhvr>
                                        <p:cTn id="12" dur="500"/>
                                        <p:tgtEl>
                                          <p:spTgt spid="18432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4326"/>
                                        </p:tgtEl>
                                        <p:attrNameLst>
                                          <p:attrName>style.visibility</p:attrName>
                                        </p:attrNameLst>
                                      </p:cBhvr>
                                      <p:to>
                                        <p:strVal val="visible"/>
                                      </p:to>
                                    </p:set>
                                    <p:animEffect transition="in" filter="blinds(horizontal)">
                                      <p:cBhvr>
                                        <p:cTn id="17" dur="500"/>
                                        <p:tgtEl>
                                          <p:spTgt spid="1843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4328"/>
                                        </p:tgtEl>
                                        <p:attrNameLst>
                                          <p:attrName>style.visibility</p:attrName>
                                        </p:attrNameLst>
                                      </p:cBhvr>
                                      <p:to>
                                        <p:strVal val="visible"/>
                                      </p:to>
                                    </p:set>
                                    <p:animEffect transition="in" filter="blinds(horizontal)">
                                      <p:cBhvr>
                                        <p:cTn id="22" dur="500"/>
                                        <p:tgtEl>
                                          <p:spTgt spid="184328"/>
                                        </p:tgtEl>
                                      </p:cBhvr>
                                    </p:animEffect>
                                  </p:childTnLst>
                                </p:cTn>
                              </p:par>
                            </p:childTnLst>
                          </p:cTn>
                        </p:par>
                      </p:childTnLst>
                    </p:cTn>
                  </p:par>
                  <p:par>
                    <p:cTn id="23" fill="hold">
                      <p:stCondLst>
                        <p:cond delay="indefinite"/>
                      </p:stCondLst>
                      <p:childTnLst>
                        <p:par>
                          <p:cTn id="24" fill="hold">
                            <p:stCondLst>
                              <p:cond delay="0"/>
                            </p:stCondLst>
                            <p:childTnLst>
                              <p:par>
                                <p:cTn id="25" presetID="50" presetClass="entr" presetSubtype="0" decel="100000" fill="hold" grpId="0" nodeType="clickEffect">
                                  <p:stCondLst>
                                    <p:cond delay="0"/>
                                  </p:stCondLst>
                                  <p:childTnLst>
                                    <p:set>
                                      <p:cBhvr>
                                        <p:cTn id="26" dur="1" fill="hold">
                                          <p:stCondLst>
                                            <p:cond delay="0"/>
                                          </p:stCondLst>
                                        </p:cTn>
                                        <p:tgtEl>
                                          <p:spTgt spid="184327"/>
                                        </p:tgtEl>
                                        <p:attrNameLst>
                                          <p:attrName>style.visibility</p:attrName>
                                        </p:attrNameLst>
                                      </p:cBhvr>
                                      <p:to>
                                        <p:strVal val="visible"/>
                                      </p:to>
                                    </p:set>
                                    <p:anim calcmode="lin" valueType="num">
                                      <p:cBhvr>
                                        <p:cTn id="27" dur="1000" fill="hold"/>
                                        <p:tgtEl>
                                          <p:spTgt spid="184327"/>
                                        </p:tgtEl>
                                        <p:attrNameLst>
                                          <p:attrName>ppt_w</p:attrName>
                                        </p:attrNameLst>
                                      </p:cBhvr>
                                      <p:tavLst>
                                        <p:tav tm="0">
                                          <p:val>
                                            <p:strVal val="#ppt_w+.3"/>
                                          </p:val>
                                        </p:tav>
                                        <p:tav tm="100000">
                                          <p:val>
                                            <p:strVal val="#ppt_w"/>
                                          </p:val>
                                        </p:tav>
                                      </p:tavLst>
                                    </p:anim>
                                    <p:anim calcmode="lin" valueType="num">
                                      <p:cBhvr>
                                        <p:cTn id="28" dur="1000" fill="hold"/>
                                        <p:tgtEl>
                                          <p:spTgt spid="184327"/>
                                        </p:tgtEl>
                                        <p:attrNameLst>
                                          <p:attrName>ppt_h</p:attrName>
                                        </p:attrNameLst>
                                      </p:cBhvr>
                                      <p:tavLst>
                                        <p:tav tm="0">
                                          <p:val>
                                            <p:strVal val="#ppt_h"/>
                                          </p:val>
                                        </p:tav>
                                        <p:tav tm="100000">
                                          <p:val>
                                            <p:strVal val="#ppt_h"/>
                                          </p:val>
                                        </p:tav>
                                      </p:tavLst>
                                    </p:anim>
                                    <p:animEffect transition="in" filter="fade">
                                      <p:cBhvr>
                                        <p:cTn id="29" dur="1000"/>
                                        <p:tgtEl>
                                          <p:spTgt spid="184327"/>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84330"/>
                                        </p:tgtEl>
                                        <p:attrNameLst>
                                          <p:attrName>style.visibility</p:attrName>
                                        </p:attrNameLst>
                                      </p:cBhvr>
                                      <p:to>
                                        <p:strVal val="visible"/>
                                      </p:to>
                                    </p:set>
                                    <p:animEffect transition="in" filter="blinds(horizontal)">
                                      <p:cBhvr>
                                        <p:cTn id="34" dur="500"/>
                                        <p:tgtEl>
                                          <p:spTgt spid="184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4" grpId="0" bldLvl="0" animBg="1"/>
      <p:bldP spid="184325" grpId="0" bldLvl="0" animBg="1"/>
      <p:bldP spid="184326" grpId="0" bldLvl="0" animBg="1"/>
      <p:bldP spid="184327" grpId="0" bldLvl="0" animBg="1"/>
      <p:bldP spid="184328" grpId="0" bldLvl="0" animBg="1"/>
      <p:bldP spid="184330"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p:nvPr/>
        </p:nvSpPr>
        <p:spPr>
          <a:xfrm>
            <a:off x="36195" y="937260"/>
            <a:ext cx="7007225" cy="583565"/>
          </a:xfrm>
          <a:prstGeom prst="rect">
            <a:avLst/>
          </a:prstGeom>
          <a:noFill/>
          <a:ln w="9525">
            <a:noFill/>
          </a:ln>
        </p:spPr>
        <p:txBody>
          <a:bodyPr anchor="t">
            <a:spAutoFit/>
          </a:bodyPr>
          <a:lstStyle/>
          <a:p>
            <a:pPr>
              <a:spcBef>
                <a:spcPct val="50000"/>
              </a:spcBef>
            </a:pPr>
            <a:r>
              <a:rPr lang="en-US" altLang="zh-CN" sz="3200" b="1" dirty="0">
                <a:latin typeface="Arial" panose="020B0604020202020204" pitchFamily="34" charset="0"/>
                <a:ea typeface="黑体" panose="02010609060101010101" charset="-122"/>
              </a:rPr>
              <a:t>①</a:t>
            </a:r>
            <a:r>
              <a:rPr lang="zh-CN" altLang="en-US" sz="3200" b="1" dirty="0">
                <a:latin typeface="黑体" panose="02010609060101010101" charset="-122"/>
                <a:ea typeface="黑体" panose="02010609060101010101" charset="-122"/>
              </a:rPr>
              <a:t>赵匡胤</a:t>
            </a:r>
            <a:r>
              <a:rPr lang="zh-CN" altLang="en-US" sz="3200" b="1" dirty="0">
                <a:latin typeface="Arial" panose="020B0604020202020204" pitchFamily="34" charset="0"/>
                <a:ea typeface="黑体" panose="02010609060101010101" charset="-122"/>
              </a:rPr>
              <a:t>“</a:t>
            </a:r>
            <a:r>
              <a:rPr lang="zh-CN" altLang="en-US" sz="3200" b="1" dirty="0">
                <a:solidFill>
                  <a:srgbClr val="FF0000"/>
                </a:solidFill>
                <a:latin typeface="Arial" panose="020B0604020202020204" pitchFamily="34" charset="0"/>
                <a:ea typeface="黑体" panose="02010609060101010101" charset="-122"/>
              </a:rPr>
              <a:t>黄袍加身</a:t>
            </a:r>
            <a:r>
              <a:rPr lang="zh-CN" altLang="en-US" sz="3200" b="1" dirty="0">
                <a:latin typeface="Arial" panose="020B0604020202020204" pitchFamily="34" charset="0"/>
                <a:ea typeface="黑体" panose="02010609060101010101" charset="-122"/>
              </a:rPr>
              <a:t>”</a:t>
            </a:r>
            <a:endParaRPr lang="zh-CN" altLang="en-US" sz="3200" b="1" dirty="0">
              <a:latin typeface="黑体" panose="02010609060101010101" charset="-122"/>
              <a:ea typeface="黑体" panose="02010609060101010101" charset="-122"/>
            </a:endParaRPr>
          </a:p>
        </p:txBody>
      </p:sp>
      <p:sp>
        <p:nvSpPr>
          <p:cNvPr id="22532" name="Text Box 4"/>
          <p:cNvSpPr txBox="1"/>
          <p:nvPr/>
        </p:nvSpPr>
        <p:spPr>
          <a:xfrm>
            <a:off x="5715" y="2867660"/>
            <a:ext cx="1729740" cy="583565"/>
          </a:xfrm>
          <a:prstGeom prst="rect">
            <a:avLst/>
          </a:prstGeom>
          <a:noFill/>
          <a:ln w="9525">
            <a:noFill/>
          </a:ln>
        </p:spPr>
        <p:txBody>
          <a:bodyPr wrap="square" anchor="t">
            <a:spAutoFit/>
          </a:bodyPr>
          <a:lstStyle/>
          <a:p>
            <a:r>
              <a:rPr lang="en-US" altLang="zh-CN" sz="3200" b="1" dirty="0">
                <a:latin typeface="黑体" panose="02010609060101010101" charset="-122"/>
                <a:ea typeface="黑体" panose="02010609060101010101" charset="-122"/>
              </a:rPr>
              <a:t>②</a:t>
            </a:r>
            <a:r>
              <a:rPr lang="zh-CN" altLang="en-US" sz="3200" b="1" dirty="0">
                <a:latin typeface="黑体" panose="02010609060101010101" charset="-122"/>
                <a:ea typeface="黑体" panose="02010609060101010101" charset="-122"/>
              </a:rPr>
              <a:t>措施</a:t>
            </a:r>
          </a:p>
        </p:txBody>
      </p:sp>
      <p:sp>
        <p:nvSpPr>
          <p:cNvPr id="22533" name="AutoShape 5"/>
          <p:cNvSpPr/>
          <p:nvPr/>
        </p:nvSpPr>
        <p:spPr>
          <a:xfrm>
            <a:off x="1445260" y="1931035"/>
            <a:ext cx="410210" cy="1938020"/>
          </a:xfrm>
          <a:prstGeom prst="leftBrace">
            <a:avLst>
              <a:gd name="adj1" fmla="val 0"/>
              <a:gd name="adj2" fmla="val 50000"/>
            </a:avLst>
          </a:prstGeom>
          <a:noFill/>
          <a:ln w="38100" cap="flat" cmpd="sng">
            <a:solidFill>
              <a:srgbClr val="FF5050"/>
            </a:solidFill>
            <a:prstDash val="solid"/>
            <a:round/>
            <a:headEnd type="none" w="med" len="med"/>
            <a:tailEnd type="none" w="med" len="med"/>
          </a:ln>
        </p:spPr>
        <p:txBody>
          <a:bodyPr wrap="none" anchor="ctr"/>
          <a:lstStyle/>
          <a:p>
            <a:pPr algn="ctr"/>
            <a:endParaRPr lang="zh-CN" altLang="zh-CN" sz="4400" b="1" dirty="0">
              <a:solidFill>
                <a:srgbClr val="000099"/>
              </a:solidFill>
              <a:latin typeface="黑体" panose="02010609060101010101" charset="-122"/>
              <a:ea typeface="黑体" panose="02010609060101010101" charset="-122"/>
            </a:endParaRPr>
          </a:p>
        </p:txBody>
      </p:sp>
      <p:sp>
        <p:nvSpPr>
          <p:cNvPr id="22534" name="Text Box 6"/>
          <p:cNvSpPr txBox="1"/>
          <p:nvPr/>
        </p:nvSpPr>
        <p:spPr>
          <a:xfrm>
            <a:off x="1735455" y="1578610"/>
            <a:ext cx="2118360" cy="2553335"/>
          </a:xfrm>
          <a:prstGeom prst="rect">
            <a:avLst/>
          </a:prstGeom>
          <a:noFill/>
          <a:ln w="9525">
            <a:noFill/>
          </a:ln>
        </p:spPr>
        <p:txBody>
          <a:bodyPr wrap="square" anchor="t">
            <a:spAutoFit/>
          </a:bodyPr>
          <a:lstStyle/>
          <a:p>
            <a:pPr>
              <a:lnSpc>
                <a:spcPct val="100000"/>
              </a:lnSpc>
            </a:pPr>
            <a:r>
              <a:rPr lang="zh-CN" altLang="en-US" sz="3200" b="1" dirty="0">
                <a:solidFill>
                  <a:srgbClr val="FF0000"/>
                </a:solidFill>
                <a:latin typeface="黑体" panose="02010609060101010101" charset="-122"/>
                <a:ea typeface="黑体" panose="02010609060101010101" charset="-122"/>
              </a:rPr>
              <a:t>兵</a:t>
            </a:r>
            <a:r>
              <a:rPr lang="en-US" altLang="zh-CN" sz="3200" b="1" dirty="0">
                <a:solidFill>
                  <a:srgbClr val="FF0000"/>
                </a:solidFill>
                <a:latin typeface="黑体" panose="02010609060101010101" charset="-122"/>
                <a:ea typeface="黑体" panose="02010609060101010101" charset="-122"/>
              </a:rPr>
              <a:t>:______</a:t>
            </a:r>
          </a:p>
          <a:p>
            <a:pPr>
              <a:lnSpc>
                <a:spcPct val="100000"/>
              </a:lnSpc>
            </a:pPr>
            <a:endParaRPr lang="en-US" altLang="zh-CN" sz="3200" b="1" dirty="0">
              <a:solidFill>
                <a:srgbClr val="FF0000"/>
              </a:solidFill>
              <a:latin typeface="黑体" panose="02010609060101010101" charset="-122"/>
              <a:ea typeface="黑体" panose="02010609060101010101" charset="-122"/>
            </a:endParaRPr>
          </a:p>
          <a:p>
            <a:pPr>
              <a:lnSpc>
                <a:spcPct val="100000"/>
              </a:lnSpc>
            </a:pPr>
            <a:r>
              <a:rPr lang="zh-CN" altLang="en-US" sz="3200" b="1" dirty="0">
                <a:solidFill>
                  <a:srgbClr val="FF0000"/>
                </a:solidFill>
                <a:latin typeface="黑体" panose="02010609060101010101" charset="-122"/>
                <a:ea typeface="黑体" panose="02010609060101010101" charset="-122"/>
              </a:rPr>
              <a:t>权</a:t>
            </a:r>
            <a:r>
              <a:rPr lang="en-US" altLang="zh-CN" sz="3200" b="1" dirty="0">
                <a:solidFill>
                  <a:srgbClr val="FF0000"/>
                </a:solidFill>
                <a:latin typeface="黑体" panose="02010609060101010101" charset="-122"/>
                <a:ea typeface="黑体" panose="02010609060101010101" charset="-122"/>
              </a:rPr>
              <a:t>:______</a:t>
            </a:r>
          </a:p>
          <a:p>
            <a:pPr>
              <a:lnSpc>
                <a:spcPct val="100000"/>
              </a:lnSpc>
            </a:pPr>
            <a:endParaRPr lang="en-US" altLang="zh-CN" sz="3200" b="1" dirty="0">
              <a:solidFill>
                <a:srgbClr val="FF0000"/>
              </a:solidFill>
              <a:latin typeface="黑体" panose="02010609060101010101" charset="-122"/>
              <a:ea typeface="黑体" panose="02010609060101010101" charset="-122"/>
            </a:endParaRPr>
          </a:p>
          <a:p>
            <a:pPr>
              <a:lnSpc>
                <a:spcPct val="100000"/>
              </a:lnSpc>
            </a:pPr>
            <a:r>
              <a:rPr lang="zh-CN" altLang="en-US" sz="3200" b="1" dirty="0">
                <a:solidFill>
                  <a:srgbClr val="FF0000"/>
                </a:solidFill>
                <a:latin typeface="黑体" panose="02010609060101010101" charset="-122"/>
                <a:ea typeface="黑体" panose="02010609060101010101" charset="-122"/>
              </a:rPr>
              <a:t>钱</a:t>
            </a:r>
            <a:r>
              <a:rPr lang="en-US" altLang="zh-CN" sz="3200" b="1" dirty="0">
                <a:solidFill>
                  <a:srgbClr val="FF0000"/>
                </a:solidFill>
                <a:latin typeface="黑体" panose="02010609060101010101" charset="-122"/>
                <a:ea typeface="黑体" panose="02010609060101010101" charset="-122"/>
              </a:rPr>
              <a:t>:______</a:t>
            </a:r>
          </a:p>
        </p:txBody>
      </p:sp>
      <p:sp>
        <p:nvSpPr>
          <p:cNvPr id="22535" name="Text Box 7"/>
          <p:cNvSpPr txBox="1"/>
          <p:nvPr/>
        </p:nvSpPr>
        <p:spPr>
          <a:xfrm>
            <a:off x="3822065" y="1520825"/>
            <a:ext cx="8507730" cy="691515"/>
          </a:xfrm>
          <a:prstGeom prst="rect">
            <a:avLst/>
          </a:prstGeom>
          <a:noFill/>
          <a:ln w="19050">
            <a:noFill/>
          </a:ln>
        </p:spPr>
        <p:txBody>
          <a:bodyPr wrap="square" anchor="t">
            <a:spAutoFit/>
          </a:bodyPr>
          <a:lstStyle/>
          <a:p>
            <a:pPr>
              <a:spcBef>
                <a:spcPct val="50000"/>
              </a:spcBef>
            </a:pPr>
            <a:r>
              <a:rPr lang="en-US" altLang="zh-CN" sz="3900" b="1" dirty="0">
                <a:solidFill>
                  <a:srgbClr val="FF0000"/>
                </a:solidFill>
                <a:latin typeface="Arial" panose="020B0604020202020204" pitchFamily="34" charset="0"/>
                <a:ea typeface="华文新魏" panose="02010800040101010101" charset="-122"/>
              </a:rPr>
              <a:t>“</a:t>
            </a:r>
            <a:r>
              <a:rPr lang="zh-CN" altLang="en-US" sz="3900" b="1" dirty="0">
                <a:solidFill>
                  <a:srgbClr val="FF0000"/>
                </a:solidFill>
                <a:latin typeface="Arial" panose="020B0604020202020204" pitchFamily="34" charset="0"/>
                <a:ea typeface="华文新魏" panose="02010800040101010101" charset="-122"/>
              </a:rPr>
              <a:t>杯酒释兵权”</a:t>
            </a:r>
            <a:r>
              <a:rPr lang="zh-CN" altLang="en-US" sz="3900" b="1" dirty="0">
                <a:latin typeface="Arial" panose="020B0604020202020204" pitchFamily="34" charset="0"/>
                <a:ea typeface="华文新魏" panose="02010800040101010101" charset="-122"/>
              </a:rPr>
              <a:t>抽调精兵充实</a:t>
            </a:r>
            <a:r>
              <a:rPr lang="zh-CN" altLang="en-US" sz="3900" b="1" u="sng" dirty="0">
                <a:latin typeface="Arial" panose="020B0604020202020204" pitchFamily="34" charset="0"/>
                <a:ea typeface="华文新魏" panose="02010800040101010101" charset="-122"/>
              </a:rPr>
              <a:t>中央禁军</a:t>
            </a:r>
          </a:p>
        </p:txBody>
      </p:sp>
      <p:sp>
        <p:nvSpPr>
          <p:cNvPr id="22536" name="Text Box 8"/>
          <p:cNvSpPr txBox="1"/>
          <p:nvPr/>
        </p:nvSpPr>
        <p:spPr>
          <a:xfrm>
            <a:off x="3853815" y="2461895"/>
            <a:ext cx="8372475" cy="706755"/>
          </a:xfrm>
          <a:prstGeom prst="rect">
            <a:avLst/>
          </a:prstGeom>
          <a:noFill/>
          <a:ln w="19050">
            <a:noFill/>
          </a:ln>
        </p:spPr>
        <p:txBody>
          <a:bodyPr wrap="square" anchor="t">
            <a:spAutoFit/>
          </a:bodyPr>
          <a:lstStyle/>
          <a:p>
            <a:pPr>
              <a:spcBef>
                <a:spcPct val="50000"/>
              </a:spcBef>
            </a:pPr>
            <a:r>
              <a:rPr lang="zh-CN" altLang="en-US" sz="4000" b="1" dirty="0">
                <a:solidFill>
                  <a:schemeClr val="tx1"/>
                </a:solidFill>
                <a:latin typeface="黑体" panose="02010609060101010101" charset="-122"/>
                <a:ea typeface="华文新魏" panose="02010800040101010101" charset="-122"/>
              </a:rPr>
              <a:t>派</a:t>
            </a:r>
            <a:r>
              <a:rPr lang="zh-CN" altLang="en-US" sz="4000" b="1" u="sng" dirty="0">
                <a:solidFill>
                  <a:srgbClr val="FF0000"/>
                </a:solidFill>
                <a:latin typeface="黑体" panose="02010609060101010101" charset="-122"/>
                <a:ea typeface="华文新魏" panose="02010800040101010101" charset="-122"/>
              </a:rPr>
              <a:t>文臣担任地方长官</a:t>
            </a:r>
            <a:r>
              <a:rPr lang="zh-CN" altLang="en-US" sz="4000" b="1" dirty="0">
                <a:solidFill>
                  <a:schemeClr val="tx1"/>
                </a:solidFill>
                <a:latin typeface="Arial" panose="020B0604020202020204" pitchFamily="34" charset="0"/>
                <a:ea typeface="华文新魏" panose="02010800040101010101" charset="-122"/>
              </a:rPr>
              <a:t>设</a:t>
            </a:r>
            <a:r>
              <a:rPr lang="zh-CN" altLang="en-US" sz="4000" b="1" dirty="0">
                <a:solidFill>
                  <a:srgbClr val="FF0000"/>
                </a:solidFill>
                <a:latin typeface="Arial" panose="020B0604020202020204" pitchFamily="34" charset="0"/>
                <a:ea typeface="华文新魏" panose="02010800040101010101" charset="-122"/>
              </a:rPr>
              <a:t>通判</a:t>
            </a:r>
            <a:r>
              <a:rPr lang="zh-CN" altLang="en-US" sz="4000" b="1" dirty="0">
                <a:solidFill>
                  <a:schemeClr val="tx1"/>
                </a:solidFill>
                <a:latin typeface="Arial" panose="020B0604020202020204" pitchFamily="34" charset="0"/>
                <a:ea typeface="华文新魏" panose="02010800040101010101" charset="-122"/>
              </a:rPr>
              <a:t>负责监督</a:t>
            </a:r>
          </a:p>
        </p:txBody>
      </p:sp>
      <p:sp>
        <p:nvSpPr>
          <p:cNvPr id="22537" name="Text Box 9"/>
          <p:cNvSpPr txBox="1"/>
          <p:nvPr/>
        </p:nvSpPr>
        <p:spPr>
          <a:xfrm>
            <a:off x="3853815" y="3548380"/>
            <a:ext cx="8372475" cy="706755"/>
          </a:xfrm>
          <a:prstGeom prst="rect">
            <a:avLst/>
          </a:prstGeom>
          <a:noFill/>
          <a:ln w="19050">
            <a:noFill/>
          </a:ln>
        </p:spPr>
        <p:txBody>
          <a:bodyPr wrap="square" anchor="t">
            <a:spAutoFit/>
          </a:bodyPr>
          <a:lstStyle/>
          <a:p>
            <a:r>
              <a:rPr lang="zh-CN" altLang="en-US" sz="4000" b="1" dirty="0">
                <a:latin typeface="华文新魏" panose="02010800040101010101" charset="-122"/>
                <a:ea typeface="华文新魏" panose="02010800040101010101" charset="-122"/>
              </a:rPr>
              <a:t>设</a:t>
            </a:r>
            <a:r>
              <a:rPr lang="zh-CN" altLang="en-US" sz="4000" b="1" dirty="0">
                <a:solidFill>
                  <a:srgbClr val="FF0000"/>
                </a:solidFill>
                <a:latin typeface="华文新魏" panose="02010800040101010101" charset="-122"/>
                <a:ea typeface="华文新魏" panose="02010800040101010101" charset="-122"/>
              </a:rPr>
              <a:t>转运使</a:t>
            </a:r>
            <a:r>
              <a:rPr lang="zh-CN" altLang="en-US" sz="4000" b="1" dirty="0">
                <a:latin typeface="华文新魏" panose="02010800040101010101" charset="-122"/>
                <a:ea typeface="华文新魏" panose="02010800040101010101" charset="-122"/>
              </a:rPr>
              <a:t>，使中央掌控地方财权</a:t>
            </a:r>
          </a:p>
        </p:txBody>
      </p:sp>
      <p:sp>
        <p:nvSpPr>
          <p:cNvPr id="22538" name="Rectangle 10"/>
          <p:cNvSpPr/>
          <p:nvPr/>
        </p:nvSpPr>
        <p:spPr>
          <a:xfrm>
            <a:off x="5715" y="4810760"/>
            <a:ext cx="1471295" cy="1076325"/>
          </a:xfrm>
          <a:prstGeom prst="rect">
            <a:avLst/>
          </a:prstGeom>
          <a:noFill/>
          <a:ln w="9525">
            <a:noFill/>
          </a:ln>
        </p:spPr>
        <p:txBody>
          <a:bodyPr wrap="square" anchor="t">
            <a:spAutoFit/>
          </a:bodyPr>
          <a:lstStyle/>
          <a:p>
            <a:r>
              <a:rPr lang="en-US" altLang="zh-CN" sz="3200" b="1" dirty="0">
                <a:latin typeface="Arial" panose="020B0604020202020204" pitchFamily="34" charset="0"/>
                <a:ea typeface="黑体" panose="02010609060101010101" charset="-122"/>
              </a:rPr>
              <a:t>③</a:t>
            </a:r>
            <a:r>
              <a:rPr lang="zh-CN" altLang="en-US" sz="3200" b="1" dirty="0">
                <a:latin typeface="Arial" panose="020B0604020202020204" pitchFamily="34" charset="0"/>
                <a:ea typeface="黑体" panose="02010609060101010101" charset="-122"/>
              </a:rPr>
              <a:t>集权</a:t>
            </a:r>
            <a:br>
              <a:rPr lang="zh-CN" altLang="en-US" sz="3200" b="1" dirty="0">
                <a:latin typeface="Arial" panose="020B0604020202020204" pitchFamily="34" charset="0"/>
                <a:ea typeface="黑体" panose="02010609060101010101" charset="-122"/>
              </a:rPr>
            </a:br>
            <a:r>
              <a:rPr lang="zh-CN" altLang="en-US" sz="3200" b="1" dirty="0">
                <a:latin typeface="Arial" panose="020B0604020202020204" pitchFamily="34" charset="0"/>
                <a:ea typeface="黑体" panose="02010609060101010101" charset="-122"/>
              </a:rPr>
              <a:t>   利弊</a:t>
            </a:r>
          </a:p>
        </p:txBody>
      </p:sp>
      <p:sp>
        <p:nvSpPr>
          <p:cNvPr id="22539" name="Rectangle 11"/>
          <p:cNvSpPr/>
          <p:nvPr/>
        </p:nvSpPr>
        <p:spPr>
          <a:xfrm>
            <a:off x="2310765" y="1426210"/>
            <a:ext cx="1471295" cy="583565"/>
          </a:xfrm>
          <a:prstGeom prst="rect">
            <a:avLst/>
          </a:prstGeom>
          <a:noFill/>
          <a:ln w="9525">
            <a:noFill/>
          </a:ln>
        </p:spPr>
        <p:txBody>
          <a:bodyPr wrap="square" anchor="t">
            <a:spAutoFit/>
          </a:bodyPr>
          <a:lstStyle/>
          <a:p>
            <a:r>
              <a:rPr lang="zh-CN" altLang="en-US" sz="3200" b="1" dirty="0">
                <a:solidFill>
                  <a:srgbClr val="FF0000"/>
                </a:solidFill>
                <a:latin typeface="Arial" panose="020B0604020202020204" pitchFamily="34" charset="0"/>
                <a:ea typeface="华文新魏" panose="02010800040101010101" charset="-122"/>
              </a:rPr>
              <a:t>收精兵</a:t>
            </a:r>
          </a:p>
        </p:txBody>
      </p:sp>
      <p:sp>
        <p:nvSpPr>
          <p:cNvPr id="22540" name="Rectangle 12"/>
          <p:cNvSpPr/>
          <p:nvPr/>
        </p:nvSpPr>
        <p:spPr>
          <a:xfrm>
            <a:off x="2382520" y="2334260"/>
            <a:ext cx="1471295" cy="583565"/>
          </a:xfrm>
          <a:prstGeom prst="rect">
            <a:avLst/>
          </a:prstGeom>
          <a:noFill/>
          <a:ln w="9525">
            <a:noFill/>
          </a:ln>
        </p:spPr>
        <p:txBody>
          <a:bodyPr wrap="square" anchor="t">
            <a:spAutoFit/>
          </a:bodyPr>
          <a:lstStyle/>
          <a:p>
            <a:r>
              <a:rPr lang="zh-CN" altLang="en-US" sz="3200" b="1" dirty="0">
                <a:solidFill>
                  <a:srgbClr val="FF0000"/>
                </a:solidFill>
                <a:latin typeface="Arial" panose="020B0604020202020204" pitchFamily="34" charset="0"/>
                <a:ea typeface="华文新魏" panose="02010800040101010101" charset="-122"/>
              </a:rPr>
              <a:t>削实权</a:t>
            </a:r>
          </a:p>
        </p:txBody>
      </p:sp>
      <p:sp>
        <p:nvSpPr>
          <p:cNvPr id="22541" name="Rectangle 13"/>
          <p:cNvSpPr/>
          <p:nvPr/>
        </p:nvSpPr>
        <p:spPr>
          <a:xfrm>
            <a:off x="2350770" y="3354705"/>
            <a:ext cx="1471295" cy="583565"/>
          </a:xfrm>
          <a:prstGeom prst="rect">
            <a:avLst/>
          </a:prstGeom>
          <a:noFill/>
          <a:ln w="9525">
            <a:noFill/>
          </a:ln>
        </p:spPr>
        <p:txBody>
          <a:bodyPr wrap="square" anchor="t">
            <a:spAutoFit/>
          </a:bodyPr>
          <a:lstStyle/>
          <a:p>
            <a:r>
              <a:rPr lang="zh-CN" altLang="en-US" sz="3200" b="1" dirty="0">
                <a:solidFill>
                  <a:srgbClr val="FF0000"/>
                </a:solidFill>
                <a:latin typeface="Arial" panose="020B0604020202020204" pitchFamily="34" charset="0"/>
                <a:ea typeface="华文新魏" panose="02010800040101010101" charset="-122"/>
              </a:rPr>
              <a:t>控财权</a:t>
            </a:r>
          </a:p>
        </p:txBody>
      </p:sp>
      <p:grpSp>
        <p:nvGrpSpPr>
          <p:cNvPr id="2" name="Group 14"/>
          <p:cNvGrpSpPr/>
          <p:nvPr/>
        </p:nvGrpSpPr>
        <p:grpSpPr>
          <a:xfrm>
            <a:off x="1445260" y="4242118"/>
            <a:ext cx="10749907" cy="2738438"/>
            <a:chOff x="1156" y="3196"/>
            <a:chExt cx="6129" cy="1725"/>
          </a:xfrm>
        </p:grpSpPr>
        <p:sp>
          <p:nvSpPr>
            <p:cNvPr id="10254" name="Text Box 15"/>
            <p:cNvSpPr txBox="1"/>
            <p:nvPr/>
          </p:nvSpPr>
          <p:spPr>
            <a:xfrm>
              <a:off x="1321" y="3196"/>
              <a:ext cx="5964" cy="1725"/>
            </a:xfrm>
            <a:prstGeom prst="rect">
              <a:avLst/>
            </a:prstGeom>
            <a:noFill/>
            <a:ln w="19050">
              <a:noFill/>
            </a:ln>
          </p:spPr>
          <p:txBody>
            <a:bodyPr wrap="square" anchor="t">
              <a:spAutoFit/>
            </a:bodyPr>
            <a:lstStyle/>
            <a:p>
              <a:r>
                <a:rPr lang="zh-CN" altLang="en-US" sz="4400" b="1" dirty="0">
                  <a:solidFill>
                    <a:srgbClr val="FF0000"/>
                  </a:solidFill>
                  <a:latin typeface="华文新魏" panose="02010800040101010101" charset="-122"/>
                  <a:ea typeface="华文新魏" panose="02010800040101010101" charset="-122"/>
                </a:rPr>
                <a:t>利</a:t>
              </a:r>
              <a:r>
                <a:rPr lang="en-US" altLang="zh-CN" sz="4400" b="1" dirty="0">
                  <a:solidFill>
                    <a:srgbClr val="FF0000"/>
                  </a:solidFill>
                  <a:latin typeface="华文新魏" panose="02010800040101010101" charset="-122"/>
                  <a:ea typeface="华文新魏" panose="02010800040101010101" charset="-122"/>
                </a:rPr>
                <a:t>:</a:t>
              </a:r>
              <a:r>
                <a:rPr lang="zh-CN" altLang="en-US" sz="4000" b="1" dirty="0">
                  <a:latin typeface="微软雅黑" panose="020B0503020204020204" charset="-122"/>
                  <a:ea typeface="微软雅黑" panose="020B0503020204020204" charset="-122"/>
                </a:rPr>
                <a:t>改变了</a:t>
              </a:r>
              <a:r>
                <a:rPr lang="zh-CN" altLang="en-US" sz="4000" b="1" dirty="0">
                  <a:latin typeface="微软雅黑" panose="020B0503020204020204" charset="-122"/>
                  <a:ea typeface="微软雅黑" panose="020B0503020204020204" charset="-122"/>
                  <a:sym typeface="+mn-ea"/>
                </a:rPr>
                <a:t>唐末五代以来</a:t>
              </a:r>
              <a:r>
                <a:rPr lang="zh-CN" altLang="en-US" sz="4000" b="1" dirty="0">
                  <a:latin typeface="微软雅黑" panose="020B0503020204020204" charset="-122"/>
                  <a:ea typeface="微软雅黑" panose="020B0503020204020204" charset="-122"/>
                </a:rPr>
                <a:t>藩镇割据的分裂局面，加强中央集权</a:t>
              </a:r>
            </a:p>
            <a:p>
              <a:r>
                <a:rPr lang="zh-CN" altLang="en-US" sz="4400" b="1" dirty="0">
                  <a:solidFill>
                    <a:srgbClr val="FF0000"/>
                  </a:solidFill>
                  <a:latin typeface="华文新魏" panose="02010800040101010101" charset="-122"/>
                  <a:ea typeface="华文新魏" panose="02010800040101010101" charset="-122"/>
                </a:rPr>
                <a:t>弊</a:t>
              </a:r>
              <a:r>
                <a:rPr lang="en-US" altLang="zh-CN" sz="4400" b="1" dirty="0">
                  <a:solidFill>
                    <a:srgbClr val="FF0000"/>
                  </a:solidFill>
                  <a:latin typeface="华文新魏" panose="02010800040101010101" charset="-122"/>
                  <a:ea typeface="华文新魏" panose="02010800040101010101" charset="-122"/>
                </a:rPr>
                <a:t>:</a:t>
              </a:r>
              <a:r>
                <a:rPr lang="zh-CN" altLang="en-US" sz="4400" b="1" dirty="0">
                  <a:latin typeface="华文新魏" panose="02010800040101010101" charset="-122"/>
                  <a:ea typeface="华文新魏" panose="02010800040101010101" charset="-122"/>
                </a:rPr>
                <a:t>造成</a:t>
              </a:r>
              <a:r>
                <a:rPr lang="zh-CN" altLang="en-US" sz="4400" b="1" dirty="0">
                  <a:latin typeface="Times New Roman" panose="02020603050405020304" charset="0"/>
                  <a:ea typeface="华文新魏" panose="02010800040101010101" charset="-122"/>
                </a:rPr>
                <a:t>“</a:t>
              </a:r>
              <a:r>
                <a:rPr lang="zh-CN" altLang="en-US" sz="4400" b="1" dirty="0">
                  <a:solidFill>
                    <a:srgbClr val="FF0000"/>
                  </a:solidFill>
                  <a:latin typeface="华文新魏" panose="02010800040101010101" charset="-122"/>
                  <a:ea typeface="华文新魏" panose="02010800040101010101" charset="-122"/>
                </a:rPr>
                <a:t>三冗</a:t>
              </a:r>
              <a:r>
                <a:rPr lang="zh-CN" altLang="en-US" sz="3600" b="1" dirty="0">
                  <a:latin typeface="黑体" panose="02010609060101010101" charset="-122"/>
                  <a:ea typeface="黑体" panose="02010609060101010101" charset="-122"/>
                </a:rPr>
                <a:t>（冗官、冗兵、冗费</a:t>
              </a:r>
              <a:r>
                <a:rPr lang="zh-CN" altLang="en-US" sz="3600" b="1" dirty="0">
                  <a:latin typeface="Times New Roman" panose="02020603050405020304" charset="0"/>
                  <a:ea typeface="黑体" panose="02010609060101010101" charset="-122"/>
                </a:rPr>
                <a:t>”</a:t>
              </a:r>
              <a:r>
                <a:rPr lang="zh-CN" altLang="en-US" sz="3600" b="1" dirty="0">
                  <a:latin typeface="黑体" panose="02010609060101010101" charset="-122"/>
                  <a:ea typeface="黑体" panose="02010609060101010101" charset="-122"/>
                </a:rPr>
                <a:t>）</a:t>
              </a:r>
              <a:r>
                <a:rPr lang="zh-CN" altLang="en-US" sz="4400" b="1" dirty="0">
                  <a:latin typeface="华文新魏" panose="02010800040101010101" charset="-122"/>
                  <a:ea typeface="华文新魏" panose="02010800040101010101" charset="-122"/>
                </a:rPr>
                <a:t> </a:t>
              </a:r>
            </a:p>
            <a:p>
              <a:r>
                <a:rPr lang="zh-CN" altLang="en-US" sz="4400" b="1" dirty="0">
                  <a:latin typeface="华文新魏" panose="02010800040101010101" charset="-122"/>
                  <a:ea typeface="华文新魏" panose="02010800040101010101" charset="-122"/>
                </a:rPr>
                <a:t>        </a:t>
              </a:r>
              <a:r>
                <a:rPr lang="zh-CN" altLang="en-US" sz="4400" b="1" dirty="0">
                  <a:solidFill>
                    <a:srgbClr val="FF0000"/>
                  </a:solidFill>
                  <a:latin typeface="Arial" panose="020B0604020202020204" pitchFamily="34" charset="0"/>
                  <a:ea typeface="华文新魏" panose="02010800040101010101" charset="-122"/>
                </a:rPr>
                <a:t>“</a:t>
              </a:r>
              <a:r>
                <a:rPr lang="zh-CN" altLang="en-US" sz="4400" b="1" dirty="0">
                  <a:solidFill>
                    <a:srgbClr val="FF0000"/>
                  </a:solidFill>
                  <a:latin typeface="华文新魏" panose="02010800040101010101" charset="-122"/>
                  <a:ea typeface="华文新魏" panose="02010800040101010101" charset="-122"/>
                </a:rPr>
                <a:t>二积</a:t>
              </a:r>
              <a:r>
                <a:rPr lang="zh-CN" altLang="en-US" sz="3600" b="1" dirty="0">
                  <a:latin typeface="黑体" panose="02010609060101010101" charset="-122"/>
                  <a:ea typeface="黑体" panose="02010609060101010101" charset="-122"/>
                </a:rPr>
                <a:t>（积弱、积贫</a:t>
              </a:r>
              <a:r>
                <a:rPr lang="zh-CN" altLang="en-US" sz="3600" b="1" dirty="0">
                  <a:latin typeface="Times New Roman" panose="02020603050405020304" charset="0"/>
                  <a:ea typeface="黑体" panose="02010609060101010101" charset="-122"/>
                </a:rPr>
                <a:t>”</a:t>
              </a:r>
              <a:r>
                <a:rPr lang="zh-CN" altLang="en-US" sz="3600" b="1" dirty="0">
                  <a:latin typeface="黑体" panose="02010609060101010101" charset="-122"/>
                  <a:ea typeface="黑体" panose="02010609060101010101" charset="-122"/>
                </a:rPr>
                <a:t>）</a:t>
              </a:r>
              <a:r>
                <a:rPr lang="zh-CN" altLang="en-US" sz="4400" b="1" dirty="0">
                  <a:latin typeface="华文新魏" panose="02010800040101010101" charset="-122"/>
                  <a:ea typeface="华文新魏" panose="02010800040101010101" charset="-122"/>
                </a:rPr>
                <a:t>后患</a:t>
              </a:r>
              <a:r>
                <a:rPr lang="en-US" altLang="zh-CN" sz="4400" b="1" dirty="0">
                  <a:latin typeface="华文新魏" panose="02010800040101010101" charset="-122"/>
                  <a:ea typeface="华文新魏" panose="02010800040101010101" charset="-122"/>
                </a:rPr>
                <a:t>.</a:t>
              </a:r>
            </a:p>
          </p:txBody>
        </p:sp>
        <p:sp>
          <p:nvSpPr>
            <p:cNvPr id="10255" name="Line 16"/>
            <p:cNvSpPr/>
            <p:nvPr/>
          </p:nvSpPr>
          <p:spPr>
            <a:xfrm>
              <a:off x="1156" y="3748"/>
              <a:ext cx="182" cy="0"/>
            </a:xfrm>
            <a:prstGeom prst="line">
              <a:avLst/>
            </a:prstGeom>
            <a:ln w="28575" cap="flat" cmpd="sng">
              <a:solidFill>
                <a:schemeClr val="folHlink"/>
              </a:solidFill>
              <a:prstDash val="solid"/>
              <a:round/>
              <a:headEnd type="none" w="med" len="med"/>
              <a:tailEnd type="none" w="med" len="med"/>
            </a:ln>
          </p:spPr>
        </p:sp>
      </p:grpSp>
      <p:sp>
        <p:nvSpPr>
          <p:cNvPr id="5" name="矩形 4"/>
          <p:cNvSpPr/>
          <p:nvPr/>
        </p:nvSpPr>
        <p:spPr>
          <a:xfrm>
            <a:off x="-211455" y="-71120"/>
            <a:ext cx="8129270" cy="559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smtClean="0">
                <a:solidFill>
                  <a:schemeClr val="tx1"/>
                </a:solidFill>
                <a:latin typeface="微软雅黑" panose="020B0503020204020204" charset="-122"/>
                <a:ea typeface="微软雅黑" panose="020B0503020204020204" charset="-122"/>
                <a:cs typeface="微软雅黑" panose="020B0503020204020204" charset="-122"/>
              </a:rPr>
              <a:t>一、 中央集权的发展（中央—地方） </a:t>
            </a:r>
          </a:p>
        </p:txBody>
      </p:sp>
      <p:sp>
        <p:nvSpPr>
          <p:cNvPr id="6" name="文本框 5"/>
          <p:cNvSpPr txBox="1"/>
          <p:nvPr/>
        </p:nvSpPr>
        <p:spPr>
          <a:xfrm>
            <a:off x="-88265" y="488315"/>
            <a:ext cx="5671185" cy="583565"/>
          </a:xfrm>
          <a:prstGeom prst="rect">
            <a:avLst/>
          </a:prstGeom>
          <a:noFill/>
        </p:spPr>
        <p:txBody>
          <a:bodyPr wrap="square" rtlCol="0" anchor="t">
            <a:spAutoFit/>
          </a:bodyPr>
          <a:lstStyle/>
          <a:p>
            <a:pPr>
              <a:spcBef>
                <a:spcPct val="0"/>
              </a:spcBef>
              <a:buClr>
                <a:schemeClr val="tx1"/>
              </a:buClr>
              <a:buNone/>
            </a:pPr>
            <a:r>
              <a:rPr lang="en-US" altLang="zh-CN" sz="3200" dirty="0">
                <a:solidFill>
                  <a:schemeClr val="tx1"/>
                </a:solidFill>
                <a:latin typeface="微软雅黑" panose="020B0503020204020204" charset="-122"/>
                <a:ea typeface="微软雅黑" panose="020B0503020204020204" charset="-122"/>
                <a:cs typeface="微软雅黑" panose="020B0503020204020204" charset="-122"/>
                <a:sym typeface="+mn-ea"/>
              </a:rPr>
              <a:t>3</a:t>
            </a:r>
            <a:r>
              <a:rPr lang="zh-CN" altLang="en-US" sz="320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3200" dirty="0">
                <a:solidFill>
                  <a:schemeClr val="tx1"/>
                </a:solidFill>
                <a:latin typeface="微软雅黑" panose="020B0503020204020204" charset="-122"/>
                <a:ea typeface="微软雅黑" panose="020B0503020204020204" charset="-122"/>
                <a:sym typeface="+mn-ea"/>
              </a:rPr>
              <a:t>北宋中央集权的强化</a:t>
            </a:r>
            <a:endParaRPr lang="zh-CN" altLang="en-US" sz="320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blinds(horizontal)">
                                      <p:cBhvr>
                                        <p:cTn id="7" dur="500"/>
                                        <p:tgtEl>
                                          <p:spTgt spid="2253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532"/>
                                        </p:tgtEl>
                                        <p:attrNameLst>
                                          <p:attrName>style.visibility</p:attrName>
                                        </p:attrNameLst>
                                      </p:cBhvr>
                                      <p:to>
                                        <p:strVal val="visible"/>
                                      </p:to>
                                    </p:set>
                                    <p:animEffect transition="in" filter="dissolve">
                                      <p:cBhvr>
                                        <p:cTn id="12" dur="500"/>
                                        <p:tgtEl>
                                          <p:spTgt spid="22532"/>
                                        </p:tgtEl>
                                      </p:cBhvr>
                                    </p:animEffect>
                                  </p:childTnLst>
                                </p:cTn>
                              </p:par>
                            </p:childTnLst>
                          </p:cTn>
                        </p:par>
                        <p:par>
                          <p:cTn id="13" fill="hold">
                            <p:stCondLst>
                              <p:cond delay="500"/>
                            </p:stCondLst>
                            <p:childTnLst>
                              <p:par>
                                <p:cTn id="14" presetID="16" presetClass="entr" presetSubtype="42" fill="hold" grpId="0" nodeType="afterEffect">
                                  <p:stCondLst>
                                    <p:cond delay="0"/>
                                  </p:stCondLst>
                                  <p:childTnLst>
                                    <p:set>
                                      <p:cBhvr>
                                        <p:cTn id="15" dur="1" fill="hold">
                                          <p:stCondLst>
                                            <p:cond delay="0"/>
                                          </p:stCondLst>
                                        </p:cTn>
                                        <p:tgtEl>
                                          <p:spTgt spid="22533"/>
                                        </p:tgtEl>
                                        <p:attrNameLst>
                                          <p:attrName>style.visibility</p:attrName>
                                        </p:attrNameLst>
                                      </p:cBhvr>
                                      <p:to>
                                        <p:strVal val="visible"/>
                                      </p:to>
                                    </p:set>
                                    <p:animEffect transition="in" filter="barn(outHorizontal)">
                                      <p:cBhvr>
                                        <p:cTn id="16" dur="500"/>
                                        <p:tgtEl>
                                          <p:spTgt spid="22533"/>
                                        </p:tgtEl>
                                      </p:cBhvr>
                                    </p:animEffect>
                                  </p:childTnLst>
                                </p:cTn>
                              </p:par>
                            </p:childTnLst>
                          </p:cTn>
                        </p:par>
                        <p:par>
                          <p:cTn id="17" fill="hold">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22534"/>
                                        </p:tgtEl>
                                        <p:attrNameLst>
                                          <p:attrName>style.visibility</p:attrName>
                                        </p:attrNameLst>
                                      </p:cBhvr>
                                      <p:to>
                                        <p:strVal val="visible"/>
                                      </p:to>
                                    </p:set>
                                    <p:animEffect transition="in" filter="dissolve">
                                      <p:cBhvr>
                                        <p:cTn id="20" dur="500"/>
                                        <p:tgtEl>
                                          <p:spTgt spid="2253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2539"/>
                                        </p:tgtEl>
                                        <p:attrNameLst>
                                          <p:attrName>style.visibility</p:attrName>
                                        </p:attrNameLst>
                                      </p:cBhvr>
                                      <p:to>
                                        <p:strVal val="visible"/>
                                      </p:to>
                                    </p:set>
                                    <p:animEffect transition="in" filter="wipe(down)">
                                      <p:cBhvr>
                                        <p:cTn id="25" dur="500"/>
                                        <p:tgtEl>
                                          <p:spTgt spid="2253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2540"/>
                                        </p:tgtEl>
                                        <p:attrNameLst>
                                          <p:attrName>style.visibility</p:attrName>
                                        </p:attrNameLst>
                                      </p:cBhvr>
                                      <p:to>
                                        <p:strVal val="visible"/>
                                      </p:to>
                                    </p:set>
                                    <p:animEffect transition="in" filter="wipe(down)">
                                      <p:cBhvr>
                                        <p:cTn id="30" dur="500"/>
                                        <p:tgtEl>
                                          <p:spTgt spid="2254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2541"/>
                                        </p:tgtEl>
                                        <p:attrNameLst>
                                          <p:attrName>style.visibility</p:attrName>
                                        </p:attrNameLst>
                                      </p:cBhvr>
                                      <p:to>
                                        <p:strVal val="visible"/>
                                      </p:to>
                                    </p:set>
                                    <p:animEffect transition="in" filter="wipe(down)">
                                      <p:cBhvr>
                                        <p:cTn id="35" dur="500"/>
                                        <p:tgtEl>
                                          <p:spTgt spid="22541"/>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500" fill="hold">
                                          <p:stCondLst>
                                            <p:cond delay="0"/>
                                          </p:stCondLst>
                                        </p:cTn>
                                        <p:tgtEl>
                                          <p:spTgt spid="22535"/>
                                        </p:tgtEl>
                                        <p:attrNameLst>
                                          <p:attrName>style.visibility</p:attrName>
                                        </p:attrNameLst>
                                      </p:cBhvr>
                                      <p:to>
                                        <p:strVal val="visible"/>
                                      </p:to>
                                    </p:set>
                                    <p:animEffect transition="in" filter="dissolve">
                                      <p:cBhvr>
                                        <p:cTn id="40" dur="500"/>
                                        <p:tgtEl>
                                          <p:spTgt spid="22535"/>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22536"/>
                                        </p:tgtEl>
                                        <p:attrNameLst>
                                          <p:attrName>style.visibility</p:attrName>
                                        </p:attrNameLst>
                                      </p:cBhvr>
                                      <p:to>
                                        <p:strVal val="visible"/>
                                      </p:to>
                                    </p:set>
                                    <p:animEffect transition="in" filter="dissolve">
                                      <p:cBhvr>
                                        <p:cTn id="45" dur="500"/>
                                        <p:tgtEl>
                                          <p:spTgt spid="22536"/>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22537"/>
                                        </p:tgtEl>
                                        <p:attrNameLst>
                                          <p:attrName>style.visibility</p:attrName>
                                        </p:attrNameLst>
                                      </p:cBhvr>
                                      <p:to>
                                        <p:strVal val="visible"/>
                                      </p:to>
                                    </p:set>
                                    <p:animEffect transition="in" filter="dissolve">
                                      <p:cBhvr>
                                        <p:cTn id="50" dur="500"/>
                                        <p:tgtEl>
                                          <p:spTgt spid="22537"/>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22538"/>
                                        </p:tgtEl>
                                        <p:attrNameLst>
                                          <p:attrName>style.visibility</p:attrName>
                                        </p:attrNameLst>
                                      </p:cBhvr>
                                      <p:to>
                                        <p:strVal val="visible"/>
                                      </p:to>
                                    </p:set>
                                    <p:animEffect transition="in" filter="blinds(horizontal)">
                                      <p:cBhvr>
                                        <p:cTn id="55" dur="500"/>
                                        <p:tgtEl>
                                          <p:spTgt spid="2253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wipe(left)">
                                      <p:cBhvr>
                                        <p:cTn id="6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P spid="22532" grpId="0"/>
      <p:bldP spid="22533" grpId="0" bldLvl="0" animBg="1"/>
      <p:bldP spid="22534" grpId="0"/>
      <p:bldP spid="22535" grpId="0"/>
      <p:bldP spid="22536" grpId="0"/>
      <p:bldP spid="22537" grpId="0"/>
      <p:bldP spid="22538" grpId="0"/>
      <p:bldP spid="22539" grpId="0"/>
      <p:bldP spid="22540" grpId="0"/>
      <p:bldP spid="2254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10135_991"/>
          <p:cNvPicPr>
            <a:picLocks noChangeAspect="1"/>
          </p:cNvPicPr>
          <p:nvPr/>
        </p:nvPicPr>
        <p:blipFill>
          <a:blip r:embed="rId2"/>
          <a:stretch>
            <a:fillRect/>
          </a:stretch>
        </p:blipFill>
        <p:spPr>
          <a:xfrm>
            <a:off x="-34290" y="480060"/>
            <a:ext cx="4767263" cy="2438400"/>
          </a:xfrm>
          <a:prstGeom prst="rect">
            <a:avLst/>
          </a:prstGeom>
          <a:noFill/>
          <a:ln w="9525">
            <a:noFill/>
          </a:ln>
        </p:spPr>
      </p:pic>
      <p:pic>
        <p:nvPicPr>
          <p:cNvPr id="75779" name="Picture 3" descr="1-30-1"/>
          <p:cNvPicPr>
            <a:picLocks noChangeAspect="1"/>
          </p:cNvPicPr>
          <p:nvPr/>
        </p:nvPicPr>
        <p:blipFill>
          <a:blip r:embed="rId3"/>
          <a:stretch>
            <a:fillRect/>
          </a:stretch>
        </p:blipFill>
        <p:spPr>
          <a:xfrm>
            <a:off x="-34290" y="3680460"/>
            <a:ext cx="4724400" cy="2605088"/>
          </a:xfrm>
          <a:prstGeom prst="rect">
            <a:avLst/>
          </a:prstGeom>
          <a:noFill/>
          <a:ln w="9525">
            <a:noFill/>
          </a:ln>
        </p:spPr>
      </p:pic>
      <p:sp>
        <p:nvSpPr>
          <p:cNvPr id="75780" name="Text Box 4"/>
          <p:cNvSpPr txBox="1"/>
          <p:nvPr/>
        </p:nvSpPr>
        <p:spPr>
          <a:xfrm>
            <a:off x="-34290" y="2994660"/>
            <a:ext cx="4953000" cy="521970"/>
          </a:xfrm>
          <a:prstGeom prst="rect">
            <a:avLst/>
          </a:prstGeom>
          <a:solidFill>
            <a:schemeClr val="bg1"/>
          </a:solidFill>
          <a:ln w="9525">
            <a:noFill/>
          </a:ln>
        </p:spPr>
        <p:txBody>
          <a:bodyPr anchor="t">
            <a:spAutoFit/>
          </a:bodyPr>
          <a:lstStyle/>
          <a:p>
            <a:pPr>
              <a:spcBef>
                <a:spcPct val="50000"/>
              </a:spcBef>
            </a:pPr>
            <a:r>
              <a:rPr lang="zh-CN" altLang="en-US" sz="2800" b="1" dirty="0">
                <a:latin typeface="Times New Roman" panose="02020603050405020304" charset="0"/>
                <a:ea typeface="宋体" panose="02010600030101010101" pitchFamily="2" charset="-122"/>
              </a:rPr>
              <a:t>河西节度使张议潮统军出行图</a:t>
            </a:r>
          </a:p>
        </p:txBody>
      </p:sp>
      <p:sp>
        <p:nvSpPr>
          <p:cNvPr id="75781" name="Text Box 5"/>
          <p:cNvSpPr txBox="1"/>
          <p:nvPr/>
        </p:nvSpPr>
        <p:spPr>
          <a:xfrm>
            <a:off x="270510" y="6195060"/>
            <a:ext cx="4191000" cy="521970"/>
          </a:xfrm>
          <a:prstGeom prst="rect">
            <a:avLst/>
          </a:prstGeom>
          <a:solidFill>
            <a:schemeClr val="bg1"/>
          </a:solidFill>
          <a:ln w="9525">
            <a:noFill/>
          </a:ln>
        </p:spPr>
        <p:txBody>
          <a:bodyPr anchor="t">
            <a:spAutoFit/>
          </a:bodyPr>
          <a:lstStyle/>
          <a:p>
            <a:pPr>
              <a:spcBef>
                <a:spcPct val="50000"/>
              </a:spcBef>
            </a:pPr>
            <a:r>
              <a:rPr lang="zh-CN" altLang="en-US" sz="2800" b="1" dirty="0">
                <a:latin typeface="Times New Roman" panose="02020603050405020304" charset="0"/>
                <a:ea typeface="宋体" panose="02010600030101010101" pitchFamily="2" charset="-122"/>
              </a:rPr>
              <a:t>北宋时代文官出行的情况</a:t>
            </a:r>
          </a:p>
        </p:txBody>
      </p:sp>
      <p:sp>
        <p:nvSpPr>
          <p:cNvPr id="75782" name="Text Box 6"/>
          <p:cNvSpPr txBox="1"/>
          <p:nvPr/>
        </p:nvSpPr>
        <p:spPr>
          <a:xfrm>
            <a:off x="4682490" y="99060"/>
            <a:ext cx="7520940" cy="1076325"/>
          </a:xfrm>
          <a:prstGeom prst="rect">
            <a:avLst/>
          </a:prstGeom>
          <a:solidFill>
            <a:srgbClr val="FFFF66"/>
          </a:solidFill>
          <a:ln w="9525">
            <a:noFill/>
          </a:ln>
        </p:spPr>
        <p:txBody>
          <a:bodyPr wrap="square" anchor="t">
            <a:spAutoFit/>
          </a:bodyPr>
          <a:lstStyle/>
          <a:p>
            <a:r>
              <a:rPr lang="zh-CN" altLang="en-US" sz="3200" b="1" dirty="0">
                <a:latin typeface="Times New Roman" panose="02020603050405020304" charset="0"/>
                <a:ea typeface="宋体" panose="02010600030101010101" pitchFamily="2" charset="-122"/>
              </a:rPr>
              <a:t>阅读左边两幅图请回答</a:t>
            </a:r>
            <a:r>
              <a:rPr lang="en-US" altLang="zh-CN" sz="3200" b="1" dirty="0">
                <a:latin typeface="Times New Roman" panose="02020603050405020304" charset="0"/>
                <a:ea typeface="宋体" panose="02010600030101010101" pitchFamily="2" charset="-122"/>
              </a:rPr>
              <a:t>1</a:t>
            </a:r>
            <a:r>
              <a:rPr lang="zh-CN" altLang="en-US" sz="3200" b="1" dirty="0">
                <a:latin typeface="Times New Roman" panose="02020603050405020304" charset="0"/>
                <a:ea typeface="宋体" panose="02010600030101010101" pitchFamily="2" charset="-122"/>
              </a:rPr>
              <a:t>、这两幅图反映的情景有何不同？</a:t>
            </a:r>
          </a:p>
        </p:txBody>
      </p:sp>
      <p:sp>
        <p:nvSpPr>
          <p:cNvPr id="75783" name="Text Box 7"/>
          <p:cNvSpPr txBox="1"/>
          <p:nvPr/>
        </p:nvSpPr>
        <p:spPr>
          <a:xfrm>
            <a:off x="4690110" y="2237740"/>
            <a:ext cx="7600950" cy="521970"/>
          </a:xfrm>
          <a:prstGeom prst="rect">
            <a:avLst/>
          </a:prstGeom>
          <a:noFill/>
          <a:ln w="9525">
            <a:noFill/>
          </a:ln>
        </p:spPr>
        <p:txBody>
          <a:bodyPr wrap="square" anchor="t">
            <a:spAutoFit/>
          </a:bodyPr>
          <a:lstStyle/>
          <a:p>
            <a:pPr>
              <a:spcBef>
                <a:spcPct val="50000"/>
              </a:spcBef>
            </a:pPr>
            <a:r>
              <a:rPr lang="en-US" altLang="zh-CN" sz="2800" b="1" dirty="0">
                <a:latin typeface="Times New Roman" panose="02020603050405020304" charset="0"/>
                <a:ea typeface="宋体" panose="02010600030101010101" pitchFamily="2" charset="-122"/>
              </a:rPr>
              <a:t>2</a:t>
            </a:r>
            <a:r>
              <a:rPr lang="zh-CN" altLang="en-US" sz="2800" b="1" dirty="0">
                <a:latin typeface="Times New Roman" panose="02020603050405020304" charset="0"/>
                <a:ea typeface="宋体" panose="02010600030101010101" pitchFamily="2" charset="-122"/>
              </a:rPr>
              <a:t>、指出左面两幅画反映的历史现象的内在联系？</a:t>
            </a:r>
          </a:p>
        </p:txBody>
      </p:sp>
      <p:sp>
        <p:nvSpPr>
          <p:cNvPr id="75784" name="Text Box 8"/>
          <p:cNvSpPr txBox="1"/>
          <p:nvPr/>
        </p:nvSpPr>
        <p:spPr>
          <a:xfrm>
            <a:off x="4682490" y="1223010"/>
            <a:ext cx="7521575" cy="1014730"/>
          </a:xfrm>
          <a:prstGeom prst="rect">
            <a:avLst/>
          </a:prstGeom>
          <a:solidFill>
            <a:schemeClr val="bg1"/>
          </a:solidFill>
          <a:ln w="9525" cap="flat" cmpd="sng">
            <a:solidFill>
              <a:srgbClr val="0000FF"/>
            </a:solidFill>
            <a:prstDash val="solid"/>
            <a:miter/>
            <a:headEnd type="none" w="med" len="med"/>
            <a:tailEnd type="none" w="med" len="med"/>
          </a:ln>
        </p:spPr>
        <p:txBody>
          <a:bodyPr wrap="square" anchor="t">
            <a:spAutoFit/>
          </a:bodyPr>
          <a:lstStyle/>
          <a:p>
            <a:pPr>
              <a:spcBef>
                <a:spcPct val="50000"/>
              </a:spcBef>
            </a:pPr>
            <a:r>
              <a:rPr lang="zh-CN" altLang="en-US" sz="3000" b="1" dirty="0">
                <a:latin typeface="Times New Roman" panose="02020603050405020304" charset="0"/>
                <a:ea typeface="宋体" panose="02010600030101010101" pitchFamily="2" charset="-122"/>
              </a:rPr>
              <a:t>答：图一反映了唐朝地方节度使拥兵自重，耀武扬威；图二反映了北宋时期文官受重视</a:t>
            </a:r>
          </a:p>
        </p:txBody>
      </p:sp>
      <p:sp>
        <p:nvSpPr>
          <p:cNvPr id="75785" name="Text Box 9"/>
          <p:cNvSpPr txBox="1"/>
          <p:nvPr/>
        </p:nvSpPr>
        <p:spPr>
          <a:xfrm>
            <a:off x="4733290" y="2759710"/>
            <a:ext cx="7470140" cy="1568450"/>
          </a:xfrm>
          <a:prstGeom prst="rect">
            <a:avLst/>
          </a:prstGeom>
          <a:solidFill>
            <a:schemeClr val="bg1"/>
          </a:solidFill>
          <a:ln w="9525" cap="flat" cmpd="sng">
            <a:solidFill>
              <a:srgbClr val="0000FF"/>
            </a:solidFill>
            <a:prstDash val="solid"/>
            <a:miter/>
            <a:headEnd type="none" w="med" len="med"/>
            <a:tailEnd type="none" w="med" len="med"/>
          </a:ln>
        </p:spPr>
        <p:txBody>
          <a:bodyPr wrap="square" anchor="t">
            <a:spAutoFit/>
          </a:bodyPr>
          <a:lstStyle/>
          <a:p>
            <a:pPr>
              <a:spcBef>
                <a:spcPct val="50000"/>
              </a:spcBef>
            </a:pPr>
            <a:r>
              <a:rPr lang="zh-CN" altLang="en-US" sz="3200" b="1" dirty="0">
                <a:latin typeface="Times New Roman" panose="02020603050405020304" charset="0"/>
                <a:ea typeface="宋体" panose="02010600030101010101" pitchFamily="2" charset="-122"/>
              </a:rPr>
              <a:t>唐朝中后期地方节度使权力很大，形成藩镇割据的局面，宋代加强中央集权，为防止武人割据，重视文臣</a:t>
            </a:r>
          </a:p>
        </p:txBody>
      </p:sp>
      <p:sp>
        <p:nvSpPr>
          <p:cNvPr id="20489" name="Text Box 10"/>
          <p:cNvSpPr txBox="1"/>
          <p:nvPr/>
        </p:nvSpPr>
        <p:spPr>
          <a:xfrm>
            <a:off x="-34290" y="99060"/>
            <a:ext cx="1295400" cy="521970"/>
          </a:xfrm>
          <a:prstGeom prst="rect">
            <a:avLst/>
          </a:prstGeom>
          <a:solidFill>
            <a:schemeClr val="bg1"/>
          </a:solidFill>
          <a:ln w="9525">
            <a:noFill/>
          </a:ln>
        </p:spPr>
        <p:txBody>
          <a:bodyPr anchor="t">
            <a:spAutoFit/>
          </a:bodyPr>
          <a:lstStyle/>
          <a:p>
            <a:pPr>
              <a:spcBef>
                <a:spcPct val="50000"/>
              </a:spcBef>
            </a:pPr>
            <a:r>
              <a:rPr lang="zh-CN" altLang="en-US" sz="2800" b="1" dirty="0">
                <a:latin typeface="Times New Roman" panose="02020603050405020304" charset="0"/>
                <a:ea typeface="宋体" panose="02010600030101010101" pitchFamily="2" charset="-122"/>
              </a:rPr>
              <a:t>问题</a:t>
            </a:r>
          </a:p>
        </p:txBody>
      </p:sp>
      <p:sp>
        <p:nvSpPr>
          <p:cNvPr id="82950" name="文本框 82949"/>
          <p:cNvSpPr txBox="1"/>
          <p:nvPr/>
        </p:nvSpPr>
        <p:spPr>
          <a:xfrm>
            <a:off x="4733290" y="4180840"/>
            <a:ext cx="8382000" cy="706755"/>
          </a:xfrm>
          <a:prstGeom prst="rect">
            <a:avLst/>
          </a:prstGeom>
          <a:noFill/>
          <a:ln w="9525">
            <a:noFill/>
          </a:ln>
        </p:spPr>
        <p:txBody>
          <a:bodyPr>
            <a:spAutoFit/>
          </a:bodyPr>
          <a:lstStyle/>
          <a:p>
            <a:pPr>
              <a:spcBef>
                <a:spcPct val="50000"/>
              </a:spcBef>
            </a:pPr>
            <a:r>
              <a:rPr lang="zh-CN" altLang="en-US" sz="4000" b="1" dirty="0">
                <a:solidFill>
                  <a:schemeClr val="tx1"/>
                </a:solidFill>
                <a:latin typeface="微软雅黑" panose="020B0503020204020204" charset="-122"/>
                <a:ea typeface="微软雅黑" panose="020B0503020204020204" charset="-122"/>
                <a:cs typeface="微软雅黑" panose="020B0503020204020204" charset="-122"/>
              </a:rPr>
              <a:t>（</a:t>
            </a:r>
            <a:r>
              <a:rPr lang="en-US" altLang="zh-CN" sz="4000" b="1" dirty="0">
                <a:solidFill>
                  <a:schemeClr val="tx1"/>
                </a:solidFill>
                <a:latin typeface="微软雅黑" panose="020B0503020204020204" charset="-122"/>
                <a:ea typeface="微软雅黑" panose="020B0503020204020204" charset="-122"/>
                <a:cs typeface="微软雅黑" panose="020B0503020204020204" charset="-122"/>
              </a:rPr>
              <a:t>3</a:t>
            </a:r>
            <a:r>
              <a:rPr lang="zh-CN" altLang="en-US" sz="4000" b="1" dirty="0">
                <a:solidFill>
                  <a:schemeClr val="tx1"/>
                </a:solidFill>
                <a:latin typeface="微软雅黑" panose="020B0503020204020204" charset="-122"/>
                <a:ea typeface="微软雅黑" panose="020B0503020204020204" charset="-122"/>
                <a:cs typeface="微软雅黑" panose="020B0503020204020204" charset="-122"/>
              </a:rPr>
              <a:t>）你得出了什么认识？</a:t>
            </a:r>
          </a:p>
        </p:txBody>
      </p:sp>
      <p:sp>
        <p:nvSpPr>
          <p:cNvPr id="82955" name="文本框 82954"/>
          <p:cNvSpPr txBox="1"/>
          <p:nvPr/>
        </p:nvSpPr>
        <p:spPr>
          <a:xfrm>
            <a:off x="4682490" y="4835525"/>
            <a:ext cx="7470140" cy="2061210"/>
          </a:xfrm>
          <a:prstGeom prst="rect">
            <a:avLst/>
          </a:prstGeom>
          <a:noFill/>
          <a:ln w="9525">
            <a:noFill/>
          </a:ln>
          <a:extLst>
            <a:ext uri="{909E8E84-426E-40DD-AFC4-6F175D3DCCD1}">
              <a14:hiddenFill xmlns:a14="http://schemas.microsoft.com/office/drawing/2010/main">
                <a:solidFill>
                  <a:srgbClr val="FFFF00"/>
                </a:solidFill>
              </a14:hiddenFill>
            </a:ext>
          </a:extLst>
        </p:spPr>
        <p:txBody>
          <a:bodyPr wrap="square">
            <a:spAutoFit/>
          </a:bodyPr>
          <a:lstStyle/>
          <a:p>
            <a:r>
              <a:rPr lang="zh-CN" altLang="en-US" sz="3200" b="1" dirty="0">
                <a:solidFill>
                  <a:schemeClr val="tx1"/>
                </a:solidFill>
                <a:latin typeface="微软雅黑" panose="020B0503020204020204" charset="-122"/>
                <a:ea typeface="微软雅黑" panose="020B0503020204020204" charset="-122"/>
                <a:cs typeface="微软雅黑" panose="020B0503020204020204" charset="-122"/>
              </a:rPr>
              <a:t>过分集权也无法发挥地方的积极性</a:t>
            </a:r>
            <a:r>
              <a:rPr lang="en-US" altLang="zh-CN" sz="3200" b="1"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sz="3200" b="1" dirty="0">
                <a:solidFill>
                  <a:schemeClr val="tx1"/>
                </a:solidFill>
                <a:latin typeface="微软雅黑" panose="020B0503020204020204" charset="-122"/>
                <a:ea typeface="微软雅黑" panose="020B0503020204020204" charset="-122"/>
                <a:cs typeface="微软雅黑" panose="020B0503020204020204" charset="-122"/>
              </a:rPr>
              <a:t>导致国家积贫积弱</a:t>
            </a:r>
            <a:r>
              <a:rPr lang="en-US" altLang="zh-CN" sz="3200" b="1"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sz="3200" b="1" dirty="0">
                <a:solidFill>
                  <a:schemeClr val="tx1"/>
                </a:solidFill>
                <a:latin typeface="微软雅黑" panose="020B0503020204020204" charset="-122"/>
                <a:ea typeface="微软雅黑" panose="020B0503020204020204" charset="-122"/>
                <a:cs typeface="微软雅黑" panose="020B0503020204020204" charset="-122"/>
              </a:rPr>
              <a:t>因此</a:t>
            </a:r>
            <a:r>
              <a:rPr lang="zh-CN" altLang="en-US" sz="3200" b="1" dirty="0">
                <a:solidFill>
                  <a:srgbClr val="FF0000"/>
                </a:solidFill>
                <a:latin typeface="微软雅黑" panose="020B0503020204020204" charset="-122"/>
                <a:ea typeface="微软雅黑" panose="020B0503020204020204" charset="-122"/>
                <a:cs typeface="微软雅黑" panose="020B0503020204020204" charset="-122"/>
              </a:rPr>
              <a:t>中央集权应当适中</a:t>
            </a:r>
            <a:r>
              <a:rPr lang="en-US" altLang="zh-CN" sz="3200" b="1" dirty="0">
                <a:solidFill>
                  <a:srgbClr val="FF0000"/>
                </a:solidFill>
                <a:latin typeface="微软雅黑" panose="020B0503020204020204" charset="-122"/>
                <a:ea typeface="微软雅黑" panose="020B0503020204020204" charset="-122"/>
                <a:cs typeface="微软雅黑" panose="020B0503020204020204" charset="-122"/>
              </a:rPr>
              <a:t>,</a:t>
            </a:r>
            <a:r>
              <a:rPr lang="zh-CN" altLang="en-US" sz="3200" b="1" dirty="0">
                <a:solidFill>
                  <a:srgbClr val="FF0000"/>
                </a:solidFill>
                <a:latin typeface="微软雅黑" panose="020B0503020204020204" charset="-122"/>
                <a:ea typeface="微软雅黑" panose="020B0503020204020204" charset="-122"/>
                <a:cs typeface="微软雅黑" panose="020B0503020204020204" charset="-122"/>
              </a:rPr>
              <a:t>不能过小</a:t>
            </a:r>
            <a:r>
              <a:rPr lang="en-US" altLang="zh-CN" sz="3200" b="1" dirty="0">
                <a:solidFill>
                  <a:srgbClr val="FF0000"/>
                </a:solidFill>
                <a:latin typeface="微软雅黑" panose="020B0503020204020204" charset="-122"/>
                <a:ea typeface="微软雅黑" panose="020B0503020204020204" charset="-122"/>
                <a:cs typeface="微软雅黑" panose="020B0503020204020204" charset="-122"/>
              </a:rPr>
              <a:t>,</a:t>
            </a:r>
            <a:r>
              <a:rPr lang="zh-CN" altLang="en-US" sz="3200" b="1" dirty="0">
                <a:solidFill>
                  <a:srgbClr val="FF0000"/>
                </a:solidFill>
                <a:latin typeface="微软雅黑" panose="020B0503020204020204" charset="-122"/>
                <a:ea typeface="微软雅黑" panose="020B0503020204020204" charset="-122"/>
                <a:cs typeface="微软雅黑" panose="020B0503020204020204" charset="-122"/>
              </a:rPr>
              <a:t>也不能过大</a:t>
            </a:r>
            <a:r>
              <a:rPr lang="en-US" altLang="zh-CN" sz="3200" b="1" dirty="0">
                <a:solidFill>
                  <a:srgbClr val="FF0000"/>
                </a:solidFill>
                <a:latin typeface="微软雅黑" panose="020B0503020204020204" charset="-122"/>
                <a:ea typeface="微软雅黑" panose="020B0503020204020204" charset="-122"/>
                <a:cs typeface="微软雅黑" panose="020B0503020204020204" charset="-122"/>
              </a:rPr>
              <a:t>,</a:t>
            </a:r>
            <a:r>
              <a:rPr lang="zh-CN" altLang="en-US" sz="3200" b="1" dirty="0">
                <a:solidFill>
                  <a:srgbClr val="FF0000"/>
                </a:solidFill>
                <a:latin typeface="微软雅黑" panose="020B0503020204020204" charset="-122"/>
                <a:ea typeface="微软雅黑" panose="020B0503020204020204" charset="-122"/>
                <a:cs typeface="微软雅黑" panose="020B0503020204020204" charset="-122"/>
              </a:rPr>
              <a:t>使地方的积极性主动性无法发挥</a:t>
            </a:r>
            <a:r>
              <a:rPr lang="en-US" altLang="zh-CN" sz="3200" b="1">
                <a:solidFill>
                  <a:srgbClr val="333300"/>
                </a:solidFill>
                <a:latin typeface="微软雅黑" panose="020B0503020204020204" charset="-122"/>
                <a:ea typeface="微软雅黑" panose="020B0503020204020204" charset="-122"/>
                <a:cs typeface="微软雅黑" panose="020B0503020204020204" charset="-122"/>
              </a:rPr>
              <a:t>.</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5782"/>
                                        </p:tgtEl>
                                        <p:attrNameLst>
                                          <p:attrName>style.visibility</p:attrName>
                                        </p:attrNameLst>
                                      </p:cBhvr>
                                      <p:to>
                                        <p:strVal val="visible"/>
                                      </p:to>
                                    </p:set>
                                    <p:anim calcmode="lin" valueType="num">
                                      <p:cBhvr additive="base">
                                        <p:cTn id="7" dur="500" fill="hold"/>
                                        <p:tgtEl>
                                          <p:spTgt spid="75782"/>
                                        </p:tgtEl>
                                        <p:attrNameLst>
                                          <p:attrName>ppt_x</p:attrName>
                                        </p:attrNameLst>
                                      </p:cBhvr>
                                      <p:tavLst>
                                        <p:tav tm="0">
                                          <p:val>
                                            <p:strVal val="0-#ppt_w/2"/>
                                          </p:val>
                                        </p:tav>
                                        <p:tav tm="100000">
                                          <p:val>
                                            <p:strVal val="#ppt_x"/>
                                          </p:val>
                                        </p:tav>
                                      </p:tavLst>
                                    </p:anim>
                                    <p:anim calcmode="lin" valueType="num">
                                      <p:cBhvr additive="base">
                                        <p:cTn id="8" dur="500" fill="hold"/>
                                        <p:tgtEl>
                                          <p:spTgt spid="7578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5784"/>
                                        </p:tgtEl>
                                        <p:attrNameLst>
                                          <p:attrName>style.visibility</p:attrName>
                                        </p:attrNameLst>
                                      </p:cBhvr>
                                      <p:to>
                                        <p:strVal val="visible"/>
                                      </p:to>
                                    </p:set>
                                    <p:anim calcmode="lin" valueType="num">
                                      <p:cBhvr additive="base">
                                        <p:cTn id="13" dur="500" fill="hold"/>
                                        <p:tgtEl>
                                          <p:spTgt spid="75784"/>
                                        </p:tgtEl>
                                        <p:attrNameLst>
                                          <p:attrName>ppt_x</p:attrName>
                                        </p:attrNameLst>
                                      </p:cBhvr>
                                      <p:tavLst>
                                        <p:tav tm="0">
                                          <p:val>
                                            <p:strVal val="0-#ppt_w/2"/>
                                          </p:val>
                                        </p:tav>
                                        <p:tav tm="100000">
                                          <p:val>
                                            <p:strVal val="#ppt_x"/>
                                          </p:val>
                                        </p:tav>
                                      </p:tavLst>
                                    </p:anim>
                                    <p:anim calcmode="lin" valueType="num">
                                      <p:cBhvr additive="base">
                                        <p:cTn id="14" dur="500" fill="hold"/>
                                        <p:tgtEl>
                                          <p:spTgt spid="7578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5783"/>
                                        </p:tgtEl>
                                        <p:attrNameLst>
                                          <p:attrName>style.visibility</p:attrName>
                                        </p:attrNameLst>
                                      </p:cBhvr>
                                      <p:to>
                                        <p:strVal val="visible"/>
                                      </p:to>
                                    </p:set>
                                    <p:anim calcmode="lin" valueType="num">
                                      <p:cBhvr additive="base">
                                        <p:cTn id="19" dur="500" fill="hold"/>
                                        <p:tgtEl>
                                          <p:spTgt spid="75783"/>
                                        </p:tgtEl>
                                        <p:attrNameLst>
                                          <p:attrName>ppt_x</p:attrName>
                                        </p:attrNameLst>
                                      </p:cBhvr>
                                      <p:tavLst>
                                        <p:tav tm="0">
                                          <p:val>
                                            <p:strVal val="0-#ppt_w/2"/>
                                          </p:val>
                                        </p:tav>
                                        <p:tav tm="100000">
                                          <p:val>
                                            <p:strVal val="#ppt_x"/>
                                          </p:val>
                                        </p:tav>
                                      </p:tavLst>
                                    </p:anim>
                                    <p:anim calcmode="lin" valueType="num">
                                      <p:cBhvr additive="base">
                                        <p:cTn id="20" dur="500" fill="hold"/>
                                        <p:tgtEl>
                                          <p:spTgt spid="7578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5785"/>
                                        </p:tgtEl>
                                        <p:attrNameLst>
                                          <p:attrName>style.visibility</p:attrName>
                                        </p:attrNameLst>
                                      </p:cBhvr>
                                      <p:to>
                                        <p:strVal val="visible"/>
                                      </p:to>
                                    </p:set>
                                    <p:anim calcmode="lin" valueType="num">
                                      <p:cBhvr additive="base">
                                        <p:cTn id="25" dur="500" fill="hold"/>
                                        <p:tgtEl>
                                          <p:spTgt spid="75785"/>
                                        </p:tgtEl>
                                        <p:attrNameLst>
                                          <p:attrName>ppt_x</p:attrName>
                                        </p:attrNameLst>
                                      </p:cBhvr>
                                      <p:tavLst>
                                        <p:tav tm="0">
                                          <p:val>
                                            <p:strVal val="0-#ppt_w/2"/>
                                          </p:val>
                                        </p:tav>
                                        <p:tav tm="100000">
                                          <p:val>
                                            <p:strVal val="#ppt_x"/>
                                          </p:val>
                                        </p:tav>
                                      </p:tavLst>
                                    </p:anim>
                                    <p:anim calcmode="lin" valueType="num">
                                      <p:cBhvr additive="base">
                                        <p:cTn id="26" dur="500" fill="hold"/>
                                        <p:tgtEl>
                                          <p:spTgt spid="7578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82950"/>
                                        </p:tgtEl>
                                        <p:attrNameLst>
                                          <p:attrName>style.visibility</p:attrName>
                                        </p:attrNameLst>
                                      </p:cBhvr>
                                      <p:to>
                                        <p:strVal val="visible"/>
                                      </p:to>
                                    </p:set>
                                    <p:animEffect transition="in" filter="checkerboard(across)">
                                      <p:cBhvr>
                                        <p:cTn id="31" dur="500"/>
                                        <p:tgtEl>
                                          <p:spTgt spid="82950"/>
                                        </p:tgtEl>
                                      </p:cBhvr>
                                    </p:animEffect>
                                  </p:childTnLst>
                                </p:cTn>
                              </p:par>
                            </p:childTnLst>
                          </p:cTn>
                        </p:par>
                      </p:childTnLst>
                    </p:cTn>
                  </p:par>
                  <p:par>
                    <p:cTn id="32" fill="hold">
                      <p:stCondLst>
                        <p:cond delay="indefinite"/>
                      </p:stCondLst>
                      <p:childTnLst>
                        <p:par>
                          <p:cTn id="33" fill="hold">
                            <p:stCondLst>
                              <p:cond delay="0"/>
                            </p:stCondLst>
                            <p:childTnLst>
                              <p:par>
                                <p:cTn id="34" presetID="17" presetClass="entr" presetSubtype="8" fill="hold" grpId="0" nodeType="clickEffect">
                                  <p:stCondLst>
                                    <p:cond delay="0"/>
                                  </p:stCondLst>
                                  <p:childTnLst>
                                    <p:set>
                                      <p:cBhvr>
                                        <p:cTn id="35" dur="500" fill="hold">
                                          <p:stCondLst>
                                            <p:cond delay="0"/>
                                          </p:stCondLst>
                                        </p:cTn>
                                        <p:tgtEl>
                                          <p:spTgt spid="82955"/>
                                        </p:tgtEl>
                                        <p:attrNameLst>
                                          <p:attrName>style.visibility</p:attrName>
                                        </p:attrNameLst>
                                      </p:cBhvr>
                                      <p:to>
                                        <p:strVal val="visible"/>
                                      </p:to>
                                    </p:set>
                                    <p:anim calcmode="lin" valueType="num">
                                      <p:cBhvr>
                                        <p:cTn id="36" dur="500" fill="hold"/>
                                        <p:tgtEl>
                                          <p:spTgt spid="82955"/>
                                        </p:tgtEl>
                                        <p:attrNameLst>
                                          <p:attrName>ppt_x</p:attrName>
                                        </p:attrNameLst>
                                      </p:cBhvr>
                                      <p:tavLst>
                                        <p:tav tm="0">
                                          <p:val>
                                            <p:strVal val="#ppt_x-#ppt_w/2"/>
                                          </p:val>
                                        </p:tav>
                                        <p:tav tm="100000">
                                          <p:val>
                                            <p:strVal val="#ppt_x"/>
                                          </p:val>
                                        </p:tav>
                                      </p:tavLst>
                                    </p:anim>
                                    <p:anim calcmode="lin" valueType="num">
                                      <p:cBhvr>
                                        <p:cTn id="37" dur="500" fill="hold"/>
                                        <p:tgtEl>
                                          <p:spTgt spid="82955"/>
                                        </p:tgtEl>
                                        <p:attrNameLst>
                                          <p:attrName>ppt_y</p:attrName>
                                        </p:attrNameLst>
                                      </p:cBhvr>
                                      <p:tavLst>
                                        <p:tav tm="0">
                                          <p:val>
                                            <p:strVal val="#ppt_y"/>
                                          </p:val>
                                        </p:tav>
                                        <p:tav tm="100000">
                                          <p:val>
                                            <p:strVal val="#ppt_y"/>
                                          </p:val>
                                        </p:tav>
                                      </p:tavLst>
                                    </p:anim>
                                    <p:anim calcmode="lin" valueType="num">
                                      <p:cBhvr>
                                        <p:cTn id="38" dur="500" fill="hold"/>
                                        <p:tgtEl>
                                          <p:spTgt spid="82955"/>
                                        </p:tgtEl>
                                        <p:attrNameLst>
                                          <p:attrName>ppt_w</p:attrName>
                                        </p:attrNameLst>
                                      </p:cBhvr>
                                      <p:tavLst>
                                        <p:tav tm="0">
                                          <p:val>
                                            <p:fltVal val="0"/>
                                          </p:val>
                                        </p:tav>
                                        <p:tav tm="100000">
                                          <p:val>
                                            <p:strVal val="#ppt_w"/>
                                          </p:val>
                                        </p:tav>
                                      </p:tavLst>
                                    </p:anim>
                                    <p:anim calcmode="lin" valueType="num">
                                      <p:cBhvr>
                                        <p:cTn id="39" dur="500" fill="hold"/>
                                        <p:tgtEl>
                                          <p:spTgt spid="82955"/>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8295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2" grpId="0" bldLvl="0" animBg="1"/>
      <p:bldP spid="75783" grpId="0"/>
      <p:bldP spid="75784" grpId="0" bldLvl="0" animBg="1"/>
      <p:bldP spid="75785" grpId="0" bldLvl="0" animBg="1"/>
      <p:bldP spid="82950" grpId="0"/>
      <p:bldP spid="82955"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5245" y="1008380"/>
            <a:ext cx="6037580" cy="645160"/>
          </a:xfrm>
          <a:prstGeom prst="rect">
            <a:avLst/>
          </a:prstGeom>
          <a:noFill/>
        </p:spPr>
        <p:txBody>
          <a:bodyPr wrap="square" rtlCol="0" anchor="t">
            <a:spAutoFit/>
          </a:bodyPr>
          <a:lstStyle/>
          <a:p>
            <a:pPr algn="l"/>
            <a:r>
              <a:rPr lang="zh-CN" altLang="zh-CN" sz="360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3600" dirty="0">
                <a:solidFill>
                  <a:schemeClr val="tx1"/>
                </a:solidFill>
                <a:latin typeface="微软雅黑" panose="020B0503020204020204" charset="-122"/>
                <a:ea typeface="微软雅黑" panose="020B0503020204020204" charset="-122"/>
                <a:cs typeface="微软雅黑" panose="020B0503020204020204" charset="-122"/>
                <a:sym typeface="+mn-ea"/>
              </a:rPr>
              <a:t>1</a:t>
            </a:r>
            <a:r>
              <a:rPr lang="zh-CN" altLang="zh-CN" sz="3600" dirty="0">
                <a:solidFill>
                  <a:schemeClr val="tx1"/>
                </a:solidFill>
                <a:latin typeface="微软雅黑" panose="020B0503020204020204" charset="-122"/>
                <a:ea typeface="微软雅黑" panose="020B0503020204020204" charset="-122"/>
                <a:cs typeface="微软雅黑" panose="020B0503020204020204" charset="-122"/>
                <a:sym typeface="+mn-ea"/>
              </a:rPr>
              <a:t>）内容：</a:t>
            </a:r>
          </a:p>
        </p:txBody>
      </p:sp>
      <p:sp>
        <p:nvSpPr>
          <p:cNvPr id="8" name="文本框 7"/>
          <p:cNvSpPr txBox="1"/>
          <p:nvPr/>
        </p:nvSpPr>
        <p:spPr>
          <a:xfrm>
            <a:off x="55245" y="1475740"/>
            <a:ext cx="8278495" cy="2676525"/>
          </a:xfrm>
          <a:prstGeom prst="rect">
            <a:avLst/>
          </a:prstGeom>
          <a:noFill/>
        </p:spPr>
        <p:txBody>
          <a:bodyPr wrap="square" rtlCol="0" anchor="t">
            <a:spAutoFit/>
          </a:bodyPr>
          <a:lstStyle/>
          <a:p>
            <a:pPr algn="l" fontAlgn="auto">
              <a:lnSpc>
                <a:spcPct val="100000"/>
              </a:lnSpc>
            </a:pPr>
            <a:r>
              <a:rPr lang="zh-CN" altLang="en-US" sz="2800" dirty="0">
                <a:solidFill>
                  <a:srgbClr val="FF0000"/>
                </a:solidFill>
                <a:latin typeface="微软雅黑" panose="020B0503020204020204" charset="-122"/>
                <a:ea typeface="微软雅黑" panose="020B0503020204020204" charset="-122"/>
                <a:cs typeface="微软雅黑" panose="020B0503020204020204" charset="-122"/>
                <a:sym typeface="+mn-ea"/>
              </a:rPr>
              <a:t>地方：</a:t>
            </a:r>
            <a:r>
              <a:rPr lang="zh-CN" altLang="en-US" sz="2800" dirty="0">
                <a:solidFill>
                  <a:schemeClr val="tx1"/>
                </a:solidFill>
                <a:latin typeface="微软雅黑" panose="020B0503020204020204" charset="-122"/>
                <a:ea typeface="微软雅黑" panose="020B0503020204020204" charset="-122"/>
                <a:cs typeface="微软雅黑" panose="020B0503020204020204" charset="-122"/>
                <a:sym typeface="+mn-ea"/>
              </a:rPr>
              <a:t>实行</a:t>
            </a:r>
            <a:r>
              <a:rPr lang="zh-CN" altLang="en-US" sz="2800" dirty="0">
                <a:solidFill>
                  <a:srgbClr val="FF0000"/>
                </a:solidFill>
                <a:latin typeface="微软雅黑" panose="020B0503020204020204" charset="-122"/>
                <a:ea typeface="微软雅黑" panose="020B0503020204020204" charset="-122"/>
                <a:cs typeface="微软雅黑" panose="020B0503020204020204" charset="-122"/>
                <a:sym typeface="+mn-ea"/>
              </a:rPr>
              <a:t>行省制</a:t>
            </a:r>
            <a:r>
              <a:rPr lang="zh-CN" altLang="en-US" sz="2800" dirty="0">
                <a:solidFill>
                  <a:schemeClr val="tx1"/>
                </a:solidFill>
                <a:latin typeface="微软雅黑" panose="020B0503020204020204" charset="-122"/>
                <a:ea typeface="微软雅黑" panose="020B0503020204020204" charset="-122"/>
                <a:cs typeface="微软雅黑" panose="020B0503020204020204" charset="-122"/>
                <a:sym typeface="+mn-ea"/>
              </a:rPr>
              <a:t>（平章政事由蒙古人担任）</a:t>
            </a:r>
            <a:endParaRPr lang="zh-CN" altLang="en-US" sz="2800" dirty="0">
              <a:solidFill>
                <a:schemeClr val="tx1"/>
              </a:solidFill>
              <a:latin typeface="微软雅黑" panose="020B0503020204020204" charset="-122"/>
              <a:ea typeface="微软雅黑" panose="020B0503020204020204" charset="-122"/>
              <a:cs typeface="微软雅黑" panose="020B0503020204020204" charset="-122"/>
            </a:endParaRPr>
          </a:p>
          <a:p>
            <a:pPr algn="l" fontAlgn="auto">
              <a:lnSpc>
                <a:spcPct val="100000"/>
              </a:lnSpc>
            </a:pPr>
            <a:r>
              <a:rPr lang="zh-CN" altLang="en-US" sz="2800" dirty="0">
                <a:solidFill>
                  <a:schemeClr val="tx1"/>
                </a:solidFill>
                <a:latin typeface="微软雅黑" panose="020B0503020204020204" charset="-122"/>
                <a:ea typeface="微软雅黑" panose="020B0503020204020204" charset="-122"/>
                <a:cs typeface="微软雅黑" panose="020B0503020204020204" charset="-122"/>
                <a:sym typeface="+mn-ea"/>
              </a:rPr>
              <a:t>　　    形成</a:t>
            </a:r>
            <a:r>
              <a:rPr lang="zh-CN" altLang="en-US" sz="2800" dirty="0">
                <a:solidFill>
                  <a:srgbClr val="FF0000"/>
                </a:solidFill>
                <a:latin typeface="微软雅黑" panose="020B0503020204020204" charset="-122"/>
                <a:ea typeface="微软雅黑" panose="020B0503020204020204" charset="-122"/>
                <a:cs typeface="微软雅黑" panose="020B0503020204020204" charset="-122"/>
                <a:sym typeface="+mn-ea"/>
              </a:rPr>
              <a:t>省、路、府、州、县</a:t>
            </a:r>
            <a:r>
              <a:rPr lang="zh-CN" altLang="en-US" sz="2800" dirty="0">
                <a:solidFill>
                  <a:schemeClr val="tx1"/>
                </a:solidFill>
                <a:latin typeface="微软雅黑" panose="020B0503020204020204" charset="-122"/>
                <a:ea typeface="微软雅黑" panose="020B0503020204020204" charset="-122"/>
                <a:cs typeface="微软雅黑" panose="020B0503020204020204" charset="-122"/>
                <a:sym typeface="+mn-ea"/>
              </a:rPr>
              <a:t>级制度</a:t>
            </a:r>
            <a:endParaRPr lang="en-US" altLang="zh-CN" sz="2800" dirty="0">
              <a:solidFill>
                <a:schemeClr val="tx1"/>
              </a:solidFill>
              <a:latin typeface="微软雅黑" panose="020B0503020204020204" charset="-122"/>
              <a:ea typeface="微软雅黑" panose="020B0503020204020204" charset="-122"/>
              <a:cs typeface="微软雅黑" panose="020B0503020204020204" charset="-122"/>
            </a:endParaRPr>
          </a:p>
          <a:p>
            <a:pPr algn="l" fontAlgn="auto">
              <a:lnSpc>
                <a:spcPct val="100000"/>
              </a:lnSpc>
            </a:pPr>
            <a:r>
              <a:rPr lang="en-US" altLang="zh-CN" sz="2800" dirty="0">
                <a:solidFill>
                  <a:schemeClr val="tx1"/>
                </a:solidFill>
                <a:latin typeface="微软雅黑" panose="020B0503020204020204" charset="-122"/>
                <a:ea typeface="微软雅黑" panose="020B0503020204020204" charset="-122"/>
                <a:cs typeface="微软雅黑" panose="020B0503020204020204" charset="-122"/>
                <a:sym typeface="+mn-ea"/>
              </a:rPr>
              <a:t>           </a:t>
            </a:r>
            <a:r>
              <a:rPr lang="en-US" altLang="zh-CN" sz="2800" dirty="0">
                <a:solidFill>
                  <a:srgbClr val="FF0000"/>
                </a:solidFill>
                <a:latin typeface="微软雅黑" panose="020B0503020204020204" charset="-122"/>
                <a:ea typeface="微软雅黑" panose="020B0503020204020204" charset="-122"/>
                <a:cs typeface="微软雅黑" panose="020B0503020204020204" charset="-122"/>
                <a:sym typeface="+mn-ea"/>
              </a:rPr>
              <a:t> </a:t>
            </a:r>
            <a:r>
              <a:rPr lang="zh-CN" altLang="en-US" sz="2800" dirty="0">
                <a:solidFill>
                  <a:srgbClr val="FF0000"/>
                </a:solidFill>
                <a:latin typeface="微软雅黑" panose="020B0503020204020204" charset="-122"/>
                <a:ea typeface="微软雅黑" panose="020B0503020204020204" charset="-122"/>
                <a:cs typeface="微软雅黑" panose="020B0503020204020204" charset="-122"/>
                <a:sym typeface="+mn-ea"/>
              </a:rPr>
              <a:t>宣政院</a:t>
            </a:r>
            <a:r>
              <a:rPr lang="zh-CN" altLang="en-US" sz="2800" dirty="0">
                <a:solidFill>
                  <a:schemeClr val="tx1"/>
                </a:solidFill>
                <a:latin typeface="微软雅黑" panose="020B0503020204020204" charset="-122"/>
                <a:ea typeface="微软雅黑" panose="020B0503020204020204" charset="-122"/>
                <a:cs typeface="微软雅黑" panose="020B0503020204020204" charset="-122"/>
                <a:sym typeface="+mn-ea"/>
              </a:rPr>
              <a:t>辖地</a:t>
            </a:r>
            <a:r>
              <a:rPr lang="en-US" altLang="zh-CN" sz="280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2800" dirty="0">
                <a:solidFill>
                  <a:srgbClr val="FF0000"/>
                </a:solidFill>
                <a:latin typeface="微软雅黑" panose="020B0503020204020204" charset="-122"/>
                <a:ea typeface="微软雅黑" panose="020B0503020204020204" charset="-122"/>
                <a:cs typeface="微软雅黑" panose="020B0503020204020204" charset="-122"/>
                <a:sym typeface="+mn-ea"/>
              </a:rPr>
              <a:t>西藏</a:t>
            </a:r>
            <a:endParaRPr lang="zh-CN" altLang="en-US" sz="2800" dirty="0">
              <a:solidFill>
                <a:schemeClr val="tx1"/>
              </a:solidFill>
              <a:latin typeface="微软雅黑" panose="020B0503020204020204" charset="-122"/>
              <a:ea typeface="微软雅黑" panose="020B0503020204020204" charset="-122"/>
              <a:cs typeface="微软雅黑" panose="020B0503020204020204" charset="-122"/>
            </a:endParaRPr>
          </a:p>
          <a:p>
            <a:pPr algn="l" fontAlgn="auto">
              <a:lnSpc>
                <a:spcPct val="100000"/>
              </a:lnSpc>
            </a:pPr>
            <a:r>
              <a:rPr lang="zh-CN" altLang="en-US" sz="2800" dirty="0">
                <a:solidFill>
                  <a:srgbClr val="FF0000"/>
                </a:solidFill>
                <a:latin typeface="微软雅黑" panose="020B0503020204020204" charset="-122"/>
                <a:ea typeface="微软雅黑" panose="020B0503020204020204" charset="-122"/>
                <a:cs typeface="微软雅黑" panose="020B0503020204020204" charset="-122"/>
                <a:sym typeface="+mn-ea"/>
              </a:rPr>
              <a:t>腹里：河北、山西、山东</a:t>
            </a:r>
            <a:r>
              <a:rPr lang="zh-CN" altLang="en-US" sz="2800" dirty="0">
                <a:solidFill>
                  <a:schemeClr val="tx1"/>
                </a:solidFill>
                <a:latin typeface="微软雅黑" panose="020B0503020204020204" charset="-122"/>
                <a:ea typeface="微软雅黑" panose="020B0503020204020204" charset="-122"/>
                <a:cs typeface="微软雅黑" panose="020B0503020204020204" charset="-122"/>
                <a:sym typeface="+mn-ea"/>
              </a:rPr>
              <a:t>由</a:t>
            </a:r>
            <a:r>
              <a:rPr lang="zh-CN" altLang="en-US" sz="2800" dirty="0">
                <a:solidFill>
                  <a:srgbClr val="FF0000"/>
                </a:solidFill>
                <a:latin typeface="微软雅黑" panose="020B0503020204020204" charset="-122"/>
                <a:ea typeface="微软雅黑" panose="020B0503020204020204" charset="-122"/>
                <a:cs typeface="微软雅黑" panose="020B0503020204020204" charset="-122"/>
                <a:sym typeface="+mn-ea"/>
              </a:rPr>
              <a:t>中书省</a:t>
            </a:r>
            <a:r>
              <a:rPr lang="zh-CN" altLang="en-US" sz="2800" dirty="0">
                <a:solidFill>
                  <a:schemeClr val="tx1"/>
                </a:solidFill>
                <a:latin typeface="微软雅黑" panose="020B0503020204020204" charset="-122"/>
                <a:ea typeface="微软雅黑" panose="020B0503020204020204" charset="-122"/>
                <a:cs typeface="微软雅黑" panose="020B0503020204020204" charset="-122"/>
                <a:sym typeface="+mn-ea"/>
              </a:rPr>
              <a:t>直接管理</a:t>
            </a:r>
            <a:endParaRPr lang="zh-CN" altLang="en-US" sz="2800" dirty="0">
              <a:solidFill>
                <a:schemeClr val="tx1"/>
              </a:solidFill>
              <a:latin typeface="微软雅黑" panose="020B0503020204020204" charset="-122"/>
              <a:ea typeface="微软雅黑" panose="020B0503020204020204" charset="-122"/>
              <a:cs typeface="微软雅黑" panose="020B0503020204020204" charset="-122"/>
            </a:endParaRPr>
          </a:p>
          <a:p>
            <a:pPr algn="l" fontAlgn="auto">
              <a:lnSpc>
                <a:spcPct val="100000"/>
              </a:lnSpc>
            </a:pPr>
            <a:r>
              <a:rPr lang="zh-CN" altLang="en-US" sz="2800" dirty="0">
                <a:solidFill>
                  <a:srgbClr val="FF0000"/>
                </a:solidFill>
                <a:latin typeface="微软雅黑" panose="020B0503020204020204" charset="-122"/>
                <a:ea typeface="微软雅黑" panose="020B0503020204020204" charset="-122"/>
                <a:cs typeface="微软雅黑" panose="020B0503020204020204" charset="-122"/>
                <a:sym typeface="+mn-ea"/>
              </a:rPr>
              <a:t>边远民族地区：</a:t>
            </a:r>
            <a:r>
              <a:rPr lang="zh-CN" altLang="en-US" sz="2800" dirty="0">
                <a:solidFill>
                  <a:schemeClr val="tx1"/>
                </a:solidFill>
                <a:latin typeface="微软雅黑" panose="020B0503020204020204" charset="-122"/>
                <a:ea typeface="微软雅黑" panose="020B0503020204020204" charset="-122"/>
                <a:cs typeface="微软雅黑" panose="020B0503020204020204" charset="-122"/>
                <a:sym typeface="+mn-ea"/>
              </a:rPr>
              <a:t>设</a:t>
            </a:r>
            <a:r>
              <a:rPr lang="zh-CN" altLang="en-US" sz="2800" dirty="0">
                <a:solidFill>
                  <a:srgbClr val="FF0000"/>
                </a:solidFill>
                <a:latin typeface="微软雅黑" panose="020B0503020204020204" charset="-122"/>
                <a:ea typeface="微软雅黑" panose="020B0503020204020204" charset="-122"/>
                <a:cs typeface="微软雅黑" panose="020B0503020204020204" charset="-122"/>
                <a:sym typeface="+mn-ea"/>
              </a:rPr>
              <a:t>宣慰司</a:t>
            </a:r>
            <a:r>
              <a:rPr lang="zh-CN" altLang="en-US" sz="2800" dirty="0">
                <a:solidFill>
                  <a:schemeClr val="tx1"/>
                </a:solidFill>
                <a:latin typeface="微软雅黑" panose="020B0503020204020204" charset="-122"/>
                <a:ea typeface="微软雅黑" panose="020B0503020204020204" charset="-122"/>
                <a:cs typeface="微软雅黑" panose="020B0503020204020204" charset="-122"/>
                <a:sym typeface="+mn-ea"/>
              </a:rPr>
              <a:t>管理边远民族地区</a:t>
            </a:r>
            <a:endParaRPr lang="en-US" altLang="zh-CN" sz="2800" dirty="0">
              <a:solidFill>
                <a:schemeClr val="tx1"/>
              </a:solidFill>
              <a:latin typeface="微软雅黑" panose="020B0503020204020204" charset="-122"/>
              <a:ea typeface="微软雅黑" panose="020B0503020204020204" charset="-122"/>
              <a:cs typeface="微软雅黑" panose="020B0503020204020204" charset="-122"/>
            </a:endParaRPr>
          </a:p>
          <a:p>
            <a:pPr algn="l" fontAlgn="auto">
              <a:lnSpc>
                <a:spcPct val="100000"/>
              </a:lnSpc>
            </a:pPr>
            <a:r>
              <a:rPr lang="zh-CN" altLang="en-US" sz="2800" dirty="0">
                <a:solidFill>
                  <a:srgbClr val="FF0000"/>
                </a:solidFill>
                <a:latin typeface="微软雅黑" panose="020B0503020204020204" charset="-122"/>
                <a:ea typeface="微软雅黑" panose="020B0503020204020204" charset="-122"/>
                <a:cs typeface="微软雅黑" panose="020B0503020204020204" charset="-122"/>
                <a:sym typeface="+mn-ea"/>
              </a:rPr>
              <a:t>台湾地区：</a:t>
            </a:r>
            <a:r>
              <a:rPr lang="zh-CN" altLang="en-US" sz="2800" dirty="0">
                <a:solidFill>
                  <a:schemeClr val="tx1"/>
                </a:solidFill>
                <a:latin typeface="微软雅黑" panose="020B0503020204020204" charset="-122"/>
                <a:ea typeface="微软雅黑" panose="020B0503020204020204" charset="-122"/>
                <a:cs typeface="微软雅黑" panose="020B0503020204020204" charset="-122"/>
                <a:sym typeface="+mn-ea"/>
              </a:rPr>
              <a:t>澎湖巡检司</a:t>
            </a:r>
            <a:r>
              <a:rPr lang="en-US" altLang="zh-CN" sz="280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2800" dirty="0">
                <a:solidFill>
                  <a:schemeClr val="tx1"/>
                </a:solidFill>
                <a:latin typeface="微软雅黑" panose="020B0503020204020204" charset="-122"/>
                <a:ea typeface="微软雅黑" panose="020B0503020204020204" charset="-122"/>
                <a:cs typeface="微软雅黑" panose="020B0503020204020204" charset="-122"/>
                <a:sym typeface="+mn-ea"/>
              </a:rPr>
              <a:t>管辖琉球</a:t>
            </a:r>
            <a:endParaRPr lang="en-US" altLang="zh-CN" sz="2800" b="1" dirty="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9" name="Picture 2" descr="HWOCRTEMP_ROC210"/>
          <p:cNvPicPr>
            <a:picLocks noChangeAspect="1"/>
          </p:cNvPicPr>
          <p:nvPr/>
        </p:nvPicPr>
        <p:blipFill>
          <a:blip r:embed="rId2"/>
          <a:srcRect/>
          <a:stretch>
            <a:fillRect/>
          </a:stretch>
        </p:blipFill>
        <p:spPr>
          <a:xfrm>
            <a:off x="8009255" y="1368425"/>
            <a:ext cx="4190365" cy="2891155"/>
          </a:xfrm>
          <a:prstGeom prst="rect">
            <a:avLst/>
          </a:prstGeom>
          <a:solidFill>
            <a:srgbClr val="000000">
              <a:alpha val="100000"/>
            </a:srgbClr>
          </a:solidFill>
          <a:ln w="9525">
            <a:noFill/>
          </a:ln>
        </p:spPr>
      </p:pic>
      <p:pic>
        <p:nvPicPr>
          <p:cNvPr id="28" name="图片 27" descr="5de101964d001b5eb0b8e18458c80e73"/>
          <p:cNvPicPr>
            <a:picLocks noChangeAspect="1"/>
          </p:cNvPicPr>
          <p:nvPr/>
        </p:nvPicPr>
        <p:blipFill>
          <a:blip r:embed="rId3" cstate="screen"/>
          <a:stretch>
            <a:fillRect/>
          </a:stretch>
        </p:blipFill>
        <p:spPr>
          <a:xfrm>
            <a:off x="11464925" y="5971540"/>
            <a:ext cx="572770" cy="763270"/>
          </a:xfrm>
          <a:prstGeom prst="rect">
            <a:avLst/>
          </a:prstGeom>
        </p:spPr>
      </p:pic>
      <p:sp>
        <p:nvSpPr>
          <p:cNvPr id="4" name="矩形 3"/>
          <p:cNvSpPr/>
          <p:nvPr/>
        </p:nvSpPr>
        <p:spPr>
          <a:xfrm>
            <a:off x="-84455" y="-11430"/>
            <a:ext cx="6429375" cy="559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chemeClr val="tx1"/>
                </a:solidFill>
                <a:latin typeface="微软雅黑" panose="020B0503020204020204" charset="-122"/>
                <a:ea typeface="微软雅黑" panose="020B0503020204020204" charset="-122"/>
                <a:cs typeface="微软雅黑" panose="020B0503020204020204" charset="-122"/>
              </a:rPr>
              <a:t>一、 中央集权的发展（中央—地方） </a:t>
            </a:r>
          </a:p>
        </p:txBody>
      </p:sp>
      <p:sp>
        <p:nvSpPr>
          <p:cNvPr id="5" name="文本框 4"/>
          <p:cNvSpPr txBox="1"/>
          <p:nvPr/>
        </p:nvSpPr>
        <p:spPr>
          <a:xfrm>
            <a:off x="-84455" y="438785"/>
            <a:ext cx="5984240" cy="645160"/>
          </a:xfrm>
          <a:prstGeom prst="rect">
            <a:avLst/>
          </a:prstGeom>
          <a:noFill/>
        </p:spPr>
        <p:txBody>
          <a:bodyPr wrap="square" rtlCol="0" anchor="t">
            <a:spAutoFit/>
          </a:bodyPr>
          <a:lstStyle/>
          <a:p>
            <a:pPr indent="266700"/>
            <a:r>
              <a:rPr lang="en-US" sz="3600" dirty="0">
                <a:solidFill>
                  <a:schemeClr val="tx1"/>
                </a:solidFill>
                <a:latin typeface="微软雅黑" panose="020B0503020204020204" charset="-122"/>
                <a:ea typeface="微软雅黑" panose="020B0503020204020204" charset="-122"/>
                <a:cs typeface="微软雅黑" panose="020B0503020204020204" charset="-122"/>
                <a:sym typeface="+mn-ea"/>
              </a:rPr>
              <a:t>4</a:t>
            </a:r>
            <a:r>
              <a:rPr lang="zh-CN" altLang="en-US" sz="360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sz="3600" dirty="0">
                <a:solidFill>
                  <a:schemeClr val="tx1"/>
                </a:solidFill>
                <a:latin typeface="微软雅黑" panose="020B0503020204020204" charset="-122"/>
                <a:ea typeface="微软雅黑" panose="020B0503020204020204" charset="-122"/>
                <a:cs typeface="微软雅黑" panose="020B0503020204020204" charset="-122"/>
                <a:sym typeface="+mn-ea"/>
              </a:rPr>
              <a:t>元朝的行省制度</a:t>
            </a:r>
            <a:endParaRPr lang="zh-CN" altLang="en-US" sz="400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6389" name="AutoShape 5"/>
          <p:cNvSpPr/>
          <p:nvPr/>
        </p:nvSpPr>
        <p:spPr>
          <a:xfrm>
            <a:off x="4920615" y="-11430"/>
            <a:ext cx="7296150" cy="1858010"/>
          </a:xfrm>
          <a:prstGeom prst="cloudCallout">
            <a:avLst>
              <a:gd name="adj1" fmla="val 19173"/>
              <a:gd name="adj2" fmla="val 55297"/>
            </a:avLst>
          </a:prstGeom>
          <a:solidFill>
            <a:schemeClr val="accent1">
              <a:lumMod val="20000"/>
              <a:lumOff val="80000"/>
            </a:schemeClr>
          </a:solidFill>
          <a:ln w="9525" cap="flat" cmpd="sng">
            <a:solidFill>
              <a:srgbClr val="0000FF"/>
            </a:solidFill>
            <a:prstDash val="solid"/>
            <a:headEnd type="none" w="med" len="med"/>
            <a:tailEnd type="none" w="med" len="med"/>
          </a:ln>
        </p:spPr>
        <p:txBody>
          <a:bodyPr/>
          <a:lstStyle/>
          <a:p>
            <a:r>
              <a:rPr lang="zh-CN" altLang="en-US" sz="3600" dirty="0">
                <a:solidFill>
                  <a:schemeClr val="tx1"/>
                </a:solidFill>
                <a:latin typeface="微软雅黑" panose="020B0503020204020204" charset="-122"/>
                <a:ea typeface="微软雅黑" panose="020B0503020204020204" charset="-122"/>
              </a:rPr>
              <a:t>查一查：我们家乡在元朝时属于哪个行政区？</a:t>
            </a:r>
          </a:p>
        </p:txBody>
      </p:sp>
      <p:sp>
        <p:nvSpPr>
          <p:cNvPr id="27679" name="Text Box 31"/>
          <p:cNvSpPr txBox="1"/>
          <p:nvPr/>
        </p:nvSpPr>
        <p:spPr>
          <a:xfrm>
            <a:off x="-84455" y="4034790"/>
            <a:ext cx="3203575" cy="641350"/>
          </a:xfrm>
          <a:prstGeom prst="rect">
            <a:avLst/>
          </a:prstGeom>
          <a:noFill/>
          <a:ln w="9525">
            <a:noFill/>
          </a:ln>
        </p:spPr>
        <p:txBody>
          <a:bodyPr lIns="90000" tIns="46800" rIns="90000" bIns="46800" anchor="t">
            <a:spAutoFit/>
          </a:bodyPr>
          <a:lstStyle/>
          <a:p>
            <a:r>
              <a:rPr lang="zh-CN" altLang="en-US" sz="3600" b="1" dirty="0">
                <a:latin typeface="黑体" panose="02010609060101010101" charset="-122"/>
                <a:ea typeface="黑体" panose="02010609060101010101" charset="-122"/>
              </a:rPr>
              <a:t>（2）评价：</a:t>
            </a:r>
          </a:p>
        </p:txBody>
      </p:sp>
      <p:sp>
        <p:nvSpPr>
          <p:cNvPr id="27689" name="Text Box 41"/>
          <p:cNvSpPr txBox="1"/>
          <p:nvPr/>
        </p:nvSpPr>
        <p:spPr>
          <a:xfrm>
            <a:off x="55245" y="4453890"/>
            <a:ext cx="12145010" cy="1323340"/>
          </a:xfrm>
          <a:prstGeom prst="rect">
            <a:avLst/>
          </a:prstGeom>
          <a:noFill/>
          <a:ln w="9525">
            <a:noFill/>
          </a:ln>
        </p:spPr>
        <p:txBody>
          <a:bodyPr wrap="square" lIns="90000" tIns="46800" rIns="90000" bIns="46800" anchor="t">
            <a:spAutoFit/>
          </a:bodyPr>
          <a:lstStyle/>
          <a:p>
            <a:r>
              <a:rPr lang="zh-CN" altLang="en-US" sz="4000" b="1" dirty="0">
                <a:solidFill>
                  <a:schemeClr val="tx1"/>
                </a:solidFill>
                <a:latin typeface="微软雅黑" panose="020B0503020204020204" charset="-122"/>
                <a:ea typeface="微软雅黑" panose="020B0503020204020204" charset="-122"/>
              </a:rPr>
              <a:t>①行省制度便利了中央对地方的管理，加强了中央集权，巩固了多民族国家的统一。</a:t>
            </a:r>
          </a:p>
        </p:txBody>
      </p:sp>
      <p:sp>
        <p:nvSpPr>
          <p:cNvPr id="27690" name="Text Box 42"/>
          <p:cNvSpPr txBox="1"/>
          <p:nvPr/>
        </p:nvSpPr>
        <p:spPr>
          <a:xfrm>
            <a:off x="55245" y="5562600"/>
            <a:ext cx="12161520" cy="1323340"/>
          </a:xfrm>
          <a:prstGeom prst="rect">
            <a:avLst/>
          </a:prstGeom>
          <a:noFill/>
          <a:ln w="9525">
            <a:noFill/>
          </a:ln>
        </p:spPr>
        <p:txBody>
          <a:bodyPr wrap="square" lIns="90000" tIns="46800" rIns="90000" bIns="46800" anchor="t">
            <a:spAutoFit/>
          </a:bodyPr>
          <a:lstStyle/>
          <a:p>
            <a:r>
              <a:rPr lang="zh-CN" altLang="en-US" sz="4000" b="1" dirty="0">
                <a:solidFill>
                  <a:schemeClr val="tx1"/>
                </a:solidFill>
                <a:latin typeface="微软雅黑" panose="020B0503020204020204" charset="-122"/>
                <a:ea typeface="微软雅黑" panose="020B0503020204020204" charset="-122"/>
              </a:rPr>
              <a:t>②它的创立是中国</a:t>
            </a:r>
            <a:r>
              <a:rPr lang="zh-CN" altLang="en-US" sz="4000" b="1" dirty="0">
                <a:solidFill>
                  <a:srgbClr val="FF3300"/>
                </a:solidFill>
                <a:latin typeface="微软雅黑" panose="020B0503020204020204" charset="-122"/>
                <a:ea typeface="微软雅黑" panose="020B0503020204020204" charset="-122"/>
              </a:rPr>
              <a:t>古代地方行政制度的重大变革</a:t>
            </a:r>
            <a:r>
              <a:rPr lang="zh-CN" altLang="en-US" sz="4000" b="1" dirty="0">
                <a:solidFill>
                  <a:schemeClr val="tx1"/>
                </a:solidFill>
                <a:latin typeface="微软雅黑" panose="020B0503020204020204" charset="-122"/>
                <a:ea typeface="微软雅黑" panose="020B0503020204020204" charset="-122"/>
              </a:rPr>
              <a:t>，是中国</a:t>
            </a:r>
            <a:r>
              <a:rPr lang="zh-CN" altLang="en-US" sz="4000" b="1" dirty="0">
                <a:solidFill>
                  <a:srgbClr val="FF3300"/>
                </a:solidFill>
                <a:latin typeface="微软雅黑" panose="020B0503020204020204" charset="-122"/>
                <a:ea typeface="微软雅黑" panose="020B0503020204020204" charset="-122"/>
              </a:rPr>
              <a:t>省制</a:t>
            </a:r>
            <a:r>
              <a:rPr lang="zh-CN" altLang="en-US" sz="4000" b="1" dirty="0">
                <a:solidFill>
                  <a:schemeClr val="tx1"/>
                </a:solidFill>
                <a:latin typeface="微软雅黑" panose="020B0503020204020204" charset="-122"/>
                <a:ea typeface="微软雅黑" panose="020B0503020204020204" charset="-122"/>
              </a:rPr>
              <a:t>的开端。</a:t>
            </a:r>
          </a:p>
        </p:txBody>
      </p:sp>
      <p:sp>
        <p:nvSpPr>
          <p:cNvPr id="12" name="文本框 11"/>
          <p:cNvSpPr txBox="1"/>
          <p:nvPr/>
        </p:nvSpPr>
        <p:spPr>
          <a:xfrm>
            <a:off x="-22225" y="3496620"/>
            <a:ext cx="12299950" cy="3239149"/>
          </a:xfrm>
          <a:prstGeom prst="roundRect">
            <a:avLst/>
          </a:prstGeom>
          <a:solidFill>
            <a:schemeClr val="accent1">
              <a:lumMod val="20000"/>
              <a:lumOff val="80000"/>
            </a:schemeClr>
          </a:solidFill>
          <a:scene3d>
            <a:camera prst="orthographicFront"/>
            <a:lightRig rig="threePt" dir="t"/>
          </a:scene3d>
          <a:sp3d>
            <a:bevelT w="114300" prst="artDeco"/>
          </a:sp3d>
        </p:spPr>
        <p:style>
          <a:lnRef idx="2">
            <a:schemeClr val="accent6"/>
          </a:lnRef>
          <a:fillRef idx="1">
            <a:schemeClr val="lt1"/>
          </a:fillRef>
          <a:effectRef idx="0">
            <a:schemeClr val="accent6"/>
          </a:effectRef>
          <a:fontRef idx="minor">
            <a:schemeClr val="dk1"/>
          </a:fontRef>
        </p:style>
        <p:txBody>
          <a:bodyPr wrap="square" anchor="ctr">
            <a:spAutoFit/>
          </a:bodyPr>
          <a:lstStyle/>
          <a:p>
            <a:r>
              <a:rPr lang="zh-CN" altLang="en-US" sz="4000" b="1" dirty="0">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　</a:t>
            </a:r>
            <a:r>
              <a:rPr lang="zh-CN" altLang="en-US" sz="4000" b="1" dirty="0" smtClean="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   </a:t>
            </a:r>
            <a:r>
              <a:rPr lang="zh-CN" altLang="en-US" sz="3600" b="1" dirty="0" smtClean="0">
                <a:solidFill>
                  <a:schemeClr val="tx1"/>
                </a:solidFill>
                <a:latin typeface="微软雅黑" panose="020B0503020204020204" charset="-122"/>
                <a:ea typeface="微软雅黑" panose="020B0503020204020204" charset="-122"/>
                <a:cs typeface="微软雅黑" panose="020B0503020204020204" charset="-122"/>
              </a:rPr>
              <a:t>元</a:t>
            </a:r>
            <a:r>
              <a:rPr lang="zh-CN" altLang="en-US" sz="3600" b="1" dirty="0">
                <a:solidFill>
                  <a:schemeClr val="tx1"/>
                </a:solidFill>
                <a:latin typeface="微软雅黑" panose="020B0503020204020204" charset="-122"/>
                <a:ea typeface="微软雅黑" panose="020B0503020204020204" charset="-122"/>
                <a:cs typeface="微软雅黑" panose="020B0503020204020204" charset="-122"/>
              </a:rPr>
              <a:t>行省制中央集权是秦汉以来郡县制中央集权模式的较高级演化形态，也是两宋否定唐后期藩镇分权的</a:t>
            </a:r>
            <a:r>
              <a:rPr lang="zh-CN" altLang="en-US" sz="3600" b="1" dirty="0" smtClean="0">
                <a:solidFill>
                  <a:schemeClr val="tx1"/>
                </a:solidFill>
                <a:latin typeface="微软雅黑" panose="020B0503020204020204" charset="-122"/>
                <a:ea typeface="微软雅黑" panose="020B0503020204020204" charset="-122"/>
                <a:cs typeface="微软雅黑" panose="020B0503020204020204" charset="-122"/>
              </a:rPr>
              <a:t>继续</a:t>
            </a:r>
            <a:r>
              <a:rPr lang="en-US" altLang="zh-CN" sz="3600" b="1"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sz="3600" b="1" dirty="0">
                <a:solidFill>
                  <a:srgbClr val="FF0000"/>
                </a:solidFill>
                <a:latin typeface="微软雅黑" panose="020B0503020204020204" charset="-122"/>
                <a:ea typeface="微软雅黑" panose="020B0503020204020204" charset="-122"/>
                <a:cs typeface="微软雅黑" panose="020B0503020204020204" charset="-122"/>
              </a:rPr>
              <a:t>元行省制所体现的中央集权与地方分权的主辅结合，明显优于单纯的中央集权或单纯的地方分权。</a:t>
            </a:r>
            <a:r>
              <a:rPr lang="en-US" altLang="zh-CN" sz="3600" b="1" dirty="0">
                <a:solidFill>
                  <a:schemeClr val="bg1">
                    <a:lumMod val="95000"/>
                  </a:schemeClr>
                </a:solidFill>
                <a:latin typeface="微软雅黑" panose="020B0503020204020204" charset="-122"/>
                <a:ea typeface="微软雅黑" panose="020B0503020204020204" charset="-122"/>
                <a:cs typeface="微软雅黑" panose="020B0503020204020204" charset="-122"/>
              </a:rPr>
              <a:t> </a:t>
            </a:r>
          </a:p>
          <a:p>
            <a:r>
              <a:rPr lang="en-US" altLang="zh-CN" sz="3600" b="1" dirty="0">
                <a:solidFill>
                  <a:schemeClr val="bg1">
                    <a:lumMod val="95000"/>
                  </a:schemeClr>
                </a:solidFill>
                <a:latin typeface="微软雅黑" panose="020B0503020204020204" charset="-122"/>
                <a:ea typeface="微软雅黑" panose="020B0503020204020204" charset="-122"/>
                <a:cs typeface="微软雅黑" panose="020B0503020204020204" charset="-122"/>
              </a:rPr>
              <a:t>                  </a:t>
            </a:r>
            <a:r>
              <a:rPr lang="en-US" altLang="zh-CN" sz="3600" b="1" dirty="0">
                <a:solidFill>
                  <a:schemeClr val="tx1"/>
                </a:solidFill>
                <a:latin typeface="微软雅黑" panose="020B0503020204020204" charset="-122"/>
                <a:ea typeface="微软雅黑" panose="020B0503020204020204" charset="-122"/>
                <a:cs typeface="微软雅黑" panose="020B0503020204020204" charset="-122"/>
              </a:rPr>
              <a:t> ——</a:t>
            </a:r>
            <a:r>
              <a:rPr lang="zh-CN" altLang="en-US" sz="3600" b="1" dirty="0">
                <a:solidFill>
                  <a:schemeClr val="tx1"/>
                </a:solidFill>
                <a:latin typeface="微软雅黑" panose="020B0503020204020204" charset="-122"/>
                <a:ea typeface="微软雅黑" panose="020B0503020204020204" charset="-122"/>
                <a:cs typeface="微软雅黑" panose="020B0503020204020204" charset="-122"/>
              </a:rPr>
              <a:t>李治安</a:t>
            </a:r>
            <a:r>
              <a:rPr lang="en-US" altLang="zh-CN" sz="3600" b="1"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sz="3600" b="1" dirty="0">
                <a:solidFill>
                  <a:schemeClr val="tx1"/>
                </a:solidFill>
                <a:latin typeface="微软雅黑" panose="020B0503020204020204" charset="-122"/>
                <a:ea typeface="微软雅黑" panose="020B0503020204020204" charset="-122"/>
                <a:cs typeface="微软雅黑" panose="020B0503020204020204" charset="-122"/>
              </a:rPr>
              <a:t>元代行省制</a:t>
            </a:r>
            <a:r>
              <a:rPr lang="zh-CN" altLang="en-US" sz="3600" b="1" dirty="0" smtClean="0">
                <a:solidFill>
                  <a:schemeClr val="tx1"/>
                </a:solidFill>
                <a:latin typeface="微软雅黑" panose="020B0503020204020204" charset="-122"/>
                <a:ea typeface="微软雅黑" panose="020B0503020204020204" charset="-122"/>
                <a:cs typeface="微软雅黑" panose="020B0503020204020204" charset="-122"/>
              </a:rPr>
              <a:t>的特点</a:t>
            </a:r>
            <a:r>
              <a:rPr lang="zh-CN" altLang="en-US" sz="3600" b="1" dirty="0">
                <a:solidFill>
                  <a:schemeClr val="tx1"/>
                </a:solidFill>
                <a:latin typeface="微软雅黑" panose="020B0503020204020204" charset="-122"/>
                <a:ea typeface="微软雅黑" panose="020B0503020204020204" charset="-122"/>
                <a:cs typeface="微软雅黑" panose="020B0503020204020204" charset="-122"/>
              </a:rPr>
              <a:t>与历史作用 </a:t>
            </a:r>
            <a:r>
              <a:rPr lang="en-US" altLang="zh-CN" sz="3600" b="1" dirty="0">
                <a:solidFill>
                  <a:schemeClr val="tx1"/>
                </a:solidFill>
                <a:latin typeface="微软雅黑" panose="020B0503020204020204" charset="-122"/>
                <a:ea typeface="微软雅黑" panose="020B0503020204020204" charset="-122"/>
                <a:cs typeface="微软雅黑" panose="020B0503020204020204" charset="-122"/>
              </a:rPr>
              <a:t>》</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 calcmode="lin" valueType="num">
                                      <p:cBhvr additive="base">
                                        <p:cTn id="7" dur="500" fill="hold"/>
                                        <p:tgtEl>
                                          <p:spTgt spid="16389"/>
                                        </p:tgtEl>
                                        <p:attrNameLst>
                                          <p:attrName>ppt_x</p:attrName>
                                        </p:attrNameLst>
                                      </p:cBhvr>
                                      <p:tavLst>
                                        <p:tav tm="0">
                                          <p:val>
                                            <p:strVal val="0-#ppt_w/2"/>
                                          </p:val>
                                        </p:tav>
                                        <p:tav tm="100000">
                                          <p:val>
                                            <p:strVal val="#ppt_x"/>
                                          </p:val>
                                        </p:tav>
                                      </p:tavLst>
                                    </p:anim>
                                    <p:anim calcmode="lin" valueType="num">
                                      <p:cBhvr additive="base">
                                        <p:cTn id="8" dur="500" fill="hold"/>
                                        <p:tgtEl>
                                          <p:spTgt spid="1638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7679"/>
                                        </p:tgtEl>
                                        <p:attrNameLst>
                                          <p:attrName>style.visibility</p:attrName>
                                        </p:attrNameLst>
                                      </p:cBhvr>
                                      <p:to>
                                        <p:strVal val="visible"/>
                                      </p:to>
                                    </p:set>
                                    <p:animEffect transition="in" filter="blinds(horizontal)">
                                      <p:cBhvr>
                                        <p:cTn id="13" dur="500"/>
                                        <p:tgtEl>
                                          <p:spTgt spid="27679"/>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7689"/>
                                        </p:tgtEl>
                                        <p:attrNameLst>
                                          <p:attrName>style.visibility</p:attrName>
                                        </p:attrNameLst>
                                      </p:cBhvr>
                                      <p:to>
                                        <p:strVal val="visible"/>
                                      </p:to>
                                    </p:set>
                                    <p:animEffect transition="in" filter="dissolve">
                                      <p:cBhvr>
                                        <p:cTn id="18" dur="500"/>
                                        <p:tgtEl>
                                          <p:spTgt spid="2768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500" fill="hold">
                                          <p:stCondLst>
                                            <p:cond delay="0"/>
                                          </p:stCondLst>
                                        </p:cTn>
                                        <p:tgtEl>
                                          <p:spTgt spid="27690"/>
                                        </p:tgtEl>
                                        <p:attrNameLst>
                                          <p:attrName>style.visibility</p:attrName>
                                        </p:attrNameLst>
                                      </p:cBhvr>
                                      <p:to>
                                        <p:strVal val="visible"/>
                                      </p:to>
                                    </p:set>
                                    <p:animEffect transition="in" filter="dissolve">
                                      <p:cBhvr>
                                        <p:cTn id="23" dur="500"/>
                                        <p:tgtEl>
                                          <p:spTgt spid="2769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bldLvl="0" animBg="1"/>
      <p:bldP spid="27679" grpId="0"/>
      <p:bldP spid="27689" grpId="0"/>
      <p:bldP spid="27690" grpId="0"/>
      <p:bldP spid="12" grpId="0" animBg="1"/>
      <p:bldP spid="12"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6675" y="-10795"/>
            <a:ext cx="6746875" cy="559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solidFill>
                  <a:schemeClr val="tx1"/>
                </a:solidFill>
                <a:latin typeface="微软雅黑" panose="020B0503020204020204" charset="-122"/>
                <a:ea typeface="微软雅黑" panose="020B0503020204020204" charset="-122"/>
                <a:cs typeface="微软雅黑" panose="020B0503020204020204" charset="-122"/>
              </a:rPr>
              <a:t>一、 中央集权的发展（中央—地方） </a:t>
            </a:r>
          </a:p>
        </p:txBody>
      </p:sp>
      <p:sp>
        <p:nvSpPr>
          <p:cNvPr id="24" name="Text Box 39"/>
          <p:cNvSpPr txBox="1"/>
          <p:nvPr/>
        </p:nvSpPr>
        <p:spPr>
          <a:xfrm>
            <a:off x="5147310" y="6221095"/>
            <a:ext cx="325120" cy="337185"/>
          </a:xfrm>
          <a:prstGeom prst="rect">
            <a:avLst/>
          </a:prstGeom>
          <a:noFill/>
          <a:ln w="9525">
            <a:noFill/>
          </a:ln>
        </p:spPr>
        <p:txBody>
          <a:bodyPr wrap="square">
            <a:spAutoFit/>
          </a:bodyPr>
          <a:lstStyle/>
          <a:p>
            <a:endParaRPr lang="zh-CN" altLang="zh-CN" sz="1600" dirty="0">
              <a:solidFill>
                <a:schemeClr val="tx1"/>
              </a:solidFill>
              <a:latin typeface="微软雅黑" panose="020B0503020204020204" charset="-122"/>
              <a:ea typeface="微软雅黑" panose="020B0503020204020204" charset="-122"/>
            </a:endParaRPr>
          </a:p>
        </p:txBody>
      </p:sp>
      <p:graphicFrame>
        <p:nvGraphicFramePr>
          <p:cNvPr id="22530" name="Group 2"/>
          <p:cNvGraphicFramePr>
            <a:graphicFrameLocks noGrp="1"/>
          </p:cNvGraphicFramePr>
          <p:nvPr/>
        </p:nvGraphicFramePr>
        <p:xfrm>
          <a:off x="66675" y="1066800"/>
          <a:ext cx="12101830" cy="5004435"/>
        </p:xfrm>
        <a:graphic>
          <a:graphicData uri="http://schemas.openxmlformats.org/drawingml/2006/table">
            <a:tbl>
              <a:tblPr/>
              <a:tblGrid>
                <a:gridCol w="1859280">
                  <a:extLst>
                    <a:ext uri="{9D8B030D-6E8A-4147-A177-3AD203B41FA5}">
                      <a16:colId xmlns:a16="http://schemas.microsoft.com/office/drawing/2014/main" val="20000"/>
                    </a:ext>
                  </a:extLst>
                </a:gridCol>
                <a:gridCol w="4912995">
                  <a:extLst>
                    <a:ext uri="{9D8B030D-6E8A-4147-A177-3AD203B41FA5}">
                      <a16:colId xmlns:a16="http://schemas.microsoft.com/office/drawing/2014/main" val="20001"/>
                    </a:ext>
                  </a:extLst>
                </a:gridCol>
                <a:gridCol w="3173730">
                  <a:extLst>
                    <a:ext uri="{9D8B030D-6E8A-4147-A177-3AD203B41FA5}">
                      <a16:colId xmlns:a16="http://schemas.microsoft.com/office/drawing/2014/main" val="20002"/>
                    </a:ext>
                  </a:extLst>
                </a:gridCol>
                <a:gridCol w="2155825">
                  <a:extLst>
                    <a:ext uri="{9D8B030D-6E8A-4147-A177-3AD203B41FA5}">
                      <a16:colId xmlns:a16="http://schemas.microsoft.com/office/drawing/2014/main" val="20003"/>
                    </a:ext>
                  </a:extLst>
                </a:gridCol>
              </a:tblGrid>
              <a:tr h="54038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sz="3300" b="1" i="0" u="none" strike="noStrike" cap="none" normalizeH="0" baseline="0" smtClean="0">
                          <a:ln>
                            <a:noFill/>
                          </a:ln>
                          <a:solidFill>
                            <a:schemeClr val="tx1"/>
                          </a:solidFill>
                          <a:effectLst/>
                          <a:latin typeface="微软雅黑" panose="020B0503020204020204" charset="-122"/>
                          <a:ea typeface="微软雅黑" panose="020B0503020204020204" charset="-122"/>
                        </a:rPr>
                        <a:t>时期</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sz="3300" b="1" i="0" u="none" strike="noStrike" cap="none" normalizeH="0" baseline="0" smtClean="0">
                          <a:ln>
                            <a:noFill/>
                          </a:ln>
                          <a:solidFill>
                            <a:schemeClr val="tx1"/>
                          </a:solidFill>
                          <a:effectLst/>
                          <a:latin typeface="微软雅黑" panose="020B0503020204020204" charset="-122"/>
                          <a:ea typeface="微软雅黑" panose="020B0503020204020204" charset="-122"/>
                        </a:rPr>
                        <a:t>地方管理制度</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zh-CN" sz="33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  </a:t>
                      </a:r>
                      <a:r>
                        <a:rPr kumimoji="0" lang="zh-CN" sz="33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对中央集权影响</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p>
                  </a:txBody>
                  <a:tcPr/>
                </a:tc>
                <a:extLst>
                  <a:ext uri="{0D108BD9-81ED-4DB2-BD59-A6C34878D82A}">
                    <a16:rowId xmlns:a16="http://schemas.microsoft.com/office/drawing/2014/main" val="10000"/>
                  </a:ext>
                </a:extLst>
              </a:tr>
              <a:tr h="64960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sz="3300" b="1" i="0" u="none" strike="noStrike" cap="none" normalizeH="0" baseline="0" smtClean="0">
                          <a:ln>
                            <a:noFill/>
                          </a:ln>
                          <a:solidFill>
                            <a:schemeClr val="tx1"/>
                          </a:solidFill>
                          <a:effectLst/>
                          <a:latin typeface="微软雅黑" panose="020B0503020204020204" charset="-122"/>
                          <a:ea typeface="微软雅黑" panose="020B0503020204020204" charset="-122"/>
                        </a:rPr>
                        <a:t>秦</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zh-CN" sz="3300" b="1" i="0" u="none" strike="noStrike" cap="none" normalizeH="0" baseline="0" smtClean="0">
                          <a:ln>
                            <a:noFill/>
                          </a:ln>
                          <a:solidFill>
                            <a:schemeClr val="tx1"/>
                          </a:solidFill>
                          <a:effectLst/>
                          <a:latin typeface="微软雅黑" panose="020B0503020204020204" charset="-122"/>
                          <a:ea typeface="微软雅黑" panose="020B0503020204020204" charset="-122"/>
                        </a:rPr>
                        <a:t>郡县制</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zh-CN" sz="3300" b="1" i="0" u="none" strike="noStrike" cap="none" normalizeH="0" baseline="0" smtClean="0">
                          <a:ln>
                            <a:noFill/>
                          </a:ln>
                          <a:solidFill>
                            <a:schemeClr val="tx1"/>
                          </a:solidFill>
                          <a:effectLst/>
                          <a:latin typeface="微软雅黑" panose="020B0503020204020204" charset="-122"/>
                          <a:ea typeface="微软雅黑" panose="020B0503020204020204" charset="-122"/>
                        </a:rPr>
                        <a:t>加强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zh-CN" sz="33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趋势：中央权力不断加强;</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zh-CN" sz="33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地方权力不断削弱</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833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sz="3300" b="1" i="0" u="none" strike="noStrike" cap="none" normalizeH="0" baseline="0" smtClean="0">
                          <a:ln>
                            <a:noFill/>
                          </a:ln>
                          <a:solidFill>
                            <a:schemeClr val="tx1"/>
                          </a:solidFill>
                          <a:effectLst/>
                          <a:latin typeface="微软雅黑" panose="020B0503020204020204" charset="-122"/>
                          <a:ea typeface="微软雅黑" panose="020B0503020204020204" charset="-122"/>
                        </a:rPr>
                        <a:t>汉初</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tri"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zh-CN" sz="3300" b="1" i="0" u="none" strike="noStrike" cap="none" normalizeH="0" baseline="0" smtClean="0">
                          <a:ln>
                            <a:noFill/>
                          </a:ln>
                          <a:solidFill>
                            <a:schemeClr val="tx1"/>
                          </a:solidFill>
                          <a:effectLst/>
                          <a:latin typeface="微软雅黑" panose="020B0503020204020204" charset="-122"/>
                          <a:ea typeface="微软雅黑" panose="020B0503020204020204" charset="-122"/>
                        </a:rPr>
                        <a:t>郡国并行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tri"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zh-CN" sz="3300" b="1" i="0" u="none" strike="noStrike" cap="none" normalizeH="0" baseline="0" smtClean="0">
                          <a:ln>
                            <a:noFill/>
                          </a:ln>
                          <a:solidFill>
                            <a:schemeClr val="tx1"/>
                          </a:solidFill>
                          <a:effectLst/>
                          <a:latin typeface="微软雅黑" panose="020B0503020204020204" charset="-122"/>
                          <a:ea typeface="微软雅黑" panose="020B0503020204020204" charset="-122"/>
                        </a:rPr>
                        <a:t>削弱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tri" algn="ctr">
                      <a:solidFill>
                        <a:schemeClr val="tx1"/>
                      </a:solidFill>
                      <a:prstDash val="solid"/>
                      <a:round/>
                      <a:headEnd type="none" w="med" len="med"/>
                      <a:tailEnd type="none" w="med" len="med"/>
                    </a:lnB>
                    <a:lnTlToBr>
                      <a:noFill/>
                    </a:lnTlToBr>
                    <a:lnBlToTr>
                      <a:noFill/>
                    </a:lnBlToTr>
                    <a:noFill/>
                  </a:tcPr>
                </a:tc>
                <a:tc vMerge="1">
                  <a:txBody>
                    <a:bodyPr/>
                    <a:lstStyle/>
                    <a:p>
                      <a:endParaRPr lang="zh-CN"/>
                    </a:p>
                  </a:txBody>
                  <a:tcPr/>
                </a:tc>
                <a:extLst>
                  <a:ext uri="{0D108BD9-81ED-4DB2-BD59-A6C34878D82A}">
                    <a16:rowId xmlns:a16="http://schemas.microsoft.com/office/drawing/2014/main" val="10002"/>
                  </a:ext>
                </a:extLst>
              </a:tr>
              <a:tr h="64833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sz="3300" b="1" i="0" u="none" strike="noStrike" cap="none" normalizeH="0" baseline="0" smtClean="0">
                          <a:ln>
                            <a:noFill/>
                          </a:ln>
                          <a:solidFill>
                            <a:schemeClr val="tx1"/>
                          </a:solidFill>
                          <a:effectLst/>
                          <a:latin typeface="微软雅黑" panose="020B0503020204020204" charset="-122"/>
                          <a:ea typeface="微软雅黑" panose="020B0503020204020204" charset="-122"/>
                        </a:rPr>
                        <a:t>汉武帝</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tri"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zh-CN" sz="3300" b="1" i="0" u="none" strike="noStrike" cap="none" normalizeH="0" baseline="0" smtClean="0">
                          <a:ln>
                            <a:noFill/>
                          </a:ln>
                          <a:solidFill>
                            <a:schemeClr val="tx1"/>
                          </a:solidFill>
                          <a:effectLst/>
                          <a:latin typeface="微软雅黑" panose="020B0503020204020204" charset="-122"/>
                          <a:ea typeface="微软雅黑" panose="020B0503020204020204" charset="-122"/>
                        </a:rPr>
                        <a:t>推恩令</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tri"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zh-CN" sz="3300" b="1" i="0" u="none" strike="noStrike" cap="none" normalizeH="0" baseline="0" smtClean="0">
                          <a:ln>
                            <a:noFill/>
                          </a:ln>
                          <a:solidFill>
                            <a:schemeClr val="tx1"/>
                          </a:solidFill>
                          <a:effectLst/>
                          <a:latin typeface="微软雅黑" panose="020B0503020204020204" charset="-122"/>
                          <a:ea typeface="微软雅黑" panose="020B0503020204020204" charset="-122"/>
                        </a:rPr>
                        <a:t>加强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tri"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p>
                  </a:txBody>
                  <a:tcPr/>
                </a:tc>
                <a:extLst>
                  <a:ext uri="{0D108BD9-81ED-4DB2-BD59-A6C34878D82A}">
                    <a16:rowId xmlns:a16="http://schemas.microsoft.com/office/drawing/2014/main" val="10003"/>
                  </a:ext>
                </a:extLst>
              </a:tr>
              <a:tr h="54292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zh-CN" sz="33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 </a:t>
                      </a:r>
                      <a:r>
                        <a:rPr kumimoji="0" lang="zh-CN" sz="33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唐</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zh-CN" sz="3300" b="1" i="0" u="none" strike="noStrike" cap="none" normalizeH="0" baseline="0" smtClean="0">
                          <a:ln>
                            <a:noFill/>
                          </a:ln>
                          <a:solidFill>
                            <a:schemeClr val="tx1"/>
                          </a:solidFill>
                          <a:effectLst/>
                          <a:latin typeface="微软雅黑" panose="020B0503020204020204" charset="-122"/>
                          <a:ea typeface="微软雅黑" panose="020B0503020204020204" charset="-122"/>
                        </a:rPr>
                        <a:t>节度使，发展为藩镇割据</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zh-CN" sz="3300" b="1" i="0" u="none" strike="noStrike" cap="none" normalizeH="0" baseline="0" smtClean="0">
                          <a:ln>
                            <a:noFill/>
                          </a:ln>
                          <a:solidFill>
                            <a:schemeClr val="tx1"/>
                          </a:solidFill>
                          <a:effectLst/>
                          <a:latin typeface="微软雅黑" panose="020B0503020204020204" charset="-122"/>
                          <a:ea typeface="微软雅黑" panose="020B0503020204020204" charset="-122"/>
                        </a:rPr>
                        <a:t>削弱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p>
                  </a:txBody>
                  <a:tcPr/>
                </a:tc>
                <a:extLst>
                  <a:ext uri="{0D108BD9-81ED-4DB2-BD59-A6C34878D82A}">
                    <a16:rowId xmlns:a16="http://schemas.microsoft.com/office/drawing/2014/main" val="10004"/>
                  </a:ext>
                </a:extLst>
              </a:tr>
              <a:tr h="94488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zh-CN" sz="33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 </a:t>
                      </a:r>
                      <a:r>
                        <a:rPr kumimoji="0" lang="zh-CN" sz="33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zh-CN" sz="3300" b="1" i="0" u="none" strike="noStrike" cap="none" normalizeH="0" baseline="0" smtClean="0">
                          <a:ln>
                            <a:noFill/>
                          </a:ln>
                          <a:solidFill>
                            <a:schemeClr val="tx1"/>
                          </a:solidFill>
                          <a:effectLst/>
                          <a:latin typeface="微软雅黑" panose="020B0503020204020204" charset="-122"/>
                          <a:ea typeface="微软雅黑" panose="020B0503020204020204" charset="-122"/>
                        </a:rPr>
                        <a:t>收兵权建禁军；派文官设通判；掌控赋税</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zh-CN" sz="33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加强;但三冗;积贫积弱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p>
                  </a:txBody>
                  <a:tcPr/>
                </a:tc>
                <a:extLst>
                  <a:ext uri="{0D108BD9-81ED-4DB2-BD59-A6C34878D82A}">
                    <a16:rowId xmlns:a16="http://schemas.microsoft.com/office/drawing/2014/main" val="10005"/>
                  </a:ext>
                </a:extLst>
              </a:tr>
              <a:tr h="102997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zh-CN" sz="33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  </a:t>
                      </a:r>
                      <a:r>
                        <a:rPr kumimoji="0" lang="zh-CN" sz="33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元</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zh-CN" sz="33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zh-CN" sz="33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行省制,宣慰司,</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zh-CN" sz="33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宣政院辖地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3300" b="1" i="0" u="none" strike="noStrike" cap="none" normalizeH="0" baseline="0" smtClean="0">
                          <a:ln>
                            <a:noFill/>
                          </a:ln>
                          <a:solidFill>
                            <a:schemeClr val="tx1"/>
                          </a:solidFill>
                          <a:effectLst/>
                          <a:latin typeface="微软雅黑" panose="020B0503020204020204" charset="-122"/>
                          <a:ea typeface="微软雅黑" panose="020B0503020204020204" charset="-122"/>
                        </a:rPr>
                        <a:t> </a:t>
                      </a:r>
                      <a:r>
                        <a:rPr kumimoji="0" lang="zh-CN" altLang="zh-CN" sz="3300" b="1" i="0" u="none" strike="noStrike" cap="none" normalizeH="0" baseline="0" smtClean="0">
                          <a:ln>
                            <a:noFill/>
                          </a:ln>
                          <a:solidFill>
                            <a:schemeClr val="tx1"/>
                          </a:solidFill>
                          <a:effectLst/>
                          <a:latin typeface="微软雅黑" panose="020B0503020204020204" charset="-122"/>
                          <a:ea typeface="微软雅黑" panose="020B0503020204020204" charset="-122"/>
                        </a:rPr>
                        <a:t>加强，重大变革，省制开端</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p>
                  </a:txBody>
                  <a:tcPr/>
                </a:tc>
                <a:extLst>
                  <a:ext uri="{0D108BD9-81ED-4DB2-BD59-A6C34878D82A}">
                    <a16:rowId xmlns:a16="http://schemas.microsoft.com/office/drawing/2014/main" val="10006"/>
                  </a:ext>
                </a:extLst>
              </a:tr>
            </a:tbl>
          </a:graphicData>
        </a:graphic>
      </p:graphicFrame>
      <p:sp>
        <p:nvSpPr>
          <p:cNvPr id="5" name="文本框 4"/>
          <p:cNvSpPr txBox="1"/>
          <p:nvPr/>
        </p:nvSpPr>
        <p:spPr>
          <a:xfrm>
            <a:off x="1167130" y="421640"/>
            <a:ext cx="10107930" cy="645160"/>
          </a:xfrm>
          <a:prstGeom prst="rect">
            <a:avLst/>
          </a:prstGeom>
          <a:solidFill>
            <a:schemeClr val="bg1"/>
          </a:solidFill>
        </p:spPr>
        <p:txBody>
          <a:bodyPr wrap="square" rtlCol="0" anchor="t">
            <a:spAutoFit/>
          </a:bodyPr>
          <a:lstStyle/>
          <a:p>
            <a:r>
              <a:rPr sz="3600" dirty="0">
                <a:solidFill>
                  <a:srgbClr val="FF0000"/>
                </a:solidFill>
                <a:latin typeface="微软雅黑" panose="020B0503020204020204" charset="-122"/>
                <a:ea typeface="微软雅黑" panose="020B0503020204020204" charset="-122"/>
                <a:cs typeface="微软雅黑" panose="020B0503020204020204" charset="-122"/>
                <a:sym typeface="+mn-ea"/>
              </a:rPr>
              <a:t>小结： 中央集权发展——地方管理制度演变</a:t>
            </a:r>
          </a:p>
        </p:txBody>
      </p:sp>
      <p:pic>
        <p:nvPicPr>
          <p:cNvPr id="6" name="图片 5" descr="5de101964d001b5eb0b8e18458c80e73"/>
          <p:cNvPicPr>
            <a:picLocks noChangeAspect="1"/>
          </p:cNvPicPr>
          <p:nvPr/>
        </p:nvPicPr>
        <p:blipFill>
          <a:blip r:embed="rId2" cstate="screen"/>
          <a:stretch>
            <a:fillRect/>
          </a:stretch>
        </p:blipFill>
        <p:spPr>
          <a:xfrm>
            <a:off x="11464925" y="5971540"/>
            <a:ext cx="600710" cy="763270"/>
          </a:xfrm>
          <a:prstGeom prst="rect">
            <a:avLst/>
          </a:prstGeom>
        </p:spPr>
      </p:pic>
      <p:sp>
        <p:nvSpPr>
          <p:cNvPr id="3" name="文本框 2"/>
          <p:cNvSpPr txBox="1"/>
          <p:nvPr/>
        </p:nvSpPr>
        <p:spPr>
          <a:xfrm>
            <a:off x="3463290" y="1734820"/>
            <a:ext cx="1673860" cy="521970"/>
          </a:xfrm>
          <a:prstGeom prst="rect">
            <a:avLst/>
          </a:prstGeom>
          <a:solidFill>
            <a:srgbClr val="F8F7F5"/>
          </a:solidFill>
        </p:spPr>
        <p:txBody>
          <a:bodyPr wrap="square" rtlCol="0">
            <a:spAutoFit/>
          </a:bodyPr>
          <a:lstStyle/>
          <a:p>
            <a:endParaRPr lang="zh-CN" altLang="en-US" sz="2800"/>
          </a:p>
        </p:txBody>
      </p:sp>
      <p:sp>
        <p:nvSpPr>
          <p:cNvPr id="4" name="文本框 3"/>
          <p:cNvSpPr txBox="1"/>
          <p:nvPr/>
        </p:nvSpPr>
        <p:spPr>
          <a:xfrm>
            <a:off x="3473450" y="2352675"/>
            <a:ext cx="1998345" cy="521970"/>
          </a:xfrm>
          <a:prstGeom prst="rect">
            <a:avLst/>
          </a:prstGeom>
          <a:solidFill>
            <a:srgbClr val="F8F7F5"/>
          </a:solidFill>
        </p:spPr>
        <p:txBody>
          <a:bodyPr wrap="square" rtlCol="0">
            <a:spAutoFit/>
          </a:bodyPr>
          <a:lstStyle/>
          <a:p>
            <a:endParaRPr lang="zh-CN" altLang="en-US" sz="2800"/>
          </a:p>
        </p:txBody>
      </p:sp>
      <p:sp>
        <p:nvSpPr>
          <p:cNvPr id="7" name="文本框 6"/>
          <p:cNvSpPr txBox="1"/>
          <p:nvPr/>
        </p:nvSpPr>
        <p:spPr>
          <a:xfrm>
            <a:off x="3474085" y="2999105"/>
            <a:ext cx="1998345" cy="521970"/>
          </a:xfrm>
          <a:prstGeom prst="rect">
            <a:avLst/>
          </a:prstGeom>
          <a:solidFill>
            <a:srgbClr val="F8F7F5"/>
          </a:solidFill>
        </p:spPr>
        <p:txBody>
          <a:bodyPr wrap="square" rtlCol="0">
            <a:spAutoFit/>
          </a:bodyPr>
          <a:lstStyle/>
          <a:p>
            <a:endParaRPr lang="zh-CN" altLang="en-US" sz="2800"/>
          </a:p>
        </p:txBody>
      </p:sp>
      <p:sp>
        <p:nvSpPr>
          <p:cNvPr id="8" name="文本框 7"/>
          <p:cNvSpPr txBox="1"/>
          <p:nvPr/>
        </p:nvSpPr>
        <p:spPr>
          <a:xfrm>
            <a:off x="2056130" y="3648075"/>
            <a:ext cx="4667250" cy="521970"/>
          </a:xfrm>
          <a:prstGeom prst="rect">
            <a:avLst/>
          </a:prstGeom>
          <a:solidFill>
            <a:srgbClr val="F8F7F5"/>
          </a:solidFill>
        </p:spPr>
        <p:txBody>
          <a:bodyPr wrap="square" rtlCol="0">
            <a:spAutoFit/>
          </a:bodyPr>
          <a:lstStyle/>
          <a:p>
            <a:endParaRPr lang="zh-CN" altLang="en-US" sz="2800"/>
          </a:p>
        </p:txBody>
      </p:sp>
      <p:sp>
        <p:nvSpPr>
          <p:cNvPr id="9" name="文本框 8"/>
          <p:cNvSpPr txBox="1"/>
          <p:nvPr/>
        </p:nvSpPr>
        <p:spPr>
          <a:xfrm>
            <a:off x="1966595" y="4286885"/>
            <a:ext cx="4757420" cy="953135"/>
          </a:xfrm>
          <a:prstGeom prst="rect">
            <a:avLst/>
          </a:prstGeom>
          <a:solidFill>
            <a:srgbClr val="F8F7F5"/>
          </a:solidFill>
        </p:spPr>
        <p:txBody>
          <a:bodyPr wrap="square" rtlCol="0">
            <a:spAutoFit/>
          </a:bodyPr>
          <a:lstStyle/>
          <a:p>
            <a:endParaRPr lang="zh-CN" altLang="en-US" sz="2800"/>
          </a:p>
          <a:p>
            <a:endParaRPr lang="zh-CN" altLang="en-US" sz="2800"/>
          </a:p>
        </p:txBody>
      </p:sp>
      <p:sp>
        <p:nvSpPr>
          <p:cNvPr id="10" name="文本框 9"/>
          <p:cNvSpPr txBox="1"/>
          <p:nvPr/>
        </p:nvSpPr>
        <p:spPr>
          <a:xfrm>
            <a:off x="2011045" y="5267960"/>
            <a:ext cx="4757420" cy="1198880"/>
          </a:xfrm>
          <a:prstGeom prst="rect">
            <a:avLst/>
          </a:prstGeom>
          <a:solidFill>
            <a:srgbClr val="F8F7F5"/>
          </a:solidFill>
        </p:spPr>
        <p:txBody>
          <a:bodyPr wrap="square" rtlCol="0">
            <a:spAutoFit/>
          </a:bodyPr>
          <a:lstStyle/>
          <a:p>
            <a:endParaRPr lang="zh-CN" altLang="en-US" sz="3600"/>
          </a:p>
          <a:p>
            <a:endParaRPr lang="zh-CN" altLang="en-US" sz="3600"/>
          </a:p>
        </p:txBody>
      </p:sp>
      <p:sp>
        <p:nvSpPr>
          <p:cNvPr id="11" name="文本框 10"/>
          <p:cNvSpPr txBox="1"/>
          <p:nvPr/>
        </p:nvSpPr>
        <p:spPr>
          <a:xfrm>
            <a:off x="7559040" y="1734820"/>
            <a:ext cx="1673860" cy="521970"/>
          </a:xfrm>
          <a:prstGeom prst="rect">
            <a:avLst/>
          </a:prstGeom>
          <a:solidFill>
            <a:srgbClr val="F8F7F5"/>
          </a:solidFill>
        </p:spPr>
        <p:txBody>
          <a:bodyPr wrap="square" rtlCol="0">
            <a:spAutoFit/>
          </a:bodyPr>
          <a:lstStyle/>
          <a:p>
            <a:endParaRPr lang="zh-CN" altLang="en-US" sz="2800"/>
          </a:p>
        </p:txBody>
      </p:sp>
      <p:sp>
        <p:nvSpPr>
          <p:cNvPr id="12" name="文本框 11"/>
          <p:cNvSpPr txBox="1"/>
          <p:nvPr/>
        </p:nvSpPr>
        <p:spPr>
          <a:xfrm>
            <a:off x="7559040" y="2352675"/>
            <a:ext cx="1673860" cy="521970"/>
          </a:xfrm>
          <a:prstGeom prst="rect">
            <a:avLst/>
          </a:prstGeom>
          <a:solidFill>
            <a:srgbClr val="F8F7F5"/>
          </a:solidFill>
        </p:spPr>
        <p:txBody>
          <a:bodyPr wrap="square" rtlCol="0">
            <a:spAutoFit/>
          </a:bodyPr>
          <a:lstStyle/>
          <a:p>
            <a:endParaRPr lang="zh-CN" altLang="en-US" sz="2800"/>
          </a:p>
        </p:txBody>
      </p:sp>
      <p:sp>
        <p:nvSpPr>
          <p:cNvPr id="13" name="文本框 12"/>
          <p:cNvSpPr txBox="1"/>
          <p:nvPr/>
        </p:nvSpPr>
        <p:spPr>
          <a:xfrm>
            <a:off x="7428865" y="2999105"/>
            <a:ext cx="1673860" cy="521970"/>
          </a:xfrm>
          <a:prstGeom prst="rect">
            <a:avLst/>
          </a:prstGeom>
          <a:solidFill>
            <a:srgbClr val="F8F7F5"/>
          </a:solidFill>
        </p:spPr>
        <p:txBody>
          <a:bodyPr wrap="square" rtlCol="0">
            <a:spAutoFit/>
          </a:bodyPr>
          <a:lstStyle/>
          <a:p>
            <a:endParaRPr lang="zh-CN" altLang="en-US" sz="2800"/>
          </a:p>
        </p:txBody>
      </p:sp>
      <p:sp>
        <p:nvSpPr>
          <p:cNvPr id="14" name="文本框 13"/>
          <p:cNvSpPr txBox="1"/>
          <p:nvPr/>
        </p:nvSpPr>
        <p:spPr>
          <a:xfrm>
            <a:off x="7559040" y="3648075"/>
            <a:ext cx="1673860" cy="521970"/>
          </a:xfrm>
          <a:prstGeom prst="rect">
            <a:avLst/>
          </a:prstGeom>
          <a:solidFill>
            <a:srgbClr val="F8F7F5"/>
          </a:solidFill>
        </p:spPr>
        <p:txBody>
          <a:bodyPr wrap="square" rtlCol="0">
            <a:spAutoFit/>
          </a:bodyPr>
          <a:lstStyle/>
          <a:p>
            <a:endParaRPr lang="zh-CN" altLang="en-US" sz="2800"/>
          </a:p>
        </p:txBody>
      </p:sp>
      <p:sp>
        <p:nvSpPr>
          <p:cNvPr id="15" name="文本框 14"/>
          <p:cNvSpPr txBox="1"/>
          <p:nvPr/>
        </p:nvSpPr>
        <p:spPr>
          <a:xfrm>
            <a:off x="6906260" y="4286885"/>
            <a:ext cx="2958465" cy="953135"/>
          </a:xfrm>
          <a:prstGeom prst="rect">
            <a:avLst/>
          </a:prstGeom>
          <a:solidFill>
            <a:srgbClr val="F8F7F5"/>
          </a:solidFill>
        </p:spPr>
        <p:txBody>
          <a:bodyPr wrap="square" rtlCol="0">
            <a:spAutoFit/>
          </a:bodyPr>
          <a:lstStyle/>
          <a:p>
            <a:endParaRPr lang="zh-CN" altLang="en-US" sz="2800"/>
          </a:p>
          <a:p>
            <a:endParaRPr lang="zh-CN" altLang="en-US" sz="2800"/>
          </a:p>
        </p:txBody>
      </p:sp>
      <p:sp>
        <p:nvSpPr>
          <p:cNvPr id="16" name="文本框 15"/>
          <p:cNvSpPr txBox="1"/>
          <p:nvPr/>
        </p:nvSpPr>
        <p:spPr>
          <a:xfrm>
            <a:off x="6917055" y="5390515"/>
            <a:ext cx="2958465" cy="953135"/>
          </a:xfrm>
          <a:prstGeom prst="rect">
            <a:avLst/>
          </a:prstGeom>
          <a:solidFill>
            <a:srgbClr val="F8F7F5"/>
          </a:solidFill>
        </p:spPr>
        <p:txBody>
          <a:bodyPr wrap="square" rtlCol="0">
            <a:spAutoFit/>
          </a:bodyPr>
          <a:lstStyle/>
          <a:p>
            <a:endParaRPr lang="zh-CN" altLang="en-US" sz="2800"/>
          </a:p>
          <a:p>
            <a:endParaRPr lang="zh-CN" altLang="en-US" sz="2800"/>
          </a:p>
        </p:txBody>
      </p:sp>
      <p:sp>
        <p:nvSpPr>
          <p:cNvPr id="17" name="文本框 16"/>
          <p:cNvSpPr txBox="1"/>
          <p:nvPr/>
        </p:nvSpPr>
        <p:spPr>
          <a:xfrm>
            <a:off x="10035540" y="2567940"/>
            <a:ext cx="2132965" cy="3107690"/>
          </a:xfrm>
          <a:prstGeom prst="rect">
            <a:avLst/>
          </a:prstGeom>
          <a:solidFill>
            <a:srgbClr val="F8F7F5"/>
          </a:solidFill>
        </p:spPr>
        <p:txBody>
          <a:bodyPr wrap="square" rtlCol="0">
            <a:spAutoFit/>
          </a:bodyPr>
          <a:lstStyle/>
          <a:p>
            <a:endParaRPr lang="zh-CN" altLang="en-US" sz="2800"/>
          </a:p>
          <a:p>
            <a:endParaRPr lang="zh-CN" altLang="en-US" sz="2800"/>
          </a:p>
          <a:p>
            <a:endParaRPr lang="zh-CN" altLang="en-US" sz="2800"/>
          </a:p>
          <a:p>
            <a:endParaRPr lang="zh-CN" altLang="en-US" sz="2800"/>
          </a:p>
          <a:p>
            <a:endParaRPr lang="zh-CN" altLang="en-US" sz="2800"/>
          </a:p>
          <a:p>
            <a:endParaRPr lang="zh-CN" altLang="en-US" sz="2800"/>
          </a:p>
          <a:p>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0" nodeType="clickEffect">
                                  <p:stCondLst>
                                    <p:cond delay="0"/>
                                  </p:stCondLst>
                                  <p:childTnLst>
                                    <p:animEffect transition="out" filter="wipe(down)">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4" fill="hold" grpId="0" nodeType="clickEffect">
                                  <p:stCondLst>
                                    <p:cond delay="0"/>
                                  </p:stCondLst>
                                  <p:childTnLst>
                                    <p:animEffect transition="out" filter="wipe(down)">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4" fill="hold" grpId="0" nodeType="clickEffect">
                                  <p:stCondLst>
                                    <p:cond delay="0"/>
                                  </p:stCondLst>
                                  <p:childTnLst>
                                    <p:animEffect transition="out" filter="wipe(down)">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xit" presetSubtype="4" fill="hold" grpId="0" nodeType="clickEffect">
                                  <p:stCondLst>
                                    <p:cond delay="0"/>
                                  </p:stCondLst>
                                  <p:childTnLst>
                                    <p:animEffect transition="out" filter="wipe(down)">
                                      <p:cBhvr>
                                        <p:cTn id="46" dur="500"/>
                                        <p:tgtEl>
                                          <p:spTgt spid="13"/>
                                        </p:tgtEl>
                                      </p:cBhvr>
                                    </p:animEffect>
                                    <p:set>
                                      <p:cBhvr>
                                        <p:cTn id="47" dur="1" fill="hold">
                                          <p:stCondLst>
                                            <p:cond delay="499"/>
                                          </p:stCondLst>
                                        </p:cTn>
                                        <p:tgtEl>
                                          <p:spTgt spid="1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xit" presetSubtype="4" fill="hold" grpId="0" nodeType="clickEffect">
                                  <p:stCondLst>
                                    <p:cond delay="0"/>
                                  </p:stCondLst>
                                  <p:childTnLst>
                                    <p:animEffect transition="out" filter="wipe(down)">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xit" presetSubtype="4" fill="hold" grpId="0" nodeType="clickEffect">
                                  <p:stCondLst>
                                    <p:cond delay="0"/>
                                  </p:stCondLst>
                                  <p:childTnLst>
                                    <p:animEffect transition="out" filter="wipe(down)">
                                      <p:cBhvr>
                                        <p:cTn id="56" dur="500"/>
                                        <p:tgtEl>
                                          <p:spTgt spid="15"/>
                                        </p:tgtEl>
                                      </p:cBhvr>
                                    </p:animEffect>
                                    <p:set>
                                      <p:cBhvr>
                                        <p:cTn id="57" dur="1" fill="hold">
                                          <p:stCondLst>
                                            <p:cond delay="499"/>
                                          </p:stCondLst>
                                        </p:cTn>
                                        <p:tgtEl>
                                          <p:spTgt spid="15"/>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2" presetClass="exit" presetSubtype="4" fill="hold" grpId="0" nodeType="clickEffect">
                                  <p:stCondLst>
                                    <p:cond delay="0"/>
                                  </p:stCondLst>
                                  <p:childTnLst>
                                    <p:animEffect transition="out" filter="wipe(down)">
                                      <p:cBhvr>
                                        <p:cTn id="61" dur="500"/>
                                        <p:tgtEl>
                                          <p:spTgt spid="16"/>
                                        </p:tgtEl>
                                      </p:cBhvr>
                                    </p:animEffect>
                                    <p:set>
                                      <p:cBhvr>
                                        <p:cTn id="62" dur="1" fill="hold">
                                          <p:stCondLst>
                                            <p:cond delay="499"/>
                                          </p:stCondLst>
                                        </p:cTn>
                                        <p:tgtEl>
                                          <p:spTgt spid="1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2" presetClass="exit" presetSubtype="4" fill="hold" grpId="0" nodeType="clickEffect">
                                  <p:stCondLst>
                                    <p:cond delay="0"/>
                                  </p:stCondLst>
                                  <p:childTnLst>
                                    <p:animEffect transition="out" filter="wipe(down)">
                                      <p:cBhvr>
                                        <p:cTn id="66" dur="500"/>
                                        <p:tgtEl>
                                          <p:spTgt spid="17"/>
                                        </p:tgtEl>
                                      </p:cBhvr>
                                    </p:animEffect>
                                    <p:set>
                                      <p:cBhvr>
                                        <p:cTn id="67"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824" name="矩形 158823"/>
          <p:cNvSpPr/>
          <p:nvPr/>
        </p:nvSpPr>
        <p:spPr>
          <a:xfrm>
            <a:off x="1216660" y="-6350"/>
            <a:ext cx="9144000" cy="533400"/>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lvl="0" algn="ctr">
              <a:lnSpc>
                <a:spcPct val="90000"/>
              </a:lnSpc>
              <a:buNone/>
            </a:pPr>
            <a:r>
              <a:rPr lang="zh-CN" altLang="en-US" sz="3200" dirty="0">
                <a:solidFill>
                  <a:srgbClr val="FF0000"/>
                </a:solidFill>
                <a:effectLst/>
                <a:latin typeface="微软雅黑" panose="020B0503020204020204" charset="-122"/>
                <a:ea typeface="微软雅黑" panose="020B0503020204020204" charset="-122"/>
              </a:rPr>
              <a:t>古代的三大地方行政制度比较</a:t>
            </a:r>
          </a:p>
          <a:p>
            <a:pPr lvl="0">
              <a:lnSpc>
                <a:spcPct val="90000"/>
              </a:lnSpc>
            </a:pPr>
            <a:endParaRPr lang="zh-CN" altLang="en-US" sz="3200" dirty="0">
              <a:solidFill>
                <a:srgbClr val="FF0000"/>
              </a:solidFill>
              <a:effectLst/>
              <a:latin typeface="微软雅黑" panose="020B0503020204020204" charset="-122"/>
              <a:ea typeface="微软雅黑" panose="020B0503020204020204" charset="-122"/>
            </a:endParaRPr>
          </a:p>
        </p:txBody>
      </p:sp>
      <p:graphicFrame>
        <p:nvGraphicFramePr>
          <p:cNvPr id="27651" name="内容占位符 27650"/>
          <p:cNvGraphicFramePr>
            <a:graphicFrameLocks noGrp="1"/>
          </p:cNvGraphicFramePr>
          <p:nvPr>
            <p:ph sz="half" idx="2"/>
          </p:nvPr>
        </p:nvGraphicFramePr>
        <p:xfrm>
          <a:off x="-9525" y="527685"/>
          <a:ext cx="12169140" cy="5918200"/>
        </p:xfrm>
        <a:graphic>
          <a:graphicData uri="http://schemas.openxmlformats.org/drawingml/2006/table">
            <a:tbl>
              <a:tblPr/>
              <a:tblGrid>
                <a:gridCol w="704215">
                  <a:extLst>
                    <a:ext uri="{9D8B030D-6E8A-4147-A177-3AD203B41FA5}">
                      <a16:colId xmlns:a16="http://schemas.microsoft.com/office/drawing/2014/main" val="20000"/>
                    </a:ext>
                  </a:extLst>
                </a:gridCol>
                <a:gridCol w="1717675">
                  <a:extLst>
                    <a:ext uri="{9D8B030D-6E8A-4147-A177-3AD203B41FA5}">
                      <a16:colId xmlns:a16="http://schemas.microsoft.com/office/drawing/2014/main" val="20001"/>
                    </a:ext>
                  </a:extLst>
                </a:gridCol>
                <a:gridCol w="2931795">
                  <a:extLst>
                    <a:ext uri="{9D8B030D-6E8A-4147-A177-3AD203B41FA5}">
                      <a16:colId xmlns:a16="http://schemas.microsoft.com/office/drawing/2014/main" val="20002"/>
                    </a:ext>
                  </a:extLst>
                </a:gridCol>
                <a:gridCol w="3999230">
                  <a:extLst>
                    <a:ext uri="{9D8B030D-6E8A-4147-A177-3AD203B41FA5}">
                      <a16:colId xmlns:a16="http://schemas.microsoft.com/office/drawing/2014/main" val="20003"/>
                    </a:ext>
                  </a:extLst>
                </a:gridCol>
                <a:gridCol w="2816225">
                  <a:extLst>
                    <a:ext uri="{9D8B030D-6E8A-4147-A177-3AD203B41FA5}">
                      <a16:colId xmlns:a16="http://schemas.microsoft.com/office/drawing/2014/main" val="20004"/>
                    </a:ext>
                  </a:extLst>
                </a:gridCol>
              </a:tblGrid>
              <a:tr h="624840">
                <a:tc gridSpan="2">
                  <a:txBody>
                    <a:bodyPr/>
                    <a:lstStyle/>
                    <a:p>
                      <a:pPr marL="0" lvl="0" indent="0" algn="ctr">
                        <a:buNone/>
                      </a:pPr>
                      <a:r>
                        <a:rPr lang="zh-CN" altLang="en-US" sz="3500" b="0">
                          <a:effectLst/>
                          <a:latin typeface="微软雅黑" panose="020B0503020204020204" charset="-122"/>
                          <a:ea typeface="微软雅黑" panose="020B0503020204020204" charset="-122"/>
                        </a:rPr>
                        <a:t>比较点</a:t>
                      </a: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p>
                      <a:pPr marL="0" lvl="0" indent="0" algn="ctr">
                        <a:buNone/>
                      </a:pPr>
                      <a:r>
                        <a:rPr lang="zh-CN" altLang="en-US" sz="3500" b="0">
                          <a:effectLst/>
                          <a:latin typeface="微软雅黑" panose="020B0503020204020204" charset="-122"/>
                          <a:ea typeface="微软雅黑" panose="020B0503020204020204" charset="-122"/>
                        </a:rPr>
                        <a:t>分封制</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a:buNone/>
                      </a:pPr>
                      <a:r>
                        <a:rPr lang="zh-CN" altLang="en-US" sz="3500" b="0">
                          <a:effectLst/>
                          <a:latin typeface="微软雅黑" panose="020B0503020204020204" charset="-122"/>
                          <a:ea typeface="微软雅黑" panose="020B0503020204020204" charset="-122"/>
                        </a:rPr>
                        <a:t>郡县制</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a:buNone/>
                      </a:pPr>
                      <a:r>
                        <a:rPr lang="zh-CN" altLang="en-US" sz="3500" b="0">
                          <a:effectLst/>
                          <a:latin typeface="微软雅黑" panose="020B0503020204020204" charset="-122"/>
                          <a:ea typeface="微软雅黑" panose="020B0503020204020204" charset="-122"/>
                        </a:rPr>
                        <a:t>行省制</a:t>
                      </a: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5470">
                <a:tc rowSpan="3">
                  <a:txBody>
                    <a:bodyPr/>
                    <a:lstStyle/>
                    <a:p>
                      <a:pPr marL="0" lvl="0" indent="0" algn="ctr">
                        <a:buNone/>
                      </a:pPr>
                      <a:endParaRPr lang="en-US" altLang="zh-CN" sz="3500" b="0">
                        <a:solidFill>
                          <a:srgbClr val="0000FF"/>
                        </a:solidFill>
                        <a:effectLst/>
                        <a:latin typeface="微软雅黑" panose="020B0503020204020204" charset="-122"/>
                        <a:ea typeface="微软雅黑" panose="020B0503020204020204" charset="-122"/>
                      </a:endParaRPr>
                    </a:p>
                    <a:p>
                      <a:pPr marL="0" lvl="0" indent="0" algn="ctr">
                        <a:buNone/>
                      </a:pPr>
                      <a:endParaRPr lang="en-US" altLang="zh-CN" sz="3500" b="0">
                        <a:solidFill>
                          <a:srgbClr val="0000FF"/>
                        </a:solidFill>
                        <a:effectLst/>
                        <a:latin typeface="微软雅黑" panose="020B0503020204020204" charset="-122"/>
                        <a:ea typeface="微软雅黑" panose="020B0503020204020204" charset="-122"/>
                      </a:endParaRPr>
                    </a:p>
                    <a:p>
                      <a:pPr marL="0" lvl="0" indent="0" algn="ctr">
                        <a:buNone/>
                      </a:pPr>
                      <a:r>
                        <a:rPr lang="zh-CN" altLang="en-US" sz="3500" b="0">
                          <a:solidFill>
                            <a:srgbClr val="0000FF"/>
                          </a:solidFill>
                          <a:effectLst/>
                          <a:latin typeface="微软雅黑" panose="020B0503020204020204" charset="-122"/>
                          <a:ea typeface="微软雅黑" panose="020B0503020204020204" charset="-122"/>
                        </a:rPr>
                        <a:t>不</a:t>
                      </a:r>
                    </a:p>
                    <a:p>
                      <a:pPr marL="0" lvl="0" indent="0" algn="ctr">
                        <a:buNone/>
                      </a:pPr>
                      <a:r>
                        <a:rPr lang="zh-CN" altLang="en-US" sz="3500" b="0">
                          <a:solidFill>
                            <a:srgbClr val="0000FF"/>
                          </a:solidFill>
                          <a:effectLst/>
                          <a:latin typeface="微软雅黑" panose="020B0503020204020204" charset="-122"/>
                          <a:ea typeface="微软雅黑" panose="020B0503020204020204" charset="-122"/>
                        </a:rPr>
                        <a:t>同点</a:t>
                      </a:r>
                    </a:p>
                    <a:p>
                      <a:pPr marL="0" lvl="0" indent="0" algn="ctr">
                        <a:buNone/>
                      </a:pPr>
                      <a:endParaRPr lang="zh-CN" altLang="en-US" sz="3500" b="0">
                        <a:solidFill>
                          <a:srgbClr val="0000FF"/>
                        </a:solidFill>
                        <a:effectLst/>
                        <a:latin typeface="微软雅黑" panose="020B0503020204020204" charset="-122"/>
                        <a:ea typeface="微软雅黑" panose="020B0503020204020204" charset="-122"/>
                      </a:endParaRPr>
                    </a:p>
                    <a:p>
                      <a:pPr marL="0" lvl="0" indent="0" algn="ctr">
                        <a:buNone/>
                      </a:pPr>
                      <a:endParaRPr lang="zh-CN" altLang="en-US" sz="3500" b="0">
                        <a:solidFill>
                          <a:srgbClr val="0000FF"/>
                        </a:solidFill>
                        <a:effectLst/>
                        <a:latin typeface="微软雅黑" panose="020B0503020204020204" charset="-122"/>
                        <a:ea typeface="微软雅黑" panose="020B0503020204020204" charset="-122"/>
                      </a:endParaRPr>
                    </a:p>
                    <a:p>
                      <a:pPr marL="0" lvl="0" indent="0" algn="ctr">
                        <a:buNone/>
                      </a:pPr>
                      <a:endParaRPr lang="zh-CN" altLang="en-US" sz="3500" b="0">
                        <a:solidFill>
                          <a:srgbClr val="0000FF"/>
                        </a:solidFill>
                        <a:effectLst/>
                        <a:latin typeface="微软雅黑" panose="020B0503020204020204" charset="-122"/>
                        <a:ea typeface="微软雅黑" panose="020B0503020204020204"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a:buNone/>
                      </a:pPr>
                      <a:r>
                        <a:rPr lang="zh-CN" altLang="en-US" sz="3000" b="0">
                          <a:effectLst/>
                          <a:latin typeface="微软雅黑" panose="020B0503020204020204" charset="-122"/>
                          <a:ea typeface="微软雅黑" panose="020B0503020204020204" charset="-122"/>
                        </a:rPr>
                        <a:t>盛行时代</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lvl="0" indent="0">
                        <a:buNone/>
                      </a:pPr>
                      <a:endParaRPr lang="zh-CN" altLang="en-US" sz="3500" b="0">
                        <a:effectLst/>
                        <a:latin typeface="微软雅黑" panose="020B0503020204020204" charset="-122"/>
                        <a:ea typeface="微软雅黑" panose="020B050302020402020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lvl="0" indent="0">
                        <a:buNone/>
                      </a:pPr>
                      <a:endParaRPr lang="zh-CN" altLang="en-US" sz="3500" b="0">
                        <a:effectLst/>
                        <a:latin typeface="微软雅黑" panose="020B0503020204020204" charset="-122"/>
                        <a:ea typeface="微软雅黑" panose="020B050302020402020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lvl="0" indent="0">
                        <a:buNone/>
                      </a:pPr>
                      <a:endParaRPr lang="zh-CN" altLang="en-US" sz="3500" b="0">
                        <a:effectLst/>
                        <a:latin typeface="微软雅黑" panose="020B0503020204020204" charset="-122"/>
                        <a:ea typeface="微软雅黑" panose="020B0503020204020204"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07185">
                <a:tc vMerge="1">
                  <a:txBody>
                    <a:bodyPr/>
                    <a:lstStyle/>
                    <a:p>
                      <a:endParaRPr lang="zh-CN"/>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p>
                      <a:pPr marL="0" lvl="0" indent="0" algn="ctr">
                        <a:lnSpc>
                          <a:spcPct val="80000"/>
                        </a:lnSpc>
                        <a:buNone/>
                      </a:pPr>
                      <a:r>
                        <a:rPr lang="zh-CN" altLang="en-US" sz="3500" b="0">
                          <a:effectLst/>
                          <a:latin typeface="微软雅黑" panose="020B0503020204020204" charset="-122"/>
                          <a:ea typeface="微软雅黑" panose="020B0503020204020204" charset="-122"/>
                        </a:rPr>
                        <a:t>和中央</a:t>
                      </a:r>
                    </a:p>
                    <a:p>
                      <a:pPr marL="0" lvl="0" indent="0" algn="ctr">
                        <a:lnSpc>
                          <a:spcPct val="80000"/>
                        </a:lnSpc>
                        <a:buNone/>
                      </a:pPr>
                      <a:r>
                        <a:rPr lang="zh-CN" altLang="en-US" sz="3500" b="0">
                          <a:effectLst/>
                          <a:latin typeface="微软雅黑" panose="020B0503020204020204" charset="-122"/>
                          <a:ea typeface="微软雅黑" panose="020B0503020204020204" charset="-122"/>
                        </a:rPr>
                        <a:t>政府</a:t>
                      </a:r>
                    </a:p>
                    <a:p>
                      <a:pPr marL="0" lvl="0" indent="0" algn="ctr">
                        <a:lnSpc>
                          <a:spcPct val="80000"/>
                        </a:lnSpc>
                        <a:buNone/>
                      </a:pPr>
                      <a:r>
                        <a:rPr lang="zh-CN" altLang="en-US" sz="3500" b="0">
                          <a:effectLst/>
                          <a:latin typeface="微软雅黑" panose="020B0503020204020204" charset="-122"/>
                          <a:ea typeface="微软雅黑" panose="020B0503020204020204" charset="-122"/>
                        </a:rPr>
                        <a:t>关系</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lvl="0" indent="0">
                        <a:buNone/>
                      </a:pPr>
                      <a:endParaRPr lang="zh-CN" altLang="en-US" sz="3500" b="0">
                        <a:effectLst/>
                        <a:latin typeface="微软雅黑" panose="020B0503020204020204" charset="-122"/>
                        <a:ea typeface="微软雅黑" panose="020B050302020402020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lvl="0" indent="0">
                        <a:buNone/>
                      </a:pPr>
                      <a:endParaRPr lang="zh-CN" altLang="en-US" sz="3500" b="0">
                        <a:effectLst/>
                        <a:latin typeface="微软雅黑" panose="020B0503020204020204" charset="-122"/>
                        <a:ea typeface="微软雅黑" panose="020B050302020402020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lvl="0" indent="0">
                        <a:buNone/>
                      </a:pPr>
                      <a:endParaRPr lang="zh-CN" altLang="en-US" sz="3500" b="0">
                        <a:effectLst/>
                        <a:latin typeface="微软雅黑" panose="020B0503020204020204" charset="-122"/>
                        <a:ea typeface="微软雅黑" panose="020B0503020204020204"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611630">
                <a:tc vMerge="1">
                  <a:txBody>
                    <a:bodyPr/>
                    <a:lstStyle/>
                    <a:p>
                      <a:endParaRPr lang="zh-CN"/>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p>
                      <a:pPr marL="0" lvl="0" indent="0" algn="ctr">
                        <a:lnSpc>
                          <a:spcPct val="200000"/>
                        </a:lnSpc>
                        <a:buNone/>
                      </a:pPr>
                      <a:endParaRPr lang="en-US" altLang="zh-CN" sz="3500" b="0">
                        <a:effectLst/>
                        <a:latin typeface="微软雅黑" panose="020B0503020204020204" charset="-122"/>
                        <a:ea typeface="微软雅黑" panose="020B0503020204020204" charset="-122"/>
                      </a:endParaRPr>
                    </a:p>
                    <a:p>
                      <a:pPr marL="0" lvl="0" indent="0" algn="ctr">
                        <a:lnSpc>
                          <a:spcPct val="90000"/>
                        </a:lnSpc>
                        <a:buNone/>
                      </a:pPr>
                      <a:r>
                        <a:rPr lang="zh-CN" altLang="en-US" sz="3500" b="0">
                          <a:effectLst/>
                          <a:latin typeface="微软雅黑" panose="020B0503020204020204" charset="-122"/>
                          <a:ea typeface="微软雅黑" panose="020B0503020204020204" charset="-122"/>
                        </a:rPr>
                        <a:t>影响</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lvl="0" indent="0">
                        <a:buNone/>
                      </a:pPr>
                      <a:endParaRPr lang="zh-CN" altLang="en-US" sz="3500" b="0">
                        <a:effectLst/>
                        <a:latin typeface="微软雅黑" panose="020B0503020204020204" charset="-122"/>
                        <a:ea typeface="微软雅黑" panose="020B050302020402020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p>
                      <a:pPr marL="0" lvl="0" indent="0">
                        <a:buNone/>
                      </a:pPr>
                      <a:endParaRPr lang="zh-CN" altLang="en-US" sz="3500" b="0">
                        <a:effectLst/>
                        <a:latin typeface="微软雅黑" panose="020B0503020204020204" charset="-122"/>
                        <a:ea typeface="微软雅黑" panose="020B0503020204020204"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xBody>
                    <a:bodyPr/>
                    <a:lstStyle/>
                    <a:p>
                      <a:endParaRPr lang="zh-CN"/>
                    </a:p>
                  </a:txBody>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extLst>
                  <a:ext uri="{0D108BD9-81ED-4DB2-BD59-A6C34878D82A}">
                    <a16:rowId xmlns:a16="http://schemas.microsoft.com/office/drawing/2014/main" val="10003"/>
                  </a:ext>
                </a:extLst>
              </a:tr>
              <a:tr h="1423035">
                <a:tc>
                  <a:txBody>
                    <a:bodyPr/>
                    <a:lstStyle/>
                    <a:p>
                      <a:pPr marL="0" lvl="0" indent="0" algn="ctr">
                        <a:lnSpc>
                          <a:spcPct val="80000"/>
                        </a:lnSpc>
                        <a:buNone/>
                      </a:pPr>
                      <a:r>
                        <a:rPr lang="zh-CN" altLang="en-US" sz="3500" b="0">
                          <a:solidFill>
                            <a:srgbClr val="0000FF"/>
                          </a:solidFill>
                          <a:effectLst/>
                          <a:latin typeface="微软雅黑" panose="020B0503020204020204" charset="-122"/>
                          <a:ea typeface="微软雅黑" panose="020B0503020204020204" charset="-122"/>
                        </a:rPr>
                        <a:t>相</a:t>
                      </a:r>
                    </a:p>
                    <a:p>
                      <a:pPr marL="0" lvl="0" indent="0" algn="ctr">
                        <a:lnSpc>
                          <a:spcPct val="80000"/>
                        </a:lnSpc>
                        <a:buNone/>
                      </a:pPr>
                      <a:r>
                        <a:rPr lang="zh-CN" altLang="en-US" sz="3500" b="0">
                          <a:solidFill>
                            <a:srgbClr val="0000FF"/>
                          </a:solidFill>
                          <a:effectLst/>
                          <a:latin typeface="微软雅黑" panose="020B0503020204020204" charset="-122"/>
                          <a:ea typeface="微软雅黑" panose="020B0503020204020204" charset="-122"/>
                        </a:rPr>
                        <a:t>同点</a:t>
                      </a: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gridSpan="4">
                  <a:txBody>
                    <a:bodyPr/>
                    <a:lstStyle/>
                    <a:p>
                      <a:pPr marL="0" lvl="0" indent="0">
                        <a:buNone/>
                      </a:pPr>
                      <a:endParaRPr lang="en-US" altLang="zh-CN" sz="3500" b="0">
                        <a:effectLst/>
                        <a:latin typeface="微软雅黑" panose="020B0503020204020204" charset="-122"/>
                        <a:ea typeface="微软雅黑" panose="020B0503020204020204" charset="-122"/>
                      </a:endParaRPr>
                    </a:p>
                    <a:p>
                      <a:pPr marL="0" lvl="0" indent="0">
                        <a:buNone/>
                      </a:pPr>
                      <a:endParaRPr lang="en-US" altLang="zh-CN" sz="3500" b="0">
                        <a:effectLst/>
                        <a:latin typeface="微软雅黑" panose="020B0503020204020204" charset="-122"/>
                        <a:ea typeface="微软雅黑" panose="020B0503020204020204"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xBody>
                    <a:bodyPr/>
                    <a:lstStyle/>
                    <a:p>
                      <a:endParaRPr lang="zh-CN"/>
                    </a:p>
                  </a:txBody>
                  <a:tcP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xBody>
                    <a:bodyPr/>
                    <a:lstStyle/>
                    <a:p>
                      <a:endParaRPr lang="zh-CN"/>
                    </a:p>
                  </a:txBody>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extLst>
                  <a:ext uri="{0D108BD9-81ED-4DB2-BD59-A6C34878D82A}">
                    <a16:rowId xmlns:a16="http://schemas.microsoft.com/office/drawing/2014/main" val="10004"/>
                  </a:ext>
                </a:extLst>
              </a:tr>
            </a:tbl>
          </a:graphicData>
        </a:graphic>
      </p:graphicFrame>
      <p:sp>
        <p:nvSpPr>
          <p:cNvPr id="27682" name="文本框 27681"/>
          <p:cNvSpPr txBox="1"/>
          <p:nvPr/>
        </p:nvSpPr>
        <p:spPr>
          <a:xfrm>
            <a:off x="2512060" y="1171575"/>
            <a:ext cx="3299460" cy="478155"/>
          </a:xfrm>
          <a:prstGeom prst="rect">
            <a:avLst/>
          </a:prstGeom>
          <a:noFill/>
          <a:ln w="9525">
            <a:noFill/>
          </a:ln>
        </p:spPr>
        <p:txBody>
          <a:bodyPr wrap="square">
            <a:spAutoFit/>
          </a:bodyPr>
          <a:lstStyle/>
          <a:p>
            <a:pPr algn="ctr">
              <a:lnSpc>
                <a:spcPct val="90000"/>
              </a:lnSpc>
              <a:spcBef>
                <a:spcPct val="50000"/>
              </a:spcBef>
            </a:pPr>
            <a:r>
              <a:rPr lang="zh-CN" altLang="en-US" sz="2800" dirty="0">
                <a:solidFill>
                  <a:schemeClr val="tx1"/>
                </a:solidFill>
                <a:effectLst/>
                <a:latin typeface="微软雅黑" panose="020B0503020204020204" charset="-122"/>
                <a:ea typeface="微软雅黑" panose="020B0503020204020204" charset="-122"/>
                <a:cs typeface="微软雅黑" panose="020B0503020204020204" charset="-122"/>
              </a:rPr>
              <a:t>奴隶社会</a:t>
            </a:r>
            <a:r>
              <a:rPr lang="en-US" altLang="zh-CN" sz="2800" dirty="0">
                <a:solidFill>
                  <a:schemeClr val="tx1"/>
                </a:solidFill>
                <a:effectLst/>
                <a:latin typeface="微软雅黑" panose="020B0503020204020204" charset="-122"/>
                <a:ea typeface="微软雅黑" panose="020B0503020204020204" charset="-122"/>
                <a:cs typeface="微软雅黑" panose="020B0503020204020204" charset="-122"/>
              </a:rPr>
              <a:t>(</a:t>
            </a:r>
            <a:r>
              <a:rPr lang="zh-CN" altLang="en-US" sz="2800" dirty="0">
                <a:solidFill>
                  <a:schemeClr val="tx1"/>
                </a:solidFill>
                <a:effectLst/>
                <a:latin typeface="微软雅黑" panose="020B0503020204020204" charset="-122"/>
                <a:ea typeface="微软雅黑" panose="020B0503020204020204" charset="-122"/>
                <a:cs typeface="微软雅黑" panose="020B0503020204020204" charset="-122"/>
              </a:rPr>
              <a:t>西周</a:t>
            </a:r>
            <a:r>
              <a:rPr lang="en-US" altLang="zh-CN" sz="2800" dirty="0">
                <a:solidFill>
                  <a:schemeClr val="tx1"/>
                </a:solidFill>
                <a:effectLst/>
                <a:latin typeface="微软雅黑" panose="020B0503020204020204" charset="-122"/>
                <a:ea typeface="微软雅黑" panose="020B0503020204020204" charset="-122"/>
                <a:cs typeface="微软雅黑" panose="020B0503020204020204" charset="-122"/>
              </a:rPr>
              <a:t>)</a:t>
            </a:r>
          </a:p>
        </p:txBody>
      </p:sp>
      <p:sp>
        <p:nvSpPr>
          <p:cNvPr id="27683" name="文本框 27682"/>
          <p:cNvSpPr txBox="1"/>
          <p:nvPr/>
        </p:nvSpPr>
        <p:spPr>
          <a:xfrm>
            <a:off x="5454015" y="1171575"/>
            <a:ext cx="1977390" cy="583565"/>
          </a:xfrm>
          <a:prstGeom prst="rect">
            <a:avLst/>
          </a:prstGeom>
          <a:noFill/>
          <a:ln w="9525">
            <a:noFill/>
          </a:ln>
        </p:spPr>
        <p:txBody>
          <a:bodyPr wrap="square">
            <a:spAutoFit/>
          </a:bodyPr>
          <a:lstStyle/>
          <a:p>
            <a:pPr>
              <a:spcBef>
                <a:spcPct val="50000"/>
              </a:spcBef>
            </a:pPr>
            <a:endParaRPr lang="zh-CN" altLang="en-US" sz="3200" dirty="0">
              <a:solidFill>
                <a:schemeClr val="tx1"/>
              </a:solidFill>
              <a:effectLst/>
              <a:latin typeface="微软雅黑" panose="020B0503020204020204" charset="-122"/>
              <a:ea typeface="微软雅黑" panose="020B0503020204020204" charset="-122"/>
            </a:endParaRPr>
          </a:p>
        </p:txBody>
      </p:sp>
      <p:sp>
        <p:nvSpPr>
          <p:cNvPr id="27684" name="文本框 27683"/>
          <p:cNvSpPr txBox="1"/>
          <p:nvPr/>
        </p:nvSpPr>
        <p:spPr>
          <a:xfrm>
            <a:off x="5976620" y="1149350"/>
            <a:ext cx="3030220" cy="521970"/>
          </a:xfrm>
          <a:prstGeom prst="rect">
            <a:avLst/>
          </a:prstGeom>
          <a:noFill/>
          <a:ln w="9525">
            <a:noFill/>
          </a:ln>
        </p:spPr>
        <p:txBody>
          <a:bodyPr wrap="square">
            <a:spAutoFit/>
          </a:bodyPr>
          <a:lstStyle/>
          <a:p>
            <a:pPr algn="ctr">
              <a:spcBef>
                <a:spcPct val="50000"/>
              </a:spcBef>
            </a:pPr>
            <a:r>
              <a:rPr lang="zh-CN" altLang="en-US" sz="2800" dirty="0">
                <a:solidFill>
                  <a:schemeClr val="tx1"/>
                </a:solidFill>
                <a:effectLst/>
                <a:latin typeface="微软雅黑" panose="020B0503020204020204" charset="-122"/>
                <a:ea typeface="微软雅黑" panose="020B0503020204020204" charset="-122"/>
              </a:rPr>
              <a:t>封建时代</a:t>
            </a:r>
          </a:p>
        </p:txBody>
      </p:sp>
      <p:sp>
        <p:nvSpPr>
          <p:cNvPr id="27685" name="文本框 27684"/>
          <p:cNvSpPr txBox="1"/>
          <p:nvPr/>
        </p:nvSpPr>
        <p:spPr>
          <a:xfrm>
            <a:off x="10109200" y="1171575"/>
            <a:ext cx="1680210" cy="583565"/>
          </a:xfrm>
          <a:prstGeom prst="rect">
            <a:avLst/>
          </a:prstGeom>
          <a:noFill/>
          <a:ln w="9525">
            <a:noFill/>
          </a:ln>
        </p:spPr>
        <p:txBody>
          <a:bodyPr wrap="square">
            <a:spAutoFit/>
          </a:bodyPr>
          <a:lstStyle/>
          <a:p>
            <a:pPr>
              <a:spcBef>
                <a:spcPct val="50000"/>
              </a:spcBef>
            </a:pPr>
            <a:r>
              <a:rPr lang="zh-CN" altLang="en-US" sz="3200" dirty="0">
                <a:solidFill>
                  <a:schemeClr val="tx1"/>
                </a:solidFill>
                <a:effectLst/>
                <a:latin typeface="微软雅黑" panose="020B0503020204020204" charset="-122"/>
                <a:ea typeface="微软雅黑" panose="020B0503020204020204" charset="-122"/>
              </a:rPr>
              <a:t>元朝</a:t>
            </a:r>
          </a:p>
        </p:txBody>
      </p:sp>
      <p:sp>
        <p:nvSpPr>
          <p:cNvPr id="27686" name="文本框 27685"/>
          <p:cNvSpPr txBox="1"/>
          <p:nvPr/>
        </p:nvSpPr>
        <p:spPr>
          <a:xfrm>
            <a:off x="3015615" y="2390775"/>
            <a:ext cx="2590800" cy="583565"/>
          </a:xfrm>
          <a:prstGeom prst="rect">
            <a:avLst/>
          </a:prstGeom>
          <a:noFill/>
          <a:ln w="9525">
            <a:noFill/>
          </a:ln>
        </p:spPr>
        <p:txBody>
          <a:bodyPr wrap="square">
            <a:spAutoFit/>
          </a:bodyPr>
          <a:lstStyle/>
          <a:p>
            <a:endParaRPr lang="zh-CN" altLang="en-US" sz="3200" dirty="0">
              <a:solidFill>
                <a:schemeClr val="tx1"/>
              </a:solidFill>
              <a:effectLst/>
              <a:latin typeface="微软雅黑" panose="020B0503020204020204" charset="-122"/>
              <a:ea typeface="微软雅黑" panose="020B0503020204020204" charset="-122"/>
            </a:endParaRPr>
          </a:p>
        </p:txBody>
      </p:sp>
      <p:sp>
        <p:nvSpPr>
          <p:cNvPr id="27687" name="文本框 27686"/>
          <p:cNvSpPr txBox="1"/>
          <p:nvPr/>
        </p:nvSpPr>
        <p:spPr>
          <a:xfrm>
            <a:off x="4142740" y="5156200"/>
            <a:ext cx="401955" cy="583565"/>
          </a:xfrm>
          <a:prstGeom prst="rect">
            <a:avLst/>
          </a:prstGeom>
          <a:noFill/>
          <a:ln w="9525">
            <a:noFill/>
          </a:ln>
        </p:spPr>
        <p:txBody>
          <a:bodyPr wrap="square" anchor="t">
            <a:spAutoFit/>
          </a:bodyPr>
          <a:lstStyle/>
          <a:p>
            <a:endParaRPr lang="zh-CN" altLang="en-US" sz="3200" dirty="0">
              <a:solidFill>
                <a:schemeClr val="tx1"/>
              </a:solidFill>
              <a:effectLst/>
              <a:latin typeface="微软雅黑" panose="020B0503020204020204" charset="-122"/>
              <a:ea typeface="微软雅黑" panose="020B0503020204020204" charset="-122"/>
            </a:endParaRPr>
          </a:p>
        </p:txBody>
      </p:sp>
      <p:sp>
        <p:nvSpPr>
          <p:cNvPr id="27688" name="文本框 27687"/>
          <p:cNvSpPr txBox="1"/>
          <p:nvPr/>
        </p:nvSpPr>
        <p:spPr>
          <a:xfrm>
            <a:off x="2428240" y="1873250"/>
            <a:ext cx="3025775" cy="1198880"/>
          </a:xfrm>
          <a:prstGeom prst="rect">
            <a:avLst/>
          </a:prstGeom>
          <a:noFill/>
          <a:ln w="9525">
            <a:noFill/>
          </a:ln>
        </p:spPr>
        <p:txBody>
          <a:bodyPr wrap="square">
            <a:spAutoFit/>
          </a:bodyPr>
          <a:lstStyle/>
          <a:p>
            <a:pPr algn="ctr">
              <a:spcBef>
                <a:spcPct val="50000"/>
              </a:spcBef>
            </a:pPr>
            <a:r>
              <a:rPr lang="zh-CN" altLang="en-US" sz="3600" dirty="0">
                <a:solidFill>
                  <a:schemeClr val="tx1"/>
                </a:solidFill>
                <a:effectLst/>
                <a:latin typeface="微软雅黑" panose="020B0503020204020204" charset="-122"/>
                <a:ea typeface="微软雅黑" panose="020B0503020204020204" charset="-122"/>
              </a:rPr>
              <a:t>侯国相对</a:t>
            </a:r>
            <a:r>
              <a:rPr lang="zh-CN" altLang="en-US" sz="3600" dirty="0">
                <a:solidFill>
                  <a:srgbClr val="FF0000"/>
                </a:solidFill>
                <a:effectLst/>
                <a:latin typeface="微软雅黑" panose="020B0503020204020204" charset="-122"/>
                <a:ea typeface="微软雅黑" panose="020B0503020204020204" charset="-122"/>
              </a:rPr>
              <a:t>独立</a:t>
            </a:r>
            <a:r>
              <a:rPr lang="zh-CN" altLang="en-US" sz="3600" dirty="0">
                <a:solidFill>
                  <a:schemeClr val="tx1"/>
                </a:solidFill>
                <a:effectLst/>
                <a:latin typeface="微软雅黑" panose="020B0503020204020204" charset="-122"/>
                <a:ea typeface="微软雅黑" panose="020B0503020204020204" charset="-122"/>
              </a:rPr>
              <a:t>，</a:t>
            </a:r>
            <a:r>
              <a:rPr lang="zh-CN" altLang="en-US" sz="3600" dirty="0">
                <a:solidFill>
                  <a:srgbClr val="FF0000"/>
                </a:solidFill>
                <a:effectLst/>
                <a:latin typeface="微软雅黑" panose="020B0503020204020204" charset="-122"/>
                <a:ea typeface="微软雅黑" panose="020B0503020204020204" charset="-122"/>
              </a:rPr>
              <a:t>权力地位世袭</a:t>
            </a:r>
          </a:p>
        </p:txBody>
      </p:sp>
      <p:sp>
        <p:nvSpPr>
          <p:cNvPr id="27689" name="文本框 27688"/>
          <p:cNvSpPr txBox="1"/>
          <p:nvPr/>
        </p:nvSpPr>
        <p:spPr>
          <a:xfrm>
            <a:off x="5316220" y="1755140"/>
            <a:ext cx="3963670" cy="1585595"/>
          </a:xfrm>
          <a:prstGeom prst="rect">
            <a:avLst/>
          </a:prstGeom>
          <a:noFill/>
          <a:ln w="9525">
            <a:noFill/>
          </a:ln>
        </p:spPr>
        <p:txBody>
          <a:bodyPr wrap="square">
            <a:spAutoFit/>
          </a:bodyPr>
          <a:lstStyle/>
          <a:p>
            <a:pPr>
              <a:lnSpc>
                <a:spcPct val="90000"/>
              </a:lnSpc>
            </a:pPr>
            <a:r>
              <a:rPr lang="zh-CN" altLang="en-US" sz="3600" dirty="0">
                <a:solidFill>
                  <a:schemeClr val="tx1"/>
                </a:solidFill>
                <a:effectLst/>
                <a:latin typeface="微软雅黑" panose="020B0503020204020204" charset="-122"/>
                <a:ea typeface="微软雅黑" panose="020B0503020204020204" charset="-122"/>
                <a:cs typeface="微软雅黑" panose="020B0503020204020204" charset="-122"/>
              </a:rPr>
              <a:t>中央政府</a:t>
            </a:r>
            <a:r>
              <a:rPr lang="zh-CN" altLang="en-US" sz="3600" dirty="0">
                <a:solidFill>
                  <a:srgbClr val="FF0000"/>
                </a:solidFill>
                <a:effectLst/>
                <a:latin typeface="微软雅黑" panose="020B0503020204020204" charset="-122"/>
                <a:ea typeface="微软雅黑" panose="020B0503020204020204" charset="-122"/>
                <a:cs typeface="微软雅黑" panose="020B0503020204020204" charset="-122"/>
              </a:rPr>
              <a:t>下属</a:t>
            </a:r>
            <a:r>
              <a:rPr lang="zh-CN" altLang="en-US" sz="3600" dirty="0">
                <a:solidFill>
                  <a:schemeClr val="tx1"/>
                </a:solidFill>
                <a:effectLst/>
                <a:latin typeface="微软雅黑" panose="020B0503020204020204" charset="-122"/>
                <a:ea typeface="微软雅黑" panose="020B0503020204020204" charset="-122"/>
                <a:cs typeface="微软雅黑" panose="020B0503020204020204" charset="-122"/>
              </a:rPr>
              <a:t>行政机构</a:t>
            </a:r>
            <a:r>
              <a:rPr lang="en-US" altLang="zh-CN" sz="3600" dirty="0">
                <a:solidFill>
                  <a:schemeClr val="tx1"/>
                </a:solidFill>
                <a:effectLst/>
                <a:latin typeface="微软雅黑" panose="020B0503020204020204" charset="-122"/>
                <a:ea typeface="微软雅黑" panose="020B0503020204020204" charset="-122"/>
                <a:cs typeface="微软雅黑" panose="020B0503020204020204" charset="-122"/>
              </a:rPr>
              <a:t>,</a:t>
            </a:r>
            <a:r>
              <a:rPr lang="zh-CN" altLang="en-US" sz="3600" dirty="0">
                <a:solidFill>
                  <a:schemeClr val="tx1"/>
                </a:solidFill>
                <a:effectLst/>
                <a:latin typeface="微软雅黑" panose="020B0503020204020204" charset="-122"/>
                <a:ea typeface="微软雅黑" panose="020B0503020204020204" charset="-122"/>
                <a:cs typeface="微软雅黑" panose="020B0503020204020204" charset="-122"/>
              </a:rPr>
              <a:t>郡守县令</a:t>
            </a:r>
            <a:r>
              <a:rPr lang="zh-CN" altLang="en-US" sz="3600" dirty="0">
                <a:solidFill>
                  <a:srgbClr val="FF0000"/>
                </a:solidFill>
                <a:effectLst/>
                <a:latin typeface="微软雅黑" panose="020B0503020204020204" charset="-122"/>
                <a:ea typeface="微软雅黑" panose="020B0503020204020204" charset="-122"/>
                <a:cs typeface="微软雅黑" panose="020B0503020204020204" charset="-122"/>
              </a:rPr>
              <a:t>皇帝任免</a:t>
            </a:r>
          </a:p>
        </p:txBody>
      </p:sp>
      <p:sp>
        <p:nvSpPr>
          <p:cNvPr id="27690" name="文本框 27689"/>
          <p:cNvSpPr txBox="1"/>
          <p:nvPr/>
        </p:nvSpPr>
        <p:spPr>
          <a:xfrm>
            <a:off x="9279890" y="1755140"/>
            <a:ext cx="2879725" cy="1640205"/>
          </a:xfrm>
          <a:prstGeom prst="rect">
            <a:avLst/>
          </a:prstGeom>
          <a:noFill/>
          <a:ln w="9525">
            <a:noFill/>
          </a:ln>
        </p:spPr>
        <p:txBody>
          <a:bodyPr wrap="square">
            <a:spAutoFit/>
          </a:bodyPr>
          <a:lstStyle/>
          <a:p>
            <a:pPr>
              <a:lnSpc>
                <a:spcPct val="90000"/>
              </a:lnSpc>
            </a:pPr>
            <a:r>
              <a:rPr lang="zh-CN" altLang="en-US" sz="2800" dirty="0">
                <a:solidFill>
                  <a:schemeClr val="tx1"/>
                </a:solidFill>
                <a:effectLst/>
                <a:latin typeface="微软雅黑" panose="020B0503020204020204" charset="-122"/>
                <a:ea typeface="微软雅黑" panose="020B0503020204020204" charset="-122"/>
                <a:cs typeface="微软雅黑" panose="020B0503020204020204" charset="-122"/>
              </a:rPr>
              <a:t>是中央中书省的</a:t>
            </a:r>
            <a:r>
              <a:rPr lang="zh-CN" altLang="en-US" sz="2800" dirty="0">
                <a:solidFill>
                  <a:srgbClr val="FF0000"/>
                </a:solidFill>
                <a:effectLst/>
                <a:latin typeface="微软雅黑" panose="020B0503020204020204" charset="-122"/>
                <a:ea typeface="微软雅黑" panose="020B0503020204020204" charset="-122"/>
                <a:cs typeface="微软雅黑" panose="020B0503020204020204" charset="-122"/>
              </a:rPr>
              <a:t>派出</a:t>
            </a:r>
            <a:r>
              <a:rPr lang="zh-CN" altLang="en-US" sz="2800" dirty="0">
                <a:solidFill>
                  <a:schemeClr val="tx1"/>
                </a:solidFill>
                <a:effectLst/>
                <a:latin typeface="微软雅黑" panose="020B0503020204020204" charset="-122"/>
                <a:ea typeface="微软雅黑" panose="020B0503020204020204" charset="-122"/>
                <a:cs typeface="微软雅黑" panose="020B0503020204020204" charset="-122"/>
              </a:rPr>
              <a:t>机构</a:t>
            </a:r>
            <a:r>
              <a:rPr lang="en-US" altLang="zh-CN" sz="2800" dirty="0">
                <a:solidFill>
                  <a:schemeClr val="tx1"/>
                </a:solidFill>
                <a:effectLst/>
                <a:latin typeface="微软雅黑" panose="020B0503020204020204" charset="-122"/>
                <a:ea typeface="微软雅黑" panose="020B0503020204020204" charset="-122"/>
                <a:cs typeface="微软雅黑" panose="020B0503020204020204" charset="-122"/>
              </a:rPr>
              <a:t>,</a:t>
            </a:r>
            <a:r>
              <a:rPr lang="zh-CN" altLang="en-US" sz="2800" dirty="0">
                <a:solidFill>
                  <a:schemeClr val="tx1"/>
                </a:solidFill>
                <a:effectLst/>
                <a:latin typeface="微软雅黑" panose="020B0503020204020204" charset="-122"/>
                <a:ea typeface="微软雅黑" panose="020B0503020204020204" charset="-122"/>
                <a:cs typeface="微软雅黑" panose="020B0503020204020204" charset="-122"/>
              </a:rPr>
              <a:t>行政长官直接</a:t>
            </a:r>
            <a:r>
              <a:rPr lang="zh-CN" altLang="en-US" sz="2800" dirty="0">
                <a:solidFill>
                  <a:srgbClr val="FF0000"/>
                </a:solidFill>
                <a:effectLst/>
                <a:latin typeface="微软雅黑" panose="020B0503020204020204" charset="-122"/>
                <a:ea typeface="微软雅黑" panose="020B0503020204020204" charset="-122"/>
                <a:cs typeface="微软雅黑" panose="020B0503020204020204" charset="-122"/>
              </a:rPr>
              <a:t>对中书省负责</a:t>
            </a:r>
          </a:p>
        </p:txBody>
      </p:sp>
      <p:sp>
        <p:nvSpPr>
          <p:cNvPr id="27691" name="文本框 27690"/>
          <p:cNvSpPr txBox="1"/>
          <p:nvPr/>
        </p:nvSpPr>
        <p:spPr>
          <a:xfrm>
            <a:off x="2428240" y="3280410"/>
            <a:ext cx="3025775" cy="2373630"/>
          </a:xfrm>
          <a:prstGeom prst="rect">
            <a:avLst/>
          </a:prstGeom>
          <a:noFill/>
          <a:ln w="9525">
            <a:noFill/>
          </a:ln>
        </p:spPr>
        <p:txBody>
          <a:bodyPr wrap="square">
            <a:spAutoFit/>
          </a:bodyPr>
          <a:lstStyle/>
          <a:p>
            <a:pPr>
              <a:lnSpc>
                <a:spcPct val="90000"/>
              </a:lnSpc>
            </a:pPr>
            <a:r>
              <a:rPr lang="zh-CN" altLang="en-US" sz="3300" dirty="0">
                <a:solidFill>
                  <a:schemeClr val="tx1"/>
                </a:solidFill>
                <a:effectLst/>
                <a:latin typeface="微软雅黑" panose="020B0503020204020204" charset="-122"/>
                <a:ea typeface="微软雅黑" panose="020B0503020204020204" charset="-122"/>
                <a:cs typeface="微软雅黑" panose="020B0503020204020204" charset="-122"/>
              </a:rPr>
              <a:t>一定时期产生过</a:t>
            </a:r>
            <a:r>
              <a:rPr lang="zh-CN" altLang="en-US" sz="3300" dirty="0">
                <a:solidFill>
                  <a:srgbClr val="FF0000"/>
                </a:solidFill>
                <a:effectLst/>
                <a:latin typeface="微软雅黑" panose="020B0503020204020204" charset="-122"/>
                <a:ea typeface="微软雅黑" panose="020B0503020204020204" charset="-122"/>
                <a:cs typeface="微软雅黑" panose="020B0503020204020204" charset="-122"/>
              </a:rPr>
              <a:t>积极</a:t>
            </a:r>
            <a:r>
              <a:rPr lang="zh-CN" altLang="en-US" sz="3300" dirty="0">
                <a:solidFill>
                  <a:schemeClr val="tx1"/>
                </a:solidFill>
                <a:effectLst/>
                <a:latin typeface="微软雅黑" panose="020B0503020204020204" charset="-122"/>
                <a:ea typeface="微软雅黑" panose="020B0503020204020204" charset="-122"/>
                <a:cs typeface="微软雅黑" panose="020B0503020204020204" charset="-122"/>
              </a:rPr>
              <a:t>作用</a:t>
            </a:r>
            <a:r>
              <a:rPr lang="en-US" altLang="zh-CN" sz="3300" dirty="0">
                <a:solidFill>
                  <a:schemeClr val="tx1"/>
                </a:solidFill>
                <a:effectLst/>
                <a:latin typeface="微软雅黑" panose="020B0503020204020204" charset="-122"/>
                <a:ea typeface="微软雅黑" panose="020B0503020204020204" charset="-122"/>
                <a:cs typeface="微软雅黑" panose="020B0503020204020204" charset="-122"/>
              </a:rPr>
              <a:t>;</a:t>
            </a:r>
          </a:p>
          <a:p>
            <a:pPr>
              <a:lnSpc>
                <a:spcPct val="90000"/>
              </a:lnSpc>
            </a:pPr>
            <a:r>
              <a:rPr lang="zh-CN" altLang="en-US" sz="3300" dirty="0">
                <a:solidFill>
                  <a:srgbClr val="FF0000"/>
                </a:solidFill>
                <a:effectLst/>
                <a:latin typeface="微软雅黑" panose="020B0503020204020204" charset="-122"/>
                <a:ea typeface="微软雅黑" panose="020B0503020204020204" charset="-122"/>
                <a:cs typeface="微软雅黑" panose="020B0503020204020204" charset="-122"/>
              </a:rPr>
              <a:t>后期破坏</a:t>
            </a:r>
            <a:r>
              <a:rPr lang="zh-CN" altLang="en-US" sz="3300" dirty="0">
                <a:solidFill>
                  <a:schemeClr val="tx1"/>
                </a:solidFill>
                <a:effectLst/>
                <a:latin typeface="微软雅黑" panose="020B0503020204020204" charset="-122"/>
                <a:ea typeface="微软雅黑" panose="020B0503020204020204" charset="-122"/>
                <a:cs typeface="微软雅黑" panose="020B0503020204020204" charset="-122"/>
              </a:rPr>
              <a:t>国家的统一和社会安定</a:t>
            </a:r>
          </a:p>
        </p:txBody>
      </p:sp>
      <p:sp>
        <p:nvSpPr>
          <p:cNvPr id="27692" name="文本框 27691"/>
          <p:cNvSpPr txBox="1"/>
          <p:nvPr/>
        </p:nvSpPr>
        <p:spPr>
          <a:xfrm>
            <a:off x="5320665" y="3395345"/>
            <a:ext cx="6839585" cy="2306955"/>
          </a:xfrm>
          <a:prstGeom prst="rect">
            <a:avLst/>
          </a:prstGeom>
          <a:noFill/>
          <a:ln w="9525">
            <a:noFill/>
          </a:ln>
        </p:spPr>
        <p:txBody>
          <a:bodyPr wrap="square">
            <a:spAutoFit/>
          </a:bodyPr>
          <a:lstStyle/>
          <a:p>
            <a:pPr>
              <a:spcBef>
                <a:spcPct val="50000"/>
              </a:spcBef>
            </a:pPr>
            <a:r>
              <a:rPr lang="zh-CN" altLang="en-US" sz="3600" dirty="0">
                <a:solidFill>
                  <a:schemeClr val="tx1"/>
                </a:solidFill>
                <a:effectLst/>
                <a:latin typeface="微软雅黑" panose="020B0503020204020204" charset="-122"/>
                <a:ea typeface="微软雅黑" panose="020B0503020204020204" charset="-122"/>
                <a:cs typeface="微软雅黑" panose="020B0503020204020204" charset="-122"/>
              </a:rPr>
              <a:t>不仅在当时</a:t>
            </a:r>
            <a:r>
              <a:rPr lang="zh-CN" altLang="en-US" sz="3600" dirty="0">
                <a:solidFill>
                  <a:srgbClr val="FF0000"/>
                </a:solidFill>
                <a:effectLst/>
                <a:latin typeface="微软雅黑" panose="020B0503020204020204" charset="-122"/>
                <a:ea typeface="微软雅黑" panose="020B0503020204020204" charset="-122"/>
                <a:cs typeface="微软雅黑" panose="020B0503020204020204" charset="-122"/>
              </a:rPr>
              <a:t>有效加强了中央集权</a:t>
            </a:r>
            <a:r>
              <a:rPr lang="en-US" altLang="zh-CN" sz="3600" dirty="0">
                <a:solidFill>
                  <a:srgbClr val="FF0000"/>
                </a:solidFill>
                <a:effectLst/>
                <a:latin typeface="微软雅黑" panose="020B0503020204020204" charset="-122"/>
                <a:ea typeface="微软雅黑" panose="020B0503020204020204" charset="-122"/>
                <a:cs typeface="微软雅黑" panose="020B0503020204020204" charset="-122"/>
              </a:rPr>
              <a:t>,</a:t>
            </a:r>
            <a:r>
              <a:rPr lang="zh-CN" altLang="en-US" sz="3600" dirty="0">
                <a:solidFill>
                  <a:srgbClr val="FF0000"/>
                </a:solidFill>
                <a:effectLst/>
                <a:latin typeface="微软雅黑" panose="020B0503020204020204" charset="-122"/>
                <a:ea typeface="微软雅黑" panose="020B0503020204020204" charset="-122"/>
                <a:cs typeface="微软雅黑" panose="020B0503020204020204" charset="-122"/>
              </a:rPr>
              <a:t>维护了国家的统一</a:t>
            </a:r>
            <a:r>
              <a:rPr lang="en-US" altLang="zh-CN" sz="3600" dirty="0">
                <a:solidFill>
                  <a:srgbClr val="FF0000"/>
                </a:solidFill>
                <a:effectLst/>
                <a:latin typeface="微软雅黑" panose="020B0503020204020204" charset="-122"/>
                <a:ea typeface="微软雅黑" panose="020B0503020204020204" charset="-122"/>
                <a:cs typeface="微软雅黑" panose="020B0503020204020204" charset="-122"/>
              </a:rPr>
              <a:t>,</a:t>
            </a:r>
            <a:r>
              <a:rPr lang="zh-CN" altLang="en-US" sz="3600" dirty="0">
                <a:solidFill>
                  <a:schemeClr val="tx1"/>
                </a:solidFill>
                <a:effectLst/>
                <a:latin typeface="微软雅黑" panose="020B0503020204020204" charset="-122"/>
                <a:ea typeface="微软雅黑" panose="020B0503020204020204" charset="-122"/>
                <a:cs typeface="微软雅黑" panose="020B0503020204020204" charset="-122"/>
              </a:rPr>
              <a:t>而且经过后世的调整和补充</a:t>
            </a:r>
            <a:r>
              <a:rPr lang="en-US" altLang="zh-CN" sz="3600" dirty="0">
                <a:solidFill>
                  <a:schemeClr val="tx1"/>
                </a:solidFill>
                <a:effectLst/>
                <a:latin typeface="微软雅黑" panose="020B0503020204020204" charset="-122"/>
                <a:ea typeface="微软雅黑" panose="020B0503020204020204" charset="-122"/>
                <a:cs typeface="微软雅黑" panose="020B0503020204020204" charset="-122"/>
              </a:rPr>
              <a:t>,</a:t>
            </a:r>
            <a:r>
              <a:rPr lang="zh-CN" altLang="en-US" sz="3600" dirty="0">
                <a:solidFill>
                  <a:schemeClr val="tx1"/>
                </a:solidFill>
                <a:effectLst/>
                <a:latin typeface="微软雅黑" panose="020B0503020204020204" charset="-122"/>
                <a:ea typeface="微软雅黑" panose="020B0503020204020204" charset="-122"/>
                <a:cs typeface="微软雅黑" panose="020B0503020204020204" charset="-122"/>
              </a:rPr>
              <a:t>其积极作用愈益明显</a:t>
            </a:r>
          </a:p>
        </p:txBody>
      </p:sp>
      <p:sp>
        <p:nvSpPr>
          <p:cNvPr id="27693" name="文本框 27692"/>
          <p:cNvSpPr txBox="1"/>
          <p:nvPr/>
        </p:nvSpPr>
        <p:spPr>
          <a:xfrm>
            <a:off x="668655" y="5513705"/>
            <a:ext cx="9886950" cy="1420495"/>
          </a:xfrm>
          <a:prstGeom prst="rect">
            <a:avLst/>
          </a:prstGeom>
          <a:noFill/>
          <a:ln w="9525">
            <a:noFill/>
          </a:ln>
        </p:spPr>
        <p:txBody>
          <a:bodyPr wrap="square">
            <a:spAutoFit/>
          </a:bodyPr>
          <a:lstStyle/>
          <a:p>
            <a:pPr>
              <a:lnSpc>
                <a:spcPct val="90000"/>
              </a:lnSpc>
            </a:pPr>
            <a:r>
              <a:rPr lang="zh-CN" altLang="en-US" sz="3200" dirty="0">
                <a:solidFill>
                  <a:schemeClr val="tx1"/>
                </a:solidFill>
                <a:effectLst/>
                <a:latin typeface="微软雅黑" panose="020B0503020204020204" charset="-122"/>
                <a:ea typeface="微软雅黑" panose="020B0503020204020204" charset="-122"/>
              </a:rPr>
              <a:t>①都是中国古代重要的</a:t>
            </a:r>
            <a:r>
              <a:rPr lang="zh-CN" altLang="en-US" sz="3200" dirty="0">
                <a:solidFill>
                  <a:srgbClr val="FF0000"/>
                </a:solidFill>
                <a:effectLst/>
                <a:latin typeface="微软雅黑" panose="020B0503020204020204" charset="-122"/>
                <a:ea typeface="微软雅黑" panose="020B0503020204020204" charset="-122"/>
              </a:rPr>
              <a:t>地方行政制度</a:t>
            </a:r>
            <a:endParaRPr lang="zh-CN" altLang="en-US" sz="3200" dirty="0">
              <a:solidFill>
                <a:schemeClr val="tx1"/>
              </a:solidFill>
              <a:effectLst/>
              <a:latin typeface="微软雅黑" panose="020B0503020204020204" charset="-122"/>
              <a:ea typeface="微软雅黑" panose="020B0503020204020204" charset="-122"/>
            </a:endParaRPr>
          </a:p>
          <a:p>
            <a:pPr>
              <a:lnSpc>
                <a:spcPct val="90000"/>
              </a:lnSpc>
            </a:pPr>
            <a:r>
              <a:rPr lang="zh-CN" altLang="en-US" sz="3200" dirty="0">
                <a:solidFill>
                  <a:schemeClr val="tx1"/>
                </a:solidFill>
                <a:effectLst/>
                <a:latin typeface="微软雅黑" panose="020B0503020204020204" charset="-122"/>
                <a:ea typeface="微软雅黑" panose="020B0503020204020204" charset="-122"/>
              </a:rPr>
              <a:t>②</a:t>
            </a:r>
            <a:r>
              <a:rPr lang="zh-CN" altLang="en-US" sz="3200" dirty="0">
                <a:solidFill>
                  <a:srgbClr val="FF0000"/>
                </a:solidFill>
                <a:effectLst/>
                <a:latin typeface="微软雅黑" panose="020B0503020204020204" charset="-122"/>
                <a:ea typeface="微软雅黑" panose="020B0503020204020204" charset="-122"/>
              </a:rPr>
              <a:t>目的都是为了巩固统治</a:t>
            </a:r>
          </a:p>
          <a:p>
            <a:pPr>
              <a:lnSpc>
                <a:spcPct val="90000"/>
              </a:lnSpc>
            </a:pPr>
            <a:r>
              <a:rPr lang="zh-CN" altLang="en-US" sz="3200" dirty="0">
                <a:solidFill>
                  <a:schemeClr val="tx1"/>
                </a:solidFill>
                <a:effectLst/>
                <a:latin typeface="微软雅黑" panose="020B0503020204020204" charset="-122"/>
                <a:ea typeface="微软雅黑" panose="020B0503020204020204" charset="-122"/>
              </a:rPr>
              <a:t>③结果都在一定时期内</a:t>
            </a:r>
            <a:r>
              <a:rPr lang="zh-CN" altLang="en-US" sz="3200" dirty="0">
                <a:solidFill>
                  <a:srgbClr val="FF0000"/>
                </a:solidFill>
                <a:effectLst/>
                <a:latin typeface="微软雅黑" panose="020B0503020204020204" charset="-122"/>
                <a:ea typeface="微软雅黑" panose="020B0503020204020204" charset="-122"/>
              </a:rPr>
              <a:t>产生过积极作用</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82"/>
                                        </p:tgtEl>
                                        <p:attrNameLst>
                                          <p:attrName>style.visibility</p:attrName>
                                        </p:attrNameLst>
                                      </p:cBhvr>
                                      <p:to>
                                        <p:strVal val="visible"/>
                                      </p:to>
                                    </p:set>
                                    <p:anim calcmode="lin" valueType="num">
                                      <p:cBhvr additive="base">
                                        <p:cTn id="7" dur="500" fill="hold"/>
                                        <p:tgtEl>
                                          <p:spTgt spid="27682"/>
                                        </p:tgtEl>
                                        <p:attrNameLst>
                                          <p:attrName>ppt_x</p:attrName>
                                        </p:attrNameLst>
                                      </p:cBhvr>
                                      <p:tavLst>
                                        <p:tav tm="0">
                                          <p:val>
                                            <p:strVal val="0-#ppt_w/2"/>
                                          </p:val>
                                        </p:tav>
                                        <p:tav tm="100000">
                                          <p:val>
                                            <p:strVal val="#ppt_x"/>
                                          </p:val>
                                        </p:tav>
                                      </p:tavLst>
                                    </p:anim>
                                    <p:anim calcmode="lin" valueType="num">
                                      <p:cBhvr additive="base">
                                        <p:cTn id="8" dur="500" fill="hold"/>
                                        <p:tgtEl>
                                          <p:spTgt spid="2768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684"/>
                                        </p:tgtEl>
                                        <p:attrNameLst>
                                          <p:attrName>style.visibility</p:attrName>
                                        </p:attrNameLst>
                                      </p:cBhvr>
                                      <p:to>
                                        <p:strVal val="visible"/>
                                      </p:to>
                                    </p:set>
                                    <p:anim calcmode="lin" valueType="num">
                                      <p:cBhvr additive="base">
                                        <p:cTn id="13" dur="500" fill="hold"/>
                                        <p:tgtEl>
                                          <p:spTgt spid="27684"/>
                                        </p:tgtEl>
                                        <p:attrNameLst>
                                          <p:attrName>ppt_x</p:attrName>
                                        </p:attrNameLst>
                                      </p:cBhvr>
                                      <p:tavLst>
                                        <p:tav tm="0">
                                          <p:val>
                                            <p:strVal val="0-#ppt_w/2"/>
                                          </p:val>
                                        </p:tav>
                                        <p:tav tm="100000">
                                          <p:val>
                                            <p:strVal val="#ppt_x"/>
                                          </p:val>
                                        </p:tav>
                                      </p:tavLst>
                                    </p:anim>
                                    <p:anim calcmode="lin" valueType="num">
                                      <p:cBhvr additive="base">
                                        <p:cTn id="14" dur="500" fill="hold"/>
                                        <p:tgtEl>
                                          <p:spTgt spid="2768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685"/>
                                        </p:tgtEl>
                                        <p:attrNameLst>
                                          <p:attrName>style.visibility</p:attrName>
                                        </p:attrNameLst>
                                      </p:cBhvr>
                                      <p:to>
                                        <p:strVal val="visible"/>
                                      </p:to>
                                    </p:set>
                                    <p:anim calcmode="lin" valueType="num">
                                      <p:cBhvr additive="base">
                                        <p:cTn id="19" dur="500" fill="hold"/>
                                        <p:tgtEl>
                                          <p:spTgt spid="27685"/>
                                        </p:tgtEl>
                                        <p:attrNameLst>
                                          <p:attrName>ppt_x</p:attrName>
                                        </p:attrNameLst>
                                      </p:cBhvr>
                                      <p:tavLst>
                                        <p:tav tm="0">
                                          <p:val>
                                            <p:strVal val="0-#ppt_w/2"/>
                                          </p:val>
                                        </p:tav>
                                        <p:tav tm="100000">
                                          <p:val>
                                            <p:strVal val="#ppt_x"/>
                                          </p:val>
                                        </p:tav>
                                      </p:tavLst>
                                    </p:anim>
                                    <p:anim calcmode="lin" valueType="num">
                                      <p:cBhvr additive="base">
                                        <p:cTn id="20" dur="500" fill="hold"/>
                                        <p:tgtEl>
                                          <p:spTgt spid="2768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nodePh="1">
                                  <p:stCondLst>
                                    <p:cond delay="0"/>
                                  </p:stCondLst>
                                  <p:endCondLst>
                                    <p:cond evt="begin" delay="0">
                                      <p:tn val="23"/>
                                    </p:cond>
                                  </p:endCondLst>
                                  <p:childTnLst>
                                    <p:set>
                                      <p:cBhvr>
                                        <p:cTn id="24" dur="1" fill="hold">
                                          <p:stCondLst>
                                            <p:cond delay="0"/>
                                          </p:stCondLst>
                                        </p:cTn>
                                        <p:tgtEl>
                                          <p:spTgt spid="27686"/>
                                        </p:tgtEl>
                                        <p:attrNameLst>
                                          <p:attrName>style.visibility</p:attrName>
                                        </p:attrNameLst>
                                      </p:cBhvr>
                                      <p:to>
                                        <p:strVal val="visible"/>
                                      </p:to>
                                    </p:set>
                                    <p:anim calcmode="lin" valueType="num">
                                      <p:cBhvr additive="base">
                                        <p:cTn id="25" dur="500" fill="hold"/>
                                        <p:tgtEl>
                                          <p:spTgt spid="27686"/>
                                        </p:tgtEl>
                                        <p:attrNameLst>
                                          <p:attrName>ppt_x</p:attrName>
                                        </p:attrNameLst>
                                      </p:cBhvr>
                                      <p:tavLst>
                                        <p:tav tm="0">
                                          <p:val>
                                            <p:strVal val="0-#ppt_w/2"/>
                                          </p:val>
                                        </p:tav>
                                        <p:tav tm="100000">
                                          <p:val>
                                            <p:strVal val="#ppt_x"/>
                                          </p:val>
                                        </p:tav>
                                      </p:tavLst>
                                    </p:anim>
                                    <p:anim calcmode="lin" valueType="num">
                                      <p:cBhvr additive="base">
                                        <p:cTn id="26" dur="500" fill="hold"/>
                                        <p:tgtEl>
                                          <p:spTgt spid="2768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7688"/>
                                        </p:tgtEl>
                                        <p:attrNameLst>
                                          <p:attrName>style.visibility</p:attrName>
                                        </p:attrNameLst>
                                      </p:cBhvr>
                                      <p:to>
                                        <p:strVal val="visible"/>
                                      </p:to>
                                    </p:set>
                                    <p:anim calcmode="lin" valueType="num">
                                      <p:cBhvr additive="base">
                                        <p:cTn id="31" dur="500" fill="hold"/>
                                        <p:tgtEl>
                                          <p:spTgt spid="27688"/>
                                        </p:tgtEl>
                                        <p:attrNameLst>
                                          <p:attrName>ppt_x</p:attrName>
                                        </p:attrNameLst>
                                      </p:cBhvr>
                                      <p:tavLst>
                                        <p:tav tm="0">
                                          <p:val>
                                            <p:strVal val="0-#ppt_w/2"/>
                                          </p:val>
                                        </p:tav>
                                        <p:tav tm="100000">
                                          <p:val>
                                            <p:strVal val="#ppt_x"/>
                                          </p:val>
                                        </p:tav>
                                      </p:tavLst>
                                    </p:anim>
                                    <p:anim calcmode="lin" valueType="num">
                                      <p:cBhvr additive="base">
                                        <p:cTn id="32" dur="500" fill="hold"/>
                                        <p:tgtEl>
                                          <p:spTgt spid="2768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7689"/>
                                        </p:tgtEl>
                                        <p:attrNameLst>
                                          <p:attrName>style.visibility</p:attrName>
                                        </p:attrNameLst>
                                      </p:cBhvr>
                                      <p:to>
                                        <p:strVal val="visible"/>
                                      </p:to>
                                    </p:set>
                                    <p:anim calcmode="lin" valueType="num">
                                      <p:cBhvr additive="base">
                                        <p:cTn id="37" dur="500" fill="hold"/>
                                        <p:tgtEl>
                                          <p:spTgt spid="27689"/>
                                        </p:tgtEl>
                                        <p:attrNameLst>
                                          <p:attrName>ppt_x</p:attrName>
                                        </p:attrNameLst>
                                      </p:cBhvr>
                                      <p:tavLst>
                                        <p:tav tm="0">
                                          <p:val>
                                            <p:strVal val="0-#ppt_w/2"/>
                                          </p:val>
                                        </p:tav>
                                        <p:tav tm="100000">
                                          <p:val>
                                            <p:strVal val="#ppt_x"/>
                                          </p:val>
                                        </p:tav>
                                      </p:tavLst>
                                    </p:anim>
                                    <p:anim calcmode="lin" valueType="num">
                                      <p:cBhvr additive="base">
                                        <p:cTn id="38" dur="500" fill="hold"/>
                                        <p:tgtEl>
                                          <p:spTgt spid="2768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7690"/>
                                        </p:tgtEl>
                                        <p:attrNameLst>
                                          <p:attrName>style.visibility</p:attrName>
                                        </p:attrNameLst>
                                      </p:cBhvr>
                                      <p:to>
                                        <p:strVal val="visible"/>
                                      </p:to>
                                    </p:set>
                                    <p:anim calcmode="lin" valueType="num">
                                      <p:cBhvr additive="base">
                                        <p:cTn id="43" dur="500" fill="hold"/>
                                        <p:tgtEl>
                                          <p:spTgt spid="27690"/>
                                        </p:tgtEl>
                                        <p:attrNameLst>
                                          <p:attrName>ppt_x</p:attrName>
                                        </p:attrNameLst>
                                      </p:cBhvr>
                                      <p:tavLst>
                                        <p:tav tm="0">
                                          <p:val>
                                            <p:strVal val="0-#ppt_w/2"/>
                                          </p:val>
                                        </p:tav>
                                        <p:tav tm="100000">
                                          <p:val>
                                            <p:strVal val="#ppt_x"/>
                                          </p:val>
                                        </p:tav>
                                      </p:tavLst>
                                    </p:anim>
                                    <p:anim calcmode="lin" valueType="num">
                                      <p:cBhvr additive="base">
                                        <p:cTn id="44" dur="500" fill="hold"/>
                                        <p:tgtEl>
                                          <p:spTgt spid="2769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500" fill="hold">
                                          <p:stCondLst>
                                            <p:cond delay="0"/>
                                          </p:stCondLst>
                                        </p:cTn>
                                        <p:tgtEl>
                                          <p:spTgt spid="27691"/>
                                        </p:tgtEl>
                                        <p:attrNameLst>
                                          <p:attrName>style.visibility</p:attrName>
                                        </p:attrNameLst>
                                      </p:cBhvr>
                                      <p:to>
                                        <p:strVal val="visible"/>
                                      </p:to>
                                    </p:set>
                                    <p:anim calcmode="lin" valueType="num">
                                      <p:cBhvr additive="base">
                                        <p:cTn id="49" dur="500" fill="hold"/>
                                        <p:tgtEl>
                                          <p:spTgt spid="27691"/>
                                        </p:tgtEl>
                                        <p:attrNameLst>
                                          <p:attrName>ppt_x</p:attrName>
                                        </p:attrNameLst>
                                      </p:cBhvr>
                                      <p:tavLst>
                                        <p:tav tm="0">
                                          <p:val>
                                            <p:strVal val="0-#ppt_w/2"/>
                                          </p:val>
                                        </p:tav>
                                        <p:tav tm="100000">
                                          <p:val>
                                            <p:strVal val="#ppt_x"/>
                                          </p:val>
                                        </p:tav>
                                      </p:tavLst>
                                    </p:anim>
                                    <p:anim calcmode="lin" valueType="num">
                                      <p:cBhvr additive="base">
                                        <p:cTn id="50" dur="500" fill="hold"/>
                                        <p:tgtEl>
                                          <p:spTgt spid="27691"/>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7692"/>
                                        </p:tgtEl>
                                        <p:attrNameLst>
                                          <p:attrName>style.visibility</p:attrName>
                                        </p:attrNameLst>
                                      </p:cBhvr>
                                      <p:to>
                                        <p:strVal val="visible"/>
                                      </p:to>
                                    </p:set>
                                    <p:anim calcmode="lin" valueType="num">
                                      <p:cBhvr additive="base">
                                        <p:cTn id="55" dur="500" fill="hold"/>
                                        <p:tgtEl>
                                          <p:spTgt spid="27692"/>
                                        </p:tgtEl>
                                        <p:attrNameLst>
                                          <p:attrName>ppt_x</p:attrName>
                                        </p:attrNameLst>
                                      </p:cBhvr>
                                      <p:tavLst>
                                        <p:tav tm="0">
                                          <p:val>
                                            <p:strVal val="0-#ppt_w/2"/>
                                          </p:val>
                                        </p:tav>
                                        <p:tav tm="100000">
                                          <p:val>
                                            <p:strVal val="#ppt_x"/>
                                          </p:val>
                                        </p:tav>
                                      </p:tavLst>
                                    </p:anim>
                                    <p:anim calcmode="lin" valueType="num">
                                      <p:cBhvr additive="base">
                                        <p:cTn id="56" dur="500" fill="hold"/>
                                        <p:tgtEl>
                                          <p:spTgt spid="27692"/>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7693"/>
                                        </p:tgtEl>
                                        <p:attrNameLst>
                                          <p:attrName>style.visibility</p:attrName>
                                        </p:attrNameLst>
                                      </p:cBhvr>
                                      <p:to>
                                        <p:strVal val="visible"/>
                                      </p:to>
                                    </p:set>
                                    <p:anim calcmode="lin" valueType="num">
                                      <p:cBhvr additive="base">
                                        <p:cTn id="61" dur="500" fill="hold"/>
                                        <p:tgtEl>
                                          <p:spTgt spid="27693"/>
                                        </p:tgtEl>
                                        <p:attrNameLst>
                                          <p:attrName>ppt_x</p:attrName>
                                        </p:attrNameLst>
                                      </p:cBhvr>
                                      <p:tavLst>
                                        <p:tav tm="0">
                                          <p:val>
                                            <p:strVal val="0-#ppt_w/2"/>
                                          </p:val>
                                        </p:tav>
                                        <p:tav tm="100000">
                                          <p:val>
                                            <p:strVal val="#ppt_x"/>
                                          </p:val>
                                        </p:tav>
                                      </p:tavLst>
                                    </p:anim>
                                    <p:anim calcmode="lin" valueType="num">
                                      <p:cBhvr additive="base">
                                        <p:cTn id="62" dur="500" fill="hold"/>
                                        <p:tgtEl>
                                          <p:spTgt spid="276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82" grpId="0"/>
      <p:bldP spid="27684" grpId="0"/>
      <p:bldP spid="27685" grpId="0"/>
      <p:bldP spid="27686" grpId="0"/>
      <p:bldP spid="27688" grpId="0"/>
      <p:bldP spid="27689" grpId="0"/>
      <p:bldP spid="27690" grpId="0"/>
      <p:bldP spid="27691" grpId="0"/>
      <p:bldP spid="27692" grpId="0"/>
      <p:bldP spid="2769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605" y="-43815"/>
            <a:ext cx="7559675" cy="559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solidFill>
                  <a:schemeClr val="tx1"/>
                </a:solidFill>
                <a:latin typeface="微软雅黑" panose="020B0503020204020204" charset="-122"/>
                <a:ea typeface="微软雅黑" panose="020B0503020204020204" charset="-122"/>
                <a:cs typeface="微软雅黑" panose="020B0503020204020204" charset="-122"/>
              </a:rPr>
              <a:t>二、 君主专制的演进（皇帝—大臣） </a:t>
            </a:r>
          </a:p>
        </p:txBody>
      </p:sp>
      <p:sp>
        <p:nvSpPr>
          <p:cNvPr id="24" name="Text Box 39"/>
          <p:cNvSpPr txBox="1"/>
          <p:nvPr/>
        </p:nvSpPr>
        <p:spPr>
          <a:xfrm>
            <a:off x="5147310" y="6221095"/>
            <a:ext cx="363855" cy="337185"/>
          </a:xfrm>
          <a:prstGeom prst="rect">
            <a:avLst/>
          </a:prstGeom>
          <a:noFill/>
          <a:ln w="9525">
            <a:noFill/>
          </a:ln>
        </p:spPr>
        <p:txBody>
          <a:bodyPr wrap="square">
            <a:spAutoFit/>
          </a:bodyPr>
          <a:lstStyle/>
          <a:p>
            <a:endParaRPr lang="zh-CN" altLang="zh-CN" sz="1600" dirty="0">
              <a:solidFill>
                <a:schemeClr val="tx1"/>
              </a:solidFill>
              <a:latin typeface="微软雅黑" panose="020B0503020204020204" charset="-122"/>
              <a:ea typeface="微软雅黑" panose="020B0503020204020204" charset="-122"/>
            </a:endParaRPr>
          </a:p>
        </p:txBody>
      </p:sp>
      <p:pic>
        <p:nvPicPr>
          <p:cNvPr id="28" name="图片 27" descr="5de101964d001b5eb0b8e18458c80e73"/>
          <p:cNvPicPr>
            <a:picLocks noChangeAspect="1"/>
          </p:cNvPicPr>
          <p:nvPr/>
        </p:nvPicPr>
        <p:blipFill>
          <a:blip r:embed="rId3" cstate="screen"/>
          <a:stretch>
            <a:fillRect/>
          </a:stretch>
        </p:blipFill>
        <p:spPr>
          <a:xfrm>
            <a:off x="11464925" y="5971540"/>
            <a:ext cx="673100" cy="763270"/>
          </a:xfrm>
          <a:prstGeom prst="rect">
            <a:avLst/>
          </a:prstGeom>
        </p:spPr>
      </p:pic>
      <p:sp>
        <p:nvSpPr>
          <p:cNvPr id="41987" name="矩形 41986"/>
          <p:cNvSpPr/>
          <p:nvPr/>
        </p:nvSpPr>
        <p:spPr>
          <a:xfrm>
            <a:off x="14605" y="515620"/>
            <a:ext cx="9227820" cy="583565"/>
          </a:xfrm>
          <a:prstGeom prst="rect">
            <a:avLst/>
          </a:prstGeom>
          <a:noFill/>
          <a:ln w="38100">
            <a:noFill/>
          </a:ln>
        </p:spPr>
        <p:txBody>
          <a:bodyPr wrap="square">
            <a:spAutoFit/>
          </a:bodyPr>
          <a:lstStyle/>
          <a:p>
            <a:pPr>
              <a:spcBef>
                <a:spcPct val="50000"/>
              </a:spcBef>
              <a:buClr>
                <a:schemeClr val="bg1"/>
              </a:buClr>
            </a:pPr>
            <a:r>
              <a:rPr lang="zh-CN" sz="3200" dirty="0">
                <a:solidFill>
                  <a:schemeClr val="tx1"/>
                </a:solidFill>
                <a:latin typeface="微软雅黑" panose="020B0503020204020204" charset="-122"/>
                <a:ea typeface="微软雅黑" panose="020B0503020204020204" charset="-122"/>
                <a:cs typeface="华文新魏" panose="02010800040101010101" charset="-122"/>
              </a:rPr>
              <a:t>西汉的中朝（内朝）外朝制度</a:t>
            </a:r>
          </a:p>
        </p:txBody>
      </p:sp>
      <p:sp>
        <p:nvSpPr>
          <p:cNvPr id="41988" name="矩形 41987"/>
          <p:cNvSpPr/>
          <p:nvPr/>
        </p:nvSpPr>
        <p:spPr>
          <a:xfrm>
            <a:off x="5746115" y="398780"/>
            <a:ext cx="6501130" cy="1398905"/>
          </a:xfrm>
          <a:prstGeom prst="rect">
            <a:avLst/>
          </a:prstGeom>
          <a:noFill/>
          <a:ln w="38100">
            <a:noFill/>
          </a:ln>
        </p:spPr>
        <p:txBody>
          <a:bodyPr wrap="square">
            <a:spAutoFit/>
          </a:bodyPr>
          <a:lstStyle/>
          <a:p>
            <a:pPr>
              <a:spcBef>
                <a:spcPct val="50000"/>
              </a:spcBef>
              <a:buClr>
                <a:schemeClr val="bg1"/>
              </a:buClr>
            </a:pPr>
            <a:r>
              <a:rPr lang="zh-CN" altLang="en-US" sz="3400" dirty="0">
                <a:solidFill>
                  <a:srgbClr val="FF0000"/>
                </a:solidFill>
                <a:effectLst/>
                <a:latin typeface="微软雅黑" panose="020B0503020204020204" charset="-122"/>
                <a:ea typeface="微软雅黑" panose="020B0503020204020204" charset="-122"/>
              </a:rPr>
              <a:t>内朝：</a:t>
            </a:r>
            <a:r>
              <a:rPr lang="zh-CN" altLang="en-US" sz="3400" dirty="0">
                <a:solidFill>
                  <a:schemeClr val="tx1"/>
                </a:solidFill>
                <a:effectLst/>
                <a:latin typeface="微软雅黑" panose="020B0503020204020204" charset="-122"/>
                <a:ea typeface="微软雅黑" panose="020B0503020204020204" charset="-122"/>
              </a:rPr>
              <a:t>皇帝亲信组成，决策机构</a:t>
            </a:r>
          </a:p>
          <a:p>
            <a:pPr>
              <a:spcBef>
                <a:spcPct val="50000"/>
              </a:spcBef>
              <a:buClr>
                <a:schemeClr val="bg1"/>
              </a:buClr>
            </a:pPr>
            <a:r>
              <a:rPr lang="zh-CN" altLang="en-US" sz="3400" dirty="0">
                <a:solidFill>
                  <a:srgbClr val="FF0000"/>
                </a:solidFill>
                <a:effectLst/>
                <a:latin typeface="微软雅黑" panose="020B0503020204020204" charset="-122"/>
                <a:ea typeface="微软雅黑" panose="020B0503020204020204" charset="-122"/>
              </a:rPr>
              <a:t>外朝：</a:t>
            </a:r>
            <a:r>
              <a:rPr lang="zh-CN" altLang="en-US" sz="3400" dirty="0">
                <a:solidFill>
                  <a:schemeClr val="tx1"/>
                </a:solidFill>
                <a:effectLst/>
                <a:latin typeface="微软雅黑" panose="020B0503020204020204" charset="-122"/>
                <a:ea typeface="微软雅黑" panose="020B0503020204020204" charset="-122"/>
              </a:rPr>
              <a:t>三公九卿组成，执行机构</a:t>
            </a:r>
          </a:p>
        </p:txBody>
      </p:sp>
      <p:sp>
        <p:nvSpPr>
          <p:cNvPr id="41989" name="左大括号 41988"/>
          <p:cNvSpPr/>
          <p:nvPr/>
        </p:nvSpPr>
        <p:spPr>
          <a:xfrm>
            <a:off x="5511165" y="515620"/>
            <a:ext cx="234950" cy="1087755"/>
          </a:xfrm>
          <a:prstGeom prst="leftBrace">
            <a:avLst>
              <a:gd name="adj1" fmla="val 38888"/>
              <a:gd name="adj2" fmla="val 50000"/>
            </a:avLst>
          </a:prstGeom>
          <a:noFill/>
          <a:ln w="12700" cap="flat" cmpd="sng">
            <a:solidFill>
              <a:schemeClr val="tx1"/>
            </a:solidFill>
            <a:prstDash val="solid"/>
            <a:headEnd type="none" w="med" len="med"/>
            <a:tailEnd type="none" w="med" len="med"/>
          </a:ln>
        </p:spPr>
        <p:txBody>
          <a:bodyPr/>
          <a:lstStyle/>
          <a:p>
            <a:endParaRPr lang="zh-CN" altLang="en-US">
              <a:solidFill>
                <a:schemeClr val="tx1"/>
              </a:solidFill>
              <a:effectLst/>
              <a:latin typeface="微软雅黑" panose="020B0503020204020204" charset="-122"/>
              <a:ea typeface="微软雅黑" panose="020B0503020204020204" charset="-122"/>
            </a:endParaRPr>
          </a:p>
        </p:txBody>
      </p:sp>
      <p:pic>
        <p:nvPicPr>
          <p:cNvPr id="3" name="图片 2" descr="360截图20190720125214848"/>
          <p:cNvPicPr>
            <a:picLocks noChangeAspect="1"/>
          </p:cNvPicPr>
          <p:nvPr/>
        </p:nvPicPr>
        <p:blipFill>
          <a:blip r:embed="rId4"/>
          <a:stretch>
            <a:fillRect/>
          </a:stretch>
        </p:blipFill>
        <p:spPr>
          <a:xfrm>
            <a:off x="2179955" y="1747520"/>
            <a:ext cx="6403975" cy="49866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41989"/>
                                        </p:tgtEl>
                                        <p:attrNameLst>
                                          <p:attrName>style.visibility</p:attrName>
                                        </p:attrNameLst>
                                      </p:cBhvr>
                                      <p:to>
                                        <p:strVal val="visible"/>
                                      </p:to>
                                    </p:set>
                                    <p:anim calcmode="lin" valueType="num">
                                      <p:cBhvr>
                                        <p:cTn id="7" dur="500" fill="hold"/>
                                        <p:tgtEl>
                                          <p:spTgt spid="41989"/>
                                        </p:tgtEl>
                                        <p:attrNameLst>
                                          <p:attrName>ppt_x</p:attrName>
                                        </p:attrNameLst>
                                      </p:cBhvr>
                                      <p:tavLst>
                                        <p:tav tm="0">
                                          <p:val>
                                            <p:strVal val="#ppt_x-#ppt_w/2"/>
                                          </p:val>
                                        </p:tav>
                                        <p:tav tm="100000">
                                          <p:val>
                                            <p:strVal val="#ppt_x"/>
                                          </p:val>
                                        </p:tav>
                                      </p:tavLst>
                                    </p:anim>
                                    <p:anim calcmode="lin" valueType="num">
                                      <p:cBhvr>
                                        <p:cTn id="8" dur="500" fill="hold"/>
                                        <p:tgtEl>
                                          <p:spTgt spid="41989"/>
                                        </p:tgtEl>
                                        <p:attrNameLst>
                                          <p:attrName>ppt_y</p:attrName>
                                        </p:attrNameLst>
                                      </p:cBhvr>
                                      <p:tavLst>
                                        <p:tav tm="0">
                                          <p:val>
                                            <p:strVal val="#ppt_y"/>
                                          </p:val>
                                        </p:tav>
                                        <p:tav tm="100000">
                                          <p:val>
                                            <p:strVal val="#ppt_y"/>
                                          </p:val>
                                        </p:tav>
                                      </p:tavLst>
                                    </p:anim>
                                    <p:anim calcmode="lin" valueType="num">
                                      <p:cBhvr>
                                        <p:cTn id="9" dur="500" fill="hold"/>
                                        <p:tgtEl>
                                          <p:spTgt spid="41989"/>
                                        </p:tgtEl>
                                        <p:attrNameLst>
                                          <p:attrName>ppt_w</p:attrName>
                                        </p:attrNameLst>
                                      </p:cBhvr>
                                      <p:tavLst>
                                        <p:tav tm="0">
                                          <p:val>
                                            <p:fltVal val="0"/>
                                          </p:val>
                                        </p:tav>
                                        <p:tav tm="100000">
                                          <p:val>
                                            <p:strVal val="#ppt_w"/>
                                          </p:val>
                                        </p:tav>
                                      </p:tavLst>
                                    </p:anim>
                                    <p:anim calcmode="lin" valueType="num">
                                      <p:cBhvr>
                                        <p:cTn id="10" dur="500" fill="hold"/>
                                        <p:tgtEl>
                                          <p:spTgt spid="41989"/>
                                        </p:tgtEl>
                                        <p:attrNameLst>
                                          <p:attrName>ppt_h</p:attrName>
                                        </p:attrNameLst>
                                      </p:cBhvr>
                                      <p:tavLst>
                                        <p:tav tm="0">
                                          <p:val>
                                            <p:strVal val="#ppt_h"/>
                                          </p:val>
                                        </p:tav>
                                        <p:tav tm="100000">
                                          <p:val>
                                            <p:strVal val="#ppt_h"/>
                                          </p:val>
                                        </p:tav>
                                      </p:tavLst>
                                    </p:anim>
                                  </p:childTnLst>
                                </p:cTn>
                              </p:par>
                              <p:par>
                                <p:cTn id="11" presetID="17" presetClass="entr" presetSubtype="8" fill="hold" grpId="0" nodeType="withEffect">
                                  <p:stCondLst>
                                    <p:cond delay="0"/>
                                  </p:stCondLst>
                                  <p:childTnLst>
                                    <p:set>
                                      <p:cBhvr>
                                        <p:cTn id="12" dur="1" fill="hold">
                                          <p:stCondLst>
                                            <p:cond delay="0"/>
                                          </p:stCondLst>
                                        </p:cTn>
                                        <p:tgtEl>
                                          <p:spTgt spid="41988"/>
                                        </p:tgtEl>
                                        <p:attrNameLst>
                                          <p:attrName>style.visibility</p:attrName>
                                        </p:attrNameLst>
                                      </p:cBhvr>
                                      <p:to>
                                        <p:strVal val="visible"/>
                                      </p:to>
                                    </p:set>
                                    <p:anim calcmode="lin" valueType="num">
                                      <p:cBhvr>
                                        <p:cTn id="13" dur="500" fill="hold"/>
                                        <p:tgtEl>
                                          <p:spTgt spid="41988"/>
                                        </p:tgtEl>
                                        <p:attrNameLst>
                                          <p:attrName>ppt_x</p:attrName>
                                        </p:attrNameLst>
                                      </p:cBhvr>
                                      <p:tavLst>
                                        <p:tav tm="0">
                                          <p:val>
                                            <p:strVal val="#ppt_x-#ppt_w/2"/>
                                          </p:val>
                                        </p:tav>
                                        <p:tav tm="100000">
                                          <p:val>
                                            <p:strVal val="#ppt_x"/>
                                          </p:val>
                                        </p:tav>
                                      </p:tavLst>
                                    </p:anim>
                                    <p:anim calcmode="lin" valueType="num">
                                      <p:cBhvr>
                                        <p:cTn id="14" dur="500" fill="hold"/>
                                        <p:tgtEl>
                                          <p:spTgt spid="41988"/>
                                        </p:tgtEl>
                                        <p:attrNameLst>
                                          <p:attrName>ppt_y</p:attrName>
                                        </p:attrNameLst>
                                      </p:cBhvr>
                                      <p:tavLst>
                                        <p:tav tm="0">
                                          <p:val>
                                            <p:strVal val="#ppt_y"/>
                                          </p:val>
                                        </p:tav>
                                        <p:tav tm="100000">
                                          <p:val>
                                            <p:strVal val="#ppt_y"/>
                                          </p:val>
                                        </p:tav>
                                      </p:tavLst>
                                    </p:anim>
                                    <p:anim calcmode="lin" valueType="num">
                                      <p:cBhvr>
                                        <p:cTn id="15" dur="500" fill="hold"/>
                                        <p:tgtEl>
                                          <p:spTgt spid="41988"/>
                                        </p:tgtEl>
                                        <p:attrNameLst>
                                          <p:attrName>ppt_w</p:attrName>
                                        </p:attrNameLst>
                                      </p:cBhvr>
                                      <p:tavLst>
                                        <p:tav tm="0">
                                          <p:val>
                                            <p:fltVal val="0"/>
                                          </p:val>
                                        </p:tav>
                                        <p:tav tm="100000">
                                          <p:val>
                                            <p:strVal val="#ppt_w"/>
                                          </p:val>
                                        </p:tav>
                                      </p:tavLst>
                                    </p:anim>
                                    <p:anim calcmode="lin" valueType="num">
                                      <p:cBhvr>
                                        <p:cTn id="16" dur="500" fill="hold"/>
                                        <p:tgtEl>
                                          <p:spTgt spid="4198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649" name="表格 24648"/>
          <p:cNvGraphicFramePr/>
          <p:nvPr/>
        </p:nvGraphicFramePr>
        <p:xfrm>
          <a:off x="-50165" y="525145"/>
          <a:ext cx="5872480" cy="6309995"/>
        </p:xfrm>
        <a:graphic>
          <a:graphicData uri="http://schemas.openxmlformats.org/drawingml/2006/table">
            <a:tbl>
              <a:tblPr/>
              <a:tblGrid>
                <a:gridCol w="1697355">
                  <a:extLst>
                    <a:ext uri="{9D8B030D-6E8A-4147-A177-3AD203B41FA5}">
                      <a16:colId xmlns:a16="http://schemas.microsoft.com/office/drawing/2014/main" val="20000"/>
                    </a:ext>
                  </a:extLst>
                </a:gridCol>
                <a:gridCol w="2193925">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tblGrid>
              <a:tr h="554990">
                <a:tc>
                  <a:txBody>
                    <a:bodyPr/>
                    <a:lstStyle/>
                    <a:p>
                      <a:pPr marL="0" lvl="0" indent="0" algn="ctr">
                        <a:buClr>
                          <a:schemeClr val="hlink"/>
                        </a:buClr>
                        <a:buFont typeface="Wingdings" panose="05000000000000000000" pitchFamily="2" charset="2"/>
                        <a:buNone/>
                      </a:pPr>
                      <a:r>
                        <a:rPr lang="en-US" altLang="zh-CN" sz="2400" b="1"/>
                        <a:t>   </a:t>
                      </a:r>
                      <a:r>
                        <a:rPr lang="zh-CN" altLang="en-US" sz="2400" b="1" dirty="0"/>
                        <a:t>姓名</a:t>
                      </a: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a:buClr>
                          <a:schemeClr val="hlink"/>
                        </a:buClr>
                        <a:buFont typeface="Wingdings" panose="05000000000000000000" pitchFamily="2" charset="2"/>
                        <a:buNone/>
                      </a:pPr>
                      <a:r>
                        <a:rPr lang="zh-CN" altLang="en-US" sz="2400" b="1"/>
                        <a:t>离职原因</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a:buClr>
                          <a:schemeClr val="hlink"/>
                        </a:buClr>
                        <a:buFont typeface="Wingdings" panose="05000000000000000000" pitchFamily="2" charset="2"/>
                        <a:buNone/>
                      </a:pPr>
                      <a:r>
                        <a:rPr lang="zh-CN" altLang="en-US" sz="2400" b="1"/>
                        <a:t>任职时间</a:t>
                      </a: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9425">
                <a:tc>
                  <a:txBody>
                    <a:bodyPr/>
                    <a:lstStyle/>
                    <a:p>
                      <a:pPr marL="0" lvl="0" indent="0" algn="ctr">
                        <a:buClr>
                          <a:schemeClr val="hlink"/>
                        </a:buClr>
                        <a:buFont typeface="Wingdings" panose="05000000000000000000" pitchFamily="2" charset="2"/>
                        <a:buNone/>
                      </a:pPr>
                      <a:r>
                        <a:rPr lang="zh-CN" altLang="en-US" sz="2400" b="1"/>
                        <a:t>窦婴</a:t>
                      </a: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a:buClr>
                          <a:schemeClr val="hlink"/>
                        </a:buClr>
                        <a:buFont typeface="Wingdings" panose="05000000000000000000" pitchFamily="2" charset="2"/>
                        <a:buNone/>
                      </a:pPr>
                      <a:r>
                        <a:rPr lang="zh-CN" altLang="en-US" sz="2400" b="1"/>
                        <a:t>免职</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a:buClr>
                          <a:schemeClr val="hlink"/>
                        </a:buClr>
                        <a:buFont typeface="Wingdings" panose="05000000000000000000" pitchFamily="2" charset="2"/>
                        <a:buNone/>
                      </a:pPr>
                      <a:r>
                        <a:rPr lang="en-US" altLang="zh-CN" sz="2400" b="1"/>
                        <a:t>1</a:t>
                      </a:r>
                      <a:r>
                        <a:rPr lang="zh-CN" altLang="en-US" sz="2400" b="1" dirty="0"/>
                        <a:t>年又</a:t>
                      </a:r>
                      <a:r>
                        <a:rPr lang="en-US" altLang="zh-CN" sz="2400" b="1"/>
                        <a:t>2</a:t>
                      </a:r>
                      <a:r>
                        <a:rPr lang="zh-CN" altLang="en-US" sz="2400" b="1" dirty="0"/>
                        <a:t>月</a:t>
                      </a: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9425">
                <a:tc>
                  <a:txBody>
                    <a:bodyPr/>
                    <a:lstStyle/>
                    <a:p>
                      <a:pPr marL="0" lvl="0" indent="0" algn="ctr">
                        <a:buClr>
                          <a:schemeClr val="hlink"/>
                        </a:buClr>
                        <a:buFont typeface="Wingdings" panose="05000000000000000000" pitchFamily="2" charset="2"/>
                        <a:buNone/>
                      </a:pPr>
                      <a:r>
                        <a:rPr lang="zh-CN" altLang="en-US" sz="2400" b="1"/>
                        <a:t>许昌</a:t>
                      </a: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a:buClr>
                          <a:schemeClr val="hlink"/>
                        </a:buClr>
                        <a:buFont typeface="Wingdings" panose="05000000000000000000" pitchFamily="2" charset="2"/>
                        <a:buNone/>
                      </a:pPr>
                      <a:r>
                        <a:rPr lang="zh-CN" altLang="en-US" sz="2400" b="1"/>
                        <a:t>免职</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a:buClr>
                          <a:schemeClr val="hlink"/>
                        </a:buClr>
                        <a:buFont typeface="Wingdings" panose="05000000000000000000" pitchFamily="2" charset="2"/>
                        <a:buNone/>
                      </a:pPr>
                      <a:r>
                        <a:rPr lang="en-US" altLang="zh-CN" sz="2400" b="1"/>
                        <a:t>3</a:t>
                      </a:r>
                      <a:r>
                        <a:rPr lang="zh-CN" altLang="en-US" sz="2400" b="1" dirty="0"/>
                        <a:t>年又</a:t>
                      </a:r>
                      <a:r>
                        <a:rPr lang="en-US" altLang="zh-CN" sz="2400" b="1"/>
                        <a:t>8</a:t>
                      </a:r>
                      <a:r>
                        <a:rPr lang="zh-CN" altLang="en-US" sz="2400" b="1" dirty="0"/>
                        <a:t>月</a:t>
                      </a: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0060">
                <a:tc>
                  <a:txBody>
                    <a:bodyPr/>
                    <a:lstStyle/>
                    <a:p>
                      <a:pPr marL="0" lvl="0" indent="0" algn="ctr">
                        <a:buClr>
                          <a:schemeClr val="hlink"/>
                        </a:buClr>
                        <a:buFont typeface="Wingdings" panose="05000000000000000000" pitchFamily="2" charset="2"/>
                        <a:buNone/>
                      </a:pPr>
                      <a:r>
                        <a:rPr lang="zh-CN" altLang="en-US" sz="2400" b="1"/>
                        <a:t>田蚡</a:t>
                      </a: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a:buClr>
                          <a:schemeClr val="hlink"/>
                        </a:buClr>
                        <a:buFont typeface="Wingdings" panose="05000000000000000000" pitchFamily="2" charset="2"/>
                        <a:buNone/>
                      </a:pPr>
                      <a:r>
                        <a:rPr lang="zh-CN" altLang="en-US" sz="2400" b="1"/>
                        <a:t>去世</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a:buClr>
                          <a:schemeClr val="hlink"/>
                        </a:buClr>
                        <a:buFont typeface="Wingdings" panose="05000000000000000000" pitchFamily="2" charset="2"/>
                        <a:buNone/>
                      </a:pPr>
                      <a:r>
                        <a:rPr lang="en-US" altLang="zh-CN" sz="2400" b="1"/>
                        <a:t>3</a:t>
                      </a:r>
                      <a:r>
                        <a:rPr lang="zh-CN" altLang="en-US" sz="2400" b="1" dirty="0"/>
                        <a:t>年又</a:t>
                      </a:r>
                      <a:r>
                        <a:rPr lang="en-US" altLang="zh-CN" sz="2400" b="1"/>
                        <a:t>9</a:t>
                      </a:r>
                      <a:r>
                        <a:rPr lang="zh-CN" altLang="en-US" sz="2400" b="1" dirty="0"/>
                        <a:t>月</a:t>
                      </a: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9425">
                <a:tc>
                  <a:txBody>
                    <a:bodyPr/>
                    <a:lstStyle/>
                    <a:p>
                      <a:pPr marL="0" lvl="0" indent="0" algn="ctr">
                        <a:buClr>
                          <a:schemeClr val="hlink"/>
                        </a:buClr>
                        <a:buFont typeface="Wingdings" panose="05000000000000000000" pitchFamily="2" charset="2"/>
                        <a:buNone/>
                      </a:pPr>
                      <a:r>
                        <a:rPr lang="zh-CN" altLang="en-US" sz="2400" b="1"/>
                        <a:t>薛泽</a:t>
                      </a: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a:buClr>
                          <a:schemeClr val="hlink"/>
                        </a:buClr>
                        <a:buFont typeface="Wingdings" panose="05000000000000000000" pitchFamily="2" charset="2"/>
                        <a:buNone/>
                      </a:pPr>
                      <a:r>
                        <a:rPr lang="zh-CN" altLang="en-US" sz="2400" b="1"/>
                        <a:t>免职</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a:buClr>
                          <a:schemeClr val="hlink"/>
                        </a:buClr>
                        <a:buFont typeface="Wingdings" panose="05000000000000000000" pitchFamily="2" charset="2"/>
                        <a:buNone/>
                      </a:pPr>
                      <a:r>
                        <a:rPr lang="en-US" altLang="zh-CN" sz="2400" b="1"/>
                        <a:t>7</a:t>
                      </a:r>
                      <a:r>
                        <a:rPr lang="zh-CN" altLang="en-US" sz="2400" b="1" dirty="0"/>
                        <a:t>年又</a:t>
                      </a:r>
                      <a:r>
                        <a:rPr lang="en-US" altLang="zh-CN" sz="2400" b="1"/>
                        <a:t>6</a:t>
                      </a:r>
                      <a:r>
                        <a:rPr lang="zh-CN" altLang="en-US" sz="2400" b="1" dirty="0"/>
                        <a:t>月</a:t>
                      </a: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9425">
                <a:tc>
                  <a:txBody>
                    <a:bodyPr/>
                    <a:lstStyle/>
                    <a:p>
                      <a:pPr marL="0" lvl="0" indent="0" algn="ctr">
                        <a:buClr>
                          <a:schemeClr val="hlink"/>
                        </a:buClr>
                        <a:buFont typeface="Wingdings" panose="05000000000000000000" pitchFamily="2" charset="2"/>
                        <a:buNone/>
                      </a:pPr>
                      <a:r>
                        <a:rPr lang="zh-CN" altLang="en-US" sz="2400" b="1"/>
                        <a:t>公孙弘</a:t>
                      </a: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a:buClr>
                          <a:schemeClr val="hlink"/>
                        </a:buClr>
                        <a:buFont typeface="Wingdings" panose="05000000000000000000" pitchFamily="2" charset="2"/>
                        <a:buNone/>
                      </a:pPr>
                      <a:r>
                        <a:rPr lang="zh-CN" altLang="en-US" sz="2400" b="1"/>
                        <a:t>去世</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a:buClr>
                          <a:schemeClr val="hlink"/>
                        </a:buClr>
                        <a:buFont typeface="Wingdings" panose="05000000000000000000" pitchFamily="2" charset="2"/>
                        <a:buNone/>
                      </a:pPr>
                      <a:r>
                        <a:rPr lang="en-US" altLang="zh-CN" sz="2400" b="1"/>
                        <a:t>2</a:t>
                      </a:r>
                      <a:r>
                        <a:rPr lang="zh-CN" altLang="en-US" sz="2400" b="1" dirty="0"/>
                        <a:t>年又</a:t>
                      </a:r>
                      <a:r>
                        <a:rPr lang="en-US" altLang="zh-CN" sz="2400" b="1"/>
                        <a:t>4</a:t>
                      </a:r>
                      <a:r>
                        <a:rPr lang="zh-CN" altLang="en-US" sz="2400" b="1" dirty="0"/>
                        <a:t>月</a:t>
                      </a: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79425">
                <a:tc>
                  <a:txBody>
                    <a:bodyPr/>
                    <a:lstStyle/>
                    <a:p>
                      <a:pPr marL="0" lvl="0" indent="0" algn="ctr">
                        <a:buClr>
                          <a:schemeClr val="hlink"/>
                        </a:buClr>
                        <a:buFont typeface="Wingdings" panose="05000000000000000000" pitchFamily="2" charset="2"/>
                        <a:buNone/>
                      </a:pPr>
                      <a:r>
                        <a:rPr lang="zh-CN" altLang="en-US" sz="2400" b="1"/>
                        <a:t>李蔡</a:t>
                      </a: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a:buClr>
                          <a:schemeClr val="hlink"/>
                        </a:buClr>
                        <a:buFont typeface="Wingdings" panose="05000000000000000000" pitchFamily="2" charset="2"/>
                        <a:buNone/>
                      </a:pPr>
                      <a:r>
                        <a:rPr lang="zh-CN" altLang="en-US" sz="2400" b="1"/>
                        <a:t>畏罪自杀</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a:buClr>
                          <a:schemeClr val="hlink"/>
                        </a:buClr>
                        <a:buFont typeface="Wingdings" panose="05000000000000000000" pitchFamily="2" charset="2"/>
                        <a:buNone/>
                      </a:pPr>
                      <a:r>
                        <a:rPr lang="en-US" altLang="zh-CN" sz="2400" b="1"/>
                        <a:t>3</a:t>
                      </a:r>
                      <a:r>
                        <a:rPr lang="zh-CN" altLang="en-US" sz="2400" b="1" dirty="0"/>
                        <a:t>年</a:t>
                      </a: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80060">
                <a:tc>
                  <a:txBody>
                    <a:bodyPr/>
                    <a:lstStyle/>
                    <a:p>
                      <a:pPr marL="0" lvl="0" indent="0" algn="ctr">
                        <a:buClr>
                          <a:schemeClr val="hlink"/>
                        </a:buClr>
                        <a:buFont typeface="Wingdings" panose="05000000000000000000" pitchFamily="2" charset="2"/>
                        <a:buNone/>
                      </a:pPr>
                      <a:r>
                        <a:rPr lang="zh-CN" altLang="en-US" sz="2400" b="1"/>
                        <a:t>严青翟</a:t>
                      </a: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a:buClr>
                          <a:schemeClr val="hlink"/>
                        </a:buClr>
                        <a:buFont typeface="Wingdings" panose="05000000000000000000" pitchFamily="2" charset="2"/>
                        <a:buNone/>
                      </a:pPr>
                      <a:r>
                        <a:rPr lang="zh-CN" altLang="en-US" sz="2400" b="1"/>
                        <a:t>畏罪自杀</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a:buClr>
                          <a:schemeClr val="hlink"/>
                        </a:buClr>
                        <a:buFont typeface="Wingdings" panose="05000000000000000000" pitchFamily="2" charset="2"/>
                        <a:buNone/>
                      </a:pPr>
                      <a:r>
                        <a:rPr lang="en-US" altLang="zh-CN" sz="2400" b="1"/>
                        <a:t>2</a:t>
                      </a:r>
                      <a:r>
                        <a:rPr lang="zh-CN" altLang="en-US" sz="2400" b="1" dirty="0"/>
                        <a:t>年又</a:t>
                      </a:r>
                      <a:r>
                        <a:rPr lang="en-US" altLang="zh-CN" sz="2400" b="1"/>
                        <a:t>10</a:t>
                      </a:r>
                      <a:r>
                        <a:rPr lang="zh-CN" altLang="en-US" sz="2400" b="1" dirty="0"/>
                        <a:t>月</a:t>
                      </a: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79425">
                <a:tc>
                  <a:txBody>
                    <a:bodyPr/>
                    <a:lstStyle/>
                    <a:p>
                      <a:pPr marL="0" lvl="0" indent="0" algn="ctr">
                        <a:buClr>
                          <a:schemeClr val="hlink"/>
                        </a:buClr>
                        <a:buFont typeface="Wingdings" panose="05000000000000000000" pitchFamily="2" charset="2"/>
                        <a:buNone/>
                      </a:pPr>
                      <a:r>
                        <a:rPr lang="zh-CN" altLang="en-US" sz="2400" b="1"/>
                        <a:t>赵周</a:t>
                      </a: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a:buClr>
                          <a:schemeClr val="hlink"/>
                        </a:buClr>
                        <a:buFont typeface="Wingdings" panose="05000000000000000000" pitchFamily="2" charset="2"/>
                        <a:buNone/>
                      </a:pPr>
                      <a:r>
                        <a:rPr lang="zh-CN" altLang="en-US" sz="2400" b="1"/>
                        <a:t>下狱死</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a:buClr>
                          <a:schemeClr val="hlink"/>
                        </a:buClr>
                        <a:buFont typeface="Wingdings" panose="05000000000000000000" pitchFamily="2" charset="2"/>
                        <a:buNone/>
                      </a:pPr>
                      <a:r>
                        <a:rPr lang="en-US" altLang="zh-CN" sz="2400" b="1"/>
                        <a:t>2</a:t>
                      </a:r>
                      <a:r>
                        <a:rPr lang="zh-CN" altLang="en-US" sz="2400" b="1" dirty="0"/>
                        <a:t>年又</a:t>
                      </a:r>
                      <a:r>
                        <a:rPr lang="en-US" altLang="zh-CN" sz="2400" b="1"/>
                        <a:t>7</a:t>
                      </a:r>
                      <a:r>
                        <a:rPr lang="zh-CN" altLang="en-US" sz="2400" b="1" dirty="0"/>
                        <a:t>月</a:t>
                      </a: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79425">
                <a:tc>
                  <a:txBody>
                    <a:bodyPr/>
                    <a:lstStyle/>
                    <a:p>
                      <a:pPr marL="0" lvl="0" indent="0" algn="ctr">
                        <a:buClr>
                          <a:schemeClr val="hlink"/>
                        </a:buClr>
                        <a:buFont typeface="Wingdings" panose="05000000000000000000" pitchFamily="2" charset="2"/>
                        <a:buNone/>
                      </a:pPr>
                      <a:r>
                        <a:rPr lang="zh-CN" altLang="en-US" sz="2400" b="1"/>
                        <a:t>石庆</a:t>
                      </a: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a:buClr>
                          <a:schemeClr val="hlink"/>
                        </a:buClr>
                        <a:buFont typeface="Wingdings" panose="05000000000000000000" pitchFamily="2" charset="2"/>
                        <a:buNone/>
                      </a:pPr>
                      <a:r>
                        <a:rPr lang="zh-CN" altLang="en-US" sz="2400" b="1"/>
                        <a:t>去世</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a:buClr>
                          <a:schemeClr val="hlink"/>
                        </a:buClr>
                        <a:buFont typeface="Wingdings" panose="05000000000000000000" pitchFamily="2" charset="2"/>
                        <a:buNone/>
                      </a:pPr>
                      <a:r>
                        <a:rPr lang="en-US" altLang="zh-CN" sz="2400" b="1"/>
                        <a:t>8</a:t>
                      </a:r>
                      <a:r>
                        <a:rPr lang="zh-CN" altLang="en-US" sz="2400" b="1" dirty="0"/>
                        <a:t>年又</a:t>
                      </a:r>
                      <a:r>
                        <a:rPr lang="en-US" altLang="zh-CN" sz="2400" b="1"/>
                        <a:t>3</a:t>
                      </a:r>
                      <a:r>
                        <a:rPr lang="zh-CN" altLang="en-US" sz="2400" b="1" dirty="0"/>
                        <a:t>月</a:t>
                      </a: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79425">
                <a:tc>
                  <a:txBody>
                    <a:bodyPr/>
                    <a:lstStyle/>
                    <a:p>
                      <a:pPr marL="0" lvl="0" indent="0" algn="ctr">
                        <a:buClr>
                          <a:schemeClr val="hlink"/>
                        </a:buClr>
                        <a:buFont typeface="Wingdings" panose="05000000000000000000" pitchFamily="2" charset="2"/>
                        <a:buNone/>
                      </a:pPr>
                      <a:r>
                        <a:rPr lang="zh-CN" altLang="en-US" sz="2400" b="1"/>
                        <a:t>公孙贺</a:t>
                      </a: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a:buClr>
                          <a:schemeClr val="hlink"/>
                        </a:buClr>
                        <a:buFont typeface="Wingdings" panose="05000000000000000000" pitchFamily="2" charset="2"/>
                        <a:buNone/>
                      </a:pPr>
                      <a:r>
                        <a:rPr lang="zh-CN" altLang="en-US" sz="2400" b="1"/>
                        <a:t>下狱死</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a:buClr>
                          <a:schemeClr val="hlink"/>
                        </a:buClr>
                        <a:buFont typeface="Wingdings" panose="05000000000000000000" pitchFamily="2" charset="2"/>
                        <a:buNone/>
                      </a:pPr>
                      <a:r>
                        <a:rPr lang="en-US" altLang="zh-CN" sz="2400" b="1"/>
                        <a:t>12</a:t>
                      </a:r>
                      <a:r>
                        <a:rPr lang="zh-CN" altLang="en-US" sz="2400" b="1" dirty="0"/>
                        <a:t>年又</a:t>
                      </a:r>
                      <a:r>
                        <a:rPr lang="en-US" altLang="zh-CN" sz="2400" b="1"/>
                        <a:t>2</a:t>
                      </a:r>
                      <a:r>
                        <a:rPr lang="zh-CN" altLang="en-US" sz="2400" b="1" dirty="0"/>
                        <a:t>月</a:t>
                      </a: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80060">
                <a:tc>
                  <a:txBody>
                    <a:bodyPr/>
                    <a:lstStyle/>
                    <a:p>
                      <a:pPr marL="0" lvl="0" indent="0" algn="ctr">
                        <a:buClr>
                          <a:schemeClr val="hlink"/>
                        </a:buClr>
                        <a:buFont typeface="Wingdings" panose="05000000000000000000" pitchFamily="2" charset="2"/>
                        <a:buNone/>
                      </a:pPr>
                      <a:r>
                        <a:rPr lang="zh-CN" altLang="en-US" sz="2400" b="1"/>
                        <a:t>刘屈氂</a:t>
                      </a: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a:buClr>
                          <a:schemeClr val="hlink"/>
                        </a:buClr>
                        <a:buFont typeface="Wingdings" panose="05000000000000000000" pitchFamily="2" charset="2"/>
                        <a:buNone/>
                      </a:pPr>
                      <a:r>
                        <a:rPr lang="zh-CN" altLang="en-US" sz="2400" b="1"/>
                        <a:t>下狱腰斩</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a:buClr>
                          <a:schemeClr val="hlink"/>
                        </a:buClr>
                        <a:buFont typeface="Wingdings" panose="05000000000000000000" pitchFamily="2" charset="2"/>
                        <a:buNone/>
                      </a:pPr>
                      <a:r>
                        <a:rPr lang="en-US" altLang="zh-CN" sz="2400" b="1"/>
                        <a:t>1</a:t>
                      </a:r>
                      <a:r>
                        <a:rPr lang="zh-CN" altLang="en-US" sz="2400" b="1" dirty="0"/>
                        <a:t>年又</a:t>
                      </a:r>
                      <a:r>
                        <a:rPr lang="en-US" altLang="zh-CN" sz="2400" b="1"/>
                        <a:t>2</a:t>
                      </a:r>
                      <a:r>
                        <a:rPr lang="zh-CN" altLang="en-US" sz="2400" b="1" dirty="0"/>
                        <a:t>月</a:t>
                      </a: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479425">
                <a:tc>
                  <a:txBody>
                    <a:bodyPr/>
                    <a:lstStyle/>
                    <a:p>
                      <a:pPr marL="0" lvl="0" indent="0" algn="ctr">
                        <a:buClr>
                          <a:schemeClr val="hlink"/>
                        </a:buClr>
                        <a:buFont typeface="Wingdings" panose="05000000000000000000" pitchFamily="2" charset="2"/>
                        <a:buNone/>
                      </a:pPr>
                      <a:r>
                        <a:rPr lang="zh-CN" altLang="en-US" sz="2400" b="1"/>
                        <a:t>田千秋</a:t>
                      </a: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a:buClr>
                          <a:schemeClr val="hlink"/>
                        </a:buClr>
                        <a:buFont typeface="Wingdings" panose="05000000000000000000" pitchFamily="2" charset="2"/>
                        <a:buNone/>
                      </a:pPr>
                      <a:r>
                        <a:rPr lang="en-US" altLang="zh-CN" sz="2400" b="1"/>
                        <a:t>(</a:t>
                      </a:r>
                      <a:r>
                        <a:rPr lang="zh-CN" altLang="en-US" sz="2400" b="1" dirty="0"/>
                        <a:t>汉昭帝时去世</a:t>
                      </a:r>
                      <a:r>
                        <a:rPr lang="en-US" altLang="zh-CN" sz="2400" b="1"/>
                        <a:t>)</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a:buClr>
                          <a:schemeClr val="hlink"/>
                        </a:buClr>
                        <a:buFont typeface="Wingdings" panose="05000000000000000000" pitchFamily="2" charset="2"/>
                        <a:buNone/>
                      </a:pPr>
                      <a:r>
                        <a:rPr lang="en-US" altLang="zh-CN" sz="2400" b="1"/>
                        <a:t>2</a:t>
                      </a:r>
                      <a:r>
                        <a:rPr lang="zh-CN" altLang="en-US" sz="2400" b="1" dirty="0"/>
                        <a:t>年</a:t>
                      </a: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24636" name="Text Box 61"/>
          <p:cNvSpPr txBox="1"/>
          <p:nvPr/>
        </p:nvSpPr>
        <p:spPr>
          <a:xfrm>
            <a:off x="5822315" y="417830"/>
            <a:ext cx="6244590" cy="2306955"/>
          </a:xfrm>
          <a:prstGeom prst="rect">
            <a:avLst/>
          </a:prstGeom>
          <a:noFill/>
          <a:ln w="9525">
            <a:noFill/>
          </a:ln>
        </p:spPr>
        <p:txBody>
          <a:bodyPr wrap="square">
            <a:spAutoFit/>
          </a:bodyPr>
          <a:lstStyle/>
          <a:p>
            <a:r>
              <a:rPr lang="zh-CN" altLang="en-US" sz="3600" b="1" dirty="0">
                <a:latin typeface="微软雅黑" panose="020B0503020204020204" charset="-122"/>
                <a:ea typeface="微软雅黑" panose="020B0503020204020204" charset="-122"/>
                <a:cs typeface="微软雅黑" panose="020B0503020204020204" charset="-122"/>
              </a:rPr>
              <a:t>汉武帝在位</a:t>
            </a:r>
            <a:r>
              <a:rPr lang="en-US" altLang="zh-CN" sz="3600" b="1">
                <a:latin typeface="微软雅黑" panose="020B0503020204020204" charset="-122"/>
                <a:ea typeface="微软雅黑" panose="020B0503020204020204" charset="-122"/>
                <a:cs typeface="微软雅黑" panose="020B0503020204020204" charset="-122"/>
              </a:rPr>
              <a:t>54</a:t>
            </a:r>
            <a:r>
              <a:rPr lang="zh-CN" altLang="en-US" sz="3600" b="1" dirty="0">
                <a:latin typeface="微软雅黑" panose="020B0503020204020204" charset="-122"/>
                <a:ea typeface="微软雅黑" panose="020B0503020204020204" charset="-122"/>
                <a:cs typeface="微软雅黑" panose="020B0503020204020204" charset="-122"/>
              </a:rPr>
              <a:t>年间</a:t>
            </a:r>
            <a:r>
              <a:rPr lang="en-US" altLang="zh-CN" sz="3600" b="1">
                <a:latin typeface="微软雅黑" panose="020B0503020204020204" charset="-122"/>
                <a:ea typeface="微软雅黑" panose="020B0503020204020204" charset="-122"/>
                <a:cs typeface="微软雅黑" panose="020B0503020204020204" charset="-122"/>
              </a:rPr>
              <a:t>,</a:t>
            </a:r>
            <a:r>
              <a:rPr lang="zh-CN" altLang="en-US" sz="3600" b="1" dirty="0">
                <a:latin typeface="微软雅黑" panose="020B0503020204020204" charset="-122"/>
                <a:ea typeface="微软雅黑" panose="020B0503020204020204" charset="-122"/>
                <a:cs typeface="微软雅黑" panose="020B0503020204020204" charset="-122"/>
              </a:rPr>
              <a:t>先后用相</a:t>
            </a:r>
            <a:r>
              <a:rPr lang="en-US" altLang="zh-CN" sz="3600" b="1">
                <a:latin typeface="微软雅黑" panose="020B0503020204020204" charset="-122"/>
                <a:ea typeface="微软雅黑" panose="020B0503020204020204" charset="-122"/>
                <a:cs typeface="微软雅黑" panose="020B0503020204020204" charset="-122"/>
              </a:rPr>
              <a:t>13</a:t>
            </a:r>
            <a:r>
              <a:rPr lang="zh-CN" altLang="en-US" sz="3600" b="1" dirty="0">
                <a:latin typeface="微软雅黑" panose="020B0503020204020204" charset="-122"/>
                <a:ea typeface="微软雅黑" panose="020B0503020204020204" charset="-122"/>
                <a:cs typeface="微软雅黑" panose="020B0503020204020204" charset="-122"/>
              </a:rPr>
              <a:t>人</a:t>
            </a:r>
            <a:r>
              <a:rPr lang="en-US" altLang="zh-CN" sz="3600" b="1">
                <a:latin typeface="微软雅黑" panose="020B0503020204020204" charset="-122"/>
                <a:ea typeface="微软雅黑" panose="020B0503020204020204" charset="-122"/>
                <a:cs typeface="微软雅黑" panose="020B0503020204020204" charset="-122"/>
              </a:rPr>
              <a:t>.</a:t>
            </a:r>
            <a:r>
              <a:rPr lang="zh-CN" altLang="en-US" sz="3600" b="1" dirty="0">
                <a:latin typeface="微软雅黑" panose="020B0503020204020204" charset="-122"/>
                <a:ea typeface="微软雅黑" panose="020B0503020204020204" charset="-122"/>
                <a:cs typeface="微软雅黑" panose="020B0503020204020204" charset="-122"/>
              </a:rPr>
              <a:t>其中除</a:t>
            </a:r>
            <a:r>
              <a:rPr lang="en-US" altLang="zh-CN" sz="3600" b="1">
                <a:latin typeface="微软雅黑" panose="020B0503020204020204" charset="-122"/>
                <a:ea typeface="微软雅黑" panose="020B0503020204020204" charset="-122"/>
                <a:cs typeface="微软雅黑" panose="020B0503020204020204" charset="-122"/>
              </a:rPr>
              <a:t>4</a:t>
            </a:r>
            <a:r>
              <a:rPr lang="zh-CN" altLang="en-US" sz="3600" b="1" dirty="0">
                <a:latin typeface="微软雅黑" panose="020B0503020204020204" charset="-122"/>
                <a:ea typeface="微软雅黑" panose="020B0503020204020204" charset="-122"/>
                <a:cs typeface="微软雅黑" panose="020B0503020204020204" charset="-122"/>
              </a:rPr>
              <a:t>人在任上正常死亡之外</a:t>
            </a:r>
            <a:r>
              <a:rPr lang="en-US" altLang="zh-CN" sz="3600" b="1">
                <a:latin typeface="微软雅黑" panose="020B0503020204020204" charset="-122"/>
                <a:ea typeface="微软雅黑" panose="020B0503020204020204" charset="-122"/>
                <a:cs typeface="微软雅黑" panose="020B0503020204020204" charset="-122"/>
              </a:rPr>
              <a:t>,</a:t>
            </a:r>
            <a:r>
              <a:rPr lang="zh-CN" altLang="en-US" sz="3600" b="1" dirty="0">
                <a:latin typeface="微软雅黑" panose="020B0503020204020204" charset="-122"/>
                <a:ea typeface="微软雅黑" panose="020B0503020204020204" charset="-122"/>
                <a:cs typeface="微软雅黑" panose="020B0503020204020204" charset="-122"/>
              </a:rPr>
              <a:t>有</a:t>
            </a:r>
            <a:r>
              <a:rPr lang="en-US" altLang="zh-CN" sz="3600" b="1">
                <a:latin typeface="微软雅黑" panose="020B0503020204020204" charset="-122"/>
                <a:ea typeface="微软雅黑" panose="020B0503020204020204" charset="-122"/>
                <a:cs typeface="微软雅黑" panose="020B0503020204020204" charset="-122"/>
              </a:rPr>
              <a:t>4</a:t>
            </a:r>
            <a:r>
              <a:rPr lang="zh-CN" altLang="en-US" sz="3600" b="1" dirty="0">
                <a:latin typeface="微软雅黑" panose="020B0503020204020204" charset="-122"/>
                <a:ea typeface="微软雅黑" panose="020B0503020204020204" charset="-122"/>
                <a:cs typeface="微软雅黑" panose="020B0503020204020204" charset="-122"/>
              </a:rPr>
              <a:t>人被免职</a:t>
            </a:r>
            <a:r>
              <a:rPr lang="en-US" altLang="zh-CN" sz="3600" b="1">
                <a:latin typeface="微软雅黑" panose="020B0503020204020204" charset="-122"/>
                <a:ea typeface="微软雅黑" panose="020B0503020204020204" charset="-122"/>
                <a:cs typeface="微软雅黑" panose="020B0503020204020204" charset="-122"/>
              </a:rPr>
              <a:t>,2</a:t>
            </a:r>
            <a:r>
              <a:rPr lang="zh-CN" altLang="en-US" sz="3600" b="1" dirty="0">
                <a:latin typeface="微软雅黑" panose="020B0503020204020204" charset="-122"/>
                <a:ea typeface="微软雅黑" panose="020B0503020204020204" charset="-122"/>
                <a:cs typeface="微软雅黑" panose="020B0503020204020204" charset="-122"/>
              </a:rPr>
              <a:t>人畏罪自杀</a:t>
            </a:r>
            <a:r>
              <a:rPr lang="en-US" altLang="zh-CN" sz="3600" b="1">
                <a:latin typeface="微软雅黑" panose="020B0503020204020204" charset="-122"/>
                <a:ea typeface="微软雅黑" panose="020B0503020204020204" charset="-122"/>
                <a:cs typeface="微软雅黑" panose="020B0503020204020204" charset="-122"/>
              </a:rPr>
              <a:t>,3</a:t>
            </a:r>
            <a:r>
              <a:rPr lang="zh-CN" altLang="en-US" sz="3600" b="1" dirty="0">
                <a:latin typeface="微软雅黑" panose="020B0503020204020204" charset="-122"/>
                <a:ea typeface="微软雅黑" panose="020B0503020204020204" charset="-122"/>
                <a:cs typeface="微软雅黑" panose="020B0503020204020204" charset="-122"/>
              </a:rPr>
              <a:t>人被下狱处死</a:t>
            </a:r>
            <a:r>
              <a:rPr lang="en-US" altLang="zh-CN" sz="3600" b="1">
                <a:latin typeface="微软雅黑" panose="020B0503020204020204" charset="-122"/>
                <a:ea typeface="微软雅黑" panose="020B0503020204020204" charset="-122"/>
                <a:cs typeface="微软雅黑" panose="020B0503020204020204" charset="-122"/>
              </a:rPr>
              <a:t>.</a:t>
            </a:r>
          </a:p>
        </p:txBody>
      </p:sp>
      <p:sp>
        <p:nvSpPr>
          <p:cNvPr id="24637" name="Rectangle 64"/>
          <p:cNvSpPr>
            <a:spLocks noGrp="1" noRot="1"/>
          </p:cNvSpPr>
          <p:nvPr>
            <p:ph type="title" idx="4294967295"/>
          </p:nvPr>
        </p:nvSpPr>
        <p:spPr>
          <a:xfrm>
            <a:off x="895668" y="-8572"/>
            <a:ext cx="5953125" cy="533400"/>
          </a:xfrm>
        </p:spPr>
        <p:txBody>
          <a:bodyPr vert="horz" wrap="square" anchor="ctr">
            <a:normAutofit/>
          </a:bodyPr>
          <a:lstStyle/>
          <a:p>
            <a:r>
              <a:rPr lang="zh-CN" altLang="en-US" sz="3200" b="1">
                <a:solidFill>
                  <a:srgbClr val="FF0000"/>
                </a:solidFill>
                <a:effectLst>
                  <a:outerShdw blurRad="38100" dist="38100" dir="2700000">
                    <a:srgbClr val="000000"/>
                  </a:outerShdw>
                </a:effectLst>
                <a:latin typeface="华文行楷" panose="02010800040101010101" pitchFamily="2" charset="-122"/>
                <a:ea typeface="华文行楷" panose="02010800040101010101" pitchFamily="2" charset="-122"/>
              </a:rPr>
              <a:t>汉武帝时代丞相任职离职情况表</a:t>
            </a:r>
          </a:p>
        </p:txBody>
      </p:sp>
      <p:sp>
        <p:nvSpPr>
          <p:cNvPr id="122882" name="文本占位符 122881"/>
          <p:cNvSpPr>
            <a:spLocks noGrp="1"/>
          </p:cNvSpPr>
          <p:nvPr>
            <p:ph type="body" idx="1"/>
          </p:nvPr>
        </p:nvSpPr>
        <p:spPr>
          <a:xfrm>
            <a:off x="5822315" y="2724785"/>
            <a:ext cx="6452235" cy="4110990"/>
          </a:xfrm>
          <a:ln w="38100">
            <a:solidFill>
              <a:schemeClr val="tx1"/>
            </a:solidFill>
            <a:miter/>
          </a:ln>
        </p:spPr>
        <p:txBody>
          <a:bodyPr>
            <a:noAutofit/>
          </a:bodyPr>
          <a:lstStyle/>
          <a:p>
            <a:pPr>
              <a:lnSpc>
                <a:spcPct val="120000"/>
              </a:lnSpc>
              <a:buNone/>
            </a:pPr>
            <a:r>
              <a:rPr lang="zh-CN" altLang="en-US" sz="2600" b="1" dirty="0">
                <a:solidFill>
                  <a:srgbClr val="FF0000"/>
                </a:solidFill>
                <a:effectLst/>
                <a:latin typeface="微软雅黑" panose="020B0503020204020204" charset="-122"/>
                <a:ea typeface="微软雅黑" panose="020B0503020204020204" charset="-122"/>
                <a:cs typeface="微软雅黑" panose="020B0503020204020204" charset="-122"/>
              </a:rPr>
              <a:t>史料链接：</a:t>
            </a:r>
            <a:endParaRPr lang="zh-CN" altLang="en-US" sz="2600" b="1" dirty="0">
              <a:solidFill>
                <a:schemeClr val="folHlink"/>
              </a:solidFill>
              <a:effectLst/>
              <a:latin typeface="微软雅黑" panose="020B0503020204020204" charset="-122"/>
              <a:ea typeface="微软雅黑" panose="020B0503020204020204" charset="-122"/>
              <a:cs typeface="微软雅黑" panose="020B0503020204020204" charset="-122"/>
            </a:endParaRPr>
          </a:p>
          <a:p>
            <a:pPr>
              <a:lnSpc>
                <a:spcPct val="120000"/>
              </a:lnSpc>
              <a:buNone/>
            </a:pPr>
            <a:r>
              <a:rPr lang="zh-CN" altLang="en-US" sz="2600" b="1" dirty="0">
                <a:effectLst/>
                <a:latin typeface="微软雅黑" panose="020B0503020204020204" charset="-122"/>
                <a:ea typeface="微软雅黑" panose="020B0503020204020204" charset="-122"/>
                <a:cs typeface="微软雅黑" panose="020B0503020204020204" charset="-122"/>
              </a:rPr>
              <a:t>        </a:t>
            </a:r>
            <a:r>
              <a:rPr lang="zh-CN" altLang="en-US" sz="2600" dirty="0">
                <a:effectLst/>
                <a:latin typeface="微软雅黑" panose="020B0503020204020204" charset="-122"/>
                <a:ea typeface="微软雅黑" panose="020B0503020204020204" charset="-122"/>
                <a:cs typeface="微软雅黑" panose="020B0503020204020204" charset="-122"/>
              </a:rPr>
              <a:t> 汉武帝所用丞相十三人，下狱死者占其半，生者如田蚡、石庆、公孙弘辈，只能装聋作哑，唯命是从而已。以至于讨论出兵边疆的大事，汉武帝竟说 “田蚡不足与计”。</a:t>
            </a:r>
            <a:r>
              <a:rPr lang="zh-CN" altLang="en-US" sz="2600" dirty="0">
                <a:solidFill>
                  <a:srgbClr val="FF0000"/>
                </a:solidFill>
                <a:effectLst/>
                <a:latin typeface="微软雅黑" panose="020B0503020204020204" charset="-122"/>
                <a:ea typeface="微软雅黑" panose="020B0503020204020204" charset="-122"/>
                <a:cs typeface="微软雅黑" panose="020B0503020204020204" charset="-122"/>
              </a:rPr>
              <a:t>汉武帝如此重用内朝官，用近臣、内朝来压制宰臣和外朝</a:t>
            </a:r>
            <a:r>
              <a:rPr lang="zh-CN" altLang="en-US" sz="2600" dirty="0">
                <a:effectLst/>
                <a:latin typeface="微软雅黑" panose="020B0503020204020204" charset="-122"/>
                <a:ea typeface="微软雅黑" panose="020B0503020204020204" charset="-122"/>
                <a:cs typeface="微软雅黑" panose="020B0503020204020204" charset="-122"/>
              </a:rPr>
              <a:t>，所以当他拜公孙贺为相时，贺竟伏地大哭，不受印绶。</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39"/>
          <p:cNvSpPr txBox="1"/>
          <p:nvPr/>
        </p:nvSpPr>
        <p:spPr>
          <a:xfrm>
            <a:off x="5147310" y="6221095"/>
            <a:ext cx="309880" cy="306705"/>
          </a:xfrm>
          <a:prstGeom prst="rect">
            <a:avLst/>
          </a:prstGeom>
          <a:noFill/>
          <a:ln w="9525">
            <a:noFill/>
          </a:ln>
        </p:spPr>
        <p:txBody>
          <a:bodyPr wrap="none">
            <a:spAutoFit/>
          </a:bodyPr>
          <a:lstStyle/>
          <a:p>
            <a:endParaRPr lang="zh-CN" altLang="zh-CN" sz="1400" dirty="0">
              <a:solidFill>
                <a:schemeClr val="tx1">
                  <a:lumMod val="65000"/>
                  <a:lumOff val="35000"/>
                </a:schemeClr>
              </a:solidFill>
              <a:latin typeface="Arial" panose="020B0604020202020204" pitchFamily="34" charset="0"/>
            </a:endParaRPr>
          </a:p>
        </p:txBody>
      </p:sp>
      <p:pic>
        <p:nvPicPr>
          <p:cNvPr id="28" name="图片 27" descr="5de101964d001b5eb0b8e18458c80e73"/>
          <p:cNvPicPr>
            <a:picLocks noChangeAspect="1"/>
          </p:cNvPicPr>
          <p:nvPr/>
        </p:nvPicPr>
        <p:blipFill>
          <a:blip r:embed="rId2" cstate="screen"/>
          <a:stretch>
            <a:fillRect/>
          </a:stretch>
        </p:blipFill>
        <p:spPr>
          <a:xfrm>
            <a:off x="11464925" y="5971540"/>
            <a:ext cx="572770" cy="763270"/>
          </a:xfrm>
          <a:prstGeom prst="rect">
            <a:avLst/>
          </a:prstGeom>
        </p:spPr>
      </p:pic>
      <p:sp>
        <p:nvSpPr>
          <p:cNvPr id="43011" name="文本框 43010"/>
          <p:cNvSpPr txBox="1"/>
          <p:nvPr/>
        </p:nvSpPr>
        <p:spPr>
          <a:xfrm>
            <a:off x="-33655" y="746125"/>
            <a:ext cx="5864225" cy="1247775"/>
          </a:xfrm>
          <a:prstGeom prst="rect">
            <a:avLst/>
          </a:prstGeom>
          <a:noFill/>
          <a:ln w="38100">
            <a:noFill/>
          </a:ln>
        </p:spPr>
        <p:txBody>
          <a:bodyPr wrap="square">
            <a:spAutoFit/>
          </a:bodyPr>
          <a:lstStyle/>
          <a:p>
            <a:pPr algn="ctr">
              <a:lnSpc>
                <a:spcPct val="85000"/>
              </a:lnSpc>
              <a:spcBef>
                <a:spcPts val="50"/>
              </a:spcBef>
              <a:spcAft>
                <a:spcPts val="0"/>
              </a:spcAft>
              <a:buClr>
                <a:schemeClr val="bg1"/>
              </a:buClr>
            </a:pPr>
            <a:r>
              <a:rPr lang="zh-CN" altLang="en-US" sz="4400" dirty="0">
                <a:solidFill>
                  <a:srgbClr val="FF0000"/>
                </a:solidFill>
                <a:latin typeface="微软雅黑" panose="020B0503020204020204" charset="-122"/>
                <a:ea typeface="微软雅黑" panose="020B0503020204020204" charset="-122"/>
              </a:rPr>
              <a:t>魏晋南北朝</a:t>
            </a:r>
            <a:r>
              <a:rPr lang="zh-CN" altLang="en-US" sz="4400" dirty="0">
                <a:solidFill>
                  <a:schemeClr val="tx1"/>
                </a:solidFill>
                <a:latin typeface="微软雅黑" panose="020B0503020204020204" charset="-122"/>
                <a:ea typeface="微软雅黑" panose="020B0503020204020204" charset="-122"/>
              </a:rPr>
              <a:t>逐步形成</a:t>
            </a:r>
          </a:p>
          <a:p>
            <a:pPr algn="ctr">
              <a:lnSpc>
                <a:spcPct val="85000"/>
              </a:lnSpc>
              <a:spcBef>
                <a:spcPts val="50"/>
              </a:spcBef>
              <a:spcAft>
                <a:spcPts val="0"/>
              </a:spcAft>
              <a:buClr>
                <a:schemeClr val="bg1"/>
              </a:buClr>
            </a:pPr>
            <a:r>
              <a:rPr lang="zh-CN" altLang="en-US" sz="4400" dirty="0">
                <a:solidFill>
                  <a:srgbClr val="FF0000"/>
                </a:solidFill>
                <a:latin typeface="微软雅黑" panose="020B0503020204020204" charset="-122"/>
                <a:ea typeface="微软雅黑" panose="020B0503020204020204" charset="-122"/>
              </a:rPr>
              <a:t>三省制</a:t>
            </a:r>
          </a:p>
        </p:txBody>
      </p:sp>
      <p:sp>
        <p:nvSpPr>
          <p:cNvPr id="5" name="文本框 4"/>
          <p:cNvSpPr txBox="1"/>
          <p:nvPr/>
        </p:nvSpPr>
        <p:spPr>
          <a:xfrm>
            <a:off x="6395720" y="746125"/>
            <a:ext cx="5834380" cy="829945"/>
          </a:xfrm>
          <a:prstGeom prst="rect">
            <a:avLst/>
          </a:prstGeom>
          <a:noFill/>
        </p:spPr>
        <p:txBody>
          <a:bodyPr wrap="square" rtlCol="0" anchor="t">
            <a:spAutoFit/>
          </a:bodyPr>
          <a:lstStyle/>
          <a:p>
            <a:pPr>
              <a:spcBef>
                <a:spcPct val="50000"/>
              </a:spcBef>
              <a:buClr>
                <a:schemeClr val="bg1"/>
              </a:buClr>
            </a:pPr>
            <a:r>
              <a:rPr lang="zh-CN" altLang="en-US" sz="4800" dirty="0">
                <a:solidFill>
                  <a:srgbClr val="FF0000"/>
                </a:solidFill>
                <a:latin typeface="微软雅黑" panose="020B0503020204020204" charset="-122"/>
                <a:ea typeface="微软雅黑" panose="020B0503020204020204" charset="-122"/>
                <a:sym typeface="+mn-ea"/>
              </a:rPr>
              <a:t>隋唐</a:t>
            </a:r>
            <a:r>
              <a:rPr lang="zh-CN" altLang="en-US" sz="4800" dirty="0">
                <a:solidFill>
                  <a:schemeClr val="tx1"/>
                </a:solidFill>
                <a:latin typeface="微软雅黑" panose="020B0503020204020204" charset="-122"/>
                <a:ea typeface="微软雅黑" panose="020B0503020204020204" charset="-122"/>
                <a:sym typeface="+mn-ea"/>
              </a:rPr>
              <a:t>实行</a:t>
            </a:r>
            <a:r>
              <a:rPr lang="zh-CN" altLang="en-US" sz="4800" dirty="0">
                <a:solidFill>
                  <a:srgbClr val="FF0000"/>
                </a:solidFill>
                <a:latin typeface="微软雅黑" panose="020B0503020204020204" charset="-122"/>
                <a:ea typeface="微软雅黑" panose="020B0503020204020204" charset="-122"/>
                <a:sym typeface="+mn-ea"/>
              </a:rPr>
              <a:t>三省六部制</a:t>
            </a:r>
          </a:p>
        </p:txBody>
      </p:sp>
      <p:pic>
        <p:nvPicPr>
          <p:cNvPr id="39" name="图片 38" descr="360截图20190720130745157"/>
          <p:cNvPicPr>
            <a:picLocks noChangeAspect="1"/>
          </p:cNvPicPr>
          <p:nvPr/>
        </p:nvPicPr>
        <p:blipFill>
          <a:blip r:embed="rId3"/>
          <a:stretch>
            <a:fillRect/>
          </a:stretch>
        </p:blipFill>
        <p:spPr>
          <a:xfrm>
            <a:off x="-33655" y="1993900"/>
            <a:ext cx="5633720" cy="4741545"/>
          </a:xfrm>
          <a:prstGeom prst="rect">
            <a:avLst/>
          </a:prstGeom>
        </p:spPr>
      </p:pic>
      <p:pic>
        <p:nvPicPr>
          <p:cNvPr id="40" name="图片 39" descr="360截图20190720130757697"/>
          <p:cNvPicPr>
            <a:picLocks noChangeAspect="1"/>
          </p:cNvPicPr>
          <p:nvPr/>
        </p:nvPicPr>
        <p:blipFill>
          <a:blip r:embed="rId4"/>
          <a:stretch>
            <a:fillRect/>
          </a:stretch>
        </p:blipFill>
        <p:spPr>
          <a:xfrm>
            <a:off x="6395720" y="1993900"/>
            <a:ext cx="5832475" cy="4843780"/>
          </a:xfrm>
          <a:prstGeom prst="rect">
            <a:avLst/>
          </a:prstGeom>
        </p:spPr>
      </p:pic>
      <p:sp>
        <p:nvSpPr>
          <p:cNvPr id="41" name="右箭头 40"/>
          <p:cNvSpPr/>
          <p:nvPr/>
        </p:nvSpPr>
        <p:spPr>
          <a:xfrm>
            <a:off x="5928995" y="3717925"/>
            <a:ext cx="333375" cy="628650"/>
          </a:xfrm>
          <a:prstGeom prst="rightArrow">
            <a:avLst/>
          </a:prstGeom>
          <a:noFill/>
          <a:ln>
            <a:solidFill>
              <a:schemeClr val="tx1">
                <a:lumMod val="65000"/>
                <a:lumOff val="3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3655" y="-10795"/>
            <a:ext cx="8568690" cy="559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smtClean="0">
                <a:solidFill>
                  <a:schemeClr val="tx1"/>
                </a:solidFill>
                <a:latin typeface="微软雅黑" panose="020B0503020204020204" charset="-122"/>
                <a:ea typeface="微软雅黑" panose="020B0503020204020204" charset="-122"/>
                <a:cs typeface="微软雅黑" panose="020B0503020204020204" charset="-122"/>
              </a:rPr>
              <a:t>二、 君主专制的演进（皇帝—大臣）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2000"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par>
                                <p:cTn id="8" presetID="8" presetClass="entr" presetSubtype="16" fill="hold" nodeType="withEffect">
                                  <p:stCondLst>
                                    <p:cond delay="0"/>
                                  </p:stCondLst>
                                  <p:childTnLst>
                                    <p:set>
                                      <p:cBhvr>
                                        <p:cTn id="9" dur="2000" fill="hold">
                                          <p:stCondLst>
                                            <p:cond delay="0"/>
                                          </p:stCondLst>
                                        </p:cTn>
                                        <p:tgtEl>
                                          <p:spTgt spid="40"/>
                                        </p:tgtEl>
                                        <p:attrNameLst>
                                          <p:attrName>style.visibility</p:attrName>
                                        </p:attrNameLst>
                                      </p:cBhvr>
                                      <p:to>
                                        <p:strVal val="visible"/>
                                      </p:to>
                                    </p:set>
                                    <p:animEffect transition="in" filter="diamond(in)">
                                      <p:cBhvr>
                                        <p:cTn id="10"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525" y="-20320"/>
            <a:ext cx="7736205" cy="559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solidFill>
                  <a:schemeClr val="tx1"/>
                </a:solidFill>
                <a:latin typeface="微软雅黑" panose="020B0503020204020204" charset="-122"/>
                <a:ea typeface="微软雅黑" panose="020B0503020204020204" charset="-122"/>
                <a:cs typeface="微软雅黑" panose="020B0503020204020204" charset="-122"/>
              </a:rPr>
              <a:t>二、 君主专制的演进（皇帝—大臣） </a:t>
            </a:r>
          </a:p>
        </p:txBody>
      </p:sp>
      <p:sp>
        <p:nvSpPr>
          <p:cNvPr id="24" name="Text Box 39"/>
          <p:cNvSpPr txBox="1"/>
          <p:nvPr/>
        </p:nvSpPr>
        <p:spPr>
          <a:xfrm>
            <a:off x="7045960" y="5562600"/>
            <a:ext cx="309880" cy="306705"/>
          </a:xfrm>
          <a:prstGeom prst="rect">
            <a:avLst/>
          </a:prstGeom>
          <a:noFill/>
          <a:ln w="9525">
            <a:noFill/>
          </a:ln>
        </p:spPr>
        <p:txBody>
          <a:bodyPr wrap="none">
            <a:spAutoFit/>
          </a:bodyPr>
          <a:lstStyle/>
          <a:p>
            <a:endParaRPr lang="zh-CN" altLang="zh-CN" sz="1400" dirty="0">
              <a:solidFill>
                <a:schemeClr val="tx1">
                  <a:lumMod val="65000"/>
                  <a:lumOff val="35000"/>
                </a:schemeClr>
              </a:solidFill>
              <a:latin typeface="Arial" panose="020B0604020202020204" pitchFamily="34" charset="0"/>
            </a:endParaRPr>
          </a:p>
        </p:txBody>
      </p:sp>
      <p:pic>
        <p:nvPicPr>
          <p:cNvPr id="28" name="图片 27" descr="5de101964d001b5eb0b8e18458c80e73"/>
          <p:cNvPicPr>
            <a:picLocks noChangeAspect="1"/>
          </p:cNvPicPr>
          <p:nvPr/>
        </p:nvPicPr>
        <p:blipFill>
          <a:blip r:embed="rId3" cstate="screen"/>
          <a:stretch>
            <a:fillRect/>
          </a:stretch>
        </p:blipFill>
        <p:spPr>
          <a:xfrm>
            <a:off x="13363575" y="5313045"/>
            <a:ext cx="572770" cy="763270"/>
          </a:xfrm>
          <a:prstGeom prst="rect">
            <a:avLst/>
          </a:prstGeom>
        </p:spPr>
      </p:pic>
      <p:sp>
        <p:nvSpPr>
          <p:cNvPr id="3" name="文本框 2"/>
          <p:cNvSpPr txBox="1"/>
          <p:nvPr/>
        </p:nvSpPr>
        <p:spPr>
          <a:xfrm>
            <a:off x="9525" y="476885"/>
            <a:ext cx="5669280" cy="829945"/>
          </a:xfrm>
          <a:prstGeom prst="rect">
            <a:avLst/>
          </a:prstGeom>
          <a:solidFill>
            <a:schemeClr val="bg1"/>
          </a:solidFill>
        </p:spPr>
        <p:txBody>
          <a:bodyPr wrap="none" rtlCol="0" anchor="t">
            <a:spAutoFit/>
          </a:bodyPr>
          <a:lstStyle/>
          <a:p>
            <a:pPr>
              <a:spcBef>
                <a:spcPct val="50000"/>
              </a:spcBef>
              <a:buClr>
                <a:schemeClr val="bg1"/>
              </a:buClr>
            </a:pPr>
            <a:r>
              <a:rPr lang="zh-CN" altLang="en-US" sz="4800" dirty="0">
                <a:solidFill>
                  <a:srgbClr val="FF0000"/>
                </a:solidFill>
                <a:latin typeface="微软雅黑" panose="020B0503020204020204" charset="-122"/>
                <a:ea typeface="微软雅黑" panose="020B0503020204020204" charset="-122"/>
                <a:sym typeface="+mn-ea"/>
              </a:rPr>
              <a:t>隋唐实行三省六部制</a:t>
            </a:r>
          </a:p>
        </p:txBody>
      </p:sp>
      <p:sp>
        <p:nvSpPr>
          <p:cNvPr id="25640" name="Text Box 40"/>
          <p:cNvSpPr txBox="1"/>
          <p:nvPr/>
        </p:nvSpPr>
        <p:spPr>
          <a:xfrm>
            <a:off x="-47625" y="2287270"/>
            <a:ext cx="4448175" cy="768350"/>
          </a:xfrm>
          <a:prstGeom prst="rect">
            <a:avLst/>
          </a:prstGeom>
          <a:noFill/>
          <a:ln w="9525">
            <a:noFill/>
          </a:ln>
        </p:spPr>
        <p:txBody>
          <a:bodyPr wrap="square">
            <a:spAutoFit/>
          </a:bodyPr>
          <a:lstStyle/>
          <a:p>
            <a:pPr>
              <a:spcBef>
                <a:spcPct val="50000"/>
              </a:spcBef>
            </a:pPr>
            <a:r>
              <a:rPr lang="zh-CN" altLang="en-US" sz="4400" dirty="0">
                <a:solidFill>
                  <a:srgbClr val="FF0000"/>
                </a:solidFill>
                <a:latin typeface="微软雅黑" panose="020B0503020204020204" charset="-122"/>
                <a:ea typeface="微软雅黑" panose="020B0503020204020204" charset="-122"/>
                <a:cs typeface="微软雅黑" panose="020B0503020204020204" charset="-122"/>
              </a:rPr>
              <a:t>（</a:t>
            </a:r>
            <a:r>
              <a:rPr lang="zh-CN" altLang="zh-CN" sz="4400" dirty="0">
                <a:solidFill>
                  <a:srgbClr val="FF0000"/>
                </a:solidFill>
                <a:latin typeface="微软雅黑" panose="020B0503020204020204" charset="-122"/>
                <a:ea typeface="微软雅黑" panose="020B0503020204020204" charset="-122"/>
                <a:cs typeface="微软雅黑" panose="020B0503020204020204" charset="-122"/>
              </a:rPr>
              <a:t>2</a:t>
            </a:r>
            <a:r>
              <a:rPr lang="zh-CN" altLang="en-US" sz="4400" dirty="0">
                <a:solidFill>
                  <a:srgbClr val="FF0000"/>
                </a:solidFill>
                <a:latin typeface="微软雅黑" panose="020B0503020204020204" charset="-122"/>
                <a:ea typeface="微软雅黑" panose="020B0503020204020204" charset="-122"/>
                <a:cs typeface="微软雅黑" panose="020B0503020204020204" charset="-122"/>
              </a:rPr>
              <a:t>）运作程序 </a:t>
            </a:r>
          </a:p>
        </p:txBody>
      </p:sp>
      <p:sp>
        <p:nvSpPr>
          <p:cNvPr id="46083" name="Line 3"/>
          <p:cNvSpPr/>
          <p:nvPr/>
        </p:nvSpPr>
        <p:spPr>
          <a:xfrm>
            <a:off x="8392795" y="1060450"/>
            <a:ext cx="2719388" cy="0"/>
          </a:xfrm>
          <a:prstGeom prst="line">
            <a:avLst/>
          </a:prstGeom>
          <a:ln w="38100" cap="flat" cmpd="sng">
            <a:solidFill>
              <a:schemeClr val="tx1"/>
            </a:solidFill>
            <a:prstDash val="solid"/>
            <a:headEnd type="none" w="med" len="med"/>
            <a:tailEnd type="none" w="med" len="med"/>
          </a:ln>
        </p:spPr>
      </p:sp>
      <p:sp>
        <p:nvSpPr>
          <p:cNvPr id="46084" name="Line 4"/>
          <p:cNvSpPr/>
          <p:nvPr/>
        </p:nvSpPr>
        <p:spPr>
          <a:xfrm>
            <a:off x="8392795" y="1060450"/>
            <a:ext cx="0" cy="317500"/>
          </a:xfrm>
          <a:prstGeom prst="line">
            <a:avLst/>
          </a:prstGeom>
          <a:ln w="38100" cap="flat" cmpd="sng">
            <a:solidFill>
              <a:schemeClr val="hlink"/>
            </a:solidFill>
            <a:prstDash val="solid"/>
            <a:headEnd type="none" w="med" len="med"/>
            <a:tailEnd type="none" w="med" len="med"/>
          </a:ln>
        </p:spPr>
      </p:sp>
      <p:sp>
        <p:nvSpPr>
          <p:cNvPr id="46085" name="Line 5"/>
          <p:cNvSpPr/>
          <p:nvPr/>
        </p:nvSpPr>
        <p:spPr>
          <a:xfrm>
            <a:off x="11097895" y="1063625"/>
            <a:ext cx="0" cy="317500"/>
          </a:xfrm>
          <a:prstGeom prst="line">
            <a:avLst/>
          </a:prstGeom>
          <a:ln w="38100" cap="flat" cmpd="sng">
            <a:solidFill>
              <a:schemeClr val="hlink"/>
            </a:solidFill>
            <a:prstDash val="solid"/>
            <a:headEnd type="none" w="med" len="med"/>
            <a:tailEnd type="none" w="med" len="med"/>
          </a:ln>
        </p:spPr>
      </p:sp>
      <p:sp>
        <p:nvSpPr>
          <p:cNvPr id="46086" name="Line 6"/>
          <p:cNvSpPr/>
          <p:nvPr/>
        </p:nvSpPr>
        <p:spPr>
          <a:xfrm flipH="1">
            <a:off x="9688195" y="844550"/>
            <a:ext cx="0" cy="501650"/>
          </a:xfrm>
          <a:prstGeom prst="line">
            <a:avLst/>
          </a:prstGeom>
          <a:ln w="38100" cap="flat" cmpd="sng">
            <a:solidFill>
              <a:schemeClr val="tx1"/>
            </a:solidFill>
            <a:prstDash val="solid"/>
            <a:headEnd type="none" w="med" len="med"/>
            <a:tailEnd type="none" w="med" len="med"/>
          </a:ln>
        </p:spPr>
      </p:sp>
      <p:sp>
        <p:nvSpPr>
          <p:cNvPr id="25607" name="Text Box 7"/>
          <p:cNvSpPr txBox="1">
            <a:spLocks noChangeArrowheads="1"/>
          </p:cNvSpPr>
          <p:nvPr/>
        </p:nvSpPr>
        <p:spPr bwMode="auto">
          <a:xfrm>
            <a:off x="10842308" y="1335723"/>
            <a:ext cx="604838" cy="1104900"/>
          </a:xfrm>
          <a:prstGeom prst="rect">
            <a:avLst/>
          </a:prstGeom>
          <a:solidFill>
            <a:schemeClr val="bg1"/>
          </a:solidFill>
          <a:ln w="38100" cmpd="sng">
            <a:solidFill>
              <a:schemeClr val="tx1"/>
            </a:solidFill>
            <a:miter lim="800000"/>
          </a:ln>
          <a:effectLst/>
        </p:spPr>
        <p:txBody>
          <a:bodyPr>
            <a:spAutoFit/>
          </a:bodyPr>
          <a:lstStyle/>
          <a:p>
            <a:pPr marR="0" defTabSz="914400">
              <a:buClrTx/>
              <a:buSzTx/>
              <a:buFont typeface="Arial" panose="020B0604020202020204" pitchFamily="34" charset="0"/>
              <a:buNone/>
              <a:defRPr/>
            </a:pPr>
            <a:r>
              <a:rPr kumimoji="0" lang="zh-CN" sz="3200" kern="1200" cap="none" spc="0" normalizeH="0" baseline="0" noProof="0">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mn-cs"/>
              </a:rPr>
              <a:t>中</a:t>
            </a:r>
          </a:p>
          <a:p>
            <a:pPr marR="0" defTabSz="914400">
              <a:buClrTx/>
              <a:buSzTx/>
              <a:buFont typeface="Arial" panose="020B0604020202020204" pitchFamily="34" charset="0"/>
              <a:buNone/>
              <a:defRPr/>
            </a:pPr>
            <a:r>
              <a:rPr kumimoji="0" lang="zh-CN" sz="3200" kern="1200" cap="none" spc="0" normalizeH="0" baseline="0" noProof="0">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mn-cs"/>
              </a:rPr>
              <a:t>书</a:t>
            </a:r>
          </a:p>
        </p:txBody>
      </p:sp>
      <p:sp>
        <p:nvSpPr>
          <p:cNvPr id="25608" name="Text Box 8"/>
          <p:cNvSpPr txBox="1">
            <a:spLocks noChangeArrowheads="1"/>
          </p:cNvSpPr>
          <p:nvPr/>
        </p:nvSpPr>
        <p:spPr bwMode="auto">
          <a:xfrm>
            <a:off x="9494203" y="1335723"/>
            <a:ext cx="628650" cy="1104900"/>
          </a:xfrm>
          <a:prstGeom prst="rect">
            <a:avLst/>
          </a:prstGeom>
          <a:solidFill>
            <a:schemeClr val="bg1"/>
          </a:solidFill>
          <a:ln w="38100" cmpd="sng">
            <a:solidFill>
              <a:schemeClr val="tx1"/>
            </a:solidFill>
            <a:miter lim="800000"/>
          </a:ln>
          <a:effectLst/>
        </p:spPr>
        <p:txBody>
          <a:bodyPr wrap="none">
            <a:spAutoFit/>
          </a:bodyPr>
          <a:lstStyle/>
          <a:p>
            <a:pPr marR="0" defTabSz="914400">
              <a:buClrTx/>
              <a:buSzTx/>
              <a:buFont typeface="Arial" panose="020B0604020202020204" pitchFamily="34" charset="0"/>
              <a:buNone/>
              <a:defRPr/>
            </a:pPr>
            <a:r>
              <a:rPr kumimoji="0" lang="zh-CN" sz="3200" kern="1200" cap="none" spc="0" normalizeH="0" baseline="0" noProof="0">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mn-cs"/>
              </a:rPr>
              <a:t>尚</a:t>
            </a:r>
          </a:p>
          <a:p>
            <a:pPr marR="0" defTabSz="914400">
              <a:buClrTx/>
              <a:buSzTx/>
              <a:buFont typeface="Arial" panose="020B0604020202020204" pitchFamily="34" charset="0"/>
              <a:buNone/>
              <a:defRPr/>
            </a:pPr>
            <a:r>
              <a:rPr kumimoji="0" lang="zh-CN" sz="3200" kern="1200" cap="none" spc="0" normalizeH="0" baseline="0" noProof="0">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mn-cs"/>
              </a:rPr>
              <a:t>书</a:t>
            </a:r>
          </a:p>
        </p:txBody>
      </p:sp>
      <p:grpSp>
        <p:nvGrpSpPr>
          <p:cNvPr id="46090" name="Group 10"/>
          <p:cNvGrpSpPr/>
          <p:nvPr/>
        </p:nvGrpSpPr>
        <p:grpSpPr>
          <a:xfrm>
            <a:off x="7491413" y="2511743"/>
            <a:ext cx="4683125" cy="1133475"/>
            <a:chOff x="0" y="0"/>
            <a:chExt cx="2950" cy="714"/>
          </a:xfrm>
        </p:grpSpPr>
        <p:sp>
          <p:nvSpPr>
            <p:cNvPr id="46110" name="Line 11"/>
            <p:cNvSpPr/>
            <p:nvPr/>
          </p:nvSpPr>
          <p:spPr>
            <a:xfrm>
              <a:off x="160" y="227"/>
              <a:ext cx="2632" cy="0"/>
            </a:xfrm>
            <a:prstGeom prst="line">
              <a:avLst/>
            </a:prstGeom>
            <a:ln w="38100" cap="flat" cmpd="sng">
              <a:solidFill>
                <a:schemeClr val="tx1"/>
              </a:solidFill>
              <a:prstDash val="solid"/>
              <a:headEnd type="none" w="med" len="med"/>
              <a:tailEnd type="none" w="med" len="med"/>
            </a:ln>
          </p:spPr>
        </p:sp>
        <p:grpSp>
          <p:nvGrpSpPr>
            <p:cNvPr id="46111" name="Group 12"/>
            <p:cNvGrpSpPr/>
            <p:nvPr/>
          </p:nvGrpSpPr>
          <p:grpSpPr>
            <a:xfrm>
              <a:off x="182" y="227"/>
              <a:ext cx="2585" cy="134"/>
              <a:chOff x="0" y="0"/>
              <a:chExt cx="2585" cy="134"/>
            </a:xfrm>
          </p:grpSpPr>
          <p:sp>
            <p:nvSpPr>
              <p:cNvPr id="46120" name="Line 13"/>
              <p:cNvSpPr/>
              <p:nvPr/>
            </p:nvSpPr>
            <p:spPr>
              <a:xfrm>
                <a:off x="0" y="0"/>
                <a:ext cx="0" cy="134"/>
              </a:xfrm>
              <a:prstGeom prst="line">
                <a:avLst/>
              </a:prstGeom>
              <a:ln w="38100" cap="flat" cmpd="sng">
                <a:solidFill>
                  <a:schemeClr val="tx1"/>
                </a:solidFill>
                <a:prstDash val="solid"/>
                <a:headEnd type="none" w="med" len="med"/>
                <a:tailEnd type="none" w="med" len="med"/>
              </a:ln>
            </p:spPr>
          </p:sp>
          <p:sp>
            <p:nvSpPr>
              <p:cNvPr id="46121" name="Line 14"/>
              <p:cNvSpPr/>
              <p:nvPr/>
            </p:nvSpPr>
            <p:spPr>
              <a:xfrm>
                <a:off x="544" y="0"/>
                <a:ext cx="0" cy="134"/>
              </a:xfrm>
              <a:prstGeom prst="line">
                <a:avLst/>
              </a:prstGeom>
              <a:ln w="38100" cap="flat" cmpd="sng">
                <a:solidFill>
                  <a:schemeClr val="tx1"/>
                </a:solidFill>
                <a:prstDash val="solid"/>
                <a:headEnd type="none" w="med" len="med"/>
                <a:tailEnd type="none" w="med" len="med"/>
              </a:ln>
            </p:spPr>
          </p:sp>
          <p:sp>
            <p:nvSpPr>
              <p:cNvPr id="46122" name="Line 15"/>
              <p:cNvSpPr/>
              <p:nvPr/>
            </p:nvSpPr>
            <p:spPr>
              <a:xfrm>
                <a:off x="1088" y="0"/>
                <a:ext cx="0" cy="134"/>
              </a:xfrm>
              <a:prstGeom prst="line">
                <a:avLst/>
              </a:prstGeom>
              <a:ln w="38100" cap="flat" cmpd="sng">
                <a:solidFill>
                  <a:schemeClr val="tx1"/>
                </a:solidFill>
                <a:prstDash val="solid"/>
                <a:headEnd type="none" w="med" len="med"/>
                <a:tailEnd type="none" w="med" len="med"/>
              </a:ln>
            </p:spPr>
          </p:sp>
          <p:sp>
            <p:nvSpPr>
              <p:cNvPr id="46123" name="Line 16"/>
              <p:cNvSpPr/>
              <p:nvPr/>
            </p:nvSpPr>
            <p:spPr>
              <a:xfrm>
                <a:off x="1587" y="0"/>
                <a:ext cx="0" cy="134"/>
              </a:xfrm>
              <a:prstGeom prst="line">
                <a:avLst/>
              </a:prstGeom>
              <a:ln w="38100" cap="flat" cmpd="sng">
                <a:solidFill>
                  <a:schemeClr val="tx1"/>
                </a:solidFill>
                <a:prstDash val="solid"/>
                <a:headEnd type="none" w="med" len="med"/>
                <a:tailEnd type="none" w="med" len="med"/>
              </a:ln>
            </p:spPr>
          </p:sp>
          <p:sp>
            <p:nvSpPr>
              <p:cNvPr id="46124" name="Line 17"/>
              <p:cNvSpPr/>
              <p:nvPr/>
            </p:nvSpPr>
            <p:spPr>
              <a:xfrm>
                <a:off x="2086" y="0"/>
                <a:ext cx="0" cy="134"/>
              </a:xfrm>
              <a:prstGeom prst="line">
                <a:avLst/>
              </a:prstGeom>
              <a:ln w="38100" cap="flat" cmpd="sng">
                <a:solidFill>
                  <a:schemeClr val="tx1"/>
                </a:solidFill>
                <a:prstDash val="solid"/>
                <a:headEnd type="none" w="med" len="med"/>
                <a:tailEnd type="none" w="med" len="med"/>
              </a:ln>
            </p:spPr>
          </p:sp>
          <p:sp>
            <p:nvSpPr>
              <p:cNvPr id="46125" name="Line 18"/>
              <p:cNvSpPr/>
              <p:nvPr/>
            </p:nvSpPr>
            <p:spPr>
              <a:xfrm>
                <a:off x="2585" y="0"/>
                <a:ext cx="0" cy="134"/>
              </a:xfrm>
              <a:prstGeom prst="line">
                <a:avLst/>
              </a:prstGeom>
              <a:ln w="38100" cap="flat" cmpd="sng">
                <a:solidFill>
                  <a:schemeClr val="tx1"/>
                </a:solidFill>
                <a:prstDash val="solid"/>
                <a:headEnd type="none" w="med" len="med"/>
                <a:tailEnd type="none" w="med" len="med"/>
              </a:ln>
            </p:spPr>
          </p:sp>
        </p:grpSp>
        <p:grpSp>
          <p:nvGrpSpPr>
            <p:cNvPr id="46112" name="Group 19"/>
            <p:cNvGrpSpPr/>
            <p:nvPr/>
          </p:nvGrpSpPr>
          <p:grpSpPr>
            <a:xfrm>
              <a:off x="0" y="363"/>
              <a:ext cx="2950" cy="351"/>
              <a:chOff x="0" y="0"/>
              <a:chExt cx="2950" cy="351"/>
            </a:xfrm>
          </p:grpSpPr>
          <p:sp>
            <p:nvSpPr>
              <p:cNvPr id="25620" name="Text Box 20"/>
              <p:cNvSpPr txBox="1">
                <a:spLocks noChangeArrowheads="1"/>
              </p:cNvSpPr>
              <p:nvPr/>
            </p:nvSpPr>
            <p:spPr bwMode="auto">
              <a:xfrm>
                <a:off x="0" y="0"/>
                <a:ext cx="364" cy="351"/>
              </a:xfrm>
              <a:prstGeom prst="rect">
                <a:avLst/>
              </a:prstGeom>
              <a:noFill/>
              <a:ln w="38100" cmpd="sng">
                <a:solidFill>
                  <a:schemeClr val="tx1"/>
                </a:solidFill>
                <a:miter lim="800000"/>
              </a:ln>
              <a:effectLst/>
            </p:spPr>
            <p:txBody>
              <a:bodyPr wrap="none">
                <a:spAutoFit/>
              </a:bodyPr>
              <a:lstStyle/>
              <a:p>
                <a:pPr marR="0" defTabSz="914400">
                  <a:buClrTx/>
                  <a:buSzTx/>
                  <a:buFont typeface="Arial" panose="020B0604020202020204" pitchFamily="34" charset="0"/>
                  <a:buNone/>
                  <a:defRPr/>
                </a:pPr>
                <a:r>
                  <a:rPr kumimoji="0" lang="zh-CN" sz="2800" kern="1200" cap="none" spc="0" normalizeH="0" baseline="0" noProof="0">
                    <a:effectLst>
                      <a:outerShdw blurRad="38100" dist="38100" dir="2700000" algn="tl">
                        <a:srgbClr val="C0C0C0"/>
                      </a:outerShdw>
                    </a:effectLst>
                    <a:latin typeface="Times New Roman" panose="02020603050405020304" charset="0"/>
                    <a:ea typeface="华文新魏" panose="02010800040101010101" charset="-122"/>
                    <a:cs typeface="+mn-cs"/>
                  </a:rPr>
                  <a:t>吏</a:t>
                </a:r>
              </a:p>
            </p:txBody>
          </p:sp>
          <p:sp>
            <p:nvSpPr>
              <p:cNvPr id="25621" name="Text Box 21"/>
              <p:cNvSpPr txBox="1">
                <a:spLocks noChangeArrowheads="1"/>
              </p:cNvSpPr>
              <p:nvPr/>
            </p:nvSpPr>
            <p:spPr bwMode="auto">
              <a:xfrm>
                <a:off x="545" y="0"/>
                <a:ext cx="364" cy="351"/>
              </a:xfrm>
              <a:prstGeom prst="rect">
                <a:avLst/>
              </a:prstGeom>
              <a:noFill/>
              <a:ln w="38100" cmpd="sng">
                <a:solidFill>
                  <a:schemeClr val="tx1"/>
                </a:solidFill>
                <a:miter lim="800000"/>
              </a:ln>
              <a:effectLst/>
            </p:spPr>
            <p:txBody>
              <a:bodyPr wrap="none">
                <a:spAutoFit/>
              </a:bodyPr>
              <a:lstStyle/>
              <a:p>
                <a:pPr marR="0" defTabSz="914400">
                  <a:buClrTx/>
                  <a:buSzTx/>
                  <a:buFont typeface="Arial" panose="020B0604020202020204" pitchFamily="34" charset="0"/>
                  <a:buNone/>
                  <a:defRPr/>
                </a:pPr>
                <a:r>
                  <a:rPr kumimoji="0" lang="zh-CN" sz="2800" kern="1200" cap="none" spc="0" normalizeH="0" baseline="0" noProof="0">
                    <a:effectLst>
                      <a:outerShdw blurRad="38100" dist="38100" dir="2700000" algn="tl">
                        <a:srgbClr val="C0C0C0"/>
                      </a:outerShdw>
                    </a:effectLst>
                    <a:latin typeface="Times New Roman" panose="02020603050405020304" charset="0"/>
                    <a:ea typeface="华文新魏" panose="02010800040101010101" charset="-122"/>
                    <a:cs typeface="+mn-cs"/>
                  </a:rPr>
                  <a:t>户</a:t>
                </a:r>
              </a:p>
            </p:txBody>
          </p:sp>
          <p:sp>
            <p:nvSpPr>
              <p:cNvPr id="25622" name="Text Box 22"/>
              <p:cNvSpPr txBox="1">
                <a:spLocks noChangeArrowheads="1"/>
              </p:cNvSpPr>
              <p:nvPr/>
            </p:nvSpPr>
            <p:spPr bwMode="auto">
              <a:xfrm>
                <a:off x="1089" y="0"/>
                <a:ext cx="364" cy="351"/>
              </a:xfrm>
              <a:prstGeom prst="rect">
                <a:avLst/>
              </a:prstGeom>
              <a:noFill/>
              <a:ln w="38100" cmpd="sng">
                <a:solidFill>
                  <a:schemeClr val="tx1"/>
                </a:solidFill>
                <a:miter lim="800000"/>
              </a:ln>
              <a:effectLst/>
            </p:spPr>
            <p:txBody>
              <a:bodyPr wrap="none">
                <a:spAutoFit/>
              </a:bodyPr>
              <a:lstStyle/>
              <a:p>
                <a:pPr marR="0" defTabSz="914400">
                  <a:buClrTx/>
                  <a:buSzTx/>
                  <a:buFont typeface="Arial" panose="020B0604020202020204" pitchFamily="34" charset="0"/>
                  <a:buNone/>
                  <a:defRPr/>
                </a:pPr>
                <a:r>
                  <a:rPr kumimoji="0" lang="zh-CN" sz="2800" kern="1200" cap="none" spc="0" normalizeH="0" baseline="0" noProof="0">
                    <a:effectLst>
                      <a:outerShdw blurRad="38100" dist="38100" dir="2700000" algn="tl">
                        <a:srgbClr val="C0C0C0"/>
                      </a:outerShdw>
                    </a:effectLst>
                    <a:latin typeface="Times New Roman" panose="02020603050405020304" charset="0"/>
                    <a:ea typeface="华文新魏" panose="02010800040101010101" charset="-122"/>
                    <a:cs typeface="+mn-cs"/>
                  </a:rPr>
                  <a:t>礼</a:t>
                </a:r>
              </a:p>
            </p:txBody>
          </p:sp>
          <p:sp>
            <p:nvSpPr>
              <p:cNvPr id="25623" name="Text Box 23"/>
              <p:cNvSpPr txBox="1">
                <a:spLocks noChangeArrowheads="1"/>
              </p:cNvSpPr>
              <p:nvPr/>
            </p:nvSpPr>
            <p:spPr bwMode="auto">
              <a:xfrm>
                <a:off x="1588" y="0"/>
                <a:ext cx="364" cy="351"/>
              </a:xfrm>
              <a:prstGeom prst="rect">
                <a:avLst/>
              </a:prstGeom>
              <a:noFill/>
              <a:ln w="38100" cmpd="sng">
                <a:solidFill>
                  <a:schemeClr val="tx1"/>
                </a:solidFill>
                <a:miter lim="800000"/>
              </a:ln>
              <a:effectLst/>
            </p:spPr>
            <p:txBody>
              <a:bodyPr wrap="none">
                <a:spAutoFit/>
              </a:bodyPr>
              <a:lstStyle/>
              <a:p>
                <a:pPr marR="0" defTabSz="914400">
                  <a:buClrTx/>
                  <a:buSzTx/>
                  <a:buFont typeface="Arial" panose="020B0604020202020204" pitchFamily="34" charset="0"/>
                  <a:buNone/>
                  <a:defRPr/>
                </a:pPr>
                <a:r>
                  <a:rPr kumimoji="0" lang="zh-CN" sz="2800" kern="1200" cap="none" spc="0" normalizeH="0" baseline="0" noProof="0">
                    <a:effectLst>
                      <a:outerShdw blurRad="38100" dist="38100" dir="2700000" algn="tl">
                        <a:srgbClr val="C0C0C0"/>
                      </a:outerShdw>
                    </a:effectLst>
                    <a:latin typeface="Times New Roman" panose="02020603050405020304" charset="0"/>
                    <a:ea typeface="华文新魏" panose="02010800040101010101" charset="-122"/>
                    <a:cs typeface="+mn-cs"/>
                  </a:rPr>
                  <a:t>兵</a:t>
                </a:r>
              </a:p>
            </p:txBody>
          </p:sp>
          <p:sp>
            <p:nvSpPr>
              <p:cNvPr id="25624" name="Text Box 24"/>
              <p:cNvSpPr txBox="1">
                <a:spLocks noChangeArrowheads="1"/>
              </p:cNvSpPr>
              <p:nvPr/>
            </p:nvSpPr>
            <p:spPr bwMode="auto">
              <a:xfrm>
                <a:off x="2087" y="0"/>
                <a:ext cx="364" cy="351"/>
              </a:xfrm>
              <a:prstGeom prst="rect">
                <a:avLst/>
              </a:prstGeom>
              <a:noFill/>
              <a:ln w="38100" cmpd="sng">
                <a:solidFill>
                  <a:schemeClr val="tx1"/>
                </a:solidFill>
                <a:miter lim="800000"/>
              </a:ln>
              <a:effectLst/>
            </p:spPr>
            <p:txBody>
              <a:bodyPr wrap="none">
                <a:spAutoFit/>
              </a:bodyPr>
              <a:lstStyle/>
              <a:p>
                <a:pPr marR="0" defTabSz="914400">
                  <a:buClrTx/>
                  <a:buSzTx/>
                  <a:buFont typeface="Arial" panose="020B0604020202020204" pitchFamily="34" charset="0"/>
                  <a:buNone/>
                  <a:defRPr/>
                </a:pPr>
                <a:r>
                  <a:rPr kumimoji="0" lang="zh-CN" sz="2800" kern="1200" cap="none" spc="0" normalizeH="0" baseline="0" noProof="0">
                    <a:effectLst>
                      <a:outerShdw blurRad="38100" dist="38100" dir="2700000" algn="tl">
                        <a:srgbClr val="C0C0C0"/>
                      </a:outerShdw>
                    </a:effectLst>
                    <a:latin typeface="Times New Roman" panose="02020603050405020304" charset="0"/>
                    <a:ea typeface="华文新魏" panose="02010800040101010101" charset="-122"/>
                    <a:cs typeface="+mn-cs"/>
                  </a:rPr>
                  <a:t>刑</a:t>
                </a:r>
              </a:p>
            </p:txBody>
          </p:sp>
          <p:sp>
            <p:nvSpPr>
              <p:cNvPr id="25625" name="Text Box 25"/>
              <p:cNvSpPr txBox="1">
                <a:spLocks noChangeArrowheads="1"/>
              </p:cNvSpPr>
              <p:nvPr/>
            </p:nvSpPr>
            <p:spPr bwMode="auto">
              <a:xfrm>
                <a:off x="2586" y="0"/>
                <a:ext cx="364" cy="351"/>
              </a:xfrm>
              <a:prstGeom prst="rect">
                <a:avLst/>
              </a:prstGeom>
              <a:noFill/>
              <a:ln w="38100" cmpd="sng">
                <a:solidFill>
                  <a:schemeClr val="tx1"/>
                </a:solidFill>
                <a:miter lim="800000"/>
              </a:ln>
              <a:effectLst/>
            </p:spPr>
            <p:txBody>
              <a:bodyPr wrap="none">
                <a:spAutoFit/>
              </a:bodyPr>
              <a:lstStyle/>
              <a:p>
                <a:pPr marR="0" defTabSz="914400">
                  <a:buClrTx/>
                  <a:buSzTx/>
                  <a:buFont typeface="Arial" panose="020B0604020202020204" pitchFamily="34" charset="0"/>
                  <a:buNone/>
                  <a:defRPr/>
                </a:pPr>
                <a:r>
                  <a:rPr kumimoji="0" lang="zh-CN" sz="2800" kern="1200" cap="none" spc="0" normalizeH="0" baseline="0" noProof="0">
                    <a:effectLst>
                      <a:outerShdw blurRad="38100" dist="38100" dir="2700000" algn="tl">
                        <a:srgbClr val="C0C0C0"/>
                      </a:outerShdw>
                    </a:effectLst>
                    <a:latin typeface="Times New Roman" panose="02020603050405020304" charset="0"/>
                    <a:ea typeface="华文新魏" panose="02010800040101010101" charset="-122"/>
                    <a:cs typeface="+mn-cs"/>
                  </a:rPr>
                  <a:t>工</a:t>
                </a:r>
              </a:p>
            </p:txBody>
          </p:sp>
        </p:grpSp>
        <p:sp>
          <p:nvSpPr>
            <p:cNvPr id="46113" name="Line 26"/>
            <p:cNvSpPr/>
            <p:nvPr/>
          </p:nvSpPr>
          <p:spPr>
            <a:xfrm>
              <a:off x="1495" y="0"/>
              <a:ext cx="0" cy="201"/>
            </a:xfrm>
            <a:prstGeom prst="line">
              <a:avLst/>
            </a:prstGeom>
            <a:ln w="38100" cap="flat" cmpd="sng">
              <a:solidFill>
                <a:schemeClr val="tx1"/>
              </a:solidFill>
              <a:prstDash val="solid"/>
              <a:headEnd type="none" w="med" len="med"/>
              <a:tailEnd type="none" w="med" len="med"/>
            </a:ln>
          </p:spPr>
        </p:sp>
      </p:grpSp>
      <p:grpSp>
        <p:nvGrpSpPr>
          <p:cNvPr id="46091" name="Group 27"/>
          <p:cNvGrpSpPr/>
          <p:nvPr/>
        </p:nvGrpSpPr>
        <p:grpSpPr>
          <a:xfrm>
            <a:off x="9184958" y="123825"/>
            <a:ext cx="1035050" cy="849313"/>
            <a:chOff x="0" y="0"/>
            <a:chExt cx="652" cy="535"/>
          </a:xfrm>
          <a:solidFill>
            <a:schemeClr val="bg1"/>
          </a:solidFill>
        </p:grpSpPr>
        <p:sp>
          <p:nvSpPr>
            <p:cNvPr id="46108" name="Line 28"/>
            <p:cNvSpPr/>
            <p:nvPr/>
          </p:nvSpPr>
          <p:spPr>
            <a:xfrm>
              <a:off x="317" y="409"/>
              <a:ext cx="0" cy="126"/>
            </a:xfrm>
            <a:prstGeom prst="line">
              <a:avLst/>
            </a:prstGeom>
            <a:grpFill/>
            <a:ln w="38100" cap="flat" cmpd="sng">
              <a:solidFill>
                <a:schemeClr val="hlink"/>
              </a:solidFill>
              <a:prstDash val="solid"/>
              <a:headEnd type="none" w="med" len="med"/>
              <a:tailEnd type="none" w="med" len="med"/>
            </a:ln>
          </p:spPr>
        </p:sp>
        <p:sp>
          <p:nvSpPr>
            <p:cNvPr id="25629" name="Text Box 29"/>
            <p:cNvSpPr txBox="1">
              <a:spLocks noChangeArrowheads="1"/>
            </p:cNvSpPr>
            <p:nvPr/>
          </p:nvSpPr>
          <p:spPr bwMode="auto">
            <a:xfrm>
              <a:off x="0" y="0"/>
              <a:ext cx="652" cy="389"/>
            </a:xfrm>
            <a:prstGeom prst="rect">
              <a:avLst/>
            </a:prstGeom>
            <a:grpFill/>
            <a:ln w="38100" cmpd="sng">
              <a:solidFill>
                <a:srgbClr val="FF0000"/>
              </a:solidFill>
              <a:miter lim="800000"/>
            </a:ln>
            <a:effectLst/>
          </p:spPr>
          <p:txBody>
            <a:bodyPr wrap="none">
              <a:spAutoFit/>
            </a:bodyPr>
            <a:lstStyle/>
            <a:p>
              <a:pPr marR="0" defTabSz="914400">
                <a:buClrTx/>
                <a:buSzTx/>
                <a:buFont typeface="Arial" panose="020B0604020202020204" pitchFamily="34" charset="0"/>
                <a:buNone/>
                <a:defRPr/>
              </a:pPr>
              <a:r>
                <a:rPr kumimoji="0" lang="zh-CN" sz="3200" kern="1200" cap="none" spc="0" normalizeH="0" baseline="0" noProof="0">
                  <a:solidFill>
                    <a:schemeClr val="tx1">
                      <a:lumMod val="65000"/>
                      <a:lumOff val="35000"/>
                    </a:schemeClr>
                  </a:solidFill>
                  <a:effectLst>
                    <a:outerShdw blurRad="38100" dist="38100" dir="2700000" algn="tl">
                      <a:srgbClr val="C0C0C0"/>
                    </a:outerShdw>
                  </a:effectLst>
                  <a:latin typeface="Times New Roman" panose="02020603050405020304" charset="0"/>
                  <a:ea typeface="华文新魏" panose="02010800040101010101" charset="-122"/>
                  <a:cs typeface="+mn-cs"/>
                </a:rPr>
                <a:t>皇帝</a:t>
              </a:r>
            </a:p>
          </p:txBody>
        </p:sp>
      </p:grpSp>
      <p:sp>
        <p:nvSpPr>
          <p:cNvPr id="25630" name="Rectangle 30"/>
          <p:cNvSpPr/>
          <p:nvPr/>
        </p:nvSpPr>
        <p:spPr>
          <a:xfrm>
            <a:off x="11345545" y="1407160"/>
            <a:ext cx="671513" cy="889000"/>
          </a:xfrm>
          <a:prstGeom prst="rect">
            <a:avLst/>
          </a:prstGeom>
          <a:noFill/>
          <a:ln w="9525">
            <a:noFill/>
          </a:ln>
        </p:spPr>
        <p:txBody>
          <a:bodyPr vert="eaVert" wrap="none">
            <a:spAutoFit/>
          </a:bodyPr>
          <a:lstStyle/>
          <a:p>
            <a:r>
              <a:rPr lang="zh-CN" altLang="en-US" sz="3200" b="1" dirty="0">
                <a:solidFill>
                  <a:srgbClr val="FF0000"/>
                </a:solidFill>
                <a:latin typeface="微软雅黑" panose="020B0503020204020204" charset="-122"/>
                <a:ea typeface="微软雅黑" panose="020B0503020204020204" charset="-122"/>
              </a:rPr>
              <a:t>决策</a:t>
            </a:r>
          </a:p>
        </p:txBody>
      </p:sp>
      <p:sp>
        <p:nvSpPr>
          <p:cNvPr id="25631" name="Rectangle 31"/>
          <p:cNvSpPr/>
          <p:nvPr/>
        </p:nvSpPr>
        <p:spPr>
          <a:xfrm>
            <a:off x="8608695" y="1492250"/>
            <a:ext cx="671513" cy="1223963"/>
          </a:xfrm>
          <a:prstGeom prst="rect">
            <a:avLst/>
          </a:prstGeom>
          <a:noFill/>
          <a:ln w="9525">
            <a:noFill/>
          </a:ln>
        </p:spPr>
        <p:txBody>
          <a:bodyPr vert="eaVert">
            <a:spAutoFit/>
          </a:bodyPr>
          <a:lstStyle/>
          <a:p>
            <a:r>
              <a:rPr lang="zh-CN" altLang="en-US" sz="3200" b="1" dirty="0">
                <a:solidFill>
                  <a:srgbClr val="FF0000"/>
                </a:solidFill>
                <a:latin typeface="微软雅黑" panose="020B0503020204020204" charset="-122"/>
                <a:ea typeface="微软雅黑" panose="020B0503020204020204" charset="-122"/>
              </a:rPr>
              <a:t>审议</a:t>
            </a:r>
          </a:p>
        </p:txBody>
      </p:sp>
      <p:sp>
        <p:nvSpPr>
          <p:cNvPr id="25632" name="Rectangle 32"/>
          <p:cNvSpPr/>
          <p:nvPr/>
        </p:nvSpPr>
        <p:spPr>
          <a:xfrm>
            <a:off x="10056495" y="1409383"/>
            <a:ext cx="671513" cy="1223962"/>
          </a:xfrm>
          <a:prstGeom prst="rect">
            <a:avLst/>
          </a:prstGeom>
          <a:noFill/>
          <a:ln w="9525">
            <a:noFill/>
          </a:ln>
        </p:spPr>
        <p:txBody>
          <a:bodyPr vert="eaVert">
            <a:spAutoFit/>
          </a:bodyPr>
          <a:lstStyle/>
          <a:p>
            <a:r>
              <a:rPr lang="zh-CN" altLang="en-US" sz="3200" b="1" dirty="0">
                <a:solidFill>
                  <a:srgbClr val="FF0000"/>
                </a:solidFill>
                <a:latin typeface="微软雅黑" panose="020B0503020204020204" charset="-122"/>
                <a:ea typeface="微软雅黑" panose="020B0503020204020204" charset="-122"/>
              </a:rPr>
              <a:t>执行</a:t>
            </a:r>
          </a:p>
        </p:txBody>
      </p:sp>
      <p:sp>
        <p:nvSpPr>
          <p:cNvPr id="25609" name="Text Box 9"/>
          <p:cNvSpPr txBox="1">
            <a:spLocks noChangeArrowheads="1"/>
          </p:cNvSpPr>
          <p:nvPr/>
        </p:nvSpPr>
        <p:spPr bwMode="auto">
          <a:xfrm>
            <a:off x="7978140" y="1406843"/>
            <a:ext cx="589280" cy="1076325"/>
          </a:xfrm>
          <a:prstGeom prst="rect">
            <a:avLst/>
          </a:prstGeom>
          <a:solidFill>
            <a:schemeClr val="bg1"/>
          </a:solidFill>
          <a:ln w="38100" cmpd="sng">
            <a:solidFill>
              <a:schemeClr val="tx1"/>
            </a:solidFill>
            <a:miter lim="800000"/>
          </a:ln>
          <a:effectLst/>
        </p:spPr>
        <p:txBody>
          <a:bodyPr wrap="none">
            <a:spAutoFit/>
          </a:bodyPr>
          <a:lstStyle/>
          <a:p>
            <a:pPr marR="0" defTabSz="914400">
              <a:buClrTx/>
              <a:buSzTx/>
              <a:buFont typeface="Arial" panose="020B0604020202020204" pitchFamily="34" charset="0"/>
              <a:buNone/>
              <a:defRPr/>
            </a:pPr>
            <a:r>
              <a:rPr kumimoji="0" lang="zh-CN" sz="3200" kern="1200" cap="none" spc="0" normalizeH="0" baseline="0" noProof="0">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mn-cs"/>
              </a:rPr>
              <a:t>门</a:t>
            </a:r>
          </a:p>
          <a:p>
            <a:pPr marR="0" defTabSz="914400">
              <a:buClrTx/>
              <a:buSzTx/>
              <a:buFont typeface="Arial" panose="020B0604020202020204" pitchFamily="34" charset="0"/>
              <a:buNone/>
              <a:defRPr/>
            </a:pPr>
            <a:r>
              <a:rPr kumimoji="0" lang="zh-CN" sz="3200" kern="1200" cap="none" spc="0" normalizeH="0" baseline="0" noProof="0">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mn-cs"/>
              </a:rPr>
              <a:t>下</a:t>
            </a:r>
          </a:p>
        </p:txBody>
      </p:sp>
      <p:sp>
        <p:nvSpPr>
          <p:cNvPr id="16" name="右箭头 15"/>
          <p:cNvSpPr/>
          <p:nvPr/>
        </p:nvSpPr>
        <p:spPr>
          <a:xfrm>
            <a:off x="4493895" y="2165985"/>
            <a:ext cx="2861945" cy="1012190"/>
          </a:xfrm>
          <a:prstGeom prst="rightArrow">
            <a:avLst/>
          </a:prstGeom>
          <a:noFill/>
          <a:ln>
            <a:solidFill>
              <a:schemeClr val="tx1">
                <a:lumMod val="65000"/>
                <a:lumOff val="3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47625" y="3472180"/>
            <a:ext cx="3458845" cy="768350"/>
          </a:xfrm>
          <a:prstGeom prst="rect">
            <a:avLst/>
          </a:prstGeom>
          <a:solidFill>
            <a:schemeClr val="bg1"/>
          </a:solidFill>
        </p:spPr>
        <p:txBody>
          <a:bodyPr wrap="square" rtlCol="0" anchor="t">
            <a:spAutoFit/>
          </a:bodyPr>
          <a:lstStyle/>
          <a:p>
            <a:r>
              <a:rPr lang="zh-CN" altLang="en-US" sz="4400" dirty="0">
                <a:solidFill>
                  <a:srgbClr val="FF0000"/>
                </a:solidFill>
                <a:latin typeface="微软雅黑" panose="020B0503020204020204" charset="-122"/>
                <a:ea typeface="微软雅黑" panose="020B0503020204020204" charset="-122"/>
                <a:cs typeface="微软雅黑" panose="020B0503020204020204" charset="-122"/>
                <a:sym typeface="+mn-ea"/>
              </a:rPr>
              <a:t>（3）影响</a:t>
            </a:r>
          </a:p>
        </p:txBody>
      </p:sp>
      <p:sp>
        <p:nvSpPr>
          <p:cNvPr id="18" name="文本框 17"/>
          <p:cNvSpPr txBox="1"/>
          <p:nvPr/>
        </p:nvSpPr>
        <p:spPr>
          <a:xfrm>
            <a:off x="-47625" y="4240530"/>
            <a:ext cx="12204065" cy="1322070"/>
          </a:xfrm>
          <a:prstGeom prst="rect">
            <a:avLst/>
          </a:prstGeom>
          <a:solidFill>
            <a:schemeClr val="bg1"/>
          </a:solidFill>
        </p:spPr>
        <p:txBody>
          <a:bodyPr wrap="square" rtlCol="0" anchor="t">
            <a:spAutoFit/>
          </a:bodyPr>
          <a:lstStyle/>
          <a:p>
            <a:r>
              <a:rPr lang="zh-CN" altLang="en-US" sz="400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4000" dirty="0">
                <a:solidFill>
                  <a:schemeClr val="tx1"/>
                </a:solidFill>
                <a:latin typeface="微软雅黑" panose="020B0503020204020204" charset="-122"/>
                <a:ea typeface="微软雅黑" panose="020B0503020204020204" charset="-122"/>
                <a:cs typeface="微软雅黑" panose="020B0503020204020204" charset="-122"/>
                <a:sym typeface="+mn-ea"/>
              </a:rPr>
              <a:t>1</a:t>
            </a:r>
            <a:r>
              <a:rPr lang="zh-CN" altLang="en-US" sz="4000" dirty="0">
                <a:solidFill>
                  <a:schemeClr val="tx1"/>
                </a:solidFill>
                <a:latin typeface="微软雅黑" panose="020B0503020204020204" charset="-122"/>
                <a:ea typeface="微软雅黑" panose="020B0503020204020204" charset="-122"/>
                <a:cs typeface="微软雅黑" panose="020B0503020204020204" charset="-122"/>
                <a:sym typeface="+mn-ea"/>
              </a:rPr>
              <a:t>）对当时：</a:t>
            </a:r>
            <a:r>
              <a:rPr lang="zh-CN" altLang="en-US" sz="4000" dirty="0">
                <a:latin typeface="微软雅黑" panose="020B0503020204020204" charset="-122"/>
                <a:ea typeface="微软雅黑" panose="020B0503020204020204" charset="-122"/>
                <a:cs typeface="微软雅黑" panose="020B0503020204020204" charset="-122"/>
                <a:sym typeface="+mn-ea"/>
              </a:rPr>
              <a:t>①</a:t>
            </a:r>
            <a:r>
              <a:rPr lang="zh-CN" altLang="en-US" sz="4000" dirty="0">
                <a:solidFill>
                  <a:srgbClr val="FF0000"/>
                </a:solidFill>
                <a:latin typeface="微软雅黑" panose="020B0503020204020204" charset="-122"/>
                <a:ea typeface="微软雅黑" panose="020B0503020204020204" charset="-122"/>
                <a:cs typeface="微软雅黑" panose="020B0503020204020204" charset="-122"/>
                <a:sym typeface="+mn-ea"/>
              </a:rPr>
              <a:t>相权一分为三</a:t>
            </a:r>
            <a:r>
              <a:rPr lang="zh-CN" altLang="en-US" sz="4000" dirty="0">
                <a:solidFill>
                  <a:schemeClr val="tx1"/>
                </a:solidFill>
                <a:latin typeface="微软雅黑" panose="020B0503020204020204" charset="-122"/>
                <a:ea typeface="微软雅黑" panose="020B0503020204020204" charset="-122"/>
                <a:cs typeface="微软雅黑" panose="020B0503020204020204" charset="-122"/>
                <a:sym typeface="+mn-ea"/>
              </a:rPr>
              <a:t>。三省合作，</a:t>
            </a:r>
            <a:r>
              <a:rPr lang="zh-CN" altLang="en-US" sz="4000" dirty="0">
                <a:solidFill>
                  <a:srgbClr val="FF0000"/>
                </a:solidFill>
                <a:latin typeface="微软雅黑" panose="020B0503020204020204" charset="-122"/>
                <a:ea typeface="微软雅黑" panose="020B0503020204020204" charset="-122"/>
                <a:cs typeface="微软雅黑" panose="020B0503020204020204" charset="-122"/>
                <a:sym typeface="+mn-ea"/>
              </a:rPr>
              <a:t>三省相互牵制和监督</a:t>
            </a:r>
            <a:r>
              <a:rPr lang="zh-CN" altLang="en-US" sz="4000" dirty="0">
                <a:solidFill>
                  <a:schemeClr val="tx1"/>
                </a:solidFill>
                <a:latin typeface="微软雅黑" panose="020B0503020204020204" charset="-122"/>
                <a:ea typeface="微软雅黑" panose="020B0503020204020204" charset="-122"/>
                <a:cs typeface="微软雅黑" panose="020B0503020204020204" charset="-122"/>
                <a:sym typeface="+mn-ea"/>
              </a:rPr>
              <a:t>，保证了</a:t>
            </a:r>
            <a:r>
              <a:rPr lang="zh-CN" altLang="en-US" sz="4000" dirty="0">
                <a:solidFill>
                  <a:srgbClr val="FF0000"/>
                </a:solidFill>
                <a:latin typeface="微软雅黑" panose="020B0503020204020204" charset="-122"/>
                <a:ea typeface="微软雅黑" panose="020B0503020204020204" charset="-122"/>
                <a:cs typeface="微软雅黑" panose="020B0503020204020204" charset="-122"/>
                <a:sym typeface="+mn-ea"/>
              </a:rPr>
              <a:t>皇权的独尊</a:t>
            </a:r>
            <a:r>
              <a:rPr lang="zh-CN" altLang="en-US" sz="4000" dirty="0">
                <a:solidFill>
                  <a:schemeClr val="tx1"/>
                </a:solidFill>
                <a:latin typeface="微软雅黑" panose="020B0503020204020204" charset="-122"/>
                <a:ea typeface="微软雅黑" panose="020B0503020204020204" charset="-122"/>
                <a:cs typeface="微软雅黑" panose="020B0503020204020204" charset="-122"/>
                <a:sym typeface="+mn-ea"/>
              </a:rPr>
              <a:t>。</a:t>
            </a:r>
            <a:endParaRPr lang="zh-CN" altLang="en-US" sz="4000" b="1"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19" name="文本框 18"/>
          <p:cNvSpPr txBox="1"/>
          <p:nvPr/>
        </p:nvSpPr>
        <p:spPr>
          <a:xfrm>
            <a:off x="9525" y="5562600"/>
            <a:ext cx="12222480" cy="1322070"/>
          </a:xfrm>
          <a:prstGeom prst="rect">
            <a:avLst/>
          </a:prstGeom>
          <a:solidFill>
            <a:schemeClr val="bg1"/>
          </a:solidFill>
        </p:spPr>
        <p:txBody>
          <a:bodyPr wrap="square" rtlCol="0" anchor="t">
            <a:spAutoFit/>
          </a:bodyPr>
          <a:lstStyle/>
          <a:p>
            <a:pPr algn="l"/>
            <a:r>
              <a:rPr lang="zh-CN" altLang="en-US" sz="4000" dirty="0">
                <a:solidFill>
                  <a:schemeClr val="tx1"/>
                </a:solidFill>
                <a:latin typeface="微软雅黑" panose="020B0503020204020204" charset="-122"/>
                <a:ea typeface="微软雅黑" panose="020B0503020204020204" charset="-122"/>
                <a:cs typeface="华文新魏" panose="02010800040101010101" charset="-122"/>
                <a:sym typeface="+mn-ea"/>
              </a:rPr>
              <a:t>（</a:t>
            </a:r>
            <a:r>
              <a:rPr lang="en-US" altLang="zh-CN" sz="4000" dirty="0">
                <a:solidFill>
                  <a:schemeClr val="tx1"/>
                </a:solidFill>
                <a:latin typeface="微软雅黑" panose="020B0503020204020204" charset="-122"/>
                <a:ea typeface="微软雅黑" panose="020B0503020204020204" charset="-122"/>
                <a:cs typeface="华文新魏" panose="02010800040101010101" charset="-122"/>
                <a:sym typeface="+mn-ea"/>
              </a:rPr>
              <a:t>2</a:t>
            </a:r>
            <a:r>
              <a:rPr lang="zh-CN" altLang="en-US" sz="4000" dirty="0">
                <a:solidFill>
                  <a:schemeClr val="tx1"/>
                </a:solidFill>
                <a:latin typeface="微软雅黑" panose="020B0503020204020204" charset="-122"/>
                <a:ea typeface="微软雅黑" panose="020B0503020204020204" charset="-122"/>
                <a:cs typeface="华文新魏" panose="02010800040101010101" charset="-122"/>
                <a:sym typeface="+mn-ea"/>
              </a:rPr>
              <a:t>）对后世：是中国古代政治制度的</a:t>
            </a:r>
            <a:r>
              <a:rPr lang="zh-CN" altLang="en-US" sz="4000" dirty="0">
                <a:solidFill>
                  <a:srgbClr val="FF0000"/>
                </a:solidFill>
                <a:latin typeface="微软雅黑" panose="020B0503020204020204" charset="-122"/>
                <a:ea typeface="微软雅黑" panose="020B0503020204020204" charset="-122"/>
                <a:cs typeface="华文新魏" panose="02010800040101010101" charset="-122"/>
                <a:sym typeface="+mn-ea"/>
              </a:rPr>
              <a:t>重大创造</a:t>
            </a:r>
            <a:r>
              <a:rPr lang="zh-CN" altLang="en-US" sz="4000" dirty="0">
                <a:solidFill>
                  <a:schemeClr val="tx1"/>
                </a:solidFill>
                <a:latin typeface="微软雅黑" panose="020B0503020204020204" charset="-122"/>
                <a:ea typeface="微软雅黑" panose="020B0503020204020204" charset="-122"/>
                <a:cs typeface="华文新魏" panose="02010800040101010101" charset="-122"/>
                <a:sym typeface="+mn-ea"/>
              </a:rPr>
              <a:t>，以后历朝</a:t>
            </a:r>
            <a:r>
              <a:rPr lang="zh-CN" altLang="en-US" sz="4000" dirty="0">
                <a:solidFill>
                  <a:srgbClr val="FF0000"/>
                </a:solidFill>
                <a:latin typeface="微软雅黑" panose="020B0503020204020204" charset="-122"/>
                <a:ea typeface="微软雅黑" panose="020B0503020204020204" charset="-122"/>
                <a:cs typeface="华文新魏" panose="02010800040101010101" charset="-122"/>
                <a:sym typeface="+mn-ea"/>
              </a:rPr>
              <a:t>基本沿袭</a:t>
            </a:r>
            <a:r>
              <a:rPr lang="zh-CN" altLang="en-US" sz="4000" dirty="0">
                <a:solidFill>
                  <a:schemeClr val="tx1"/>
                </a:solidFill>
                <a:latin typeface="微软雅黑" panose="020B0503020204020204" charset="-122"/>
                <a:ea typeface="微软雅黑" panose="020B0503020204020204" charset="-122"/>
                <a:cs typeface="华文新魏" panose="02010800040101010101" charset="-122"/>
                <a:sym typeface="+mn-ea"/>
              </a:rPr>
              <a:t>这种制度。</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640"/>
                                        </p:tgtEl>
                                        <p:attrNameLst>
                                          <p:attrName>style.visibility</p:attrName>
                                        </p:attrNameLst>
                                      </p:cBhvr>
                                      <p:to>
                                        <p:strVal val="visible"/>
                                      </p:to>
                                    </p:set>
                                    <p:animEffect transition="in" filter="wipe(left)">
                                      <p:cBhvr>
                                        <p:cTn id="7" dur="500"/>
                                        <p:tgtEl>
                                          <p:spTgt spid="256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630"/>
                                        </p:tgtEl>
                                        <p:attrNameLst>
                                          <p:attrName>style.visibility</p:attrName>
                                        </p:attrNameLst>
                                      </p:cBhvr>
                                      <p:to>
                                        <p:strVal val="visible"/>
                                      </p:to>
                                    </p:set>
                                    <p:animEffect transition="in" filter="wipe(down)">
                                      <p:cBhvr>
                                        <p:cTn id="12" dur="500"/>
                                        <p:tgtEl>
                                          <p:spTgt spid="256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5631"/>
                                        </p:tgtEl>
                                        <p:attrNameLst>
                                          <p:attrName>style.visibility</p:attrName>
                                        </p:attrNameLst>
                                      </p:cBhvr>
                                      <p:to>
                                        <p:strVal val="visible"/>
                                      </p:to>
                                    </p:set>
                                    <p:animEffect transition="in" filter="wipe(down)">
                                      <p:cBhvr>
                                        <p:cTn id="17" dur="500"/>
                                        <p:tgtEl>
                                          <p:spTgt spid="256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5632"/>
                                        </p:tgtEl>
                                        <p:attrNameLst>
                                          <p:attrName>style.visibility</p:attrName>
                                        </p:attrNameLst>
                                      </p:cBhvr>
                                      <p:to>
                                        <p:strVal val="visible"/>
                                      </p:to>
                                    </p:set>
                                    <p:animEffect transition="in" filter="wipe(down)">
                                      <p:cBhvr>
                                        <p:cTn id="22" dur="500"/>
                                        <p:tgtEl>
                                          <p:spTgt spid="2563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linds(horizont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40" grpId="0"/>
      <p:bldP spid="25630" grpId="0"/>
      <p:bldP spid="25631" grpId="0"/>
      <p:bldP spid="25632" grpId="0"/>
      <p:bldP spid="17" grpId="0" animBg="1"/>
      <p:bldP spid="18" grpId="0" bldLvl="0" animBg="1"/>
      <p:bldP spid="19"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6689725" y="860425"/>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zh-CN" b="1"/>
          </a:p>
        </p:txBody>
      </p:sp>
      <p:sp>
        <p:nvSpPr>
          <p:cNvPr id="16389" name="Text Box 5"/>
          <p:cNvSpPr txBox="1">
            <a:spLocks noChangeArrowheads="1"/>
          </p:cNvSpPr>
          <p:nvPr/>
        </p:nvSpPr>
        <p:spPr bwMode="auto">
          <a:xfrm>
            <a:off x="4570008" y="116236"/>
            <a:ext cx="2019300" cy="6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3600" b="1" dirty="0">
                <a:latin typeface="黑体" panose="02010609060101010101" charset="-122"/>
                <a:ea typeface="黑体" panose="02010609060101010101" charset="-122"/>
              </a:rPr>
              <a:t>历史重现</a:t>
            </a:r>
          </a:p>
        </p:txBody>
      </p:sp>
      <p:sp>
        <p:nvSpPr>
          <p:cNvPr id="16393" name="Text Box 7"/>
          <p:cNvSpPr txBox="1">
            <a:spLocks noChangeArrowheads="1"/>
          </p:cNvSpPr>
          <p:nvPr/>
        </p:nvSpPr>
        <p:spPr bwMode="auto">
          <a:xfrm>
            <a:off x="2300605" y="5774055"/>
            <a:ext cx="6888480" cy="82994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4800" b="1" dirty="0">
                <a:latin typeface="微软雅黑" panose="020B0503020204020204" charset="-122"/>
                <a:ea typeface="微软雅黑" panose="020B0503020204020204" charset="-122"/>
              </a:rPr>
              <a:t>中书省、门下省、尚书省</a:t>
            </a:r>
          </a:p>
        </p:txBody>
      </p:sp>
      <p:sp>
        <p:nvSpPr>
          <p:cNvPr id="16400" name="Text Box 14"/>
          <p:cNvSpPr txBox="1">
            <a:spLocks noChangeArrowheads="1"/>
          </p:cNvSpPr>
          <p:nvPr/>
        </p:nvSpPr>
        <p:spPr bwMode="auto">
          <a:xfrm>
            <a:off x="-8255" y="4944110"/>
            <a:ext cx="12197080" cy="82994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sz="4800" b="1" dirty="0" smtClean="0">
                <a:solidFill>
                  <a:schemeClr val="tx1"/>
                </a:solidFill>
                <a:latin typeface="微软雅黑" panose="020B0503020204020204" charset="-122"/>
                <a:ea typeface="微软雅黑" panose="020B0503020204020204" charset="-122"/>
                <a:cs typeface="微软雅黑" panose="020B0503020204020204" charset="-122"/>
              </a:rPr>
              <a:t>（1）</a:t>
            </a:r>
            <a:r>
              <a:rPr lang="zh-CN" altLang="en-US" sz="4800" b="1" dirty="0" smtClean="0">
                <a:solidFill>
                  <a:schemeClr val="tx1"/>
                </a:solidFill>
                <a:latin typeface="微软雅黑" panose="020B0503020204020204" charset="-122"/>
                <a:ea typeface="微软雅黑" panose="020B0503020204020204" charset="-122"/>
                <a:cs typeface="微软雅黑" panose="020B0503020204020204" charset="-122"/>
              </a:rPr>
              <a:t>大臣</a:t>
            </a:r>
            <a:r>
              <a:rPr lang="zh-CN" altLang="en-US" sz="4800" b="1" dirty="0">
                <a:solidFill>
                  <a:schemeClr val="tx1"/>
                </a:solidFill>
                <a:latin typeface="微软雅黑" panose="020B0503020204020204" charset="-122"/>
                <a:ea typeface="微软雅黑" panose="020B0503020204020204" charset="-122"/>
                <a:cs typeface="微软雅黑" panose="020B0503020204020204" charset="-122"/>
              </a:rPr>
              <a:t>甲、乙、丙所在的机构分别是什么？</a:t>
            </a:r>
          </a:p>
        </p:txBody>
      </p:sp>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92" y="17365"/>
            <a:ext cx="2822973" cy="843378"/>
          </a:xfrm>
          <a:prstGeom prst="rect">
            <a:avLst/>
          </a:prstGeom>
        </p:spPr>
      </p:pic>
      <p:sp>
        <p:nvSpPr>
          <p:cNvPr id="4" name="矩形 3"/>
          <p:cNvSpPr/>
          <p:nvPr/>
        </p:nvSpPr>
        <p:spPr>
          <a:xfrm>
            <a:off x="-8255" y="938530"/>
            <a:ext cx="12197080" cy="4215765"/>
          </a:xfrm>
          <a:prstGeom prst="rect">
            <a:avLst/>
          </a:prstGeom>
        </p:spPr>
        <p:txBody>
          <a:bodyPr wrap="square">
            <a:spAutoFit/>
          </a:bodyPr>
          <a:lstStyle/>
          <a:p>
            <a:pPr>
              <a:buFontTx/>
              <a:buNone/>
            </a:pPr>
            <a:r>
              <a:rPr lang="zh-CN" altLang="en-US" sz="4800" b="1" dirty="0" smtClean="0">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    </a:t>
            </a:r>
            <a:r>
              <a:rPr lang="zh-CN" altLang="en-US" sz="4400" b="1" dirty="0" smtClean="0">
                <a:latin typeface="微软雅黑" panose="020B0503020204020204" charset="-122"/>
                <a:ea typeface="微软雅黑" panose="020B0503020204020204" charset="-122"/>
                <a:cs typeface="微软雅黑" panose="020B0503020204020204" charset="-122"/>
              </a:rPr>
              <a:t>贞观</a:t>
            </a:r>
            <a:r>
              <a:rPr lang="zh-CN" altLang="en-US" sz="4400" b="1" dirty="0">
                <a:latin typeface="微软雅黑" panose="020B0503020204020204" charset="-122"/>
                <a:ea typeface="微软雅黑" panose="020B0503020204020204" charset="-122"/>
                <a:cs typeface="微软雅黑" panose="020B0503020204020204" charset="-122"/>
              </a:rPr>
              <a:t>年间，某地发生严重旱灾，上奏朝廷。</a:t>
            </a:r>
            <a:r>
              <a:rPr lang="zh-CN" altLang="en-US" sz="4400" b="1" dirty="0">
                <a:solidFill>
                  <a:srgbClr val="FF0000"/>
                </a:solidFill>
                <a:latin typeface="微软雅黑" panose="020B0503020204020204" charset="-122"/>
                <a:ea typeface="微软雅黑" panose="020B0503020204020204" charset="-122"/>
                <a:cs typeface="微软雅黑" panose="020B0503020204020204" charset="-122"/>
              </a:rPr>
              <a:t>大臣甲提交</a:t>
            </a:r>
            <a:r>
              <a:rPr lang="zh-CN" altLang="en-US" sz="4400" b="1" dirty="0">
                <a:latin typeface="微软雅黑" panose="020B0503020204020204" charset="-122"/>
                <a:ea typeface="微软雅黑" panose="020B0503020204020204" charset="-122"/>
                <a:cs typeface="微软雅黑" panose="020B0503020204020204" charset="-122"/>
              </a:rPr>
              <a:t>书面处理</a:t>
            </a:r>
            <a:r>
              <a:rPr lang="zh-CN" altLang="en-US" sz="4400" b="1" dirty="0">
                <a:solidFill>
                  <a:srgbClr val="FF0000"/>
                </a:solidFill>
                <a:latin typeface="微软雅黑" panose="020B0503020204020204" charset="-122"/>
                <a:ea typeface="微软雅黑" panose="020B0503020204020204" charset="-122"/>
                <a:cs typeface="微软雅黑" panose="020B0503020204020204" charset="-122"/>
              </a:rPr>
              <a:t>方案</a:t>
            </a:r>
            <a:r>
              <a:rPr lang="zh-CN" altLang="en-US" sz="4400" b="1" dirty="0">
                <a:latin typeface="微软雅黑" panose="020B0503020204020204" charset="-122"/>
                <a:ea typeface="微软雅黑" panose="020B0503020204020204" charset="-122"/>
                <a:cs typeface="微软雅黑" panose="020B0503020204020204" charset="-122"/>
              </a:rPr>
              <a:t>：</a:t>
            </a:r>
            <a:r>
              <a:rPr lang="en-US" altLang="zh-CN" sz="4400" b="1" dirty="0">
                <a:latin typeface="微软雅黑" panose="020B0503020204020204" charset="-122"/>
                <a:ea typeface="微软雅黑" panose="020B0503020204020204" charset="-122"/>
                <a:cs typeface="微软雅黑" panose="020B0503020204020204" charset="-122"/>
              </a:rPr>
              <a:t>A.</a:t>
            </a:r>
            <a:r>
              <a:rPr lang="zh-CN" altLang="en-US" sz="4400" b="1" dirty="0">
                <a:latin typeface="微软雅黑" panose="020B0503020204020204" charset="-122"/>
                <a:ea typeface="微软雅黑" panose="020B0503020204020204" charset="-122"/>
                <a:cs typeface="微软雅黑" panose="020B0503020204020204" charset="-122"/>
              </a:rPr>
              <a:t>举行大型祭天求雨仪式，</a:t>
            </a:r>
            <a:r>
              <a:rPr lang="en-US" altLang="zh-CN" sz="4400" b="1" dirty="0">
                <a:latin typeface="微软雅黑" panose="020B0503020204020204" charset="-122"/>
                <a:ea typeface="微软雅黑" panose="020B0503020204020204" charset="-122"/>
                <a:cs typeface="微软雅黑" panose="020B0503020204020204" charset="-122"/>
              </a:rPr>
              <a:t>B.</a:t>
            </a:r>
            <a:r>
              <a:rPr lang="zh-CN" altLang="en-US" sz="4400" b="1" dirty="0">
                <a:latin typeface="微软雅黑" panose="020B0503020204020204" charset="-122"/>
                <a:ea typeface="微软雅黑" panose="020B0503020204020204" charset="-122"/>
                <a:cs typeface="微软雅黑" panose="020B0503020204020204" charset="-122"/>
              </a:rPr>
              <a:t>削减灾区赋税，</a:t>
            </a:r>
            <a:r>
              <a:rPr lang="en-US" altLang="zh-CN" sz="4400" b="1" dirty="0">
                <a:latin typeface="微软雅黑" panose="020B0503020204020204" charset="-122"/>
                <a:ea typeface="微软雅黑" panose="020B0503020204020204" charset="-122"/>
                <a:cs typeface="微软雅黑" panose="020B0503020204020204" charset="-122"/>
              </a:rPr>
              <a:t>C.</a:t>
            </a:r>
            <a:r>
              <a:rPr lang="zh-CN" altLang="en-US" sz="4400" b="1" dirty="0">
                <a:latin typeface="微软雅黑" panose="020B0503020204020204" charset="-122"/>
                <a:ea typeface="微软雅黑" panose="020B0503020204020204" charset="-122"/>
                <a:cs typeface="微软雅黑" panose="020B0503020204020204" charset="-122"/>
              </a:rPr>
              <a:t>修筑引水灌溉渠道。大臣</a:t>
            </a:r>
            <a:r>
              <a:rPr lang="zh-CN" altLang="en-US" sz="4400" b="1" dirty="0">
                <a:solidFill>
                  <a:srgbClr val="FF0000"/>
                </a:solidFill>
                <a:latin typeface="微软雅黑" panose="020B0503020204020204" charset="-122"/>
                <a:ea typeface="微软雅黑" panose="020B0503020204020204" charset="-122"/>
                <a:cs typeface="微软雅黑" panose="020B0503020204020204" charset="-122"/>
              </a:rPr>
              <a:t>乙认为甲的处理方案可行</a:t>
            </a:r>
            <a:r>
              <a:rPr lang="zh-CN" altLang="en-US" sz="4400" b="1" dirty="0">
                <a:latin typeface="微软雅黑" panose="020B0503020204020204" charset="-122"/>
                <a:ea typeface="微软雅黑" panose="020B0503020204020204" charset="-122"/>
                <a:cs typeface="微软雅黑" panose="020B0503020204020204" charset="-122"/>
              </a:rPr>
              <a:t>，上呈</a:t>
            </a:r>
            <a:r>
              <a:rPr lang="zh-CN" altLang="en-US" sz="4400" b="1" dirty="0">
                <a:solidFill>
                  <a:srgbClr val="FF0000"/>
                </a:solidFill>
                <a:latin typeface="微软雅黑" panose="020B0503020204020204" charset="-122"/>
                <a:ea typeface="微软雅黑" panose="020B0503020204020204" charset="-122"/>
                <a:cs typeface="微软雅黑" panose="020B0503020204020204" charset="-122"/>
              </a:rPr>
              <a:t>至皇帝</a:t>
            </a:r>
            <a:r>
              <a:rPr lang="zh-CN" altLang="en-US" sz="4400" b="1" dirty="0">
                <a:latin typeface="微软雅黑" panose="020B0503020204020204" charset="-122"/>
                <a:ea typeface="微软雅黑" panose="020B0503020204020204" charset="-122"/>
                <a:cs typeface="微软雅黑" panose="020B0503020204020204" charset="-122"/>
              </a:rPr>
              <a:t>，皇帝赞许，吩咐</a:t>
            </a:r>
            <a:r>
              <a:rPr lang="zh-CN" altLang="en-US" sz="4400" b="1" dirty="0">
                <a:solidFill>
                  <a:srgbClr val="FF0000"/>
                </a:solidFill>
                <a:latin typeface="微软雅黑" panose="020B0503020204020204" charset="-122"/>
                <a:ea typeface="微软雅黑" panose="020B0503020204020204" charset="-122"/>
                <a:cs typeface="微软雅黑" panose="020B0503020204020204" charset="-122"/>
              </a:rPr>
              <a:t>大臣丙负责执行</a:t>
            </a:r>
            <a:r>
              <a:rPr lang="zh-CN" altLang="en-US" sz="4400" b="1" dirty="0">
                <a:latin typeface="微软雅黑" panose="020B0503020204020204" charset="-122"/>
                <a:ea typeface="微软雅黑" panose="020B0503020204020204" charset="-122"/>
                <a:cs typeface="微软雅黑" panose="020B0503020204020204" charset="-122"/>
              </a:rPr>
              <a:t>。</a:t>
            </a:r>
            <a:r>
              <a:rPr lang="zh-CN" altLang="en-US" sz="4400" b="1" dirty="0" smtClean="0">
                <a:solidFill>
                  <a:srgbClr val="FF0000"/>
                </a:solidFill>
                <a:latin typeface="微软雅黑" panose="020B0503020204020204" charset="-122"/>
                <a:ea typeface="微软雅黑" panose="020B0503020204020204" charset="-122"/>
                <a:cs typeface="微软雅黑" panose="020B0503020204020204" charset="-122"/>
              </a:rPr>
              <a:t>大臣丙</a:t>
            </a:r>
            <a:r>
              <a:rPr lang="zh-CN" altLang="en-US" sz="4400" b="1" dirty="0">
                <a:solidFill>
                  <a:srgbClr val="FF0000"/>
                </a:solidFill>
                <a:latin typeface="微软雅黑" panose="020B0503020204020204" charset="-122"/>
                <a:ea typeface="微软雅黑" panose="020B0503020204020204" charset="-122"/>
                <a:cs typeface="微软雅黑" panose="020B0503020204020204" charset="-122"/>
              </a:rPr>
              <a:t>将任务依次分配到属下三个部门。</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93"/>
                                        </p:tgtEl>
                                        <p:attrNameLst>
                                          <p:attrName>style.visibility</p:attrName>
                                        </p:attrNameLst>
                                      </p:cBhvr>
                                      <p:to>
                                        <p:strVal val="visible"/>
                                      </p:to>
                                    </p:set>
                                    <p:animEffect transition="in" filter="checkerboard(across)">
                                      <p:cBhvr>
                                        <p:cTn id="7" dur="500"/>
                                        <p:tgtEl>
                                          <p:spTgt spid="16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本框 13313"/>
          <p:cNvSpPr txBox="1"/>
          <p:nvPr/>
        </p:nvSpPr>
        <p:spPr>
          <a:xfrm>
            <a:off x="2357755" y="5156835"/>
            <a:ext cx="10074910" cy="488950"/>
          </a:xfrm>
          <a:prstGeom prst="rect">
            <a:avLst/>
          </a:prstGeom>
          <a:noFill/>
          <a:ln w="9525">
            <a:noFill/>
          </a:ln>
        </p:spPr>
        <p:txBody>
          <a:bodyPr lIns="60410" tIns="30203" rIns="60410" bIns="30203"/>
          <a:lstStyle/>
          <a:p>
            <a:pPr>
              <a:spcBef>
                <a:spcPct val="50000"/>
              </a:spcBef>
            </a:pPr>
            <a:r>
              <a:rPr lang="zh-CN" altLang="en-US" sz="4000" b="1" dirty="0">
                <a:latin typeface="微软雅黑" panose="020B0503020204020204" charset="-122"/>
                <a:ea typeface="微软雅黑" panose="020B0503020204020204" charset="-122"/>
              </a:rPr>
              <a:t>三</a:t>
            </a:r>
            <a:r>
              <a:rPr lang="zh-CN" altLang="en-US" sz="4000" b="1" dirty="0">
                <a:latin typeface="Arial" panose="020B0604020202020204" pitchFamily="34" charset="0"/>
                <a:ea typeface="微软雅黑" panose="020B0503020204020204" charset="-122"/>
              </a:rPr>
              <a:t>、</a:t>
            </a:r>
            <a:r>
              <a:rPr lang="zh-CN" altLang="en-US" sz="4000" b="1" dirty="0">
                <a:latin typeface="微软雅黑" panose="020B0503020204020204" charset="-122"/>
                <a:ea typeface="微软雅黑" panose="020B0503020204020204" charset="-122"/>
              </a:rPr>
              <a:t>选官</a:t>
            </a:r>
            <a:r>
              <a:rPr lang="zh-CN" altLang="en-US" sz="4000" b="1" dirty="0">
                <a:latin typeface="Arial" panose="020B0604020202020204" pitchFamily="34" charset="0"/>
                <a:ea typeface="微软雅黑" panose="020B0503020204020204" charset="-122"/>
              </a:rPr>
              <a:t>、</a:t>
            </a:r>
            <a:r>
              <a:rPr lang="zh-CN" altLang="en-US" sz="4000" b="1" dirty="0">
                <a:latin typeface="微软雅黑" panose="020B0503020204020204" charset="-122"/>
                <a:ea typeface="微软雅黑" panose="020B0503020204020204" charset="-122"/>
              </a:rPr>
              <a:t>用官制度的变化</a:t>
            </a:r>
            <a:r>
              <a:rPr lang="zh-CN" altLang="en-US" sz="4000" b="1" dirty="0">
                <a:latin typeface="Arial" panose="020B0604020202020204" pitchFamily="34" charset="0"/>
                <a:ea typeface="微软雅黑" panose="020B0503020204020204" charset="-122"/>
              </a:rPr>
              <a:t>（</a:t>
            </a:r>
            <a:r>
              <a:rPr lang="zh-CN" altLang="en-US" sz="4000" b="1" dirty="0">
                <a:latin typeface="微软雅黑" panose="020B0503020204020204" charset="-122"/>
                <a:ea typeface="微软雅黑" panose="020B0503020204020204" charset="-122"/>
              </a:rPr>
              <a:t>主要制度</a:t>
            </a:r>
            <a:r>
              <a:rPr lang="zh-CN" altLang="en-US" sz="4000" b="1" dirty="0">
                <a:latin typeface="Arial" panose="020B0604020202020204" pitchFamily="34" charset="0"/>
                <a:ea typeface="微软雅黑" panose="020B0503020204020204" charset="-122"/>
              </a:rPr>
              <a:t>）</a:t>
            </a:r>
          </a:p>
        </p:txBody>
      </p:sp>
      <p:sp>
        <p:nvSpPr>
          <p:cNvPr id="8195" name="文本框 13314"/>
          <p:cNvSpPr txBox="1"/>
          <p:nvPr/>
        </p:nvSpPr>
        <p:spPr>
          <a:xfrm>
            <a:off x="692150" y="241935"/>
            <a:ext cx="861695" cy="6374130"/>
          </a:xfrm>
          <a:prstGeom prst="rect">
            <a:avLst/>
          </a:prstGeom>
          <a:noFill/>
          <a:ln w="9525">
            <a:noFill/>
          </a:ln>
        </p:spPr>
        <p:txBody>
          <a:bodyPr vert="eaVert" lIns="68506" tIns="34252" rIns="68506" bIns="34252"/>
          <a:lstStyle/>
          <a:p>
            <a:pPr>
              <a:lnSpc>
                <a:spcPct val="90000"/>
              </a:lnSpc>
              <a:spcBef>
                <a:spcPts val="50"/>
              </a:spcBef>
            </a:pPr>
            <a:r>
              <a:rPr lang="zh-CN" altLang="en-US" sz="4400" b="1" dirty="0">
                <a:solidFill>
                  <a:srgbClr val="FF0000"/>
                </a:solidFill>
                <a:latin typeface="微软雅黑" panose="020B0503020204020204" charset="-122"/>
                <a:ea typeface="微软雅黑" panose="020B0503020204020204" charset="-122"/>
              </a:rPr>
              <a:t>从汉至清政治制度的演变</a:t>
            </a:r>
          </a:p>
        </p:txBody>
      </p:sp>
      <p:sp>
        <p:nvSpPr>
          <p:cNvPr id="8196" name="文本框 13315"/>
          <p:cNvSpPr txBox="1"/>
          <p:nvPr/>
        </p:nvSpPr>
        <p:spPr>
          <a:xfrm>
            <a:off x="2501900" y="241935"/>
            <a:ext cx="8519795" cy="722630"/>
          </a:xfrm>
          <a:prstGeom prst="rect">
            <a:avLst/>
          </a:prstGeom>
          <a:noFill/>
          <a:ln w="9525">
            <a:noFill/>
          </a:ln>
        </p:spPr>
        <p:txBody>
          <a:bodyPr lIns="68506" tIns="34252" rIns="68506" bIns="34252"/>
          <a:lstStyle/>
          <a:p>
            <a:r>
              <a:rPr lang="zh-CN" altLang="en-US" sz="4400" b="1" dirty="0">
                <a:latin typeface="微软雅黑" panose="020B0503020204020204" charset="-122"/>
                <a:ea typeface="微软雅黑" panose="020B0503020204020204" charset="-122"/>
              </a:rPr>
              <a:t>一</a:t>
            </a:r>
            <a:r>
              <a:rPr lang="zh-CN" altLang="en-US" sz="4400" b="1" dirty="0">
                <a:latin typeface="Arial" panose="020B0604020202020204" pitchFamily="34" charset="0"/>
                <a:ea typeface="微软雅黑" panose="020B0503020204020204" charset="-122"/>
              </a:rPr>
              <a:t>、</a:t>
            </a:r>
            <a:r>
              <a:rPr lang="zh-CN" altLang="en-US" sz="4400" b="1" dirty="0">
                <a:latin typeface="微软雅黑" panose="020B0503020204020204" charset="-122"/>
                <a:ea typeface="微软雅黑" panose="020B0503020204020204" charset="-122"/>
              </a:rPr>
              <a:t>中央集权的发展</a:t>
            </a:r>
            <a:r>
              <a:rPr lang="zh-CN" altLang="en-US" sz="4400" b="1" dirty="0">
                <a:latin typeface="Arial" panose="020B0604020202020204" pitchFamily="34" charset="0"/>
                <a:ea typeface="微软雅黑" panose="020B0503020204020204" charset="-122"/>
              </a:rPr>
              <a:t>（</a:t>
            </a:r>
            <a:r>
              <a:rPr lang="zh-CN" altLang="en-US" sz="4400" b="1" dirty="0">
                <a:latin typeface="微软雅黑" panose="020B0503020204020204" charset="-122"/>
                <a:ea typeface="微软雅黑" panose="020B0503020204020204" charset="-122"/>
              </a:rPr>
              <a:t>演变过程</a:t>
            </a:r>
            <a:r>
              <a:rPr lang="zh-CN" altLang="en-US" sz="4400" b="1" dirty="0">
                <a:latin typeface="Arial" panose="020B0604020202020204" pitchFamily="34" charset="0"/>
                <a:ea typeface="微软雅黑" panose="020B0503020204020204" charset="-122"/>
              </a:rPr>
              <a:t>）</a:t>
            </a:r>
          </a:p>
        </p:txBody>
      </p:sp>
      <p:sp>
        <p:nvSpPr>
          <p:cNvPr id="8197" name="文本框 13316"/>
          <p:cNvSpPr txBox="1"/>
          <p:nvPr/>
        </p:nvSpPr>
        <p:spPr>
          <a:xfrm>
            <a:off x="2357755" y="2539365"/>
            <a:ext cx="8249285" cy="734695"/>
          </a:xfrm>
          <a:prstGeom prst="rect">
            <a:avLst/>
          </a:prstGeom>
          <a:noFill/>
          <a:ln w="9525">
            <a:noFill/>
          </a:ln>
        </p:spPr>
        <p:txBody>
          <a:bodyPr lIns="68506" tIns="34252" rIns="68506" bIns="34252"/>
          <a:lstStyle/>
          <a:p>
            <a:pPr>
              <a:spcBef>
                <a:spcPct val="50000"/>
              </a:spcBef>
            </a:pPr>
            <a:r>
              <a:rPr lang="zh-CN" altLang="en-US" sz="4400" b="1" dirty="0">
                <a:latin typeface="微软雅黑" panose="020B0503020204020204" charset="-122"/>
                <a:ea typeface="微软雅黑" panose="020B0503020204020204" charset="-122"/>
              </a:rPr>
              <a:t>二</a:t>
            </a:r>
            <a:r>
              <a:rPr lang="zh-CN" altLang="en-US" sz="4400" b="1" dirty="0">
                <a:latin typeface="Arial" panose="020B0604020202020204" pitchFamily="34" charset="0"/>
                <a:ea typeface="微软雅黑" panose="020B0503020204020204" charset="-122"/>
              </a:rPr>
              <a:t>、</a:t>
            </a:r>
            <a:r>
              <a:rPr lang="zh-CN" altLang="en-US" sz="4400" b="1" dirty="0">
                <a:latin typeface="微软雅黑" panose="020B0503020204020204" charset="-122"/>
                <a:ea typeface="微软雅黑" panose="020B0503020204020204" charset="-122"/>
              </a:rPr>
              <a:t>君主专制的演进</a:t>
            </a:r>
            <a:r>
              <a:rPr lang="zh-CN" altLang="en-US" sz="4400" b="1" dirty="0">
                <a:latin typeface="Arial" panose="020B0604020202020204" pitchFamily="34" charset="0"/>
                <a:ea typeface="微软雅黑" panose="020B0503020204020204" charset="-122"/>
              </a:rPr>
              <a:t>（</a:t>
            </a:r>
            <a:r>
              <a:rPr lang="zh-CN" altLang="en-US" sz="4400" b="1" dirty="0">
                <a:latin typeface="微软雅黑" panose="020B0503020204020204" charset="-122"/>
                <a:ea typeface="微软雅黑" panose="020B0503020204020204" charset="-122"/>
              </a:rPr>
              <a:t>演变过程</a:t>
            </a:r>
            <a:r>
              <a:rPr lang="zh-CN" altLang="en-US" sz="4400" b="1" dirty="0">
                <a:latin typeface="Arial" panose="020B0604020202020204" pitchFamily="34" charset="0"/>
                <a:ea typeface="微软雅黑" panose="020B0503020204020204" charset="-122"/>
              </a:rPr>
              <a:t>）</a:t>
            </a:r>
          </a:p>
        </p:txBody>
      </p:sp>
      <p:sp>
        <p:nvSpPr>
          <p:cNvPr id="13319" name="文本框 13318"/>
          <p:cNvSpPr txBox="1"/>
          <p:nvPr/>
        </p:nvSpPr>
        <p:spPr>
          <a:xfrm>
            <a:off x="2573655" y="964565"/>
            <a:ext cx="5398770" cy="756285"/>
          </a:xfrm>
          <a:prstGeom prst="rect">
            <a:avLst/>
          </a:prstGeom>
          <a:noFill/>
          <a:ln w="9525">
            <a:noFill/>
          </a:ln>
        </p:spPr>
        <p:txBody>
          <a:bodyPr lIns="60410" tIns="30203" rIns="60410" bIns="30203"/>
          <a:lstStyle/>
          <a:p>
            <a:r>
              <a:rPr lang="zh-CN" altLang="en-US" sz="4000" b="1" dirty="0">
                <a:solidFill>
                  <a:schemeClr val="tx1"/>
                </a:solidFill>
                <a:latin typeface="Arial" panose="020B0604020202020204" pitchFamily="34" charset="0"/>
                <a:ea typeface="微软雅黑" panose="020B0503020204020204" charset="-122"/>
              </a:rPr>
              <a:t>（</a:t>
            </a:r>
            <a:r>
              <a:rPr lang="zh-CN" altLang="en-US" sz="4000" b="1" dirty="0">
                <a:solidFill>
                  <a:schemeClr val="tx1"/>
                </a:solidFill>
                <a:latin typeface="微软雅黑" panose="020B0503020204020204" charset="-122"/>
                <a:ea typeface="微软雅黑" panose="020B0503020204020204" charset="-122"/>
              </a:rPr>
              <a:t>地方管理制度的变化</a:t>
            </a:r>
            <a:r>
              <a:rPr lang="zh-CN" altLang="en-US" sz="4000" b="1" dirty="0">
                <a:solidFill>
                  <a:schemeClr val="tx1"/>
                </a:solidFill>
                <a:latin typeface="Arial" panose="020B0604020202020204" pitchFamily="34" charset="0"/>
                <a:ea typeface="微软雅黑" panose="020B0503020204020204" charset="-122"/>
              </a:rPr>
              <a:t>）</a:t>
            </a:r>
          </a:p>
        </p:txBody>
      </p:sp>
      <p:sp>
        <p:nvSpPr>
          <p:cNvPr id="13320" name="文本框 13319"/>
          <p:cNvSpPr txBox="1"/>
          <p:nvPr/>
        </p:nvSpPr>
        <p:spPr>
          <a:xfrm>
            <a:off x="2725420" y="3274060"/>
            <a:ext cx="5094605" cy="490855"/>
          </a:xfrm>
          <a:prstGeom prst="rect">
            <a:avLst/>
          </a:prstGeom>
          <a:noFill/>
          <a:ln w="9525">
            <a:noFill/>
          </a:ln>
        </p:spPr>
        <p:txBody>
          <a:bodyPr lIns="60410" tIns="30203" rIns="60410" bIns="30203"/>
          <a:lstStyle/>
          <a:p>
            <a:r>
              <a:rPr lang="zh-CN" altLang="en-US" sz="3600" b="1" dirty="0">
                <a:solidFill>
                  <a:schemeClr val="tx1"/>
                </a:solidFill>
                <a:latin typeface="Arial" panose="020B0604020202020204" pitchFamily="34" charset="0"/>
                <a:ea typeface="微软雅黑" panose="020B0503020204020204" charset="-122"/>
              </a:rPr>
              <a:t>（</a:t>
            </a:r>
            <a:r>
              <a:rPr lang="zh-CN" altLang="en-US" sz="3600" b="1" dirty="0">
                <a:solidFill>
                  <a:schemeClr val="tx1"/>
                </a:solidFill>
                <a:latin typeface="微软雅黑" panose="020B0503020204020204" charset="-122"/>
                <a:ea typeface="微软雅黑" panose="020B0503020204020204" charset="-122"/>
              </a:rPr>
              <a:t>中央官制的变化</a:t>
            </a:r>
            <a:r>
              <a:rPr lang="zh-CN" altLang="en-US" sz="3600" b="1" dirty="0">
                <a:solidFill>
                  <a:schemeClr val="tx1"/>
                </a:solidFill>
                <a:latin typeface="Arial" panose="020B0604020202020204" pitchFamily="34" charset="0"/>
                <a:ea typeface="微软雅黑" panose="020B0503020204020204" charset="-122"/>
              </a:rPr>
              <a:t>）</a:t>
            </a:r>
          </a:p>
        </p:txBody>
      </p:sp>
      <p:sp>
        <p:nvSpPr>
          <p:cNvPr id="13322" name="矩形 13321"/>
          <p:cNvSpPr/>
          <p:nvPr/>
        </p:nvSpPr>
        <p:spPr>
          <a:xfrm>
            <a:off x="6534785" y="1619885"/>
            <a:ext cx="5633085" cy="645160"/>
          </a:xfrm>
          <a:prstGeom prst="rect">
            <a:avLst/>
          </a:prstGeom>
          <a:noFill/>
          <a:ln w="9525">
            <a:noFill/>
          </a:ln>
        </p:spPr>
        <p:txBody>
          <a:bodyPr wrap="square">
            <a:spAutoFit/>
          </a:bodyPr>
          <a:lstStyle/>
          <a:p>
            <a:r>
              <a:rPr lang="en-US" altLang="zh-CN" sz="3600" b="1" dirty="0">
                <a:latin typeface="微软雅黑" panose="020B0503020204020204" charset="-122"/>
                <a:ea typeface="微软雅黑" panose="020B0503020204020204" charset="-122"/>
              </a:rPr>
              <a:t>——</a:t>
            </a:r>
            <a:r>
              <a:rPr lang="zh-CN" altLang="en-US" sz="3600" b="1" dirty="0">
                <a:latin typeface="微软雅黑" panose="020B0503020204020204" charset="-122"/>
                <a:ea typeface="微软雅黑" panose="020B0503020204020204" charset="-122"/>
              </a:rPr>
              <a:t>解决</a:t>
            </a:r>
            <a:r>
              <a:rPr lang="zh-CN" altLang="en-US" sz="3600" b="1" dirty="0">
                <a:solidFill>
                  <a:srgbClr val="FF0000"/>
                </a:solidFill>
                <a:latin typeface="微软雅黑" panose="020B0503020204020204" charset="-122"/>
                <a:ea typeface="微软雅黑" panose="020B0503020204020204" charset="-122"/>
              </a:rPr>
              <a:t>中央</a:t>
            </a:r>
            <a:r>
              <a:rPr lang="zh-CN" altLang="en-US" sz="3600" b="1" dirty="0">
                <a:latin typeface="微软雅黑" panose="020B0503020204020204" charset="-122"/>
                <a:ea typeface="微软雅黑" panose="020B0503020204020204" charset="-122"/>
              </a:rPr>
              <a:t>与</a:t>
            </a:r>
            <a:r>
              <a:rPr lang="zh-CN" altLang="en-US" sz="3600" b="1" dirty="0">
                <a:solidFill>
                  <a:srgbClr val="FF0000"/>
                </a:solidFill>
                <a:latin typeface="微软雅黑" panose="020B0503020204020204" charset="-122"/>
                <a:ea typeface="微软雅黑" panose="020B0503020204020204" charset="-122"/>
              </a:rPr>
              <a:t>地方</a:t>
            </a:r>
            <a:r>
              <a:rPr lang="zh-CN" altLang="en-US" sz="3600" b="1" dirty="0">
                <a:latin typeface="微软雅黑" panose="020B0503020204020204" charset="-122"/>
                <a:ea typeface="微软雅黑" panose="020B0503020204020204" charset="-122"/>
              </a:rPr>
              <a:t>矛盾</a:t>
            </a:r>
          </a:p>
        </p:txBody>
      </p:sp>
      <p:sp>
        <p:nvSpPr>
          <p:cNvPr id="13323" name="矩形 13322"/>
          <p:cNvSpPr/>
          <p:nvPr/>
        </p:nvSpPr>
        <p:spPr>
          <a:xfrm>
            <a:off x="6534785" y="3764915"/>
            <a:ext cx="6077585" cy="645160"/>
          </a:xfrm>
          <a:prstGeom prst="rect">
            <a:avLst/>
          </a:prstGeom>
          <a:noFill/>
          <a:ln w="9525">
            <a:noFill/>
          </a:ln>
        </p:spPr>
        <p:txBody>
          <a:bodyPr wrap="square">
            <a:spAutoFit/>
          </a:bodyPr>
          <a:lstStyle/>
          <a:p>
            <a:r>
              <a:rPr lang="en-US" altLang="zh-CN" sz="3600" b="1" dirty="0">
                <a:latin typeface="微软雅黑" panose="020B0503020204020204" charset="-122"/>
                <a:ea typeface="微软雅黑" panose="020B0503020204020204" charset="-122"/>
              </a:rPr>
              <a:t>——</a:t>
            </a:r>
            <a:r>
              <a:rPr lang="zh-CN" altLang="en-US" sz="3600" b="1" dirty="0">
                <a:latin typeface="微软雅黑" panose="020B0503020204020204" charset="-122"/>
                <a:ea typeface="微软雅黑" panose="020B0503020204020204" charset="-122"/>
              </a:rPr>
              <a:t>解决</a:t>
            </a:r>
            <a:r>
              <a:rPr lang="zh-CN" altLang="en-US" sz="3600" b="1" dirty="0">
                <a:solidFill>
                  <a:srgbClr val="FF0000"/>
                </a:solidFill>
                <a:latin typeface="微软雅黑" panose="020B0503020204020204" charset="-122"/>
                <a:ea typeface="微软雅黑" panose="020B0503020204020204" charset="-122"/>
              </a:rPr>
              <a:t>皇权</a:t>
            </a:r>
            <a:r>
              <a:rPr lang="zh-CN" altLang="en-US" sz="3600" b="1" dirty="0">
                <a:latin typeface="微软雅黑" panose="020B0503020204020204" charset="-122"/>
                <a:ea typeface="微软雅黑" panose="020B0503020204020204" charset="-122"/>
              </a:rPr>
              <a:t>与</a:t>
            </a:r>
            <a:r>
              <a:rPr lang="zh-CN" altLang="en-US" sz="3600" b="1" dirty="0">
                <a:solidFill>
                  <a:srgbClr val="FF0000"/>
                </a:solidFill>
                <a:latin typeface="微软雅黑" panose="020B0503020204020204" charset="-122"/>
                <a:ea typeface="微软雅黑" panose="020B0503020204020204" charset="-122"/>
              </a:rPr>
              <a:t>相权</a:t>
            </a:r>
            <a:r>
              <a:rPr lang="zh-CN" altLang="en-US" sz="3600" b="1" dirty="0">
                <a:latin typeface="微软雅黑" panose="020B0503020204020204" charset="-122"/>
                <a:ea typeface="微软雅黑" panose="020B0503020204020204" charset="-122"/>
              </a:rPr>
              <a:t>的矛盾</a:t>
            </a:r>
          </a:p>
        </p:txBody>
      </p:sp>
      <p:sp>
        <p:nvSpPr>
          <p:cNvPr id="13324" name="矩形 13323"/>
          <p:cNvSpPr/>
          <p:nvPr/>
        </p:nvSpPr>
        <p:spPr>
          <a:xfrm>
            <a:off x="5873750" y="5909310"/>
            <a:ext cx="6033770" cy="706755"/>
          </a:xfrm>
          <a:prstGeom prst="rect">
            <a:avLst/>
          </a:prstGeom>
          <a:noFill/>
          <a:ln w="9525">
            <a:noFill/>
          </a:ln>
        </p:spPr>
        <p:txBody>
          <a:bodyPr wrap="square">
            <a:spAutoFit/>
          </a:bodyPr>
          <a:lstStyle/>
          <a:p>
            <a:pPr algn="r"/>
            <a:r>
              <a:rPr lang="en-US" altLang="zh-CN" sz="4000" b="1" dirty="0">
                <a:latin typeface="微软雅黑" panose="020B0503020204020204" charset="-122"/>
                <a:ea typeface="微软雅黑" panose="020B0503020204020204" charset="-122"/>
              </a:rPr>
              <a:t>——</a:t>
            </a:r>
            <a:r>
              <a:rPr lang="zh-CN" altLang="en-US" sz="4000" b="1" dirty="0">
                <a:latin typeface="微软雅黑" panose="020B0503020204020204" charset="-122"/>
                <a:ea typeface="微软雅黑" panose="020B0503020204020204" charset="-122"/>
              </a:rPr>
              <a:t>解决</a:t>
            </a:r>
            <a:r>
              <a:rPr lang="zh-CN" altLang="en-US" sz="4000" b="1" dirty="0">
                <a:solidFill>
                  <a:srgbClr val="FF0000"/>
                </a:solidFill>
                <a:latin typeface="微软雅黑" panose="020B0503020204020204" charset="-122"/>
                <a:ea typeface="微软雅黑" panose="020B0503020204020204" charset="-122"/>
              </a:rPr>
              <a:t>人事任免</a:t>
            </a:r>
            <a:r>
              <a:rPr lang="zh-CN" altLang="en-US" sz="4000" b="1" dirty="0">
                <a:latin typeface="微软雅黑" panose="020B0503020204020204" charset="-122"/>
                <a:ea typeface="微软雅黑" panose="020B0503020204020204" charset="-122"/>
              </a:rPr>
              <a:t>的问题</a:t>
            </a:r>
          </a:p>
        </p:txBody>
      </p:sp>
      <p:sp>
        <p:nvSpPr>
          <p:cNvPr id="4" name="左大括号 3"/>
          <p:cNvSpPr/>
          <p:nvPr/>
        </p:nvSpPr>
        <p:spPr>
          <a:xfrm>
            <a:off x="1798320" y="657225"/>
            <a:ext cx="703580" cy="4770120"/>
          </a:xfrm>
          <a:prstGeom prst="leftBrace">
            <a:avLst/>
          </a:prstGeom>
          <a:ln w="63500"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lstStyle/>
          <a:p>
            <a:endParaRPr lang="zh-CN" altLang="en-US" sz="12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319"/>
                                        </p:tgtEl>
                                        <p:attrNameLst>
                                          <p:attrName>style.visibility</p:attrName>
                                        </p:attrNameLst>
                                      </p:cBhvr>
                                      <p:to>
                                        <p:strVal val="visible"/>
                                      </p:to>
                                    </p:set>
                                    <p:animEffect transition="in" filter="blinds(horizontal)">
                                      <p:cBhvr>
                                        <p:cTn id="7" dur="500"/>
                                        <p:tgtEl>
                                          <p:spTgt spid="133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322"/>
                                        </p:tgtEl>
                                        <p:attrNameLst>
                                          <p:attrName>style.visibility</p:attrName>
                                        </p:attrNameLst>
                                      </p:cBhvr>
                                      <p:to>
                                        <p:strVal val="visible"/>
                                      </p:to>
                                    </p:set>
                                    <p:anim calcmode="lin" valueType="num">
                                      <p:cBhvr>
                                        <p:cTn id="12" dur="500" fill="hold"/>
                                        <p:tgtEl>
                                          <p:spTgt spid="13322"/>
                                        </p:tgtEl>
                                        <p:attrNameLst>
                                          <p:attrName>ppt_x</p:attrName>
                                        </p:attrNameLst>
                                      </p:cBhvr>
                                      <p:tavLst>
                                        <p:tav tm="0">
                                          <p:val>
                                            <p:strVal val="#ppt_x"/>
                                          </p:val>
                                        </p:tav>
                                        <p:tav tm="100000">
                                          <p:val>
                                            <p:strVal val="#ppt_x"/>
                                          </p:val>
                                        </p:tav>
                                      </p:tavLst>
                                    </p:anim>
                                    <p:anim calcmode="lin" valueType="num">
                                      <p:cBhvr>
                                        <p:cTn id="13" dur="500" fill="hold"/>
                                        <p:tgtEl>
                                          <p:spTgt spid="1332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3320"/>
                                        </p:tgtEl>
                                        <p:attrNameLst>
                                          <p:attrName>style.visibility</p:attrName>
                                        </p:attrNameLst>
                                      </p:cBhvr>
                                      <p:to>
                                        <p:strVal val="visible"/>
                                      </p:to>
                                    </p:set>
                                    <p:animEffect transition="in" filter="blinds(horizontal)">
                                      <p:cBhvr>
                                        <p:cTn id="18" dur="500"/>
                                        <p:tgtEl>
                                          <p:spTgt spid="1332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323"/>
                                        </p:tgtEl>
                                        <p:attrNameLst>
                                          <p:attrName>style.visibility</p:attrName>
                                        </p:attrNameLst>
                                      </p:cBhvr>
                                      <p:to>
                                        <p:strVal val="visible"/>
                                      </p:to>
                                    </p:set>
                                    <p:anim calcmode="lin" valueType="num">
                                      <p:cBhvr>
                                        <p:cTn id="23" dur="500" fill="hold"/>
                                        <p:tgtEl>
                                          <p:spTgt spid="13323"/>
                                        </p:tgtEl>
                                        <p:attrNameLst>
                                          <p:attrName>ppt_x</p:attrName>
                                        </p:attrNameLst>
                                      </p:cBhvr>
                                      <p:tavLst>
                                        <p:tav tm="0">
                                          <p:val>
                                            <p:strVal val="#ppt_x"/>
                                          </p:val>
                                        </p:tav>
                                        <p:tav tm="100000">
                                          <p:val>
                                            <p:strVal val="#ppt_x"/>
                                          </p:val>
                                        </p:tav>
                                      </p:tavLst>
                                    </p:anim>
                                    <p:anim calcmode="lin" valueType="num">
                                      <p:cBhvr>
                                        <p:cTn id="24" dur="500" fill="hold"/>
                                        <p:tgtEl>
                                          <p:spTgt spid="1332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3324"/>
                                        </p:tgtEl>
                                        <p:attrNameLst>
                                          <p:attrName>style.visibility</p:attrName>
                                        </p:attrNameLst>
                                      </p:cBhvr>
                                      <p:to>
                                        <p:strVal val="visible"/>
                                      </p:to>
                                    </p:set>
                                    <p:anim calcmode="lin" valueType="num">
                                      <p:cBhvr>
                                        <p:cTn id="29" dur="500" fill="hold"/>
                                        <p:tgtEl>
                                          <p:spTgt spid="13324"/>
                                        </p:tgtEl>
                                        <p:attrNameLst>
                                          <p:attrName>ppt_x</p:attrName>
                                        </p:attrNameLst>
                                      </p:cBhvr>
                                      <p:tavLst>
                                        <p:tav tm="0">
                                          <p:val>
                                            <p:strVal val="#ppt_x"/>
                                          </p:val>
                                        </p:tav>
                                        <p:tav tm="100000">
                                          <p:val>
                                            <p:strVal val="#ppt_x"/>
                                          </p:val>
                                        </p:tav>
                                      </p:tavLst>
                                    </p:anim>
                                    <p:anim calcmode="lin" valueType="num">
                                      <p:cBhvr>
                                        <p:cTn id="30" dur="500" fill="hold"/>
                                        <p:tgtEl>
                                          <p:spTgt spid="133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225" y="11430"/>
            <a:ext cx="7432675" cy="559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solidFill>
                  <a:schemeClr val="tx1"/>
                </a:solidFill>
                <a:latin typeface="微软雅黑" panose="020B0503020204020204" charset="-122"/>
                <a:ea typeface="微软雅黑" panose="020B0503020204020204" charset="-122"/>
                <a:cs typeface="微软雅黑" panose="020B0503020204020204" charset="-122"/>
              </a:rPr>
              <a:t>二、 君主专制的演进（皇帝—大臣） </a:t>
            </a:r>
          </a:p>
        </p:txBody>
      </p:sp>
      <p:pic>
        <p:nvPicPr>
          <p:cNvPr id="28" name="图片 27" descr="5de101964d001b5eb0b8e18458c80e73"/>
          <p:cNvPicPr>
            <a:picLocks noChangeAspect="1"/>
          </p:cNvPicPr>
          <p:nvPr/>
        </p:nvPicPr>
        <p:blipFill>
          <a:blip r:embed="rId4" cstate="screen"/>
          <a:stretch>
            <a:fillRect/>
          </a:stretch>
        </p:blipFill>
        <p:spPr>
          <a:xfrm>
            <a:off x="11464925" y="5971540"/>
            <a:ext cx="572770" cy="763270"/>
          </a:xfrm>
          <a:prstGeom prst="rect">
            <a:avLst/>
          </a:prstGeom>
          <a:solidFill>
            <a:schemeClr val="bg1"/>
          </a:solidFill>
        </p:spPr>
      </p:pic>
      <p:sp>
        <p:nvSpPr>
          <p:cNvPr id="3" name="文本框 2"/>
          <p:cNvSpPr txBox="1"/>
          <p:nvPr/>
        </p:nvSpPr>
        <p:spPr>
          <a:xfrm>
            <a:off x="256540" y="504825"/>
            <a:ext cx="8818880" cy="706755"/>
          </a:xfrm>
          <a:prstGeom prst="rect">
            <a:avLst/>
          </a:prstGeom>
          <a:noFill/>
        </p:spPr>
        <p:txBody>
          <a:bodyPr wrap="none" rtlCol="0" anchor="t">
            <a:spAutoFit/>
          </a:bodyPr>
          <a:lstStyle/>
          <a:p>
            <a:pPr algn="l">
              <a:spcBef>
                <a:spcPct val="50000"/>
              </a:spcBef>
              <a:buClr>
                <a:schemeClr val="bg1"/>
              </a:buClr>
            </a:pPr>
            <a:r>
              <a:rPr lang="zh-CN" altLang="en-US" sz="4000" dirty="0">
                <a:solidFill>
                  <a:schemeClr val="tx1"/>
                </a:solidFill>
                <a:latin typeface="微软雅黑" panose="020B0503020204020204" charset="-122"/>
                <a:ea typeface="微软雅黑" panose="020B0503020204020204" charset="-122"/>
                <a:sym typeface="+mn-ea"/>
              </a:rPr>
              <a:t>北宋：（二府三司）增设机构分割相权</a:t>
            </a:r>
          </a:p>
        </p:txBody>
      </p:sp>
      <p:sp>
        <p:nvSpPr>
          <p:cNvPr id="28674" name="Text Box 2"/>
          <p:cNvSpPr txBox="1"/>
          <p:nvPr/>
        </p:nvSpPr>
        <p:spPr>
          <a:xfrm>
            <a:off x="3440113" y="2916238"/>
            <a:ext cx="2095500" cy="554355"/>
          </a:xfrm>
          <a:prstGeom prst="rect">
            <a:avLst/>
          </a:prstGeom>
          <a:solidFill>
            <a:schemeClr val="bg1"/>
          </a:solidFill>
          <a:ln w="9525" cap="flat" cmpd="sng">
            <a:noFill/>
            <a:prstDash val="solid"/>
            <a:miter/>
            <a:headEnd type="none" w="med" len="med"/>
            <a:tailEnd type="none" w="med" len="med"/>
          </a:ln>
        </p:spPr>
        <p:txBody>
          <a:bodyPr lIns="90000" tIns="46800" rIns="90000" bIns="46800">
            <a:spAutoFit/>
          </a:bodyPr>
          <a:lstStyle/>
          <a:p>
            <a:r>
              <a:rPr lang="zh-CN" altLang="en-US" sz="3000" dirty="0">
                <a:solidFill>
                  <a:srgbClr val="FF0000"/>
                </a:solidFill>
                <a:latin typeface="微软雅黑" panose="020B0503020204020204" charset="-122"/>
                <a:ea typeface="微软雅黑" panose="020B0503020204020204" charset="-122"/>
              </a:rPr>
              <a:t>中书门下</a:t>
            </a:r>
          </a:p>
        </p:txBody>
      </p:sp>
      <p:sp>
        <p:nvSpPr>
          <p:cNvPr id="28675" name="Text Box 3"/>
          <p:cNvSpPr txBox="1"/>
          <p:nvPr/>
        </p:nvSpPr>
        <p:spPr>
          <a:xfrm>
            <a:off x="3727450" y="1547813"/>
            <a:ext cx="1438275" cy="554355"/>
          </a:xfrm>
          <a:prstGeom prst="rect">
            <a:avLst/>
          </a:prstGeom>
          <a:solidFill>
            <a:schemeClr val="bg1"/>
          </a:solidFill>
          <a:ln w="9525" cap="flat" cmpd="sng">
            <a:noFill/>
            <a:prstDash val="solid"/>
            <a:miter/>
            <a:headEnd type="none" w="med" len="med"/>
            <a:tailEnd type="none" w="med" len="med"/>
          </a:ln>
        </p:spPr>
        <p:txBody>
          <a:bodyPr lIns="90000" tIns="46800" rIns="90000" bIns="46800">
            <a:spAutoFit/>
          </a:bodyPr>
          <a:lstStyle/>
          <a:p>
            <a:r>
              <a:rPr lang="zh-CN" altLang="en-US" sz="3000" dirty="0">
                <a:solidFill>
                  <a:schemeClr val="tx1"/>
                </a:solidFill>
                <a:latin typeface="微软雅黑" panose="020B0503020204020204" charset="-122"/>
                <a:ea typeface="微软雅黑" panose="020B0503020204020204" charset="-122"/>
                <a:cs typeface="微软雅黑" panose="020B0503020204020204" charset="-122"/>
              </a:rPr>
              <a:t>皇   帝</a:t>
            </a:r>
          </a:p>
        </p:txBody>
      </p:sp>
      <p:sp>
        <p:nvSpPr>
          <p:cNvPr id="28676" name="Text Box 4"/>
          <p:cNvSpPr txBox="1"/>
          <p:nvPr/>
        </p:nvSpPr>
        <p:spPr>
          <a:xfrm>
            <a:off x="7726680" y="3043873"/>
            <a:ext cx="4649470" cy="769620"/>
          </a:xfrm>
          <a:prstGeom prst="rect">
            <a:avLst/>
          </a:prstGeom>
          <a:noFill/>
          <a:ln w="9525">
            <a:noFill/>
          </a:ln>
        </p:spPr>
        <p:txBody>
          <a:bodyPr wrap="none" lIns="90000" tIns="46800" rIns="90000" bIns="46800">
            <a:spAutoFit/>
          </a:bodyPr>
          <a:lstStyle/>
          <a:p>
            <a:r>
              <a:rPr lang="zh-CN" altLang="en-US" sz="4400" dirty="0">
                <a:solidFill>
                  <a:schemeClr val="tx1"/>
                </a:solidFill>
                <a:latin typeface="微软雅黑" panose="020B0503020204020204" charset="-122"/>
                <a:ea typeface="微软雅黑" panose="020B0503020204020204" charset="-122"/>
              </a:rPr>
              <a:t>（最高行政机构）</a:t>
            </a:r>
          </a:p>
        </p:txBody>
      </p:sp>
      <p:grpSp>
        <p:nvGrpSpPr>
          <p:cNvPr id="4" name="Group 5"/>
          <p:cNvGrpSpPr/>
          <p:nvPr/>
        </p:nvGrpSpPr>
        <p:grpSpPr>
          <a:xfrm>
            <a:off x="2819400" y="3657600"/>
            <a:ext cx="3124200" cy="990600"/>
            <a:chOff x="0" y="0"/>
            <a:chExt cx="1968" cy="624"/>
          </a:xfrm>
          <a:solidFill>
            <a:schemeClr val="bg1"/>
          </a:solidFill>
        </p:grpSpPr>
        <p:sp>
          <p:nvSpPr>
            <p:cNvPr id="49176" name="Line 6"/>
            <p:cNvSpPr/>
            <p:nvPr/>
          </p:nvSpPr>
          <p:spPr>
            <a:xfrm>
              <a:off x="960" y="0"/>
              <a:ext cx="0" cy="240"/>
            </a:xfrm>
            <a:prstGeom prst="line">
              <a:avLst/>
            </a:prstGeom>
            <a:grpFill/>
            <a:ln w="57150" cap="flat" cmpd="sng">
              <a:solidFill>
                <a:schemeClr val="tx1"/>
              </a:solidFill>
              <a:prstDash val="solid"/>
              <a:headEnd type="none" w="med" len="med"/>
              <a:tailEnd type="none" w="med" len="med"/>
            </a:ln>
          </p:spPr>
        </p:sp>
        <p:sp>
          <p:nvSpPr>
            <p:cNvPr id="49177" name="Line 7"/>
            <p:cNvSpPr/>
            <p:nvPr/>
          </p:nvSpPr>
          <p:spPr>
            <a:xfrm>
              <a:off x="0" y="240"/>
              <a:ext cx="1968" cy="0"/>
            </a:xfrm>
            <a:prstGeom prst="line">
              <a:avLst/>
            </a:prstGeom>
            <a:grpFill/>
            <a:ln w="57150" cap="flat" cmpd="sng">
              <a:solidFill>
                <a:schemeClr val="tx1"/>
              </a:solidFill>
              <a:prstDash val="solid"/>
              <a:headEnd type="none" w="med" len="med"/>
              <a:tailEnd type="none" w="med" len="med"/>
            </a:ln>
          </p:spPr>
        </p:sp>
        <p:sp>
          <p:nvSpPr>
            <p:cNvPr id="49178" name="Line 8"/>
            <p:cNvSpPr/>
            <p:nvPr/>
          </p:nvSpPr>
          <p:spPr>
            <a:xfrm>
              <a:off x="0" y="240"/>
              <a:ext cx="0" cy="384"/>
            </a:xfrm>
            <a:prstGeom prst="line">
              <a:avLst/>
            </a:prstGeom>
            <a:grpFill/>
            <a:ln w="57150" cap="flat" cmpd="sng">
              <a:solidFill>
                <a:schemeClr val="tx1"/>
              </a:solidFill>
              <a:prstDash val="solid"/>
              <a:headEnd type="none" w="med" len="med"/>
              <a:tailEnd type="triangle" w="med" len="med"/>
            </a:ln>
          </p:spPr>
        </p:sp>
        <p:sp>
          <p:nvSpPr>
            <p:cNvPr id="49179" name="Line 9"/>
            <p:cNvSpPr/>
            <p:nvPr/>
          </p:nvSpPr>
          <p:spPr>
            <a:xfrm>
              <a:off x="1968" y="240"/>
              <a:ext cx="0" cy="384"/>
            </a:xfrm>
            <a:prstGeom prst="line">
              <a:avLst/>
            </a:prstGeom>
            <a:grpFill/>
            <a:ln w="57150" cap="flat" cmpd="sng">
              <a:solidFill>
                <a:schemeClr val="tx1"/>
              </a:solidFill>
              <a:prstDash val="solid"/>
              <a:headEnd type="none" w="med" len="med"/>
              <a:tailEnd type="triangle" w="med" len="med"/>
            </a:ln>
          </p:spPr>
        </p:sp>
        <p:sp>
          <p:nvSpPr>
            <p:cNvPr id="49180" name="Line 10"/>
            <p:cNvSpPr/>
            <p:nvPr/>
          </p:nvSpPr>
          <p:spPr>
            <a:xfrm>
              <a:off x="960" y="240"/>
              <a:ext cx="0" cy="384"/>
            </a:xfrm>
            <a:prstGeom prst="line">
              <a:avLst/>
            </a:prstGeom>
            <a:grpFill/>
            <a:ln w="57150" cap="flat" cmpd="sng">
              <a:solidFill>
                <a:schemeClr val="tx1"/>
              </a:solidFill>
              <a:prstDash val="solid"/>
              <a:headEnd type="none" w="med" len="med"/>
              <a:tailEnd type="triangle" w="med" len="med"/>
            </a:ln>
          </p:spPr>
        </p:sp>
      </p:grpSp>
      <p:grpSp>
        <p:nvGrpSpPr>
          <p:cNvPr id="5" name="Group 11"/>
          <p:cNvGrpSpPr/>
          <p:nvPr/>
        </p:nvGrpSpPr>
        <p:grpSpPr>
          <a:xfrm>
            <a:off x="2003540" y="4648200"/>
            <a:ext cx="4600893" cy="604838"/>
            <a:chOff x="97" y="-32"/>
            <a:chExt cx="2554" cy="381"/>
          </a:xfrm>
          <a:solidFill>
            <a:schemeClr val="bg1"/>
          </a:solidFill>
        </p:grpSpPr>
        <p:sp>
          <p:nvSpPr>
            <p:cNvPr id="49173" name="Text Box 12"/>
            <p:cNvSpPr txBox="1"/>
            <p:nvPr/>
          </p:nvSpPr>
          <p:spPr>
            <a:xfrm>
              <a:off x="924" y="0"/>
              <a:ext cx="945" cy="349"/>
            </a:xfrm>
            <a:prstGeom prst="rect">
              <a:avLst/>
            </a:prstGeom>
            <a:grpFill/>
            <a:ln w="9525" cap="flat" cmpd="sng">
              <a:noFill/>
              <a:prstDash val="solid"/>
              <a:miter/>
              <a:headEnd type="none" w="med" len="med"/>
              <a:tailEnd type="none" w="med" len="med"/>
            </a:ln>
            <a:extLst/>
          </p:spPr>
          <p:txBody>
            <a:bodyPr wrap="none" lIns="90000" tIns="46800" rIns="90000" bIns="46800">
              <a:spAutoFit/>
            </a:bodyPr>
            <a:lstStyle/>
            <a:p>
              <a:r>
                <a:rPr lang="zh-CN" altLang="en-US" sz="3000" dirty="0">
                  <a:solidFill>
                    <a:schemeClr val="tx1"/>
                  </a:solidFill>
                  <a:latin typeface="微软雅黑" panose="020B0503020204020204" charset="-122"/>
                  <a:ea typeface="微软雅黑" panose="020B0503020204020204" charset="-122"/>
                </a:rPr>
                <a:t>参知政事</a:t>
              </a:r>
            </a:p>
          </p:txBody>
        </p:sp>
        <p:sp>
          <p:nvSpPr>
            <p:cNvPr id="49174" name="Text Box 13"/>
            <p:cNvSpPr txBox="1"/>
            <p:nvPr/>
          </p:nvSpPr>
          <p:spPr>
            <a:xfrm>
              <a:off x="97" y="-32"/>
              <a:ext cx="797" cy="349"/>
            </a:xfrm>
            <a:prstGeom prst="rect">
              <a:avLst/>
            </a:prstGeom>
            <a:grpFill/>
            <a:ln w="9525" cap="flat" cmpd="sng">
              <a:noFill/>
              <a:prstDash val="solid"/>
              <a:miter/>
              <a:headEnd type="none" w="med" len="med"/>
              <a:tailEnd type="none" w="med" len="med"/>
            </a:ln>
            <a:extLst/>
          </p:spPr>
          <p:txBody>
            <a:bodyPr lIns="90000" tIns="46800" rIns="90000" bIns="46800">
              <a:spAutoFit/>
            </a:bodyPr>
            <a:lstStyle/>
            <a:p>
              <a:r>
                <a:rPr lang="zh-CN" altLang="en-US" sz="3000" dirty="0">
                  <a:solidFill>
                    <a:srgbClr val="FF0000"/>
                  </a:solidFill>
                  <a:latin typeface="微软雅黑" panose="020B0503020204020204" charset="-122"/>
                  <a:ea typeface="微软雅黑" panose="020B0503020204020204" charset="-122"/>
                </a:rPr>
                <a:t>枢密使</a:t>
              </a:r>
            </a:p>
          </p:txBody>
        </p:sp>
        <p:sp>
          <p:nvSpPr>
            <p:cNvPr id="49175" name="Text Box 14"/>
            <p:cNvSpPr txBox="1"/>
            <p:nvPr/>
          </p:nvSpPr>
          <p:spPr>
            <a:xfrm>
              <a:off x="1917" y="0"/>
              <a:ext cx="734" cy="349"/>
            </a:xfrm>
            <a:prstGeom prst="rect">
              <a:avLst/>
            </a:prstGeom>
            <a:grpFill/>
            <a:ln w="9525" cap="flat" cmpd="sng">
              <a:noFill/>
              <a:prstDash val="solid"/>
              <a:miter/>
              <a:headEnd type="none" w="med" len="med"/>
              <a:tailEnd type="none" w="med" len="med"/>
            </a:ln>
            <a:extLst/>
          </p:spPr>
          <p:txBody>
            <a:bodyPr wrap="none" lIns="90000" tIns="46800" rIns="90000" bIns="46800">
              <a:spAutoFit/>
            </a:bodyPr>
            <a:lstStyle/>
            <a:p>
              <a:r>
                <a:rPr lang="zh-CN" altLang="en-US" sz="3000" dirty="0">
                  <a:solidFill>
                    <a:srgbClr val="FF0000"/>
                  </a:solidFill>
                  <a:latin typeface="微软雅黑" panose="020B0503020204020204" charset="-122"/>
                  <a:ea typeface="微软雅黑" panose="020B0503020204020204" charset="-122"/>
                </a:rPr>
                <a:t>三司使</a:t>
              </a:r>
            </a:p>
          </p:txBody>
        </p:sp>
      </p:grpSp>
      <p:grpSp>
        <p:nvGrpSpPr>
          <p:cNvPr id="6" name="Group 15"/>
          <p:cNvGrpSpPr/>
          <p:nvPr/>
        </p:nvGrpSpPr>
        <p:grpSpPr>
          <a:xfrm>
            <a:off x="1752600" y="5281613"/>
            <a:ext cx="5002213" cy="523874"/>
            <a:chOff x="0" y="0"/>
            <a:chExt cx="3151" cy="330"/>
          </a:xfrm>
          <a:solidFill>
            <a:schemeClr val="bg1"/>
          </a:solidFill>
        </p:grpSpPr>
        <p:sp>
          <p:nvSpPr>
            <p:cNvPr id="49170" name="Text Box 16"/>
            <p:cNvSpPr txBox="1"/>
            <p:nvPr/>
          </p:nvSpPr>
          <p:spPr>
            <a:xfrm>
              <a:off x="917" y="0"/>
              <a:ext cx="1233" cy="330"/>
            </a:xfrm>
            <a:prstGeom prst="rect">
              <a:avLst/>
            </a:prstGeom>
            <a:grpFill/>
            <a:ln w="9525">
              <a:noFill/>
            </a:ln>
          </p:spPr>
          <p:txBody>
            <a:bodyPr wrap="none" lIns="90000" tIns="46800" rIns="90000" bIns="46800">
              <a:spAutoFit/>
            </a:bodyPr>
            <a:lstStyle/>
            <a:p>
              <a:r>
                <a:rPr lang="zh-CN" altLang="en-US" sz="2800" dirty="0">
                  <a:solidFill>
                    <a:schemeClr val="tx1"/>
                  </a:solidFill>
                  <a:latin typeface="微软雅黑" panose="020B0503020204020204" charset="-122"/>
                  <a:ea typeface="微软雅黑" panose="020B0503020204020204" charset="-122"/>
                </a:rPr>
                <a:t>（行政权）</a:t>
              </a:r>
            </a:p>
          </p:txBody>
        </p:sp>
        <p:sp>
          <p:nvSpPr>
            <p:cNvPr id="49171" name="Text Box 17"/>
            <p:cNvSpPr txBox="1"/>
            <p:nvPr/>
          </p:nvSpPr>
          <p:spPr>
            <a:xfrm>
              <a:off x="0" y="0"/>
              <a:ext cx="1009" cy="330"/>
            </a:xfrm>
            <a:prstGeom prst="rect">
              <a:avLst/>
            </a:prstGeom>
            <a:grpFill/>
            <a:ln w="9525">
              <a:noFill/>
            </a:ln>
          </p:spPr>
          <p:txBody>
            <a:bodyPr wrap="none" lIns="90000" tIns="46800" rIns="90000" bIns="46800">
              <a:spAutoFit/>
            </a:bodyPr>
            <a:lstStyle/>
            <a:p>
              <a:pPr algn="l"/>
              <a:r>
                <a:rPr lang="zh-CN" altLang="en-US" sz="2800" dirty="0">
                  <a:latin typeface="微软雅黑" panose="020B0503020204020204" charset="-122"/>
                  <a:ea typeface="微软雅黑" panose="020B0503020204020204" charset="-122"/>
                  <a:sym typeface="+mn-ea"/>
                </a:rPr>
                <a:t>（军权）</a:t>
              </a:r>
              <a:endParaRPr lang="zh-CN" altLang="en-US" sz="2800" dirty="0">
                <a:solidFill>
                  <a:schemeClr val="tx1"/>
                </a:solidFill>
                <a:latin typeface="微软雅黑" panose="020B0503020204020204" charset="-122"/>
                <a:ea typeface="微软雅黑" panose="020B0503020204020204" charset="-122"/>
              </a:endParaRPr>
            </a:p>
          </p:txBody>
        </p:sp>
        <p:sp>
          <p:nvSpPr>
            <p:cNvPr id="49172" name="Text Box 18"/>
            <p:cNvSpPr txBox="1"/>
            <p:nvPr/>
          </p:nvSpPr>
          <p:spPr>
            <a:xfrm>
              <a:off x="2142" y="0"/>
              <a:ext cx="1009" cy="330"/>
            </a:xfrm>
            <a:prstGeom prst="rect">
              <a:avLst/>
            </a:prstGeom>
            <a:grpFill/>
            <a:ln w="9525">
              <a:noFill/>
            </a:ln>
          </p:spPr>
          <p:txBody>
            <a:bodyPr wrap="none" lIns="90000" tIns="46800" rIns="90000" bIns="46800">
              <a:spAutoFit/>
            </a:bodyPr>
            <a:lstStyle/>
            <a:p>
              <a:r>
                <a:rPr lang="zh-CN" altLang="en-US" sz="2800" dirty="0">
                  <a:solidFill>
                    <a:schemeClr val="tx1"/>
                  </a:solidFill>
                  <a:latin typeface="微软雅黑" panose="020B0503020204020204" charset="-122"/>
                  <a:ea typeface="微软雅黑" panose="020B0503020204020204" charset="-122"/>
                </a:rPr>
                <a:t>（财权）</a:t>
              </a:r>
            </a:p>
          </p:txBody>
        </p:sp>
      </p:grpSp>
      <p:sp>
        <p:nvSpPr>
          <p:cNvPr id="28691" name="Text Box 19"/>
          <p:cNvSpPr txBox="1"/>
          <p:nvPr/>
        </p:nvSpPr>
        <p:spPr>
          <a:xfrm>
            <a:off x="7726680" y="5158423"/>
            <a:ext cx="4090670" cy="769620"/>
          </a:xfrm>
          <a:prstGeom prst="rect">
            <a:avLst/>
          </a:prstGeom>
          <a:noFill/>
          <a:ln w="9525">
            <a:noFill/>
          </a:ln>
        </p:spPr>
        <p:txBody>
          <a:bodyPr wrap="none" lIns="90000" tIns="46800" rIns="90000" bIns="46800">
            <a:spAutoFit/>
          </a:bodyPr>
          <a:lstStyle/>
          <a:p>
            <a:r>
              <a:rPr lang="zh-CN" altLang="en-US" sz="4400" dirty="0">
                <a:solidFill>
                  <a:schemeClr val="tx1"/>
                </a:solidFill>
                <a:latin typeface="微软雅黑" panose="020B0503020204020204" charset="-122"/>
                <a:ea typeface="微软雅黑" panose="020B0503020204020204" charset="-122"/>
              </a:rPr>
              <a:t>（相权被分割）</a:t>
            </a:r>
          </a:p>
        </p:txBody>
      </p:sp>
      <p:sp>
        <p:nvSpPr>
          <p:cNvPr id="28693" name="Text Box 21"/>
          <p:cNvSpPr txBox="1"/>
          <p:nvPr/>
        </p:nvSpPr>
        <p:spPr>
          <a:xfrm>
            <a:off x="7933055" y="1439863"/>
            <a:ext cx="3531870" cy="769620"/>
          </a:xfrm>
          <a:prstGeom prst="rect">
            <a:avLst/>
          </a:prstGeom>
          <a:noFill/>
          <a:ln w="9525">
            <a:noFill/>
          </a:ln>
        </p:spPr>
        <p:txBody>
          <a:bodyPr wrap="none" lIns="90000" tIns="46800" rIns="90000" bIns="46800">
            <a:spAutoFit/>
          </a:bodyPr>
          <a:lstStyle/>
          <a:p>
            <a:r>
              <a:rPr lang="zh-CN" altLang="en-US" sz="4400" dirty="0">
                <a:solidFill>
                  <a:srgbClr val="FF0000"/>
                </a:solidFill>
                <a:latin typeface="微软雅黑" panose="020B0503020204020204" charset="-122"/>
                <a:ea typeface="微软雅黑" panose="020B0503020204020204" charset="-122"/>
              </a:rPr>
              <a:t>（总揽大权）</a:t>
            </a:r>
          </a:p>
        </p:txBody>
      </p:sp>
      <p:sp>
        <p:nvSpPr>
          <p:cNvPr id="28694" name="Line 22"/>
          <p:cNvSpPr/>
          <p:nvPr/>
        </p:nvSpPr>
        <p:spPr>
          <a:xfrm>
            <a:off x="9324975" y="3915410"/>
            <a:ext cx="0" cy="1296000"/>
          </a:xfrm>
          <a:prstGeom prst="line">
            <a:avLst/>
          </a:prstGeom>
          <a:solidFill>
            <a:schemeClr val="bg1"/>
          </a:solidFill>
          <a:ln w="76200" cap="flat" cmpd="sng">
            <a:solidFill>
              <a:schemeClr val="tx1"/>
            </a:solidFill>
            <a:prstDash val="solid"/>
            <a:headEnd type="none" w="med" len="med"/>
            <a:tailEnd type="triangle" w="med" len="med"/>
          </a:ln>
        </p:spPr>
      </p:sp>
      <p:grpSp>
        <p:nvGrpSpPr>
          <p:cNvPr id="7" name="Group 26"/>
          <p:cNvGrpSpPr/>
          <p:nvPr/>
        </p:nvGrpSpPr>
        <p:grpSpPr>
          <a:xfrm>
            <a:off x="4286250" y="5708650"/>
            <a:ext cx="3168650" cy="1027113"/>
            <a:chOff x="0" y="0"/>
            <a:chExt cx="1996" cy="647"/>
          </a:xfrm>
          <a:solidFill>
            <a:schemeClr val="bg1"/>
          </a:solidFill>
        </p:grpSpPr>
        <p:sp>
          <p:nvSpPr>
            <p:cNvPr id="49168" name="Line 27"/>
            <p:cNvSpPr/>
            <p:nvPr/>
          </p:nvSpPr>
          <p:spPr>
            <a:xfrm flipH="1">
              <a:off x="1044" y="0"/>
              <a:ext cx="0" cy="307"/>
            </a:xfrm>
            <a:prstGeom prst="line">
              <a:avLst/>
            </a:prstGeom>
            <a:grpFill/>
            <a:ln w="76200" cap="flat" cmpd="sng">
              <a:solidFill>
                <a:schemeClr val="tx1"/>
              </a:solidFill>
              <a:prstDash val="solid"/>
              <a:headEnd type="none" w="med" len="med"/>
              <a:tailEnd type="triangle" w="med" len="med"/>
            </a:ln>
          </p:spPr>
        </p:sp>
        <p:sp>
          <p:nvSpPr>
            <p:cNvPr id="49169" name="Text Box 28"/>
            <p:cNvSpPr txBox="1"/>
            <p:nvPr/>
          </p:nvSpPr>
          <p:spPr>
            <a:xfrm>
              <a:off x="0" y="318"/>
              <a:ext cx="1996" cy="329"/>
            </a:xfrm>
            <a:prstGeom prst="rect">
              <a:avLst/>
            </a:prstGeom>
            <a:grpFill/>
            <a:ln w="9525">
              <a:solidFill>
                <a:schemeClr val="tx1"/>
              </a:solidFill>
            </a:ln>
            <a:extLst/>
          </p:spPr>
          <p:txBody>
            <a:bodyPr>
              <a:spAutoFit/>
            </a:bodyPr>
            <a:lstStyle/>
            <a:p>
              <a:pPr>
                <a:spcBef>
                  <a:spcPct val="50000"/>
                </a:spcBef>
              </a:pPr>
              <a:r>
                <a:rPr lang="zh-CN" altLang="en-US" sz="2800" dirty="0">
                  <a:solidFill>
                    <a:schemeClr val="tx1"/>
                  </a:solidFill>
                  <a:latin typeface="微软雅黑" panose="020B0503020204020204" charset="-122"/>
                  <a:ea typeface="微软雅黑" panose="020B0503020204020204" charset="-122"/>
                </a:rPr>
                <a:t>度支、盐铁、户部</a:t>
              </a:r>
            </a:p>
          </p:txBody>
        </p:sp>
      </p:grpSp>
      <p:sp>
        <p:nvSpPr>
          <p:cNvPr id="8" name="Line 22"/>
          <p:cNvSpPr/>
          <p:nvPr/>
        </p:nvSpPr>
        <p:spPr>
          <a:xfrm>
            <a:off x="9324975" y="2250440"/>
            <a:ext cx="0" cy="936000"/>
          </a:xfrm>
          <a:prstGeom prst="line">
            <a:avLst/>
          </a:prstGeom>
          <a:solidFill>
            <a:schemeClr val="bg1"/>
          </a:solidFill>
          <a:ln w="76200" cap="flat" cmpd="sng">
            <a:solidFill>
              <a:schemeClr val="tx1"/>
            </a:solidFill>
            <a:prstDash val="solid"/>
            <a:headEnd type="none" w="med" len="med"/>
            <a:tailEnd type="triangle" w="med" len="med"/>
          </a:ln>
        </p:spPr>
      </p:sp>
      <p:sp>
        <p:nvSpPr>
          <p:cNvPr id="9" name="Line 22"/>
          <p:cNvSpPr/>
          <p:nvPr/>
        </p:nvSpPr>
        <p:spPr>
          <a:xfrm>
            <a:off x="4343400" y="2007235"/>
            <a:ext cx="0" cy="990600"/>
          </a:xfrm>
          <a:prstGeom prst="line">
            <a:avLst/>
          </a:prstGeom>
          <a:solidFill>
            <a:schemeClr val="bg1"/>
          </a:solidFill>
          <a:ln w="76200" cap="flat" cmpd="sng">
            <a:solidFill>
              <a:schemeClr val="tx1"/>
            </a:solidFill>
            <a:prstDash val="solid"/>
            <a:headEnd type="none" w="med" len="med"/>
            <a:tailEnd type="triangle" w="med" len="med"/>
          </a:ln>
        </p:spPr>
      </p:sp>
      <p:sp>
        <p:nvSpPr>
          <p:cNvPr id="13" name="Text Box 37"/>
          <p:cNvSpPr txBox="1">
            <a:spLocks noChangeArrowheads="1"/>
          </p:cNvSpPr>
          <p:nvPr/>
        </p:nvSpPr>
        <p:spPr bwMode="auto">
          <a:xfrm>
            <a:off x="648335" y="3044190"/>
            <a:ext cx="1758950" cy="684530"/>
          </a:xfrm>
          <a:prstGeom prst="rect">
            <a:avLst/>
          </a:prstGeom>
          <a:solidFill>
            <a:schemeClr val="bg1"/>
          </a:solidFill>
          <a:ln w="38100" algn="ctr">
            <a:noFill/>
            <a:miter lim="800000"/>
          </a:ln>
          <a:effectLst/>
        </p:spPr>
        <p:txBody>
          <a:bodyPr wrap="square" lIns="0" tIns="72000" rIns="0" bIns="72000">
            <a:spAutoFit/>
          </a:bodyPr>
          <a:lstStyle/>
          <a:p>
            <a:pPr marR="0" algn="ctr" defTabSz="457200" eaLnBrk="1" fontAlgn="auto" hangingPunct="1">
              <a:lnSpc>
                <a:spcPct val="80000"/>
              </a:lnSpc>
              <a:spcBef>
                <a:spcPts val="0"/>
              </a:spcBef>
              <a:spcAft>
                <a:spcPts val="0"/>
              </a:spcAft>
              <a:buClrTx/>
              <a:buSzTx/>
              <a:buFontTx/>
              <a:defRPr/>
            </a:pPr>
            <a:r>
              <a:rPr kumimoji="1" lang="en-US" altLang="zh-CN" sz="4400" b="1" kern="1200" cap="none" spc="0" normalizeH="0" baseline="0" noProof="0" dirty="0">
                <a:solidFill>
                  <a:srgbClr val="FF0000"/>
                </a:solidFill>
                <a:effectLst>
                  <a:outerShdw blurRad="38100" dist="38100" dir="2700000" algn="tl">
                    <a:srgbClr val="C0C0C0"/>
                  </a:outerShdw>
                </a:effectLst>
                <a:latin typeface="黑体" panose="02010609060101010101" charset="-122"/>
                <a:ea typeface="黑体" panose="02010609060101010101" charset="-122"/>
                <a:cs typeface="+mn-cs"/>
              </a:rPr>
              <a:t>(</a:t>
            </a:r>
            <a:r>
              <a:rPr kumimoji="1" lang="zh-CN" altLang="en-US" sz="4400" b="1" kern="1200" cap="none" spc="0" normalizeH="0" baseline="0" noProof="0" dirty="0">
                <a:solidFill>
                  <a:srgbClr val="FF0000"/>
                </a:solidFill>
                <a:effectLst>
                  <a:outerShdw blurRad="38100" dist="38100" dir="2700000" algn="tl">
                    <a:srgbClr val="C0C0C0"/>
                  </a:outerShdw>
                </a:effectLst>
                <a:latin typeface="黑体" panose="02010609060101010101" charset="-122"/>
                <a:ea typeface="黑体" panose="02010609060101010101" charset="-122"/>
                <a:cs typeface="+mn-cs"/>
              </a:rPr>
              <a:t>二府</a:t>
            </a:r>
            <a:r>
              <a:rPr kumimoji="1" lang="en-US" altLang="zh-CN" sz="4400" b="1" kern="1200" cap="none" spc="0" normalizeH="0" baseline="0" noProof="0" dirty="0">
                <a:solidFill>
                  <a:srgbClr val="FF0000"/>
                </a:solidFill>
                <a:effectLst>
                  <a:outerShdw blurRad="38100" dist="38100" dir="2700000" algn="tl">
                    <a:srgbClr val="C0C0C0"/>
                  </a:outerShdw>
                </a:effectLst>
                <a:latin typeface="黑体" panose="02010609060101010101" charset="-122"/>
                <a:ea typeface="黑体" panose="02010609060101010101" charset="-122"/>
                <a:cs typeface="+mn-cs"/>
              </a:rPr>
              <a:t>)</a:t>
            </a:r>
          </a:p>
        </p:txBody>
      </p:sp>
      <p:sp>
        <p:nvSpPr>
          <p:cNvPr id="16395" name="Line 17"/>
          <p:cNvSpPr/>
          <p:nvPr/>
        </p:nvSpPr>
        <p:spPr>
          <a:xfrm rot="5400000" flipV="1">
            <a:off x="1979295" y="4109720"/>
            <a:ext cx="886460" cy="229870"/>
          </a:xfrm>
          <a:prstGeom prst="line">
            <a:avLst/>
          </a:prstGeom>
          <a:solidFill>
            <a:schemeClr val="bg1"/>
          </a:solidFill>
          <a:ln w="38100" cap="flat" cmpd="sng">
            <a:solidFill>
              <a:srgbClr val="FF0000"/>
            </a:solidFill>
            <a:prstDash val="solid"/>
            <a:headEnd type="none" w="med" len="med"/>
            <a:tailEnd type="none" w="med" len="med"/>
          </a:ln>
        </p:spPr>
      </p:sp>
      <p:sp>
        <p:nvSpPr>
          <p:cNvPr id="16396" name="Line 11"/>
          <p:cNvSpPr/>
          <p:nvPr/>
        </p:nvSpPr>
        <p:spPr>
          <a:xfrm rot="5400000">
            <a:off x="2842895" y="2881630"/>
            <a:ext cx="207010" cy="818515"/>
          </a:xfrm>
          <a:prstGeom prst="line">
            <a:avLst/>
          </a:prstGeom>
          <a:solidFill>
            <a:schemeClr val="bg1"/>
          </a:solidFill>
          <a:ln w="38100" cap="flat" cmpd="sng">
            <a:solidFill>
              <a:srgbClr val="FF0000"/>
            </a:solidFill>
            <a:prstDash val="solid"/>
            <a:headEnd type="none" w="med" len="med"/>
            <a:tailEnd type="none" w="med" len="med"/>
          </a:ln>
        </p:spPr>
      </p:sp>
      <p:sp>
        <p:nvSpPr>
          <p:cNvPr id="86021" name="Rectangle 5"/>
          <p:cNvSpPr/>
          <p:nvPr/>
        </p:nvSpPr>
        <p:spPr>
          <a:xfrm>
            <a:off x="4343400" y="3393440"/>
            <a:ext cx="3383280" cy="521970"/>
          </a:xfrm>
          <a:prstGeom prst="rect">
            <a:avLst/>
          </a:prstGeom>
          <a:solidFill>
            <a:schemeClr val="bg1"/>
          </a:solidFill>
          <a:ln w="12700">
            <a:noFill/>
          </a:ln>
        </p:spPr>
        <p:txBody>
          <a:bodyPr wrap="none" anchor="t">
            <a:spAutoFit/>
          </a:bodyPr>
          <a:lstStyle/>
          <a:p>
            <a:r>
              <a:rPr lang="zh-CN" altLang="en-US" sz="2800" b="1" dirty="0">
                <a:latin typeface="微软雅黑" panose="020B0503020204020204" charset="-122"/>
                <a:ea typeface="微软雅黑" panose="020B0503020204020204" charset="-122"/>
              </a:rPr>
              <a:t>最高长官行宰相职权</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wipe(left)">
                                      <p:cBhvr>
                                        <p:cTn id="7" dur="500"/>
                                        <p:tgtEl>
                                          <p:spTgt spid="28674"/>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676"/>
                                        </p:tgtEl>
                                        <p:attrNameLst>
                                          <p:attrName>style.visibility</p:attrName>
                                        </p:attrNameLst>
                                      </p:cBhvr>
                                      <p:to>
                                        <p:strVal val="visible"/>
                                      </p:to>
                                    </p:set>
                                    <p:animEffect transition="in" filter="wipe(left)">
                                      <p:cBhvr>
                                        <p:cTn id="12" dur="500"/>
                                        <p:tgtEl>
                                          <p:spTgt spid="2867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28694"/>
                                        </p:tgtEl>
                                        <p:attrNameLst>
                                          <p:attrName>style.visibility</p:attrName>
                                        </p:attrNameLst>
                                      </p:cBhvr>
                                      <p:to>
                                        <p:strVal val="visible"/>
                                      </p:to>
                                    </p:set>
                                    <p:animEffect transition="in" filter="wipe(up)">
                                      <p:cBhvr>
                                        <p:cTn id="38" dur="500"/>
                                        <p:tgtEl>
                                          <p:spTgt spid="2869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8691"/>
                                        </p:tgtEl>
                                        <p:attrNameLst>
                                          <p:attrName>style.visibility</p:attrName>
                                        </p:attrNameLst>
                                      </p:cBhvr>
                                      <p:to>
                                        <p:strVal val="visible"/>
                                      </p:to>
                                    </p:set>
                                    <p:animEffect transition="in" filter="wipe(left)">
                                      <p:cBhvr>
                                        <p:cTn id="43" dur="500"/>
                                        <p:tgtEl>
                                          <p:spTgt spid="2869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8675"/>
                                        </p:tgtEl>
                                        <p:attrNameLst>
                                          <p:attrName>style.visibility</p:attrName>
                                        </p:attrNameLst>
                                      </p:cBhvr>
                                      <p:to>
                                        <p:strVal val="visible"/>
                                      </p:to>
                                    </p:set>
                                    <p:animEffect transition="in" filter="wipe(left)">
                                      <p:cBhvr>
                                        <p:cTn id="48" dur="500"/>
                                        <p:tgtEl>
                                          <p:spTgt spid="28675"/>
                                        </p:tgtEl>
                                      </p:cBhvr>
                                    </p:animEffect>
                                  </p:childTnLst>
                                  <p:subTnLst>
                                    <p:audio>
                                      <p:cMediaNode>
                                        <p:cTn display="0" masterRel="sameClick">
                                          <p:stCondLst>
                                            <p:cond evt="begin" delay="0">
                                              <p:tn val="46"/>
                                            </p:cond>
                                          </p:stCondLst>
                                          <p:endCondLst>
                                            <p:cond evt="onStopAudio" delay="0">
                                              <p:tgtEl>
                                                <p:sldTgt/>
                                              </p:tgtEl>
                                            </p:cond>
                                          </p:endCondLst>
                                        </p:cTn>
                                        <p:tgtEl>
                                          <p:sndTgt r:embed="rId3" name="laser.wav"/>
                                        </p:tgtEl>
                                      </p:cMediaNode>
                                    </p:audio>
                                  </p:sub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8693"/>
                                        </p:tgtEl>
                                        <p:attrNameLst>
                                          <p:attrName>style.visibility</p:attrName>
                                        </p:attrNameLst>
                                      </p:cBhvr>
                                      <p:to>
                                        <p:strVal val="visible"/>
                                      </p:to>
                                    </p:set>
                                    <p:animEffect transition="in" filter="wipe(left)">
                                      <p:cBhvr>
                                        <p:cTn id="53" dur="500"/>
                                        <p:tgtEl>
                                          <p:spTgt spid="2869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up)">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
                            </p:stCondLst>
                            <p:childTnLst>
                              <p:par>
                                <p:cTn id="65" presetID="16" presetClass="entr" presetSubtype="37" fill="hold" grpId="0" nodeType="afterEffect">
                                  <p:stCondLst>
                                    <p:cond delay="0"/>
                                  </p:stCondLst>
                                  <p:childTnLst>
                                    <p:set>
                                      <p:cBhvr>
                                        <p:cTn id="66" dur="1" fill="hold">
                                          <p:stCondLst>
                                            <p:cond delay="0"/>
                                          </p:stCondLst>
                                        </p:cTn>
                                        <p:tgtEl>
                                          <p:spTgt spid="86021"/>
                                        </p:tgtEl>
                                        <p:attrNameLst>
                                          <p:attrName>style.visibility</p:attrName>
                                        </p:attrNameLst>
                                      </p:cBhvr>
                                      <p:to>
                                        <p:strVal val="visible"/>
                                      </p:to>
                                    </p:set>
                                    <p:animEffect transition="in" filter="barn(outVertical)">
                                      <p:cBhvr>
                                        <p:cTn id="67" dur="500"/>
                                        <p:tgtEl>
                                          <p:spTgt spid="86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ldLvl="0" animBg="1"/>
      <p:bldP spid="28675" grpId="0" bldLvl="0" animBg="1"/>
      <p:bldP spid="28676" grpId="0"/>
      <p:bldP spid="28691" grpId="0"/>
      <p:bldP spid="28693" grpId="0"/>
      <p:bldP spid="86021"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430" y="-10160"/>
            <a:ext cx="6999605" cy="559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solidFill>
                  <a:schemeClr val="tx1"/>
                </a:solidFill>
                <a:latin typeface="微软雅黑" panose="020B0503020204020204" charset="-122"/>
                <a:ea typeface="微软雅黑" panose="020B0503020204020204" charset="-122"/>
                <a:cs typeface="微软雅黑" panose="020B0503020204020204" charset="-122"/>
              </a:rPr>
              <a:t>二、 君主专制的演进（皇帝—大臣） </a:t>
            </a:r>
          </a:p>
        </p:txBody>
      </p:sp>
      <p:pic>
        <p:nvPicPr>
          <p:cNvPr id="28" name="图片 27" descr="5de101964d001b5eb0b8e18458c80e73"/>
          <p:cNvPicPr>
            <a:picLocks noChangeAspect="1"/>
          </p:cNvPicPr>
          <p:nvPr/>
        </p:nvPicPr>
        <p:blipFill>
          <a:blip r:embed="rId3" cstate="screen"/>
          <a:stretch>
            <a:fillRect/>
          </a:stretch>
        </p:blipFill>
        <p:spPr>
          <a:xfrm>
            <a:off x="11464925" y="5971540"/>
            <a:ext cx="622935" cy="763270"/>
          </a:xfrm>
          <a:prstGeom prst="rect">
            <a:avLst/>
          </a:prstGeom>
        </p:spPr>
      </p:pic>
      <p:sp>
        <p:nvSpPr>
          <p:cNvPr id="3" name="文本框 2"/>
          <p:cNvSpPr txBox="1"/>
          <p:nvPr/>
        </p:nvSpPr>
        <p:spPr>
          <a:xfrm>
            <a:off x="11430" y="431165"/>
            <a:ext cx="4474845" cy="768350"/>
          </a:xfrm>
          <a:prstGeom prst="rect">
            <a:avLst/>
          </a:prstGeom>
          <a:noFill/>
        </p:spPr>
        <p:txBody>
          <a:bodyPr wrap="square" rtlCol="0" anchor="t">
            <a:spAutoFit/>
          </a:bodyPr>
          <a:lstStyle/>
          <a:p>
            <a:pPr algn="l">
              <a:spcBef>
                <a:spcPct val="50000"/>
              </a:spcBef>
              <a:buClr>
                <a:schemeClr val="bg1"/>
              </a:buClr>
            </a:pPr>
            <a:r>
              <a:rPr lang="zh-CN" altLang="en-US" sz="4400" dirty="0">
                <a:solidFill>
                  <a:schemeClr val="tx1"/>
                </a:solidFill>
                <a:latin typeface="微软雅黑" panose="020B0503020204020204" charset="-122"/>
                <a:ea typeface="微软雅黑" panose="020B0503020204020204" charset="-122"/>
                <a:sym typeface="+mn-ea"/>
              </a:rPr>
              <a:t>元朝中书省</a:t>
            </a:r>
          </a:p>
        </p:txBody>
      </p:sp>
      <p:sp>
        <p:nvSpPr>
          <p:cNvPr id="83972" name="Rectangle 4"/>
          <p:cNvSpPr/>
          <p:nvPr/>
        </p:nvSpPr>
        <p:spPr>
          <a:xfrm>
            <a:off x="27305" y="1132840"/>
            <a:ext cx="12137390" cy="1322070"/>
          </a:xfrm>
          <a:prstGeom prst="rect">
            <a:avLst/>
          </a:prstGeom>
          <a:noFill/>
          <a:ln w="9525">
            <a:noFill/>
          </a:ln>
        </p:spPr>
        <p:txBody>
          <a:bodyPr wrap="square">
            <a:spAutoFit/>
          </a:bodyPr>
          <a:lstStyle/>
          <a:p>
            <a:pPr eaLnBrk="0" hangingPunct="0"/>
            <a:r>
              <a:rPr lang="zh-CN" altLang="en-US" sz="4000" dirty="0">
                <a:solidFill>
                  <a:schemeClr val="tx1"/>
                </a:solidFill>
                <a:latin typeface="微软雅黑" panose="020B0503020204020204" charset="-122"/>
                <a:ea typeface="微软雅黑" panose="020B0503020204020204" charset="-122"/>
                <a:cs typeface="微软雅黑" panose="020B0503020204020204" charset="-122"/>
              </a:rPr>
              <a:t>措施：设</a:t>
            </a:r>
            <a:r>
              <a:rPr lang="zh-CN" altLang="en-US" sz="4000" dirty="0">
                <a:solidFill>
                  <a:srgbClr val="FF0000"/>
                </a:solidFill>
                <a:latin typeface="微软雅黑" panose="020B0503020204020204" charset="-122"/>
                <a:ea typeface="微软雅黑" panose="020B0503020204020204" charset="-122"/>
                <a:cs typeface="微软雅黑" panose="020B0503020204020204" charset="-122"/>
              </a:rPr>
              <a:t>中书省替代三省</a:t>
            </a:r>
            <a:r>
              <a:rPr lang="en-US" altLang="zh-CN" sz="400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sz="4000" dirty="0">
                <a:solidFill>
                  <a:schemeClr val="tx1"/>
                </a:solidFill>
                <a:latin typeface="微软雅黑" panose="020B0503020204020204" charset="-122"/>
                <a:ea typeface="微软雅黑" panose="020B0503020204020204" charset="-122"/>
                <a:cs typeface="微软雅黑" panose="020B0503020204020204" charset="-122"/>
              </a:rPr>
              <a:t>为</a:t>
            </a:r>
            <a:r>
              <a:rPr lang="zh-CN" altLang="en-US" sz="4000" dirty="0">
                <a:solidFill>
                  <a:srgbClr val="FF0000"/>
                </a:solidFill>
                <a:latin typeface="微软雅黑" panose="020B0503020204020204" charset="-122"/>
                <a:ea typeface="微软雅黑" panose="020B0503020204020204" charset="-122"/>
                <a:cs typeface="微软雅黑" panose="020B0503020204020204" charset="-122"/>
              </a:rPr>
              <a:t>最高行政机关</a:t>
            </a:r>
            <a:r>
              <a:rPr lang="en-US" altLang="zh-CN" sz="400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sz="4000" dirty="0">
                <a:solidFill>
                  <a:schemeClr val="tx1"/>
                </a:solidFill>
                <a:latin typeface="微软雅黑" panose="020B0503020204020204" charset="-122"/>
                <a:ea typeface="微软雅黑" panose="020B0503020204020204" charset="-122"/>
                <a:cs typeface="微软雅黑" panose="020B0503020204020204" charset="-122"/>
              </a:rPr>
              <a:t>中书省长官行使相权</a:t>
            </a:r>
            <a:r>
              <a:rPr lang="en-US" altLang="zh-CN" sz="400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sz="4000" dirty="0">
                <a:solidFill>
                  <a:schemeClr val="tx1"/>
                </a:solidFill>
                <a:latin typeface="微软雅黑" panose="020B0503020204020204" charset="-122"/>
                <a:ea typeface="微软雅黑" panose="020B0503020204020204" charset="-122"/>
                <a:cs typeface="微软雅黑" panose="020B0503020204020204" charset="-122"/>
              </a:rPr>
              <a:t>位高权重。</a:t>
            </a:r>
          </a:p>
        </p:txBody>
      </p:sp>
      <p:sp>
        <p:nvSpPr>
          <p:cNvPr id="10" name="文本框 9"/>
          <p:cNvSpPr txBox="1"/>
          <p:nvPr/>
        </p:nvSpPr>
        <p:spPr>
          <a:xfrm>
            <a:off x="-45085" y="5645150"/>
            <a:ext cx="12160250" cy="1322070"/>
          </a:xfrm>
          <a:prstGeom prst="rect">
            <a:avLst/>
          </a:prstGeom>
          <a:noFill/>
        </p:spPr>
        <p:txBody>
          <a:bodyPr wrap="square" rtlCol="0" anchor="t">
            <a:spAutoFit/>
          </a:bodyPr>
          <a:lstStyle/>
          <a:p>
            <a:pPr eaLnBrk="0" hangingPunct="0">
              <a:spcBef>
                <a:spcPct val="20000"/>
              </a:spcBef>
            </a:pPr>
            <a:r>
              <a:rPr lang="zh-CN" altLang="en-US" sz="4000" dirty="0">
                <a:solidFill>
                  <a:srgbClr val="FF0000"/>
                </a:solidFill>
                <a:latin typeface="微软雅黑" panose="020B0503020204020204" charset="-122"/>
                <a:ea typeface="微软雅黑" panose="020B0503020204020204" charset="-122"/>
                <a:cs typeface="华文新魏" panose="02010800040101010101" charset="-122"/>
                <a:sym typeface="+mn-ea"/>
              </a:rPr>
              <a:t>影响：</a:t>
            </a:r>
            <a:r>
              <a:rPr lang="zh-CN" altLang="en-US" sz="4000" dirty="0">
                <a:solidFill>
                  <a:schemeClr val="tx1"/>
                </a:solidFill>
                <a:latin typeface="微软雅黑" panose="020B0503020204020204" charset="-122"/>
                <a:ea typeface="微软雅黑" panose="020B0503020204020204" charset="-122"/>
                <a:cs typeface="华文新魏" panose="02010800040101010101" charset="-122"/>
                <a:sym typeface="+mn-ea"/>
              </a:rPr>
              <a:t>元朝后期，宰相权势越来越大，甚至可以左右皇位的继承。</a:t>
            </a:r>
          </a:p>
        </p:txBody>
      </p:sp>
      <p:sp>
        <p:nvSpPr>
          <p:cNvPr id="160772" name="直接连接符 160771"/>
          <p:cNvSpPr/>
          <p:nvPr/>
        </p:nvSpPr>
        <p:spPr>
          <a:xfrm>
            <a:off x="6019800" y="4023995"/>
            <a:ext cx="15875" cy="415290"/>
          </a:xfrm>
          <a:prstGeom prst="line">
            <a:avLst/>
          </a:prstGeom>
          <a:ln w="38100" cap="flat" cmpd="sng">
            <a:solidFill>
              <a:schemeClr val="tx1"/>
            </a:solidFill>
            <a:prstDash val="solid"/>
            <a:headEnd type="none" w="med" len="med"/>
            <a:tailEnd type="none" w="med" len="med"/>
          </a:ln>
        </p:spPr>
      </p:sp>
      <p:sp>
        <p:nvSpPr>
          <p:cNvPr id="160773" name="直接连接符 160772"/>
          <p:cNvSpPr/>
          <p:nvPr/>
        </p:nvSpPr>
        <p:spPr>
          <a:xfrm>
            <a:off x="6019800" y="2893695"/>
            <a:ext cx="0" cy="381000"/>
          </a:xfrm>
          <a:prstGeom prst="line">
            <a:avLst/>
          </a:prstGeom>
          <a:ln w="38100" cap="flat" cmpd="sng">
            <a:solidFill>
              <a:schemeClr val="tx1"/>
            </a:solidFill>
            <a:prstDash val="solid"/>
            <a:headEnd type="none" w="med" len="med"/>
            <a:tailEnd type="none" w="med" len="med"/>
          </a:ln>
        </p:spPr>
      </p:sp>
      <p:sp>
        <p:nvSpPr>
          <p:cNvPr id="160774" name="文本框 160773"/>
          <p:cNvSpPr txBox="1"/>
          <p:nvPr/>
        </p:nvSpPr>
        <p:spPr>
          <a:xfrm>
            <a:off x="5097780" y="3255645"/>
            <a:ext cx="1859280" cy="768350"/>
          </a:xfrm>
          <a:prstGeom prst="rect">
            <a:avLst/>
          </a:prstGeom>
          <a:noFill/>
          <a:ln w="38100" cap="flat" cmpd="sng">
            <a:solidFill>
              <a:schemeClr val="tx1"/>
            </a:solidFill>
            <a:prstDash val="solid"/>
            <a:miter/>
            <a:headEnd type="none" w="med" len="med"/>
            <a:tailEnd type="none" w="med" len="med"/>
          </a:ln>
        </p:spPr>
        <p:txBody>
          <a:bodyPr wrap="none" anchor="t">
            <a:spAutoFit/>
          </a:bodyPr>
          <a:lstStyle/>
          <a:p>
            <a:pPr eaLnBrk="1" hangingPunct="1"/>
            <a:r>
              <a:rPr lang="zh-CN" altLang="en-US" sz="4400" dirty="0">
                <a:solidFill>
                  <a:srgbClr val="FF0000"/>
                </a:solidFill>
                <a:effectLst>
                  <a:outerShdw blurRad="38100" dist="38100" dir="2700000">
                    <a:srgbClr val="000000"/>
                  </a:outerShdw>
                </a:effectLst>
                <a:latin typeface="Times New Roman" panose="02020603050405020304" charset="0"/>
                <a:ea typeface="华文新魏" panose="02010800040101010101" charset="-122"/>
              </a:rPr>
              <a:t>中书省</a:t>
            </a:r>
          </a:p>
        </p:txBody>
      </p:sp>
      <p:sp>
        <p:nvSpPr>
          <p:cNvPr id="160775" name="文本框 160774"/>
          <p:cNvSpPr txBox="1"/>
          <p:nvPr/>
        </p:nvSpPr>
        <p:spPr>
          <a:xfrm>
            <a:off x="5374640" y="2181860"/>
            <a:ext cx="1339850" cy="698500"/>
          </a:xfrm>
          <a:prstGeom prst="rect">
            <a:avLst/>
          </a:prstGeom>
          <a:noFill/>
          <a:ln w="38100" cap="flat" cmpd="sng">
            <a:solidFill>
              <a:schemeClr val="tx1"/>
            </a:solidFill>
            <a:prstDash val="solid"/>
            <a:miter/>
            <a:headEnd type="none" w="med" len="med"/>
            <a:tailEnd type="none" w="med" len="med"/>
          </a:ln>
        </p:spPr>
        <p:txBody>
          <a:bodyPr lIns="0" tIns="10800" rIns="0" bIns="10800">
            <a:spAutoFit/>
          </a:bodyPr>
          <a:lstStyle/>
          <a:p>
            <a:pPr algn="ctr" eaLnBrk="1" hangingPunct="1"/>
            <a:r>
              <a:rPr lang="zh-CN" altLang="en-US" sz="4400" b="0" dirty="0">
                <a:solidFill>
                  <a:schemeClr val="tx1"/>
                </a:solidFill>
                <a:effectLst/>
                <a:latin typeface="Times New Roman" panose="02020603050405020304" charset="0"/>
                <a:ea typeface="华文新魏" panose="02010800040101010101" charset="-122"/>
              </a:rPr>
              <a:t>皇帝</a:t>
            </a:r>
          </a:p>
        </p:txBody>
      </p:sp>
      <p:sp>
        <p:nvSpPr>
          <p:cNvPr id="160776" name="直接连接符 160775"/>
          <p:cNvSpPr/>
          <p:nvPr/>
        </p:nvSpPr>
        <p:spPr>
          <a:xfrm>
            <a:off x="2615565" y="4439285"/>
            <a:ext cx="6858000" cy="0"/>
          </a:xfrm>
          <a:prstGeom prst="line">
            <a:avLst/>
          </a:prstGeom>
          <a:ln w="38100" cap="flat" cmpd="sng">
            <a:solidFill>
              <a:schemeClr val="tx1"/>
            </a:solidFill>
            <a:prstDash val="solid"/>
            <a:headEnd type="none" w="med" len="med"/>
            <a:tailEnd type="none" w="med" len="med"/>
          </a:ln>
        </p:spPr>
      </p:sp>
      <p:grpSp>
        <p:nvGrpSpPr>
          <p:cNvPr id="160777" name="组合 160776"/>
          <p:cNvGrpSpPr/>
          <p:nvPr/>
        </p:nvGrpSpPr>
        <p:grpSpPr>
          <a:xfrm flipV="1">
            <a:off x="2596515" y="4439285"/>
            <a:ext cx="6877050" cy="569913"/>
            <a:chOff x="672" y="2226"/>
            <a:chExt cx="4332" cy="192"/>
          </a:xfrm>
        </p:grpSpPr>
        <p:sp>
          <p:nvSpPr>
            <p:cNvPr id="160778" name="直接连接符 160777"/>
            <p:cNvSpPr/>
            <p:nvPr/>
          </p:nvSpPr>
          <p:spPr>
            <a:xfrm>
              <a:off x="672" y="2226"/>
              <a:ext cx="0" cy="192"/>
            </a:xfrm>
            <a:prstGeom prst="line">
              <a:avLst/>
            </a:prstGeom>
            <a:ln w="38100" cap="flat" cmpd="sng">
              <a:solidFill>
                <a:schemeClr val="tx1"/>
              </a:solidFill>
              <a:prstDash val="solid"/>
              <a:headEnd type="none" w="med" len="med"/>
              <a:tailEnd type="none" w="med" len="med"/>
            </a:ln>
          </p:spPr>
        </p:sp>
        <p:sp>
          <p:nvSpPr>
            <p:cNvPr id="160779" name="直接连接符 160778"/>
            <p:cNvSpPr/>
            <p:nvPr/>
          </p:nvSpPr>
          <p:spPr>
            <a:xfrm>
              <a:off x="1536" y="2226"/>
              <a:ext cx="0" cy="192"/>
            </a:xfrm>
            <a:prstGeom prst="line">
              <a:avLst/>
            </a:prstGeom>
            <a:ln w="38100" cap="flat" cmpd="sng">
              <a:solidFill>
                <a:schemeClr val="tx1"/>
              </a:solidFill>
              <a:prstDash val="solid"/>
              <a:headEnd type="none" w="med" len="med"/>
              <a:tailEnd type="none" w="med" len="med"/>
            </a:ln>
          </p:spPr>
        </p:sp>
        <p:sp>
          <p:nvSpPr>
            <p:cNvPr id="160780" name="直接连接符 160779"/>
            <p:cNvSpPr/>
            <p:nvPr/>
          </p:nvSpPr>
          <p:spPr>
            <a:xfrm>
              <a:off x="2400" y="2226"/>
              <a:ext cx="0" cy="192"/>
            </a:xfrm>
            <a:prstGeom prst="line">
              <a:avLst/>
            </a:prstGeom>
            <a:ln w="38100" cap="flat" cmpd="sng">
              <a:solidFill>
                <a:schemeClr val="tx1"/>
              </a:solidFill>
              <a:prstDash val="solid"/>
              <a:headEnd type="none" w="med" len="med"/>
              <a:tailEnd type="none" w="med" len="med"/>
            </a:ln>
          </p:spPr>
        </p:sp>
        <p:sp>
          <p:nvSpPr>
            <p:cNvPr id="160781" name="直接连接符 160780"/>
            <p:cNvSpPr/>
            <p:nvPr/>
          </p:nvSpPr>
          <p:spPr>
            <a:xfrm>
              <a:off x="3264" y="2226"/>
              <a:ext cx="0" cy="192"/>
            </a:xfrm>
            <a:prstGeom prst="line">
              <a:avLst/>
            </a:prstGeom>
            <a:ln w="38100" cap="flat" cmpd="sng">
              <a:solidFill>
                <a:schemeClr val="tx1"/>
              </a:solidFill>
              <a:prstDash val="solid"/>
              <a:headEnd type="none" w="med" len="med"/>
              <a:tailEnd type="none" w="med" len="med"/>
            </a:ln>
          </p:spPr>
        </p:sp>
        <p:sp>
          <p:nvSpPr>
            <p:cNvPr id="160782" name="直接连接符 160781"/>
            <p:cNvSpPr/>
            <p:nvPr/>
          </p:nvSpPr>
          <p:spPr>
            <a:xfrm>
              <a:off x="4128" y="2226"/>
              <a:ext cx="0" cy="192"/>
            </a:xfrm>
            <a:prstGeom prst="line">
              <a:avLst/>
            </a:prstGeom>
            <a:ln w="38100" cap="flat" cmpd="sng">
              <a:solidFill>
                <a:schemeClr val="tx1"/>
              </a:solidFill>
              <a:prstDash val="solid"/>
              <a:headEnd type="none" w="med" len="med"/>
              <a:tailEnd type="none" w="med" len="med"/>
            </a:ln>
          </p:spPr>
        </p:sp>
        <p:sp>
          <p:nvSpPr>
            <p:cNvPr id="160783" name="直接连接符 160782"/>
            <p:cNvSpPr/>
            <p:nvPr/>
          </p:nvSpPr>
          <p:spPr>
            <a:xfrm>
              <a:off x="5004" y="2226"/>
              <a:ext cx="0" cy="192"/>
            </a:xfrm>
            <a:prstGeom prst="line">
              <a:avLst/>
            </a:prstGeom>
            <a:ln w="38100" cap="flat" cmpd="sng">
              <a:solidFill>
                <a:schemeClr val="tx1"/>
              </a:solidFill>
              <a:prstDash val="solid"/>
              <a:headEnd type="none" w="med" len="med"/>
              <a:tailEnd type="none" w="med" len="med"/>
            </a:ln>
          </p:spPr>
        </p:sp>
      </p:grpSp>
      <p:grpSp>
        <p:nvGrpSpPr>
          <p:cNvPr id="160784" name="组合 160783"/>
          <p:cNvGrpSpPr/>
          <p:nvPr/>
        </p:nvGrpSpPr>
        <p:grpSpPr>
          <a:xfrm>
            <a:off x="2225675" y="4876800"/>
            <a:ext cx="7618413" cy="768350"/>
            <a:chOff x="432" y="2424"/>
            <a:chExt cx="4799" cy="484"/>
          </a:xfrm>
        </p:grpSpPr>
        <p:sp>
          <p:nvSpPr>
            <p:cNvPr id="160785" name="文本框 160784"/>
            <p:cNvSpPr txBox="1"/>
            <p:nvPr/>
          </p:nvSpPr>
          <p:spPr>
            <a:xfrm>
              <a:off x="432" y="2424"/>
              <a:ext cx="467" cy="484"/>
            </a:xfrm>
            <a:prstGeom prst="rect">
              <a:avLst/>
            </a:prstGeom>
            <a:noFill/>
            <a:ln w="38100" cap="flat" cmpd="sng">
              <a:solidFill>
                <a:schemeClr val="tx1"/>
              </a:solidFill>
              <a:prstDash val="solid"/>
              <a:miter/>
              <a:headEnd type="none" w="med" len="med"/>
              <a:tailEnd type="none" w="med" len="med"/>
            </a:ln>
          </p:spPr>
          <p:txBody>
            <a:bodyPr wrap="none" anchor="t">
              <a:spAutoFit/>
            </a:bodyPr>
            <a:lstStyle/>
            <a:p>
              <a:pPr eaLnBrk="1" hangingPunct="1"/>
              <a:r>
                <a:rPr lang="zh-CN" altLang="en-US" sz="4400" dirty="0">
                  <a:effectLst>
                    <a:outerShdw blurRad="38100" dist="38100" dir="2700000">
                      <a:srgbClr val="FFFFFF"/>
                    </a:outerShdw>
                  </a:effectLst>
                  <a:latin typeface="Times New Roman" panose="02020603050405020304" charset="0"/>
                  <a:ea typeface="华文新魏" panose="02010800040101010101" charset="-122"/>
                </a:rPr>
                <a:t>吏</a:t>
              </a:r>
            </a:p>
          </p:txBody>
        </p:sp>
        <p:sp>
          <p:nvSpPr>
            <p:cNvPr id="160786" name="文本框 160785"/>
            <p:cNvSpPr txBox="1"/>
            <p:nvPr/>
          </p:nvSpPr>
          <p:spPr>
            <a:xfrm>
              <a:off x="1296" y="2424"/>
              <a:ext cx="467" cy="484"/>
            </a:xfrm>
            <a:prstGeom prst="rect">
              <a:avLst/>
            </a:prstGeom>
            <a:noFill/>
            <a:ln w="38100" cap="flat" cmpd="sng">
              <a:solidFill>
                <a:schemeClr val="tx1"/>
              </a:solidFill>
              <a:prstDash val="solid"/>
              <a:miter/>
              <a:headEnd type="none" w="med" len="med"/>
              <a:tailEnd type="none" w="med" len="med"/>
            </a:ln>
          </p:spPr>
          <p:txBody>
            <a:bodyPr wrap="none" anchor="t">
              <a:spAutoFit/>
            </a:bodyPr>
            <a:lstStyle/>
            <a:p>
              <a:pPr eaLnBrk="1" hangingPunct="1"/>
              <a:r>
                <a:rPr lang="zh-CN" altLang="en-US" sz="4400" dirty="0">
                  <a:effectLst>
                    <a:outerShdw blurRad="38100" dist="38100" dir="2700000">
                      <a:srgbClr val="FFFFFF"/>
                    </a:outerShdw>
                  </a:effectLst>
                  <a:latin typeface="Times New Roman" panose="02020603050405020304" charset="0"/>
                  <a:ea typeface="华文新魏" panose="02010800040101010101" charset="-122"/>
                </a:rPr>
                <a:t>户</a:t>
              </a:r>
            </a:p>
          </p:txBody>
        </p:sp>
        <p:sp>
          <p:nvSpPr>
            <p:cNvPr id="160787" name="文本框 160786"/>
            <p:cNvSpPr txBox="1"/>
            <p:nvPr/>
          </p:nvSpPr>
          <p:spPr>
            <a:xfrm>
              <a:off x="2160" y="2424"/>
              <a:ext cx="467" cy="484"/>
            </a:xfrm>
            <a:prstGeom prst="rect">
              <a:avLst/>
            </a:prstGeom>
            <a:noFill/>
            <a:ln w="38100" cap="flat" cmpd="sng">
              <a:solidFill>
                <a:schemeClr val="tx1"/>
              </a:solidFill>
              <a:prstDash val="solid"/>
              <a:miter/>
              <a:headEnd type="none" w="med" len="med"/>
              <a:tailEnd type="none" w="med" len="med"/>
            </a:ln>
          </p:spPr>
          <p:txBody>
            <a:bodyPr wrap="none" anchor="t">
              <a:spAutoFit/>
            </a:bodyPr>
            <a:lstStyle/>
            <a:p>
              <a:pPr eaLnBrk="1" hangingPunct="1"/>
              <a:r>
                <a:rPr lang="zh-CN" altLang="en-US" sz="4400" dirty="0">
                  <a:effectLst>
                    <a:outerShdw blurRad="38100" dist="38100" dir="2700000">
                      <a:srgbClr val="FFFFFF"/>
                    </a:outerShdw>
                  </a:effectLst>
                  <a:latin typeface="Times New Roman" panose="02020603050405020304" charset="0"/>
                  <a:ea typeface="华文新魏" panose="02010800040101010101" charset="-122"/>
                </a:rPr>
                <a:t>礼</a:t>
              </a:r>
            </a:p>
          </p:txBody>
        </p:sp>
        <p:sp>
          <p:nvSpPr>
            <p:cNvPr id="160788" name="文本框 160787"/>
            <p:cNvSpPr txBox="1"/>
            <p:nvPr/>
          </p:nvSpPr>
          <p:spPr>
            <a:xfrm>
              <a:off x="3024" y="2424"/>
              <a:ext cx="467" cy="484"/>
            </a:xfrm>
            <a:prstGeom prst="rect">
              <a:avLst/>
            </a:prstGeom>
            <a:noFill/>
            <a:ln w="38100" cap="flat" cmpd="sng">
              <a:solidFill>
                <a:schemeClr val="tx1"/>
              </a:solidFill>
              <a:prstDash val="solid"/>
              <a:miter/>
              <a:headEnd type="none" w="med" len="med"/>
              <a:tailEnd type="none" w="med" len="med"/>
            </a:ln>
          </p:spPr>
          <p:txBody>
            <a:bodyPr wrap="none" anchor="t">
              <a:spAutoFit/>
            </a:bodyPr>
            <a:lstStyle/>
            <a:p>
              <a:pPr eaLnBrk="1" hangingPunct="1"/>
              <a:r>
                <a:rPr lang="zh-CN" altLang="en-US" sz="4400" dirty="0">
                  <a:effectLst>
                    <a:outerShdw blurRad="38100" dist="38100" dir="2700000">
                      <a:srgbClr val="FFFFFF"/>
                    </a:outerShdw>
                  </a:effectLst>
                  <a:latin typeface="Times New Roman" panose="02020603050405020304" charset="0"/>
                  <a:ea typeface="华文新魏" panose="02010800040101010101" charset="-122"/>
                </a:rPr>
                <a:t>兵</a:t>
              </a:r>
            </a:p>
          </p:txBody>
        </p:sp>
        <p:sp>
          <p:nvSpPr>
            <p:cNvPr id="160789" name="文本框 160788"/>
            <p:cNvSpPr txBox="1"/>
            <p:nvPr/>
          </p:nvSpPr>
          <p:spPr>
            <a:xfrm>
              <a:off x="3888" y="2424"/>
              <a:ext cx="467" cy="484"/>
            </a:xfrm>
            <a:prstGeom prst="rect">
              <a:avLst/>
            </a:prstGeom>
            <a:noFill/>
            <a:ln w="38100" cap="flat" cmpd="sng">
              <a:solidFill>
                <a:schemeClr val="tx1"/>
              </a:solidFill>
              <a:prstDash val="solid"/>
              <a:miter/>
              <a:headEnd type="none" w="med" len="med"/>
              <a:tailEnd type="none" w="med" len="med"/>
            </a:ln>
          </p:spPr>
          <p:txBody>
            <a:bodyPr wrap="none" anchor="t">
              <a:spAutoFit/>
            </a:bodyPr>
            <a:lstStyle/>
            <a:p>
              <a:pPr eaLnBrk="1" hangingPunct="1"/>
              <a:r>
                <a:rPr lang="zh-CN" altLang="en-US" sz="4400" dirty="0">
                  <a:effectLst>
                    <a:outerShdw blurRad="38100" dist="38100" dir="2700000">
                      <a:srgbClr val="FFFFFF"/>
                    </a:outerShdw>
                  </a:effectLst>
                  <a:latin typeface="Times New Roman" panose="02020603050405020304" charset="0"/>
                  <a:ea typeface="华文新魏" panose="02010800040101010101" charset="-122"/>
                </a:rPr>
                <a:t>刑</a:t>
              </a:r>
            </a:p>
          </p:txBody>
        </p:sp>
        <p:sp>
          <p:nvSpPr>
            <p:cNvPr id="160790" name="文本框 160789"/>
            <p:cNvSpPr txBox="1"/>
            <p:nvPr/>
          </p:nvSpPr>
          <p:spPr>
            <a:xfrm>
              <a:off x="4764" y="2424"/>
              <a:ext cx="467" cy="484"/>
            </a:xfrm>
            <a:prstGeom prst="rect">
              <a:avLst/>
            </a:prstGeom>
            <a:noFill/>
            <a:ln w="38100" cap="flat" cmpd="sng">
              <a:solidFill>
                <a:schemeClr val="tx1"/>
              </a:solidFill>
              <a:prstDash val="solid"/>
              <a:miter/>
              <a:headEnd type="none" w="med" len="med"/>
              <a:tailEnd type="none" w="med" len="med"/>
            </a:ln>
          </p:spPr>
          <p:txBody>
            <a:bodyPr wrap="none" anchor="t">
              <a:spAutoFit/>
            </a:bodyPr>
            <a:lstStyle/>
            <a:p>
              <a:pPr eaLnBrk="1" hangingPunct="1"/>
              <a:r>
                <a:rPr lang="zh-CN" altLang="en-US" sz="4400" dirty="0">
                  <a:effectLst>
                    <a:outerShdw blurRad="38100" dist="38100" dir="2700000">
                      <a:srgbClr val="FFFFFF"/>
                    </a:outerShdw>
                  </a:effectLst>
                  <a:latin typeface="Times New Roman" panose="02020603050405020304" charset="0"/>
                  <a:ea typeface="华文新魏" panose="02010800040101010101" charset="-122"/>
                </a:rPr>
                <a:t>工</a:t>
              </a:r>
            </a:p>
          </p:txBody>
        </p:sp>
      </p:grpSp>
      <p:pic>
        <p:nvPicPr>
          <p:cNvPr id="160793" name="图片 160792" descr="忽必烈像"/>
          <p:cNvPicPr>
            <a:picLocks noChangeAspect="1"/>
          </p:cNvPicPr>
          <p:nvPr/>
        </p:nvPicPr>
        <p:blipFill>
          <a:blip r:embed="rId4"/>
          <a:stretch>
            <a:fillRect/>
          </a:stretch>
        </p:blipFill>
        <p:spPr>
          <a:xfrm>
            <a:off x="-45085" y="2893695"/>
            <a:ext cx="2193925" cy="2746375"/>
          </a:xfrm>
          <a:prstGeom prst="rect">
            <a:avLst/>
          </a:prstGeom>
          <a:noFill/>
          <a:ln w="9525" cap="flat" cmpd="sng">
            <a:solidFill>
              <a:schemeClr val="tx1"/>
            </a:solidFill>
            <a:prstDash val="solid"/>
            <a:miter/>
            <a:headEnd type="none" w="med" len="med"/>
            <a:tailEnd type="none" w="med" len="med"/>
          </a:ln>
        </p:spPr>
      </p:pic>
      <p:grpSp>
        <p:nvGrpSpPr>
          <p:cNvPr id="4" name="Group 5"/>
          <p:cNvGrpSpPr/>
          <p:nvPr/>
        </p:nvGrpSpPr>
        <p:grpSpPr>
          <a:xfrm>
            <a:off x="7790498" y="1775143"/>
            <a:ext cx="3122612" cy="1512887"/>
            <a:chOff x="3489" y="751"/>
            <a:chExt cx="1967" cy="953"/>
          </a:xfrm>
        </p:grpSpPr>
        <p:sp>
          <p:nvSpPr>
            <p:cNvPr id="28677" name="AutoShape 6"/>
            <p:cNvSpPr/>
            <p:nvPr/>
          </p:nvSpPr>
          <p:spPr>
            <a:xfrm>
              <a:off x="3497" y="751"/>
              <a:ext cx="1951" cy="953"/>
            </a:xfrm>
            <a:prstGeom prst="cloudCallout">
              <a:avLst>
                <a:gd name="adj1" fmla="val -48361"/>
                <a:gd name="adj2" fmla="val 99005"/>
              </a:avLst>
            </a:prstGeom>
            <a:solidFill>
              <a:schemeClr val="accent1">
                <a:lumMod val="20000"/>
                <a:lumOff val="80000"/>
              </a:schemeClr>
            </a:solidFill>
            <a:ln w="9525" cap="flat" cmpd="sng">
              <a:solidFill>
                <a:schemeClr val="tx1"/>
              </a:solidFill>
              <a:prstDash val="solid"/>
              <a:round/>
              <a:headEnd type="none" w="med" len="med"/>
              <a:tailEnd type="none" w="med" len="med"/>
            </a:ln>
          </p:spPr>
          <p:txBody>
            <a:bodyPr anchor="t"/>
            <a:lstStyle/>
            <a:p>
              <a:pPr algn="ctr"/>
              <a:endParaRPr lang="zh-CN" altLang="zh-CN" dirty="0">
                <a:latin typeface="Arial" panose="020B0604020202020204" pitchFamily="34" charset="0"/>
                <a:ea typeface="黑体" panose="02010609060101010101" charset="-122"/>
              </a:endParaRPr>
            </a:p>
          </p:txBody>
        </p:sp>
        <p:sp>
          <p:nvSpPr>
            <p:cNvPr id="28678" name="Rectangle 7"/>
            <p:cNvSpPr/>
            <p:nvPr/>
          </p:nvSpPr>
          <p:spPr>
            <a:xfrm>
              <a:off x="3489" y="844"/>
              <a:ext cx="1967" cy="767"/>
            </a:xfrm>
            <a:prstGeom prst="rect">
              <a:avLst/>
            </a:prstGeom>
            <a:noFill/>
            <a:ln w="9525">
              <a:noFill/>
            </a:ln>
            <a:extLst>
              <a:ext uri="{909E8E84-426E-40DD-AFC4-6F175D3DCCD1}">
                <a14:hiddenFill xmlns:a14="http://schemas.microsoft.com/office/drawing/2010/main">
                  <a:solidFill>
                    <a:schemeClr val="accent1">
                      <a:lumMod val="20000"/>
                      <a:lumOff val="80000"/>
                    </a:schemeClr>
                  </a:solidFill>
                </a14:hiddenFill>
              </a:ext>
            </a:extLst>
          </p:spPr>
          <p:txBody>
            <a:bodyPr lIns="0" rIns="0" anchor="ctr"/>
            <a:lstStyle/>
            <a:p>
              <a:pPr algn="ctr"/>
              <a:r>
                <a:rPr lang="zh-CN" altLang="en-US" sz="3600" dirty="0">
                  <a:solidFill>
                    <a:srgbClr val="FF0000"/>
                  </a:solidFill>
                  <a:latin typeface="Arial" panose="020B0604020202020204" pitchFamily="34" charset="0"/>
                  <a:ea typeface="黑体" panose="02010609060101010101" charset="-122"/>
                </a:rPr>
                <a:t>相权的反弹</a:t>
              </a: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3972"/>
                                        </p:tgtEl>
                                        <p:attrNameLst>
                                          <p:attrName>style.visibility</p:attrName>
                                        </p:attrNameLst>
                                      </p:cBhvr>
                                      <p:to>
                                        <p:strVal val="visible"/>
                                      </p:to>
                                    </p:set>
                                    <p:animEffect transition="in" filter="wipe(left)">
                                      <p:cBhvr>
                                        <p:cTn id="7" dur="500"/>
                                        <p:tgtEl>
                                          <p:spTgt spid="8397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60775"/>
                                        </p:tgtEl>
                                        <p:attrNameLst>
                                          <p:attrName>style.visibility</p:attrName>
                                        </p:attrNameLst>
                                      </p:cBhvr>
                                      <p:to>
                                        <p:strVal val="visible"/>
                                      </p:to>
                                    </p:set>
                                    <p:anim calcmode="lin" valueType="num">
                                      <p:cBhvr>
                                        <p:cTn id="12" dur="500" fill="hold"/>
                                        <p:tgtEl>
                                          <p:spTgt spid="160775"/>
                                        </p:tgtEl>
                                        <p:attrNameLst>
                                          <p:attrName>ppt_w</p:attrName>
                                        </p:attrNameLst>
                                      </p:cBhvr>
                                      <p:tavLst>
                                        <p:tav tm="0">
                                          <p:val>
                                            <p:fltVal val="0"/>
                                          </p:val>
                                        </p:tav>
                                        <p:tav tm="100000">
                                          <p:val>
                                            <p:strVal val="#ppt_w"/>
                                          </p:val>
                                        </p:tav>
                                      </p:tavLst>
                                    </p:anim>
                                    <p:anim calcmode="lin" valueType="num">
                                      <p:cBhvr>
                                        <p:cTn id="13" dur="500" fill="hold"/>
                                        <p:tgtEl>
                                          <p:spTgt spid="160775"/>
                                        </p:tgtEl>
                                        <p:attrNameLst>
                                          <p:attrName>ppt_h</p:attrName>
                                        </p:attrNameLst>
                                      </p:cBhvr>
                                      <p:tavLst>
                                        <p:tav tm="0">
                                          <p:val>
                                            <p:fltVal val="0"/>
                                          </p:val>
                                        </p:tav>
                                        <p:tav tm="100000">
                                          <p:val>
                                            <p:strVal val="#ppt_h"/>
                                          </p:val>
                                        </p:tav>
                                      </p:tavLst>
                                    </p:anim>
                                  </p:childTnLst>
                                </p:cTn>
                              </p:par>
                            </p:childTnLst>
                          </p:cTn>
                        </p:par>
                        <p:par>
                          <p:cTn id="14" fill="hold">
                            <p:stCondLst>
                              <p:cond delay="500"/>
                            </p:stCondLst>
                            <p:childTnLst>
                              <p:par>
                                <p:cTn id="15" presetID="22" presetClass="entr" presetSubtype="1" fill="hold" nodeType="afterEffect">
                                  <p:stCondLst>
                                    <p:cond delay="1000"/>
                                  </p:stCondLst>
                                  <p:childTnLst>
                                    <p:set>
                                      <p:cBhvr>
                                        <p:cTn id="16" dur="1" fill="hold">
                                          <p:stCondLst>
                                            <p:cond delay="0"/>
                                          </p:stCondLst>
                                        </p:cTn>
                                        <p:tgtEl>
                                          <p:spTgt spid="160773"/>
                                        </p:tgtEl>
                                        <p:attrNameLst>
                                          <p:attrName>style.visibility</p:attrName>
                                        </p:attrNameLst>
                                      </p:cBhvr>
                                      <p:to>
                                        <p:strVal val="visible"/>
                                      </p:to>
                                    </p:set>
                                    <p:animEffect transition="in" filter="wipe(up)">
                                      <p:cBhvr>
                                        <p:cTn id="17" dur="500"/>
                                        <p:tgtEl>
                                          <p:spTgt spid="160773"/>
                                        </p:tgtEl>
                                      </p:cBhvr>
                                    </p:animEffect>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160774"/>
                                        </p:tgtEl>
                                        <p:attrNameLst>
                                          <p:attrName>style.visibility</p:attrName>
                                        </p:attrNameLst>
                                      </p:cBhvr>
                                      <p:to>
                                        <p:strVal val="visible"/>
                                      </p:to>
                                    </p:set>
                                    <p:animEffect transition="in" filter="dissolve">
                                      <p:cBhvr>
                                        <p:cTn id="21" dur="500"/>
                                        <p:tgtEl>
                                          <p:spTgt spid="16077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160772"/>
                                        </p:tgtEl>
                                        <p:attrNameLst>
                                          <p:attrName>style.visibility</p:attrName>
                                        </p:attrNameLst>
                                      </p:cBhvr>
                                      <p:to>
                                        <p:strVal val="visible"/>
                                      </p:to>
                                    </p:set>
                                    <p:animEffect transition="in" filter="wipe(up)">
                                      <p:cBhvr>
                                        <p:cTn id="25" dur="500"/>
                                        <p:tgtEl>
                                          <p:spTgt spid="160772"/>
                                        </p:tgtEl>
                                      </p:cBhvr>
                                    </p:animEffect>
                                  </p:childTnLst>
                                </p:cTn>
                              </p:par>
                            </p:childTnLst>
                          </p:cTn>
                        </p:par>
                        <p:par>
                          <p:cTn id="26" fill="hold">
                            <p:stCondLst>
                              <p:cond delay="3000"/>
                            </p:stCondLst>
                            <p:childTnLst>
                              <p:par>
                                <p:cTn id="27" presetID="16" presetClass="entr" presetSubtype="37" fill="hold" nodeType="afterEffect">
                                  <p:stCondLst>
                                    <p:cond delay="0"/>
                                  </p:stCondLst>
                                  <p:childTnLst>
                                    <p:set>
                                      <p:cBhvr>
                                        <p:cTn id="28" dur="1" fill="hold">
                                          <p:stCondLst>
                                            <p:cond delay="0"/>
                                          </p:stCondLst>
                                        </p:cTn>
                                        <p:tgtEl>
                                          <p:spTgt spid="160776"/>
                                        </p:tgtEl>
                                        <p:attrNameLst>
                                          <p:attrName>style.visibility</p:attrName>
                                        </p:attrNameLst>
                                      </p:cBhvr>
                                      <p:to>
                                        <p:strVal val="visible"/>
                                      </p:to>
                                    </p:set>
                                    <p:animEffect transition="in" filter="barn(outVertical)">
                                      <p:cBhvr>
                                        <p:cTn id="29" dur="500"/>
                                        <p:tgtEl>
                                          <p:spTgt spid="160776"/>
                                        </p:tgtEl>
                                      </p:cBhvr>
                                    </p:animEffect>
                                  </p:childTnLst>
                                </p:cTn>
                              </p:par>
                            </p:childTnLst>
                          </p:cTn>
                        </p:par>
                        <p:par>
                          <p:cTn id="30" fill="hold">
                            <p:stCondLst>
                              <p:cond delay="3500"/>
                            </p:stCondLst>
                            <p:childTnLst>
                              <p:par>
                                <p:cTn id="31" presetID="22" presetClass="entr" presetSubtype="1" fill="hold" nodeType="afterEffect">
                                  <p:stCondLst>
                                    <p:cond delay="0"/>
                                  </p:stCondLst>
                                  <p:childTnLst>
                                    <p:set>
                                      <p:cBhvr>
                                        <p:cTn id="32" dur="1" fill="hold">
                                          <p:stCondLst>
                                            <p:cond delay="0"/>
                                          </p:stCondLst>
                                        </p:cTn>
                                        <p:tgtEl>
                                          <p:spTgt spid="160777"/>
                                        </p:tgtEl>
                                        <p:attrNameLst>
                                          <p:attrName>style.visibility</p:attrName>
                                        </p:attrNameLst>
                                      </p:cBhvr>
                                      <p:to>
                                        <p:strVal val="visible"/>
                                      </p:to>
                                    </p:set>
                                    <p:animEffect transition="in" filter="wipe(up)">
                                      <p:cBhvr>
                                        <p:cTn id="33" dur="500"/>
                                        <p:tgtEl>
                                          <p:spTgt spid="160777"/>
                                        </p:tgtEl>
                                      </p:cBhvr>
                                    </p:animEffect>
                                  </p:childTnLst>
                                </p:cTn>
                              </p:par>
                            </p:childTnLst>
                          </p:cTn>
                        </p:par>
                        <p:par>
                          <p:cTn id="34" fill="hold">
                            <p:stCondLst>
                              <p:cond delay="4000"/>
                            </p:stCondLst>
                            <p:childTnLst>
                              <p:par>
                                <p:cTn id="35" presetID="22" presetClass="entr" presetSubtype="1" fill="hold" nodeType="afterEffect">
                                  <p:stCondLst>
                                    <p:cond delay="0"/>
                                  </p:stCondLst>
                                  <p:childTnLst>
                                    <p:set>
                                      <p:cBhvr>
                                        <p:cTn id="36" dur="1" fill="hold">
                                          <p:stCondLst>
                                            <p:cond delay="0"/>
                                          </p:stCondLst>
                                        </p:cTn>
                                        <p:tgtEl>
                                          <p:spTgt spid="160784"/>
                                        </p:tgtEl>
                                        <p:attrNameLst>
                                          <p:attrName>style.visibility</p:attrName>
                                        </p:attrNameLst>
                                      </p:cBhvr>
                                      <p:to>
                                        <p:strVal val="visible"/>
                                      </p:to>
                                    </p:set>
                                    <p:animEffect transition="in" filter="wipe(up)">
                                      <p:cBhvr>
                                        <p:cTn id="37" dur="500"/>
                                        <p:tgtEl>
                                          <p:spTgt spid="160784"/>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ppt_x"/>
                                          </p:val>
                                        </p:tav>
                                        <p:tav tm="100000">
                                          <p:val>
                                            <p:strVal val="#ppt_x"/>
                                          </p:val>
                                        </p:tav>
                                      </p:tavLst>
                                    </p:anim>
                                    <p:anim calcmode="lin" valueType="num">
                                      <p:cBhvr additive="base">
                                        <p:cTn id="4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p:bldP spid="10" grpId="0"/>
      <p:bldP spid="160774" grpId="0" bldLvl="0" animBg="1"/>
      <p:bldP spid="160775"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8975" y="132715"/>
            <a:ext cx="10366375" cy="559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smtClean="0">
                <a:solidFill>
                  <a:srgbClr val="FF0000"/>
                </a:solidFill>
                <a:effectLst/>
                <a:latin typeface="微软雅黑" panose="020B0503020204020204" charset="-122"/>
                <a:ea typeface="微软雅黑" panose="020B0503020204020204" charset="-122"/>
                <a:cs typeface="微软雅黑" panose="020B0503020204020204" charset="-122"/>
              </a:rPr>
              <a:t>小结： 君主专制的演进——中央官制演变</a:t>
            </a:r>
          </a:p>
        </p:txBody>
      </p:sp>
      <p:pic>
        <p:nvPicPr>
          <p:cNvPr id="28" name="图片 27" descr="5de101964d001b5eb0b8e18458c80e73"/>
          <p:cNvPicPr>
            <a:picLocks noChangeAspect="1"/>
          </p:cNvPicPr>
          <p:nvPr/>
        </p:nvPicPr>
        <p:blipFill>
          <a:blip r:embed="rId3" cstate="screen"/>
          <a:stretch>
            <a:fillRect/>
          </a:stretch>
        </p:blipFill>
        <p:spPr>
          <a:xfrm>
            <a:off x="11464925" y="5971540"/>
            <a:ext cx="572770" cy="763270"/>
          </a:xfrm>
          <a:prstGeom prst="rect">
            <a:avLst/>
          </a:prstGeom>
        </p:spPr>
      </p:pic>
      <p:graphicFrame>
        <p:nvGraphicFramePr>
          <p:cNvPr id="34818" name="Group 2"/>
          <p:cNvGraphicFramePr>
            <a:graphicFrameLocks noGrp="1"/>
          </p:cNvGraphicFramePr>
          <p:nvPr/>
        </p:nvGraphicFramePr>
        <p:xfrm>
          <a:off x="15240" y="789305"/>
          <a:ext cx="11040745" cy="6035040"/>
        </p:xfrm>
        <a:graphic>
          <a:graphicData uri="http://schemas.openxmlformats.org/drawingml/2006/table">
            <a:tbl>
              <a:tblPr/>
              <a:tblGrid>
                <a:gridCol w="1664970">
                  <a:extLst>
                    <a:ext uri="{9D8B030D-6E8A-4147-A177-3AD203B41FA5}">
                      <a16:colId xmlns:a16="http://schemas.microsoft.com/office/drawing/2014/main" val="20000"/>
                    </a:ext>
                  </a:extLst>
                </a:gridCol>
                <a:gridCol w="4829175">
                  <a:extLst>
                    <a:ext uri="{9D8B030D-6E8A-4147-A177-3AD203B41FA5}">
                      <a16:colId xmlns:a16="http://schemas.microsoft.com/office/drawing/2014/main" val="20001"/>
                    </a:ext>
                  </a:extLst>
                </a:gridCol>
                <a:gridCol w="4546600">
                  <a:extLst>
                    <a:ext uri="{9D8B030D-6E8A-4147-A177-3AD203B41FA5}">
                      <a16:colId xmlns:a16="http://schemas.microsoft.com/office/drawing/2014/main" val="20002"/>
                    </a:ext>
                  </a:extLst>
                </a:gridCol>
              </a:tblGrid>
              <a:tr h="80454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sz="4500" b="1" i="0" u="none" strike="noStrike" cap="none" normalizeH="0" baseline="0" smtClean="0">
                          <a:ln>
                            <a:noFill/>
                          </a:ln>
                          <a:solidFill>
                            <a:schemeClr val="tx1"/>
                          </a:solidFill>
                          <a:effectLst/>
                          <a:latin typeface="微软雅黑" panose="020B0503020204020204" charset="-122"/>
                          <a:ea typeface="微软雅黑" panose="020B0503020204020204" charset="-122"/>
                        </a:rPr>
                        <a:t>朝代</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sz="45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措        施</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zh-CN" sz="45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    </a:t>
                      </a:r>
                      <a:r>
                        <a:rPr kumimoji="0" lang="zh-CN" sz="45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对君权的影响</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2616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zh-CN" sz="4500" b="1" i="0" u="none" strike="noStrike" cap="none" normalizeH="0" baseline="0" smtClean="0">
                        <a:ln>
                          <a:noFill/>
                        </a:ln>
                        <a:solidFill>
                          <a:schemeClr val="tx1"/>
                        </a:solidFill>
                        <a:effectLst/>
                        <a:latin typeface="微软雅黑" panose="020B0503020204020204" charset="-122"/>
                        <a:ea typeface="微软雅黑" panose="020B0503020204020204"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zh-CN" sz="4500" b="1" i="0" u="none" strike="noStrike" cap="none" normalizeH="0" baseline="0" smtClean="0">
                        <a:ln>
                          <a:noFill/>
                        </a:ln>
                        <a:solidFill>
                          <a:schemeClr val="tx1"/>
                        </a:solidFill>
                        <a:effectLst/>
                        <a:latin typeface="微软雅黑" panose="020B0503020204020204" charset="-122"/>
                        <a:ea typeface="微软雅黑" panose="020B050302020402020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zh-CN" sz="4500" b="1" i="0" u="none" strike="noStrike" cap="none" normalizeH="0" baseline="0" smtClean="0">
                        <a:ln>
                          <a:noFill/>
                        </a:ln>
                        <a:solidFill>
                          <a:schemeClr val="tx1"/>
                        </a:solidFill>
                        <a:effectLst/>
                        <a:latin typeface="微软雅黑" panose="020B0503020204020204" charset="-122"/>
                        <a:ea typeface="微软雅黑" panose="020B0503020204020204"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1252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sz="45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汉</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zh-CN" sz="4500" b="1" i="0" u="none" strike="noStrike" cap="none" normalizeH="0" baseline="0" smtClean="0">
                        <a:ln>
                          <a:noFill/>
                        </a:ln>
                        <a:solidFill>
                          <a:schemeClr val="tx1"/>
                        </a:solidFill>
                        <a:effectLst/>
                        <a:latin typeface="微软雅黑" panose="020B0503020204020204" charset="-122"/>
                        <a:ea typeface="微软雅黑" panose="020B050302020402020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zh-CN" sz="4500" b="1" i="0" u="none" strike="noStrike" cap="none" normalizeH="0" baseline="0" smtClean="0">
                        <a:ln>
                          <a:noFill/>
                        </a:ln>
                        <a:solidFill>
                          <a:schemeClr val="tx1"/>
                        </a:solidFill>
                        <a:effectLst/>
                        <a:latin typeface="微软雅黑" panose="020B0503020204020204" charset="-122"/>
                        <a:ea typeface="微软雅黑" panose="020B0503020204020204"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6583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sz="4500" b="1" i="0" u="none" strike="noStrike" cap="none" normalizeH="0" baseline="0" smtClean="0">
                          <a:ln>
                            <a:noFill/>
                          </a:ln>
                          <a:solidFill>
                            <a:schemeClr val="tx1"/>
                          </a:solidFill>
                          <a:effectLst/>
                          <a:latin typeface="微软雅黑" panose="020B0503020204020204" charset="-122"/>
                          <a:ea typeface="微软雅黑" panose="020B0503020204020204" charset="-122"/>
                        </a:rPr>
                        <a:t>隋唐</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zh-CN" sz="4500" b="1" i="0" u="none" strike="noStrike" cap="none" normalizeH="0" baseline="0" smtClean="0">
                        <a:ln>
                          <a:noFill/>
                        </a:ln>
                        <a:solidFill>
                          <a:schemeClr val="tx1"/>
                        </a:solidFill>
                        <a:effectLst/>
                        <a:latin typeface="微软雅黑" panose="020B0503020204020204" charset="-122"/>
                        <a:ea typeface="微软雅黑" panose="020B050302020402020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zh-CN" sz="4500" b="1" i="0" u="none" strike="noStrike" cap="none" normalizeH="0" baseline="0" smtClean="0">
                        <a:ln>
                          <a:noFill/>
                        </a:ln>
                        <a:solidFill>
                          <a:schemeClr val="tx1"/>
                        </a:solidFill>
                        <a:effectLst/>
                        <a:latin typeface="微软雅黑" panose="020B0503020204020204" charset="-122"/>
                        <a:ea typeface="微软雅黑" panose="020B0503020204020204"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32143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sz="4500" b="1" i="0" u="none" strike="noStrike" cap="none" normalizeH="0" baseline="0" smtClean="0">
                          <a:ln>
                            <a:noFill/>
                          </a:ln>
                          <a:solidFill>
                            <a:schemeClr val="tx1"/>
                          </a:solidFill>
                          <a:effectLst/>
                          <a:latin typeface="微软雅黑" panose="020B0503020204020204" charset="-122"/>
                          <a:ea typeface="微软雅黑" panose="020B0503020204020204" charset="-122"/>
                        </a:rPr>
                        <a:t>北宋</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zh-CN" sz="4500" b="1" i="0" u="none" strike="noStrike" cap="none" normalizeH="0" baseline="0" smtClean="0">
                        <a:ln>
                          <a:noFill/>
                        </a:ln>
                        <a:solidFill>
                          <a:schemeClr val="tx1"/>
                        </a:solidFill>
                        <a:effectLst/>
                        <a:latin typeface="微软雅黑" panose="020B0503020204020204" charset="-122"/>
                        <a:ea typeface="微软雅黑" panose="020B050302020402020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zh-CN" sz="4500" b="1" i="0" u="none" strike="noStrike" cap="none" normalizeH="0" baseline="0" smtClean="0">
                        <a:ln>
                          <a:noFill/>
                        </a:ln>
                        <a:solidFill>
                          <a:schemeClr val="tx1"/>
                        </a:solidFill>
                        <a:effectLst/>
                        <a:latin typeface="微软雅黑" panose="020B0503020204020204" charset="-122"/>
                        <a:ea typeface="微软雅黑" panose="020B0503020204020204"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0454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sz="4500" b="1" i="0" u="none" strike="noStrike" cap="none" normalizeH="0" baseline="0" smtClean="0">
                          <a:ln>
                            <a:noFill/>
                          </a:ln>
                          <a:solidFill>
                            <a:schemeClr val="tx1"/>
                          </a:solidFill>
                          <a:effectLst/>
                          <a:latin typeface="微软雅黑" panose="020B0503020204020204" charset="-122"/>
                          <a:ea typeface="微软雅黑" panose="020B0503020204020204" charset="-122"/>
                        </a:rPr>
                        <a:t>元</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zh-CN" sz="4500" b="1" i="0" u="none" strike="noStrike" cap="none" normalizeH="0" baseline="0" smtClean="0">
                        <a:ln>
                          <a:noFill/>
                        </a:ln>
                        <a:solidFill>
                          <a:schemeClr val="tx1"/>
                        </a:solidFill>
                        <a:effectLst/>
                        <a:latin typeface="微软雅黑" panose="020B0503020204020204" charset="-122"/>
                        <a:ea typeface="微软雅黑" panose="020B050302020402020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zh-CN" sz="4500" b="1" i="0" u="none" strike="noStrike" cap="none" normalizeH="0" baseline="0" smtClean="0">
                        <a:ln>
                          <a:noFill/>
                        </a:ln>
                        <a:solidFill>
                          <a:schemeClr val="tx1"/>
                        </a:solidFill>
                        <a:effectLst/>
                        <a:latin typeface="微软雅黑" panose="020B0503020204020204" charset="-122"/>
                        <a:ea typeface="微软雅黑" panose="020B0503020204020204"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4848" name="Text Box 32"/>
          <p:cNvSpPr txBox="1">
            <a:spLocks noChangeArrowheads="1"/>
          </p:cNvSpPr>
          <p:nvPr/>
        </p:nvSpPr>
        <p:spPr bwMode="auto">
          <a:xfrm>
            <a:off x="1653540" y="2790825"/>
            <a:ext cx="4857750" cy="755650"/>
          </a:xfrm>
          <a:prstGeom prst="rect">
            <a:avLst/>
          </a:prstGeom>
          <a:noFill/>
          <a:ln w="9525">
            <a:noFill/>
            <a:miter lim="800000"/>
          </a:ln>
          <a:effectLst/>
        </p:spPr>
        <p:txBody>
          <a:bodyPr wrap="square">
            <a:spAutoFit/>
          </a:bodyPr>
          <a:lstStyle/>
          <a:p>
            <a:pPr marR="0" algn="ctr" defTabSz="914400">
              <a:lnSpc>
                <a:spcPct val="80000"/>
              </a:lnSpc>
              <a:spcBef>
                <a:spcPct val="50000"/>
              </a:spcBef>
              <a:buClrTx/>
              <a:buSzTx/>
              <a:buFont typeface="Arial" panose="020B0604020202020204" pitchFamily="34" charset="0"/>
              <a:buNone/>
              <a:defRPr/>
            </a:pPr>
            <a:r>
              <a:rPr kumimoji="0" lang="zh-CN" sz="5400" b="1" kern="1200" cap="none" spc="0" normalizeH="0" baseline="0" noProof="0">
                <a:solidFill>
                  <a:schemeClr val="tx1"/>
                </a:solidFill>
                <a:effectLst/>
                <a:latin typeface="微软雅黑" panose="020B0503020204020204" charset="-122"/>
                <a:ea typeface="微软雅黑" panose="020B0503020204020204" charset="-122"/>
                <a:cs typeface="+mn-cs"/>
              </a:rPr>
              <a:t>中、外朝制度</a:t>
            </a:r>
          </a:p>
        </p:txBody>
      </p:sp>
      <p:sp>
        <p:nvSpPr>
          <p:cNvPr id="34849" name="Text Box 33">
            <a:hlinkClick r:id="" action="ppaction://noaction"/>
          </p:cNvPr>
          <p:cNvSpPr txBox="1">
            <a:spLocks noChangeArrowheads="1"/>
          </p:cNvSpPr>
          <p:nvPr/>
        </p:nvSpPr>
        <p:spPr bwMode="auto">
          <a:xfrm>
            <a:off x="1679575" y="3841750"/>
            <a:ext cx="4806315" cy="755650"/>
          </a:xfrm>
          <a:prstGeom prst="rect">
            <a:avLst/>
          </a:prstGeom>
          <a:noFill/>
          <a:ln w="9525">
            <a:noFill/>
            <a:miter lim="800000"/>
          </a:ln>
          <a:effectLst/>
        </p:spPr>
        <p:txBody>
          <a:bodyPr wrap="square">
            <a:spAutoFit/>
          </a:bodyPr>
          <a:lstStyle/>
          <a:p>
            <a:pPr marR="0" algn="ctr" defTabSz="914400">
              <a:lnSpc>
                <a:spcPct val="80000"/>
              </a:lnSpc>
              <a:spcBef>
                <a:spcPct val="50000"/>
              </a:spcBef>
              <a:buClrTx/>
              <a:buSzTx/>
              <a:buFont typeface="Arial" panose="020B0604020202020204" pitchFamily="34" charset="0"/>
              <a:buNone/>
              <a:defRPr/>
            </a:pPr>
            <a:r>
              <a:rPr kumimoji="0" lang="zh-CN" sz="5400" b="1" kern="1200" cap="none" spc="0" normalizeH="0" baseline="0" noProof="0">
                <a:solidFill>
                  <a:schemeClr val="tx1"/>
                </a:solidFill>
                <a:effectLst/>
                <a:latin typeface="微软雅黑" panose="020B0503020204020204" charset="-122"/>
                <a:ea typeface="微软雅黑" panose="020B0503020204020204" charset="-122"/>
                <a:cs typeface="+mn-cs"/>
              </a:rPr>
              <a:t>三省六部制</a:t>
            </a:r>
          </a:p>
        </p:txBody>
      </p:sp>
      <p:sp>
        <p:nvSpPr>
          <p:cNvPr id="34850" name="Text Box 34"/>
          <p:cNvSpPr txBox="1">
            <a:spLocks noChangeArrowheads="1"/>
          </p:cNvSpPr>
          <p:nvPr/>
        </p:nvSpPr>
        <p:spPr bwMode="auto">
          <a:xfrm>
            <a:off x="1679575" y="4695190"/>
            <a:ext cx="4805680" cy="1322070"/>
          </a:xfrm>
          <a:prstGeom prst="rect">
            <a:avLst/>
          </a:prstGeom>
          <a:noFill/>
          <a:ln w="9525">
            <a:noFill/>
            <a:miter lim="800000"/>
          </a:ln>
          <a:effectLst/>
        </p:spPr>
        <p:txBody>
          <a:bodyPr wrap="square">
            <a:spAutoFit/>
          </a:bodyPr>
          <a:lstStyle/>
          <a:p>
            <a:pPr marR="0" defTabSz="914400">
              <a:buClrTx/>
              <a:buSzTx/>
              <a:buFont typeface="Arial" panose="020B0604020202020204" pitchFamily="34" charset="0"/>
              <a:buNone/>
              <a:defRPr/>
            </a:pPr>
            <a:r>
              <a:rPr kumimoji="0" lang="zh-CN" sz="4000" b="1" kern="1200" cap="none" spc="0" normalizeH="0" baseline="0" noProof="0">
                <a:solidFill>
                  <a:schemeClr val="tx1"/>
                </a:solidFill>
                <a:effectLst/>
                <a:latin typeface="微软雅黑" panose="020B0503020204020204" charset="-122"/>
                <a:ea typeface="微软雅黑" panose="020B0503020204020204" charset="-122"/>
                <a:cs typeface="+mn-cs"/>
              </a:rPr>
              <a:t>设参知政事、枢密使和三司使分割相权</a:t>
            </a:r>
          </a:p>
        </p:txBody>
      </p:sp>
      <p:sp>
        <p:nvSpPr>
          <p:cNvPr id="34851" name="Text Box 35"/>
          <p:cNvSpPr txBox="1">
            <a:spLocks noChangeArrowheads="1"/>
          </p:cNvSpPr>
          <p:nvPr/>
        </p:nvSpPr>
        <p:spPr bwMode="auto">
          <a:xfrm>
            <a:off x="1626870" y="6148070"/>
            <a:ext cx="4859020" cy="534035"/>
          </a:xfrm>
          <a:prstGeom prst="rect">
            <a:avLst/>
          </a:prstGeom>
          <a:noFill/>
          <a:ln w="9525">
            <a:noFill/>
            <a:miter lim="800000"/>
          </a:ln>
          <a:effectLst/>
        </p:spPr>
        <p:txBody>
          <a:bodyPr wrap="square">
            <a:spAutoFit/>
          </a:bodyPr>
          <a:lstStyle/>
          <a:p>
            <a:pPr marR="0" algn="ctr" defTabSz="914400">
              <a:lnSpc>
                <a:spcPct val="80000"/>
              </a:lnSpc>
              <a:spcBef>
                <a:spcPct val="50000"/>
              </a:spcBef>
              <a:buClrTx/>
              <a:buSzTx/>
              <a:buFont typeface="Arial" panose="020B0604020202020204" pitchFamily="34" charset="0"/>
              <a:buNone/>
              <a:defRPr/>
            </a:pPr>
            <a:r>
              <a:rPr kumimoji="0" lang="zh-CN" sz="3600" b="1" kern="1200" cap="none" spc="0" normalizeH="0" baseline="0" noProof="0">
                <a:solidFill>
                  <a:schemeClr val="tx1"/>
                </a:solidFill>
                <a:effectLst/>
                <a:latin typeface="微软雅黑" panose="020B0503020204020204" charset="-122"/>
                <a:ea typeface="微软雅黑" panose="020B0503020204020204" charset="-122"/>
                <a:cs typeface="+mn-cs"/>
              </a:rPr>
              <a:t>中书省为最高行政机构</a:t>
            </a:r>
          </a:p>
        </p:txBody>
      </p:sp>
      <p:sp>
        <p:nvSpPr>
          <p:cNvPr id="34852" name="Rectangle 36"/>
          <p:cNvSpPr/>
          <p:nvPr/>
        </p:nvSpPr>
        <p:spPr>
          <a:xfrm>
            <a:off x="6511290" y="2790825"/>
            <a:ext cx="4384040" cy="645160"/>
          </a:xfrm>
          <a:prstGeom prst="rect">
            <a:avLst/>
          </a:prstGeom>
          <a:noFill/>
          <a:ln w="9525">
            <a:noFill/>
          </a:ln>
        </p:spPr>
        <p:txBody>
          <a:bodyPr wrap="square">
            <a:spAutoFit/>
          </a:bodyPr>
          <a:lstStyle/>
          <a:p>
            <a:pPr algn="ctr"/>
            <a:r>
              <a:rPr lang="zh-CN" altLang="en-US" sz="3600" b="1" dirty="0">
                <a:solidFill>
                  <a:schemeClr val="tx1"/>
                </a:solidFill>
                <a:effectLst/>
                <a:latin typeface="微软雅黑" panose="020B0503020204020204" charset="-122"/>
                <a:ea typeface="微软雅黑" panose="020B0503020204020204" charset="-122"/>
              </a:rPr>
              <a:t>加强，相权一分为二</a:t>
            </a:r>
          </a:p>
        </p:txBody>
      </p:sp>
      <p:sp>
        <p:nvSpPr>
          <p:cNvPr id="34853" name="Text Box 37"/>
          <p:cNvSpPr txBox="1"/>
          <p:nvPr/>
        </p:nvSpPr>
        <p:spPr>
          <a:xfrm>
            <a:off x="6541135" y="3952875"/>
            <a:ext cx="4382770" cy="534035"/>
          </a:xfrm>
          <a:prstGeom prst="rect">
            <a:avLst/>
          </a:prstGeom>
          <a:noFill/>
          <a:ln w="9525">
            <a:noFill/>
          </a:ln>
        </p:spPr>
        <p:txBody>
          <a:bodyPr wrap="square">
            <a:spAutoFit/>
          </a:bodyPr>
          <a:lstStyle/>
          <a:p>
            <a:pPr algn="ctr">
              <a:lnSpc>
                <a:spcPct val="80000"/>
              </a:lnSpc>
              <a:spcBef>
                <a:spcPct val="50000"/>
              </a:spcBef>
            </a:pPr>
            <a:r>
              <a:rPr lang="zh-CN" altLang="en-US" sz="3600" b="1" dirty="0">
                <a:solidFill>
                  <a:schemeClr val="tx1"/>
                </a:solidFill>
                <a:effectLst/>
                <a:latin typeface="微软雅黑" panose="020B0503020204020204" charset="-122"/>
                <a:ea typeface="微软雅黑" panose="020B0503020204020204" charset="-122"/>
              </a:rPr>
              <a:t>加强，相权一分为三</a:t>
            </a:r>
          </a:p>
        </p:txBody>
      </p:sp>
      <p:sp>
        <p:nvSpPr>
          <p:cNvPr id="34854" name="Rectangle 38"/>
          <p:cNvSpPr/>
          <p:nvPr/>
        </p:nvSpPr>
        <p:spPr>
          <a:xfrm>
            <a:off x="6541135" y="4695190"/>
            <a:ext cx="4514850" cy="737235"/>
          </a:xfrm>
          <a:prstGeom prst="rect">
            <a:avLst/>
          </a:prstGeom>
          <a:noFill/>
          <a:ln w="12700" cap="sq" cmpd="sng">
            <a:solidFill>
              <a:schemeClr val="bg1"/>
            </a:solidFill>
            <a:prstDash val="solid"/>
            <a:miter/>
            <a:headEnd type="none" w="med" len="med"/>
            <a:tailEnd type="none" w="med" len="med"/>
          </a:ln>
        </p:spPr>
        <p:txBody>
          <a:bodyPr wrap="square">
            <a:spAutoFit/>
          </a:bodyPr>
          <a:lstStyle/>
          <a:p>
            <a:r>
              <a:rPr lang="zh-CN" altLang="en-US" sz="4200" b="1" dirty="0">
                <a:solidFill>
                  <a:schemeClr val="tx1"/>
                </a:solidFill>
                <a:effectLst/>
                <a:latin typeface="微软雅黑" panose="020B0503020204020204" charset="-122"/>
                <a:ea typeface="微软雅黑" panose="020B0503020204020204" charset="-122"/>
              </a:rPr>
              <a:t>加强，相权被分割</a:t>
            </a:r>
          </a:p>
        </p:txBody>
      </p:sp>
      <p:sp>
        <p:nvSpPr>
          <p:cNvPr id="34855" name="Rectangle 39"/>
          <p:cNvSpPr/>
          <p:nvPr/>
        </p:nvSpPr>
        <p:spPr>
          <a:xfrm>
            <a:off x="6485890" y="6030595"/>
            <a:ext cx="4228465" cy="768350"/>
          </a:xfrm>
          <a:prstGeom prst="rect">
            <a:avLst/>
          </a:prstGeom>
          <a:noFill/>
          <a:ln w="12700" cap="sq" cmpd="sng">
            <a:solidFill>
              <a:schemeClr val="bg1"/>
            </a:solidFill>
            <a:prstDash val="solid"/>
            <a:miter/>
            <a:headEnd type="none" w="med" len="med"/>
            <a:tailEnd type="none" w="med" len="med"/>
          </a:ln>
        </p:spPr>
        <p:txBody>
          <a:bodyPr wrap="square">
            <a:spAutoFit/>
          </a:bodyPr>
          <a:lstStyle/>
          <a:p>
            <a:r>
              <a:rPr lang="zh-CN" altLang="en-US" sz="4400" b="1" dirty="0">
                <a:solidFill>
                  <a:schemeClr val="tx1"/>
                </a:solidFill>
                <a:effectLst/>
                <a:latin typeface="微软雅黑" panose="020B0503020204020204" charset="-122"/>
                <a:ea typeface="微软雅黑" panose="020B0503020204020204" charset="-122"/>
              </a:rPr>
              <a:t>削弱，相权反弹</a:t>
            </a:r>
          </a:p>
        </p:txBody>
      </p:sp>
      <p:sp>
        <p:nvSpPr>
          <p:cNvPr id="34856" name="Text Box 40"/>
          <p:cNvSpPr txBox="1">
            <a:spLocks noChangeArrowheads="1"/>
          </p:cNvSpPr>
          <p:nvPr/>
        </p:nvSpPr>
        <p:spPr bwMode="auto">
          <a:xfrm>
            <a:off x="268605" y="1672590"/>
            <a:ext cx="927100" cy="755650"/>
          </a:xfrm>
          <a:prstGeom prst="rect">
            <a:avLst/>
          </a:prstGeom>
          <a:noFill/>
          <a:ln w="9525">
            <a:noFill/>
            <a:miter lim="800000"/>
          </a:ln>
          <a:effectLst/>
        </p:spPr>
        <p:txBody>
          <a:bodyPr wrap="square">
            <a:spAutoFit/>
          </a:bodyPr>
          <a:lstStyle/>
          <a:p>
            <a:pPr marR="0" algn="ctr" defTabSz="914400">
              <a:lnSpc>
                <a:spcPct val="80000"/>
              </a:lnSpc>
              <a:spcBef>
                <a:spcPct val="50000"/>
              </a:spcBef>
              <a:buClrTx/>
              <a:buSzTx/>
              <a:buFont typeface="Arial" panose="020B0604020202020204" pitchFamily="34" charset="0"/>
              <a:buNone/>
              <a:defRPr/>
            </a:pPr>
            <a:r>
              <a:rPr kumimoji="0" lang="zh-CN" sz="5400" b="1" kern="1200" cap="none" spc="0" normalizeH="0" baseline="0" noProof="0">
                <a:solidFill>
                  <a:schemeClr val="tx1"/>
                </a:solidFill>
                <a:effectLst/>
                <a:latin typeface="微软雅黑" panose="020B0503020204020204" charset="-122"/>
                <a:ea typeface="微软雅黑" panose="020B0503020204020204" charset="-122"/>
                <a:cs typeface="+mn-cs"/>
              </a:rPr>
              <a:t>秦</a:t>
            </a:r>
          </a:p>
        </p:txBody>
      </p:sp>
      <p:sp>
        <p:nvSpPr>
          <p:cNvPr id="34857" name="Text Box 41"/>
          <p:cNvSpPr txBox="1">
            <a:spLocks noChangeArrowheads="1"/>
          </p:cNvSpPr>
          <p:nvPr/>
        </p:nvSpPr>
        <p:spPr bwMode="auto">
          <a:xfrm>
            <a:off x="1679575" y="1581785"/>
            <a:ext cx="4805045" cy="755650"/>
          </a:xfrm>
          <a:prstGeom prst="rect">
            <a:avLst/>
          </a:prstGeom>
          <a:noFill/>
          <a:ln w="9525">
            <a:noFill/>
            <a:miter lim="800000"/>
          </a:ln>
          <a:effectLst/>
        </p:spPr>
        <p:txBody>
          <a:bodyPr wrap="square">
            <a:spAutoFit/>
          </a:bodyPr>
          <a:lstStyle/>
          <a:p>
            <a:pPr marR="0" algn="ctr" defTabSz="914400">
              <a:lnSpc>
                <a:spcPct val="80000"/>
              </a:lnSpc>
              <a:spcBef>
                <a:spcPct val="50000"/>
              </a:spcBef>
              <a:buClrTx/>
              <a:buSzTx/>
              <a:buFont typeface="Arial" panose="020B0604020202020204" pitchFamily="34" charset="0"/>
              <a:buNone/>
              <a:defRPr/>
            </a:pPr>
            <a:r>
              <a:rPr kumimoji="0" lang="zh-CN" sz="5400" b="1" kern="1200" cap="none" spc="0" normalizeH="0" baseline="0" noProof="0">
                <a:solidFill>
                  <a:schemeClr val="tx1"/>
                </a:solidFill>
                <a:effectLst/>
                <a:latin typeface="微软雅黑" panose="020B0503020204020204" charset="-122"/>
                <a:ea typeface="微软雅黑" panose="020B0503020204020204" charset="-122"/>
                <a:cs typeface="+mn-cs"/>
              </a:rPr>
              <a:t>三公九卿</a:t>
            </a:r>
          </a:p>
        </p:txBody>
      </p:sp>
      <p:sp>
        <p:nvSpPr>
          <p:cNvPr id="34858" name="Text Box 42"/>
          <p:cNvSpPr txBox="1">
            <a:spLocks noChangeArrowheads="1"/>
          </p:cNvSpPr>
          <p:nvPr/>
        </p:nvSpPr>
        <p:spPr bwMode="auto">
          <a:xfrm>
            <a:off x="6542405" y="1692275"/>
            <a:ext cx="4513580" cy="645160"/>
          </a:xfrm>
          <a:prstGeom prst="rect">
            <a:avLst/>
          </a:prstGeom>
          <a:noFill/>
          <a:ln w="9525">
            <a:noFill/>
            <a:miter lim="800000"/>
          </a:ln>
          <a:effectLst/>
        </p:spPr>
        <p:txBody>
          <a:bodyPr wrap="square">
            <a:spAutoFit/>
          </a:bodyPr>
          <a:lstStyle/>
          <a:p>
            <a:pPr marR="0" defTabSz="914400">
              <a:buClrTx/>
              <a:buSzTx/>
              <a:buFont typeface="Arial" panose="020B0604020202020204" pitchFamily="34" charset="0"/>
              <a:buNone/>
              <a:defRPr/>
            </a:pPr>
            <a:r>
              <a:rPr kumimoji="0" lang="zh-CN" sz="3600" b="1" kern="1200" cap="none" spc="0" normalizeH="0" baseline="0" noProof="0">
                <a:solidFill>
                  <a:schemeClr val="tx1"/>
                </a:solidFill>
                <a:effectLst/>
                <a:latin typeface="微软雅黑" panose="020B0503020204020204" charset="-122"/>
                <a:ea typeface="微软雅黑" panose="020B0503020204020204" charset="-122"/>
                <a:cs typeface="+mn-cs"/>
              </a:rPr>
              <a:t>加强，但相权仍很大</a:t>
            </a:r>
          </a:p>
        </p:txBody>
      </p:sp>
      <p:sp>
        <p:nvSpPr>
          <p:cNvPr id="34860" name="Text Box 44">
            <a:hlinkClick r:id="" action="ppaction://noaction"/>
          </p:cNvPr>
          <p:cNvSpPr txBox="1">
            <a:spLocks noChangeArrowheads="1"/>
          </p:cNvSpPr>
          <p:nvPr/>
        </p:nvSpPr>
        <p:spPr bwMode="auto">
          <a:xfrm>
            <a:off x="11055350" y="890270"/>
            <a:ext cx="1163320" cy="5077460"/>
          </a:xfrm>
          <a:prstGeom prst="rect">
            <a:avLst/>
          </a:prstGeom>
          <a:noFill/>
          <a:ln w="9525" cmpd="sng">
            <a:noFill/>
            <a:miter lim="800000"/>
          </a:ln>
          <a:effectLst/>
          <a:extLst>
            <a:ext uri="{909E8E84-426E-40DD-AFC4-6F175D3DCCD1}">
              <a14:hiddenFill xmlns:a14="http://schemas.microsoft.com/office/drawing/2010/main">
                <a:solidFill>
                  <a:schemeClr val="bg1"/>
                </a:solidFill>
              </a14:hiddenFill>
            </a:ext>
          </a:extLst>
        </p:spPr>
        <p:txBody>
          <a:bodyPr wrap="square">
            <a:spAutoFit/>
          </a:bodyPr>
          <a:lstStyle/>
          <a:p>
            <a:pPr marR="0" defTabSz="914400">
              <a:buClrTx/>
              <a:buSzTx/>
              <a:buFont typeface="Arial" panose="020B0604020202020204" pitchFamily="34" charset="0"/>
              <a:buNone/>
              <a:defRPr/>
            </a:pPr>
            <a:endParaRPr kumimoji="0" lang="zh-CN" altLang="zh-CN" sz="3600" b="1" kern="1200" cap="none" spc="0" normalizeH="0" baseline="0" noProof="0">
              <a:solidFill>
                <a:srgbClr val="FF0000"/>
              </a:solidFill>
              <a:effectLst/>
              <a:latin typeface="微软雅黑" panose="020B0503020204020204" charset="-122"/>
              <a:ea typeface="微软雅黑" panose="020B0503020204020204" charset="-122"/>
              <a:cs typeface="+mn-cs"/>
            </a:endParaRPr>
          </a:p>
          <a:p>
            <a:pPr marR="0" defTabSz="914400">
              <a:buClrTx/>
              <a:buSzTx/>
              <a:buFont typeface="Arial" panose="020B0604020202020204" pitchFamily="34" charset="0"/>
              <a:buNone/>
              <a:defRPr/>
            </a:pPr>
            <a:r>
              <a:rPr kumimoji="0" lang="zh-CN" sz="3600" b="1" kern="1200" cap="none" spc="0" normalizeH="0" baseline="0" noProof="0">
                <a:solidFill>
                  <a:srgbClr val="FF0000"/>
                </a:solidFill>
                <a:effectLst/>
                <a:latin typeface="微软雅黑" panose="020B0503020204020204" charset="-122"/>
                <a:ea typeface="微软雅黑" panose="020B0503020204020204" charset="-122"/>
                <a:cs typeface="+mn-cs"/>
              </a:rPr>
              <a:t>趋势：相权不断削弱，皇权不断加强</a:t>
            </a:r>
          </a:p>
          <a:p>
            <a:pPr marR="0" defTabSz="914400">
              <a:buClrTx/>
              <a:buSzTx/>
              <a:buFont typeface="Arial" panose="020B0604020202020204" pitchFamily="34" charset="0"/>
              <a:buNone/>
              <a:defRPr/>
            </a:pPr>
            <a:endParaRPr kumimoji="0" lang="zh-CN" altLang="zh-CN" sz="3600" b="1" kern="1200" cap="none" spc="0" normalizeH="0" baseline="0" noProof="0">
              <a:solidFill>
                <a:srgbClr val="FF0000"/>
              </a:solidFill>
              <a:effectLst/>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857"/>
                                        </p:tgtEl>
                                        <p:attrNameLst>
                                          <p:attrName>style.visibility</p:attrName>
                                        </p:attrNameLst>
                                      </p:cBhvr>
                                      <p:to>
                                        <p:strVal val="visible"/>
                                      </p:to>
                                    </p:set>
                                    <p:animEffect transition="in" filter="blinds(horizontal)">
                                      <p:cBhvr>
                                        <p:cTn id="7" dur="500"/>
                                        <p:tgtEl>
                                          <p:spTgt spid="3485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4858"/>
                                        </p:tgtEl>
                                        <p:attrNameLst>
                                          <p:attrName>style.visibility</p:attrName>
                                        </p:attrNameLst>
                                      </p:cBhvr>
                                      <p:to>
                                        <p:strVal val="visible"/>
                                      </p:to>
                                    </p:set>
                                    <p:animEffect transition="in" filter="blinds(horizontal)">
                                      <p:cBhvr>
                                        <p:cTn id="12" dur="500"/>
                                        <p:tgtEl>
                                          <p:spTgt spid="3485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4848"/>
                                        </p:tgtEl>
                                        <p:attrNameLst>
                                          <p:attrName>style.visibility</p:attrName>
                                        </p:attrNameLst>
                                      </p:cBhvr>
                                      <p:to>
                                        <p:strVal val="visible"/>
                                      </p:to>
                                    </p:set>
                                    <p:animEffect transition="in" filter="blinds(horizontal)">
                                      <p:cBhvr>
                                        <p:cTn id="17" dur="500"/>
                                        <p:tgtEl>
                                          <p:spTgt spid="3484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4852"/>
                                        </p:tgtEl>
                                        <p:attrNameLst>
                                          <p:attrName>style.visibility</p:attrName>
                                        </p:attrNameLst>
                                      </p:cBhvr>
                                      <p:to>
                                        <p:strVal val="visible"/>
                                      </p:to>
                                    </p:set>
                                    <p:animEffect transition="in" filter="blinds(horizontal)">
                                      <p:cBhvr>
                                        <p:cTn id="22" dur="500"/>
                                        <p:tgtEl>
                                          <p:spTgt spid="3485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4849"/>
                                        </p:tgtEl>
                                        <p:attrNameLst>
                                          <p:attrName>style.visibility</p:attrName>
                                        </p:attrNameLst>
                                      </p:cBhvr>
                                      <p:to>
                                        <p:strVal val="visible"/>
                                      </p:to>
                                    </p:set>
                                    <p:animEffect transition="in" filter="blinds(horizontal)">
                                      <p:cBhvr>
                                        <p:cTn id="27" dur="500"/>
                                        <p:tgtEl>
                                          <p:spTgt spid="3484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4853"/>
                                        </p:tgtEl>
                                        <p:attrNameLst>
                                          <p:attrName>style.visibility</p:attrName>
                                        </p:attrNameLst>
                                      </p:cBhvr>
                                      <p:to>
                                        <p:strVal val="visible"/>
                                      </p:to>
                                    </p:set>
                                    <p:animEffect transition="in" filter="blinds(horizontal)">
                                      <p:cBhvr>
                                        <p:cTn id="32" dur="500"/>
                                        <p:tgtEl>
                                          <p:spTgt spid="3485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4850"/>
                                        </p:tgtEl>
                                        <p:attrNameLst>
                                          <p:attrName>style.visibility</p:attrName>
                                        </p:attrNameLst>
                                      </p:cBhvr>
                                      <p:to>
                                        <p:strVal val="visible"/>
                                      </p:to>
                                    </p:set>
                                    <p:animEffect transition="in" filter="blinds(horizontal)">
                                      <p:cBhvr>
                                        <p:cTn id="37" dur="500"/>
                                        <p:tgtEl>
                                          <p:spTgt spid="3485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4854"/>
                                        </p:tgtEl>
                                        <p:attrNameLst>
                                          <p:attrName>style.visibility</p:attrName>
                                        </p:attrNameLst>
                                      </p:cBhvr>
                                      <p:to>
                                        <p:strVal val="visible"/>
                                      </p:to>
                                    </p:set>
                                    <p:animEffect transition="in" filter="blinds(horizontal)">
                                      <p:cBhvr>
                                        <p:cTn id="42" dur="500"/>
                                        <p:tgtEl>
                                          <p:spTgt spid="3485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4851"/>
                                        </p:tgtEl>
                                        <p:attrNameLst>
                                          <p:attrName>style.visibility</p:attrName>
                                        </p:attrNameLst>
                                      </p:cBhvr>
                                      <p:to>
                                        <p:strVal val="visible"/>
                                      </p:to>
                                    </p:set>
                                    <p:animEffect transition="in" filter="blinds(horizontal)">
                                      <p:cBhvr>
                                        <p:cTn id="47" dur="500"/>
                                        <p:tgtEl>
                                          <p:spTgt spid="3485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4855"/>
                                        </p:tgtEl>
                                        <p:attrNameLst>
                                          <p:attrName>style.visibility</p:attrName>
                                        </p:attrNameLst>
                                      </p:cBhvr>
                                      <p:to>
                                        <p:strVal val="visible"/>
                                      </p:to>
                                    </p:set>
                                    <p:animEffect transition="in" filter="blinds(horizontal)">
                                      <p:cBhvr>
                                        <p:cTn id="52" dur="500"/>
                                        <p:tgtEl>
                                          <p:spTgt spid="34855"/>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4860"/>
                                        </p:tgtEl>
                                        <p:attrNameLst>
                                          <p:attrName>style.visibility</p:attrName>
                                        </p:attrNameLst>
                                      </p:cBhvr>
                                      <p:to>
                                        <p:strVal val="visible"/>
                                      </p:to>
                                    </p:set>
                                    <p:anim calcmode="lin" valueType="num">
                                      <p:cBhvr additive="base">
                                        <p:cTn id="57" dur="500" fill="hold"/>
                                        <p:tgtEl>
                                          <p:spTgt spid="34860"/>
                                        </p:tgtEl>
                                        <p:attrNameLst>
                                          <p:attrName>ppt_x</p:attrName>
                                        </p:attrNameLst>
                                      </p:cBhvr>
                                      <p:tavLst>
                                        <p:tav tm="0">
                                          <p:val>
                                            <p:strVal val="#ppt_x"/>
                                          </p:val>
                                        </p:tav>
                                        <p:tav tm="100000">
                                          <p:val>
                                            <p:strVal val="#ppt_x"/>
                                          </p:val>
                                        </p:tav>
                                      </p:tavLst>
                                    </p:anim>
                                    <p:anim calcmode="lin" valueType="num">
                                      <p:cBhvr additive="base">
                                        <p:cTn id="58" dur="500" fill="hold"/>
                                        <p:tgtEl>
                                          <p:spTgt spid="348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48" grpId="0" bldLvl="0" animBg="1"/>
      <p:bldP spid="34849" grpId="0" bldLvl="0" animBg="1"/>
      <p:bldP spid="34850" grpId="0" bldLvl="0" animBg="1"/>
      <p:bldP spid="34851" grpId="0" bldLvl="0" animBg="1"/>
      <p:bldP spid="34852" grpId="0"/>
      <p:bldP spid="34853" grpId="0"/>
      <p:bldP spid="34854" grpId="0" bldLvl="0" animBg="1"/>
      <p:bldP spid="34855" grpId="0" bldLvl="0" animBg="1"/>
      <p:bldP spid="34857" grpId="0" bldLvl="0" animBg="1"/>
      <p:bldP spid="34858" grpId="0" bldLvl="0" animBg="1"/>
      <p:bldP spid="34860"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p:cNvSpPr>
          <p:nvPr>
            <p:ph type="body" idx="4294967295"/>
          </p:nvPr>
        </p:nvSpPr>
        <p:spPr>
          <a:xfrm>
            <a:off x="438150" y="895350"/>
            <a:ext cx="4131945" cy="4061460"/>
          </a:xfrm>
        </p:spPr>
        <p:txBody>
          <a:bodyPr vert="horz" wrap="square" lIns="121920" tIns="60960" rIns="121920" bIns="60960" anchor="t">
            <a:noAutofit/>
          </a:bodyPr>
          <a:lstStyle/>
          <a:p>
            <a:pPr eaLnBrk="1" hangingPunct="1">
              <a:lnSpc>
                <a:spcPct val="90000"/>
              </a:lnSpc>
              <a:buFont typeface="Wingdings" panose="05000000000000000000" pitchFamily="2" charset="2"/>
              <a:buNone/>
            </a:pPr>
            <a:endParaRPr lang="zh-CN" altLang="zh-CN" sz="4000" b="1" dirty="0">
              <a:latin typeface="微软雅黑" panose="020B0503020204020204" charset="-122"/>
              <a:ea typeface="微软雅黑" panose="020B0503020204020204" charset="-122"/>
            </a:endParaRPr>
          </a:p>
          <a:p>
            <a:pPr eaLnBrk="1" hangingPunct="1">
              <a:lnSpc>
                <a:spcPct val="90000"/>
              </a:lnSpc>
              <a:buChar char="•"/>
            </a:pPr>
            <a:r>
              <a:rPr lang="zh-CN" altLang="en-US" sz="4000" b="1" dirty="0">
                <a:latin typeface="微软雅黑" panose="020B0503020204020204" charset="-122"/>
                <a:ea typeface="微软雅黑" panose="020B0503020204020204" charset="-122"/>
              </a:rPr>
              <a:t>汉朝</a:t>
            </a:r>
          </a:p>
          <a:p>
            <a:pPr eaLnBrk="1" hangingPunct="1">
              <a:lnSpc>
                <a:spcPct val="90000"/>
              </a:lnSpc>
              <a:buChar char="•"/>
            </a:pPr>
            <a:endParaRPr lang="zh-CN" altLang="zh-CN" sz="4000" b="1" dirty="0">
              <a:latin typeface="微软雅黑" panose="020B0503020204020204" charset="-122"/>
              <a:ea typeface="微软雅黑" panose="020B0503020204020204" charset="-122"/>
            </a:endParaRPr>
          </a:p>
          <a:p>
            <a:pPr eaLnBrk="1" hangingPunct="1">
              <a:lnSpc>
                <a:spcPct val="90000"/>
              </a:lnSpc>
              <a:buChar char="•"/>
            </a:pPr>
            <a:r>
              <a:rPr lang="zh-CN" altLang="en-US" sz="4000" b="1" dirty="0">
                <a:latin typeface="微软雅黑" panose="020B0503020204020204" charset="-122"/>
                <a:ea typeface="微软雅黑" panose="020B0503020204020204" charset="-122"/>
              </a:rPr>
              <a:t>唐朝</a:t>
            </a:r>
          </a:p>
          <a:p>
            <a:pPr eaLnBrk="1" hangingPunct="1">
              <a:lnSpc>
                <a:spcPct val="90000"/>
              </a:lnSpc>
              <a:buChar char="•"/>
            </a:pPr>
            <a:endParaRPr lang="zh-CN" altLang="zh-CN" sz="4000" b="1" dirty="0">
              <a:latin typeface="微软雅黑" panose="020B0503020204020204" charset="-122"/>
              <a:ea typeface="微软雅黑" panose="020B0503020204020204" charset="-122"/>
            </a:endParaRPr>
          </a:p>
          <a:p>
            <a:pPr eaLnBrk="1" hangingPunct="1">
              <a:lnSpc>
                <a:spcPct val="90000"/>
              </a:lnSpc>
              <a:buChar char="•"/>
            </a:pPr>
            <a:r>
              <a:rPr lang="zh-CN" altLang="en-US" sz="4000" b="1" dirty="0">
                <a:latin typeface="微软雅黑" panose="020B0503020204020204" charset="-122"/>
                <a:ea typeface="微软雅黑" panose="020B0503020204020204" charset="-122"/>
              </a:rPr>
              <a:t>宋朝</a:t>
            </a:r>
          </a:p>
          <a:p>
            <a:pPr eaLnBrk="1" hangingPunct="1">
              <a:lnSpc>
                <a:spcPct val="90000"/>
              </a:lnSpc>
              <a:buChar char="•"/>
            </a:pPr>
            <a:endParaRPr lang="zh-CN" altLang="zh-CN" sz="4000" b="1" dirty="0">
              <a:latin typeface="微软雅黑" panose="020B0503020204020204" charset="-122"/>
              <a:ea typeface="微软雅黑" panose="020B0503020204020204" charset="-122"/>
            </a:endParaRPr>
          </a:p>
          <a:p>
            <a:pPr eaLnBrk="1" hangingPunct="1">
              <a:lnSpc>
                <a:spcPct val="90000"/>
              </a:lnSpc>
              <a:buChar char="•"/>
            </a:pPr>
            <a:r>
              <a:rPr lang="zh-CN" altLang="en-US" sz="4000" b="1" dirty="0">
                <a:latin typeface="微软雅黑" panose="020B0503020204020204" charset="-122"/>
                <a:ea typeface="微软雅黑" panose="020B0503020204020204" charset="-122"/>
              </a:rPr>
              <a:t>元朝</a:t>
            </a:r>
          </a:p>
          <a:p>
            <a:pPr eaLnBrk="1" hangingPunct="1">
              <a:lnSpc>
                <a:spcPct val="90000"/>
              </a:lnSpc>
              <a:buFont typeface="Wingdings" panose="05000000000000000000" pitchFamily="2" charset="2"/>
              <a:buNone/>
            </a:pPr>
            <a:endParaRPr lang="zh-CN" altLang="zh-CN" sz="4000" b="1" dirty="0">
              <a:latin typeface="微软雅黑" panose="020B0503020204020204" charset="-122"/>
              <a:ea typeface="微软雅黑" panose="020B0503020204020204" charset="-122"/>
            </a:endParaRPr>
          </a:p>
          <a:p>
            <a:pPr eaLnBrk="1" hangingPunct="1">
              <a:lnSpc>
                <a:spcPct val="90000"/>
              </a:lnSpc>
              <a:buFont typeface="Wingdings" panose="05000000000000000000" pitchFamily="2" charset="2"/>
              <a:buNone/>
            </a:pPr>
            <a:endParaRPr lang="zh-CN" altLang="zh-CN" sz="4000" b="1" dirty="0">
              <a:latin typeface="微软雅黑" panose="020B0503020204020204" charset="-122"/>
              <a:ea typeface="微软雅黑" panose="020B0503020204020204" charset="-122"/>
            </a:endParaRPr>
          </a:p>
        </p:txBody>
      </p:sp>
      <p:sp>
        <p:nvSpPr>
          <p:cNvPr id="26627" name="AutoShape 3"/>
          <p:cNvSpPr/>
          <p:nvPr/>
        </p:nvSpPr>
        <p:spPr>
          <a:xfrm>
            <a:off x="28152" y="-152400"/>
            <a:ext cx="3263900" cy="1295400"/>
          </a:xfrm>
          <a:prstGeom prst="horizontalScroll">
            <a:avLst>
              <a:gd name="adj" fmla="val 12500"/>
            </a:avLst>
          </a:prstGeom>
          <a:solidFill>
            <a:schemeClr val="bg1"/>
          </a:solidFill>
          <a:ln w="9525" cap="flat" cmpd="sng">
            <a:solidFill>
              <a:schemeClr val="tx1"/>
            </a:solidFill>
            <a:prstDash val="solid"/>
            <a:headEnd type="none" w="med" len="med"/>
            <a:tailEnd type="none" w="med" len="med"/>
          </a:ln>
        </p:spPr>
        <p:txBody>
          <a:bodyPr wrap="none" anchor="ctr"/>
          <a:lstStyle/>
          <a:p>
            <a:endParaRPr lang="zh-CN" altLang="en-US" sz="2400" dirty="0">
              <a:latin typeface="Arial" panose="020B0604020202020204" pitchFamily="34" charset="0"/>
            </a:endParaRPr>
          </a:p>
        </p:txBody>
      </p:sp>
      <p:sp>
        <p:nvSpPr>
          <p:cNvPr id="26628" name="Text Box 4"/>
          <p:cNvSpPr txBox="1"/>
          <p:nvPr/>
        </p:nvSpPr>
        <p:spPr>
          <a:xfrm>
            <a:off x="218229" y="38523"/>
            <a:ext cx="3073400" cy="912495"/>
          </a:xfrm>
          <a:prstGeom prst="rect">
            <a:avLst/>
          </a:prstGeom>
          <a:noFill/>
          <a:ln w="9525">
            <a:noFill/>
          </a:ln>
        </p:spPr>
        <p:txBody>
          <a:bodyPr>
            <a:spAutoFit/>
          </a:bodyPr>
          <a:lstStyle/>
          <a:p>
            <a:pPr>
              <a:spcBef>
                <a:spcPct val="50000"/>
              </a:spcBef>
            </a:pPr>
            <a:r>
              <a:rPr lang="zh-CN" altLang="en-US" sz="5335" b="1" dirty="0">
                <a:solidFill>
                  <a:schemeClr val="tx2"/>
                </a:solidFill>
                <a:latin typeface="Arial" panose="020B0604020202020204" pitchFamily="34" charset="0"/>
                <a:ea typeface="隶书" panose="02010509060101010101" pitchFamily="49" charset="-122"/>
              </a:rPr>
              <a:t>连 连 看</a:t>
            </a:r>
          </a:p>
        </p:txBody>
      </p:sp>
      <p:sp>
        <p:nvSpPr>
          <p:cNvPr id="26629" name="Text Box 5"/>
          <p:cNvSpPr txBox="1"/>
          <p:nvPr/>
        </p:nvSpPr>
        <p:spPr>
          <a:xfrm>
            <a:off x="3366770" y="188595"/>
            <a:ext cx="8825230" cy="706755"/>
          </a:xfrm>
          <a:prstGeom prst="rect">
            <a:avLst/>
          </a:prstGeom>
          <a:solidFill>
            <a:schemeClr val="bg1"/>
          </a:solidFill>
          <a:ln w="9525">
            <a:noFill/>
          </a:ln>
        </p:spPr>
        <p:txBody>
          <a:bodyPr wrap="square">
            <a:spAutoFit/>
          </a:bodyPr>
          <a:lstStyle/>
          <a:p>
            <a:pPr>
              <a:spcBef>
                <a:spcPct val="50000"/>
              </a:spcBef>
            </a:pPr>
            <a:r>
              <a:rPr lang="zh-CN" altLang="en-US" sz="4000" b="1" dirty="0">
                <a:solidFill>
                  <a:schemeClr val="tx1"/>
                </a:solidFill>
                <a:latin typeface="微软雅黑" panose="020B0503020204020204" charset="-122"/>
                <a:ea typeface="微软雅黑" panose="020B0503020204020204" charset="-122"/>
              </a:rPr>
              <a:t>将下列官职和朝代正确的连接在一起</a:t>
            </a:r>
          </a:p>
        </p:txBody>
      </p:sp>
      <p:sp>
        <p:nvSpPr>
          <p:cNvPr id="26630" name="Text Box 6"/>
          <p:cNvSpPr txBox="1"/>
          <p:nvPr/>
        </p:nvSpPr>
        <p:spPr>
          <a:xfrm>
            <a:off x="5422900" y="1773767"/>
            <a:ext cx="5378451" cy="460375"/>
          </a:xfrm>
          <a:prstGeom prst="rect">
            <a:avLst/>
          </a:prstGeom>
          <a:noFill/>
          <a:ln w="9525">
            <a:noFill/>
          </a:ln>
        </p:spPr>
        <p:txBody>
          <a:bodyPr>
            <a:spAutoFit/>
          </a:bodyPr>
          <a:lstStyle/>
          <a:p>
            <a:pPr>
              <a:spcBef>
                <a:spcPct val="50000"/>
              </a:spcBef>
            </a:pPr>
            <a:endParaRPr lang="zh-CN" altLang="en-US" sz="2400" dirty="0">
              <a:latin typeface="Arial" panose="020B0604020202020204" pitchFamily="34" charset="0"/>
            </a:endParaRPr>
          </a:p>
        </p:txBody>
      </p:sp>
      <p:sp>
        <p:nvSpPr>
          <p:cNvPr id="26631" name="Text Box 7"/>
          <p:cNvSpPr txBox="1"/>
          <p:nvPr/>
        </p:nvSpPr>
        <p:spPr>
          <a:xfrm>
            <a:off x="5808980" y="1143000"/>
            <a:ext cx="5568951" cy="10789285"/>
          </a:xfrm>
          <a:prstGeom prst="rect">
            <a:avLst/>
          </a:prstGeom>
          <a:noFill/>
          <a:ln w="9525">
            <a:noFill/>
          </a:ln>
        </p:spPr>
        <p:txBody>
          <a:bodyPr>
            <a:spAutoFit/>
          </a:bodyPr>
          <a:lstStyle/>
          <a:p>
            <a:pPr>
              <a:spcBef>
                <a:spcPct val="20000"/>
              </a:spcBef>
            </a:pPr>
            <a:r>
              <a:rPr lang="zh-CN" altLang="en-US" sz="4265" b="1" dirty="0">
                <a:latin typeface="Arial" panose="020B0604020202020204" pitchFamily="34" charset="0"/>
              </a:rPr>
              <a:t>宣慰司</a:t>
            </a:r>
          </a:p>
          <a:p>
            <a:pPr>
              <a:spcBef>
                <a:spcPct val="20000"/>
              </a:spcBef>
            </a:pPr>
            <a:endParaRPr lang="zh-CN" altLang="en-US" sz="4265" b="1" dirty="0">
              <a:latin typeface="Arial" panose="020B0604020202020204" pitchFamily="34" charset="0"/>
            </a:endParaRPr>
          </a:p>
          <a:p>
            <a:pPr>
              <a:spcBef>
                <a:spcPct val="20000"/>
              </a:spcBef>
            </a:pPr>
            <a:r>
              <a:rPr lang="zh-CN" altLang="en-US" sz="4265" b="1" dirty="0">
                <a:latin typeface="Arial" panose="020B0604020202020204" pitchFamily="34" charset="0"/>
              </a:rPr>
              <a:t>三司使</a:t>
            </a:r>
          </a:p>
          <a:p>
            <a:pPr>
              <a:spcBef>
                <a:spcPct val="20000"/>
              </a:spcBef>
            </a:pPr>
            <a:endParaRPr lang="zh-CN" altLang="en-US" sz="4265" b="1" dirty="0">
              <a:latin typeface="Arial" panose="020B0604020202020204" pitchFamily="34" charset="0"/>
            </a:endParaRPr>
          </a:p>
          <a:p>
            <a:pPr>
              <a:spcBef>
                <a:spcPct val="20000"/>
              </a:spcBef>
            </a:pPr>
            <a:r>
              <a:rPr lang="zh-CN" altLang="en-US" sz="4265" b="1" dirty="0">
                <a:solidFill>
                  <a:srgbClr val="FF0000"/>
                </a:solidFill>
                <a:latin typeface="Arial" panose="020B0604020202020204" pitchFamily="34" charset="0"/>
              </a:rPr>
              <a:t>侍中</a:t>
            </a:r>
          </a:p>
          <a:p>
            <a:pPr>
              <a:spcBef>
                <a:spcPct val="20000"/>
              </a:spcBef>
            </a:pPr>
            <a:endParaRPr lang="zh-CN" altLang="en-US" sz="4265" b="1" dirty="0">
              <a:latin typeface="Arial" panose="020B0604020202020204" pitchFamily="34" charset="0"/>
            </a:endParaRPr>
          </a:p>
          <a:p>
            <a:pPr>
              <a:spcBef>
                <a:spcPct val="20000"/>
              </a:spcBef>
            </a:pPr>
            <a:r>
              <a:rPr lang="zh-CN" altLang="en-US" sz="4265" b="1" dirty="0">
                <a:latin typeface="Arial" panose="020B0604020202020204" pitchFamily="34" charset="0"/>
              </a:rPr>
              <a:t>节度使</a:t>
            </a:r>
          </a:p>
          <a:p>
            <a:pPr>
              <a:spcBef>
                <a:spcPct val="20000"/>
              </a:spcBef>
            </a:pPr>
            <a:endParaRPr lang="zh-CN" altLang="en-US" sz="4265" b="1" dirty="0">
              <a:latin typeface="Arial" panose="020B0604020202020204" pitchFamily="34" charset="0"/>
            </a:endParaRPr>
          </a:p>
          <a:p>
            <a:pPr>
              <a:spcBef>
                <a:spcPct val="20000"/>
              </a:spcBef>
            </a:pPr>
            <a:endParaRPr lang="zh-CN" altLang="en-US" sz="4265" b="1" dirty="0">
              <a:latin typeface="Arial" panose="020B0604020202020204" pitchFamily="34" charset="0"/>
            </a:endParaRPr>
          </a:p>
          <a:p>
            <a:pPr>
              <a:spcBef>
                <a:spcPct val="20000"/>
              </a:spcBef>
            </a:pPr>
            <a:endParaRPr lang="zh-CN" altLang="en-US" sz="4265" b="1" dirty="0">
              <a:latin typeface="Arial" panose="020B0604020202020204" pitchFamily="34" charset="0"/>
            </a:endParaRPr>
          </a:p>
          <a:p>
            <a:pPr>
              <a:spcBef>
                <a:spcPct val="50000"/>
              </a:spcBef>
            </a:pPr>
            <a:endParaRPr lang="zh-CN" altLang="en-US" sz="4265" b="1" dirty="0">
              <a:latin typeface="Arial" panose="020B0604020202020204" pitchFamily="34" charset="0"/>
            </a:endParaRPr>
          </a:p>
          <a:p>
            <a:pPr>
              <a:spcBef>
                <a:spcPct val="50000"/>
              </a:spcBef>
            </a:pPr>
            <a:endParaRPr lang="zh-CN" altLang="en-US" sz="4265" b="1" dirty="0">
              <a:latin typeface="Arial" panose="020B0604020202020204" pitchFamily="34" charset="0"/>
            </a:endParaRPr>
          </a:p>
          <a:p>
            <a:pPr>
              <a:spcBef>
                <a:spcPct val="50000"/>
              </a:spcBef>
            </a:pPr>
            <a:endParaRPr lang="zh-CN" altLang="en-US" sz="4265" b="1" dirty="0">
              <a:latin typeface="Arial" panose="020B0604020202020204" pitchFamily="34" charset="0"/>
            </a:endParaRPr>
          </a:p>
        </p:txBody>
      </p:sp>
      <p:sp>
        <p:nvSpPr>
          <p:cNvPr id="27656" name="Line 8"/>
          <p:cNvSpPr/>
          <p:nvPr/>
        </p:nvSpPr>
        <p:spPr>
          <a:xfrm>
            <a:off x="2297430" y="1870710"/>
            <a:ext cx="3511550" cy="2722245"/>
          </a:xfrm>
          <a:prstGeom prst="line">
            <a:avLst/>
          </a:prstGeom>
          <a:ln w="41275" cap="flat" cmpd="sng">
            <a:solidFill>
              <a:srgbClr val="FF0000"/>
            </a:solidFill>
            <a:prstDash val="solid"/>
            <a:headEnd type="none" w="med" len="med"/>
            <a:tailEnd type="none" w="med" len="med"/>
          </a:ln>
        </p:spPr>
      </p:sp>
      <p:sp>
        <p:nvSpPr>
          <p:cNvPr id="27657" name="Line 9"/>
          <p:cNvSpPr/>
          <p:nvPr/>
        </p:nvSpPr>
        <p:spPr>
          <a:xfrm flipV="1">
            <a:off x="2193290" y="3181350"/>
            <a:ext cx="3593465" cy="1341120"/>
          </a:xfrm>
          <a:prstGeom prst="line">
            <a:avLst/>
          </a:prstGeom>
          <a:ln w="41275" cap="flat" cmpd="sng">
            <a:solidFill>
              <a:srgbClr val="FF0000"/>
            </a:solidFill>
            <a:prstDash val="solid"/>
            <a:headEnd type="none" w="med" len="med"/>
            <a:tailEnd type="none" w="med" len="med"/>
          </a:ln>
        </p:spPr>
      </p:sp>
      <p:sp>
        <p:nvSpPr>
          <p:cNvPr id="27658" name="Line 10"/>
          <p:cNvSpPr/>
          <p:nvPr/>
        </p:nvSpPr>
        <p:spPr>
          <a:xfrm>
            <a:off x="2297430" y="3257550"/>
            <a:ext cx="3320415" cy="2723515"/>
          </a:xfrm>
          <a:prstGeom prst="line">
            <a:avLst/>
          </a:prstGeom>
          <a:ln w="41275" cap="flat" cmpd="sng">
            <a:solidFill>
              <a:srgbClr val="FF0000"/>
            </a:solidFill>
            <a:prstDash val="solid"/>
            <a:headEnd type="none" w="med" len="med"/>
            <a:tailEnd type="none" w="med" len="med"/>
          </a:ln>
        </p:spPr>
      </p:sp>
      <p:sp>
        <p:nvSpPr>
          <p:cNvPr id="27659" name="Line 11"/>
          <p:cNvSpPr/>
          <p:nvPr/>
        </p:nvSpPr>
        <p:spPr>
          <a:xfrm flipV="1">
            <a:off x="2193925" y="1989455"/>
            <a:ext cx="3423920" cy="3878580"/>
          </a:xfrm>
          <a:prstGeom prst="line">
            <a:avLst/>
          </a:prstGeom>
          <a:ln w="41275" cap="flat" cmpd="sng">
            <a:solidFill>
              <a:srgbClr val="FF0000"/>
            </a:solidFill>
            <a:prstDash val="solid"/>
            <a:headEnd type="none" w="med" len="med"/>
            <a:tailEnd type="none" w="med" len="med"/>
          </a:ln>
        </p:spPr>
      </p:sp>
      <p:pic>
        <p:nvPicPr>
          <p:cNvPr id="26636" name="Picture 12" descr="292"/>
          <p:cNvPicPr>
            <a:picLocks noChangeAspect="1"/>
          </p:cNvPicPr>
          <p:nvPr/>
        </p:nvPicPr>
        <p:blipFill>
          <a:blip r:embed="rId2"/>
          <a:stretch>
            <a:fillRect/>
          </a:stretch>
        </p:blipFill>
        <p:spPr>
          <a:xfrm>
            <a:off x="8576946" y="4026747"/>
            <a:ext cx="3790949" cy="2842683"/>
          </a:xfrm>
          <a:prstGeom prst="rect">
            <a:avLst/>
          </a:prstGeom>
          <a:noFill/>
          <a:ln w="9525">
            <a:noFill/>
          </a:ln>
        </p:spPr>
      </p:pic>
      <p:sp>
        <p:nvSpPr>
          <p:cNvPr id="29698" name="矩形 29697"/>
          <p:cNvSpPr/>
          <p:nvPr/>
        </p:nvSpPr>
        <p:spPr>
          <a:xfrm>
            <a:off x="218440" y="1143000"/>
            <a:ext cx="11856720" cy="4569460"/>
          </a:xfrm>
          <a:prstGeom prst="rect">
            <a:avLst/>
          </a:prstGeom>
          <a:solidFill>
            <a:schemeClr val="bg1"/>
          </a:solidFill>
          <a:ln w="9525">
            <a:noFill/>
          </a:ln>
        </p:spPr>
        <p:txBody>
          <a:bodyPr wrap="square">
            <a:spAutoFit/>
          </a:bodyPr>
          <a:lstStyle/>
          <a:p>
            <a:r>
              <a:rPr lang="zh-CN" altLang="en-US" sz="3200" b="1" dirty="0">
                <a:solidFill>
                  <a:srgbClr val="FF0000"/>
                </a:solidFill>
                <a:latin typeface="微软雅黑" panose="020B0503020204020204" charset="-122"/>
                <a:ea typeface="微软雅黑" panose="020B0503020204020204" charset="-122"/>
                <a:cs typeface="微软雅黑" panose="020B0503020204020204" charset="-122"/>
              </a:rPr>
              <a:t>官员上朝礼仪的变化</a:t>
            </a:r>
            <a:endParaRPr lang="zh-CN" altLang="en-US" sz="3200" b="1" dirty="0">
              <a:solidFill>
                <a:srgbClr val="CC0000"/>
              </a:solidFill>
              <a:latin typeface="微软雅黑" panose="020B0503020204020204" charset="-122"/>
              <a:ea typeface="微软雅黑" panose="020B0503020204020204" charset="-122"/>
              <a:cs typeface="微软雅黑" panose="020B0503020204020204" charset="-122"/>
            </a:endParaRPr>
          </a:p>
          <a:p>
            <a:pPr>
              <a:lnSpc>
                <a:spcPct val="135000"/>
              </a:lnSpc>
            </a:pPr>
            <a:r>
              <a:rPr lang="zh-CN" altLang="en-US" sz="3200" dirty="0">
                <a:latin typeface="微软雅黑" panose="020B0503020204020204" charset="-122"/>
                <a:ea typeface="微软雅黑" panose="020B0503020204020204" charset="-122"/>
                <a:cs typeface="微软雅黑" panose="020B0503020204020204" charset="-122"/>
              </a:rPr>
              <a:t>        两汉时期，皇帝对丞相相待之以礼。丞相谒见皇帝时，</a:t>
            </a:r>
            <a:r>
              <a:rPr lang="zh-CN" altLang="en-US" sz="3200" b="1" dirty="0">
                <a:solidFill>
                  <a:srgbClr val="FF0000"/>
                </a:solidFill>
                <a:latin typeface="微软雅黑" panose="020B0503020204020204" charset="-122"/>
                <a:ea typeface="微软雅黑" panose="020B0503020204020204" charset="-122"/>
                <a:cs typeface="微软雅黑" panose="020B0503020204020204" charset="-122"/>
              </a:rPr>
              <a:t>皇帝起立，赐丞相座</a:t>
            </a:r>
            <a:r>
              <a:rPr lang="zh-CN" altLang="en-US" sz="3200" dirty="0">
                <a:latin typeface="微软雅黑" panose="020B0503020204020204" charset="-122"/>
                <a:ea typeface="微软雅黑" panose="020B0503020204020204" charset="-122"/>
                <a:cs typeface="微软雅黑" panose="020B0503020204020204" charset="-122"/>
              </a:rPr>
              <a:t>。丞相生病了，皇帝还要亲自前去探视。隋唐时期的官员上朝奏事也均有座。到了宋代，官员上朝必须</a:t>
            </a:r>
            <a:r>
              <a:rPr lang="zh-CN" altLang="en-US" sz="3200" b="1" dirty="0">
                <a:solidFill>
                  <a:srgbClr val="FF0000"/>
                </a:solidFill>
                <a:latin typeface="微软雅黑" panose="020B0503020204020204" charset="-122"/>
                <a:ea typeface="微软雅黑" panose="020B0503020204020204" charset="-122"/>
                <a:cs typeface="微软雅黑" panose="020B0503020204020204" charset="-122"/>
              </a:rPr>
              <a:t>站着</a:t>
            </a:r>
            <a:r>
              <a:rPr lang="zh-CN" altLang="en-US" sz="3200" dirty="0">
                <a:latin typeface="微软雅黑" panose="020B0503020204020204" charset="-122"/>
                <a:ea typeface="微软雅黑" panose="020B0503020204020204" charset="-122"/>
                <a:cs typeface="微软雅黑" panose="020B0503020204020204" charset="-122"/>
              </a:rPr>
              <a:t>奏事。至明清，大臣奏事连站都不行了，必须</a:t>
            </a:r>
            <a:r>
              <a:rPr lang="zh-CN" altLang="en-US" sz="3200" b="1" dirty="0">
                <a:solidFill>
                  <a:srgbClr val="FF0000"/>
                </a:solidFill>
                <a:latin typeface="微软雅黑" panose="020B0503020204020204" charset="-122"/>
                <a:ea typeface="微软雅黑" panose="020B0503020204020204" charset="-122"/>
                <a:cs typeface="微软雅黑" panose="020B0503020204020204" charset="-122"/>
              </a:rPr>
              <a:t>跪着</a:t>
            </a:r>
            <a:r>
              <a:rPr lang="zh-CN" altLang="en-US" sz="3200" dirty="0">
                <a:latin typeface="微软雅黑" panose="020B0503020204020204" charset="-122"/>
                <a:ea typeface="微软雅黑" panose="020B0503020204020204" charset="-122"/>
                <a:cs typeface="微软雅黑" panose="020B0503020204020204" charset="-122"/>
              </a:rPr>
              <a:t>。明代自朱元璋起，就明文规定，“大朝仪”须“众官皆跪”。清朝的官僚上朝时跪地时间特别长，以至于大臣们都备有特别的护膝。</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656"/>
                                        </p:tgtEl>
                                        <p:attrNameLst>
                                          <p:attrName>style.visibility</p:attrName>
                                        </p:attrNameLst>
                                      </p:cBhvr>
                                      <p:to>
                                        <p:strVal val="visible"/>
                                      </p:to>
                                    </p:set>
                                    <p:animEffect transition="in" filter="blinds(horizontal)">
                                      <p:cBhvr>
                                        <p:cTn id="7" dur="500"/>
                                        <p:tgtEl>
                                          <p:spTgt spid="2765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657"/>
                                        </p:tgtEl>
                                        <p:attrNameLst>
                                          <p:attrName>style.visibility</p:attrName>
                                        </p:attrNameLst>
                                      </p:cBhvr>
                                      <p:to>
                                        <p:strVal val="visible"/>
                                      </p:to>
                                    </p:set>
                                    <p:animEffect transition="in" filter="blinds(horizontal)">
                                      <p:cBhvr>
                                        <p:cTn id="12" dur="500"/>
                                        <p:tgtEl>
                                          <p:spTgt spid="2765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7658"/>
                                        </p:tgtEl>
                                        <p:attrNameLst>
                                          <p:attrName>style.visibility</p:attrName>
                                        </p:attrNameLst>
                                      </p:cBhvr>
                                      <p:to>
                                        <p:strVal val="visible"/>
                                      </p:to>
                                    </p:set>
                                    <p:animEffect transition="in" filter="blinds(horizontal)">
                                      <p:cBhvr>
                                        <p:cTn id="17" dur="500"/>
                                        <p:tgtEl>
                                          <p:spTgt spid="2765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7659"/>
                                        </p:tgtEl>
                                        <p:attrNameLst>
                                          <p:attrName>style.visibility</p:attrName>
                                        </p:attrNameLst>
                                      </p:cBhvr>
                                      <p:to>
                                        <p:strVal val="visible"/>
                                      </p:to>
                                    </p:set>
                                    <p:animEffect transition="in" filter="blinds(horizontal)">
                                      <p:cBhvr>
                                        <p:cTn id="22" dur="500"/>
                                        <p:tgtEl>
                                          <p:spTgt spid="2765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9698"/>
                                        </p:tgtEl>
                                        <p:attrNameLst>
                                          <p:attrName>style.visibility</p:attrName>
                                        </p:attrNameLst>
                                      </p:cBhvr>
                                      <p:to>
                                        <p:strVal val="visible"/>
                                      </p:to>
                                    </p:set>
                                    <p:animEffect transition="in" filter="blinds(horizontal)">
                                      <p:cBhvr>
                                        <p:cTn id="27" dur="5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970" y="33020"/>
            <a:ext cx="6429375" cy="559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3200" dirty="0" smtClean="0">
                <a:solidFill>
                  <a:schemeClr val="tx1"/>
                </a:solidFill>
                <a:latin typeface="微软雅黑" panose="020B0503020204020204" charset="-122"/>
                <a:ea typeface="微软雅黑" panose="020B0503020204020204" charset="-122"/>
                <a:cs typeface="微软雅黑" panose="020B0503020204020204" charset="-122"/>
              </a:rPr>
              <a:t>三、 选官、用官制度的变化 </a:t>
            </a:r>
          </a:p>
        </p:txBody>
      </p:sp>
      <p:sp>
        <p:nvSpPr>
          <p:cNvPr id="9" name="Rectangle 4"/>
          <p:cNvSpPr>
            <a:spLocks noChangeArrowheads="1"/>
          </p:cNvSpPr>
          <p:nvPr/>
        </p:nvSpPr>
        <p:spPr bwMode="auto">
          <a:xfrm>
            <a:off x="-13970" y="4486275"/>
            <a:ext cx="12158980" cy="2432685"/>
          </a:xfrm>
          <a:prstGeom prst="rect">
            <a:avLst/>
          </a:prstGeom>
          <a:solidFill>
            <a:schemeClr val="bg1"/>
          </a:solidFill>
          <a:ln>
            <a:noFill/>
          </a:ln>
          <a:effectLst/>
        </p:spPr>
        <p:txBody>
          <a:bodyPr wrap="square" lIns="90170" tIns="46990" rIns="90170" bIns="469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00000"/>
              </a:lnSpc>
            </a:pPr>
            <a:r>
              <a:rPr lang="zh-CN" altLang="en-US" sz="4400" dirty="0" smtClean="0">
                <a:solidFill>
                  <a:schemeClr val="tx1"/>
                </a:solidFill>
                <a:effectLst/>
                <a:latin typeface="微软雅黑" panose="020B0503020204020204" charset="-122"/>
                <a:ea typeface="微软雅黑" panose="020B0503020204020204" charset="-122"/>
                <a:cs typeface="微软雅黑" panose="020B0503020204020204" charset="-122"/>
              </a:rPr>
              <a:t>演变趋势：</a:t>
            </a:r>
          </a:p>
          <a:p>
            <a:pPr>
              <a:lnSpc>
                <a:spcPct val="100000"/>
              </a:lnSpc>
            </a:pPr>
            <a:r>
              <a:rPr lang="en-US" sz="3600" b="1" dirty="0" smtClean="0">
                <a:solidFill>
                  <a:schemeClr val="tx1"/>
                </a:solidFill>
                <a:effectLst/>
                <a:latin typeface="微软雅黑" panose="020B0503020204020204" charset="-122"/>
                <a:ea typeface="微软雅黑" panose="020B0503020204020204" charset="-122"/>
                <a:cs typeface="微软雅黑" panose="020B0503020204020204" charset="-122"/>
              </a:rPr>
              <a:t>（1</a:t>
            </a:r>
            <a:r>
              <a:rPr lang="zh-CN" altLang="en-US" sz="3600" b="1" dirty="0" smtClean="0">
                <a:solidFill>
                  <a:schemeClr val="tx1"/>
                </a:solidFill>
                <a:effectLst/>
                <a:latin typeface="微软雅黑" panose="020B0503020204020204" charset="-122"/>
                <a:ea typeface="微软雅黑" panose="020B0503020204020204" charset="-122"/>
                <a:cs typeface="微软雅黑" panose="020B0503020204020204" charset="-122"/>
              </a:rPr>
              <a:t>）选拔方式</a:t>
            </a:r>
            <a:r>
              <a:rPr lang="zh-CN" altLang="en-US" sz="3600" b="1" dirty="0">
                <a:solidFill>
                  <a:schemeClr val="tx1"/>
                </a:solidFill>
                <a:effectLst/>
                <a:latin typeface="微软雅黑" panose="020B0503020204020204" charset="-122"/>
                <a:ea typeface="微软雅黑" panose="020B0503020204020204" charset="-122"/>
                <a:cs typeface="微软雅黑" panose="020B0503020204020204" charset="-122"/>
              </a:rPr>
              <a:t>：</a:t>
            </a:r>
            <a:r>
              <a:rPr lang="zh-CN" altLang="en-US" sz="3600" b="1" dirty="0">
                <a:solidFill>
                  <a:schemeClr val="tx1"/>
                </a:solidFill>
                <a:effectLst/>
                <a:latin typeface="微软雅黑" panose="020B0503020204020204" charset="-122"/>
                <a:ea typeface="微软雅黑" panose="020B0503020204020204" charset="-122"/>
                <a:cs typeface="微软雅黑" panose="020B0503020204020204" charset="-122"/>
                <a:sym typeface="Times New Roman" panose="02020603050405020304" charset="0"/>
              </a:rPr>
              <a:t>由举荐到考试，趋向严密、科学。</a:t>
            </a:r>
          </a:p>
          <a:p>
            <a:pPr>
              <a:lnSpc>
                <a:spcPct val="100000"/>
              </a:lnSpc>
            </a:pPr>
            <a:r>
              <a:rPr lang="en-US" sz="3600" b="1" dirty="0" smtClean="0">
                <a:solidFill>
                  <a:schemeClr val="tx1"/>
                </a:solidFill>
                <a:effectLst/>
                <a:latin typeface="微软雅黑" panose="020B0503020204020204" charset="-122"/>
                <a:ea typeface="微软雅黑" panose="020B0503020204020204" charset="-122"/>
                <a:cs typeface="微软雅黑" panose="020B0503020204020204" charset="-122"/>
              </a:rPr>
              <a:t>（2</a:t>
            </a:r>
            <a:r>
              <a:rPr lang="zh-CN" altLang="en-US" sz="3600" b="1" dirty="0" smtClean="0">
                <a:solidFill>
                  <a:schemeClr val="tx1"/>
                </a:solidFill>
                <a:effectLst/>
                <a:latin typeface="微软雅黑" panose="020B0503020204020204" charset="-122"/>
                <a:ea typeface="微软雅黑" panose="020B0503020204020204" charset="-122"/>
                <a:cs typeface="微软雅黑" panose="020B0503020204020204" charset="-122"/>
              </a:rPr>
              <a:t>）选拔标准</a:t>
            </a:r>
            <a:r>
              <a:rPr lang="zh-CN" altLang="en-US" sz="3600" b="1" dirty="0">
                <a:solidFill>
                  <a:schemeClr val="tx1"/>
                </a:solidFill>
                <a:effectLst/>
                <a:latin typeface="微软雅黑" panose="020B0503020204020204" charset="-122"/>
                <a:ea typeface="微软雅黑" panose="020B0503020204020204" charset="-122"/>
                <a:cs typeface="微软雅黑" panose="020B0503020204020204" charset="-122"/>
              </a:rPr>
              <a:t>：</a:t>
            </a:r>
            <a:r>
              <a:rPr lang="zh-CN" altLang="en-US" sz="3600" b="1" dirty="0">
                <a:solidFill>
                  <a:schemeClr val="tx1"/>
                </a:solidFill>
                <a:effectLst/>
                <a:latin typeface="微软雅黑" panose="020B0503020204020204" charset="-122"/>
                <a:ea typeface="微软雅黑" panose="020B0503020204020204" charset="-122"/>
                <a:cs typeface="微软雅黑" panose="020B0503020204020204" charset="-122"/>
                <a:sym typeface="Times New Roman" panose="02020603050405020304" charset="0"/>
              </a:rPr>
              <a:t>由门第到才学，趋向公平、公正。</a:t>
            </a:r>
          </a:p>
          <a:p>
            <a:pPr>
              <a:lnSpc>
                <a:spcPct val="100000"/>
              </a:lnSpc>
            </a:pPr>
            <a:r>
              <a:rPr lang="en-US" sz="3600" b="1" dirty="0" smtClean="0">
                <a:solidFill>
                  <a:schemeClr val="tx1"/>
                </a:solidFill>
                <a:effectLst/>
                <a:latin typeface="微软雅黑" panose="020B0503020204020204" charset="-122"/>
                <a:ea typeface="微软雅黑" panose="020B0503020204020204" charset="-122"/>
                <a:cs typeface="微软雅黑" panose="020B0503020204020204" charset="-122"/>
              </a:rPr>
              <a:t>（3</a:t>
            </a:r>
            <a:r>
              <a:rPr lang="zh-CN" altLang="en-US" sz="3600" b="1" dirty="0">
                <a:solidFill>
                  <a:schemeClr val="tx1"/>
                </a:solidFill>
                <a:effectLst/>
                <a:latin typeface="微软雅黑" panose="020B0503020204020204" charset="-122"/>
                <a:ea typeface="微软雅黑" panose="020B0503020204020204" charset="-122"/>
                <a:cs typeface="微软雅黑" panose="020B0503020204020204" charset="-122"/>
              </a:rPr>
              <a:t>）选官权：</a:t>
            </a:r>
            <a:r>
              <a:rPr lang="zh-CN" altLang="en-US" sz="3600" b="1" dirty="0">
                <a:solidFill>
                  <a:schemeClr val="tx1"/>
                </a:solidFill>
                <a:effectLst/>
                <a:latin typeface="微软雅黑" panose="020B0503020204020204" charset="-122"/>
                <a:ea typeface="微软雅黑" panose="020B0503020204020204" charset="-122"/>
                <a:cs typeface="微软雅黑" panose="020B0503020204020204" charset="-122"/>
                <a:sym typeface="Times New Roman" panose="02020603050405020304" charset="0"/>
              </a:rPr>
              <a:t>从地方收归中央，反映了中央集权。</a:t>
            </a:r>
          </a:p>
        </p:txBody>
      </p:sp>
      <p:graphicFrame>
        <p:nvGraphicFramePr>
          <p:cNvPr id="108577" name="Group 33"/>
          <p:cNvGraphicFramePr>
            <a:graphicFrameLocks noGrp="1"/>
          </p:cNvGraphicFramePr>
          <p:nvPr>
            <p:ph sz="half" idx="1"/>
          </p:nvPr>
        </p:nvGraphicFramePr>
        <p:xfrm>
          <a:off x="-43815" y="607060"/>
          <a:ext cx="12188825" cy="3879215"/>
        </p:xfrm>
        <a:graphic>
          <a:graphicData uri="http://schemas.openxmlformats.org/drawingml/2006/table">
            <a:tbl>
              <a:tblPr>
                <a:tableStyleId>{616DA210-FB5B-4158-B5E0-FEB733F419BA}</a:tableStyleId>
              </a:tblPr>
              <a:tblGrid>
                <a:gridCol w="2558415">
                  <a:extLst>
                    <a:ext uri="{9D8B030D-6E8A-4147-A177-3AD203B41FA5}">
                      <a16:colId xmlns:a16="http://schemas.microsoft.com/office/drawing/2014/main" val="20000"/>
                    </a:ext>
                  </a:extLst>
                </a:gridCol>
                <a:gridCol w="3766185">
                  <a:extLst>
                    <a:ext uri="{9D8B030D-6E8A-4147-A177-3AD203B41FA5}">
                      <a16:colId xmlns:a16="http://schemas.microsoft.com/office/drawing/2014/main" val="20001"/>
                    </a:ext>
                  </a:extLst>
                </a:gridCol>
                <a:gridCol w="3509645">
                  <a:extLst>
                    <a:ext uri="{9D8B030D-6E8A-4147-A177-3AD203B41FA5}">
                      <a16:colId xmlns:a16="http://schemas.microsoft.com/office/drawing/2014/main" val="20002"/>
                    </a:ext>
                  </a:extLst>
                </a:gridCol>
                <a:gridCol w="2354580">
                  <a:extLst>
                    <a:ext uri="{9D8B030D-6E8A-4147-A177-3AD203B41FA5}">
                      <a16:colId xmlns:a16="http://schemas.microsoft.com/office/drawing/2014/main" val="20003"/>
                    </a:ext>
                  </a:extLst>
                </a:gridCol>
              </a:tblGrid>
              <a:tr h="621665">
                <a:tc>
                  <a:txBody>
                    <a:bodyPr/>
                    <a:lstStyle/>
                    <a:p>
                      <a:pPr marL="0" marR="0" lvl="0" indent="0" algn="ctr" defTabSz="914400" rtl="0" eaLnBrk="1" fontAlgn="base" latinLnBrk="0" hangingPunct="1">
                        <a:lnSpc>
                          <a:spcPct val="100000"/>
                        </a:lnSpc>
                        <a:spcBef>
                          <a:spcPct val="20000"/>
                        </a:spcBef>
                        <a:spcAft>
                          <a:spcPct val="0"/>
                        </a:spcAft>
                        <a:buClr>
                          <a:srgbClr val="996633"/>
                        </a:buClr>
                        <a:buSzPct val="70000"/>
                        <a:buFont typeface="Wingdings" panose="05000000000000000000" pitchFamily="2" charset="2"/>
                        <a:buNone/>
                      </a:pPr>
                      <a:r>
                        <a:rPr kumimoji="1" lang="zh-CN" altLang="en-US" sz="3200" b="1" u="none" strike="noStrike" cap="none" normalizeH="0" baseline="0" dirty="0" smtClean="0">
                          <a:ln>
                            <a:noFill/>
                          </a:ln>
                          <a:effectLst/>
                        </a:rPr>
                        <a:t>朝代</a:t>
                      </a:r>
                      <a:endParaRPr kumimoji="1" lang="zh-CN" altLang="en-US" sz="3200" b="1" i="0" u="none" strike="noStrike" cap="none" normalizeH="0" baseline="0" dirty="0" smtClean="0">
                        <a:ln>
                          <a:noFill/>
                        </a:ln>
                        <a:solidFill>
                          <a:schemeClr val="tx1"/>
                        </a:solidFill>
                        <a:effectLst/>
                        <a:latin typeface="Times New Roman" panose="02020603050405020304" charset="0"/>
                        <a:ea typeface="黑体" panose="02010609060101010101" charset="-122"/>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996633"/>
                        </a:buClr>
                        <a:buSzPct val="70000"/>
                        <a:buFont typeface="Wingdings" panose="05000000000000000000" pitchFamily="2" charset="2"/>
                        <a:buNone/>
                      </a:pPr>
                      <a:r>
                        <a:rPr kumimoji="1" lang="zh-CN" altLang="en-US" sz="3200" b="1" u="none" strike="noStrike" cap="none" normalizeH="0" baseline="0" dirty="0" smtClean="0">
                          <a:ln>
                            <a:noFill/>
                          </a:ln>
                          <a:effectLst/>
                        </a:rPr>
                        <a:t>制度</a:t>
                      </a:r>
                      <a:endParaRPr kumimoji="1" lang="zh-CN" altLang="en-US" sz="3200" b="1" i="0" u="none" strike="noStrike" cap="none" normalizeH="0" baseline="0" dirty="0" smtClean="0">
                        <a:ln>
                          <a:noFill/>
                        </a:ln>
                        <a:solidFill>
                          <a:schemeClr val="tx1"/>
                        </a:solidFill>
                        <a:effectLst/>
                        <a:latin typeface="Times New Roman" panose="02020603050405020304" charset="0"/>
                        <a:ea typeface="黑体" panose="02010609060101010101" charset="-122"/>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996633"/>
                        </a:buClr>
                        <a:buSzPct val="70000"/>
                        <a:buFont typeface="Wingdings" panose="05000000000000000000" pitchFamily="2" charset="2"/>
                        <a:buNone/>
                      </a:pPr>
                      <a:r>
                        <a:rPr kumimoji="1" lang="zh-CN" altLang="en-US" sz="3200" b="1" u="none" strike="noStrike" cap="none" normalizeH="0" baseline="0" dirty="0" smtClean="0">
                          <a:ln>
                            <a:noFill/>
                          </a:ln>
                          <a:effectLst/>
                        </a:rPr>
                        <a:t>方式</a:t>
                      </a:r>
                      <a:endParaRPr kumimoji="1" lang="zh-CN" altLang="en-US" sz="3200" b="1" i="0" u="none" strike="noStrike" cap="none" normalizeH="0" baseline="0" dirty="0" smtClean="0">
                        <a:ln>
                          <a:noFill/>
                        </a:ln>
                        <a:solidFill>
                          <a:schemeClr val="tx1"/>
                        </a:solidFill>
                        <a:effectLst/>
                        <a:latin typeface="黑体" panose="02010609060101010101" charset="-122"/>
                        <a:ea typeface="黑体" panose="02010609060101010101" charset="-122"/>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996633"/>
                        </a:buClr>
                        <a:buSzPct val="70000"/>
                        <a:buFont typeface="Wingdings" panose="05000000000000000000" pitchFamily="2" charset="2"/>
                        <a:buNone/>
                      </a:pPr>
                      <a:r>
                        <a:rPr kumimoji="1" lang="zh-CN" altLang="en-US" sz="3200" b="1" u="none" strike="noStrike" cap="none" normalizeH="0" baseline="0" dirty="0" smtClean="0">
                          <a:ln>
                            <a:noFill/>
                          </a:ln>
                          <a:effectLst/>
                        </a:rPr>
                        <a:t>  标准</a:t>
                      </a:r>
                      <a:endParaRPr kumimoji="1" lang="zh-CN" altLang="en-US" sz="3200" b="1" i="0" u="none" strike="noStrike" cap="none" normalizeH="0" baseline="0" dirty="0" smtClean="0">
                        <a:ln>
                          <a:noFill/>
                        </a:ln>
                        <a:solidFill>
                          <a:schemeClr val="tx1"/>
                        </a:solidFill>
                        <a:effectLst/>
                        <a:latin typeface="黑体" panose="02010609060101010101" charset="-122"/>
                        <a:ea typeface="黑体" panose="02010609060101010101" charset="-122"/>
                      </a:endParaRPr>
                    </a:p>
                  </a:txBody>
                  <a:tcPr anchor="ctr" horzOverflow="overflow"/>
                </a:tc>
                <a:extLst>
                  <a:ext uri="{0D108BD9-81ED-4DB2-BD59-A6C34878D82A}">
                    <a16:rowId xmlns:a16="http://schemas.microsoft.com/office/drawing/2014/main" val="10000"/>
                  </a:ext>
                </a:extLst>
              </a:tr>
              <a:tr h="1087120">
                <a:tc>
                  <a:txBody>
                    <a:bodyPr/>
                    <a:lstStyle/>
                    <a:p>
                      <a:pPr marL="0" marR="0" lvl="0" indent="0" algn="ctr" defTabSz="914400" rtl="0" eaLnBrk="1" fontAlgn="base" latinLnBrk="0" hangingPunct="1">
                        <a:lnSpc>
                          <a:spcPct val="100000"/>
                        </a:lnSpc>
                        <a:spcBef>
                          <a:spcPct val="20000"/>
                        </a:spcBef>
                        <a:spcAft>
                          <a:spcPct val="0"/>
                        </a:spcAft>
                        <a:buClr>
                          <a:srgbClr val="996633"/>
                        </a:buClr>
                        <a:buSzPct val="70000"/>
                        <a:buFont typeface="Wingdings" panose="05000000000000000000" pitchFamily="2" charset="2"/>
                        <a:buNone/>
                      </a:pPr>
                      <a:r>
                        <a:rPr kumimoji="1" lang="zh-CN" altLang="en-US" sz="3200" b="1" u="none" strike="noStrike" cap="none" normalizeH="0" baseline="0" dirty="0" smtClean="0">
                          <a:ln>
                            <a:noFill/>
                          </a:ln>
                          <a:effectLst/>
                        </a:rPr>
                        <a:t>汉朝</a:t>
                      </a:r>
                      <a:endParaRPr kumimoji="1" lang="zh-CN" altLang="en-US" sz="3200" b="1" i="0" u="none" strike="noStrike" cap="none" normalizeH="0" baseline="0" dirty="0" smtClean="0">
                        <a:ln>
                          <a:noFill/>
                        </a:ln>
                        <a:solidFill>
                          <a:schemeClr val="tx1"/>
                        </a:solidFill>
                        <a:effectLst/>
                        <a:latin typeface="Times New Roman" panose="02020603050405020304" charset="0"/>
                        <a:ea typeface="黑体" panose="02010609060101010101" charset="-122"/>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996633"/>
                        </a:buClr>
                        <a:buSzPct val="70000"/>
                        <a:buFont typeface="Wingdings" panose="05000000000000000000" pitchFamily="2" charset="2"/>
                        <a:buNone/>
                      </a:pPr>
                      <a:endParaRPr kumimoji="1" lang="zh-CN" altLang="en-US" sz="3200" b="1" i="0" u="none" strike="noStrike" cap="none" normalizeH="0" baseline="0" dirty="0" smtClean="0">
                        <a:ln>
                          <a:noFill/>
                        </a:ln>
                        <a:solidFill>
                          <a:schemeClr val="tx1"/>
                        </a:solidFill>
                        <a:effectLst>
                          <a:outerShdw blurRad="38100" dist="38100" dir="2700000" algn="tl">
                            <a:srgbClr val="C0C0C0"/>
                          </a:outerShdw>
                        </a:effectLst>
                        <a:latin typeface="Times New Roman" panose="02020603050405020304" charset="0"/>
                        <a:ea typeface="黑体" panose="02010609060101010101" charset="-122"/>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996633"/>
                        </a:buClr>
                        <a:buSzPct val="70000"/>
                        <a:buFont typeface="Wingdings" panose="05000000000000000000" pitchFamily="2" charset="2"/>
                        <a:buNone/>
                      </a:pPr>
                      <a:endParaRPr kumimoji="1" lang="zh-CN" altLang="en-US" sz="2800" b="0" i="0" u="none" strike="noStrike" cap="none" normalizeH="0" baseline="0" dirty="0" smtClean="0">
                        <a:ln>
                          <a:noFill/>
                        </a:ln>
                        <a:solidFill>
                          <a:schemeClr val="tx1"/>
                        </a:solidFill>
                        <a:effectLst>
                          <a:outerShdw blurRad="38100" dist="38100" dir="2700000" algn="tl">
                            <a:srgbClr val="C0C0C0"/>
                          </a:outerShdw>
                        </a:effectLst>
                        <a:latin typeface="Times New Roman" panose="02020603050405020304" charset="0"/>
                        <a:ea typeface="宋体" panose="02010600030101010101" pitchFamily="2"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rgbClr val="996633"/>
                        </a:buClr>
                        <a:buSzPct val="70000"/>
                        <a:buFont typeface="Wingdings" panose="05000000000000000000" pitchFamily="2" charset="2"/>
                        <a:buNone/>
                      </a:pPr>
                      <a:endParaRPr kumimoji="1" lang="zh-CN" alt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charset="0"/>
                        <a:ea typeface="宋体" panose="02010600030101010101" pitchFamily="2" charset="-122"/>
                      </a:endParaRPr>
                    </a:p>
                  </a:txBody>
                  <a:tcPr horzOverflow="overflow"/>
                </a:tc>
                <a:extLst>
                  <a:ext uri="{0D108BD9-81ED-4DB2-BD59-A6C34878D82A}">
                    <a16:rowId xmlns:a16="http://schemas.microsoft.com/office/drawing/2014/main" val="10001"/>
                  </a:ext>
                </a:extLst>
              </a:tr>
              <a:tr h="1083945">
                <a:tc>
                  <a:txBody>
                    <a:bodyPr/>
                    <a:lstStyle/>
                    <a:p>
                      <a:pPr marL="0" marR="0" lvl="0" indent="0" algn="ctr" defTabSz="914400" rtl="0" eaLnBrk="1" fontAlgn="base" latinLnBrk="0" hangingPunct="1">
                        <a:lnSpc>
                          <a:spcPct val="100000"/>
                        </a:lnSpc>
                        <a:spcBef>
                          <a:spcPct val="20000"/>
                        </a:spcBef>
                        <a:spcAft>
                          <a:spcPct val="0"/>
                        </a:spcAft>
                        <a:buClr>
                          <a:srgbClr val="996633"/>
                        </a:buClr>
                        <a:buSzPct val="70000"/>
                        <a:buFont typeface="Wingdings" panose="05000000000000000000" pitchFamily="2" charset="2"/>
                        <a:buNone/>
                      </a:pPr>
                      <a:r>
                        <a:rPr kumimoji="1" lang="zh-CN" altLang="en-US" sz="3200" b="1" u="none" strike="noStrike" cap="none" normalizeH="0" baseline="0" dirty="0" smtClean="0">
                          <a:ln>
                            <a:noFill/>
                          </a:ln>
                          <a:effectLst/>
                        </a:rPr>
                        <a:t>魏晋南北朝</a:t>
                      </a:r>
                      <a:endParaRPr kumimoji="1" lang="zh-CN" altLang="en-US" sz="3200" b="1" i="0" u="none" strike="noStrike" cap="none" normalizeH="0" baseline="0" dirty="0" smtClean="0">
                        <a:ln>
                          <a:noFill/>
                        </a:ln>
                        <a:solidFill>
                          <a:schemeClr val="tx1"/>
                        </a:solidFill>
                        <a:effectLst/>
                        <a:latin typeface="Times New Roman" panose="02020603050405020304" charset="0"/>
                        <a:ea typeface="黑体" panose="02010609060101010101" charset="-122"/>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996633"/>
                        </a:buClr>
                        <a:buSzPct val="70000"/>
                        <a:buFont typeface="Wingdings" panose="05000000000000000000" pitchFamily="2" charset="2"/>
                        <a:buNone/>
                      </a:pPr>
                      <a:endParaRPr kumimoji="1" lang="zh-CN" altLang="en-US" sz="3200" b="1" i="0" u="none" strike="noStrike" cap="none" normalizeH="0" baseline="0" dirty="0" smtClean="0">
                        <a:ln>
                          <a:noFill/>
                        </a:ln>
                        <a:solidFill>
                          <a:schemeClr val="tx1"/>
                        </a:solidFill>
                        <a:effectLst>
                          <a:outerShdw blurRad="38100" dist="38100" dir="2700000" algn="tl">
                            <a:srgbClr val="C0C0C0"/>
                          </a:outerShdw>
                        </a:effectLst>
                        <a:latin typeface="Times New Roman" panose="02020603050405020304" charset="0"/>
                        <a:ea typeface="黑体" panose="02010609060101010101" charset="-122"/>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996633"/>
                        </a:buClr>
                        <a:buSzPct val="70000"/>
                        <a:buFont typeface="Wingdings" panose="05000000000000000000" pitchFamily="2" charset="2"/>
                        <a:buNone/>
                      </a:pPr>
                      <a:endParaRPr kumimoji="1" lang="zh-CN" altLang="en-US" sz="2800" b="0" i="0" u="none" strike="noStrike" cap="none" normalizeH="0" baseline="0" dirty="0" smtClean="0">
                        <a:ln>
                          <a:noFill/>
                        </a:ln>
                        <a:solidFill>
                          <a:schemeClr val="tx1"/>
                        </a:solidFill>
                        <a:effectLst>
                          <a:outerShdw blurRad="38100" dist="38100" dir="2700000" algn="tl">
                            <a:srgbClr val="C0C0C0"/>
                          </a:outerShdw>
                        </a:effectLst>
                        <a:latin typeface="Times New Roman" panose="02020603050405020304" charset="0"/>
                        <a:ea typeface="宋体" panose="02010600030101010101" pitchFamily="2"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rgbClr val="996633"/>
                        </a:buClr>
                        <a:buSzPct val="70000"/>
                        <a:buFont typeface="Wingdings" panose="05000000000000000000" pitchFamily="2" charset="2"/>
                        <a:buNone/>
                      </a:pPr>
                      <a:endParaRPr kumimoji="1" lang="zh-CN" alt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charset="0"/>
                        <a:ea typeface="宋体" panose="02010600030101010101" pitchFamily="2" charset="-122"/>
                      </a:endParaRPr>
                    </a:p>
                  </a:txBody>
                  <a:tcPr horzOverflow="overflow"/>
                </a:tc>
                <a:extLst>
                  <a:ext uri="{0D108BD9-81ED-4DB2-BD59-A6C34878D82A}">
                    <a16:rowId xmlns:a16="http://schemas.microsoft.com/office/drawing/2014/main" val="10002"/>
                  </a:ext>
                </a:extLst>
              </a:tr>
              <a:tr h="1086485">
                <a:tc>
                  <a:txBody>
                    <a:bodyPr/>
                    <a:lstStyle/>
                    <a:p>
                      <a:pPr marL="0" marR="0" lvl="0" indent="0" algn="ctr" defTabSz="914400" rtl="0" eaLnBrk="1" fontAlgn="base" latinLnBrk="0" hangingPunct="1">
                        <a:lnSpc>
                          <a:spcPct val="100000"/>
                        </a:lnSpc>
                        <a:spcBef>
                          <a:spcPct val="20000"/>
                        </a:spcBef>
                        <a:spcAft>
                          <a:spcPct val="0"/>
                        </a:spcAft>
                        <a:buClr>
                          <a:srgbClr val="996633"/>
                        </a:buClr>
                        <a:buSzPct val="70000"/>
                        <a:buFont typeface="Wingdings" panose="05000000000000000000" pitchFamily="2" charset="2"/>
                        <a:buNone/>
                      </a:pPr>
                      <a:r>
                        <a:rPr kumimoji="1" lang="zh-CN" altLang="en-US" sz="3200" b="1" u="none" strike="noStrike" cap="none" normalizeH="0" baseline="0" dirty="0" smtClean="0">
                          <a:ln>
                            <a:noFill/>
                          </a:ln>
                          <a:effectLst/>
                        </a:rPr>
                        <a:t>隋唐</a:t>
                      </a:r>
                      <a:endParaRPr kumimoji="1" lang="zh-CN" altLang="en-US" sz="3200" b="1" i="0" u="none" strike="noStrike" cap="none" normalizeH="0" baseline="0" dirty="0" smtClean="0">
                        <a:ln>
                          <a:noFill/>
                        </a:ln>
                        <a:solidFill>
                          <a:schemeClr val="tx1"/>
                        </a:solidFill>
                        <a:effectLst/>
                        <a:latin typeface="Times New Roman" panose="02020603050405020304" charset="0"/>
                        <a:ea typeface="黑体" panose="02010609060101010101" charset="-122"/>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996633"/>
                        </a:buClr>
                        <a:buSzPct val="70000"/>
                        <a:buFont typeface="Wingdings" panose="05000000000000000000" pitchFamily="2" charset="2"/>
                        <a:buNone/>
                      </a:pPr>
                      <a:endParaRPr kumimoji="1" lang="zh-CN" altLang="en-US" sz="3200" b="1" i="0" u="none" strike="noStrike" cap="none" normalizeH="0" baseline="0" dirty="0" smtClean="0">
                        <a:ln>
                          <a:noFill/>
                        </a:ln>
                        <a:solidFill>
                          <a:schemeClr val="tx1"/>
                        </a:solidFill>
                        <a:effectLst>
                          <a:outerShdw blurRad="38100" dist="38100" dir="2700000" algn="tl">
                            <a:srgbClr val="C0C0C0"/>
                          </a:outerShdw>
                        </a:effectLst>
                        <a:latin typeface="Times New Roman" panose="02020603050405020304" charset="0"/>
                        <a:ea typeface="黑体" panose="02010609060101010101" charset="-122"/>
                      </a:endParaRPr>
                    </a:p>
                  </a:txBody>
                  <a:tcPr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Tx/>
                        <a:buFontTx/>
                        <a:buNone/>
                      </a:pPr>
                      <a:endParaRPr kumimoji="1" lang="zh-CN" altLang="en-US" sz="3200" b="1" i="0" u="none" strike="noStrike" cap="none" normalizeH="0" baseline="0" dirty="0" smtClean="0">
                        <a:ln>
                          <a:noFill/>
                        </a:ln>
                        <a:solidFill>
                          <a:schemeClr val="tx1"/>
                        </a:solidFill>
                        <a:effectLst>
                          <a:outerShdw blurRad="38100" dist="38100" dir="2700000" algn="tl">
                            <a:srgbClr val="C0C0C0"/>
                          </a:outerShdw>
                        </a:effectLst>
                        <a:latin typeface="Times New Roman" panose="02020603050405020304" charset="0"/>
                        <a:ea typeface="黑体" panose="02010609060101010101"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rgbClr val="996633"/>
                        </a:buClr>
                        <a:buSzPct val="70000"/>
                        <a:buFont typeface="Wingdings" panose="05000000000000000000" pitchFamily="2" charset="2"/>
                        <a:buNone/>
                      </a:pPr>
                      <a:endParaRPr kumimoji="1" lang="zh-CN" altLang="en-US" sz="2800" b="0" i="0" u="none" strike="noStrike" cap="none" normalizeH="0" baseline="0" dirty="0" smtClean="0">
                        <a:ln>
                          <a:noFill/>
                        </a:ln>
                        <a:solidFill>
                          <a:schemeClr val="tx1"/>
                        </a:solidFill>
                        <a:effectLst>
                          <a:outerShdw blurRad="38100" dist="38100" dir="2700000" algn="tl">
                            <a:srgbClr val="C0C0C0"/>
                          </a:outerShdw>
                        </a:effectLst>
                        <a:latin typeface="Times New Roman" panose="02020603050405020304" charset="0"/>
                        <a:ea typeface="宋体" panose="02010600030101010101" pitchFamily="2" charset="-122"/>
                      </a:endParaRPr>
                    </a:p>
                  </a:txBody>
                  <a:tcPr horzOverflow="overflow"/>
                </a:tc>
                <a:extLst>
                  <a:ext uri="{0D108BD9-81ED-4DB2-BD59-A6C34878D82A}">
                    <a16:rowId xmlns:a16="http://schemas.microsoft.com/office/drawing/2014/main" val="10003"/>
                  </a:ext>
                </a:extLst>
              </a:tr>
            </a:tbl>
          </a:graphicData>
        </a:graphic>
      </p:graphicFrame>
      <mc:AlternateContent xmlns:mc="http://schemas.openxmlformats.org/markup-compatibility/2006" xmlns:p14="http://schemas.microsoft.com/office/powerpoint/2010/main">
        <mc:Choice Requires="p14">
          <p:contentPart p14:bwMode="auto" r:id="rId3">
            <p14:nvContentPartPr>
              <p14:cNvPr id="3" name="墨迹 2"/>
              <p14:cNvContentPartPr/>
              <p14:nvPr/>
            </p14:nvContentPartPr>
            <p14:xfrm>
              <a:off x="4037330" y="534035"/>
              <a:ext cx="93980" cy="76200"/>
            </p14:xfrm>
          </p:contentPart>
        </mc:Choice>
        <mc:Fallback xmlns="">
          <p:pic>
            <p:nvPicPr>
              <p:cNvPr id="3" name="墨迹 2"/>
            </p:nvPicPr>
            <p:blipFill>
              <a:blip r:embed="rId4"/>
            </p:blipFill>
            <p:spPr>
              <a:xfrm>
                <a:off x="4037330" y="534035"/>
                <a:ext cx="93980" cy="76200"/>
              </a:xfrm>
              <a:prstGeom prst="rect"/>
            </p:spPr>
          </p:pic>
        </mc:Fallback>
      </mc:AlternateContent>
      <p:sp>
        <p:nvSpPr>
          <p:cNvPr id="4" name="TextBox 2"/>
          <p:cNvSpPr txBox="1"/>
          <p:nvPr/>
        </p:nvSpPr>
        <p:spPr>
          <a:xfrm>
            <a:off x="2581275" y="1123315"/>
            <a:ext cx="2997835" cy="1014730"/>
          </a:xfrm>
          <a:prstGeom prst="rect">
            <a:avLst/>
          </a:prstGeom>
          <a:noFill/>
          <a:ln w="9525">
            <a:noFill/>
          </a:ln>
        </p:spPr>
        <p:txBody>
          <a:bodyPr wrap="square" anchor="t">
            <a:spAutoFit/>
          </a:bodyPr>
          <a:lstStyle/>
          <a:p>
            <a:r>
              <a:rPr lang="zh-CN" altLang="en-US" sz="6000" dirty="0">
                <a:solidFill>
                  <a:schemeClr val="tx1"/>
                </a:solidFill>
                <a:latin typeface="微软雅黑" panose="020B0503020204020204" charset="-122"/>
                <a:ea typeface="微软雅黑" panose="020B0503020204020204" charset="-122"/>
              </a:rPr>
              <a:t>察举制</a:t>
            </a:r>
          </a:p>
        </p:txBody>
      </p:sp>
      <p:sp>
        <p:nvSpPr>
          <p:cNvPr id="5" name="TextBox 3"/>
          <p:cNvSpPr txBox="1"/>
          <p:nvPr/>
        </p:nvSpPr>
        <p:spPr>
          <a:xfrm>
            <a:off x="2581275" y="2311400"/>
            <a:ext cx="3734435" cy="922020"/>
          </a:xfrm>
          <a:prstGeom prst="rect">
            <a:avLst/>
          </a:prstGeom>
          <a:noFill/>
          <a:ln w="9525">
            <a:noFill/>
          </a:ln>
        </p:spPr>
        <p:txBody>
          <a:bodyPr wrap="square" anchor="t">
            <a:spAutoFit/>
          </a:bodyPr>
          <a:lstStyle/>
          <a:p>
            <a:r>
              <a:rPr lang="zh-CN" altLang="en-US" sz="5400" dirty="0">
                <a:solidFill>
                  <a:schemeClr val="tx1"/>
                </a:solidFill>
                <a:latin typeface="微软雅黑" panose="020B0503020204020204" charset="-122"/>
                <a:ea typeface="微软雅黑" panose="020B0503020204020204" charset="-122"/>
              </a:rPr>
              <a:t>九品中正制</a:t>
            </a:r>
          </a:p>
        </p:txBody>
      </p:sp>
      <p:sp>
        <p:nvSpPr>
          <p:cNvPr id="6" name="TextBox 4"/>
          <p:cNvSpPr txBox="1"/>
          <p:nvPr/>
        </p:nvSpPr>
        <p:spPr>
          <a:xfrm>
            <a:off x="2567305" y="3544570"/>
            <a:ext cx="2997835" cy="1014730"/>
          </a:xfrm>
          <a:prstGeom prst="rect">
            <a:avLst/>
          </a:prstGeom>
          <a:noFill/>
          <a:ln w="9525">
            <a:noFill/>
          </a:ln>
        </p:spPr>
        <p:txBody>
          <a:bodyPr wrap="square" anchor="t">
            <a:spAutoFit/>
          </a:bodyPr>
          <a:lstStyle/>
          <a:p>
            <a:r>
              <a:rPr lang="zh-CN" altLang="en-US" sz="6000" dirty="0">
                <a:solidFill>
                  <a:schemeClr val="tx1"/>
                </a:solidFill>
                <a:latin typeface="微软雅黑" panose="020B0503020204020204" charset="-122"/>
                <a:ea typeface="微软雅黑" panose="020B0503020204020204" charset="-122"/>
              </a:rPr>
              <a:t>科举制</a:t>
            </a:r>
          </a:p>
        </p:txBody>
      </p:sp>
      <p:sp>
        <p:nvSpPr>
          <p:cNvPr id="7" name="TextBox 5"/>
          <p:cNvSpPr txBox="1"/>
          <p:nvPr/>
        </p:nvSpPr>
        <p:spPr>
          <a:xfrm>
            <a:off x="6543040" y="1245870"/>
            <a:ext cx="2453640" cy="1014730"/>
          </a:xfrm>
          <a:prstGeom prst="rect">
            <a:avLst/>
          </a:prstGeom>
          <a:noFill/>
          <a:ln w="9525">
            <a:noFill/>
          </a:ln>
        </p:spPr>
        <p:txBody>
          <a:bodyPr wrap="square" anchor="t">
            <a:spAutoFit/>
          </a:bodyPr>
          <a:lstStyle/>
          <a:p>
            <a:r>
              <a:rPr lang="zh-CN" altLang="en-US" sz="6000" dirty="0">
                <a:solidFill>
                  <a:schemeClr val="tx1"/>
                </a:solidFill>
                <a:latin typeface="微软雅黑" panose="020B0503020204020204" charset="-122"/>
                <a:ea typeface="微软雅黑" panose="020B0503020204020204" charset="-122"/>
                <a:cs typeface="微软雅黑" panose="020B0503020204020204" charset="-122"/>
              </a:rPr>
              <a:t> 举荐</a:t>
            </a:r>
          </a:p>
        </p:txBody>
      </p:sp>
      <p:sp>
        <p:nvSpPr>
          <p:cNvPr id="8" name="TextBox 6"/>
          <p:cNvSpPr txBox="1"/>
          <p:nvPr/>
        </p:nvSpPr>
        <p:spPr>
          <a:xfrm>
            <a:off x="6293485" y="2311400"/>
            <a:ext cx="3430270" cy="1014730"/>
          </a:xfrm>
          <a:prstGeom prst="rect">
            <a:avLst/>
          </a:prstGeom>
          <a:noFill/>
          <a:ln w="9525">
            <a:noFill/>
          </a:ln>
        </p:spPr>
        <p:txBody>
          <a:bodyPr wrap="square" anchor="t">
            <a:spAutoFit/>
          </a:bodyPr>
          <a:lstStyle/>
          <a:p>
            <a:r>
              <a:rPr lang="zh-CN" altLang="en-US" sz="6000" dirty="0">
                <a:solidFill>
                  <a:schemeClr val="tx1"/>
                </a:solidFill>
                <a:latin typeface="微软雅黑" panose="020B0503020204020204" charset="-122"/>
                <a:ea typeface="微软雅黑" panose="020B0503020204020204" charset="-122"/>
              </a:rPr>
              <a:t>评定授官</a:t>
            </a:r>
          </a:p>
        </p:txBody>
      </p:sp>
      <p:sp>
        <p:nvSpPr>
          <p:cNvPr id="10" name="TextBox 7"/>
          <p:cNvSpPr txBox="1"/>
          <p:nvPr/>
        </p:nvSpPr>
        <p:spPr>
          <a:xfrm>
            <a:off x="6623685" y="3544570"/>
            <a:ext cx="2317115" cy="1014730"/>
          </a:xfrm>
          <a:prstGeom prst="rect">
            <a:avLst/>
          </a:prstGeom>
          <a:noFill/>
          <a:ln w="9525">
            <a:noFill/>
          </a:ln>
        </p:spPr>
        <p:txBody>
          <a:bodyPr wrap="square" anchor="t">
            <a:spAutoFit/>
          </a:bodyPr>
          <a:lstStyle/>
          <a:p>
            <a:r>
              <a:rPr lang="zh-CN" altLang="en-US" sz="6000" dirty="0">
                <a:solidFill>
                  <a:schemeClr val="tx1"/>
                </a:solidFill>
                <a:latin typeface="微软雅黑" panose="020B0503020204020204" charset="-122"/>
                <a:ea typeface="微软雅黑" panose="020B0503020204020204" charset="-122"/>
              </a:rPr>
              <a:t>考试</a:t>
            </a:r>
          </a:p>
        </p:txBody>
      </p:sp>
      <p:sp>
        <p:nvSpPr>
          <p:cNvPr id="11" name="TextBox 8"/>
          <p:cNvSpPr txBox="1"/>
          <p:nvPr/>
        </p:nvSpPr>
        <p:spPr>
          <a:xfrm>
            <a:off x="9803130" y="1022985"/>
            <a:ext cx="2179955" cy="1014730"/>
          </a:xfrm>
          <a:prstGeom prst="rect">
            <a:avLst/>
          </a:prstGeom>
          <a:noFill/>
          <a:ln w="9525">
            <a:noFill/>
          </a:ln>
        </p:spPr>
        <p:txBody>
          <a:bodyPr wrap="square" anchor="t">
            <a:spAutoFit/>
          </a:bodyPr>
          <a:lstStyle/>
          <a:p>
            <a:r>
              <a:rPr lang="zh-CN" altLang="en-US" sz="6000" dirty="0">
                <a:solidFill>
                  <a:schemeClr val="tx1"/>
                </a:solidFill>
                <a:latin typeface="微软雅黑" panose="020B0503020204020204" charset="-122"/>
                <a:ea typeface="微软雅黑" panose="020B0503020204020204" charset="-122"/>
              </a:rPr>
              <a:t>品行</a:t>
            </a:r>
          </a:p>
        </p:txBody>
      </p:sp>
      <p:sp>
        <p:nvSpPr>
          <p:cNvPr id="12" name="TextBox 9"/>
          <p:cNvSpPr txBox="1"/>
          <p:nvPr/>
        </p:nvSpPr>
        <p:spPr>
          <a:xfrm>
            <a:off x="9826625" y="2311400"/>
            <a:ext cx="2156460" cy="1014730"/>
          </a:xfrm>
          <a:prstGeom prst="rect">
            <a:avLst/>
          </a:prstGeom>
          <a:noFill/>
          <a:ln w="9525">
            <a:noFill/>
          </a:ln>
        </p:spPr>
        <p:txBody>
          <a:bodyPr wrap="square" anchor="t">
            <a:spAutoFit/>
          </a:bodyPr>
          <a:lstStyle/>
          <a:p>
            <a:r>
              <a:rPr lang="zh-CN" altLang="en-US" sz="6000" dirty="0">
                <a:solidFill>
                  <a:schemeClr val="tx1"/>
                </a:solidFill>
                <a:latin typeface="微软雅黑" panose="020B0503020204020204" charset="-122"/>
                <a:ea typeface="微软雅黑" panose="020B0503020204020204" charset="-122"/>
              </a:rPr>
              <a:t>门第</a:t>
            </a:r>
          </a:p>
        </p:txBody>
      </p:sp>
      <p:sp>
        <p:nvSpPr>
          <p:cNvPr id="13" name="TextBox 11"/>
          <p:cNvSpPr txBox="1"/>
          <p:nvPr/>
        </p:nvSpPr>
        <p:spPr>
          <a:xfrm>
            <a:off x="9770110" y="3333115"/>
            <a:ext cx="2156460" cy="1014730"/>
          </a:xfrm>
          <a:prstGeom prst="rect">
            <a:avLst/>
          </a:prstGeom>
          <a:noFill/>
          <a:ln w="9525">
            <a:noFill/>
          </a:ln>
        </p:spPr>
        <p:txBody>
          <a:bodyPr wrap="square" anchor="t">
            <a:spAutoFit/>
          </a:bodyPr>
          <a:lstStyle/>
          <a:p>
            <a:r>
              <a:rPr lang="zh-CN" altLang="en-US" sz="6000" dirty="0">
                <a:solidFill>
                  <a:schemeClr val="tx1"/>
                </a:solidFill>
                <a:latin typeface="微软雅黑" panose="020B0503020204020204" charset="-122"/>
                <a:ea typeface="微软雅黑" panose="020B0503020204020204" charset="-122"/>
              </a:rPr>
              <a:t>才学</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000" fill="hold">
                                          <p:stCondLst>
                                            <p:cond delay="0"/>
                                          </p:stCondLst>
                                        </p:cTn>
                                        <p:tgtEl>
                                          <p:spTgt spid="9"/>
                                        </p:tgtEl>
                                        <p:attrNameLst>
                                          <p:attrName>style.visibility</p:attrName>
                                        </p:attrNameLst>
                                      </p:cBhvr>
                                      <p:to>
                                        <p:strVal val="visible"/>
                                      </p:to>
                                    </p:set>
                                    <p:anim calcmode="lin" valueType="num">
                                      <p:cBhvr additive="base">
                                        <p:cTn id="70" dur="1000" fill="hold"/>
                                        <p:tgtEl>
                                          <p:spTgt spid="9"/>
                                        </p:tgtEl>
                                        <p:attrNameLst>
                                          <p:attrName>ppt_x</p:attrName>
                                        </p:attrNameLst>
                                      </p:cBhvr>
                                      <p:tavLst>
                                        <p:tav tm="0">
                                          <p:val>
                                            <p:strVal val="#ppt_x"/>
                                          </p:val>
                                        </p:tav>
                                        <p:tav tm="100000">
                                          <p:val>
                                            <p:strVal val="#ppt_x"/>
                                          </p:val>
                                        </p:tav>
                                      </p:tavLst>
                                    </p:anim>
                                    <p:anim calcmode="lin" valueType="num">
                                      <p:cBhvr additive="base">
                                        <p:cTn id="71"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autoUpdateAnimBg="0"/>
      <p:bldP spid="4" grpId="0"/>
      <p:bldP spid="5" grpId="0"/>
      <p:bldP spid="6" grpId="0"/>
      <p:bldP spid="7" grpId="0"/>
      <p:bldP spid="8" grpId="0"/>
      <p:bldP spid="10" grpId="0"/>
      <p:bldP spid="11" grpId="0"/>
      <p:bldP spid="12"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7640" y="-21590"/>
            <a:ext cx="6429375" cy="559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3200" dirty="0" smtClean="0">
                <a:solidFill>
                  <a:schemeClr val="tx1"/>
                </a:solidFill>
                <a:latin typeface="微软雅黑" panose="020B0503020204020204" charset="-122"/>
                <a:ea typeface="微软雅黑" panose="020B0503020204020204" charset="-122"/>
                <a:cs typeface="微软雅黑" panose="020B0503020204020204" charset="-122"/>
              </a:rPr>
              <a:t>三、 选官、用官制度的变化 </a:t>
            </a:r>
          </a:p>
        </p:txBody>
      </p:sp>
      <p:pic>
        <p:nvPicPr>
          <p:cNvPr id="28" name="图片 27" descr="5de101964d001b5eb0b8e18458c80e73"/>
          <p:cNvPicPr>
            <a:picLocks noChangeAspect="1"/>
          </p:cNvPicPr>
          <p:nvPr/>
        </p:nvPicPr>
        <p:blipFill>
          <a:blip r:embed="rId3" cstate="screen"/>
          <a:stretch>
            <a:fillRect/>
          </a:stretch>
        </p:blipFill>
        <p:spPr>
          <a:xfrm>
            <a:off x="11464925" y="5971540"/>
            <a:ext cx="572770" cy="763270"/>
          </a:xfrm>
          <a:prstGeom prst="rect">
            <a:avLst/>
          </a:prstGeom>
        </p:spPr>
      </p:pic>
      <p:sp>
        <p:nvSpPr>
          <p:cNvPr id="3" name="文本框 2"/>
          <p:cNvSpPr txBox="1"/>
          <p:nvPr/>
        </p:nvSpPr>
        <p:spPr>
          <a:xfrm>
            <a:off x="-44450" y="537845"/>
            <a:ext cx="12242800" cy="521970"/>
          </a:xfrm>
          <a:prstGeom prst="rect">
            <a:avLst/>
          </a:prstGeom>
          <a:noFill/>
        </p:spPr>
        <p:txBody>
          <a:bodyPr wrap="square" rtlCol="0" anchor="t">
            <a:spAutoFit/>
          </a:bodyPr>
          <a:lstStyle/>
          <a:p>
            <a:pPr indent="266700" eaLnBrk="0" hangingPunct="0"/>
            <a:r>
              <a:rPr sz="2800" dirty="0">
                <a:solidFill>
                  <a:schemeClr val="tx1"/>
                </a:solidFill>
                <a:latin typeface="微软雅黑" panose="020B0503020204020204" charset="-122"/>
                <a:ea typeface="微软雅黑" panose="020B0503020204020204" charset="-122"/>
                <a:cs typeface="微软雅黑" panose="020B0503020204020204" charset="-122"/>
                <a:sym typeface="+mn-ea"/>
              </a:rPr>
              <a:t>九品中正制：</a:t>
            </a:r>
            <a:r>
              <a:rPr lang="zh-CN" altLang="en-US" sz="2800" dirty="0">
                <a:solidFill>
                  <a:schemeClr val="tx1"/>
                </a:solidFill>
                <a:latin typeface="微软雅黑" panose="020B0503020204020204" charset="-122"/>
                <a:ea typeface="微软雅黑" panose="020B0503020204020204" charset="-122"/>
                <a:cs typeface="微软雅黑" panose="020B0503020204020204" charset="-122"/>
                <a:sym typeface="+mn-ea"/>
              </a:rPr>
              <a:t>属于察举制，是一种由品评官评定人才优劣，然后授官的制度</a:t>
            </a:r>
          </a:p>
        </p:txBody>
      </p:sp>
      <p:sp>
        <p:nvSpPr>
          <p:cNvPr id="35844" name="Rectangle 4"/>
          <p:cNvSpPr/>
          <p:nvPr/>
        </p:nvSpPr>
        <p:spPr>
          <a:xfrm>
            <a:off x="-44767" y="1021080"/>
            <a:ext cx="1249680" cy="521970"/>
          </a:xfrm>
          <a:prstGeom prst="rect">
            <a:avLst/>
          </a:prstGeom>
          <a:noFill/>
          <a:ln w="9525">
            <a:noFill/>
          </a:ln>
        </p:spPr>
        <p:txBody>
          <a:bodyPr wrap="none">
            <a:spAutoFit/>
          </a:bodyPr>
          <a:lstStyle/>
          <a:p>
            <a:r>
              <a:rPr lang="zh-CN" altLang="en-US" sz="2800" dirty="0">
                <a:solidFill>
                  <a:schemeClr val="tx1"/>
                </a:solidFill>
                <a:latin typeface="微软雅黑" panose="020B0503020204020204" charset="-122"/>
                <a:ea typeface="微软雅黑" panose="020B0503020204020204" charset="-122"/>
                <a:cs typeface="华文新魏" panose="02010800040101010101" charset="-122"/>
              </a:rPr>
              <a:t>时间：</a:t>
            </a:r>
            <a:endParaRPr lang="zh-CN" altLang="en-US" sz="2800" b="1" dirty="0">
              <a:solidFill>
                <a:schemeClr val="tx1"/>
              </a:solidFill>
              <a:latin typeface="微软雅黑" panose="020B0503020204020204" charset="-122"/>
              <a:ea typeface="微软雅黑" panose="020B0503020204020204" charset="-122"/>
              <a:cs typeface="华文新魏" panose="02010800040101010101" charset="-122"/>
            </a:endParaRPr>
          </a:p>
        </p:txBody>
      </p:sp>
      <p:sp>
        <p:nvSpPr>
          <p:cNvPr id="9" name="文本框 8"/>
          <p:cNvSpPr txBox="1"/>
          <p:nvPr/>
        </p:nvSpPr>
        <p:spPr>
          <a:xfrm>
            <a:off x="1073150" y="959485"/>
            <a:ext cx="3947795" cy="645160"/>
          </a:xfrm>
          <a:prstGeom prst="rect">
            <a:avLst/>
          </a:prstGeom>
          <a:noFill/>
        </p:spPr>
        <p:txBody>
          <a:bodyPr wrap="square" rtlCol="0" anchor="t">
            <a:spAutoFit/>
          </a:bodyPr>
          <a:lstStyle/>
          <a:p>
            <a:pPr algn="l">
              <a:spcBef>
                <a:spcPct val="50000"/>
              </a:spcBef>
            </a:pPr>
            <a:r>
              <a:rPr lang="zh-CN" altLang="en-US" sz="3600" dirty="0">
                <a:solidFill>
                  <a:schemeClr val="tx1"/>
                </a:solidFill>
                <a:latin typeface="微软雅黑" panose="020B0503020204020204" charset="-122"/>
                <a:ea typeface="微软雅黑" panose="020B0503020204020204" charset="-122"/>
                <a:cs typeface="华文新魏" panose="02010800040101010101" charset="-122"/>
                <a:sym typeface="+mn-ea"/>
              </a:rPr>
              <a:t>魏晋南北朝时期</a:t>
            </a:r>
          </a:p>
        </p:txBody>
      </p:sp>
      <p:sp>
        <p:nvSpPr>
          <p:cNvPr id="10" name="Rectangle 4"/>
          <p:cNvSpPr/>
          <p:nvPr/>
        </p:nvSpPr>
        <p:spPr>
          <a:xfrm>
            <a:off x="-44767" y="1543050"/>
            <a:ext cx="1249680" cy="521970"/>
          </a:xfrm>
          <a:prstGeom prst="rect">
            <a:avLst/>
          </a:prstGeom>
          <a:noFill/>
          <a:ln w="9525">
            <a:noFill/>
          </a:ln>
        </p:spPr>
        <p:txBody>
          <a:bodyPr wrap="none">
            <a:spAutoFit/>
          </a:bodyPr>
          <a:lstStyle/>
          <a:p>
            <a:r>
              <a:rPr lang="zh-CN" altLang="en-US" sz="2800" dirty="0">
                <a:solidFill>
                  <a:schemeClr val="tx1"/>
                </a:solidFill>
                <a:latin typeface="微软雅黑" panose="020B0503020204020204" charset="-122"/>
                <a:ea typeface="微软雅黑" panose="020B0503020204020204" charset="-122"/>
                <a:cs typeface="华文新魏" panose="02010800040101010101" charset="-122"/>
              </a:rPr>
              <a:t>标准：</a:t>
            </a:r>
            <a:endParaRPr lang="zh-CN" altLang="en-US" sz="2800" b="1" dirty="0">
              <a:solidFill>
                <a:schemeClr val="tx1"/>
              </a:solidFill>
              <a:latin typeface="微软雅黑" panose="020B0503020204020204" charset="-122"/>
              <a:ea typeface="微软雅黑" panose="020B0503020204020204" charset="-122"/>
              <a:cs typeface="华文新魏" panose="02010800040101010101" charset="-122"/>
            </a:endParaRPr>
          </a:p>
        </p:txBody>
      </p:sp>
      <p:sp>
        <p:nvSpPr>
          <p:cNvPr id="11" name="文本框 10"/>
          <p:cNvSpPr txBox="1"/>
          <p:nvPr/>
        </p:nvSpPr>
        <p:spPr>
          <a:xfrm>
            <a:off x="1073150" y="1481455"/>
            <a:ext cx="10778490" cy="706755"/>
          </a:xfrm>
          <a:prstGeom prst="rect">
            <a:avLst/>
          </a:prstGeom>
          <a:noFill/>
        </p:spPr>
        <p:txBody>
          <a:bodyPr wrap="square" rtlCol="0" anchor="t">
            <a:spAutoFit/>
          </a:bodyPr>
          <a:lstStyle/>
          <a:p>
            <a:pPr algn="l">
              <a:spcBef>
                <a:spcPct val="50000"/>
              </a:spcBef>
            </a:pPr>
            <a:r>
              <a:rPr lang="zh-CN" altLang="en-US" sz="4000" dirty="0">
                <a:solidFill>
                  <a:srgbClr val="FF0000"/>
                </a:solidFill>
                <a:latin typeface="微软雅黑" panose="020B0503020204020204" charset="-122"/>
                <a:ea typeface="微软雅黑" panose="020B0503020204020204" charset="-122"/>
                <a:cs typeface="华文新魏" panose="02010800040101010101" charset="-122"/>
                <a:sym typeface="+mn-ea"/>
              </a:rPr>
              <a:t>家世、道德、才能</a:t>
            </a:r>
            <a:r>
              <a:rPr lang="zh-CN" altLang="en-US" sz="4000" dirty="0">
                <a:solidFill>
                  <a:schemeClr val="tx1"/>
                </a:solidFill>
                <a:latin typeface="微软雅黑" panose="020B0503020204020204" charset="-122"/>
                <a:ea typeface="微软雅黑" panose="020B0503020204020204" charset="-122"/>
                <a:cs typeface="华文新魏" panose="02010800040101010101" charset="-122"/>
                <a:sym typeface="+mn-ea"/>
              </a:rPr>
              <a:t>并重，后</a:t>
            </a:r>
            <a:r>
              <a:rPr lang="zh-CN" altLang="en-US" sz="4000" dirty="0">
                <a:solidFill>
                  <a:srgbClr val="FF0000"/>
                </a:solidFill>
                <a:latin typeface="微软雅黑" panose="020B0503020204020204" charset="-122"/>
                <a:ea typeface="微软雅黑" panose="020B0503020204020204" charset="-122"/>
                <a:cs typeface="华文新魏" panose="02010800040101010101" charset="-122"/>
                <a:sym typeface="+mn-ea"/>
              </a:rPr>
              <a:t>家世成为唯一标准</a:t>
            </a:r>
          </a:p>
        </p:txBody>
      </p:sp>
      <p:sp>
        <p:nvSpPr>
          <p:cNvPr id="13" name="Rectangle 4"/>
          <p:cNvSpPr/>
          <p:nvPr/>
        </p:nvSpPr>
        <p:spPr>
          <a:xfrm>
            <a:off x="-44767" y="2226945"/>
            <a:ext cx="1249680" cy="521970"/>
          </a:xfrm>
          <a:prstGeom prst="rect">
            <a:avLst/>
          </a:prstGeom>
          <a:noFill/>
          <a:ln w="9525">
            <a:noFill/>
          </a:ln>
        </p:spPr>
        <p:txBody>
          <a:bodyPr wrap="none">
            <a:spAutoFit/>
          </a:bodyPr>
          <a:lstStyle/>
          <a:p>
            <a:r>
              <a:rPr lang="zh-CN" altLang="en-US" sz="2800" dirty="0">
                <a:solidFill>
                  <a:schemeClr val="tx1"/>
                </a:solidFill>
                <a:latin typeface="微软雅黑" panose="020B0503020204020204" charset="-122"/>
                <a:ea typeface="微软雅黑" panose="020B0503020204020204" charset="-122"/>
                <a:cs typeface="华文新魏" panose="02010800040101010101" charset="-122"/>
              </a:rPr>
              <a:t>评价：</a:t>
            </a:r>
            <a:endParaRPr lang="zh-CN" altLang="en-US" sz="2800" b="1" dirty="0">
              <a:solidFill>
                <a:schemeClr val="tx1"/>
              </a:solidFill>
              <a:latin typeface="微软雅黑" panose="020B0503020204020204" charset="-122"/>
              <a:ea typeface="微软雅黑" panose="020B0503020204020204" charset="-122"/>
              <a:cs typeface="华文新魏" panose="02010800040101010101" charset="-122"/>
            </a:endParaRPr>
          </a:p>
        </p:txBody>
      </p:sp>
      <p:sp>
        <p:nvSpPr>
          <p:cNvPr id="14" name="文本框 13"/>
          <p:cNvSpPr txBox="1"/>
          <p:nvPr/>
        </p:nvSpPr>
        <p:spPr>
          <a:xfrm>
            <a:off x="928370" y="2065020"/>
            <a:ext cx="11266805" cy="1322070"/>
          </a:xfrm>
          <a:prstGeom prst="rect">
            <a:avLst/>
          </a:prstGeom>
          <a:noFill/>
        </p:spPr>
        <p:txBody>
          <a:bodyPr wrap="square" rtlCol="0" anchor="t">
            <a:spAutoFit/>
          </a:bodyPr>
          <a:lstStyle/>
          <a:p>
            <a:pPr algn="l">
              <a:spcBef>
                <a:spcPct val="50000"/>
              </a:spcBef>
            </a:pPr>
            <a:r>
              <a:rPr lang="zh-CN" altLang="en-US" sz="4000" dirty="0">
                <a:solidFill>
                  <a:schemeClr val="tx1"/>
                </a:solidFill>
                <a:latin typeface="微软雅黑" panose="020B0503020204020204" charset="-122"/>
                <a:ea typeface="微软雅黑" panose="020B0503020204020204" charset="-122"/>
                <a:cs typeface="华文新魏" panose="02010800040101010101" charset="-122"/>
                <a:sym typeface="+mn-ea"/>
              </a:rPr>
              <a:t>为世家大族所把持，不利于选拔人才和中央集权，同时也促进了世家大族的没落</a:t>
            </a:r>
          </a:p>
        </p:txBody>
      </p:sp>
      <p:pic>
        <p:nvPicPr>
          <p:cNvPr id="21506" name="Picture 2" descr="九品中正制"/>
          <p:cNvPicPr>
            <a:picLocks noChangeAspect="1"/>
          </p:cNvPicPr>
          <p:nvPr/>
        </p:nvPicPr>
        <p:blipFill>
          <a:blip r:embed="rId4"/>
          <a:stretch>
            <a:fillRect/>
          </a:stretch>
        </p:blipFill>
        <p:spPr>
          <a:xfrm>
            <a:off x="-44450" y="3876040"/>
            <a:ext cx="4401185" cy="2981960"/>
          </a:xfrm>
          <a:prstGeom prst="rect">
            <a:avLst/>
          </a:prstGeom>
          <a:noFill/>
          <a:ln w="9525">
            <a:noFill/>
          </a:ln>
        </p:spPr>
      </p:pic>
      <p:sp>
        <p:nvSpPr>
          <p:cNvPr id="21508" name="Text Box 4"/>
          <p:cNvSpPr txBox="1"/>
          <p:nvPr/>
        </p:nvSpPr>
        <p:spPr>
          <a:xfrm>
            <a:off x="4356735" y="3319780"/>
            <a:ext cx="7840980" cy="3538220"/>
          </a:xfrm>
          <a:prstGeom prst="rect">
            <a:avLst/>
          </a:prstGeom>
          <a:solidFill>
            <a:schemeClr val="bg1"/>
          </a:solidFill>
          <a:ln w="9525" cap="flat" cmpd="sng">
            <a:solidFill>
              <a:srgbClr val="339966"/>
            </a:solidFill>
            <a:prstDash val="solid"/>
            <a:miter/>
            <a:headEnd type="none" w="med" len="med"/>
            <a:tailEnd type="none" w="med" len="med"/>
          </a:ln>
        </p:spPr>
        <p:txBody>
          <a:bodyPr wrap="square">
            <a:spAutoFit/>
          </a:bodyPr>
          <a:lstStyle/>
          <a:p>
            <a:pPr eaLnBrk="1" hangingPunct="1"/>
            <a:r>
              <a:rPr lang="zh-CN" altLang="en-US" sz="2800" dirty="0">
                <a:solidFill>
                  <a:schemeClr val="tx1"/>
                </a:solidFill>
                <a:latin typeface="黑体" panose="02010609060101010101" charset="-122"/>
                <a:ea typeface="黑体" panose="02010609060101010101" charset="-122"/>
              </a:rPr>
              <a:t>九品中正</a:t>
            </a:r>
          </a:p>
          <a:p>
            <a:pPr algn="l" eaLnBrk="1" hangingPunct="1"/>
            <a:r>
              <a:rPr lang="zh-CN" altLang="en-US" sz="2800" dirty="0">
                <a:solidFill>
                  <a:schemeClr val="tx1"/>
                </a:solidFill>
                <a:latin typeface="黑体" panose="02010609060101010101" charset="-122"/>
                <a:ea typeface="黑体" panose="02010609060101010101" charset="-122"/>
              </a:rPr>
              <a:t>东汉末，曹操当政，提倡</a:t>
            </a:r>
            <a:r>
              <a:rPr lang="zh-CN" altLang="en-US" sz="2800" dirty="0">
                <a:solidFill>
                  <a:schemeClr val="tx1"/>
                </a:solidFill>
                <a:latin typeface="Arial" panose="020B0604020202020204" pitchFamily="34" charset="0"/>
                <a:ea typeface="黑体" panose="02010609060101010101" charset="-122"/>
              </a:rPr>
              <a:t>“</a:t>
            </a:r>
            <a:r>
              <a:rPr lang="zh-CN" altLang="en-US" sz="2800" dirty="0">
                <a:solidFill>
                  <a:schemeClr val="tx1"/>
                </a:solidFill>
                <a:latin typeface="黑体" panose="02010609060101010101" charset="-122"/>
                <a:ea typeface="黑体" panose="02010609060101010101" charset="-122"/>
              </a:rPr>
              <a:t>唯才是举</a:t>
            </a:r>
            <a:r>
              <a:rPr lang="zh-CN" altLang="en-US" sz="2800" dirty="0">
                <a:solidFill>
                  <a:schemeClr val="tx1"/>
                </a:solidFill>
                <a:latin typeface="Arial" panose="020B0604020202020204" pitchFamily="34" charset="0"/>
                <a:ea typeface="黑体" panose="02010609060101010101" charset="-122"/>
              </a:rPr>
              <a:t>”</a:t>
            </a:r>
            <a:r>
              <a:rPr lang="zh-CN" altLang="en-US" sz="2800" dirty="0">
                <a:solidFill>
                  <a:schemeClr val="tx1"/>
                </a:solidFill>
                <a:latin typeface="黑体" panose="02010609060101010101" charset="-122"/>
                <a:ea typeface="黑体" panose="02010609060101010101" charset="-122"/>
              </a:rPr>
              <a:t>。曹丕采吏部尚书陈群的建议，推选各郡有声望的人，出任</a:t>
            </a:r>
            <a:r>
              <a:rPr lang="zh-CN" altLang="en-US" sz="2800" dirty="0">
                <a:solidFill>
                  <a:schemeClr val="tx1"/>
                </a:solidFill>
                <a:latin typeface="Arial" panose="020B0604020202020204" pitchFamily="34" charset="0"/>
                <a:ea typeface="黑体" panose="02010609060101010101" charset="-122"/>
              </a:rPr>
              <a:t>“</a:t>
            </a:r>
            <a:r>
              <a:rPr lang="zh-CN" altLang="en-US" sz="2800" dirty="0">
                <a:solidFill>
                  <a:schemeClr val="tx1"/>
                </a:solidFill>
                <a:latin typeface="黑体" panose="02010609060101010101" charset="-122"/>
                <a:ea typeface="黑体" panose="02010609060101010101" charset="-122"/>
              </a:rPr>
              <a:t>中正</a:t>
            </a:r>
            <a:r>
              <a:rPr lang="zh-CN" altLang="en-US" sz="2800" dirty="0">
                <a:solidFill>
                  <a:schemeClr val="tx1"/>
                </a:solidFill>
                <a:latin typeface="Arial" panose="020B0604020202020204" pitchFamily="34" charset="0"/>
                <a:ea typeface="黑体" panose="02010609060101010101" charset="-122"/>
              </a:rPr>
              <a:t>”</a:t>
            </a:r>
            <a:r>
              <a:rPr lang="zh-CN" altLang="en-US" sz="2800" dirty="0">
                <a:solidFill>
                  <a:schemeClr val="tx1"/>
                </a:solidFill>
                <a:latin typeface="黑体" panose="02010609060101010101" charset="-122"/>
                <a:ea typeface="黑体" panose="02010609060101010101" charset="-122"/>
              </a:rPr>
              <a:t>， </a:t>
            </a:r>
            <a:r>
              <a:rPr lang="zh-CN" altLang="en-US" sz="2800" dirty="0">
                <a:solidFill>
                  <a:schemeClr val="tx1"/>
                </a:solidFill>
                <a:latin typeface="Arial" panose="020B0604020202020204" pitchFamily="34" charset="0"/>
                <a:ea typeface="黑体" panose="02010609060101010101" charset="-122"/>
              </a:rPr>
              <a:t>“</a:t>
            </a:r>
            <a:r>
              <a:rPr lang="zh-CN" altLang="en-US" sz="2800" dirty="0">
                <a:solidFill>
                  <a:schemeClr val="tx1"/>
                </a:solidFill>
                <a:latin typeface="黑体" panose="02010609060101010101" charset="-122"/>
                <a:ea typeface="黑体" panose="02010609060101010101" charset="-122"/>
              </a:rPr>
              <a:t>中正</a:t>
            </a:r>
            <a:r>
              <a:rPr lang="zh-CN" altLang="en-US" sz="2800" dirty="0">
                <a:solidFill>
                  <a:schemeClr val="tx1"/>
                </a:solidFill>
                <a:latin typeface="Arial" panose="020B0604020202020204" pitchFamily="34" charset="0"/>
                <a:ea typeface="黑体" panose="02010609060101010101" charset="-122"/>
              </a:rPr>
              <a:t>”</a:t>
            </a:r>
            <a:r>
              <a:rPr lang="zh-CN" altLang="en-US" sz="2800" dirty="0">
                <a:solidFill>
                  <a:schemeClr val="tx1"/>
                </a:solidFill>
                <a:latin typeface="黑体" panose="02010609060101010101" charset="-122"/>
                <a:ea typeface="黑体" panose="02010609060101010101" charset="-122"/>
              </a:rPr>
              <a:t>，世族豪门担任，将当地士人，按</a:t>
            </a:r>
            <a:r>
              <a:rPr lang="zh-CN" altLang="en-US" sz="2800" dirty="0">
                <a:solidFill>
                  <a:schemeClr val="tx1"/>
                </a:solidFill>
                <a:latin typeface="Arial" panose="020B0604020202020204" pitchFamily="34" charset="0"/>
                <a:ea typeface="黑体" panose="02010609060101010101" charset="-122"/>
              </a:rPr>
              <a:t>“</a:t>
            </a:r>
            <a:r>
              <a:rPr lang="zh-CN" altLang="en-US" sz="2800" dirty="0">
                <a:solidFill>
                  <a:schemeClr val="tx1"/>
                </a:solidFill>
                <a:latin typeface="黑体" panose="02010609060101010101" charset="-122"/>
                <a:ea typeface="黑体" panose="02010609060101010101" charset="-122"/>
              </a:rPr>
              <a:t>才能</a:t>
            </a:r>
            <a:r>
              <a:rPr lang="zh-CN" altLang="en-US" sz="2800" dirty="0">
                <a:solidFill>
                  <a:schemeClr val="tx1"/>
                </a:solidFill>
                <a:latin typeface="Arial" panose="020B0604020202020204" pitchFamily="34" charset="0"/>
                <a:ea typeface="黑体" panose="02010609060101010101" charset="-122"/>
              </a:rPr>
              <a:t>”</a:t>
            </a:r>
            <a:r>
              <a:rPr lang="zh-CN" altLang="en-US" sz="2800" dirty="0">
                <a:solidFill>
                  <a:schemeClr val="tx1"/>
                </a:solidFill>
                <a:latin typeface="黑体" panose="02010609060101010101" charset="-122"/>
                <a:ea typeface="黑体" panose="02010609060101010101" charset="-122"/>
              </a:rPr>
              <a:t>分别评定为九等（九品），政府按等选用，谓之</a:t>
            </a:r>
            <a:r>
              <a:rPr lang="zh-CN" altLang="en-US" sz="2800" dirty="0">
                <a:solidFill>
                  <a:schemeClr val="tx1"/>
                </a:solidFill>
                <a:latin typeface="Arial" panose="020B0604020202020204" pitchFamily="34" charset="0"/>
                <a:ea typeface="黑体" panose="02010609060101010101" charset="-122"/>
              </a:rPr>
              <a:t>“</a:t>
            </a:r>
            <a:r>
              <a:rPr lang="zh-CN" altLang="en-US" sz="2800" dirty="0">
                <a:solidFill>
                  <a:srgbClr val="FF0000"/>
                </a:solidFill>
                <a:latin typeface="黑体" panose="02010609060101010101" charset="-122"/>
                <a:ea typeface="黑体" panose="02010609060101010101" charset="-122"/>
              </a:rPr>
              <a:t>九品官人</a:t>
            </a:r>
            <a:r>
              <a:rPr lang="zh-CN" altLang="en-US" sz="2800" dirty="0">
                <a:solidFill>
                  <a:schemeClr val="tx1"/>
                </a:solidFill>
                <a:latin typeface="黑体" panose="02010609060101010101" charset="-122"/>
                <a:ea typeface="黑体" panose="02010609060101010101" charset="-122"/>
              </a:rPr>
              <a:t>法</a:t>
            </a:r>
            <a:r>
              <a:rPr lang="zh-CN" altLang="en-US" sz="2800" dirty="0">
                <a:solidFill>
                  <a:schemeClr val="tx1"/>
                </a:solidFill>
                <a:latin typeface="Arial" panose="020B0604020202020204" pitchFamily="34" charset="0"/>
                <a:ea typeface="黑体" panose="02010609060101010101" charset="-122"/>
              </a:rPr>
              <a:t>”</a:t>
            </a:r>
            <a:r>
              <a:rPr lang="zh-CN" altLang="en-US" sz="2800" dirty="0">
                <a:solidFill>
                  <a:schemeClr val="tx1"/>
                </a:solidFill>
                <a:latin typeface="黑体" panose="02010609060101010101" charset="-122"/>
                <a:ea typeface="黑体" panose="02010609060101010101" charset="-122"/>
              </a:rPr>
              <a:t>，选取原则以</a:t>
            </a:r>
            <a:r>
              <a:rPr lang="zh-CN" altLang="en-US" sz="2800" dirty="0">
                <a:solidFill>
                  <a:schemeClr val="tx1"/>
                </a:solidFill>
                <a:latin typeface="Arial" panose="020B0604020202020204" pitchFamily="34" charset="0"/>
                <a:ea typeface="黑体" panose="02010609060101010101" charset="-122"/>
              </a:rPr>
              <a:t>“</a:t>
            </a:r>
            <a:r>
              <a:rPr lang="zh-CN" altLang="en-US" sz="2800" dirty="0">
                <a:solidFill>
                  <a:schemeClr val="tx1"/>
                </a:solidFill>
                <a:latin typeface="黑体" panose="02010609060101010101" charset="-122"/>
                <a:ea typeface="黑体" panose="02010609060101010101" charset="-122"/>
              </a:rPr>
              <a:t>家世</a:t>
            </a:r>
            <a:r>
              <a:rPr lang="zh-CN" altLang="en-US" sz="2800" dirty="0">
                <a:solidFill>
                  <a:schemeClr val="tx1"/>
                </a:solidFill>
                <a:latin typeface="Arial" panose="020B0604020202020204" pitchFamily="34" charset="0"/>
                <a:ea typeface="黑体" panose="02010609060101010101" charset="-122"/>
              </a:rPr>
              <a:t>”</a:t>
            </a:r>
            <a:r>
              <a:rPr lang="zh-CN" altLang="en-US" sz="2800" dirty="0">
                <a:solidFill>
                  <a:schemeClr val="tx1"/>
                </a:solidFill>
                <a:latin typeface="黑体" panose="02010609060101010101" charset="-122"/>
                <a:ea typeface="黑体" panose="02010609060101010101" charset="-122"/>
              </a:rPr>
              <a:t>为重。从此，</a:t>
            </a:r>
            <a:r>
              <a:rPr lang="zh-CN" altLang="en-US" sz="2800" dirty="0">
                <a:solidFill>
                  <a:schemeClr val="tx1"/>
                </a:solidFill>
                <a:latin typeface="Arial" panose="020B0604020202020204" pitchFamily="34" charset="0"/>
                <a:ea typeface="黑体" panose="02010609060101010101" charset="-122"/>
              </a:rPr>
              <a:t>“</a:t>
            </a:r>
            <a:r>
              <a:rPr lang="zh-CN" altLang="en-US" sz="2800" dirty="0">
                <a:solidFill>
                  <a:srgbClr val="FF0000"/>
                </a:solidFill>
                <a:latin typeface="黑体" panose="02010609060101010101" charset="-122"/>
                <a:ea typeface="黑体" panose="02010609060101010101" charset="-122"/>
              </a:rPr>
              <a:t>上品无寒门，下品无势族</a:t>
            </a:r>
            <a:r>
              <a:rPr lang="zh-CN" altLang="en-US" sz="2800" dirty="0">
                <a:solidFill>
                  <a:schemeClr val="tx1"/>
                </a:solidFill>
                <a:latin typeface="Arial" panose="020B0604020202020204" pitchFamily="34" charset="0"/>
                <a:ea typeface="黑体" panose="02010609060101010101" charset="-122"/>
              </a:rPr>
              <a:t>”</a:t>
            </a:r>
            <a:r>
              <a:rPr lang="zh-CN" altLang="en-US" sz="2800" dirty="0">
                <a:solidFill>
                  <a:schemeClr val="tx1"/>
                </a:solidFill>
                <a:latin typeface="黑体" panose="02010609060101010101" charset="-122"/>
                <a:ea typeface="黑体" panose="02010609060101010101" charset="-122"/>
              </a:rPr>
              <a:t>，九品中正制成为世族地主操纵政权的工具。</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2" presetClass="entr" presetSubtype="0" fill="hold" grpId="0" nodeType="clickEffect">
                                  <p:stCondLst>
                                    <p:cond delay="0"/>
                                  </p:stCondLst>
                                  <p:childTnLst>
                                    <p:set>
                                      <p:cBhvr>
                                        <p:cTn id="17" dur="1" fill="hold">
                                          <p:stCondLst>
                                            <p:cond delay="0"/>
                                          </p:stCondLst>
                                        </p:cTn>
                                        <p:tgtEl>
                                          <p:spTgt spid="21508"/>
                                        </p:tgtEl>
                                        <p:attrNameLst>
                                          <p:attrName>style.visibility</p:attrName>
                                        </p:attrNameLst>
                                      </p:cBhvr>
                                      <p:to>
                                        <p:strVal val="visible"/>
                                      </p:to>
                                    </p:set>
                                    <p:animScale>
                                      <p:cBhvr>
                                        <p:cTn id="18" dur="1000" decel="50000" fill="hold">
                                          <p:stCondLst>
                                            <p:cond delay="0"/>
                                          </p:stCondLst>
                                        </p:cTn>
                                        <p:tgtEl>
                                          <p:spTgt spid="2150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21508"/>
                                        </p:tgtEl>
                                        <p:attrNameLst>
                                          <p:attrName>ppt_x</p:attrName>
                                          <p:attrName>ppt_y</p:attrName>
                                        </p:attrNameLst>
                                      </p:cBhvr>
                                    </p:animMotion>
                                    <p:animEffect transition="in" filter="fade">
                                      <p:cBhvr>
                                        <p:cTn id="20" dur="1000"/>
                                        <p:tgtEl>
                                          <p:spTgt spid="21508"/>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290">
                                          <p:stCondLst>
                                            <p:cond delay="0"/>
                                          </p:stCondLst>
                                        </p:cTn>
                                        <p:tgtEl>
                                          <p:spTgt spid="14"/>
                                        </p:tgtEl>
                                      </p:cBhvr>
                                    </p:animEffect>
                                    <p:anim calcmode="lin" valueType="num">
                                      <p:cBhvr>
                                        <p:cTn id="26"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7"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8"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29"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30"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31" dur="13">
                                          <p:stCondLst>
                                            <p:cond delay="325"/>
                                          </p:stCondLst>
                                        </p:cTn>
                                        <p:tgtEl>
                                          <p:spTgt spid="14"/>
                                        </p:tgtEl>
                                      </p:cBhvr>
                                      <p:to x="100000" y="60000"/>
                                    </p:animScale>
                                    <p:animScale>
                                      <p:cBhvr>
                                        <p:cTn id="32" dur="83" decel="50000">
                                          <p:stCondLst>
                                            <p:cond delay="338"/>
                                          </p:stCondLst>
                                        </p:cTn>
                                        <p:tgtEl>
                                          <p:spTgt spid="14"/>
                                        </p:tgtEl>
                                      </p:cBhvr>
                                      <p:to x="100000" y="100000"/>
                                    </p:animScale>
                                    <p:animScale>
                                      <p:cBhvr>
                                        <p:cTn id="33" dur="13">
                                          <p:stCondLst>
                                            <p:cond delay="656"/>
                                          </p:stCondLst>
                                        </p:cTn>
                                        <p:tgtEl>
                                          <p:spTgt spid="14"/>
                                        </p:tgtEl>
                                      </p:cBhvr>
                                      <p:to x="100000" y="80000"/>
                                    </p:animScale>
                                    <p:animScale>
                                      <p:cBhvr>
                                        <p:cTn id="34" dur="83" decel="50000">
                                          <p:stCondLst>
                                            <p:cond delay="669"/>
                                          </p:stCondLst>
                                        </p:cTn>
                                        <p:tgtEl>
                                          <p:spTgt spid="14"/>
                                        </p:tgtEl>
                                      </p:cBhvr>
                                      <p:to x="100000" y="100000"/>
                                    </p:animScale>
                                    <p:animScale>
                                      <p:cBhvr>
                                        <p:cTn id="35" dur="13">
                                          <p:stCondLst>
                                            <p:cond delay="821"/>
                                          </p:stCondLst>
                                        </p:cTn>
                                        <p:tgtEl>
                                          <p:spTgt spid="14"/>
                                        </p:tgtEl>
                                      </p:cBhvr>
                                      <p:to x="100000" y="90000"/>
                                    </p:animScale>
                                    <p:animScale>
                                      <p:cBhvr>
                                        <p:cTn id="36" dur="83" decel="50000">
                                          <p:stCondLst>
                                            <p:cond delay="834"/>
                                          </p:stCondLst>
                                        </p:cTn>
                                        <p:tgtEl>
                                          <p:spTgt spid="14"/>
                                        </p:tgtEl>
                                      </p:cBhvr>
                                      <p:to x="100000" y="100000"/>
                                    </p:animScale>
                                    <p:animScale>
                                      <p:cBhvr>
                                        <p:cTn id="37" dur="13">
                                          <p:stCondLst>
                                            <p:cond delay="904"/>
                                          </p:stCondLst>
                                        </p:cTn>
                                        <p:tgtEl>
                                          <p:spTgt spid="14"/>
                                        </p:tgtEl>
                                      </p:cBhvr>
                                      <p:to x="100000" y="95000"/>
                                    </p:animScale>
                                    <p:animScale>
                                      <p:cBhvr>
                                        <p:cTn id="38" dur="83" decel="50000">
                                          <p:stCondLst>
                                            <p:cond delay="917"/>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p:bldP spid="2150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605" y="21590"/>
            <a:ext cx="6429375" cy="559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3200" dirty="0" smtClean="0">
                <a:solidFill>
                  <a:schemeClr val="tx1"/>
                </a:solidFill>
                <a:latin typeface="微软雅黑" panose="020B0503020204020204" charset="-122"/>
                <a:ea typeface="微软雅黑" panose="020B0503020204020204" charset="-122"/>
                <a:cs typeface="微软雅黑" panose="020B0503020204020204" charset="-122"/>
              </a:rPr>
              <a:t>三、 选官、用官制度的变化 </a:t>
            </a:r>
          </a:p>
        </p:txBody>
      </p:sp>
      <p:sp>
        <p:nvSpPr>
          <p:cNvPr id="3" name="文本框 2"/>
          <p:cNvSpPr txBox="1"/>
          <p:nvPr/>
        </p:nvSpPr>
        <p:spPr>
          <a:xfrm>
            <a:off x="-102870" y="467360"/>
            <a:ext cx="7139305" cy="645160"/>
          </a:xfrm>
          <a:prstGeom prst="rect">
            <a:avLst/>
          </a:prstGeom>
          <a:noFill/>
        </p:spPr>
        <p:txBody>
          <a:bodyPr wrap="square" rtlCol="0" anchor="t">
            <a:spAutoFit/>
          </a:bodyPr>
          <a:lstStyle/>
          <a:p>
            <a:pPr indent="266700" eaLnBrk="0" hangingPunct="0"/>
            <a:r>
              <a:rPr sz="3600" dirty="0">
                <a:solidFill>
                  <a:schemeClr val="tx1"/>
                </a:solidFill>
                <a:latin typeface="微软雅黑" panose="020B0503020204020204" charset="-122"/>
                <a:ea typeface="微软雅黑" panose="020B0503020204020204" charset="-122"/>
                <a:cs typeface="微软雅黑" panose="020B0503020204020204" charset="-122"/>
                <a:sym typeface="+mn-ea"/>
              </a:rPr>
              <a:t>科举制：分科考试选官制度</a:t>
            </a:r>
            <a:endParaRPr lang="zh-CN" altLang="en-US" sz="360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graphicFrame>
        <p:nvGraphicFramePr>
          <p:cNvPr id="23554" name="表格 23553"/>
          <p:cNvGraphicFramePr/>
          <p:nvPr/>
        </p:nvGraphicFramePr>
        <p:xfrm>
          <a:off x="-14605" y="1015365"/>
          <a:ext cx="12152630" cy="5872480"/>
        </p:xfrm>
        <a:graphic>
          <a:graphicData uri="http://schemas.openxmlformats.org/drawingml/2006/table">
            <a:tbl>
              <a:tblPr/>
              <a:tblGrid>
                <a:gridCol w="1184275">
                  <a:extLst>
                    <a:ext uri="{9D8B030D-6E8A-4147-A177-3AD203B41FA5}">
                      <a16:colId xmlns:a16="http://schemas.microsoft.com/office/drawing/2014/main" val="20000"/>
                    </a:ext>
                  </a:extLst>
                </a:gridCol>
                <a:gridCol w="2359660">
                  <a:extLst>
                    <a:ext uri="{9D8B030D-6E8A-4147-A177-3AD203B41FA5}">
                      <a16:colId xmlns:a16="http://schemas.microsoft.com/office/drawing/2014/main" val="20001"/>
                    </a:ext>
                  </a:extLst>
                </a:gridCol>
                <a:gridCol w="8608695">
                  <a:extLst>
                    <a:ext uri="{9D8B030D-6E8A-4147-A177-3AD203B41FA5}">
                      <a16:colId xmlns:a16="http://schemas.microsoft.com/office/drawing/2014/main" val="20002"/>
                    </a:ext>
                  </a:extLst>
                </a:gridCol>
              </a:tblGrid>
              <a:tr h="679450">
                <a:tc>
                  <a:txBody>
                    <a:bodyPr/>
                    <a:lstStyle>
                      <a:lvl1pPr marL="342900" lvl="0" indent="-342900" algn="l" rtl="0" eaLnBrk="0" fontAlgn="base" hangingPunct="0">
                        <a:spcBef>
                          <a:spcPct val="20000"/>
                        </a:spcBef>
                        <a:spcAft>
                          <a:spcPct val="0"/>
                        </a:spcAft>
                        <a:buClr>
                          <a:schemeClr val="tx2"/>
                        </a:buClr>
                        <a:buSzTx/>
                        <a:buFont typeface="Wingdings" panose="05000000000000000000" pitchFamily="2" charset="2"/>
                        <a:buChar char="v"/>
                        <a:defRPr sz="2000" b="0">
                          <a:solidFill>
                            <a:schemeClr val="tx1"/>
                          </a:solidFill>
                          <a:latin typeface="+mn-lt"/>
                          <a:ea typeface="+mn-ea"/>
                          <a:cs typeface="+mn-cs"/>
                        </a:defRPr>
                      </a:lvl1pPr>
                      <a:lvl2pPr marL="742950" lvl="1" indent="-285750" algn="l" rtl="0" eaLnBrk="0" fontAlgn="base" hangingPunct="0">
                        <a:spcBef>
                          <a:spcPct val="20000"/>
                        </a:spcBef>
                        <a:spcAft>
                          <a:spcPct val="0"/>
                        </a:spcAft>
                        <a:buClr>
                          <a:schemeClr val="tx2"/>
                        </a:buClr>
                        <a:buSzTx/>
                        <a:buFont typeface="Wingdings" panose="05000000000000000000" pitchFamily="2" charset="2"/>
                        <a:buChar char="§"/>
                        <a:defRPr sz="2000">
                          <a:solidFill>
                            <a:schemeClr val="tx1"/>
                          </a:solidFill>
                          <a:latin typeface="+mn-lt"/>
                        </a:defRPr>
                      </a:lvl2pPr>
                      <a:lvl3pPr marL="1143000" lvl="2" indent="-228600" algn="l" rtl="0" eaLnBrk="0" fontAlgn="base" hangingPunct="0">
                        <a:spcBef>
                          <a:spcPct val="20000"/>
                        </a:spcBef>
                        <a:spcAft>
                          <a:spcPct val="0"/>
                        </a:spcAft>
                        <a:buClr>
                          <a:schemeClr val="tx2"/>
                        </a:buClr>
                        <a:buSzTx/>
                        <a:buFont typeface="Wingdings" panose="05000000000000000000" pitchFamily="2" charset="2"/>
                        <a:buChar char="•"/>
                        <a:defRPr sz="2000">
                          <a:solidFill>
                            <a:schemeClr val="tx1"/>
                          </a:solidFill>
                          <a:latin typeface="+mn-lt"/>
                        </a:defRPr>
                      </a:lvl3pPr>
                      <a:lvl4pPr marL="1600200" lvl="3" indent="-228600" algn="l" rtl="0" eaLnBrk="0" fontAlgn="base" hangingPunct="0">
                        <a:spcBef>
                          <a:spcPct val="20000"/>
                        </a:spcBef>
                        <a:spcAft>
                          <a:spcPct val="0"/>
                        </a:spcAft>
                        <a:buClrTx/>
                        <a:buSzTx/>
                        <a:buFont typeface="Wingdings" panose="05000000000000000000" pitchFamily="2" charset="2"/>
                        <a:buChar char="–"/>
                        <a:defRPr sz="1400">
                          <a:solidFill>
                            <a:schemeClr val="tx1"/>
                          </a:solidFill>
                          <a:latin typeface="+mn-lt"/>
                        </a:defRPr>
                      </a:lvl4pPr>
                      <a:lvl5pPr marL="2057400" lvl="4" indent="-228600" algn="l" rtl="0" eaLnBrk="0" fontAlgn="base" hangingPunct="0">
                        <a:spcBef>
                          <a:spcPct val="20000"/>
                        </a:spcBef>
                        <a:spcAft>
                          <a:spcPct val="0"/>
                        </a:spcAft>
                        <a:buClrTx/>
                        <a:buSzTx/>
                        <a:buFont typeface="Wingdings" panose="05000000000000000000" pitchFamily="2" charset="2"/>
                        <a:buChar char="»"/>
                        <a:defRPr sz="1800">
                          <a:solidFill>
                            <a:schemeClr val="tx1"/>
                          </a:solidFill>
                          <a:latin typeface="+mn-lt"/>
                        </a:defRPr>
                      </a:lvl5pPr>
                    </a:lstStyle>
                    <a:p>
                      <a:pPr marL="0" lvl="0" indent="0" algn="ctr">
                        <a:buFont typeface="Wingdings" panose="05000000000000000000" pitchFamily="2" charset="2"/>
                        <a:buNone/>
                      </a:pPr>
                      <a:r>
                        <a:rPr lang="zh-CN" altLang="en-US" sz="4000" b="0" dirty="0">
                          <a:latin typeface="微软雅黑" panose="020B0503020204020204" charset="-122"/>
                          <a:ea typeface="微软雅黑" panose="020B0503020204020204" charset="-122"/>
                        </a:rPr>
                        <a:t>阶段</a:t>
                      </a:r>
                    </a:p>
                  </a:txBody>
                  <a:tcPr>
                    <a:lnL w="28575"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28575"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tx2"/>
                        </a:buClr>
                        <a:buSzTx/>
                        <a:buFont typeface="Wingdings" panose="05000000000000000000" pitchFamily="2" charset="2"/>
                        <a:buChar char="v"/>
                        <a:defRPr sz="2000" b="0">
                          <a:solidFill>
                            <a:schemeClr val="tx1"/>
                          </a:solidFill>
                          <a:latin typeface="+mn-lt"/>
                          <a:ea typeface="+mn-ea"/>
                          <a:cs typeface="+mn-cs"/>
                        </a:defRPr>
                      </a:lvl1pPr>
                      <a:lvl2pPr marL="742950" lvl="1" indent="-285750" algn="l" rtl="0" eaLnBrk="0" fontAlgn="base" hangingPunct="0">
                        <a:spcBef>
                          <a:spcPct val="20000"/>
                        </a:spcBef>
                        <a:spcAft>
                          <a:spcPct val="0"/>
                        </a:spcAft>
                        <a:buClr>
                          <a:schemeClr val="tx2"/>
                        </a:buClr>
                        <a:buSzTx/>
                        <a:buFont typeface="Wingdings" panose="05000000000000000000" pitchFamily="2" charset="2"/>
                        <a:buChar char="§"/>
                        <a:defRPr sz="2000">
                          <a:solidFill>
                            <a:schemeClr val="tx1"/>
                          </a:solidFill>
                          <a:latin typeface="+mn-lt"/>
                        </a:defRPr>
                      </a:lvl2pPr>
                      <a:lvl3pPr marL="1143000" lvl="2" indent="-228600" algn="l" rtl="0" eaLnBrk="0" fontAlgn="base" hangingPunct="0">
                        <a:spcBef>
                          <a:spcPct val="20000"/>
                        </a:spcBef>
                        <a:spcAft>
                          <a:spcPct val="0"/>
                        </a:spcAft>
                        <a:buClr>
                          <a:schemeClr val="tx2"/>
                        </a:buClr>
                        <a:buSzTx/>
                        <a:buFont typeface="Wingdings" panose="05000000000000000000" pitchFamily="2" charset="2"/>
                        <a:buChar char="•"/>
                        <a:defRPr sz="2000">
                          <a:solidFill>
                            <a:schemeClr val="tx1"/>
                          </a:solidFill>
                          <a:latin typeface="+mn-lt"/>
                        </a:defRPr>
                      </a:lvl3pPr>
                      <a:lvl4pPr marL="1600200" lvl="3" indent="-228600" algn="l" rtl="0" eaLnBrk="0" fontAlgn="base" hangingPunct="0">
                        <a:spcBef>
                          <a:spcPct val="20000"/>
                        </a:spcBef>
                        <a:spcAft>
                          <a:spcPct val="0"/>
                        </a:spcAft>
                        <a:buClrTx/>
                        <a:buSzTx/>
                        <a:buFont typeface="Wingdings" panose="05000000000000000000" pitchFamily="2" charset="2"/>
                        <a:buChar char="–"/>
                        <a:defRPr sz="1400">
                          <a:solidFill>
                            <a:schemeClr val="tx1"/>
                          </a:solidFill>
                          <a:latin typeface="+mn-lt"/>
                        </a:defRPr>
                      </a:lvl4pPr>
                      <a:lvl5pPr marL="2057400" lvl="4" indent="-228600" algn="l" rtl="0" eaLnBrk="0" fontAlgn="base" hangingPunct="0">
                        <a:spcBef>
                          <a:spcPct val="20000"/>
                        </a:spcBef>
                        <a:spcAft>
                          <a:spcPct val="0"/>
                        </a:spcAft>
                        <a:buClrTx/>
                        <a:buSzTx/>
                        <a:buFont typeface="Wingdings" panose="05000000000000000000" pitchFamily="2" charset="2"/>
                        <a:buChar char="»"/>
                        <a:defRPr sz="1800">
                          <a:solidFill>
                            <a:schemeClr val="tx1"/>
                          </a:solidFill>
                          <a:latin typeface="+mn-lt"/>
                        </a:defRPr>
                      </a:lvl5pPr>
                    </a:lstStyle>
                    <a:p>
                      <a:pPr marL="0" lvl="0" indent="0" algn="ctr">
                        <a:buFont typeface="Wingdings" panose="05000000000000000000" pitchFamily="2" charset="2"/>
                        <a:buNone/>
                      </a:pPr>
                      <a:r>
                        <a:rPr lang="en-US" altLang="zh-CN" sz="4000" b="0" dirty="0">
                          <a:latin typeface="微软雅黑" panose="020B0503020204020204" charset="-122"/>
                          <a:ea typeface="微软雅黑" panose="020B0503020204020204" charset="-122"/>
                          <a:cs typeface="微软雅黑" panose="020B0503020204020204" charset="-122"/>
                        </a:rPr>
                        <a:t>   </a:t>
                      </a:r>
                      <a:r>
                        <a:rPr lang="zh-CN" altLang="en-US" sz="4000" b="0" dirty="0">
                          <a:latin typeface="微软雅黑" panose="020B0503020204020204" charset="-122"/>
                          <a:ea typeface="微软雅黑" panose="020B0503020204020204" charset="-122"/>
                          <a:cs typeface="微软雅黑" panose="020B0503020204020204" charset="-122"/>
                        </a:rPr>
                        <a:t>皇帝</a:t>
                      </a:r>
                    </a:p>
                  </a:txBody>
                  <a:tcPr>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28575"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tx2"/>
                        </a:buClr>
                        <a:buSzTx/>
                        <a:buFont typeface="Wingdings" panose="05000000000000000000" pitchFamily="2" charset="2"/>
                        <a:buChar char="v"/>
                        <a:defRPr sz="2000" b="0">
                          <a:solidFill>
                            <a:schemeClr val="tx1"/>
                          </a:solidFill>
                          <a:latin typeface="+mn-lt"/>
                          <a:ea typeface="+mn-ea"/>
                          <a:cs typeface="+mn-cs"/>
                        </a:defRPr>
                      </a:lvl1pPr>
                      <a:lvl2pPr marL="742950" lvl="1" indent="-285750" algn="l" rtl="0" eaLnBrk="0" fontAlgn="base" hangingPunct="0">
                        <a:spcBef>
                          <a:spcPct val="20000"/>
                        </a:spcBef>
                        <a:spcAft>
                          <a:spcPct val="0"/>
                        </a:spcAft>
                        <a:buClr>
                          <a:schemeClr val="tx2"/>
                        </a:buClr>
                        <a:buSzTx/>
                        <a:buFont typeface="Wingdings" panose="05000000000000000000" pitchFamily="2" charset="2"/>
                        <a:buChar char="§"/>
                        <a:defRPr sz="2000">
                          <a:solidFill>
                            <a:schemeClr val="tx1"/>
                          </a:solidFill>
                          <a:latin typeface="+mn-lt"/>
                        </a:defRPr>
                      </a:lvl2pPr>
                      <a:lvl3pPr marL="1143000" lvl="2" indent="-228600" algn="l" rtl="0" eaLnBrk="0" fontAlgn="base" hangingPunct="0">
                        <a:spcBef>
                          <a:spcPct val="20000"/>
                        </a:spcBef>
                        <a:spcAft>
                          <a:spcPct val="0"/>
                        </a:spcAft>
                        <a:buClr>
                          <a:schemeClr val="tx2"/>
                        </a:buClr>
                        <a:buSzTx/>
                        <a:buFont typeface="Wingdings" panose="05000000000000000000" pitchFamily="2" charset="2"/>
                        <a:buChar char="•"/>
                        <a:defRPr sz="2000">
                          <a:solidFill>
                            <a:schemeClr val="tx1"/>
                          </a:solidFill>
                          <a:latin typeface="+mn-lt"/>
                        </a:defRPr>
                      </a:lvl3pPr>
                      <a:lvl4pPr marL="1600200" lvl="3" indent="-228600" algn="l" rtl="0" eaLnBrk="0" fontAlgn="base" hangingPunct="0">
                        <a:spcBef>
                          <a:spcPct val="20000"/>
                        </a:spcBef>
                        <a:spcAft>
                          <a:spcPct val="0"/>
                        </a:spcAft>
                        <a:buClrTx/>
                        <a:buSzTx/>
                        <a:buFont typeface="Wingdings" panose="05000000000000000000" pitchFamily="2" charset="2"/>
                        <a:buChar char="–"/>
                        <a:defRPr sz="1400">
                          <a:solidFill>
                            <a:schemeClr val="tx1"/>
                          </a:solidFill>
                          <a:latin typeface="+mn-lt"/>
                        </a:defRPr>
                      </a:lvl4pPr>
                      <a:lvl5pPr marL="2057400" lvl="4" indent="-228600" algn="l" rtl="0" eaLnBrk="0" fontAlgn="base" hangingPunct="0">
                        <a:spcBef>
                          <a:spcPct val="20000"/>
                        </a:spcBef>
                        <a:spcAft>
                          <a:spcPct val="0"/>
                        </a:spcAft>
                        <a:buClrTx/>
                        <a:buSzTx/>
                        <a:buFont typeface="Wingdings" panose="05000000000000000000" pitchFamily="2" charset="2"/>
                        <a:buChar char="»"/>
                        <a:defRPr sz="1800">
                          <a:solidFill>
                            <a:schemeClr val="tx1"/>
                          </a:solidFill>
                          <a:latin typeface="+mn-lt"/>
                        </a:defRPr>
                      </a:lvl5pPr>
                    </a:lstStyle>
                    <a:p>
                      <a:pPr marL="0" lvl="0" indent="0" algn="ctr">
                        <a:buFont typeface="Wingdings" panose="05000000000000000000" pitchFamily="2" charset="2"/>
                        <a:buNone/>
                      </a:pPr>
                      <a:r>
                        <a:rPr lang="en-US" altLang="zh-CN" sz="4000" b="0" dirty="0">
                          <a:latin typeface="微软雅黑" panose="020B0503020204020204" charset="-122"/>
                          <a:ea typeface="微软雅黑" panose="020B0503020204020204" charset="-122"/>
                          <a:cs typeface="微软雅黑" panose="020B0503020204020204" charset="-122"/>
                        </a:rPr>
                        <a:t>       </a:t>
                      </a:r>
                      <a:r>
                        <a:rPr lang="zh-CN" altLang="en-US" sz="4000" b="0" dirty="0">
                          <a:latin typeface="微软雅黑" panose="020B0503020204020204" charset="-122"/>
                          <a:ea typeface="微软雅黑" panose="020B0503020204020204" charset="-122"/>
                          <a:cs typeface="微软雅黑" panose="020B0503020204020204" charset="-122"/>
                        </a:rPr>
                        <a:t>对科举制的贡献</a:t>
                      </a:r>
                    </a:p>
                  </a:txBody>
                  <a:tcPr>
                    <a:lnL w="12700" cap="flat" cmpd="sng">
                      <a:solidFill>
                        <a:schemeClr val="tx1"/>
                      </a:solidFill>
                      <a:prstDash val="solid"/>
                      <a:bevel/>
                      <a:headEnd type="none" w="med" len="med"/>
                      <a:tailEnd type="none" w="med" len="med"/>
                    </a:lnL>
                    <a:lnR w="28575" cap="flat" cmpd="sng">
                      <a:solidFill>
                        <a:schemeClr val="tx1"/>
                      </a:solidFill>
                      <a:prstDash val="solid"/>
                      <a:bevel/>
                      <a:headEnd type="none" w="med" len="med"/>
                      <a:tailEnd type="none" w="med" len="med"/>
                    </a:lnR>
                    <a:lnT w="28575"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76910">
                <a:tc rowSpan="2">
                  <a:txBody>
                    <a:bodyPr/>
                    <a:lstStyle>
                      <a:lvl1pPr marL="342900" lvl="0" indent="-342900" algn="l" rtl="0" eaLnBrk="0" fontAlgn="base" hangingPunct="0">
                        <a:spcBef>
                          <a:spcPct val="20000"/>
                        </a:spcBef>
                        <a:spcAft>
                          <a:spcPct val="0"/>
                        </a:spcAft>
                        <a:buClr>
                          <a:schemeClr val="tx2"/>
                        </a:buClr>
                        <a:buSzTx/>
                        <a:buFont typeface="Wingdings" panose="05000000000000000000" pitchFamily="2" charset="2"/>
                        <a:buChar char="v"/>
                        <a:defRPr sz="2000" b="0">
                          <a:solidFill>
                            <a:schemeClr val="tx1"/>
                          </a:solidFill>
                          <a:latin typeface="+mn-lt"/>
                          <a:ea typeface="+mn-ea"/>
                          <a:cs typeface="+mn-cs"/>
                        </a:defRPr>
                      </a:lvl1pPr>
                      <a:lvl2pPr marL="742950" lvl="1" indent="-285750" algn="l" rtl="0" eaLnBrk="0" fontAlgn="base" hangingPunct="0">
                        <a:spcBef>
                          <a:spcPct val="20000"/>
                        </a:spcBef>
                        <a:spcAft>
                          <a:spcPct val="0"/>
                        </a:spcAft>
                        <a:buClr>
                          <a:schemeClr val="tx2"/>
                        </a:buClr>
                        <a:buSzTx/>
                        <a:buFont typeface="Wingdings" panose="05000000000000000000" pitchFamily="2" charset="2"/>
                        <a:buChar char="§"/>
                        <a:defRPr sz="2000">
                          <a:solidFill>
                            <a:schemeClr val="tx1"/>
                          </a:solidFill>
                          <a:latin typeface="+mn-lt"/>
                        </a:defRPr>
                      </a:lvl2pPr>
                      <a:lvl3pPr marL="1143000" lvl="2" indent="-228600" algn="l" rtl="0" eaLnBrk="0" fontAlgn="base" hangingPunct="0">
                        <a:spcBef>
                          <a:spcPct val="20000"/>
                        </a:spcBef>
                        <a:spcAft>
                          <a:spcPct val="0"/>
                        </a:spcAft>
                        <a:buClr>
                          <a:schemeClr val="tx2"/>
                        </a:buClr>
                        <a:buSzTx/>
                        <a:buFont typeface="Wingdings" panose="05000000000000000000" pitchFamily="2" charset="2"/>
                        <a:buChar char="•"/>
                        <a:defRPr sz="2000">
                          <a:solidFill>
                            <a:schemeClr val="tx1"/>
                          </a:solidFill>
                          <a:latin typeface="+mn-lt"/>
                        </a:defRPr>
                      </a:lvl3pPr>
                      <a:lvl4pPr marL="1600200" lvl="3" indent="-228600" algn="l" rtl="0" eaLnBrk="0" fontAlgn="base" hangingPunct="0">
                        <a:spcBef>
                          <a:spcPct val="20000"/>
                        </a:spcBef>
                        <a:spcAft>
                          <a:spcPct val="0"/>
                        </a:spcAft>
                        <a:buClrTx/>
                        <a:buSzTx/>
                        <a:buFont typeface="Wingdings" panose="05000000000000000000" pitchFamily="2" charset="2"/>
                        <a:buChar char="–"/>
                        <a:defRPr sz="1400">
                          <a:solidFill>
                            <a:schemeClr val="tx1"/>
                          </a:solidFill>
                          <a:latin typeface="+mn-lt"/>
                        </a:defRPr>
                      </a:lvl4pPr>
                      <a:lvl5pPr marL="2057400" lvl="4" indent="-228600" algn="l" rtl="0" eaLnBrk="0" fontAlgn="base" hangingPunct="0">
                        <a:spcBef>
                          <a:spcPct val="20000"/>
                        </a:spcBef>
                        <a:spcAft>
                          <a:spcPct val="0"/>
                        </a:spcAft>
                        <a:buClrTx/>
                        <a:buSzTx/>
                        <a:buFont typeface="Wingdings" panose="05000000000000000000" pitchFamily="2" charset="2"/>
                        <a:buChar char="»"/>
                        <a:defRPr sz="1800">
                          <a:solidFill>
                            <a:schemeClr val="tx1"/>
                          </a:solidFill>
                          <a:latin typeface="+mn-lt"/>
                        </a:defRPr>
                      </a:lvl5pPr>
                    </a:lstStyle>
                    <a:p>
                      <a:pPr marL="0" lvl="0" indent="0" algn="ctr">
                        <a:buFont typeface="Wingdings" panose="05000000000000000000" pitchFamily="2" charset="2"/>
                        <a:buNone/>
                      </a:pPr>
                      <a:r>
                        <a:rPr lang="zh-CN" altLang="en-US" sz="4000" b="0" dirty="0">
                          <a:latin typeface="微软雅黑" panose="020B0503020204020204" charset="-122"/>
                          <a:ea typeface="微软雅黑" panose="020B0503020204020204" charset="-122"/>
                        </a:rPr>
                        <a:t>创</a:t>
                      </a:r>
                    </a:p>
                    <a:p>
                      <a:pPr marL="0" lvl="0" indent="0" algn="ctr">
                        <a:buFont typeface="Wingdings" panose="05000000000000000000" pitchFamily="2" charset="2"/>
                        <a:buNone/>
                      </a:pPr>
                      <a:r>
                        <a:rPr lang="zh-CN" altLang="en-US" sz="4000" b="0" dirty="0">
                          <a:latin typeface="微软雅黑" panose="020B0503020204020204" charset="-122"/>
                          <a:ea typeface="微软雅黑" panose="020B0503020204020204" charset="-122"/>
                        </a:rPr>
                        <a:t>立</a:t>
                      </a:r>
                    </a:p>
                  </a:txBody>
                  <a:tcPr>
                    <a:lnL w="28575"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tx2"/>
                        </a:buClr>
                        <a:buSzTx/>
                        <a:buFont typeface="Wingdings" panose="05000000000000000000" pitchFamily="2" charset="2"/>
                        <a:buChar char="v"/>
                        <a:defRPr sz="2000" b="0">
                          <a:solidFill>
                            <a:schemeClr val="tx1"/>
                          </a:solidFill>
                          <a:latin typeface="+mn-lt"/>
                          <a:ea typeface="+mn-ea"/>
                          <a:cs typeface="+mn-cs"/>
                        </a:defRPr>
                      </a:lvl1pPr>
                      <a:lvl2pPr marL="742950" lvl="1" indent="-285750" algn="l" rtl="0" eaLnBrk="0" fontAlgn="base" hangingPunct="0">
                        <a:spcBef>
                          <a:spcPct val="20000"/>
                        </a:spcBef>
                        <a:spcAft>
                          <a:spcPct val="0"/>
                        </a:spcAft>
                        <a:buClr>
                          <a:schemeClr val="tx2"/>
                        </a:buClr>
                        <a:buSzTx/>
                        <a:buFont typeface="Wingdings" panose="05000000000000000000" pitchFamily="2" charset="2"/>
                        <a:buChar char="§"/>
                        <a:defRPr sz="2000">
                          <a:solidFill>
                            <a:schemeClr val="tx1"/>
                          </a:solidFill>
                          <a:latin typeface="+mn-lt"/>
                        </a:defRPr>
                      </a:lvl2pPr>
                      <a:lvl3pPr marL="1143000" lvl="2" indent="-228600" algn="l" rtl="0" eaLnBrk="0" fontAlgn="base" hangingPunct="0">
                        <a:spcBef>
                          <a:spcPct val="20000"/>
                        </a:spcBef>
                        <a:spcAft>
                          <a:spcPct val="0"/>
                        </a:spcAft>
                        <a:buClr>
                          <a:schemeClr val="tx2"/>
                        </a:buClr>
                        <a:buSzTx/>
                        <a:buFont typeface="Wingdings" panose="05000000000000000000" pitchFamily="2" charset="2"/>
                        <a:buChar char="•"/>
                        <a:defRPr sz="2000">
                          <a:solidFill>
                            <a:schemeClr val="tx1"/>
                          </a:solidFill>
                          <a:latin typeface="+mn-lt"/>
                        </a:defRPr>
                      </a:lvl3pPr>
                      <a:lvl4pPr marL="1600200" lvl="3" indent="-228600" algn="l" rtl="0" eaLnBrk="0" fontAlgn="base" hangingPunct="0">
                        <a:spcBef>
                          <a:spcPct val="20000"/>
                        </a:spcBef>
                        <a:spcAft>
                          <a:spcPct val="0"/>
                        </a:spcAft>
                        <a:buClrTx/>
                        <a:buSzTx/>
                        <a:buFont typeface="Wingdings" panose="05000000000000000000" pitchFamily="2" charset="2"/>
                        <a:buChar char="–"/>
                        <a:defRPr sz="1400">
                          <a:solidFill>
                            <a:schemeClr val="tx1"/>
                          </a:solidFill>
                          <a:latin typeface="+mn-lt"/>
                        </a:defRPr>
                      </a:lvl4pPr>
                      <a:lvl5pPr marL="2057400" lvl="4" indent="-228600" algn="l" rtl="0" eaLnBrk="0" fontAlgn="base" hangingPunct="0">
                        <a:spcBef>
                          <a:spcPct val="20000"/>
                        </a:spcBef>
                        <a:spcAft>
                          <a:spcPct val="0"/>
                        </a:spcAft>
                        <a:buClrTx/>
                        <a:buSzTx/>
                        <a:buFont typeface="Wingdings" panose="05000000000000000000" pitchFamily="2" charset="2"/>
                        <a:buChar char="»"/>
                        <a:defRPr sz="1800">
                          <a:solidFill>
                            <a:schemeClr val="tx1"/>
                          </a:solidFill>
                          <a:latin typeface="+mn-lt"/>
                        </a:defRPr>
                      </a:lvl5pPr>
                    </a:lstStyle>
                    <a:p>
                      <a:pPr marL="0" lvl="0" indent="0" algn="ctr">
                        <a:buFont typeface="Wingdings" panose="05000000000000000000" pitchFamily="2" charset="2"/>
                        <a:buNone/>
                      </a:pPr>
                      <a:r>
                        <a:rPr lang="en-US" altLang="zh-CN" sz="4000" b="0" dirty="0">
                          <a:solidFill>
                            <a:srgbClr val="FF0000"/>
                          </a:solidFill>
                          <a:latin typeface="微软雅黑" panose="020B0503020204020204" charset="-122"/>
                          <a:ea typeface="微软雅黑" panose="020B0503020204020204" charset="-122"/>
                          <a:cs typeface="微软雅黑" panose="020B0503020204020204" charset="-122"/>
                        </a:rPr>
                        <a:t> </a:t>
                      </a:r>
                      <a:r>
                        <a:rPr lang="zh-CN" altLang="en-US" sz="4000" b="0" dirty="0">
                          <a:solidFill>
                            <a:srgbClr val="FF0000"/>
                          </a:solidFill>
                          <a:latin typeface="微软雅黑" panose="020B0503020204020204" charset="-122"/>
                          <a:ea typeface="微软雅黑" panose="020B0503020204020204" charset="-122"/>
                          <a:cs typeface="微软雅黑" panose="020B0503020204020204" charset="-122"/>
                        </a:rPr>
                        <a:t>隋文帝</a:t>
                      </a:r>
                    </a:p>
                  </a:txBody>
                  <a:tcPr>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tx2"/>
                        </a:buClr>
                        <a:buSzTx/>
                        <a:buFont typeface="Wingdings" panose="05000000000000000000" pitchFamily="2" charset="2"/>
                        <a:buChar char="v"/>
                        <a:defRPr sz="2000" b="0">
                          <a:solidFill>
                            <a:schemeClr val="tx1"/>
                          </a:solidFill>
                          <a:latin typeface="+mn-lt"/>
                          <a:ea typeface="+mn-ea"/>
                          <a:cs typeface="+mn-cs"/>
                        </a:defRPr>
                      </a:lvl1pPr>
                      <a:lvl2pPr marL="742950" lvl="1" indent="-285750" algn="l" rtl="0" eaLnBrk="0" fontAlgn="base" hangingPunct="0">
                        <a:spcBef>
                          <a:spcPct val="20000"/>
                        </a:spcBef>
                        <a:spcAft>
                          <a:spcPct val="0"/>
                        </a:spcAft>
                        <a:buClr>
                          <a:schemeClr val="tx2"/>
                        </a:buClr>
                        <a:buSzTx/>
                        <a:buFont typeface="Wingdings" panose="05000000000000000000" pitchFamily="2" charset="2"/>
                        <a:buChar char="§"/>
                        <a:defRPr sz="2000">
                          <a:solidFill>
                            <a:schemeClr val="tx1"/>
                          </a:solidFill>
                          <a:latin typeface="+mn-lt"/>
                        </a:defRPr>
                      </a:lvl2pPr>
                      <a:lvl3pPr marL="1143000" lvl="2" indent="-228600" algn="l" rtl="0" eaLnBrk="0" fontAlgn="base" hangingPunct="0">
                        <a:spcBef>
                          <a:spcPct val="20000"/>
                        </a:spcBef>
                        <a:spcAft>
                          <a:spcPct val="0"/>
                        </a:spcAft>
                        <a:buClr>
                          <a:schemeClr val="tx2"/>
                        </a:buClr>
                        <a:buSzTx/>
                        <a:buFont typeface="Wingdings" panose="05000000000000000000" pitchFamily="2" charset="2"/>
                        <a:buChar char="•"/>
                        <a:defRPr sz="2000">
                          <a:solidFill>
                            <a:schemeClr val="tx1"/>
                          </a:solidFill>
                          <a:latin typeface="+mn-lt"/>
                        </a:defRPr>
                      </a:lvl3pPr>
                      <a:lvl4pPr marL="1600200" lvl="3" indent="-228600" algn="l" rtl="0" eaLnBrk="0" fontAlgn="base" hangingPunct="0">
                        <a:spcBef>
                          <a:spcPct val="20000"/>
                        </a:spcBef>
                        <a:spcAft>
                          <a:spcPct val="0"/>
                        </a:spcAft>
                        <a:buClrTx/>
                        <a:buSzTx/>
                        <a:buFont typeface="Wingdings" panose="05000000000000000000" pitchFamily="2" charset="2"/>
                        <a:buChar char="–"/>
                        <a:defRPr sz="1400">
                          <a:solidFill>
                            <a:schemeClr val="tx1"/>
                          </a:solidFill>
                          <a:latin typeface="+mn-lt"/>
                        </a:defRPr>
                      </a:lvl4pPr>
                      <a:lvl5pPr marL="2057400" lvl="4" indent="-228600" algn="l" rtl="0" eaLnBrk="0" fontAlgn="base" hangingPunct="0">
                        <a:spcBef>
                          <a:spcPct val="20000"/>
                        </a:spcBef>
                        <a:spcAft>
                          <a:spcPct val="0"/>
                        </a:spcAft>
                        <a:buClrTx/>
                        <a:buSzTx/>
                        <a:buFont typeface="Wingdings" panose="05000000000000000000" pitchFamily="2" charset="2"/>
                        <a:buChar char="»"/>
                        <a:defRPr sz="1800">
                          <a:solidFill>
                            <a:schemeClr val="tx1"/>
                          </a:solidFill>
                          <a:latin typeface="+mn-lt"/>
                        </a:defRPr>
                      </a:lvl5pPr>
                    </a:lstStyle>
                    <a:p>
                      <a:pPr marL="0" lvl="0" indent="0" algn="ctr">
                        <a:buFont typeface="Wingdings" panose="05000000000000000000" pitchFamily="2" charset="2"/>
                        <a:buNone/>
                      </a:pPr>
                      <a:r>
                        <a:rPr lang="zh-CN" altLang="en-US" sz="4000" b="0" dirty="0">
                          <a:solidFill>
                            <a:srgbClr val="FF0000"/>
                          </a:solidFill>
                          <a:latin typeface="微软雅黑" panose="020B0503020204020204" charset="-122"/>
                          <a:ea typeface="微软雅黑" panose="020B0503020204020204" charset="-122"/>
                        </a:rPr>
                        <a:t>分科考试</a:t>
                      </a:r>
                    </a:p>
                  </a:txBody>
                  <a:tcPr>
                    <a:lnL w="12700" cap="flat" cmpd="sng">
                      <a:solidFill>
                        <a:schemeClr val="tx1"/>
                      </a:solidFill>
                      <a:prstDash val="solid"/>
                      <a:bevel/>
                      <a:headEnd type="none" w="med" len="med"/>
                      <a:tailEnd type="none" w="med" len="med"/>
                    </a:lnL>
                    <a:lnR w="28575"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55650">
                <a:tc vMerge="1">
                  <a:txBody>
                    <a:bodyPr/>
                    <a:lstStyle/>
                    <a:p>
                      <a:endParaRPr lang="zh-CN"/>
                    </a:p>
                  </a:txBody>
                  <a:tcPr>
                    <a:lnL w="28575"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B w="12700" cap="flat" cmpd="sng">
                      <a:solidFill>
                        <a:schemeClr val="tx1"/>
                      </a:solidFill>
                      <a:prstDash val="solid"/>
                      <a:bevel/>
                      <a:headEnd type="none" w="med" len="med"/>
                      <a:tailEnd type="none" w="med" len="med"/>
                    </a:lnB>
                  </a:tcPr>
                </a:tc>
                <a:tc>
                  <a:txBody>
                    <a:bodyPr/>
                    <a:lstStyle>
                      <a:lvl1pPr marL="342900" lvl="0" indent="-342900" algn="l" rtl="0" eaLnBrk="0" fontAlgn="base" hangingPunct="0">
                        <a:spcBef>
                          <a:spcPct val="20000"/>
                        </a:spcBef>
                        <a:spcAft>
                          <a:spcPct val="0"/>
                        </a:spcAft>
                        <a:buClr>
                          <a:schemeClr val="tx2"/>
                        </a:buClr>
                        <a:buSzTx/>
                        <a:buFont typeface="Wingdings" panose="05000000000000000000" pitchFamily="2" charset="2"/>
                        <a:buChar char="v"/>
                        <a:defRPr sz="2000" b="0">
                          <a:solidFill>
                            <a:schemeClr val="tx1"/>
                          </a:solidFill>
                          <a:latin typeface="+mn-lt"/>
                          <a:ea typeface="+mn-ea"/>
                          <a:cs typeface="+mn-cs"/>
                        </a:defRPr>
                      </a:lvl1pPr>
                      <a:lvl2pPr marL="742950" lvl="1" indent="-285750" algn="l" rtl="0" eaLnBrk="0" fontAlgn="base" hangingPunct="0">
                        <a:spcBef>
                          <a:spcPct val="20000"/>
                        </a:spcBef>
                        <a:spcAft>
                          <a:spcPct val="0"/>
                        </a:spcAft>
                        <a:buClr>
                          <a:schemeClr val="tx2"/>
                        </a:buClr>
                        <a:buSzTx/>
                        <a:buFont typeface="Wingdings" panose="05000000000000000000" pitchFamily="2" charset="2"/>
                        <a:buChar char="§"/>
                        <a:defRPr sz="2000">
                          <a:solidFill>
                            <a:schemeClr val="tx1"/>
                          </a:solidFill>
                          <a:latin typeface="+mn-lt"/>
                        </a:defRPr>
                      </a:lvl2pPr>
                      <a:lvl3pPr marL="1143000" lvl="2" indent="-228600" algn="l" rtl="0" eaLnBrk="0" fontAlgn="base" hangingPunct="0">
                        <a:spcBef>
                          <a:spcPct val="20000"/>
                        </a:spcBef>
                        <a:spcAft>
                          <a:spcPct val="0"/>
                        </a:spcAft>
                        <a:buClr>
                          <a:schemeClr val="tx2"/>
                        </a:buClr>
                        <a:buSzTx/>
                        <a:buFont typeface="Wingdings" panose="05000000000000000000" pitchFamily="2" charset="2"/>
                        <a:buChar char="•"/>
                        <a:defRPr sz="2000">
                          <a:solidFill>
                            <a:schemeClr val="tx1"/>
                          </a:solidFill>
                          <a:latin typeface="+mn-lt"/>
                        </a:defRPr>
                      </a:lvl3pPr>
                      <a:lvl4pPr marL="1600200" lvl="3" indent="-228600" algn="l" rtl="0" eaLnBrk="0" fontAlgn="base" hangingPunct="0">
                        <a:spcBef>
                          <a:spcPct val="20000"/>
                        </a:spcBef>
                        <a:spcAft>
                          <a:spcPct val="0"/>
                        </a:spcAft>
                        <a:buClrTx/>
                        <a:buSzTx/>
                        <a:buFont typeface="Wingdings" panose="05000000000000000000" pitchFamily="2" charset="2"/>
                        <a:buChar char="–"/>
                        <a:defRPr sz="1400">
                          <a:solidFill>
                            <a:schemeClr val="tx1"/>
                          </a:solidFill>
                          <a:latin typeface="+mn-lt"/>
                        </a:defRPr>
                      </a:lvl4pPr>
                      <a:lvl5pPr marL="2057400" lvl="4" indent="-228600" algn="l" rtl="0" eaLnBrk="0" fontAlgn="base" hangingPunct="0">
                        <a:spcBef>
                          <a:spcPct val="20000"/>
                        </a:spcBef>
                        <a:spcAft>
                          <a:spcPct val="0"/>
                        </a:spcAft>
                        <a:buClrTx/>
                        <a:buSzTx/>
                        <a:buFont typeface="Wingdings" panose="05000000000000000000" pitchFamily="2" charset="2"/>
                        <a:buChar char="»"/>
                        <a:defRPr sz="1800">
                          <a:solidFill>
                            <a:schemeClr val="tx1"/>
                          </a:solidFill>
                          <a:latin typeface="+mn-lt"/>
                        </a:defRPr>
                      </a:lvl5pPr>
                    </a:lstStyle>
                    <a:p>
                      <a:pPr marL="0" lvl="0" indent="0" algn="ctr">
                        <a:buFont typeface="Wingdings" panose="05000000000000000000" pitchFamily="2" charset="2"/>
                        <a:buNone/>
                      </a:pPr>
                      <a:r>
                        <a:rPr lang="en-US" altLang="zh-CN" sz="4000" b="0" dirty="0">
                          <a:solidFill>
                            <a:srgbClr val="FF0000"/>
                          </a:solidFill>
                          <a:latin typeface="微软雅黑" panose="020B0503020204020204" charset="-122"/>
                          <a:ea typeface="微软雅黑" panose="020B0503020204020204" charset="-122"/>
                          <a:cs typeface="微软雅黑" panose="020B0503020204020204" charset="-122"/>
                        </a:rPr>
                        <a:t> </a:t>
                      </a:r>
                      <a:r>
                        <a:rPr lang="zh-CN" altLang="en-US" sz="4000" b="0" dirty="0">
                          <a:solidFill>
                            <a:srgbClr val="FF0000"/>
                          </a:solidFill>
                          <a:latin typeface="微软雅黑" panose="020B0503020204020204" charset="-122"/>
                          <a:ea typeface="微软雅黑" panose="020B0503020204020204" charset="-122"/>
                          <a:cs typeface="微软雅黑" panose="020B0503020204020204" charset="-122"/>
                        </a:rPr>
                        <a:t>隋炀帝</a:t>
                      </a:r>
                    </a:p>
                  </a:txBody>
                  <a:tcPr>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tx2"/>
                        </a:buClr>
                        <a:buSzTx/>
                        <a:buFont typeface="Wingdings" panose="05000000000000000000" pitchFamily="2" charset="2"/>
                        <a:buChar char="v"/>
                        <a:defRPr sz="2000" b="0">
                          <a:solidFill>
                            <a:schemeClr val="tx1"/>
                          </a:solidFill>
                          <a:latin typeface="+mn-lt"/>
                          <a:ea typeface="+mn-ea"/>
                          <a:cs typeface="+mn-cs"/>
                        </a:defRPr>
                      </a:lvl1pPr>
                      <a:lvl2pPr marL="742950" lvl="1" indent="-285750" algn="l" rtl="0" eaLnBrk="0" fontAlgn="base" hangingPunct="0">
                        <a:spcBef>
                          <a:spcPct val="20000"/>
                        </a:spcBef>
                        <a:spcAft>
                          <a:spcPct val="0"/>
                        </a:spcAft>
                        <a:buClr>
                          <a:schemeClr val="tx2"/>
                        </a:buClr>
                        <a:buSzTx/>
                        <a:buFont typeface="Wingdings" panose="05000000000000000000" pitchFamily="2" charset="2"/>
                        <a:buChar char="§"/>
                        <a:defRPr sz="2000">
                          <a:solidFill>
                            <a:schemeClr val="tx1"/>
                          </a:solidFill>
                          <a:latin typeface="+mn-lt"/>
                        </a:defRPr>
                      </a:lvl2pPr>
                      <a:lvl3pPr marL="1143000" lvl="2" indent="-228600" algn="l" rtl="0" eaLnBrk="0" fontAlgn="base" hangingPunct="0">
                        <a:spcBef>
                          <a:spcPct val="20000"/>
                        </a:spcBef>
                        <a:spcAft>
                          <a:spcPct val="0"/>
                        </a:spcAft>
                        <a:buClr>
                          <a:schemeClr val="tx2"/>
                        </a:buClr>
                        <a:buSzTx/>
                        <a:buFont typeface="Wingdings" panose="05000000000000000000" pitchFamily="2" charset="2"/>
                        <a:buChar char="•"/>
                        <a:defRPr sz="2000">
                          <a:solidFill>
                            <a:schemeClr val="tx1"/>
                          </a:solidFill>
                          <a:latin typeface="+mn-lt"/>
                        </a:defRPr>
                      </a:lvl3pPr>
                      <a:lvl4pPr marL="1600200" lvl="3" indent="-228600" algn="l" rtl="0" eaLnBrk="0" fontAlgn="base" hangingPunct="0">
                        <a:spcBef>
                          <a:spcPct val="20000"/>
                        </a:spcBef>
                        <a:spcAft>
                          <a:spcPct val="0"/>
                        </a:spcAft>
                        <a:buClrTx/>
                        <a:buSzTx/>
                        <a:buFont typeface="Wingdings" panose="05000000000000000000" pitchFamily="2" charset="2"/>
                        <a:buChar char="–"/>
                        <a:defRPr sz="1400">
                          <a:solidFill>
                            <a:schemeClr val="tx1"/>
                          </a:solidFill>
                          <a:latin typeface="+mn-lt"/>
                        </a:defRPr>
                      </a:lvl4pPr>
                      <a:lvl5pPr marL="2057400" lvl="4" indent="-228600" algn="l" rtl="0" eaLnBrk="0" fontAlgn="base" hangingPunct="0">
                        <a:spcBef>
                          <a:spcPct val="20000"/>
                        </a:spcBef>
                        <a:spcAft>
                          <a:spcPct val="0"/>
                        </a:spcAft>
                        <a:buClrTx/>
                        <a:buSzTx/>
                        <a:buFont typeface="Wingdings" panose="05000000000000000000" pitchFamily="2" charset="2"/>
                        <a:buChar char="»"/>
                        <a:defRPr sz="1800">
                          <a:solidFill>
                            <a:schemeClr val="tx1"/>
                          </a:solidFill>
                          <a:latin typeface="+mn-lt"/>
                        </a:defRPr>
                      </a:lvl5pPr>
                    </a:lstStyle>
                    <a:p>
                      <a:pPr marL="0" lvl="0" indent="0" algn="ctr">
                        <a:buFont typeface="Wingdings" panose="05000000000000000000" pitchFamily="2" charset="2"/>
                        <a:buNone/>
                      </a:pPr>
                      <a:r>
                        <a:rPr lang="zh-CN" altLang="en-US" sz="4000" b="0" dirty="0">
                          <a:solidFill>
                            <a:srgbClr val="FF0000"/>
                          </a:solidFill>
                          <a:latin typeface="微软雅黑" panose="020B0503020204020204" charset="-122"/>
                          <a:ea typeface="微软雅黑" panose="020B0503020204020204" charset="-122"/>
                        </a:rPr>
                        <a:t>设进士科</a:t>
                      </a:r>
                    </a:p>
                  </a:txBody>
                  <a:tcPr>
                    <a:lnL w="12700" cap="flat" cmpd="sng">
                      <a:solidFill>
                        <a:schemeClr val="tx1"/>
                      </a:solidFill>
                      <a:prstDash val="solid"/>
                      <a:bevel/>
                      <a:headEnd type="none" w="med" len="med"/>
                      <a:tailEnd type="none" w="med" len="med"/>
                    </a:lnL>
                    <a:lnR w="28575"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54075">
                <a:tc rowSpan="2">
                  <a:txBody>
                    <a:bodyPr/>
                    <a:lstStyle>
                      <a:lvl1pPr marL="342900" lvl="0" indent="-342900" algn="l" rtl="0" eaLnBrk="0" fontAlgn="base" hangingPunct="0">
                        <a:spcBef>
                          <a:spcPct val="20000"/>
                        </a:spcBef>
                        <a:spcAft>
                          <a:spcPct val="0"/>
                        </a:spcAft>
                        <a:buClr>
                          <a:schemeClr val="tx2"/>
                        </a:buClr>
                        <a:buSzTx/>
                        <a:buFont typeface="Wingdings" panose="05000000000000000000" pitchFamily="2" charset="2"/>
                        <a:buChar char="v"/>
                        <a:defRPr sz="2000" b="0">
                          <a:solidFill>
                            <a:schemeClr val="tx1"/>
                          </a:solidFill>
                          <a:latin typeface="+mn-lt"/>
                          <a:ea typeface="+mn-ea"/>
                          <a:cs typeface="+mn-cs"/>
                        </a:defRPr>
                      </a:lvl1pPr>
                      <a:lvl2pPr marL="742950" lvl="1" indent="-285750" algn="l" rtl="0" eaLnBrk="0" fontAlgn="base" hangingPunct="0">
                        <a:spcBef>
                          <a:spcPct val="20000"/>
                        </a:spcBef>
                        <a:spcAft>
                          <a:spcPct val="0"/>
                        </a:spcAft>
                        <a:buClr>
                          <a:schemeClr val="tx2"/>
                        </a:buClr>
                        <a:buSzTx/>
                        <a:buFont typeface="Wingdings" panose="05000000000000000000" pitchFamily="2" charset="2"/>
                        <a:buChar char="§"/>
                        <a:defRPr sz="2000">
                          <a:solidFill>
                            <a:schemeClr val="tx1"/>
                          </a:solidFill>
                          <a:latin typeface="+mn-lt"/>
                        </a:defRPr>
                      </a:lvl2pPr>
                      <a:lvl3pPr marL="1143000" lvl="2" indent="-228600" algn="l" rtl="0" eaLnBrk="0" fontAlgn="base" hangingPunct="0">
                        <a:spcBef>
                          <a:spcPct val="20000"/>
                        </a:spcBef>
                        <a:spcAft>
                          <a:spcPct val="0"/>
                        </a:spcAft>
                        <a:buClr>
                          <a:schemeClr val="tx2"/>
                        </a:buClr>
                        <a:buSzTx/>
                        <a:buFont typeface="Wingdings" panose="05000000000000000000" pitchFamily="2" charset="2"/>
                        <a:buChar char="•"/>
                        <a:defRPr sz="2000">
                          <a:solidFill>
                            <a:schemeClr val="tx1"/>
                          </a:solidFill>
                          <a:latin typeface="+mn-lt"/>
                        </a:defRPr>
                      </a:lvl3pPr>
                      <a:lvl4pPr marL="1600200" lvl="3" indent="-228600" algn="l" rtl="0" eaLnBrk="0" fontAlgn="base" hangingPunct="0">
                        <a:spcBef>
                          <a:spcPct val="20000"/>
                        </a:spcBef>
                        <a:spcAft>
                          <a:spcPct val="0"/>
                        </a:spcAft>
                        <a:buClrTx/>
                        <a:buSzTx/>
                        <a:buFont typeface="Wingdings" panose="05000000000000000000" pitchFamily="2" charset="2"/>
                        <a:buChar char="–"/>
                        <a:defRPr sz="1400">
                          <a:solidFill>
                            <a:schemeClr val="tx1"/>
                          </a:solidFill>
                          <a:latin typeface="+mn-lt"/>
                        </a:defRPr>
                      </a:lvl4pPr>
                      <a:lvl5pPr marL="2057400" lvl="4" indent="-228600" algn="l" rtl="0" eaLnBrk="0" fontAlgn="base" hangingPunct="0">
                        <a:spcBef>
                          <a:spcPct val="20000"/>
                        </a:spcBef>
                        <a:spcAft>
                          <a:spcPct val="0"/>
                        </a:spcAft>
                        <a:buClrTx/>
                        <a:buSzTx/>
                        <a:buFont typeface="Wingdings" panose="05000000000000000000" pitchFamily="2" charset="2"/>
                        <a:buChar char="»"/>
                        <a:defRPr sz="1800">
                          <a:solidFill>
                            <a:schemeClr val="tx1"/>
                          </a:solidFill>
                          <a:latin typeface="+mn-lt"/>
                        </a:defRPr>
                      </a:lvl5pPr>
                    </a:lstStyle>
                    <a:p>
                      <a:pPr marL="0" lvl="0" indent="0" algn="ctr">
                        <a:buFont typeface="Wingdings" panose="05000000000000000000" pitchFamily="2" charset="2"/>
                        <a:buNone/>
                      </a:pPr>
                      <a:r>
                        <a:rPr lang="zh-CN" altLang="en-US" sz="4000" b="0" dirty="0">
                          <a:latin typeface="微软雅黑" panose="020B0503020204020204" charset="-122"/>
                          <a:ea typeface="微软雅黑" panose="020B0503020204020204" charset="-122"/>
                        </a:rPr>
                        <a:t>完</a:t>
                      </a:r>
                    </a:p>
                    <a:p>
                      <a:pPr marL="0" lvl="0" indent="0" algn="ctr">
                        <a:buFont typeface="Wingdings" panose="05000000000000000000" pitchFamily="2" charset="2"/>
                        <a:buNone/>
                      </a:pPr>
                      <a:r>
                        <a:rPr lang="zh-CN" altLang="en-US" sz="4000" b="0" dirty="0">
                          <a:latin typeface="微软雅黑" panose="020B0503020204020204" charset="-122"/>
                          <a:ea typeface="微软雅黑" panose="020B0503020204020204" charset="-122"/>
                        </a:rPr>
                        <a:t>善</a:t>
                      </a:r>
                    </a:p>
                  </a:txBody>
                  <a:tcPr>
                    <a:lnL w="28575"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tx2"/>
                        </a:buClr>
                        <a:buSzTx/>
                        <a:buFont typeface="Wingdings" panose="05000000000000000000" pitchFamily="2" charset="2"/>
                        <a:buChar char="v"/>
                        <a:defRPr sz="2000" b="0">
                          <a:solidFill>
                            <a:schemeClr val="tx1"/>
                          </a:solidFill>
                          <a:latin typeface="+mn-lt"/>
                          <a:ea typeface="+mn-ea"/>
                          <a:cs typeface="+mn-cs"/>
                        </a:defRPr>
                      </a:lvl1pPr>
                      <a:lvl2pPr marL="742950" lvl="1" indent="-285750" algn="l" rtl="0" eaLnBrk="0" fontAlgn="base" hangingPunct="0">
                        <a:spcBef>
                          <a:spcPct val="20000"/>
                        </a:spcBef>
                        <a:spcAft>
                          <a:spcPct val="0"/>
                        </a:spcAft>
                        <a:buClr>
                          <a:schemeClr val="tx2"/>
                        </a:buClr>
                        <a:buSzTx/>
                        <a:buFont typeface="Wingdings" panose="05000000000000000000" pitchFamily="2" charset="2"/>
                        <a:buChar char="§"/>
                        <a:defRPr sz="2000">
                          <a:solidFill>
                            <a:schemeClr val="tx1"/>
                          </a:solidFill>
                          <a:latin typeface="+mn-lt"/>
                        </a:defRPr>
                      </a:lvl2pPr>
                      <a:lvl3pPr marL="1143000" lvl="2" indent="-228600" algn="l" rtl="0" eaLnBrk="0" fontAlgn="base" hangingPunct="0">
                        <a:spcBef>
                          <a:spcPct val="20000"/>
                        </a:spcBef>
                        <a:spcAft>
                          <a:spcPct val="0"/>
                        </a:spcAft>
                        <a:buClr>
                          <a:schemeClr val="tx2"/>
                        </a:buClr>
                        <a:buSzTx/>
                        <a:buFont typeface="Wingdings" panose="05000000000000000000" pitchFamily="2" charset="2"/>
                        <a:buChar char="•"/>
                        <a:defRPr sz="2000">
                          <a:solidFill>
                            <a:schemeClr val="tx1"/>
                          </a:solidFill>
                          <a:latin typeface="+mn-lt"/>
                        </a:defRPr>
                      </a:lvl3pPr>
                      <a:lvl4pPr marL="1600200" lvl="3" indent="-228600" algn="l" rtl="0" eaLnBrk="0" fontAlgn="base" hangingPunct="0">
                        <a:spcBef>
                          <a:spcPct val="20000"/>
                        </a:spcBef>
                        <a:spcAft>
                          <a:spcPct val="0"/>
                        </a:spcAft>
                        <a:buClrTx/>
                        <a:buSzTx/>
                        <a:buFont typeface="Wingdings" panose="05000000000000000000" pitchFamily="2" charset="2"/>
                        <a:buChar char="–"/>
                        <a:defRPr sz="1400">
                          <a:solidFill>
                            <a:schemeClr val="tx1"/>
                          </a:solidFill>
                          <a:latin typeface="+mn-lt"/>
                        </a:defRPr>
                      </a:lvl4pPr>
                      <a:lvl5pPr marL="2057400" lvl="4" indent="-228600" algn="l" rtl="0" eaLnBrk="0" fontAlgn="base" hangingPunct="0">
                        <a:spcBef>
                          <a:spcPct val="20000"/>
                        </a:spcBef>
                        <a:spcAft>
                          <a:spcPct val="0"/>
                        </a:spcAft>
                        <a:buClrTx/>
                        <a:buSzTx/>
                        <a:buFont typeface="Wingdings" panose="05000000000000000000" pitchFamily="2" charset="2"/>
                        <a:buChar char="»"/>
                        <a:defRPr sz="1800">
                          <a:solidFill>
                            <a:schemeClr val="tx1"/>
                          </a:solidFill>
                          <a:latin typeface="+mn-lt"/>
                        </a:defRPr>
                      </a:lvl5pPr>
                    </a:lstStyle>
                    <a:p>
                      <a:pPr marL="0" lvl="0" indent="0" algn="ctr">
                        <a:buFont typeface="Wingdings" panose="05000000000000000000" pitchFamily="2" charset="2"/>
                        <a:buNone/>
                      </a:pPr>
                      <a:r>
                        <a:rPr lang="en-US" altLang="zh-CN" sz="4000" b="0" dirty="0">
                          <a:latin typeface="微软雅黑" panose="020B0503020204020204" charset="-122"/>
                          <a:ea typeface="微软雅黑" panose="020B0503020204020204" charset="-122"/>
                          <a:cs typeface="微软雅黑" panose="020B0503020204020204" charset="-122"/>
                        </a:rPr>
                        <a:t> </a:t>
                      </a:r>
                      <a:r>
                        <a:rPr lang="zh-CN" altLang="en-US" sz="4000" b="0" dirty="0">
                          <a:latin typeface="微软雅黑" panose="020B0503020204020204" charset="-122"/>
                          <a:ea typeface="微软雅黑" panose="020B0503020204020204" charset="-122"/>
                          <a:cs typeface="微软雅黑" panose="020B0503020204020204" charset="-122"/>
                        </a:rPr>
                        <a:t>唐太宗</a:t>
                      </a:r>
                    </a:p>
                  </a:txBody>
                  <a:tcPr>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tx2"/>
                        </a:buClr>
                        <a:buSzTx/>
                        <a:buFont typeface="Wingdings" panose="05000000000000000000" pitchFamily="2" charset="2"/>
                        <a:buChar char="v"/>
                        <a:defRPr sz="2000" b="0">
                          <a:solidFill>
                            <a:schemeClr val="tx1"/>
                          </a:solidFill>
                          <a:latin typeface="+mn-lt"/>
                          <a:ea typeface="+mn-ea"/>
                          <a:cs typeface="+mn-cs"/>
                        </a:defRPr>
                      </a:lvl1pPr>
                      <a:lvl2pPr marL="742950" lvl="1" indent="-285750" algn="l" rtl="0" eaLnBrk="0" fontAlgn="base" hangingPunct="0">
                        <a:spcBef>
                          <a:spcPct val="20000"/>
                        </a:spcBef>
                        <a:spcAft>
                          <a:spcPct val="0"/>
                        </a:spcAft>
                        <a:buClr>
                          <a:schemeClr val="tx2"/>
                        </a:buClr>
                        <a:buSzTx/>
                        <a:buFont typeface="Wingdings" panose="05000000000000000000" pitchFamily="2" charset="2"/>
                        <a:buChar char="§"/>
                        <a:defRPr sz="2000">
                          <a:solidFill>
                            <a:schemeClr val="tx1"/>
                          </a:solidFill>
                          <a:latin typeface="+mn-lt"/>
                        </a:defRPr>
                      </a:lvl2pPr>
                      <a:lvl3pPr marL="1143000" lvl="2" indent="-228600" algn="l" rtl="0" eaLnBrk="0" fontAlgn="base" hangingPunct="0">
                        <a:spcBef>
                          <a:spcPct val="20000"/>
                        </a:spcBef>
                        <a:spcAft>
                          <a:spcPct val="0"/>
                        </a:spcAft>
                        <a:buClr>
                          <a:schemeClr val="tx2"/>
                        </a:buClr>
                        <a:buSzTx/>
                        <a:buFont typeface="Wingdings" panose="05000000000000000000" pitchFamily="2" charset="2"/>
                        <a:buChar char="•"/>
                        <a:defRPr sz="2000">
                          <a:solidFill>
                            <a:schemeClr val="tx1"/>
                          </a:solidFill>
                          <a:latin typeface="+mn-lt"/>
                        </a:defRPr>
                      </a:lvl3pPr>
                      <a:lvl4pPr marL="1600200" lvl="3" indent="-228600" algn="l" rtl="0" eaLnBrk="0" fontAlgn="base" hangingPunct="0">
                        <a:spcBef>
                          <a:spcPct val="20000"/>
                        </a:spcBef>
                        <a:spcAft>
                          <a:spcPct val="0"/>
                        </a:spcAft>
                        <a:buClrTx/>
                        <a:buSzTx/>
                        <a:buFont typeface="Wingdings" panose="05000000000000000000" pitchFamily="2" charset="2"/>
                        <a:buChar char="–"/>
                        <a:defRPr sz="1400">
                          <a:solidFill>
                            <a:schemeClr val="tx1"/>
                          </a:solidFill>
                          <a:latin typeface="+mn-lt"/>
                        </a:defRPr>
                      </a:lvl4pPr>
                      <a:lvl5pPr marL="2057400" lvl="4" indent="-228600" algn="l" rtl="0" eaLnBrk="0" fontAlgn="base" hangingPunct="0">
                        <a:spcBef>
                          <a:spcPct val="20000"/>
                        </a:spcBef>
                        <a:spcAft>
                          <a:spcPct val="0"/>
                        </a:spcAft>
                        <a:buClrTx/>
                        <a:buSzTx/>
                        <a:buFont typeface="Wingdings" panose="05000000000000000000" pitchFamily="2" charset="2"/>
                        <a:buChar char="»"/>
                        <a:defRPr sz="1800">
                          <a:solidFill>
                            <a:schemeClr val="tx1"/>
                          </a:solidFill>
                          <a:latin typeface="+mn-lt"/>
                        </a:defRPr>
                      </a:lvl5pPr>
                    </a:lstStyle>
                    <a:p>
                      <a:pPr marL="0" lvl="0" indent="0" algn="ctr">
                        <a:buFont typeface="Wingdings" panose="05000000000000000000" pitchFamily="2" charset="2"/>
                        <a:buNone/>
                      </a:pPr>
                      <a:r>
                        <a:rPr lang="en-US" altLang="zh-CN" sz="4000" b="0" dirty="0">
                          <a:latin typeface="微软雅黑" panose="020B0503020204020204" charset="-122"/>
                          <a:ea typeface="微软雅黑" panose="020B0503020204020204" charset="-122"/>
                          <a:cs typeface="微软雅黑" panose="020B0503020204020204" charset="-122"/>
                        </a:rPr>
                        <a:t>   </a:t>
                      </a:r>
                      <a:r>
                        <a:rPr lang="zh-CN" altLang="en-US" sz="4000" b="0" dirty="0">
                          <a:latin typeface="微软雅黑" panose="020B0503020204020204" charset="-122"/>
                          <a:ea typeface="微软雅黑" panose="020B0503020204020204" charset="-122"/>
                          <a:cs typeface="微软雅黑" panose="020B0503020204020204" charset="-122"/>
                        </a:rPr>
                        <a:t>增加考试科目，以进士、明经为主</a:t>
                      </a:r>
                    </a:p>
                  </a:txBody>
                  <a:tcPr>
                    <a:lnL w="12700" cap="flat" cmpd="sng">
                      <a:solidFill>
                        <a:schemeClr val="tx1"/>
                      </a:solidFill>
                      <a:prstDash val="solid"/>
                      <a:bevel/>
                      <a:headEnd type="none" w="med" len="med"/>
                      <a:tailEnd type="none" w="med" len="med"/>
                    </a:lnL>
                    <a:lnR w="28575"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0435">
                <a:tc vMerge="1">
                  <a:txBody>
                    <a:bodyPr/>
                    <a:lstStyle/>
                    <a:p>
                      <a:endParaRPr lang="zh-CN"/>
                    </a:p>
                  </a:txBody>
                  <a:tcPr>
                    <a:lnL w="28575"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tcPr>
                </a:tc>
                <a:tc>
                  <a:txBody>
                    <a:bodyPr/>
                    <a:lstStyle>
                      <a:lvl1pPr marL="342900" lvl="0" indent="-342900" algn="l" rtl="0" eaLnBrk="0" fontAlgn="base" hangingPunct="0">
                        <a:spcBef>
                          <a:spcPct val="20000"/>
                        </a:spcBef>
                        <a:spcAft>
                          <a:spcPct val="0"/>
                        </a:spcAft>
                        <a:buClr>
                          <a:schemeClr val="tx2"/>
                        </a:buClr>
                        <a:buSzTx/>
                        <a:buFont typeface="Wingdings" panose="05000000000000000000" pitchFamily="2" charset="2"/>
                        <a:buChar char="v"/>
                        <a:defRPr sz="2000" b="0">
                          <a:solidFill>
                            <a:schemeClr val="tx1"/>
                          </a:solidFill>
                          <a:latin typeface="+mn-lt"/>
                          <a:ea typeface="+mn-ea"/>
                          <a:cs typeface="+mn-cs"/>
                        </a:defRPr>
                      </a:lvl1pPr>
                      <a:lvl2pPr marL="742950" lvl="1" indent="-285750" algn="l" rtl="0" eaLnBrk="0" fontAlgn="base" hangingPunct="0">
                        <a:spcBef>
                          <a:spcPct val="20000"/>
                        </a:spcBef>
                        <a:spcAft>
                          <a:spcPct val="0"/>
                        </a:spcAft>
                        <a:buClr>
                          <a:schemeClr val="tx2"/>
                        </a:buClr>
                        <a:buSzTx/>
                        <a:buFont typeface="Wingdings" panose="05000000000000000000" pitchFamily="2" charset="2"/>
                        <a:buChar char="§"/>
                        <a:defRPr sz="2000">
                          <a:solidFill>
                            <a:schemeClr val="tx1"/>
                          </a:solidFill>
                          <a:latin typeface="+mn-lt"/>
                        </a:defRPr>
                      </a:lvl2pPr>
                      <a:lvl3pPr marL="1143000" lvl="2" indent="-228600" algn="l" rtl="0" eaLnBrk="0" fontAlgn="base" hangingPunct="0">
                        <a:spcBef>
                          <a:spcPct val="20000"/>
                        </a:spcBef>
                        <a:spcAft>
                          <a:spcPct val="0"/>
                        </a:spcAft>
                        <a:buClr>
                          <a:schemeClr val="tx2"/>
                        </a:buClr>
                        <a:buSzTx/>
                        <a:buFont typeface="Wingdings" panose="05000000000000000000" pitchFamily="2" charset="2"/>
                        <a:buChar char="•"/>
                        <a:defRPr sz="2000">
                          <a:solidFill>
                            <a:schemeClr val="tx1"/>
                          </a:solidFill>
                          <a:latin typeface="+mn-lt"/>
                        </a:defRPr>
                      </a:lvl3pPr>
                      <a:lvl4pPr marL="1600200" lvl="3" indent="-228600" algn="l" rtl="0" eaLnBrk="0" fontAlgn="base" hangingPunct="0">
                        <a:spcBef>
                          <a:spcPct val="20000"/>
                        </a:spcBef>
                        <a:spcAft>
                          <a:spcPct val="0"/>
                        </a:spcAft>
                        <a:buClrTx/>
                        <a:buSzTx/>
                        <a:buFont typeface="Wingdings" panose="05000000000000000000" pitchFamily="2" charset="2"/>
                        <a:buChar char="–"/>
                        <a:defRPr sz="1400">
                          <a:solidFill>
                            <a:schemeClr val="tx1"/>
                          </a:solidFill>
                          <a:latin typeface="+mn-lt"/>
                        </a:defRPr>
                      </a:lvl4pPr>
                      <a:lvl5pPr marL="2057400" lvl="4" indent="-228600" algn="l" rtl="0" eaLnBrk="0" fontAlgn="base" hangingPunct="0">
                        <a:spcBef>
                          <a:spcPct val="20000"/>
                        </a:spcBef>
                        <a:spcAft>
                          <a:spcPct val="0"/>
                        </a:spcAft>
                        <a:buClrTx/>
                        <a:buSzTx/>
                        <a:buFont typeface="Wingdings" panose="05000000000000000000" pitchFamily="2" charset="2"/>
                        <a:buChar char="»"/>
                        <a:defRPr sz="1800">
                          <a:solidFill>
                            <a:schemeClr val="tx1"/>
                          </a:solidFill>
                          <a:latin typeface="+mn-lt"/>
                        </a:defRPr>
                      </a:lvl5pPr>
                    </a:lstStyle>
                    <a:p>
                      <a:pPr marL="0" lvl="0" indent="0" algn="ctr">
                        <a:buFont typeface="Wingdings" panose="05000000000000000000" pitchFamily="2" charset="2"/>
                        <a:buNone/>
                      </a:pPr>
                      <a:r>
                        <a:rPr lang="zh-CN" altLang="en-US" sz="4000" b="0" dirty="0">
                          <a:latin typeface="微软雅黑" panose="020B0503020204020204" charset="-122"/>
                          <a:ea typeface="微软雅黑" panose="020B0503020204020204" charset="-122"/>
                        </a:rPr>
                        <a:t>武则天</a:t>
                      </a:r>
                    </a:p>
                  </a:txBody>
                  <a:tcPr>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tx2"/>
                        </a:buClr>
                        <a:buSzTx/>
                        <a:buFont typeface="Wingdings" panose="05000000000000000000" pitchFamily="2" charset="2"/>
                        <a:buChar char="v"/>
                        <a:defRPr sz="2000" b="0">
                          <a:solidFill>
                            <a:schemeClr val="tx1"/>
                          </a:solidFill>
                          <a:latin typeface="+mn-lt"/>
                          <a:ea typeface="+mn-ea"/>
                          <a:cs typeface="+mn-cs"/>
                        </a:defRPr>
                      </a:lvl1pPr>
                      <a:lvl2pPr marL="742950" lvl="1" indent="-285750" algn="l" rtl="0" eaLnBrk="0" fontAlgn="base" hangingPunct="0">
                        <a:spcBef>
                          <a:spcPct val="20000"/>
                        </a:spcBef>
                        <a:spcAft>
                          <a:spcPct val="0"/>
                        </a:spcAft>
                        <a:buClr>
                          <a:schemeClr val="tx2"/>
                        </a:buClr>
                        <a:buSzTx/>
                        <a:buFont typeface="Wingdings" panose="05000000000000000000" pitchFamily="2" charset="2"/>
                        <a:buChar char="§"/>
                        <a:defRPr sz="2000">
                          <a:solidFill>
                            <a:schemeClr val="tx1"/>
                          </a:solidFill>
                          <a:latin typeface="+mn-lt"/>
                        </a:defRPr>
                      </a:lvl2pPr>
                      <a:lvl3pPr marL="1143000" lvl="2" indent="-228600" algn="l" rtl="0" eaLnBrk="0" fontAlgn="base" hangingPunct="0">
                        <a:spcBef>
                          <a:spcPct val="20000"/>
                        </a:spcBef>
                        <a:spcAft>
                          <a:spcPct val="0"/>
                        </a:spcAft>
                        <a:buClr>
                          <a:schemeClr val="tx2"/>
                        </a:buClr>
                        <a:buSzTx/>
                        <a:buFont typeface="Wingdings" panose="05000000000000000000" pitchFamily="2" charset="2"/>
                        <a:buChar char="•"/>
                        <a:defRPr sz="2000">
                          <a:solidFill>
                            <a:schemeClr val="tx1"/>
                          </a:solidFill>
                          <a:latin typeface="+mn-lt"/>
                        </a:defRPr>
                      </a:lvl3pPr>
                      <a:lvl4pPr marL="1600200" lvl="3" indent="-228600" algn="l" rtl="0" eaLnBrk="0" fontAlgn="base" hangingPunct="0">
                        <a:spcBef>
                          <a:spcPct val="20000"/>
                        </a:spcBef>
                        <a:spcAft>
                          <a:spcPct val="0"/>
                        </a:spcAft>
                        <a:buClrTx/>
                        <a:buSzTx/>
                        <a:buFont typeface="Wingdings" panose="05000000000000000000" pitchFamily="2" charset="2"/>
                        <a:buChar char="–"/>
                        <a:defRPr sz="1400">
                          <a:solidFill>
                            <a:schemeClr val="tx1"/>
                          </a:solidFill>
                          <a:latin typeface="+mn-lt"/>
                        </a:defRPr>
                      </a:lvl4pPr>
                      <a:lvl5pPr marL="2057400" lvl="4" indent="-228600" algn="l" rtl="0" eaLnBrk="0" fontAlgn="base" hangingPunct="0">
                        <a:spcBef>
                          <a:spcPct val="20000"/>
                        </a:spcBef>
                        <a:spcAft>
                          <a:spcPct val="0"/>
                        </a:spcAft>
                        <a:buClrTx/>
                        <a:buSzTx/>
                        <a:buFont typeface="Wingdings" panose="05000000000000000000" pitchFamily="2" charset="2"/>
                        <a:buChar char="»"/>
                        <a:defRPr sz="1800">
                          <a:solidFill>
                            <a:schemeClr val="tx1"/>
                          </a:solidFill>
                          <a:latin typeface="+mn-lt"/>
                        </a:defRPr>
                      </a:lvl5pPr>
                    </a:lstStyle>
                    <a:p>
                      <a:pPr marL="0" lvl="0" indent="0" algn="ctr">
                        <a:buFont typeface="Wingdings" panose="05000000000000000000" pitchFamily="2" charset="2"/>
                        <a:buNone/>
                      </a:pPr>
                      <a:r>
                        <a:rPr lang="en-US" altLang="zh-CN" sz="4000" b="0" dirty="0">
                          <a:latin typeface="微软雅黑" panose="020B0503020204020204" charset="-122"/>
                          <a:ea typeface="微软雅黑" panose="020B0503020204020204" charset="-122"/>
                          <a:cs typeface="微软雅黑" panose="020B0503020204020204" charset="-122"/>
                        </a:rPr>
                        <a:t>      </a:t>
                      </a:r>
                      <a:r>
                        <a:rPr lang="zh-CN" altLang="en-US" sz="4000" b="0" dirty="0">
                          <a:latin typeface="微软雅黑" panose="020B0503020204020204" charset="-122"/>
                          <a:ea typeface="微软雅黑" panose="020B0503020204020204" charset="-122"/>
                          <a:cs typeface="微软雅黑" panose="020B0503020204020204" charset="-122"/>
                        </a:rPr>
                        <a:t>开创殿试、武举</a:t>
                      </a:r>
                    </a:p>
                  </a:txBody>
                  <a:tcPr>
                    <a:lnL w="12700" cap="flat" cmpd="sng">
                      <a:solidFill>
                        <a:schemeClr val="tx1"/>
                      </a:solidFill>
                      <a:prstDash val="solid"/>
                      <a:bevel/>
                      <a:headEnd type="none" w="med" len="med"/>
                      <a:tailEnd type="none" w="med" len="med"/>
                    </a:lnL>
                    <a:lnR w="28575"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79450">
                <a:tc>
                  <a:txBody>
                    <a:bodyPr/>
                    <a:lstStyle>
                      <a:lvl1pPr marL="342900" lvl="0" indent="-342900" algn="l" rtl="0" eaLnBrk="0" fontAlgn="base" hangingPunct="0">
                        <a:spcBef>
                          <a:spcPct val="20000"/>
                        </a:spcBef>
                        <a:spcAft>
                          <a:spcPct val="0"/>
                        </a:spcAft>
                        <a:buClr>
                          <a:schemeClr val="tx2"/>
                        </a:buClr>
                        <a:buSzTx/>
                        <a:buFont typeface="Wingdings" panose="05000000000000000000" pitchFamily="2" charset="2"/>
                        <a:buChar char="v"/>
                        <a:defRPr sz="2000" b="0">
                          <a:solidFill>
                            <a:schemeClr val="tx1"/>
                          </a:solidFill>
                          <a:latin typeface="+mn-lt"/>
                          <a:ea typeface="+mn-ea"/>
                          <a:cs typeface="+mn-cs"/>
                        </a:defRPr>
                      </a:lvl1pPr>
                      <a:lvl2pPr marL="742950" lvl="1" indent="-285750" algn="l" rtl="0" eaLnBrk="0" fontAlgn="base" hangingPunct="0">
                        <a:spcBef>
                          <a:spcPct val="20000"/>
                        </a:spcBef>
                        <a:spcAft>
                          <a:spcPct val="0"/>
                        </a:spcAft>
                        <a:buClr>
                          <a:schemeClr val="tx2"/>
                        </a:buClr>
                        <a:buSzTx/>
                        <a:buFont typeface="Wingdings" panose="05000000000000000000" pitchFamily="2" charset="2"/>
                        <a:buChar char="§"/>
                        <a:defRPr sz="2000">
                          <a:solidFill>
                            <a:schemeClr val="tx1"/>
                          </a:solidFill>
                          <a:latin typeface="+mn-lt"/>
                        </a:defRPr>
                      </a:lvl2pPr>
                      <a:lvl3pPr marL="1143000" lvl="2" indent="-228600" algn="l" rtl="0" eaLnBrk="0" fontAlgn="base" hangingPunct="0">
                        <a:spcBef>
                          <a:spcPct val="20000"/>
                        </a:spcBef>
                        <a:spcAft>
                          <a:spcPct val="0"/>
                        </a:spcAft>
                        <a:buClr>
                          <a:schemeClr val="tx2"/>
                        </a:buClr>
                        <a:buSzTx/>
                        <a:buFont typeface="Wingdings" panose="05000000000000000000" pitchFamily="2" charset="2"/>
                        <a:buChar char="•"/>
                        <a:defRPr sz="2000">
                          <a:solidFill>
                            <a:schemeClr val="tx1"/>
                          </a:solidFill>
                          <a:latin typeface="+mn-lt"/>
                        </a:defRPr>
                      </a:lvl3pPr>
                      <a:lvl4pPr marL="1600200" lvl="3" indent="-228600" algn="l" rtl="0" eaLnBrk="0" fontAlgn="base" hangingPunct="0">
                        <a:spcBef>
                          <a:spcPct val="20000"/>
                        </a:spcBef>
                        <a:spcAft>
                          <a:spcPct val="0"/>
                        </a:spcAft>
                        <a:buClrTx/>
                        <a:buSzTx/>
                        <a:buFont typeface="Wingdings" panose="05000000000000000000" pitchFamily="2" charset="2"/>
                        <a:buChar char="–"/>
                        <a:defRPr sz="1400">
                          <a:solidFill>
                            <a:schemeClr val="tx1"/>
                          </a:solidFill>
                          <a:latin typeface="+mn-lt"/>
                        </a:defRPr>
                      </a:lvl4pPr>
                      <a:lvl5pPr marL="2057400" lvl="4" indent="-228600" algn="l" rtl="0" eaLnBrk="0" fontAlgn="base" hangingPunct="0">
                        <a:spcBef>
                          <a:spcPct val="20000"/>
                        </a:spcBef>
                        <a:spcAft>
                          <a:spcPct val="0"/>
                        </a:spcAft>
                        <a:buClrTx/>
                        <a:buSzTx/>
                        <a:buFont typeface="Wingdings" panose="05000000000000000000" pitchFamily="2" charset="2"/>
                        <a:buChar char="»"/>
                        <a:defRPr sz="1800">
                          <a:solidFill>
                            <a:schemeClr val="tx1"/>
                          </a:solidFill>
                          <a:latin typeface="+mn-lt"/>
                        </a:defRPr>
                      </a:lvl5pPr>
                    </a:lstStyle>
                    <a:p>
                      <a:pPr marL="0" lvl="0" indent="0" algn="ctr">
                        <a:buFont typeface="Wingdings" panose="05000000000000000000" pitchFamily="2" charset="2"/>
                        <a:buNone/>
                      </a:pPr>
                      <a:r>
                        <a:rPr lang="zh-CN" altLang="en-US" sz="4000" b="0" dirty="0">
                          <a:latin typeface="微软雅黑" panose="020B0503020204020204" charset="-122"/>
                          <a:ea typeface="微软雅黑" panose="020B0503020204020204" charset="-122"/>
                        </a:rPr>
                        <a:t>僵化</a:t>
                      </a:r>
                    </a:p>
                  </a:txBody>
                  <a:tcPr>
                    <a:lnL w="28575"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28575" cap="flat" cmpd="sng">
                      <a:solidFill>
                        <a:schemeClr val="tx1"/>
                      </a:solidFill>
                      <a:prstDash val="solid"/>
                      <a:bevel/>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tx2"/>
                        </a:buClr>
                        <a:buSzTx/>
                        <a:buFont typeface="Wingdings" panose="05000000000000000000" pitchFamily="2" charset="2"/>
                        <a:buChar char="v"/>
                        <a:defRPr sz="2000" b="0">
                          <a:solidFill>
                            <a:schemeClr val="tx1"/>
                          </a:solidFill>
                          <a:latin typeface="+mn-lt"/>
                          <a:ea typeface="+mn-ea"/>
                          <a:cs typeface="+mn-cs"/>
                        </a:defRPr>
                      </a:lvl1pPr>
                      <a:lvl2pPr marL="742950" lvl="1" indent="-285750" algn="l" rtl="0" eaLnBrk="0" fontAlgn="base" hangingPunct="0">
                        <a:spcBef>
                          <a:spcPct val="20000"/>
                        </a:spcBef>
                        <a:spcAft>
                          <a:spcPct val="0"/>
                        </a:spcAft>
                        <a:buClr>
                          <a:schemeClr val="tx2"/>
                        </a:buClr>
                        <a:buSzTx/>
                        <a:buFont typeface="Wingdings" panose="05000000000000000000" pitchFamily="2" charset="2"/>
                        <a:buChar char="§"/>
                        <a:defRPr sz="2000">
                          <a:solidFill>
                            <a:schemeClr val="tx1"/>
                          </a:solidFill>
                          <a:latin typeface="+mn-lt"/>
                        </a:defRPr>
                      </a:lvl2pPr>
                      <a:lvl3pPr marL="1143000" lvl="2" indent="-228600" algn="l" rtl="0" eaLnBrk="0" fontAlgn="base" hangingPunct="0">
                        <a:spcBef>
                          <a:spcPct val="20000"/>
                        </a:spcBef>
                        <a:spcAft>
                          <a:spcPct val="0"/>
                        </a:spcAft>
                        <a:buClr>
                          <a:schemeClr val="tx2"/>
                        </a:buClr>
                        <a:buSzTx/>
                        <a:buFont typeface="Wingdings" panose="05000000000000000000" pitchFamily="2" charset="2"/>
                        <a:buChar char="•"/>
                        <a:defRPr sz="2000">
                          <a:solidFill>
                            <a:schemeClr val="tx1"/>
                          </a:solidFill>
                          <a:latin typeface="+mn-lt"/>
                        </a:defRPr>
                      </a:lvl3pPr>
                      <a:lvl4pPr marL="1600200" lvl="3" indent="-228600" algn="l" rtl="0" eaLnBrk="0" fontAlgn="base" hangingPunct="0">
                        <a:spcBef>
                          <a:spcPct val="20000"/>
                        </a:spcBef>
                        <a:spcAft>
                          <a:spcPct val="0"/>
                        </a:spcAft>
                        <a:buClrTx/>
                        <a:buSzTx/>
                        <a:buFont typeface="Wingdings" panose="05000000000000000000" pitchFamily="2" charset="2"/>
                        <a:buChar char="–"/>
                        <a:defRPr sz="1400">
                          <a:solidFill>
                            <a:schemeClr val="tx1"/>
                          </a:solidFill>
                          <a:latin typeface="+mn-lt"/>
                        </a:defRPr>
                      </a:lvl4pPr>
                      <a:lvl5pPr marL="2057400" lvl="4" indent="-228600" algn="l" rtl="0" eaLnBrk="0" fontAlgn="base" hangingPunct="0">
                        <a:spcBef>
                          <a:spcPct val="20000"/>
                        </a:spcBef>
                        <a:spcAft>
                          <a:spcPct val="0"/>
                        </a:spcAft>
                        <a:buClrTx/>
                        <a:buSzTx/>
                        <a:buFont typeface="Wingdings" panose="05000000000000000000" pitchFamily="2" charset="2"/>
                        <a:buChar char="»"/>
                        <a:defRPr sz="1800">
                          <a:solidFill>
                            <a:schemeClr val="tx1"/>
                          </a:solidFill>
                          <a:latin typeface="+mn-lt"/>
                        </a:defRPr>
                      </a:lvl5pPr>
                    </a:lstStyle>
                    <a:p>
                      <a:pPr marL="0" lvl="0" indent="0" algn="ctr">
                        <a:buFont typeface="Wingdings" panose="05000000000000000000" pitchFamily="2" charset="2"/>
                        <a:buNone/>
                      </a:pPr>
                      <a:r>
                        <a:rPr lang="zh-CN" altLang="en-US" sz="4000" b="0" dirty="0">
                          <a:latin typeface="微软雅黑" panose="020B0503020204020204" charset="-122"/>
                          <a:ea typeface="微软雅黑" panose="020B0503020204020204" charset="-122"/>
                        </a:rPr>
                        <a:t>明清</a:t>
                      </a:r>
                    </a:p>
                  </a:txBody>
                  <a:tcPr>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28575" cap="flat" cmpd="sng">
                      <a:solidFill>
                        <a:schemeClr val="tx1"/>
                      </a:solidFill>
                      <a:prstDash val="solid"/>
                      <a:bevel/>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tx2"/>
                        </a:buClr>
                        <a:buSzTx/>
                        <a:buFont typeface="Wingdings" panose="05000000000000000000" pitchFamily="2" charset="2"/>
                        <a:buChar char="v"/>
                        <a:defRPr sz="2000" b="0">
                          <a:solidFill>
                            <a:schemeClr val="tx1"/>
                          </a:solidFill>
                          <a:latin typeface="+mn-lt"/>
                          <a:ea typeface="+mn-ea"/>
                          <a:cs typeface="+mn-cs"/>
                        </a:defRPr>
                      </a:lvl1pPr>
                      <a:lvl2pPr marL="742950" lvl="1" indent="-285750" algn="l" rtl="0" eaLnBrk="0" fontAlgn="base" hangingPunct="0">
                        <a:spcBef>
                          <a:spcPct val="20000"/>
                        </a:spcBef>
                        <a:spcAft>
                          <a:spcPct val="0"/>
                        </a:spcAft>
                        <a:buClr>
                          <a:schemeClr val="tx2"/>
                        </a:buClr>
                        <a:buSzTx/>
                        <a:buFont typeface="Wingdings" panose="05000000000000000000" pitchFamily="2" charset="2"/>
                        <a:buChar char="§"/>
                        <a:defRPr sz="2000">
                          <a:solidFill>
                            <a:schemeClr val="tx1"/>
                          </a:solidFill>
                          <a:latin typeface="+mn-lt"/>
                        </a:defRPr>
                      </a:lvl2pPr>
                      <a:lvl3pPr marL="1143000" lvl="2" indent="-228600" algn="l" rtl="0" eaLnBrk="0" fontAlgn="base" hangingPunct="0">
                        <a:spcBef>
                          <a:spcPct val="20000"/>
                        </a:spcBef>
                        <a:spcAft>
                          <a:spcPct val="0"/>
                        </a:spcAft>
                        <a:buClr>
                          <a:schemeClr val="tx2"/>
                        </a:buClr>
                        <a:buSzTx/>
                        <a:buFont typeface="Wingdings" panose="05000000000000000000" pitchFamily="2" charset="2"/>
                        <a:buChar char="•"/>
                        <a:defRPr sz="2000">
                          <a:solidFill>
                            <a:schemeClr val="tx1"/>
                          </a:solidFill>
                          <a:latin typeface="+mn-lt"/>
                        </a:defRPr>
                      </a:lvl3pPr>
                      <a:lvl4pPr marL="1600200" lvl="3" indent="-228600" algn="l" rtl="0" eaLnBrk="0" fontAlgn="base" hangingPunct="0">
                        <a:spcBef>
                          <a:spcPct val="20000"/>
                        </a:spcBef>
                        <a:spcAft>
                          <a:spcPct val="0"/>
                        </a:spcAft>
                        <a:buClrTx/>
                        <a:buSzTx/>
                        <a:buFont typeface="Wingdings" panose="05000000000000000000" pitchFamily="2" charset="2"/>
                        <a:buChar char="–"/>
                        <a:defRPr sz="1400">
                          <a:solidFill>
                            <a:schemeClr val="tx1"/>
                          </a:solidFill>
                          <a:latin typeface="+mn-lt"/>
                        </a:defRPr>
                      </a:lvl4pPr>
                      <a:lvl5pPr marL="2057400" lvl="4" indent="-228600" algn="l" rtl="0" eaLnBrk="0" fontAlgn="base" hangingPunct="0">
                        <a:spcBef>
                          <a:spcPct val="20000"/>
                        </a:spcBef>
                        <a:spcAft>
                          <a:spcPct val="0"/>
                        </a:spcAft>
                        <a:buClrTx/>
                        <a:buSzTx/>
                        <a:buFont typeface="Wingdings" panose="05000000000000000000" pitchFamily="2" charset="2"/>
                        <a:buChar char="»"/>
                        <a:defRPr sz="1800">
                          <a:solidFill>
                            <a:schemeClr val="tx1"/>
                          </a:solidFill>
                          <a:latin typeface="+mn-lt"/>
                        </a:defRPr>
                      </a:lvl5pPr>
                    </a:lstStyle>
                    <a:p>
                      <a:pPr marL="0" lvl="0" indent="0" algn="ctr">
                        <a:buFont typeface="Wingdings" panose="05000000000000000000" pitchFamily="2" charset="2"/>
                        <a:buNone/>
                      </a:pPr>
                      <a:r>
                        <a:rPr lang="zh-CN" altLang="en-US" sz="4000" b="0" dirty="0">
                          <a:latin typeface="微软雅黑" panose="020B0503020204020204" charset="-122"/>
                          <a:ea typeface="微软雅黑" panose="020B0503020204020204" charset="-122"/>
                        </a:rPr>
                        <a:t>仅从四书五经中命题，文体为八股文</a:t>
                      </a:r>
                    </a:p>
                  </a:txBody>
                  <a:tcPr>
                    <a:lnL w="12700" cap="flat" cmpd="sng">
                      <a:solidFill>
                        <a:schemeClr val="tx1"/>
                      </a:solidFill>
                      <a:prstDash val="solid"/>
                      <a:bevel/>
                      <a:headEnd type="none" w="med" len="med"/>
                      <a:tailEnd type="none" w="med" len="med"/>
                    </a:lnL>
                    <a:lnR w="28575"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28575" cap="flat" cmpd="sng">
                      <a:solidFill>
                        <a:schemeClr val="tx1"/>
                      </a:solidFill>
                      <a:prstDash val="solid"/>
                      <a:bevel/>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 name="文本框 3"/>
          <p:cNvSpPr txBox="1"/>
          <p:nvPr/>
        </p:nvSpPr>
        <p:spPr>
          <a:xfrm>
            <a:off x="1500505" y="2346960"/>
            <a:ext cx="1731645" cy="583565"/>
          </a:xfrm>
          <a:prstGeom prst="rect">
            <a:avLst/>
          </a:prstGeom>
          <a:solidFill>
            <a:srgbClr val="F8F7F5"/>
          </a:solidFill>
        </p:spPr>
        <p:txBody>
          <a:bodyPr wrap="square" rtlCol="0">
            <a:spAutoFit/>
          </a:bodyPr>
          <a:lstStyle/>
          <a:p>
            <a:endParaRPr lang="zh-CN" altLang="en-US" sz="3200"/>
          </a:p>
        </p:txBody>
      </p:sp>
      <p:sp>
        <p:nvSpPr>
          <p:cNvPr id="5" name="文本框 4"/>
          <p:cNvSpPr txBox="1"/>
          <p:nvPr/>
        </p:nvSpPr>
        <p:spPr>
          <a:xfrm>
            <a:off x="6685915" y="2346960"/>
            <a:ext cx="2294255" cy="583565"/>
          </a:xfrm>
          <a:prstGeom prst="rect">
            <a:avLst/>
          </a:prstGeom>
          <a:solidFill>
            <a:srgbClr val="F8F7F5"/>
          </a:solidFill>
        </p:spPr>
        <p:txBody>
          <a:bodyPr wrap="square" rtlCol="0">
            <a:spAutoFit/>
          </a:bodyPr>
          <a:lstStyle/>
          <a:p>
            <a:endParaRPr lang="zh-CN" altLang="en-US" sz="3200"/>
          </a:p>
        </p:txBody>
      </p:sp>
      <p:sp>
        <p:nvSpPr>
          <p:cNvPr id="6" name="文本框 5"/>
          <p:cNvSpPr txBox="1"/>
          <p:nvPr/>
        </p:nvSpPr>
        <p:spPr>
          <a:xfrm>
            <a:off x="1500505" y="3051175"/>
            <a:ext cx="1731645" cy="583565"/>
          </a:xfrm>
          <a:prstGeom prst="rect">
            <a:avLst/>
          </a:prstGeom>
          <a:solidFill>
            <a:srgbClr val="F8F7F5"/>
          </a:solidFill>
        </p:spPr>
        <p:txBody>
          <a:bodyPr wrap="square" rtlCol="0">
            <a:spAutoFit/>
          </a:bodyPr>
          <a:lstStyle/>
          <a:p>
            <a:endParaRPr lang="zh-CN" altLang="en-US" sz="3200"/>
          </a:p>
        </p:txBody>
      </p:sp>
      <p:sp>
        <p:nvSpPr>
          <p:cNvPr id="7" name="文本框 6"/>
          <p:cNvSpPr txBox="1"/>
          <p:nvPr/>
        </p:nvSpPr>
        <p:spPr>
          <a:xfrm>
            <a:off x="6826250" y="3137535"/>
            <a:ext cx="2013585" cy="583565"/>
          </a:xfrm>
          <a:prstGeom prst="rect">
            <a:avLst/>
          </a:prstGeom>
          <a:solidFill>
            <a:srgbClr val="F8F7F5"/>
          </a:solidFill>
        </p:spPr>
        <p:txBody>
          <a:bodyPr wrap="square" rtlCol="0">
            <a:spAutoFit/>
          </a:bodyPr>
          <a:lstStyle/>
          <a:p>
            <a:endParaRPr lang="zh-CN" altLang="en-US" sz="3200"/>
          </a:p>
        </p:txBody>
      </p:sp>
      <p:sp>
        <p:nvSpPr>
          <p:cNvPr id="8" name="文本框 7"/>
          <p:cNvSpPr txBox="1"/>
          <p:nvPr/>
        </p:nvSpPr>
        <p:spPr>
          <a:xfrm>
            <a:off x="1500505" y="3879850"/>
            <a:ext cx="1731645" cy="583565"/>
          </a:xfrm>
          <a:prstGeom prst="rect">
            <a:avLst/>
          </a:prstGeom>
          <a:solidFill>
            <a:srgbClr val="F8F7F5"/>
          </a:solidFill>
        </p:spPr>
        <p:txBody>
          <a:bodyPr wrap="square" rtlCol="0">
            <a:spAutoFit/>
          </a:bodyPr>
          <a:lstStyle/>
          <a:p>
            <a:endParaRPr lang="zh-CN" altLang="en-US" sz="3200"/>
          </a:p>
        </p:txBody>
      </p:sp>
      <p:sp>
        <p:nvSpPr>
          <p:cNvPr id="9" name="文本框 8"/>
          <p:cNvSpPr txBox="1"/>
          <p:nvPr/>
        </p:nvSpPr>
        <p:spPr>
          <a:xfrm>
            <a:off x="4232910" y="3879850"/>
            <a:ext cx="7547610" cy="583565"/>
          </a:xfrm>
          <a:prstGeom prst="rect">
            <a:avLst/>
          </a:prstGeom>
          <a:solidFill>
            <a:srgbClr val="F8F7F5"/>
          </a:solidFill>
        </p:spPr>
        <p:txBody>
          <a:bodyPr wrap="square" rtlCol="0">
            <a:spAutoFit/>
          </a:bodyPr>
          <a:lstStyle/>
          <a:p>
            <a:endParaRPr lang="zh-CN" altLang="en-US" sz="3200"/>
          </a:p>
        </p:txBody>
      </p:sp>
      <p:sp>
        <p:nvSpPr>
          <p:cNvPr id="10" name="文本框 9"/>
          <p:cNvSpPr txBox="1"/>
          <p:nvPr/>
        </p:nvSpPr>
        <p:spPr>
          <a:xfrm>
            <a:off x="1500505" y="4742815"/>
            <a:ext cx="1731645" cy="583565"/>
          </a:xfrm>
          <a:prstGeom prst="rect">
            <a:avLst/>
          </a:prstGeom>
          <a:solidFill>
            <a:srgbClr val="F8F7F5"/>
          </a:solidFill>
        </p:spPr>
        <p:txBody>
          <a:bodyPr wrap="square" rtlCol="0">
            <a:spAutoFit/>
          </a:bodyPr>
          <a:lstStyle/>
          <a:p>
            <a:endParaRPr lang="zh-CN" altLang="en-US" sz="3200"/>
          </a:p>
        </p:txBody>
      </p:sp>
      <p:sp>
        <p:nvSpPr>
          <p:cNvPr id="11" name="文本框 10"/>
          <p:cNvSpPr txBox="1"/>
          <p:nvPr/>
        </p:nvSpPr>
        <p:spPr>
          <a:xfrm>
            <a:off x="6414770" y="4742815"/>
            <a:ext cx="3910330" cy="583565"/>
          </a:xfrm>
          <a:prstGeom prst="rect">
            <a:avLst/>
          </a:prstGeom>
          <a:solidFill>
            <a:srgbClr val="F8F7F5"/>
          </a:solidFill>
        </p:spPr>
        <p:txBody>
          <a:bodyPr wrap="square" rtlCol="0">
            <a:spAutoFit/>
          </a:bodyPr>
          <a:lstStyle/>
          <a:p>
            <a:endParaRPr lang="zh-CN" altLang="en-US" sz="3200"/>
          </a:p>
        </p:txBody>
      </p:sp>
      <p:sp>
        <p:nvSpPr>
          <p:cNvPr id="16" name="文本框 15"/>
          <p:cNvSpPr txBox="1"/>
          <p:nvPr/>
        </p:nvSpPr>
        <p:spPr>
          <a:xfrm>
            <a:off x="1500505" y="5631180"/>
            <a:ext cx="1731645" cy="583565"/>
          </a:xfrm>
          <a:prstGeom prst="rect">
            <a:avLst/>
          </a:prstGeom>
          <a:solidFill>
            <a:srgbClr val="F8F7F5"/>
          </a:solidFill>
        </p:spPr>
        <p:txBody>
          <a:bodyPr wrap="square" rtlCol="0">
            <a:spAutoFit/>
          </a:bodyPr>
          <a:lstStyle/>
          <a:p>
            <a:endParaRPr lang="zh-CN" altLang="en-US" sz="3200"/>
          </a:p>
        </p:txBody>
      </p:sp>
      <p:sp>
        <p:nvSpPr>
          <p:cNvPr id="17" name="文本框 16"/>
          <p:cNvSpPr txBox="1"/>
          <p:nvPr/>
        </p:nvSpPr>
        <p:spPr>
          <a:xfrm>
            <a:off x="3672205" y="5631180"/>
            <a:ext cx="8321675" cy="583565"/>
          </a:xfrm>
          <a:prstGeom prst="rect">
            <a:avLst/>
          </a:prstGeom>
          <a:solidFill>
            <a:srgbClr val="F8F7F5"/>
          </a:solidFill>
        </p:spPr>
        <p:txBody>
          <a:bodyPr wrap="square" rtlCol="0">
            <a:spAutoFit/>
          </a:bodyPr>
          <a:lstStyle/>
          <a:p>
            <a:endParaRPr lang="zh-CN" altLang="en-US" sz="32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12" fill="hold" grpId="0" nodeType="clickEffect">
                                  <p:stCondLst>
                                    <p:cond delay="0"/>
                                  </p:stCondLst>
                                  <p:childTnLst>
                                    <p:animEffect transition="out" filter="strips(downLeft)">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8" presetClass="exit" presetSubtype="12" fill="hold" grpId="0" nodeType="clickEffect">
                                  <p:stCondLst>
                                    <p:cond delay="0"/>
                                  </p:stCondLst>
                                  <p:childTnLst>
                                    <p:animEffect transition="out" filter="strips(downLeft)">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8" presetClass="exit" presetSubtype="12" fill="hold" grpId="0" nodeType="clickEffect">
                                  <p:stCondLst>
                                    <p:cond delay="0"/>
                                  </p:stCondLst>
                                  <p:childTnLst>
                                    <p:animEffect transition="out" filter="strips(downLeft)">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8" presetClass="exit" presetSubtype="12" fill="hold" grpId="0" nodeType="clickEffect">
                                  <p:stCondLst>
                                    <p:cond delay="0"/>
                                  </p:stCondLst>
                                  <p:childTnLst>
                                    <p:animEffect transition="out" filter="strips(downLeft)">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8" presetClass="exit" presetSubtype="12" fill="hold" grpId="0" nodeType="clickEffect">
                                  <p:stCondLst>
                                    <p:cond delay="0"/>
                                  </p:stCondLst>
                                  <p:childTnLst>
                                    <p:animEffect transition="out" filter="strips(downLeft)">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8" presetClass="exit" presetSubtype="12" fill="hold" grpId="0" nodeType="clickEffect">
                                  <p:stCondLst>
                                    <p:cond delay="0"/>
                                  </p:stCondLst>
                                  <p:childTnLst>
                                    <p:animEffect transition="out" filter="strips(downLeft)">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8" presetClass="exit" presetSubtype="12" fill="hold" grpId="0" nodeType="clickEffect">
                                  <p:stCondLst>
                                    <p:cond delay="0"/>
                                  </p:stCondLst>
                                  <p:childTnLst>
                                    <p:animEffect transition="out" filter="strips(downLeft)">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8" presetClass="exit" presetSubtype="12" fill="hold" grpId="0" nodeType="clickEffect">
                                  <p:stCondLst>
                                    <p:cond delay="0"/>
                                  </p:stCondLst>
                                  <p:childTnLst>
                                    <p:animEffect transition="out" filter="strips(downLeft)">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8" presetClass="exit" presetSubtype="12" fill="hold" grpId="0" nodeType="clickEffect">
                                  <p:stCondLst>
                                    <p:cond delay="0"/>
                                  </p:stCondLst>
                                  <p:childTnLst>
                                    <p:animEffect transition="out" filter="strips(downLeft)">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8" presetClass="exit" presetSubtype="12" fill="hold" grpId="0" nodeType="clickEffect">
                                  <p:stCondLst>
                                    <p:cond delay="0"/>
                                  </p:stCondLst>
                                  <p:childTnLst>
                                    <p:animEffect transition="out" filter="strips(downLeft)">
                                      <p:cBhvr>
                                        <p:cTn id="51" dur="500"/>
                                        <p:tgtEl>
                                          <p:spTgt spid="17"/>
                                        </p:tgtEl>
                                      </p:cBhvr>
                                    </p:animEffect>
                                    <p:set>
                                      <p:cBhvr>
                                        <p:cTn id="5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8" grpId="0" bldLvl="0" animBg="1"/>
      <p:bldP spid="9" grpId="0" bldLvl="0" animBg="1"/>
      <p:bldP spid="10" grpId="0" bldLvl="0" animBg="1"/>
      <p:bldP spid="11" grpId="0" bldLvl="0" animBg="1"/>
      <p:bldP spid="16" grpId="0" bldLvl="0" animBg="1"/>
      <p:bldP spid="17"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图片 202753" descr="SC20060914195743640"/>
          <p:cNvPicPr>
            <a:picLocks noChangeAspect="1"/>
          </p:cNvPicPr>
          <p:nvPr/>
        </p:nvPicPr>
        <p:blipFill>
          <a:blip r:embed="rId3"/>
          <a:stretch>
            <a:fillRect/>
          </a:stretch>
        </p:blipFill>
        <p:spPr>
          <a:xfrm>
            <a:off x="90805" y="41275"/>
            <a:ext cx="2688590" cy="3655060"/>
          </a:xfrm>
          <a:prstGeom prst="rect">
            <a:avLst/>
          </a:prstGeom>
          <a:noFill/>
          <a:ln w="9525">
            <a:noFill/>
          </a:ln>
        </p:spPr>
      </p:pic>
      <p:pic>
        <p:nvPicPr>
          <p:cNvPr id="202755" name="图片 202754" descr="geju7"/>
          <p:cNvPicPr>
            <a:picLocks noChangeAspect="1"/>
          </p:cNvPicPr>
          <p:nvPr/>
        </p:nvPicPr>
        <p:blipFill>
          <a:blip r:embed="rId4"/>
          <a:stretch>
            <a:fillRect/>
          </a:stretch>
        </p:blipFill>
        <p:spPr>
          <a:xfrm>
            <a:off x="90805" y="3761105"/>
            <a:ext cx="2687955" cy="3099435"/>
          </a:xfrm>
          <a:prstGeom prst="rect">
            <a:avLst/>
          </a:prstGeom>
          <a:noFill/>
          <a:ln w="9525">
            <a:noFill/>
          </a:ln>
        </p:spPr>
      </p:pic>
      <p:sp>
        <p:nvSpPr>
          <p:cNvPr id="202756" name="矩形 202755"/>
          <p:cNvSpPr/>
          <p:nvPr/>
        </p:nvSpPr>
        <p:spPr>
          <a:xfrm>
            <a:off x="2778760" y="41275"/>
            <a:ext cx="4061460" cy="1753235"/>
          </a:xfrm>
          <a:prstGeom prst="rect">
            <a:avLst/>
          </a:prstGeom>
          <a:noFill/>
          <a:ln w="9525">
            <a:noFill/>
          </a:ln>
        </p:spPr>
        <p:txBody>
          <a:bodyPr wrap="square">
            <a:spAutoFit/>
          </a:bodyPr>
          <a:lstStyle/>
          <a:p>
            <a:pPr eaLnBrk="1" hangingPunct="1">
              <a:spcBef>
                <a:spcPct val="30000"/>
              </a:spcBef>
            </a:pPr>
            <a:r>
              <a:rPr lang="en-US" altLang="zh-CN" sz="3600" dirty="0">
                <a:solidFill>
                  <a:schemeClr val="tx1"/>
                </a:solidFill>
                <a:latin typeface="微软雅黑" panose="020B0503020204020204" charset="-122"/>
                <a:ea typeface="微软雅黑" panose="020B0503020204020204" charset="-122"/>
                <a:cs typeface="微软雅黑" panose="020B0503020204020204" charset="-122"/>
              </a:rPr>
              <a:t>  </a:t>
            </a:r>
            <a:r>
              <a:rPr lang="zh-CN" altLang="en-US" sz="3600" dirty="0">
                <a:solidFill>
                  <a:schemeClr val="tx1"/>
                </a:solidFill>
                <a:latin typeface="微软雅黑" panose="020B0503020204020204" charset="-122"/>
                <a:ea typeface="微软雅黑" panose="020B0503020204020204" charset="-122"/>
                <a:cs typeface="微软雅黑" panose="020B0503020204020204" charset="-122"/>
              </a:rPr>
              <a:t>这里是唐代考上进士者登高题名以显荣耀的地方</a:t>
            </a:r>
            <a:r>
              <a:rPr lang="en-US" altLang="zh-CN" sz="3600">
                <a:solidFill>
                  <a:schemeClr val="tx1"/>
                </a:solidFill>
                <a:latin typeface="微软雅黑" panose="020B0503020204020204" charset="-122"/>
                <a:ea typeface="微软雅黑" panose="020B0503020204020204" charset="-122"/>
                <a:cs typeface="微软雅黑" panose="020B0503020204020204" charset="-122"/>
              </a:rPr>
              <a:t>.</a:t>
            </a:r>
          </a:p>
        </p:txBody>
      </p:sp>
      <p:pic>
        <p:nvPicPr>
          <p:cNvPr id="27651" name="Picture 5" descr="071108114881291"/>
          <p:cNvPicPr>
            <a:picLocks noChangeAspect="1"/>
          </p:cNvPicPr>
          <p:nvPr/>
        </p:nvPicPr>
        <p:blipFill>
          <a:blip r:embed="rId5"/>
          <a:srcRect r="-735" b="6516"/>
          <a:stretch>
            <a:fillRect/>
          </a:stretch>
        </p:blipFill>
        <p:spPr>
          <a:xfrm>
            <a:off x="7305675" y="1948815"/>
            <a:ext cx="4879975" cy="3284220"/>
          </a:xfrm>
          <a:prstGeom prst="rect">
            <a:avLst/>
          </a:prstGeom>
          <a:noFill/>
          <a:ln w="9525">
            <a:noFill/>
          </a:ln>
        </p:spPr>
      </p:pic>
      <p:sp>
        <p:nvSpPr>
          <p:cNvPr id="26629" name="Text Box 9"/>
          <p:cNvSpPr txBox="1"/>
          <p:nvPr/>
        </p:nvSpPr>
        <p:spPr>
          <a:xfrm>
            <a:off x="7184073" y="1303655"/>
            <a:ext cx="2376487" cy="645160"/>
          </a:xfrm>
          <a:prstGeom prst="rect">
            <a:avLst/>
          </a:prstGeom>
          <a:noFill/>
          <a:ln w="38100" cap="flat" cmpd="sng">
            <a:solidFill>
              <a:srgbClr val="FF0000"/>
            </a:solidFill>
            <a:prstDash val="solid"/>
            <a:miter/>
            <a:headEnd type="none" w="med" len="med"/>
            <a:tailEnd type="none" w="med" len="med"/>
          </a:ln>
        </p:spPr>
        <p:txBody>
          <a:bodyPr>
            <a:spAutoFit/>
          </a:bodyPr>
          <a:lstStyle/>
          <a:p>
            <a:pPr eaLnBrk="1" hangingPunct="1">
              <a:spcBef>
                <a:spcPct val="50000"/>
              </a:spcBef>
            </a:pPr>
            <a:r>
              <a:rPr lang="zh-CN" altLang="en-US" sz="3600" dirty="0">
                <a:solidFill>
                  <a:schemeClr val="tx1"/>
                </a:solidFill>
                <a:latin typeface="Arial" panose="020B0604020202020204" pitchFamily="34" charset="0"/>
                <a:ea typeface="宋体" panose="02010600030101010101" pitchFamily="2" charset="-122"/>
              </a:rPr>
              <a:t>金榜题名</a:t>
            </a:r>
          </a:p>
        </p:txBody>
      </p:sp>
      <p:sp>
        <p:nvSpPr>
          <p:cNvPr id="27654" name="Text Box 10"/>
          <p:cNvSpPr txBox="1"/>
          <p:nvPr/>
        </p:nvSpPr>
        <p:spPr>
          <a:xfrm>
            <a:off x="9258618" y="6151880"/>
            <a:ext cx="2405062" cy="645160"/>
          </a:xfrm>
          <a:prstGeom prst="rect">
            <a:avLst/>
          </a:prstGeom>
          <a:noFill/>
          <a:ln w="38100" cap="flat" cmpd="sng">
            <a:solidFill>
              <a:srgbClr val="FF0000"/>
            </a:solidFill>
            <a:prstDash val="solid"/>
            <a:miter/>
            <a:headEnd type="none" w="med" len="med"/>
            <a:tailEnd type="none" w="med" len="med"/>
          </a:ln>
        </p:spPr>
        <p:txBody>
          <a:bodyPr>
            <a:spAutoFit/>
          </a:bodyPr>
          <a:lstStyle/>
          <a:p>
            <a:pPr eaLnBrk="1" hangingPunct="1">
              <a:spcBef>
                <a:spcPct val="50000"/>
              </a:spcBef>
            </a:pPr>
            <a:r>
              <a:rPr lang="zh-CN" altLang="en-US" sz="3600" dirty="0">
                <a:solidFill>
                  <a:schemeClr val="tx1"/>
                </a:solidFill>
                <a:latin typeface="Arial" panose="020B0604020202020204" pitchFamily="34" charset="0"/>
                <a:ea typeface="宋体" panose="02010600030101010101" pitchFamily="2" charset="-122"/>
              </a:rPr>
              <a:t>曲江宴饮</a:t>
            </a:r>
          </a:p>
        </p:txBody>
      </p:sp>
      <p:sp>
        <p:nvSpPr>
          <p:cNvPr id="27655" name="Text Box 11"/>
          <p:cNvSpPr txBox="1"/>
          <p:nvPr/>
        </p:nvSpPr>
        <p:spPr>
          <a:xfrm>
            <a:off x="2925128" y="6169660"/>
            <a:ext cx="2376487" cy="645160"/>
          </a:xfrm>
          <a:prstGeom prst="rect">
            <a:avLst/>
          </a:prstGeom>
          <a:noFill/>
          <a:ln w="38100" cap="flat" cmpd="sng">
            <a:solidFill>
              <a:srgbClr val="FF0000"/>
            </a:solidFill>
            <a:prstDash val="solid"/>
            <a:miter/>
            <a:headEnd type="none" w="med" len="med"/>
            <a:tailEnd type="none" w="med" len="med"/>
          </a:ln>
        </p:spPr>
        <p:txBody>
          <a:bodyPr>
            <a:spAutoFit/>
          </a:bodyPr>
          <a:lstStyle/>
          <a:p>
            <a:pPr eaLnBrk="1" hangingPunct="1">
              <a:spcBef>
                <a:spcPct val="50000"/>
              </a:spcBef>
            </a:pPr>
            <a:r>
              <a:rPr lang="zh-CN" altLang="en-US" sz="3600" dirty="0">
                <a:solidFill>
                  <a:schemeClr val="tx1"/>
                </a:solidFill>
                <a:latin typeface="Arial" panose="020B0604020202020204" pitchFamily="34" charset="0"/>
                <a:ea typeface="宋体" panose="02010600030101010101" pitchFamily="2" charset="-122"/>
              </a:rPr>
              <a:t>雁塔题名</a:t>
            </a:r>
          </a:p>
        </p:txBody>
      </p:sp>
      <p:sp>
        <p:nvSpPr>
          <p:cNvPr id="27656" name="Text Box 12"/>
          <p:cNvSpPr txBox="1"/>
          <p:nvPr/>
        </p:nvSpPr>
        <p:spPr>
          <a:xfrm>
            <a:off x="5909310" y="6151880"/>
            <a:ext cx="3095625" cy="645160"/>
          </a:xfrm>
          <a:prstGeom prst="rect">
            <a:avLst/>
          </a:prstGeom>
          <a:noFill/>
          <a:ln w="38100" cap="flat" cmpd="sng">
            <a:solidFill>
              <a:srgbClr val="FF0000"/>
            </a:solidFill>
            <a:prstDash val="solid"/>
            <a:miter/>
            <a:headEnd type="none" w="med" len="med"/>
            <a:tailEnd type="none" w="med" len="med"/>
          </a:ln>
        </p:spPr>
        <p:txBody>
          <a:bodyPr>
            <a:spAutoFit/>
          </a:bodyPr>
          <a:lstStyle/>
          <a:p>
            <a:pPr eaLnBrk="1" hangingPunct="1">
              <a:spcBef>
                <a:spcPct val="50000"/>
              </a:spcBef>
            </a:pPr>
            <a:r>
              <a:rPr lang="zh-CN" altLang="en-US" sz="3600" dirty="0">
                <a:solidFill>
                  <a:schemeClr val="tx1"/>
                </a:solidFill>
                <a:latin typeface="Arial" panose="020B0604020202020204" pitchFamily="34" charset="0"/>
                <a:ea typeface="宋体" panose="02010600030101010101" pitchFamily="2" charset="-122"/>
              </a:rPr>
              <a:t>月灯阁打马球</a:t>
            </a:r>
          </a:p>
        </p:txBody>
      </p:sp>
      <p:sp>
        <p:nvSpPr>
          <p:cNvPr id="26633" name="AutoShape 10" descr="http://t2.baidu.com/it/u=166824932,1282855736&amp;fm=52&amp;gp=0.jpg"/>
          <p:cNvSpPr>
            <a:spLocks noChangeAspect="1"/>
          </p:cNvSpPr>
          <p:nvPr/>
        </p:nvSpPr>
        <p:spPr>
          <a:xfrm>
            <a:off x="8107363" y="583248"/>
            <a:ext cx="304800" cy="301625"/>
          </a:xfrm>
          <a:prstGeom prst="rect">
            <a:avLst/>
          </a:prstGeom>
          <a:noFill/>
          <a:ln w="9525">
            <a:noFill/>
          </a:ln>
        </p:spPr>
        <p:txBody>
          <a:bodyPr/>
          <a:lstStyle/>
          <a:p>
            <a:pPr eaLnBrk="1" hangingPunct="1"/>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6634" name="AutoShape 12" descr="http://t2.baidu.com/it/u=166824932,1282855736&amp;fm=52&amp;gp=0.jpg"/>
          <p:cNvSpPr>
            <a:spLocks noChangeAspect="1"/>
          </p:cNvSpPr>
          <p:nvPr/>
        </p:nvSpPr>
        <p:spPr>
          <a:xfrm>
            <a:off x="8219758" y="710248"/>
            <a:ext cx="304800" cy="301625"/>
          </a:xfrm>
          <a:prstGeom prst="rect">
            <a:avLst/>
          </a:prstGeom>
          <a:noFill/>
          <a:ln w="9525">
            <a:noFill/>
          </a:ln>
        </p:spPr>
        <p:txBody>
          <a:bodyPr/>
          <a:lstStyle/>
          <a:p>
            <a:pPr eaLnBrk="1" hangingPunct="1"/>
            <a:endParaRPr lang="zh-CN" altLang="en-US" sz="1800" b="0" dirty="0">
              <a:solidFill>
                <a:schemeClr val="tx1"/>
              </a:solidFill>
              <a:latin typeface="Arial" panose="020B0604020202020204" pitchFamily="34" charset="0"/>
              <a:ea typeface="宋体" panose="02010600030101010101" pitchFamily="2" charset="-122"/>
            </a:endParaRPr>
          </a:p>
        </p:txBody>
      </p:sp>
      <p:pic>
        <p:nvPicPr>
          <p:cNvPr id="27659" name="Picture 14" descr="http://www.022china.com/uploadfile/20090409091933739.jpg"/>
          <p:cNvPicPr>
            <a:picLocks noChangeAspect="1"/>
          </p:cNvPicPr>
          <p:nvPr/>
        </p:nvPicPr>
        <p:blipFill>
          <a:blip r:embed="rId6"/>
          <a:stretch>
            <a:fillRect/>
          </a:stretch>
        </p:blipFill>
        <p:spPr>
          <a:xfrm>
            <a:off x="2778760" y="1812290"/>
            <a:ext cx="3127375" cy="4357370"/>
          </a:xfrm>
          <a:prstGeom prst="rect">
            <a:avLst/>
          </a:prstGeom>
          <a:noFill/>
          <a:ln w="9525">
            <a:noFill/>
          </a:ln>
        </p:spPr>
      </p:pic>
      <p:pic>
        <p:nvPicPr>
          <p:cNvPr id="27660" name="Picture 16" descr="http://www.chinese.cn/cul/image/attachement/jpg/site2/20091023/0023ae9af0dc0c4b610c02.jpg"/>
          <p:cNvPicPr>
            <a:picLocks noChangeAspect="1"/>
          </p:cNvPicPr>
          <p:nvPr/>
        </p:nvPicPr>
        <p:blipFill>
          <a:blip r:embed="rId7"/>
          <a:stretch>
            <a:fillRect/>
          </a:stretch>
        </p:blipFill>
        <p:spPr>
          <a:xfrm>
            <a:off x="5972175" y="2130425"/>
            <a:ext cx="4284980" cy="3902075"/>
          </a:xfrm>
          <a:prstGeom prst="rect">
            <a:avLst/>
          </a:prstGeom>
          <a:noFill/>
          <a:ln w="9525">
            <a:noFill/>
          </a:ln>
        </p:spPr>
      </p:pic>
      <p:sp>
        <p:nvSpPr>
          <p:cNvPr id="134149" name="文本框 134148"/>
          <p:cNvSpPr txBox="1"/>
          <p:nvPr/>
        </p:nvSpPr>
        <p:spPr>
          <a:xfrm>
            <a:off x="8220075" y="41275"/>
            <a:ext cx="3891915" cy="1076325"/>
          </a:xfrm>
          <a:prstGeom prst="rect">
            <a:avLst/>
          </a:prstGeom>
          <a:noFill/>
          <a:ln w="38100" cap="rnd" cmpd="sng">
            <a:solidFill>
              <a:schemeClr val="tx1"/>
            </a:solidFill>
            <a:prstDash val="sysDot"/>
            <a:miter/>
            <a:headEnd type="none" w="med" len="med"/>
            <a:tailEnd type="none" w="med" len="med"/>
          </a:ln>
        </p:spPr>
        <p:txBody>
          <a:bodyPr wrap="square">
            <a:spAutoFit/>
          </a:bodyPr>
          <a:lstStyle/>
          <a:p>
            <a:pPr eaLnBrk="1" hangingPunct="1">
              <a:spcBef>
                <a:spcPct val="50000"/>
              </a:spcBef>
            </a:pPr>
            <a:r>
              <a:rPr lang="en-US" altLang="zh-CN" sz="3200" dirty="0">
                <a:solidFill>
                  <a:schemeClr val="tx1"/>
                </a:solidFill>
                <a:latin typeface="微软雅黑" panose="020B0503020204020204" charset="-122"/>
                <a:ea typeface="微软雅黑" panose="020B0503020204020204" charset="-122"/>
                <a:cs typeface="微软雅黑" panose="020B0503020204020204" charset="-122"/>
              </a:rPr>
              <a:t>   “</a:t>
            </a:r>
            <a:r>
              <a:rPr lang="zh-CN" altLang="en-US" sz="3200" dirty="0">
                <a:solidFill>
                  <a:schemeClr val="tx1"/>
                </a:solidFill>
                <a:latin typeface="微软雅黑" panose="020B0503020204020204" charset="-122"/>
                <a:ea typeface="微软雅黑" panose="020B0503020204020204" charset="-122"/>
                <a:cs typeface="微软雅黑" panose="020B0503020204020204" charset="-122"/>
              </a:rPr>
              <a:t>一切以呈文任去留”，</a:t>
            </a:r>
            <a:r>
              <a:rPr lang="zh-CN" altLang="en-US" sz="3200" dirty="0">
                <a:solidFill>
                  <a:srgbClr val="FF0000"/>
                </a:solidFill>
                <a:latin typeface="微软雅黑" panose="020B0503020204020204" charset="-122"/>
                <a:ea typeface="微软雅黑" panose="020B0503020204020204" charset="-122"/>
                <a:cs typeface="微软雅黑" panose="020B0503020204020204" charset="-122"/>
              </a:rPr>
              <a:t>学而优则仕</a:t>
            </a:r>
            <a:r>
              <a:rPr lang="en-US" altLang="zh-CN" sz="3200">
                <a:solidFill>
                  <a:schemeClr val="tx1"/>
                </a:solidFill>
                <a:latin typeface="微软雅黑" panose="020B0503020204020204" charset="-122"/>
                <a:ea typeface="微软雅黑" panose="020B0503020204020204" charset="-122"/>
                <a:cs typeface="微软雅黑" panose="020B0503020204020204" charset="-122"/>
              </a:rPr>
              <a:t>.</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7659"/>
                                        </p:tgtEl>
                                      </p:cBhvr>
                                    </p:animEffect>
                                    <p:set>
                                      <p:cBhvr>
                                        <p:cTn id="7" dur="1" fill="hold">
                                          <p:stCondLst>
                                            <p:cond delay="1999"/>
                                          </p:stCondLst>
                                        </p:cTn>
                                        <p:tgtEl>
                                          <p:spTgt spid="27659"/>
                                        </p:tgtEl>
                                        <p:attrNameLst>
                                          <p:attrName>style.visibility</p:attrName>
                                        </p:attrNameLst>
                                      </p:cBhvr>
                                      <p:to>
                                        <p:strVal val="hidden"/>
                                      </p:to>
                                    </p:set>
                                  </p:childTnLst>
                                </p:cTn>
                              </p:par>
                              <p:par>
                                <p:cTn id="8" presetID="1" presetClass="entr" presetSubtype="0" fill="hold" grpId="0" nodeType="withEffect">
                                  <p:stCondLst>
                                    <p:cond delay="0"/>
                                  </p:stCondLst>
                                  <p:childTnLst>
                                    <p:set>
                                      <p:cBhvr>
                                        <p:cTn id="9" dur="1" fill="hold">
                                          <p:stCondLst>
                                            <p:cond delay="499"/>
                                          </p:stCondLst>
                                        </p:cTn>
                                        <p:tgtEl>
                                          <p:spTgt spid="2765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499"/>
                                          </p:stCondLst>
                                        </p:cTn>
                                        <p:tgtEl>
                                          <p:spTgt spid="27651"/>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2765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7654"/>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27660"/>
                                        </p:tgtEl>
                                        <p:attrNameLst>
                                          <p:attrName>style.visibility</p:attrName>
                                        </p:attrNameLst>
                                      </p:cBhvr>
                                      <p:to>
                                        <p:strVal val="visible"/>
                                      </p:to>
                                    </p:set>
                                    <p:animEffect transition="in" filter="fade">
                                      <p:cBhvr>
                                        <p:cTn id="23" dur="2000"/>
                                        <p:tgtEl>
                                          <p:spTgt spid="27660"/>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34149"/>
                                        </p:tgtEl>
                                        <p:attrNameLst>
                                          <p:attrName>style.visibility</p:attrName>
                                        </p:attrNameLst>
                                      </p:cBhvr>
                                      <p:to>
                                        <p:strVal val="visible"/>
                                      </p:to>
                                    </p:set>
                                    <p:animEffect transition="in" filter="wipe(left)">
                                      <p:cBhvr>
                                        <p:cTn id="27" dur="500"/>
                                        <p:tgtEl>
                                          <p:spTgt spid="134149"/>
                                        </p:tgtEl>
                                      </p:cBhvr>
                                    </p:animEffect>
                                  </p:childTnLst>
                                  <p:subTnLst>
                                    <p:audio>
                                      <p:cMediaNode>
                                        <p:cTn display="0" masterRel="sameClick">
                                          <p:stCondLst>
                                            <p:cond evt="begin" delay="0">
                                              <p:tn val="2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bldLvl="0" animBg="1"/>
      <p:bldP spid="27655" grpId="0" bldLvl="0" animBg="1"/>
      <p:bldP spid="27656" grpId="0" bldLvl="0" animBg="1"/>
      <p:bldP spid="134149"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文本框 142337"/>
          <p:cNvSpPr txBox="1"/>
          <p:nvPr/>
        </p:nvSpPr>
        <p:spPr>
          <a:xfrm>
            <a:off x="3277870" y="-30162"/>
            <a:ext cx="5822950" cy="706755"/>
          </a:xfrm>
          <a:prstGeom prst="rect">
            <a:avLst/>
          </a:prstGeom>
          <a:noFill/>
          <a:ln w="9525">
            <a:noFill/>
          </a:ln>
        </p:spPr>
        <p:txBody>
          <a:bodyPr>
            <a:spAutoFit/>
          </a:bodyPr>
          <a:lstStyle/>
          <a:p>
            <a:pPr algn="ctr" eaLnBrk="1" hangingPunct="1">
              <a:spcBef>
                <a:spcPct val="50000"/>
              </a:spcBef>
            </a:pPr>
            <a:r>
              <a:rPr lang="zh-CN" altLang="en-US" sz="4000" dirty="0">
                <a:solidFill>
                  <a:srgbClr val="FF0000"/>
                </a:solidFill>
                <a:effectLst>
                  <a:outerShdw blurRad="38100" dist="38100" dir="2700000">
                    <a:srgbClr val="000000"/>
                  </a:outerShdw>
                </a:effectLst>
                <a:latin typeface="微软雅黑" panose="020B0503020204020204" charset="-122"/>
                <a:ea typeface="微软雅黑" panose="020B0503020204020204" charset="-122"/>
              </a:rPr>
              <a:t>明清科举考试的程序</a:t>
            </a:r>
          </a:p>
        </p:txBody>
      </p:sp>
      <p:grpSp>
        <p:nvGrpSpPr>
          <p:cNvPr id="142340" name="组合 142339"/>
          <p:cNvGrpSpPr/>
          <p:nvPr/>
        </p:nvGrpSpPr>
        <p:grpSpPr>
          <a:xfrm>
            <a:off x="4000818" y="1054418"/>
            <a:ext cx="1652587" cy="1049337"/>
            <a:chOff x="385" y="671"/>
            <a:chExt cx="1041" cy="661"/>
          </a:xfrm>
        </p:grpSpPr>
        <p:sp>
          <p:nvSpPr>
            <p:cNvPr id="142341" name="文本框 142340"/>
            <p:cNvSpPr txBox="1"/>
            <p:nvPr/>
          </p:nvSpPr>
          <p:spPr>
            <a:xfrm>
              <a:off x="385" y="671"/>
              <a:ext cx="624" cy="329"/>
            </a:xfrm>
            <a:prstGeom prst="rect">
              <a:avLst/>
            </a:prstGeom>
            <a:noFill/>
            <a:ln w="9525">
              <a:noFill/>
            </a:ln>
          </p:spPr>
          <p:txBody>
            <a:bodyPr>
              <a:spAutoFit/>
            </a:bodyPr>
            <a:lstStyle/>
            <a:p>
              <a:pPr eaLnBrk="1" hangingPunct="1">
                <a:spcBef>
                  <a:spcPct val="50000"/>
                </a:spcBef>
              </a:pPr>
              <a:r>
                <a:rPr lang="zh-CN" altLang="en-US" sz="2800" dirty="0">
                  <a:solidFill>
                    <a:schemeClr val="tx1"/>
                  </a:solidFill>
                  <a:latin typeface="微软雅黑" panose="020B0503020204020204" charset="-122"/>
                  <a:ea typeface="微软雅黑" panose="020B0503020204020204" charset="-122"/>
                </a:rPr>
                <a:t>儒童</a:t>
              </a:r>
            </a:p>
          </p:txBody>
        </p:sp>
        <p:sp>
          <p:nvSpPr>
            <p:cNvPr id="142342" name="文本框 142341"/>
            <p:cNvSpPr txBox="1"/>
            <p:nvPr/>
          </p:nvSpPr>
          <p:spPr>
            <a:xfrm>
              <a:off x="385" y="1003"/>
              <a:ext cx="624" cy="329"/>
            </a:xfrm>
            <a:prstGeom prst="rect">
              <a:avLst/>
            </a:prstGeom>
            <a:noFill/>
            <a:ln w="9525">
              <a:noFill/>
            </a:ln>
          </p:spPr>
          <p:txBody>
            <a:bodyPr>
              <a:spAutoFit/>
            </a:bodyPr>
            <a:lstStyle/>
            <a:p>
              <a:pPr eaLnBrk="1" hangingPunct="1">
                <a:spcBef>
                  <a:spcPct val="50000"/>
                </a:spcBef>
              </a:pPr>
              <a:r>
                <a:rPr lang="zh-CN" altLang="en-US" sz="2800" dirty="0">
                  <a:solidFill>
                    <a:schemeClr val="tx1"/>
                  </a:solidFill>
                  <a:latin typeface="微软雅黑" panose="020B0503020204020204" charset="-122"/>
                  <a:ea typeface="微软雅黑" panose="020B0503020204020204" charset="-122"/>
                </a:rPr>
                <a:t>童生</a:t>
              </a:r>
            </a:p>
          </p:txBody>
        </p:sp>
        <p:sp>
          <p:nvSpPr>
            <p:cNvPr id="142343" name="右大括号 142342"/>
            <p:cNvSpPr/>
            <p:nvPr/>
          </p:nvSpPr>
          <p:spPr>
            <a:xfrm>
              <a:off x="1009" y="813"/>
              <a:ext cx="157" cy="379"/>
            </a:xfrm>
            <a:prstGeom prst="rightBrace">
              <a:avLst>
                <a:gd name="adj1" fmla="val 20116"/>
                <a:gd name="adj2" fmla="val 50000"/>
              </a:avLst>
            </a:prstGeom>
            <a:noFill/>
            <a:ln w="25400" cap="flat" cmpd="sng">
              <a:solidFill>
                <a:schemeClr val="tx2"/>
              </a:solidFill>
              <a:prstDash val="solid"/>
              <a:headEnd type="none" w="med" len="med"/>
              <a:tailEnd type="none" w="med" len="med"/>
            </a:ln>
          </p:spPr>
          <p:txBody>
            <a:bodyPr/>
            <a:lstStyle/>
            <a:p>
              <a:endParaRPr lang="zh-CN" altLang="en-US">
                <a:solidFill>
                  <a:schemeClr val="tx1"/>
                </a:solidFill>
                <a:latin typeface="微软雅黑" panose="020B0503020204020204" charset="-122"/>
                <a:ea typeface="微软雅黑" panose="020B0503020204020204" charset="-122"/>
              </a:endParaRPr>
            </a:p>
          </p:txBody>
        </p:sp>
        <p:sp>
          <p:nvSpPr>
            <p:cNvPr id="142344" name="直接连接符 142343"/>
            <p:cNvSpPr/>
            <p:nvPr/>
          </p:nvSpPr>
          <p:spPr>
            <a:xfrm>
              <a:off x="1114" y="1003"/>
              <a:ext cx="312" cy="0"/>
            </a:xfrm>
            <a:prstGeom prst="line">
              <a:avLst/>
            </a:prstGeom>
            <a:ln w="25400" cap="flat" cmpd="sng">
              <a:solidFill>
                <a:schemeClr val="tx2"/>
              </a:solidFill>
              <a:prstDash val="solid"/>
              <a:headEnd type="none" w="med" len="med"/>
              <a:tailEnd type="triangle" w="med" len="med"/>
            </a:ln>
          </p:spPr>
        </p:sp>
      </p:grpSp>
      <p:sp>
        <p:nvSpPr>
          <p:cNvPr id="142345" name="文本框 142344"/>
          <p:cNvSpPr txBox="1"/>
          <p:nvPr/>
        </p:nvSpPr>
        <p:spPr>
          <a:xfrm>
            <a:off x="5570855" y="1279843"/>
            <a:ext cx="990600" cy="521970"/>
          </a:xfrm>
          <a:prstGeom prst="rect">
            <a:avLst/>
          </a:prstGeom>
          <a:noFill/>
          <a:ln w="9525">
            <a:noFill/>
          </a:ln>
        </p:spPr>
        <p:txBody>
          <a:bodyPr>
            <a:spAutoFit/>
          </a:bodyPr>
          <a:lstStyle/>
          <a:p>
            <a:pPr eaLnBrk="1" hangingPunct="1">
              <a:spcBef>
                <a:spcPct val="50000"/>
              </a:spcBef>
            </a:pPr>
            <a:r>
              <a:rPr lang="zh-CN" altLang="en-US" sz="2800" dirty="0">
                <a:solidFill>
                  <a:schemeClr val="tx1"/>
                </a:solidFill>
                <a:latin typeface="微软雅黑" panose="020B0503020204020204" charset="-122"/>
                <a:ea typeface="微软雅黑" panose="020B0503020204020204" charset="-122"/>
              </a:rPr>
              <a:t>童试</a:t>
            </a:r>
          </a:p>
        </p:txBody>
      </p:sp>
      <p:grpSp>
        <p:nvGrpSpPr>
          <p:cNvPr id="142346" name="组合 142345"/>
          <p:cNvGrpSpPr/>
          <p:nvPr/>
        </p:nvGrpSpPr>
        <p:grpSpPr>
          <a:xfrm>
            <a:off x="6396355" y="1130618"/>
            <a:ext cx="1155700" cy="952500"/>
            <a:chOff x="1894" y="719"/>
            <a:chExt cx="728" cy="600"/>
          </a:xfrm>
        </p:grpSpPr>
        <p:sp>
          <p:nvSpPr>
            <p:cNvPr id="142347" name="文本框 142346"/>
            <p:cNvSpPr txBox="1"/>
            <p:nvPr/>
          </p:nvSpPr>
          <p:spPr>
            <a:xfrm>
              <a:off x="1998" y="719"/>
              <a:ext cx="624" cy="600"/>
            </a:xfrm>
            <a:prstGeom prst="rect">
              <a:avLst/>
            </a:prstGeom>
            <a:noFill/>
            <a:ln w="9525">
              <a:noFill/>
            </a:ln>
          </p:spPr>
          <p:txBody>
            <a:bodyPr>
              <a:spAutoFit/>
            </a:bodyPr>
            <a:lstStyle/>
            <a:p>
              <a:pPr eaLnBrk="1" hangingPunct="1">
                <a:spcBef>
                  <a:spcPct val="50000"/>
                </a:spcBef>
              </a:pPr>
              <a:r>
                <a:rPr lang="zh-CN" altLang="en-US" sz="2800" dirty="0">
                  <a:solidFill>
                    <a:schemeClr val="tx1"/>
                  </a:solidFill>
                  <a:latin typeface="微软雅黑" panose="020B0503020204020204" charset="-122"/>
                  <a:ea typeface="微软雅黑" panose="020B0503020204020204" charset="-122"/>
                  <a:cs typeface="微软雅黑" panose="020B0503020204020204" charset="-122"/>
                </a:rPr>
                <a:t>生员 秀才</a:t>
              </a:r>
            </a:p>
          </p:txBody>
        </p:sp>
        <p:sp>
          <p:nvSpPr>
            <p:cNvPr id="142348" name="左大括号 142347"/>
            <p:cNvSpPr/>
            <p:nvPr/>
          </p:nvSpPr>
          <p:spPr>
            <a:xfrm>
              <a:off x="1894" y="813"/>
              <a:ext cx="156" cy="379"/>
            </a:xfrm>
            <a:prstGeom prst="leftBrace">
              <a:avLst>
                <a:gd name="adj1" fmla="val 20245"/>
                <a:gd name="adj2" fmla="val 50000"/>
              </a:avLst>
            </a:prstGeom>
            <a:noFill/>
            <a:ln w="25400" cap="flat" cmpd="sng">
              <a:solidFill>
                <a:schemeClr val="tx2"/>
              </a:solidFill>
              <a:prstDash val="solid"/>
              <a:headEnd type="none" w="med" len="med"/>
              <a:tailEnd type="none" w="med" len="med"/>
            </a:ln>
          </p:spPr>
          <p:txBody>
            <a:bodyPr/>
            <a:lstStyle/>
            <a:p>
              <a:endParaRPr lang="zh-CN" altLang="en-US">
                <a:solidFill>
                  <a:schemeClr val="tx1"/>
                </a:solidFill>
                <a:latin typeface="微软雅黑" panose="020B0503020204020204" charset="-122"/>
                <a:ea typeface="微软雅黑" panose="020B0503020204020204" charset="-122"/>
              </a:endParaRPr>
            </a:p>
          </p:txBody>
        </p:sp>
      </p:grpSp>
      <p:grpSp>
        <p:nvGrpSpPr>
          <p:cNvPr id="142349" name="组合 142348"/>
          <p:cNvGrpSpPr/>
          <p:nvPr/>
        </p:nvGrpSpPr>
        <p:grpSpPr>
          <a:xfrm>
            <a:off x="7469505" y="1279843"/>
            <a:ext cx="1652588" cy="601662"/>
            <a:chOff x="2570" y="813"/>
            <a:chExt cx="1041" cy="379"/>
          </a:xfrm>
        </p:grpSpPr>
        <p:sp>
          <p:nvSpPr>
            <p:cNvPr id="142350" name="文本框 142349"/>
            <p:cNvSpPr txBox="1"/>
            <p:nvPr/>
          </p:nvSpPr>
          <p:spPr>
            <a:xfrm>
              <a:off x="2987" y="813"/>
              <a:ext cx="624" cy="329"/>
            </a:xfrm>
            <a:prstGeom prst="rect">
              <a:avLst/>
            </a:prstGeom>
            <a:noFill/>
            <a:ln w="9525">
              <a:noFill/>
            </a:ln>
          </p:spPr>
          <p:txBody>
            <a:bodyPr>
              <a:spAutoFit/>
            </a:bodyPr>
            <a:lstStyle/>
            <a:p>
              <a:pPr eaLnBrk="1" hangingPunct="1">
                <a:spcBef>
                  <a:spcPct val="50000"/>
                </a:spcBef>
              </a:pPr>
              <a:r>
                <a:rPr lang="zh-CN" altLang="en-US" sz="2800" dirty="0">
                  <a:solidFill>
                    <a:schemeClr val="tx1"/>
                  </a:solidFill>
                  <a:latin typeface="微软雅黑" panose="020B0503020204020204" charset="-122"/>
                  <a:ea typeface="微软雅黑" panose="020B0503020204020204" charset="-122"/>
                </a:rPr>
                <a:t>乡试</a:t>
              </a:r>
            </a:p>
          </p:txBody>
        </p:sp>
        <p:sp>
          <p:nvSpPr>
            <p:cNvPr id="142351" name="右大括号 142350"/>
            <p:cNvSpPr/>
            <p:nvPr/>
          </p:nvSpPr>
          <p:spPr>
            <a:xfrm>
              <a:off x="2570" y="813"/>
              <a:ext cx="156" cy="379"/>
            </a:xfrm>
            <a:prstGeom prst="rightBrace">
              <a:avLst>
                <a:gd name="adj1" fmla="val 20245"/>
                <a:gd name="adj2" fmla="val 50000"/>
              </a:avLst>
            </a:prstGeom>
            <a:noFill/>
            <a:ln w="25400" cap="flat" cmpd="sng">
              <a:solidFill>
                <a:schemeClr val="tx2"/>
              </a:solidFill>
              <a:prstDash val="solid"/>
              <a:headEnd type="none" w="med" len="med"/>
              <a:tailEnd type="none" w="med" len="med"/>
            </a:ln>
          </p:spPr>
          <p:txBody>
            <a:bodyPr/>
            <a:lstStyle/>
            <a:p>
              <a:endParaRPr lang="zh-CN" altLang="en-US">
                <a:solidFill>
                  <a:schemeClr val="tx1"/>
                </a:solidFill>
                <a:latin typeface="微软雅黑" panose="020B0503020204020204" charset="-122"/>
                <a:ea typeface="微软雅黑" panose="020B0503020204020204" charset="-122"/>
              </a:endParaRPr>
            </a:p>
          </p:txBody>
        </p:sp>
        <p:sp>
          <p:nvSpPr>
            <p:cNvPr id="142352" name="直接连接符 142351"/>
            <p:cNvSpPr/>
            <p:nvPr/>
          </p:nvSpPr>
          <p:spPr>
            <a:xfrm>
              <a:off x="2726" y="1003"/>
              <a:ext cx="313" cy="0"/>
            </a:xfrm>
            <a:prstGeom prst="line">
              <a:avLst/>
            </a:prstGeom>
            <a:ln w="25400" cap="flat" cmpd="sng">
              <a:solidFill>
                <a:schemeClr val="tx2"/>
              </a:solidFill>
              <a:prstDash val="solid"/>
              <a:headEnd type="none" w="med" len="med"/>
              <a:tailEnd type="triangle" w="med" len="med"/>
            </a:ln>
          </p:spPr>
        </p:sp>
      </p:grpSp>
      <p:grpSp>
        <p:nvGrpSpPr>
          <p:cNvPr id="142353" name="组合 142352"/>
          <p:cNvGrpSpPr/>
          <p:nvPr/>
        </p:nvGrpSpPr>
        <p:grpSpPr>
          <a:xfrm>
            <a:off x="9039543" y="979805"/>
            <a:ext cx="3025775" cy="1123950"/>
            <a:chOff x="3559" y="624"/>
            <a:chExt cx="1665" cy="708"/>
          </a:xfrm>
        </p:grpSpPr>
        <p:sp>
          <p:nvSpPr>
            <p:cNvPr id="142354" name="文本框 142353"/>
            <p:cNvSpPr txBox="1"/>
            <p:nvPr/>
          </p:nvSpPr>
          <p:spPr>
            <a:xfrm>
              <a:off x="3715" y="624"/>
              <a:ext cx="1457" cy="329"/>
            </a:xfrm>
            <a:prstGeom prst="rect">
              <a:avLst/>
            </a:prstGeom>
            <a:noFill/>
            <a:ln w="9525">
              <a:noFill/>
            </a:ln>
          </p:spPr>
          <p:txBody>
            <a:bodyPr>
              <a:spAutoFit/>
            </a:bodyPr>
            <a:lstStyle/>
            <a:p>
              <a:pPr eaLnBrk="1" hangingPunct="1">
                <a:spcBef>
                  <a:spcPct val="50000"/>
                </a:spcBef>
              </a:pPr>
              <a:r>
                <a:rPr lang="zh-CN" altLang="en-US" sz="2800" dirty="0">
                  <a:solidFill>
                    <a:schemeClr val="tx1"/>
                  </a:solidFill>
                  <a:latin typeface="微软雅黑" panose="020B0503020204020204" charset="-122"/>
                  <a:ea typeface="微软雅黑" panose="020B0503020204020204" charset="-122"/>
                </a:rPr>
                <a:t>举人（通过）</a:t>
              </a:r>
            </a:p>
          </p:txBody>
        </p:sp>
        <p:sp>
          <p:nvSpPr>
            <p:cNvPr id="142355" name="文本框 142354"/>
            <p:cNvSpPr txBox="1"/>
            <p:nvPr/>
          </p:nvSpPr>
          <p:spPr>
            <a:xfrm>
              <a:off x="3715" y="1003"/>
              <a:ext cx="1509" cy="329"/>
            </a:xfrm>
            <a:prstGeom prst="rect">
              <a:avLst/>
            </a:prstGeom>
            <a:noFill/>
            <a:ln w="9525">
              <a:noFill/>
            </a:ln>
          </p:spPr>
          <p:txBody>
            <a:bodyPr>
              <a:spAutoFit/>
            </a:bodyPr>
            <a:lstStyle/>
            <a:p>
              <a:pPr eaLnBrk="1" hangingPunct="1">
                <a:spcBef>
                  <a:spcPct val="50000"/>
                </a:spcBef>
              </a:pPr>
              <a:r>
                <a:rPr lang="zh-CN" altLang="en-US" sz="2800" dirty="0">
                  <a:solidFill>
                    <a:schemeClr val="tx1"/>
                  </a:solidFill>
                  <a:latin typeface="微软雅黑" panose="020B0503020204020204" charset="-122"/>
                  <a:ea typeface="微软雅黑" panose="020B0503020204020204" charset="-122"/>
                </a:rPr>
                <a:t>乙榜（中举）</a:t>
              </a:r>
            </a:p>
          </p:txBody>
        </p:sp>
        <p:sp>
          <p:nvSpPr>
            <p:cNvPr id="142356" name="左大括号 142355"/>
            <p:cNvSpPr/>
            <p:nvPr/>
          </p:nvSpPr>
          <p:spPr>
            <a:xfrm>
              <a:off x="3559" y="813"/>
              <a:ext cx="156" cy="379"/>
            </a:xfrm>
            <a:prstGeom prst="leftBrace">
              <a:avLst>
                <a:gd name="adj1" fmla="val 20245"/>
                <a:gd name="adj2" fmla="val 50000"/>
              </a:avLst>
            </a:prstGeom>
            <a:noFill/>
            <a:ln w="25400" cap="flat" cmpd="sng">
              <a:solidFill>
                <a:schemeClr val="tx2"/>
              </a:solidFill>
              <a:prstDash val="solid"/>
              <a:headEnd type="none" w="med" len="med"/>
              <a:tailEnd type="none" w="med" len="med"/>
            </a:ln>
          </p:spPr>
          <p:txBody>
            <a:bodyPr/>
            <a:lstStyle/>
            <a:p>
              <a:endParaRPr lang="zh-CN" altLang="en-US">
                <a:solidFill>
                  <a:schemeClr val="tx1"/>
                </a:solidFill>
                <a:latin typeface="微软雅黑" panose="020B0503020204020204" charset="-122"/>
                <a:ea typeface="微软雅黑" panose="020B0503020204020204" charset="-122"/>
              </a:endParaRPr>
            </a:p>
          </p:txBody>
        </p:sp>
      </p:grpSp>
      <p:grpSp>
        <p:nvGrpSpPr>
          <p:cNvPr id="142388" name="组合 142387"/>
          <p:cNvGrpSpPr/>
          <p:nvPr/>
        </p:nvGrpSpPr>
        <p:grpSpPr>
          <a:xfrm>
            <a:off x="9501506" y="1992630"/>
            <a:ext cx="2166938" cy="3657600"/>
            <a:chOff x="3850" y="1262"/>
            <a:chExt cx="1365" cy="2304"/>
          </a:xfrm>
        </p:grpSpPr>
        <p:sp>
          <p:nvSpPr>
            <p:cNvPr id="142358" name="文本框 142357"/>
            <p:cNvSpPr txBox="1"/>
            <p:nvPr/>
          </p:nvSpPr>
          <p:spPr>
            <a:xfrm>
              <a:off x="3850" y="1525"/>
              <a:ext cx="386" cy="1672"/>
            </a:xfrm>
            <a:prstGeom prst="rect">
              <a:avLst/>
            </a:prstGeom>
            <a:noFill/>
            <a:ln w="9525">
              <a:noFill/>
            </a:ln>
          </p:spPr>
          <p:txBody>
            <a:bodyPr vert="eaVert">
              <a:spAutoFit/>
            </a:bodyPr>
            <a:lstStyle/>
            <a:p>
              <a:pPr eaLnBrk="1" hangingPunct="1">
                <a:spcBef>
                  <a:spcPct val="50000"/>
                </a:spcBef>
              </a:pPr>
              <a:r>
                <a:rPr lang="zh-CN" altLang="en-US" sz="2800" dirty="0">
                  <a:solidFill>
                    <a:schemeClr val="tx1"/>
                  </a:solidFill>
                  <a:latin typeface="微软雅黑" panose="020B0503020204020204" charset="-122"/>
                  <a:ea typeface="微软雅黑" panose="020B0503020204020204" charset="-122"/>
                </a:rPr>
                <a:t>第一名：解元</a:t>
              </a:r>
            </a:p>
          </p:txBody>
        </p:sp>
        <p:sp>
          <p:nvSpPr>
            <p:cNvPr id="142359" name="文本框 142358"/>
            <p:cNvSpPr txBox="1"/>
            <p:nvPr/>
          </p:nvSpPr>
          <p:spPr>
            <a:xfrm>
              <a:off x="4331" y="1525"/>
              <a:ext cx="386" cy="1672"/>
            </a:xfrm>
            <a:prstGeom prst="rect">
              <a:avLst/>
            </a:prstGeom>
            <a:noFill/>
            <a:ln w="9525">
              <a:noFill/>
            </a:ln>
          </p:spPr>
          <p:txBody>
            <a:bodyPr vert="eaVert">
              <a:spAutoFit/>
            </a:bodyPr>
            <a:lstStyle/>
            <a:p>
              <a:pPr eaLnBrk="1" hangingPunct="1">
                <a:spcBef>
                  <a:spcPct val="50000"/>
                </a:spcBef>
              </a:pPr>
              <a:r>
                <a:rPr lang="zh-CN" altLang="en-US" sz="2800" dirty="0">
                  <a:solidFill>
                    <a:schemeClr val="tx1"/>
                  </a:solidFill>
                  <a:latin typeface="微软雅黑" panose="020B0503020204020204" charset="-122"/>
                  <a:ea typeface="微软雅黑" panose="020B0503020204020204" charset="-122"/>
                </a:rPr>
                <a:t>第二名：亚元</a:t>
              </a:r>
            </a:p>
          </p:txBody>
        </p:sp>
        <p:sp>
          <p:nvSpPr>
            <p:cNvPr id="142360" name="文本框 142359"/>
            <p:cNvSpPr txBox="1"/>
            <p:nvPr/>
          </p:nvSpPr>
          <p:spPr>
            <a:xfrm>
              <a:off x="4829" y="1525"/>
              <a:ext cx="386" cy="2041"/>
            </a:xfrm>
            <a:prstGeom prst="rect">
              <a:avLst/>
            </a:prstGeom>
            <a:noFill/>
            <a:ln w="9525">
              <a:noFill/>
            </a:ln>
          </p:spPr>
          <p:txBody>
            <a:bodyPr vert="eaVert">
              <a:spAutoFit/>
            </a:bodyPr>
            <a:lstStyle/>
            <a:p>
              <a:pPr eaLnBrk="1" hangingPunct="1">
                <a:spcBef>
                  <a:spcPct val="50000"/>
                </a:spcBef>
              </a:pPr>
              <a:r>
                <a:rPr lang="zh-CN" altLang="en-US" sz="2800" dirty="0">
                  <a:solidFill>
                    <a:schemeClr val="tx1"/>
                  </a:solidFill>
                  <a:latin typeface="微软雅黑" panose="020B0503020204020204" charset="-122"/>
                  <a:ea typeface="微软雅黑" panose="020B0503020204020204" charset="-122"/>
                </a:rPr>
                <a:t>第三四五名：经魁</a:t>
              </a:r>
            </a:p>
          </p:txBody>
        </p:sp>
        <p:sp>
          <p:nvSpPr>
            <p:cNvPr id="142363" name="左大括号 142362"/>
            <p:cNvSpPr/>
            <p:nvPr/>
          </p:nvSpPr>
          <p:spPr>
            <a:xfrm rot="5302256">
              <a:off x="4417" y="768"/>
              <a:ext cx="261" cy="1249"/>
            </a:xfrm>
            <a:prstGeom prst="leftBrace">
              <a:avLst>
                <a:gd name="adj1" fmla="val 68702"/>
                <a:gd name="adj2" fmla="val 50000"/>
              </a:avLst>
            </a:prstGeom>
            <a:noFill/>
            <a:ln w="25400" cap="flat" cmpd="sng">
              <a:solidFill>
                <a:schemeClr val="tx2"/>
              </a:solidFill>
              <a:prstDash val="solid"/>
              <a:headEnd type="none" w="med" len="med"/>
              <a:tailEnd type="none" w="med" len="med"/>
            </a:ln>
          </p:spPr>
          <p:txBody>
            <a:bodyPr/>
            <a:lstStyle/>
            <a:p>
              <a:endParaRPr lang="zh-CN" altLang="en-US">
                <a:solidFill>
                  <a:schemeClr val="tx1"/>
                </a:solidFill>
                <a:latin typeface="微软雅黑" panose="020B0503020204020204" charset="-122"/>
                <a:ea typeface="微软雅黑" panose="020B0503020204020204" charset="-122"/>
              </a:endParaRPr>
            </a:p>
          </p:txBody>
        </p:sp>
      </p:grpSp>
      <p:grpSp>
        <p:nvGrpSpPr>
          <p:cNvPr id="142389" name="组合 142388"/>
          <p:cNvGrpSpPr/>
          <p:nvPr/>
        </p:nvGrpSpPr>
        <p:grpSpPr>
          <a:xfrm>
            <a:off x="7552055" y="3084830"/>
            <a:ext cx="1900238" cy="522288"/>
            <a:chOff x="2622" y="1950"/>
            <a:chExt cx="1197" cy="329"/>
          </a:xfrm>
        </p:grpSpPr>
        <p:sp>
          <p:nvSpPr>
            <p:cNvPr id="142339" name="文本框 142338"/>
            <p:cNvSpPr txBox="1"/>
            <p:nvPr/>
          </p:nvSpPr>
          <p:spPr>
            <a:xfrm>
              <a:off x="2622" y="1950"/>
              <a:ext cx="625" cy="329"/>
            </a:xfrm>
            <a:prstGeom prst="rect">
              <a:avLst/>
            </a:prstGeom>
            <a:noFill/>
            <a:ln w="9525">
              <a:noFill/>
            </a:ln>
          </p:spPr>
          <p:txBody>
            <a:bodyPr>
              <a:spAutoFit/>
            </a:bodyPr>
            <a:lstStyle/>
            <a:p>
              <a:pPr eaLnBrk="1" hangingPunct="1">
                <a:spcBef>
                  <a:spcPct val="50000"/>
                </a:spcBef>
              </a:pPr>
              <a:r>
                <a:rPr lang="zh-CN" altLang="en-US" sz="2800" dirty="0">
                  <a:solidFill>
                    <a:schemeClr val="tx1"/>
                  </a:solidFill>
                  <a:latin typeface="微软雅黑" panose="020B0503020204020204" charset="-122"/>
                  <a:ea typeface="微软雅黑" panose="020B0503020204020204" charset="-122"/>
                </a:rPr>
                <a:t>会试</a:t>
              </a:r>
            </a:p>
          </p:txBody>
        </p:sp>
        <p:sp>
          <p:nvSpPr>
            <p:cNvPr id="142364" name="直接连接符 142363"/>
            <p:cNvSpPr/>
            <p:nvPr/>
          </p:nvSpPr>
          <p:spPr>
            <a:xfrm rot="-10752256">
              <a:off x="3195" y="2138"/>
              <a:ext cx="624" cy="1"/>
            </a:xfrm>
            <a:prstGeom prst="line">
              <a:avLst/>
            </a:prstGeom>
            <a:ln w="25400" cap="flat" cmpd="sng">
              <a:solidFill>
                <a:schemeClr val="tx2"/>
              </a:solidFill>
              <a:prstDash val="solid"/>
              <a:headEnd type="none" w="med" len="med"/>
              <a:tailEnd type="triangle" w="med" len="med"/>
            </a:ln>
          </p:spPr>
        </p:sp>
      </p:grpSp>
      <p:grpSp>
        <p:nvGrpSpPr>
          <p:cNvPr id="142365" name="组合 142364"/>
          <p:cNvGrpSpPr/>
          <p:nvPr/>
        </p:nvGrpSpPr>
        <p:grpSpPr>
          <a:xfrm>
            <a:off x="4661218" y="2859405"/>
            <a:ext cx="2890837" cy="1047750"/>
            <a:chOff x="801" y="1808"/>
            <a:chExt cx="1821" cy="660"/>
          </a:xfrm>
        </p:grpSpPr>
        <p:sp>
          <p:nvSpPr>
            <p:cNvPr id="142366" name="文本框 142365"/>
            <p:cNvSpPr txBox="1"/>
            <p:nvPr/>
          </p:nvSpPr>
          <p:spPr>
            <a:xfrm>
              <a:off x="1009" y="1808"/>
              <a:ext cx="1509" cy="329"/>
            </a:xfrm>
            <a:prstGeom prst="rect">
              <a:avLst/>
            </a:prstGeom>
            <a:noFill/>
            <a:ln w="9525">
              <a:noFill/>
            </a:ln>
          </p:spPr>
          <p:txBody>
            <a:bodyPr>
              <a:spAutoFit/>
            </a:bodyPr>
            <a:lstStyle/>
            <a:p>
              <a:pPr eaLnBrk="1" hangingPunct="1">
                <a:spcBef>
                  <a:spcPct val="50000"/>
                </a:spcBef>
              </a:pPr>
              <a:r>
                <a:rPr lang="zh-CN" altLang="en-US" sz="2800" dirty="0">
                  <a:solidFill>
                    <a:schemeClr val="tx1"/>
                  </a:solidFill>
                  <a:latin typeface="微软雅黑" panose="020B0503020204020204" charset="-122"/>
                  <a:ea typeface="微软雅黑" panose="020B0503020204020204" charset="-122"/>
                </a:rPr>
                <a:t>贡士（通过）</a:t>
              </a:r>
            </a:p>
          </p:txBody>
        </p:sp>
        <p:sp>
          <p:nvSpPr>
            <p:cNvPr id="142367" name="文本框 142366"/>
            <p:cNvSpPr txBox="1"/>
            <p:nvPr/>
          </p:nvSpPr>
          <p:spPr>
            <a:xfrm>
              <a:off x="801" y="2139"/>
              <a:ext cx="1717" cy="329"/>
            </a:xfrm>
            <a:prstGeom prst="rect">
              <a:avLst/>
            </a:prstGeom>
            <a:noFill/>
            <a:ln w="9525">
              <a:noFill/>
            </a:ln>
          </p:spPr>
          <p:txBody>
            <a:bodyPr>
              <a:spAutoFit/>
            </a:bodyPr>
            <a:lstStyle/>
            <a:p>
              <a:pPr eaLnBrk="1" hangingPunct="1">
                <a:spcBef>
                  <a:spcPct val="50000"/>
                </a:spcBef>
              </a:pPr>
              <a:r>
                <a:rPr lang="zh-CN" altLang="en-US" sz="2800" dirty="0">
                  <a:solidFill>
                    <a:schemeClr val="tx1"/>
                  </a:solidFill>
                  <a:latin typeface="微软雅黑" panose="020B0503020204020204" charset="-122"/>
                  <a:ea typeface="微软雅黑" panose="020B0503020204020204" charset="-122"/>
                </a:rPr>
                <a:t>会元（第一名）</a:t>
              </a:r>
            </a:p>
          </p:txBody>
        </p:sp>
        <p:sp>
          <p:nvSpPr>
            <p:cNvPr id="142368" name="右大括号 142367"/>
            <p:cNvSpPr/>
            <p:nvPr/>
          </p:nvSpPr>
          <p:spPr>
            <a:xfrm>
              <a:off x="2466" y="1950"/>
              <a:ext cx="156" cy="378"/>
            </a:xfrm>
            <a:prstGeom prst="rightBrace">
              <a:avLst>
                <a:gd name="adj1" fmla="val 20192"/>
                <a:gd name="adj2" fmla="val 50000"/>
              </a:avLst>
            </a:prstGeom>
            <a:noFill/>
            <a:ln w="25400" cap="flat" cmpd="sng">
              <a:solidFill>
                <a:schemeClr val="tx2"/>
              </a:solidFill>
              <a:prstDash val="solid"/>
              <a:headEnd type="none" w="med" len="med"/>
              <a:tailEnd type="none" w="med" len="med"/>
            </a:ln>
          </p:spPr>
          <p:txBody>
            <a:bodyPr/>
            <a:lstStyle/>
            <a:p>
              <a:endParaRPr lang="zh-CN" altLang="en-US">
                <a:solidFill>
                  <a:schemeClr val="tx1"/>
                </a:solidFill>
                <a:latin typeface="微软雅黑" panose="020B0503020204020204" charset="-122"/>
                <a:ea typeface="微软雅黑" panose="020B0503020204020204" charset="-122"/>
              </a:endParaRPr>
            </a:p>
          </p:txBody>
        </p:sp>
      </p:grpSp>
      <p:grpSp>
        <p:nvGrpSpPr>
          <p:cNvPr id="142369" name="组合 142368"/>
          <p:cNvGrpSpPr/>
          <p:nvPr/>
        </p:nvGrpSpPr>
        <p:grpSpPr>
          <a:xfrm>
            <a:off x="3999230" y="3084830"/>
            <a:ext cx="1658938" cy="2325688"/>
            <a:chOff x="384" y="1950"/>
            <a:chExt cx="938" cy="1465"/>
          </a:xfrm>
        </p:grpSpPr>
        <p:sp>
          <p:nvSpPr>
            <p:cNvPr id="142370" name="文本框 142369"/>
            <p:cNvSpPr txBox="1"/>
            <p:nvPr/>
          </p:nvSpPr>
          <p:spPr>
            <a:xfrm>
              <a:off x="541" y="3086"/>
              <a:ext cx="781" cy="329"/>
            </a:xfrm>
            <a:prstGeom prst="rect">
              <a:avLst/>
            </a:prstGeom>
            <a:noFill/>
            <a:ln w="9525">
              <a:noFill/>
            </a:ln>
          </p:spPr>
          <p:txBody>
            <a:bodyPr>
              <a:spAutoFit/>
            </a:bodyPr>
            <a:lstStyle/>
            <a:p>
              <a:pPr eaLnBrk="1" hangingPunct="1">
                <a:spcBef>
                  <a:spcPct val="50000"/>
                </a:spcBef>
              </a:pPr>
              <a:r>
                <a:rPr lang="zh-CN" altLang="en-US" sz="2800" dirty="0">
                  <a:solidFill>
                    <a:schemeClr val="tx1"/>
                  </a:solidFill>
                  <a:latin typeface="微软雅黑" panose="020B0503020204020204" charset="-122"/>
                  <a:ea typeface="微软雅黑" panose="020B0503020204020204" charset="-122"/>
                  <a:cs typeface="微软雅黑" panose="020B0503020204020204" charset="-122"/>
                </a:rPr>
                <a:t>殿试 </a:t>
              </a:r>
            </a:p>
          </p:txBody>
        </p:sp>
        <p:sp>
          <p:nvSpPr>
            <p:cNvPr id="142371" name="左大括号 142370"/>
            <p:cNvSpPr/>
            <p:nvPr/>
          </p:nvSpPr>
          <p:spPr>
            <a:xfrm>
              <a:off x="697" y="1950"/>
              <a:ext cx="156" cy="378"/>
            </a:xfrm>
            <a:prstGeom prst="leftBrace">
              <a:avLst>
                <a:gd name="adj1" fmla="val 20192"/>
                <a:gd name="adj2" fmla="val 50000"/>
              </a:avLst>
            </a:prstGeom>
            <a:noFill/>
            <a:ln w="25400" cap="flat" cmpd="sng">
              <a:solidFill>
                <a:schemeClr val="tx2"/>
              </a:solidFill>
              <a:prstDash val="solid"/>
              <a:headEnd type="none" w="med" len="med"/>
              <a:tailEnd type="none" w="med" len="med"/>
            </a:ln>
          </p:spPr>
          <p:txBody>
            <a:bodyPr/>
            <a:lstStyle/>
            <a:p>
              <a:endParaRPr lang="zh-CN" altLang="en-US">
                <a:solidFill>
                  <a:schemeClr val="tx1"/>
                </a:solidFill>
                <a:latin typeface="微软雅黑" panose="020B0503020204020204" charset="-122"/>
                <a:ea typeface="微软雅黑" panose="020B0503020204020204" charset="-122"/>
              </a:endParaRPr>
            </a:p>
          </p:txBody>
        </p:sp>
        <p:sp>
          <p:nvSpPr>
            <p:cNvPr id="142372" name="直接连接符 142371"/>
            <p:cNvSpPr/>
            <p:nvPr/>
          </p:nvSpPr>
          <p:spPr>
            <a:xfrm flipH="1">
              <a:off x="385" y="2139"/>
              <a:ext cx="312" cy="0"/>
            </a:xfrm>
            <a:prstGeom prst="line">
              <a:avLst/>
            </a:prstGeom>
            <a:ln w="25400" cap="flat" cmpd="sng">
              <a:solidFill>
                <a:schemeClr val="tx2"/>
              </a:solidFill>
              <a:prstDash val="solid"/>
              <a:headEnd type="none" w="med" len="med"/>
              <a:tailEnd type="none" w="med" len="med"/>
            </a:ln>
          </p:spPr>
        </p:sp>
        <p:sp>
          <p:nvSpPr>
            <p:cNvPr id="142373" name="直接连接符 142372"/>
            <p:cNvSpPr/>
            <p:nvPr/>
          </p:nvSpPr>
          <p:spPr>
            <a:xfrm>
              <a:off x="385" y="2139"/>
              <a:ext cx="0" cy="1089"/>
            </a:xfrm>
            <a:prstGeom prst="line">
              <a:avLst/>
            </a:prstGeom>
            <a:ln w="25400" cap="flat" cmpd="sng">
              <a:solidFill>
                <a:schemeClr val="tx2"/>
              </a:solidFill>
              <a:prstDash val="solid"/>
              <a:headEnd type="none" w="med" len="med"/>
              <a:tailEnd type="none" w="med" len="med"/>
            </a:ln>
          </p:spPr>
        </p:sp>
        <p:sp>
          <p:nvSpPr>
            <p:cNvPr id="142374" name="直接连接符 142373"/>
            <p:cNvSpPr/>
            <p:nvPr/>
          </p:nvSpPr>
          <p:spPr>
            <a:xfrm rot="23871">
              <a:off x="384" y="3225"/>
              <a:ext cx="208" cy="2"/>
            </a:xfrm>
            <a:prstGeom prst="line">
              <a:avLst/>
            </a:prstGeom>
            <a:ln w="25400" cap="flat" cmpd="sng">
              <a:solidFill>
                <a:schemeClr val="tx2"/>
              </a:solidFill>
              <a:prstDash val="solid"/>
              <a:headEnd type="none" w="med" len="med"/>
              <a:tailEnd type="triangle" w="med" len="med"/>
            </a:ln>
          </p:spPr>
        </p:sp>
      </p:grpSp>
      <p:grpSp>
        <p:nvGrpSpPr>
          <p:cNvPr id="142375" name="组合 142374"/>
          <p:cNvGrpSpPr/>
          <p:nvPr/>
        </p:nvGrpSpPr>
        <p:grpSpPr>
          <a:xfrm>
            <a:off x="4216718" y="4931093"/>
            <a:ext cx="4625975" cy="1574799"/>
            <a:chOff x="489" y="3086"/>
            <a:chExt cx="2914" cy="992"/>
          </a:xfrm>
        </p:grpSpPr>
        <p:sp>
          <p:nvSpPr>
            <p:cNvPr id="142376" name="文本框 142375"/>
            <p:cNvSpPr txBox="1"/>
            <p:nvPr/>
          </p:nvSpPr>
          <p:spPr>
            <a:xfrm>
              <a:off x="1218" y="3749"/>
              <a:ext cx="2185" cy="329"/>
            </a:xfrm>
            <a:prstGeom prst="rect">
              <a:avLst/>
            </a:prstGeom>
            <a:noFill/>
            <a:ln w="9525">
              <a:noFill/>
            </a:ln>
          </p:spPr>
          <p:txBody>
            <a:bodyPr>
              <a:spAutoFit/>
            </a:bodyPr>
            <a:lstStyle/>
            <a:p>
              <a:pPr eaLnBrk="1" hangingPunct="1">
                <a:spcBef>
                  <a:spcPct val="50000"/>
                </a:spcBef>
              </a:pPr>
              <a:r>
                <a:rPr lang="zh-CN" altLang="en-US" sz="2800" dirty="0">
                  <a:solidFill>
                    <a:schemeClr val="tx1"/>
                  </a:solidFill>
                  <a:latin typeface="微软雅黑" panose="020B0503020204020204" charset="-122"/>
                  <a:ea typeface="微软雅黑" panose="020B0503020204020204" charset="-122"/>
                  <a:cs typeface="微软雅黑" panose="020B0503020204020204" charset="-122"/>
                </a:rPr>
                <a:t>三甲 赐同进士出身</a:t>
              </a:r>
            </a:p>
          </p:txBody>
        </p:sp>
        <p:sp>
          <p:nvSpPr>
            <p:cNvPr id="142377" name="文本框 142376"/>
            <p:cNvSpPr txBox="1"/>
            <p:nvPr/>
          </p:nvSpPr>
          <p:spPr>
            <a:xfrm>
              <a:off x="489" y="3370"/>
              <a:ext cx="625" cy="329"/>
            </a:xfrm>
            <a:prstGeom prst="rect">
              <a:avLst/>
            </a:prstGeom>
            <a:noFill/>
            <a:ln w="9525">
              <a:noFill/>
            </a:ln>
          </p:spPr>
          <p:txBody>
            <a:bodyPr>
              <a:spAutoFit/>
            </a:bodyPr>
            <a:lstStyle/>
            <a:p>
              <a:pPr eaLnBrk="1" hangingPunct="1">
                <a:spcBef>
                  <a:spcPct val="50000"/>
                </a:spcBef>
              </a:pPr>
              <a:r>
                <a:rPr lang="zh-CN" altLang="en-US" sz="2800" dirty="0">
                  <a:solidFill>
                    <a:schemeClr val="tx1"/>
                  </a:solidFill>
                  <a:latin typeface="微软雅黑" panose="020B0503020204020204" charset="-122"/>
                  <a:ea typeface="微软雅黑" panose="020B0503020204020204" charset="-122"/>
                </a:rPr>
                <a:t>甲榜</a:t>
              </a:r>
            </a:p>
          </p:txBody>
        </p:sp>
        <p:sp>
          <p:nvSpPr>
            <p:cNvPr id="142378" name="文本框 142377"/>
            <p:cNvSpPr txBox="1"/>
            <p:nvPr/>
          </p:nvSpPr>
          <p:spPr>
            <a:xfrm>
              <a:off x="1218" y="3086"/>
              <a:ext cx="1925" cy="329"/>
            </a:xfrm>
            <a:prstGeom prst="rect">
              <a:avLst/>
            </a:prstGeom>
            <a:noFill/>
            <a:ln w="9525">
              <a:noFill/>
            </a:ln>
          </p:spPr>
          <p:txBody>
            <a:bodyPr>
              <a:spAutoFit/>
            </a:bodyPr>
            <a:lstStyle/>
            <a:p>
              <a:pPr eaLnBrk="1" hangingPunct="1">
                <a:spcBef>
                  <a:spcPct val="50000"/>
                </a:spcBef>
              </a:pPr>
              <a:r>
                <a:rPr lang="zh-CN" altLang="en-US" sz="2800" dirty="0">
                  <a:solidFill>
                    <a:schemeClr val="tx1"/>
                  </a:solidFill>
                  <a:latin typeface="微软雅黑" panose="020B0503020204020204" charset="-122"/>
                  <a:ea typeface="微软雅黑" panose="020B0503020204020204" charset="-122"/>
                  <a:cs typeface="微软雅黑" panose="020B0503020204020204" charset="-122"/>
                </a:rPr>
                <a:t>一甲 赐进士及第</a:t>
              </a:r>
            </a:p>
          </p:txBody>
        </p:sp>
        <p:sp>
          <p:nvSpPr>
            <p:cNvPr id="142379" name="文本框 142378"/>
            <p:cNvSpPr txBox="1"/>
            <p:nvPr/>
          </p:nvSpPr>
          <p:spPr>
            <a:xfrm>
              <a:off x="1218" y="3417"/>
              <a:ext cx="1977" cy="329"/>
            </a:xfrm>
            <a:prstGeom prst="rect">
              <a:avLst/>
            </a:prstGeom>
            <a:noFill/>
            <a:ln w="9525">
              <a:noFill/>
            </a:ln>
          </p:spPr>
          <p:txBody>
            <a:bodyPr>
              <a:spAutoFit/>
            </a:bodyPr>
            <a:lstStyle/>
            <a:p>
              <a:pPr eaLnBrk="1" hangingPunct="1">
                <a:spcBef>
                  <a:spcPct val="50000"/>
                </a:spcBef>
              </a:pPr>
              <a:r>
                <a:rPr lang="zh-CN" altLang="en-US" sz="2800" dirty="0">
                  <a:solidFill>
                    <a:schemeClr val="tx1"/>
                  </a:solidFill>
                  <a:latin typeface="微软雅黑" panose="020B0503020204020204" charset="-122"/>
                  <a:ea typeface="微软雅黑" panose="020B0503020204020204" charset="-122"/>
                  <a:cs typeface="微软雅黑" panose="020B0503020204020204" charset="-122"/>
                </a:rPr>
                <a:t>二甲 赐进士出身</a:t>
              </a:r>
            </a:p>
          </p:txBody>
        </p:sp>
        <p:sp>
          <p:nvSpPr>
            <p:cNvPr id="142380" name="左大括号 142379"/>
            <p:cNvSpPr/>
            <p:nvPr/>
          </p:nvSpPr>
          <p:spPr>
            <a:xfrm>
              <a:off x="1114" y="3275"/>
              <a:ext cx="156" cy="663"/>
            </a:xfrm>
            <a:prstGeom prst="leftBrace">
              <a:avLst>
                <a:gd name="adj1" fmla="val 35416"/>
                <a:gd name="adj2" fmla="val 46250"/>
              </a:avLst>
            </a:prstGeom>
            <a:noFill/>
            <a:ln w="25400" cap="flat" cmpd="sng">
              <a:solidFill>
                <a:schemeClr val="tx2"/>
              </a:solidFill>
              <a:prstDash val="solid"/>
              <a:headEnd type="none" w="med" len="med"/>
              <a:tailEnd type="none" w="med" len="med"/>
            </a:ln>
          </p:spPr>
          <p:txBody>
            <a:bodyPr/>
            <a:lstStyle/>
            <a:p>
              <a:endParaRPr lang="zh-CN" altLang="en-US">
                <a:solidFill>
                  <a:schemeClr val="tx1"/>
                </a:solidFill>
                <a:latin typeface="微软雅黑" panose="020B0503020204020204" charset="-122"/>
                <a:ea typeface="微软雅黑" panose="020B0503020204020204" charset="-122"/>
              </a:endParaRPr>
            </a:p>
          </p:txBody>
        </p:sp>
      </p:grpSp>
      <p:grpSp>
        <p:nvGrpSpPr>
          <p:cNvPr id="142381" name="组合 142380"/>
          <p:cNvGrpSpPr/>
          <p:nvPr/>
        </p:nvGrpSpPr>
        <p:grpSpPr>
          <a:xfrm>
            <a:off x="8214043" y="4511993"/>
            <a:ext cx="1155700" cy="1273175"/>
            <a:chOff x="3039" y="2849"/>
            <a:chExt cx="728" cy="802"/>
          </a:xfrm>
        </p:grpSpPr>
        <p:sp>
          <p:nvSpPr>
            <p:cNvPr id="142382" name="文本框 142381"/>
            <p:cNvSpPr txBox="1"/>
            <p:nvPr/>
          </p:nvSpPr>
          <p:spPr>
            <a:xfrm>
              <a:off x="3143" y="2849"/>
              <a:ext cx="624" cy="329"/>
            </a:xfrm>
            <a:prstGeom prst="rect">
              <a:avLst/>
            </a:prstGeom>
            <a:noFill/>
            <a:ln w="9525">
              <a:noFill/>
            </a:ln>
          </p:spPr>
          <p:txBody>
            <a:bodyPr>
              <a:spAutoFit/>
            </a:bodyPr>
            <a:lstStyle/>
            <a:p>
              <a:pPr eaLnBrk="1" hangingPunct="1">
                <a:spcBef>
                  <a:spcPct val="50000"/>
                </a:spcBef>
              </a:pPr>
              <a:r>
                <a:rPr lang="zh-CN" altLang="en-US" sz="2800" dirty="0">
                  <a:solidFill>
                    <a:schemeClr val="tx1"/>
                  </a:solidFill>
                  <a:latin typeface="微软雅黑" panose="020B0503020204020204" charset="-122"/>
                  <a:ea typeface="微软雅黑" panose="020B0503020204020204" charset="-122"/>
                </a:rPr>
                <a:t>状元</a:t>
              </a:r>
            </a:p>
          </p:txBody>
        </p:sp>
        <p:sp>
          <p:nvSpPr>
            <p:cNvPr id="142383" name="文本框 142382"/>
            <p:cNvSpPr txBox="1"/>
            <p:nvPr/>
          </p:nvSpPr>
          <p:spPr>
            <a:xfrm>
              <a:off x="3143" y="3086"/>
              <a:ext cx="624" cy="329"/>
            </a:xfrm>
            <a:prstGeom prst="rect">
              <a:avLst/>
            </a:prstGeom>
            <a:noFill/>
            <a:ln w="9525">
              <a:noFill/>
            </a:ln>
          </p:spPr>
          <p:txBody>
            <a:bodyPr>
              <a:spAutoFit/>
            </a:bodyPr>
            <a:lstStyle/>
            <a:p>
              <a:pPr eaLnBrk="1" hangingPunct="1">
                <a:spcBef>
                  <a:spcPct val="50000"/>
                </a:spcBef>
              </a:pPr>
              <a:r>
                <a:rPr lang="zh-CN" altLang="en-US" sz="2800" dirty="0">
                  <a:solidFill>
                    <a:schemeClr val="tx1"/>
                  </a:solidFill>
                  <a:latin typeface="微软雅黑" panose="020B0503020204020204" charset="-122"/>
                  <a:ea typeface="微软雅黑" panose="020B0503020204020204" charset="-122"/>
                </a:rPr>
                <a:t>榜眼</a:t>
              </a:r>
            </a:p>
          </p:txBody>
        </p:sp>
        <p:sp>
          <p:nvSpPr>
            <p:cNvPr id="142384" name="文本框 142383"/>
            <p:cNvSpPr txBox="1"/>
            <p:nvPr/>
          </p:nvSpPr>
          <p:spPr>
            <a:xfrm>
              <a:off x="3143" y="3322"/>
              <a:ext cx="624" cy="329"/>
            </a:xfrm>
            <a:prstGeom prst="rect">
              <a:avLst/>
            </a:prstGeom>
            <a:noFill/>
            <a:ln w="9525">
              <a:noFill/>
            </a:ln>
          </p:spPr>
          <p:txBody>
            <a:bodyPr>
              <a:spAutoFit/>
            </a:bodyPr>
            <a:lstStyle/>
            <a:p>
              <a:pPr eaLnBrk="1" hangingPunct="1">
                <a:spcBef>
                  <a:spcPct val="50000"/>
                </a:spcBef>
              </a:pPr>
              <a:r>
                <a:rPr lang="zh-CN" altLang="en-US" sz="2800" dirty="0">
                  <a:solidFill>
                    <a:schemeClr val="tx1"/>
                  </a:solidFill>
                  <a:latin typeface="微软雅黑" panose="020B0503020204020204" charset="-122"/>
                  <a:ea typeface="微软雅黑" panose="020B0503020204020204" charset="-122"/>
                </a:rPr>
                <a:t>探花</a:t>
              </a:r>
            </a:p>
          </p:txBody>
        </p:sp>
        <p:sp>
          <p:nvSpPr>
            <p:cNvPr id="142385" name="左大括号 142384"/>
            <p:cNvSpPr/>
            <p:nvPr/>
          </p:nvSpPr>
          <p:spPr>
            <a:xfrm>
              <a:off x="3039" y="3038"/>
              <a:ext cx="104" cy="474"/>
            </a:xfrm>
            <a:prstGeom prst="leftBrace">
              <a:avLst>
                <a:gd name="adj1" fmla="val 37980"/>
                <a:gd name="adj2" fmla="val 44375"/>
              </a:avLst>
            </a:prstGeom>
            <a:noFill/>
            <a:ln w="25400" cap="flat" cmpd="sng">
              <a:solidFill>
                <a:schemeClr val="tx2"/>
              </a:solidFill>
              <a:prstDash val="solid"/>
              <a:headEnd type="none" w="med" len="med"/>
              <a:tailEnd type="none" w="med" len="med"/>
            </a:ln>
          </p:spPr>
          <p:txBody>
            <a:bodyPr/>
            <a:lstStyle/>
            <a:p>
              <a:endParaRPr lang="zh-CN" altLang="en-US">
                <a:solidFill>
                  <a:schemeClr val="tx1"/>
                </a:solidFill>
                <a:latin typeface="微软雅黑" panose="020B0503020204020204" charset="-122"/>
                <a:ea typeface="微软雅黑" panose="020B0503020204020204" charset="-122"/>
              </a:endParaRPr>
            </a:p>
          </p:txBody>
        </p:sp>
      </p:grpSp>
      <p:pic>
        <p:nvPicPr>
          <p:cNvPr id="32770" name="图片 32769" descr="0023ae9bcbe8100f1a2e01"/>
          <p:cNvPicPr>
            <a:picLocks noChangeAspect="1"/>
          </p:cNvPicPr>
          <p:nvPr/>
        </p:nvPicPr>
        <p:blipFill>
          <a:blip r:embed="rId3"/>
          <a:stretch>
            <a:fillRect/>
          </a:stretch>
        </p:blipFill>
        <p:spPr>
          <a:xfrm>
            <a:off x="25400" y="4184650"/>
            <a:ext cx="3921125" cy="2678430"/>
          </a:xfrm>
          <a:prstGeom prst="rect">
            <a:avLst/>
          </a:prstGeom>
          <a:noFill/>
          <a:ln w="9525">
            <a:noFill/>
          </a:ln>
        </p:spPr>
      </p:pic>
      <p:sp>
        <p:nvSpPr>
          <p:cNvPr id="32773" name="文本框 32772"/>
          <p:cNvSpPr txBox="1"/>
          <p:nvPr/>
        </p:nvSpPr>
        <p:spPr>
          <a:xfrm>
            <a:off x="25400" y="504825"/>
            <a:ext cx="12143740" cy="2676525"/>
          </a:xfrm>
          <a:prstGeom prst="rect">
            <a:avLst/>
          </a:prstGeom>
          <a:solidFill>
            <a:schemeClr val="bg1"/>
          </a:solidFill>
          <a:ln w="9525">
            <a:noFill/>
          </a:ln>
        </p:spPr>
        <p:txBody>
          <a:bodyPr wrap="square" anchor="t">
            <a:spAutoFit/>
          </a:bodyPr>
          <a:lstStyle/>
          <a:p>
            <a:pPr algn="l"/>
            <a:r>
              <a:rPr lang="zh-CN" altLang="en-US" sz="2800" b="1" dirty="0">
                <a:solidFill>
                  <a:schemeClr val="tx1"/>
                </a:solidFill>
                <a:latin typeface="微软雅黑" panose="020B0503020204020204" charset="-122"/>
                <a:ea typeface="微软雅黑" panose="020B0503020204020204" charset="-122"/>
                <a:cs typeface="微软雅黑" panose="020B0503020204020204" charset="-122"/>
              </a:rPr>
              <a:t>秀才　唐代初期，设秀才科，后来渐渐废去，仅作为对一般儒生的泛称。</a:t>
            </a:r>
          </a:p>
          <a:p>
            <a:pPr algn="l"/>
            <a:r>
              <a:rPr lang="zh-CN" altLang="en-US" sz="2800" b="1" dirty="0">
                <a:solidFill>
                  <a:schemeClr val="tx1"/>
                </a:solidFill>
                <a:latin typeface="微软雅黑" panose="020B0503020204020204" charset="-122"/>
                <a:ea typeface="微软雅黑" panose="020B0503020204020204" charset="-122"/>
                <a:cs typeface="微软雅黑" panose="020B0503020204020204" charset="-122"/>
              </a:rPr>
              <a:t>举人　为历代对各地乡贡入京应试者的通称。</a:t>
            </a:r>
          </a:p>
          <a:p>
            <a:pPr algn="l"/>
            <a:r>
              <a:rPr lang="zh-CN" altLang="en-US" sz="2800" b="1" dirty="0">
                <a:solidFill>
                  <a:schemeClr val="tx1"/>
                </a:solidFill>
                <a:latin typeface="微软雅黑" panose="020B0503020204020204" charset="-122"/>
                <a:ea typeface="微软雅黑" panose="020B0503020204020204" charset="-122"/>
                <a:cs typeface="微软雅黑" panose="020B0503020204020204" charset="-122"/>
              </a:rPr>
              <a:t>进士　凡是举人经过会试考中者为贡士，由贡士经过殿试录取者为进士。</a:t>
            </a:r>
          </a:p>
          <a:p>
            <a:pPr algn="l"/>
            <a:r>
              <a:rPr lang="zh-CN" altLang="en-US" sz="2800" b="1" dirty="0">
                <a:solidFill>
                  <a:schemeClr val="tx1"/>
                </a:solidFill>
                <a:latin typeface="微软雅黑" panose="020B0503020204020204" charset="-122"/>
                <a:ea typeface="微软雅黑" panose="020B0503020204020204" charset="-122"/>
                <a:cs typeface="微软雅黑" panose="020B0503020204020204" charset="-122"/>
              </a:rPr>
              <a:t>探花　科举殿试一甲第三名。</a:t>
            </a:r>
          </a:p>
          <a:p>
            <a:pPr algn="l"/>
            <a:r>
              <a:rPr lang="zh-CN" altLang="en-US" sz="2800" b="1" dirty="0">
                <a:solidFill>
                  <a:schemeClr val="tx1"/>
                </a:solidFill>
                <a:latin typeface="微软雅黑" panose="020B0503020204020204" charset="-122"/>
                <a:ea typeface="微软雅黑" panose="020B0503020204020204" charset="-122"/>
                <a:cs typeface="微软雅黑" panose="020B0503020204020204" charset="-122"/>
              </a:rPr>
              <a:t>榜眼　科举殿试一甲第二名。</a:t>
            </a:r>
          </a:p>
          <a:p>
            <a:pPr algn="l"/>
            <a:r>
              <a:rPr lang="zh-CN" altLang="en-US" sz="2800" b="1" dirty="0">
                <a:solidFill>
                  <a:schemeClr val="tx1"/>
                </a:solidFill>
                <a:latin typeface="微软雅黑" panose="020B0503020204020204" charset="-122"/>
                <a:ea typeface="微软雅黑" panose="020B0503020204020204" charset="-122"/>
                <a:cs typeface="微软雅黑" panose="020B0503020204020204" charset="-122"/>
              </a:rPr>
              <a:t>状元    科举殿试一甲第一名。</a:t>
            </a:r>
            <a:endParaRPr lang="zh-CN" altLang="en-US" sz="2800" b="1" u="sng"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2776" name="文本框 32775"/>
          <p:cNvSpPr txBox="1"/>
          <p:nvPr/>
        </p:nvSpPr>
        <p:spPr>
          <a:xfrm>
            <a:off x="5083493" y="3736340"/>
            <a:ext cx="3168650" cy="953135"/>
          </a:xfrm>
          <a:prstGeom prst="rect">
            <a:avLst/>
          </a:prstGeom>
          <a:noFill/>
          <a:ln w="9525">
            <a:noFill/>
          </a:ln>
        </p:spPr>
        <p:txBody>
          <a:bodyPr>
            <a:spAutoFit/>
          </a:bodyPr>
          <a:lstStyle/>
          <a:p>
            <a:pPr algn="l"/>
            <a:r>
              <a:rPr lang="zh-CN" altLang="en-US" sz="2800" b="1" u="sng" dirty="0">
                <a:solidFill>
                  <a:srgbClr val="FF3399"/>
                </a:solidFill>
                <a:latin typeface="Arial" panose="020B0604020202020204" pitchFamily="34" charset="0"/>
              </a:rPr>
              <a:t>十年寒窗无人问，</a:t>
            </a:r>
          </a:p>
          <a:p>
            <a:pPr algn="l"/>
            <a:r>
              <a:rPr lang="zh-CN" altLang="en-US" sz="2800" b="1" u="sng" dirty="0">
                <a:solidFill>
                  <a:srgbClr val="FF3399"/>
                </a:solidFill>
                <a:latin typeface="Arial" panose="020B0604020202020204" pitchFamily="34" charset="0"/>
              </a:rPr>
              <a:t>一朝成名天下知。</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animEffect transition="in" filter="blinds(horizontal)">
                                      <p:cBhvr>
                                        <p:cTn id="7" dur="500"/>
                                        <p:tgtEl>
                                          <p:spTgt spid="32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矩形 194561"/>
          <p:cNvSpPr/>
          <p:nvPr/>
        </p:nvSpPr>
        <p:spPr>
          <a:xfrm>
            <a:off x="9131618" y="93663"/>
            <a:ext cx="736600" cy="4206240"/>
          </a:xfrm>
          <a:prstGeom prst="rect">
            <a:avLst/>
          </a:prstGeom>
          <a:noFill/>
          <a:ln w="9525">
            <a:noFill/>
          </a:ln>
        </p:spPr>
        <p:txBody>
          <a:bodyPr vert="eaVert" wrap="none" anchor="ctr">
            <a:spAutoFit/>
          </a:bodyPr>
          <a:lstStyle/>
          <a:p>
            <a:pPr eaLnBrk="1" hangingPunct="1"/>
            <a:r>
              <a:rPr lang="zh-CN" altLang="en-US" sz="3600" dirty="0">
                <a:solidFill>
                  <a:schemeClr val="tx1"/>
                </a:solidFill>
                <a:latin typeface="微软雅黑" panose="020B0503020204020204" charset="-122"/>
                <a:ea typeface="微软雅黑" panose="020B0503020204020204" charset="-122"/>
                <a:cs typeface="微软雅黑" panose="020B0503020204020204" charset="-122"/>
              </a:rPr>
              <a:t>古代人如何“高考” </a:t>
            </a:r>
          </a:p>
        </p:txBody>
      </p:sp>
      <p:pic>
        <p:nvPicPr>
          <p:cNvPr id="194563" name="图片 194562" descr="古代人如何“高考”"/>
          <p:cNvPicPr>
            <a:picLocks noChangeAspect="1"/>
          </p:cNvPicPr>
          <p:nvPr/>
        </p:nvPicPr>
        <p:blipFill>
          <a:blip r:embed="rId2"/>
          <a:stretch>
            <a:fillRect/>
          </a:stretch>
        </p:blipFill>
        <p:spPr>
          <a:xfrm>
            <a:off x="2408555" y="-20955"/>
            <a:ext cx="6254750" cy="4356735"/>
          </a:xfrm>
          <a:prstGeom prst="rect">
            <a:avLst/>
          </a:prstGeom>
          <a:noFill/>
          <a:ln w="9525">
            <a:noFill/>
          </a:ln>
        </p:spPr>
      </p:pic>
      <p:sp>
        <p:nvSpPr>
          <p:cNvPr id="194564" name="矩形 194563"/>
          <p:cNvSpPr/>
          <p:nvPr/>
        </p:nvSpPr>
        <p:spPr>
          <a:xfrm>
            <a:off x="50800" y="4335463"/>
            <a:ext cx="12091035" cy="2306955"/>
          </a:xfrm>
          <a:prstGeom prst="rect">
            <a:avLst/>
          </a:prstGeom>
          <a:noFill/>
          <a:ln w="9525">
            <a:noFill/>
          </a:ln>
        </p:spPr>
        <p:txBody>
          <a:bodyPr wrap="square" anchor="ctr">
            <a:spAutoFit/>
          </a:bodyPr>
          <a:lstStyle/>
          <a:p>
            <a:pPr eaLnBrk="1" hangingPunct="1"/>
            <a:r>
              <a:rPr lang="en-US" altLang="zh-CN" sz="3600" dirty="0">
                <a:solidFill>
                  <a:schemeClr val="tx1"/>
                </a:solidFill>
                <a:latin typeface="微软雅黑" panose="020B0503020204020204" charset="-122"/>
                <a:ea typeface="微软雅黑" panose="020B0503020204020204" charset="-122"/>
                <a:cs typeface="微软雅黑" panose="020B0503020204020204" charset="-122"/>
              </a:rPr>
              <a:t>     “</a:t>
            </a:r>
            <a:r>
              <a:rPr lang="zh-CN" altLang="en-US" sz="3600" dirty="0">
                <a:solidFill>
                  <a:schemeClr val="tx1"/>
                </a:solidFill>
                <a:latin typeface="微软雅黑" panose="020B0503020204020204" charset="-122"/>
                <a:ea typeface="微软雅黑" panose="020B0503020204020204" charset="-122"/>
                <a:cs typeface="微软雅黑" panose="020B0503020204020204" charset="-122"/>
              </a:rPr>
              <a:t>人类所发展出的选择公仆的方法中最奇特、令人赞赏的方法。科举制度后为西方文官制度所借鉴，其对世界文明的贡献可与</a:t>
            </a:r>
            <a:r>
              <a:rPr lang="zh-CN" altLang="en-US" sz="3600" dirty="0">
                <a:solidFill>
                  <a:srgbClr val="FF0000"/>
                </a:solidFill>
                <a:latin typeface="微软雅黑" panose="020B0503020204020204" charset="-122"/>
                <a:ea typeface="微软雅黑" panose="020B0503020204020204" charset="-122"/>
                <a:cs typeface="微软雅黑" panose="020B0503020204020204" charset="-122"/>
              </a:rPr>
              <a:t>‘四大发明’相媲美。</a:t>
            </a:r>
            <a:r>
              <a:rPr lang="zh-CN" altLang="en-US" sz="3600" dirty="0">
                <a:solidFill>
                  <a:schemeClr val="tx1"/>
                </a:solidFill>
                <a:latin typeface="微软雅黑" panose="020B0503020204020204" charset="-122"/>
                <a:ea typeface="微软雅黑" panose="020B0503020204020204" charset="-122"/>
                <a:cs typeface="微软雅黑" panose="020B0503020204020204" charset="-122"/>
              </a:rPr>
              <a:t>”</a:t>
            </a:r>
          </a:p>
          <a:p>
            <a:pPr eaLnBrk="1" hangingPunct="1"/>
            <a:r>
              <a:rPr lang="zh-CN" altLang="en-US" sz="3600">
                <a:solidFill>
                  <a:schemeClr val="tx1"/>
                </a:solidFill>
                <a:latin typeface="微软雅黑" panose="020B0503020204020204" charset="-122"/>
                <a:ea typeface="微软雅黑" panose="020B0503020204020204" charset="-122"/>
                <a:cs typeface="微软雅黑" panose="020B0503020204020204" charset="-122"/>
              </a:rPr>
              <a:t>                              </a:t>
            </a:r>
            <a:r>
              <a:rPr lang="en-US" altLang="zh-CN" sz="3600">
                <a:solidFill>
                  <a:schemeClr val="tx1"/>
                </a:solidFill>
                <a:latin typeface="微软雅黑" panose="020B0503020204020204" charset="-122"/>
                <a:ea typeface="微软雅黑" panose="020B0503020204020204" charset="-122"/>
                <a:cs typeface="微软雅黑" panose="020B0503020204020204" charset="-122"/>
              </a:rPr>
              <a:t>——</a:t>
            </a:r>
            <a:r>
              <a:rPr lang="zh-CN" altLang="en-US" sz="3600" dirty="0">
                <a:solidFill>
                  <a:schemeClr val="tx1"/>
                </a:solidFill>
                <a:latin typeface="微软雅黑" panose="020B0503020204020204" charset="-122"/>
                <a:ea typeface="微软雅黑" panose="020B0503020204020204" charset="-122"/>
                <a:cs typeface="微软雅黑" panose="020B0503020204020204" charset="-122"/>
              </a:rPr>
              <a:t>威尔</a:t>
            </a:r>
            <a:r>
              <a:rPr lang="en-US" altLang="zh-CN" sz="3600">
                <a:solidFill>
                  <a:schemeClr val="tx1"/>
                </a:solidFill>
                <a:latin typeface="微软雅黑" panose="020B0503020204020204" charset="-122"/>
                <a:ea typeface="微软雅黑" panose="020B0503020204020204" charset="-122"/>
                <a:cs typeface="微软雅黑" panose="020B0503020204020204" charset="-122"/>
              </a:rPr>
              <a:t>·</a:t>
            </a:r>
            <a:r>
              <a:rPr lang="zh-CN" altLang="en-US" sz="3600" dirty="0">
                <a:solidFill>
                  <a:schemeClr val="tx1"/>
                </a:solidFill>
                <a:latin typeface="微软雅黑" panose="020B0503020204020204" charset="-122"/>
                <a:ea typeface="微软雅黑" panose="020B0503020204020204" charset="-122"/>
                <a:cs typeface="微软雅黑" panose="020B0503020204020204" charset="-122"/>
              </a:rPr>
              <a:t>杜兰</a:t>
            </a:r>
            <a:r>
              <a:rPr lang="en-US" altLang="zh-CN" sz="360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sz="3600" dirty="0">
                <a:solidFill>
                  <a:schemeClr val="tx1"/>
                </a:solidFill>
                <a:latin typeface="微软雅黑" panose="020B0503020204020204" charset="-122"/>
                <a:ea typeface="微软雅黑" panose="020B0503020204020204" charset="-122"/>
                <a:cs typeface="微软雅黑" panose="020B0503020204020204" charset="-122"/>
              </a:rPr>
              <a:t>世界文明史</a:t>
            </a:r>
            <a:r>
              <a:rPr lang="en-US" altLang="zh-CN" sz="3600">
                <a:solidFill>
                  <a:schemeClr val="tx1"/>
                </a:solidFill>
                <a:latin typeface="微软雅黑" panose="020B0503020204020204" charset="-122"/>
                <a:ea typeface="微软雅黑" panose="020B0503020204020204" charset="-122"/>
                <a:cs typeface="微软雅黑" panose="020B0503020204020204" charset="-122"/>
              </a:rPr>
              <a:t>》</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72390" y="19050"/>
            <a:ext cx="6429375" cy="559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3200" dirty="0" smtClean="0">
                <a:solidFill>
                  <a:schemeClr val="tx1"/>
                </a:solidFill>
                <a:latin typeface="微软雅黑" panose="020B0503020204020204" charset="-122"/>
                <a:ea typeface="微软雅黑" panose="020B0503020204020204" charset="-122"/>
                <a:cs typeface="微软雅黑" panose="020B0503020204020204" charset="-122"/>
              </a:rPr>
              <a:t>第三课：从汉至元政治制度的演变 </a:t>
            </a:r>
          </a:p>
        </p:txBody>
      </p:sp>
      <p:pic>
        <p:nvPicPr>
          <p:cNvPr id="10" name="图片 9" descr="5de101964d001b5eb0b8e18458c80e73"/>
          <p:cNvPicPr>
            <a:picLocks noChangeAspect="1"/>
          </p:cNvPicPr>
          <p:nvPr/>
        </p:nvPicPr>
        <p:blipFill>
          <a:blip r:embed="rId2" cstate="screen"/>
          <a:stretch>
            <a:fillRect/>
          </a:stretch>
        </p:blipFill>
        <p:spPr>
          <a:xfrm>
            <a:off x="11464925" y="5971540"/>
            <a:ext cx="572770" cy="763270"/>
          </a:xfrm>
          <a:prstGeom prst="rect">
            <a:avLst/>
          </a:prstGeom>
        </p:spPr>
      </p:pic>
      <p:sp>
        <p:nvSpPr>
          <p:cNvPr id="13318" name="Text Box 12"/>
          <p:cNvSpPr txBox="1"/>
          <p:nvPr/>
        </p:nvSpPr>
        <p:spPr>
          <a:xfrm>
            <a:off x="-67945" y="878840"/>
            <a:ext cx="12327890" cy="645160"/>
          </a:xfrm>
          <a:prstGeom prst="rect">
            <a:avLst/>
          </a:prstGeom>
          <a:noFill/>
          <a:ln w="9525">
            <a:noFill/>
          </a:ln>
        </p:spPr>
        <p:txBody>
          <a:bodyPr wrap="square">
            <a:spAutoFit/>
          </a:bodyPr>
          <a:lstStyle/>
          <a:p>
            <a:pPr algn="ctr">
              <a:spcBef>
                <a:spcPct val="20000"/>
              </a:spcBef>
            </a:pPr>
            <a:r>
              <a:rPr lang="zh-CN" altLang="en-US" sz="3600" dirty="0">
                <a:solidFill>
                  <a:schemeClr val="tx1"/>
                </a:solidFill>
                <a:latin typeface="微软雅黑" panose="020B0503020204020204" charset="-122"/>
                <a:ea typeface="微软雅黑" panose="020B0503020204020204" charset="-122"/>
              </a:rPr>
              <a:t>专制主义中央集权制度在其发展过程中会产生哪两对矛盾？</a:t>
            </a:r>
          </a:p>
        </p:txBody>
      </p:sp>
      <p:sp>
        <p:nvSpPr>
          <p:cNvPr id="13314" name="Rectangle 2"/>
          <p:cNvSpPr>
            <a:spLocks noRot="1"/>
          </p:cNvSpPr>
          <p:nvPr/>
        </p:nvSpPr>
        <p:spPr>
          <a:xfrm>
            <a:off x="8455343" y="6349048"/>
            <a:ext cx="2484437" cy="360362"/>
          </a:xfrm>
          <a:prstGeom prst="rect">
            <a:avLst/>
          </a:prstGeom>
          <a:noFill/>
          <a:ln w="9525">
            <a:noFill/>
          </a:ln>
        </p:spPr>
        <p:txBody>
          <a:bodyPr/>
          <a:lstStyle/>
          <a:p>
            <a:pPr algn="ctr">
              <a:spcBef>
                <a:spcPct val="20000"/>
              </a:spcBef>
              <a:buClr>
                <a:schemeClr val="hlink"/>
              </a:buClr>
              <a:buFont typeface="Wingdings" panose="05000000000000000000" pitchFamily="2" charset="2"/>
            </a:pPr>
            <a:endParaRPr lang="zh-CN" altLang="zh-CN" sz="1600" dirty="0">
              <a:solidFill>
                <a:schemeClr val="tx1"/>
              </a:solidFill>
              <a:latin typeface="微软雅黑" panose="020B0503020204020204" charset="-122"/>
              <a:ea typeface="微软雅黑" panose="020B0503020204020204" charset="-122"/>
            </a:endParaRPr>
          </a:p>
        </p:txBody>
      </p:sp>
      <p:sp>
        <p:nvSpPr>
          <p:cNvPr id="15373" name="Rectangle 13"/>
          <p:cNvSpPr/>
          <p:nvPr/>
        </p:nvSpPr>
        <p:spPr>
          <a:xfrm>
            <a:off x="9410065" y="3806190"/>
            <a:ext cx="859790" cy="2426335"/>
          </a:xfrm>
          <a:prstGeom prst="rect">
            <a:avLst/>
          </a:prstGeom>
          <a:noFill/>
          <a:ln w="9525">
            <a:noFill/>
          </a:ln>
        </p:spPr>
        <p:txBody>
          <a:bodyPr vert="eaVert" wrap="square">
            <a:spAutoFit/>
          </a:bodyPr>
          <a:lstStyle/>
          <a:p>
            <a:pPr algn="ctr"/>
            <a:r>
              <a:rPr lang="zh-CN" altLang="en-US" sz="4400" dirty="0">
                <a:solidFill>
                  <a:schemeClr val="tx1"/>
                </a:solidFill>
                <a:latin typeface="微软雅黑" panose="020B0503020204020204" charset="-122"/>
                <a:ea typeface="微软雅黑" panose="020B0503020204020204" charset="-122"/>
              </a:rPr>
              <a:t>中央集权</a:t>
            </a:r>
          </a:p>
        </p:txBody>
      </p:sp>
      <p:sp>
        <p:nvSpPr>
          <p:cNvPr id="15374" name="Rectangle 14"/>
          <p:cNvSpPr/>
          <p:nvPr/>
        </p:nvSpPr>
        <p:spPr>
          <a:xfrm>
            <a:off x="9410065" y="1431925"/>
            <a:ext cx="859790" cy="2423795"/>
          </a:xfrm>
          <a:prstGeom prst="rect">
            <a:avLst/>
          </a:prstGeom>
          <a:noFill/>
          <a:ln w="9525">
            <a:noFill/>
          </a:ln>
        </p:spPr>
        <p:txBody>
          <a:bodyPr vert="eaVert" wrap="square">
            <a:spAutoFit/>
          </a:bodyPr>
          <a:lstStyle/>
          <a:p>
            <a:pPr algn="ctr"/>
            <a:r>
              <a:rPr lang="zh-CN" altLang="en-US" sz="4400" dirty="0">
                <a:solidFill>
                  <a:schemeClr val="tx1"/>
                </a:solidFill>
                <a:latin typeface="微软雅黑" panose="020B0503020204020204" charset="-122"/>
                <a:ea typeface="微软雅黑" panose="020B0503020204020204" charset="-122"/>
              </a:rPr>
              <a:t>专制主义</a:t>
            </a:r>
          </a:p>
        </p:txBody>
      </p:sp>
      <p:sp>
        <p:nvSpPr>
          <p:cNvPr id="5" name="椭圆 4"/>
          <p:cNvSpPr/>
          <p:nvPr/>
        </p:nvSpPr>
        <p:spPr>
          <a:xfrm>
            <a:off x="1473835" y="1944370"/>
            <a:ext cx="2842895" cy="1663700"/>
          </a:xfrm>
          <a:prstGeom prst="ellipse">
            <a:avLst/>
          </a:prstGeom>
          <a:noFill/>
          <a:ln>
            <a:solidFill>
              <a:schemeClr val="tx1">
                <a:lumMod val="65000"/>
                <a:lumOff val="3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6" name="椭圆 5"/>
          <p:cNvSpPr/>
          <p:nvPr/>
        </p:nvSpPr>
        <p:spPr>
          <a:xfrm>
            <a:off x="6164580" y="1945005"/>
            <a:ext cx="2842895" cy="1663700"/>
          </a:xfrm>
          <a:prstGeom prst="ellipse">
            <a:avLst/>
          </a:prstGeom>
          <a:noFill/>
          <a:ln>
            <a:solidFill>
              <a:schemeClr val="tx1">
                <a:lumMod val="65000"/>
                <a:lumOff val="3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7" name="椭圆 6"/>
          <p:cNvSpPr/>
          <p:nvPr/>
        </p:nvSpPr>
        <p:spPr>
          <a:xfrm>
            <a:off x="1617345" y="4320540"/>
            <a:ext cx="2842895" cy="1663700"/>
          </a:xfrm>
          <a:prstGeom prst="ellipse">
            <a:avLst/>
          </a:prstGeom>
          <a:noFill/>
          <a:ln>
            <a:solidFill>
              <a:schemeClr val="tx1">
                <a:lumMod val="65000"/>
                <a:lumOff val="3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8" name="椭圆 7"/>
          <p:cNvSpPr/>
          <p:nvPr/>
        </p:nvSpPr>
        <p:spPr>
          <a:xfrm>
            <a:off x="6308090" y="4321175"/>
            <a:ext cx="2842895" cy="1663700"/>
          </a:xfrm>
          <a:prstGeom prst="ellipse">
            <a:avLst/>
          </a:prstGeom>
          <a:noFill/>
          <a:ln>
            <a:solidFill>
              <a:schemeClr val="tx1">
                <a:lumMod val="65000"/>
                <a:lumOff val="3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11" name="左右箭头 10"/>
          <p:cNvSpPr/>
          <p:nvPr/>
        </p:nvSpPr>
        <p:spPr>
          <a:xfrm>
            <a:off x="4676140" y="4876165"/>
            <a:ext cx="1128395" cy="551815"/>
          </a:xfrm>
          <a:prstGeom prst="leftRightArrow">
            <a:avLst/>
          </a:prstGeom>
          <a:noFill/>
          <a:ln>
            <a:solidFill>
              <a:schemeClr val="tx1">
                <a:lumMod val="65000"/>
                <a:lumOff val="3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12" name="左右箭头 11"/>
          <p:cNvSpPr/>
          <p:nvPr/>
        </p:nvSpPr>
        <p:spPr>
          <a:xfrm>
            <a:off x="4676140" y="2499995"/>
            <a:ext cx="1128395" cy="551815"/>
          </a:xfrm>
          <a:prstGeom prst="leftRightArrow">
            <a:avLst/>
          </a:prstGeom>
          <a:noFill/>
          <a:ln>
            <a:solidFill>
              <a:schemeClr val="tx1">
                <a:lumMod val="65000"/>
                <a:lumOff val="3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13" name="文本框 12"/>
          <p:cNvSpPr txBox="1"/>
          <p:nvPr/>
        </p:nvSpPr>
        <p:spPr>
          <a:xfrm>
            <a:off x="2223770" y="4768850"/>
            <a:ext cx="1343025" cy="768350"/>
          </a:xfrm>
          <a:prstGeom prst="rect">
            <a:avLst/>
          </a:prstGeom>
          <a:noFill/>
        </p:spPr>
        <p:txBody>
          <a:bodyPr wrap="square" rtlCol="0">
            <a:spAutoFit/>
          </a:bodyPr>
          <a:lstStyle/>
          <a:p>
            <a:r>
              <a:rPr lang="zh-CN" altLang="zh-CN" sz="4400">
                <a:solidFill>
                  <a:srgbClr val="FF0000"/>
                </a:solidFill>
                <a:latin typeface="微软雅黑" panose="020B0503020204020204" charset="-122"/>
                <a:ea typeface="微软雅黑" panose="020B0503020204020204" charset="-122"/>
              </a:rPr>
              <a:t>中央</a:t>
            </a:r>
          </a:p>
        </p:txBody>
      </p:sp>
      <p:sp>
        <p:nvSpPr>
          <p:cNvPr id="14" name="文本框 13"/>
          <p:cNvSpPr txBox="1"/>
          <p:nvPr/>
        </p:nvSpPr>
        <p:spPr>
          <a:xfrm>
            <a:off x="6914515" y="4768850"/>
            <a:ext cx="1343025" cy="768350"/>
          </a:xfrm>
          <a:prstGeom prst="rect">
            <a:avLst/>
          </a:prstGeom>
          <a:noFill/>
        </p:spPr>
        <p:txBody>
          <a:bodyPr wrap="square" rtlCol="0">
            <a:spAutoFit/>
          </a:bodyPr>
          <a:lstStyle/>
          <a:p>
            <a:r>
              <a:rPr lang="zh-CN" altLang="zh-CN" sz="4400">
                <a:solidFill>
                  <a:srgbClr val="FF0000"/>
                </a:solidFill>
                <a:latin typeface="微软雅黑" panose="020B0503020204020204" charset="-122"/>
                <a:ea typeface="微软雅黑" panose="020B0503020204020204" charset="-122"/>
              </a:rPr>
              <a:t>地方</a:t>
            </a:r>
          </a:p>
        </p:txBody>
      </p:sp>
      <p:sp>
        <p:nvSpPr>
          <p:cNvPr id="15" name="文本框 14"/>
          <p:cNvSpPr txBox="1"/>
          <p:nvPr/>
        </p:nvSpPr>
        <p:spPr>
          <a:xfrm>
            <a:off x="2223770" y="2391410"/>
            <a:ext cx="1343025" cy="768350"/>
          </a:xfrm>
          <a:prstGeom prst="rect">
            <a:avLst/>
          </a:prstGeom>
          <a:noFill/>
        </p:spPr>
        <p:txBody>
          <a:bodyPr wrap="square" rtlCol="0">
            <a:spAutoFit/>
          </a:bodyPr>
          <a:lstStyle/>
          <a:p>
            <a:r>
              <a:rPr lang="zh-CN" altLang="zh-CN" sz="4400">
                <a:solidFill>
                  <a:srgbClr val="FF0000"/>
                </a:solidFill>
                <a:latin typeface="微软雅黑" panose="020B0503020204020204" charset="-122"/>
                <a:ea typeface="微软雅黑" panose="020B0503020204020204" charset="-122"/>
              </a:rPr>
              <a:t>皇权</a:t>
            </a:r>
          </a:p>
        </p:txBody>
      </p:sp>
      <p:sp>
        <p:nvSpPr>
          <p:cNvPr id="16" name="文本框 15"/>
          <p:cNvSpPr txBox="1"/>
          <p:nvPr/>
        </p:nvSpPr>
        <p:spPr>
          <a:xfrm>
            <a:off x="7058025" y="2392680"/>
            <a:ext cx="1343025" cy="768350"/>
          </a:xfrm>
          <a:prstGeom prst="rect">
            <a:avLst/>
          </a:prstGeom>
          <a:noFill/>
        </p:spPr>
        <p:txBody>
          <a:bodyPr wrap="square" rtlCol="0">
            <a:spAutoFit/>
          </a:bodyPr>
          <a:lstStyle/>
          <a:p>
            <a:r>
              <a:rPr lang="zh-CN" altLang="zh-CN" sz="4400">
                <a:solidFill>
                  <a:srgbClr val="FF0000"/>
                </a:solidFill>
                <a:latin typeface="微软雅黑" panose="020B0503020204020204" charset="-122"/>
                <a:ea typeface="微软雅黑" panose="020B0503020204020204" charset="-122"/>
              </a:rPr>
              <a:t>相权</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500" fill="hold">
                                          <p:stCondLst>
                                            <p:cond delay="0"/>
                                          </p:stCondLst>
                                        </p:cTn>
                                        <p:tgtEl>
                                          <p:spTgt spid="15374"/>
                                        </p:tgtEl>
                                        <p:attrNameLst>
                                          <p:attrName>style.visibility</p:attrName>
                                        </p:attrNameLst>
                                      </p:cBhvr>
                                      <p:to>
                                        <p:strVal val="visible"/>
                                      </p:to>
                                    </p:set>
                                    <p:animEffect transition="in" filter="wipe(left)">
                                      <p:cBhvr>
                                        <p:cTn id="7" dur="500"/>
                                        <p:tgtEl>
                                          <p:spTgt spid="153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373"/>
                                        </p:tgtEl>
                                        <p:attrNameLst>
                                          <p:attrName>style.visibility</p:attrName>
                                        </p:attrNameLst>
                                      </p:cBhvr>
                                      <p:to>
                                        <p:strVal val="visible"/>
                                      </p:to>
                                    </p:set>
                                    <p:animEffect transition="in" filter="wipe(left)">
                                      <p:cBhvr>
                                        <p:cTn id="12" dur="500"/>
                                        <p:tgtEl>
                                          <p:spTgt spid="15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3" grpId="0"/>
      <p:bldP spid="1537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矩形 195585"/>
          <p:cNvSpPr/>
          <p:nvPr/>
        </p:nvSpPr>
        <p:spPr>
          <a:xfrm>
            <a:off x="2041525" y="25718"/>
            <a:ext cx="4297680" cy="645160"/>
          </a:xfrm>
          <a:prstGeom prst="rect">
            <a:avLst/>
          </a:prstGeom>
          <a:noFill/>
          <a:ln w="9525">
            <a:noFill/>
          </a:ln>
        </p:spPr>
        <p:txBody>
          <a:bodyPr wrap="none" anchor="ctr">
            <a:spAutoFit/>
          </a:bodyPr>
          <a:lstStyle/>
          <a:p>
            <a:pPr eaLnBrk="1" hangingPunct="1"/>
            <a:r>
              <a:rPr lang="zh-CN" altLang="en-US" sz="3600" dirty="0">
                <a:solidFill>
                  <a:schemeClr val="tx1"/>
                </a:solidFill>
                <a:latin typeface="微软雅黑" panose="020B0503020204020204" charset="-122"/>
                <a:ea typeface="微软雅黑" panose="020B0503020204020204" charset="-122"/>
                <a:cs typeface="微软雅黑" panose="020B0503020204020204" charset="-122"/>
              </a:rPr>
              <a:t>古代人如何“高考” </a:t>
            </a:r>
          </a:p>
        </p:txBody>
      </p:sp>
      <p:pic>
        <p:nvPicPr>
          <p:cNvPr id="195587" name="图片 195586" descr="古代人如何“高考”3"/>
          <p:cNvPicPr>
            <a:picLocks noChangeAspect="1"/>
          </p:cNvPicPr>
          <p:nvPr/>
        </p:nvPicPr>
        <p:blipFill>
          <a:blip r:embed="rId2"/>
          <a:stretch>
            <a:fillRect/>
          </a:stretch>
        </p:blipFill>
        <p:spPr>
          <a:xfrm>
            <a:off x="8184515" y="26035"/>
            <a:ext cx="3938905" cy="4304665"/>
          </a:xfrm>
          <a:prstGeom prst="rect">
            <a:avLst/>
          </a:prstGeom>
          <a:noFill/>
          <a:ln w="9525">
            <a:noFill/>
          </a:ln>
        </p:spPr>
      </p:pic>
      <p:sp>
        <p:nvSpPr>
          <p:cNvPr id="195588" name="矩形 195587"/>
          <p:cNvSpPr/>
          <p:nvPr/>
        </p:nvSpPr>
        <p:spPr>
          <a:xfrm>
            <a:off x="10160" y="4635500"/>
            <a:ext cx="12113895" cy="2061210"/>
          </a:xfrm>
          <a:prstGeom prst="rect">
            <a:avLst/>
          </a:prstGeom>
          <a:noFill/>
          <a:ln w="9525">
            <a:noFill/>
          </a:ln>
        </p:spPr>
        <p:txBody>
          <a:bodyPr wrap="square" anchor="ctr">
            <a:spAutoFit/>
          </a:bodyPr>
          <a:lstStyle/>
          <a:p>
            <a:pPr eaLnBrk="1" hangingPunct="1"/>
            <a:r>
              <a:rPr lang="en-US" altLang="zh-CN" sz="3200" dirty="0">
                <a:solidFill>
                  <a:schemeClr val="tx1"/>
                </a:solidFill>
                <a:latin typeface="微软雅黑" panose="020B0503020204020204" charset="-122"/>
                <a:ea typeface="微软雅黑" panose="020B0503020204020204" charset="-122"/>
                <a:cs typeface="微软雅黑" panose="020B0503020204020204" charset="-122"/>
              </a:rPr>
              <a:t>   “</a:t>
            </a:r>
            <a:r>
              <a:rPr lang="zh-CN" altLang="en-US" sz="3200" dirty="0">
                <a:solidFill>
                  <a:schemeClr val="tx1"/>
                </a:solidFill>
                <a:latin typeface="微软雅黑" panose="020B0503020204020204" charset="-122"/>
                <a:ea typeface="微软雅黑" panose="020B0503020204020204" charset="-122"/>
                <a:cs typeface="微软雅黑" panose="020B0503020204020204" charset="-122"/>
              </a:rPr>
              <a:t>从科考的结果看，中国政府的高官阶层中的不少官员都怀有让人</a:t>
            </a:r>
            <a:r>
              <a:rPr lang="zh-CN" altLang="en-US" sz="3200" dirty="0">
                <a:solidFill>
                  <a:srgbClr val="FF0000"/>
                </a:solidFill>
                <a:latin typeface="微软雅黑" panose="020B0503020204020204" charset="-122"/>
                <a:ea typeface="微软雅黑" panose="020B0503020204020204" charset="-122"/>
                <a:cs typeface="微软雅黑" panose="020B0503020204020204" charset="-122"/>
              </a:rPr>
              <a:t>极为敬佩的才能和知识，及爱国、正直和有条不紊的工作态度。</a:t>
            </a:r>
            <a:r>
              <a:rPr lang="zh-CN" altLang="en-US" sz="3200" dirty="0">
                <a:solidFill>
                  <a:schemeClr val="tx1"/>
                </a:solidFill>
                <a:latin typeface="微软雅黑" panose="020B0503020204020204" charset="-122"/>
                <a:ea typeface="微软雅黑" panose="020B0503020204020204" charset="-122"/>
                <a:cs typeface="微软雅黑" panose="020B0503020204020204" charset="-122"/>
              </a:rPr>
              <a:t>它维持了这个</a:t>
            </a:r>
            <a:r>
              <a:rPr lang="zh-CN" altLang="en-US" sz="3200" dirty="0">
                <a:solidFill>
                  <a:srgbClr val="FF0000"/>
                </a:solidFill>
                <a:latin typeface="微软雅黑" panose="020B0503020204020204" charset="-122"/>
                <a:ea typeface="微软雅黑" panose="020B0503020204020204" charset="-122"/>
                <a:cs typeface="微软雅黑" panose="020B0503020204020204" charset="-122"/>
              </a:rPr>
              <a:t>国家庞大的机器的运转</a:t>
            </a:r>
            <a:r>
              <a:rPr lang="zh-CN" altLang="en-US" sz="3200" dirty="0">
                <a:solidFill>
                  <a:schemeClr val="tx1"/>
                </a:solidFill>
                <a:latin typeface="微软雅黑" panose="020B0503020204020204" charset="-122"/>
                <a:ea typeface="微软雅黑" panose="020B0503020204020204" charset="-122"/>
                <a:cs typeface="微软雅黑" panose="020B0503020204020204" charset="-122"/>
              </a:rPr>
              <a:t>，也保持着一种不衰的崇文风气。”</a:t>
            </a:r>
            <a:r>
              <a:rPr lang="zh-CN" altLang="en-US" sz="3200">
                <a:solidFill>
                  <a:schemeClr val="tx1"/>
                </a:solidFill>
                <a:latin typeface="微软雅黑" panose="020B0503020204020204" charset="-122"/>
                <a:ea typeface="微软雅黑" panose="020B0503020204020204" charset="-122"/>
                <a:cs typeface="微软雅黑" panose="020B0503020204020204" charset="-122"/>
              </a:rPr>
              <a:t>                                         </a:t>
            </a:r>
            <a:r>
              <a:rPr lang="en-US" altLang="zh-CN" sz="3200">
                <a:solidFill>
                  <a:schemeClr val="tx1"/>
                </a:solidFill>
                <a:latin typeface="微软雅黑" panose="020B0503020204020204" charset="-122"/>
                <a:ea typeface="微软雅黑" panose="020B0503020204020204" charset="-122"/>
                <a:cs typeface="微软雅黑" panose="020B0503020204020204" charset="-122"/>
              </a:rPr>
              <a:t>——</a:t>
            </a:r>
            <a:r>
              <a:rPr lang="zh-CN" altLang="en-US" sz="3200" dirty="0">
                <a:solidFill>
                  <a:schemeClr val="tx1"/>
                </a:solidFill>
                <a:latin typeface="微软雅黑" panose="020B0503020204020204" charset="-122"/>
                <a:ea typeface="微软雅黑" panose="020B0503020204020204" charset="-122"/>
                <a:cs typeface="微软雅黑" panose="020B0503020204020204" charset="-122"/>
              </a:rPr>
              <a:t>威廉姆斯</a:t>
            </a:r>
            <a:r>
              <a:rPr lang="en-US" altLang="zh-CN" sz="320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sz="3200" dirty="0">
                <a:solidFill>
                  <a:schemeClr val="tx1"/>
                </a:solidFill>
                <a:latin typeface="微软雅黑" panose="020B0503020204020204" charset="-122"/>
                <a:ea typeface="微软雅黑" panose="020B0503020204020204" charset="-122"/>
                <a:cs typeface="微软雅黑" panose="020B0503020204020204" charset="-122"/>
              </a:rPr>
              <a:t>中央王国</a:t>
            </a:r>
            <a:r>
              <a:rPr lang="en-US" altLang="zh-CN" sz="3200">
                <a:solidFill>
                  <a:schemeClr val="tx1"/>
                </a:solidFill>
                <a:latin typeface="微软雅黑" panose="020B0503020204020204" charset="-122"/>
                <a:ea typeface="微软雅黑" panose="020B0503020204020204" charset="-122"/>
                <a:cs typeface="微软雅黑" panose="020B0503020204020204" charset="-122"/>
              </a:rPr>
              <a:t>》</a:t>
            </a:r>
          </a:p>
        </p:txBody>
      </p:sp>
      <p:pic>
        <p:nvPicPr>
          <p:cNvPr id="195589" name="图片 195588" descr="古代人如何“高考”2"/>
          <p:cNvPicPr>
            <a:picLocks noChangeAspect="1"/>
          </p:cNvPicPr>
          <p:nvPr/>
        </p:nvPicPr>
        <p:blipFill>
          <a:blip r:embed="rId3"/>
          <a:stretch>
            <a:fillRect/>
          </a:stretch>
        </p:blipFill>
        <p:spPr>
          <a:xfrm>
            <a:off x="10160" y="581025"/>
            <a:ext cx="5828030" cy="396240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标题 196609"/>
          <p:cNvSpPr>
            <a:spLocks noGrp="1" noRot="1"/>
          </p:cNvSpPr>
          <p:nvPr>
            <p:ph type="title" idx="4294967295"/>
          </p:nvPr>
        </p:nvSpPr>
        <p:spPr>
          <a:xfrm>
            <a:off x="223838" y="-59055"/>
            <a:ext cx="8229600" cy="1143000"/>
          </a:xfrm>
        </p:spPr>
        <p:txBody>
          <a:bodyPr anchor="ctr"/>
          <a:lstStyle/>
          <a:p>
            <a:r>
              <a:rPr lang="zh-CN" altLang="en-US" b="1" dirty="0">
                <a:solidFill>
                  <a:srgbClr val="FF0000"/>
                </a:solidFill>
                <a:latin typeface="微软雅黑" panose="020B0503020204020204" charset="-122"/>
                <a:ea typeface="微软雅黑" panose="020B0503020204020204" charset="-122"/>
              </a:rPr>
              <a:t>他们都是进士及第</a:t>
            </a:r>
          </a:p>
        </p:txBody>
      </p:sp>
      <p:pic>
        <p:nvPicPr>
          <p:cNvPr id="196611" name="图片 196610" descr="u=970164619,4152351226&amp;gp=42"/>
          <p:cNvPicPr>
            <a:picLocks noChangeAspect="1"/>
          </p:cNvPicPr>
          <p:nvPr/>
        </p:nvPicPr>
        <p:blipFill>
          <a:blip r:embed="rId2"/>
          <a:stretch>
            <a:fillRect/>
          </a:stretch>
        </p:blipFill>
        <p:spPr>
          <a:xfrm>
            <a:off x="8255" y="993775"/>
            <a:ext cx="1360805" cy="1816100"/>
          </a:xfrm>
          <a:prstGeom prst="rect">
            <a:avLst/>
          </a:prstGeom>
          <a:noFill/>
          <a:ln w="9525">
            <a:noFill/>
          </a:ln>
        </p:spPr>
      </p:pic>
      <p:pic>
        <p:nvPicPr>
          <p:cNvPr id="196612" name="图片 196611" descr="u=4071887817,2301084624&amp;gp=34"/>
          <p:cNvPicPr>
            <a:picLocks noChangeAspect="1"/>
          </p:cNvPicPr>
          <p:nvPr/>
        </p:nvPicPr>
        <p:blipFill>
          <a:blip r:embed="rId3"/>
          <a:stretch>
            <a:fillRect/>
          </a:stretch>
        </p:blipFill>
        <p:spPr>
          <a:xfrm>
            <a:off x="1369060" y="993775"/>
            <a:ext cx="1437005" cy="1915795"/>
          </a:xfrm>
          <a:prstGeom prst="rect">
            <a:avLst/>
          </a:prstGeom>
          <a:noFill/>
          <a:ln w="9525">
            <a:noFill/>
          </a:ln>
        </p:spPr>
      </p:pic>
      <p:pic>
        <p:nvPicPr>
          <p:cNvPr id="196613" name="图片 196612" descr="11524565996840024_small"/>
          <p:cNvPicPr>
            <a:picLocks noChangeAspect="1"/>
          </p:cNvPicPr>
          <p:nvPr/>
        </p:nvPicPr>
        <p:blipFill>
          <a:blip r:embed="rId4"/>
          <a:stretch>
            <a:fillRect/>
          </a:stretch>
        </p:blipFill>
        <p:spPr>
          <a:xfrm>
            <a:off x="8255" y="3498215"/>
            <a:ext cx="1731010" cy="1920240"/>
          </a:xfrm>
          <a:prstGeom prst="rect">
            <a:avLst/>
          </a:prstGeom>
          <a:noFill/>
          <a:ln w="9525">
            <a:noFill/>
          </a:ln>
        </p:spPr>
      </p:pic>
      <p:sp>
        <p:nvSpPr>
          <p:cNvPr id="196614" name="文本框 196613"/>
          <p:cNvSpPr txBox="1"/>
          <p:nvPr/>
        </p:nvSpPr>
        <p:spPr>
          <a:xfrm>
            <a:off x="49530" y="2838133"/>
            <a:ext cx="1277938" cy="460375"/>
          </a:xfrm>
          <a:prstGeom prst="rect">
            <a:avLst/>
          </a:prstGeom>
          <a:noFill/>
          <a:ln w="9525">
            <a:noFill/>
          </a:ln>
        </p:spPr>
        <p:txBody>
          <a:bodyPr>
            <a:spAutoFit/>
          </a:bodyPr>
          <a:lstStyle/>
          <a:p>
            <a:pPr eaLnBrk="1" hangingPunct="1">
              <a:spcBef>
                <a:spcPct val="50000"/>
              </a:spcBef>
            </a:pPr>
            <a:r>
              <a:rPr lang="zh-CN" altLang="en-US" sz="2400" dirty="0">
                <a:solidFill>
                  <a:schemeClr val="tx1"/>
                </a:solidFill>
                <a:latin typeface="微软雅黑" panose="020B0503020204020204" charset="-122"/>
                <a:ea typeface="微软雅黑" panose="020B0503020204020204" charset="-122"/>
              </a:rPr>
              <a:t>陈子昂</a:t>
            </a:r>
          </a:p>
        </p:txBody>
      </p:sp>
      <p:sp>
        <p:nvSpPr>
          <p:cNvPr id="196615" name="文本框 196614"/>
          <p:cNvSpPr txBox="1"/>
          <p:nvPr/>
        </p:nvSpPr>
        <p:spPr>
          <a:xfrm>
            <a:off x="1584960" y="2923223"/>
            <a:ext cx="1004888" cy="460375"/>
          </a:xfrm>
          <a:prstGeom prst="rect">
            <a:avLst/>
          </a:prstGeom>
          <a:noFill/>
          <a:ln w="9525">
            <a:noFill/>
          </a:ln>
        </p:spPr>
        <p:txBody>
          <a:bodyPr>
            <a:spAutoFit/>
          </a:bodyPr>
          <a:lstStyle/>
          <a:p>
            <a:pPr eaLnBrk="1" hangingPunct="1">
              <a:spcBef>
                <a:spcPct val="50000"/>
              </a:spcBef>
            </a:pPr>
            <a:r>
              <a:rPr lang="zh-CN" altLang="en-US" sz="2400" dirty="0">
                <a:solidFill>
                  <a:schemeClr val="tx1"/>
                </a:solidFill>
                <a:latin typeface="微软雅黑" panose="020B0503020204020204" charset="-122"/>
                <a:ea typeface="微软雅黑" panose="020B0503020204020204" charset="-122"/>
              </a:rPr>
              <a:t>王维</a:t>
            </a:r>
          </a:p>
        </p:txBody>
      </p:sp>
      <p:sp>
        <p:nvSpPr>
          <p:cNvPr id="196616" name="文本框 196615"/>
          <p:cNvSpPr txBox="1"/>
          <p:nvPr/>
        </p:nvSpPr>
        <p:spPr>
          <a:xfrm>
            <a:off x="94298" y="5418455"/>
            <a:ext cx="1644650" cy="460375"/>
          </a:xfrm>
          <a:prstGeom prst="rect">
            <a:avLst/>
          </a:prstGeom>
          <a:noFill/>
          <a:ln w="9525">
            <a:noFill/>
          </a:ln>
        </p:spPr>
        <p:txBody>
          <a:bodyPr>
            <a:spAutoFit/>
          </a:bodyPr>
          <a:lstStyle/>
          <a:p>
            <a:pPr eaLnBrk="1" hangingPunct="1">
              <a:spcBef>
                <a:spcPct val="50000"/>
              </a:spcBef>
            </a:pPr>
            <a:r>
              <a:rPr lang="zh-CN" altLang="en-US" sz="2400" dirty="0">
                <a:solidFill>
                  <a:schemeClr val="tx1"/>
                </a:solidFill>
                <a:latin typeface="微软雅黑" panose="020B0503020204020204" charset="-122"/>
                <a:ea typeface="微软雅黑" panose="020B0503020204020204" charset="-122"/>
              </a:rPr>
              <a:t>张九龄</a:t>
            </a:r>
          </a:p>
        </p:txBody>
      </p:sp>
      <p:pic>
        <p:nvPicPr>
          <p:cNvPr id="196617" name="图片 196616" descr="11615716985955208_small"/>
          <p:cNvPicPr>
            <a:picLocks noChangeAspect="1"/>
          </p:cNvPicPr>
          <p:nvPr/>
        </p:nvPicPr>
        <p:blipFill>
          <a:blip r:embed="rId5"/>
          <a:stretch>
            <a:fillRect/>
          </a:stretch>
        </p:blipFill>
        <p:spPr>
          <a:xfrm>
            <a:off x="2806065" y="964565"/>
            <a:ext cx="1667510" cy="2073275"/>
          </a:xfrm>
          <a:prstGeom prst="rect">
            <a:avLst/>
          </a:prstGeom>
          <a:noFill/>
          <a:ln w="9525">
            <a:noFill/>
          </a:ln>
        </p:spPr>
      </p:pic>
      <p:sp>
        <p:nvSpPr>
          <p:cNvPr id="196618" name="文本框 196617"/>
          <p:cNvSpPr txBox="1"/>
          <p:nvPr/>
        </p:nvSpPr>
        <p:spPr>
          <a:xfrm>
            <a:off x="3012758" y="3037523"/>
            <a:ext cx="1460500" cy="460375"/>
          </a:xfrm>
          <a:prstGeom prst="rect">
            <a:avLst/>
          </a:prstGeom>
          <a:noFill/>
          <a:ln w="9525">
            <a:noFill/>
          </a:ln>
        </p:spPr>
        <p:txBody>
          <a:bodyPr>
            <a:spAutoFit/>
          </a:bodyPr>
          <a:lstStyle/>
          <a:p>
            <a:pPr eaLnBrk="1" hangingPunct="1">
              <a:spcBef>
                <a:spcPct val="50000"/>
              </a:spcBef>
            </a:pPr>
            <a:r>
              <a:rPr lang="zh-CN" altLang="en-US" sz="2400" dirty="0">
                <a:solidFill>
                  <a:schemeClr val="tx1"/>
                </a:solidFill>
                <a:latin typeface="微软雅黑" panose="020B0503020204020204" charset="-122"/>
                <a:ea typeface="微软雅黑" panose="020B0503020204020204" charset="-122"/>
                <a:cs typeface="微软雅黑" panose="020B0503020204020204" charset="-122"/>
              </a:rPr>
              <a:t>王昌龄 </a:t>
            </a:r>
          </a:p>
        </p:txBody>
      </p:sp>
      <p:pic>
        <p:nvPicPr>
          <p:cNvPr id="196619" name="图片 196618" descr="11775157334629895_small"/>
          <p:cNvPicPr>
            <a:picLocks noChangeAspect="1"/>
          </p:cNvPicPr>
          <p:nvPr/>
        </p:nvPicPr>
        <p:blipFill>
          <a:blip r:embed="rId6"/>
          <a:stretch>
            <a:fillRect/>
          </a:stretch>
        </p:blipFill>
        <p:spPr>
          <a:xfrm>
            <a:off x="4545330" y="964565"/>
            <a:ext cx="1494155" cy="1958975"/>
          </a:xfrm>
          <a:prstGeom prst="rect">
            <a:avLst/>
          </a:prstGeom>
          <a:noFill/>
          <a:ln w="9525">
            <a:noFill/>
          </a:ln>
        </p:spPr>
      </p:pic>
      <p:sp>
        <p:nvSpPr>
          <p:cNvPr id="196620" name="文本框 196619"/>
          <p:cNvSpPr txBox="1"/>
          <p:nvPr/>
        </p:nvSpPr>
        <p:spPr>
          <a:xfrm>
            <a:off x="4744720" y="3037840"/>
            <a:ext cx="1185863" cy="460375"/>
          </a:xfrm>
          <a:prstGeom prst="rect">
            <a:avLst/>
          </a:prstGeom>
          <a:noFill/>
          <a:ln w="9525">
            <a:noFill/>
          </a:ln>
        </p:spPr>
        <p:txBody>
          <a:bodyPr>
            <a:spAutoFit/>
          </a:bodyPr>
          <a:lstStyle/>
          <a:p>
            <a:pPr eaLnBrk="1" hangingPunct="1">
              <a:spcBef>
                <a:spcPct val="50000"/>
              </a:spcBef>
            </a:pPr>
            <a:r>
              <a:rPr lang="zh-CN" altLang="en-US" sz="2400" dirty="0">
                <a:solidFill>
                  <a:schemeClr val="tx1"/>
                </a:solidFill>
                <a:latin typeface="微软雅黑" panose="020B0503020204020204" charset="-122"/>
                <a:ea typeface="微软雅黑" panose="020B0503020204020204" charset="-122"/>
                <a:cs typeface="微软雅黑" panose="020B0503020204020204" charset="-122"/>
              </a:rPr>
              <a:t>岑参 </a:t>
            </a:r>
          </a:p>
        </p:txBody>
      </p:sp>
      <p:pic>
        <p:nvPicPr>
          <p:cNvPr id="196621" name="图片 196620" descr="1182496001534568_small"/>
          <p:cNvPicPr>
            <a:picLocks noChangeAspect="1"/>
          </p:cNvPicPr>
          <p:nvPr/>
        </p:nvPicPr>
        <p:blipFill>
          <a:blip r:embed="rId7"/>
          <a:stretch>
            <a:fillRect/>
          </a:stretch>
        </p:blipFill>
        <p:spPr>
          <a:xfrm>
            <a:off x="9077325" y="1083945"/>
            <a:ext cx="1490345" cy="1629410"/>
          </a:xfrm>
          <a:prstGeom prst="rect">
            <a:avLst/>
          </a:prstGeom>
          <a:noFill/>
          <a:ln w="9525">
            <a:noFill/>
          </a:ln>
        </p:spPr>
      </p:pic>
      <p:sp>
        <p:nvSpPr>
          <p:cNvPr id="196622" name="文本框 196621"/>
          <p:cNvSpPr txBox="1"/>
          <p:nvPr/>
        </p:nvSpPr>
        <p:spPr>
          <a:xfrm>
            <a:off x="9077325" y="2838133"/>
            <a:ext cx="1368425" cy="460375"/>
          </a:xfrm>
          <a:prstGeom prst="rect">
            <a:avLst/>
          </a:prstGeom>
          <a:noFill/>
          <a:ln w="9525">
            <a:noFill/>
          </a:ln>
        </p:spPr>
        <p:txBody>
          <a:bodyPr>
            <a:spAutoFit/>
          </a:bodyPr>
          <a:lstStyle/>
          <a:p>
            <a:pPr eaLnBrk="1" hangingPunct="1">
              <a:spcBef>
                <a:spcPct val="50000"/>
              </a:spcBef>
            </a:pPr>
            <a:r>
              <a:rPr lang="zh-CN" altLang="en-US" sz="2400" dirty="0">
                <a:solidFill>
                  <a:schemeClr val="tx1"/>
                </a:solidFill>
                <a:latin typeface="微软雅黑" panose="020B0503020204020204" charset="-122"/>
                <a:ea typeface="微软雅黑" panose="020B0503020204020204" charset="-122"/>
                <a:cs typeface="微软雅黑" panose="020B0503020204020204" charset="-122"/>
              </a:rPr>
              <a:t>柳宗元 </a:t>
            </a:r>
          </a:p>
        </p:txBody>
      </p:sp>
      <p:pic>
        <p:nvPicPr>
          <p:cNvPr id="196623" name="图片 196622" descr="11984706490754708_small"/>
          <p:cNvPicPr>
            <a:picLocks noChangeAspect="1"/>
          </p:cNvPicPr>
          <p:nvPr/>
        </p:nvPicPr>
        <p:blipFill>
          <a:blip r:embed="rId8"/>
          <a:stretch>
            <a:fillRect/>
          </a:stretch>
        </p:blipFill>
        <p:spPr>
          <a:xfrm>
            <a:off x="1739265" y="3498215"/>
            <a:ext cx="1497965" cy="2024380"/>
          </a:xfrm>
          <a:prstGeom prst="rect">
            <a:avLst/>
          </a:prstGeom>
          <a:noFill/>
          <a:ln w="9525">
            <a:noFill/>
          </a:ln>
        </p:spPr>
      </p:pic>
      <p:sp>
        <p:nvSpPr>
          <p:cNvPr id="196624" name="文本框 196623"/>
          <p:cNvSpPr txBox="1"/>
          <p:nvPr/>
        </p:nvSpPr>
        <p:spPr>
          <a:xfrm>
            <a:off x="1738948" y="5522278"/>
            <a:ext cx="1644650" cy="460375"/>
          </a:xfrm>
          <a:prstGeom prst="rect">
            <a:avLst/>
          </a:prstGeom>
          <a:noFill/>
          <a:ln w="9525">
            <a:noFill/>
          </a:ln>
        </p:spPr>
        <p:txBody>
          <a:bodyPr>
            <a:spAutoFit/>
          </a:bodyPr>
          <a:lstStyle/>
          <a:p>
            <a:pPr eaLnBrk="1" hangingPunct="1">
              <a:spcBef>
                <a:spcPct val="50000"/>
              </a:spcBef>
            </a:pPr>
            <a:r>
              <a:rPr lang="zh-CN" altLang="en-US" sz="2400" dirty="0">
                <a:solidFill>
                  <a:schemeClr val="tx1"/>
                </a:solidFill>
                <a:latin typeface="微软雅黑" panose="020B0503020204020204" charset="-122"/>
                <a:ea typeface="微软雅黑" panose="020B0503020204020204" charset="-122"/>
                <a:cs typeface="微软雅黑" panose="020B0503020204020204" charset="-122"/>
              </a:rPr>
              <a:t>韩 愈 </a:t>
            </a:r>
          </a:p>
        </p:txBody>
      </p:sp>
      <p:pic>
        <p:nvPicPr>
          <p:cNvPr id="196625" name="图片 196624" descr="127719699852031250"/>
          <p:cNvPicPr>
            <a:picLocks noChangeAspect="1"/>
          </p:cNvPicPr>
          <p:nvPr/>
        </p:nvPicPr>
        <p:blipFill>
          <a:blip r:embed="rId9"/>
          <a:stretch>
            <a:fillRect/>
          </a:stretch>
        </p:blipFill>
        <p:spPr>
          <a:xfrm>
            <a:off x="10567670" y="1012190"/>
            <a:ext cx="1452245" cy="1856740"/>
          </a:xfrm>
          <a:prstGeom prst="rect">
            <a:avLst/>
          </a:prstGeom>
          <a:noFill/>
          <a:ln w="9525">
            <a:noFill/>
          </a:ln>
        </p:spPr>
      </p:pic>
      <p:sp>
        <p:nvSpPr>
          <p:cNvPr id="196626" name="文本框 196625"/>
          <p:cNvSpPr txBox="1"/>
          <p:nvPr/>
        </p:nvSpPr>
        <p:spPr>
          <a:xfrm>
            <a:off x="10567353" y="2868930"/>
            <a:ext cx="1644650" cy="460375"/>
          </a:xfrm>
          <a:prstGeom prst="rect">
            <a:avLst/>
          </a:prstGeom>
          <a:noFill/>
          <a:ln w="9525">
            <a:noFill/>
          </a:ln>
        </p:spPr>
        <p:txBody>
          <a:bodyPr>
            <a:spAutoFit/>
          </a:bodyPr>
          <a:lstStyle/>
          <a:p>
            <a:pPr eaLnBrk="1" hangingPunct="1">
              <a:spcBef>
                <a:spcPct val="50000"/>
              </a:spcBef>
            </a:pPr>
            <a:r>
              <a:rPr lang="zh-CN" altLang="en-US" sz="2400" dirty="0">
                <a:solidFill>
                  <a:schemeClr val="tx1"/>
                </a:solidFill>
                <a:latin typeface="微软雅黑" panose="020B0503020204020204" charset="-122"/>
                <a:ea typeface="微软雅黑" panose="020B0503020204020204" charset="-122"/>
                <a:cs typeface="微软雅黑" panose="020B0503020204020204" charset="-122"/>
              </a:rPr>
              <a:t>文天祥 </a:t>
            </a:r>
          </a:p>
        </p:txBody>
      </p:sp>
      <p:pic>
        <p:nvPicPr>
          <p:cNvPr id="197642" name="图片 197641" descr="u=3729659718,3368445553&amp;gp=2"/>
          <p:cNvPicPr>
            <a:picLocks noChangeAspect="1"/>
          </p:cNvPicPr>
          <p:nvPr/>
        </p:nvPicPr>
        <p:blipFill>
          <a:blip r:embed="rId10"/>
          <a:stretch>
            <a:fillRect/>
          </a:stretch>
        </p:blipFill>
        <p:spPr>
          <a:xfrm>
            <a:off x="7636510" y="1111885"/>
            <a:ext cx="1440815" cy="1601470"/>
          </a:xfrm>
          <a:prstGeom prst="rect">
            <a:avLst/>
          </a:prstGeom>
          <a:noFill/>
          <a:ln w="9525">
            <a:noFill/>
          </a:ln>
        </p:spPr>
      </p:pic>
      <p:sp>
        <p:nvSpPr>
          <p:cNvPr id="197643" name="文本框 197642"/>
          <p:cNvSpPr txBox="1"/>
          <p:nvPr/>
        </p:nvSpPr>
        <p:spPr>
          <a:xfrm>
            <a:off x="7565708" y="2923223"/>
            <a:ext cx="1511300" cy="460375"/>
          </a:xfrm>
          <a:prstGeom prst="rect">
            <a:avLst/>
          </a:prstGeom>
          <a:noFill/>
          <a:ln w="9525">
            <a:noFill/>
          </a:ln>
        </p:spPr>
        <p:txBody>
          <a:bodyPr>
            <a:spAutoFit/>
          </a:bodyPr>
          <a:lstStyle/>
          <a:p>
            <a:pPr algn="ctr" eaLnBrk="1" hangingPunct="1">
              <a:spcBef>
                <a:spcPct val="50000"/>
              </a:spcBef>
            </a:pPr>
            <a:r>
              <a:rPr lang="zh-CN" altLang="en-US" sz="2400" dirty="0">
                <a:solidFill>
                  <a:schemeClr val="tx1"/>
                </a:solidFill>
                <a:latin typeface="微软雅黑" panose="020B0503020204020204" charset="-122"/>
                <a:ea typeface="微软雅黑" panose="020B0503020204020204" charset="-122"/>
                <a:cs typeface="微软雅黑" panose="020B0503020204020204" charset="-122"/>
              </a:rPr>
              <a:t>司马光 </a:t>
            </a:r>
          </a:p>
        </p:txBody>
      </p:sp>
      <p:pic>
        <p:nvPicPr>
          <p:cNvPr id="197654" name="图片 197653" descr="u=3706088458,3990763969&amp;gp=34"/>
          <p:cNvPicPr>
            <a:picLocks noChangeAspect="1"/>
          </p:cNvPicPr>
          <p:nvPr/>
        </p:nvPicPr>
        <p:blipFill>
          <a:blip r:embed="rId11"/>
          <a:stretch>
            <a:fillRect/>
          </a:stretch>
        </p:blipFill>
        <p:spPr>
          <a:xfrm>
            <a:off x="5947410" y="1083945"/>
            <a:ext cx="1689100" cy="1838960"/>
          </a:xfrm>
          <a:prstGeom prst="rect">
            <a:avLst/>
          </a:prstGeom>
          <a:noFill/>
          <a:ln w="9525">
            <a:noFill/>
          </a:ln>
        </p:spPr>
      </p:pic>
      <p:sp>
        <p:nvSpPr>
          <p:cNvPr id="197655" name="文本框 197654"/>
          <p:cNvSpPr txBox="1"/>
          <p:nvPr/>
        </p:nvSpPr>
        <p:spPr>
          <a:xfrm>
            <a:off x="6129655" y="2909253"/>
            <a:ext cx="1296988" cy="460375"/>
          </a:xfrm>
          <a:prstGeom prst="rect">
            <a:avLst/>
          </a:prstGeom>
          <a:noFill/>
          <a:ln w="9525">
            <a:noFill/>
          </a:ln>
        </p:spPr>
        <p:txBody>
          <a:bodyPr>
            <a:spAutoFit/>
          </a:bodyPr>
          <a:lstStyle/>
          <a:p>
            <a:pPr algn="ctr" eaLnBrk="1" hangingPunct="1">
              <a:spcBef>
                <a:spcPct val="50000"/>
              </a:spcBef>
            </a:pPr>
            <a:r>
              <a:rPr lang="zh-CN" altLang="en-US" sz="2400" dirty="0">
                <a:solidFill>
                  <a:schemeClr val="tx1"/>
                </a:solidFill>
                <a:latin typeface="微软雅黑" panose="020B0503020204020204" charset="-122"/>
                <a:ea typeface="微软雅黑" panose="020B0503020204020204" charset="-122"/>
                <a:cs typeface="微软雅黑" panose="020B0503020204020204" charset="-122"/>
              </a:rPr>
              <a:t>蔡元培 </a:t>
            </a:r>
          </a:p>
        </p:txBody>
      </p:sp>
      <p:pic>
        <p:nvPicPr>
          <p:cNvPr id="197635" name="图片 197634" descr="u=2917444760,2801631064&amp;gp=-16"/>
          <p:cNvPicPr>
            <a:picLocks noChangeAspect="1"/>
          </p:cNvPicPr>
          <p:nvPr/>
        </p:nvPicPr>
        <p:blipFill>
          <a:blip r:embed="rId12"/>
          <a:stretch>
            <a:fillRect/>
          </a:stretch>
        </p:blipFill>
        <p:spPr>
          <a:xfrm>
            <a:off x="3237230" y="3498215"/>
            <a:ext cx="1738630" cy="2025015"/>
          </a:xfrm>
          <a:prstGeom prst="rect">
            <a:avLst/>
          </a:prstGeom>
          <a:noFill/>
          <a:ln w="9525">
            <a:noFill/>
          </a:ln>
        </p:spPr>
      </p:pic>
      <p:sp>
        <p:nvSpPr>
          <p:cNvPr id="197636" name="文本框 197635"/>
          <p:cNvSpPr txBox="1"/>
          <p:nvPr/>
        </p:nvSpPr>
        <p:spPr>
          <a:xfrm>
            <a:off x="3383915" y="5522913"/>
            <a:ext cx="1223963" cy="460375"/>
          </a:xfrm>
          <a:prstGeom prst="rect">
            <a:avLst/>
          </a:prstGeom>
          <a:noFill/>
          <a:ln w="9525">
            <a:noFill/>
          </a:ln>
        </p:spPr>
        <p:txBody>
          <a:bodyPr>
            <a:spAutoFit/>
          </a:bodyPr>
          <a:lstStyle/>
          <a:p>
            <a:pPr algn="ctr" eaLnBrk="1" hangingPunct="1">
              <a:spcBef>
                <a:spcPct val="50000"/>
              </a:spcBef>
            </a:pPr>
            <a:r>
              <a:rPr lang="zh-CN" altLang="en-US" sz="2400" dirty="0">
                <a:solidFill>
                  <a:schemeClr val="tx1"/>
                </a:solidFill>
                <a:latin typeface="微软雅黑" panose="020B0503020204020204" charset="-122"/>
                <a:ea typeface="微软雅黑" panose="020B0503020204020204" charset="-122"/>
                <a:cs typeface="微软雅黑" panose="020B0503020204020204" charset="-122"/>
              </a:rPr>
              <a:t>颜真卿 </a:t>
            </a:r>
          </a:p>
        </p:txBody>
      </p:sp>
      <p:pic>
        <p:nvPicPr>
          <p:cNvPr id="197641" name="图片 197640" descr="it"/>
          <p:cNvPicPr>
            <a:picLocks noChangeAspect="1"/>
          </p:cNvPicPr>
          <p:nvPr/>
        </p:nvPicPr>
        <p:blipFill>
          <a:blip r:embed="rId13"/>
          <a:stretch>
            <a:fillRect/>
          </a:stretch>
        </p:blipFill>
        <p:spPr>
          <a:xfrm>
            <a:off x="4975860" y="3450590"/>
            <a:ext cx="1682750" cy="2428875"/>
          </a:xfrm>
          <a:prstGeom prst="rect">
            <a:avLst/>
          </a:prstGeom>
          <a:noFill/>
          <a:ln w="9525">
            <a:noFill/>
          </a:ln>
        </p:spPr>
      </p:pic>
      <p:pic>
        <p:nvPicPr>
          <p:cNvPr id="197644" name="图片 197643" descr="u=3937434550,3268259419&amp;gp=38"/>
          <p:cNvPicPr>
            <a:picLocks noChangeAspect="1"/>
          </p:cNvPicPr>
          <p:nvPr/>
        </p:nvPicPr>
        <p:blipFill>
          <a:blip r:embed="rId14"/>
          <a:stretch>
            <a:fillRect/>
          </a:stretch>
        </p:blipFill>
        <p:spPr>
          <a:xfrm>
            <a:off x="10131425" y="3574415"/>
            <a:ext cx="2080895" cy="2037715"/>
          </a:xfrm>
          <a:prstGeom prst="rect">
            <a:avLst/>
          </a:prstGeom>
          <a:noFill/>
          <a:ln w="9525">
            <a:noFill/>
          </a:ln>
        </p:spPr>
      </p:pic>
      <p:pic>
        <p:nvPicPr>
          <p:cNvPr id="197649" name="图片 197648" descr="u=1929126,395134695&amp;gp=30"/>
          <p:cNvPicPr>
            <a:picLocks noChangeAspect="1"/>
          </p:cNvPicPr>
          <p:nvPr/>
        </p:nvPicPr>
        <p:blipFill>
          <a:blip r:embed="rId15"/>
          <a:stretch>
            <a:fillRect/>
          </a:stretch>
        </p:blipFill>
        <p:spPr>
          <a:xfrm>
            <a:off x="6871335" y="3609975"/>
            <a:ext cx="1724025" cy="2147570"/>
          </a:xfrm>
          <a:prstGeom prst="rect">
            <a:avLst/>
          </a:prstGeom>
          <a:noFill/>
          <a:ln w="9525">
            <a:noFill/>
          </a:ln>
        </p:spPr>
      </p:pic>
      <p:sp>
        <p:nvSpPr>
          <p:cNvPr id="197650" name="文本框 197649"/>
          <p:cNvSpPr txBox="1"/>
          <p:nvPr/>
        </p:nvSpPr>
        <p:spPr>
          <a:xfrm>
            <a:off x="7637145" y="9377363"/>
            <a:ext cx="1655763" cy="460375"/>
          </a:xfrm>
          <a:prstGeom prst="rect">
            <a:avLst/>
          </a:prstGeom>
          <a:noFill/>
          <a:ln w="9525">
            <a:noFill/>
          </a:ln>
        </p:spPr>
        <p:txBody>
          <a:bodyPr>
            <a:spAutoFit/>
          </a:bodyPr>
          <a:lstStyle/>
          <a:p>
            <a:pPr algn="ctr" eaLnBrk="1" hangingPunct="1">
              <a:spcBef>
                <a:spcPct val="50000"/>
              </a:spcBef>
            </a:pPr>
            <a:r>
              <a:rPr lang="zh-CN" altLang="en-US" sz="2400" dirty="0">
                <a:solidFill>
                  <a:schemeClr val="tx1"/>
                </a:solidFill>
                <a:latin typeface="微软雅黑" panose="020B0503020204020204" charset="-122"/>
                <a:ea typeface="微软雅黑" panose="020B0503020204020204" charset="-122"/>
                <a:cs typeface="微软雅黑" panose="020B0503020204020204" charset="-122"/>
              </a:rPr>
              <a:t>徐光启 </a:t>
            </a:r>
          </a:p>
        </p:txBody>
      </p:sp>
      <p:pic>
        <p:nvPicPr>
          <p:cNvPr id="197653" name="图片 197652" descr="u=4126742781,1274462054&amp;gp=32"/>
          <p:cNvPicPr>
            <a:picLocks noChangeAspect="1"/>
          </p:cNvPicPr>
          <p:nvPr/>
        </p:nvPicPr>
        <p:blipFill>
          <a:blip r:embed="rId16"/>
          <a:stretch>
            <a:fillRect/>
          </a:stretch>
        </p:blipFill>
        <p:spPr>
          <a:xfrm>
            <a:off x="8595360" y="3574415"/>
            <a:ext cx="1536065" cy="2182495"/>
          </a:xfrm>
          <a:prstGeom prst="rect">
            <a:avLst/>
          </a:prstGeom>
          <a:noFill/>
          <a:ln w="9525">
            <a:noFill/>
          </a:ln>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标题 205825"/>
          <p:cNvSpPr>
            <a:spLocks noGrp="1" noRot="1"/>
          </p:cNvSpPr>
          <p:nvPr>
            <p:ph type="title"/>
          </p:nvPr>
        </p:nvSpPr>
        <p:spPr>
          <a:xfrm>
            <a:off x="19050" y="1386840"/>
            <a:ext cx="12127865" cy="1766570"/>
          </a:xfrm>
        </p:spPr>
        <p:txBody>
          <a:bodyPr anchor="ctr">
            <a:noAutofit/>
          </a:bodyPr>
          <a:lstStyle/>
          <a:p>
            <a:pPr algn="l"/>
            <a:r>
              <a:rPr lang="en-US" altLang="zh-CN" sz="4000" b="1" dirty="0">
                <a:solidFill>
                  <a:srgbClr val="FF0000"/>
                </a:solidFill>
                <a:latin typeface="微软雅黑" panose="020B0503020204020204" charset="-122"/>
                <a:ea typeface="微软雅黑" panose="020B0503020204020204" charset="-122"/>
                <a:cs typeface="微软雅黑" panose="020B0503020204020204" charset="-122"/>
              </a:rPr>
              <a:t>1905</a:t>
            </a:r>
            <a:r>
              <a:rPr lang="zh-CN" altLang="en-US" sz="4000" b="1" dirty="0">
                <a:solidFill>
                  <a:srgbClr val="FF0000"/>
                </a:solidFill>
                <a:latin typeface="微软雅黑" panose="020B0503020204020204" charset="-122"/>
                <a:ea typeface="微软雅黑" panose="020B0503020204020204" charset="-122"/>
                <a:cs typeface="微软雅黑" panose="020B0503020204020204" charset="-122"/>
              </a:rPr>
              <a:t>年</a:t>
            </a:r>
            <a:r>
              <a:rPr lang="en-US" altLang="zh-CN" sz="4000" b="1" dirty="0">
                <a:latin typeface="微软雅黑" panose="020B0503020204020204" charset="-122"/>
                <a:ea typeface="微软雅黑" panose="020B0503020204020204" charset="-122"/>
                <a:cs typeface="微软雅黑" panose="020B0503020204020204" charset="-122"/>
              </a:rPr>
              <a:t>9</a:t>
            </a:r>
            <a:r>
              <a:rPr lang="zh-CN" altLang="en-US" sz="4000" b="1" dirty="0">
                <a:latin typeface="微软雅黑" panose="020B0503020204020204" charset="-122"/>
                <a:ea typeface="微软雅黑" panose="020B0503020204020204" charset="-122"/>
                <a:cs typeface="微软雅黑" panose="020B0503020204020204" charset="-122"/>
              </a:rPr>
              <a:t>月</a:t>
            </a:r>
            <a:r>
              <a:rPr lang="en-US" altLang="zh-CN" sz="4000" b="1" dirty="0">
                <a:latin typeface="微软雅黑" panose="020B0503020204020204" charset="-122"/>
                <a:ea typeface="微软雅黑" panose="020B0503020204020204" charset="-122"/>
                <a:cs typeface="微软雅黑" panose="020B0503020204020204" charset="-122"/>
              </a:rPr>
              <a:t>2</a:t>
            </a:r>
            <a:r>
              <a:rPr lang="zh-CN" altLang="en-US" sz="4000" b="1" dirty="0">
                <a:latin typeface="微软雅黑" panose="020B0503020204020204" charset="-122"/>
                <a:ea typeface="微软雅黑" panose="020B0503020204020204" charset="-122"/>
                <a:cs typeface="微软雅黑" panose="020B0503020204020204" charset="-122"/>
              </a:rPr>
              <a:t>日，袁世凯、张之洞奏请立停科举 ，光绪帝诏准。延续</a:t>
            </a:r>
            <a:r>
              <a:rPr lang="en-US" altLang="zh-CN" sz="4000" b="1" dirty="0">
                <a:solidFill>
                  <a:srgbClr val="FF0000"/>
                </a:solidFill>
                <a:latin typeface="微软雅黑" panose="020B0503020204020204" charset="-122"/>
                <a:ea typeface="微软雅黑" panose="020B0503020204020204" charset="-122"/>
                <a:cs typeface="微软雅黑" panose="020B0503020204020204" charset="-122"/>
              </a:rPr>
              <a:t>1300</a:t>
            </a:r>
            <a:r>
              <a:rPr lang="zh-CN" altLang="en-US" sz="4000" b="1" dirty="0">
                <a:solidFill>
                  <a:srgbClr val="FF0000"/>
                </a:solidFill>
                <a:latin typeface="微软雅黑" panose="020B0503020204020204" charset="-122"/>
                <a:ea typeface="微软雅黑" panose="020B0503020204020204" charset="-122"/>
                <a:cs typeface="微软雅黑" panose="020B0503020204020204" charset="-122"/>
              </a:rPr>
              <a:t>多年的科举制废至此正式废除了</a:t>
            </a:r>
            <a:r>
              <a:rPr lang="zh-CN" altLang="en-US" sz="4000" b="1" dirty="0">
                <a:latin typeface="微软雅黑" panose="020B0503020204020204" charset="-122"/>
                <a:ea typeface="微软雅黑" panose="020B0503020204020204" charset="-122"/>
                <a:cs typeface="微软雅黑" panose="020B0503020204020204" charset="-122"/>
              </a:rPr>
              <a:t>。</a:t>
            </a:r>
          </a:p>
        </p:txBody>
      </p:sp>
      <p:pic>
        <p:nvPicPr>
          <p:cNvPr id="205827" name="图片 205826" descr="u=718707258,1789558332&amp;gp=38"/>
          <p:cNvPicPr>
            <a:picLocks noChangeAspect="1"/>
          </p:cNvPicPr>
          <p:nvPr/>
        </p:nvPicPr>
        <p:blipFill>
          <a:blip r:embed="rId2"/>
          <a:stretch>
            <a:fillRect/>
          </a:stretch>
        </p:blipFill>
        <p:spPr>
          <a:xfrm>
            <a:off x="1511300" y="2808923"/>
            <a:ext cx="3024188" cy="3168650"/>
          </a:xfrm>
          <a:prstGeom prst="rect">
            <a:avLst/>
          </a:prstGeom>
          <a:noFill/>
          <a:ln w="9525">
            <a:noFill/>
          </a:ln>
        </p:spPr>
      </p:pic>
      <p:pic>
        <p:nvPicPr>
          <p:cNvPr id="205828" name="图片 205827" descr="u=4124730135,155330569&amp;gp=42"/>
          <p:cNvPicPr>
            <a:picLocks noChangeAspect="1"/>
          </p:cNvPicPr>
          <p:nvPr/>
        </p:nvPicPr>
        <p:blipFill>
          <a:blip r:embed="rId3"/>
          <a:stretch>
            <a:fillRect/>
          </a:stretch>
        </p:blipFill>
        <p:spPr>
          <a:xfrm>
            <a:off x="4798695" y="2969260"/>
            <a:ext cx="2089150" cy="3091180"/>
          </a:xfrm>
          <a:prstGeom prst="rect">
            <a:avLst/>
          </a:prstGeom>
          <a:noFill/>
          <a:ln w="9525">
            <a:noFill/>
          </a:ln>
        </p:spPr>
      </p:pic>
      <p:sp>
        <p:nvSpPr>
          <p:cNvPr id="205829" name="文本框 205828"/>
          <p:cNvSpPr txBox="1"/>
          <p:nvPr/>
        </p:nvSpPr>
        <p:spPr>
          <a:xfrm>
            <a:off x="4798695" y="6060440"/>
            <a:ext cx="2089150" cy="706755"/>
          </a:xfrm>
          <a:prstGeom prst="rect">
            <a:avLst/>
          </a:prstGeom>
          <a:noFill/>
          <a:ln w="9525">
            <a:noFill/>
          </a:ln>
        </p:spPr>
        <p:txBody>
          <a:bodyPr>
            <a:spAutoFit/>
          </a:bodyPr>
          <a:lstStyle/>
          <a:p>
            <a:pPr algn="ctr" eaLnBrk="1" hangingPunct="1">
              <a:spcBef>
                <a:spcPct val="50000"/>
              </a:spcBef>
            </a:pPr>
            <a:r>
              <a:rPr lang="zh-CN" altLang="en-US" sz="4000" dirty="0">
                <a:solidFill>
                  <a:schemeClr val="tx1"/>
                </a:solidFill>
                <a:latin typeface="微软雅黑" panose="020B0503020204020204" charset="-122"/>
                <a:ea typeface="微软雅黑" panose="020B0503020204020204" charset="-122"/>
              </a:rPr>
              <a:t>袁世凯</a:t>
            </a:r>
          </a:p>
        </p:txBody>
      </p:sp>
      <p:sp>
        <p:nvSpPr>
          <p:cNvPr id="205830" name="文本框 205829"/>
          <p:cNvSpPr txBox="1"/>
          <p:nvPr/>
        </p:nvSpPr>
        <p:spPr>
          <a:xfrm>
            <a:off x="1847533" y="6060440"/>
            <a:ext cx="2520950" cy="706755"/>
          </a:xfrm>
          <a:prstGeom prst="rect">
            <a:avLst/>
          </a:prstGeom>
          <a:noFill/>
          <a:ln w="9525">
            <a:noFill/>
          </a:ln>
        </p:spPr>
        <p:txBody>
          <a:bodyPr>
            <a:spAutoFit/>
          </a:bodyPr>
          <a:lstStyle/>
          <a:p>
            <a:pPr algn="ctr" eaLnBrk="1" hangingPunct="1">
              <a:spcBef>
                <a:spcPct val="50000"/>
              </a:spcBef>
            </a:pPr>
            <a:r>
              <a:rPr lang="zh-CN" altLang="en-US" sz="4000" dirty="0">
                <a:solidFill>
                  <a:schemeClr val="tx1"/>
                </a:solidFill>
                <a:latin typeface="微软雅黑" panose="020B0503020204020204" charset="-122"/>
                <a:ea typeface="微软雅黑" panose="020B0503020204020204" charset="-122"/>
              </a:rPr>
              <a:t>张之洞</a:t>
            </a:r>
          </a:p>
        </p:txBody>
      </p:sp>
      <p:pic>
        <p:nvPicPr>
          <p:cNvPr id="205831" name="图片 205830" descr="3005"/>
          <p:cNvPicPr>
            <a:picLocks noChangeAspect="1"/>
          </p:cNvPicPr>
          <p:nvPr/>
        </p:nvPicPr>
        <p:blipFill>
          <a:blip r:embed="rId4"/>
          <a:stretch>
            <a:fillRect/>
          </a:stretch>
        </p:blipFill>
        <p:spPr>
          <a:xfrm>
            <a:off x="7396480" y="3139440"/>
            <a:ext cx="2244725" cy="2921000"/>
          </a:xfrm>
          <a:prstGeom prst="rect">
            <a:avLst/>
          </a:prstGeom>
          <a:noFill/>
          <a:ln w="9525">
            <a:noFill/>
          </a:ln>
        </p:spPr>
      </p:pic>
      <p:sp>
        <p:nvSpPr>
          <p:cNvPr id="205832" name="文本框 205831"/>
          <p:cNvSpPr txBox="1"/>
          <p:nvPr/>
        </p:nvSpPr>
        <p:spPr>
          <a:xfrm>
            <a:off x="7535545" y="6060440"/>
            <a:ext cx="2089150" cy="706755"/>
          </a:xfrm>
          <a:prstGeom prst="rect">
            <a:avLst/>
          </a:prstGeom>
          <a:noFill/>
          <a:ln w="9525">
            <a:noFill/>
          </a:ln>
        </p:spPr>
        <p:txBody>
          <a:bodyPr>
            <a:spAutoFit/>
          </a:bodyPr>
          <a:lstStyle/>
          <a:p>
            <a:pPr algn="ctr" eaLnBrk="1" hangingPunct="1">
              <a:spcBef>
                <a:spcPct val="50000"/>
              </a:spcBef>
            </a:pPr>
            <a:r>
              <a:rPr lang="zh-CN" altLang="en-US" sz="4000" dirty="0">
                <a:solidFill>
                  <a:schemeClr val="tx1"/>
                </a:solidFill>
                <a:latin typeface="微软雅黑" panose="020B0503020204020204" charset="-122"/>
                <a:ea typeface="微软雅黑" panose="020B0503020204020204" charset="-122"/>
              </a:rPr>
              <a:t>光绪帝</a:t>
            </a:r>
          </a:p>
        </p:txBody>
      </p:sp>
      <p:sp>
        <p:nvSpPr>
          <p:cNvPr id="5" name="文本框 4"/>
          <p:cNvSpPr txBox="1"/>
          <p:nvPr/>
        </p:nvSpPr>
        <p:spPr>
          <a:xfrm>
            <a:off x="19050" y="-28575"/>
            <a:ext cx="12153265" cy="1568450"/>
          </a:xfrm>
          <a:prstGeom prst="rect">
            <a:avLst/>
          </a:prstGeom>
          <a:noFill/>
        </p:spPr>
        <p:txBody>
          <a:bodyPr wrap="square" rtlCol="0" anchor="t">
            <a:spAutoFit/>
          </a:bodyPr>
          <a:lstStyle/>
          <a:p>
            <a:pPr algn="l" fontAlgn="auto">
              <a:spcBef>
                <a:spcPts val="0"/>
              </a:spcBef>
            </a:pPr>
            <a:r>
              <a:rPr lang="zh-CN" altLang="en-US" sz="4800" dirty="0">
                <a:solidFill>
                  <a:schemeClr val="tx1"/>
                </a:solidFill>
                <a:latin typeface="微软雅黑" panose="020B0503020204020204" charset="-122"/>
                <a:ea typeface="微软雅黑" panose="020B0503020204020204" charset="-122"/>
                <a:cs typeface="微软雅黑" panose="020B0503020204020204" charset="-122"/>
                <a:sym typeface="+mn-ea"/>
              </a:rPr>
              <a:t>清末废除：</a:t>
            </a:r>
            <a:r>
              <a:rPr lang="zh-CN" altLang="en-US" sz="4400" dirty="0">
                <a:solidFill>
                  <a:schemeClr val="tx1"/>
                </a:solidFill>
                <a:latin typeface="微软雅黑" panose="020B0503020204020204" charset="-122"/>
                <a:ea typeface="微软雅黑" panose="020B0503020204020204" charset="-122"/>
                <a:cs typeface="微软雅黑" panose="020B0503020204020204" charset="-122"/>
                <a:sym typeface="+mn-ea"/>
              </a:rPr>
              <a:t>1898</a:t>
            </a:r>
            <a:r>
              <a:rPr lang="zh-CN" altLang="en-US" sz="4800" dirty="0">
                <a:solidFill>
                  <a:schemeClr val="tx1"/>
                </a:solidFill>
                <a:latin typeface="微软雅黑" panose="020B0503020204020204" charset="-122"/>
                <a:ea typeface="微软雅黑" panose="020B0503020204020204" charset="-122"/>
                <a:cs typeface="微软雅黑" panose="020B0503020204020204" charset="-122"/>
                <a:sym typeface="+mn-ea"/>
              </a:rPr>
              <a:t>年戊戌变法曾改革科举制，废八股，改试策论；</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205826"/>
                                        </p:tgtEl>
                                        <p:attrNameLst>
                                          <p:attrName>style.visibility</p:attrName>
                                        </p:attrNameLst>
                                      </p:cBhvr>
                                      <p:to>
                                        <p:strVal val="visible"/>
                                      </p:to>
                                    </p:set>
                                    <p:anim calcmode="lin" valueType="num">
                                      <p:cBhvr>
                                        <p:cTn id="7" dur="500" fill="hold"/>
                                        <p:tgtEl>
                                          <p:spTgt spid="205826"/>
                                        </p:tgtEl>
                                        <p:attrNameLst>
                                          <p:attrName>ppt_w</p:attrName>
                                        </p:attrNameLst>
                                      </p:cBhvr>
                                      <p:tavLst>
                                        <p:tav tm="0">
                                          <p:val>
                                            <p:strVal val="#ppt_w*2.5"/>
                                          </p:val>
                                        </p:tav>
                                        <p:tav tm="100000">
                                          <p:val>
                                            <p:strVal val="#ppt_w"/>
                                          </p:val>
                                        </p:tav>
                                      </p:tavLst>
                                    </p:anim>
                                    <p:anim calcmode="lin" valueType="num">
                                      <p:cBhvr>
                                        <p:cTn id="8" dur="500" fill="hold"/>
                                        <p:tgtEl>
                                          <p:spTgt spid="205826"/>
                                        </p:tgtEl>
                                        <p:attrNameLst>
                                          <p:attrName>ppt_h</p:attrName>
                                        </p:attrNameLst>
                                      </p:cBhvr>
                                      <p:tavLst>
                                        <p:tav tm="0">
                                          <p:val>
                                            <p:strVal val="#ppt_h*0.01"/>
                                          </p:val>
                                        </p:tav>
                                        <p:tav tm="100000">
                                          <p:val>
                                            <p:strVal val="#ppt_h"/>
                                          </p:val>
                                        </p:tav>
                                      </p:tavLst>
                                    </p:anim>
                                    <p:anim calcmode="lin" valueType="num">
                                      <p:cBhvr>
                                        <p:cTn id="9" dur="500" fill="hold"/>
                                        <p:tgtEl>
                                          <p:spTgt spid="205826"/>
                                        </p:tgtEl>
                                        <p:attrNameLst>
                                          <p:attrName>ppt_x</p:attrName>
                                        </p:attrNameLst>
                                      </p:cBhvr>
                                      <p:tavLst>
                                        <p:tav tm="0">
                                          <p:val>
                                            <p:strVal val="#ppt_x"/>
                                          </p:val>
                                        </p:tav>
                                        <p:tav tm="100000">
                                          <p:val>
                                            <p:strVal val="#ppt_x"/>
                                          </p:val>
                                        </p:tav>
                                      </p:tavLst>
                                    </p:anim>
                                    <p:anim calcmode="lin" valueType="num">
                                      <p:cBhvr>
                                        <p:cTn id="10" dur="500" fill="hold"/>
                                        <p:tgtEl>
                                          <p:spTgt spid="205826"/>
                                        </p:tgtEl>
                                        <p:attrNameLst>
                                          <p:attrName>ppt_y</p:attrName>
                                        </p:attrNameLst>
                                      </p:cBhvr>
                                      <p:tavLst>
                                        <p:tav tm="0">
                                          <p:val>
                                            <p:strVal val="#ppt_h+1"/>
                                          </p:val>
                                        </p:tav>
                                        <p:tav tm="100000">
                                          <p:val>
                                            <p:strVal val="#ppt_y"/>
                                          </p:val>
                                        </p:tav>
                                      </p:tavLst>
                                    </p:anim>
                                    <p:animEffect transition="in" filter="fade">
                                      <p:cBhvr>
                                        <p:cTn id="11" dur="500"/>
                                        <p:tgtEl>
                                          <p:spTgt spid="205826"/>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205827"/>
                                        </p:tgtEl>
                                        <p:attrNameLst>
                                          <p:attrName>style.visibility</p:attrName>
                                        </p:attrNameLst>
                                      </p:cBhvr>
                                      <p:to>
                                        <p:strVal val="visible"/>
                                      </p:to>
                                    </p:set>
                                    <p:anim calcmode="lin" valueType="num">
                                      <p:cBhvr>
                                        <p:cTn id="16" dur="1000" fill="hold"/>
                                        <p:tgtEl>
                                          <p:spTgt spid="205827"/>
                                        </p:tgtEl>
                                        <p:attrNameLst>
                                          <p:attrName>ppt_w</p:attrName>
                                        </p:attrNameLst>
                                      </p:cBhvr>
                                      <p:tavLst>
                                        <p:tav tm="0">
                                          <p:val>
                                            <p:strVal val="#ppt_w*0.70"/>
                                          </p:val>
                                        </p:tav>
                                        <p:tav tm="100000">
                                          <p:val>
                                            <p:strVal val="#ppt_w"/>
                                          </p:val>
                                        </p:tav>
                                      </p:tavLst>
                                    </p:anim>
                                    <p:anim calcmode="lin" valueType="num">
                                      <p:cBhvr>
                                        <p:cTn id="17" dur="1000" fill="hold"/>
                                        <p:tgtEl>
                                          <p:spTgt spid="205827"/>
                                        </p:tgtEl>
                                        <p:attrNameLst>
                                          <p:attrName>ppt_h</p:attrName>
                                        </p:attrNameLst>
                                      </p:cBhvr>
                                      <p:tavLst>
                                        <p:tav tm="0">
                                          <p:val>
                                            <p:strVal val="#ppt_h"/>
                                          </p:val>
                                        </p:tav>
                                        <p:tav tm="100000">
                                          <p:val>
                                            <p:strVal val="#ppt_h"/>
                                          </p:val>
                                        </p:tav>
                                      </p:tavLst>
                                    </p:anim>
                                    <p:animEffect transition="in" filter="fade">
                                      <p:cBhvr>
                                        <p:cTn id="18" dur="1000"/>
                                        <p:tgtEl>
                                          <p:spTgt spid="205827"/>
                                        </p:tgtEl>
                                      </p:cBhvr>
                                    </p:animEffect>
                                  </p:childTnLst>
                                </p:cTn>
                              </p:par>
                              <p:par>
                                <p:cTn id="19" presetID="55" presetClass="entr" presetSubtype="0" fill="hold" grpId="0" nodeType="withEffect">
                                  <p:stCondLst>
                                    <p:cond delay="0"/>
                                  </p:stCondLst>
                                  <p:childTnLst>
                                    <p:set>
                                      <p:cBhvr>
                                        <p:cTn id="20" dur="1" fill="hold">
                                          <p:stCondLst>
                                            <p:cond delay="0"/>
                                          </p:stCondLst>
                                        </p:cTn>
                                        <p:tgtEl>
                                          <p:spTgt spid="205830"/>
                                        </p:tgtEl>
                                        <p:attrNameLst>
                                          <p:attrName>style.visibility</p:attrName>
                                        </p:attrNameLst>
                                      </p:cBhvr>
                                      <p:to>
                                        <p:strVal val="visible"/>
                                      </p:to>
                                    </p:set>
                                    <p:anim calcmode="lin" valueType="num">
                                      <p:cBhvr>
                                        <p:cTn id="21" dur="1000" fill="hold"/>
                                        <p:tgtEl>
                                          <p:spTgt spid="205830"/>
                                        </p:tgtEl>
                                        <p:attrNameLst>
                                          <p:attrName>ppt_w</p:attrName>
                                        </p:attrNameLst>
                                      </p:cBhvr>
                                      <p:tavLst>
                                        <p:tav tm="0">
                                          <p:val>
                                            <p:strVal val="#ppt_w*0.70"/>
                                          </p:val>
                                        </p:tav>
                                        <p:tav tm="100000">
                                          <p:val>
                                            <p:strVal val="#ppt_w"/>
                                          </p:val>
                                        </p:tav>
                                      </p:tavLst>
                                    </p:anim>
                                    <p:anim calcmode="lin" valueType="num">
                                      <p:cBhvr>
                                        <p:cTn id="22" dur="1000" fill="hold"/>
                                        <p:tgtEl>
                                          <p:spTgt spid="205830"/>
                                        </p:tgtEl>
                                        <p:attrNameLst>
                                          <p:attrName>ppt_h</p:attrName>
                                        </p:attrNameLst>
                                      </p:cBhvr>
                                      <p:tavLst>
                                        <p:tav tm="0">
                                          <p:val>
                                            <p:strVal val="#ppt_h"/>
                                          </p:val>
                                        </p:tav>
                                        <p:tav tm="100000">
                                          <p:val>
                                            <p:strVal val="#ppt_h"/>
                                          </p:val>
                                        </p:tav>
                                      </p:tavLst>
                                    </p:anim>
                                    <p:animEffect transition="in" filter="fade">
                                      <p:cBhvr>
                                        <p:cTn id="23" dur="1000"/>
                                        <p:tgtEl>
                                          <p:spTgt spid="205830"/>
                                        </p:tgtEl>
                                      </p:cBhvr>
                                    </p:animEffect>
                                  </p:childTnLst>
                                </p:cTn>
                              </p:par>
                              <p:par>
                                <p:cTn id="24" presetID="55" presetClass="entr" presetSubtype="0" fill="hold" nodeType="withEffect">
                                  <p:stCondLst>
                                    <p:cond delay="0"/>
                                  </p:stCondLst>
                                  <p:childTnLst>
                                    <p:set>
                                      <p:cBhvr>
                                        <p:cTn id="25" dur="1" fill="hold">
                                          <p:stCondLst>
                                            <p:cond delay="0"/>
                                          </p:stCondLst>
                                        </p:cTn>
                                        <p:tgtEl>
                                          <p:spTgt spid="205828"/>
                                        </p:tgtEl>
                                        <p:attrNameLst>
                                          <p:attrName>style.visibility</p:attrName>
                                        </p:attrNameLst>
                                      </p:cBhvr>
                                      <p:to>
                                        <p:strVal val="visible"/>
                                      </p:to>
                                    </p:set>
                                    <p:anim calcmode="lin" valueType="num">
                                      <p:cBhvr>
                                        <p:cTn id="26" dur="1000" fill="hold"/>
                                        <p:tgtEl>
                                          <p:spTgt spid="205828"/>
                                        </p:tgtEl>
                                        <p:attrNameLst>
                                          <p:attrName>ppt_w</p:attrName>
                                        </p:attrNameLst>
                                      </p:cBhvr>
                                      <p:tavLst>
                                        <p:tav tm="0">
                                          <p:val>
                                            <p:strVal val="#ppt_w*0.70"/>
                                          </p:val>
                                        </p:tav>
                                        <p:tav tm="100000">
                                          <p:val>
                                            <p:strVal val="#ppt_w"/>
                                          </p:val>
                                        </p:tav>
                                      </p:tavLst>
                                    </p:anim>
                                    <p:anim calcmode="lin" valueType="num">
                                      <p:cBhvr>
                                        <p:cTn id="27" dur="1000" fill="hold"/>
                                        <p:tgtEl>
                                          <p:spTgt spid="205828"/>
                                        </p:tgtEl>
                                        <p:attrNameLst>
                                          <p:attrName>ppt_h</p:attrName>
                                        </p:attrNameLst>
                                      </p:cBhvr>
                                      <p:tavLst>
                                        <p:tav tm="0">
                                          <p:val>
                                            <p:strVal val="#ppt_h"/>
                                          </p:val>
                                        </p:tav>
                                        <p:tav tm="100000">
                                          <p:val>
                                            <p:strVal val="#ppt_h"/>
                                          </p:val>
                                        </p:tav>
                                      </p:tavLst>
                                    </p:anim>
                                    <p:animEffect transition="in" filter="fade">
                                      <p:cBhvr>
                                        <p:cTn id="28" dur="1000"/>
                                        <p:tgtEl>
                                          <p:spTgt spid="205828"/>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205829"/>
                                        </p:tgtEl>
                                        <p:attrNameLst>
                                          <p:attrName>style.visibility</p:attrName>
                                        </p:attrNameLst>
                                      </p:cBhvr>
                                      <p:to>
                                        <p:strVal val="visible"/>
                                      </p:to>
                                    </p:set>
                                    <p:anim calcmode="lin" valueType="num">
                                      <p:cBhvr>
                                        <p:cTn id="31" dur="1000" fill="hold"/>
                                        <p:tgtEl>
                                          <p:spTgt spid="205829"/>
                                        </p:tgtEl>
                                        <p:attrNameLst>
                                          <p:attrName>ppt_w</p:attrName>
                                        </p:attrNameLst>
                                      </p:cBhvr>
                                      <p:tavLst>
                                        <p:tav tm="0">
                                          <p:val>
                                            <p:strVal val="#ppt_w*0.70"/>
                                          </p:val>
                                        </p:tav>
                                        <p:tav tm="100000">
                                          <p:val>
                                            <p:strVal val="#ppt_w"/>
                                          </p:val>
                                        </p:tav>
                                      </p:tavLst>
                                    </p:anim>
                                    <p:anim calcmode="lin" valueType="num">
                                      <p:cBhvr>
                                        <p:cTn id="32" dur="1000" fill="hold"/>
                                        <p:tgtEl>
                                          <p:spTgt spid="205829"/>
                                        </p:tgtEl>
                                        <p:attrNameLst>
                                          <p:attrName>ppt_h</p:attrName>
                                        </p:attrNameLst>
                                      </p:cBhvr>
                                      <p:tavLst>
                                        <p:tav tm="0">
                                          <p:val>
                                            <p:strVal val="#ppt_h"/>
                                          </p:val>
                                        </p:tav>
                                        <p:tav tm="100000">
                                          <p:val>
                                            <p:strVal val="#ppt_h"/>
                                          </p:val>
                                        </p:tav>
                                      </p:tavLst>
                                    </p:anim>
                                    <p:animEffect transition="in" filter="fade">
                                      <p:cBhvr>
                                        <p:cTn id="33" dur="1000"/>
                                        <p:tgtEl>
                                          <p:spTgt spid="205829"/>
                                        </p:tgtEl>
                                      </p:cBhvr>
                                    </p:animEffect>
                                  </p:childTnLst>
                                </p:cTn>
                              </p:par>
                              <p:par>
                                <p:cTn id="34" presetID="55" presetClass="entr" presetSubtype="0" fill="hold" nodeType="withEffect">
                                  <p:stCondLst>
                                    <p:cond delay="0"/>
                                  </p:stCondLst>
                                  <p:childTnLst>
                                    <p:set>
                                      <p:cBhvr>
                                        <p:cTn id="35" dur="1" fill="hold">
                                          <p:stCondLst>
                                            <p:cond delay="0"/>
                                          </p:stCondLst>
                                        </p:cTn>
                                        <p:tgtEl>
                                          <p:spTgt spid="205831"/>
                                        </p:tgtEl>
                                        <p:attrNameLst>
                                          <p:attrName>style.visibility</p:attrName>
                                        </p:attrNameLst>
                                      </p:cBhvr>
                                      <p:to>
                                        <p:strVal val="visible"/>
                                      </p:to>
                                    </p:set>
                                    <p:anim calcmode="lin" valueType="num">
                                      <p:cBhvr>
                                        <p:cTn id="36" dur="1000" fill="hold"/>
                                        <p:tgtEl>
                                          <p:spTgt spid="205831"/>
                                        </p:tgtEl>
                                        <p:attrNameLst>
                                          <p:attrName>ppt_w</p:attrName>
                                        </p:attrNameLst>
                                      </p:cBhvr>
                                      <p:tavLst>
                                        <p:tav tm="0">
                                          <p:val>
                                            <p:strVal val="#ppt_w*0.70"/>
                                          </p:val>
                                        </p:tav>
                                        <p:tav tm="100000">
                                          <p:val>
                                            <p:strVal val="#ppt_w"/>
                                          </p:val>
                                        </p:tav>
                                      </p:tavLst>
                                    </p:anim>
                                    <p:anim calcmode="lin" valueType="num">
                                      <p:cBhvr>
                                        <p:cTn id="37" dur="1000" fill="hold"/>
                                        <p:tgtEl>
                                          <p:spTgt spid="205831"/>
                                        </p:tgtEl>
                                        <p:attrNameLst>
                                          <p:attrName>ppt_h</p:attrName>
                                        </p:attrNameLst>
                                      </p:cBhvr>
                                      <p:tavLst>
                                        <p:tav tm="0">
                                          <p:val>
                                            <p:strVal val="#ppt_h"/>
                                          </p:val>
                                        </p:tav>
                                        <p:tav tm="100000">
                                          <p:val>
                                            <p:strVal val="#ppt_h"/>
                                          </p:val>
                                        </p:tav>
                                      </p:tavLst>
                                    </p:anim>
                                    <p:animEffect transition="in" filter="fade">
                                      <p:cBhvr>
                                        <p:cTn id="38" dur="1000"/>
                                        <p:tgtEl>
                                          <p:spTgt spid="205831"/>
                                        </p:tgtEl>
                                      </p:cBhvr>
                                    </p:animEffect>
                                  </p:childTnLst>
                                </p:cTn>
                              </p:par>
                              <p:par>
                                <p:cTn id="39" presetID="55" presetClass="entr" presetSubtype="0" fill="hold" grpId="0" nodeType="withEffect">
                                  <p:stCondLst>
                                    <p:cond delay="0"/>
                                  </p:stCondLst>
                                  <p:childTnLst>
                                    <p:set>
                                      <p:cBhvr>
                                        <p:cTn id="40" dur="1" fill="hold">
                                          <p:stCondLst>
                                            <p:cond delay="0"/>
                                          </p:stCondLst>
                                        </p:cTn>
                                        <p:tgtEl>
                                          <p:spTgt spid="205832"/>
                                        </p:tgtEl>
                                        <p:attrNameLst>
                                          <p:attrName>style.visibility</p:attrName>
                                        </p:attrNameLst>
                                      </p:cBhvr>
                                      <p:to>
                                        <p:strVal val="visible"/>
                                      </p:to>
                                    </p:set>
                                    <p:anim calcmode="lin" valueType="num">
                                      <p:cBhvr>
                                        <p:cTn id="41" dur="1000" fill="hold"/>
                                        <p:tgtEl>
                                          <p:spTgt spid="205832"/>
                                        </p:tgtEl>
                                        <p:attrNameLst>
                                          <p:attrName>ppt_w</p:attrName>
                                        </p:attrNameLst>
                                      </p:cBhvr>
                                      <p:tavLst>
                                        <p:tav tm="0">
                                          <p:val>
                                            <p:strVal val="#ppt_w*0.70"/>
                                          </p:val>
                                        </p:tav>
                                        <p:tav tm="100000">
                                          <p:val>
                                            <p:strVal val="#ppt_w"/>
                                          </p:val>
                                        </p:tav>
                                      </p:tavLst>
                                    </p:anim>
                                    <p:anim calcmode="lin" valueType="num">
                                      <p:cBhvr>
                                        <p:cTn id="42" dur="1000" fill="hold"/>
                                        <p:tgtEl>
                                          <p:spTgt spid="205832"/>
                                        </p:tgtEl>
                                        <p:attrNameLst>
                                          <p:attrName>ppt_h</p:attrName>
                                        </p:attrNameLst>
                                      </p:cBhvr>
                                      <p:tavLst>
                                        <p:tav tm="0">
                                          <p:val>
                                            <p:strVal val="#ppt_h"/>
                                          </p:val>
                                        </p:tav>
                                        <p:tav tm="100000">
                                          <p:val>
                                            <p:strVal val="#ppt_h"/>
                                          </p:val>
                                        </p:tav>
                                      </p:tavLst>
                                    </p:anim>
                                    <p:animEffect transition="in" filter="fade">
                                      <p:cBhvr>
                                        <p:cTn id="43" dur="1000"/>
                                        <p:tgtEl>
                                          <p:spTgt spid="205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6" grpId="0"/>
      <p:bldP spid="205829" grpId="0"/>
      <p:bldP spid="205830" grpId="0"/>
      <p:bldP spid="20583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2167314" y="563655"/>
            <a:ext cx="3706436" cy="1322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en-US" sz="3200" b="1" dirty="0">
                <a:solidFill>
                  <a:schemeClr val="tx1"/>
                </a:solidFill>
                <a:latin typeface="华文隶书" panose="02010800040101010101" pitchFamily="2" charset="-122"/>
                <a:ea typeface="华文隶书" panose="02010800040101010101" pitchFamily="2" charset="-122"/>
              </a:rPr>
              <a:t>李启铭 ，官二</a:t>
            </a:r>
            <a:r>
              <a:rPr lang="zh-CN" altLang="en-US" sz="3200" b="1" dirty="0" smtClean="0">
                <a:solidFill>
                  <a:schemeClr val="tx1"/>
                </a:solidFill>
                <a:latin typeface="华文隶书" panose="02010800040101010101" pitchFamily="2" charset="-122"/>
                <a:ea typeface="华文隶书" panose="02010800040101010101" pitchFamily="2" charset="-122"/>
              </a:rPr>
              <a:t>代</a:t>
            </a:r>
            <a:endParaRPr lang="zh-CN" altLang="en-US" sz="3200" b="1" dirty="0">
              <a:solidFill>
                <a:schemeClr val="tx1"/>
              </a:solidFill>
              <a:latin typeface="华文隶书" panose="02010800040101010101" pitchFamily="2" charset="-122"/>
              <a:ea typeface="华文隶书" panose="02010800040101010101" pitchFamily="2" charset="-122"/>
            </a:endParaRPr>
          </a:p>
          <a:p>
            <a:pPr>
              <a:spcBef>
                <a:spcPct val="50000"/>
              </a:spcBef>
            </a:pPr>
            <a:r>
              <a:rPr lang="zh-CN" altLang="en-US" sz="3200" b="1" dirty="0">
                <a:solidFill>
                  <a:schemeClr val="tx1"/>
                </a:solidFill>
                <a:latin typeface="华文隶书" panose="02010800040101010101" pitchFamily="2" charset="-122"/>
                <a:ea typeface="华文隶书" panose="02010800040101010101" pitchFamily="2" charset="-122"/>
              </a:rPr>
              <a:t>名言：我爸是李刚。</a:t>
            </a:r>
          </a:p>
        </p:txBody>
      </p:sp>
      <p:pic>
        <p:nvPicPr>
          <p:cNvPr id="26628" name="Picture 4" descr="101031083235311"/>
          <p:cNvPicPr>
            <a:picLocks noChangeAspect="1" noChangeArrowheads="1"/>
          </p:cNvPicPr>
          <p:nvPr/>
        </p:nvPicPr>
        <p:blipFill>
          <a:blip r:embed="rId2">
            <a:clrChange>
              <a:clrFrom>
                <a:srgbClr val="E4EBF1"/>
              </a:clrFrom>
              <a:clrTo>
                <a:srgbClr val="E4EBF1">
                  <a:alpha val="0"/>
                </a:srgbClr>
              </a:clrTo>
            </a:clrChange>
            <a:extLst>
              <a:ext uri="{28A0092B-C50C-407E-A947-70E740481C1C}">
                <a14:useLocalDpi xmlns:a14="http://schemas.microsoft.com/office/drawing/2010/main" val="0"/>
              </a:ext>
            </a:extLst>
          </a:blip>
          <a:srcRect/>
          <a:stretch>
            <a:fillRect/>
          </a:stretch>
        </p:blipFill>
        <p:spPr bwMode="auto">
          <a:xfrm>
            <a:off x="116908" y="211655"/>
            <a:ext cx="2175152" cy="1766640"/>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6" descr="u=1777724218,1662264917&amp;fm=11&amp;g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909" y="2157189"/>
            <a:ext cx="2089150" cy="1905000"/>
          </a:xfrm>
          <a:prstGeom prst="rect">
            <a:avLst/>
          </a:prstGeom>
          <a:noFill/>
          <a:extLst>
            <a:ext uri="{909E8E84-426E-40DD-AFC4-6F175D3DCCD1}">
              <a14:hiddenFill xmlns:a14="http://schemas.microsoft.com/office/drawing/2010/main">
                <a:solidFill>
                  <a:srgbClr val="FFFFFF"/>
                </a:solidFill>
              </a14:hiddenFill>
            </a:ext>
          </a:extLst>
        </p:spPr>
      </p:pic>
      <p:sp>
        <p:nvSpPr>
          <p:cNvPr id="26631" name="Text Box 7"/>
          <p:cNvSpPr txBox="1">
            <a:spLocks noChangeArrowheads="1"/>
          </p:cNvSpPr>
          <p:nvPr/>
        </p:nvSpPr>
        <p:spPr bwMode="auto">
          <a:xfrm>
            <a:off x="2190827" y="2778658"/>
            <a:ext cx="5396263"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en-US" sz="3200" b="1" dirty="0">
                <a:solidFill>
                  <a:schemeClr val="tx1"/>
                </a:solidFill>
                <a:latin typeface="华文隶书" panose="02010800040101010101" pitchFamily="2" charset="-122"/>
                <a:ea typeface="华文隶书" panose="02010800040101010101" pitchFamily="2" charset="-122"/>
              </a:rPr>
              <a:t>李晨 ，演艺圈十大孝子之一</a:t>
            </a:r>
          </a:p>
        </p:txBody>
      </p:sp>
      <p:pic>
        <p:nvPicPr>
          <p:cNvPr id="26632" name="Picture 8" descr="S61966T1340438705687">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07" y="4241083"/>
            <a:ext cx="2117725" cy="1668463"/>
          </a:xfrm>
          <a:prstGeom prst="rect">
            <a:avLst/>
          </a:prstGeom>
          <a:noFill/>
          <a:extLst>
            <a:ext uri="{909E8E84-426E-40DD-AFC4-6F175D3DCCD1}">
              <a14:hiddenFill xmlns:a14="http://schemas.microsoft.com/office/drawing/2010/main">
                <a:solidFill>
                  <a:srgbClr val="FFFFFF"/>
                </a:solidFill>
              </a14:hiddenFill>
            </a:ext>
          </a:extLst>
        </p:spPr>
      </p:pic>
      <p:sp>
        <p:nvSpPr>
          <p:cNvPr id="26633" name="Text Box 9"/>
          <p:cNvSpPr txBox="1">
            <a:spLocks noChangeArrowheads="1"/>
          </p:cNvSpPr>
          <p:nvPr/>
        </p:nvSpPr>
        <p:spPr bwMode="auto">
          <a:xfrm>
            <a:off x="2190827" y="4694056"/>
            <a:ext cx="5400034"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en-US" sz="3200" b="1" dirty="0">
                <a:solidFill>
                  <a:schemeClr val="tx1"/>
                </a:solidFill>
                <a:latin typeface="华文隶书" panose="02010800040101010101" pitchFamily="2" charset="-122"/>
                <a:ea typeface="华文隶书" panose="02010800040101010101" pitchFamily="2" charset="-122"/>
              </a:rPr>
              <a:t>李泽 ，</a:t>
            </a:r>
            <a:r>
              <a:rPr lang="en-US" altLang="zh-CN" sz="3200" b="1" dirty="0">
                <a:solidFill>
                  <a:schemeClr val="tx1"/>
                </a:solidFill>
                <a:latin typeface="华文隶书" panose="02010800040101010101" pitchFamily="2" charset="-122"/>
                <a:ea typeface="华文隶书" panose="02010800040101010101" pitchFamily="2" charset="-122"/>
              </a:rPr>
              <a:t>2012</a:t>
            </a:r>
            <a:r>
              <a:rPr lang="zh-CN" altLang="en-US" sz="3200" b="1" dirty="0">
                <a:solidFill>
                  <a:schemeClr val="tx1"/>
                </a:solidFill>
                <a:latin typeface="华文隶书" panose="02010800040101010101" pitchFamily="2" charset="-122"/>
                <a:ea typeface="华文隶书" panose="02010800040101010101" pitchFamily="2" charset="-122"/>
              </a:rPr>
              <a:t>年北京理科状元</a:t>
            </a:r>
          </a:p>
        </p:txBody>
      </p:sp>
      <p:sp>
        <p:nvSpPr>
          <p:cNvPr id="26634" name="Text Box 10"/>
          <p:cNvSpPr txBox="1">
            <a:spLocks noChangeArrowheads="1"/>
          </p:cNvSpPr>
          <p:nvPr/>
        </p:nvSpPr>
        <p:spPr bwMode="auto">
          <a:xfrm>
            <a:off x="8058533" y="3150708"/>
            <a:ext cx="1133811" cy="6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en-US" sz="3600" b="1" dirty="0">
                <a:solidFill>
                  <a:srgbClr val="FF0000"/>
                </a:solidFill>
                <a:ea typeface="黑体" panose="02010609060101010101" charset="-122"/>
              </a:rPr>
              <a:t>汉朝</a:t>
            </a:r>
          </a:p>
        </p:txBody>
      </p:sp>
      <p:sp>
        <p:nvSpPr>
          <p:cNvPr id="26635" name="Text Box 11"/>
          <p:cNvSpPr txBox="1">
            <a:spLocks noChangeArrowheads="1"/>
          </p:cNvSpPr>
          <p:nvPr/>
        </p:nvSpPr>
        <p:spPr bwMode="auto">
          <a:xfrm>
            <a:off x="7896225" y="644090"/>
            <a:ext cx="2520255" cy="6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en-US" sz="3600" b="1" dirty="0">
                <a:solidFill>
                  <a:srgbClr val="FF0000"/>
                </a:solidFill>
                <a:ea typeface="黑体" panose="02010609060101010101" charset="-122"/>
              </a:rPr>
              <a:t>魏晋南北朝</a:t>
            </a:r>
          </a:p>
        </p:txBody>
      </p:sp>
      <p:sp>
        <p:nvSpPr>
          <p:cNvPr id="26636" name="Text Box 12"/>
          <p:cNvSpPr txBox="1">
            <a:spLocks noChangeArrowheads="1"/>
          </p:cNvSpPr>
          <p:nvPr/>
        </p:nvSpPr>
        <p:spPr bwMode="auto">
          <a:xfrm>
            <a:off x="8157843" y="5108691"/>
            <a:ext cx="1178517" cy="6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en-US" sz="3600" b="1" dirty="0">
                <a:solidFill>
                  <a:srgbClr val="FF0000"/>
                </a:solidFill>
                <a:ea typeface="黑体" panose="02010609060101010101" charset="-122"/>
              </a:rPr>
              <a:t>唐宋</a:t>
            </a:r>
          </a:p>
        </p:txBody>
      </p:sp>
      <p:pic>
        <p:nvPicPr>
          <p:cNvPr id="14" name="图片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8589" y="6042199"/>
            <a:ext cx="2822973" cy="843378"/>
          </a:xfrm>
          <a:prstGeom prst="rect">
            <a:avLst/>
          </a:prstGeom>
        </p:spPr>
      </p:pic>
      <p:sp>
        <p:nvSpPr>
          <p:cNvPr id="2" name="矩形 1"/>
          <p:cNvSpPr/>
          <p:nvPr/>
        </p:nvSpPr>
        <p:spPr>
          <a:xfrm>
            <a:off x="3533140" y="6141085"/>
            <a:ext cx="8955405" cy="645160"/>
          </a:xfrm>
          <a:prstGeom prst="rect">
            <a:avLst/>
          </a:prstGeom>
        </p:spPr>
        <p:txBody>
          <a:bodyPr wrap="square">
            <a:spAutoFit/>
          </a:bodyPr>
          <a:lstStyle/>
          <a:p>
            <a:pPr algn="ctr"/>
            <a:r>
              <a:rPr lang="zh-CN" altLang="en-US" sz="3600" dirty="0" smtClean="0">
                <a:ln w="9525">
                  <a:solidFill>
                    <a:srgbClr val="FF0000"/>
                  </a:solidFill>
                  <a:round/>
                </a:ln>
                <a:solidFill>
                  <a:srgbClr val="C00000"/>
                </a:solidFill>
                <a:latin typeface="黑体" panose="02010609060101010101" charset="-122"/>
                <a:ea typeface="黑体" panose="02010609060101010101" charset="-122"/>
              </a:rPr>
              <a:t>上述三</a:t>
            </a:r>
            <a:r>
              <a:rPr lang="zh-CN" altLang="en-US" sz="3600" dirty="0">
                <a:ln w="9525">
                  <a:solidFill>
                    <a:srgbClr val="FF0000"/>
                  </a:solidFill>
                  <a:round/>
                </a:ln>
                <a:solidFill>
                  <a:srgbClr val="C00000"/>
                </a:solidFill>
                <a:latin typeface="黑体" panose="02010609060101010101" charset="-122"/>
                <a:ea typeface="黑体" panose="02010609060101010101" charset="-122"/>
              </a:rPr>
              <a:t>位人物穿越在哪个时代最容易做官？</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6635"/>
                                        </p:tgtEl>
                                        <p:attrNameLst>
                                          <p:attrName>style.visibility</p:attrName>
                                        </p:attrNameLst>
                                      </p:cBhvr>
                                      <p:to>
                                        <p:strVal val="visible"/>
                                      </p:to>
                                    </p:set>
                                    <p:animEffect transition="in" filter="diamond(in)">
                                      <p:cBhvr>
                                        <p:cTn id="7" dur="500"/>
                                        <p:tgtEl>
                                          <p:spTgt spid="2663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6634"/>
                                        </p:tgtEl>
                                        <p:attrNameLst>
                                          <p:attrName>style.visibility</p:attrName>
                                        </p:attrNameLst>
                                      </p:cBhvr>
                                      <p:to>
                                        <p:strVal val="visible"/>
                                      </p:to>
                                    </p:set>
                                    <p:animEffect transition="in" filter="diamond(in)">
                                      <p:cBhvr>
                                        <p:cTn id="12" dur="500"/>
                                        <p:tgtEl>
                                          <p:spTgt spid="2663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6636"/>
                                        </p:tgtEl>
                                        <p:attrNameLst>
                                          <p:attrName>style.visibility</p:attrName>
                                        </p:attrNameLst>
                                      </p:cBhvr>
                                      <p:to>
                                        <p:strVal val="visible"/>
                                      </p:to>
                                    </p:set>
                                    <p:animEffect transition="in" filter="diamond(in)">
                                      <p:cBhvr>
                                        <p:cTn id="17" dur="500"/>
                                        <p:tgtEl>
                                          <p:spTgt spid="26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4" grpId="0" bldLvl="0" animBg="1"/>
      <p:bldP spid="26635" grpId="0" bldLvl="0" animBg="1"/>
      <p:bldP spid="26636"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5" name="Text Box 3"/>
          <p:cNvSpPr txBox="1">
            <a:spLocks noChangeArrowheads="1"/>
          </p:cNvSpPr>
          <p:nvPr/>
        </p:nvSpPr>
        <p:spPr bwMode="auto">
          <a:xfrm>
            <a:off x="-147955" y="520700"/>
            <a:ext cx="9957435" cy="3538220"/>
          </a:xfrm>
          <a:prstGeom prst="rect">
            <a:avLst/>
          </a:prstGeom>
          <a:noFill/>
          <a:ln w="9525">
            <a:noFill/>
            <a:miter lim="800000"/>
          </a:ln>
          <a:effec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　　</a:t>
            </a:r>
            <a:r>
              <a:rPr lang="zh-CN" altLang="en-US" sz="2800" b="1" dirty="0">
                <a:latin typeface="微软雅黑" panose="020B0503020204020204" charset="-122"/>
                <a:ea typeface="微软雅黑" panose="020B0503020204020204" charset="-122"/>
                <a:cs typeface="微软雅黑" panose="020B0503020204020204" charset="-122"/>
              </a:rPr>
              <a:t>科举的直接结果，是选拔出了十万名以上的进士，百万名以上的举人。</a:t>
            </a:r>
            <a:r>
              <a:rPr lang="en-US" altLang="zh-CN" sz="2800" b="1" dirty="0">
                <a:latin typeface="微软雅黑" panose="020B0503020204020204" charset="-122"/>
                <a:ea typeface="微软雅黑" panose="020B0503020204020204" charset="-122"/>
                <a:cs typeface="微软雅黑" panose="020B0503020204020204" charset="-122"/>
              </a:rPr>
              <a:t>……</a:t>
            </a:r>
            <a:r>
              <a:rPr lang="zh-CN" altLang="en-US" sz="2800" b="1" dirty="0">
                <a:latin typeface="微软雅黑" panose="020B0503020204020204" charset="-122"/>
                <a:ea typeface="微软雅黑" panose="020B0503020204020204" charset="-122"/>
                <a:cs typeface="微软雅黑" panose="020B0503020204020204" charset="-122"/>
              </a:rPr>
              <a:t>就</a:t>
            </a:r>
            <a:r>
              <a:rPr lang="zh-CN" altLang="en-US" sz="2800" b="1" dirty="0" smtClean="0">
                <a:latin typeface="微软雅黑" panose="020B0503020204020204" charset="-122"/>
                <a:ea typeface="微软雅黑" panose="020B0503020204020204" charset="-122"/>
                <a:cs typeface="微软雅黑" panose="020B0503020204020204" charset="-122"/>
              </a:rPr>
              <a:t>整体而言</a:t>
            </a:r>
            <a:r>
              <a:rPr lang="en-US" altLang="zh-CN" sz="2800" b="1" dirty="0" smtClean="0">
                <a:latin typeface="微软雅黑" panose="020B0503020204020204" charset="-122"/>
                <a:ea typeface="微软雅黑" panose="020B0503020204020204" charset="-122"/>
                <a:cs typeface="微软雅黑" panose="020B0503020204020204" charset="-122"/>
              </a:rPr>
              <a:t>……</a:t>
            </a:r>
            <a:r>
              <a:rPr lang="zh-CN" altLang="en-US" sz="2800" b="1" dirty="0">
                <a:latin typeface="微软雅黑" panose="020B0503020204020204" charset="-122"/>
                <a:ea typeface="微软雅黑" panose="020B0503020204020204" charset="-122"/>
                <a:cs typeface="微软雅黑" panose="020B0503020204020204" charset="-122"/>
              </a:rPr>
              <a:t>其中包括着一大批极为出色的、</a:t>
            </a:r>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rPr>
              <a:t>有着高度文化素养的政治家和行政管理专家。</a:t>
            </a:r>
            <a:r>
              <a:rPr lang="en-US" altLang="zh-CN" sz="2800" b="1" dirty="0">
                <a:latin typeface="微软雅黑" panose="020B0503020204020204" charset="-122"/>
                <a:ea typeface="微软雅黑" panose="020B0503020204020204" charset="-122"/>
                <a:cs typeface="微软雅黑" panose="020B0503020204020204" charset="-122"/>
              </a:rPr>
              <a:t>……</a:t>
            </a:r>
            <a:r>
              <a:rPr lang="zh-CN" altLang="en-US" sz="2800" b="1" dirty="0">
                <a:latin typeface="微软雅黑" panose="020B0503020204020204" charset="-122"/>
                <a:ea typeface="微软雅黑" panose="020B0503020204020204" charset="-122"/>
                <a:cs typeface="微软雅黑" panose="020B0503020204020204" charset="-122"/>
              </a:rPr>
              <a:t>科举制度的最大优点是从根本上打破了豪门世族对政治权力的垄断，使</a:t>
            </a:r>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rPr>
              <a:t>国家行政机构的组成向着尽可能大的社会面开放</a:t>
            </a:r>
            <a:r>
              <a:rPr lang="zh-CN" altLang="en-US" sz="2800" b="1" dirty="0">
                <a:solidFill>
                  <a:srgbClr val="C00000"/>
                </a:solidFill>
                <a:latin typeface="微软雅黑" panose="020B0503020204020204" charset="-122"/>
                <a:ea typeface="微软雅黑" panose="020B0503020204020204" charset="-122"/>
                <a:cs typeface="微软雅黑" panose="020B0503020204020204" charset="-122"/>
              </a:rPr>
              <a:t>。</a:t>
            </a:r>
            <a:r>
              <a:rPr lang="en-US" altLang="zh-CN" sz="2800" b="1" dirty="0">
                <a:latin typeface="微软雅黑" panose="020B0503020204020204" charset="-122"/>
                <a:ea typeface="微软雅黑" panose="020B0503020204020204" charset="-122"/>
                <a:cs typeface="微软雅黑" panose="020B0503020204020204" charset="-122"/>
              </a:rPr>
              <a:t>……</a:t>
            </a:r>
            <a:r>
              <a:rPr lang="zh-CN" altLang="en-US" sz="2800" b="1" dirty="0">
                <a:latin typeface="微软雅黑" panose="020B0503020204020204" charset="-122"/>
                <a:ea typeface="微软雅黑" panose="020B0503020204020204" charset="-122"/>
                <a:cs typeface="微软雅黑" panose="020B0503020204020204" charset="-122"/>
              </a:rPr>
              <a:t>另一个优点是十分明确地把文化水准看作选择行政官吏的首要条件。</a:t>
            </a:r>
            <a:r>
              <a:rPr lang="en-US" altLang="zh-CN" sz="2800" b="1" dirty="0">
                <a:latin typeface="微软雅黑" panose="020B0503020204020204" charset="-122"/>
                <a:ea typeface="微软雅黑" panose="020B0503020204020204" charset="-122"/>
                <a:cs typeface="微软雅黑" panose="020B0503020204020204" charset="-122"/>
              </a:rPr>
              <a:t>……</a:t>
            </a:r>
            <a:r>
              <a:rPr lang="zh-CN" altLang="en-US" sz="2800" b="1" dirty="0">
                <a:latin typeface="微软雅黑" panose="020B0503020204020204" charset="-122"/>
                <a:ea typeface="微软雅黑" panose="020B0503020204020204" charset="-122"/>
                <a:cs typeface="微软雅黑" panose="020B0503020204020204" charset="-122"/>
              </a:rPr>
              <a:t>由于做了书生才能</a:t>
            </a:r>
            <a:r>
              <a:rPr lang="zh-CN" altLang="en-US" sz="2800" b="1" dirty="0" smtClean="0">
                <a:latin typeface="微软雅黑" panose="020B0503020204020204" charset="-122"/>
                <a:ea typeface="微软雅黑" panose="020B0503020204020204" charset="-122"/>
                <a:cs typeface="微软雅黑" panose="020B0503020204020204" charset="-122"/>
              </a:rPr>
              <a:t>做官</a:t>
            </a:r>
            <a:r>
              <a:rPr lang="en-US" altLang="zh-CN" sz="2800" b="1" dirty="0" smtClean="0">
                <a:latin typeface="微软雅黑" panose="020B0503020204020204" charset="-122"/>
                <a:ea typeface="微软雅黑" panose="020B0503020204020204" charset="-122"/>
                <a:cs typeface="微软雅黑" panose="020B0503020204020204" charset="-122"/>
              </a:rPr>
              <a:t>……</a:t>
            </a:r>
            <a:r>
              <a:rPr lang="zh-CN" altLang="en-US" sz="2800" b="1" dirty="0">
                <a:latin typeface="微软雅黑" panose="020B0503020204020204" charset="-122"/>
                <a:ea typeface="微软雅黑" panose="020B0503020204020204" charset="-122"/>
                <a:cs typeface="微软雅黑" panose="020B0503020204020204" charset="-122"/>
              </a:rPr>
              <a:t>客观上拓宽了社会的</a:t>
            </a:r>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rPr>
              <a:t>文明面</a:t>
            </a:r>
            <a:r>
              <a:rPr lang="zh-CN" altLang="en-US" sz="2800" b="1" dirty="0" smtClean="0">
                <a:latin typeface="微软雅黑" panose="020B0503020204020204" charset="-122"/>
                <a:ea typeface="微软雅黑" panose="020B0503020204020204" charset="-122"/>
                <a:cs typeface="微软雅黑" panose="020B0503020204020204" charset="-122"/>
              </a:rPr>
              <a:t>。   </a:t>
            </a:r>
            <a:r>
              <a:rPr lang="en-US" altLang="zh-CN" sz="2800" b="1" dirty="0" smtClean="0">
                <a:latin typeface="微软雅黑" panose="020B0503020204020204" charset="-122"/>
                <a:ea typeface="微软雅黑" panose="020B0503020204020204" charset="-122"/>
                <a:cs typeface="微软雅黑" panose="020B0503020204020204" charset="-122"/>
              </a:rPr>
              <a:t>——</a:t>
            </a:r>
            <a:r>
              <a:rPr lang="zh-CN" altLang="en-US" sz="2800" b="1" dirty="0">
                <a:latin typeface="微软雅黑" panose="020B0503020204020204" charset="-122"/>
                <a:ea typeface="微软雅黑" panose="020B0503020204020204" charset="-122"/>
                <a:cs typeface="微软雅黑" panose="020B0503020204020204" charset="-122"/>
              </a:rPr>
              <a:t>余秋雨</a:t>
            </a:r>
            <a:r>
              <a:rPr lang="en-US" altLang="zh-CN" sz="2800" b="1" dirty="0">
                <a:latin typeface="微软雅黑" panose="020B0503020204020204" charset="-122"/>
                <a:ea typeface="微软雅黑" panose="020B0503020204020204" charset="-122"/>
                <a:cs typeface="微软雅黑" panose="020B0503020204020204" charset="-122"/>
              </a:rPr>
              <a:t>《</a:t>
            </a:r>
            <a:r>
              <a:rPr lang="zh-CN" altLang="en-US" sz="2800" b="1" dirty="0">
                <a:latin typeface="微软雅黑" panose="020B0503020204020204" charset="-122"/>
                <a:ea typeface="微软雅黑" panose="020B0503020204020204" charset="-122"/>
                <a:cs typeface="微软雅黑" panose="020B0503020204020204" charset="-122"/>
              </a:rPr>
              <a:t>十万进士</a:t>
            </a:r>
            <a:r>
              <a:rPr lang="en-US" altLang="zh-CN" sz="2800" b="1" dirty="0">
                <a:latin typeface="微软雅黑" panose="020B0503020204020204" charset="-122"/>
                <a:ea typeface="微软雅黑" panose="020B0503020204020204" charset="-122"/>
                <a:cs typeface="微软雅黑" panose="020B0503020204020204" charset="-122"/>
              </a:rPr>
              <a:t>》</a:t>
            </a:r>
          </a:p>
        </p:txBody>
      </p:sp>
      <p:pic>
        <p:nvPicPr>
          <p:cNvPr id="6194179" name="Picture 5" descr="http://free.banzhu.com/j/jiuyedie/alldata/uploadfile/others/20070225115530.jpg"/>
          <p:cNvPicPr>
            <a:picLocks noChangeAspect="1" noChangeArrowheads="1"/>
          </p:cNvPicPr>
          <p:nvPr/>
        </p:nvPicPr>
        <p:blipFill>
          <a:blip r:embed="rId2">
            <a:extLst>
              <a:ext uri="{28A0092B-C50C-407E-A947-70E740481C1C}">
                <a14:useLocalDpi xmlns:a14="http://schemas.microsoft.com/office/drawing/2010/main" val="0"/>
              </a:ext>
            </a:extLst>
          </a:blip>
          <a:srcRect t="8838" r="12878"/>
          <a:stretch>
            <a:fillRect/>
          </a:stretch>
        </p:blipFill>
        <p:spPr bwMode="auto">
          <a:xfrm>
            <a:off x="9809703" y="404744"/>
            <a:ext cx="2202908" cy="2986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p:cNvPicPr>
          <p:nvPr/>
        </p:nvPicPr>
        <p:blipFill>
          <a:blip r:embed="rId3"/>
          <a:stretch>
            <a:fillRect/>
          </a:stretch>
        </p:blipFill>
        <p:spPr>
          <a:xfrm>
            <a:off x="-27445" y="-1063"/>
            <a:ext cx="2088232" cy="625992"/>
          </a:xfrm>
          <a:prstGeom prst="rect">
            <a:avLst/>
          </a:prstGeom>
        </p:spPr>
      </p:pic>
      <p:sp>
        <p:nvSpPr>
          <p:cNvPr id="7" name="矩形 6"/>
          <p:cNvSpPr/>
          <p:nvPr/>
        </p:nvSpPr>
        <p:spPr>
          <a:xfrm>
            <a:off x="2297430" y="-1270"/>
            <a:ext cx="8331835" cy="521970"/>
          </a:xfrm>
          <a:prstGeom prst="rect">
            <a:avLst/>
          </a:prstGeom>
        </p:spPr>
        <p:txBody>
          <a:bodyPr wrap="square">
            <a:spAutoFit/>
          </a:bodyPr>
          <a:lstStyle/>
          <a:p>
            <a:r>
              <a:rPr lang="zh-CN" altLang="en-US" sz="2800" b="1" dirty="0" smtClean="0">
                <a:effectLst>
                  <a:outerShdw blurRad="38100" dist="38100" dir="2700000" algn="tl">
                    <a:srgbClr val="C0C0C0"/>
                  </a:outerShdw>
                </a:effectLst>
                <a:ea typeface="黑体" panose="02010609060101010101" charset="-122"/>
              </a:rPr>
              <a:t>据</a:t>
            </a:r>
            <a:r>
              <a:rPr lang="zh-CN" altLang="en-US" sz="2800" b="1" dirty="0">
                <a:effectLst>
                  <a:outerShdw blurRad="38100" dist="38100" dir="2700000" algn="tl">
                    <a:srgbClr val="C0C0C0"/>
                  </a:outerShdw>
                </a:effectLst>
                <a:ea typeface="黑体" panose="02010609060101010101" charset="-122"/>
              </a:rPr>
              <a:t>材料，结合所学知识，说明科举</a:t>
            </a:r>
            <a:r>
              <a:rPr lang="zh-CN" altLang="en-US" sz="2800" b="1" dirty="0" smtClean="0">
                <a:effectLst>
                  <a:outerShdw blurRad="38100" dist="38100" dir="2700000" algn="tl">
                    <a:srgbClr val="C0C0C0"/>
                  </a:outerShdw>
                </a:effectLst>
                <a:ea typeface="黑体" panose="02010609060101010101" charset="-122"/>
              </a:rPr>
              <a:t>制有</a:t>
            </a:r>
            <a:r>
              <a:rPr lang="zh-CN" altLang="en-US" sz="2800" b="1" smtClean="0">
                <a:effectLst>
                  <a:outerShdw blurRad="38100" dist="38100" dir="2700000" algn="tl">
                    <a:srgbClr val="C0C0C0"/>
                  </a:outerShdw>
                </a:effectLst>
                <a:ea typeface="黑体" panose="02010609060101010101" charset="-122"/>
              </a:rPr>
              <a:t>什么意义</a:t>
            </a:r>
            <a:r>
              <a:rPr lang="zh-CN" altLang="en-US" sz="2800" b="1">
                <a:effectLst>
                  <a:outerShdw blurRad="38100" dist="38100" dir="2700000" algn="tl">
                    <a:srgbClr val="C0C0C0"/>
                  </a:outerShdw>
                </a:effectLst>
                <a:ea typeface="黑体" panose="02010609060101010101" charset="-122"/>
              </a:rPr>
              <a:t>。</a:t>
            </a:r>
            <a:endParaRPr lang="zh-CN" altLang="en-US" sz="2800" b="1" dirty="0">
              <a:effectLst>
                <a:outerShdw blurRad="38100" dist="38100" dir="2700000" algn="tl">
                  <a:srgbClr val="C0C0C0"/>
                </a:outerShdw>
              </a:effectLst>
              <a:ea typeface="黑体" panose="02010609060101010101" charset="-122"/>
            </a:endParaRPr>
          </a:p>
        </p:txBody>
      </p:sp>
      <p:sp>
        <p:nvSpPr>
          <p:cNvPr id="4" name="文本框 3"/>
          <p:cNvSpPr txBox="1"/>
          <p:nvPr/>
        </p:nvSpPr>
        <p:spPr>
          <a:xfrm>
            <a:off x="8255" y="5476240"/>
            <a:ext cx="12175490" cy="1291590"/>
          </a:xfrm>
          <a:prstGeom prst="rect">
            <a:avLst/>
          </a:prstGeom>
          <a:solidFill>
            <a:schemeClr val="bg1"/>
          </a:solidFill>
        </p:spPr>
        <p:txBody>
          <a:bodyPr wrap="square" rtlCol="0" anchor="t">
            <a:spAutoFit/>
          </a:bodyPr>
          <a:lstStyle/>
          <a:p>
            <a:pPr algn="l"/>
            <a:r>
              <a:rPr lang="zh-CN" altLang="en-US" sz="2600" dirty="0">
                <a:latin typeface="微软雅黑" panose="020B0503020204020204" charset="-122"/>
                <a:ea typeface="微软雅黑" panose="020B0503020204020204" charset="-122"/>
                <a:sym typeface="+mn-ea"/>
              </a:rPr>
              <a:t>消极：</a:t>
            </a:r>
            <a:r>
              <a:rPr lang="en-US" altLang="zh-CN" sz="2600" dirty="0">
                <a:solidFill>
                  <a:schemeClr val="tx1"/>
                </a:solidFill>
                <a:latin typeface="微软雅黑" panose="020B0503020204020204" charset="-122"/>
                <a:ea typeface="微软雅黑" panose="020B0503020204020204" charset="-122"/>
                <a:cs typeface="微软雅黑" panose="020B0503020204020204" charset="-122"/>
                <a:sym typeface="+mn-ea"/>
              </a:rPr>
              <a:t>1.</a:t>
            </a:r>
            <a:r>
              <a:rPr lang="zh-CN" altLang="en-US" sz="2600" dirty="0">
                <a:solidFill>
                  <a:schemeClr val="tx1"/>
                </a:solidFill>
                <a:latin typeface="微软雅黑" panose="020B0503020204020204" charset="-122"/>
                <a:ea typeface="微软雅黑" panose="020B0503020204020204" charset="-122"/>
                <a:cs typeface="微软雅黑" panose="020B0503020204020204" charset="-122"/>
                <a:sym typeface="+mn-ea"/>
              </a:rPr>
              <a:t>考试单一，</a:t>
            </a:r>
            <a:r>
              <a:rPr lang="zh-CN" altLang="en-US" sz="2600" dirty="0">
                <a:solidFill>
                  <a:srgbClr val="FF0000"/>
                </a:solidFill>
                <a:latin typeface="微软雅黑" panose="020B0503020204020204" charset="-122"/>
                <a:ea typeface="微软雅黑" panose="020B0503020204020204" charset="-122"/>
                <a:cs typeface="微软雅黑" panose="020B0503020204020204" charset="-122"/>
                <a:sym typeface="+mn-ea"/>
              </a:rPr>
              <a:t>忽视实践</a:t>
            </a:r>
            <a:r>
              <a:rPr lang="zh-CN" altLang="en-US" sz="2600" dirty="0">
                <a:solidFill>
                  <a:schemeClr val="tx1"/>
                </a:solidFill>
                <a:latin typeface="微软雅黑" panose="020B0503020204020204" charset="-122"/>
                <a:ea typeface="微软雅黑" panose="020B0503020204020204" charset="-122"/>
                <a:cs typeface="微软雅黑" panose="020B0503020204020204" charset="-122"/>
                <a:sym typeface="+mn-ea"/>
              </a:rPr>
              <a:t>性知识</a:t>
            </a:r>
          </a:p>
          <a:p>
            <a:pPr algn="l"/>
            <a:r>
              <a:rPr lang="en-US" altLang="zh-CN" sz="2600" dirty="0">
                <a:solidFill>
                  <a:schemeClr val="tx1"/>
                </a:solidFill>
                <a:latin typeface="微软雅黑" panose="020B0503020204020204" charset="-122"/>
                <a:ea typeface="微软雅黑" panose="020B0503020204020204" charset="-122"/>
                <a:cs typeface="微软雅黑" panose="020B0503020204020204" charset="-122"/>
              </a:rPr>
              <a:t>2.明清时期八股取士严重</a:t>
            </a:r>
            <a:r>
              <a:rPr lang="en-US" altLang="zh-CN" sz="2600" dirty="0">
                <a:solidFill>
                  <a:srgbClr val="FF0000"/>
                </a:solidFill>
                <a:latin typeface="微软雅黑" panose="020B0503020204020204" charset="-122"/>
                <a:ea typeface="微软雅黑" panose="020B0503020204020204" charset="-122"/>
                <a:cs typeface="微软雅黑" panose="020B0503020204020204" charset="-122"/>
              </a:rPr>
              <a:t>禁锢</a:t>
            </a:r>
            <a:r>
              <a:rPr lang="en-US" altLang="zh-CN" sz="2600" dirty="0">
                <a:solidFill>
                  <a:schemeClr val="tx1"/>
                </a:solidFill>
                <a:latin typeface="微软雅黑" panose="020B0503020204020204" charset="-122"/>
                <a:ea typeface="微软雅黑" panose="020B0503020204020204" charset="-122"/>
                <a:cs typeface="微软雅黑" panose="020B0503020204020204" charset="-122"/>
              </a:rPr>
              <a:t>了人们的</a:t>
            </a:r>
            <a:r>
              <a:rPr lang="en-US" altLang="zh-CN" sz="2600" dirty="0">
                <a:solidFill>
                  <a:srgbClr val="FF0000"/>
                </a:solidFill>
                <a:latin typeface="微软雅黑" panose="020B0503020204020204" charset="-122"/>
                <a:ea typeface="微软雅黑" panose="020B0503020204020204" charset="-122"/>
                <a:cs typeface="微软雅黑" panose="020B0503020204020204" charset="-122"/>
              </a:rPr>
              <a:t>思想</a:t>
            </a:r>
            <a:r>
              <a:rPr lang="en-US" altLang="zh-CN" sz="2600" dirty="0">
                <a:solidFill>
                  <a:schemeClr val="tx1"/>
                </a:solidFill>
                <a:latin typeface="微软雅黑" panose="020B0503020204020204" charset="-122"/>
                <a:ea typeface="微软雅黑" panose="020B0503020204020204" charset="-122"/>
                <a:cs typeface="微软雅黑" panose="020B0503020204020204" charset="-122"/>
              </a:rPr>
              <a:t>；忽视实用性学问，不利于科技的发展</a:t>
            </a:r>
          </a:p>
          <a:p>
            <a:pPr algn="l"/>
            <a:r>
              <a:rPr lang="en-US" altLang="zh-CN" sz="2600" dirty="0">
                <a:solidFill>
                  <a:schemeClr val="tx1"/>
                </a:solidFill>
                <a:latin typeface="微软雅黑" panose="020B0503020204020204" charset="-122"/>
                <a:ea typeface="微软雅黑" panose="020B0503020204020204" charset="-122"/>
                <a:cs typeface="微软雅黑" panose="020B0503020204020204" charset="-122"/>
              </a:rPr>
              <a:t>3</a:t>
            </a:r>
            <a:r>
              <a:rPr lang="en-US" altLang="zh-CN" sz="2600" dirty="0">
                <a:solidFill>
                  <a:srgbClr val="FF0000"/>
                </a:solidFill>
                <a:latin typeface="微软雅黑" panose="020B0503020204020204" charset="-122"/>
                <a:ea typeface="微软雅黑" panose="020B0503020204020204" charset="-122"/>
                <a:cs typeface="微软雅黑" panose="020B0503020204020204" charset="-122"/>
              </a:rPr>
              <a:t>.阻碍</a:t>
            </a:r>
            <a:r>
              <a:rPr lang="en-US" altLang="zh-CN" sz="2600" dirty="0">
                <a:solidFill>
                  <a:schemeClr val="tx1"/>
                </a:solidFill>
                <a:latin typeface="微软雅黑" panose="020B0503020204020204" charset="-122"/>
                <a:ea typeface="微软雅黑" panose="020B0503020204020204" charset="-122"/>
                <a:cs typeface="微软雅黑" panose="020B0503020204020204" charset="-122"/>
              </a:rPr>
              <a:t>了</a:t>
            </a:r>
            <a:r>
              <a:rPr lang="en-US" altLang="zh-CN" sz="2600" dirty="0">
                <a:solidFill>
                  <a:srgbClr val="FF0000"/>
                </a:solidFill>
                <a:latin typeface="微软雅黑" panose="020B0503020204020204" charset="-122"/>
                <a:ea typeface="微软雅黑" panose="020B0503020204020204" charset="-122"/>
                <a:cs typeface="微软雅黑" panose="020B0503020204020204" charset="-122"/>
              </a:rPr>
              <a:t>近代知识分子开眼看世界</a:t>
            </a:r>
            <a:r>
              <a:rPr lang="en-US" altLang="zh-CN" sz="2600" dirty="0">
                <a:solidFill>
                  <a:schemeClr val="tx1"/>
                </a:solidFill>
                <a:latin typeface="微软雅黑" panose="020B0503020204020204" charset="-122"/>
                <a:ea typeface="微软雅黑" panose="020B0503020204020204" charset="-122"/>
                <a:cs typeface="微软雅黑" panose="020B0503020204020204" charset="-122"/>
              </a:rPr>
              <a:t>，是</a:t>
            </a:r>
            <a:r>
              <a:rPr lang="en-US" altLang="zh-CN" sz="2600" dirty="0">
                <a:solidFill>
                  <a:srgbClr val="FF0000"/>
                </a:solidFill>
                <a:latin typeface="微软雅黑" panose="020B0503020204020204" charset="-122"/>
                <a:ea typeface="微软雅黑" panose="020B0503020204020204" charset="-122"/>
                <a:cs typeface="微软雅黑" panose="020B0503020204020204" charset="-122"/>
              </a:rPr>
              <a:t>造成</a:t>
            </a:r>
            <a:r>
              <a:rPr lang="en-US" altLang="zh-CN" sz="2600" dirty="0">
                <a:solidFill>
                  <a:schemeClr val="tx1"/>
                </a:solidFill>
                <a:latin typeface="微软雅黑" panose="020B0503020204020204" charset="-122"/>
                <a:ea typeface="微软雅黑" panose="020B0503020204020204" charset="-122"/>
                <a:cs typeface="微软雅黑" panose="020B0503020204020204" charset="-122"/>
              </a:rPr>
              <a:t>近代中国</a:t>
            </a:r>
            <a:r>
              <a:rPr lang="en-US" altLang="zh-CN" sz="2600" dirty="0">
                <a:solidFill>
                  <a:srgbClr val="FF0000"/>
                </a:solidFill>
                <a:latin typeface="微软雅黑" panose="020B0503020204020204" charset="-122"/>
                <a:ea typeface="微软雅黑" panose="020B0503020204020204" charset="-122"/>
                <a:cs typeface="微软雅黑" panose="020B0503020204020204" charset="-122"/>
              </a:rPr>
              <a:t>落后于西方</a:t>
            </a:r>
            <a:r>
              <a:rPr lang="en-US" altLang="zh-CN" sz="2600" dirty="0">
                <a:solidFill>
                  <a:schemeClr val="tx1"/>
                </a:solidFill>
                <a:latin typeface="微软雅黑" panose="020B0503020204020204" charset="-122"/>
                <a:ea typeface="微软雅黑" panose="020B0503020204020204" charset="-122"/>
                <a:cs typeface="微软雅黑" panose="020B0503020204020204" charset="-122"/>
              </a:rPr>
              <a:t>的文化因素。</a:t>
            </a:r>
          </a:p>
        </p:txBody>
      </p:sp>
      <p:sp>
        <p:nvSpPr>
          <p:cNvPr id="2" name="矩形 1"/>
          <p:cNvSpPr>
            <a:spLocks noChangeArrowheads="1"/>
          </p:cNvSpPr>
          <p:nvPr/>
        </p:nvSpPr>
        <p:spPr bwMode="auto">
          <a:xfrm>
            <a:off x="-27305" y="3946525"/>
            <a:ext cx="12175490" cy="15297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1" lang="zh-CN" altLang="en-US" sz="26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积极：</a:t>
            </a:r>
            <a:r>
              <a:rPr kumimoji="1" lang="en-US" altLang="zh-CN" sz="26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①</a:t>
            </a:r>
            <a:r>
              <a:rPr kumimoji="1" lang="zh-CN" altLang="en-US" sz="26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科举制是封建选官制度一大进步，</a:t>
            </a:r>
            <a:r>
              <a:rPr kumimoji="0" lang="zh-CN" altLang="en-US" sz="2600" b="1" i="0" u="none" strike="noStrike" kern="0" cap="none" spc="0" normalizeH="0" baseline="0" noProof="0" dirty="0">
                <a:ln>
                  <a:noFill/>
                </a:ln>
                <a:solidFill>
                  <a:srgbClr val="FF5050"/>
                </a:solidFill>
                <a:effectLst/>
                <a:uLnTx/>
                <a:uFillTx/>
                <a:latin typeface="微软雅黑" panose="020B0503020204020204" charset="-122"/>
                <a:ea typeface="微软雅黑" panose="020B0503020204020204" charset="-122"/>
                <a:cs typeface="+mn-cs"/>
              </a:rPr>
              <a:t>有利于打破特权垄断、扩大官吏人才来源、提高官员文化素质。</a:t>
            </a:r>
            <a:r>
              <a:rPr kumimoji="1" lang="zh-CN" altLang="en-US" sz="26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②科举取仕，把</a:t>
            </a:r>
            <a:r>
              <a:rPr kumimoji="0" lang="zh-CN" altLang="en-US" sz="2600" b="1" i="0" u="none" strike="noStrike" kern="0" cap="none" spc="0" normalizeH="0" baseline="0" noProof="0" dirty="0">
                <a:ln>
                  <a:noFill/>
                </a:ln>
                <a:solidFill>
                  <a:srgbClr val="FF5050"/>
                </a:solidFill>
                <a:effectLst/>
                <a:uLnTx/>
                <a:uFillTx/>
                <a:latin typeface="微软雅黑" panose="020B0503020204020204" charset="-122"/>
                <a:ea typeface="微软雅黑" panose="020B0503020204020204" charset="-122"/>
                <a:cs typeface="+mn-cs"/>
              </a:rPr>
              <a:t>选拔人才</a:t>
            </a:r>
            <a:r>
              <a:rPr kumimoji="1" lang="zh-CN" altLang="en-US" sz="26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和</a:t>
            </a:r>
            <a:r>
              <a:rPr kumimoji="0" lang="zh-CN" altLang="en-US" sz="2600" b="1" i="0" u="none" strike="noStrike" kern="0" cap="none" spc="0" normalizeH="0" baseline="0" noProof="0" dirty="0">
                <a:ln>
                  <a:noFill/>
                </a:ln>
                <a:solidFill>
                  <a:srgbClr val="FF5050"/>
                </a:solidFill>
                <a:effectLst/>
                <a:uLnTx/>
                <a:uFillTx/>
                <a:latin typeface="微软雅黑" panose="020B0503020204020204" charset="-122"/>
                <a:ea typeface="微软雅黑" panose="020B0503020204020204" charset="-122"/>
                <a:cs typeface="+mn-cs"/>
              </a:rPr>
              <a:t>任命官吏</a:t>
            </a:r>
            <a:r>
              <a:rPr kumimoji="1" lang="zh-CN" altLang="en-US" sz="26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的权力，从</a:t>
            </a:r>
            <a:r>
              <a:rPr kumimoji="0" lang="zh-CN" altLang="en-US" sz="2600" b="1" i="0" u="none" strike="noStrike" kern="0" cap="none" spc="0" normalizeH="0" baseline="0" noProof="0" dirty="0">
                <a:ln>
                  <a:noFill/>
                </a:ln>
                <a:solidFill>
                  <a:srgbClr val="FF5050"/>
                </a:solidFill>
                <a:effectLst/>
                <a:uLnTx/>
                <a:uFillTx/>
                <a:latin typeface="微软雅黑" panose="020B0503020204020204" charset="-122"/>
                <a:ea typeface="微软雅黑" panose="020B0503020204020204" charset="-122"/>
                <a:cs typeface="+mn-cs"/>
              </a:rPr>
              <a:t>世家大族手里集中到中央政府</a:t>
            </a:r>
            <a:r>
              <a:rPr kumimoji="1" lang="zh-CN" altLang="en-US" sz="26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，大大</a:t>
            </a:r>
            <a:r>
              <a:rPr kumimoji="0" lang="zh-CN" altLang="en-US" sz="2600" b="1" i="0" u="none" strike="noStrike" kern="0" cap="none" spc="0" normalizeH="0" baseline="0" noProof="0" dirty="0">
                <a:ln>
                  <a:noFill/>
                </a:ln>
                <a:solidFill>
                  <a:srgbClr val="FF5050"/>
                </a:solidFill>
                <a:effectLst/>
                <a:uLnTx/>
                <a:uFillTx/>
                <a:latin typeface="微软雅黑" panose="020B0503020204020204" charset="-122"/>
                <a:ea typeface="微软雅黑" panose="020B0503020204020204" charset="-122"/>
                <a:cs typeface="+mn-cs"/>
              </a:rPr>
              <a:t>加强</a:t>
            </a:r>
            <a:r>
              <a:rPr kumimoji="1" lang="zh-CN" altLang="en-US" sz="26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中央集权。③为历朝</a:t>
            </a:r>
            <a:r>
              <a:rPr kumimoji="0" lang="zh-CN" altLang="en-US" sz="2600" b="1" i="0" u="none" strike="noStrike" kern="0" cap="none" spc="0" normalizeH="0" baseline="0" noProof="0" dirty="0">
                <a:ln>
                  <a:noFill/>
                </a:ln>
                <a:solidFill>
                  <a:srgbClr val="FF5050"/>
                </a:solidFill>
                <a:effectLst/>
                <a:uLnTx/>
                <a:uFillTx/>
                <a:latin typeface="微软雅黑" panose="020B0503020204020204" charset="-122"/>
                <a:ea typeface="微软雅黑" panose="020B0503020204020204" charset="-122"/>
                <a:cs typeface="+mn-cs"/>
              </a:rPr>
              <a:t>沿用</a:t>
            </a:r>
            <a:r>
              <a:rPr kumimoji="1" lang="zh-CN" altLang="en-US" sz="26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，影响深远。</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8" presetClass="entr" presetSubtype="0" accel="100000" fill="hold" grpId="0" nodeType="clickEffect">
                                  <p:stCondLst>
                                    <p:cond delay="0"/>
                                  </p:stCondLst>
                                  <p:childTnLst>
                                    <p:set>
                                      <p:cBhvr>
                                        <p:cTn id="13" dur="500"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strVal val="#ppt_w*2.5"/>
                                          </p:val>
                                        </p:tav>
                                        <p:tav tm="100000">
                                          <p:val>
                                            <p:strVal val="#ppt_w"/>
                                          </p:val>
                                        </p:tav>
                                      </p:tavLst>
                                    </p:anim>
                                    <p:anim calcmode="lin" valueType="num">
                                      <p:cBhvr>
                                        <p:cTn id="15" dur="500" fill="hold"/>
                                        <p:tgtEl>
                                          <p:spTgt spid="4"/>
                                        </p:tgtEl>
                                        <p:attrNameLst>
                                          <p:attrName>ppt_h</p:attrName>
                                        </p:attrNameLst>
                                      </p:cBhvr>
                                      <p:tavLst>
                                        <p:tav tm="0">
                                          <p:val>
                                            <p:strVal val="#ppt_h*0.01"/>
                                          </p:val>
                                        </p:tav>
                                        <p:tav tm="100000">
                                          <p:val>
                                            <p:strVal val="#ppt_h"/>
                                          </p:val>
                                        </p:tav>
                                      </p:tavLst>
                                    </p:anim>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h+1"/>
                                          </p:val>
                                        </p:tav>
                                        <p:tav tm="100000">
                                          <p:val>
                                            <p:strVal val="#ppt_y"/>
                                          </p:val>
                                        </p:tav>
                                      </p:tavLst>
                                    </p:anim>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 grpId="0" bldLvl="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5" name="Group 3"/>
          <p:cNvGraphicFramePr>
            <a:graphicFrameLocks noGrp="1"/>
          </p:cNvGraphicFramePr>
          <p:nvPr>
            <p:ph idx="1"/>
          </p:nvPr>
        </p:nvGraphicFramePr>
        <p:xfrm>
          <a:off x="0" y="0"/>
          <a:ext cx="12192000" cy="6855460"/>
        </p:xfrm>
        <a:graphic>
          <a:graphicData uri="http://schemas.openxmlformats.org/drawingml/2006/table">
            <a:tbl>
              <a:tblPr/>
              <a:tblGrid>
                <a:gridCol w="1583055">
                  <a:extLst>
                    <a:ext uri="{9D8B030D-6E8A-4147-A177-3AD203B41FA5}">
                      <a16:colId xmlns:a16="http://schemas.microsoft.com/office/drawing/2014/main" val="20000"/>
                    </a:ext>
                  </a:extLst>
                </a:gridCol>
                <a:gridCol w="3745865">
                  <a:extLst>
                    <a:ext uri="{9D8B030D-6E8A-4147-A177-3AD203B41FA5}">
                      <a16:colId xmlns:a16="http://schemas.microsoft.com/office/drawing/2014/main" val="20001"/>
                    </a:ext>
                  </a:extLst>
                </a:gridCol>
                <a:gridCol w="3648075">
                  <a:extLst>
                    <a:ext uri="{9D8B030D-6E8A-4147-A177-3AD203B41FA5}">
                      <a16:colId xmlns:a16="http://schemas.microsoft.com/office/drawing/2014/main" val="20002"/>
                    </a:ext>
                  </a:extLst>
                </a:gridCol>
                <a:gridCol w="3215005">
                  <a:extLst>
                    <a:ext uri="{9D8B030D-6E8A-4147-A177-3AD203B41FA5}">
                      <a16:colId xmlns:a16="http://schemas.microsoft.com/office/drawing/2014/main" val="20003"/>
                    </a:ext>
                  </a:extLst>
                </a:gridCol>
              </a:tblGrid>
              <a:tr h="1645920">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chemeClr val="tx1"/>
                        </a:solidFill>
                        <a:effectLst/>
                        <a:latin typeface="微软雅黑" panose="020B0503020204020204" charset="-122"/>
                        <a:ea typeface="微软雅黑" panose="020B0503020204020204" charset="-122"/>
                      </a:endParaRPr>
                    </a:p>
                  </a:txBody>
                  <a:tcPr marL="121920" marR="121920"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chemeClr val="tx1"/>
                        </a:solidFill>
                        <a:effectLst/>
                        <a:latin typeface="微软雅黑" panose="020B0503020204020204" charset="-122"/>
                        <a:ea typeface="微软雅黑" panose="020B0503020204020204" charset="-122"/>
                      </a:endParaRPr>
                    </a:p>
                  </a:txBody>
                  <a:tcPr marL="121920" marR="12192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chemeClr val="tx1"/>
                        </a:solidFill>
                        <a:effectLst/>
                        <a:latin typeface="微软雅黑" panose="020B0503020204020204" charset="-122"/>
                        <a:ea typeface="微软雅黑" panose="020B0503020204020204" charset="-122"/>
                      </a:endParaRPr>
                    </a:p>
                  </a:txBody>
                  <a:tcPr marL="121920" marR="12192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chemeClr val="tx1"/>
                        </a:solidFill>
                        <a:effectLst/>
                        <a:latin typeface="微软雅黑" panose="020B0503020204020204" charset="-122"/>
                        <a:ea typeface="微软雅黑" panose="020B0503020204020204" charset="-122"/>
                      </a:endParaRPr>
                    </a:p>
                  </a:txBody>
                  <a:tcPr marL="121920" marR="121920"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571625">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chemeClr val="tx1"/>
                        </a:solidFill>
                        <a:effectLst/>
                        <a:latin typeface="微软雅黑" panose="020B0503020204020204" charset="-122"/>
                        <a:ea typeface="微软雅黑" panose="020B0503020204020204" charset="-122"/>
                      </a:endParaRPr>
                    </a:p>
                  </a:txBody>
                  <a:tcPr marL="121920" marR="121920"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chemeClr val="tx1"/>
                        </a:solidFill>
                        <a:effectLst/>
                        <a:latin typeface="微软雅黑" panose="020B0503020204020204" charset="-122"/>
                        <a:ea typeface="微软雅黑" panose="020B0503020204020204" charset="-122"/>
                      </a:endParaRPr>
                    </a:p>
                  </a:txBody>
                  <a:tcPr marL="121920" marR="12192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chemeClr val="tx1"/>
                        </a:solidFill>
                        <a:effectLst/>
                        <a:latin typeface="微软雅黑" panose="020B0503020204020204" charset="-122"/>
                        <a:ea typeface="微软雅黑" panose="020B0503020204020204" charset="-122"/>
                      </a:endParaRPr>
                    </a:p>
                  </a:txBody>
                  <a:tcPr marL="121920" marR="12192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lang="zh-CN"/>
                    </a:p>
                  </a:txBody>
                  <a:tcPr/>
                </a:tc>
                <a:extLst>
                  <a:ext uri="{0D108BD9-81ED-4DB2-BD59-A6C34878D82A}">
                    <a16:rowId xmlns:a16="http://schemas.microsoft.com/office/drawing/2014/main" val="10001"/>
                  </a:ext>
                </a:extLst>
              </a:tr>
              <a:tr h="872490">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chemeClr val="tx1"/>
                        </a:solidFill>
                        <a:effectLst/>
                        <a:latin typeface="微软雅黑" panose="020B0503020204020204" charset="-122"/>
                        <a:ea typeface="微软雅黑" panose="020B0503020204020204" charset="-122"/>
                      </a:endParaRPr>
                    </a:p>
                  </a:txBody>
                  <a:tcPr marL="121920" marR="121920"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chemeClr val="tx1"/>
                        </a:solidFill>
                        <a:effectLst/>
                        <a:latin typeface="微软雅黑" panose="020B0503020204020204" charset="-122"/>
                        <a:ea typeface="微软雅黑" panose="020B0503020204020204" charset="-122"/>
                      </a:endParaRPr>
                    </a:p>
                  </a:txBody>
                  <a:tcPr marL="121920" marR="12192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chemeClr val="tx1"/>
                        </a:solidFill>
                        <a:effectLst/>
                        <a:latin typeface="微软雅黑" panose="020B0503020204020204" charset="-122"/>
                        <a:ea typeface="微软雅黑" panose="020B0503020204020204" charset="-122"/>
                      </a:endParaRPr>
                    </a:p>
                  </a:txBody>
                  <a:tcPr marL="121920" marR="12192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lang="zh-CN"/>
                    </a:p>
                  </a:txBody>
                  <a:tcPr/>
                </a:tc>
                <a:extLst>
                  <a:ext uri="{0D108BD9-81ED-4DB2-BD59-A6C34878D82A}">
                    <a16:rowId xmlns:a16="http://schemas.microsoft.com/office/drawing/2014/main" val="10002"/>
                  </a:ext>
                </a:extLst>
              </a:tr>
              <a:tr h="857250">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chemeClr val="tx1"/>
                        </a:solidFill>
                        <a:effectLst/>
                        <a:latin typeface="微软雅黑" panose="020B0503020204020204" charset="-122"/>
                        <a:ea typeface="微软雅黑" panose="020B0503020204020204" charset="-122"/>
                      </a:endParaRPr>
                    </a:p>
                  </a:txBody>
                  <a:tcPr marL="121920" marR="121920"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chemeClr val="tx1"/>
                        </a:solidFill>
                        <a:effectLst/>
                        <a:latin typeface="微软雅黑" panose="020B0503020204020204" charset="-122"/>
                        <a:ea typeface="微软雅黑" panose="020B0503020204020204" charset="-122"/>
                      </a:endParaRPr>
                    </a:p>
                  </a:txBody>
                  <a:tcPr marL="121920" marR="12192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chemeClr val="tx1"/>
                        </a:solidFill>
                        <a:effectLst/>
                        <a:latin typeface="微软雅黑" panose="020B0503020204020204" charset="-122"/>
                        <a:ea typeface="微软雅黑" panose="020B0503020204020204" charset="-122"/>
                      </a:endParaRPr>
                    </a:p>
                  </a:txBody>
                  <a:tcPr marL="121920" marR="12192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chemeClr val="tx1"/>
                        </a:solidFill>
                        <a:effectLst/>
                        <a:latin typeface="微软雅黑" panose="020B0503020204020204" charset="-122"/>
                        <a:ea typeface="微软雅黑" panose="020B0503020204020204" charset="-122"/>
                      </a:endParaRPr>
                    </a:p>
                  </a:txBody>
                  <a:tcPr marL="121920" marR="121920"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038225">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chemeClr val="tx1"/>
                        </a:solidFill>
                        <a:effectLst/>
                        <a:latin typeface="微软雅黑" panose="020B0503020204020204" charset="-122"/>
                        <a:ea typeface="微软雅黑" panose="020B0503020204020204" charset="-122"/>
                      </a:endParaRPr>
                    </a:p>
                  </a:txBody>
                  <a:tcPr marL="121920" marR="121920"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chemeClr val="tx1"/>
                        </a:solidFill>
                        <a:effectLst/>
                        <a:latin typeface="微软雅黑" panose="020B0503020204020204" charset="-122"/>
                        <a:ea typeface="微软雅黑" panose="020B0503020204020204" charset="-122"/>
                      </a:endParaRPr>
                    </a:p>
                  </a:txBody>
                  <a:tcPr marL="121920" marR="12192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chemeClr val="tx1"/>
                        </a:solidFill>
                        <a:effectLst/>
                        <a:latin typeface="微软雅黑" panose="020B0503020204020204" charset="-122"/>
                        <a:ea typeface="微软雅黑" panose="020B0503020204020204" charset="-122"/>
                      </a:endParaRPr>
                    </a:p>
                  </a:txBody>
                  <a:tcPr marL="121920" marR="12192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chemeClr val="tx1"/>
                        </a:solidFill>
                        <a:effectLst/>
                        <a:latin typeface="微软雅黑" panose="020B0503020204020204" charset="-122"/>
                        <a:ea typeface="微软雅黑" panose="020B0503020204020204" charset="-122"/>
                      </a:endParaRPr>
                    </a:p>
                  </a:txBody>
                  <a:tcPr marL="121920" marR="121920"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86995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smtClean="0">
                          <a:ln>
                            <a:noFill/>
                          </a:ln>
                          <a:solidFill>
                            <a:schemeClr val="tx1"/>
                          </a:solidFill>
                          <a:effectLst/>
                          <a:latin typeface="微软雅黑" panose="020B0503020204020204" charset="-122"/>
                          <a:ea typeface="微软雅黑" panose="020B0503020204020204" charset="-122"/>
                        </a:rPr>
                        <a:t>  </a:t>
                      </a:r>
                    </a:p>
                  </a:txBody>
                  <a:tcPr marL="121920" marR="121920"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1" i="0" u="none" strike="noStrike" cap="none" normalizeH="0" baseline="0" smtClean="0">
                        <a:ln>
                          <a:noFill/>
                        </a:ln>
                        <a:solidFill>
                          <a:schemeClr val="tx1"/>
                        </a:solidFill>
                        <a:effectLst/>
                        <a:latin typeface="微软雅黑" panose="020B0503020204020204" charset="-122"/>
                        <a:ea typeface="微软雅黑" panose="020B0503020204020204" charset="-122"/>
                      </a:endParaRPr>
                    </a:p>
                  </a:txBody>
                  <a:tcPr marL="121920" marR="12192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1" i="0" u="none" strike="noStrike" cap="none" normalizeH="0" baseline="0" smtClean="0">
                        <a:ln>
                          <a:noFill/>
                        </a:ln>
                        <a:solidFill>
                          <a:schemeClr val="tx1"/>
                        </a:solidFill>
                        <a:effectLst/>
                        <a:latin typeface="微软雅黑" panose="020B0503020204020204" charset="-122"/>
                        <a:ea typeface="微软雅黑" panose="020B0503020204020204" charset="-122"/>
                      </a:endParaRPr>
                    </a:p>
                  </a:txBody>
                  <a:tcPr marL="121920" marR="12192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1" i="0" u="none" strike="noStrike" cap="none" normalizeH="0" baseline="0" smtClean="0">
                        <a:ln>
                          <a:noFill/>
                        </a:ln>
                        <a:solidFill>
                          <a:schemeClr val="tx1"/>
                        </a:solidFill>
                        <a:effectLst/>
                        <a:latin typeface="微软雅黑" panose="020B0503020204020204" charset="-122"/>
                        <a:ea typeface="微软雅黑" panose="020B0503020204020204" charset="-122"/>
                      </a:endParaRPr>
                    </a:p>
                  </a:txBody>
                  <a:tcPr marL="121920" marR="121920"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
        <p:nvSpPr>
          <p:cNvPr id="32806" name="Text Box 39">
            <a:hlinkClick r:id="rId3" action="ppaction://hlinksldjump"/>
          </p:cNvPr>
          <p:cNvSpPr txBox="1"/>
          <p:nvPr/>
        </p:nvSpPr>
        <p:spPr>
          <a:xfrm>
            <a:off x="0" y="4987925"/>
            <a:ext cx="2118995" cy="995045"/>
          </a:xfrm>
          <a:prstGeom prst="rect">
            <a:avLst/>
          </a:prstGeom>
          <a:noFill/>
          <a:ln w="9525">
            <a:noFill/>
          </a:ln>
        </p:spPr>
        <p:txBody>
          <a:bodyPr wrap="square">
            <a:spAutoFit/>
          </a:bodyPr>
          <a:lstStyle/>
          <a:p>
            <a:r>
              <a:rPr lang="zh-CN" altLang="en-US" sz="3735" b="1" dirty="0">
                <a:solidFill>
                  <a:schemeClr val="tx1"/>
                </a:solidFill>
                <a:latin typeface="微软雅黑" panose="020B0503020204020204" charset="-122"/>
                <a:ea typeface="微软雅黑" panose="020B0503020204020204" charset="-122"/>
                <a:cs typeface="微软雅黑" panose="020B0503020204020204" charset="-122"/>
              </a:rPr>
              <a:t>西汉</a:t>
            </a:r>
          </a:p>
          <a:p>
            <a:r>
              <a:rPr lang="zh-CN" altLang="en-US" sz="2135" b="1" dirty="0">
                <a:solidFill>
                  <a:schemeClr val="tx1"/>
                </a:solidFill>
                <a:latin typeface="微软雅黑" panose="020B0503020204020204" charset="-122"/>
                <a:ea typeface="微软雅黑" panose="020B0503020204020204" charset="-122"/>
                <a:cs typeface="微软雅黑" panose="020B0503020204020204" charset="-122"/>
              </a:rPr>
              <a:t>前</a:t>
            </a:r>
            <a:r>
              <a:rPr lang="en-US" altLang="zh-CN" sz="2135" b="1" dirty="0">
                <a:solidFill>
                  <a:schemeClr val="tx1"/>
                </a:solidFill>
                <a:latin typeface="微软雅黑" panose="020B0503020204020204" charset="-122"/>
                <a:ea typeface="微软雅黑" panose="020B0503020204020204" charset="-122"/>
                <a:cs typeface="微软雅黑" panose="020B0503020204020204" charset="-122"/>
              </a:rPr>
              <a:t>202</a:t>
            </a:r>
            <a:r>
              <a:rPr lang="zh-CN" altLang="en-US" sz="2135" b="1" dirty="0">
                <a:solidFill>
                  <a:schemeClr val="tx1"/>
                </a:solidFill>
                <a:latin typeface="微软雅黑" panose="020B0503020204020204" charset="-122"/>
                <a:ea typeface="微软雅黑" panose="020B0503020204020204" charset="-122"/>
                <a:cs typeface="微软雅黑" panose="020B0503020204020204" charset="-122"/>
              </a:rPr>
              <a:t>年</a:t>
            </a:r>
            <a:r>
              <a:rPr lang="en-US" altLang="zh-CN" sz="2135" b="1" dirty="0">
                <a:solidFill>
                  <a:schemeClr val="tx1"/>
                </a:solidFill>
                <a:latin typeface="微软雅黑" panose="020B0503020204020204" charset="-122"/>
                <a:ea typeface="微软雅黑" panose="020B0503020204020204" charset="-122"/>
                <a:cs typeface="微软雅黑" panose="020B0503020204020204" charset="-122"/>
              </a:rPr>
              <a:t>-9</a:t>
            </a:r>
            <a:r>
              <a:rPr lang="zh-CN" altLang="en-US" sz="2135" b="1" dirty="0">
                <a:solidFill>
                  <a:schemeClr val="tx1"/>
                </a:solidFill>
                <a:latin typeface="微软雅黑" panose="020B0503020204020204" charset="-122"/>
                <a:ea typeface="微软雅黑" panose="020B0503020204020204" charset="-122"/>
                <a:cs typeface="微软雅黑" panose="020B0503020204020204" charset="-122"/>
              </a:rPr>
              <a:t>年</a:t>
            </a:r>
          </a:p>
        </p:txBody>
      </p:sp>
      <p:sp>
        <p:nvSpPr>
          <p:cNvPr id="32807" name="Text Box 40"/>
          <p:cNvSpPr txBox="1"/>
          <p:nvPr/>
        </p:nvSpPr>
        <p:spPr>
          <a:xfrm>
            <a:off x="0" y="3990340"/>
            <a:ext cx="2118995" cy="995045"/>
          </a:xfrm>
          <a:prstGeom prst="rect">
            <a:avLst/>
          </a:prstGeom>
          <a:noFill/>
          <a:ln w="9525">
            <a:noFill/>
          </a:ln>
        </p:spPr>
        <p:txBody>
          <a:bodyPr wrap="square">
            <a:spAutoFit/>
          </a:bodyPr>
          <a:lstStyle/>
          <a:p>
            <a:r>
              <a:rPr lang="zh-CN" altLang="en-US" sz="3735" b="1" dirty="0">
                <a:solidFill>
                  <a:schemeClr val="tx1"/>
                </a:solidFill>
                <a:latin typeface="微软雅黑" panose="020B0503020204020204" charset="-122"/>
                <a:ea typeface="微软雅黑" panose="020B0503020204020204" charset="-122"/>
                <a:cs typeface="微软雅黑" panose="020B0503020204020204" charset="-122"/>
              </a:rPr>
              <a:t>魏晋</a:t>
            </a:r>
          </a:p>
          <a:p>
            <a:r>
              <a:rPr lang="en-US" altLang="zh-CN" sz="2135" b="1" dirty="0">
                <a:solidFill>
                  <a:schemeClr val="tx1"/>
                </a:solidFill>
                <a:latin typeface="微软雅黑" panose="020B0503020204020204" charset="-122"/>
                <a:ea typeface="微软雅黑" panose="020B0503020204020204" charset="-122"/>
                <a:cs typeface="微软雅黑" panose="020B0503020204020204" charset="-122"/>
              </a:rPr>
              <a:t>220-589</a:t>
            </a:r>
            <a:r>
              <a:rPr lang="zh-CN" altLang="en-US" sz="2135" b="1" dirty="0">
                <a:solidFill>
                  <a:schemeClr val="tx1"/>
                </a:solidFill>
                <a:latin typeface="微软雅黑" panose="020B0503020204020204" charset="-122"/>
                <a:ea typeface="微软雅黑" panose="020B0503020204020204" charset="-122"/>
                <a:cs typeface="微软雅黑" panose="020B0503020204020204" charset="-122"/>
              </a:rPr>
              <a:t>年</a:t>
            </a:r>
          </a:p>
        </p:txBody>
      </p:sp>
      <p:sp>
        <p:nvSpPr>
          <p:cNvPr id="32808" name="Text Box 41"/>
          <p:cNvSpPr txBox="1"/>
          <p:nvPr/>
        </p:nvSpPr>
        <p:spPr>
          <a:xfrm>
            <a:off x="48895" y="3127375"/>
            <a:ext cx="1823085" cy="995045"/>
          </a:xfrm>
          <a:prstGeom prst="rect">
            <a:avLst/>
          </a:prstGeom>
          <a:noFill/>
          <a:ln w="9525">
            <a:noFill/>
          </a:ln>
        </p:spPr>
        <p:txBody>
          <a:bodyPr wrap="square">
            <a:spAutoFit/>
          </a:bodyPr>
          <a:lstStyle/>
          <a:p>
            <a:r>
              <a:rPr lang="zh-CN" altLang="en-US" sz="3735" b="1" dirty="0">
                <a:solidFill>
                  <a:schemeClr val="tx1"/>
                </a:solidFill>
                <a:latin typeface="微软雅黑" panose="020B0503020204020204" charset="-122"/>
                <a:ea typeface="微软雅黑" panose="020B0503020204020204" charset="-122"/>
                <a:cs typeface="微软雅黑" panose="020B0503020204020204" charset="-122"/>
              </a:rPr>
              <a:t>唐朝</a:t>
            </a:r>
          </a:p>
          <a:p>
            <a:r>
              <a:rPr lang="en-US" altLang="zh-CN" sz="2135" b="1" dirty="0">
                <a:solidFill>
                  <a:schemeClr val="tx1"/>
                </a:solidFill>
                <a:latin typeface="微软雅黑" panose="020B0503020204020204" charset="-122"/>
                <a:ea typeface="微软雅黑" panose="020B0503020204020204" charset="-122"/>
                <a:cs typeface="微软雅黑" panose="020B0503020204020204" charset="-122"/>
              </a:rPr>
              <a:t>618-907</a:t>
            </a:r>
            <a:r>
              <a:rPr lang="zh-CN" altLang="en-US" sz="2135" b="1" dirty="0">
                <a:solidFill>
                  <a:schemeClr val="tx1"/>
                </a:solidFill>
                <a:latin typeface="微软雅黑" panose="020B0503020204020204" charset="-122"/>
                <a:ea typeface="微软雅黑" panose="020B0503020204020204" charset="-122"/>
                <a:cs typeface="微软雅黑" panose="020B0503020204020204" charset="-122"/>
              </a:rPr>
              <a:t>年</a:t>
            </a:r>
          </a:p>
        </p:txBody>
      </p:sp>
      <p:sp>
        <p:nvSpPr>
          <p:cNvPr id="32809" name="Text Box 42"/>
          <p:cNvSpPr txBox="1"/>
          <p:nvPr/>
        </p:nvSpPr>
        <p:spPr>
          <a:xfrm>
            <a:off x="0" y="1987550"/>
            <a:ext cx="1920240" cy="995045"/>
          </a:xfrm>
          <a:prstGeom prst="rect">
            <a:avLst/>
          </a:prstGeom>
          <a:noFill/>
          <a:ln w="9525">
            <a:noFill/>
          </a:ln>
        </p:spPr>
        <p:txBody>
          <a:bodyPr wrap="square">
            <a:spAutoFit/>
          </a:bodyPr>
          <a:lstStyle/>
          <a:p>
            <a:r>
              <a:rPr lang="zh-CN" altLang="en-US" sz="3735" b="1" dirty="0">
                <a:solidFill>
                  <a:schemeClr val="tx1"/>
                </a:solidFill>
                <a:latin typeface="微软雅黑" panose="020B0503020204020204" charset="-122"/>
                <a:ea typeface="微软雅黑" panose="020B0503020204020204" charset="-122"/>
                <a:cs typeface="微软雅黑" panose="020B0503020204020204" charset="-122"/>
              </a:rPr>
              <a:t>宋朝</a:t>
            </a:r>
          </a:p>
          <a:p>
            <a:r>
              <a:rPr lang="en-US" altLang="zh-CN" sz="2135" b="1" dirty="0">
                <a:solidFill>
                  <a:schemeClr val="tx1"/>
                </a:solidFill>
                <a:latin typeface="微软雅黑" panose="020B0503020204020204" charset="-122"/>
                <a:ea typeface="微软雅黑" panose="020B0503020204020204" charset="-122"/>
                <a:cs typeface="微软雅黑" panose="020B0503020204020204" charset="-122"/>
              </a:rPr>
              <a:t>960-1127</a:t>
            </a:r>
            <a:r>
              <a:rPr lang="zh-CN" altLang="en-US" sz="2135" b="1" dirty="0">
                <a:solidFill>
                  <a:schemeClr val="tx1"/>
                </a:solidFill>
                <a:latin typeface="微软雅黑" panose="020B0503020204020204" charset="-122"/>
                <a:ea typeface="微软雅黑" panose="020B0503020204020204" charset="-122"/>
                <a:cs typeface="微软雅黑" panose="020B0503020204020204" charset="-122"/>
              </a:rPr>
              <a:t>年</a:t>
            </a:r>
          </a:p>
        </p:txBody>
      </p:sp>
      <p:sp>
        <p:nvSpPr>
          <p:cNvPr id="32810" name="Text Box 43"/>
          <p:cNvSpPr txBox="1"/>
          <p:nvPr/>
        </p:nvSpPr>
        <p:spPr>
          <a:xfrm>
            <a:off x="0" y="347345"/>
            <a:ext cx="2118995" cy="995045"/>
          </a:xfrm>
          <a:prstGeom prst="rect">
            <a:avLst/>
          </a:prstGeom>
          <a:noFill/>
          <a:ln w="9525">
            <a:noFill/>
          </a:ln>
        </p:spPr>
        <p:txBody>
          <a:bodyPr wrap="square">
            <a:spAutoFit/>
          </a:bodyPr>
          <a:lstStyle/>
          <a:p>
            <a:r>
              <a:rPr lang="zh-CN" altLang="en-US" sz="3735" b="1" dirty="0">
                <a:solidFill>
                  <a:schemeClr val="tx1"/>
                </a:solidFill>
                <a:latin typeface="微软雅黑" panose="020B0503020204020204" charset="-122"/>
                <a:ea typeface="微软雅黑" panose="020B0503020204020204" charset="-122"/>
                <a:cs typeface="微软雅黑" panose="020B0503020204020204" charset="-122"/>
              </a:rPr>
              <a:t>元朝</a:t>
            </a:r>
          </a:p>
          <a:p>
            <a:r>
              <a:rPr lang="en-US" altLang="zh-CN" sz="2135" b="1" dirty="0">
                <a:solidFill>
                  <a:schemeClr val="tx1"/>
                </a:solidFill>
                <a:latin typeface="微软雅黑" panose="020B0503020204020204" charset="-122"/>
                <a:ea typeface="微软雅黑" panose="020B0503020204020204" charset="-122"/>
                <a:cs typeface="微软雅黑" panose="020B0503020204020204" charset="-122"/>
              </a:rPr>
              <a:t>1271-1368</a:t>
            </a:r>
            <a:r>
              <a:rPr lang="zh-CN" altLang="en-US" sz="2135" b="1" dirty="0">
                <a:solidFill>
                  <a:schemeClr val="tx1"/>
                </a:solidFill>
                <a:latin typeface="微软雅黑" panose="020B0503020204020204" charset="-122"/>
                <a:ea typeface="微软雅黑" panose="020B0503020204020204" charset="-122"/>
                <a:cs typeface="微软雅黑" panose="020B0503020204020204" charset="-122"/>
              </a:rPr>
              <a:t>年</a:t>
            </a:r>
          </a:p>
        </p:txBody>
      </p:sp>
      <p:sp>
        <p:nvSpPr>
          <p:cNvPr id="32811" name="Text Box 44"/>
          <p:cNvSpPr txBox="1"/>
          <p:nvPr/>
        </p:nvSpPr>
        <p:spPr>
          <a:xfrm>
            <a:off x="1583267" y="5090160"/>
            <a:ext cx="3934883" cy="666115"/>
          </a:xfrm>
          <a:prstGeom prst="rect">
            <a:avLst/>
          </a:prstGeom>
          <a:noFill/>
          <a:ln w="9525">
            <a:noFill/>
          </a:ln>
        </p:spPr>
        <p:txBody>
          <a:bodyPr>
            <a:spAutoFit/>
          </a:bodyPr>
          <a:lstStyle/>
          <a:p>
            <a:pPr algn="ctr"/>
            <a:r>
              <a:rPr lang="zh-CN" altLang="en-US" sz="3735" b="1" dirty="0">
                <a:solidFill>
                  <a:srgbClr val="000000"/>
                </a:solidFill>
                <a:latin typeface="微软雅黑" panose="020B0503020204020204" charset="-122"/>
                <a:ea typeface="微软雅黑" panose="020B0503020204020204" charset="-122"/>
                <a:cs typeface="微软雅黑" panose="020B0503020204020204" charset="-122"/>
              </a:rPr>
              <a:t>郡国并行   推恩令</a:t>
            </a:r>
            <a:r>
              <a:rPr lang="zh-CN" altLang="en-US" sz="2665" b="1" dirty="0">
                <a:solidFill>
                  <a:srgbClr val="000000"/>
                </a:solidFill>
                <a:latin typeface="微软雅黑" panose="020B0503020204020204" charset="-122"/>
                <a:ea typeface="微软雅黑" panose="020B0503020204020204" charset="-122"/>
                <a:cs typeface="微软雅黑" panose="020B0503020204020204" charset="-122"/>
              </a:rPr>
              <a:t>  </a:t>
            </a:r>
            <a:endParaRPr lang="zh-CN" altLang="en-US" sz="2665" b="1" dirty="0">
              <a:latin typeface="微软雅黑" panose="020B0503020204020204" charset="-122"/>
              <a:ea typeface="微软雅黑" panose="020B0503020204020204" charset="-122"/>
              <a:cs typeface="微软雅黑" panose="020B0503020204020204" charset="-122"/>
            </a:endParaRPr>
          </a:p>
        </p:txBody>
      </p:sp>
      <p:sp>
        <p:nvSpPr>
          <p:cNvPr id="32812" name="Text Box 45"/>
          <p:cNvSpPr txBox="1"/>
          <p:nvPr/>
        </p:nvSpPr>
        <p:spPr>
          <a:xfrm>
            <a:off x="5423747" y="5300346"/>
            <a:ext cx="2557780" cy="666115"/>
          </a:xfrm>
          <a:prstGeom prst="rect">
            <a:avLst/>
          </a:prstGeom>
          <a:noFill/>
          <a:ln w="9525">
            <a:noFill/>
          </a:ln>
        </p:spPr>
        <p:txBody>
          <a:bodyPr wrap="none">
            <a:spAutoFit/>
          </a:bodyPr>
          <a:lstStyle/>
          <a:p>
            <a:pPr algn="ctr"/>
            <a:r>
              <a:rPr lang="zh-CN" altLang="en-US" sz="3735" b="1" dirty="0">
                <a:solidFill>
                  <a:srgbClr val="000000"/>
                </a:solidFill>
                <a:latin typeface="微软雅黑" panose="020B0503020204020204" charset="-122"/>
                <a:ea typeface="微软雅黑" panose="020B0503020204020204" charset="-122"/>
              </a:rPr>
              <a:t>内外朝制度</a:t>
            </a:r>
          </a:p>
        </p:txBody>
      </p:sp>
      <p:sp>
        <p:nvSpPr>
          <p:cNvPr id="33837" name="Text Box 46">
            <a:hlinkClick r:id="rId3" action="ppaction://hlinksldjump"/>
          </p:cNvPr>
          <p:cNvSpPr txBox="1"/>
          <p:nvPr/>
        </p:nvSpPr>
        <p:spPr>
          <a:xfrm>
            <a:off x="9264862" y="4987926"/>
            <a:ext cx="1859280" cy="768350"/>
          </a:xfrm>
          <a:prstGeom prst="rect">
            <a:avLst/>
          </a:prstGeom>
          <a:noFill/>
          <a:ln w="9525">
            <a:noFill/>
          </a:ln>
        </p:spPr>
        <p:txBody>
          <a:bodyPr wrap="none">
            <a:spAutoFit/>
          </a:bodyPr>
          <a:lstStyle/>
          <a:p>
            <a:r>
              <a:rPr lang="zh-CN" altLang="en-US" sz="4400" b="1" dirty="0">
                <a:solidFill>
                  <a:srgbClr val="000000"/>
                </a:solidFill>
                <a:latin typeface="微软雅黑" panose="020B0503020204020204" charset="-122"/>
                <a:ea typeface="微软雅黑" panose="020B0503020204020204" charset="-122"/>
              </a:rPr>
              <a:t>察举制</a:t>
            </a:r>
          </a:p>
        </p:txBody>
      </p:sp>
      <p:sp>
        <p:nvSpPr>
          <p:cNvPr id="32814" name="Text Box 47"/>
          <p:cNvSpPr txBox="1"/>
          <p:nvPr/>
        </p:nvSpPr>
        <p:spPr>
          <a:xfrm>
            <a:off x="5304790" y="4166659"/>
            <a:ext cx="2082800" cy="666115"/>
          </a:xfrm>
          <a:prstGeom prst="rect">
            <a:avLst/>
          </a:prstGeom>
          <a:noFill/>
          <a:ln w="9525">
            <a:noFill/>
          </a:ln>
        </p:spPr>
        <p:txBody>
          <a:bodyPr wrap="none">
            <a:spAutoFit/>
          </a:bodyPr>
          <a:lstStyle/>
          <a:p>
            <a:r>
              <a:rPr lang="zh-CN" altLang="en-US" sz="3735" b="1" dirty="0">
                <a:solidFill>
                  <a:srgbClr val="000000"/>
                </a:solidFill>
                <a:latin typeface="微软雅黑" panose="020B0503020204020204" charset="-122"/>
                <a:ea typeface="微软雅黑" panose="020B0503020204020204" charset="-122"/>
              </a:rPr>
              <a:t>三省体制</a:t>
            </a:r>
          </a:p>
        </p:txBody>
      </p:sp>
      <p:sp>
        <p:nvSpPr>
          <p:cNvPr id="33839" name="Text Box 48"/>
          <p:cNvSpPr txBox="1"/>
          <p:nvPr/>
        </p:nvSpPr>
        <p:spPr>
          <a:xfrm>
            <a:off x="9169400" y="4115224"/>
            <a:ext cx="3022600" cy="768350"/>
          </a:xfrm>
          <a:prstGeom prst="rect">
            <a:avLst/>
          </a:prstGeom>
          <a:noFill/>
          <a:ln w="9525">
            <a:noFill/>
          </a:ln>
        </p:spPr>
        <p:txBody>
          <a:bodyPr>
            <a:spAutoFit/>
          </a:bodyPr>
          <a:lstStyle/>
          <a:p>
            <a:pPr>
              <a:spcBef>
                <a:spcPct val="50000"/>
              </a:spcBef>
            </a:pPr>
            <a:r>
              <a:rPr lang="zh-CN" altLang="en-US" sz="4400" b="1" dirty="0">
                <a:solidFill>
                  <a:srgbClr val="000000"/>
                </a:solidFill>
                <a:latin typeface="微软雅黑" panose="020B0503020204020204" charset="-122"/>
                <a:ea typeface="微软雅黑" panose="020B0503020204020204" charset="-122"/>
              </a:rPr>
              <a:t>九品中正制</a:t>
            </a:r>
          </a:p>
        </p:txBody>
      </p:sp>
      <p:sp>
        <p:nvSpPr>
          <p:cNvPr id="32816" name="Text Box 49"/>
          <p:cNvSpPr txBox="1"/>
          <p:nvPr/>
        </p:nvSpPr>
        <p:spPr>
          <a:xfrm>
            <a:off x="1485901" y="3456305"/>
            <a:ext cx="4129616" cy="666115"/>
          </a:xfrm>
          <a:prstGeom prst="rect">
            <a:avLst/>
          </a:prstGeom>
          <a:noFill/>
          <a:ln w="9525">
            <a:noFill/>
          </a:ln>
        </p:spPr>
        <p:txBody>
          <a:bodyPr>
            <a:spAutoFit/>
          </a:bodyPr>
          <a:lstStyle/>
          <a:p>
            <a:pPr algn="ctr"/>
            <a:r>
              <a:rPr lang="zh-CN" altLang="en-US" sz="3735" b="1" dirty="0">
                <a:solidFill>
                  <a:srgbClr val="000000"/>
                </a:solidFill>
                <a:latin typeface="微软雅黑" panose="020B0503020204020204" charset="-122"/>
                <a:ea typeface="微软雅黑" panose="020B0503020204020204" charset="-122"/>
                <a:cs typeface="微软雅黑" panose="020B0503020204020204" charset="-122"/>
              </a:rPr>
              <a:t>节度使   藩镇割据</a:t>
            </a:r>
          </a:p>
        </p:txBody>
      </p:sp>
      <p:sp>
        <p:nvSpPr>
          <p:cNvPr id="32817" name="Text Box 50"/>
          <p:cNvSpPr txBox="1"/>
          <p:nvPr/>
        </p:nvSpPr>
        <p:spPr>
          <a:xfrm>
            <a:off x="5423323" y="3213100"/>
            <a:ext cx="2821517" cy="666115"/>
          </a:xfrm>
          <a:prstGeom prst="rect">
            <a:avLst/>
          </a:prstGeom>
          <a:noFill/>
          <a:ln w="9525">
            <a:noFill/>
          </a:ln>
        </p:spPr>
        <p:txBody>
          <a:bodyPr>
            <a:spAutoFit/>
          </a:bodyPr>
          <a:lstStyle/>
          <a:p>
            <a:pPr>
              <a:spcBef>
                <a:spcPct val="50000"/>
              </a:spcBef>
            </a:pPr>
            <a:r>
              <a:rPr lang="zh-CN" altLang="en-US" sz="3735" b="1" dirty="0">
                <a:solidFill>
                  <a:srgbClr val="000000"/>
                </a:solidFill>
                <a:latin typeface="微软雅黑" panose="020B0503020204020204" charset="-122"/>
                <a:ea typeface="微软雅黑" panose="020B0503020204020204" charset="-122"/>
              </a:rPr>
              <a:t>三省六部制</a:t>
            </a:r>
          </a:p>
        </p:txBody>
      </p:sp>
      <p:sp>
        <p:nvSpPr>
          <p:cNvPr id="33842" name="Text Box 51"/>
          <p:cNvSpPr txBox="1"/>
          <p:nvPr/>
        </p:nvSpPr>
        <p:spPr>
          <a:xfrm>
            <a:off x="9169400" y="1546437"/>
            <a:ext cx="2398184" cy="2122805"/>
          </a:xfrm>
          <a:prstGeom prst="rect">
            <a:avLst/>
          </a:prstGeom>
          <a:noFill/>
          <a:ln w="9525">
            <a:noFill/>
          </a:ln>
        </p:spPr>
        <p:txBody>
          <a:bodyPr>
            <a:spAutoFit/>
          </a:bodyPr>
          <a:lstStyle/>
          <a:p>
            <a:pPr algn="ctr"/>
            <a:r>
              <a:rPr lang="zh-CN" altLang="en-US" sz="4400" b="1" dirty="0">
                <a:solidFill>
                  <a:srgbClr val="000000"/>
                </a:solidFill>
                <a:latin typeface="微软雅黑" panose="020B0503020204020204" charset="-122"/>
                <a:ea typeface="微软雅黑" panose="020B0503020204020204" charset="-122"/>
                <a:cs typeface="微软雅黑" panose="020B0503020204020204" charset="-122"/>
              </a:rPr>
              <a:t>科举制</a:t>
            </a:r>
          </a:p>
          <a:p>
            <a:pPr algn="ctr"/>
            <a:r>
              <a:rPr lang="en-US" altLang="zh-CN" sz="4400" b="1"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sz="4400" b="1" dirty="0">
                <a:solidFill>
                  <a:srgbClr val="000000"/>
                </a:solidFill>
                <a:latin typeface="微软雅黑" panose="020B0503020204020204" charset="-122"/>
                <a:ea typeface="微软雅黑" panose="020B0503020204020204" charset="-122"/>
                <a:cs typeface="微软雅黑" panose="020B0503020204020204" charset="-122"/>
              </a:rPr>
              <a:t>隋朝创立</a:t>
            </a:r>
            <a:r>
              <a:rPr lang="en-US" altLang="zh-CN" sz="4400" b="1" dirty="0">
                <a:solidFill>
                  <a:srgbClr val="000000"/>
                </a:solidFill>
                <a:latin typeface="微软雅黑" panose="020B0503020204020204" charset="-122"/>
                <a:ea typeface="微软雅黑" panose="020B0503020204020204" charset="-122"/>
                <a:cs typeface="微软雅黑" panose="020B0503020204020204" charset="-122"/>
              </a:rPr>
              <a:t>)</a:t>
            </a:r>
          </a:p>
        </p:txBody>
      </p:sp>
      <p:sp>
        <p:nvSpPr>
          <p:cNvPr id="32819" name="Text Box 52"/>
          <p:cNvSpPr txBox="1"/>
          <p:nvPr/>
        </p:nvSpPr>
        <p:spPr>
          <a:xfrm>
            <a:off x="1679575" y="1637665"/>
            <a:ext cx="3625215" cy="1476375"/>
          </a:xfrm>
          <a:prstGeom prst="rect">
            <a:avLst/>
          </a:prstGeom>
          <a:noFill/>
          <a:ln w="9525">
            <a:noFill/>
          </a:ln>
        </p:spPr>
        <p:txBody>
          <a:bodyPr wrap="square">
            <a:spAutoFit/>
          </a:bodyPr>
          <a:lstStyle/>
          <a:p>
            <a:pPr>
              <a:lnSpc>
                <a:spcPct val="100000"/>
              </a:lnSpc>
            </a:pPr>
            <a:r>
              <a:rPr lang="zh-CN" altLang="en-US" sz="3000" b="1" dirty="0">
                <a:solidFill>
                  <a:srgbClr val="000000"/>
                </a:solidFill>
                <a:latin typeface="微软雅黑" panose="020B0503020204020204" charset="-122"/>
                <a:ea typeface="微软雅黑" panose="020B0503020204020204" charset="-122"/>
              </a:rPr>
              <a:t>收兵权于中央；文官管理地方，通判监督；限制地方赋税收入</a:t>
            </a:r>
          </a:p>
        </p:txBody>
      </p:sp>
      <p:sp>
        <p:nvSpPr>
          <p:cNvPr id="32820" name="Text Box 54"/>
          <p:cNvSpPr txBox="1"/>
          <p:nvPr/>
        </p:nvSpPr>
        <p:spPr>
          <a:xfrm>
            <a:off x="5304790" y="1637454"/>
            <a:ext cx="4032251" cy="1568450"/>
          </a:xfrm>
          <a:prstGeom prst="rect">
            <a:avLst/>
          </a:prstGeom>
          <a:noFill/>
          <a:ln w="9525">
            <a:noFill/>
          </a:ln>
        </p:spPr>
        <p:txBody>
          <a:bodyPr>
            <a:spAutoFit/>
          </a:bodyPr>
          <a:lstStyle/>
          <a:p>
            <a:pPr algn="ctr">
              <a:lnSpc>
                <a:spcPct val="100000"/>
              </a:lnSpc>
            </a:pPr>
            <a:r>
              <a:rPr lang="zh-CN" altLang="en-US" sz="3200" b="1" dirty="0">
                <a:solidFill>
                  <a:srgbClr val="000000"/>
                </a:solidFill>
                <a:latin typeface="微软雅黑" panose="020B0503020204020204" charset="-122"/>
                <a:ea typeface="微软雅黑" panose="020B0503020204020204" charset="-122"/>
              </a:rPr>
              <a:t>中书门下行使相权；</a:t>
            </a:r>
          </a:p>
          <a:p>
            <a:pPr algn="ctr">
              <a:lnSpc>
                <a:spcPct val="100000"/>
              </a:lnSpc>
            </a:pPr>
            <a:r>
              <a:rPr lang="zh-CN" altLang="en-US" sz="3200" b="1" dirty="0">
                <a:solidFill>
                  <a:srgbClr val="000000"/>
                </a:solidFill>
                <a:latin typeface="微软雅黑" panose="020B0503020204020204" charset="-122"/>
                <a:ea typeface="微软雅黑" panose="020B0503020204020204" charset="-122"/>
              </a:rPr>
              <a:t>参知政事、枢密使、</a:t>
            </a:r>
          </a:p>
          <a:p>
            <a:pPr algn="ctr">
              <a:lnSpc>
                <a:spcPct val="100000"/>
              </a:lnSpc>
            </a:pPr>
            <a:r>
              <a:rPr lang="zh-CN" altLang="en-US" sz="3200" b="1" dirty="0">
                <a:solidFill>
                  <a:srgbClr val="000000"/>
                </a:solidFill>
                <a:latin typeface="微软雅黑" panose="020B0503020204020204" charset="-122"/>
                <a:ea typeface="微软雅黑" panose="020B0503020204020204" charset="-122"/>
              </a:rPr>
              <a:t>三司使分割相权；</a:t>
            </a:r>
            <a:endParaRPr lang="zh-CN" altLang="en-US" sz="3200" b="1" dirty="0">
              <a:latin typeface="微软雅黑" panose="020B0503020204020204" charset="-122"/>
              <a:ea typeface="微软雅黑" panose="020B0503020204020204" charset="-122"/>
            </a:endParaRPr>
          </a:p>
        </p:txBody>
      </p:sp>
      <p:sp>
        <p:nvSpPr>
          <p:cNvPr id="32821" name="Text Box 55"/>
          <p:cNvSpPr txBox="1"/>
          <p:nvPr/>
        </p:nvSpPr>
        <p:spPr>
          <a:xfrm>
            <a:off x="1568662" y="-22013"/>
            <a:ext cx="3840480" cy="1568450"/>
          </a:xfrm>
          <a:prstGeom prst="rect">
            <a:avLst/>
          </a:prstGeom>
          <a:noFill/>
          <a:ln w="9525">
            <a:noFill/>
          </a:ln>
        </p:spPr>
        <p:txBody>
          <a:bodyPr wrap="none">
            <a:spAutoFit/>
          </a:bodyPr>
          <a:lstStyle/>
          <a:p>
            <a:r>
              <a:rPr lang="zh-CN" altLang="en-US" sz="3200" b="1" dirty="0">
                <a:solidFill>
                  <a:srgbClr val="000000"/>
                </a:solidFill>
                <a:latin typeface="微软雅黑" panose="020B0503020204020204" charset="-122"/>
                <a:ea typeface="微软雅黑" panose="020B0503020204020204" charset="-122"/>
              </a:rPr>
              <a:t>行省制度，</a:t>
            </a:r>
          </a:p>
          <a:p>
            <a:r>
              <a:rPr lang="zh-CN" altLang="en-US" sz="3200" b="1" dirty="0">
                <a:solidFill>
                  <a:srgbClr val="000000"/>
                </a:solidFill>
                <a:latin typeface="微软雅黑" panose="020B0503020204020204" charset="-122"/>
                <a:ea typeface="微软雅黑" panose="020B0503020204020204" charset="-122"/>
              </a:rPr>
              <a:t>行省下设路府州县，</a:t>
            </a:r>
          </a:p>
          <a:p>
            <a:r>
              <a:rPr lang="zh-CN" altLang="en-US" sz="3200" b="1" dirty="0">
                <a:solidFill>
                  <a:srgbClr val="000000"/>
                </a:solidFill>
                <a:latin typeface="微软雅黑" panose="020B0503020204020204" charset="-122"/>
                <a:ea typeface="微软雅黑" panose="020B0503020204020204" charset="-122"/>
              </a:rPr>
              <a:t>边远地区设宣慰司。</a:t>
            </a:r>
            <a:endParaRPr lang="zh-CN" altLang="en-US" sz="3200" b="1" dirty="0">
              <a:latin typeface="微软雅黑" panose="020B0503020204020204" charset="-122"/>
              <a:ea typeface="微软雅黑" panose="020B0503020204020204" charset="-122"/>
            </a:endParaRPr>
          </a:p>
        </p:txBody>
      </p:sp>
      <p:sp>
        <p:nvSpPr>
          <p:cNvPr id="32822" name="Text Box 56"/>
          <p:cNvSpPr txBox="1"/>
          <p:nvPr/>
        </p:nvSpPr>
        <p:spPr>
          <a:xfrm>
            <a:off x="5304790" y="0"/>
            <a:ext cx="3684270" cy="1322070"/>
          </a:xfrm>
          <a:prstGeom prst="rect">
            <a:avLst/>
          </a:prstGeom>
          <a:noFill/>
          <a:ln w="9525">
            <a:noFill/>
          </a:ln>
        </p:spPr>
        <p:txBody>
          <a:bodyPr wrap="square">
            <a:spAutoFit/>
          </a:bodyPr>
          <a:lstStyle/>
          <a:p>
            <a:pPr algn="ctr"/>
            <a:r>
              <a:rPr lang="zh-CN" altLang="en-US" sz="4000" b="1" dirty="0">
                <a:solidFill>
                  <a:srgbClr val="000000"/>
                </a:solidFill>
                <a:latin typeface="微软雅黑" panose="020B0503020204020204" charset="-122"/>
                <a:ea typeface="微软雅黑" panose="020B0503020204020204" charset="-122"/>
              </a:rPr>
              <a:t>中书省长官行使宰相权</a:t>
            </a:r>
          </a:p>
        </p:txBody>
      </p:sp>
      <p:sp>
        <p:nvSpPr>
          <p:cNvPr id="32823" name="AutoShape 58"/>
          <p:cNvSpPr/>
          <p:nvPr/>
        </p:nvSpPr>
        <p:spPr>
          <a:xfrm>
            <a:off x="3251623" y="4307840"/>
            <a:ext cx="480484" cy="575733"/>
          </a:xfrm>
          <a:prstGeom prst="upArrow">
            <a:avLst>
              <a:gd name="adj1" fmla="val 50000"/>
              <a:gd name="adj2" fmla="val 39941"/>
            </a:avLst>
          </a:prstGeom>
          <a:solidFill>
            <a:srgbClr val="FF0000"/>
          </a:solidFill>
          <a:ln w="9525" cap="flat" cmpd="sng">
            <a:solidFill>
              <a:schemeClr val="tx1"/>
            </a:solidFill>
            <a:prstDash val="solid"/>
            <a:miter/>
            <a:headEnd type="none" w="med" len="med"/>
            <a:tailEnd type="none" w="med" len="med"/>
          </a:ln>
        </p:spPr>
        <p:txBody>
          <a:bodyPr vert="eaVert" wrap="none" anchor="ctr"/>
          <a:lstStyle/>
          <a:p>
            <a:endParaRPr lang="zh-CN" altLang="en-US" sz="2400" dirty="0">
              <a:latin typeface="微软雅黑" panose="020B0503020204020204" charset="-122"/>
              <a:ea typeface="微软雅黑" panose="020B0503020204020204" charset="-122"/>
            </a:endParaRPr>
          </a:p>
        </p:txBody>
      </p:sp>
      <p:sp>
        <p:nvSpPr>
          <p:cNvPr id="32824" name="AutoShape 59"/>
          <p:cNvSpPr/>
          <p:nvPr/>
        </p:nvSpPr>
        <p:spPr>
          <a:xfrm>
            <a:off x="3407833" y="766233"/>
            <a:ext cx="480484" cy="575733"/>
          </a:xfrm>
          <a:prstGeom prst="upArrow">
            <a:avLst>
              <a:gd name="adj1" fmla="val 50000"/>
              <a:gd name="adj2" fmla="val 39941"/>
            </a:avLst>
          </a:prstGeom>
          <a:solidFill>
            <a:srgbClr val="FF0000"/>
          </a:solidFill>
          <a:ln w="9525" cap="flat" cmpd="sng">
            <a:solidFill>
              <a:schemeClr val="tx1"/>
            </a:solidFill>
            <a:prstDash val="solid"/>
            <a:miter/>
            <a:headEnd type="none" w="med" len="med"/>
            <a:tailEnd type="none" w="med" len="med"/>
          </a:ln>
        </p:spPr>
        <p:txBody>
          <a:bodyPr vert="eaVert" wrap="none" anchor="ctr"/>
          <a:lstStyle/>
          <a:p>
            <a:endParaRPr lang="zh-CN" altLang="en-US" sz="2400" dirty="0">
              <a:latin typeface="微软雅黑" panose="020B0503020204020204" charset="-122"/>
              <a:ea typeface="微软雅黑" panose="020B0503020204020204" charset="-122"/>
            </a:endParaRPr>
          </a:p>
        </p:txBody>
      </p:sp>
      <p:sp>
        <p:nvSpPr>
          <p:cNvPr id="32825" name="AutoShape 60"/>
          <p:cNvSpPr/>
          <p:nvPr/>
        </p:nvSpPr>
        <p:spPr>
          <a:xfrm>
            <a:off x="3407833" y="2061633"/>
            <a:ext cx="480484" cy="575733"/>
          </a:xfrm>
          <a:prstGeom prst="upArrow">
            <a:avLst>
              <a:gd name="adj1" fmla="val 50000"/>
              <a:gd name="adj2" fmla="val 39941"/>
            </a:avLst>
          </a:prstGeom>
          <a:solidFill>
            <a:srgbClr val="FF0000"/>
          </a:solidFill>
          <a:ln w="9525" cap="flat" cmpd="sng">
            <a:solidFill>
              <a:schemeClr val="tx1"/>
            </a:solidFill>
            <a:prstDash val="solid"/>
            <a:miter/>
            <a:headEnd type="none" w="med" len="med"/>
            <a:tailEnd type="none" w="med" len="med"/>
          </a:ln>
        </p:spPr>
        <p:txBody>
          <a:bodyPr vert="eaVert" wrap="none" anchor="ctr"/>
          <a:lstStyle/>
          <a:p>
            <a:endParaRPr lang="zh-CN" altLang="en-US" sz="2400" dirty="0">
              <a:latin typeface="微软雅黑" panose="020B0503020204020204" charset="-122"/>
              <a:ea typeface="微软雅黑" panose="020B0503020204020204" charset="-122"/>
            </a:endParaRPr>
          </a:p>
        </p:txBody>
      </p:sp>
      <p:sp>
        <p:nvSpPr>
          <p:cNvPr id="32826" name="AutoShape 61"/>
          <p:cNvSpPr/>
          <p:nvPr/>
        </p:nvSpPr>
        <p:spPr>
          <a:xfrm rot="10800000">
            <a:off x="3407833" y="3213100"/>
            <a:ext cx="480484" cy="575733"/>
          </a:xfrm>
          <a:prstGeom prst="upArrow">
            <a:avLst>
              <a:gd name="adj1" fmla="val 50000"/>
              <a:gd name="adj2" fmla="val 39941"/>
            </a:avLst>
          </a:prstGeom>
          <a:solidFill>
            <a:srgbClr val="00B0F0"/>
          </a:solidFill>
          <a:ln w="9525" cap="flat" cmpd="sng">
            <a:solidFill>
              <a:schemeClr val="tx1"/>
            </a:solidFill>
            <a:prstDash val="solid"/>
            <a:miter/>
            <a:headEnd type="none" w="med" len="med"/>
            <a:tailEnd type="none" w="med" len="med"/>
          </a:ln>
        </p:spPr>
        <p:txBody>
          <a:bodyPr vert="eaVert" wrap="none" anchor="ctr"/>
          <a:lstStyle/>
          <a:p>
            <a:endParaRPr lang="zh-CN" altLang="en-US" sz="2400" dirty="0">
              <a:latin typeface="微软雅黑" panose="020B0503020204020204" charset="-122"/>
              <a:ea typeface="微软雅黑" panose="020B0503020204020204" charset="-122"/>
            </a:endParaRPr>
          </a:p>
        </p:txBody>
      </p:sp>
      <p:sp>
        <p:nvSpPr>
          <p:cNvPr id="32827" name="AutoShape 62"/>
          <p:cNvSpPr/>
          <p:nvPr/>
        </p:nvSpPr>
        <p:spPr>
          <a:xfrm>
            <a:off x="6671733" y="3213100"/>
            <a:ext cx="480484" cy="575733"/>
          </a:xfrm>
          <a:prstGeom prst="upArrow">
            <a:avLst>
              <a:gd name="adj1" fmla="val 50000"/>
              <a:gd name="adj2" fmla="val 39941"/>
            </a:avLst>
          </a:prstGeom>
          <a:solidFill>
            <a:srgbClr val="FF0000"/>
          </a:solidFill>
          <a:ln w="9525" cap="flat" cmpd="sng">
            <a:solidFill>
              <a:schemeClr val="tx1"/>
            </a:solidFill>
            <a:prstDash val="solid"/>
            <a:miter/>
            <a:headEnd type="none" w="med" len="med"/>
            <a:tailEnd type="none" w="med" len="med"/>
          </a:ln>
        </p:spPr>
        <p:txBody>
          <a:bodyPr vert="eaVert" wrap="none" anchor="ctr"/>
          <a:lstStyle/>
          <a:p>
            <a:endParaRPr lang="zh-CN" altLang="en-US" sz="2400" dirty="0">
              <a:latin typeface="微软雅黑" panose="020B0503020204020204" charset="-122"/>
              <a:ea typeface="微软雅黑" panose="020B0503020204020204" charset="-122"/>
            </a:endParaRPr>
          </a:p>
        </p:txBody>
      </p:sp>
      <p:sp>
        <p:nvSpPr>
          <p:cNvPr id="32828" name="AutoShape 63"/>
          <p:cNvSpPr/>
          <p:nvPr/>
        </p:nvSpPr>
        <p:spPr>
          <a:xfrm>
            <a:off x="6637867" y="2211917"/>
            <a:ext cx="480484" cy="575733"/>
          </a:xfrm>
          <a:prstGeom prst="upArrow">
            <a:avLst>
              <a:gd name="adj1" fmla="val 50000"/>
              <a:gd name="adj2" fmla="val 39941"/>
            </a:avLst>
          </a:prstGeom>
          <a:solidFill>
            <a:srgbClr val="FF0000"/>
          </a:solidFill>
          <a:ln w="9525" cap="flat" cmpd="sng">
            <a:solidFill>
              <a:schemeClr val="tx1"/>
            </a:solidFill>
            <a:prstDash val="solid"/>
            <a:miter/>
            <a:headEnd type="none" w="med" len="med"/>
            <a:tailEnd type="none" w="med" len="med"/>
          </a:ln>
        </p:spPr>
        <p:txBody>
          <a:bodyPr vert="eaVert" wrap="none" anchor="ctr"/>
          <a:lstStyle/>
          <a:p>
            <a:endParaRPr lang="zh-CN" altLang="en-US" sz="2400" dirty="0">
              <a:latin typeface="微软雅黑" panose="020B0503020204020204" charset="-122"/>
              <a:ea typeface="微软雅黑" panose="020B0503020204020204" charset="-122"/>
            </a:endParaRPr>
          </a:p>
        </p:txBody>
      </p:sp>
      <p:sp>
        <p:nvSpPr>
          <p:cNvPr id="32829" name="AutoShape 64"/>
          <p:cNvSpPr/>
          <p:nvPr/>
        </p:nvSpPr>
        <p:spPr>
          <a:xfrm>
            <a:off x="6671733" y="3934884"/>
            <a:ext cx="480484" cy="575733"/>
          </a:xfrm>
          <a:prstGeom prst="upArrow">
            <a:avLst>
              <a:gd name="adj1" fmla="val 50000"/>
              <a:gd name="adj2" fmla="val 39941"/>
            </a:avLst>
          </a:prstGeom>
          <a:solidFill>
            <a:srgbClr val="FF0000"/>
          </a:solidFill>
          <a:ln w="9525" cap="flat" cmpd="sng">
            <a:solidFill>
              <a:schemeClr val="tx1"/>
            </a:solidFill>
            <a:prstDash val="solid"/>
            <a:miter/>
            <a:headEnd type="none" w="med" len="med"/>
            <a:tailEnd type="none" w="med" len="med"/>
          </a:ln>
        </p:spPr>
        <p:txBody>
          <a:bodyPr vert="eaVert" wrap="none" anchor="ctr"/>
          <a:lstStyle/>
          <a:p>
            <a:endParaRPr lang="zh-CN" altLang="en-US" sz="2400" dirty="0">
              <a:latin typeface="微软雅黑" panose="020B0503020204020204" charset="-122"/>
              <a:ea typeface="微软雅黑" panose="020B0503020204020204" charset="-122"/>
            </a:endParaRPr>
          </a:p>
        </p:txBody>
      </p:sp>
      <p:sp>
        <p:nvSpPr>
          <p:cNvPr id="32830" name="AutoShape 65"/>
          <p:cNvSpPr/>
          <p:nvPr/>
        </p:nvSpPr>
        <p:spPr>
          <a:xfrm>
            <a:off x="6461548" y="4883573"/>
            <a:ext cx="480484" cy="577851"/>
          </a:xfrm>
          <a:prstGeom prst="upArrow">
            <a:avLst>
              <a:gd name="adj1" fmla="val 50000"/>
              <a:gd name="adj2" fmla="val 40088"/>
            </a:avLst>
          </a:prstGeom>
          <a:solidFill>
            <a:srgbClr val="FF0000"/>
          </a:solidFill>
          <a:ln w="9525" cap="flat" cmpd="sng">
            <a:solidFill>
              <a:schemeClr val="tx1"/>
            </a:solidFill>
            <a:prstDash val="solid"/>
            <a:miter/>
            <a:headEnd type="none" w="med" len="med"/>
            <a:tailEnd type="none" w="med" len="med"/>
          </a:ln>
        </p:spPr>
        <p:txBody>
          <a:bodyPr vert="eaVert" wrap="none" anchor="ctr"/>
          <a:lstStyle/>
          <a:p>
            <a:endParaRPr lang="zh-CN" altLang="en-US" sz="2400" dirty="0">
              <a:latin typeface="微软雅黑" panose="020B0503020204020204" charset="-122"/>
              <a:ea typeface="微软雅黑" panose="020B0503020204020204" charset="-122"/>
            </a:endParaRPr>
          </a:p>
        </p:txBody>
      </p:sp>
      <p:sp>
        <p:nvSpPr>
          <p:cNvPr id="32831" name="AutoShape 66"/>
          <p:cNvSpPr/>
          <p:nvPr/>
        </p:nvSpPr>
        <p:spPr>
          <a:xfrm rot="10800000">
            <a:off x="6671733" y="1061508"/>
            <a:ext cx="480484" cy="575733"/>
          </a:xfrm>
          <a:prstGeom prst="upArrow">
            <a:avLst>
              <a:gd name="adj1" fmla="val 50000"/>
              <a:gd name="adj2" fmla="val 39941"/>
            </a:avLst>
          </a:prstGeom>
          <a:solidFill>
            <a:srgbClr val="00B0F0"/>
          </a:solidFill>
          <a:ln w="9525" cap="flat" cmpd="sng">
            <a:solidFill>
              <a:schemeClr val="tx1"/>
            </a:solidFill>
            <a:prstDash val="solid"/>
            <a:miter/>
            <a:headEnd type="none" w="med" len="med"/>
            <a:tailEnd type="none" w="med" len="med"/>
          </a:ln>
        </p:spPr>
        <p:txBody>
          <a:bodyPr vert="eaVert" wrap="none" anchor="ctr"/>
          <a:lstStyle/>
          <a:p>
            <a:endParaRPr lang="zh-CN" altLang="en-US" sz="2400" dirty="0">
              <a:latin typeface="微软雅黑" panose="020B0503020204020204" charset="-122"/>
              <a:ea typeface="微软雅黑" panose="020B0503020204020204" charset="-122"/>
            </a:endParaRPr>
          </a:p>
        </p:txBody>
      </p:sp>
      <p:sp>
        <p:nvSpPr>
          <p:cNvPr id="32832" name="AutoShape 67"/>
          <p:cNvSpPr/>
          <p:nvPr/>
        </p:nvSpPr>
        <p:spPr>
          <a:xfrm>
            <a:off x="1920029" y="536575"/>
            <a:ext cx="2592916" cy="5446184"/>
          </a:xfrm>
          <a:prstGeom prst="upArrow">
            <a:avLst>
              <a:gd name="adj1" fmla="val 50000"/>
              <a:gd name="adj2" fmla="val 70013"/>
            </a:avLst>
          </a:prstGeom>
          <a:solidFill>
            <a:srgbClr val="FF0000"/>
          </a:solidFill>
          <a:ln w="9525" cap="flat" cmpd="sng">
            <a:solidFill>
              <a:schemeClr val="tx1"/>
            </a:solidFill>
            <a:prstDash val="solid"/>
            <a:miter/>
            <a:headEnd type="none" w="med" len="med"/>
            <a:tailEnd type="none" w="med" len="med"/>
          </a:ln>
        </p:spPr>
        <p:txBody>
          <a:bodyPr vert="eaVert" wrap="none" anchor="ctr"/>
          <a:lstStyle/>
          <a:p>
            <a:pPr algn="ctr"/>
            <a:r>
              <a:rPr lang="zh-CN" altLang="en-US" sz="4265" b="1" dirty="0">
                <a:solidFill>
                  <a:schemeClr val="bg1"/>
                </a:solidFill>
                <a:latin typeface="微软雅黑" panose="020B0503020204020204" charset="-122"/>
                <a:ea typeface="微软雅黑" panose="020B0503020204020204" charset="-122"/>
              </a:rPr>
              <a:t>中央逐渐强于地方</a:t>
            </a:r>
          </a:p>
        </p:txBody>
      </p:sp>
      <p:sp>
        <p:nvSpPr>
          <p:cNvPr id="32833" name="AutoShape 68"/>
          <p:cNvSpPr/>
          <p:nvPr/>
        </p:nvSpPr>
        <p:spPr>
          <a:xfrm>
            <a:off x="5652135" y="692150"/>
            <a:ext cx="2592917" cy="5446184"/>
          </a:xfrm>
          <a:prstGeom prst="upArrow">
            <a:avLst>
              <a:gd name="adj1" fmla="val 50000"/>
              <a:gd name="adj2" fmla="val 70013"/>
            </a:avLst>
          </a:prstGeom>
          <a:solidFill>
            <a:srgbClr val="FF0000"/>
          </a:solidFill>
          <a:ln w="9525" cap="flat" cmpd="sng">
            <a:solidFill>
              <a:schemeClr val="tx1"/>
            </a:solidFill>
            <a:prstDash val="solid"/>
            <a:miter/>
            <a:headEnd type="none" w="med" len="med"/>
            <a:tailEnd type="none" w="med" len="med"/>
          </a:ln>
        </p:spPr>
        <p:txBody>
          <a:bodyPr vert="eaVert" wrap="none" anchor="ctr"/>
          <a:lstStyle/>
          <a:p>
            <a:pPr algn="ctr"/>
            <a:r>
              <a:rPr lang="zh-CN" altLang="en-US" sz="4265" b="1" dirty="0">
                <a:solidFill>
                  <a:schemeClr val="bg1"/>
                </a:solidFill>
                <a:latin typeface="微软雅黑" panose="020B0503020204020204" charset="-122"/>
                <a:ea typeface="微软雅黑" panose="020B0503020204020204" charset="-122"/>
              </a:rPr>
              <a:t>君权逐渐强于相权</a:t>
            </a:r>
          </a:p>
        </p:txBody>
      </p:sp>
      <p:sp>
        <p:nvSpPr>
          <p:cNvPr id="32834" name="Text Box 69"/>
          <p:cNvSpPr txBox="1"/>
          <p:nvPr/>
        </p:nvSpPr>
        <p:spPr>
          <a:xfrm>
            <a:off x="1568662" y="6138334"/>
            <a:ext cx="3771900" cy="717549"/>
          </a:xfrm>
          <a:prstGeom prst="rect">
            <a:avLst/>
          </a:prstGeom>
          <a:solidFill>
            <a:srgbClr val="FF0000"/>
          </a:solidFill>
          <a:ln w="9525">
            <a:noFill/>
          </a:ln>
        </p:spPr>
        <p:txBody>
          <a:bodyPr anchor="ctr"/>
          <a:lstStyle/>
          <a:p>
            <a:pPr algn="ctr"/>
            <a:r>
              <a:rPr lang="zh-CN" altLang="en-US" sz="4265" b="1" dirty="0">
                <a:solidFill>
                  <a:schemeClr val="bg1"/>
                </a:solidFill>
                <a:latin typeface="微软雅黑" panose="020B0503020204020204" charset="-122"/>
                <a:ea typeface="微软雅黑" panose="020B0503020204020204" charset="-122"/>
              </a:rPr>
              <a:t>中央集权制度</a:t>
            </a:r>
          </a:p>
        </p:txBody>
      </p:sp>
      <p:sp>
        <p:nvSpPr>
          <p:cNvPr id="32835" name="Text Box 70"/>
          <p:cNvSpPr txBox="1"/>
          <p:nvPr/>
        </p:nvSpPr>
        <p:spPr>
          <a:xfrm>
            <a:off x="5217795" y="6138334"/>
            <a:ext cx="3771900" cy="717549"/>
          </a:xfrm>
          <a:prstGeom prst="rect">
            <a:avLst/>
          </a:prstGeom>
          <a:solidFill>
            <a:srgbClr val="FF0000"/>
          </a:solidFill>
          <a:ln w="9525">
            <a:noFill/>
          </a:ln>
        </p:spPr>
        <p:txBody>
          <a:bodyPr anchor="ctr"/>
          <a:lstStyle/>
          <a:p>
            <a:pPr algn="ctr"/>
            <a:r>
              <a:rPr lang="zh-CN" altLang="en-US" sz="4265" b="1" dirty="0">
                <a:solidFill>
                  <a:schemeClr val="bg1"/>
                </a:solidFill>
                <a:latin typeface="微软雅黑" panose="020B0503020204020204" charset="-122"/>
                <a:ea typeface="微软雅黑" panose="020B0503020204020204" charset="-122"/>
              </a:rPr>
              <a:t>君主专制制度</a:t>
            </a:r>
          </a:p>
        </p:txBody>
      </p:sp>
      <p:sp>
        <p:nvSpPr>
          <p:cNvPr id="32836" name="Text Box 71"/>
          <p:cNvSpPr txBox="1"/>
          <p:nvPr/>
        </p:nvSpPr>
        <p:spPr>
          <a:xfrm>
            <a:off x="8674312" y="6138334"/>
            <a:ext cx="3771900" cy="717549"/>
          </a:xfrm>
          <a:prstGeom prst="rect">
            <a:avLst/>
          </a:prstGeom>
          <a:solidFill>
            <a:srgbClr val="FF0000"/>
          </a:solidFill>
          <a:ln w="9525">
            <a:noFill/>
          </a:ln>
        </p:spPr>
        <p:txBody>
          <a:bodyPr anchor="ctr"/>
          <a:lstStyle/>
          <a:p>
            <a:pPr algn="ctr"/>
            <a:r>
              <a:rPr lang="zh-CN" altLang="en-US" sz="4265" b="1" dirty="0">
                <a:solidFill>
                  <a:schemeClr val="bg1"/>
                </a:solidFill>
                <a:latin typeface="微软雅黑" panose="020B0503020204020204" charset="-122"/>
                <a:ea typeface="微软雅黑" panose="020B0503020204020204" charset="-122"/>
              </a:rPr>
              <a:t>选官制度变化</a:t>
            </a:r>
          </a:p>
        </p:txBody>
      </p:sp>
      <p:sp>
        <p:nvSpPr>
          <p:cNvPr id="33861" name="AutoShape 73"/>
          <p:cNvSpPr/>
          <p:nvPr/>
        </p:nvSpPr>
        <p:spPr>
          <a:xfrm>
            <a:off x="9384453" y="777875"/>
            <a:ext cx="2592917" cy="5446184"/>
          </a:xfrm>
          <a:prstGeom prst="upArrow">
            <a:avLst>
              <a:gd name="adj1" fmla="val 50000"/>
              <a:gd name="adj2" fmla="val 70013"/>
            </a:avLst>
          </a:prstGeom>
          <a:solidFill>
            <a:srgbClr val="FF0000"/>
          </a:solidFill>
          <a:ln w="9525" cap="flat" cmpd="sng">
            <a:solidFill>
              <a:schemeClr val="tx1"/>
            </a:solidFill>
            <a:prstDash val="solid"/>
            <a:miter/>
            <a:headEnd type="none" w="med" len="med"/>
            <a:tailEnd type="none" w="med" len="med"/>
          </a:ln>
        </p:spPr>
        <p:txBody>
          <a:bodyPr vert="eaVert" wrap="none" anchor="ctr"/>
          <a:lstStyle/>
          <a:p>
            <a:pPr algn="ctr"/>
            <a:r>
              <a:rPr lang="zh-CN" altLang="en-US" sz="4800" b="1">
                <a:solidFill>
                  <a:schemeClr val="bg1"/>
                </a:solidFill>
                <a:effectLst/>
                <a:latin typeface="Times New Roman" panose="02020603050405020304" charset="0"/>
                <a:ea typeface="黑体" panose="02010609060101010101" charset="-122"/>
                <a:sym typeface="+mn-ea"/>
              </a:rPr>
              <a:t>选官权收归中央</a:t>
            </a:r>
            <a:endParaRPr lang="zh-CN" altLang="en-US" sz="4800" b="1" dirty="0">
              <a:solidFill>
                <a:schemeClr val="bg1"/>
              </a:solidFill>
              <a:effectLst/>
              <a:latin typeface="Times New Roman" panose="02020603050405020304" charset="0"/>
              <a:ea typeface="黑体" panose="02010609060101010101" charset="-122"/>
              <a:sym typeface="+mn-ea"/>
            </a:endParaRPr>
          </a:p>
        </p:txBody>
      </p:sp>
      <p:sp>
        <p:nvSpPr>
          <p:cNvPr id="3" name="文本框 2"/>
          <p:cNvSpPr txBox="1"/>
          <p:nvPr/>
        </p:nvSpPr>
        <p:spPr>
          <a:xfrm>
            <a:off x="0" y="1701165"/>
            <a:ext cx="12143105" cy="4154170"/>
          </a:xfrm>
          <a:prstGeom prst="rect">
            <a:avLst/>
          </a:prstGeom>
          <a:solidFill>
            <a:schemeClr val="bg1"/>
          </a:solidFill>
        </p:spPr>
        <p:txBody>
          <a:bodyPr wrap="square" rtlCol="0">
            <a:spAutoFit/>
          </a:bodyPr>
          <a:lstStyle/>
          <a:p>
            <a:r>
              <a:rPr lang="zh-CN" altLang="en-US" sz="6600">
                <a:solidFill>
                  <a:srgbClr val="FF0000"/>
                </a:solidFill>
                <a:latin typeface="微软雅黑" panose="020B0503020204020204" charset="-122"/>
                <a:ea typeface="微软雅黑" panose="020B0503020204020204" charset="-122"/>
                <a:sym typeface="+mn-ea"/>
              </a:rPr>
              <a:t>中国古代政治制度特点：</a:t>
            </a:r>
          </a:p>
          <a:p>
            <a:r>
              <a:rPr lang="en-US" altLang="zh-CN" sz="6600">
                <a:solidFill>
                  <a:srgbClr val="FF0000"/>
                </a:solidFill>
                <a:latin typeface="微软雅黑" panose="020B0503020204020204" charset="-122"/>
                <a:ea typeface="微软雅黑" panose="020B0503020204020204" charset="-122"/>
                <a:sym typeface="+mn-ea"/>
              </a:rPr>
              <a:t>1.</a:t>
            </a:r>
            <a:r>
              <a:rPr lang="zh-CN" altLang="en-US" sz="6600">
                <a:solidFill>
                  <a:srgbClr val="FF0000"/>
                </a:solidFill>
                <a:latin typeface="微软雅黑" panose="020B0503020204020204" charset="-122"/>
                <a:ea typeface="微软雅黑" panose="020B0503020204020204" charset="-122"/>
                <a:sym typeface="+mn-ea"/>
              </a:rPr>
              <a:t>中央：相权不断削弱，军权不断加强</a:t>
            </a:r>
          </a:p>
          <a:p>
            <a:r>
              <a:rPr lang="en-US" altLang="zh-CN" sz="6600">
                <a:solidFill>
                  <a:srgbClr val="FF0000"/>
                </a:solidFill>
                <a:latin typeface="微软雅黑" panose="020B0503020204020204" charset="-122"/>
                <a:ea typeface="微软雅黑" panose="020B0503020204020204" charset="-122"/>
                <a:sym typeface="+mn-ea"/>
              </a:rPr>
              <a:t>2.</a:t>
            </a:r>
            <a:r>
              <a:rPr lang="zh-CN" altLang="en-US" sz="6600">
                <a:solidFill>
                  <a:srgbClr val="FF0000"/>
                </a:solidFill>
                <a:latin typeface="微软雅黑" panose="020B0503020204020204" charset="-122"/>
                <a:ea typeface="微软雅黑" panose="020B0503020204020204" charset="-122"/>
                <a:sym typeface="+mn-ea"/>
              </a:rPr>
              <a:t>地方：中央集权，不断分权</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2811"/>
                                        </p:tgtEl>
                                        <p:attrNameLst>
                                          <p:attrName>style.visibility</p:attrName>
                                        </p:attrNameLst>
                                      </p:cBhvr>
                                      <p:to>
                                        <p:strVal val="visible"/>
                                      </p:to>
                                    </p:set>
                                    <p:animScale>
                                      <p:cBhvr>
                                        <p:cTn id="7" dur="1000" decel="50000" fill="hold">
                                          <p:stCondLst>
                                            <p:cond delay="0"/>
                                          </p:stCondLst>
                                        </p:cTn>
                                        <p:tgtEl>
                                          <p:spTgt spid="328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2811"/>
                                        </p:tgtEl>
                                        <p:attrNameLst>
                                          <p:attrName>ppt_x</p:attrName>
                                          <p:attrName>ppt_y</p:attrName>
                                        </p:attrNameLst>
                                      </p:cBhvr>
                                    </p:animMotion>
                                    <p:animEffect transition="in" filter="fade">
                                      <p:cBhvr>
                                        <p:cTn id="9" dur="1000"/>
                                        <p:tgtEl>
                                          <p:spTgt spid="32811"/>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32816"/>
                                        </p:tgtEl>
                                        <p:attrNameLst>
                                          <p:attrName>style.visibility</p:attrName>
                                        </p:attrNameLst>
                                      </p:cBhvr>
                                      <p:to>
                                        <p:strVal val="visible"/>
                                      </p:to>
                                    </p:set>
                                    <p:animScale>
                                      <p:cBhvr>
                                        <p:cTn id="12" dur="1000" decel="50000" fill="hold">
                                          <p:stCondLst>
                                            <p:cond delay="0"/>
                                          </p:stCondLst>
                                        </p:cTn>
                                        <p:tgtEl>
                                          <p:spTgt spid="328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2816"/>
                                        </p:tgtEl>
                                        <p:attrNameLst>
                                          <p:attrName>ppt_x</p:attrName>
                                          <p:attrName>ppt_y</p:attrName>
                                        </p:attrNameLst>
                                      </p:cBhvr>
                                    </p:animMotion>
                                    <p:animEffect transition="in" filter="fade">
                                      <p:cBhvr>
                                        <p:cTn id="14" dur="1000"/>
                                        <p:tgtEl>
                                          <p:spTgt spid="32816"/>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32819"/>
                                        </p:tgtEl>
                                        <p:attrNameLst>
                                          <p:attrName>style.visibility</p:attrName>
                                        </p:attrNameLst>
                                      </p:cBhvr>
                                      <p:to>
                                        <p:strVal val="visible"/>
                                      </p:to>
                                    </p:set>
                                    <p:animScale>
                                      <p:cBhvr>
                                        <p:cTn id="17" dur="1000" decel="50000" fill="hold">
                                          <p:stCondLst>
                                            <p:cond delay="0"/>
                                          </p:stCondLst>
                                        </p:cTn>
                                        <p:tgtEl>
                                          <p:spTgt spid="328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2819"/>
                                        </p:tgtEl>
                                        <p:attrNameLst>
                                          <p:attrName>ppt_x</p:attrName>
                                          <p:attrName>ppt_y</p:attrName>
                                        </p:attrNameLst>
                                      </p:cBhvr>
                                    </p:animMotion>
                                    <p:animEffect transition="in" filter="fade">
                                      <p:cBhvr>
                                        <p:cTn id="19" dur="1000"/>
                                        <p:tgtEl>
                                          <p:spTgt spid="32819"/>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32821"/>
                                        </p:tgtEl>
                                        <p:attrNameLst>
                                          <p:attrName>style.visibility</p:attrName>
                                        </p:attrNameLst>
                                      </p:cBhvr>
                                      <p:to>
                                        <p:strVal val="visible"/>
                                      </p:to>
                                    </p:set>
                                    <p:animScale>
                                      <p:cBhvr>
                                        <p:cTn id="22" dur="1000" decel="50000" fill="hold">
                                          <p:stCondLst>
                                            <p:cond delay="0"/>
                                          </p:stCondLst>
                                        </p:cTn>
                                        <p:tgtEl>
                                          <p:spTgt spid="328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32821"/>
                                        </p:tgtEl>
                                        <p:attrNameLst>
                                          <p:attrName>ppt_x</p:attrName>
                                          <p:attrName>ppt_y</p:attrName>
                                        </p:attrNameLst>
                                      </p:cBhvr>
                                    </p:animMotion>
                                    <p:animEffect transition="in" filter="fade">
                                      <p:cBhvr>
                                        <p:cTn id="24" dur="1000"/>
                                        <p:tgtEl>
                                          <p:spTgt spid="32821"/>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32823"/>
                                        </p:tgtEl>
                                        <p:attrNameLst>
                                          <p:attrName>style.visibility</p:attrName>
                                        </p:attrNameLst>
                                      </p:cBhvr>
                                      <p:to>
                                        <p:strVal val="visible"/>
                                      </p:to>
                                    </p:set>
                                    <p:anim calcmode="lin" valueType="num">
                                      <p:cBhvr>
                                        <p:cTn id="29" dur="500" fill="hold"/>
                                        <p:tgtEl>
                                          <p:spTgt spid="32823"/>
                                        </p:tgtEl>
                                        <p:attrNameLst>
                                          <p:attrName>ppt_w</p:attrName>
                                        </p:attrNameLst>
                                      </p:cBhvr>
                                      <p:tavLst>
                                        <p:tav tm="0">
                                          <p:val>
                                            <p:fltVal val="0"/>
                                          </p:val>
                                        </p:tav>
                                        <p:tav tm="100000">
                                          <p:val>
                                            <p:strVal val="#ppt_w"/>
                                          </p:val>
                                        </p:tav>
                                      </p:tavLst>
                                    </p:anim>
                                    <p:anim calcmode="lin" valueType="num">
                                      <p:cBhvr>
                                        <p:cTn id="30" dur="500" fill="hold"/>
                                        <p:tgtEl>
                                          <p:spTgt spid="32823"/>
                                        </p:tgtEl>
                                        <p:attrNameLst>
                                          <p:attrName>ppt_h</p:attrName>
                                        </p:attrNameLst>
                                      </p:cBhvr>
                                      <p:tavLst>
                                        <p:tav tm="0">
                                          <p:val>
                                            <p:fltVal val="0"/>
                                          </p:val>
                                        </p:tav>
                                        <p:tav tm="100000">
                                          <p:val>
                                            <p:strVal val="#ppt_h"/>
                                          </p:val>
                                        </p:tav>
                                      </p:tavLst>
                                    </p:anim>
                                    <p:anim calcmode="lin" valueType="num">
                                      <p:cBhvr>
                                        <p:cTn id="31" dur="500" fill="hold"/>
                                        <p:tgtEl>
                                          <p:spTgt spid="32823"/>
                                        </p:tgtEl>
                                        <p:attrNameLst>
                                          <p:attrName>style.rotation</p:attrName>
                                        </p:attrNameLst>
                                      </p:cBhvr>
                                      <p:tavLst>
                                        <p:tav tm="0">
                                          <p:val>
                                            <p:fltVal val="360"/>
                                          </p:val>
                                        </p:tav>
                                        <p:tav tm="100000">
                                          <p:val>
                                            <p:fltVal val="0"/>
                                          </p:val>
                                        </p:tav>
                                      </p:tavLst>
                                    </p:anim>
                                    <p:animEffect transition="in" filter="fade">
                                      <p:cBhvr>
                                        <p:cTn id="32" dur="500"/>
                                        <p:tgtEl>
                                          <p:spTgt spid="32823"/>
                                        </p:tgtEl>
                                      </p:cBhvr>
                                    </p:animEffect>
                                  </p:childTnLst>
                                </p:cTn>
                              </p:par>
                              <p:par>
                                <p:cTn id="33" presetID="49" presetClass="entr" presetSubtype="0" decel="100000" fill="hold" grpId="0" nodeType="withEffect">
                                  <p:stCondLst>
                                    <p:cond delay="0"/>
                                  </p:stCondLst>
                                  <p:childTnLst>
                                    <p:set>
                                      <p:cBhvr>
                                        <p:cTn id="34" dur="1" fill="hold">
                                          <p:stCondLst>
                                            <p:cond delay="0"/>
                                          </p:stCondLst>
                                        </p:cTn>
                                        <p:tgtEl>
                                          <p:spTgt spid="32826"/>
                                        </p:tgtEl>
                                        <p:attrNameLst>
                                          <p:attrName>style.visibility</p:attrName>
                                        </p:attrNameLst>
                                      </p:cBhvr>
                                      <p:to>
                                        <p:strVal val="visible"/>
                                      </p:to>
                                    </p:set>
                                    <p:anim calcmode="lin" valueType="num">
                                      <p:cBhvr>
                                        <p:cTn id="35" dur="500" fill="hold"/>
                                        <p:tgtEl>
                                          <p:spTgt spid="32826"/>
                                        </p:tgtEl>
                                        <p:attrNameLst>
                                          <p:attrName>ppt_w</p:attrName>
                                        </p:attrNameLst>
                                      </p:cBhvr>
                                      <p:tavLst>
                                        <p:tav tm="0">
                                          <p:val>
                                            <p:fltVal val="0"/>
                                          </p:val>
                                        </p:tav>
                                        <p:tav tm="100000">
                                          <p:val>
                                            <p:strVal val="#ppt_w"/>
                                          </p:val>
                                        </p:tav>
                                      </p:tavLst>
                                    </p:anim>
                                    <p:anim calcmode="lin" valueType="num">
                                      <p:cBhvr>
                                        <p:cTn id="36" dur="500" fill="hold"/>
                                        <p:tgtEl>
                                          <p:spTgt spid="32826"/>
                                        </p:tgtEl>
                                        <p:attrNameLst>
                                          <p:attrName>ppt_h</p:attrName>
                                        </p:attrNameLst>
                                      </p:cBhvr>
                                      <p:tavLst>
                                        <p:tav tm="0">
                                          <p:val>
                                            <p:fltVal val="0"/>
                                          </p:val>
                                        </p:tav>
                                        <p:tav tm="100000">
                                          <p:val>
                                            <p:strVal val="#ppt_h"/>
                                          </p:val>
                                        </p:tav>
                                      </p:tavLst>
                                    </p:anim>
                                    <p:anim calcmode="lin" valueType="num">
                                      <p:cBhvr>
                                        <p:cTn id="37" dur="500" fill="hold"/>
                                        <p:tgtEl>
                                          <p:spTgt spid="32826"/>
                                        </p:tgtEl>
                                        <p:attrNameLst>
                                          <p:attrName>style.rotation</p:attrName>
                                        </p:attrNameLst>
                                      </p:cBhvr>
                                      <p:tavLst>
                                        <p:tav tm="0">
                                          <p:val>
                                            <p:fltVal val="360"/>
                                          </p:val>
                                        </p:tav>
                                        <p:tav tm="100000">
                                          <p:val>
                                            <p:fltVal val="0"/>
                                          </p:val>
                                        </p:tav>
                                      </p:tavLst>
                                    </p:anim>
                                    <p:animEffect transition="in" filter="fade">
                                      <p:cBhvr>
                                        <p:cTn id="38" dur="500"/>
                                        <p:tgtEl>
                                          <p:spTgt spid="32826"/>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32825"/>
                                        </p:tgtEl>
                                        <p:attrNameLst>
                                          <p:attrName>style.visibility</p:attrName>
                                        </p:attrNameLst>
                                      </p:cBhvr>
                                      <p:to>
                                        <p:strVal val="visible"/>
                                      </p:to>
                                    </p:set>
                                    <p:anim calcmode="lin" valueType="num">
                                      <p:cBhvr>
                                        <p:cTn id="41" dur="500" fill="hold"/>
                                        <p:tgtEl>
                                          <p:spTgt spid="32825"/>
                                        </p:tgtEl>
                                        <p:attrNameLst>
                                          <p:attrName>ppt_w</p:attrName>
                                        </p:attrNameLst>
                                      </p:cBhvr>
                                      <p:tavLst>
                                        <p:tav tm="0">
                                          <p:val>
                                            <p:fltVal val="0"/>
                                          </p:val>
                                        </p:tav>
                                        <p:tav tm="100000">
                                          <p:val>
                                            <p:strVal val="#ppt_w"/>
                                          </p:val>
                                        </p:tav>
                                      </p:tavLst>
                                    </p:anim>
                                    <p:anim calcmode="lin" valueType="num">
                                      <p:cBhvr>
                                        <p:cTn id="42" dur="500" fill="hold"/>
                                        <p:tgtEl>
                                          <p:spTgt spid="32825"/>
                                        </p:tgtEl>
                                        <p:attrNameLst>
                                          <p:attrName>ppt_h</p:attrName>
                                        </p:attrNameLst>
                                      </p:cBhvr>
                                      <p:tavLst>
                                        <p:tav tm="0">
                                          <p:val>
                                            <p:fltVal val="0"/>
                                          </p:val>
                                        </p:tav>
                                        <p:tav tm="100000">
                                          <p:val>
                                            <p:strVal val="#ppt_h"/>
                                          </p:val>
                                        </p:tav>
                                      </p:tavLst>
                                    </p:anim>
                                    <p:anim calcmode="lin" valueType="num">
                                      <p:cBhvr>
                                        <p:cTn id="43" dur="500" fill="hold"/>
                                        <p:tgtEl>
                                          <p:spTgt spid="32825"/>
                                        </p:tgtEl>
                                        <p:attrNameLst>
                                          <p:attrName>style.rotation</p:attrName>
                                        </p:attrNameLst>
                                      </p:cBhvr>
                                      <p:tavLst>
                                        <p:tav tm="0">
                                          <p:val>
                                            <p:fltVal val="360"/>
                                          </p:val>
                                        </p:tav>
                                        <p:tav tm="100000">
                                          <p:val>
                                            <p:fltVal val="0"/>
                                          </p:val>
                                        </p:tav>
                                      </p:tavLst>
                                    </p:anim>
                                    <p:animEffect transition="in" filter="fade">
                                      <p:cBhvr>
                                        <p:cTn id="44" dur="500"/>
                                        <p:tgtEl>
                                          <p:spTgt spid="32825"/>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32824"/>
                                        </p:tgtEl>
                                        <p:attrNameLst>
                                          <p:attrName>style.visibility</p:attrName>
                                        </p:attrNameLst>
                                      </p:cBhvr>
                                      <p:to>
                                        <p:strVal val="visible"/>
                                      </p:to>
                                    </p:set>
                                    <p:anim calcmode="lin" valueType="num">
                                      <p:cBhvr>
                                        <p:cTn id="47" dur="500" fill="hold"/>
                                        <p:tgtEl>
                                          <p:spTgt spid="32824"/>
                                        </p:tgtEl>
                                        <p:attrNameLst>
                                          <p:attrName>ppt_w</p:attrName>
                                        </p:attrNameLst>
                                      </p:cBhvr>
                                      <p:tavLst>
                                        <p:tav tm="0">
                                          <p:val>
                                            <p:fltVal val="0"/>
                                          </p:val>
                                        </p:tav>
                                        <p:tav tm="100000">
                                          <p:val>
                                            <p:strVal val="#ppt_w"/>
                                          </p:val>
                                        </p:tav>
                                      </p:tavLst>
                                    </p:anim>
                                    <p:anim calcmode="lin" valueType="num">
                                      <p:cBhvr>
                                        <p:cTn id="48" dur="500" fill="hold"/>
                                        <p:tgtEl>
                                          <p:spTgt spid="32824"/>
                                        </p:tgtEl>
                                        <p:attrNameLst>
                                          <p:attrName>ppt_h</p:attrName>
                                        </p:attrNameLst>
                                      </p:cBhvr>
                                      <p:tavLst>
                                        <p:tav tm="0">
                                          <p:val>
                                            <p:fltVal val="0"/>
                                          </p:val>
                                        </p:tav>
                                        <p:tav tm="100000">
                                          <p:val>
                                            <p:strVal val="#ppt_h"/>
                                          </p:val>
                                        </p:tav>
                                      </p:tavLst>
                                    </p:anim>
                                    <p:anim calcmode="lin" valueType="num">
                                      <p:cBhvr>
                                        <p:cTn id="49" dur="500" fill="hold"/>
                                        <p:tgtEl>
                                          <p:spTgt spid="32824"/>
                                        </p:tgtEl>
                                        <p:attrNameLst>
                                          <p:attrName>style.rotation</p:attrName>
                                        </p:attrNameLst>
                                      </p:cBhvr>
                                      <p:tavLst>
                                        <p:tav tm="0">
                                          <p:val>
                                            <p:fltVal val="360"/>
                                          </p:val>
                                        </p:tav>
                                        <p:tav tm="100000">
                                          <p:val>
                                            <p:fltVal val="0"/>
                                          </p:val>
                                        </p:tav>
                                      </p:tavLst>
                                    </p:anim>
                                    <p:animEffect transition="in" filter="fade">
                                      <p:cBhvr>
                                        <p:cTn id="50" dur="500"/>
                                        <p:tgtEl>
                                          <p:spTgt spid="32824"/>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32834"/>
                                        </p:tgtEl>
                                        <p:attrNameLst>
                                          <p:attrName>style.visibility</p:attrName>
                                        </p:attrNameLst>
                                      </p:cBhvr>
                                      <p:to>
                                        <p:strVal val="visible"/>
                                      </p:to>
                                    </p:set>
                                    <p:animEffect transition="in" filter="barn(inVertical)">
                                      <p:cBhvr>
                                        <p:cTn id="55" dur="500"/>
                                        <p:tgtEl>
                                          <p:spTgt spid="32834"/>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32832"/>
                                        </p:tgtEl>
                                        <p:attrNameLst>
                                          <p:attrName>style.visibility</p:attrName>
                                        </p:attrNameLst>
                                      </p:cBhvr>
                                      <p:to>
                                        <p:strVal val="visible"/>
                                      </p:to>
                                    </p:set>
                                    <p:animEffect transition="in" filter="barn(inVertical)">
                                      <p:cBhvr>
                                        <p:cTn id="58" dur="500"/>
                                        <p:tgtEl>
                                          <p:spTgt spid="32832"/>
                                        </p:tgtEl>
                                      </p:cBhvr>
                                    </p:animEffect>
                                  </p:childTnLst>
                                </p:cTn>
                              </p:par>
                            </p:childTnLst>
                          </p:cTn>
                        </p:par>
                      </p:childTnLst>
                    </p:cTn>
                  </p:par>
                  <p:par>
                    <p:cTn id="59" fill="hold">
                      <p:stCondLst>
                        <p:cond delay="indefinite"/>
                      </p:stCondLst>
                      <p:childTnLst>
                        <p:par>
                          <p:cTn id="60" fill="hold">
                            <p:stCondLst>
                              <p:cond delay="0"/>
                            </p:stCondLst>
                            <p:childTnLst>
                              <p:par>
                                <p:cTn id="61" presetID="40" presetClass="entr" presetSubtype="0" fill="hold" grpId="0" nodeType="clickEffect">
                                  <p:stCondLst>
                                    <p:cond delay="0"/>
                                  </p:stCondLst>
                                  <p:iterate type="lt">
                                    <p:tmPct val="10000"/>
                                  </p:iterate>
                                  <p:childTnLst>
                                    <p:set>
                                      <p:cBhvr>
                                        <p:cTn id="62" dur="1" fill="hold">
                                          <p:stCondLst>
                                            <p:cond delay="0"/>
                                          </p:stCondLst>
                                        </p:cTn>
                                        <p:tgtEl>
                                          <p:spTgt spid="32812"/>
                                        </p:tgtEl>
                                        <p:attrNameLst>
                                          <p:attrName>style.visibility</p:attrName>
                                        </p:attrNameLst>
                                      </p:cBhvr>
                                      <p:to>
                                        <p:strVal val="visible"/>
                                      </p:to>
                                    </p:set>
                                    <p:animEffect transition="in" filter="fade">
                                      <p:cBhvr>
                                        <p:cTn id="63" dur="1000"/>
                                        <p:tgtEl>
                                          <p:spTgt spid="32812"/>
                                        </p:tgtEl>
                                      </p:cBhvr>
                                    </p:animEffect>
                                    <p:anim calcmode="lin" valueType="num">
                                      <p:cBhvr>
                                        <p:cTn id="64" dur="1000" fill="hold"/>
                                        <p:tgtEl>
                                          <p:spTgt spid="32812"/>
                                        </p:tgtEl>
                                        <p:attrNameLst>
                                          <p:attrName>ppt_x</p:attrName>
                                        </p:attrNameLst>
                                      </p:cBhvr>
                                      <p:tavLst>
                                        <p:tav tm="0">
                                          <p:val>
                                            <p:strVal val="#ppt_x-.1"/>
                                          </p:val>
                                        </p:tav>
                                        <p:tav tm="100000">
                                          <p:val>
                                            <p:strVal val="#ppt_x"/>
                                          </p:val>
                                        </p:tav>
                                      </p:tavLst>
                                    </p:anim>
                                    <p:anim calcmode="lin" valueType="num">
                                      <p:cBhvr>
                                        <p:cTn id="65" dur="1000" fill="hold"/>
                                        <p:tgtEl>
                                          <p:spTgt spid="32812"/>
                                        </p:tgtEl>
                                        <p:attrNameLst>
                                          <p:attrName>ppt_y</p:attrName>
                                        </p:attrNameLst>
                                      </p:cBhvr>
                                      <p:tavLst>
                                        <p:tav tm="0">
                                          <p:val>
                                            <p:strVal val="#ppt_y"/>
                                          </p:val>
                                        </p:tav>
                                        <p:tav tm="100000">
                                          <p:val>
                                            <p:strVal val="#ppt_y"/>
                                          </p:val>
                                        </p:tav>
                                      </p:tavLst>
                                    </p:anim>
                                  </p:childTnLst>
                                </p:cTn>
                              </p:par>
                              <p:par>
                                <p:cTn id="66" presetID="40" presetClass="entr" presetSubtype="0" fill="hold" grpId="0" nodeType="withEffect">
                                  <p:stCondLst>
                                    <p:cond delay="0"/>
                                  </p:stCondLst>
                                  <p:iterate type="lt">
                                    <p:tmPct val="10000"/>
                                  </p:iterate>
                                  <p:childTnLst>
                                    <p:set>
                                      <p:cBhvr>
                                        <p:cTn id="67" dur="1" fill="hold">
                                          <p:stCondLst>
                                            <p:cond delay="0"/>
                                          </p:stCondLst>
                                        </p:cTn>
                                        <p:tgtEl>
                                          <p:spTgt spid="32814"/>
                                        </p:tgtEl>
                                        <p:attrNameLst>
                                          <p:attrName>style.visibility</p:attrName>
                                        </p:attrNameLst>
                                      </p:cBhvr>
                                      <p:to>
                                        <p:strVal val="visible"/>
                                      </p:to>
                                    </p:set>
                                    <p:animEffect transition="in" filter="fade">
                                      <p:cBhvr>
                                        <p:cTn id="68" dur="1000"/>
                                        <p:tgtEl>
                                          <p:spTgt spid="32814"/>
                                        </p:tgtEl>
                                      </p:cBhvr>
                                    </p:animEffect>
                                    <p:anim calcmode="lin" valueType="num">
                                      <p:cBhvr>
                                        <p:cTn id="69" dur="1000" fill="hold"/>
                                        <p:tgtEl>
                                          <p:spTgt spid="32814"/>
                                        </p:tgtEl>
                                        <p:attrNameLst>
                                          <p:attrName>ppt_x</p:attrName>
                                        </p:attrNameLst>
                                      </p:cBhvr>
                                      <p:tavLst>
                                        <p:tav tm="0">
                                          <p:val>
                                            <p:strVal val="#ppt_x-.1"/>
                                          </p:val>
                                        </p:tav>
                                        <p:tav tm="100000">
                                          <p:val>
                                            <p:strVal val="#ppt_x"/>
                                          </p:val>
                                        </p:tav>
                                      </p:tavLst>
                                    </p:anim>
                                    <p:anim calcmode="lin" valueType="num">
                                      <p:cBhvr>
                                        <p:cTn id="70" dur="1000" fill="hold"/>
                                        <p:tgtEl>
                                          <p:spTgt spid="32814"/>
                                        </p:tgtEl>
                                        <p:attrNameLst>
                                          <p:attrName>ppt_y</p:attrName>
                                        </p:attrNameLst>
                                      </p:cBhvr>
                                      <p:tavLst>
                                        <p:tav tm="0">
                                          <p:val>
                                            <p:strVal val="#ppt_y"/>
                                          </p:val>
                                        </p:tav>
                                        <p:tav tm="100000">
                                          <p:val>
                                            <p:strVal val="#ppt_y"/>
                                          </p:val>
                                        </p:tav>
                                      </p:tavLst>
                                    </p:anim>
                                  </p:childTnLst>
                                </p:cTn>
                              </p:par>
                              <p:par>
                                <p:cTn id="71" presetID="40" presetClass="entr" presetSubtype="0" fill="hold" grpId="0" nodeType="withEffect">
                                  <p:stCondLst>
                                    <p:cond delay="0"/>
                                  </p:stCondLst>
                                  <p:iterate type="lt">
                                    <p:tmPct val="10000"/>
                                  </p:iterate>
                                  <p:childTnLst>
                                    <p:set>
                                      <p:cBhvr>
                                        <p:cTn id="72" dur="1" fill="hold">
                                          <p:stCondLst>
                                            <p:cond delay="0"/>
                                          </p:stCondLst>
                                        </p:cTn>
                                        <p:tgtEl>
                                          <p:spTgt spid="32817"/>
                                        </p:tgtEl>
                                        <p:attrNameLst>
                                          <p:attrName>style.visibility</p:attrName>
                                        </p:attrNameLst>
                                      </p:cBhvr>
                                      <p:to>
                                        <p:strVal val="visible"/>
                                      </p:to>
                                    </p:set>
                                    <p:animEffect transition="in" filter="fade">
                                      <p:cBhvr>
                                        <p:cTn id="73" dur="1000"/>
                                        <p:tgtEl>
                                          <p:spTgt spid="32817"/>
                                        </p:tgtEl>
                                      </p:cBhvr>
                                    </p:animEffect>
                                    <p:anim calcmode="lin" valueType="num">
                                      <p:cBhvr>
                                        <p:cTn id="74" dur="1000" fill="hold"/>
                                        <p:tgtEl>
                                          <p:spTgt spid="32817"/>
                                        </p:tgtEl>
                                        <p:attrNameLst>
                                          <p:attrName>ppt_x</p:attrName>
                                        </p:attrNameLst>
                                      </p:cBhvr>
                                      <p:tavLst>
                                        <p:tav tm="0">
                                          <p:val>
                                            <p:strVal val="#ppt_x-.1"/>
                                          </p:val>
                                        </p:tav>
                                        <p:tav tm="100000">
                                          <p:val>
                                            <p:strVal val="#ppt_x"/>
                                          </p:val>
                                        </p:tav>
                                      </p:tavLst>
                                    </p:anim>
                                    <p:anim calcmode="lin" valueType="num">
                                      <p:cBhvr>
                                        <p:cTn id="75" dur="1000" fill="hold"/>
                                        <p:tgtEl>
                                          <p:spTgt spid="32817"/>
                                        </p:tgtEl>
                                        <p:attrNameLst>
                                          <p:attrName>ppt_y</p:attrName>
                                        </p:attrNameLst>
                                      </p:cBhvr>
                                      <p:tavLst>
                                        <p:tav tm="0">
                                          <p:val>
                                            <p:strVal val="#ppt_y"/>
                                          </p:val>
                                        </p:tav>
                                        <p:tav tm="100000">
                                          <p:val>
                                            <p:strVal val="#ppt_y"/>
                                          </p:val>
                                        </p:tav>
                                      </p:tavLst>
                                    </p:anim>
                                  </p:childTnLst>
                                </p:cTn>
                              </p:par>
                              <p:par>
                                <p:cTn id="76" presetID="40" presetClass="entr" presetSubtype="0" fill="hold" grpId="0" nodeType="withEffect">
                                  <p:stCondLst>
                                    <p:cond delay="0"/>
                                  </p:stCondLst>
                                  <p:iterate type="lt">
                                    <p:tmPct val="10000"/>
                                  </p:iterate>
                                  <p:childTnLst>
                                    <p:set>
                                      <p:cBhvr>
                                        <p:cTn id="77" dur="1" fill="hold">
                                          <p:stCondLst>
                                            <p:cond delay="0"/>
                                          </p:stCondLst>
                                        </p:cTn>
                                        <p:tgtEl>
                                          <p:spTgt spid="32820"/>
                                        </p:tgtEl>
                                        <p:attrNameLst>
                                          <p:attrName>style.visibility</p:attrName>
                                        </p:attrNameLst>
                                      </p:cBhvr>
                                      <p:to>
                                        <p:strVal val="visible"/>
                                      </p:to>
                                    </p:set>
                                    <p:animEffect transition="in" filter="fade">
                                      <p:cBhvr>
                                        <p:cTn id="78" dur="1000"/>
                                        <p:tgtEl>
                                          <p:spTgt spid="32820"/>
                                        </p:tgtEl>
                                      </p:cBhvr>
                                    </p:animEffect>
                                    <p:anim calcmode="lin" valueType="num">
                                      <p:cBhvr>
                                        <p:cTn id="79" dur="1000" fill="hold"/>
                                        <p:tgtEl>
                                          <p:spTgt spid="32820"/>
                                        </p:tgtEl>
                                        <p:attrNameLst>
                                          <p:attrName>ppt_x</p:attrName>
                                        </p:attrNameLst>
                                      </p:cBhvr>
                                      <p:tavLst>
                                        <p:tav tm="0">
                                          <p:val>
                                            <p:strVal val="#ppt_x-.1"/>
                                          </p:val>
                                        </p:tav>
                                        <p:tav tm="100000">
                                          <p:val>
                                            <p:strVal val="#ppt_x"/>
                                          </p:val>
                                        </p:tav>
                                      </p:tavLst>
                                    </p:anim>
                                    <p:anim calcmode="lin" valueType="num">
                                      <p:cBhvr>
                                        <p:cTn id="80" dur="1000" fill="hold"/>
                                        <p:tgtEl>
                                          <p:spTgt spid="32820"/>
                                        </p:tgtEl>
                                        <p:attrNameLst>
                                          <p:attrName>ppt_y</p:attrName>
                                        </p:attrNameLst>
                                      </p:cBhvr>
                                      <p:tavLst>
                                        <p:tav tm="0">
                                          <p:val>
                                            <p:strVal val="#ppt_y"/>
                                          </p:val>
                                        </p:tav>
                                        <p:tav tm="100000">
                                          <p:val>
                                            <p:strVal val="#ppt_y"/>
                                          </p:val>
                                        </p:tav>
                                      </p:tavLst>
                                    </p:anim>
                                  </p:childTnLst>
                                </p:cTn>
                              </p:par>
                              <p:par>
                                <p:cTn id="81" presetID="40" presetClass="entr" presetSubtype="0" fill="hold" grpId="0" nodeType="withEffect">
                                  <p:stCondLst>
                                    <p:cond delay="0"/>
                                  </p:stCondLst>
                                  <p:iterate type="lt">
                                    <p:tmPct val="10000"/>
                                  </p:iterate>
                                  <p:childTnLst>
                                    <p:set>
                                      <p:cBhvr>
                                        <p:cTn id="82" dur="1" fill="hold">
                                          <p:stCondLst>
                                            <p:cond delay="0"/>
                                          </p:stCondLst>
                                        </p:cTn>
                                        <p:tgtEl>
                                          <p:spTgt spid="32822"/>
                                        </p:tgtEl>
                                        <p:attrNameLst>
                                          <p:attrName>style.visibility</p:attrName>
                                        </p:attrNameLst>
                                      </p:cBhvr>
                                      <p:to>
                                        <p:strVal val="visible"/>
                                      </p:to>
                                    </p:set>
                                    <p:animEffect transition="in" filter="fade">
                                      <p:cBhvr>
                                        <p:cTn id="83" dur="1000"/>
                                        <p:tgtEl>
                                          <p:spTgt spid="32822"/>
                                        </p:tgtEl>
                                      </p:cBhvr>
                                    </p:animEffect>
                                    <p:anim calcmode="lin" valueType="num">
                                      <p:cBhvr>
                                        <p:cTn id="84" dur="1000" fill="hold"/>
                                        <p:tgtEl>
                                          <p:spTgt spid="32822"/>
                                        </p:tgtEl>
                                        <p:attrNameLst>
                                          <p:attrName>ppt_x</p:attrName>
                                        </p:attrNameLst>
                                      </p:cBhvr>
                                      <p:tavLst>
                                        <p:tav tm="0">
                                          <p:val>
                                            <p:strVal val="#ppt_x-.1"/>
                                          </p:val>
                                        </p:tav>
                                        <p:tav tm="100000">
                                          <p:val>
                                            <p:strVal val="#ppt_x"/>
                                          </p:val>
                                        </p:tav>
                                      </p:tavLst>
                                    </p:anim>
                                    <p:anim calcmode="lin" valueType="num">
                                      <p:cBhvr>
                                        <p:cTn id="85" dur="1000" fill="hold"/>
                                        <p:tgtEl>
                                          <p:spTgt spid="32822"/>
                                        </p:tgtEl>
                                        <p:attrNameLst>
                                          <p:attrName>ppt_y</p:attrName>
                                        </p:attrNameLst>
                                      </p:cBhvr>
                                      <p:tavLst>
                                        <p:tav tm="0">
                                          <p:val>
                                            <p:strVal val="#ppt_y"/>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52" presetClass="entr" presetSubtype="0" fill="hold" grpId="0" nodeType="clickEffect">
                                  <p:stCondLst>
                                    <p:cond delay="0"/>
                                  </p:stCondLst>
                                  <p:childTnLst>
                                    <p:set>
                                      <p:cBhvr>
                                        <p:cTn id="89" dur="1" fill="hold">
                                          <p:stCondLst>
                                            <p:cond delay="0"/>
                                          </p:stCondLst>
                                        </p:cTn>
                                        <p:tgtEl>
                                          <p:spTgt spid="32835"/>
                                        </p:tgtEl>
                                        <p:attrNameLst>
                                          <p:attrName>style.visibility</p:attrName>
                                        </p:attrNameLst>
                                      </p:cBhvr>
                                      <p:to>
                                        <p:strVal val="visible"/>
                                      </p:to>
                                    </p:set>
                                    <p:animScale>
                                      <p:cBhvr>
                                        <p:cTn id="90" dur="1000" decel="50000" fill="hold">
                                          <p:stCondLst>
                                            <p:cond delay="0"/>
                                          </p:stCondLst>
                                        </p:cTn>
                                        <p:tgtEl>
                                          <p:spTgt spid="328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1" dur="1000" decel="50000" fill="hold">
                                          <p:stCondLst>
                                            <p:cond delay="0"/>
                                          </p:stCondLst>
                                        </p:cTn>
                                        <p:tgtEl>
                                          <p:spTgt spid="32835"/>
                                        </p:tgtEl>
                                        <p:attrNameLst>
                                          <p:attrName>ppt_x</p:attrName>
                                          <p:attrName>ppt_y</p:attrName>
                                        </p:attrNameLst>
                                      </p:cBhvr>
                                    </p:animMotion>
                                    <p:animEffect transition="in" filter="fade">
                                      <p:cBhvr>
                                        <p:cTn id="92" dur="1000"/>
                                        <p:tgtEl>
                                          <p:spTgt spid="32835"/>
                                        </p:tgtEl>
                                      </p:cBhvr>
                                    </p:animEffect>
                                  </p:childTnLst>
                                </p:cTn>
                              </p:par>
                              <p:par>
                                <p:cTn id="93" presetID="52" presetClass="entr" presetSubtype="0" fill="hold" grpId="0" nodeType="withEffect">
                                  <p:stCondLst>
                                    <p:cond delay="0"/>
                                  </p:stCondLst>
                                  <p:childTnLst>
                                    <p:set>
                                      <p:cBhvr>
                                        <p:cTn id="94" dur="1" fill="hold">
                                          <p:stCondLst>
                                            <p:cond delay="0"/>
                                          </p:stCondLst>
                                        </p:cTn>
                                        <p:tgtEl>
                                          <p:spTgt spid="32833"/>
                                        </p:tgtEl>
                                        <p:attrNameLst>
                                          <p:attrName>style.visibility</p:attrName>
                                        </p:attrNameLst>
                                      </p:cBhvr>
                                      <p:to>
                                        <p:strVal val="visible"/>
                                      </p:to>
                                    </p:set>
                                    <p:animScale>
                                      <p:cBhvr>
                                        <p:cTn id="95" dur="1000" decel="50000" fill="hold">
                                          <p:stCondLst>
                                            <p:cond delay="0"/>
                                          </p:stCondLst>
                                        </p:cTn>
                                        <p:tgtEl>
                                          <p:spTgt spid="328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6" dur="1000" decel="50000" fill="hold">
                                          <p:stCondLst>
                                            <p:cond delay="0"/>
                                          </p:stCondLst>
                                        </p:cTn>
                                        <p:tgtEl>
                                          <p:spTgt spid="32833"/>
                                        </p:tgtEl>
                                        <p:attrNameLst>
                                          <p:attrName>ppt_x</p:attrName>
                                          <p:attrName>ppt_y</p:attrName>
                                        </p:attrNameLst>
                                      </p:cBhvr>
                                    </p:animMotion>
                                    <p:animEffect transition="in" filter="fade">
                                      <p:cBhvr>
                                        <p:cTn id="97" dur="1000"/>
                                        <p:tgtEl>
                                          <p:spTgt spid="32833"/>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32830"/>
                                        </p:tgtEl>
                                        <p:attrNameLst>
                                          <p:attrName>style.visibility</p:attrName>
                                        </p:attrNameLst>
                                      </p:cBhvr>
                                      <p:to>
                                        <p:strVal val="visible"/>
                                      </p:to>
                                    </p:set>
                                    <p:animEffect transition="in" filter="blinds(horizontal)">
                                      <p:cBhvr>
                                        <p:cTn id="102" dur="500"/>
                                        <p:tgtEl>
                                          <p:spTgt spid="32830"/>
                                        </p:tgtEl>
                                      </p:cBhvr>
                                    </p:animEffect>
                                  </p:childTnLst>
                                </p:cTn>
                              </p:par>
                              <p:par>
                                <p:cTn id="103" presetID="3" presetClass="entr" presetSubtype="10" fill="hold" grpId="0" nodeType="withEffect">
                                  <p:stCondLst>
                                    <p:cond delay="0"/>
                                  </p:stCondLst>
                                  <p:childTnLst>
                                    <p:set>
                                      <p:cBhvr>
                                        <p:cTn id="104" dur="1" fill="hold">
                                          <p:stCondLst>
                                            <p:cond delay="0"/>
                                          </p:stCondLst>
                                        </p:cTn>
                                        <p:tgtEl>
                                          <p:spTgt spid="32829"/>
                                        </p:tgtEl>
                                        <p:attrNameLst>
                                          <p:attrName>style.visibility</p:attrName>
                                        </p:attrNameLst>
                                      </p:cBhvr>
                                      <p:to>
                                        <p:strVal val="visible"/>
                                      </p:to>
                                    </p:set>
                                    <p:animEffect transition="in" filter="blinds(horizontal)">
                                      <p:cBhvr>
                                        <p:cTn id="105" dur="500"/>
                                        <p:tgtEl>
                                          <p:spTgt spid="32829"/>
                                        </p:tgtEl>
                                      </p:cBhvr>
                                    </p:animEffect>
                                  </p:childTnLst>
                                </p:cTn>
                              </p:par>
                              <p:par>
                                <p:cTn id="106" presetID="3" presetClass="entr" presetSubtype="10" fill="hold" grpId="0" nodeType="withEffect">
                                  <p:stCondLst>
                                    <p:cond delay="0"/>
                                  </p:stCondLst>
                                  <p:childTnLst>
                                    <p:set>
                                      <p:cBhvr>
                                        <p:cTn id="107" dur="1" fill="hold">
                                          <p:stCondLst>
                                            <p:cond delay="0"/>
                                          </p:stCondLst>
                                        </p:cTn>
                                        <p:tgtEl>
                                          <p:spTgt spid="32831"/>
                                        </p:tgtEl>
                                        <p:attrNameLst>
                                          <p:attrName>style.visibility</p:attrName>
                                        </p:attrNameLst>
                                      </p:cBhvr>
                                      <p:to>
                                        <p:strVal val="visible"/>
                                      </p:to>
                                    </p:set>
                                    <p:animEffect transition="in" filter="blinds(horizontal)">
                                      <p:cBhvr>
                                        <p:cTn id="108" dur="500"/>
                                        <p:tgtEl>
                                          <p:spTgt spid="32831"/>
                                        </p:tgtEl>
                                      </p:cBhvr>
                                    </p:animEffect>
                                  </p:childTnLst>
                                </p:cTn>
                              </p:par>
                              <p:par>
                                <p:cTn id="109" presetID="3" presetClass="entr" presetSubtype="10" fill="hold" grpId="0" nodeType="withEffect">
                                  <p:stCondLst>
                                    <p:cond delay="0"/>
                                  </p:stCondLst>
                                  <p:childTnLst>
                                    <p:set>
                                      <p:cBhvr>
                                        <p:cTn id="110" dur="1" fill="hold">
                                          <p:stCondLst>
                                            <p:cond delay="0"/>
                                          </p:stCondLst>
                                        </p:cTn>
                                        <p:tgtEl>
                                          <p:spTgt spid="32828"/>
                                        </p:tgtEl>
                                        <p:attrNameLst>
                                          <p:attrName>style.visibility</p:attrName>
                                        </p:attrNameLst>
                                      </p:cBhvr>
                                      <p:to>
                                        <p:strVal val="visible"/>
                                      </p:to>
                                    </p:set>
                                    <p:animEffect transition="in" filter="blinds(horizontal)">
                                      <p:cBhvr>
                                        <p:cTn id="111" dur="500"/>
                                        <p:tgtEl>
                                          <p:spTgt spid="32828"/>
                                        </p:tgtEl>
                                      </p:cBhvr>
                                    </p:animEffect>
                                  </p:childTnLst>
                                </p:cTn>
                              </p:par>
                              <p:par>
                                <p:cTn id="112" presetID="3" presetClass="entr" presetSubtype="10" fill="hold" grpId="0" nodeType="withEffect">
                                  <p:stCondLst>
                                    <p:cond delay="0"/>
                                  </p:stCondLst>
                                  <p:childTnLst>
                                    <p:set>
                                      <p:cBhvr>
                                        <p:cTn id="113" dur="1" fill="hold">
                                          <p:stCondLst>
                                            <p:cond delay="0"/>
                                          </p:stCondLst>
                                        </p:cTn>
                                        <p:tgtEl>
                                          <p:spTgt spid="32827"/>
                                        </p:tgtEl>
                                        <p:attrNameLst>
                                          <p:attrName>style.visibility</p:attrName>
                                        </p:attrNameLst>
                                      </p:cBhvr>
                                      <p:to>
                                        <p:strVal val="visible"/>
                                      </p:to>
                                    </p:set>
                                    <p:animEffect transition="in" filter="blinds(horizontal)">
                                      <p:cBhvr>
                                        <p:cTn id="114" dur="500"/>
                                        <p:tgtEl>
                                          <p:spTgt spid="32827"/>
                                        </p:tgtEl>
                                      </p:cBhvr>
                                    </p:animEffect>
                                  </p:childTnLst>
                                </p:cTn>
                              </p:par>
                            </p:childTnLst>
                          </p:cTn>
                        </p:par>
                      </p:childTnLst>
                    </p:cTn>
                  </p:par>
                  <p:par>
                    <p:cTn id="115" fill="hold">
                      <p:stCondLst>
                        <p:cond delay="indefinite"/>
                      </p:stCondLst>
                      <p:childTnLst>
                        <p:par>
                          <p:cTn id="116" fill="hold">
                            <p:stCondLst>
                              <p:cond delay="0"/>
                            </p:stCondLst>
                            <p:childTnLst>
                              <p:par>
                                <p:cTn id="117" presetID="4" presetClass="entr" presetSubtype="16" fill="hold" grpId="0" nodeType="clickEffect">
                                  <p:stCondLst>
                                    <p:cond delay="0"/>
                                  </p:stCondLst>
                                  <p:childTnLst>
                                    <p:set>
                                      <p:cBhvr>
                                        <p:cTn id="118" dur="1" fill="hold">
                                          <p:stCondLst>
                                            <p:cond delay="0"/>
                                          </p:stCondLst>
                                        </p:cTn>
                                        <p:tgtEl>
                                          <p:spTgt spid="33837"/>
                                        </p:tgtEl>
                                        <p:attrNameLst>
                                          <p:attrName>style.visibility</p:attrName>
                                        </p:attrNameLst>
                                      </p:cBhvr>
                                      <p:to>
                                        <p:strVal val="visible"/>
                                      </p:to>
                                    </p:set>
                                    <p:animEffect transition="in" filter="box(in)">
                                      <p:cBhvr>
                                        <p:cTn id="119" dur="2000"/>
                                        <p:tgtEl>
                                          <p:spTgt spid="33837"/>
                                        </p:tgtEl>
                                      </p:cBhvr>
                                    </p:animEffect>
                                  </p:childTnLst>
                                </p:cTn>
                              </p:par>
                              <p:par>
                                <p:cTn id="120" presetID="4" presetClass="entr" presetSubtype="16" fill="hold" grpId="0" nodeType="withEffect">
                                  <p:stCondLst>
                                    <p:cond delay="0"/>
                                  </p:stCondLst>
                                  <p:childTnLst>
                                    <p:set>
                                      <p:cBhvr>
                                        <p:cTn id="121" dur="1" fill="hold">
                                          <p:stCondLst>
                                            <p:cond delay="0"/>
                                          </p:stCondLst>
                                        </p:cTn>
                                        <p:tgtEl>
                                          <p:spTgt spid="33839"/>
                                        </p:tgtEl>
                                        <p:attrNameLst>
                                          <p:attrName>style.visibility</p:attrName>
                                        </p:attrNameLst>
                                      </p:cBhvr>
                                      <p:to>
                                        <p:strVal val="visible"/>
                                      </p:to>
                                    </p:set>
                                    <p:animEffect transition="in" filter="box(in)">
                                      <p:cBhvr>
                                        <p:cTn id="122" dur="2000"/>
                                        <p:tgtEl>
                                          <p:spTgt spid="33839"/>
                                        </p:tgtEl>
                                      </p:cBhvr>
                                    </p:animEffect>
                                  </p:childTnLst>
                                </p:cTn>
                              </p:par>
                              <p:par>
                                <p:cTn id="123" presetID="4" presetClass="entr" presetSubtype="16" fill="hold" grpId="0" nodeType="withEffect">
                                  <p:stCondLst>
                                    <p:cond delay="0"/>
                                  </p:stCondLst>
                                  <p:childTnLst>
                                    <p:set>
                                      <p:cBhvr>
                                        <p:cTn id="124" dur="1" fill="hold">
                                          <p:stCondLst>
                                            <p:cond delay="0"/>
                                          </p:stCondLst>
                                        </p:cTn>
                                        <p:tgtEl>
                                          <p:spTgt spid="33842"/>
                                        </p:tgtEl>
                                        <p:attrNameLst>
                                          <p:attrName>style.visibility</p:attrName>
                                        </p:attrNameLst>
                                      </p:cBhvr>
                                      <p:to>
                                        <p:strVal val="visible"/>
                                      </p:to>
                                    </p:set>
                                    <p:animEffect transition="in" filter="box(in)">
                                      <p:cBhvr>
                                        <p:cTn id="125" dur="2000"/>
                                        <p:tgtEl>
                                          <p:spTgt spid="33842"/>
                                        </p:tgtEl>
                                      </p:cBhvr>
                                    </p:animEffect>
                                  </p:childTnLst>
                                </p:cTn>
                              </p:par>
                            </p:childTnLst>
                          </p:cTn>
                        </p:par>
                      </p:childTnLst>
                    </p:cTn>
                  </p:par>
                  <p:par>
                    <p:cTn id="126" fill="hold">
                      <p:stCondLst>
                        <p:cond delay="indefinite"/>
                      </p:stCondLst>
                      <p:childTnLst>
                        <p:par>
                          <p:cTn id="127" fill="hold">
                            <p:stCondLst>
                              <p:cond delay="0"/>
                            </p:stCondLst>
                            <p:childTnLst>
                              <p:par>
                                <p:cTn id="128" presetID="16" presetClass="entr" presetSubtype="21" fill="hold" grpId="0" nodeType="clickEffect">
                                  <p:stCondLst>
                                    <p:cond delay="0"/>
                                  </p:stCondLst>
                                  <p:childTnLst>
                                    <p:set>
                                      <p:cBhvr>
                                        <p:cTn id="129" dur="1" fill="hold">
                                          <p:stCondLst>
                                            <p:cond delay="0"/>
                                          </p:stCondLst>
                                        </p:cTn>
                                        <p:tgtEl>
                                          <p:spTgt spid="33861"/>
                                        </p:tgtEl>
                                        <p:attrNameLst>
                                          <p:attrName>style.visibility</p:attrName>
                                        </p:attrNameLst>
                                      </p:cBhvr>
                                      <p:to>
                                        <p:strVal val="visible"/>
                                      </p:to>
                                    </p:set>
                                    <p:animEffect transition="in" filter="barn(inVertical)">
                                      <p:cBhvr>
                                        <p:cTn id="130" dur="500"/>
                                        <p:tgtEl>
                                          <p:spTgt spid="33861"/>
                                        </p:tgtEl>
                                      </p:cBhvr>
                                    </p:animEffect>
                                  </p:childTnLst>
                                </p:cTn>
                              </p:par>
                              <p:par>
                                <p:cTn id="131" presetID="16" presetClass="entr" presetSubtype="21" fill="hold" grpId="0" nodeType="withEffect">
                                  <p:stCondLst>
                                    <p:cond delay="0"/>
                                  </p:stCondLst>
                                  <p:childTnLst>
                                    <p:set>
                                      <p:cBhvr>
                                        <p:cTn id="132" dur="1" fill="hold">
                                          <p:stCondLst>
                                            <p:cond delay="0"/>
                                          </p:stCondLst>
                                        </p:cTn>
                                        <p:tgtEl>
                                          <p:spTgt spid="32836"/>
                                        </p:tgtEl>
                                        <p:attrNameLst>
                                          <p:attrName>style.visibility</p:attrName>
                                        </p:attrNameLst>
                                      </p:cBhvr>
                                      <p:to>
                                        <p:strVal val="visible"/>
                                      </p:to>
                                    </p:set>
                                    <p:animEffect transition="in" filter="barn(inVertical)">
                                      <p:cBhvr>
                                        <p:cTn id="133" dur="500"/>
                                        <p:tgtEl>
                                          <p:spTgt spid="32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11" grpId="0"/>
      <p:bldP spid="32812" grpId="0"/>
      <p:bldP spid="33837" grpId="0"/>
      <p:bldP spid="32814" grpId="0"/>
      <p:bldP spid="33839" grpId="0"/>
      <p:bldP spid="32816" grpId="0"/>
      <p:bldP spid="32817" grpId="0"/>
      <p:bldP spid="33842" grpId="0"/>
      <p:bldP spid="32819" grpId="0"/>
      <p:bldP spid="32820" grpId="0"/>
      <p:bldP spid="32821" grpId="0"/>
      <p:bldP spid="32822" grpId="0"/>
      <p:bldP spid="32823" grpId="0" animBg="1"/>
      <p:bldP spid="32824" grpId="0" animBg="1"/>
      <p:bldP spid="32825" grpId="0" animBg="1"/>
      <p:bldP spid="32826" grpId="0" animBg="1"/>
      <p:bldP spid="32827" grpId="0" animBg="1"/>
      <p:bldP spid="32828" grpId="0" animBg="1"/>
      <p:bldP spid="32829" grpId="0" animBg="1"/>
      <p:bldP spid="32830" grpId="0" animBg="1"/>
      <p:bldP spid="32831" grpId="0" animBg="1"/>
      <p:bldP spid="32832" grpId="0" animBg="1"/>
      <p:bldP spid="32833" grpId="0" bldLvl="0" animBg="1"/>
      <p:bldP spid="32834" grpId="0" animBg="1"/>
      <p:bldP spid="32835" grpId="0" animBg="1"/>
      <p:bldP spid="32836" grpId="0" animBg="1"/>
      <p:bldP spid="33861" grpId="0" bldLvl="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WordArt 2"/>
          <p:cNvSpPr>
            <a:spLocks noChangeArrowheads="1" noChangeShapeType="1" noTextEdit="1"/>
          </p:cNvSpPr>
          <p:nvPr/>
        </p:nvSpPr>
        <p:spPr bwMode="auto">
          <a:xfrm>
            <a:off x="1786679" y="41699"/>
            <a:ext cx="7969249" cy="1585383"/>
          </a:xfrm>
          <a:prstGeom prst="rect">
            <a:avLst/>
          </a:prstGeom>
        </p:spPr>
        <p:txBody>
          <a:bodyPr wrap="none" numCol="1" fromWordArt="1">
            <a:prstTxWarp prst="textCascadeUp">
              <a:avLst>
                <a:gd name="adj" fmla="val 44444"/>
              </a:avLst>
            </a:prstTxWarp>
            <a:scene3d>
              <a:camera prst="legacyPerspectiveFront">
                <a:rot lat="20519992" lon="1080000" rev="0"/>
              </a:camera>
              <a:lightRig rig="legacyFlat1" dir="r"/>
            </a:scene3d>
            <a:sp3d extrusionH="430200" prstMaterial="legacyMatte">
              <a:extrusionClr>
                <a:srgbClr val="FF6600"/>
              </a:extrusionClr>
            </a:sp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800" b="0" i="0" u="none" strike="noStrike" kern="1200" cap="none" spc="0" normalizeH="0" baseline="0" noProof="0" smtClean="0">
                <a:ln w="9525" cmpd="sng">
                  <a:round/>
                </a:ln>
                <a:gradFill rotWithShape="1">
                  <a:gsLst>
                    <a:gs pos="0">
                      <a:srgbClr val="FFE701"/>
                    </a:gs>
                    <a:gs pos="100000">
                      <a:srgbClr val="FE3E02"/>
                    </a:gs>
                  </a:gsLst>
                  <a:lin ang="5400000" scaled="1"/>
                </a:gradFill>
                <a:effectLst/>
                <a:uLnTx/>
                <a:uFillTx/>
                <a:latin typeface="宋体" panose="02010600030101010101" pitchFamily="2" charset="-122"/>
                <a:ea typeface="宋体" panose="02010600030101010101" pitchFamily="2" charset="-122"/>
                <a:cs typeface="+mn-cs"/>
              </a:rPr>
              <a:t>我们的沉思</a:t>
            </a:r>
          </a:p>
        </p:txBody>
      </p:sp>
      <p:sp>
        <p:nvSpPr>
          <p:cNvPr id="33795" name="Text Box 3"/>
          <p:cNvSpPr txBox="1"/>
          <p:nvPr/>
        </p:nvSpPr>
        <p:spPr>
          <a:xfrm>
            <a:off x="182245" y="1857375"/>
            <a:ext cx="12009120" cy="1260475"/>
          </a:xfrm>
          <a:prstGeom prst="rect">
            <a:avLst/>
          </a:prstGeom>
          <a:noFill/>
          <a:ln w="9525">
            <a:noFill/>
          </a:ln>
        </p:spPr>
        <p:txBody>
          <a:bodyPr wrap="square">
            <a:spAutoFit/>
          </a:bodyPr>
          <a:lstStyle/>
          <a:p>
            <a:r>
              <a:rPr lang="zh-CN" altLang="en-US" sz="4000" b="1" dirty="0">
                <a:solidFill>
                  <a:srgbClr val="FF0000"/>
                </a:solidFill>
                <a:latin typeface="Arial" panose="020B0604020202020204" pitchFamily="34" charset="0"/>
              </a:rPr>
              <a:t>从汉至元政治制度的演变中，给我们带来哪些启示？</a:t>
            </a:r>
          </a:p>
          <a:p>
            <a:r>
              <a:rPr lang="zh-CN" altLang="en-US" sz="3600" b="1" dirty="0">
                <a:solidFill>
                  <a:srgbClr val="FF0000"/>
                </a:solidFill>
                <a:latin typeface="Arial" panose="020B0604020202020204" pitchFamily="34" charset="0"/>
                <a:ea typeface="楷体_GB2312"/>
              </a:rPr>
              <a:t>（方法提示：从背景、过程等角度去思考）</a:t>
            </a:r>
          </a:p>
        </p:txBody>
      </p:sp>
      <p:sp>
        <p:nvSpPr>
          <p:cNvPr id="34820" name="Text Box 4"/>
          <p:cNvSpPr txBox="1"/>
          <p:nvPr/>
        </p:nvSpPr>
        <p:spPr>
          <a:xfrm>
            <a:off x="1320801" y="3340312"/>
            <a:ext cx="8735483" cy="666115"/>
          </a:xfrm>
          <a:prstGeom prst="rect">
            <a:avLst/>
          </a:prstGeom>
          <a:noFill/>
          <a:ln w="9525">
            <a:noFill/>
          </a:ln>
        </p:spPr>
        <p:txBody>
          <a:bodyPr>
            <a:spAutoFit/>
          </a:bodyPr>
          <a:lstStyle/>
          <a:p>
            <a:r>
              <a:rPr lang="zh-CN" altLang="en-US" sz="3735" b="1" dirty="0">
                <a:latin typeface="Arial" panose="020B0604020202020204" pitchFamily="34" charset="0"/>
              </a:rPr>
              <a:t>制度的制定要因时而生，因势而变</a:t>
            </a:r>
          </a:p>
        </p:txBody>
      </p:sp>
      <p:sp>
        <p:nvSpPr>
          <p:cNvPr id="34821" name="Text Box 5"/>
          <p:cNvSpPr txBox="1"/>
          <p:nvPr/>
        </p:nvSpPr>
        <p:spPr>
          <a:xfrm>
            <a:off x="1320801" y="4331547"/>
            <a:ext cx="8735483" cy="666115"/>
          </a:xfrm>
          <a:prstGeom prst="rect">
            <a:avLst/>
          </a:prstGeom>
          <a:noFill/>
          <a:ln w="9525">
            <a:noFill/>
          </a:ln>
        </p:spPr>
        <p:txBody>
          <a:bodyPr>
            <a:spAutoFit/>
          </a:bodyPr>
          <a:lstStyle/>
          <a:p>
            <a:r>
              <a:rPr lang="zh-CN" altLang="en-US" sz="3735" b="1" dirty="0">
                <a:latin typeface="Arial" panose="020B0604020202020204" pitchFamily="34" charset="0"/>
              </a:rPr>
              <a:t>制度的发展过程具有继承性和创新性</a:t>
            </a:r>
          </a:p>
        </p:txBody>
      </p:sp>
      <p:sp>
        <p:nvSpPr>
          <p:cNvPr id="34822" name="Text Box 6"/>
          <p:cNvSpPr txBox="1"/>
          <p:nvPr/>
        </p:nvSpPr>
        <p:spPr>
          <a:xfrm>
            <a:off x="1248833" y="5323417"/>
            <a:ext cx="10943167" cy="666115"/>
          </a:xfrm>
          <a:prstGeom prst="rect">
            <a:avLst/>
          </a:prstGeom>
          <a:noFill/>
          <a:ln w="9525">
            <a:noFill/>
          </a:ln>
        </p:spPr>
        <p:txBody>
          <a:bodyPr>
            <a:spAutoFit/>
          </a:bodyPr>
          <a:lstStyle/>
          <a:p>
            <a:r>
              <a:rPr lang="zh-CN" altLang="en-US" sz="3735" b="1" dirty="0">
                <a:latin typeface="Arial" panose="020B0604020202020204" pitchFamily="34" charset="0"/>
              </a:rPr>
              <a:t>制度本身具有很强的自我调整和自我修复能力</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slide(fromBottom)">
                                      <p:cBhvr>
                                        <p:cTn id="7" dur="500"/>
                                        <p:tgtEl>
                                          <p:spTgt spid="3482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4821"/>
                                        </p:tgtEl>
                                        <p:attrNameLst>
                                          <p:attrName>style.visibility</p:attrName>
                                        </p:attrNameLst>
                                      </p:cBhvr>
                                      <p:to>
                                        <p:strVal val="visible"/>
                                      </p:to>
                                    </p:set>
                                    <p:animEffect transition="in" filter="slide(fromBottom)">
                                      <p:cBhvr>
                                        <p:cTn id="12" dur="500"/>
                                        <p:tgtEl>
                                          <p:spTgt spid="3482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4822"/>
                                        </p:tgtEl>
                                        <p:attrNameLst>
                                          <p:attrName>style.visibility</p:attrName>
                                        </p:attrNameLst>
                                      </p:cBhvr>
                                      <p:to>
                                        <p:strVal val="visible"/>
                                      </p:to>
                                    </p:set>
                                    <p:animEffect transition="in" filter="slide(fromBottom)">
                                      <p:cBhvr>
                                        <p:cTn id="17" dur="500"/>
                                        <p:tgtEl>
                                          <p:spTgt spid="34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P spid="34821" grpId="0"/>
      <p:bldP spid="3482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 name="文本框 11"/>
          <p:cNvSpPr txBox="1"/>
          <p:nvPr/>
        </p:nvSpPr>
        <p:spPr>
          <a:xfrm>
            <a:off x="5093335" y="1819910"/>
            <a:ext cx="1102995" cy="1310640"/>
          </a:xfrm>
          <a:prstGeom prst="rect">
            <a:avLst/>
          </a:prstGeom>
          <a:noFill/>
        </p:spPr>
        <p:txBody>
          <a:bodyPr wrap="square" rtlCol="0">
            <a:spAutoFit/>
          </a:bodyPr>
          <a:lstStyle/>
          <a:p>
            <a:pPr algn="l"/>
            <a:r>
              <a:rPr lang="zh-CN" altLang="en-US" sz="8000" b="1" kern="8400" spc="840" dirty="0">
                <a:solidFill>
                  <a:srgbClr val="030303"/>
                </a:solidFill>
                <a:latin typeface="华文中宋" panose="02010600040101010101" charset="-122"/>
                <a:ea typeface="华文中宋" panose="02010600040101010101" charset="-122"/>
              </a:rPr>
              <a:t>谢</a:t>
            </a:r>
          </a:p>
        </p:txBody>
      </p:sp>
      <p:sp>
        <p:nvSpPr>
          <p:cNvPr id="4" name="文本框 3"/>
          <p:cNvSpPr txBox="1"/>
          <p:nvPr/>
        </p:nvSpPr>
        <p:spPr>
          <a:xfrm>
            <a:off x="5614670" y="2818765"/>
            <a:ext cx="1102995" cy="1310640"/>
          </a:xfrm>
          <a:prstGeom prst="rect">
            <a:avLst/>
          </a:prstGeom>
          <a:noFill/>
        </p:spPr>
        <p:txBody>
          <a:bodyPr wrap="square" rtlCol="0">
            <a:spAutoFit/>
          </a:bodyPr>
          <a:lstStyle/>
          <a:p>
            <a:pPr algn="l"/>
            <a:r>
              <a:rPr lang="zh-CN" altLang="en-US" sz="8000" b="1" kern="8400" spc="840" dirty="0">
                <a:solidFill>
                  <a:srgbClr val="030303"/>
                </a:solidFill>
                <a:latin typeface="华文中宋" panose="02010600040101010101" charset="-122"/>
                <a:ea typeface="华文中宋" panose="02010600040101010101" charset="-122"/>
              </a:rPr>
              <a:t>谢</a:t>
            </a:r>
          </a:p>
        </p:txBody>
      </p:sp>
      <p:pic>
        <p:nvPicPr>
          <p:cNvPr id="6" name="图片 5" descr="5de101964d001b5eb0b8e18458c80e73"/>
          <p:cNvPicPr>
            <a:picLocks noChangeAspect="1"/>
          </p:cNvPicPr>
          <p:nvPr/>
        </p:nvPicPr>
        <p:blipFill>
          <a:blip r:embed="rId3" cstate="screen"/>
          <a:stretch>
            <a:fillRect/>
          </a:stretch>
        </p:blipFill>
        <p:spPr>
          <a:xfrm>
            <a:off x="5800090" y="4001770"/>
            <a:ext cx="572770" cy="7632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矩形 84"/>
          <p:cNvSpPr/>
          <p:nvPr/>
        </p:nvSpPr>
        <p:spPr>
          <a:xfrm>
            <a:off x="-59690" y="-10795"/>
            <a:ext cx="6429375" cy="559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chemeClr val="tx1"/>
                </a:solidFill>
                <a:latin typeface="微软雅黑" panose="020B0503020204020204" charset="-122"/>
                <a:ea typeface="微软雅黑" panose="020B0503020204020204" charset="-122"/>
                <a:cs typeface="微软雅黑" panose="020B0503020204020204" charset="-122"/>
              </a:rPr>
              <a:t>一、 中央集权的发展（中央—地方） </a:t>
            </a:r>
          </a:p>
        </p:txBody>
      </p:sp>
      <p:sp>
        <p:nvSpPr>
          <p:cNvPr id="2" name="文本框 1"/>
          <p:cNvSpPr txBox="1"/>
          <p:nvPr/>
        </p:nvSpPr>
        <p:spPr>
          <a:xfrm>
            <a:off x="-59690" y="471170"/>
            <a:ext cx="12251055" cy="1322070"/>
          </a:xfrm>
          <a:prstGeom prst="rect">
            <a:avLst/>
          </a:prstGeom>
          <a:noFill/>
        </p:spPr>
        <p:txBody>
          <a:bodyPr wrap="square" rtlCol="0" anchor="t">
            <a:spAutoFit/>
          </a:bodyPr>
          <a:lstStyle/>
          <a:p>
            <a:pPr algn="l">
              <a:spcBef>
                <a:spcPct val="0"/>
              </a:spcBef>
              <a:buClr>
                <a:schemeClr val="tx1"/>
              </a:buClr>
              <a:buNone/>
            </a:pPr>
            <a:r>
              <a:rPr lang="zh-CN" altLang="en-US" sz="4000">
                <a:latin typeface="微软雅黑" panose="020B0503020204020204" charset="-122"/>
                <a:ea typeface="微软雅黑" panose="020B0503020204020204" charset="-122"/>
                <a:sym typeface="+mn-ea"/>
              </a:rPr>
              <a:t>想一想</a:t>
            </a:r>
            <a:r>
              <a:rPr sz="4000" dirty="0">
                <a:solidFill>
                  <a:schemeClr val="tx1"/>
                </a:solidFill>
                <a:latin typeface="微软雅黑" panose="020B0503020204020204" charset="-122"/>
                <a:ea typeface="微软雅黑" panose="020B0503020204020204" charset="-122"/>
                <a:cs typeface="微软雅黑" panose="020B0503020204020204" charset="-122"/>
                <a:sym typeface="+mn-ea"/>
              </a:rPr>
              <a:t>:刘邦建汉后确立的地方管理制度与秦朝有何异同?为什么? 最终是怎样解决的?</a:t>
            </a:r>
          </a:p>
        </p:txBody>
      </p:sp>
      <p:pic>
        <p:nvPicPr>
          <p:cNvPr id="10" name="图片 9" descr="5de101964d001b5eb0b8e18458c80e73"/>
          <p:cNvPicPr>
            <a:picLocks noChangeAspect="1"/>
          </p:cNvPicPr>
          <p:nvPr/>
        </p:nvPicPr>
        <p:blipFill>
          <a:blip r:embed="rId4" cstate="screen"/>
          <a:stretch>
            <a:fillRect/>
          </a:stretch>
        </p:blipFill>
        <p:spPr>
          <a:xfrm>
            <a:off x="11618595" y="6151245"/>
            <a:ext cx="572770" cy="763270"/>
          </a:xfrm>
          <a:prstGeom prst="rect">
            <a:avLst/>
          </a:prstGeom>
        </p:spPr>
      </p:pic>
      <p:graphicFrame>
        <p:nvGraphicFramePr>
          <p:cNvPr id="1026" name="Object 9">
            <a:hlinkClick r:id="" action="ppaction://ole?verb=0"/>
          </p:cNvPr>
          <p:cNvGraphicFramePr>
            <a:graphicFrameLocks noGrp="1" noChangeAspect="1"/>
          </p:cNvGraphicFramePr>
          <p:nvPr>
            <p:ph sz="half" idx="1"/>
          </p:nvPr>
        </p:nvGraphicFramePr>
        <p:xfrm>
          <a:off x="7465060" y="1818005"/>
          <a:ext cx="4726305" cy="2660650"/>
        </p:xfrm>
        <a:graphic>
          <a:graphicData uri="http://schemas.openxmlformats.org/presentationml/2006/ole">
            <mc:AlternateContent xmlns:mc="http://schemas.openxmlformats.org/markup-compatibility/2006">
              <mc:Choice xmlns:v="urn:schemas-microsoft-com:vml" Requires="v">
                <p:oleObj spid="_x0000_s3080" r:id="rId5" imgW="5031740" imgH="3773805" progId="PowerPoint.Show.8">
                  <p:embed/>
                </p:oleObj>
              </mc:Choice>
              <mc:Fallback>
                <p:oleObj r:id="rId5" imgW="5031740" imgH="3773805" progId="PowerPoint.Show.8">
                  <p:embed/>
                  <p:pic>
                    <p:nvPicPr>
                      <p:cNvPr id="0" name="图片 3075"/>
                      <p:cNvPicPr/>
                      <p:nvPr/>
                    </p:nvPicPr>
                    <p:blipFill>
                      <a:blip r:embed="rId6"/>
                      <a:stretch>
                        <a:fillRect/>
                      </a:stretch>
                    </p:blipFill>
                    <p:spPr>
                      <a:xfrm>
                        <a:off x="7465060" y="1818005"/>
                        <a:ext cx="4726305" cy="2660650"/>
                      </a:xfrm>
                      <a:prstGeom prst="rect">
                        <a:avLst/>
                      </a:prstGeom>
                      <a:noFill/>
                      <a:ln w="38100">
                        <a:miter/>
                      </a:ln>
                    </p:spPr>
                  </p:pic>
                </p:oleObj>
              </mc:Fallback>
            </mc:AlternateContent>
          </a:graphicData>
        </a:graphic>
      </p:graphicFrame>
      <p:sp>
        <p:nvSpPr>
          <p:cNvPr id="5" name="文本框 4"/>
          <p:cNvSpPr txBox="1"/>
          <p:nvPr/>
        </p:nvSpPr>
        <p:spPr>
          <a:xfrm>
            <a:off x="-59690" y="1793240"/>
            <a:ext cx="7524750" cy="2861310"/>
          </a:xfrm>
          <a:prstGeom prst="rect">
            <a:avLst/>
          </a:prstGeom>
          <a:noFill/>
          <a:ln w="19050">
            <a:solidFill>
              <a:schemeClr val="tx1"/>
            </a:solidFill>
          </a:ln>
        </p:spPr>
        <p:txBody>
          <a:bodyPr wrap="square" rtlCol="0" anchor="t">
            <a:spAutoFit/>
          </a:bodyPr>
          <a:lstStyle/>
          <a:p>
            <a:r>
              <a:rPr lang="zh-CN" altLang="en-US" sz="3600" dirty="0">
                <a:solidFill>
                  <a:schemeClr val="tx1"/>
                </a:solidFill>
                <a:latin typeface="微软雅黑" panose="020B0503020204020204" charset="-122"/>
                <a:ea typeface="微软雅黑" panose="020B0503020204020204" charset="-122"/>
                <a:cs typeface="微软雅黑" panose="020B0503020204020204" charset="-122"/>
                <a:sym typeface="+mn-ea"/>
              </a:rPr>
              <a:t>材料：汉兴之初，</a:t>
            </a:r>
            <a:r>
              <a:rPr lang="zh-CN" altLang="en-US" sz="3600" dirty="0">
                <a:solidFill>
                  <a:srgbClr val="FF0000"/>
                </a:solidFill>
                <a:latin typeface="微软雅黑" panose="020B0503020204020204" charset="-122"/>
                <a:ea typeface="微软雅黑" panose="020B0503020204020204" charset="-122"/>
                <a:cs typeface="微软雅黑" panose="020B0503020204020204" charset="-122"/>
                <a:sym typeface="+mn-ea"/>
              </a:rPr>
              <a:t>海内新定</a:t>
            </a:r>
            <a:r>
              <a:rPr lang="zh-CN" altLang="en-US" sz="360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3600" dirty="0">
                <a:solidFill>
                  <a:srgbClr val="FF0000"/>
                </a:solidFill>
                <a:latin typeface="微软雅黑" panose="020B0503020204020204" charset="-122"/>
                <a:ea typeface="微软雅黑" panose="020B0503020204020204" charset="-122"/>
                <a:cs typeface="微软雅黑" panose="020B0503020204020204" charset="-122"/>
                <a:sym typeface="+mn-ea"/>
              </a:rPr>
              <a:t>同姓寡少，惩戒亡秦孤立之败</a:t>
            </a:r>
            <a:r>
              <a:rPr lang="zh-CN" altLang="en-US" sz="3600" dirty="0">
                <a:solidFill>
                  <a:schemeClr val="tx1"/>
                </a:solidFill>
                <a:latin typeface="微软雅黑" panose="020B0503020204020204" charset="-122"/>
                <a:ea typeface="微软雅黑" panose="020B0503020204020204" charset="-122"/>
                <a:cs typeface="微软雅黑" panose="020B0503020204020204" charset="-122"/>
                <a:sym typeface="+mn-ea"/>
              </a:rPr>
              <a:t>，于是剖裂疆土，</a:t>
            </a:r>
            <a:r>
              <a:rPr lang="en-US" altLang="zh-CN" sz="3600" dirty="0">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sz="3600" dirty="0">
                <a:solidFill>
                  <a:schemeClr val="tx1"/>
                </a:solidFill>
                <a:latin typeface="微软雅黑" panose="020B0503020204020204" charset="-122"/>
                <a:ea typeface="微软雅黑" panose="020B0503020204020204" charset="-122"/>
                <a:cs typeface="微软雅黑" panose="020B0503020204020204" charset="-122"/>
                <a:sym typeface="+mn-ea"/>
              </a:rPr>
              <a:t>然诸侯原本以大，小者淫荒越法，大者睽孤横逆，以害身国。     </a:t>
            </a:r>
          </a:p>
          <a:p>
            <a:r>
              <a:rPr lang="zh-CN" altLang="en-US" sz="3600" dirty="0">
                <a:solidFill>
                  <a:schemeClr val="tx1"/>
                </a:solidFill>
                <a:latin typeface="微软雅黑" panose="020B0503020204020204" charset="-122"/>
                <a:ea typeface="微软雅黑" panose="020B0503020204020204" charset="-122"/>
                <a:cs typeface="微软雅黑" panose="020B0503020204020204" charset="-122"/>
                <a:sym typeface="+mn-ea"/>
              </a:rPr>
              <a:t>                                 </a:t>
            </a:r>
            <a:r>
              <a:rPr lang="en-US" altLang="zh-CN" sz="360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3600" dirty="0">
                <a:solidFill>
                  <a:schemeClr val="tx1"/>
                </a:solidFill>
                <a:latin typeface="微软雅黑" panose="020B0503020204020204" charset="-122"/>
                <a:ea typeface="微软雅黑" panose="020B0503020204020204" charset="-122"/>
                <a:cs typeface="微软雅黑" panose="020B0503020204020204" charset="-122"/>
                <a:sym typeface="+mn-ea"/>
              </a:rPr>
              <a:t>汉书</a:t>
            </a:r>
            <a:r>
              <a:rPr lang="en-US" altLang="zh-CN" sz="3600" dirty="0">
                <a:solidFill>
                  <a:schemeClr val="tx1"/>
                </a:solidFill>
                <a:latin typeface="微软雅黑" panose="020B0503020204020204" charset="-122"/>
                <a:ea typeface="微软雅黑" panose="020B0503020204020204" charset="-122"/>
                <a:cs typeface="微软雅黑" panose="020B0503020204020204" charset="-122"/>
                <a:sym typeface="+mn-ea"/>
              </a:rPr>
              <a:t>》</a:t>
            </a:r>
          </a:p>
        </p:txBody>
      </p:sp>
      <p:sp>
        <p:nvSpPr>
          <p:cNvPr id="17411" name="Rectangle 3"/>
          <p:cNvSpPr/>
          <p:nvPr/>
        </p:nvSpPr>
        <p:spPr>
          <a:xfrm>
            <a:off x="786130" y="4614228"/>
            <a:ext cx="1737995" cy="583565"/>
          </a:xfrm>
          <a:prstGeom prst="rect">
            <a:avLst/>
          </a:prstGeom>
          <a:noFill/>
          <a:ln w="9525">
            <a:noFill/>
          </a:ln>
        </p:spPr>
        <p:txBody>
          <a:bodyPr wrap="none">
            <a:spAutoFit/>
          </a:bodyPr>
          <a:lstStyle/>
          <a:p>
            <a:r>
              <a:rPr lang="en-US" altLang="zh-CN" sz="3200" dirty="0">
                <a:solidFill>
                  <a:schemeClr val="tx1"/>
                </a:solidFill>
                <a:latin typeface="微软雅黑" panose="020B0503020204020204" charset="-122"/>
                <a:ea typeface="微软雅黑" panose="020B0503020204020204" charset="-122"/>
                <a:cs typeface="微软雅黑" panose="020B0503020204020204" charset="-122"/>
              </a:rPr>
              <a:t>1</a:t>
            </a:r>
            <a:r>
              <a:rPr lang="zh-CN" altLang="en-US" sz="3200" dirty="0">
                <a:solidFill>
                  <a:schemeClr val="tx1"/>
                </a:solidFill>
                <a:latin typeface="微软雅黑" panose="020B0503020204020204" charset="-122"/>
                <a:ea typeface="微软雅黑" panose="020B0503020204020204" charset="-122"/>
                <a:cs typeface="微软雅黑" panose="020B0503020204020204" charset="-122"/>
              </a:rPr>
              <a:t>、异同</a:t>
            </a:r>
            <a:r>
              <a:rPr lang="zh-CN" altLang="zh-CN" sz="3200" dirty="0">
                <a:solidFill>
                  <a:schemeClr val="tx1"/>
                </a:solidFill>
                <a:latin typeface="微软雅黑" panose="020B0503020204020204" charset="-122"/>
                <a:ea typeface="微软雅黑" panose="020B0503020204020204" charset="-122"/>
                <a:cs typeface="微软雅黑" panose="020B0503020204020204" charset="-122"/>
              </a:rPr>
              <a:t>:</a:t>
            </a:r>
          </a:p>
        </p:txBody>
      </p:sp>
      <p:sp>
        <p:nvSpPr>
          <p:cNvPr id="17413" name="Rectangle 5"/>
          <p:cNvSpPr/>
          <p:nvPr/>
        </p:nvSpPr>
        <p:spPr>
          <a:xfrm>
            <a:off x="859790" y="5567680"/>
            <a:ext cx="2054225" cy="583565"/>
          </a:xfrm>
          <a:prstGeom prst="rect">
            <a:avLst/>
          </a:prstGeom>
          <a:noFill/>
          <a:ln w="9525">
            <a:noFill/>
          </a:ln>
        </p:spPr>
        <p:txBody>
          <a:bodyPr wrap="square">
            <a:spAutoFit/>
          </a:bodyPr>
          <a:lstStyle/>
          <a:p>
            <a:r>
              <a:rPr lang="en-US" altLang="zh-CN" sz="3200" dirty="0">
                <a:solidFill>
                  <a:schemeClr val="tx1"/>
                </a:solidFill>
                <a:latin typeface="微软雅黑" panose="020B0503020204020204" charset="-122"/>
                <a:ea typeface="微软雅黑" panose="020B0503020204020204" charset="-122"/>
                <a:cs typeface="微软雅黑" panose="020B0503020204020204" charset="-122"/>
              </a:rPr>
              <a:t>2</a:t>
            </a:r>
            <a:r>
              <a:rPr lang="zh-CN" altLang="en-US" sz="3200" dirty="0">
                <a:solidFill>
                  <a:schemeClr val="tx1"/>
                </a:solidFill>
                <a:latin typeface="微软雅黑" panose="020B0503020204020204" charset="-122"/>
                <a:ea typeface="微软雅黑" panose="020B0503020204020204" charset="-122"/>
                <a:cs typeface="微软雅黑" panose="020B0503020204020204" charset="-122"/>
              </a:rPr>
              <a:t>、原因</a:t>
            </a:r>
            <a:r>
              <a:rPr lang="zh-CN" altLang="zh-CN" sz="3200" dirty="0">
                <a:solidFill>
                  <a:schemeClr val="tx1"/>
                </a:solidFill>
                <a:latin typeface="微软雅黑" panose="020B0503020204020204" charset="-122"/>
                <a:ea typeface="微软雅黑" panose="020B0503020204020204" charset="-122"/>
                <a:cs typeface="微软雅黑" panose="020B0503020204020204" charset="-122"/>
              </a:rPr>
              <a:t>:</a:t>
            </a:r>
          </a:p>
        </p:txBody>
      </p:sp>
      <p:sp>
        <p:nvSpPr>
          <p:cNvPr id="6" name="文本框 5"/>
          <p:cNvSpPr txBox="1"/>
          <p:nvPr/>
        </p:nvSpPr>
        <p:spPr>
          <a:xfrm>
            <a:off x="2823845" y="4614545"/>
            <a:ext cx="4344035" cy="983615"/>
          </a:xfrm>
          <a:prstGeom prst="rect">
            <a:avLst/>
          </a:prstGeom>
          <a:noFill/>
        </p:spPr>
        <p:txBody>
          <a:bodyPr wrap="square" rtlCol="0" anchor="t">
            <a:spAutoFit/>
          </a:bodyPr>
          <a:lstStyle/>
          <a:p>
            <a:pPr>
              <a:lnSpc>
                <a:spcPct val="90000"/>
              </a:lnSpc>
              <a:spcBef>
                <a:spcPts val="50"/>
              </a:spcBef>
              <a:spcAft>
                <a:spcPts val="0"/>
              </a:spcAft>
            </a:pPr>
            <a:r>
              <a:rPr lang="zh-CN" altLang="en-US" sz="3200" dirty="0">
                <a:solidFill>
                  <a:srgbClr val="FF0000"/>
                </a:solidFill>
                <a:latin typeface="微软雅黑" panose="020B0503020204020204" charset="-122"/>
                <a:ea typeface="微软雅黑" panose="020B0503020204020204" charset="-122"/>
                <a:cs typeface="微软雅黑" panose="020B0503020204020204" charset="-122"/>
                <a:sym typeface="+mn-ea"/>
              </a:rPr>
              <a:t>秦：郡县制</a:t>
            </a:r>
            <a:r>
              <a:rPr lang="zh-CN" altLang="zh-CN" sz="3200" dirty="0">
                <a:solidFill>
                  <a:srgbClr val="FF0000"/>
                </a:solidFill>
                <a:latin typeface="微软雅黑" panose="020B0503020204020204" charset="-122"/>
                <a:ea typeface="微软雅黑" panose="020B0503020204020204" charset="-122"/>
                <a:cs typeface="微软雅黑" panose="020B0503020204020204" charset="-122"/>
                <a:sym typeface="+mn-ea"/>
              </a:rPr>
              <a:t>;</a:t>
            </a:r>
            <a:endParaRPr lang="zh-CN" altLang="zh-CN" sz="3200" dirty="0">
              <a:solidFill>
                <a:srgbClr val="FF0000"/>
              </a:solidFill>
              <a:latin typeface="微软雅黑" panose="020B0503020204020204" charset="-122"/>
              <a:ea typeface="微软雅黑" panose="020B0503020204020204" charset="-122"/>
              <a:cs typeface="微软雅黑" panose="020B0503020204020204" charset="-122"/>
            </a:endParaRPr>
          </a:p>
          <a:p>
            <a:pPr>
              <a:lnSpc>
                <a:spcPct val="90000"/>
              </a:lnSpc>
              <a:spcBef>
                <a:spcPts val="50"/>
              </a:spcBef>
              <a:spcAft>
                <a:spcPts val="0"/>
              </a:spcAft>
            </a:pPr>
            <a:r>
              <a:rPr lang="zh-CN" altLang="en-US" sz="3200" dirty="0">
                <a:solidFill>
                  <a:srgbClr val="FF0000"/>
                </a:solidFill>
                <a:latin typeface="微软雅黑" panose="020B0503020204020204" charset="-122"/>
                <a:ea typeface="微软雅黑" panose="020B0503020204020204" charset="-122"/>
                <a:cs typeface="微软雅黑" panose="020B0503020204020204" charset="-122"/>
                <a:sym typeface="+mn-ea"/>
              </a:rPr>
              <a:t>汉初：郡国并行制度</a:t>
            </a:r>
          </a:p>
        </p:txBody>
      </p:sp>
      <p:sp>
        <p:nvSpPr>
          <p:cNvPr id="7" name="文本框 6"/>
          <p:cNvSpPr txBox="1"/>
          <p:nvPr/>
        </p:nvSpPr>
        <p:spPr>
          <a:xfrm>
            <a:off x="2914015" y="5690870"/>
            <a:ext cx="9123680" cy="460375"/>
          </a:xfrm>
          <a:prstGeom prst="rect">
            <a:avLst/>
          </a:prstGeom>
          <a:noFill/>
        </p:spPr>
        <p:txBody>
          <a:bodyPr wrap="none" rtlCol="0" anchor="t">
            <a:spAutoFit/>
          </a:bodyPr>
          <a:lstStyle/>
          <a:p>
            <a:pPr algn="l">
              <a:lnSpc>
                <a:spcPct val="75000"/>
              </a:lnSpc>
              <a:spcBef>
                <a:spcPct val="50000"/>
              </a:spcBef>
              <a:buNone/>
            </a:pPr>
            <a:r>
              <a:rPr lang="zh-CN" altLang="en-US" sz="3200" dirty="0">
                <a:solidFill>
                  <a:schemeClr val="tx1"/>
                </a:solidFill>
                <a:latin typeface="微软雅黑" panose="020B0503020204020204" charset="-122"/>
                <a:ea typeface="微软雅黑" panose="020B0503020204020204" charset="-122"/>
                <a:cs typeface="华文新魏" panose="02010800040101010101" charset="-122"/>
                <a:sym typeface="+mn-ea"/>
              </a:rPr>
              <a:t>汉高祖对秦亡的错误认识；让</a:t>
            </a:r>
            <a:r>
              <a:rPr lang="zh-CN" altLang="en-US" sz="3200" dirty="0">
                <a:solidFill>
                  <a:srgbClr val="FF0000"/>
                </a:solidFill>
                <a:latin typeface="微软雅黑" panose="020B0503020204020204" charset="-122"/>
                <a:ea typeface="微软雅黑" panose="020B0503020204020204" charset="-122"/>
                <a:cs typeface="华文新魏" panose="02010800040101010101" charset="-122"/>
                <a:sym typeface="+mn-ea"/>
              </a:rPr>
              <a:t>郡县和王国相互牵制</a:t>
            </a:r>
          </a:p>
        </p:txBody>
      </p:sp>
      <p:sp>
        <p:nvSpPr>
          <p:cNvPr id="20484" name="TextBox 6"/>
          <p:cNvSpPr txBox="1"/>
          <p:nvPr/>
        </p:nvSpPr>
        <p:spPr>
          <a:xfrm>
            <a:off x="862965" y="6151245"/>
            <a:ext cx="1745615" cy="583565"/>
          </a:xfrm>
          <a:prstGeom prst="rect">
            <a:avLst/>
          </a:prstGeom>
          <a:noFill/>
          <a:ln w="9525">
            <a:noFill/>
          </a:ln>
        </p:spPr>
        <p:txBody>
          <a:bodyPr wrap="square">
            <a:spAutoFit/>
          </a:bodyPr>
          <a:lstStyle/>
          <a:p>
            <a:r>
              <a:rPr lang="en-US" altLang="zh-CN" sz="3200" dirty="0">
                <a:solidFill>
                  <a:schemeClr val="tx1"/>
                </a:solidFill>
                <a:latin typeface="微软雅黑" panose="020B0503020204020204" charset="-122"/>
                <a:ea typeface="微软雅黑" panose="020B0503020204020204" charset="-122"/>
                <a:cs typeface="微软雅黑" panose="020B0503020204020204" charset="-122"/>
              </a:rPr>
              <a:t>3</a:t>
            </a:r>
            <a:r>
              <a:rPr lang="zh-CN" altLang="en-US" sz="3200" dirty="0">
                <a:solidFill>
                  <a:schemeClr val="tx1"/>
                </a:solidFill>
                <a:latin typeface="微软雅黑" panose="020B0503020204020204" charset="-122"/>
                <a:ea typeface="微软雅黑" panose="020B0503020204020204" charset="-122"/>
                <a:cs typeface="微软雅黑" panose="020B0503020204020204" charset="-122"/>
              </a:rPr>
              <a:t>、后果</a:t>
            </a:r>
            <a:r>
              <a:rPr lang="zh-CN" altLang="zh-CN" sz="3200" dirty="0">
                <a:solidFill>
                  <a:schemeClr val="tx1"/>
                </a:solidFill>
                <a:latin typeface="微软雅黑" panose="020B0503020204020204" charset="-122"/>
                <a:ea typeface="微软雅黑" panose="020B0503020204020204" charset="-122"/>
                <a:cs typeface="微软雅黑" panose="020B0503020204020204" charset="-122"/>
                <a:sym typeface="+mn-ea"/>
              </a:rPr>
              <a:t>:</a:t>
            </a:r>
          </a:p>
        </p:txBody>
      </p:sp>
      <p:sp>
        <p:nvSpPr>
          <p:cNvPr id="8" name="文本框 7"/>
          <p:cNvSpPr txBox="1"/>
          <p:nvPr/>
        </p:nvSpPr>
        <p:spPr>
          <a:xfrm>
            <a:off x="2966085" y="6151245"/>
            <a:ext cx="2621280" cy="583565"/>
          </a:xfrm>
          <a:prstGeom prst="rect">
            <a:avLst/>
          </a:prstGeom>
          <a:noFill/>
        </p:spPr>
        <p:txBody>
          <a:bodyPr wrap="none" rtlCol="0" anchor="t">
            <a:spAutoFit/>
          </a:bodyPr>
          <a:lstStyle/>
          <a:p>
            <a:r>
              <a:rPr lang="zh-CN" altLang="en-US" sz="3200" dirty="0">
                <a:solidFill>
                  <a:schemeClr val="tx1"/>
                </a:solidFill>
                <a:latin typeface="微软雅黑" panose="020B0503020204020204" charset="-122"/>
                <a:ea typeface="微软雅黑" panose="020B0503020204020204" charset="-122"/>
                <a:sym typeface="+mn-ea"/>
              </a:rPr>
              <a:t>形成</a:t>
            </a:r>
            <a:r>
              <a:rPr lang="zh-CN" altLang="en-US" sz="3200" dirty="0">
                <a:solidFill>
                  <a:srgbClr val="FF0000"/>
                </a:solidFill>
                <a:latin typeface="微软雅黑" panose="020B0503020204020204" charset="-122"/>
                <a:ea typeface="微软雅黑" panose="020B0503020204020204" charset="-122"/>
                <a:sym typeface="+mn-ea"/>
              </a:rPr>
              <a:t>王国</a:t>
            </a:r>
            <a:r>
              <a:rPr lang="zh-CN" altLang="en-US" sz="3200" dirty="0">
                <a:solidFill>
                  <a:schemeClr val="tx1"/>
                </a:solidFill>
                <a:latin typeface="微软雅黑" panose="020B0503020204020204" charset="-122"/>
                <a:ea typeface="微软雅黑" panose="020B0503020204020204" charset="-122"/>
                <a:sym typeface="+mn-ea"/>
              </a:rPr>
              <a:t>问题</a:t>
            </a:r>
          </a:p>
        </p:txBody>
      </p:sp>
      <p:sp>
        <p:nvSpPr>
          <p:cNvPr id="73732" name="文本框 73731"/>
          <p:cNvSpPr txBox="1"/>
          <p:nvPr/>
        </p:nvSpPr>
        <p:spPr>
          <a:xfrm>
            <a:off x="7541895" y="1818005"/>
            <a:ext cx="4572635" cy="3246120"/>
          </a:xfrm>
          <a:prstGeom prst="rect">
            <a:avLst/>
          </a:prstGeom>
          <a:gradFill rotWithShape="1">
            <a:gsLst>
              <a:gs pos="0">
                <a:srgbClr val="99FF33"/>
              </a:gs>
              <a:gs pos="100000">
                <a:schemeClr val="bg1"/>
              </a:gs>
            </a:gsLst>
            <a:lin ang="5400000" scaled="1"/>
            <a:tileRect/>
          </a:gradFill>
          <a:ln w="9525" cap="flat" cmpd="sng">
            <a:solidFill>
              <a:srgbClr val="339933"/>
            </a:solidFill>
            <a:prstDash val="solid"/>
            <a:miter/>
            <a:headEnd type="none" w="med" len="med"/>
            <a:tailEnd type="none" w="med" len="med"/>
          </a:ln>
        </p:spPr>
        <p:txBody>
          <a:bodyPr wrap="square">
            <a:spAutoFit/>
          </a:bodyPr>
          <a:lstStyle/>
          <a:p>
            <a:pPr>
              <a:lnSpc>
                <a:spcPct val="95000"/>
              </a:lnSpc>
            </a:pPr>
            <a:r>
              <a:rPr lang="zh-CN" altLang="en-US" sz="3600" b="1" dirty="0">
                <a:latin typeface="微软雅黑" panose="020B0503020204020204" charset="-122"/>
                <a:ea typeface="微软雅黑" panose="020B0503020204020204" charset="-122"/>
                <a:cs typeface="微软雅黑" panose="020B0503020204020204" charset="-122"/>
              </a:rPr>
              <a:t>刘邦大封同姓王。他封给同姓诸侯王的土地面积甚至超过了中央直辖的土地面积。结果他死后不过</a:t>
            </a:r>
            <a:r>
              <a:rPr lang="en-US" altLang="zh-CN" sz="3600" b="1" dirty="0">
                <a:latin typeface="微软雅黑" panose="020B0503020204020204" charset="-122"/>
                <a:ea typeface="微软雅黑" panose="020B0503020204020204" charset="-122"/>
                <a:cs typeface="微软雅黑" panose="020B0503020204020204" charset="-122"/>
              </a:rPr>
              <a:t>18</a:t>
            </a:r>
            <a:r>
              <a:rPr lang="zh-CN" altLang="en-US" sz="3600" b="1" dirty="0">
                <a:latin typeface="微软雅黑" panose="020B0503020204020204" charset="-122"/>
                <a:ea typeface="微软雅黑" panose="020B0503020204020204" charset="-122"/>
                <a:cs typeface="微软雅黑" panose="020B0503020204020204" charset="-122"/>
              </a:rPr>
              <a:t>年，诸侯王就发动了叛乱。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73732"/>
                                        </p:tgtEl>
                                        <p:attrNameLst>
                                          <p:attrName>style.visibility</p:attrName>
                                        </p:attrNameLst>
                                      </p:cBhvr>
                                      <p:to>
                                        <p:strVal val="visible"/>
                                      </p:to>
                                    </p:set>
                                    <p:animEffect transition="in" filter="diamond(in)">
                                      <p:cBhvr>
                                        <p:cTn id="11" dur="2000"/>
                                        <p:tgtEl>
                                          <p:spTgt spid="73732"/>
                                        </p:tgtEl>
                                      </p:cBhvr>
                                    </p:animEffect>
                                  </p:childTnLst>
                                </p:cTn>
                              </p:par>
                            </p:childTnLst>
                          </p:cTn>
                        </p:par>
                      </p:childTnLst>
                    </p:cTn>
                  </p:par>
                  <p:par>
                    <p:cTn id="12" fill="hold">
                      <p:stCondLst>
                        <p:cond delay="indefinite"/>
                      </p:stCondLst>
                      <p:childTnLst>
                        <p:par>
                          <p:cTn id="13" fill="hold">
                            <p:stCondLst>
                              <p:cond delay="0"/>
                            </p:stCondLst>
                            <p:childTnLst>
                              <p:par>
                                <p:cTn id="14" presetID="7" presetClass="entr" presetSubtype="4" fill="hold" grpId="0" nodeType="clickEffect">
                                  <p:stCondLst>
                                    <p:cond delay="0"/>
                                  </p:stCondLst>
                                  <p:childTnLst>
                                    <p:set>
                                      <p:cBhvr>
                                        <p:cTn id="15" dur="1000" fill="hold">
                                          <p:stCondLst>
                                            <p:cond delay="0"/>
                                          </p:stCondLst>
                                        </p:cTn>
                                        <p:tgtEl>
                                          <p:spTgt spid="7"/>
                                        </p:tgtEl>
                                        <p:attrNameLst>
                                          <p:attrName>style.visibility</p:attrName>
                                        </p:attrNameLst>
                                      </p:cBhvr>
                                      <p:to>
                                        <p:strVal val="visible"/>
                                      </p:to>
                                    </p:set>
                                    <p:anim calcmode="lin" valueType="num">
                                      <p:cBhvr additive="base">
                                        <p:cTn id="16" dur="1000" fill="hold"/>
                                        <p:tgtEl>
                                          <p:spTgt spid="7"/>
                                        </p:tgtEl>
                                        <p:attrNameLst>
                                          <p:attrName>ppt_x</p:attrName>
                                        </p:attrNameLst>
                                      </p:cBhvr>
                                      <p:tavLst>
                                        <p:tav tm="0">
                                          <p:val>
                                            <p:strVal val="#ppt_x"/>
                                          </p:val>
                                        </p:tav>
                                        <p:tav tm="100000">
                                          <p:val>
                                            <p:strVal val="#ppt_x"/>
                                          </p:val>
                                        </p:tav>
                                      </p:tavLst>
                                    </p:anim>
                                    <p:anim calcmode="lin" valueType="num">
                                      <p:cBhvr additive="base">
                                        <p:cTn id="17"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7373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矩形 84"/>
          <p:cNvSpPr/>
          <p:nvPr/>
        </p:nvSpPr>
        <p:spPr>
          <a:xfrm>
            <a:off x="19685" y="1270"/>
            <a:ext cx="9457690" cy="559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smtClean="0">
                <a:solidFill>
                  <a:schemeClr val="tx1"/>
                </a:solidFill>
                <a:latin typeface="微软雅黑" panose="020B0503020204020204" charset="-122"/>
                <a:ea typeface="微软雅黑" panose="020B0503020204020204" charset="-122"/>
                <a:cs typeface="微软雅黑" panose="020B0503020204020204" charset="-122"/>
              </a:rPr>
              <a:t>一、 中央集权的发展（中央—地方） </a:t>
            </a:r>
          </a:p>
        </p:txBody>
      </p:sp>
      <p:pic>
        <p:nvPicPr>
          <p:cNvPr id="10" name="图片 9" descr="5de101964d001b5eb0b8e18458c80e73"/>
          <p:cNvPicPr>
            <a:picLocks noChangeAspect="1"/>
          </p:cNvPicPr>
          <p:nvPr/>
        </p:nvPicPr>
        <p:blipFill>
          <a:blip r:embed="rId3" cstate="screen"/>
          <a:stretch>
            <a:fillRect/>
          </a:stretch>
        </p:blipFill>
        <p:spPr>
          <a:xfrm>
            <a:off x="11543665" y="6005195"/>
            <a:ext cx="842010" cy="763270"/>
          </a:xfrm>
          <a:prstGeom prst="rect">
            <a:avLst/>
          </a:prstGeom>
        </p:spPr>
      </p:pic>
      <p:pic>
        <p:nvPicPr>
          <p:cNvPr id="9" name="Picture 5" descr="七国之乱"/>
          <p:cNvPicPr>
            <a:picLocks noChangeAspect="1"/>
          </p:cNvPicPr>
          <p:nvPr/>
        </p:nvPicPr>
        <p:blipFill>
          <a:blip r:embed="rId4"/>
          <a:srcRect l="20833" t="7913" r="9375" b="6787"/>
          <a:stretch>
            <a:fillRect/>
          </a:stretch>
        </p:blipFill>
        <p:spPr>
          <a:xfrm>
            <a:off x="7701280" y="560705"/>
            <a:ext cx="4556760" cy="3608705"/>
          </a:xfrm>
          <a:prstGeom prst="rect">
            <a:avLst/>
          </a:prstGeom>
          <a:noFill/>
          <a:ln w="9525">
            <a:noFill/>
          </a:ln>
        </p:spPr>
      </p:pic>
      <p:sp>
        <p:nvSpPr>
          <p:cNvPr id="78" name="TextBox 77"/>
          <p:cNvSpPr txBox="1"/>
          <p:nvPr/>
        </p:nvSpPr>
        <p:spPr>
          <a:xfrm>
            <a:off x="19685" y="494030"/>
            <a:ext cx="7612380" cy="1256030"/>
          </a:xfrm>
          <a:prstGeom prst="rect">
            <a:avLst/>
          </a:prstGeom>
          <a:noFill/>
          <a:ln w="19050">
            <a:solidFill>
              <a:schemeClr val="tx1"/>
            </a:solidFill>
          </a:ln>
        </p:spPr>
        <p:txBody>
          <a:bodyPr wrap="square" lIns="75490" tIns="37746" rIns="75490" bIns="37746" rtlCol="0">
            <a:spAutoFit/>
          </a:bodyPr>
          <a:lstStyle/>
          <a:p>
            <a:pPr>
              <a:lnSpc>
                <a:spcPct val="120000"/>
              </a:lnSpc>
              <a:spcBef>
                <a:spcPct val="0"/>
              </a:spcBef>
              <a:buNone/>
            </a:pPr>
            <a:r>
              <a:rPr lang="zh-CN" altLang="en-US" sz="3200" dirty="0">
                <a:solidFill>
                  <a:schemeClr val="tx1"/>
                </a:solidFill>
                <a:latin typeface="微软雅黑" panose="020B0503020204020204" charset="-122"/>
                <a:ea typeface="微软雅黑" panose="020B0503020204020204" charset="-122"/>
                <a:cs typeface="微软雅黑" panose="020B0503020204020204" charset="-122"/>
              </a:rPr>
              <a:t>天下之势，方病大瘇，一胫之大几如腰，一指之大几如股。——《汉书·贾谊传》 </a:t>
            </a:r>
          </a:p>
        </p:txBody>
      </p:sp>
      <p:sp>
        <p:nvSpPr>
          <p:cNvPr id="79" name="TextBox 78"/>
          <p:cNvSpPr txBox="1"/>
          <p:nvPr/>
        </p:nvSpPr>
        <p:spPr>
          <a:xfrm>
            <a:off x="19685" y="3622040"/>
            <a:ext cx="7681595" cy="1256030"/>
          </a:xfrm>
          <a:prstGeom prst="rect">
            <a:avLst/>
          </a:prstGeom>
          <a:noFill/>
          <a:ln w="19050">
            <a:solidFill>
              <a:schemeClr val="tx1"/>
            </a:solidFill>
          </a:ln>
        </p:spPr>
        <p:txBody>
          <a:bodyPr wrap="square" lIns="75490" tIns="37746" rIns="75490" bIns="37746" rtlCol="0">
            <a:spAutoFit/>
          </a:bodyPr>
          <a:lstStyle/>
          <a:p>
            <a:pPr>
              <a:lnSpc>
                <a:spcPct val="120000"/>
              </a:lnSpc>
              <a:spcBef>
                <a:spcPct val="0"/>
              </a:spcBef>
              <a:buNone/>
            </a:pPr>
            <a:r>
              <a:rPr lang="zh-CN" altLang="en-US" sz="3200" dirty="0">
                <a:solidFill>
                  <a:schemeClr val="tx1"/>
                </a:solidFill>
                <a:latin typeface="微软雅黑" panose="020B0503020204020204" charset="-122"/>
                <a:ea typeface="微软雅黑" panose="020B0503020204020204" charset="-122"/>
                <a:cs typeface="微软雅黑" panose="020B0503020204020204" charset="-122"/>
              </a:rPr>
              <a:t>“今削之亦反，不削亦反。削之，其反亟，祸小；不削，反迟，祸大。”</a:t>
            </a:r>
            <a:r>
              <a:rPr lang="zh-CN" altLang="en-US" sz="3200" dirty="0">
                <a:solidFill>
                  <a:schemeClr val="tx1"/>
                </a:solidFill>
                <a:latin typeface="微软雅黑" panose="020B0503020204020204" charset="-122"/>
                <a:ea typeface="微软雅黑" panose="020B0503020204020204" charset="-122"/>
                <a:cs typeface="微软雅黑" panose="020B0503020204020204" charset="-122"/>
                <a:sym typeface="+mn-ea"/>
              </a:rPr>
              <a:t>——晁错</a:t>
            </a:r>
          </a:p>
        </p:txBody>
      </p:sp>
      <p:sp>
        <p:nvSpPr>
          <p:cNvPr id="2" name="灯片编号占位符 1"/>
          <p:cNvSpPr>
            <a:spLocks noGrp="1"/>
          </p:cNvSpPr>
          <p:nvPr>
            <p:ph type="sldNum" sz="quarter" idx="12"/>
          </p:nvPr>
        </p:nvSpPr>
        <p:spPr>
          <a:xfrm>
            <a:off x="7315835" y="7687310"/>
            <a:ext cx="2743200" cy="365125"/>
          </a:xfrm>
        </p:spPr>
        <p:txBody>
          <a:bodyPr/>
          <a:lstStyle/>
          <a:p>
            <a:pPr lvl="0"/>
            <a:fld id="{9A0DB2DC-4C9A-4742-B13C-FB6460FD3503}" type="slidenum">
              <a:rPr lang="zh-CN" altLang="en-US" dirty="0"/>
              <a:t>6</a:t>
            </a:fld>
            <a:endParaRPr lang="zh-CN" altLang="en-US" dirty="0">
              <a:ea typeface="宋体" panose="02010600030101010101" pitchFamily="2" charset="-122"/>
            </a:endParaRPr>
          </a:p>
        </p:txBody>
      </p:sp>
      <p:sp>
        <p:nvSpPr>
          <p:cNvPr id="5122" name="TextBox 4"/>
          <p:cNvSpPr/>
          <p:nvPr/>
        </p:nvSpPr>
        <p:spPr>
          <a:xfrm>
            <a:off x="2305368" y="1759585"/>
            <a:ext cx="1357312" cy="583565"/>
          </a:xfrm>
          <a:prstGeom prst="rect">
            <a:avLst/>
          </a:prstGeom>
          <a:solidFill>
            <a:schemeClr val="bg1"/>
          </a:solidFill>
          <a:ln w="9525" cap="flat" cmpd="sng">
            <a:solidFill>
              <a:srgbClr val="00B0F0"/>
            </a:solidFill>
            <a:prstDash val="solid"/>
            <a:bevel/>
            <a:headEnd type="none" w="med" len="med"/>
            <a:tailEnd type="none" w="med" len="med"/>
          </a:ln>
        </p:spPr>
        <p:txBody>
          <a:bodyPr wrap="square">
            <a:spAutoFit/>
          </a:bodyPr>
          <a:lstStyle/>
          <a:p>
            <a:r>
              <a:rPr lang="zh-CN" altLang="en-US" sz="3200" b="1" dirty="0">
                <a:solidFill>
                  <a:srgbClr val="FF0000"/>
                </a:solidFill>
                <a:latin typeface="华文新魏" panose="02010800040101010101" charset="-122"/>
                <a:ea typeface="华文新魏" panose="02010800040101010101" charset="-122"/>
                <a:sym typeface="华文新魏" panose="02010800040101010101" charset="-122"/>
              </a:rPr>
              <a:t>病因：</a:t>
            </a:r>
          </a:p>
        </p:txBody>
      </p:sp>
      <p:sp>
        <p:nvSpPr>
          <p:cNvPr id="5123" name="TextBox 5"/>
          <p:cNvSpPr/>
          <p:nvPr/>
        </p:nvSpPr>
        <p:spPr>
          <a:xfrm>
            <a:off x="3887470" y="1696085"/>
            <a:ext cx="2842895" cy="768350"/>
          </a:xfrm>
          <a:prstGeom prst="rect">
            <a:avLst/>
          </a:prstGeom>
          <a:noFill/>
          <a:ln w="9525">
            <a:noFill/>
          </a:ln>
        </p:spPr>
        <p:txBody>
          <a:bodyPr wrap="square">
            <a:spAutoFit/>
          </a:bodyPr>
          <a:lstStyle/>
          <a:p>
            <a:r>
              <a:rPr lang="zh-CN" altLang="en-US" sz="4400" b="1" dirty="0">
                <a:solidFill>
                  <a:srgbClr val="000000"/>
                </a:solidFill>
                <a:latin typeface="Calibri" panose="020F0502020204030204" charset="0"/>
                <a:ea typeface="华文新魏" panose="02010800040101010101" charset="-122"/>
                <a:sym typeface="宋体" panose="02010600030101010101" pitchFamily="2" charset="-122"/>
              </a:rPr>
              <a:t>郡国并行</a:t>
            </a:r>
          </a:p>
        </p:txBody>
      </p:sp>
      <p:sp>
        <p:nvSpPr>
          <p:cNvPr id="5128" name="TextBox 13"/>
          <p:cNvSpPr/>
          <p:nvPr/>
        </p:nvSpPr>
        <p:spPr>
          <a:xfrm>
            <a:off x="2305368" y="2402523"/>
            <a:ext cx="1285875" cy="583565"/>
          </a:xfrm>
          <a:prstGeom prst="rect">
            <a:avLst/>
          </a:prstGeom>
          <a:solidFill>
            <a:schemeClr val="bg1"/>
          </a:solidFill>
          <a:ln w="9525" cap="flat" cmpd="sng">
            <a:solidFill>
              <a:srgbClr val="00B0F0"/>
            </a:solidFill>
            <a:prstDash val="solid"/>
            <a:bevel/>
            <a:headEnd type="none" w="med" len="med"/>
            <a:tailEnd type="none" w="med" len="med"/>
          </a:ln>
        </p:spPr>
        <p:txBody>
          <a:bodyPr wrap="square">
            <a:spAutoFit/>
          </a:bodyPr>
          <a:lstStyle/>
          <a:p>
            <a:r>
              <a:rPr lang="zh-CN" altLang="en-US" sz="3200" b="1" dirty="0">
                <a:solidFill>
                  <a:srgbClr val="FF0000"/>
                </a:solidFill>
                <a:latin typeface="Calibri" panose="020F0502020204030204" charset="0"/>
                <a:ea typeface="华文新魏" panose="02010800040101010101" charset="-122"/>
                <a:sym typeface="宋体" panose="02010600030101010101" pitchFamily="2" charset="-122"/>
              </a:rPr>
              <a:t>病症：</a:t>
            </a:r>
          </a:p>
        </p:txBody>
      </p:sp>
      <p:sp>
        <p:nvSpPr>
          <p:cNvPr id="5129" name="TextBox 14"/>
          <p:cNvSpPr/>
          <p:nvPr/>
        </p:nvSpPr>
        <p:spPr>
          <a:xfrm>
            <a:off x="3887470" y="2310765"/>
            <a:ext cx="3619500" cy="768350"/>
          </a:xfrm>
          <a:prstGeom prst="rect">
            <a:avLst/>
          </a:prstGeom>
          <a:noFill/>
          <a:ln w="9525">
            <a:noFill/>
          </a:ln>
        </p:spPr>
        <p:txBody>
          <a:bodyPr wrap="square">
            <a:spAutoFit/>
          </a:bodyPr>
          <a:lstStyle/>
          <a:p>
            <a:r>
              <a:rPr lang="zh-CN" altLang="en-US" sz="4400" b="1" dirty="0">
                <a:solidFill>
                  <a:srgbClr val="000000"/>
                </a:solidFill>
                <a:latin typeface="Calibri" panose="020F0502020204030204" charset="0"/>
                <a:ea typeface="华文新魏" panose="02010800040101010101" charset="-122"/>
                <a:sym typeface="宋体" panose="02010600030101010101" pitchFamily="2" charset="-122"/>
              </a:rPr>
              <a:t>诸侯威胁中央</a:t>
            </a:r>
          </a:p>
        </p:txBody>
      </p:sp>
      <p:sp>
        <p:nvSpPr>
          <p:cNvPr id="5130" name="TextBox 15"/>
          <p:cNvSpPr/>
          <p:nvPr/>
        </p:nvSpPr>
        <p:spPr>
          <a:xfrm>
            <a:off x="19685" y="2857183"/>
            <a:ext cx="1857375" cy="583565"/>
          </a:xfrm>
          <a:prstGeom prst="rect">
            <a:avLst/>
          </a:prstGeom>
          <a:solidFill>
            <a:schemeClr val="bg1"/>
          </a:solidFill>
          <a:ln w="9525" cap="flat" cmpd="sng">
            <a:solidFill>
              <a:srgbClr val="00B0F0"/>
            </a:solidFill>
            <a:prstDash val="solid"/>
            <a:bevel/>
            <a:headEnd type="none" w="med" len="med"/>
            <a:tailEnd type="none" w="med" len="med"/>
          </a:ln>
        </p:spPr>
        <p:txBody>
          <a:bodyPr wrap="square">
            <a:spAutoFit/>
          </a:bodyPr>
          <a:lstStyle/>
          <a:p>
            <a:r>
              <a:rPr lang="zh-CN" altLang="en-US" sz="3200" b="1" dirty="0">
                <a:solidFill>
                  <a:srgbClr val="FF0000"/>
                </a:solidFill>
                <a:latin typeface="黑体" panose="02010609060101010101" charset="-122"/>
                <a:ea typeface="黑体" panose="02010609060101010101" charset="-122"/>
                <a:sym typeface="黑体" panose="02010609060101010101" charset="-122"/>
              </a:rPr>
              <a:t> 药方一</a:t>
            </a:r>
          </a:p>
        </p:txBody>
      </p:sp>
      <p:cxnSp>
        <p:nvCxnSpPr>
          <p:cNvPr id="5132" name="直接箭头连接符 17"/>
          <p:cNvCxnSpPr/>
          <p:nvPr/>
        </p:nvCxnSpPr>
        <p:spPr>
          <a:xfrm rot="5400000">
            <a:off x="327025" y="5130483"/>
            <a:ext cx="642938" cy="1587"/>
          </a:xfrm>
          <a:prstGeom prst="straightConnector1">
            <a:avLst/>
          </a:prstGeom>
          <a:ln w="25400" cap="flat" cmpd="sng">
            <a:solidFill>
              <a:srgbClr val="FF0000"/>
            </a:solidFill>
            <a:prstDash val="solid"/>
            <a:bevel/>
            <a:headEnd type="none" w="med" len="med"/>
            <a:tailEnd type="arrow" w="med" len="med"/>
          </a:ln>
        </p:spPr>
      </p:cxnSp>
      <p:sp>
        <p:nvSpPr>
          <p:cNvPr id="5133" name="TextBox 23"/>
          <p:cNvSpPr/>
          <p:nvPr/>
        </p:nvSpPr>
        <p:spPr>
          <a:xfrm>
            <a:off x="2363788" y="5595620"/>
            <a:ext cx="2000250" cy="583565"/>
          </a:xfrm>
          <a:prstGeom prst="rect">
            <a:avLst/>
          </a:prstGeom>
          <a:noFill/>
          <a:ln w="9525">
            <a:noFill/>
          </a:ln>
        </p:spPr>
        <p:txBody>
          <a:bodyPr wrap="square">
            <a:spAutoFit/>
          </a:bodyPr>
          <a:lstStyle/>
          <a:p>
            <a:r>
              <a:rPr lang="zh-CN" altLang="en-US" sz="3200" b="1" dirty="0">
                <a:solidFill>
                  <a:srgbClr val="000000"/>
                </a:solidFill>
                <a:latin typeface="Calibri" panose="020F0502020204030204" charset="0"/>
                <a:ea typeface="华文新魏" panose="02010800040101010101" charset="-122"/>
                <a:sym typeface="宋体" panose="02010600030101010101" pitchFamily="2" charset="-122"/>
              </a:rPr>
              <a:t>七国之乱</a:t>
            </a:r>
            <a:endParaRPr lang="en-US" altLang="zh-CN" sz="3200" b="1" dirty="0">
              <a:solidFill>
                <a:srgbClr val="000000"/>
              </a:solidFill>
              <a:latin typeface="Calibri" panose="020F0502020204030204" charset="0"/>
              <a:ea typeface="华文新魏" panose="02010800040101010101" charset="-122"/>
              <a:sym typeface="宋体" panose="02010600030101010101" pitchFamily="2" charset="-122"/>
            </a:endParaRPr>
          </a:p>
        </p:txBody>
      </p:sp>
      <p:sp>
        <p:nvSpPr>
          <p:cNvPr id="5134" name="TextBox 18"/>
          <p:cNvSpPr/>
          <p:nvPr/>
        </p:nvSpPr>
        <p:spPr>
          <a:xfrm>
            <a:off x="19685" y="5452745"/>
            <a:ext cx="1701165" cy="829945"/>
          </a:xfrm>
          <a:prstGeom prst="rect">
            <a:avLst/>
          </a:prstGeom>
          <a:solidFill>
            <a:srgbClr val="FFFFFF"/>
          </a:solidFill>
          <a:ln w="25400" cap="flat" cmpd="sng">
            <a:solidFill>
              <a:schemeClr val="bg1"/>
            </a:solidFill>
            <a:prstDash val="solid"/>
            <a:bevel/>
            <a:headEnd type="none" w="med" len="med"/>
            <a:tailEnd type="none" w="med" len="med"/>
          </a:ln>
        </p:spPr>
        <p:txBody>
          <a:bodyPr wrap="square">
            <a:spAutoFit/>
          </a:bodyPr>
          <a:lstStyle/>
          <a:p>
            <a:pPr algn="ctr"/>
            <a:r>
              <a:rPr lang="zh-CN" altLang="en-US" sz="4800" b="1" dirty="0">
                <a:solidFill>
                  <a:srgbClr val="000000"/>
                </a:solidFill>
                <a:latin typeface="华文新魏" panose="02010800040101010101" charset="-122"/>
                <a:ea typeface="华文新魏" panose="02010800040101010101" charset="-122"/>
                <a:sym typeface="华文新魏" panose="02010800040101010101" charset="-122"/>
              </a:rPr>
              <a:t>削藩</a:t>
            </a:r>
          </a:p>
        </p:txBody>
      </p:sp>
      <p:cxnSp>
        <p:nvCxnSpPr>
          <p:cNvPr id="5135" name="直接箭头连接符 19"/>
          <p:cNvCxnSpPr/>
          <p:nvPr/>
        </p:nvCxnSpPr>
        <p:spPr>
          <a:xfrm>
            <a:off x="1506538" y="5879783"/>
            <a:ext cx="1000125" cy="1587"/>
          </a:xfrm>
          <a:prstGeom prst="straightConnector1">
            <a:avLst/>
          </a:prstGeom>
          <a:ln w="25400" cap="flat" cmpd="sng">
            <a:solidFill>
              <a:srgbClr val="FF0000"/>
            </a:solidFill>
            <a:prstDash val="solid"/>
            <a:bevel/>
            <a:headEnd type="none" w="med" len="med"/>
            <a:tailEnd type="arrow" w="med" len="med"/>
          </a:ln>
        </p:spPr>
      </p:cxnSp>
      <p:sp>
        <p:nvSpPr>
          <p:cNvPr id="5136" name="TextBox 20"/>
          <p:cNvSpPr/>
          <p:nvPr/>
        </p:nvSpPr>
        <p:spPr>
          <a:xfrm>
            <a:off x="19685" y="1697673"/>
            <a:ext cx="2286000" cy="583565"/>
          </a:xfrm>
          <a:prstGeom prst="rect">
            <a:avLst/>
          </a:prstGeom>
          <a:noFill/>
          <a:ln w="9525" cap="flat" cmpd="sng">
            <a:solidFill>
              <a:srgbClr val="FFC000"/>
            </a:solidFill>
            <a:prstDash val="solid"/>
            <a:bevel/>
            <a:headEnd type="none" w="med" len="med"/>
            <a:tailEnd type="none" w="med" len="med"/>
          </a:ln>
        </p:spPr>
        <p:txBody>
          <a:bodyPr wrap="square">
            <a:spAutoFit/>
          </a:bodyPr>
          <a:lstStyle/>
          <a:p>
            <a:r>
              <a:rPr lang="zh-CN" altLang="en-US" sz="3200" b="1" dirty="0">
                <a:solidFill>
                  <a:srgbClr val="FF0000"/>
                </a:solidFill>
                <a:latin typeface="Calibri" panose="020F0502020204030204" charset="0"/>
                <a:ea typeface="华文新魏" panose="02010800040101010101" charset="-122"/>
                <a:sym typeface="宋体" panose="02010600030101010101" pitchFamily="2" charset="-122"/>
              </a:rPr>
              <a:t>患者：西汉</a:t>
            </a:r>
            <a:endParaRPr lang="en-US" altLang="zh-CN" sz="3200" b="1" dirty="0">
              <a:solidFill>
                <a:srgbClr val="FF0000"/>
              </a:solidFill>
              <a:latin typeface="Calibri" panose="020F0502020204030204" charset="0"/>
              <a:ea typeface="华文新魏" panose="02010800040101010101" charset="-122"/>
              <a:sym typeface="宋体" panose="02010600030101010101" pitchFamily="2" charset="-122"/>
            </a:endParaRPr>
          </a:p>
        </p:txBody>
      </p:sp>
      <p:cxnSp>
        <p:nvCxnSpPr>
          <p:cNvPr id="3" name="直接箭头连接符 19"/>
          <p:cNvCxnSpPr/>
          <p:nvPr/>
        </p:nvCxnSpPr>
        <p:spPr>
          <a:xfrm>
            <a:off x="4019868" y="5866448"/>
            <a:ext cx="1000125" cy="1587"/>
          </a:xfrm>
          <a:prstGeom prst="straightConnector1">
            <a:avLst/>
          </a:prstGeom>
          <a:ln w="25400" cap="flat" cmpd="sng">
            <a:solidFill>
              <a:srgbClr val="FF0000"/>
            </a:solidFill>
            <a:prstDash val="solid"/>
            <a:bevel/>
            <a:headEnd type="none" w="med" len="med"/>
            <a:tailEnd type="arrow" w="med" len="med"/>
          </a:ln>
        </p:spPr>
      </p:cxnSp>
      <p:sp>
        <p:nvSpPr>
          <p:cNvPr id="6155" name="矩形 18"/>
          <p:cNvSpPr/>
          <p:nvPr/>
        </p:nvSpPr>
        <p:spPr>
          <a:xfrm>
            <a:off x="1943418" y="2986405"/>
            <a:ext cx="2420620" cy="768350"/>
          </a:xfrm>
          <a:prstGeom prst="rect">
            <a:avLst/>
          </a:prstGeom>
          <a:noFill/>
          <a:ln w="9525">
            <a:noFill/>
          </a:ln>
        </p:spPr>
        <p:txBody>
          <a:bodyPr wrap="none">
            <a:spAutoFit/>
          </a:bodyPr>
          <a:lstStyle/>
          <a:p>
            <a:r>
              <a:rPr lang="zh-CN" altLang="en-US" sz="4400" b="1" dirty="0">
                <a:solidFill>
                  <a:srgbClr val="000000"/>
                </a:solidFill>
                <a:ea typeface="华文新魏" panose="02010800040101010101" charset="-122"/>
                <a:sym typeface="Wingdings" panose="05000000000000000000" pitchFamily="2" charset="2"/>
              </a:rPr>
              <a:t>汉景帝：</a:t>
            </a:r>
            <a:endParaRPr lang="zh-CN" altLang="en-US" sz="4400" b="1" dirty="0">
              <a:solidFill>
                <a:srgbClr val="000000"/>
              </a:solidFill>
              <a:latin typeface="Calibri" panose="020F0502020204030204" charset="0"/>
              <a:ea typeface="华文新魏" panose="02010800040101010101" charset="-122"/>
              <a:sym typeface="Wingdings" panose="05000000000000000000" pitchFamily="2" charset="2"/>
            </a:endParaRPr>
          </a:p>
        </p:txBody>
      </p:sp>
      <p:sp>
        <p:nvSpPr>
          <p:cNvPr id="6161" name="TextBox 21"/>
          <p:cNvSpPr/>
          <p:nvPr/>
        </p:nvSpPr>
        <p:spPr>
          <a:xfrm>
            <a:off x="4913630" y="5452745"/>
            <a:ext cx="2718435" cy="1076325"/>
          </a:xfrm>
          <a:prstGeom prst="rect">
            <a:avLst/>
          </a:prstGeom>
          <a:noFill/>
          <a:ln w="9525">
            <a:noFill/>
          </a:ln>
        </p:spPr>
        <p:txBody>
          <a:bodyPr wrap="square">
            <a:spAutoFit/>
          </a:bodyPr>
          <a:lstStyle/>
          <a:p>
            <a:r>
              <a:rPr lang="zh-CN" altLang="en-US" sz="3200" b="1" dirty="0">
                <a:solidFill>
                  <a:srgbClr val="000000"/>
                </a:solidFill>
                <a:latin typeface="Calibri" panose="020F0502020204030204" charset="0"/>
                <a:ea typeface="华文新魏" panose="02010800040101010101" charset="-122"/>
                <a:sym typeface="宋体" panose="02010600030101010101" pitchFamily="2" charset="-122"/>
              </a:rPr>
              <a:t>武力平定叛乱</a:t>
            </a:r>
            <a:endParaRPr lang="en-US" altLang="zh-CN" sz="3200" b="1" dirty="0">
              <a:solidFill>
                <a:srgbClr val="000000"/>
              </a:solidFill>
              <a:latin typeface="Calibri" panose="020F0502020204030204" charset="0"/>
              <a:ea typeface="华文新魏" panose="02010800040101010101" charset="-122"/>
              <a:sym typeface="宋体" panose="02010600030101010101" pitchFamily="2" charset="-122"/>
            </a:endParaRPr>
          </a:p>
          <a:p>
            <a:r>
              <a:rPr lang="en-US" altLang="zh-CN" sz="3200" b="1" dirty="0">
                <a:solidFill>
                  <a:srgbClr val="FF0000"/>
                </a:solidFill>
                <a:latin typeface="Calibri" panose="020F0502020204030204" charset="0"/>
                <a:ea typeface="华文新魏" panose="02010800040101010101" charset="-122"/>
                <a:sym typeface="Calibri" panose="020F0502020204030204" charset="0"/>
              </a:rPr>
              <a:t>     (</a:t>
            </a:r>
            <a:r>
              <a:rPr lang="zh-CN" altLang="en-US" sz="3200" b="1" dirty="0">
                <a:solidFill>
                  <a:srgbClr val="FF0000"/>
                </a:solidFill>
                <a:latin typeface="Calibri" panose="020F0502020204030204" charset="0"/>
                <a:ea typeface="华文新魏" panose="02010800040101010101" charset="-122"/>
                <a:sym typeface="Calibri" panose="020F0502020204030204" charset="0"/>
              </a:rPr>
              <a:t>未根治</a:t>
            </a:r>
            <a:r>
              <a:rPr lang="en-US" altLang="zh-CN" sz="3200" b="1" dirty="0">
                <a:solidFill>
                  <a:srgbClr val="FF0000"/>
                </a:solidFill>
                <a:latin typeface="Calibri" panose="020F0502020204030204" charset="0"/>
                <a:ea typeface="华文新魏" panose="02010800040101010101" charset="-122"/>
                <a:sym typeface="Calibri" panose="020F0502020204030204" charset="0"/>
              </a:rPr>
              <a:t>)</a:t>
            </a:r>
          </a:p>
        </p:txBody>
      </p:sp>
      <p:sp>
        <p:nvSpPr>
          <p:cNvPr id="220171" name="矩形 220170"/>
          <p:cNvSpPr/>
          <p:nvPr/>
        </p:nvSpPr>
        <p:spPr>
          <a:xfrm>
            <a:off x="7701280" y="4169093"/>
            <a:ext cx="4481195" cy="2594610"/>
          </a:xfrm>
          <a:prstGeom prst="rect">
            <a:avLst/>
          </a:prstGeom>
          <a:noFill/>
          <a:ln w="9525">
            <a:noFill/>
          </a:ln>
        </p:spPr>
        <p:txBody>
          <a:bodyPr wrap="square" anchor="ctr">
            <a:spAutoFit/>
          </a:bodyPr>
          <a:lstStyle/>
          <a:p>
            <a:pPr algn="l">
              <a:lnSpc>
                <a:spcPct val="110000"/>
              </a:lnSpc>
            </a:pPr>
            <a:r>
              <a:rPr lang="zh-CN" altLang="en-US" sz="2400" dirty="0">
                <a:latin typeface="微软雅黑" panose="020B0503020204020204" charset="-122"/>
                <a:ea typeface="微软雅黑" panose="020B0503020204020204" charset="-122"/>
                <a:cs typeface="微软雅黑" panose="020B0503020204020204" charset="-122"/>
              </a:rPr>
              <a:t>   </a:t>
            </a:r>
            <a:r>
              <a:rPr lang="zh-CN" altLang="en-US" sz="2400" dirty="0">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汉景帝三年（</a:t>
            </a:r>
            <a:r>
              <a:rPr lang="en-US" altLang="zh-CN" sz="2400">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B.C.154</a:t>
            </a:r>
            <a:r>
              <a:rPr lang="zh-CN" altLang="en-US" sz="2400" dirty="0">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年）当时以被封为吴王的刘濞为中心的七个刘姓宗室诸侯由於不满国家削减他们的权力，所以兴兵引起之内乱，参与叛乱的共有七个诸侯国，所以叫做</a:t>
            </a:r>
            <a:r>
              <a:rPr lang="zh-CN" altLang="en-US" sz="2400" dirty="0">
                <a:solidFill>
                  <a:srgbClr val="FF0000"/>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“七国之乱”</a:t>
            </a:r>
            <a:r>
              <a:rPr lang="zh-CN" altLang="en-US" sz="2400" dirty="0">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a:t>
            </a:r>
            <a:r>
              <a:rPr lang="zh-CN" altLang="en-US" sz="2800" dirty="0">
                <a:latin typeface="微软雅黑" panose="020B0503020204020204" charset="-122"/>
                <a:ea typeface="微软雅黑" panose="020B0503020204020204" charset="-122"/>
                <a:cs typeface="微软雅黑" panose="020B0503020204020204" charset="-122"/>
              </a:rPr>
              <a:t> </a:t>
            </a:r>
          </a:p>
        </p:txBody>
      </p:sp>
      <p:sp>
        <p:nvSpPr>
          <p:cNvPr id="4099" name="TextBox 1"/>
          <p:cNvSpPr/>
          <p:nvPr/>
        </p:nvSpPr>
        <p:spPr>
          <a:xfrm>
            <a:off x="19685" y="1270"/>
            <a:ext cx="7486650" cy="1630045"/>
          </a:xfrm>
          <a:prstGeom prst="rect">
            <a:avLst/>
          </a:prstGeom>
          <a:solidFill>
            <a:schemeClr val="bg1"/>
          </a:solidFill>
          <a:ln w="9525">
            <a:noFill/>
          </a:ln>
        </p:spPr>
        <p:txBody>
          <a:bodyPr wrap="square">
            <a:spAutoFit/>
          </a:bodyPr>
          <a:lstStyle/>
          <a:p>
            <a:r>
              <a:rPr lang="zh-CN" altLang="en-US" sz="3600" b="1" dirty="0">
                <a:solidFill>
                  <a:srgbClr val="000000"/>
                </a:solidFill>
                <a:latin typeface="宋体" panose="02010600030101010101" pitchFamily="2" charset="-122"/>
                <a:ea typeface="宋体" panose="02010600030101010101" pitchFamily="2" charset="-122"/>
                <a:sym typeface="宋体" panose="02010600030101010101" pitchFamily="2" charset="-122"/>
              </a:rPr>
              <a:t> </a:t>
            </a:r>
            <a:r>
              <a:rPr lang="zh-CN" altLang="en-US" sz="3200" b="1" dirty="0">
                <a:solidFill>
                  <a:srgbClr val="000000"/>
                </a:solidFill>
                <a:latin typeface="华文新魏" panose="02010800040101010101" charset="-122"/>
                <a:ea typeface="华文新魏" panose="02010800040101010101" charset="-122"/>
                <a:sym typeface="华文新魏" panose="02010800040101010101" charset="-122"/>
              </a:rPr>
              <a:t>西汉初年，贾谊把当时天下形势比作像</a:t>
            </a:r>
            <a:endParaRPr lang="en-US" altLang="zh-CN" sz="3200" b="1" dirty="0">
              <a:solidFill>
                <a:srgbClr val="000000"/>
              </a:solidFill>
              <a:latin typeface="华文新魏" panose="02010800040101010101" charset="-122"/>
              <a:ea typeface="华文新魏" panose="02010800040101010101" charset="-122"/>
              <a:sym typeface="华文新魏" panose="02010800040101010101" charset="-122"/>
            </a:endParaRPr>
          </a:p>
          <a:p>
            <a:r>
              <a:rPr lang="zh-CN" altLang="en-US" sz="3200" b="1" dirty="0">
                <a:solidFill>
                  <a:srgbClr val="000000"/>
                </a:solidFill>
                <a:latin typeface="华文新魏" panose="02010800040101010101" charset="-122"/>
                <a:ea typeface="华文新魏" panose="02010800040101010101" charset="-122"/>
                <a:sym typeface="华文新魏" panose="02010800040101010101" charset="-122"/>
              </a:rPr>
              <a:t> 患了水肿病的病人：</a:t>
            </a:r>
            <a:r>
              <a:rPr lang="zh-CN" altLang="en-US" sz="3200" b="1" dirty="0">
                <a:solidFill>
                  <a:srgbClr val="FF0000"/>
                </a:solidFill>
                <a:latin typeface="华文新魏" panose="02010800040101010101" charset="-122"/>
                <a:ea typeface="华文新魏" panose="02010800040101010101" charset="-122"/>
                <a:sym typeface="华文新魏" panose="02010800040101010101" charset="-122"/>
              </a:rPr>
              <a:t>胳膊肿得比大腿粗，</a:t>
            </a:r>
            <a:endParaRPr lang="en-US" altLang="zh-CN" sz="3200" b="1" dirty="0">
              <a:solidFill>
                <a:srgbClr val="FF0000"/>
              </a:solidFill>
              <a:latin typeface="华文新魏" panose="02010800040101010101" charset="-122"/>
              <a:ea typeface="华文新魏" panose="02010800040101010101" charset="-122"/>
              <a:sym typeface="华文新魏" panose="02010800040101010101" charset="-122"/>
            </a:endParaRPr>
          </a:p>
          <a:p>
            <a:r>
              <a:rPr lang="en-US" altLang="zh-CN" sz="3200" b="1" dirty="0">
                <a:solidFill>
                  <a:srgbClr val="FF0000"/>
                </a:solidFill>
                <a:latin typeface="华文新魏" panose="02010800040101010101" charset="-122"/>
                <a:ea typeface="华文新魏" panose="02010800040101010101" charset="-122"/>
                <a:sym typeface="华文新魏" panose="02010800040101010101" charset="-122"/>
              </a:rPr>
              <a:t>               </a:t>
            </a:r>
            <a:r>
              <a:rPr lang="zh-CN" altLang="en-US" sz="3200" b="1" dirty="0">
                <a:solidFill>
                  <a:srgbClr val="FF0000"/>
                </a:solidFill>
                <a:latin typeface="华文新魏" panose="02010800040101010101" charset="-122"/>
                <a:ea typeface="华文新魏" panose="02010800040101010101" charset="-122"/>
                <a:sym typeface="华文新魏" panose="02010800040101010101" charset="-122"/>
              </a:rPr>
              <a:t>    大腿肿得比腰粗。</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 fill="hold"/>
                                        <p:tgtEl>
                                          <p:spTgt spid="4099"/>
                                        </p:tgtEl>
                                        <p:attrNameLst>
                                          <p:attrName>ppt_x</p:attrName>
                                        </p:attrNameLst>
                                      </p:cBhvr>
                                      <p:tavLst>
                                        <p:tav tm="0">
                                          <p:val>
                                            <p:strVal val="#ppt_x"/>
                                          </p:val>
                                        </p:tav>
                                        <p:tav tm="100000">
                                          <p:val>
                                            <p:strVal val="#ppt_x"/>
                                          </p:val>
                                        </p:tav>
                                      </p:tavLst>
                                    </p:anim>
                                    <p:anim calcmode="lin" valueType="num">
                                      <p:cBhvr additive="base">
                                        <p:cTn id="8"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5130"/>
                                        </p:tgtEl>
                                        <p:attrNameLst>
                                          <p:attrName>style.visibility</p:attrName>
                                        </p:attrNameLst>
                                      </p:cBhvr>
                                      <p:to>
                                        <p:strVal val="visible"/>
                                      </p:to>
                                    </p:set>
                                    <p:animEffect filter="blinds(horizontal)">
                                      <p:cBhvr>
                                        <p:cTn id="13" dur="500"/>
                                        <p:tgtEl>
                                          <p:spTgt spid="513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155"/>
                                        </p:tgtEl>
                                        <p:attrNameLst>
                                          <p:attrName>style.visibility</p:attrName>
                                        </p:attrNameLst>
                                      </p:cBhvr>
                                      <p:to>
                                        <p:strVal val="visible"/>
                                      </p:to>
                                    </p:set>
                                    <p:animEffect transition="in" filter="barn(inVertical)">
                                      <p:cBhvr>
                                        <p:cTn id="18" dur="500"/>
                                        <p:tgtEl>
                                          <p:spTgt spid="615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barn(inVertical)">
                                      <p:cBhvr>
                                        <p:cTn id="21" dur="500"/>
                                        <p:tgtEl>
                                          <p:spTgt spid="79"/>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5132"/>
                                        </p:tgtEl>
                                        <p:attrNameLst>
                                          <p:attrName>style.visibility</p:attrName>
                                        </p:attrNameLst>
                                      </p:cBhvr>
                                      <p:to>
                                        <p:strVal val="visible"/>
                                      </p:to>
                                    </p:set>
                                    <p:animEffect filter="blinds(horizontal)">
                                      <p:cBhvr>
                                        <p:cTn id="26" dur="500"/>
                                        <p:tgtEl>
                                          <p:spTgt spid="513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5134"/>
                                        </p:tgtEl>
                                        <p:attrNameLst>
                                          <p:attrName>style.visibility</p:attrName>
                                        </p:attrNameLst>
                                      </p:cBhvr>
                                      <p:to>
                                        <p:strVal val="visible"/>
                                      </p:to>
                                    </p:set>
                                    <p:animEffect filter="blinds(horizontal)">
                                      <p:cBhvr>
                                        <p:cTn id="31" dur="500"/>
                                        <p:tgtEl>
                                          <p:spTgt spid="5134"/>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5135"/>
                                        </p:tgtEl>
                                        <p:attrNameLst>
                                          <p:attrName>style.visibility</p:attrName>
                                        </p:attrNameLst>
                                      </p:cBhvr>
                                      <p:to>
                                        <p:strVal val="visible"/>
                                      </p:to>
                                    </p:set>
                                    <p:animEffect filter="blinds(horizontal)">
                                      <p:cBhvr>
                                        <p:cTn id="36" dur="500"/>
                                        <p:tgtEl>
                                          <p:spTgt spid="5135"/>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5133"/>
                                        </p:tgtEl>
                                        <p:attrNameLst>
                                          <p:attrName>style.visibility</p:attrName>
                                        </p:attrNameLst>
                                      </p:cBhvr>
                                      <p:to>
                                        <p:strVal val="visible"/>
                                      </p:to>
                                    </p:set>
                                    <p:animEffect filter="blinds(horizontal)">
                                      <p:cBhvr>
                                        <p:cTn id="41" dur="500"/>
                                        <p:tgtEl>
                                          <p:spTgt spid="5133"/>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filter="blinds(horizontal)">
                                      <p:cBhvr>
                                        <p:cTn id="46" dur="5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6161"/>
                                        </p:tgtEl>
                                        <p:attrNameLst>
                                          <p:attrName>style.visibility</p:attrName>
                                        </p:attrNameLst>
                                      </p:cBhvr>
                                      <p:to>
                                        <p:strVal val="visible"/>
                                      </p:to>
                                    </p:set>
                                    <p:animEffect transition="in" filter="wheel(1)">
                                      <p:cBhvr>
                                        <p:cTn id="51" dur="2000"/>
                                        <p:tgtEl>
                                          <p:spTgt spid="6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5130" grpId="0" bldLvl="0" animBg="1"/>
      <p:bldP spid="5133" grpId="0" bldLvl="0"/>
      <p:bldP spid="5134" grpId="0" bldLvl="0" animBg="1"/>
      <p:bldP spid="6155" grpId="0"/>
      <p:bldP spid="6161" grpId="0"/>
      <p:bldP spid="409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7392670" y="5917565"/>
            <a:ext cx="2743200" cy="365125"/>
          </a:xfrm>
        </p:spPr>
        <p:txBody>
          <a:bodyPr/>
          <a:lstStyle/>
          <a:p>
            <a:pPr lvl="0"/>
            <a:fld id="{9A0DB2DC-4C9A-4742-B13C-FB6460FD3503}" type="slidenum">
              <a:rPr lang="zh-CN" altLang="en-US" sz="1400" dirty="0"/>
              <a:t>7</a:t>
            </a:fld>
            <a:endParaRPr lang="zh-CN" altLang="en-US" sz="1400" dirty="0">
              <a:ea typeface="宋体" panose="02010600030101010101" pitchFamily="2" charset="-122"/>
            </a:endParaRPr>
          </a:p>
        </p:txBody>
      </p:sp>
      <p:sp>
        <p:nvSpPr>
          <p:cNvPr id="6146" name="TextBox 5"/>
          <p:cNvSpPr/>
          <p:nvPr/>
        </p:nvSpPr>
        <p:spPr>
          <a:xfrm>
            <a:off x="1603375" y="107950"/>
            <a:ext cx="2357438" cy="583565"/>
          </a:xfrm>
          <a:prstGeom prst="rect">
            <a:avLst/>
          </a:prstGeom>
          <a:noFill/>
          <a:ln w="9525">
            <a:noFill/>
          </a:ln>
        </p:spPr>
        <p:txBody>
          <a:bodyPr>
            <a:spAutoFit/>
          </a:bodyPr>
          <a:lstStyle/>
          <a:p>
            <a:r>
              <a:rPr lang="zh-CN" altLang="en-US" sz="3200" b="1" dirty="0">
                <a:solidFill>
                  <a:srgbClr val="000000"/>
                </a:solidFill>
                <a:latin typeface="Calibri" panose="020F0502020204030204" charset="0"/>
                <a:ea typeface="华文新魏" panose="02010800040101010101" charset="-122"/>
                <a:sym typeface="宋体" panose="02010600030101010101" pitchFamily="2" charset="-122"/>
              </a:rPr>
              <a:t>郡国并行</a:t>
            </a:r>
          </a:p>
        </p:txBody>
      </p:sp>
      <p:sp>
        <p:nvSpPr>
          <p:cNvPr id="6151" name="TextBox 13"/>
          <p:cNvSpPr/>
          <p:nvPr/>
        </p:nvSpPr>
        <p:spPr>
          <a:xfrm>
            <a:off x="22860" y="691515"/>
            <a:ext cx="1451610" cy="645160"/>
          </a:xfrm>
          <a:prstGeom prst="rect">
            <a:avLst/>
          </a:prstGeom>
          <a:solidFill>
            <a:schemeClr val="bg1"/>
          </a:solidFill>
          <a:ln w="9525" cap="flat" cmpd="sng">
            <a:solidFill>
              <a:srgbClr val="00B0F0"/>
            </a:solidFill>
            <a:prstDash val="solid"/>
            <a:bevel/>
            <a:headEnd type="none" w="med" len="med"/>
            <a:tailEnd type="none" w="med" len="med"/>
          </a:ln>
        </p:spPr>
        <p:txBody>
          <a:bodyPr wrap="square">
            <a:spAutoFit/>
          </a:bodyPr>
          <a:lstStyle/>
          <a:p>
            <a:pPr algn="ctr"/>
            <a:r>
              <a:rPr lang="zh-CN" altLang="en-US" sz="3600" b="1" dirty="0">
                <a:solidFill>
                  <a:srgbClr val="FF0000"/>
                </a:solidFill>
                <a:latin typeface="Calibri" panose="020F0502020204030204" charset="0"/>
                <a:ea typeface="华文新魏" panose="02010800040101010101" charset="-122"/>
                <a:sym typeface="宋体" panose="02010600030101010101" pitchFamily="2" charset="-122"/>
              </a:rPr>
              <a:t>病症：</a:t>
            </a:r>
          </a:p>
        </p:txBody>
      </p:sp>
      <p:sp>
        <p:nvSpPr>
          <p:cNvPr id="6152" name="TextBox 15"/>
          <p:cNvSpPr/>
          <p:nvPr/>
        </p:nvSpPr>
        <p:spPr>
          <a:xfrm>
            <a:off x="22860" y="1981835"/>
            <a:ext cx="1857375" cy="645160"/>
          </a:xfrm>
          <a:prstGeom prst="rect">
            <a:avLst/>
          </a:prstGeom>
          <a:solidFill>
            <a:schemeClr val="bg1"/>
          </a:solidFill>
          <a:ln w="9525" cap="flat" cmpd="sng">
            <a:solidFill>
              <a:srgbClr val="00B0F0"/>
            </a:solidFill>
            <a:prstDash val="solid"/>
            <a:bevel/>
            <a:headEnd type="none" w="med" len="med"/>
            <a:tailEnd type="none" w="med" len="med"/>
          </a:ln>
        </p:spPr>
        <p:txBody>
          <a:bodyPr wrap="square">
            <a:spAutoFit/>
          </a:bodyPr>
          <a:lstStyle/>
          <a:p>
            <a:pPr algn="ctr"/>
            <a:r>
              <a:rPr lang="zh-CN" altLang="en-US" sz="3600" b="1" dirty="0">
                <a:solidFill>
                  <a:srgbClr val="FF0000"/>
                </a:solidFill>
                <a:latin typeface="黑体" panose="02010609060101010101" charset="-122"/>
                <a:ea typeface="黑体" panose="02010609060101010101" charset="-122"/>
                <a:sym typeface="黑体" panose="02010609060101010101" charset="-122"/>
              </a:rPr>
              <a:t>药方二</a:t>
            </a:r>
          </a:p>
        </p:txBody>
      </p:sp>
      <p:cxnSp>
        <p:nvCxnSpPr>
          <p:cNvPr id="6153" name="直接箭头连接符 17"/>
          <p:cNvCxnSpPr/>
          <p:nvPr/>
        </p:nvCxnSpPr>
        <p:spPr>
          <a:xfrm>
            <a:off x="4581843" y="1677353"/>
            <a:ext cx="642937" cy="1587"/>
          </a:xfrm>
          <a:prstGeom prst="straightConnector1">
            <a:avLst/>
          </a:prstGeom>
          <a:ln w="25400" cap="flat" cmpd="sng">
            <a:solidFill>
              <a:srgbClr val="FF0000"/>
            </a:solidFill>
            <a:prstDash val="solid"/>
            <a:bevel/>
            <a:headEnd type="none" w="med" len="med"/>
            <a:tailEnd type="arrow" w="med" len="med"/>
          </a:ln>
        </p:spPr>
      </p:cxnSp>
      <p:sp>
        <p:nvSpPr>
          <p:cNvPr id="6154" name="TextBox 23"/>
          <p:cNvSpPr/>
          <p:nvPr/>
        </p:nvSpPr>
        <p:spPr>
          <a:xfrm rot="21444371">
            <a:off x="5235575" y="1387475"/>
            <a:ext cx="2312670" cy="583565"/>
          </a:xfrm>
          <a:prstGeom prst="rect">
            <a:avLst/>
          </a:prstGeom>
          <a:noFill/>
          <a:ln w="9525">
            <a:noFill/>
          </a:ln>
        </p:spPr>
        <p:txBody>
          <a:bodyPr wrap="square">
            <a:spAutoFit/>
          </a:bodyPr>
          <a:lstStyle/>
          <a:p>
            <a:r>
              <a:rPr lang="zh-CN" altLang="en-US" sz="3200" b="1" dirty="0">
                <a:solidFill>
                  <a:srgbClr val="000000"/>
                </a:solidFill>
                <a:latin typeface="Calibri" panose="020F0502020204030204" charset="0"/>
                <a:ea typeface="华文新魏" panose="02010800040101010101" charset="-122"/>
                <a:sym typeface="宋体" panose="02010600030101010101" pitchFamily="2" charset="-122"/>
              </a:rPr>
              <a:t>七国之乱</a:t>
            </a:r>
          </a:p>
        </p:txBody>
      </p:sp>
      <p:sp>
        <p:nvSpPr>
          <p:cNvPr id="6155" name="矩形 18"/>
          <p:cNvSpPr/>
          <p:nvPr/>
        </p:nvSpPr>
        <p:spPr>
          <a:xfrm>
            <a:off x="1867218" y="1320165"/>
            <a:ext cx="2019300" cy="645160"/>
          </a:xfrm>
          <a:prstGeom prst="rect">
            <a:avLst/>
          </a:prstGeom>
          <a:noFill/>
          <a:ln w="9525">
            <a:noFill/>
          </a:ln>
        </p:spPr>
        <p:txBody>
          <a:bodyPr wrap="none">
            <a:spAutoFit/>
          </a:bodyPr>
          <a:lstStyle/>
          <a:p>
            <a:r>
              <a:rPr lang="zh-CN" altLang="en-US" sz="3600" b="1" dirty="0">
                <a:solidFill>
                  <a:srgbClr val="000000"/>
                </a:solidFill>
                <a:ea typeface="华文新魏" panose="02010800040101010101" charset="-122"/>
                <a:sym typeface="Wingdings" panose="05000000000000000000" pitchFamily="2" charset="2"/>
              </a:rPr>
              <a:t>汉景帝：</a:t>
            </a:r>
            <a:endParaRPr lang="zh-CN" altLang="en-US" sz="3600" b="1" dirty="0">
              <a:solidFill>
                <a:srgbClr val="000000"/>
              </a:solidFill>
              <a:latin typeface="Calibri" panose="020F0502020204030204" charset="0"/>
              <a:ea typeface="华文新魏" panose="02010800040101010101" charset="-122"/>
              <a:sym typeface="Wingdings" panose="05000000000000000000" pitchFamily="2" charset="2"/>
            </a:endParaRPr>
          </a:p>
        </p:txBody>
      </p:sp>
      <p:sp>
        <p:nvSpPr>
          <p:cNvPr id="6156" name="TextBox 19"/>
          <p:cNvSpPr/>
          <p:nvPr/>
        </p:nvSpPr>
        <p:spPr>
          <a:xfrm>
            <a:off x="3653155" y="1367790"/>
            <a:ext cx="1714500" cy="583565"/>
          </a:xfrm>
          <a:prstGeom prst="rect">
            <a:avLst/>
          </a:prstGeom>
          <a:noFill/>
          <a:ln w="9525">
            <a:noFill/>
          </a:ln>
        </p:spPr>
        <p:txBody>
          <a:bodyPr wrap="square">
            <a:spAutoFit/>
          </a:bodyPr>
          <a:lstStyle/>
          <a:p>
            <a:r>
              <a:rPr lang="zh-CN" altLang="en-US" sz="3200" b="1" dirty="0">
                <a:solidFill>
                  <a:srgbClr val="000000"/>
                </a:solidFill>
                <a:latin typeface="Calibri" panose="020F0502020204030204" charset="0"/>
                <a:ea typeface="华文新魏" panose="02010800040101010101" charset="-122"/>
                <a:sym typeface="宋体" panose="02010600030101010101" pitchFamily="2" charset="-122"/>
              </a:rPr>
              <a:t>削藩</a:t>
            </a:r>
          </a:p>
        </p:txBody>
      </p:sp>
      <p:sp>
        <p:nvSpPr>
          <p:cNvPr id="6157" name="矩形 24"/>
          <p:cNvSpPr/>
          <p:nvPr/>
        </p:nvSpPr>
        <p:spPr>
          <a:xfrm>
            <a:off x="1941830" y="1981518"/>
            <a:ext cx="2019300" cy="645160"/>
          </a:xfrm>
          <a:prstGeom prst="rect">
            <a:avLst/>
          </a:prstGeom>
          <a:noFill/>
          <a:ln w="9525">
            <a:noFill/>
          </a:ln>
        </p:spPr>
        <p:txBody>
          <a:bodyPr wrap="none">
            <a:spAutoFit/>
          </a:bodyPr>
          <a:lstStyle/>
          <a:p>
            <a:r>
              <a:rPr lang="zh-CN" altLang="en-US" sz="3600" b="1" dirty="0">
                <a:solidFill>
                  <a:srgbClr val="000000"/>
                </a:solidFill>
                <a:ea typeface="华文新魏" panose="02010800040101010101" charset="-122"/>
                <a:sym typeface="Wingdings" panose="05000000000000000000" pitchFamily="2" charset="2"/>
              </a:rPr>
              <a:t>汉武帝：</a:t>
            </a:r>
            <a:endParaRPr lang="zh-CN" altLang="en-US" sz="3600" b="1" dirty="0">
              <a:solidFill>
                <a:srgbClr val="000000"/>
              </a:solidFill>
              <a:latin typeface="Calibri" panose="020F0502020204030204" charset="0"/>
              <a:ea typeface="华文新魏" panose="02010800040101010101" charset="-122"/>
              <a:sym typeface="Wingdings" panose="05000000000000000000" pitchFamily="2" charset="2"/>
            </a:endParaRPr>
          </a:p>
        </p:txBody>
      </p:sp>
      <p:sp>
        <p:nvSpPr>
          <p:cNvPr id="6158" name="矩形 30"/>
          <p:cNvSpPr/>
          <p:nvPr/>
        </p:nvSpPr>
        <p:spPr>
          <a:xfrm>
            <a:off x="3805873" y="1981835"/>
            <a:ext cx="1407795" cy="583565"/>
          </a:xfrm>
          <a:prstGeom prst="rect">
            <a:avLst/>
          </a:prstGeom>
          <a:noFill/>
          <a:ln w="9525">
            <a:noFill/>
          </a:ln>
        </p:spPr>
        <p:txBody>
          <a:bodyPr wrap="none">
            <a:spAutoFit/>
          </a:bodyPr>
          <a:lstStyle/>
          <a:p>
            <a:r>
              <a:rPr lang="zh-CN" altLang="en-US" sz="3200" b="1" dirty="0">
                <a:solidFill>
                  <a:srgbClr val="000000"/>
                </a:solidFill>
                <a:ea typeface="华文新魏" panose="02010800040101010101" charset="-122"/>
                <a:sym typeface="Wingdings" panose="05000000000000000000" pitchFamily="2" charset="2"/>
              </a:rPr>
              <a:t>推恩令</a:t>
            </a:r>
            <a:endParaRPr lang="zh-CN" altLang="en-US" sz="3200" b="1" dirty="0">
              <a:solidFill>
                <a:srgbClr val="000000"/>
              </a:solidFill>
              <a:latin typeface="Calibri" panose="020F0502020204030204" charset="0"/>
              <a:ea typeface="华文新魏" panose="02010800040101010101" charset="-122"/>
              <a:sym typeface="Wingdings" panose="05000000000000000000" pitchFamily="2" charset="2"/>
            </a:endParaRPr>
          </a:p>
        </p:txBody>
      </p:sp>
      <p:sp>
        <p:nvSpPr>
          <p:cNvPr id="6159" name="矩形 20"/>
          <p:cNvSpPr/>
          <p:nvPr/>
        </p:nvSpPr>
        <p:spPr>
          <a:xfrm>
            <a:off x="22860" y="2626995"/>
            <a:ext cx="12027535" cy="1753235"/>
          </a:xfrm>
          <a:prstGeom prst="rect">
            <a:avLst/>
          </a:prstGeom>
          <a:solidFill>
            <a:schemeClr val="bg1"/>
          </a:solidFill>
          <a:ln w="9525">
            <a:noFill/>
          </a:ln>
        </p:spPr>
        <p:txBody>
          <a:bodyPr wrap="square">
            <a:spAutoFit/>
          </a:bodyPr>
          <a:lstStyle/>
          <a:p>
            <a:r>
              <a:rPr lang="zh-CN" altLang="en-US" sz="3600" b="1" dirty="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charset="0"/>
              </a:rPr>
              <a:t>        以法割削，则逆节萌起，前日晁错是也</a:t>
            </a:r>
            <a:r>
              <a:rPr lang="en-US" altLang="zh-CN" sz="3600" b="1" dirty="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charset="0"/>
              </a:rPr>
              <a:t>……</a:t>
            </a:r>
            <a:r>
              <a:rPr lang="zh-CN" altLang="en-US" sz="3600" b="1" dirty="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charset="0"/>
              </a:rPr>
              <a:t>愿陛下令诸侯得</a:t>
            </a:r>
            <a:r>
              <a:rPr lang="zh-CN" altLang="en-US" sz="3600" b="1" dirty="0">
                <a:solidFill>
                  <a:srgbClr val="FF0000"/>
                </a:solidFill>
                <a:latin typeface="微软雅黑" panose="020B0503020204020204" charset="-122"/>
                <a:ea typeface="微软雅黑" panose="020B0503020204020204" charset="-122"/>
                <a:cs typeface="微软雅黑" panose="020B0503020204020204" charset="-122"/>
                <a:sym typeface="Times New Roman" panose="02020603050405020304" charset="0"/>
              </a:rPr>
              <a:t>推恩分弟子，以地侯之</a:t>
            </a:r>
            <a:r>
              <a:rPr lang="zh-CN" altLang="en-US" sz="3600" b="1" dirty="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charset="0"/>
              </a:rPr>
              <a:t>。彼人人喜得所愿，上以德施，实分其国，必稍自销弱矣。      </a:t>
            </a:r>
            <a:r>
              <a:rPr lang="en-US" altLang="zh-CN" sz="3600" b="1" dirty="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charset="0"/>
              </a:rPr>
              <a:t>——《</a:t>
            </a:r>
            <a:r>
              <a:rPr lang="zh-CN" altLang="en-US" sz="3600" b="1" dirty="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charset="0"/>
              </a:rPr>
              <a:t>汉书</a:t>
            </a:r>
            <a:r>
              <a:rPr lang="en-US" altLang="zh-CN" sz="3600" b="1" dirty="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charset="0"/>
              </a:rPr>
              <a:t>·</a:t>
            </a:r>
            <a:r>
              <a:rPr lang="zh-CN" altLang="en-US" sz="3600" b="1" dirty="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charset="0"/>
              </a:rPr>
              <a:t>主父偃传</a:t>
            </a:r>
            <a:r>
              <a:rPr lang="en-US" altLang="zh-CN" sz="3600" b="1" dirty="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charset="0"/>
              </a:rPr>
              <a:t>》</a:t>
            </a:r>
          </a:p>
        </p:txBody>
      </p:sp>
      <p:cxnSp>
        <p:nvCxnSpPr>
          <p:cNvPr id="6160" name="直接箭头连接符 16"/>
          <p:cNvCxnSpPr/>
          <p:nvPr/>
        </p:nvCxnSpPr>
        <p:spPr>
          <a:xfrm>
            <a:off x="7685088" y="1678940"/>
            <a:ext cx="642937" cy="1588"/>
          </a:xfrm>
          <a:prstGeom prst="straightConnector1">
            <a:avLst/>
          </a:prstGeom>
          <a:ln w="25400" cap="flat" cmpd="sng">
            <a:solidFill>
              <a:srgbClr val="FF0000"/>
            </a:solidFill>
            <a:prstDash val="solid"/>
            <a:bevel/>
            <a:headEnd type="none" w="med" len="med"/>
            <a:tailEnd type="arrow" w="med" len="med"/>
          </a:ln>
        </p:spPr>
      </p:cxnSp>
      <p:sp>
        <p:nvSpPr>
          <p:cNvPr id="6161" name="TextBox 21"/>
          <p:cNvSpPr/>
          <p:nvPr/>
        </p:nvSpPr>
        <p:spPr>
          <a:xfrm>
            <a:off x="8328025" y="1344295"/>
            <a:ext cx="3569970" cy="1076325"/>
          </a:xfrm>
          <a:prstGeom prst="rect">
            <a:avLst/>
          </a:prstGeom>
          <a:noFill/>
          <a:ln w="9525">
            <a:noFill/>
          </a:ln>
        </p:spPr>
        <p:txBody>
          <a:bodyPr wrap="square">
            <a:spAutoFit/>
          </a:bodyPr>
          <a:lstStyle/>
          <a:p>
            <a:r>
              <a:rPr lang="zh-CN" altLang="en-US" sz="3200" b="1" dirty="0">
                <a:solidFill>
                  <a:srgbClr val="000000"/>
                </a:solidFill>
                <a:latin typeface="Calibri" panose="020F0502020204030204" charset="0"/>
                <a:ea typeface="华文新魏" panose="02010800040101010101" charset="-122"/>
                <a:sym typeface="宋体" panose="02010600030101010101" pitchFamily="2" charset="-122"/>
              </a:rPr>
              <a:t>武力平定叛乱</a:t>
            </a:r>
            <a:endParaRPr lang="en-US" altLang="zh-CN" sz="3200" b="1" dirty="0">
              <a:solidFill>
                <a:srgbClr val="000000"/>
              </a:solidFill>
              <a:latin typeface="Calibri" panose="020F0502020204030204" charset="0"/>
              <a:ea typeface="华文新魏" panose="02010800040101010101" charset="-122"/>
              <a:sym typeface="宋体" panose="02010600030101010101" pitchFamily="2" charset="-122"/>
            </a:endParaRPr>
          </a:p>
          <a:p>
            <a:r>
              <a:rPr lang="en-US" altLang="zh-CN" sz="3200" b="1" dirty="0">
                <a:solidFill>
                  <a:srgbClr val="FF0000"/>
                </a:solidFill>
                <a:latin typeface="Calibri" panose="020F0502020204030204" charset="0"/>
                <a:ea typeface="华文新魏" panose="02010800040101010101" charset="-122"/>
                <a:sym typeface="Calibri" panose="020F0502020204030204" charset="0"/>
              </a:rPr>
              <a:t>     (</a:t>
            </a:r>
            <a:r>
              <a:rPr lang="zh-CN" altLang="en-US" sz="3200" b="1" dirty="0">
                <a:solidFill>
                  <a:srgbClr val="FF0000"/>
                </a:solidFill>
                <a:latin typeface="Calibri" panose="020F0502020204030204" charset="0"/>
                <a:ea typeface="华文新魏" panose="02010800040101010101" charset="-122"/>
                <a:sym typeface="Calibri" panose="020F0502020204030204" charset="0"/>
              </a:rPr>
              <a:t>未根治</a:t>
            </a:r>
            <a:r>
              <a:rPr lang="en-US" altLang="zh-CN" sz="3200" b="1" dirty="0">
                <a:solidFill>
                  <a:srgbClr val="FF0000"/>
                </a:solidFill>
                <a:latin typeface="Calibri" panose="020F0502020204030204" charset="0"/>
                <a:ea typeface="华文新魏" panose="02010800040101010101" charset="-122"/>
                <a:sym typeface="Calibri" panose="020F0502020204030204" charset="0"/>
              </a:rPr>
              <a:t>)</a:t>
            </a:r>
          </a:p>
        </p:txBody>
      </p:sp>
      <p:sp>
        <p:nvSpPr>
          <p:cNvPr id="6162" name="TextBox 22"/>
          <p:cNvSpPr/>
          <p:nvPr/>
        </p:nvSpPr>
        <p:spPr>
          <a:xfrm>
            <a:off x="22860" y="46355"/>
            <a:ext cx="1357313" cy="645160"/>
          </a:xfrm>
          <a:prstGeom prst="rect">
            <a:avLst/>
          </a:prstGeom>
          <a:solidFill>
            <a:schemeClr val="bg1"/>
          </a:solidFill>
          <a:ln w="9525" cap="flat" cmpd="sng">
            <a:solidFill>
              <a:srgbClr val="00B0F0"/>
            </a:solidFill>
            <a:prstDash val="solid"/>
            <a:bevel/>
            <a:headEnd type="none" w="med" len="med"/>
            <a:tailEnd type="none" w="med" len="med"/>
          </a:ln>
        </p:spPr>
        <p:txBody>
          <a:bodyPr wrap="square">
            <a:spAutoFit/>
          </a:bodyPr>
          <a:lstStyle/>
          <a:p>
            <a:pPr algn="ctr"/>
            <a:r>
              <a:rPr lang="zh-CN" altLang="en-US" sz="3600" b="1" dirty="0">
                <a:solidFill>
                  <a:srgbClr val="FF0000"/>
                </a:solidFill>
                <a:latin typeface="华文新魏" panose="02010800040101010101" charset="-122"/>
                <a:ea typeface="华文新魏" panose="02010800040101010101" charset="-122"/>
                <a:sym typeface="华文新魏" panose="02010800040101010101" charset="-122"/>
              </a:rPr>
              <a:t>病因</a:t>
            </a:r>
            <a:r>
              <a:rPr lang="zh-CN" altLang="en-US" sz="3600" b="1" dirty="0">
                <a:solidFill>
                  <a:srgbClr val="FF0000"/>
                </a:solidFill>
                <a:latin typeface="黑体" panose="02010609060101010101" charset="-122"/>
                <a:ea typeface="黑体" panose="02010609060101010101" charset="-122"/>
                <a:sym typeface="宋体" panose="02010600030101010101" pitchFamily="2" charset="-122"/>
              </a:rPr>
              <a:t>：</a:t>
            </a:r>
          </a:p>
        </p:txBody>
      </p:sp>
      <p:sp>
        <p:nvSpPr>
          <p:cNvPr id="6163" name="TextBox 25"/>
          <p:cNvSpPr/>
          <p:nvPr/>
        </p:nvSpPr>
        <p:spPr>
          <a:xfrm>
            <a:off x="1474470" y="721678"/>
            <a:ext cx="5000625" cy="583565"/>
          </a:xfrm>
          <a:prstGeom prst="rect">
            <a:avLst/>
          </a:prstGeom>
          <a:noFill/>
          <a:ln w="9525">
            <a:noFill/>
          </a:ln>
        </p:spPr>
        <p:txBody>
          <a:bodyPr wrap="square">
            <a:spAutoFit/>
          </a:bodyPr>
          <a:lstStyle/>
          <a:p>
            <a:r>
              <a:rPr lang="zh-CN" altLang="en-US" sz="3200" b="1" dirty="0">
                <a:solidFill>
                  <a:srgbClr val="000000"/>
                </a:solidFill>
                <a:latin typeface="Calibri" panose="020F0502020204030204" charset="0"/>
                <a:ea typeface="华文新魏" panose="02010800040101010101" charset="-122"/>
                <a:sym typeface="宋体" panose="02010600030101010101" pitchFamily="2" charset="-122"/>
              </a:rPr>
              <a:t>诸侯威胁中央</a:t>
            </a:r>
          </a:p>
        </p:txBody>
      </p:sp>
      <p:sp>
        <p:nvSpPr>
          <p:cNvPr id="6164" name="TextBox 26"/>
          <p:cNvSpPr/>
          <p:nvPr/>
        </p:nvSpPr>
        <p:spPr>
          <a:xfrm>
            <a:off x="22860" y="1336358"/>
            <a:ext cx="1857375" cy="645160"/>
          </a:xfrm>
          <a:prstGeom prst="rect">
            <a:avLst/>
          </a:prstGeom>
          <a:solidFill>
            <a:schemeClr val="bg1"/>
          </a:solidFill>
          <a:ln w="9525" cap="flat" cmpd="sng">
            <a:solidFill>
              <a:srgbClr val="00B0F0"/>
            </a:solidFill>
            <a:prstDash val="solid"/>
            <a:bevel/>
            <a:headEnd type="none" w="med" len="med"/>
            <a:tailEnd type="none" w="med" len="med"/>
          </a:ln>
        </p:spPr>
        <p:txBody>
          <a:bodyPr wrap="square">
            <a:spAutoFit/>
          </a:bodyPr>
          <a:lstStyle/>
          <a:p>
            <a:pPr algn="ctr"/>
            <a:r>
              <a:rPr lang="zh-CN" altLang="en-US" sz="3600" b="1" dirty="0">
                <a:solidFill>
                  <a:srgbClr val="FF0000"/>
                </a:solidFill>
                <a:latin typeface="黑体" panose="02010609060101010101" charset="-122"/>
                <a:ea typeface="黑体" panose="02010609060101010101" charset="-122"/>
                <a:sym typeface="黑体" panose="02010609060101010101" charset="-122"/>
              </a:rPr>
              <a:t> 药方一</a:t>
            </a:r>
          </a:p>
        </p:txBody>
      </p:sp>
      <p:sp>
        <p:nvSpPr>
          <p:cNvPr id="7189" name="Text Box 2"/>
          <p:cNvSpPr/>
          <p:nvPr/>
        </p:nvSpPr>
        <p:spPr>
          <a:xfrm>
            <a:off x="8890" y="4380230"/>
            <a:ext cx="12216765" cy="1753235"/>
          </a:xfrm>
          <a:prstGeom prst="rect">
            <a:avLst/>
          </a:prstGeom>
          <a:solidFill>
            <a:schemeClr val="bg1"/>
          </a:solidFill>
          <a:ln w="9525">
            <a:noFill/>
          </a:ln>
        </p:spPr>
        <p:txBody>
          <a:bodyPr wrap="square">
            <a:spAutoFit/>
          </a:bodyPr>
          <a:lstStyle/>
          <a:p>
            <a:pPr algn="l"/>
            <a:r>
              <a:rPr lang="zh-CN" altLang="en-US" sz="3600" b="1" dirty="0">
                <a:solidFill>
                  <a:schemeClr val="tx1"/>
                </a:solidFill>
                <a:latin typeface="微软雅黑" panose="020B0503020204020204" charset="-122"/>
                <a:ea typeface="微软雅黑" panose="020B0503020204020204" charset="-122"/>
                <a:cs typeface="微软雅黑" panose="020B0503020204020204" charset="-122"/>
                <a:sym typeface="华文新魏" panose="02010800040101010101" charset="-122"/>
              </a:rPr>
              <a:t>“推恩令”：诸侯王死后，嫡长子继承王位，其他子弟分割土地成为列侯，列侯归郡守统辖。结果，王国越分越小</a:t>
            </a:r>
          </a:p>
          <a:p>
            <a:pPr algn="r"/>
            <a:r>
              <a:rPr lang="zh-CN" altLang="en-US" sz="3600" b="1" dirty="0">
                <a:solidFill>
                  <a:schemeClr val="tx1"/>
                </a:solidFill>
                <a:latin typeface="微软雅黑" panose="020B0503020204020204" charset="-122"/>
                <a:ea typeface="微软雅黑" panose="020B0503020204020204" charset="-122"/>
                <a:cs typeface="微软雅黑" panose="020B0503020204020204" charset="-122"/>
                <a:sym typeface="华文新魏" panose="02010800040101010101" charset="-122"/>
              </a:rPr>
              <a:t> </a:t>
            </a:r>
            <a:r>
              <a:rPr lang="en-US" altLang="zh-CN" sz="3600" b="1" dirty="0">
                <a:solidFill>
                  <a:schemeClr val="tx1"/>
                </a:solidFill>
                <a:latin typeface="微软雅黑" panose="020B0503020204020204" charset="-122"/>
                <a:ea typeface="微软雅黑" panose="020B0503020204020204" charset="-122"/>
                <a:cs typeface="微软雅黑" panose="020B0503020204020204" charset="-122"/>
                <a:sym typeface="华文新魏" panose="02010800040101010101" charset="-122"/>
              </a:rPr>
              <a:t>——</a:t>
            </a:r>
            <a:r>
              <a:rPr lang="zh-CN" altLang="en-US" sz="3600" b="1" dirty="0">
                <a:solidFill>
                  <a:schemeClr val="tx1"/>
                </a:solidFill>
                <a:latin typeface="微软雅黑" panose="020B0503020204020204" charset="-122"/>
                <a:ea typeface="微软雅黑" panose="020B0503020204020204" charset="-122"/>
                <a:cs typeface="微软雅黑" panose="020B0503020204020204" charset="-122"/>
                <a:sym typeface="华文新魏" panose="02010800040101010101" charset="-122"/>
              </a:rPr>
              <a:t>人教版</a:t>
            </a:r>
            <a:r>
              <a:rPr lang="en-US" altLang="zh-CN" sz="3600" b="1" dirty="0">
                <a:solidFill>
                  <a:schemeClr val="tx1"/>
                </a:solidFill>
                <a:latin typeface="微软雅黑" panose="020B0503020204020204" charset="-122"/>
                <a:ea typeface="微软雅黑" panose="020B0503020204020204" charset="-122"/>
                <a:cs typeface="微软雅黑" panose="020B0503020204020204" charset="-122"/>
                <a:sym typeface="华文新魏" panose="02010800040101010101" charset="-122"/>
              </a:rPr>
              <a:t>《</a:t>
            </a:r>
            <a:r>
              <a:rPr lang="zh-CN" altLang="en-US" sz="3600" b="1" dirty="0">
                <a:solidFill>
                  <a:schemeClr val="tx1"/>
                </a:solidFill>
                <a:latin typeface="微软雅黑" panose="020B0503020204020204" charset="-122"/>
                <a:ea typeface="微软雅黑" panose="020B0503020204020204" charset="-122"/>
                <a:cs typeface="微软雅黑" panose="020B0503020204020204" charset="-122"/>
                <a:sym typeface="华文新魏" panose="02010800040101010101" charset="-122"/>
              </a:rPr>
              <a:t>历史必修一</a:t>
            </a:r>
            <a:r>
              <a:rPr lang="en-US" altLang="zh-CN" sz="3600" b="1" dirty="0">
                <a:solidFill>
                  <a:schemeClr val="tx1"/>
                </a:solidFill>
                <a:latin typeface="微软雅黑" panose="020B0503020204020204" charset="-122"/>
                <a:ea typeface="微软雅黑" panose="020B0503020204020204" charset="-122"/>
                <a:cs typeface="微软雅黑" panose="020B0503020204020204" charset="-122"/>
                <a:sym typeface="华文新魏" panose="02010800040101010101" charset="-122"/>
              </a:rPr>
              <a:t>》</a:t>
            </a:r>
          </a:p>
        </p:txBody>
      </p:sp>
      <p:sp>
        <p:nvSpPr>
          <p:cNvPr id="8205" name="TextBox 31"/>
          <p:cNvSpPr/>
          <p:nvPr/>
        </p:nvSpPr>
        <p:spPr>
          <a:xfrm>
            <a:off x="1380490" y="6133465"/>
            <a:ext cx="6858000" cy="706755"/>
          </a:xfrm>
          <a:prstGeom prst="rect">
            <a:avLst/>
          </a:prstGeom>
          <a:noFill/>
          <a:ln w="9525">
            <a:noFill/>
          </a:ln>
        </p:spPr>
        <p:txBody>
          <a:bodyPr wrap="square">
            <a:spAutoFit/>
          </a:bodyPr>
          <a:lstStyle/>
          <a:p>
            <a:r>
              <a:rPr lang="zh-CN" altLang="en-US" sz="4000" b="1" dirty="0">
                <a:solidFill>
                  <a:srgbClr val="000000"/>
                </a:solidFill>
                <a:latin typeface="微软雅黑" panose="020B0503020204020204" charset="-122"/>
                <a:ea typeface="微软雅黑" panose="020B0503020204020204" charset="-122"/>
                <a:cs typeface="微软雅黑" panose="020B0503020204020204" charset="-122"/>
                <a:sym typeface="华文新魏" panose="02010800040101010101" charset="-122"/>
              </a:rPr>
              <a:t>加强了中央集权</a:t>
            </a:r>
            <a:r>
              <a:rPr lang="en-US" altLang="zh-CN" sz="4000" b="1" dirty="0">
                <a:solidFill>
                  <a:srgbClr val="FF0000"/>
                </a:solidFill>
                <a:latin typeface="微软雅黑" panose="020B0503020204020204" charset="-122"/>
                <a:ea typeface="微软雅黑" panose="020B0503020204020204" charset="-122"/>
                <a:cs typeface="微软雅黑" panose="020B0503020204020204" charset="-122"/>
                <a:sym typeface="华文新魏" panose="02010800040101010101" charset="-122"/>
              </a:rPr>
              <a:t>(</a:t>
            </a:r>
            <a:r>
              <a:rPr lang="zh-CN" altLang="en-US" sz="4000" b="1" dirty="0">
                <a:solidFill>
                  <a:srgbClr val="FF0000"/>
                </a:solidFill>
                <a:latin typeface="微软雅黑" panose="020B0503020204020204" charset="-122"/>
                <a:ea typeface="微软雅黑" panose="020B0503020204020204" charset="-122"/>
                <a:cs typeface="微软雅黑" panose="020B0503020204020204" charset="-122"/>
                <a:sym typeface="华文新魏" panose="02010800040101010101" charset="-122"/>
              </a:rPr>
              <a:t>患者治愈</a:t>
            </a:r>
            <a:r>
              <a:rPr lang="en-US" altLang="zh-CN" sz="4000" b="1" dirty="0">
                <a:solidFill>
                  <a:srgbClr val="FF0000"/>
                </a:solidFill>
                <a:latin typeface="微软雅黑" panose="020B0503020204020204" charset="-122"/>
                <a:ea typeface="微软雅黑" panose="020B0503020204020204" charset="-122"/>
                <a:cs typeface="微软雅黑" panose="020B0503020204020204" charset="-122"/>
                <a:sym typeface="华文新魏" panose="02010800040101010101" charset="-122"/>
              </a:rPr>
              <a:t>)</a:t>
            </a:r>
          </a:p>
        </p:txBody>
      </p:sp>
      <p:sp>
        <p:nvSpPr>
          <p:cNvPr id="8211" name="矩形 27"/>
          <p:cNvSpPr/>
          <p:nvPr/>
        </p:nvSpPr>
        <p:spPr>
          <a:xfrm>
            <a:off x="8890" y="6133465"/>
            <a:ext cx="1370965" cy="706755"/>
          </a:xfrm>
          <a:prstGeom prst="rect">
            <a:avLst/>
          </a:prstGeom>
          <a:solidFill>
            <a:srgbClr val="FFFFFF"/>
          </a:solidFill>
          <a:ln w="25400" cap="flat" cmpd="sng">
            <a:solidFill>
              <a:srgbClr val="4BACC6"/>
            </a:solidFill>
            <a:prstDash val="solid"/>
            <a:bevel/>
            <a:headEnd type="none" w="med" len="med"/>
            <a:tailEnd type="none" w="med" len="med"/>
          </a:ln>
        </p:spPr>
        <p:txBody>
          <a:bodyPr wrap="square">
            <a:spAutoFit/>
          </a:bodyPr>
          <a:lstStyle/>
          <a:p>
            <a:pPr algn="ctr"/>
            <a:r>
              <a:rPr lang="zh-CN" altLang="en-US" sz="4000" b="1" dirty="0">
                <a:solidFill>
                  <a:srgbClr val="FF0000"/>
                </a:solidFill>
                <a:latin typeface="Calibri" panose="020F0502020204030204" charset="0"/>
                <a:ea typeface="华文新魏" panose="02010800040101010101" charset="-122"/>
                <a:sym typeface="Calibri" panose="020F0502020204030204" charset="0"/>
              </a:rPr>
              <a:t>药效：</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52"/>
                                        </p:tgtEl>
                                        <p:attrNameLst>
                                          <p:attrName>style.visibility</p:attrName>
                                        </p:attrNameLst>
                                      </p:cBhvr>
                                      <p:to>
                                        <p:strVal val="visible"/>
                                      </p:to>
                                    </p:set>
                                    <p:animEffect filter="blinds(horizontal)">
                                      <p:cBhvr>
                                        <p:cTn id="7" dur="500"/>
                                        <p:tgtEl>
                                          <p:spTgt spid="615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57"/>
                                        </p:tgtEl>
                                        <p:attrNameLst>
                                          <p:attrName>style.visibility</p:attrName>
                                        </p:attrNameLst>
                                      </p:cBhvr>
                                      <p:to>
                                        <p:strVal val="visible"/>
                                      </p:to>
                                    </p:set>
                                    <p:animEffect filter="blinds(horizontal)">
                                      <p:cBhvr>
                                        <p:cTn id="12" dur="500"/>
                                        <p:tgtEl>
                                          <p:spTgt spid="615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159"/>
                                        </p:tgtEl>
                                        <p:attrNameLst>
                                          <p:attrName>style.visibility</p:attrName>
                                        </p:attrNameLst>
                                      </p:cBhvr>
                                      <p:to>
                                        <p:strVal val="visible"/>
                                      </p:to>
                                    </p:set>
                                    <p:animEffect filter="blinds(horizontal)">
                                      <p:cBhvr>
                                        <p:cTn id="17" dur="500"/>
                                        <p:tgtEl>
                                          <p:spTgt spid="615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158"/>
                                        </p:tgtEl>
                                        <p:attrNameLst>
                                          <p:attrName>style.visibility</p:attrName>
                                        </p:attrNameLst>
                                      </p:cBhvr>
                                      <p:to>
                                        <p:strVal val="visible"/>
                                      </p:to>
                                    </p:set>
                                    <p:animEffect filter="blinds(horizontal)">
                                      <p:cBhvr>
                                        <p:cTn id="22" dur="500"/>
                                        <p:tgtEl>
                                          <p:spTgt spid="615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189"/>
                                        </p:tgtEl>
                                        <p:attrNameLst>
                                          <p:attrName>style.visibility</p:attrName>
                                        </p:attrNameLst>
                                      </p:cBhvr>
                                      <p:to>
                                        <p:strVal val="visible"/>
                                      </p:to>
                                    </p:set>
                                    <p:animEffect filter="blinds(horizontal)">
                                      <p:cBhvr>
                                        <p:cTn id="27" dur="500"/>
                                        <p:tgtEl>
                                          <p:spTgt spid="718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8211"/>
                                        </p:tgtEl>
                                        <p:attrNameLst>
                                          <p:attrName>style.visibility</p:attrName>
                                        </p:attrNameLst>
                                      </p:cBhvr>
                                      <p:to>
                                        <p:strVal val="visible"/>
                                      </p:to>
                                    </p:set>
                                    <p:animEffect transition="in" filter="checkerboard(across)">
                                      <p:cBhvr>
                                        <p:cTn id="32" dur="500"/>
                                        <p:tgtEl>
                                          <p:spTgt spid="8211"/>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8205"/>
                                        </p:tgtEl>
                                        <p:attrNameLst>
                                          <p:attrName>style.visibility</p:attrName>
                                        </p:attrNameLst>
                                      </p:cBhvr>
                                      <p:to>
                                        <p:strVal val="visible"/>
                                      </p:to>
                                    </p:set>
                                    <p:animEffect transition="in" filter="box(in)">
                                      <p:cBhvr>
                                        <p:cTn id="37" dur="2000"/>
                                        <p:tgtEl>
                                          <p:spTgt spid="8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bldLvl="0" animBg="1"/>
      <p:bldP spid="6157" grpId="0" bldLvl="0"/>
      <p:bldP spid="6158" grpId="0" bldLvl="0"/>
      <p:bldP spid="6159" grpId="0" bldLvl="0" animBg="1"/>
      <p:bldP spid="7189" grpId="0" bldLvl="0" animBg="1"/>
      <p:bldP spid="8205" grpId="0"/>
      <p:bldP spid="82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矩形 84"/>
          <p:cNvSpPr/>
          <p:nvPr/>
        </p:nvSpPr>
        <p:spPr>
          <a:xfrm>
            <a:off x="-635" y="-10160"/>
            <a:ext cx="7581900" cy="559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solidFill>
                  <a:schemeClr val="tx1"/>
                </a:solidFill>
                <a:latin typeface="微软雅黑" panose="020B0503020204020204" charset="-122"/>
                <a:ea typeface="微软雅黑" panose="020B0503020204020204" charset="-122"/>
                <a:cs typeface="微软雅黑" panose="020B0503020204020204" charset="-122"/>
              </a:rPr>
              <a:t>一、 中央集权的发展（中央—地方） </a:t>
            </a:r>
          </a:p>
        </p:txBody>
      </p:sp>
      <p:sp>
        <p:nvSpPr>
          <p:cNvPr id="4" name="文本框 3"/>
          <p:cNvSpPr txBox="1"/>
          <p:nvPr/>
        </p:nvSpPr>
        <p:spPr>
          <a:xfrm>
            <a:off x="-635" y="448945"/>
            <a:ext cx="6939280" cy="521970"/>
          </a:xfrm>
          <a:prstGeom prst="rect">
            <a:avLst/>
          </a:prstGeom>
          <a:noFill/>
        </p:spPr>
        <p:txBody>
          <a:bodyPr wrap="none" rtlCol="0" anchor="t">
            <a:spAutoFit/>
          </a:bodyPr>
          <a:lstStyle/>
          <a:p>
            <a:pPr>
              <a:spcBef>
                <a:spcPct val="0"/>
              </a:spcBef>
              <a:buClr>
                <a:schemeClr val="tx1"/>
              </a:buClr>
              <a:buNone/>
            </a:pPr>
            <a:r>
              <a:rPr lang="zh-CN" altLang="en-US" sz="2800" dirty="0">
                <a:solidFill>
                  <a:schemeClr val="tx1"/>
                </a:solidFill>
                <a:latin typeface="微软雅黑" panose="020B0503020204020204" charset="-122"/>
                <a:ea typeface="微软雅黑" panose="020B0503020204020204" charset="-122"/>
                <a:cs typeface="华文新魏" panose="02010800040101010101" charset="-122"/>
                <a:sym typeface="+mn-ea"/>
              </a:rPr>
              <a:t>汉武帝解决王国问题、加强中央集权的措施</a:t>
            </a:r>
          </a:p>
        </p:txBody>
      </p:sp>
      <p:sp>
        <p:nvSpPr>
          <p:cNvPr id="21507" name="TextBox 4"/>
          <p:cNvSpPr txBox="1"/>
          <p:nvPr/>
        </p:nvSpPr>
        <p:spPr>
          <a:xfrm>
            <a:off x="-635" y="894080"/>
            <a:ext cx="2736850" cy="460375"/>
          </a:xfrm>
          <a:prstGeom prst="rect">
            <a:avLst/>
          </a:prstGeom>
          <a:noFill/>
          <a:ln w="9525">
            <a:noFill/>
          </a:ln>
        </p:spPr>
        <p:txBody>
          <a:bodyPr>
            <a:spAutoFit/>
          </a:bodyPr>
          <a:lstStyle/>
          <a:p>
            <a:r>
              <a:rPr lang="zh-CN" altLang="en-US" sz="2400" dirty="0">
                <a:solidFill>
                  <a:schemeClr val="tx1"/>
                </a:solidFill>
                <a:latin typeface="微软雅黑" panose="020B0503020204020204" charset="-122"/>
                <a:ea typeface="微软雅黑" panose="020B0503020204020204" charset="-122"/>
                <a:cs typeface="微软雅黑" panose="020B0503020204020204" charset="-122"/>
              </a:rPr>
              <a:t>1、颁布推恩令</a:t>
            </a:r>
          </a:p>
        </p:txBody>
      </p:sp>
      <p:pic>
        <p:nvPicPr>
          <p:cNvPr id="26629" name="Picture 5" descr="D:\{历史教学}\初一课件\七年级上\七上第15课汉武帝推进大一统格局\20101127121352-1930277699.jpg"/>
          <p:cNvPicPr>
            <a:picLocks noChangeAspect="1"/>
          </p:cNvPicPr>
          <p:nvPr/>
        </p:nvPicPr>
        <p:blipFill>
          <a:blip r:embed="rId2">
            <a:clrChange>
              <a:clrFrom>
                <a:srgbClr val="BFBFBF"/>
              </a:clrFrom>
              <a:clrTo>
                <a:srgbClr val="BFBFBF">
                  <a:alpha val="0"/>
                </a:srgbClr>
              </a:clrTo>
            </a:clrChange>
          </a:blip>
          <a:srcRect b="37872"/>
          <a:stretch>
            <a:fillRect/>
          </a:stretch>
        </p:blipFill>
        <p:spPr>
          <a:xfrm>
            <a:off x="5083493" y="1315403"/>
            <a:ext cx="828675" cy="719137"/>
          </a:xfrm>
          <a:prstGeom prst="rect">
            <a:avLst/>
          </a:prstGeom>
          <a:noFill/>
          <a:ln w="9525">
            <a:noFill/>
          </a:ln>
        </p:spPr>
      </p:pic>
      <p:pic>
        <p:nvPicPr>
          <p:cNvPr id="26630" name="Picture 6" descr="D:\{历史教学}\初一课件\七年级上\七上第15课汉武帝推进大一统格局\gpic_bd26a25a937bc0224aa28012f0700bdb_副本.jpg"/>
          <p:cNvPicPr>
            <a:picLocks noChangeAspect="1"/>
          </p:cNvPicPr>
          <p:nvPr/>
        </p:nvPicPr>
        <p:blipFill>
          <a:blip r:embed="rId3">
            <a:clrChange>
              <a:clrFrom>
                <a:srgbClr val="FAFEFF"/>
              </a:clrFrom>
              <a:clrTo>
                <a:srgbClr val="FAFEFF">
                  <a:alpha val="0"/>
                </a:srgbClr>
              </a:clrTo>
            </a:clrChange>
          </a:blip>
          <a:stretch>
            <a:fillRect/>
          </a:stretch>
        </p:blipFill>
        <p:spPr>
          <a:xfrm>
            <a:off x="4075430" y="2467928"/>
            <a:ext cx="647700" cy="720725"/>
          </a:xfrm>
          <a:prstGeom prst="rect">
            <a:avLst/>
          </a:prstGeom>
          <a:noFill/>
          <a:ln w="9525">
            <a:noFill/>
          </a:ln>
        </p:spPr>
      </p:pic>
      <p:pic>
        <p:nvPicPr>
          <p:cNvPr id="26631" name="Picture 7" descr="D:\{历史教学}\初一课件\七年级上\七上第15课汉武帝推进大一统格局\gpic_bd26a25a937bc0224aa28012f0700bdb_副1本.jpg"/>
          <p:cNvPicPr>
            <a:picLocks noChangeAspect="1"/>
          </p:cNvPicPr>
          <p:nvPr/>
        </p:nvPicPr>
        <p:blipFill>
          <a:blip r:embed="rId4">
            <a:clrChange>
              <a:clrFrom>
                <a:srgbClr val="FFFFFF"/>
              </a:clrFrom>
              <a:clrTo>
                <a:srgbClr val="FFFFFF">
                  <a:alpha val="0"/>
                </a:srgbClr>
              </a:clrTo>
            </a:clrChange>
          </a:blip>
          <a:stretch>
            <a:fillRect/>
          </a:stretch>
        </p:blipFill>
        <p:spPr>
          <a:xfrm>
            <a:off x="4075430" y="4431665"/>
            <a:ext cx="585788" cy="628650"/>
          </a:xfrm>
          <a:prstGeom prst="rect">
            <a:avLst/>
          </a:prstGeom>
          <a:noFill/>
          <a:ln w="9525">
            <a:noFill/>
          </a:ln>
        </p:spPr>
      </p:pic>
      <p:pic>
        <p:nvPicPr>
          <p:cNvPr id="26632" name="Picture 6" descr="D:\{历史教学}\初一课件\七年级上\七上第15课汉武帝推进大一统格局\gpic_bd26a25a937bc0224aa28012f0700bdb_副本.jpg"/>
          <p:cNvPicPr>
            <a:picLocks noChangeAspect="1"/>
          </p:cNvPicPr>
          <p:nvPr/>
        </p:nvPicPr>
        <p:blipFill>
          <a:blip r:embed="rId3">
            <a:clrChange>
              <a:clrFrom>
                <a:srgbClr val="FAFEFF"/>
              </a:clrFrom>
              <a:clrTo>
                <a:srgbClr val="FAFEFF">
                  <a:alpha val="0"/>
                </a:srgbClr>
              </a:clrTo>
            </a:clrChange>
          </a:blip>
          <a:stretch>
            <a:fillRect/>
          </a:stretch>
        </p:blipFill>
        <p:spPr>
          <a:xfrm>
            <a:off x="5083493" y="2467928"/>
            <a:ext cx="647700" cy="720725"/>
          </a:xfrm>
          <a:prstGeom prst="rect">
            <a:avLst/>
          </a:prstGeom>
          <a:noFill/>
          <a:ln w="9525">
            <a:noFill/>
          </a:ln>
        </p:spPr>
      </p:pic>
      <p:pic>
        <p:nvPicPr>
          <p:cNvPr id="26633" name="Picture 6" descr="D:\{历史教学}\初一课件\七年级上\七上第15课汉武帝推进大一统格局\gpic_bd26a25a937bc0224aa28012f0700bdb_副本.jpg"/>
          <p:cNvPicPr>
            <a:picLocks noChangeAspect="1"/>
          </p:cNvPicPr>
          <p:nvPr/>
        </p:nvPicPr>
        <p:blipFill>
          <a:blip r:embed="rId3">
            <a:clrChange>
              <a:clrFrom>
                <a:srgbClr val="FAFEFF"/>
              </a:clrFrom>
              <a:clrTo>
                <a:srgbClr val="FAFEFF">
                  <a:alpha val="0"/>
                </a:srgbClr>
              </a:clrTo>
            </a:clrChange>
          </a:blip>
          <a:stretch>
            <a:fillRect/>
          </a:stretch>
        </p:blipFill>
        <p:spPr>
          <a:xfrm>
            <a:off x="6162993" y="2467928"/>
            <a:ext cx="647700" cy="720725"/>
          </a:xfrm>
          <a:prstGeom prst="rect">
            <a:avLst/>
          </a:prstGeom>
          <a:noFill/>
          <a:ln w="9525">
            <a:noFill/>
          </a:ln>
        </p:spPr>
      </p:pic>
      <p:sp>
        <p:nvSpPr>
          <p:cNvPr id="11" name="TextBox 10"/>
          <p:cNvSpPr txBox="1"/>
          <p:nvPr/>
        </p:nvSpPr>
        <p:spPr>
          <a:xfrm>
            <a:off x="10052368" y="1480503"/>
            <a:ext cx="1079500" cy="39878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皇  帝</a:t>
            </a:r>
          </a:p>
        </p:txBody>
      </p:sp>
      <p:sp>
        <p:nvSpPr>
          <p:cNvPr id="12" name="TextBox 11"/>
          <p:cNvSpPr txBox="1"/>
          <p:nvPr/>
        </p:nvSpPr>
        <p:spPr>
          <a:xfrm>
            <a:off x="3103880" y="2704465"/>
            <a:ext cx="1079500" cy="39878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诸  侯</a:t>
            </a:r>
          </a:p>
        </p:txBody>
      </p:sp>
      <p:sp>
        <p:nvSpPr>
          <p:cNvPr id="14" name="TextBox 13"/>
          <p:cNvSpPr txBox="1"/>
          <p:nvPr/>
        </p:nvSpPr>
        <p:spPr>
          <a:xfrm>
            <a:off x="3138805" y="4504690"/>
            <a:ext cx="1079500" cy="39878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嫡长子</a:t>
            </a:r>
          </a:p>
        </p:txBody>
      </p:sp>
      <p:pic>
        <p:nvPicPr>
          <p:cNvPr id="26637" name="Picture 7" descr="D:\{历史教学}\初一课件\七年级上\七上第15课汉武帝推进大一统格局\gpic_bd26a25a937bc0224aa28012f0700bdb_副1本.jpg"/>
          <p:cNvPicPr>
            <a:picLocks noChangeAspect="1"/>
          </p:cNvPicPr>
          <p:nvPr/>
        </p:nvPicPr>
        <p:blipFill>
          <a:blip r:embed="rId4">
            <a:clrChange>
              <a:clrFrom>
                <a:srgbClr val="FFFFFF"/>
              </a:clrFrom>
              <a:clrTo>
                <a:srgbClr val="FFFFFF">
                  <a:alpha val="0"/>
                </a:srgbClr>
              </a:clrTo>
            </a:clrChange>
          </a:blip>
          <a:stretch>
            <a:fillRect/>
          </a:stretch>
        </p:blipFill>
        <p:spPr>
          <a:xfrm>
            <a:off x="5154930" y="4431665"/>
            <a:ext cx="585788" cy="628650"/>
          </a:xfrm>
          <a:prstGeom prst="rect">
            <a:avLst/>
          </a:prstGeom>
          <a:noFill/>
          <a:ln w="9525">
            <a:noFill/>
          </a:ln>
        </p:spPr>
      </p:pic>
      <p:pic>
        <p:nvPicPr>
          <p:cNvPr id="26638" name="Picture 7" descr="D:\{历史教学}\初一课件\七年级上\七上第15课汉武帝推进大一统格局\gpic_bd26a25a937bc0224aa28012f0700bdb_副1本.jpg"/>
          <p:cNvPicPr>
            <a:picLocks noChangeAspect="1"/>
          </p:cNvPicPr>
          <p:nvPr/>
        </p:nvPicPr>
        <p:blipFill>
          <a:blip r:embed="rId4">
            <a:clrChange>
              <a:clrFrom>
                <a:srgbClr val="FFFFFF"/>
              </a:clrFrom>
              <a:clrTo>
                <a:srgbClr val="FFFFFF">
                  <a:alpha val="0"/>
                </a:srgbClr>
              </a:clrTo>
            </a:clrChange>
          </a:blip>
          <a:stretch>
            <a:fillRect/>
          </a:stretch>
        </p:blipFill>
        <p:spPr>
          <a:xfrm>
            <a:off x="6236018" y="4431665"/>
            <a:ext cx="585787" cy="628650"/>
          </a:xfrm>
          <a:prstGeom prst="rect">
            <a:avLst/>
          </a:prstGeom>
          <a:noFill/>
          <a:ln w="9525">
            <a:noFill/>
          </a:ln>
        </p:spPr>
      </p:pic>
      <p:sp>
        <p:nvSpPr>
          <p:cNvPr id="26639" name="文本框 1"/>
          <p:cNvSpPr txBox="1"/>
          <p:nvPr/>
        </p:nvSpPr>
        <p:spPr>
          <a:xfrm>
            <a:off x="-27940" y="1957705"/>
            <a:ext cx="3172460" cy="768350"/>
          </a:xfrm>
          <a:prstGeom prst="rect">
            <a:avLst/>
          </a:prstGeom>
          <a:solidFill>
            <a:srgbClr val="F2F2F2"/>
          </a:solidFill>
          <a:ln w="9525" cap="flat" cmpd="sng">
            <a:solidFill>
              <a:srgbClr val="FF0000"/>
            </a:solidFill>
            <a:prstDash val="solid"/>
            <a:miter/>
            <a:headEnd type="none" w="med" len="med"/>
            <a:tailEnd type="none" w="med" len="med"/>
          </a:ln>
        </p:spPr>
        <p:txBody>
          <a:bodyPr wrap="square">
            <a:spAutoFit/>
          </a:bodyPr>
          <a:lstStyle/>
          <a:p>
            <a:pPr algn="ctr"/>
            <a:r>
              <a:rPr lang="zh-CN" altLang="en-US" sz="4400" b="1" dirty="0">
                <a:solidFill>
                  <a:srgbClr val="FF0000"/>
                </a:solidFill>
                <a:latin typeface="微软雅黑" panose="020B0503020204020204" charset="-122"/>
                <a:ea typeface="微软雅黑" panose="020B0503020204020204" charset="-122"/>
              </a:rPr>
              <a:t>嫡长子继承</a:t>
            </a:r>
          </a:p>
        </p:txBody>
      </p:sp>
      <p:cxnSp>
        <p:nvCxnSpPr>
          <p:cNvPr id="26" name="直接连接符 25"/>
          <p:cNvCxnSpPr/>
          <p:nvPr/>
        </p:nvCxnSpPr>
        <p:spPr>
          <a:xfrm>
            <a:off x="4435793" y="2252028"/>
            <a:ext cx="20875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5443855" y="2036128"/>
            <a:ext cx="0" cy="431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6523355" y="2252028"/>
            <a:ext cx="0" cy="2889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flipH="1">
            <a:off x="1261110" y="2704465"/>
            <a:ext cx="17780" cy="954405"/>
          </a:xfrm>
          <a:prstGeom prst="straightConnector1">
            <a:avLst/>
          </a:prstGeom>
          <a:ln w="793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644" name="文本框 3"/>
          <p:cNvSpPr txBox="1"/>
          <p:nvPr/>
        </p:nvSpPr>
        <p:spPr>
          <a:xfrm>
            <a:off x="-31115" y="3663315"/>
            <a:ext cx="3746500" cy="768350"/>
          </a:xfrm>
          <a:prstGeom prst="rect">
            <a:avLst/>
          </a:prstGeom>
          <a:solidFill>
            <a:srgbClr val="F2F2F2"/>
          </a:solidFill>
          <a:ln w="9525" cap="flat" cmpd="sng">
            <a:solidFill>
              <a:srgbClr val="FF0000"/>
            </a:solidFill>
            <a:prstDash val="solid"/>
            <a:miter/>
            <a:headEnd type="none" w="med" len="med"/>
            <a:tailEnd type="none" w="med" len="med"/>
          </a:ln>
        </p:spPr>
        <p:txBody>
          <a:bodyPr wrap="square">
            <a:spAutoFit/>
          </a:bodyPr>
          <a:lstStyle/>
          <a:p>
            <a:pPr algn="ctr"/>
            <a:r>
              <a:rPr lang="zh-CN" altLang="en-US" sz="4400" b="1" dirty="0">
                <a:solidFill>
                  <a:srgbClr val="FF0000"/>
                </a:solidFill>
                <a:latin typeface="微软雅黑" panose="020B0503020204020204" charset="-122"/>
                <a:ea typeface="微软雅黑" panose="020B0503020204020204" charset="-122"/>
              </a:rPr>
              <a:t>推恩各子弟</a:t>
            </a:r>
          </a:p>
        </p:txBody>
      </p:sp>
      <p:sp>
        <p:nvSpPr>
          <p:cNvPr id="55" name="TextBox 54"/>
          <p:cNvSpPr txBox="1"/>
          <p:nvPr/>
        </p:nvSpPr>
        <p:spPr>
          <a:xfrm>
            <a:off x="11166793" y="2704465"/>
            <a:ext cx="1081088" cy="39878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诸 侯</a:t>
            </a:r>
          </a:p>
        </p:txBody>
      </p:sp>
      <p:sp>
        <p:nvSpPr>
          <p:cNvPr id="58" name="任意多边形 57"/>
          <p:cNvSpPr/>
          <p:nvPr/>
        </p:nvSpPr>
        <p:spPr>
          <a:xfrm>
            <a:off x="4796155" y="3188653"/>
            <a:ext cx="1295400" cy="955675"/>
          </a:xfrm>
          <a:custGeom>
            <a:avLst/>
            <a:gdLst>
              <a:gd name="connsiteX0" fmla="*/ 787112 w 1589217"/>
              <a:gd name="connsiteY0" fmla="*/ 80211 h 1171074"/>
              <a:gd name="connsiteX1" fmla="*/ 787112 w 1589217"/>
              <a:gd name="connsiteY1" fmla="*/ 80211 h 1171074"/>
              <a:gd name="connsiteX2" fmla="*/ 386059 w 1589217"/>
              <a:gd name="connsiteY2" fmla="*/ 96253 h 1171074"/>
              <a:gd name="connsiteX3" fmla="*/ 305849 w 1589217"/>
              <a:gd name="connsiteY3" fmla="*/ 112295 h 1171074"/>
              <a:gd name="connsiteX4" fmla="*/ 273764 w 1589217"/>
              <a:gd name="connsiteY4" fmla="*/ 160421 h 1171074"/>
              <a:gd name="connsiteX5" fmla="*/ 241680 w 1589217"/>
              <a:gd name="connsiteY5" fmla="*/ 256674 h 1171074"/>
              <a:gd name="connsiteX6" fmla="*/ 225638 w 1589217"/>
              <a:gd name="connsiteY6" fmla="*/ 304800 h 1171074"/>
              <a:gd name="connsiteX7" fmla="*/ 193554 w 1589217"/>
              <a:gd name="connsiteY7" fmla="*/ 352927 h 1171074"/>
              <a:gd name="connsiteX8" fmla="*/ 33133 w 1589217"/>
              <a:gd name="connsiteY8" fmla="*/ 465221 h 1171074"/>
              <a:gd name="connsiteX9" fmla="*/ 1049 w 1589217"/>
              <a:gd name="connsiteY9" fmla="*/ 641685 h 1171074"/>
              <a:gd name="connsiteX10" fmla="*/ 65217 w 1589217"/>
              <a:gd name="connsiteY10" fmla="*/ 866274 h 1171074"/>
              <a:gd name="connsiteX11" fmla="*/ 113343 w 1589217"/>
              <a:gd name="connsiteY11" fmla="*/ 994611 h 1171074"/>
              <a:gd name="connsiteX12" fmla="*/ 161470 w 1589217"/>
              <a:gd name="connsiteY12" fmla="*/ 1122948 h 1171074"/>
              <a:gd name="connsiteX13" fmla="*/ 530438 w 1589217"/>
              <a:gd name="connsiteY13" fmla="*/ 1171074 h 1171074"/>
              <a:gd name="connsiteX14" fmla="*/ 722943 w 1589217"/>
              <a:gd name="connsiteY14" fmla="*/ 1171074 h 1171074"/>
              <a:gd name="connsiteX15" fmla="*/ 1204207 w 1589217"/>
              <a:gd name="connsiteY15" fmla="*/ 1074821 h 1171074"/>
              <a:gd name="connsiteX16" fmla="*/ 1284417 w 1589217"/>
              <a:gd name="connsiteY16" fmla="*/ 962527 h 1171074"/>
              <a:gd name="connsiteX17" fmla="*/ 1316501 w 1589217"/>
              <a:gd name="connsiteY17" fmla="*/ 866274 h 1171074"/>
              <a:gd name="connsiteX18" fmla="*/ 1364628 w 1589217"/>
              <a:gd name="connsiteY18" fmla="*/ 802106 h 1171074"/>
              <a:gd name="connsiteX19" fmla="*/ 1396712 w 1589217"/>
              <a:gd name="connsiteY19" fmla="*/ 770021 h 1171074"/>
              <a:gd name="connsiteX20" fmla="*/ 1589217 w 1589217"/>
              <a:gd name="connsiteY20" fmla="*/ 465221 h 1171074"/>
              <a:gd name="connsiteX21" fmla="*/ 1476922 w 1589217"/>
              <a:gd name="connsiteY21" fmla="*/ 368969 h 1171074"/>
              <a:gd name="connsiteX22" fmla="*/ 1236291 w 1589217"/>
              <a:gd name="connsiteY22" fmla="*/ 96253 h 1171074"/>
              <a:gd name="connsiteX23" fmla="*/ 899407 w 1589217"/>
              <a:gd name="connsiteY23" fmla="*/ 0 h 1171074"/>
              <a:gd name="connsiteX24" fmla="*/ 787112 w 1589217"/>
              <a:gd name="connsiteY24" fmla="*/ 80211 h 117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89217" h="1171074">
                <a:moveTo>
                  <a:pt x="787112" y="80211"/>
                </a:moveTo>
                <a:lnTo>
                  <a:pt x="787112" y="80211"/>
                </a:lnTo>
                <a:cubicBezTo>
                  <a:pt x="653428" y="85558"/>
                  <a:pt x="519554" y="87353"/>
                  <a:pt x="386059" y="96253"/>
                </a:cubicBezTo>
                <a:cubicBezTo>
                  <a:pt x="358853" y="98067"/>
                  <a:pt x="329523" y="98767"/>
                  <a:pt x="305849" y="112295"/>
                </a:cubicBezTo>
                <a:cubicBezTo>
                  <a:pt x="289109" y="121861"/>
                  <a:pt x="284459" y="144379"/>
                  <a:pt x="273764" y="160421"/>
                </a:cubicBezTo>
                <a:lnTo>
                  <a:pt x="241680" y="256674"/>
                </a:lnTo>
                <a:cubicBezTo>
                  <a:pt x="236333" y="272716"/>
                  <a:pt x="235018" y="290730"/>
                  <a:pt x="225638" y="304800"/>
                </a:cubicBezTo>
                <a:lnTo>
                  <a:pt x="193554" y="352927"/>
                </a:lnTo>
                <a:lnTo>
                  <a:pt x="33133" y="465221"/>
                </a:lnTo>
                <a:cubicBezTo>
                  <a:pt x="0" y="630886"/>
                  <a:pt x="1049" y="571110"/>
                  <a:pt x="1049" y="641685"/>
                </a:cubicBezTo>
                <a:lnTo>
                  <a:pt x="65217" y="866274"/>
                </a:lnTo>
                <a:cubicBezTo>
                  <a:pt x="81259" y="909053"/>
                  <a:pt x="97976" y="951585"/>
                  <a:pt x="113343" y="994611"/>
                </a:cubicBezTo>
                <a:cubicBezTo>
                  <a:pt x="158174" y="1120136"/>
                  <a:pt x="127134" y="1054276"/>
                  <a:pt x="161470" y="1122948"/>
                </a:cubicBezTo>
                <a:lnTo>
                  <a:pt x="530438" y="1171074"/>
                </a:lnTo>
                <a:lnTo>
                  <a:pt x="722943" y="1171074"/>
                </a:lnTo>
                <a:lnTo>
                  <a:pt x="1204207" y="1074821"/>
                </a:lnTo>
                <a:cubicBezTo>
                  <a:pt x="1230944" y="1037390"/>
                  <a:pt x="1262609" y="1003028"/>
                  <a:pt x="1284417" y="962527"/>
                </a:cubicBezTo>
                <a:cubicBezTo>
                  <a:pt x="1300451" y="932750"/>
                  <a:pt x="1296209" y="893330"/>
                  <a:pt x="1316501" y="866274"/>
                </a:cubicBezTo>
                <a:cubicBezTo>
                  <a:pt x="1332543" y="844885"/>
                  <a:pt x="1347511" y="822646"/>
                  <a:pt x="1364628" y="802106"/>
                </a:cubicBezTo>
                <a:cubicBezTo>
                  <a:pt x="1374311" y="790487"/>
                  <a:pt x="1396712" y="770021"/>
                  <a:pt x="1396712" y="770021"/>
                </a:cubicBezTo>
                <a:lnTo>
                  <a:pt x="1589217" y="465221"/>
                </a:lnTo>
                <a:lnTo>
                  <a:pt x="1476922" y="368969"/>
                </a:lnTo>
                <a:lnTo>
                  <a:pt x="1236291" y="96253"/>
                </a:lnTo>
                <a:lnTo>
                  <a:pt x="899407" y="0"/>
                </a:lnTo>
                <a:lnTo>
                  <a:pt x="787112" y="80211"/>
                </a:lnTo>
                <a:close/>
              </a:path>
            </a:pathLst>
          </a:custGeom>
          <a:solidFill>
            <a:srgbClr val="CC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6647" name="TextBox 58"/>
          <p:cNvSpPr txBox="1"/>
          <p:nvPr/>
        </p:nvSpPr>
        <p:spPr>
          <a:xfrm>
            <a:off x="4796155" y="3404553"/>
            <a:ext cx="1368425" cy="521970"/>
          </a:xfrm>
          <a:prstGeom prst="rect">
            <a:avLst/>
          </a:prstGeom>
          <a:noFill/>
          <a:ln w="9525">
            <a:noFill/>
          </a:ln>
        </p:spPr>
        <p:txBody>
          <a:bodyPr>
            <a:spAutoFit/>
          </a:bodyPr>
          <a:lstStyle/>
          <a:p>
            <a:pPr algn="ctr"/>
            <a:r>
              <a:rPr lang="zh-CN" altLang="en-US" sz="2800" dirty="0">
                <a:solidFill>
                  <a:srgbClr val="000000"/>
                </a:solidFill>
                <a:latin typeface="黑体" panose="02010609060101010101" charset="-122"/>
                <a:ea typeface="黑体" panose="02010609060101010101" charset="-122"/>
              </a:rPr>
              <a:t>封土</a:t>
            </a:r>
          </a:p>
        </p:txBody>
      </p:sp>
      <p:sp>
        <p:nvSpPr>
          <p:cNvPr id="61" name="TextBox 60"/>
          <p:cNvSpPr txBox="1"/>
          <p:nvPr/>
        </p:nvSpPr>
        <p:spPr>
          <a:xfrm>
            <a:off x="5875655" y="1551940"/>
            <a:ext cx="1079500" cy="39878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皇  帝</a:t>
            </a:r>
          </a:p>
        </p:txBody>
      </p:sp>
      <p:sp>
        <p:nvSpPr>
          <p:cNvPr id="62" name="任意多边形 61"/>
          <p:cNvSpPr/>
          <p:nvPr/>
        </p:nvSpPr>
        <p:spPr>
          <a:xfrm>
            <a:off x="3715068" y="3188653"/>
            <a:ext cx="1296988" cy="955675"/>
          </a:xfrm>
          <a:custGeom>
            <a:avLst/>
            <a:gdLst>
              <a:gd name="connsiteX0" fmla="*/ 787112 w 1589217"/>
              <a:gd name="connsiteY0" fmla="*/ 80211 h 1171074"/>
              <a:gd name="connsiteX1" fmla="*/ 787112 w 1589217"/>
              <a:gd name="connsiteY1" fmla="*/ 80211 h 1171074"/>
              <a:gd name="connsiteX2" fmla="*/ 386059 w 1589217"/>
              <a:gd name="connsiteY2" fmla="*/ 96253 h 1171074"/>
              <a:gd name="connsiteX3" fmla="*/ 305849 w 1589217"/>
              <a:gd name="connsiteY3" fmla="*/ 112295 h 1171074"/>
              <a:gd name="connsiteX4" fmla="*/ 273764 w 1589217"/>
              <a:gd name="connsiteY4" fmla="*/ 160421 h 1171074"/>
              <a:gd name="connsiteX5" fmla="*/ 241680 w 1589217"/>
              <a:gd name="connsiteY5" fmla="*/ 256674 h 1171074"/>
              <a:gd name="connsiteX6" fmla="*/ 225638 w 1589217"/>
              <a:gd name="connsiteY6" fmla="*/ 304800 h 1171074"/>
              <a:gd name="connsiteX7" fmla="*/ 193554 w 1589217"/>
              <a:gd name="connsiteY7" fmla="*/ 352927 h 1171074"/>
              <a:gd name="connsiteX8" fmla="*/ 33133 w 1589217"/>
              <a:gd name="connsiteY8" fmla="*/ 465221 h 1171074"/>
              <a:gd name="connsiteX9" fmla="*/ 1049 w 1589217"/>
              <a:gd name="connsiteY9" fmla="*/ 641685 h 1171074"/>
              <a:gd name="connsiteX10" fmla="*/ 65217 w 1589217"/>
              <a:gd name="connsiteY10" fmla="*/ 866274 h 1171074"/>
              <a:gd name="connsiteX11" fmla="*/ 113343 w 1589217"/>
              <a:gd name="connsiteY11" fmla="*/ 994611 h 1171074"/>
              <a:gd name="connsiteX12" fmla="*/ 161470 w 1589217"/>
              <a:gd name="connsiteY12" fmla="*/ 1122948 h 1171074"/>
              <a:gd name="connsiteX13" fmla="*/ 530438 w 1589217"/>
              <a:gd name="connsiteY13" fmla="*/ 1171074 h 1171074"/>
              <a:gd name="connsiteX14" fmla="*/ 722943 w 1589217"/>
              <a:gd name="connsiteY14" fmla="*/ 1171074 h 1171074"/>
              <a:gd name="connsiteX15" fmla="*/ 1204207 w 1589217"/>
              <a:gd name="connsiteY15" fmla="*/ 1074821 h 1171074"/>
              <a:gd name="connsiteX16" fmla="*/ 1284417 w 1589217"/>
              <a:gd name="connsiteY16" fmla="*/ 962527 h 1171074"/>
              <a:gd name="connsiteX17" fmla="*/ 1316501 w 1589217"/>
              <a:gd name="connsiteY17" fmla="*/ 866274 h 1171074"/>
              <a:gd name="connsiteX18" fmla="*/ 1364628 w 1589217"/>
              <a:gd name="connsiteY18" fmla="*/ 802106 h 1171074"/>
              <a:gd name="connsiteX19" fmla="*/ 1396712 w 1589217"/>
              <a:gd name="connsiteY19" fmla="*/ 770021 h 1171074"/>
              <a:gd name="connsiteX20" fmla="*/ 1589217 w 1589217"/>
              <a:gd name="connsiteY20" fmla="*/ 465221 h 1171074"/>
              <a:gd name="connsiteX21" fmla="*/ 1476922 w 1589217"/>
              <a:gd name="connsiteY21" fmla="*/ 368969 h 1171074"/>
              <a:gd name="connsiteX22" fmla="*/ 1236291 w 1589217"/>
              <a:gd name="connsiteY22" fmla="*/ 96253 h 1171074"/>
              <a:gd name="connsiteX23" fmla="*/ 899407 w 1589217"/>
              <a:gd name="connsiteY23" fmla="*/ 0 h 1171074"/>
              <a:gd name="connsiteX24" fmla="*/ 787112 w 1589217"/>
              <a:gd name="connsiteY24" fmla="*/ 80211 h 117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89217" h="1171074">
                <a:moveTo>
                  <a:pt x="787112" y="80211"/>
                </a:moveTo>
                <a:lnTo>
                  <a:pt x="787112" y="80211"/>
                </a:lnTo>
                <a:cubicBezTo>
                  <a:pt x="653428" y="85558"/>
                  <a:pt x="519554" y="87353"/>
                  <a:pt x="386059" y="96253"/>
                </a:cubicBezTo>
                <a:cubicBezTo>
                  <a:pt x="358853" y="98067"/>
                  <a:pt x="329523" y="98767"/>
                  <a:pt x="305849" y="112295"/>
                </a:cubicBezTo>
                <a:cubicBezTo>
                  <a:pt x="289109" y="121861"/>
                  <a:pt x="284459" y="144379"/>
                  <a:pt x="273764" y="160421"/>
                </a:cubicBezTo>
                <a:lnTo>
                  <a:pt x="241680" y="256674"/>
                </a:lnTo>
                <a:cubicBezTo>
                  <a:pt x="236333" y="272716"/>
                  <a:pt x="235018" y="290730"/>
                  <a:pt x="225638" y="304800"/>
                </a:cubicBezTo>
                <a:lnTo>
                  <a:pt x="193554" y="352927"/>
                </a:lnTo>
                <a:lnTo>
                  <a:pt x="33133" y="465221"/>
                </a:lnTo>
                <a:cubicBezTo>
                  <a:pt x="0" y="630886"/>
                  <a:pt x="1049" y="571110"/>
                  <a:pt x="1049" y="641685"/>
                </a:cubicBezTo>
                <a:lnTo>
                  <a:pt x="65217" y="866274"/>
                </a:lnTo>
                <a:cubicBezTo>
                  <a:pt x="81259" y="909053"/>
                  <a:pt x="97976" y="951585"/>
                  <a:pt x="113343" y="994611"/>
                </a:cubicBezTo>
                <a:cubicBezTo>
                  <a:pt x="158174" y="1120136"/>
                  <a:pt x="127134" y="1054276"/>
                  <a:pt x="161470" y="1122948"/>
                </a:cubicBezTo>
                <a:lnTo>
                  <a:pt x="530438" y="1171074"/>
                </a:lnTo>
                <a:lnTo>
                  <a:pt x="722943" y="1171074"/>
                </a:lnTo>
                <a:lnTo>
                  <a:pt x="1204207" y="1074821"/>
                </a:lnTo>
                <a:cubicBezTo>
                  <a:pt x="1230944" y="1037390"/>
                  <a:pt x="1262609" y="1003028"/>
                  <a:pt x="1284417" y="962527"/>
                </a:cubicBezTo>
                <a:cubicBezTo>
                  <a:pt x="1300451" y="932750"/>
                  <a:pt x="1296209" y="893330"/>
                  <a:pt x="1316501" y="866274"/>
                </a:cubicBezTo>
                <a:cubicBezTo>
                  <a:pt x="1332543" y="844885"/>
                  <a:pt x="1347511" y="822646"/>
                  <a:pt x="1364628" y="802106"/>
                </a:cubicBezTo>
                <a:cubicBezTo>
                  <a:pt x="1374311" y="790487"/>
                  <a:pt x="1396712" y="770021"/>
                  <a:pt x="1396712" y="770021"/>
                </a:cubicBezTo>
                <a:lnTo>
                  <a:pt x="1589217" y="465221"/>
                </a:lnTo>
                <a:lnTo>
                  <a:pt x="1476922" y="368969"/>
                </a:lnTo>
                <a:lnTo>
                  <a:pt x="1236291" y="96253"/>
                </a:lnTo>
                <a:lnTo>
                  <a:pt x="899407" y="0"/>
                </a:lnTo>
                <a:lnTo>
                  <a:pt x="787112" y="80211"/>
                </a:lnTo>
                <a:close/>
              </a:path>
            </a:pathLst>
          </a:custGeom>
          <a:solidFill>
            <a:srgbClr val="CC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6650" name="TextBox 62"/>
          <p:cNvSpPr txBox="1"/>
          <p:nvPr/>
        </p:nvSpPr>
        <p:spPr>
          <a:xfrm>
            <a:off x="3715068" y="3475990"/>
            <a:ext cx="1368425" cy="521970"/>
          </a:xfrm>
          <a:prstGeom prst="rect">
            <a:avLst/>
          </a:prstGeom>
          <a:noFill/>
          <a:ln w="9525">
            <a:noFill/>
          </a:ln>
        </p:spPr>
        <p:txBody>
          <a:bodyPr>
            <a:spAutoFit/>
          </a:bodyPr>
          <a:lstStyle/>
          <a:p>
            <a:pPr algn="ctr"/>
            <a:r>
              <a:rPr lang="zh-CN" altLang="en-US" sz="2800" dirty="0">
                <a:solidFill>
                  <a:srgbClr val="000000"/>
                </a:solidFill>
                <a:latin typeface="黑体" panose="02010609060101010101" charset="-122"/>
                <a:ea typeface="黑体" panose="02010609060101010101" charset="-122"/>
              </a:rPr>
              <a:t>封土</a:t>
            </a:r>
          </a:p>
        </p:txBody>
      </p:sp>
      <p:sp>
        <p:nvSpPr>
          <p:cNvPr id="64" name="任意多边形 63"/>
          <p:cNvSpPr/>
          <p:nvPr/>
        </p:nvSpPr>
        <p:spPr>
          <a:xfrm>
            <a:off x="5875655" y="3188653"/>
            <a:ext cx="1295400" cy="955675"/>
          </a:xfrm>
          <a:custGeom>
            <a:avLst/>
            <a:gdLst>
              <a:gd name="connsiteX0" fmla="*/ 787112 w 1589217"/>
              <a:gd name="connsiteY0" fmla="*/ 80211 h 1171074"/>
              <a:gd name="connsiteX1" fmla="*/ 787112 w 1589217"/>
              <a:gd name="connsiteY1" fmla="*/ 80211 h 1171074"/>
              <a:gd name="connsiteX2" fmla="*/ 386059 w 1589217"/>
              <a:gd name="connsiteY2" fmla="*/ 96253 h 1171074"/>
              <a:gd name="connsiteX3" fmla="*/ 305849 w 1589217"/>
              <a:gd name="connsiteY3" fmla="*/ 112295 h 1171074"/>
              <a:gd name="connsiteX4" fmla="*/ 273764 w 1589217"/>
              <a:gd name="connsiteY4" fmla="*/ 160421 h 1171074"/>
              <a:gd name="connsiteX5" fmla="*/ 241680 w 1589217"/>
              <a:gd name="connsiteY5" fmla="*/ 256674 h 1171074"/>
              <a:gd name="connsiteX6" fmla="*/ 225638 w 1589217"/>
              <a:gd name="connsiteY6" fmla="*/ 304800 h 1171074"/>
              <a:gd name="connsiteX7" fmla="*/ 193554 w 1589217"/>
              <a:gd name="connsiteY7" fmla="*/ 352927 h 1171074"/>
              <a:gd name="connsiteX8" fmla="*/ 33133 w 1589217"/>
              <a:gd name="connsiteY8" fmla="*/ 465221 h 1171074"/>
              <a:gd name="connsiteX9" fmla="*/ 1049 w 1589217"/>
              <a:gd name="connsiteY9" fmla="*/ 641685 h 1171074"/>
              <a:gd name="connsiteX10" fmla="*/ 65217 w 1589217"/>
              <a:gd name="connsiteY10" fmla="*/ 866274 h 1171074"/>
              <a:gd name="connsiteX11" fmla="*/ 113343 w 1589217"/>
              <a:gd name="connsiteY11" fmla="*/ 994611 h 1171074"/>
              <a:gd name="connsiteX12" fmla="*/ 161470 w 1589217"/>
              <a:gd name="connsiteY12" fmla="*/ 1122948 h 1171074"/>
              <a:gd name="connsiteX13" fmla="*/ 530438 w 1589217"/>
              <a:gd name="connsiteY13" fmla="*/ 1171074 h 1171074"/>
              <a:gd name="connsiteX14" fmla="*/ 722943 w 1589217"/>
              <a:gd name="connsiteY14" fmla="*/ 1171074 h 1171074"/>
              <a:gd name="connsiteX15" fmla="*/ 1204207 w 1589217"/>
              <a:gd name="connsiteY15" fmla="*/ 1074821 h 1171074"/>
              <a:gd name="connsiteX16" fmla="*/ 1284417 w 1589217"/>
              <a:gd name="connsiteY16" fmla="*/ 962527 h 1171074"/>
              <a:gd name="connsiteX17" fmla="*/ 1316501 w 1589217"/>
              <a:gd name="connsiteY17" fmla="*/ 866274 h 1171074"/>
              <a:gd name="connsiteX18" fmla="*/ 1364628 w 1589217"/>
              <a:gd name="connsiteY18" fmla="*/ 802106 h 1171074"/>
              <a:gd name="connsiteX19" fmla="*/ 1396712 w 1589217"/>
              <a:gd name="connsiteY19" fmla="*/ 770021 h 1171074"/>
              <a:gd name="connsiteX20" fmla="*/ 1589217 w 1589217"/>
              <a:gd name="connsiteY20" fmla="*/ 465221 h 1171074"/>
              <a:gd name="connsiteX21" fmla="*/ 1476922 w 1589217"/>
              <a:gd name="connsiteY21" fmla="*/ 368969 h 1171074"/>
              <a:gd name="connsiteX22" fmla="*/ 1236291 w 1589217"/>
              <a:gd name="connsiteY22" fmla="*/ 96253 h 1171074"/>
              <a:gd name="connsiteX23" fmla="*/ 899407 w 1589217"/>
              <a:gd name="connsiteY23" fmla="*/ 0 h 1171074"/>
              <a:gd name="connsiteX24" fmla="*/ 787112 w 1589217"/>
              <a:gd name="connsiteY24" fmla="*/ 80211 h 117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89217" h="1171074">
                <a:moveTo>
                  <a:pt x="787112" y="80211"/>
                </a:moveTo>
                <a:lnTo>
                  <a:pt x="787112" y="80211"/>
                </a:lnTo>
                <a:cubicBezTo>
                  <a:pt x="653428" y="85558"/>
                  <a:pt x="519554" y="87353"/>
                  <a:pt x="386059" y="96253"/>
                </a:cubicBezTo>
                <a:cubicBezTo>
                  <a:pt x="358853" y="98067"/>
                  <a:pt x="329523" y="98767"/>
                  <a:pt x="305849" y="112295"/>
                </a:cubicBezTo>
                <a:cubicBezTo>
                  <a:pt x="289109" y="121861"/>
                  <a:pt x="284459" y="144379"/>
                  <a:pt x="273764" y="160421"/>
                </a:cubicBezTo>
                <a:lnTo>
                  <a:pt x="241680" y="256674"/>
                </a:lnTo>
                <a:cubicBezTo>
                  <a:pt x="236333" y="272716"/>
                  <a:pt x="235018" y="290730"/>
                  <a:pt x="225638" y="304800"/>
                </a:cubicBezTo>
                <a:lnTo>
                  <a:pt x="193554" y="352927"/>
                </a:lnTo>
                <a:lnTo>
                  <a:pt x="33133" y="465221"/>
                </a:lnTo>
                <a:cubicBezTo>
                  <a:pt x="0" y="630886"/>
                  <a:pt x="1049" y="571110"/>
                  <a:pt x="1049" y="641685"/>
                </a:cubicBezTo>
                <a:lnTo>
                  <a:pt x="65217" y="866274"/>
                </a:lnTo>
                <a:cubicBezTo>
                  <a:pt x="81259" y="909053"/>
                  <a:pt x="97976" y="951585"/>
                  <a:pt x="113343" y="994611"/>
                </a:cubicBezTo>
                <a:cubicBezTo>
                  <a:pt x="158174" y="1120136"/>
                  <a:pt x="127134" y="1054276"/>
                  <a:pt x="161470" y="1122948"/>
                </a:cubicBezTo>
                <a:lnTo>
                  <a:pt x="530438" y="1171074"/>
                </a:lnTo>
                <a:lnTo>
                  <a:pt x="722943" y="1171074"/>
                </a:lnTo>
                <a:lnTo>
                  <a:pt x="1204207" y="1074821"/>
                </a:lnTo>
                <a:cubicBezTo>
                  <a:pt x="1230944" y="1037390"/>
                  <a:pt x="1262609" y="1003028"/>
                  <a:pt x="1284417" y="962527"/>
                </a:cubicBezTo>
                <a:cubicBezTo>
                  <a:pt x="1300451" y="932750"/>
                  <a:pt x="1296209" y="893330"/>
                  <a:pt x="1316501" y="866274"/>
                </a:cubicBezTo>
                <a:cubicBezTo>
                  <a:pt x="1332543" y="844885"/>
                  <a:pt x="1347511" y="822646"/>
                  <a:pt x="1364628" y="802106"/>
                </a:cubicBezTo>
                <a:cubicBezTo>
                  <a:pt x="1374311" y="790487"/>
                  <a:pt x="1396712" y="770021"/>
                  <a:pt x="1396712" y="770021"/>
                </a:cubicBezTo>
                <a:lnTo>
                  <a:pt x="1589217" y="465221"/>
                </a:lnTo>
                <a:lnTo>
                  <a:pt x="1476922" y="368969"/>
                </a:lnTo>
                <a:lnTo>
                  <a:pt x="1236291" y="96253"/>
                </a:lnTo>
                <a:lnTo>
                  <a:pt x="899407" y="0"/>
                </a:lnTo>
                <a:lnTo>
                  <a:pt x="787112" y="80211"/>
                </a:lnTo>
                <a:close/>
              </a:path>
            </a:pathLst>
          </a:custGeom>
          <a:solidFill>
            <a:srgbClr val="CC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6652" name="TextBox 64"/>
          <p:cNvSpPr txBox="1"/>
          <p:nvPr/>
        </p:nvSpPr>
        <p:spPr>
          <a:xfrm>
            <a:off x="5804218" y="3404553"/>
            <a:ext cx="1368425" cy="521970"/>
          </a:xfrm>
          <a:prstGeom prst="rect">
            <a:avLst/>
          </a:prstGeom>
          <a:noFill/>
          <a:ln w="9525">
            <a:noFill/>
          </a:ln>
        </p:spPr>
        <p:txBody>
          <a:bodyPr>
            <a:spAutoFit/>
          </a:bodyPr>
          <a:lstStyle/>
          <a:p>
            <a:pPr algn="ctr"/>
            <a:r>
              <a:rPr lang="zh-CN" altLang="en-US" sz="2800" dirty="0">
                <a:solidFill>
                  <a:srgbClr val="000000"/>
                </a:solidFill>
                <a:latin typeface="黑体" panose="02010609060101010101" charset="-122"/>
                <a:ea typeface="黑体" panose="02010609060101010101" charset="-122"/>
              </a:rPr>
              <a:t>封土</a:t>
            </a:r>
          </a:p>
        </p:txBody>
      </p:sp>
      <p:cxnSp>
        <p:nvCxnSpPr>
          <p:cNvPr id="74" name="直接连接符 73"/>
          <p:cNvCxnSpPr/>
          <p:nvPr/>
        </p:nvCxnSpPr>
        <p:spPr>
          <a:xfrm>
            <a:off x="4364355" y="4123690"/>
            <a:ext cx="0" cy="2889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5" name="任意多边形 74"/>
          <p:cNvSpPr/>
          <p:nvPr/>
        </p:nvSpPr>
        <p:spPr>
          <a:xfrm>
            <a:off x="4723130" y="5060315"/>
            <a:ext cx="1296988" cy="955675"/>
          </a:xfrm>
          <a:custGeom>
            <a:avLst/>
            <a:gdLst>
              <a:gd name="connsiteX0" fmla="*/ 787112 w 1589217"/>
              <a:gd name="connsiteY0" fmla="*/ 80211 h 1171074"/>
              <a:gd name="connsiteX1" fmla="*/ 787112 w 1589217"/>
              <a:gd name="connsiteY1" fmla="*/ 80211 h 1171074"/>
              <a:gd name="connsiteX2" fmla="*/ 386059 w 1589217"/>
              <a:gd name="connsiteY2" fmla="*/ 96253 h 1171074"/>
              <a:gd name="connsiteX3" fmla="*/ 305849 w 1589217"/>
              <a:gd name="connsiteY3" fmla="*/ 112295 h 1171074"/>
              <a:gd name="connsiteX4" fmla="*/ 273764 w 1589217"/>
              <a:gd name="connsiteY4" fmla="*/ 160421 h 1171074"/>
              <a:gd name="connsiteX5" fmla="*/ 241680 w 1589217"/>
              <a:gd name="connsiteY5" fmla="*/ 256674 h 1171074"/>
              <a:gd name="connsiteX6" fmla="*/ 225638 w 1589217"/>
              <a:gd name="connsiteY6" fmla="*/ 304800 h 1171074"/>
              <a:gd name="connsiteX7" fmla="*/ 193554 w 1589217"/>
              <a:gd name="connsiteY7" fmla="*/ 352927 h 1171074"/>
              <a:gd name="connsiteX8" fmla="*/ 33133 w 1589217"/>
              <a:gd name="connsiteY8" fmla="*/ 465221 h 1171074"/>
              <a:gd name="connsiteX9" fmla="*/ 1049 w 1589217"/>
              <a:gd name="connsiteY9" fmla="*/ 641685 h 1171074"/>
              <a:gd name="connsiteX10" fmla="*/ 65217 w 1589217"/>
              <a:gd name="connsiteY10" fmla="*/ 866274 h 1171074"/>
              <a:gd name="connsiteX11" fmla="*/ 113343 w 1589217"/>
              <a:gd name="connsiteY11" fmla="*/ 994611 h 1171074"/>
              <a:gd name="connsiteX12" fmla="*/ 161470 w 1589217"/>
              <a:gd name="connsiteY12" fmla="*/ 1122948 h 1171074"/>
              <a:gd name="connsiteX13" fmla="*/ 530438 w 1589217"/>
              <a:gd name="connsiteY13" fmla="*/ 1171074 h 1171074"/>
              <a:gd name="connsiteX14" fmla="*/ 722943 w 1589217"/>
              <a:gd name="connsiteY14" fmla="*/ 1171074 h 1171074"/>
              <a:gd name="connsiteX15" fmla="*/ 1204207 w 1589217"/>
              <a:gd name="connsiteY15" fmla="*/ 1074821 h 1171074"/>
              <a:gd name="connsiteX16" fmla="*/ 1284417 w 1589217"/>
              <a:gd name="connsiteY16" fmla="*/ 962527 h 1171074"/>
              <a:gd name="connsiteX17" fmla="*/ 1316501 w 1589217"/>
              <a:gd name="connsiteY17" fmla="*/ 866274 h 1171074"/>
              <a:gd name="connsiteX18" fmla="*/ 1364628 w 1589217"/>
              <a:gd name="connsiteY18" fmla="*/ 802106 h 1171074"/>
              <a:gd name="connsiteX19" fmla="*/ 1396712 w 1589217"/>
              <a:gd name="connsiteY19" fmla="*/ 770021 h 1171074"/>
              <a:gd name="connsiteX20" fmla="*/ 1589217 w 1589217"/>
              <a:gd name="connsiteY20" fmla="*/ 465221 h 1171074"/>
              <a:gd name="connsiteX21" fmla="*/ 1476922 w 1589217"/>
              <a:gd name="connsiteY21" fmla="*/ 368969 h 1171074"/>
              <a:gd name="connsiteX22" fmla="*/ 1236291 w 1589217"/>
              <a:gd name="connsiteY22" fmla="*/ 96253 h 1171074"/>
              <a:gd name="connsiteX23" fmla="*/ 899407 w 1589217"/>
              <a:gd name="connsiteY23" fmla="*/ 0 h 1171074"/>
              <a:gd name="connsiteX24" fmla="*/ 787112 w 1589217"/>
              <a:gd name="connsiteY24" fmla="*/ 80211 h 117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89217" h="1171074">
                <a:moveTo>
                  <a:pt x="787112" y="80211"/>
                </a:moveTo>
                <a:lnTo>
                  <a:pt x="787112" y="80211"/>
                </a:lnTo>
                <a:cubicBezTo>
                  <a:pt x="653428" y="85558"/>
                  <a:pt x="519554" y="87353"/>
                  <a:pt x="386059" y="96253"/>
                </a:cubicBezTo>
                <a:cubicBezTo>
                  <a:pt x="358853" y="98067"/>
                  <a:pt x="329523" y="98767"/>
                  <a:pt x="305849" y="112295"/>
                </a:cubicBezTo>
                <a:cubicBezTo>
                  <a:pt x="289109" y="121861"/>
                  <a:pt x="284459" y="144379"/>
                  <a:pt x="273764" y="160421"/>
                </a:cubicBezTo>
                <a:lnTo>
                  <a:pt x="241680" y="256674"/>
                </a:lnTo>
                <a:cubicBezTo>
                  <a:pt x="236333" y="272716"/>
                  <a:pt x="235018" y="290730"/>
                  <a:pt x="225638" y="304800"/>
                </a:cubicBezTo>
                <a:lnTo>
                  <a:pt x="193554" y="352927"/>
                </a:lnTo>
                <a:lnTo>
                  <a:pt x="33133" y="465221"/>
                </a:lnTo>
                <a:cubicBezTo>
                  <a:pt x="0" y="630886"/>
                  <a:pt x="1049" y="571110"/>
                  <a:pt x="1049" y="641685"/>
                </a:cubicBezTo>
                <a:lnTo>
                  <a:pt x="65217" y="866274"/>
                </a:lnTo>
                <a:cubicBezTo>
                  <a:pt x="81259" y="909053"/>
                  <a:pt x="97976" y="951585"/>
                  <a:pt x="113343" y="994611"/>
                </a:cubicBezTo>
                <a:cubicBezTo>
                  <a:pt x="158174" y="1120136"/>
                  <a:pt x="127134" y="1054276"/>
                  <a:pt x="161470" y="1122948"/>
                </a:cubicBezTo>
                <a:lnTo>
                  <a:pt x="530438" y="1171074"/>
                </a:lnTo>
                <a:lnTo>
                  <a:pt x="722943" y="1171074"/>
                </a:lnTo>
                <a:lnTo>
                  <a:pt x="1204207" y="1074821"/>
                </a:lnTo>
                <a:cubicBezTo>
                  <a:pt x="1230944" y="1037390"/>
                  <a:pt x="1262609" y="1003028"/>
                  <a:pt x="1284417" y="962527"/>
                </a:cubicBezTo>
                <a:cubicBezTo>
                  <a:pt x="1300451" y="932750"/>
                  <a:pt x="1296209" y="893330"/>
                  <a:pt x="1316501" y="866274"/>
                </a:cubicBezTo>
                <a:cubicBezTo>
                  <a:pt x="1332543" y="844885"/>
                  <a:pt x="1347511" y="822646"/>
                  <a:pt x="1364628" y="802106"/>
                </a:cubicBezTo>
                <a:cubicBezTo>
                  <a:pt x="1374311" y="790487"/>
                  <a:pt x="1396712" y="770021"/>
                  <a:pt x="1396712" y="770021"/>
                </a:cubicBezTo>
                <a:lnTo>
                  <a:pt x="1589217" y="465221"/>
                </a:lnTo>
                <a:lnTo>
                  <a:pt x="1476922" y="368969"/>
                </a:lnTo>
                <a:lnTo>
                  <a:pt x="1236291" y="96253"/>
                </a:lnTo>
                <a:lnTo>
                  <a:pt x="899407" y="0"/>
                </a:lnTo>
                <a:lnTo>
                  <a:pt x="787112" y="80211"/>
                </a:lnTo>
                <a:close/>
              </a:path>
            </a:pathLst>
          </a:custGeom>
          <a:solidFill>
            <a:srgbClr val="CC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6655" name="TextBox 75"/>
          <p:cNvSpPr txBox="1"/>
          <p:nvPr/>
        </p:nvSpPr>
        <p:spPr>
          <a:xfrm>
            <a:off x="4723130" y="5276215"/>
            <a:ext cx="1368425" cy="521970"/>
          </a:xfrm>
          <a:prstGeom prst="rect">
            <a:avLst/>
          </a:prstGeom>
          <a:noFill/>
          <a:ln w="9525">
            <a:noFill/>
          </a:ln>
        </p:spPr>
        <p:txBody>
          <a:bodyPr>
            <a:spAutoFit/>
          </a:bodyPr>
          <a:lstStyle/>
          <a:p>
            <a:pPr algn="ctr"/>
            <a:r>
              <a:rPr lang="zh-CN" altLang="en-US" sz="2800" dirty="0">
                <a:solidFill>
                  <a:srgbClr val="000000"/>
                </a:solidFill>
                <a:latin typeface="黑体" panose="02010609060101010101" charset="-122"/>
                <a:ea typeface="黑体" panose="02010609060101010101" charset="-122"/>
              </a:rPr>
              <a:t>封土</a:t>
            </a:r>
          </a:p>
        </p:txBody>
      </p:sp>
      <p:sp>
        <p:nvSpPr>
          <p:cNvPr id="77" name="任意多边形 76"/>
          <p:cNvSpPr/>
          <p:nvPr/>
        </p:nvSpPr>
        <p:spPr>
          <a:xfrm>
            <a:off x="3643630" y="5060315"/>
            <a:ext cx="1295400" cy="955675"/>
          </a:xfrm>
          <a:custGeom>
            <a:avLst/>
            <a:gdLst>
              <a:gd name="connsiteX0" fmla="*/ 787112 w 1589217"/>
              <a:gd name="connsiteY0" fmla="*/ 80211 h 1171074"/>
              <a:gd name="connsiteX1" fmla="*/ 787112 w 1589217"/>
              <a:gd name="connsiteY1" fmla="*/ 80211 h 1171074"/>
              <a:gd name="connsiteX2" fmla="*/ 386059 w 1589217"/>
              <a:gd name="connsiteY2" fmla="*/ 96253 h 1171074"/>
              <a:gd name="connsiteX3" fmla="*/ 305849 w 1589217"/>
              <a:gd name="connsiteY3" fmla="*/ 112295 h 1171074"/>
              <a:gd name="connsiteX4" fmla="*/ 273764 w 1589217"/>
              <a:gd name="connsiteY4" fmla="*/ 160421 h 1171074"/>
              <a:gd name="connsiteX5" fmla="*/ 241680 w 1589217"/>
              <a:gd name="connsiteY5" fmla="*/ 256674 h 1171074"/>
              <a:gd name="connsiteX6" fmla="*/ 225638 w 1589217"/>
              <a:gd name="connsiteY6" fmla="*/ 304800 h 1171074"/>
              <a:gd name="connsiteX7" fmla="*/ 193554 w 1589217"/>
              <a:gd name="connsiteY7" fmla="*/ 352927 h 1171074"/>
              <a:gd name="connsiteX8" fmla="*/ 33133 w 1589217"/>
              <a:gd name="connsiteY8" fmla="*/ 465221 h 1171074"/>
              <a:gd name="connsiteX9" fmla="*/ 1049 w 1589217"/>
              <a:gd name="connsiteY9" fmla="*/ 641685 h 1171074"/>
              <a:gd name="connsiteX10" fmla="*/ 65217 w 1589217"/>
              <a:gd name="connsiteY10" fmla="*/ 866274 h 1171074"/>
              <a:gd name="connsiteX11" fmla="*/ 113343 w 1589217"/>
              <a:gd name="connsiteY11" fmla="*/ 994611 h 1171074"/>
              <a:gd name="connsiteX12" fmla="*/ 161470 w 1589217"/>
              <a:gd name="connsiteY12" fmla="*/ 1122948 h 1171074"/>
              <a:gd name="connsiteX13" fmla="*/ 530438 w 1589217"/>
              <a:gd name="connsiteY13" fmla="*/ 1171074 h 1171074"/>
              <a:gd name="connsiteX14" fmla="*/ 722943 w 1589217"/>
              <a:gd name="connsiteY14" fmla="*/ 1171074 h 1171074"/>
              <a:gd name="connsiteX15" fmla="*/ 1204207 w 1589217"/>
              <a:gd name="connsiteY15" fmla="*/ 1074821 h 1171074"/>
              <a:gd name="connsiteX16" fmla="*/ 1284417 w 1589217"/>
              <a:gd name="connsiteY16" fmla="*/ 962527 h 1171074"/>
              <a:gd name="connsiteX17" fmla="*/ 1316501 w 1589217"/>
              <a:gd name="connsiteY17" fmla="*/ 866274 h 1171074"/>
              <a:gd name="connsiteX18" fmla="*/ 1364628 w 1589217"/>
              <a:gd name="connsiteY18" fmla="*/ 802106 h 1171074"/>
              <a:gd name="connsiteX19" fmla="*/ 1396712 w 1589217"/>
              <a:gd name="connsiteY19" fmla="*/ 770021 h 1171074"/>
              <a:gd name="connsiteX20" fmla="*/ 1589217 w 1589217"/>
              <a:gd name="connsiteY20" fmla="*/ 465221 h 1171074"/>
              <a:gd name="connsiteX21" fmla="*/ 1476922 w 1589217"/>
              <a:gd name="connsiteY21" fmla="*/ 368969 h 1171074"/>
              <a:gd name="connsiteX22" fmla="*/ 1236291 w 1589217"/>
              <a:gd name="connsiteY22" fmla="*/ 96253 h 1171074"/>
              <a:gd name="connsiteX23" fmla="*/ 899407 w 1589217"/>
              <a:gd name="connsiteY23" fmla="*/ 0 h 1171074"/>
              <a:gd name="connsiteX24" fmla="*/ 787112 w 1589217"/>
              <a:gd name="connsiteY24" fmla="*/ 80211 h 117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89217" h="1171074">
                <a:moveTo>
                  <a:pt x="787112" y="80211"/>
                </a:moveTo>
                <a:lnTo>
                  <a:pt x="787112" y="80211"/>
                </a:lnTo>
                <a:cubicBezTo>
                  <a:pt x="653428" y="85558"/>
                  <a:pt x="519554" y="87353"/>
                  <a:pt x="386059" y="96253"/>
                </a:cubicBezTo>
                <a:cubicBezTo>
                  <a:pt x="358853" y="98067"/>
                  <a:pt x="329523" y="98767"/>
                  <a:pt x="305849" y="112295"/>
                </a:cubicBezTo>
                <a:cubicBezTo>
                  <a:pt x="289109" y="121861"/>
                  <a:pt x="284459" y="144379"/>
                  <a:pt x="273764" y="160421"/>
                </a:cubicBezTo>
                <a:lnTo>
                  <a:pt x="241680" y="256674"/>
                </a:lnTo>
                <a:cubicBezTo>
                  <a:pt x="236333" y="272716"/>
                  <a:pt x="235018" y="290730"/>
                  <a:pt x="225638" y="304800"/>
                </a:cubicBezTo>
                <a:lnTo>
                  <a:pt x="193554" y="352927"/>
                </a:lnTo>
                <a:lnTo>
                  <a:pt x="33133" y="465221"/>
                </a:lnTo>
                <a:cubicBezTo>
                  <a:pt x="0" y="630886"/>
                  <a:pt x="1049" y="571110"/>
                  <a:pt x="1049" y="641685"/>
                </a:cubicBezTo>
                <a:lnTo>
                  <a:pt x="65217" y="866274"/>
                </a:lnTo>
                <a:cubicBezTo>
                  <a:pt x="81259" y="909053"/>
                  <a:pt x="97976" y="951585"/>
                  <a:pt x="113343" y="994611"/>
                </a:cubicBezTo>
                <a:cubicBezTo>
                  <a:pt x="158174" y="1120136"/>
                  <a:pt x="127134" y="1054276"/>
                  <a:pt x="161470" y="1122948"/>
                </a:cubicBezTo>
                <a:lnTo>
                  <a:pt x="530438" y="1171074"/>
                </a:lnTo>
                <a:lnTo>
                  <a:pt x="722943" y="1171074"/>
                </a:lnTo>
                <a:lnTo>
                  <a:pt x="1204207" y="1074821"/>
                </a:lnTo>
                <a:cubicBezTo>
                  <a:pt x="1230944" y="1037390"/>
                  <a:pt x="1262609" y="1003028"/>
                  <a:pt x="1284417" y="962527"/>
                </a:cubicBezTo>
                <a:cubicBezTo>
                  <a:pt x="1300451" y="932750"/>
                  <a:pt x="1296209" y="893330"/>
                  <a:pt x="1316501" y="866274"/>
                </a:cubicBezTo>
                <a:cubicBezTo>
                  <a:pt x="1332543" y="844885"/>
                  <a:pt x="1347511" y="822646"/>
                  <a:pt x="1364628" y="802106"/>
                </a:cubicBezTo>
                <a:cubicBezTo>
                  <a:pt x="1374311" y="790487"/>
                  <a:pt x="1396712" y="770021"/>
                  <a:pt x="1396712" y="770021"/>
                </a:cubicBezTo>
                <a:lnTo>
                  <a:pt x="1589217" y="465221"/>
                </a:lnTo>
                <a:lnTo>
                  <a:pt x="1476922" y="368969"/>
                </a:lnTo>
                <a:lnTo>
                  <a:pt x="1236291" y="96253"/>
                </a:lnTo>
                <a:lnTo>
                  <a:pt x="899407" y="0"/>
                </a:lnTo>
                <a:lnTo>
                  <a:pt x="787112" y="80211"/>
                </a:lnTo>
                <a:close/>
              </a:path>
            </a:pathLst>
          </a:custGeom>
          <a:solidFill>
            <a:srgbClr val="CC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6657" name="TextBox 77"/>
          <p:cNvSpPr txBox="1"/>
          <p:nvPr/>
        </p:nvSpPr>
        <p:spPr>
          <a:xfrm>
            <a:off x="3643630" y="5349240"/>
            <a:ext cx="1368425" cy="521970"/>
          </a:xfrm>
          <a:prstGeom prst="rect">
            <a:avLst/>
          </a:prstGeom>
          <a:noFill/>
          <a:ln w="9525">
            <a:noFill/>
          </a:ln>
        </p:spPr>
        <p:txBody>
          <a:bodyPr>
            <a:spAutoFit/>
          </a:bodyPr>
          <a:lstStyle/>
          <a:p>
            <a:pPr algn="ctr"/>
            <a:r>
              <a:rPr lang="zh-CN" altLang="en-US" sz="2800" dirty="0">
                <a:solidFill>
                  <a:srgbClr val="000000"/>
                </a:solidFill>
                <a:latin typeface="黑体" panose="02010609060101010101" charset="-122"/>
                <a:ea typeface="黑体" panose="02010609060101010101" charset="-122"/>
              </a:rPr>
              <a:t>封土</a:t>
            </a:r>
          </a:p>
        </p:txBody>
      </p:sp>
      <p:sp>
        <p:nvSpPr>
          <p:cNvPr id="79" name="任意多边形 78"/>
          <p:cNvSpPr/>
          <p:nvPr/>
        </p:nvSpPr>
        <p:spPr>
          <a:xfrm>
            <a:off x="5875655" y="5060315"/>
            <a:ext cx="1295400" cy="955675"/>
          </a:xfrm>
          <a:custGeom>
            <a:avLst/>
            <a:gdLst>
              <a:gd name="connsiteX0" fmla="*/ 787112 w 1589217"/>
              <a:gd name="connsiteY0" fmla="*/ 80211 h 1171074"/>
              <a:gd name="connsiteX1" fmla="*/ 787112 w 1589217"/>
              <a:gd name="connsiteY1" fmla="*/ 80211 h 1171074"/>
              <a:gd name="connsiteX2" fmla="*/ 386059 w 1589217"/>
              <a:gd name="connsiteY2" fmla="*/ 96253 h 1171074"/>
              <a:gd name="connsiteX3" fmla="*/ 305849 w 1589217"/>
              <a:gd name="connsiteY3" fmla="*/ 112295 h 1171074"/>
              <a:gd name="connsiteX4" fmla="*/ 273764 w 1589217"/>
              <a:gd name="connsiteY4" fmla="*/ 160421 h 1171074"/>
              <a:gd name="connsiteX5" fmla="*/ 241680 w 1589217"/>
              <a:gd name="connsiteY5" fmla="*/ 256674 h 1171074"/>
              <a:gd name="connsiteX6" fmla="*/ 225638 w 1589217"/>
              <a:gd name="connsiteY6" fmla="*/ 304800 h 1171074"/>
              <a:gd name="connsiteX7" fmla="*/ 193554 w 1589217"/>
              <a:gd name="connsiteY7" fmla="*/ 352927 h 1171074"/>
              <a:gd name="connsiteX8" fmla="*/ 33133 w 1589217"/>
              <a:gd name="connsiteY8" fmla="*/ 465221 h 1171074"/>
              <a:gd name="connsiteX9" fmla="*/ 1049 w 1589217"/>
              <a:gd name="connsiteY9" fmla="*/ 641685 h 1171074"/>
              <a:gd name="connsiteX10" fmla="*/ 65217 w 1589217"/>
              <a:gd name="connsiteY10" fmla="*/ 866274 h 1171074"/>
              <a:gd name="connsiteX11" fmla="*/ 113343 w 1589217"/>
              <a:gd name="connsiteY11" fmla="*/ 994611 h 1171074"/>
              <a:gd name="connsiteX12" fmla="*/ 161470 w 1589217"/>
              <a:gd name="connsiteY12" fmla="*/ 1122948 h 1171074"/>
              <a:gd name="connsiteX13" fmla="*/ 530438 w 1589217"/>
              <a:gd name="connsiteY13" fmla="*/ 1171074 h 1171074"/>
              <a:gd name="connsiteX14" fmla="*/ 722943 w 1589217"/>
              <a:gd name="connsiteY14" fmla="*/ 1171074 h 1171074"/>
              <a:gd name="connsiteX15" fmla="*/ 1204207 w 1589217"/>
              <a:gd name="connsiteY15" fmla="*/ 1074821 h 1171074"/>
              <a:gd name="connsiteX16" fmla="*/ 1284417 w 1589217"/>
              <a:gd name="connsiteY16" fmla="*/ 962527 h 1171074"/>
              <a:gd name="connsiteX17" fmla="*/ 1316501 w 1589217"/>
              <a:gd name="connsiteY17" fmla="*/ 866274 h 1171074"/>
              <a:gd name="connsiteX18" fmla="*/ 1364628 w 1589217"/>
              <a:gd name="connsiteY18" fmla="*/ 802106 h 1171074"/>
              <a:gd name="connsiteX19" fmla="*/ 1396712 w 1589217"/>
              <a:gd name="connsiteY19" fmla="*/ 770021 h 1171074"/>
              <a:gd name="connsiteX20" fmla="*/ 1589217 w 1589217"/>
              <a:gd name="connsiteY20" fmla="*/ 465221 h 1171074"/>
              <a:gd name="connsiteX21" fmla="*/ 1476922 w 1589217"/>
              <a:gd name="connsiteY21" fmla="*/ 368969 h 1171074"/>
              <a:gd name="connsiteX22" fmla="*/ 1236291 w 1589217"/>
              <a:gd name="connsiteY22" fmla="*/ 96253 h 1171074"/>
              <a:gd name="connsiteX23" fmla="*/ 899407 w 1589217"/>
              <a:gd name="connsiteY23" fmla="*/ 0 h 1171074"/>
              <a:gd name="connsiteX24" fmla="*/ 787112 w 1589217"/>
              <a:gd name="connsiteY24" fmla="*/ 80211 h 117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89217" h="1171074">
                <a:moveTo>
                  <a:pt x="787112" y="80211"/>
                </a:moveTo>
                <a:lnTo>
                  <a:pt x="787112" y="80211"/>
                </a:lnTo>
                <a:cubicBezTo>
                  <a:pt x="653428" y="85558"/>
                  <a:pt x="519554" y="87353"/>
                  <a:pt x="386059" y="96253"/>
                </a:cubicBezTo>
                <a:cubicBezTo>
                  <a:pt x="358853" y="98067"/>
                  <a:pt x="329523" y="98767"/>
                  <a:pt x="305849" y="112295"/>
                </a:cubicBezTo>
                <a:cubicBezTo>
                  <a:pt x="289109" y="121861"/>
                  <a:pt x="284459" y="144379"/>
                  <a:pt x="273764" y="160421"/>
                </a:cubicBezTo>
                <a:lnTo>
                  <a:pt x="241680" y="256674"/>
                </a:lnTo>
                <a:cubicBezTo>
                  <a:pt x="236333" y="272716"/>
                  <a:pt x="235018" y="290730"/>
                  <a:pt x="225638" y="304800"/>
                </a:cubicBezTo>
                <a:lnTo>
                  <a:pt x="193554" y="352927"/>
                </a:lnTo>
                <a:lnTo>
                  <a:pt x="33133" y="465221"/>
                </a:lnTo>
                <a:cubicBezTo>
                  <a:pt x="0" y="630886"/>
                  <a:pt x="1049" y="571110"/>
                  <a:pt x="1049" y="641685"/>
                </a:cubicBezTo>
                <a:lnTo>
                  <a:pt x="65217" y="866274"/>
                </a:lnTo>
                <a:cubicBezTo>
                  <a:pt x="81259" y="909053"/>
                  <a:pt x="97976" y="951585"/>
                  <a:pt x="113343" y="994611"/>
                </a:cubicBezTo>
                <a:cubicBezTo>
                  <a:pt x="158174" y="1120136"/>
                  <a:pt x="127134" y="1054276"/>
                  <a:pt x="161470" y="1122948"/>
                </a:cubicBezTo>
                <a:lnTo>
                  <a:pt x="530438" y="1171074"/>
                </a:lnTo>
                <a:lnTo>
                  <a:pt x="722943" y="1171074"/>
                </a:lnTo>
                <a:lnTo>
                  <a:pt x="1204207" y="1074821"/>
                </a:lnTo>
                <a:cubicBezTo>
                  <a:pt x="1230944" y="1037390"/>
                  <a:pt x="1262609" y="1003028"/>
                  <a:pt x="1284417" y="962527"/>
                </a:cubicBezTo>
                <a:cubicBezTo>
                  <a:pt x="1300451" y="932750"/>
                  <a:pt x="1296209" y="893330"/>
                  <a:pt x="1316501" y="866274"/>
                </a:cubicBezTo>
                <a:cubicBezTo>
                  <a:pt x="1332543" y="844885"/>
                  <a:pt x="1347511" y="822646"/>
                  <a:pt x="1364628" y="802106"/>
                </a:cubicBezTo>
                <a:cubicBezTo>
                  <a:pt x="1374311" y="790487"/>
                  <a:pt x="1396712" y="770021"/>
                  <a:pt x="1396712" y="770021"/>
                </a:cubicBezTo>
                <a:lnTo>
                  <a:pt x="1589217" y="465221"/>
                </a:lnTo>
                <a:lnTo>
                  <a:pt x="1476922" y="368969"/>
                </a:lnTo>
                <a:lnTo>
                  <a:pt x="1236291" y="96253"/>
                </a:lnTo>
                <a:lnTo>
                  <a:pt x="899407" y="0"/>
                </a:lnTo>
                <a:lnTo>
                  <a:pt x="787112" y="80211"/>
                </a:lnTo>
                <a:close/>
              </a:path>
            </a:pathLst>
          </a:custGeom>
          <a:solidFill>
            <a:srgbClr val="CC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6659" name="TextBox 79"/>
          <p:cNvSpPr txBox="1"/>
          <p:nvPr/>
        </p:nvSpPr>
        <p:spPr>
          <a:xfrm>
            <a:off x="5875655" y="5255578"/>
            <a:ext cx="1368425" cy="521970"/>
          </a:xfrm>
          <a:prstGeom prst="rect">
            <a:avLst/>
          </a:prstGeom>
          <a:noFill/>
          <a:ln w="9525">
            <a:noFill/>
          </a:ln>
        </p:spPr>
        <p:txBody>
          <a:bodyPr>
            <a:spAutoFit/>
          </a:bodyPr>
          <a:lstStyle/>
          <a:p>
            <a:pPr algn="ctr"/>
            <a:r>
              <a:rPr lang="zh-CN" altLang="en-US" sz="2800" dirty="0">
                <a:solidFill>
                  <a:srgbClr val="000000"/>
                </a:solidFill>
                <a:latin typeface="黑体" panose="02010609060101010101" charset="-122"/>
                <a:ea typeface="黑体" panose="02010609060101010101" charset="-122"/>
              </a:rPr>
              <a:t>封土</a:t>
            </a:r>
          </a:p>
        </p:txBody>
      </p:sp>
      <p:cxnSp>
        <p:nvCxnSpPr>
          <p:cNvPr id="90" name="直接连接符 89"/>
          <p:cNvCxnSpPr/>
          <p:nvPr/>
        </p:nvCxnSpPr>
        <p:spPr>
          <a:xfrm flipH="1">
            <a:off x="4435793" y="2252028"/>
            <a:ext cx="0" cy="2889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5443855" y="4123690"/>
            <a:ext cx="0" cy="2889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6523355" y="4123690"/>
            <a:ext cx="0" cy="2889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6663" name="Picture 6" descr="D:\{历史教学}\初一课件\七年级上\七上第15课汉武帝推进大一统格局\gpic_bd26a25a937bc0224aa28012f0700bdb_副本.jpg"/>
          <p:cNvPicPr>
            <a:picLocks noChangeAspect="1"/>
          </p:cNvPicPr>
          <p:nvPr/>
        </p:nvPicPr>
        <p:blipFill>
          <a:blip r:embed="rId3">
            <a:clrChange>
              <a:clrFrom>
                <a:srgbClr val="FAFEFF"/>
              </a:clrFrom>
              <a:clrTo>
                <a:srgbClr val="FAFEFF">
                  <a:alpha val="0"/>
                </a:srgbClr>
              </a:clrTo>
            </a:clrChange>
          </a:blip>
          <a:stretch>
            <a:fillRect/>
          </a:stretch>
        </p:blipFill>
        <p:spPr>
          <a:xfrm>
            <a:off x="7820343" y="2488565"/>
            <a:ext cx="647700" cy="720725"/>
          </a:xfrm>
          <a:prstGeom prst="rect">
            <a:avLst/>
          </a:prstGeom>
          <a:noFill/>
          <a:ln w="9525">
            <a:noFill/>
          </a:ln>
        </p:spPr>
      </p:pic>
      <p:pic>
        <p:nvPicPr>
          <p:cNvPr id="26664" name="Picture 7" descr="D:\{历史教学}\初一课件\七年级上\七上第15课汉武帝推进大一统格局\gpic_bd26a25a937bc0224aa28012f0700bdb_副1本.jpg"/>
          <p:cNvPicPr>
            <a:picLocks noChangeAspect="1"/>
          </p:cNvPicPr>
          <p:nvPr/>
        </p:nvPicPr>
        <p:blipFill>
          <a:blip r:embed="rId4">
            <a:clrChange>
              <a:clrFrom>
                <a:srgbClr val="FFFFFF"/>
              </a:clrFrom>
              <a:clrTo>
                <a:srgbClr val="FFFFFF">
                  <a:alpha val="0"/>
                </a:srgbClr>
              </a:clrTo>
            </a:clrChange>
          </a:blip>
          <a:stretch>
            <a:fillRect/>
          </a:stretch>
        </p:blipFill>
        <p:spPr>
          <a:xfrm>
            <a:off x="7244080" y="5152390"/>
            <a:ext cx="585788" cy="576263"/>
          </a:xfrm>
          <a:prstGeom prst="rect">
            <a:avLst/>
          </a:prstGeom>
          <a:noFill/>
          <a:ln w="9525">
            <a:noFill/>
          </a:ln>
        </p:spPr>
      </p:pic>
      <p:pic>
        <p:nvPicPr>
          <p:cNvPr id="26665" name="Picture 6" descr="D:\{历史教学}\初一课件\七年级上\七上第15课汉武帝推进大一统格局\gpic_bd26a25a937bc0224aa28012f0700bdb_副本.jpg"/>
          <p:cNvPicPr>
            <a:picLocks noChangeAspect="1"/>
          </p:cNvPicPr>
          <p:nvPr/>
        </p:nvPicPr>
        <p:blipFill>
          <a:blip r:embed="rId3">
            <a:clrChange>
              <a:clrFrom>
                <a:srgbClr val="FAFEFF"/>
              </a:clrFrom>
              <a:clrTo>
                <a:srgbClr val="FAFEFF">
                  <a:alpha val="0"/>
                </a:srgbClr>
              </a:clrTo>
            </a:clrChange>
          </a:blip>
          <a:stretch>
            <a:fillRect/>
          </a:stretch>
        </p:blipFill>
        <p:spPr>
          <a:xfrm>
            <a:off x="9260205" y="2560003"/>
            <a:ext cx="647700" cy="720725"/>
          </a:xfrm>
          <a:prstGeom prst="rect">
            <a:avLst/>
          </a:prstGeom>
          <a:noFill/>
          <a:ln w="9525">
            <a:noFill/>
          </a:ln>
        </p:spPr>
      </p:pic>
      <p:pic>
        <p:nvPicPr>
          <p:cNvPr id="26666" name="Picture 6" descr="D:\{历史教学}\初一课件\七年级上\七上第15课汉武帝推进大一统格局\gpic_bd26a25a937bc0224aa28012f0700bdb_副本.jpg"/>
          <p:cNvPicPr>
            <a:picLocks noChangeAspect="1"/>
          </p:cNvPicPr>
          <p:nvPr/>
        </p:nvPicPr>
        <p:blipFill>
          <a:blip r:embed="rId3">
            <a:clrChange>
              <a:clrFrom>
                <a:srgbClr val="FAFEFF"/>
              </a:clrFrom>
              <a:clrTo>
                <a:srgbClr val="FAFEFF">
                  <a:alpha val="0"/>
                </a:srgbClr>
              </a:clrTo>
            </a:clrChange>
          </a:blip>
          <a:stretch>
            <a:fillRect/>
          </a:stretch>
        </p:blipFill>
        <p:spPr>
          <a:xfrm>
            <a:off x="10771505" y="2560003"/>
            <a:ext cx="647700" cy="720725"/>
          </a:xfrm>
          <a:prstGeom prst="rect">
            <a:avLst/>
          </a:prstGeom>
          <a:noFill/>
          <a:ln w="9525">
            <a:noFill/>
          </a:ln>
        </p:spPr>
      </p:pic>
      <p:cxnSp>
        <p:nvCxnSpPr>
          <p:cNvPr id="129" name="直接连接符 128"/>
          <p:cNvCxnSpPr/>
          <p:nvPr/>
        </p:nvCxnSpPr>
        <p:spPr>
          <a:xfrm>
            <a:off x="8180705" y="2199640"/>
            <a:ext cx="29511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2" name="任意多边形 131"/>
          <p:cNvSpPr/>
          <p:nvPr/>
        </p:nvSpPr>
        <p:spPr>
          <a:xfrm>
            <a:off x="9115743" y="3280728"/>
            <a:ext cx="1296988" cy="955675"/>
          </a:xfrm>
          <a:custGeom>
            <a:avLst/>
            <a:gdLst>
              <a:gd name="connsiteX0" fmla="*/ 787112 w 1589217"/>
              <a:gd name="connsiteY0" fmla="*/ 80211 h 1171074"/>
              <a:gd name="connsiteX1" fmla="*/ 787112 w 1589217"/>
              <a:gd name="connsiteY1" fmla="*/ 80211 h 1171074"/>
              <a:gd name="connsiteX2" fmla="*/ 386059 w 1589217"/>
              <a:gd name="connsiteY2" fmla="*/ 96253 h 1171074"/>
              <a:gd name="connsiteX3" fmla="*/ 305849 w 1589217"/>
              <a:gd name="connsiteY3" fmla="*/ 112295 h 1171074"/>
              <a:gd name="connsiteX4" fmla="*/ 273764 w 1589217"/>
              <a:gd name="connsiteY4" fmla="*/ 160421 h 1171074"/>
              <a:gd name="connsiteX5" fmla="*/ 241680 w 1589217"/>
              <a:gd name="connsiteY5" fmla="*/ 256674 h 1171074"/>
              <a:gd name="connsiteX6" fmla="*/ 225638 w 1589217"/>
              <a:gd name="connsiteY6" fmla="*/ 304800 h 1171074"/>
              <a:gd name="connsiteX7" fmla="*/ 193554 w 1589217"/>
              <a:gd name="connsiteY7" fmla="*/ 352927 h 1171074"/>
              <a:gd name="connsiteX8" fmla="*/ 33133 w 1589217"/>
              <a:gd name="connsiteY8" fmla="*/ 465221 h 1171074"/>
              <a:gd name="connsiteX9" fmla="*/ 1049 w 1589217"/>
              <a:gd name="connsiteY9" fmla="*/ 641685 h 1171074"/>
              <a:gd name="connsiteX10" fmla="*/ 65217 w 1589217"/>
              <a:gd name="connsiteY10" fmla="*/ 866274 h 1171074"/>
              <a:gd name="connsiteX11" fmla="*/ 113343 w 1589217"/>
              <a:gd name="connsiteY11" fmla="*/ 994611 h 1171074"/>
              <a:gd name="connsiteX12" fmla="*/ 161470 w 1589217"/>
              <a:gd name="connsiteY12" fmla="*/ 1122948 h 1171074"/>
              <a:gd name="connsiteX13" fmla="*/ 530438 w 1589217"/>
              <a:gd name="connsiteY13" fmla="*/ 1171074 h 1171074"/>
              <a:gd name="connsiteX14" fmla="*/ 722943 w 1589217"/>
              <a:gd name="connsiteY14" fmla="*/ 1171074 h 1171074"/>
              <a:gd name="connsiteX15" fmla="*/ 1204207 w 1589217"/>
              <a:gd name="connsiteY15" fmla="*/ 1074821 h 1171074"/>
              <a:gd name="connsiteX16" fmla="*/ 1284417 w 1589217"/>
              <a:gd name="connsiteY16" fmla="*/ 962527 h 1171074"/>
              <a:gd name="connsiteX17" fmla="*/ 1316501 w 1589217"/>
              <a:gd name="connsiteY17" fmla="*/ 866274 h 1171074"/>
              <a:gd name="connsiteX18" fmla="*/ 1364628 w 1589217"/>
              <a:gd name="connsiteY18" fmla="*/ 802106 h 1171074"/>
              <a:gd name="connsiteX19" fmla="*/ 1396712 w 1589217"/>
              <a:gd name="connsiteY19" fmla="*/ 770021 h 1171074"/>
              <a:gd name="connsiteX20" fmla="*/ 1589217 w 1589217"/>
              <a:gd name="connsiteY20" fmla="*/ 465221 h 1171074"/>
              <a:gd name="connsiteX21" fmla="*/ 1476922 w 1589217"/>
              <a:gd name="connsiteY21" fmla="*/ 368969 h 1171074"/>
              <a:gd name="connsiteX22" fmla="*/ 1236291 w 1589217"/>
              <a:gd name="connsiteY22" fmla="*/ 96253 h 1171074"/>
              <a:gd name="connsiteX23" fmla="*/ 899407 w 1589217"/>
              <a:gd name="connsiteY23" fmla="*/ 0 h 1171074"/>
              <a:gd name="connsiteX24" fmla="*/ 787112 w 1589217"/>
              <a:gd name="connsiteY24" fmla="*/ 80211 h 117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89217" h="1171074">
                <a:moveTo>
                  <a:pt x="787112" y="80211"/>
                </a:moveTo>
                <a:lnTo>
                  <a:pt x="787112" y="80211"/>
                </a:lnTo>
                <a:cubicBezTo>
                  <a:pt x="653428" y="85558"/>
                  <a:pt x="519554" y="87353"/>
                  <a:pt x="386059" y="96253"/>
                </a:cubicBezTo>
                <a:cubicBezTo>
                  <a:pt x="358853" y="98067"/>
                  <a:pt x="329523" y="98767"/>
                  <a:pt x="305849" y="112295"/>
                </a:cubicBezTo>
                <a:cubicBezTo>
                  <a:pt x="289109" y="121861"/>
                  <a:pt x="284459" y="144379"/>
                  <a:pt x="273764" y="160421"/>
                </a:cubicBezTo>
                <a:lnTo>
                  <a:pt x="241680" y="256674"/>
                </a:lnTo>
                <a:cubicBezTo>
                  <a:pt x="236333" y="272716"/>
                  <a:pt x="235018" y="290730"/>
                  <a:pt x="225638" y="304800"/>
                </a:cubicBezTo>
                <a:lnTo>
                  <a:pt x="193554" y="352927"/>
                </a:lnTo>
                <a:lnTo>
                  <a:pt x="33133" y="465221"/>
                </a:lnTo>
                <a:cubicBezTo>
                  <a:pt x="0" y="630886"/>
                  <a:pt x="1049" y="571110"/>
                  <a:pt x="1049" y="641685"/>
                </a:cubicBezTo>
                <a:lnTo>
                  <a:pt x="65217" y="866274"/>
                </a:lnTo>
                <a:cubicBezTo>
                  <a:pt x="81259" y="909053"/>
                  <a:pt x="97976" y="951585"/>
                  <a:pt x="113343" y="994611"/>
                </a:cubicBezTo>
                <a:cubicBezTo>
                  <a:pt x="158174" y="1120136"/>
                  <a:pt x="127134" y="1054276"/>
                  <a:pt x="161470" y="1122948"/>
                </a:cubicBezTo>
                <a:lnTo>
                  <a:pt x="530438" y="1171074"/>
                </a:lnTo>
                <a:lnTo>
                  <a:pt x="722943" y="1171074"/>
                </a:lnTo>
                <a:lnTo>
                  <a:pt x="1204207" y="1074821"/>
                </a:lnTo>
                <a:cubicBezTo>
                  <a:pt x="1230944" y="1037390"/>
                  <a:pt x="1262609" y="1003028"/>
                  <a:pt x="1284417" y="962527"/>
                </a:cubicBezTo>
                <a:cubicBezTo>
                  <a:pt x="1300451" y="932750"/>
                  <a:pt x="1296209" y="893330"/>
                  <a:pt x="1316501" y="866274"/>
                </a:cubicBezTo>
                <a:cubicBezTo>
                  <a:pt x="1332543" y="844885"/>
                  <a:pt x="1347511" y="822646"/>
                  <a:pt x="1364628" y="802106"/>
                </a:cubicBezTo>
                <a:cubicBezTo>
                  <a:pt x="1374311" y="790487"/>
                  <a:pt x="1396712" y="770021"/>
                  <a:pt x="1396712" y="770021"/>
                </a:cubicBezTo>
                <a:lnTo>
                  <a:pt x="1589217" y="465221"/>
                </a:lnTo>
                <a:lnTo>
                  <a:pt x="1476922" y="368969"/>
                </a:lnTo>
                <a:lnTo>
                  <a:pt x="1236291" y="96253"/>
                </a:lnTo>
                <a:lnTo>
                  <a:pt x="899407" y="0"/>
                </a:lnTo>
                <a:lnTo>
                  <a:pt x="787112" y="80211"/>
                </a:lnTo>
                <a:close/>
              </a:path>
            </a:pathLst>
          </a:custGeom>
          <a:solidFill>
            <a:srgbClr val="CC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6669" name="TextBox 132"/>
          <p:cNvSpPr txBox="1"/>
          <p:nvPr/>
        </p:nvSpPr>
        <p:spPr>
          <a:xfrm>
            <a:off x="9115743" y="3496628"/>
            <a:ext cx="1368425" cy="521970"/>
          </a:xfrm>
          <a:prstGeom prst="rect">
            <a:avLst/>
          </a:prstGeom>
          <a:noFill/>
          <a:ln w="9525">
            <a:noFill/>
          </a:ln>
        </p:spPr>
        <p:txBody>
          <a:bodyPr>
            <a:spAutoFit/>
          </a:bodyPr>
          <a:lstStyle/>
          <a:p>
            <a:pPr algn="ctr"/>
            <a:r>
              <a:rPr lang="zh-CN" altLang="en-US" sz="2800" dirty="0">
                <a:solidFill>
                  <a:srgbClr val="000000"/>
                </a:solidFill>
                <a:latin typeface="黑体" panose="02010609060101010101" charset="-122"/>
                <a:ea typeface="黑体" panose="02010609060101010101" charset="-122"/>
              </a:rPr>
              <a:t>封土</a:t>
            </a:r>
          </a:p>
        </p:txBody>
      </p:sp>
      <p:sp>
        <p:nvSpPr>
          <p:cNvPr id="134" name="任意多边形 133"/>
          <p:cNvSpPr/>
          <p:nvPr/>
        </p:nvSpPr>
        <p:spPr>
          <a:xfrm>
            <a:off x="7604443" y="3280728"/>
            <a:ext cx="1295400" cy="955675"/>
          </a:xfrm>
          <a:custGeom>
            <a:avLst/>
            <a:gdLst>
              <a:gd name="connsiteX0" fmla="*/ 787112 w 1589217"/>
              <a:gd name="connsiteY0" fmla="*/ 80211 h 1171074"/>
              <a:gd name="connsiteX1" fmla="*/ 787112 w 1589217"/>
              <a:gd name="connsiteY1" fmla="*/ 80211 h 1171074"/>
              <a:gd name="connsiteX2" fmla="*/ 386059 w 1589217"/>
              <a:gd name="connsiteY2" fmla="*/ 96253 h 1171074"/>
              <a:gd name="connsiteX3" fmla="*/ 305849 w 1589217"/>
              <a:gd name="connsiteY3" fmla="*/ 112295 h 1171074"/>
              <a:gd name="connsiteX4" fmla="*/ 273764 w 1589217"/>
              <a:gd name="connsiteY4" fmla="*/ 160421 h 1171074"/>
              <a:gd name="connsiteX5" fmla="*/ 241680 w 1589217"/>
              <a:gd name="connsiteY5" fmla="*/ 256674 h 1171074"/>
              <a:gd name="connsiteX6" fmla="*/ 225638 w 1589217"/>
              <a:gd name="connsiteY6" fmla="*/ 304800 h 1171074"/>
              <a:gd name="connsiteX7" fmla="*/ 193554 w 1589217"/>
              <a:gd name="connsiteY7" fmla="*/ 352927 h 1171074"/>
              <a:gd name="connsiteX8" fmla="*/ 33133 w 1589217"/>
              <a:gd name="connsiteY8" fmla="*/ 465221 h 1171074"/>
              <a:gd name="connsiteX9" fmla="*/ 1049 w 1589217"/>
              <a:gd name="connsiteY9" fmla="*/ 641685 h 1171074"/>
              <a:gd name="connsiteX10" fmla="*/ 65217 w 1589217"/>
              <a:gd name="connsiteY10" fmla="*/ 866274 h 1171074"/>
              <a:gd name="connsiteX11" fmla="*/ 113343 w 1589217"/>
              <a:gd name="connsiteY11" fmla="*/ 994611 h 1171074"/>
              <a:gd name="connsiteX12" fmla="*/ 161470 w 1589217"/>
              <a:gd name="connsiteY12" fmla="*/ 1122948 h 1171074"/>
              <a:gd name="connsiteX13" fmla="*/ 530438 w 1589217"/>
              <a:gd name="connsiteY13" fmla="*/ 1171074 h 1171074"/>
              <a:gd name="connsiteX14" fmla="*/ 722943 w 1589217"/>
              <a:gd name="connsiteY14" fmla="*/ 1171074 h 1171074"/>
              <a:gd name="connsiteX15" fmla="*/ 1204207 w 1589217"/>
              <a:gd name="connsiteY15" fmla="*/ 1074821 h 1171074"/>
              <a:gd name="connsiteX16" fmla="*/ 1284417 w 1589217"/>
              <a:gd name="connsiteY16" fmla="*/ 962527 h 1171074"/>
              <a:gd name="connsiteX17" fmla="*/ 1316501 w 1589217"/>
              <a:gd name="connsiteY17" fmla="*/ 866274 h 1171074"/>
              <a:gd name="connsiteX18" fmla="*/ 1364628 w 1589217"/>
              <a:gd name="connsiteY18" fmla="*/ 802106 h 1171074"/>
              <a:gd name="connsiteX19" fmla="*/ 1396712 w 1589217"/>
              <a:gd name="connsiteY19" fmla="*/ 770021 h 1171074"/>
              <a:gd name="connsiteX20" fmla="*/ 1589217 w 1589217"/>
              <a:gd name="connsiteY20" fmla="*/ 465221 h 1171074"/>
              <a:gd name="connsiteX21" fmla="*/ 1476922 w 1589217"/>
              <a:gd name="connsiteY21" fmla="*/ 368969 h 1171074"/>
              <a:gd name="connsiteX22" fmla="*/ 1236291 w 1589217"/>
              <a:gd name="connsiteY22" fmla="*/ 96253 h 1171074"/>
              <a:gd name="connsiteX23" fmla="*/ 899407 w 1589217"/>
              <a:gd name="connsiteY23" fmla="*/ 0 h 1171074"/>
              <a:gd name="connsiteX24" fmla="*/ 787112 w 1589217"/>
              <a:gd name="connsiteY24" fmla="*/ 80211 h 117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89217" h="1171074">
                <a:moveTo>
                  <a:pt x="787112" y="80211"/>
                </a:moveTo>
                <a:lnTo>
                  <a:pt x="787112" y="80211"/>
                </a:lnTo>
                <a:cubicBezTo>
                  <a:pt x="653428" y="85558"/>
                  <a:pt x="519554" y="87353"/>
                  <a:pt x="386059" y="96253"/>
                </a:cubicBezTo>
                <a:cubicBezTo>
                  <a:pt x="358853" y="98067"/>
                  <a:pt x="329523" y="98767"/>
                  <a:pt x="305849" y="112295"/>
                </a:cubicBezTo>
                <a:cubicBezTo>
                  <a:pt x="289109" y="121861"/>
                  <a:pt x="284459" y="144379"/>
                  <a:pt x="273764" y="160421"/>
                </a:cubicBezTo>
                <a:lnTo>
                  <a:pt x="241680" y="256674"/>
                </a:lnTo>
                <a:cubicBezTo>
                  <a:pt x="236333" y="272716"/>
                  <a:pt x="235018" y="290730"/>
                  <a:pt x="225638" y="304800"/>
                </a:cubicBezTo>
                <a:lnTo>
                  <a:pt x="193554" y="352927"/>
                </a:lnTo>
                <a:lnTo>
                  <a:pt x="33133" y="465221"/>
                </a:lnTo>
                <a:cubicBezTo>
                  <a:pt x="0" y="630886"/>
                  <a:pt x="1049" y="571110"/>
                  <a:pt x="1049" y="641685"/>
                </a:cubicBezTo>
                <a:lnTo>
                  <a:pt x="65217" y="866274"/>
                </a:lnTo>
                <a:cubicBezTo>
                  <a:pt x="81259" y="909053"/>
                  <a:pt x="97976" y="951585"/>
                  <a:pt x="113343" y="994611"/>
                </a:cubicBezTo>
                <a:cubicBezTo>
                  <a:pt x="158174" y="1120136"/>
                  <a:pt x="127134" y="1054276"/>
                  <a:pt x="161470" y="1122948"/>
                </a:cubicBezTo>
                <a:lnTo>
                  <a:pt x="530438" y="1171074"/>
                </a:lnTo>
                <a:lnTo>
                  <a:pt x="722943" y="1171074"/>
                </a:lnTo>
                <a:lnTo>
                  <a:pt x="1204207" y="1074821"/>
                </a:lnTo>
                <a:cubicBezTo>
                  <a:pt x="1230944" y="1037390"/>
                  <a:pt x="1262609" y="1003028"/>
                  <a:pt x="1284417" y="962527"/>
                </a:cubicBezTo>
                <a:cubicBezTo>
                  <a:pt x="1300451" y="932750"/>
                  <a:pt x="1296209" y="893330"/>
                  <a:pt x="1316501" y="866274"/>
                </a:cubicBezTo>
                <a:cubicBezTo>
                  <a:pt x="1332543" y="844885"/>
                  <a:pt x="1347511" y="822646"/>
                  <a:pt x="1364628" y="802106"/>
                </a:cubicBezTo>
                <a:cubicBezTo>
                  <a:pt x="1374311" y="790487"/>
                  <a:pt x="1396712" y="770021"/>
                  <a:pt x="1396712" y="770021"/>
                </a:cubicBezTo>
                <a:lnTo>
                  <a:pt x="1589217" y="465221"/>
                </a:lnTo>
                <a:lnTo>
                  <a:pt x="1476922" y="368969"/>
                </a:lnTo>
                <a:lnTo>
                  <a:pt x="1236291" y="96253"/>
                </a:lnTo>
                <a:lnTo>
                  <a:pt x="899407" y="0"/>
                </a:lnTo>
                <a:lnTo>
                  <a:pt x="787112" y="80211"/>
                </a:lnTo>
                <a:close/>
              </a:path>
            </a:pathLst>
          </a:custGeom>
          <a:solidFill>
            <a:srgbClr val="CC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6671" name="TextBox 134"/>
          <p:cNvSpPr txBox="1"/>
          <p:nvPr/>
        </p:nvSpPr>
        <p:spPr>
          <a:xfrm>
            <a:off x="7531418" y="3423603"/>
            <a:ext cx="1368425" cy="521970"/>
          </a:xfrm>
          <a:prstGeom prst="rect">
            <a:avLst/>
          </a:prstGeom>
          <a:noFill/>
          <a:ln w="9525">
            <a:noFill/>
          </a:ln>
        </p:spPr>
        <p:txBody>
          <a:bodyPr>
            <a:spAutoFit/>
          </a:bodyPr>
          <a:lstStyle/>
          <a:p>
            <a:pPr algn="ctr"/>
            <a:r>
              <a:rPr lang="zh-CN" altLang="en-US" sz="2800" dirty="0">
                <a:solidFill>
                  <a:srgbClr val="000000"/>
                </a:solidFill>
                <a:latin typeface="黑体" panose="02010609060101010101" charset="-122"/>
                <a:ea typeface="黑体" panose="02010609060101010101" charset="-122"/>
              </a:rPr>
              <a:t>封土</a:t>
            </a:r>
          </a:p>
        </p:txBody>
      </p:sp>
      <p:sp>
        <p:nvSpPr>
          <p:cNvPr id="136" name="任意多边形 135"/>
          <p:cNvSpPr/>
          <p:nvPr/>
        </p:nvSpPr>
        <p:spPr>
          <a:xfrm>
            <a:off x="10555605" y="3352165"/>
            <a:ext cx="1296988" cy="955675"/>
          </a:xfrm>
          <a:custGeom>
            <a:avLst/>
            <a:gdLst>
              <a:gd name="connsiteX0" fmla="*/ 787112 w 1589217"/>
              <a:gd name="connsiteY0" fmla="*/ 80211 h 1171074"/>
              <a:gd name="connsiteX1" fmla="*/ 787112 w 1589217"/>
              <a:gd name="connsiteY1" fmla="*/ 80211 h 1171074"/>
              <a:gd name="connsiteX2" fmla="*/ 386059 w 1589217"/>
              <a:gd name="connsiteY2" fmla="*/ 96253 h 1171074"/>
              <a:gd name="connsiteX3" fmla="*/ 305849 w 1589217"/>
              <a:gd name="connsiteY3" fmla="*/ 112295 h 1171074"/>
              <a:gd name="connsiteX4" fmla="*/ 273764 w 1589217"/>
              <a:gd name="connsiteY4" fmla="*/ 160421 h 1171074"/>
              <a:gd name="connsiteX5" fmla="*/ 241680 w 1589217"/>
              <a:gd name="connsiteY5" fmla="*/ 256674 h 1171074"/>
              <a:gd name="connsiteX6" fmla="*/ 225638 w 1589217"/>
              <a:gd name="connsiteY6" fmla="*/ 304800 h 1171074"/>
              <a:gd name="connsiteX7" fmla="*/ 193554 w 1589217"/>
              <a:gd name="connsiteY7" fmla="*/ 352927 h 1171074"/>
              <a:gd name="connsiteX8" fmla="*/ 33133 w 1589217"/>
              <a:gd name="connsiteY8" fmla="*/ 465221 h 1171074"/>
              <a:gd name="connsiteX9" fmla="*/ 1049 w 1589217"/>
              <a:gd name="connsiteY9" fmla="*/ 641685 h 1171074"/>
              <a:gd name="connsiteX10" fmla="*/ 65217 w 1589217"/>
              <a:gd name="connsiteY10" fmla="*/ 866274 h 1171074"/>
              <a:gd name="connsiteX11" fmla="*/ 113343 w 1589217"/>
              <a:gd name="connsiteY11" fmla="*/ 994611 h 1171074"/>
              <a:gd name="connsiteX12" fmla="*/ 161470 w 1589217"/>
              <a:gd name="connsiteY12" fmla="*/ 1122948 h 1171074"/>
              <a:gd name="connsiteX13" fmla="*/ 530438 w 1589217"/>
              <a:gd name="connsiteY13" fmla="*/ 1171074 h 1171074"/>
              <a:gd name="connsiteX14" fmla="*/ 722943 w 1589217"/>
              <a:gd name="connsiteY14" fmla="*/ 1171074 h 1171074"/>
              <a:gd name="connsiteX15" fmla="*/ 1204207 w 1589217"/>
              <a:gd name="connsiteY15" fmla="*/ 1074821 h 1171074"/>
              <a:gd name="connsiteX16" fmla="*/ 1284417 w 1589217"/>
              <a:gd name="connsiteY16" fmla="*/ 962527 h 1171074"/>
              <a:gd name="connsiteX17" fmla="*/ 1316501 w 1589217"/>
              <a:gd name="connsiteY17" fmla="*/ 866274 h 1171074"/>
              <a:gd name="connsiteX18" fmla="*/ 1364628 w 1589217"/>
              <a:gd name="connsiteY18" fmla="*/ 802106 h 1171074"/>
              <a:gd name="connsiteX19" fmla="*/ 1396712 w 1589217"/>
              <a:gd name="connsiteY19" fmla="*/ 770021 h 1171074"/>
              <a:gd name="connsiteX20" fmla="*/ 1589217 w 1589217"/>
              <a:gd name="connsiteY20" fmla="*/ 465221 h 1171074"/>
              <a:gd name="connsiteX21" fmla="*/ 1476922 w 1589217"/>
              <a:gd name="connsiteY21" fmla="*/ 368969 h 1171074"/>
              <a:gd name="connsiteX22" fmla="*/ 1236291 w 1589217"/>
              <a:gd name="connsiteY22" fmla="*/ 96253 h 1171074"/>
              <a:gd name="connsiteX23" fmla="*/ 899407 w 1589217"/>
              <a:gd name="connsiteY23" fmla="*/ 0 h 1171074"/>
              <a:gd name="connsiteX24" fmla="*/ 787112 w 1589217"/>
              <a:gd name="connsiteY24" fmla="*/ 80211 h 117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89217" h="1171074">
                <a:moveTo>
                  <a:pt x="787112" y="80211"/>
                </a:moveTo>
                <a:lnTo>
                  <a:pt x="787112" y="80211"/>
                </a:lnTo>
                <a:cubicBezTo>
                  <a:pt x="653428" y="85558"/>
                  <a:pt x="519554" y="87353"/>
                  <a:pt x="386059" y="96253"/>
                </a:cubicBezTo>
                <a:cubicBezTo>
                  <a:pt x="358853" y="98067"/>
                  <a:pt x="329523" y="98767"/>
                  <a:pt x="305849" y="112295"/>
                </a:cubicBezTo>
                <a:cubicBezTo>
                  <a:pt x="289109" y="121861"/>
                  <a:pt x="284459" y="144379"/>
                  <a:pt x="273764" y="160421"/>
                </a:cubicBezTo>
                <a:lnTo>
                  <a:pt x="241680" y="256674"/>
                </a:lnTo>
                <a:cubicBezTo>
                  <a:pt x="236333" y="272716"/>
                  <a:pt x="235018" y="290730"/>
                  <a:pt x="225638" y="304800"/>
                </a:cubicBezTo>
                <a:lnTo>
                  <a:pt x="193554" y="352927"/>
                </a:lnTo>
                <a:lnTo>
                  <a:pt x="33133" y="465221"/>
                </a:lnTo>
                <a:cubicBezTo>
                  <a:pt x="0" y="630886"/>
                  <a:pt x="1049" y="571110"/>
                  <a:pt x="1049" y="641685"/>
                </a:cubicBezTo>
                <a:lnTo>
                  <a:pt x="65217" y="866274"/>
                </a:lnTo>
                <a:cubicBezTo>
                  <a:pt x="81259" y="909053"/>
                  <a:pt x="97976" y="951585"/>
                  <a:pt x="113343" y="994611"/>
                </a:cubicBezTo>
                <a:cubicBezTo>
                  <a:pt x="158174" y="1120136"/>
                  <a:pt x="127134" y="1054276"/>
                  <a:pt x="161470" y="1122948"/>
                </a:cubicBezTo>
                <a:lnTo>
                  <a:pt x="530438" y="1171074"/>
                </a:lnTo>
                <a:lnTo>
                  <a:pt x="722943" y="1171074"/>
                </a:lnTo>
                <a:lnTo>
                  <a:pt x="1204207" y="1074821"/>
                </a:lnTo>
                <a:cubicBezTo>
                  <a:pt x="1230944" y="1037390"/>
                  <a:pt x="1262609" y="1003028"/>
                  <a:pt x="1284417" y="962527"/>
                </a:cubicBezTo>
                <a:cubicBezTo>
                  <a:pt x="1300451" y="932750"/>
                  <a:pt x="1296209" y="893330"/>
                  <a:pt x="1316501" y="866274"/>
                </a:cubicBezTo>
                <a:cubicBezTo>
                  <a:pt x="1332543" y="844885"/>
                  <a:pt x="1347511" y="822646"/>
                  <a:pt x="1364628" y="802106"/>
                </a:cubicBezTo>
                <a:cubicBezTo>
                  <a:pt x="1374311" y="790487"/>
                  <a:pt x="1396712" y="770021"/>
                  <a:pt x="1396712" y="770021"/>
                </a:cubicBezTo>
                <a:lnTo>
                  <a:pt x="1589217" y="465221"/>
                </a:lnTo>
                <a:lnTo>
                  <a:pt x="1476922" y="368969"/>
                </a:lnTo>
                <a:lnTo>
                  <a:pt x="1236291" y="96253"/>
                </a:lnTo>
                <a:lnTo>
                  <a:pt x="899407" y="0"/>
                </a:lnTo>
                <a:lnTo>
                  <a:pt x="787112" y="80211"/>
                </a:lnTo>
                <a:close/>
              </a:path>
            </a:pathLst>
          </a:custGeom>
          <a:solidFill>
            <a:srgbClr val="CC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6673" name="TextBox 136"/>
          <p:cNvSpPr txBox="1"/>
          <p:nvPr/>
        </p:nvSpPr>
        <p:spPr>
          <a:xfrm>
            <a:off x="10628630" y="3568065"/>
            <a:ext cx="1368425" cy="521970"/>
          </a:xfrm>
          <a:prstGeom prst="rect">
            <a:avLst/>
          </a:prstGeom>
          <a:noFill/>
          <a:ln w="9525">
            <a:noFill/>
          </a:ln>
        </p:spPr>
        <p:txBody>
          <a:bodyPr>
            <a:spAutoFit/>
          </a:bodyPr>
          <a:lstStyle/>
          <a:p>
            <a:pPr algn="ctr"/>
            <a:r>
              <a:rPr lang="zh-CN" altLang="en-US" sz="2800" dirty="0">
                <a:solidFill>
                  <a:srgbClr val="000000"/>
                </a:solidFill>
                <a:latin typeface="黑体" panose="02010609060101010101" charset="-122"/>
                <a:ea typeface="黑体" panose="02010609060101010101" charset="-122"/>
              </a:rPr>
              <a:t>封土</a:t>
            </a:r>
          </a:p>
        </p:txBody>
      </p:sp>
      <p:cxnSp>
        <p:nvCxnSpPr>
          <p:cNvPr id="138" name="直接连接符 137"/>
          <p:cNvCxnSpPr>
            <a:stCxn id="134" idx="13"/>
          </p:cNvCxnSpPr>
          <p:nvPr/>
        </p:nvCxnSpPr>
        <p:spPr>
          <a:xfrm>
            <a:off x="8036878" y="4236403"/>
            <a:ext cx="4763" cy="10604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6675" name="Picture 5" descr="D:\{历史教学}\初一课件\七年级上\七上第15课汉武帝推进大一统格局\20101127121352-1930277699.jpg"/>
          <p:cNvPicPr>
            <a:picLocks noChangeAspect="1"/>
          </p:cNvPicPr>
          <p:nvPr/>
        </p:nvPicPr>
        <p:blipFill>
          <a:blip r:embed="rId2">
            <a:clrChange>
              <a:clrFrom>
                <a:srgbClr val="BFBFBF"/>
              </a:clrFrom>
              <a:clrTo>
                <a:srgbClr val="BFBFBF">
                  <a:alpha val="0"/>
                </a:srgbClr>
              </a:clrTo>
            </a:clrChange>
          </a:blip>
          <a:srcRect b="37872"/>
          <a:stretch>
            <a:fillRect/>
          </a:stretch>
        </p:blipFill>
        <p:spPr>
          <a:xfrm>
            <a:off x="9260205" y="1264603"/>
            <a:ext cx="828675" cy="719137"/>
          </a:xfrm>
          <a:prstGeom prst="rect">
            <a:avLst/>
          </a:prstGeom>
          <a:noFill/>
          <a:ln w="9525">
            <a:noFill/>
          </a:ln>
        </p:spPr>
      </p:pic>
      <p:cxnSp>
        <p:nvCxnSpPr>
          <p:cNvPr id="153" name="直接连接符 152"/>
          <p:cNvCxnSpPr/>
          <p:nvPr/>
        </p:nvCxnSpPr>
        <p:spPr>
          <a:xfrm>
            <a:off x="7531418" y="4936490"/>
            <a:ext cx="10810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5" name="TextBox 154"/>
          <p:cNvSpPr txBox="1"/>
          <p:nvPr/>
        </p:nvSpPr>
        <p:spPr>
          <a:xfrm>
            <a:off x="6883718" y="5790565"/>
            <a:ext cx="1079500" cy="3683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rPr>
              <a:t>嫡长子</a:t>
            </a:r>
          </a:p>
        </p:txBody>
      </p:sp>
      <p:cxnSp>
        <p:nvCxnSpPr>
          <p:cNvPr id="156" name="直接连接符 155"/>
          <p:cNvCxnSpPr/>
          <p:nvPr/>
        </p:nvCxnSpPr>
        <p:spPr>
          <a:xfrm>
            <a:off x="7531418" y="4936490"/>
            <a:ext cx="0" cy="215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7" name="直接连接符 156"/>
          <p:cNvCxnSpPr/>
          <p:nvPr/>
        </p:nvCxnSpPr>
        <p:spPr>
          <a:xfrm>
            <a:off x="8612505" y="4936490"/>
            <a:ext cx="0" cy="3603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6680" name="Picture 7" descr="D:\{历史教学}\初一课件\七年级上\七上第15课汉武帝推进大一统格局\gpic_bd26a25a937bc0224aa28012f0700bdb_副1本.jpg"/>
          <p:cNvPicPr>
            <a:picLocks noChangeAspect="1"/>
          </p:cNvPicPr>
          <p:nvPr/>
        </p:nvPicPr>
        <p:blipFill>
          <a:blip r:embed="rId4">
            <a:clrChange>
              <a:clrFrom>
                <a:srgbClr val="FFFFFF"/>
              </a:clrFrom>
              <a:clrTo>
                <a:srgbClr val="FFFFFF">
                  <a:alpha val="0"/>
                </a:srgbClr>
              </a:clrTo>
            </a:clrChange>
          </a:blip>
          <a:stretch>
            <a:fillRect/>
          </a:stretch>
        </p:blipFill>
        <p:spPr>
          <a:xfrm>
            <a:off x="7747318" y="5152390"/>
            <a:ext cx="585787" cy="576263"/>
          </a:xfrm>
          <a:prstGeom prst="rect">
            <a:avLst/>
          </a:prstGeom>
          <a:noFill/>
          <a:ln w="9525">
            <a:noFill/>
          </a:ln>
        </p:spPr>
      </p:pic>
      <p:pic>
        <p:nvPicPr>
          <p:cNvPr id="26681" name="Picture 7" descr="D:\{历史教学}\初一课件\七年级上\七上第15课汉武帝推进大一统格局\gpic_bd26a25a937bc0224aa28012f0700bdb_副1本.jpg"/>
          <p:cNvPicPr>
            <a:picLocks noChangeAspect="1"/>
          </p:cNvPicPr>
          <p:nvPr/>
        </p:nvPicPr>
        <p:blipFill>
          <a:blip r:embed="rId4">
            <a:clrChange>
              <a:clrFrom>
                <a:srgbClr val="FFFFFF"/>
              </a:clrFrom>
              <a:clrTo>
                <a:srgbClr val="FFFFFF">
                  <a:alpha val="0"/>
                </a:srgbClr>
              </a:clrTo>
            </a:clrChange>
          </a:blip>
          <a:stretch>
            <a:fillRect/>
          </a:stretch>
        </p:blipFill>
        <p:spPr>
          <a:xfrm>
            <a:off x="8323580" y="5152390"/>
            <a:ext cx="585788" cy="576263"/>
          </a:xfrm>
          <a:prstGeom prst="rect">
            <a:avLst/>
          </a:prstGeom>
          <a:noFill/>
          <a:ln w="9525">
            <a:noFill/>
          </a:ln>
        </p:spPr>
      </p:pic>
      <p:sp>
        <p:nvSpPr>
          <p:cNvPr id="165" name="TextBox 164"/>
          <p:cNvSpPr txBox="1"/>
          <p:nvPr/>
        </p:nvSpPr>
        <p:spPr>
          <a:xfrm>
            <a:off x="7315518" y="5790565"/>
            <a:ext cx="1873250" cy="3683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余子 余子  </a:t>
            </a:r>
          </a:p>
        </p:txBody>
      </p:sp>
      <p:pic>
        <p:nvPicPr>
          <p:cNvPr id="26683" name="Picture 3"/>
          <p:cNvPicPr>
            <a:picLocks noChangeAspect="1"/>
          </p:cNvPicPr>
          <p:nvPr/>
        </p:nvPicPr>
        <p:blipFill>
          <a:blip r:embed="rId5"/>
          <a:stretch>
            <a:fillRect/>
          </a:stretch>
        </p:blipFill>
        <p:spPr>
          <a:xfrm>
            <a:off x="6955155" y="6031865"/>
            <a:ext cx="720725" cy="533400"/>
          </a:xfrm>
          <a:prstGeom prst="rect">
            <a:avLst/>
          </a:prstGeom>
          <a:noFill/>
          <a:ln w="9525">
            <a:noFill/>
          </a:ln>
        </p:spPr>
      </p:pic>
      <p:pic>
        <p:nvPicPr>
          <p:cNvPr id="26684" name="Picture 3"/>
          <p:cNvPicPr>
            <a:picLocks noChangeAspect="1"/>
          </p:cNvPicPr>
          <p:nvPr/>
        </p:nvPicPr>
        <p:blipFill>
          <a:blip r:embed="rId6"/>
          <a:stretch>
            <a:fillRect/>
          </a:stretch>
        </p:blipFill>
        <p:spPr>
          <a:xfrm>
            <a:off x="7675880" y="6231890"/>
            <a:ext cx="485775" cy="360363"/>
          </a:xfrm>
          <a:prstGeom prst="rect">
            <a:avLst/>
          </a:prstGeom>
          <a:noFill/>
          <a:ln w="9525">
            <a:noFill/>
          </a:ln>
        </p:spPr>
      </p:pic>
      <p:pic>
        <p:nvPicPr>
          <p:cNvPr id="26685" name="Picture 3"/>
          <p:cNvPicPr>
            <a:picLocks noChangeAspect="1"/>
          </p:cNvPicPr>
          <p:nvPr/>
        </p:nvPicPr>
        <p:blipFill>
          <a:blip r:embed="rId7"/>
          <a:stretch>
            <a:fillRect/>
          </a:stretch>
        </p:blipFill>
        <p:spPr>
          <a:xfrm>
            <a:off x="8180705" y="6231890"/>
            <a:ext cx="503238" cy="374650"/>
          </a:xfrm>
          <a:prstGeom prst="rect">
            <a:avLst/>
          </a:prstGeom>
          <a:noFill/>
          <a:ln w="9525">
            <a:noFill/>
          </a:ln>
        </p:spPr>
      </p:pic>
      <p:pic>
        <p:nvPicPr>
          <p:cNvPr id="26686" name="Picture 7" descr="D:\{历史教学}\初一课件\七年级上\七上第15课汉武帝推进大一统格局\gpic_bd26a25a937bc0224aa28012f0700bdb_副1本.jpg"/>
          <p:cNvPicPr>
            <a:picLocks noChangeAspect="1"/>
          </p:cNvPicPr>
          <p:nvPr/>
        </p:nvPicPr>
        <p:blipFill>
          <a:blip r:embed="rId4">
            <a:clrChange>
              <a:clrFrom>
                <a:srgbClr val="FFFFFF"/>
              </a:clrFrom>
              <a:clrTo>
                <a:srgbClr val="FFFFFF">
                  <a:alpha val="0"/>
                </a:srgbClr>
              </a:clrTo>
            </a:clrChange>
          </a:blip>
          <a:stretch>
            <a:fillRect/>
          </a:stretch>
        </p:blipFill>
        <p:spPr>
          <a:xfrm>
            <a:off x="10555605" y="5152390"/>
            <a:ext cx="585788" cy="576263"/>
          </a:xfrm>
          <a:prstGeom prst="rect">
            <a:avLst/>
          </a:prstGeom>
          <a:noFill/>
          <a:ln w="9525">
            <a:noFill/>
          </a:ln>
        </p:spPr>
      </p:pic>
      <p:cxnSp>
        <p:nvCxnSpPr>
          <p:cNvPr id="179" name="直接连接符 178"/>
          <p:cNvCxnSpPr/>
          <p:nvPr/>
        </p:nvCxnSpPr>
        <p:spPr>
          <a:xfrm>
            <a:off x="11420793" y="4215765"/>
            <a:ext cx="4763" cy="9366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0" name="直接连接符 179"/>
          <p:cNvCxnSpPr/>
          <p:nvPr/>
        </p:nvCxnSpPr>
        <p:spPr>
          <a:xfrm>
            <a:off x="10771505" y="4936490"/>
            <a:ext cx="12239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1" name="TextBox 180"/>
          <p:cNvSpPr txBox="1"/>
          <p:nvPr/>
        </p:nvSpPr>
        <p:spPr>
          <a:xfrm>
            <a:off x="10268268" y="5790565"/>
            <a:ext cx="1079500" cy="3683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rPr>
              <a:t>嫡长子</a:t>
            </a:r>
          </a:p>
        </p:txBody>
      </p:sp>
      <p:cxnSp>
        <p:nvCxnSpPr>
          <p:cNvPr id="182" name="直接连接符 181"/>
          <p:cNvCxnSpPr/>
          <p:nvPr/>
        </p:nvCxnSpPr>
        <p:spPr>
          <a:xfrm>
            <a:off x="10771505" y="4936490"/>
            <a:ext cx="0" cy="215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3" name="直接连接符 182"/>
          <p:cNvCxnSpPr/>
          <p:nvPr/>
        </p:nvCxnSpPr>
        <p:spPr>
          <a:xfrm flipH="1">
            <a:off x="11995468" y="4936490"/>
            <a:ext cx="0" cy="2873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6692" name="Picture 7" descr="D:\{历史教学}\初一课件\七年级上\七上第15课汉武帝推进大一统格局\gpic_bd26a25a937bc0224aa28012f0700bdb_副1本.jpg"/>
          <p:cNvPicPr>
            <a:picLocks noChangeAspect="1"/>
          </p:cNvPicPr>
          <p:nvPr/>
        </p:nvPicPr>
        <p:blipFill>
          <a:blip r:embed="rId4">
            <a:clrChange>
              <a:clrFrom>
                <a:srgbClr val="FFFFFF"/>
              </a:clrFrom>
              <a:clrTo>
                <a:srgbClr val="FFFFFF">
                  <a:alpha val="0"/>
                </a:srgbClr>
              </a:clrTo>
            </a:clrChange>
          </a:blip>
          <a:stretch>
            <a:fillRect/>
          </a:stretch>
        </p:blipFill>
        <p:spPr>
          <a:xfrm>
            <a:off x="11131868" y="5152390"/>
            <a:ext cx="585787" cy="576263"/>
          </a:xfrm>
          <a:prstGeom prst="rect">
            <a:avLst/>
          </a:prstGeom>
          <a:noFill/>
          <a:ln w="9525">
            <a:noFill/>
          </a:ln>
        </p:spPr>
      </p:pic>
      <p:pic>
        <p:nvPicPr>
          <p:cNvPr id="26693" name="Picture 7" descr="D:\{历史教学}\初一课件\七年级上\七上第15课汉武帝推进大一统格局\gpic_bd26a25a937bc0224aa28012f0700bdb_副1本.jpg"/>
          <p:cNvPicPr>
            <a:picLocks noChangeAspect="1"/>
          </p:cNvPicPr>
          <p:nvPr/>
        </p:nvPicPr>
        <p:blipFill>
          <a:blip r:embed="rId4">
            <a:clrChange>
              <a:clrFrom>
                <a:srgbClr val="FFFFFF"/>
              </a:clrFrom>
              <a:clrTo>
                <a:srgbClr val="FFFFFF">
                  <a:alpha val="0"/>
                </a:srgbClr>
              </a:clrTo>
            </a:clrChange>
          </a:blip>
          <a:stretch>
            <a:fillRect/>
          </a:stretch>
        </p:blipFill>
        <p:spPr>
          <a:xfrm>
            <a:off x="11708130" y="5152390"/>
            <a:ext cx="585788" cy="576263"/>
          </a:xfrm>
          <a:prstGeom prst="rect">
            <a:avLst/>
          </a:prstGeom>
          <a:noFill/>
          <a:ln w="9525">
            <a:noFill/>
          </a:ln>
        </p:spPr>
      </p:pic>
      <p:sp>
        <p:nvSpPr>
          <p:cNvPr id="186" name="TextBox 185"/>
          <p:cNvSpPr txBox="1"/>
          <p:nvPr/>
        </p:nvSpPr>
        <p:spPr>
          <a:xfrm>
            <a:off x="10771505" y="5790565"/>
            <a:ext cx="1873250" cy="3683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余子 余子  </a:t>
            </a:r>
          </a:p>
        </p:txBody>
      </p:sp>
      <p:pic>
        <p:nvPicPr>
          <p:cNvPr id="26695" name="Picture 3"/>
          <p:cNvPicPr>
            <a:picLocks noChangeAspect="1"/>
          </p:cNvPicPr>
          <p:nvPr/>
        </p:nvPicPr>
        <p:blipFill>
          <a:blip r:embed="rId8"/>
          <a:stretch>
            <a:fillRect/>
          </a:stretch>
        </p:blipFill>
        <p:spPr>
          <a:xfrm>
            <a:off x="10484168" y="6106478"/>
            <a:ext cx="654050" cy="485775"/>
          </a:xfrm>
          <a:prstGeom prst="rect">
            <a:avLst/>
          </a:prstGeom>
          <a:noFill/>
          <a:ln w="9525">
            <a:noFill/>
          </a:ln>
        </p:spPr>
      </p:pic>
      <p:pic>
        <p:nvPicPr>
          <p:cNvPr id="26696" name="Picture 3"/>
          <p:cNvPicPr>
            <a:picLocks noChangeAspect="1"/>
          </p:cNvPicPr>
          <p:nvPr/>
        </p:nvPicPr>
        <p:blipFill>
          <a:blip r:embed="rId6"/>
          <a:stretch>
            <a:fillRect/>
          </a:stretch>
        </p:blipFill>
        <p:spPr>
          <a:xfrm>
            <a:off x="11131868" y="6231890"/>
            <a:ext cx="485775" cy="360363"/>
          </a:xfrm>
          <a:prstGeom prst="rect">
            <a:avLst/>
          </a:prstGeom>
          <a:noFill/>
          <a:ln w="9525">
            <a:noFill/>
          </a:ln>
        </p:spPr>
      </p:pic>
      <p:pic>
        <p:nvPicPr>
          <p:cNvPr id="26697" name="Picture 3"/>
          <p:cNvPicPr>
            <a:picLocks noChangeAspect="1"/>
          </p:cNvPicPr>
          <p:nvPr/>
        </p:nvPicPr>
        <p:blipFill>
          <a:blip r:embed="rId7"/>
          <a:stretch>
            <a:fillRect/>
          </a:stretch>
        </p:blipFill>
        <p:spPr>
          <a:xfrm>
            <a:off x="11647805" y="6231890"/>
            <a:ext cx="503238" cy="373063"/>
          </a:xfrm>
          <a:prstGeom prst="rect">
            <a:avLst/>
          </a:prstGeom>
          <a:noFill/>
          <a:ln w="9525">
            <a:noFill/>
          </a:ln>
        </p:spPr>
      </p:pic>
      <p:cxnSp>
        <p:nvCxnSpPr>
          <p:cNvPr id="198" name="直接连接符 197"/>
          <p:cNvCxnSpPr/>
          <p:nvPr/>
        </p:nvCxnSpPr>
        <p:spPr>
          <a:xfrm flipH="1">
            <a:off x="8180705" y="2199640"/>
            <a:ext cx="0" cy="2889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7" name="直接连接符 206"/>
          <p:cNvCxnSpPr/>
          <p:nvPr/>
        </p:nvCxnSpPr>
        <p:spPr>
          <a:xfrm>
            <a:off x="9620568" y="2056765"/>
            <a:ext cx="0" cy="431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1" name="直接连接符 210"/>
          <p:cNvCxnSpPr/>
          <p:nvPr/>
        </p:nvCxnSpPr>
        <p:spPr>
          <a:xfrm flipH="1">
            <a:off x="11131868" y="2199640"/>
            <a:ext cx="0" cy="2889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6701" name="Picture 7" descr="D:\{历史教学}\初一课件\七年级上\七上第15课汉武帝推进大一统格局\gpic_bd26a25a937bc0224aa28012f0700bdb_副1本.jpg"/>
          <p:cNvPicPr>
            <a:picLocks noChangeAspect="1"/>
          </p:cNvPicPr>
          <p:nvPr/>
        </p:nvPicPr>
        <p:blipFill>
          <a:blip r:embed="rId4">
            <a:clrChange>
              <a:clrFrom>
                <a:srgbClr val="FFFFFF"/>
              </a:clrFrom>
              <a:clrTo>
                <a:srgbClr val="FFFFFF">
                  <a:alpha val="0"/>
                </a:srgbClr>
              </a:clrTo>
            </a:clrChange>
          </a:blip>
          <a:stretch>
            <a:fillRect/>
          </a:stretch>
        </p:blipFill>
        <p:spPr>
          <a:xfrm>
            <a:off x="8899843" y="5152390"/>
            <a:ext cx="585787" cy="576263"/>
          </a:xfrm>
          <a:prstGeom prst="rect">
            <a:avLst/>
          </a:prstGeom>
          <a:noFill/>
          <a:ln w="9525">
            <a:noFill/>
          </a:ln>
        </p:spPr>
      </p:pic>
      <p:cxnSp>
        <p:nvCxnSpPr>
          <p:cNvPr id="213" name="直接连接符 212"/>
          <p:cNvCxnSpPr/>
          <p:nvPr/>
        </p:nvCxnSpPr>
        <p:spPr>
          <a:xfrm>
            <a:off x="9763443" y="4288790"/>
            <a:ext cx="4763" cy="863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4" name="直接连接符 213"/>
          <p:cNvCxnSpPr/>
          <p:nvPr/>
        </p:nvCxnSpPr>
        <p:spPr>
          <a:xfrm>
            <a:off x="9115743" y="4936490"/>
            <a:ext cx="12239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15" name="TextBox 214"/>
          <p:cNvSpPr txBox="1"/>
          <p:nvPr/>
        </p:nvSpPr>
        <p:spPr>
          <a:xfrm>
            <a:off x="8612505" y="5790565"/>
            <a:ext cx="1079500" cy="3683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rPr>
              <a:t>嫡长子</a:t>
            </a:r>
          </a:p>
        </p:txBody>
      </p:sp>
      <p:cxnSp>
        <p:nvCxnSpPr>
          <p:cNvPr id="216" name="直接连接符 215"/>
          <p:cNvCxnSpPr/>
          <p:nvPr/>
        </p:nvCxnSpPr>
        <p:spPr>
          <a:xfrm>
            <a:off x="9115743" y="4936490"/>
            <a:ext cx="0" cy="215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7" name="直接连接符 216"/>
          <p:cNvCxnSpPr/>
          <p:nvPr/>
        </p:nvCxnSpPr>
        <p:spPr>
          <a:xfrm flipH="1">
            <a:off x="10339705" y="4936490"/>
            <a:ext cx="0" cy="2873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6707" name="Picture 7" descr="D:\{历史教学}\初一课件\七年级上\七上第15课汉武帝推进大一统格局\gpic_bd26a25a937bc0224aa28012f0700bdb_副1本.jpg"/>
          <p:cNvPicPr>
            <a:picLocks noChangeAspect="1"/>
          </p:cNvPicPr>
          <p:nvPr/>
        </p:nvPicPr>
        <p:blipFill>
          <a:blip r:embed="rId4">
            <a:clrChange>
              <a:clrFrom>
                <a:srgbClr val="FFFFFF"/>
              </a:clrFrom>
              <a:clrTo>
                <a:srgbClr val="FFFFFF">
                  <a:alpha val="0"/>
                </a:srgbClr>
              </a:clrTo>
            </a:clrChange>
          </a:blip>
          <a:stretch>
            <a:fillRect/>
          </a:stretch>
        </p:blipFill>
        <p:spPr>
          <a:xfrm>
            <a:off x="9476105" y="5152390"/>
            <a:ext cx="585788" cy="576263"/>
          </a:xfrm>
          <a:prstGeom prst="rect">
            <a:avLst/>
          </a:prstGeom>
          <a:noFill/>
          <a:ln w="9525">
            <a:noFill/>
          </a:ln>
        </p:spPr>
      </p:pic>
      <p:pic>
        <p:nvPicPr>
          <p:cNvPr id="26708" name="Picture 7" descr="D:\{历史教学}\初一课件\七年级上\七上第15课汉武帝推进大一统格局\gpic_bd26a25a937bc0224aa28012f0700bdb_副1本.jpg"/>
          <p:cNvPicPr>
            <a:picLocks noChangeAspect="1"/>
          </p:cNvPicPr>
          <p:nvPr/>
        </p:nvPicPr>
        <p:blipFill>
          <a:blip r:embed="rId4">
            <a:clrChange>
              <a:clrFrom>
                <a:srgbClr val="FFFFFF"/>
              </a:clrFrom>
              <a:clrTo>
                <a:srgbClr val="FFFFFF">
                  <a:alpha val="0"/>
                </a:srgbClr>
              </a:clrTo>
            </a:clrChange>
          </a:blip>
          <a:stretch>
            <a:fillRect/>
          </a:stretch>
        </p:blipFill>
        <p:spPr>
          <a:xfrm>
            <a:off x="10052368" y="5152390"/>
            <a:ext cx="585787" cy="576263"/>
          </a:xfrm>
          <a:prstGeom prst="rect">
            <a:avLst/>
          </a:prstGeom>
          <a:noFill/>
          <a:ln w="9525">
            <a:noFill/>
          </a:ln>
        </p:spPr>
      </p:pic>
      <p:sp>
        <p:nvSpPr>
          <p:cNvPr id="220" name="TextBox 219"/>
          <p:cNvSpPr txBox="1"/>
          <p:nvPr/>
        </p:nvSpPr>
        <p:spPr>
          <a:xfrm>
            <a:off x="9115743" y="5790565"/>
            <a:ext cx="1871663" cy="3683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余子 余子  </a:t>
            </a:r>
          </a:p>
        </p:txBody>
      </p:sp>
      <p:pic>
        <p:nvPicPr>
          <p:cNvPr id="26710" name="Picture 3"/>
          <p:cNvPicPr>
            <a:picLocks noChangeAspect="1"/>
          </p:cNvPicPr>
          <p:nvPr/>
        </p:nvPicPr>
        <p:blipFill>
          <a:blip r:embed="rId5"/>
          <a:stretch>
            <a:fillRect/>
          </a:stretch>
        </p:blipFill>
        <p:spPr>
          <a:xfrm>
            <a:off x="8683943" y="6054090"/>
            <a:ext cx="725487" cy="538163"/>
          </a:xfrm>
          <a:prstGeom prst="rect">
            <a:avLst/>
          </a:prstGeom>
          <a:noFill/>
          <a:ln w="9525">
            <a:noFill/>
          </a:ln>
        </p:spPr>
      </p:pic>
      <p:pic>
        <p:nvPicPr>
          <p:cNvPr id="26711" name="Picture 3"/>
          <p:cNvPicPr>
            <a:picLocks noChangeAspect="1"/>
          </p:cNvPicPr>
          <p:nvPr/>
        </p:nvPicPr>
        <p:blipFill>
          <a:blip r:embed="rId7"/>
          <a:stretch>
            <a:fillRect/>
          </a:stretch>
        </p:blipFill>
        <p:spPr>
          <a:xfrm>
            <a:off x="9404668" y="6219190"/>
            <a:ext cx="503237" cy="373063"/>
          </a:xfrm>
          <a:prstGeom prst="rect">
            <a:avLst/>
          </a:prstGeom>
          <a:noFill/>
          <a:ln w="9525">
            <a:noFill/>
          </a:ln>
        </p:spPr>
      </p:pic>
      <p:pic>
        <p:nvPicPr>
          <p:cNvPr id="26712" name="Picture 3"/>
          <p:cNvPicPr>
            <a:picLocks noChangeAspect="1"/>
          </p:cNvPicPr>
          <p:nvPr/>
        </p:nvPicPr>
        <p:blipFill>
          <a:blip r:embed="rId7"/>
          <a:stretch>
            <a:fillRect/>
          </a:stretch>
        </p:blipFill>
        <p:spPr>
          <a:xfrm>
            <a:off x="9990455" y="6231890"/>
            <a:ext cx="504825" cy="373063"/>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39"/>
                                        </p:tgtEl>
                                        <p:attrNameLst>
                                          <p:attrName>style.visibility</p:attrName>
                                        </p:attrNameLst>
                                      </p:cBhvr>
                                      <p:to>
                                        <p:strVal val="visible"/>
                                      </p:to>
                                    </p:set>
                                    <p:animEffect transition="in" filter="blinds(horizontal)">
                                      <p:cBhvr>
                                        <p:cTn id="7" dur="500"/>
                                        <p:tgtEl>
                                          <p:spTgt spid="2663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ppt_x"/>
                                          </p:val>
                                        </p:tav>
                                        <p:tav tm="100000">
                                          <p:val>
                                            <p:strVal val="#ppt_x"/>
                                          </p:val>
                                        </p:tav>
                                      </p:tavLst>
                                    </p:anim>
                                    <p:anim calcmode="lin" valueType="num">
                                      <p:cBhvr additive="base">
                                        <p:cTn id="1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6644"/>
                                        </p:tgtEl>
                                        <p:attrNameLst>
                                          <p:attrName>style.visibility</p:attrName>
                                        </p:attrNameLst>
                                      </p:cBhvr>
                                      <p:to>
                                        <p:strVal val="visible"/>
                                      </p:to>
                                    </p:set>
                                    <p:animEffect transition="in" filter="checkerboard(across)">
                                      <p:cBhvr>
                                        <p:cTn id="17" dur="500"/>
                                        <p:tgtEl>
                                          <p:spTgt spid="26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9" grpId="0" animBg="1"/>
      <p:bldP spid="266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8"/>
          <p:cNvGrpSpPr/>
          <p:nvPr/>
        </p:nvGrpSpPr>
        <p:grpSpPr>
          <a:xfrm>
            <a:off x="7427595" y="3939541"/>
            <a:ext cx="2016126" cy="1828800"/>
            <a:chOff x="0" y="405"/>
            <a:chExt cx="1270" cy="1152"/>
          </a:xfrm>
        </p:grpSpPr>
        <p:sp>
          <p:nvSpPr>
            <p:cNvPr id="11" name="Rectangle 9"/>
            <p:cNvSpPr>
              <a:spLocks noChangeAspect="1"/>
            </p:cNvSpPr>
            <p:nvPr/>
          </p:nvSpPr>
          <p:spPr>
            <a:xfrm>
              <a:off x="0" y="405"/>
              <a:ext cx="815" cy="750"/>
            </a:xfrm>
            <a:prstGeom prst="rect">
              <a:avLst/>
            </a:prstGeom>
            <a:solidFill>
              <a:srgbClr val="CCFFFF"/>
            </a:solidFill>
            <a:ln w="9525" cap="flat" cmpd="sng">
              <a:solidFill>
                <a:schemeClr val="tx1"/>
              </a:solidFill>
              <a:prstDash val="solid"/>
              <a:miter/>
              <a:headEnd type="none" w="med" len="med"/>
              <a:tailEnd type="none" w="med" len="med"/>
            </a:ln>
          </p:spPr>
          <p:txBody>
            <a:bodyPr wrap="none" anchor="ctr"/>
            <a:lstStyle/>
            <a:p>
              <a:endParaRPr lang="zh-CN" altLang="en-US" dirty="0">
                <a:latin typeface="Trebuchet MS" panose="020B0603020202020204" pitchFamily="34" charset="0"/>
                <a:ea typeface="华文新魏" panose="02010800040101010101" charset="-122"/>
              </a:endParaRPr>
            </a:p>
          </p:txBody>
        </p:sp>
        <p:sp>
          <p:nvSpPr>
            <p:cNvPr id="12" name="Rectangle 10"/>
            <p:cNvSpPr>
              <a:spLocks noChangeAspect="1"/>
            </p:cNvSpPr>
            <p:nvPr/>
          </p:nvSpPr>
          <p:spPr>
            <a:xfrm>
              <a:off x="816" y="698"/>
              <a:ext cx="442" cy="407"/>
            </a:xfrm>
            <a:prstGeom prst="rect">
              <a:avLst/>
            </a:prstGeom>
            <a:solidFill>
              <a:srgbClr val="6666FF"/>
            </a:solidFill>
            <a:ln w="9525" cap="flat" cmpd="sng">
              <a:solidFill>
                <a:schemeClr val="tx1"/>
              </a:solidFill>
              <a:prstDash val="solid"/>
              <a:miter/>
              <a:headEnd type="none" w="med" len="med"/>
              <a:tailEnd type="none" w="med" len="med"/>
            </a:ln>
          </p:spPr>
          <p:txBody>
            <a:bodyPr wrap="none" anchor="ctr"/>
            <a:lstStyle/>
            <a:p>
              <a:endParaRPr lang="zh-CN" altLang="en-US" dirty="0">
                <a:latin typeface="Trebuchet MS" panose="020B0603020202020204" pitchFamily="34" charset="0"/>
                <a:ea typeface="华文新魏" panose="02010800040101010101" charset="-122"/>
              </a:endParaRPr>
            </a:p>
          </p:txBody>
        </p:sp>
        <p:sp>
          <p:nvSpPr>
            <p:cNvPr id="14" name="Rectangle 11"/>
            <p:cNvSpPr>
              <a:spLocks noChangeAspect="1"/>
            </p:cNvSpPr>
            <p:nvPr/>
          </p:nvSpPr>
          <p:spPr>
            <a:xfrm>
              <a:off x="804" y="1105"/>
              <a:ext cx="466" cy="429"/>
            </a:xfrm>
            <a:prstGeom prst="rect">
              <a:avLst/>
            </a:prstGeom>
            <a:solidFill>
              <a:srgbClr val="FF9966"/>
            </a:solidFill>
            <a:ln w="9525" cap="flat" cmpd="sng">
              <a:solidFill>
                <a:schemeClr val="tx1"/>
              </a:solidFill>
              <a:prstDash val="solid"/>
              <a:miter/>
              <a:headEnd type="none" w="med" len="med"/>
              <a:tailEnd type="none" w="med" len="med"/>
            </a:ln>
          </p:spPr>
          <p:txBody>
            <a:bodyPr wrap="none" anchor="ctr"/>
            <a:lstStyle/>
            <a:p>
              <a:endParaRPr lang="zh-CN" altLang="en-US" dirty="0">
                <a:latin typeface="Trebuchet MS" panose="020B0603020202020204" pitchFamily="34" charset="0"/>
                <a:ea typeface="华文新魏" panose="02010800040101010101" charset="-122"/>
              </a:endParaRPr>
            </a:p>
          </p:txBody>
        </p:sp>
        <p:sp>
          <p:nvSpPr>
            <p:cNvPr id="15" name="Rectangle 12"/>
            <p:cNvSpPr>
              <a:spLocks noChangeAspect="1"/>
            </p:cNvSpPr>
            <p:nvPr/>
          </p:nvSpPr>
          <p:spPr>
            <a:xfrm>
              <a:off x="382" y="1168"/>
              <a:ext cx="422" cy="389"/>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endParaRPr lang="zh-CN" altLang="en-US" dirty="0">
                <a:latin typeface="Trebuchet MS" panose="020B0603020202020204" pitchFamily="34" charset="0"/>
                <a:ea typeface="华文新魏" panose="02010800040101010101" charset="-122"/>
              </a:endParaRPr>
            </a:p>
          </p:txBody>
        </p:sp>
      </p:grpSp>
      <p:sp>
        <p:nvSpPr>
          <p:cNvPr id="8" name="Rectangle 2"/>
          <p:cNvSpPr txBox="1">
            <a:spLocks noChangeArrowheads="1"/>
          </p:cNvSpPr>
          <p:nvPr/>
        </p:nvSpPr>
        <p:spPr>
          <a:xfrm>
            <a:off x="-635" y="1269365"/>
            <a:ext cx="12162155" cy="2028190"/>
          </a:xfrm>
          <a:prstGeom prst="rect">
            <a:avLst/>
          </a:prstGeom>
        </p:spPr>
        <p:txBody>
          <a:bodyPr>
            <a:noAutofit/>
          </a:bodyPr>
          <a:lstStyle/>
          <a:p>
            <a:pPr marR="0" defTabSz="914400" fontAlgn="auto">
              <a:buClrTx/>
              <a:buSzTx/>
              <a:buFontTx/>
              <a:defRPr/>
            </a:pPr>
            <a:r>
              <a:rPr kumimoji="0" lang="zh-CN" altLang="en-US" sz="4000" b="1" kern="1200" cap="none" spc="0" normalizeH="0" baseline="0" noProof="1">
                <a:solidFill>
                  <a:srgbClr val="FF0000"/>
                </a:solidFill>
                <a:latin typeface="微软雅黑" panose="020B0503020204020204" charset="-122"/>
                <a:ea typeface="微软雅黑" panose="020B0503020204020204" charset="-122"/>
                <a:cs typeface="+mj-cs"/>
              </a:rPr>
              <a:t>推恩令：</a:t>
            </a:r>
            <a:r>
              <a:rPr kumimoji="0" lang="zh-CN" altLang="en-US" sz="4000" b="1" kern="1200" cap="none" spc="0" normalizeH="0" baseline="0" noProof="1">
                <a:latin typeface="微软雅黑" panose="020B0503020204020204" charset="-122"/>
                <a:ea typeface="微软雅黑" panose="020B0503020204020204" charset="-122"/>
                <a:cs typeface="+mj-cs"/>
              </a:rPr>
              <a:t>允许诸侯王推“私恩”</a:t>
            </a:r>
            <a:r>
              <a:rPr kumimoji="0" lang="en-US" altLang="zh-CN" sz="4000" b="1" kern="1200" cap="none" spc="0" normalizeH="0" baseline="0" noProof="1">
                <a:latin typeface="微软雅黑" panose="020B0503020204020204" charset="-122"/>
                <a:ea typeface="微软雅黑" panose="020B0503020204020204" charset="-122"/>
                <a:cs typeface="+mj-cs"/>
              </a:rPr>
              <a:t>,</a:t>
            </a:r>
            <a:r>
              <a:rPr kumimoji="0" lang="zh-CN" altLang="en-US" sz="4000" b="1" kern="1200" cap="none" spc="0" normalizeH="0" baseline="0" noProof="1">
                <a:latin typeface="微软雅黑" panose="020B0503020204020204" charset="-122"/>
                <a:ea typeface="微软雅黑" panose="020B0503020204020204" charset="-122"/>
                <a:cs typeface="+mj-cs"/>
              </a:rPr>
              <a:t>把王国土地的一部分分给子弟为列侯，由皇帝制定这些侯国的名号。</a:t>
            </a:r>
            <a:br>
              <a:rPr kumimoji="0" lang="zh-CN" altLang="en-US" sz="4000" b="1" kern="1200" cap="none" spc="0" normalizeH="0" baseline="0" noProof="1">
                <a:latin typeface="微软雅黑" panose="020B0503020204020204" charset="-122"/>
                <a:ea typeface="微软雅黑" panose="020B0503020204020204" charset="-122"/>
                <a:cs typeface="+mj-cs"/>
              </a:rPr>
            </a:br>
            <a:r>
              <a:rPr kumimoji="0" lang="zh-CN" altLang="en-US" sz="4000" b="1" kern="1200" cap="none" spc="0" normalizeH="0" baseline="0" noProof="1">
                <a:solidFill>
                  <a:schemeClr val="tx1"/>
                </a:solidFill>
                <a:latin typeface="微软雅黑" panose="020B0503020204020204" charset="-122"/>
                <a:ea typeface="微软雅黑" panose="020B0503020204020204" charset="-122"/>
                <a:cs typeface="+mj-cs"/>
              </a:rPr>
              <a:t>假如诸侯有四个儿子：</a:t>
            </a:r>
          </a:p>
        </p:txBody>
      </p:sp>
      <p:grpSp>
        <p:nvGrpSpPr>
          <p:cNvPr id="5" name="Group 3"/>
          <p:cNvGrpSpPr/>
          <p:nvPr/>
        </p:nvGrpSpPr>
        <p:grpSpPr>
          <a:xfrm>
            <a:off x="1480820" y="3296603"/>
            <a:ext cx="1905000" cy="2471737"/>
            <a:chOff x="0" y="0"/>
            <a:chExt cx="1200" cy="1557"/>
          </a:xfrm>
        </p:grpSpPr>
        <p:sp>
          <p:nvSpPr>
            <p:cNvPr id="27683" name="Rectangle 4"/>
            <p:cNvSpPr/>
            <p:nvPr/>
          </p:nvSpPr>
          <p:spPr>
            <a:xfrm>
              <a:off x="0" y="453"/>
              <a:ext cx="1200" cy="1104"/>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endParaRPr lang="zh-CN" altLang="en-US" dirty="0">
                <a:latin typeface="Trebuchet MS" panose="020B0603020202020204" pitchFamily="34" charset="0"/>
                <a:ea typeface="华文新魏" panose="02010800040101010101" charset="-122"/>
              </a:endParaRPr>
            </a:p>
          </p:txBody>
        </p:sp>
        <p:sp>
          <p:nvSpPr>
            <p:cNvPr id="27684" name="Text Box 5"/>
            <p:cNvSpPr txBox="1"/>
            <p:nvPr/>
          </p:nvSpPr>
          <p:spPr>
            <a:xfrm>
              <a:off x="134" y="0"/>
              <a:ext cx="883" cy="290"/>
            </a:xfrm>
            <a:prstGeom prst="rect">
              <a:avLst/>
            </a:prstGeom>
            <a:noFill/>
            <a:ln w="9525">
              <a:noFill/>
            </a:ln>
          </p:spPr>
          <p:txBody>
            <a:bodyPr wrap="none">
              <a:spAutoFit/>
            </a:bodyPr>
            <a:lstStyle/>
            <a:p>
              <a:r>
                <a:rPr lang="zh-CN" altLang="en-US" sz="2400" b="1" dirty="0">
                  <a:latin typeface="微软雅黑" panose="020B0503020204020204" charset="-122"/>
                  <a:ea typeface="微软雅黑" panose="020B0503020204020204" charset="-122"/>
                </a:rPr>
                <a:t>诸侯国土</a:t>
              </a:r>
              <a:endParaRPr lang="zh-TW" altLang="en-US" sz="2400" b="1" dirty="0">
                <a:latin typeface="微软雅黑" panose="020B0503020204020204" charset="-122"/>
                <a:ea typeface="微软雅黑" panose="020B0503020204020204" charset="-122"/>
              </a:endParaRPr>
            </a:p>
          </p:txBody>
        </p:sp>
      </p:grpSp>
      <p:sp>
        <p:nvSpPr>
          <p:cNvPr id="6" name="AutoShape 6"/>
          <p:cNvSpPr/>
          <p:nvPr/>
        </p:nvSpPr>
        <p:spPr>
          <a:xfrm>
            <a:off x="3425508" y="4520565"/>
            <a:ext cx="914400" cy="609600"/>
          </a:xfrm>
          <a:prstGeom prst="rightArrow">
            <a:avLst>
              <a:gd name="adj1" fmla="val 50000"/>
              <a:gd name="adj2" fmla="val 37500"/>
            </a:avLst>
          </a:prstGeom>
          <a:solidFill>
            <a:srgbClr val="FF0000"/>
          </a:solidFill>
          <a:ln w="9525" cap="flat" cmpd="sng">
            <a:solidFill>
              <a:schemeClr val="tx1"/>
            </a:solidFill>
            <a:prstDash val="solid"/>
            <a:miter/>
            <a:headEnd type="none" w="med" len="med"/>
            <a:tailEnd type="none" w="med" len="med"/>
          </a:ln>
        </p:spPr>
        <p:txBody>
          <a:bodyPr wrap="none" anchor="ctr"/>
          <a:lstStyle/>
          <a:p>
            <a:endParaRPr lang="zh-CN" altLang="en-US" dirty="0">
              <a:latin typeface="Trebuchet MS" panose="020B0603020202020204" pitchFamily="34" charset="0"/>
              <a:ea typeface="华文新魏" panose="02010800040101010101" charset="-122"/>
            </a:endParaRPr>
          </a:p>
        </p:txBody>
      </p:sp>
      <p:sp>
        <p:nvSpPr>
          <p:cNvPr id="13" name="AutoShape 7"/>
          <p:cNvSpPr/>
          <p:nvPr/>
        </p:nvSpPr>
        <p:spPr>
          <a:xfrm>
            <a:off x="6449695" y="4447540"/>
            <a:ext cx="914400" cy="609600"/>
          </a:xfrm>
          <a:prstGeom prst="rightArrow">
            <a:avLst>
              <a:gd name="adj1" fmla="val 50000"/>
              <a:gd name="adj2" fmla="val 37500"/>
            </a:avLst>
          </a:prstGeom>
          <a:solidFill>
            <a:srgbClr val="FF0000"/>
          </a:solidFill>
          <a:ln w="9525" cap="flat" cmpd="sng">
            <a:solidFill>
              <a:schemeClr val="tx1"/>
            </a:solidFill>
            <a:prstDash val="solid"/>
            <a:miter/>
            <a:headEnd type="none" w="med" len="med"/>
            <a:tailEnd type="none" w="med" len="med"/>
          </a:ln>
        </p:spPr>
        <p:txBody>
          <a:bodyPr wrap="none" anchor="ctr"/>
          <a:lstStyle/>
          <a:p>
            <a:endParaRPr lang="zh-CN" altLang="en-US" dirty="0">
              <a:latin typeface="Trebuchet MS" panose="020B0603020202020204" pitchFamily="34" charset="0"/>
              <a:ea typeface="华文新魏" panose="02010800040101010101" charset="-122"/>
            </a:endParaRPr>
          </a:p>
        </p:txBody>
      </p:sp>
      <p:grpSp>
        <p:nvGrpSpPr>
          <p:cNvPr id="7" name="Group 8"/>
          <p:cNvGrpSpPr/>
          <p:nvPr/>
        </p:nvGrpSpPr>
        <p:grpSpPr>
          <a:xfrm>
            <a:off x="4430395" y="3296603"/>
            <a:ext cx="2016126" cy="2471738"/>
            <a:chOff x="0" y="0"/>
            <a:chExt cx="1270" cy="1557"/>
          </a:xfrm>
        </p:grpSpPr>
        <p:sp>
          <p:nvSpPr>
            <p:cNvPr id="27678" name="Rectangle 9"/>
            <p:cNvSpPr>
              <a:spLocks noChangeAspect="1"/>
            </p:cNvSpPr>
            <p:nvPr/>
          </p:nvSpPr>
          <p:spPr>
            <a:xfrm>
              <a:off x="0" y="405"/>
              <a:ext cx="815" cy="750"/>
            </a:xfrm>
            <a:prstGeom prst="rect">
              <a:avLst/>
            </a:prstGeom>
            <a:solidFill>
              <a:srgbClr val="CCFFFF"/>
            </a:solidFill>
            <a:ln w="9525" cap="flat" cmpd="sng">
              <a:solidFill>
                <a:schemeClr val="tx1"/>
              </a:solidFill>
              <a:prstDash val="solid"/>
              <a:miter/>
              <a:headEnd type="none" w="med" len="med"/>
              <a:tailEnd type="none" w="med" len="med"/>
            </a:ln>
          </p:spPr>
          <p:txBody>
            <a:bodyPr wrap="none" anchor="ctr"/>
            <a:lstStyle/>
            <a:p>
              <a:endParaRPr lang="zh-CN" altLang="en-US" dirty="0">
                <a:latin typeface="Trebuchet MS" panose="020B0603020202020204" pitchFamily="34" charset="0"/>
                <a:ea typeface="华文新魏" panose="02010800040101010101" charset="-122"/>
              </a:endParaRPr>
            </a:p>
          </p:txBody>
        </p:sp>
        <p:sp>
          <p:nvSpPr>
            <p:cNvPr id="27679" name="Rectangle 10"/>
            <p:cNvSpPr>
              <a:spLocks noChangeAspect="1"/>
            </p:cNvSpPr>
            <p:nvPr/>
          </p:nvSpPr>
          <p:spPr>
            <a:xfrm>
              <a:off x="816" y="698"/>
              <a:ext cx="442" cy="407"/>
            </a:xfrm>
            <a:prstGeom prst="rect">
              <a:avLst/>
            </a:prstGeom>
            <a:solidFill>
              <a:srgbClr val="6666FF"/>
            </a:solidFill>
            <a:ln w="9525" cap="flat" cmpd="sng">
              <a:solidFill>
                <a:schemeClr val="tx1"/>
              </a:solidFill>
              <a:prstDash val="solid"/>
              <a:miter/>
              <a:headEnd type="none" w="med" len="med"/>
              <a:tailEnd type="none" w="med" len="med"/>
            </a:ln>
          </p:spPr>
          <p:txBody>
            <a:bodyPr wrap="none" anchor="ctr"/>
            <a:lstStyle/>
            <a:p>
              <a:endParaRPr lang="zh-CN" altLang="en-US" dirty="0">
                <a:latin typeface="Trebuchet MS" panose="020B0603020202020204" pitchFamily="34" charset="0"/>
                <a:ea typeface="华文新魏" panose="02010800040101010101" charset="-122"/>
              </a:endParaRPr>
            </a:p>
          </p:txBody>
        </p:sp>
        <p:sp>
          <p:nvSpPr>
            <p:cNvPr id="27680" name="Rectangle 11"/>
            <p:cNvSpPr>
              <a:spLocks noChangeAspect="1"/>
            </p:cNvSpPr>
            <p:nvPr/>
          </p:nvSpPr>
          <p:spPr>
            <a:xfrm>
              <a:off x="804" y="1105"/>
              <a:ext cx="466" cy="429"/>
            </a:xfrm>
            <a:prstGeom prst="rect">
              <a:avLst/>
            </a:prstGeom>
            <a:solidFill>
              <a:srgbClr val="FF9966"/>
            </a:solidFill>
            <a:ln w="9525" cap="flat" cmpd="sng">
              <a:solidFill>
                <a:schemeClr val="tx1"/>
              </a:solidFill>
              <a:prstDash val="solid"/>
              <a:miter/>
              <a:headEnd type="none" w="med" len="med"/>
              <a:tailEnd type="none" w="med" len="med"/>
            </a:ln>
          </p:spPr>
          <p:txBody>
            <a:bodyPr wrap="none" anchor="ctr"/>
            <a:lstStyle/>
            <a:p>
              <a:endParaRPr lang="zh-CN" altLang="en-US" dirty="0">
                <a:latin typeface="Trebuchet MS" panose="020B0603020202020204" pitchFamily="34" charset="0"/>
                <a:ea typeface="华文新魏" panose="02010800040101010101" charset="-122"/>
              </a:endParaRPr>
            </a:p>
          </p:txBody>
        </p:sp>
        <p:sp>
          <p:nvSpPr>
            <p:cNvPr id="27681" name="Rectangle 12"/>
            <p:cNvSpPr>
              <a:spLocks noChangeAspect="1"/>
            </p:cNvSpPr>
            <p:nvPr/>
          </p:nvSpPr>
          <p:spPr>
            <a:xfrm>
              <a:off x="382" y="1168"/>
              <a:ext cx="422" cy="389"/>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endParaRPr lang="zh-CN" altLang="en-US" dirty="0">
                <a:latin typeface="Trebuchet MS" panose="020B0603020202020204" pitchFamily="34" charset="0"/>
                <a:ea typeface="华文新魏" panose="02010800040101010101" charset="-122"/>
              </a:endParaRPr>
            </a:p>
          </p:txBody>
        </p:sp>
        <p:sp>
          <p:nvSpPr>
            <p:cNvPr id="27682" name="Text Box 13"/>
            <p:cNvSpPr txBox="1"/>
            <p:nvPr/>
          </p:nvSpPr>
          <p:spPr>
            <a:xfrm>
              <a:off x="86" y="0"/>
              <a:ext cx="1075" cy="290"/>
            </a:xfrm>
            <a:prstGeom prst="rect">
              <a:avLst/>
            </a:prstGeom>
            <a:noFill/>
            <a:ln w="9525">
              <a:noFill/>
            </a:ln>
          </p:spPr>
          <p:txBody>
            <a:bodyPr wrap="none">
              <a:spAutoFit/>
            </a:bodyPr>
            <a:lstStyle/>
            <a:p>
              <a:r>
                <a:rPr lang="zh-TW" altLang="en-US" sz="2400" b="1" dirty="0">
                  <a:latin typeface="微软雅黑" panose="020B0503020204020204" charset="-122"/>
                  <a:ea typeface="微软雅黑" panose="020B0503020204020204" charset="-122"/>
                </a:rPr>
                <a:t>封土分一次</a:t>
              </a:r>
            </a:p>
          </p:txBody>
        </p:sp>
      </p:grpSp>
      <p:grpSp>
        <p:nvGrpSpPr>
          <p:cNvPr id="9" name="Group 14"/>
          <p:cNvGrpSpPr/>
          <p:nvPr/>
        </p:nvGrpSpPr>
        <p:grpSpPr>
          <a:xfrm>
            <a:off x="7469188" y="3153728"/>
            <a:ext cx="2052638" cy="2614613"/>
            <a:chOff x="-1465" y="776"/>
            <a:chExt cx="1293" cy="1647"/>
          </a:xfrm>
        </p:grpSpPr>
        <p:sp>
          <p:nvSpPr>
            <p:cNvPr id="27666" name="Rectangle 20"/>
            <p:cNvSpPr>
              <a:spLocks noChangeAspect="1"/>
            </p:cNvSpPr>
            <p:nvPr/>
          </p:nvSpPr>
          <p:spPr>
            <a:xfrm>
              <a:off x="-941" y="1455"/>
              <a:ext cx="302" cy="278"/>
            </a:xfrm>
            <a:prstGeom prst="rect">
              <a:avLst/>
            </a:prstGeom>
            <a:solidFill>
              <a:srgbClr val="FF0000"/>
            </a:solidFill>
            <a:ln w="9525" cap="flat" cmpd="sng">
              <a:solidFill>
                <a:schemeClr val="tx1"/>
              </a:solidFill>
              <a:prstDash val="solid"/>
              <a:miter/>
              <a:headEnd type="none" w="med" len="med"/>
              <a:tailEnd type="none" w="med" len="med"/>
            </a:ln>
          </p:spPr>
          <p:txBody>
            <a:bodyPr wrap="none" anchor="ctr"/>
            <a:lstStyle/>
            <a:p>
              <a:endParaRPr lang="zh-CN" altLang="en-US" dirty="0">
                <a:latin typeface="Trebuchet MS" panose="020B0603020202020204" pitchFamily="34" charset="0"/>
                <a:ea typeface="华文新魏" panose="02010800040101010101" charset="-122"/>
              </a:endParaRPr>
            </a:p>
          </p:txBody>
        </p:sp>
        <p:sp>
          <p:nvSpPr>
            <p:cNvPr id="27667" name="Rectangle 21"/>
            <p:cNvSpPr>
              <a:spLocks noChangeAspect="1"/>
            </p:cNvSpPr>
            <p:nvPr/>
          </p:nvSpPr>
          <p:spPr>
            <a:xfrm>
              <a:off x="-941" y="1743"/>
              <a:ext cx="302" cy="278"/>
            </a:xfrm>
            <a:prstGeom prst="rect">
              <a:avLst/>
            </a:prstGeom>
            <a:solidFill>
              <a:srgbClr val="99FF66"/>
            </a:solidFill>
            <a:ln w="9525" cap="flat" cmpd="sng">
              <a:solidFill>
                <a:schemeClr val="tx1"/>
              </a:solidFill>
              <a:prstDash val="solid"/>
              <a:miter/>
              <a:headEnd type="none" w="med" len="med"/>
              <a:tailEnd type="none" w="med" len="med"/>
            </a:ln>
          </p:spPr>
          <p:txBody>
            <a:bodyPr wrap="none" anchor="ctr"/>
            <a:lstStyle/>
            <a:p>
              <a:endParaRPr lang="zh-CN" altLang="en-US" dirty="0">
                <a:latin typeface="Trebuchet MS" panose="020B0603020202020204" pitchFamily="34" charset="0"/>
                <a:ea typeface="华文新魏" panose="02010800040101010101" charset="-122"/>
              </a:endParaRPr>
            </a:p>
          </p:txBody>
        </p:sp>
        <p:sp>
          <p:nvSpPr>
            <p:cNvPr id="27669" name="Rectangle 23"/>
            <p:cNvSpPr>
              <a:spLocks noChangeAspect="1"/>
            </p:cNvSpPr>
            <p:nvPr/>
          </p:nvSpPr>
          <p:spPr>
            <a:xfrm>
              <a:off x="-650" y="1564"/>
              <a:ext cx="301" cy="277"/>
            </a:xfrm>
            <a:prstGeom prst="rect">
              <a:avLst/>
            </a:prstGeom>
            <a:solidFill>
              <a:srgbClr val="FFFF00"/>
            </a:solidFill>
            <a:ln w="9525" cap="flat" cmpd="sng">
              <a:solidFill>
                <a:schemeClr val="tx1"/>
              </a:solidFill>
              <a:prstDash val="solid"/>
              <a:miter/>
              <a:headEnd type="none" w="med" len="med"/>
              <a:tailEnd type="none" w="med" len="med"/>
            </a:ln>
          </p:spPr>
          <p:txBody>
            <a:bodyPr wrap="none" anchor="ctr"/>
            <a:lstStyle/>
            <a:p>
              <a:endParaRPr lang="zh-CN" altLang="en-US" dirty="0">
                <a:latin typeface="Trebuchet MS" panose="020B0603020202020204" pitchFamily="34" charset="0"/>
                <a:ea typeface="华文新魏" panose="02010800040101010101" charset="-122"/>
              </a:endParaRPr>
            </a:p>
          </p:txBody>
        </p:sp>
        <p:sp>
          <p:nvSpPr>
            <p:cNvPr id="27670" name="Rectangle 24"/>
            <p:cNvSpPr>
              <a:spLocks noChangeAspect="1"/>
            </p:cNvSpPr>
            <p:nvPr/>
          </p:nvSpPr>
          <p:spPr>
            <a:xfrm>
              <a:off x="-371" y="1598"/>
              <a:ext cx="176" cy="186"/>
            </a:xfrm>
            <a:prstGeom prst="rect">
              <a:avLst/>
            </a:prstGeom>
            <a:solidFill>
              <a:srgbClr val="FF0000"/>
            </a:solidFill>
            <a:ln w="9525" cap="flat" cmpd="sng">
              <a:solidFill>
                <a:schemeClr val="tx1"/>
              </a:solidFill>
              <a:prstDash val="solid"/>
              <a:miter/>
              <a:headEnd type="none" w="med" len="med"/>
              <a:tailEnd type="none" w="med" len="med"/>
            </a:ln>
          </p:spPr>
          <p:txBody>
            <a:bodyPr wrap="none" anchor="ctr"/>
            <a:lstStyle/>
            <a:p>
              <a:endParaRPr lang="zh-CN" altLang="en-US" dirty="0">
                <a:latin typeface="Trebuchet MS" panose="020B0603020202020204" pitchFamily="34" charset="0"/>
                <a:ea typeface="华文新魏" panose="02010800040101010101" charset="-122"/>
              </a:endParaRPr>
            </a:p>
          </p:txBody>
        </p:sp>
        <p:sp>
          <p:nvSpPr>
            <p:cNvPr id="27671" name="Rectangle 25"/>
            <p:cNvSpPr>
              <a:spLocks noChangeAspect="1"/>
            </p:cNvSpPr>
            <p:nvPr/>
          </p:nvSpPr>
          <p:spPr>
            <a:xfrm>
              <a:off x="-374" y="1784"/>
              <a:ext cx="202" cy="186"/>
            </a:xfrm>
            <a:prstGeom prst="rect">
              <a:avLst/>
            </a:prstGeom>
            <a:solidFill>
              <a:srgbClr val="99FF66"/>
            </a:solidFill>
            <a:ln w="9525" cap="flat" cmpd="sng">
              <a:solidFill>
                <a:schemeClr val="tx1"/>
              </a:solidFill>
              <a:prstDash val="solid"/>
              <a:miter/>
              <a:headEnd type="none" w="med" len="med"/>
              <a:tailEnd type="none" w="med" len="med"/>
            </a:ln>
          </p:spPr>
          <p:txBody>
            <a:bodyPr wrap="none" anchor="ctr"/>
            <a:lstStyle/>
            <a:p>
              <a:endParaRPr lang="zh-CN" altLang="en-US" dirty="0">
                <a:latin typeface="Trebuchet MS" panose="020B0603020202020204" pitchFamily="34" charset="0"/>
                <a:ea typeface="华文新魏" panose="02010800040101010101" charset="-122"/>
              </a:endParaRPr>
            </a:p>
          </p:txBody>
        </p:sp>
        <p:sp>
          <p:nvSpPr>
            <p:cNvPr id="27672" name="Rectangle 26"/>
            <p:cNvSpPr>
              <a:spLocks noChangeAspect="1"/>
            </p:cNvSpPr>
            <p:nvPr/>
          </p:nvSpPr>
          <p:spPr>
            <a:xfrm>
              <a:off x="-1254" y="1750"/>
              <a:ext cx="302" cy="278"/>
            </a:xfrm>
            <a:prstGeom prst="rect">
              <a:avLst/>
            </a:prstGeom>
            <a:solidFill>
              <a:schemeClr val="accent2"/>
            </a:solidFill>
            <a:ln w="9525" cap="flat" cmpd="sng">
              <a:solidFill>
                <a:schemeClr val="tx1"/>
              </a:solidFill>
              <a:prstDash val="solid"/>
              <a:miter/>
              <a:headEnd type="none" w="med" len="med"/>
              <a:tailEnd type="none" w="med" len="med"/>
            </a:ln>
          </p:spPr>
          <p:txBody>
            <a:bodyPr wrap="none" anchor="ctr"/>
            <a:lstStyle/>
            <a:p>
              <a:endParaRPr lang="zh-CN" altLang="en-US" dirty="0">
                <a:latin typeface="Trebuchet MS" panose="020B0603020202020204" pitchFamily="34" charset="0"/>
                <a:ea typeface="华文新魏" panose="02010800040101010101" charset="-122"/>
              </a:endParaRPr>
            </a:p>
          </p:txBody>
        </p:sp>
        <p:sp>
          <p:nvSpPr>
            <p:cNvPr id="27673" name="Rectangle 27"/>
            <p:cNvSpPr>
              <a:spLocks noChangeAspect="1"/>
            </p:cNvSpPr>
            <p:nvPr/>
          </p:nvSpPr>
          <p:spPr>
            <a:xfrm>
              <a:off x="-675" y="1975"/>
              <a:ext cx="286" cy="425"/>
            </a:xfrm>
            <a:prstGeom prst="rect">
              <a:avLst/>
            </a:prstGeom>
            <a:solidFill>
              <a:srgbClr val="FFFF00"/>
            </a:solidFill>
            <a:ln w="9525" cap="flat" cmpd="sng">
              <a:solidFill>
                <a:schemeClr val="tx1"/>
              </a:solidFill>
              <a:prstDash val="solid"/>
              <a:miter/>
              <a:headEnd type="none" w="med" len="med"/>
              <a:tailEnd type="none" w="med" len="med"/>
            </a:ln>
          </p:spPr>
          <p:txBody>
            <a:bodyPr wrap="none" anchor="ctr"/>
            <a:lstStyle/>
            <a:p>
              <a:endParaRPr lang="zh-CN" altLang="en-US" dirty="0">
                <a:latin typeface="Trebuchet MS" panose="020B0603020202020204" pitchFamily="34" charset="0"/>
                <a:ea typeface="华文新魏" panose="02010800040101010101" charset="-122"/>
              </a:endParaRPr>
            </a:p>
          </p:txBody>
        </p:sp>
        <p:sp>
          <p:nvSpPr>
            <p:cNvPr id="27674" name="Rectangle 28"/>
            <p:cNvSpPr>
              <a:spLocks noChangeAspect="1"/>
            </p:cNvSpPr>
            <p:nvPr/>
          </p:nvSpPr>
          <p:spPr>
            <a:xfrm>
              <a:off x="-374" y="2080"/>
              <a:ext cx="198" cy="183"/>
            </a:xfrm>
            <a:prstGeom prst="rect">
              <a:avLst/>
            </a:prstGeom>
            <a:solidFill>
              <a:srgbClr val="FF0000"/>
            </a:solidFill>
            <a:ln w="9525" cap="flat" cmpd="sng">
              <a:solidFill>
                <a:schemeClr val="tx1"/>
              </a:solidFill>
              <a:prstDash val="solid"/>
              <a:miter/>
              <a:headEnd type="none" w="med" len="med"/>
              <a:tailEnd type="none" w="med" len="med"/>
            </a:ln>
          </p:spPr>
          <p:txBody>
            <a:bodyPr wrap="none" anchor="ctr"/>
            <a:lstStyle/>
            <a:p>
              <a:endParaRPr lang="zh-CN" altLang="en-US" dirty="0">
                <a:latin typeface="Trebuchet MS" panose="020B0603020202020204" pitchFamily="34" charset="0"/>
                <a:ea typeface="华文新魏" panose="02010800040101010101" charset="-122"/>
              </a:endParaRPr>
            </a:p>
          </p:txBody>
        </p:sp>
        <p:sp>
          <p:nvSpPr>
            <p:cNvPr id="27675" name="Rectangle 29"/>
            <p:cNvSpPr>
              <a:spLocks noChangeAspect="1"/>
            </p:cNvSpPr>
            <p:nvPr/>
          </p:nvSpPr>
          <p:spPr>
            <a:xfrm>
              <a:off x="-393" y="2240"/>
              <a:ext cx="198" cy="183"/>
            </a:xfrm>
            <a:prstGeom prst="rect">
              <a:avLst/>
            </a:prstGeom>
            <a:solidFill>
              <a:srgbClr val="99FF66"/>
            </a:solidFill>
            <a:ln w="9525" cap="flat" cmpd="sng">
              <a:solidFill>
                <a:schemeClr val="tx1"/>
              </a:solidFill>
              <a:prstDash val="solid"/>
              <a:miter/>
              <a:headEnd type="none" w="med" len="med"/>
              <a:tailEnd type="none" w="med" len="med"/>
            </a:ln>
          </p:spPr>
          <p:txBody>
            <a:bodyPr wrap="none" anchor="ctr"/>
            <a:lstStyle/>
            <a:p>
              <a:endParaRPr lang="zh-CN" altLang="en-US" dirty="0">
                <a:latin typeface="Trebuchet MS" panose="020B0603020202020204" pitchFamily="34" charset="0"/>
                <a:ea typeface="华文新魏" panose="02010800040101010101" charset="-122"/>
              </a:endParaRPr>
            </a:p>
          </p:txBody>
        </p:sp>
        <p:sp>
          <p:nvSpPr>
            <p:cNvPr id="27677" name="Text Box 31"/>
            <p:cNvSpPr txBox="1"/>
            <p:nvPr/>
          </p:nvSpPr>
          <p:spPr>
            <a:xfrm>
              <a:off x="-1232" y="776"/>
              <a:ext cx="883" cy="290"/>
            </a:xfrm>
            <a:prstGeom prst="rect">
              <a:avLst/>
            </a:prstGeom>
            <a:noFill/>
            <a:ln w="9525">
              <a:noFill/>
            </a:ln>
          </p:spPr>
          <p:txBody>
            <a:bodyPr wrap="none">
              <a:spAutoFit/>
            </a:bodyPr>
            <a:lstStyle/>
            <a:p>
              <a:r>
                <a:rPr lang="zh-TW" altLang="en-US" sz="2400" b="1" dirty="0">
                  <a:latin typeface="微软雅黑" panose="020B0503020204020204" charset="-122"/>
                  <a:ea typeface="微软雅黑" panose="020B0503020204020204" charset="-122"/>
                </a:rPr>
                <a:t>封土再分</a:t>
              </a:r>
            </a:p>
          </p:txBody>
        </p:sp>
        <p:sp>
          <p:nvSpPr>
            <p:cNvPr id="27665" name="Rectangle 19"/>
            <p:cNvSpPr>
              <a:spLocks noChangeAspect="1"/>
            </p:cNvSpPr>
            <p:nvPr/>
          </p:nvSpPr>
          <p:spPr>
            <a:xfrm>
              <a:off x="-1465" y="1271"/>
              <a:ext cx="513" cy="472"/>
            </a:xfrm>
            <a:prstGeom prst="rect">
              <a:avLst/>
            </a:prstGeom>
            <a:solidFill>
              <a:srgbClr val="FFFF00"/>
            </a:solidFill>
            <a:ln w="9525" cap="flat" cmpd="sng">
              <a:solidFill>
                <a:schemeClr val="tx1"/>
              </a:solidFill>
              <a:prstDash val="solid"/>
              <a:miter/>
              <a:headEnd type="none" w="med" len="med"/>
              <a:tailEnd type="none" w="med" len="med"/>
            </a:ln>
          </p:spPr>
          <p:txBody>
            <a:bodyPr wrap="none" anchor="ctr"/>
            <a:lstStyle/>
            <a:p>
              <a:endParaRPr lang="zh-CN" altLang="en-US" dirty="0">
                <a:latin typeface="Trebuchet MS" panose="020B0603020202020204" pitchFamily="34" charset="0"/>
                <a:ea typeface="华文新魏" panose="02010800040101010101" charset="-122"/>
              </a:endParaRPr>
            </a:p>
          </p:txBody>
        </p:sp>
      </p:grpSp>
      <p:sp>
        <p:nvSpPr>
          <p:cNvPr id="42" name="AutoShape 32"/>
          <p:cNvSpPr/>
          <p:nvPr/>
        </p:nvSpPr>
        <p:spPr>
          <a:xfrm>
            <a:off x="9546908" y="4447540"/>
            <a:ext cx="685800" cy="609600"/>
          </a:xfrm>
          <a:prstGeom prst="rightArrow">
            <a:avLst>
              <a:gd name="adj1" fmla="val 50000"/>
              <a:gd name="adj2" fmla="val 28125"/>
            </a:avLst>
          </a:prstGeom>
          <a:solidFill>
            <a:srgbClr val="FF0000"/>
          </a:solidFill>
          <a:ln w="9525" cap="flat" cmpd="sng">
            <a:solidFill>
              <a:schemeClr val="tx1"/>
            </a:solidFill>
            <a:prstDash val="solid"/>
            <a:miter/>
            <a:headEnd type="none" w="med" len="med"/>
            <a:tailEnd type="none" w="med" len="med"/>
          </a:ln>
        </p:spPr>
        <p:txBody>
          <a:bodyPr wrap="none" anchor="ctr"/>
          <a:lstStyle/>
          <a:p>
            <a:endParaRPr lang="zh-CN" altLang="en-US" dirty="0">
              <a:latin typeface="Trebuchet MS" panose="020B0603020202020204" pitchFamily="34" charset="0"/>
              <a:ea typeface="华文新魏" panose="02010800040101010101" charset="-122"/>
            </a:endParaRPr>
          </a:p>
        </p:txBody>
      </p:sp>
      <p:sp>
        <p:nvSpPr>
          <p:cNvPr id="85" name="矩形 84"/>
          <p:cNvSpPr/>
          <p:nvPr/>
        </p:nvSpPr>
        <p:spPr>
          <a:xfrm>
            <a:off x="-635" y="-10160"/>
            <a:ext cx="7581900" cy="559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solidFill>
                  <a:schemeClr val="tx1"/>
                </a:solidFill>
                <a:latin typeface="微软雅黑" panose="020B0503020204020204" charset="-122"/>
                <a:ea typeface="微软雅黑" panose="020B0503020204020204" charset="-122"/>
                <a:cs typeface="微软雅黑" panose="020B0503020204020204" charset="-122"/>
              </a:rPr>
              <a:t>一、 中央集权的发展（中央—地方） </a:t>
            </a:r>
          </a:p>
        </p:txBody>
      </p:sp>
      <p:sp>
        <p:nvSpPr>
          <p:cNvPr id="4" name="文本框 3"/>
          <p:cNvSpPr txBox="1"/>
          <p:nvPr/>
        </p:nvSpPr>
        <p:spPr>
          <a:xfrm>
            <a:off x="-635" y="448945"/>
            <a:ext cx="6939280" cy="521970"/>
          </a:xfrm>
          <a:prstGeom prst="rect">
            <a:avLst/>
          </a:prstGeom>
          <a:noFill/>
        </p:spPr>
        <p:txBody>
          <a:bodyPr wrap="none" rtlCol="0" anchor="t">
            <a:spAutoFit/>
          </a:bodyPr>
          <a:lstStyle/>
          <a:p>
            <a:pPr>
              <a:spcBef>
                <a:spcPct val="0"/>
              </a:spcBef>
              <a:buClr>
                <a:schemeClr val="tx1"/>
              </a:buClr>
              <a:buNone/>
            </a:pPr>
            <a:r>
              <a:rPr lang="zh-CN" altLang="en-US" sz="2800" dirty="0">
                <a:solidFill>
                  <a:schemeClr val="tx1"/>
                </a:solidFill>
                <a:latin typeface="微软雅黑" panose="020B0503020204020204" charset="-122"/>
                <a:ea typeface="微软雅黑" panose="020B0503020204020204" charset="-122"/>
                <a:cs typeface="华文新魏" panose="02010800040101010101" charset="-122"/>
                <a:sym typeface="+mn-ea"/>
              </a:rPr>
              <a:t>汉武帝解决王国问题、加强中央集权的措施</a:t>
            </a:r>
          </a:p>
        </p:txBody>
      </p:sp>
      <p:sp>
        <p:nvSpPr>
          <p:cNvPr id="21507" name="TextBox 4"/>
          <p:cNvSpPr txBox="1"/>
          <p:nvPr/>
        </p:nvSpPr>
        <p:spPr>
          <a:xfrm>
            <a:off x="-635" y="894080"/>
            <a:ext cx="2736850" cy="460375"/>
          </a:xfrm>
          <a:prstGeom prst="rect">
            <a:avLst/>
          </a:prstGeom>
          <a:noFill/>
          <a:ln w="9525">
            <a:noFill/>
          </a:ln>
        </p:spPr>
        <p:txBody>
          <a:bodyPr>
            <a:spAutoFit/>
          </a:bodyPr>
          <a:lstStyle/>
          <a:p>
            <a:r>
              <a:rPr lang="zh-CN" altLang="en-US" sz="2400" dirty="0">
                <a:solidFill>
                  <a:schemeClr val="tx1"/>
                </a:solidFill>
                <a:latin typeface="微软雅黑" panose="020B0503020204020204" charset="-122"/>
                <a:ea typeface="微软雅黑" panose="020B0503020204020204" charset="-122"/>
                <a:cs typeface="微软雅黑" panose="020B0503020204020204" charset="-122"/>
              </a:rPr>
              <a:t>1、颁布推恩令</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diamond(in)">
                                      <p:cBhvr>
                                        <p:cTn id="21" dur="2000"/>
                                        <p:tgtEl>
                                          <p:spTgt spid="10"/>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par>
                          <p:cTn id="26" fill="hold">
                            <p:stCondLst>
                              <p:cond delay="2500"/>
                            </p:stCondLst>
                            <p:childTnLst>
                              <p:par>
                                <p:cTn id="27" presetID="9"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dissolve">
                                      <p:cBhvr>
                                        <p:cTn id="29" dur="500"/>
                                        <p:tgtEl>
                                          <p:spTgt spid="9"/>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3" grpId="0" bldLvl="0" animBg="1"/>
      <p:bldP spid="42"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dynamicNum"/>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4247</Words>
  <Application>Microsoft Office PowerPoint</Application>
  <PresentationFormat>宽屏</PresentationFormat>
  <Paragraphs>631</Paragraphs>
  <Slides>47</Slides>
  <Notes>12</Notes>
  <HiddenSlides>0</HiddenSlides>
  <MMClips>0</MMClips>
  <ScaleCrop>false</ScaleCrop>
  <HeadingPairs>
    <vt:vector size="8" baseType="variant">
      <vt:variant>
        <vt:lpstr>已用的字体</vt:lpstr>
      </vt:variant>
      <vt:variant>
        <vt:i4>18</vt:i4>
      </vt:variant>
      <vt:variant>
        <vt:lpstr>主题</vt:lpstr>
      </vt:variant>
      <vt:variant>
        <vt:i4>1</vt:i4>
      </vt:variant>
      <vt:variant>
        <vt:lpstr>嵌入 OLE 服务器</vt:lpstr>
      </vt:variant>
      <vt:variant>
        <vt:i4>1</vt:i4>
      </vt:variant>
      <vt:variant>
        <vt:lpstr>幻灯片标题</vt:lpstr>
      </vt:variant>
      <vt:variant>
        <vt:i4>47</vt:i4>
      </vt:variant>
    </vt:vector>
  </HeadingPairs>
  <TitlesOfParts>
    <vt:vector size="67" baseType="lpstr">
      <vt:lpstr>黑体</vt:lpstr>
      <vt:lpstr>华文行楷</vt:lpstr>
      <vt:lpstr>华文琥珀</vt:lpstr>
      <vt:lpstr>华文隶书</vt:lpstr>
      <vt:lpstr>华文新魏</vt:lpstr>
      <vt:lpstr>华文中宋</vt:lpstr>
      <vt:lpstr>楷体</vt:lpstr>
      <vt:lpstr>楷体_GB2312</vt:lpstr>
      <vt:lpstr>隶书</vt:lpstr>
      <vt:lpstr>宋体</vt:lpstr>
      <vt:lpstr>微软雅黑</vt:lpstr>
      <vt:lpstr>Arial</vt:lpstr>
      <vt:lpstr>Calibri</vt:lpstr>
      <vt:lpstr>Calibri Light</vt:lpstr>
      <vt:lpstr>Impact</vt:lpstr>
      <vt:lpstr>Times New Roman</vt:lpstr>
      <vt:lpstr>Trebuchet MS</vt:lpstr>
      <vt:lpstr>Wingdings</vt:lpstr>
      <vt:lpstr>第一PPT，www.1ppt.com</vt:lpstr>
      <vt:lpstr>Microsoft PowerPoint 97-2003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一、中央集权的发展(地方)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汉武帝时代丞相任职离职情况表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他们都是进士及第</vt:lpstr>
      <vt:lpstr>1905年9月2日，袁世凯、张之洞奏请立停科举 ，光绪帝诏准。延续1300多年的科举制废至此正式废除了。</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简洁古典</dc:title>
  <dc:creator>第一PPT模板网-WWW.1PPT.COM</dc:creator>
  <cp:keywords>第一PPT模板网-WWW.1PPT.COM</cp:keywords>
  <dc:description>www.1ppt.com</dc:description>
  <cp:lastModifiedBy>Windows 用户</cp:lastModifiedBy>
  <cp:revision>66</cp:revision>
  <dcterms:created xsi:type="dcterms:W3CDTF">2017-03-03T07:14:00Z</dcterms:created>
  <dcterms:modified xsi:type="dcterms:W3CDTF">2019-09-16T09:18:50Z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