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771" r:id="rId3"/>
    <p:sldId id="772" r:id="rId5"/>
    <p:sldId id="773" r:id="rId6"/>
    <p:sldId id="774" r:id="rId7"/>
    <p:sldId id="775" r:id="rId8"/>
    <p:sldId id="776" r:id="rId9"/>
    <p:sldId id="777" r:id="rId10"/>
    <p:sldId id="778" r:id="rId11"/>
    <p:sldId id="779" r:id="rId12"/>
    <p:sldId id="780" r:id="rId13"/>
    <p:sldId id="781" r:id="rId14"/>
    <p:sldId id="782" r:id="rId15"/>
    <p:sldId id="783" r:id="rId16"/>
    <p:sldId id="784" r:id="rId17"/>
    <p:sldId id="785" r:id="rId18"/>
    <p:sldId id="786" r:id="rId19"/>
    <p:sldId id="787" r:id="rId20"/>
    <p:sldId id="788" r:id="rId21"/>
    <p:sldId id="789" r:id="rId22"/>
    <p:sldId id="790" r:id="rId23"/>
    <p:sldId id="791" r:id="rId24"/>
    <p:sldId id="792" r:id="rId25"/>
  </p:sldIdLst>
  <p:sldSz cx="9144000" cy="6858000" type="screen4x3"/>
  <p:notesSz cx="6858000" cy="9144000"/>
  <p:defaultTextStyle>
    <a:defPPr>
      <a:defRPr lang="en-US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D557"/>
    <a:srgbClr val="0000FF"/>
    <a:srgbClr val="FF0000"/>
    <a:srgbClr val="FEF738"/>
    <a:srgbClr val="AFFFCD"/>
    <a:srgbClr val="FAF704"/>
    <a:srgbClr val="3333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89" autoAdjust="0"/>
  </p:normalViewPr>
  <p:slideViewPr>
    <p:cSldViewPr showGuides="1">
      <p:cViewPr varScale="1">
        <p:scale>
          <a:sx n="66" d="100"/>
          <a:sy n="66" d="100"/>
        </p:scale>
        <p:origin x="-1506" y="-96"/>
      </p:cViewPr>
      <p:guideLst>
        <p:guide orient="horz" pos="2212"/>
        <p:guide pos="2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2049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z="1200" strike="noStrike" noProof="1"/>
          </a:p>
        </p:txBody>
      </p:sp>
      <p:sp>
        <p:nvSpPr>
          <p:cNvPr id="2051" name="日期占位符 205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 fontAlgn="base"/>
            <a:endParaRPr lang="zh-CN" altLang="en-US" sz="1200" strike="noStrike" noProof="1"/>
          </a:p>
        </p:txBody>
      </p:sp>
      <p:sp>
        <p:nvSpPr>
          <p:cNvPr id="2052" name="幻灯片图像占位符 205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文本占位符 2052"/>
          <p:cNvSpPr>
            <a:spLocks noGrp="1" noRot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0"/>
            <a:r>
              <a:rPr lang="zh-CN" altLang="en-US" dirty="0"/>
              <a:t>第二级</a:t>
            </a:r>
            <a:endParaRPr lang="zh-CN" altLang="en-US" dirty="0"/>
          </a:p>
          <a:p>
            <a:pPr lvl="2" indent="0"/>
            <a:r>
              <a:rPr lang="zh-CN" altLang="en-US" dirty="0"/>
              <a:t>第三级</a:t>
            </a:r>
            <a:endParaRPr lang="zh-CN" altLang="en-US" dirty="0"/>
          </a:p>
          <a:p>
            <a:pPr lvl="3" indent="0"/>
            <a:r>
              <a:rPr lang="zh-CN" altLang="en-US" dirty="0"/>
              <a:t>第四级</a:t>
            </a:r>
            <a:endParaRPr lang="zh-CN" altLang="en-US" dirty="0"/>
          </a:p>
          <a:p>
            <a:pPr lvl="4" indent="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054" name="页脚占位符 205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fontAlgn="base"/>
            <a:endParaRPr lang="zh-CN" altLang="en-US" sz="1200" strike="noStrike" noProof="1"/>
          </a:p>
        </p:txBody>
      </p:sp>
      <p:sp>
        <p:nvSpPr>
          <p:cNvPr id="2055" name="灯片编号占位符 205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fontAlgn="base"/>
            <a:fld id="{9A0DB2DC-4C9A-4742-B13C-FB6460FD3503}" type="slidenum">
              <a:rPr lang="zh-CN" altLang="en-US" sz="1200" strike="noStrike" noProof="1" dirty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716657" cy="54864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76" cy="41148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9724" y="1981200"/>
            <a:ext cx="3808476" cy="41148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hyperlink" Target="&#24314;&#22269;&#22823;&#19994;&#26377;&#20851;&#37325;&#24198;&#35848;&#21028;.mpe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614680" y="306070"/>
            <a:ext cx="8013065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4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第</a:t>
            </a:r>
            <a:r>
              <a:rPr lang="en-US" altLang="zh-CN" sz="4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23</a:t>
            </a:r>
            <a:r>
              <a:rPr lang="zh-CN" altLang="en-US" sz="4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课  内战爆发</a:t>
            </a:r>
            <a:endParaRPr lang="en-US" altLang="zh-CN" sz="40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7525" y="5407025"/>
            <a:ext cx="8241030" cy="1076325"/>
          </a:xfrm>
          <a:prstGeom prst="rect">
            <a:avLst/>
          </a:prstGeom>
          <a:noFill/>
          <a:ln w="22225" cmpd="sng">
            <a:solidFill>
              <a:srgbClr val="FF0000"/>
            </a:solidFill>
            <a:prstDash val="solid"/>
          </a:ln>
        </p:spPr>
        <p:txBody>
          <a:bodyPr wrap="square" rtlCol="0" anchor="t">
            <a:spAutoFit/>
          </a:bodyPr>
          <a:lstStyle/>
          <a:p>
            <a:r>
              <a:rPr lang="zh-CN" altLang="en-US" sz="32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重点：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重庆谈判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32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难点：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中共中央转战陕北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9914" y="1404707"/>
            <a:ext cx="2779395" cy="38188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1151" y="1412776"/>
            <a:ext cx="4420235" cy="3831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" y="19050"/>
            <a:ext cx="4130040" cy="4040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115" y="-71755"/>
            <a:ext cx="4596765" cy="3729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图片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013" y="2477135"/>
            <a:ext cx="5670550" cy="439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矩形 7197"/>
          <p:cNvSpPr>
            <a:spLocks noChangeArrowheads="1"/>
          </p:cNvSpPr>
          <p:nvPr/>
        </p:nvSpPr>
        <p:spPr bwMode="auto">
          <a:xfrm>
            <a:off x="-23125" y="24267"/>
            <a:ext cx="5276851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4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二</a:t>
            </a:r>
            <a:r>
              <a:rPr lang="zh-CN" altLang="en-US" sz="4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、国民党发动内战</a:t>
            </a:r>
            <a:endParaRPr lang="zh-CN" altLang="en-US" sz="44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pic>
        <p:nvPicPr>
          <p:cNvPr id="107522" name="图片 10752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65" y="1567996"/>
            <a:ext cx="8659723" cy="510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7174"/>
          <p:cNvSpPr>
            <a:spLocks noChangeArrowheads="1"/>
          </p:cNvSpPr>
          <p:nvPr/>
        </p:nvSpPr>
        <p:spPr bwMode="auto">
          <a:xfrm>
            <a:off x="387350" y="977446"/>
            <a:ext cx="5480050" cy="590550"/>
          </a:xfrm>
          <a:prstGeom prst="rect">
            <a:avLst/>
          </a:prstGeom>
          <a:noFill/>
          <a:ln w="38100">
            <a:solidFill>
              <a:srgbClr val="00CC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</a:rPr>
              <a:t>（一）内战爆发前的形势</a:t>
            </a:r>
            <a:endParaRPr lang="zh-CN" altLang="en-US" sz="3600" b="1" dirty="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858" name="图片 24985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558800"/>
            <a:ext cx="5148263" cy="3570288"/>
          </a:xfrm>
          <a:prstGeom prst="rect">
            <a:avLst/>
          </a:prstGeom>
          <a:noFill/>
          <a:ln w="57150" cmpd="thickThin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矩形 249859"/>
          <p:cNvSpPr>
            <a:spLocks noChangeArrowheads="1"/>
          </p:cNvSpPr>
          <p:nvPr/>
        </p:nvSpPr>
        <p:spPr bwMode="auto">
          <a:xfrm>
            <a:off x="611188" y="4221163"/>
            <a:ext cx="3084512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2" charset="0"/>
                <a:ea typeface="隶书" panose="02010509060101010101" pitchFamily="49" charset="-122"/>
              </a:rPr>
              <a:t>国民党军队乘美国登陆舰开往东北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2" charset="0"/>
              <a:ea typeface="隶书" panose="02010509060101010101" pitchFamily="49" charset="-122"/>
            </a:endParaRPr>
          </a:p>
        </p:txBody>
      </p:sp>
      <p:pic>
        <p:nvPicPr>
          <p:cNvPr id="249861" name="图片 249860" descr="19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25" y="3248025"/>
            <a:ext cx="5035550" cy="3201988"/>
          </a:xfrm>
          <a:prstGeom prst="rect">
            <a:avLst/>
          </a:prstGeom>
          <a:noFill/>
          <a:ln w="57150" cmpd="thickThin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9862" name="矩形 249861"/>
          <p:cNvSpPr>
            <a:spLocks noChangeArrowheads="1"/>
          </p:cNvSpPr>
          <p:nvPr/>
        </p:nvSpPr>
        <p:spPr bwMode="auto">
          <a:xfrm>
            <a:off x="5554663" y="2333625"/>
            <a:ext cx="34194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2" charset="0"/>
                <a:ea typeface="隶书" panose="02010509060101010101" pitchFamily="49" charset="-122"/>
              </a:rPr>
              <a:t>美国飞机空运国民党军队到内战前线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2" charset="0"/>
              <a:ea typeface="隶书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498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498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49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49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9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9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2498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2498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498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49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49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9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9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2498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矩形 99330"/>
          <p:cNvSpPr>
            <a:spLocks noChangeArrowheads="1"/>
          </p:cNvSpPr>
          <p:nvPr/>
        </p:nvSpPr>
        <p:spPr bwMode="auto">
          <a:xfrm>
            <a:off x="182563" y="2817813"/>
            <a:ext cx="3040062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>
                <a:latin typeface="隶书" panose="02010509060101010101" pitchFamily="49" charset="-122"/>
                <a:ea typeface="隶书" panose="02010509060101010101" pitchFamily="49" charset="-122"/>
              </a:rPr>
              <a:t>    </a:t>
            </a:r>
            <a:r>
              <a:rPr lang="zh-CN" altLang="en-US" b="1">
                <a:latin typeface="隶书" panose="02010509060101010101" pitchFamily="49" charset="-122"/>
                <a:ea typeface="隶书" panose="02010509060101010101" pitchFamily="49" charset="-122"/>
              </a:rPr>
              <a:t>蒋介石公然违背</a:t>
            </a:r>
            <a:r>
              <a:rPr lang="en-US" altLang="zh-CN" b="1">
                <a:latin typeface="隶书" panose="02010509060101010101" pitchFamily="49" charset="-122"/>
                <a:ea typeface="隶书" panose="02010509060101010101" pitchFamily="49" charset="-122"/>
              </a:rPr>
              <a:t>“</a:t>
            </a:r>
            <a:r>
              <a:rPr lang="zh-CN" altLang="en-US" b="1">
                <a:latin typeface="隶书" panose="02010509060101010101" pitchFamily="49" charset="-122"/>
                <a:ea typeface="隶书" panose="02010509060101010101" pitchFamily="49" charset="-122"/>
              </a:rPr>
              <a:t>双十协定</a:t>
            </a:r>
            <a:r>
              <a:rPr lang="en-US" altLang="zh-CN" b="1">
                <a:latin typeface="隶书" panose="02010509060101010101" pitchFamily="49" charset="-122"/>
                <a:ea typeface="隶书" panose="02010509060101010101" pitchFamily="49" charset="-122"/>
              </a:rPr>
              <a:t>”</a:t>
            </a:r>
            <a:r>
              <a:rPr lang="zh-CN" altLang="en-US" b="1">
                <a:latin typeface="隶书" panose="02010509060101010101" pitchFamily="49" charset="-122"/>
                <a:ea typeface="隶书" panose="02010509060101010101" pitchFamily="49" charset="-122"/>
              </a:rPr>
              <a:t>，撕毁政协决议，全力围攻</a:t>
            </a:r>
            <a:r>
              <a:rPr lang="zh-CN" altLang="en-US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中原解放区</a:t>
            </a:r>
            <a:r>
              <a:rPr lang="zh-CN" altLang="en-US" b="1">
                <a:latin typeface="隶书" panose="02010509060101010101" pitchFamily="49" charset="-122"/>
                <a:ea typeface="隶书" panose="02010509060101010101" pitchFamily="49" charset="-122"/>
              </a:rPr>
              <a:t>，发动了全面内战。</a:t>
            </a:r>
            <a:endParaRPr lang="zh-CN" altLang="en-US" b="1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6386" name="矩形 99331"/>
          <p:cNvSpPr>
            <a:spLocks noChangeArrowheads="1"/>
          </p:cNvSpPr>
          <p:nvPr/>
        </p:nvSpPr>
        <p:spPr bwMode="auto">
          <a:xfrm>
            <a:off x="215900" y="1454150"/>
            <a:ext cx="10937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时间：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9333" name="矩形 99332"/>
          <p:cNvSpPr>
            <a:spLocks noChangeArrowheads="1"/>
          </p:cNvSpPr>
          <p:nvPr/>
        </p:nvSpPr>
        <p:spPr bwMode="auto">
          <a:xfrm>
            <a:off x="1244600" y="1449388"/>
            <a:ext cx="20431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1946</a:t>
            </a:r>
            <a:r>
              <a:rPr lang="zh-CN" altLang="en-US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年</a:t>
            </a:r>
            <a:r>
              <a:rPr lang="en-US" altLang="zh-CN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6</a:t>
            </a:r>
            <a:r>
              <a:rPr lang="zh-CN" altLang="en-US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月</a:t>
            </a:r>
            <a:endParaRPr lang="zh-CN" altLang="en-US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6388" name="矩形 99333"/>
          <p:cNvSpPr>
            <a:spLocks noChangeArrowheads="1"/>
          </p:cNvSpPr>
          <p:nvPr/>
        </p:nvSpPr>
        <p:spPr bwMode="auto">
          <a:xfrm>
            <a:off x="231775" y="2257425"/>
            <a:ext cx="111918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标志：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99337" name="图片 99336"/>
          <p:cNvPicPr>
            <a:picLocks noChangeAspect="1" noChangeArrowheads="1"/>
          </p:cNvPicPr>
          <p:nvPr/>
        </p:nvPicPr>
        <p:blipFill>
          <a:blip r:embed="rId1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63" y="503238"/>
            <a:ext cx="5689600" cy="596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9338" name="组合 99337"/>
          <p:cNvGrpSpPr/>
          <p:nvPr/>
        </p:nvGrpSpPr>
        <p:grpSpPr bwMode="auto">
          <a:xfrm>
            <a:off x="5553075" y="3579813"/>
            <a:ext cx="990600" cy="762000"/>
            <a:chOff x="2477" y="2205"/>
            <a:chExt cx="709" cy="551"/>
          </a:xfrm>
        </p:grpSpPr>
        <p:sp>
          <p:nvSpPr>
            <p:cNvPr id="20490" name="任意多边形 99338"/>
            <p:cNvSpPr>
              <a:spLocks noChangeArrowheads="1"/>
            </p:cNvSpPr>
            <p:nvPr/>
          </p:nvSpPr>
          <p:spPr bwMode="auto">
            <a:xfrm>
              <a:off x="2477" y="2205"/>
              <a:ext cx="331" cy="478"/>
            </a:xfrm>
            <a:custGeom>
              <a:avLst/>
              <a:gdLst>
                <a:gd name="T0" fmla="*/ 267 w 331"/>
                <a:gd name="T1" fmla="*/ 0 h 478"/>
                <a:gd name="T2" fmla="*/ 167 w 331"/>
                <a:gd name="T3" fmla="*/ 55 h 478"/>
                <a:gd name="T4" fmla="*/ 143 w 331"/>
                <a:gd name="T5" fmla="*/ 67 h 478"/>
                <a:gd name="T6" fmla="*/ 135 w 331"/>
                <a:gd name="T7" fmla="*/ 79 h 478"/>
                <a:gd name="T8" fmla="*/ 111 w 331"/>
                <a:gd name="T9" fmla="*/ 87 h 478"/>
                <a:gd name="T10" fmla="*/ 47 w 331"/>
                <a:gd name="T11" fmla="*/ 183 h 478"/>
                <a:gd name="T12" fmla="*/ 23 w 331"/>
                <a:gd name="T13" fmla="*/ 219 h 478"/>
                <a:gd name="T14" fmla="*/ 3 w 331"/>
                <a:gd name="T15" fmla="*/ 303 h 478"/>
                <a:gd name="T16" fmla="*/ 15 w 331"/>
                <a:gd name="T17" fmla="*/ 391 h 478"/>
                <a:gd name="T18" fmla="*/ 43 w 331"/>
                <a:gd name="T19" fmla="*/ 427 h 478"/>
                <a:gd name="T20" fmla="*/ 51 w 331"/>
                <a:gd name="T21" fmla="*/ 459 h 478"/>
                <a:gd name="T22" fmla="*/ 87 w 331"/>
                <a:gd name="T23" fmla="*/ 471 h 478"/>
                <a:gd name="T24" fmla="*/ 99 w 331"/>
                <a:gd name="T25" fmla="*/ 475 h 478"/>
                <a:gd name="T26" fmla="*/ 155 w 331"/>
                <a:gd name="T27" fmla="*/ 471 h 478"/>
                <a:gd name="T28" fmla="*/ 171 w 331"/>
                <a:gd name="T29" fmla="*/ 447 h 478"/>
                <a:gd name="T30" fmla="*/ 219 w 331"/>
                <a:gd name="T31" fmla="*/ 411 h 478"/>
                <a:gd name="T32" fmla="*/ 255 w 331"/>
                <a:gd name="T33" fmla="*/ 387 h 478"/>
                <a:gd name="T34" fmla="*/ 267 w 331"/>
                <a:gd name="T35" fmla="*/ 379 h 478"/>
                <a:gd name="T36" fmla="*/ 299 w 331"/>
                <a:gd name="T37" fmla="*/ 351 h 478"/>
                <a:gd name="T38" fmla="*/ 311 w 331"/>
                <a:gd name="T39" fmla="*/ 343 h 478"/>
                <a:gd name="T40" fmla="*/ 331 w 331"/>
                <a:gd name="T41" fmla="*/ 307 h 478"/>
                <a:gd name="T42" fmla="*/ 295 w 331"/>
                <a:gd name="T43" fmla="*/ 235 h 478"/>
                <a:gd name="T44" fmla="*/ 291 w 331"/>
                <a:gd name="T45" fmla="*/ 223 h 478"/>
                <a:gd name="T46" fmla="*/ 283 w 331"/>
                <a:gd name="T47" fmla="*/ 211 h 478"/>
                <a:gd name="T48" fmla="*/ 279 w 331"/>
                <a:gd name="T49" fmla="*/ 19 h 478"/>
                <a:gd name="T50" fmla="*/ 267 w 331"/>
                <a:gd name="T51" fmla="*/ 11 h 478"/>
                <a:gd name="T52" fmla="*/ 267 w 331"/>
                <a:gd name="T53" fmla="*/ 0 h 47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31" h="478">
                  <a:moveTo>
                    <a:pt x="267" y="0"/>
                  </a:moveTo>
                  <a:cubicBezTo>
                    <a:pt x="220" y="48"/>
                    <a:pt x="225" y="48"/>
                    <a:pt x="167" y="55"/>
                  </a:cubicBezTo>
                  <a:cubicBezTo>
                    <a:pt x="157" y="58"/>
                    <a:pt x="151" y="59"/>
                    <a:pt x="143" y="67"/>
                  </a:cubicBezTo>
                  <a:cubicBezTo>
                    <a:pt x="140" y="70"/>
                    <a:pt x="139" y="76"/>
                    <a:pt x="135" y="79"/>
                  </a:cubicBezTo>
                  <a:cubicBezTo>
                    <a:pt x="128" y="83"/>
                    <a:pt x="111" y="87"/>
                    <a:pt x="111" y="87"/>
                  </a:cubicBezTo>
                  <a:cubicBezTo>
                    <a:pt x="90" y="119"/>
                    <a:pt x="65" y="150"/>
                    <a:pt x="47" y="183"/>
                  </a:cubicBezTo>
                  <a:cubicBezTo>
                    <a:pt x="40" y="196"/>
                    <a:pt x="28" y="205"/>
                    <a:pt x="23" y="219"/>
                  </a:cubicBezTo>
                  <a:cubicBezTo>
                    <a:pt x="14" y="247"/>
                    <a:pt x="12" y="275"/>
                    <a:pt x="3" y="303"/>
                  </a:cubicBezTo>
                  <a:cubicBezTo>
                    <a:pt x="8" y="375"/>
                    <a:pt x="0" y="347"/>
                    <a:pt x="15" y="391"/>
                  </a:cubicBezTo>
                  <a:cubicBezTo>
                    <a:pt x="20" y="405"/>
                    <a:pt x="43" y="427"/>
                    <a:pt x="43" y="427"/>
                  </a:cubicBezTo>
                  <a:lnTo>
                    <a:pt x="51" y="459"/>
                  </a:lnTo>
                  <a:cubicBezTo>
                    <a:pt x="51" y="459"/>
                    <a:pt x="87" y="471"/>
                    <a:pt x="87" y="471"/>
                  </a:cubicBezTo>
                  <a:cubicBezTo>
                    <a:pt x="91" y="472"/>
                    <a:pt x="99" y="475"/>
                    <a:pt x="99" y="475"/>
                  </a:cubicBezTo>
                  <a:cubicBezTo>
                    <a:pt x="118" y="474"/>
                    <a:pt x="138" y="478"/>
                    <a:pt x="155" y="471"/>
                  </a:cubicBezTo>
                  <a:cubicBezTo>
                    <a:pt x="164" y="468"/>
                    <a:pt x="166" y="455"/>
                    <a:pt x="171" y="447"/>
                  </a:cubicBezTo>
                  <a:cubicBezTo>
                    <a:pt x="179" y="435"/>
                    <a:pt x="208" y="418"/>
                    <a:pt x="219" y="411"/>
                  </a:cubicBezTo>
                  <a:cubicBezTo>
                    <a:pt x="231" y="403"/>
                    <a:pt x="243" y="395"/>
                    <a:pt x="255" y="387"/>
                  </a:cubicBezTo>
                  <a:cubicBezTo>
                    <a:pt x="259" y="384"/>
                    <a:pt x="267" y="379"/>
                    <a:pt x="267" y="379"/>
                  </a:cubicBezTo>
                  <a:cubicBezTo>
                    <a:pt x="280" y="359"/>
                    <a:pt x="271" y="370"/>
                    <a:pt x="299" y="351"/>
                  </a:cubicBezTo>
                  <a:cubicBezTo>
                    <a:pt x="303" y="348"/>
                    <a:pt x="311" y="343"/>
                    <a:pt x="311" y="343"/>
                  </a:cubicBezTo>
                  <a:cubicBezTo>
                    <a:pt x="329" y="315"/>
                    <a:pt x="324" y="328"/>
                    <a:pt x="331" y="307"/>
                  </a:cubicBezTo>
                  <a:cubicBezTo>
                    <a:pt x="326" y="272"/>
                    <a:pt x="324" y="254"/>
                    <a:pt x="295" y="235"/>
                  </a:cubicBezTo>
                  <a:cubicBezTo>
                    <a:pt x="294" y="231"/>
                    <a:pt x="293" y="227"/>
                    <a:pt x="291" y="223"/>
                  </a:cubicBezTo>
                  <a:cubicBezTo>
                    <a:pt x="289" y="219"/>
                    <a:pt x="283" y="216"/>
                    <a:pt x="283" y="211"/>
                  </a:cubicBezTo>
                  <a:cubicBezTo>
                    <a:pt x="279" y="147"/>
                    <a:pt x="284" y="83"/>
                    <a:pt x="279" y="19"/>
                  </a:cubicBezTo>
                  <a:cubicBezTo>
                    <a:pt x="279" y="14"/>
                    <a:pt x="270" y="15"/>
                    <a:pt x="267" y="11"/>
                  </a:cubicBezTo>
                  <a:cubicBezTo>
                    <a:pt x="265" y="8"/>
                    <a:pt x="267" y="4"/>
                    <a:pt x="267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1" name="任意多边形 99339"/>
            <p:cNvSpPr>
              <a:spLocks noChangeArrowheads="1"/>
            </p:cNvSpPr>
            <p:nvPr/>
          </p:nvSpPr>
          <p:spPr bwMode="auto">
            <a:xfrm>
              <a:off x="2775" y="2224"/>
              <a:ext cx="411" cy="532"/>
            </a:xfrm>
            <a:custGeom>
              <a:avLst/>
              <a:gdLst>
                <a:gd name="T0" fmla="*/ 165 w 411"/>
                <a:gd name="T1" fmla="*/ 32 h 532"/>
                <a:gd name="T2" fmla="*/ 93 w 411"/>
                <a:gd name="T3" fmla="*/ 0 h 532"/>
                <a:gd name="T4" fmla="*/ 61 w 411"/>
                <a:gd name="T5" fmla="*/ 4 h 532"/>
                <a:gd name="T6" fmla="*/ 69 w 411"/>
                <a:gd name="T7" fmla="*/ 76 h 532"/>
                <a:gd name="T8" fmla="*/ 81 w 411"/>
                <a:gd name="T9" fmla="*/ 152 h 532"/>
                <a:gd name="T10" fmla="*/ 89 w 411"/>
                <a:gd name="T11" fmla="*/ 176 h 532"/>
                <a:gd name="T12" fmla="*/ 97 w 411"/>
                <a:gd name="T13" fmla="*/ 248 h 532"/>
                <a:gd name="T14" fmla="*/ 121 w 411"/>
                <a:gd name="T15" fmla="*/ 256 h 532"/>
                <a:gd name="T16" fmla="*/ 133 w 411"/>
                <a:gd name="T17" fmla="*/ 260 h 532"/>
                <a:gd name="T18" fmla="*/ 137 w 411"/>
                <a:gd name="T19" fmla="*/ 332 h 532"/>
                <a:gd name="T20" fmla="*/ 113 w 411"/>
                <a:gd name="T21" fmla="*/ 348 h 532"/>
                <a:gd name="T22" fmla="*/ 73 w 411"/>
                <a:gd name="T23" fmla="*/ 400 h 532"/>
                <a:gd name="T24" fmla="*/ 49 w 411"/>
                <a:gd name="T25" fmla="*/ 416 h 532"/>
                <a:gd name="T26" fmla="*/ 21 w 411"/>
                <a:gd name="T27" fmla="*/ 448 h 532"/>
                <a:gd name="T28" fmla="*/ 17 w 411"/>
                <a:gd name="T29" fmla="*/ 460 h 532"/>
                <a:gd name="T30" fmla="*/ 9 w 411"/>
                <a:gd name="T31" fmla="*/ 472 h 532"/>
                <a:gd name="T32" fmla="*/ 1 w 411"/>
                <a:gd name="T33" fmla="*/ 496 h 532"/>
                <a:gd name="T34" fmla="*/ 5 w 411"/>
                <a:gd name="T35" fmla="*/ 520 h 532"/>
                <a:gd name="T36" fmla="*/ 29 w 411"/>
                <a:gd name="T37" fmla="*/ 528 h 532"/>
                <a:gd name="T38" fmla="*/ 41 w 411"/>
                <a:gd name="T39" fmla="*/ 532 h 532"/>
                <a:gd name="T40" fmla="*/ 137 w 411"/>
                <a:gd name="T41" fmla="*/ 500 h 532"/>
                <a:gd name="T42" fmla="*/ 213 w 411"/>
                <a:gd name="T43" fmla="*/ 456 h 532"/>
                <a:gd name="T44" fmla="*/ 237 w 411"/>
                <a:gd name="T45" fmla="*/ 436 h 532"/>
                <a:gd name="T46" fmla="*/ 297 w 411"/>
                <a:gd name="T47" fmla="*/ 424 h 532"/>
                <a:gd name="T48" fmla="*/ 361 w 411"/>
                <a:gd name="T49" fmla="*/ 412 h 532"/>
                <a:gd name="T50" fmla="*/ 397 w 411"/>
                <a:gd name="T51" fmla="*/ 392 h 532"/>
                <a:gd name="T52" fmla="*/ 401 w 411"/>
                <a:gd name="T53" fmla="*/ 348 h 532"/>
                <a:gd name="T54" fmla="*/ 389 w 411"/>
                <a:gd name="T55" fmla="*/ 344 h 532"/>
                <a:gd name="T56" fmla="*/ 253 w 411"/>
                <a:gd name="T57" fmla="*/ 328 h 532"/>
                <a:gd name="T58" fmla="*/ 237 w 411"/>
                <a:gd name="T59" fmla="*/ 304 h 532"/>
                <a:gd name="T60" fmla="*/ 205 w 411"/>
                <a:gd name="T61" fmla="*/ 196 h 532"/>
                <a:gd name="T62" fmla="*/ 189 w 411"/>
                <a:gd name="T63" fmla="*/ 36 h 532"/>
                <a:gd name="T64" fmla="*/ 165 w 411"/>
                <a:gd name="T65" fmla="*/ 32 h 53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11" h="532">
                  <a:moveTo>
                    <a:pt x="165" y="32"/>
                  </a:moveTo>
                  <a:cubicBezTo>
                    <a:pt x="155" y="2"/>
                    <a:pt x="119" y="9"/>
                    <a:pt x="93" y="0"/>
                  </a:cubicBezTo>
                  <a:cubicBezTo>
                    <a:pt x="82" y="1"/>
                    <a:pt x="71" y="0"/>
                    <a:pt x="61" y="4"/>
                  </a:cubicBezTo>
                  <a:cubicBezTo>
                    <a:pt x="37" y="14"/>
                    <a:pt x="43" y="67"/>
                    <a:pt x="69" y="76"/>
                  </a:cubicBezTo>
                  <a:cubicBezTo>
                    <a:pt x="90" y="108"/>
                    <a:pt x="70" y="74"/>
                    <a:pt x="81" y="152"/>
                  </a:cubicBezTo>
                  <a:cubicBezTo>
                    <a:pt x="82" y="160"/>
                    <a:pt x="89" y="176"/>
                    <a:pt x="89" y="176"/>
                  </a:cubicBezTo>
                  <a:cubicBezTo>
                    <a:pt x="86" y="185"/>
                    <a:pt x="89" y="240"/>
                    <a:pt x="97" y="248"/>
                  </a:cubicBezTo>
                  <a:cubicBezTo>
                    <a:pt x="103" y="254"/>
                    <a:pt x="113" y="253"/>
                    <a:pt x="121" y="256"/>
                  </a:cubicBezTo>
                  <a:cubicBezTo>
                    <a:pt x="125" y="257"/>
                    <a:pt x="133" y="260"/>
                    <a:pt x="133" y="260"/>
                  </a:cubicBezTo>
                  <a:cubicBezTo>
                    <a:pt x="149" y="284"/>
                    <a:pt x="154" y="286"/>
                    <a:pt x="137" y="332"/>
                  </a:cubicBezTo>
                  <a:cubicBezTo>
                    <a:pt x="134" y="341"/>
                    <a:pt x="113" y="348"/>
                    <a:pt x="113" y="348"/>
                  </a:cubicBezTo>
                  <a:cubicBezTo>
                    <a:pt x="90" y="383"/>
                    <a:pt x="109" y="376"/>
                    <a:pt x="73" y="400"/>
                  </a:cubicBezTo>
                  <a:cubicBezTo>
                    <a:pt x="65" y="405"/>
                    <a:pt x="49" y="416"/>
                    <a:pt x="49" y="416"/>
                  </a:cubicBezTo>
                  <a:cubicBezTo>
                    <a:pt x="30" y="444"/>
                    <a:pt x="41" y="435"/>
                    <a:pt x="21" y="448"/>
                  </a:cubicBezTo>
                  <a:cubicBezTo>
                    <a:pt x="20" y="452"/>
                    <a:pt x="19" y="456"/>
                    <a:pt x="17" y="460"/>
                  </a:cubicBezTo>
                  <a:cubicBezTo>
                    <a:pt x="15" y="464"/>
                    <a:pt x="11" y="468"/>
                    <a:pt x="9" y="472"/>
                  </a:cubicBezTo>
                  <a:cubicBezTo>
                    <a:pt x="6" y="480"/>
                    <a:pt x="1" y="496"/>
                    <a:pt x="1" y="496"/>
                  </a:cubicBezTo>
                  <a:cubicBezTo>
                    <a:pt x="2" y="504"/>
                    <a:pt x="0" y="514"/>
                    <a:pt x="5" y="520"/>
                  </a:cubicBezTo>
                  <a:cubicBezTo>
                    <a:pt x="11" y="526"/>
                    <a:pt x="21" y="525"/>
                    <a:pt x="29" y="528"/>
                  </a:cubicBezTo>
                  <a:cubicBezTo>
                    <a:pt x="33" y="529"/>
                    <a:pt x="41" y="532"/>
                    <a:pt x="41" y="532"/>
                  </a:cubicBezTo>
                  <a:cubicBezTo>
                    <a:pt x="77" y="525"/>
                    <a:pt x="100" y="505"/>
                    <a:pt x="137" y="500"/>
                  </a:cubicBezTo>
                  <a:cubicBezTo>
                    <a:pt x="163" y="491"/>
                    <a:pt x="194" y="475"/>
                    <a:pt x="213" y="456"/>
                  </a:cubicBezTo>
                  <a:cubicBezTo>
                    <a:pt x="221" y="448"/>
                    <a:pt x="227" y="440"/>
                    <a:pt x="237" y="436"/>
                  </a:cubicBezTo>
                  <a:cubicBezTo>
                    <a:pt x="261" y="425"/>
                    <a:pt x="270" y="427"/>
                    <a:pt x="297" y="424"/>
                  </a:cubicBezTo>
                  <a:cubicBezTo>
                    <a:pt x="334" y="412"/>
                    <a:pt x="313" y="417"/>
                    <a:pt x="361" y="412"/>
                  </a:cubicBezTo>
                  <a:cubicBezTo>
                    <a:pt x="380" y="407"/>
                    <a:pt x="380" y="398"/>
                    <a:pt x="397" y="392"/>
                  </a:cubicBezTo>
                  <a:cubicBezTo>
                    <a:pt x="402" y="378"/>
                    <a:pt x="411" y="363"/>
                    <a:pt x="401" y="348"/>
                  </a:cubicBezTo>
                  <a:cubicBezTo>
                    <a:pt x="399" y="344"/>
                    <a:pt x="393" y="345"/>
                    <a:pt x="389" y="344"/>
                  </a:cubicBezTo>
                  <a:cubicBezTo>
                    <a:pt x="343" y="331"/>
                    <a:pt x="302" y="331"/>
                    <a:pt x="253" y="328"/>
                  </a:cubicBezTo>
                  <a:cubicBezTo>
                    <a:pt x="248" y="320"/>
                    <a:pt x="242" y="312"/>
                    <a:pt x="237" y="304"/>
                  </a:cubicBezTo>
                  <a:cubicBezTo>
                    <a:pt x="200" y="249"/>
                    <a:pt x="264" y="216"/>
                    <a:pt x="205" y="196"/>
                  </a:cubicBezTo>
                  <a:cubicBezTo>
                    <a:pt x="172" y="146"/>
                    <a:pt x="199" y="111"/>
                    <a:pt x="189" y="36"/>
                  </a:cubicBezTo>
                  <a:cubicBezTo>
                    <a:pt x="187" y="19"/>
                    <a:pt x="170" y="29"/>
                    <a:pt x="165" y="32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9341" name="矩形标注 99340"/>
          <p:cNvSpPr>
            <a:spLocks noChangeArrowheads="1"/>
          </p:cNvSpPr>
          <p:nvPr/>
        </p:nvSpPr>
        <p:spPr bwMode="auto">
          <a:xfrm>
            <a:off x="5029200" y="3022600"/>
            <a:ext cx="2016125" cy="609600"/>
          </a:xfrm>
          <a:prstGeom prst="wedgeRectCallout">
            <a:avLst>
              <a:gd name="adj1" fmla="val -12394"/>
              <a:gd name="adj2" fmla="val 102917"/>
            </a:avLst>
          </a:prstGeom>
          <a:solidFill>
            <a:schemeClr val="bg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中原解放区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 7174"/>
          <p:cNvSpPr>
            <a:spLocks noChangeArrowheads="1"/>
          </p:cNvSpPr>
          <p:nvPr/>
        </p:nvSpPr>
        <p:spPr bwMode="auto">
          <a:xfrm>
            <a:off x="212725" y="654050"/>
            <a:ext cx="3182938" cy="479425"/>
          </a:xfrm>
          <a:prstGeom prst="rect">
            <a:avLst/>
          </a:prstGeom>
          <a:noFill/>
          <a:ln w="38100">
            <a:solidFill>
              <a:srgbClr val="00CC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（二）内战爆发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9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9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9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99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/>
      <p:bldP spid="16386" grpId="0"/>
      <p:bldP spid="99333" grpId="0"/>
      <p:bldP spid="16388" grpId="0"/>
      <p:bldP spid="99341" grpId="0" bldLvl="0" animBg="1"/>
      <p:bldP spid="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7174"/>
          <p:cNvSpPr>
            <a:spLocks noChangeArrowheads="1"/>
          </p:cNvSpPr>
          <p:nvPr/>
        </p:nvSpPr>
        <p:spPr bwMode="auto">
          <a:xfrm>
            <a:off x="53975" y="311150"/>
            <a:ext cx="6591300" cy="646113"/>
          </a:xfrm>
          <a:prstGeom prst="rect">
            <a:avLst/>
          </a:prstGeom>
          <a:noFill/>
          <a:ln w="38100">
            <a:solidFill>
              <a:srgbClr val="00CC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4000" b="1">
                <a:latin typeface="黑体" panose="02010609060101010101" charset="-122"/>
                <a:ea typeface="黑体" panose="02010609060101010101" charset="-122"/>
              </a:rPr>
              <a:t>（三）全面进攻和重点进攻</a:t>
            </a:r>
            <a:endParaRPr lang="zh-CN" altLang="en-US" sz="40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9331" name="矩形 99330"/>
          <p:cNvSpPr>
            <a:spLocks noChangeArrowheads="1"/>
          </p:cNvSpPr>
          <p:nvPr/>
        </p:nvSpPr>
        <p:spPr bwMode="auto">
          <a:xfrm>
            <a:off x="38100" y="1182688"/>
            <a:ext cx="899001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>
                <a:latin typeface="隶书" panose="02010509060101010101" pitchFamily="49" charset="-122"/>
                <a:ea typeface="隶书" panose="02010509060101010101" pitchFamily="49" charset="-122"/>
              </a:rPr>
              <a:t>    </a:t>
            </a:r>
            <a:r>
              <a:rPr lang="en-US" altLang="zh-CN" sz="2800" b="1">
                <a:latin typeface="隶书" panose="02010509060101010101" pitchFamily="49" charset="-122"/>
                <a:ea typeface="隶书" panose="02010509060101010101" pitchFamily="49" charset="-122"/>
              </a:rPr>
              <a:t>1946</a:t>
            </a:r>
            <a:r>
              <a:rPr lang="zh-CN" altLang="en-US" sz="2800" b="1">
                <a:latin typeface="隶书" panose="02010509060101010101" pitchFamily="49" charset="-122"/>
                <a:ea typeface="隶书" panose="02010509060101010101" pitchFamily="49" charset="-122"/>
              </a:rPr>
              <a:t>年</a:t>
            </a:r>
            <a:r>
              <a:rPr lang="en-US" altLang="zh-CN" sz="2800" b="1">
                <a:latin typeface="隶书" panose="02010509060101010101" pitchFamily="49" charset="-122"/>
                <a:ea typeface="隶书" panose="02010509060101010101" pitchFamily="49" charset="-122"/>
              </a:rPr>
              <a:t>10</a:t>
            </a:r>
            <a:r>
              <a:rPr lang="zh-CN" altLang="en-US" sz="2800" b="1">
                <a:latin typeface="隶书" panose="02010509060101010101" pitchFamily="49" charset="-122"/>
                <a:ea typeface="隶书" panose="02010509060101010101" pitchFamily="49" charset="-122"/>
              </a:rPr>
              <a:t>月，国民党军队占领张家口，全面进攻达到最高峰；</a:t>
            </a:r>
            <a:r>
              <a:rPr lang="en-US" altLang="zh-CN" sz="2800" b="1">
                <a:latin typeface="隶书" panose="02010509060101010101" pitchFamily="49" charset="-122"/>
                <a:ea typeface="隶书" panose="02010509060101010101" pitchFamily="49" charset="-122"/>
              </a:rPr>
              <a:t>1947</a:t>
            </a:r>
            <a:r>
              <a:rPr lang="zh-CN" altLang="en-US" sz="2800" b="1">
                <a:latin typeface="隶书" panose="02010509060101010101" pitchFamily="49" charset="-122"/>
                <a:ea typeface="隶书" panose="02010509060101010101" pitchFamily="49" charset="-122"/>
              </a:rPr>
              <a:t>年</a:t>
            </a:r>
            <a:r>
              <a:rPr lang="en-US" altLang="zh-CN" sz="2800" b="1">
                <a:latin typeface="隶书" panose="02010509060101010101" pitchFamily="49" charset="-122"/>
                <a:ea typeface="隶书" panose="02010509060101010101" pitchFamily="49" charset="-122"/>
              </a:rPr>
              <a:t>3</a:t>
            </a:r>
            <a:r>
              <a:rPr lang="zh-CN" altLang="en-US" sz="2800" b="1">
                <a:latin typeface="隶书" panose="02010509060101010101" pitchFamily="49" charset="-122"/>
                <a:ea typeface="隶书" panose="02010509060101010101" pitchFamily="49" charset="-122"/>
              </a:rPr>
              <a:t>月，国民党全面进攻被粉碎。开始发动对</a:t>
            </a:r>
            <a:r>
              <a:rPr lang="zh-CN" altLang="en-US" sz="28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陕北解放区</a:t>
            </a:r>
            <a:r>
              <a:rPr lang="zh-CN" altLang="en-US" sz="2800" b="1">
                <a:latin typeface="隶书" panose="02010509060101010101" pitchFamily="49" charset="-122"/>
                <a:ea typeface="隶书" panose="02010509060101010101" pitchFamily="49" charset="-122"/>
              </a:rPr>
              <a:t>和</a:t>
            </a:r>
            <a:r>
              <a:rPr lang="zh-CN" altLang="en-US" sz="28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山东解放区</a:t>
            </a:r>
            <a:r>
              <a:rPr lang="zh-CN" altLang="en-US" sz="2800" b="1">
                <a:latin typeface="隶书" panose="02010509060101010101" pitchFamily="49" charset="-122"/>
                <a:ea typeface="隶书" panose="02010509060101010101" pitchFamily="49" charset="-122"/>
              </a:rPr>
              <a:t>的重点进攻。</a:t>
            </a:r>
            <a:endParaRPr lang="zh-CN" altLang="en-US" sz="2800" b="1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17411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717800"/>
            <a:ext cx="3937000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矩形 20482"/>
          <p:cNvSpPr>
            <a:spLocks noChangeArrowheads="1"/>
          </p:cNvSpPr>
          <p:nvPr/>
        </p:nvSpPr>
        <p:spPr bwMode="auto">
          <a:xfrm>
            <a:off x="-6350" y="6199188"/>
            <a:ext cx="3829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zh-CN" altLang="en-US" sz="2000" b="1">
                <a:latin typeface="方正仿宋_GBK" charset="-122"/>
                <a:ea typeface="方正仿宋_GBK" charset="-122"/>
              </a:rPr>
              <a:t>国民党军队占领张家口后检阅部队</a:t>
            </a:r>
            <a:endParaRPr lang="zh-CN" altLang="en-US" sz="2000" b="1">
              <a:latin typeface="方正仿宋_GBK" charset="-122"/>
              <a:ea typeface="方正仿宋_GBK" charset="-122"/>
            </a:endParaRPr>
          </a:p>
        </p:txBody>
      </p:sp>
      <p:pic>
        <p:nvPicPr>
          <p:cNvPr id="17413" name="Picture 6" descr="地图111"/>
          <p:cNvPicPr>
            <a:picLocks noChangeAspect="1" noChangeArrowheads="1"/>
          </p:cNvPicPr>
          <p:nvPr/>
        </p:nvPicPr>
        <p:blipFill>
          <a:blip r:embed="rId2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975" y="2730500"/>
            <a:ext cx="5086350" cy="3382963"/>
          </a:xfrm>
          <a:prstGeom prst="rect">
            <a:avLst/>
          </a:prstGeom>
          <a:noFill/>
          <a:ln w="12700">
            <a:solidFill>
              <a:srgbClr val="99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4" name="矩形 20482"/>
          <p:cNvSpPr>
            <a:spLocks noChangeArrowheads="1"/>
          </p:cNvSpPr>
          <p:nvPr/>
        </p:nvSpPr>
        <p:spPr bwMode="auto">
          <a:xfrm>
            <a:off x="5116513" y="6215063"/>
            <a:ext cx="331787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zh-CN" altLang="en-US" sz="2000" b="1">
                <a:latin typeface="方正仿宋_GBK" charset="-122"/>
                <a:ea typeface="方正仿宋_GBK" charset="-122"/>
              </a:rPr>
              <a:t>国民党进攻陕北和山东解放区</a:t>
            </a:r>
            <a:endParaRPr lang="zh-CN" altLang="en-US" sz="2000" b="1">
              <a:latin typeface="方正仿宋_GBK" charset="-122"/>
              <a:ea typeface="方正仿宋_GBK" charset="-122"/>
            </a:endParaRPr>
          </a:p>
        </p:txBody>
      </p:sp>
      <p:sp>
        <p:nvSpPr>
          <p:cNvPr id="30723" name="Oval 3"/>
          <p:cNvSpPr>
            <a:spLocks noChangeArrowheads="1"/>
          </p:cNvSpPr>
          <p:nvPr/>
        </p:nvSpPr>
        <p:spPr bwMode="auto">
          <a:xfrm>
            <a:off x="3998913" y="3521075"/>
            <a:ext cx="1117600" cy="5508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4000" b="1">
                <a:ea typeface="隶书" panose="02010509060101010101" pitchFamily="49" charset="-122"/>
              </a:rPr>
              <a:t>陕北</a:t>
            </a:r>
            <a:endParaRPr lang="zh-CN" altLang="en-US" sz="4000" b="1">
              <a:ea typeface="隶书" panose="02010509060101010101" pitchFamily="49" charset="-122"/>
            </a:endParaRPr>
          </a:p>
        </p:txBody>
      </p:sp>
      <p:sp>
        <p:nvSpPr>
          <p:cNvPr id="30724" name="Oval 4"/>
          <p:cNvSpPr>
            <a:spLocks noChangeArrowheads="1"/>
          </p:cNvSpPr>
          <p:nvPr/>
        </p:nvSpPr>
        <p:spPr bwMode="auto">
          <a:xfrm>
            <a:off x="6804025" y="3627438"/>
            <a:ext cx="1404938" cy="596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4000" b="1">
                <a:ea typeface="隶书" panose="02010509060101010101" pitchFamily="49" charset="-122"/>
              </a:rPr>
              <a:t>山东</a:t>
            </a:r>
            <a:endParaRPr lang="zh-CN" altLang="en-US" sz="4000" b="1">
              <a:ea typeface="隶书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9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99331" grpId="0"/>
      <p:bldP spid="17412" grpId="0"/>
      <p:bldP spid="17414" grpId="0"/>
      <p:bldP spid="30723" grpId="0" bldLvl="0" animBg="1"/>
      <p:bldP spid="3072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矩形 7197"/>
          <p:cNvSpPr>
            <a:spLocks noChangeArrowheads="1"/>
          </p:cNvSpPr>
          <p:nvPr/>
        </p:nvSpPr>
        <p:spPr bwMode="auto">
          <a:xfrm>
            <a:off x="107950" y="260350"/>
            <a:ext cx="6359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4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三、解放区军民的自卫反击</a:t>
            </a:r>
            <a:endParaRPr lang="en-US" altLang="zh-CN" sz="40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4" name="矩形 7174"/>
          <p:cNvSpPr>
            <a:spLocks noChangeArrowheads="1"/>
          </p:cNvSpPr>
          <p:nvPr/>
        </p:nvSpPr>
        <p:spPr bwMode="auto">
          <a:xfrm>
            <a:off x="254000" y="1119188"/>
            <a:ext cx="7462838" cy="590550"/>
          </a:xfrm>
          <a:prstGeom prst="rect">
            <a:avLst/>
          </a:prstGeom>
          <a:noFill/>
          <a:ln w="38100">
            <a:solidFill>
              <a:srgbClr val="00CC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3600" b="1">
                <a:latin typeface="黑体" panose="02010609060101010101" charset="-122"/>
                <a:ea typeface="黑体" panose="02010609060101010101" charset="-122"/>
              </a:rPr>
              <a:t>（一）</a:t>
            </a:r>
            <a:r>
              <a:rPr lang="en-US" altLang="zh-CN" sz="3600" b="1">
                <a:latin typeface="黑体" panose="02010609060101010101" charset="-122"/>
                <a:ea typeface="黑体" panose="02010609060101010101" charset="-122"/>
              </a:rPr>
              <a:t>“</a:t>
            </a:r>
            <a:r>
              <a:rPr lang="zh-CN" altLang="en-US" sz="3600" b="1">
                <a:latin typeface="黑体" panose="02010609060101010101" charset="-122"/>
                <a:ea typeface="黑体" panose="02010609060101010101" charset="-122"/>
              </a:rPr>
              <a:t>一切反动派都是纸老虎</a:t>
            </a:r>
            <a:r>
              <a:rPr lang="en-US" altLang="zh-CN" sz="3600" b="1">
                <a:latin typeface="黑体" panose="02010609060101010101" charset="-122"/>
                <a:ea typeface="黑体" panose="02010609060101010101" charset="-122"/>
              </a:rPr>
              <a:t>”</a:t>
            </a:r>
            <a:endParaRPr lang="en-US" altLang="zh-CN" sz="3600" b="1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8435" name="图片 143362" descr="K12SYS100000005-000000000000396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" t="15660" r="37396" b="30139"/>
          <a:stretch>
            <a:fillRect/>
          </a:stretch>
        </p:blipFill>
        <p:spPr bwMode="auto">
          <a:xfrm>
            <a:off x="276225" y="2039938"/>
            <a:ext cx="5516563" cy="416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文本框 143361"/>
          <p:cNvSpPr txBox="1">
            <a:spLocks noChangeArrowheads="1"/>
          </p:cNvSpPr>
          <p:nvPr/>
        </p:nvSpPr>
        <p:spPr bwMode="auto">
          <a:xfrm>
            <a:off x="5780088" y="2352675"/>
            <a:ext cx="3409950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lang="en-US" altLang="zh-CN" sz="2400">
                <a:latin typeface="宋体" panose="02010600030101010101" pitchFamily="2" charset="-122"/>
              </a:rPr>
              <a:t>    </a:t>
            </a:r>
            <a:r>
              <a:rPr lang="en-US" altLang="zh-CN" sz="2800" b="1">
                <a:latin typeface="黑体" panose="02010609060101010101" charset="-122"/>
                <a:ea typeface="黑体" panose="02010609060101010101" charset="-122"/>
              </a:rPr>
              <a:t>1946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年</a:t>
            </a:r>
            <a:r>
              <a:rPr lang="en-US" altLang="zh-CN" sz="2800" b="1">
                <a:latin typeface="黑体" panose="02010609060101010101" charset="-122"/>
                <a:ea typeface="黑体" panose="02010609060101010101" charset="-122"/>
              </a:rPr>
              <a:t>8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月，毛泽东与美国记者安娜</a:t>
            </a:r>
            <a:r>
              <a:rPr lang="en-US" altLang="zh-CN" sz="2800" b="1">
                <a:latin typeface="黑体" panose="02010609060101010101" charset="-122"/>
                <a:ea typeface="黑体" panose="02010609060101010101" charset="-122"/>
              </a:rPr>
              <a:t>·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路易斯</a:t>
            </a:r>
            <a:r>
              <a:rPr lang="en-US" altLang="zh-CN" sz="2800" b="1">
                <a:latin typeface="黑体" panose="02010609060101010101" charset="-122"/>
                <a:ea typeface="黑体" panose="02010609060101010101" charset="-122"/>
              </a:rPr>
              <a:t>·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斯特朗的谈话中，提出了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“一切反动派都是纸老虎”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的著名论断，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坚定了中国人民革命必胜的信心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。</a:t>
            </a:r>
            <a:endParaRPr lang="zh-CN" altLang="en-US" sz="280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84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7174"/>
          <p:cNvSpPr>
            <a:spLocks noChangeArrowheads="1"/>
          </p:cNvSpPr>
          <p:nvPr/>
        </p:nvSpPr>
        <p:spPr bwMode="auto">
          <a:xfrm>
            <a:off x="120650" y="411163"/>
            <a:ext cx="7259638" cy="590550"/>
          </a:xfrm>
          <a:prstGeom prst="rect">
            <a:avLst/>
          </a:prstGeom>
          <a:noFill/>
          <a:ln w="38100">
            <a:solidFill>
              <a:srgbClr val="00CC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3600" b="1">
                <a:latin typeface="黑体" panose="02010609060101010101" charset="-122"/>
                <a:ea typeface="黑体" panose="02010609060101010101" charset="-122"/>
              </a:rPr>
              <a:t>（二）粉碎国民党的全面进攻</a:t>
            </a:r>
            <a:endParaRPr lang="zh-CN" altLang="en-US" sz="36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53956" name="文本框 253955"/>
          <p:cNvSpPr txBox="1">
            <a:spLocks noChangeArrowheads="1"/>
          </p:cNvSpPr>
          <p:nvPr/>
        </p:nvSpPr>
        <p:spPr bwMode="auto">
          <a:xfrm>
            <a:off x="209550" y="1363663"/>
            <a:ext cx="87280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b="1">
                <a:solidFill>
                  <a:schemeClr val="accent2"/>
                </a:solidFill>
                <a:ea typeface="楷体_GB2312" pitchFamily="1" charset="-122"/>
              </a:rPr>
              <a:t>      </a:t>
            </a:r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想一想：面对国民党的疯狂攻势，解放军采取怎样的策略最终粉碎敌人的全面进攻的？</a:t>
            </a:r>
            <a:endParaRPr lang="zh-CN" altLang="en-US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9701" name="文本框 29700"/>
          <p:cNvSpPr txBox="1">
            <a:spLocks noChangeArrowheads="1"/>
          </p:cNvSpPr>
          <p:nvPr/>
        </p:nvSpPr>
        <p:spPr bwMode="auto">
          <a:xfrm>
            <a:off x="352425" y="2628900"/>
            <a:ext cx="3875088" cy="582613"/>
          </a:xfrm>
          <a:prstGeom prst="rect">
            <a:avLst/>
          </a:prstGeom>
          <a:solidFill>
            <a:srgbClr val="FFFFCC"/>
          </a:solidFill>
          <a:ln w="38100">
            <a:solidFill>
              <a:srgbClr val="0000FF"/>
            </a:solidFill>
            <a:miter lim="800000"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战略战术：自卫战争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331788" y="3413125"/>
            <a:ext cx="3875087" cy="584200"/>
          </a:xfrm>
          <a:prstGeom prst="rect">
            <a:avLst/>
          </a:prstGeom>
          <a:solidFill>
            <a:srgbClr val="FFFFCC"/>
          </a:solidFill>
          <a:ln w="38100">
            <a:solidFill>
              <a:srgbClr val="0000FF"/>
            </a:solidFill>
            <a:miter lim="800000"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主要方式：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运动战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309563" y="4186238"/>
            <a:ext cx="3875087" cy="1076325"/>
          </a:xfrm>
          <a:prstGeom prst="rect">
            <a:avLst/>
          </a:prstGeom>
          <a:solidFill>
            <a:srgbClr val="FFFFCC"/>
          </a:solidFill>
          <a:ln w="38100">
            <a:solidFill>
              <a:srgbClr val="0000FF"/>
            </a:solidFill>
            <a:miter lim="800000"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主要目标：歼灭敌人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有生力量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25438" y="5368925"/>
            <a:ext cx="3875087" cy="1076325"/>
          </a:xfrm>
          <a:prstGeom prst="rect">
            <a:avLst/>
          </a:prstGeom>
          <a:solidFill>
            <a:srgbClr val="FFFFCC"/>
          </a:solidFill>
          <a:ln w="38100">
            <a:solidFill>
              <a:srgbClr val="0000FF"/>
            </a:solidFill>
            <a:miter lim="800000"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作战原则：集中优势兵力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各个歼灭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敌人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9463" name="图片 25395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088" y="2568575"/>
            <a:ext cx="4500562" cy="345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矩形 20482"/>
          <p:cNvSpPr>
            <a:spLocks noChangeArrowheads="1"/>
          </p:cNvSpPr>
          <p:nvPr/>
        </p:nvSpPr>
        <p:spPr bwMode="auto">
          <a:xfrm>
            <a:off x="5451475" y="6115050"/>
            <a:ext cx="28082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zh-CN" altLang="en-US" sz="2000" b="1">
                <a:latin typeface="方正仿宋_GBK" charset="-122"/>
                <a:ea typeface="方正仿宋_GBK" charset="-122"/>
              </a:rPr>
              <a:t>人民解放军快速机动作战</a:t>
            </a:r>
            <a:endParaRPr lang="zh-CN" altLang="en-US" sz="2000" b="1">
              <a:latin typeface="方正仿宋_GBK" charset="-122"/>
              <a:ea typeface="方正仿宋_GBK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3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53956" grpId="0"/>
      <p:bldP spid="29701" grpId="0" bldLvl="0" animBg="1"/>
      <p:bldP spid="2" grpId="0" bldLvl="0" animBg="1"/>
      <p:bldP spid="3" grpId="0" bldLvl="0" animBg="1"/>
      <p:bldP spid="5" grpId="0" bldLvl="0" animBg="1"/>
      <p:bldP spid="1946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图片 26726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8" y="498475"/>
            <a:ext cx="7213600" cy="507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1" name="矩形 99330"/>
          <p:cNvSpPr>
            <a:spLocks noChangeArrowheads="1"/>
          </p:cNvSpPr>
          <p:nvPr/>
        </p:nvSpPr>
        <p:spPr bwMode="auto">
          <a:xfrm>
            <a:off x="87313" y="5597525"/>
            <a:ext cx="8990012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>
                <a:latin typeface="隶书" panose="02010509060101010101" pitchFamily="49" charset="-122"/>
                <a:ea typeface="隶书" panose="02010509060101010101" pitchFamily="49" charset="-122"/>
              </a:rPr>
              <a:t>    </a:t>
            </a:r>
            <a:r>
              <a:rPr lang="zh-CN" altLang="en-US" sz="2800">
                <a:latin typeface="隶书" panose="02010509060101010101" pitchFamily="49" charset="-122"/>
                <a:ea typeface="隶书" panose="02010509060101010101" pitchFamily="49" charset="-122"/>
              </a:rPr>
              <a:t>解放区军民经过半年多的自卫反击战，粉碎了国民党军的全面进攻。</a:t>
            </a:r>
            <a:endParaRPr lang="zh-CN" altLang="en-US" sz="280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9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矩形 7174"/>
          <p:cNvSpPr>
            <a:spLocks noChangeArrowheads="1"/>
          </p:cNvSpPr>
          <p:nvPr/>
        </p:nvSpPr>
        <p:spPr bwMode="auto">
          <a:xfrm>
            <a:off x="0" y="476250"/>
            <a:ext cx="7072313" cy="646113"/>
          </a:xfrm>
          <a:prstGeom prst="rect">
            <a:avLst/>
          </a:prstGeom>
          <a:noFill/>
          <a:ln w="38100">
            <a:solidFill>
              <a:srgbClr val="00CC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4000" b="1">
                <a:latin typeface="黑体" panose="02010609060101010101" charset="-122"/>
                <a:ea typeface="黑体" panose="02010609060101010101" charset="-122"/>
              </a:rPr>
              <a:t>（三）粉碎国民党的重点进攻</a:t>
            </a:r>
            <a:endParaRPr lang="zh-CN" altLang="en-US" sz="4000" b="1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59075" name="图片 25907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462088"/>
            <a:ext cx="4248150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9076" name="图片 2590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75" y="3119438"/>
            <a:ext cx="4216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9074" name="文本框 259073"/>
          <p:cNvSpPr txBox="1">
            <a:spLocks noChangeArrowheads="1"/>
          </p:cNvSpPr>
          <p:nvPr/>
        </p:nvSpPr>
        <p:spPr bwMode="auto">
          <a:xfrm>
            <a:off x="4602163" y="1303338"/>
            <a:ext cx="421005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    </a:t>
            </a:r>
            <a:r>
              <a:rPr lang="zh-CN" altLang="en-US" sz="2800" b="1">
                <a:latin typeface="隶书" panose="02010509060101010101" pitchFamily="49" charset="-122"/>
                <a:ea typeface="隶书" panose="02010509060101010101" pitchFamily="49" charset="-122"/>
              </a:rPr>
              <a:t>从毛泽东、周恩来等率领中共中央和解放军总部主动撤离延安，</a:t>
            </a:r>
            <a:r>
              <a:rPr lang="zh-CN" altLang="en-US" sz="28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转战陕北</a:t>
            </a:r>
            <a:r>
              <a:rPr lang="zh-CN" altLang="en-US" sz="2800" b="1">
                <a:latin typeface="隶书" panose="02010509060101010101" pitchFamily="49" charset="-122"/>
                <a:ea typeface="隶书" panose="02010509060101010101" pitchFamily="49" charset="-122"/>
              </a:rPr>
              <a:t>。</a:t>
            </a:r>
            <a:endParaRPr lang="zh-CN" altLang="en-US" sz="2800" b="1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1509" name="矩形 20482"/>
          <p:cNvSpPr>
            <a:spLocks noChangeArrowheads="1"/>
          </p:cNvSpPr>
          <p:nvPr/>
        </p:nvSpPr>
        <p:spPr bwMode="auto">
          <a:xfrm>
            <a:off x="1279525" y="6127750"/>
            <a:ext cx="1787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zh-CN" altLang="en-US" sz="2000" b="1">
                <a:latin typeface="方正仿宋_GBK" charset="-122"/>
                <a:ea typeface="方正仿宋_GBK" charset="-122"/>
              </a:rPr>
              <a:t>毛泽东转战陕北</a:t>
            </a:r>
            <a:endParaRPr lang="zh-CN" altLang="en-US" sz="2000" b="1">
              <a:latin typeface="方正仿宋_GBK" charset="-122"/>
              <a:ea typeface="方正仿宋_GBK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59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59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59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259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59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59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59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9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9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259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59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59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59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9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9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4" grpId="0"/>
      <p:bldP spid="2150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003"/>
          <p:cNvPicPr>
            <a:picLocks noChangeAspect="1" noChangeArrowheads="1"/>
          </p:cNvPicPr>
          <p:nvPr/>
        </p:nvPicPr>
        <p:blipFill>
          <a:blip r:embed="rId1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0"/>
          <a:stretch>
            <a:fillRect/>
          </a:stretch>
        </p:blipFill>
        <p:spPr bwMode="auto">
          <a:xfrm>
            <a:off x="95250" y="630238"/>
            <a:ext cx="5688013" cy="5489575"/>
          </a:xfrm>
          <a:prstGeom prst="rect">
            <a:avLst/>
          </a:prstGeom>
          <a:noFill/>
          <a:ln w="57150" cmpd="thickThin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1" name="Freeform 3"/>
          <p:cNvSpPr>
            <a:spLocks noChangeArrowheads="1"/>
          </p:cNvSpPr>
          <p:nvPr/>
        </p:nvSpPr>
        <p:spPr bwMode="auto">
          <a:xfrm>
            <a:off x="277813" y="608013"/>
            <a:ext cx="5276850" cy="5162550"/>
          </a:xfrm>
          <a:custGeom>
            <a:avLst/>
            <a:gdLst>
              <a:gd name="T0" fmla="*/ 2147483647 w 3734"/>
              <a:gd name="T1" fmla="*/ 2147483647 h 3554"/>
              <a:gd name="T2" fmla="*/ 2147483647 w 3734"/>
              <a:gd name="T3" fmla="*/ 2147483647 h 3554"/>
              <a:gd name="T4" fmla="*/ 2147483647 w 3734"/>
              <a:gd name="T5" fmla="*/ 2147483647 h 3554"/>
              <a:gd name="T6" fmla="*/ 2147483647 w 3734"/>
              <a:gd name="T7" fmla="*/ 2147483647 h 3554"/>
              <a:gd name="T8" fmla="*/ 2147483647 w 3734"/>
              <a:gd name="T9" fmla="*/ 2147483647 h 3554"/>
              <a:gd name="T10" fmla="*/ 2147483647 w 3734"/>
              <a:gd name="T11" fmla="*/ 2147483647 h 3554"/>
              <a:gd name="T12" fmla="*/ 2147483647 w 3734"/>
              <a:gd name="T13" fmla="*/ 2147483647 h 3554"/>
              <a:gd name="T14" fmla="*/ 2147483647 w 3734"/>
              <a:gd name="T15" fmla="*/ 2147483647 h 3554"/>
              <a:gd name="T16" fmla="*/ 2147483647 w 3734"/>
              <a:gd name="T17" fmla="*/ 2147483647 h 3554"/>
              <a:gd name="T18" fmla="*/ 2147483647 w 3734"/>
              <a:gd name="T19" fmla="*/ 2147483647 h 3554"/>
              <a:gd name="T20" fmla="*/ 2147483647 w 3734"/>
              <a:gd name="T21" fmla="*/ 2147483647 h 3554"/>
              <a:gd name="T22" fmla="*/ 2147483647 w 3734"/>
              <a:gd name="T23" fmla="*/ 2147483647 h 3554"/>
              <a:gd name="T24" fmla="*/ 2147483647 w 3734"/>
              <a:gd name="T25" fmla="*/ 2147483647 h 3554"/>
              <a:gd name="T26" fmla="*/ 2147483647 w 3734"/>
              <a:gd name="T27" fmla="*/ 2147483647 h 3554"/>
              <a:gd name="T28" fmla="*/ 2147483647 w 3734"/>
              <a:gd name="T29" fmla="*/ 2147483647 h 3554"/>
              <a:gd name="T30" fmla="*/ 2147483647 w 3734"/>
              <a:gd name="T31" fmla="*/ 2147483647 h 3554"/>
              <a:gd name="T32" fmla="*/ 2147483647 w 3734"/>
              <a:gd name="T33" fmla="*/ 2147483647 h 3554"/>
              <a:gd name="T34" fmla="*/ 2147483647 w 3734"/>
              <a:gd name="T35" fmla="*/ 2147483647 h 3554"/>
              <a:gd name="T36" fmla="*/ 2147483647 w 3734"/>
              <a:gd name="T37" fmla="*/ 2147483647 h 3554"/>
              <a:gd name="T38" fmla="*/ 2147483647 w 3734"/>
              <a:gd name="T39" fmla="*/ 2147483647 h 3554"/>
              <a:gd name="T40" fmla="*/ 2147483647 w 3734"/>
              <a:gd name="T41" fmla="*/ 2147483647 h 3554"/>
              <a:gd name="T42" fmla="*/ 2147483647 w 3734"/>
              <a:gd name="T43" fmla="*/ 2147483647 h 3554"/>
              <a:gd name="T44" fmla="*/ 2147483647 w 3734"/>
              <a:gd name="T45" fmla="*/ 2147483647 h 3554"/>
              <a:gd name="T46" fmla="*/ 1569724382 w 3734"/>
              <a:gd name="T47" fmla="*/ 2147483647 h 3554"/>
              <a:gd name="T48" fmla="*/ 1208248852 w 3734"/>
              <a:gd name="T49" fmla="*/ 2147483647 h 3554"/>
              <a:gd name="T50" fmla="*/ 936642288 w 3734"/>
              <a:gd name="T51" fmla="*/ 2147483647 h 3554"/>
              <a:gd name="T52" fmla="*/ 754906104 w 3734"/>
              <a:gd name="T53" fmla="*/ 2147483647 h 3554"/>
              <a:gd name="T54" fmla="*/ 301563357 w 3734"/>
              <a:gd name="T55" fmla="*/ 2147483647 h 3554"/>
              <a:gd name="T56" fmla="*/ 29956793 w 3734"/>
              <a:gd name="T57" fmla="*/ 2147483647 h 3554"/>
              <a:gd name="T58" fmla="*/ 119825760 w 3734"/>
              <a:gd name="T59" fmla="*/ 2147483647 h 3554"/>
              <a:gd name="T60" fmla="*/ 663038888 w 3734"/>
              <a:gd name="T61" fmla="*/ 2147483647 h 3554"/>
              <a:gd name="T62" fmla="*/ 936642288 w 3734"/>
              <a:gd name="T63" fmla="*/ 2147483647 h 3554"/>
              <a:gd name="T64" fmla="*/ 1569724382 w 3734"/>
              <a:gd name="T65" fmla="*/ 2147483647 h 3554"/>
              <a:gd name="T66" fmla="*/ 1841330946 w 3734"/>
              <a:gd name="T67" fmla="*/ 2147483647 h 3554"/>
              <a:gd name="T68" fmla="*/ 2112937510 w 3734"/>
              <a:gd name="T69" fmla="*/ 2147483647 h 3554"/>
              <a:gd name="T70" fmla="*/ 2147483647 w 3734"/>
              <a:gd name="T71" fmla="*/ 2147483647 h 3554"/>
              <a:gd name="T72" fmla="*/ 2147483647 w 3734"/>
              <a:gd name="T73" fmla="*/ 2147483647 h 3554"/>
              <a:gd name="T74" fmla="*/ 2147483647 w 3734"/>
              <a:gd name="T75" fmla="*/ 2147483647 h 3554"/>
              <a:gd name="T76" fmla="*/ 2147483647 w 3734"/>
              <a:gd name="T77" fmla="*/ 2147483647 h 3554"/>
              <a:gd name="T78" fmla="*/ 2147483647 w 3734"/>
              <a:gd name="T79" fmla="*/ 2147483647 h 3554"/>
              <a:gd name="T80" fmla="*/ 2147483647 w 3734"/>
              <a:gd name="T81" fmla="*/ 2147483647 h 3554"/>
              <a:gd name="T82" fmla="*/ 2147483647 w 3734"/>
              <a:gd name="T83" fmla="*/ 2147483647 h 3554"/>
              <a:gd name="T84" fmla="*/ 2147483647 w 3734"/>
              <a:gd name="T85" fmla="*/ 2137485991 h 3554"/>
              <a:gd name="T86" fmla="*/ 2147483647 w 3734"/>
              <a:gd name="T87" fmla="*/ 1850518517 h 3554"/>
              <a:gd name="T88" fmla="*/ 2147483647 w 3734"/>
              <a:gd name="T89" fmla="*/ 1468597310 h 3554"/>
              <a:gd name="T90" fmla="*/ 2147483647 w 3734"/>
              <a:gd name="T91" fmla="*/ 510633428 h 3554"/>
              <a:gd name="T92" fmla="*/ 2147483647 w 3734"/>
              <a:gd name="T93" fmla="*/ 223665954 h 3554"/>
              <a:gd name="T94" fmla="*/ 2147483647 w 3734"/>
              <a:gd name="T95" fmla="*/ 128713673 h 3554"/>
              <a:gd name="T96" fmla="*/ 2147483647 w 3734"/>
              <a:gd name="T97" fmla="*/ 223665954 h 3554"/>
              <a:gd name="T98" fmla="*/ 2147483647 w 3734"/>
              <a:gd name="T99" fmla="*/ 320728866 h 3554"/>
              <a:gd name="T100" fmla="*/ 2147483647 w 3734"/>
              <a:gd name="T101" fmla="*/ 31650760 h 3554"/>
              <a:gd name="T102" fmla="*/ 2147483647 w 3734"/>
              <a:gd name="T103" fmla="*/ 128713673 h 3554"/>
              <a:gd name="T104" fmla="*/ 2147483647 w 3734"/>
              <a:gd name="T105" fmla="*/ 415681147 h 3554"/>
              <a:gd name="T106" fmla="*/ 2147483647 w 3734"/>
              <a:gd name="T107" fmla="*/ 320728866 h 3554"/>
              <a:gd name="T108" fmla="*/ 2147483647 w 3734"/>
              <a:gd name="T109" fmla="*/ 320728866 h 3554"/>
              <a:gd name="T110" fmla="*/ 2147483647 w 3734"/>
              <a:gd name="T111" fmla="*/ 1563551043 h 3554"/>
              <a:gd name="T112" fmla="*/ 2147483647 w 3734"/>
              <a:gd name="T113" fmla="*/ 1755564784 h 3554"/>
              <a:gd name="T114" fmla="*/ 2147483647 w 3734"/>
              <a:gd name="T115" fmla="*/ 1947579977 h 3554"/>
              <a:gd name="T116" fmla="*/ 2147483647 w 3734"/>
              <a:gd name="T117" fmla="*/ 1947579977 h 3554"/>
              <a:gd name="T118" fmla="*/ 2147483647 w 3734"/>
              <a:gd name="T119" fmla="*/ 2042532258 h 3554"/>
              <a:gd name="T120" fmla="*/ 2147483647 w 3734"/>
              <a:gd name="T121" fmla="*/ 2147483647 h 355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3734" h="3554">
                <a:moveTo>
                  <a:pt x="1104" y="3554"/>
                </a:moveTo>
                <a:cubicBezTo>
                  <a:pt x="1145" y="3504"/>
                  <a:pt x="1187" y="3455"/>
                  <a:pt x="1240" y="3417"/>
                </a:cubicBezTo>
                <a:cubicBezTo>
                  <a:pt x="1293" y="3379"/>
                  <a:pt x="1383" y="3372"/>
                  <a:pt x="1421" y="3327"/>
                </a:cubicBezTo>
                <a:cubicBezTo>
                  <a:pt x="1459" y="3282"/>
                  <a:pt x="1459" y="3213"/>
                  <a:pt x="1466" y="3145"/>
                </a:cubicBezTo>
                <a:cubicBezTo>
                  <a:pt x="1473" y="3077"/>
                  <a:pt x="1428" y="2993"/>
                  <a:pt x="1466" y="2918"/>
                </a:cubicBezTo>
                <a:cubicBezTo>
                  <a:pt x="1504" y="2843"/>
                  <a:pt x="1625" y="2730"/>
                  <a:pt x="1693" y="2692"/>
                </a:cubicBezTo>
                <a:cubicBezTo>
                  <a:pt x="1761" y="2654"/>
                  <a:pt x="1777" y="2662"/>
                  <a:pt x="1875" y="2692"/>
                </a:cubicBezTo>
                <a:cubicBezTo>
                  <a:pt x="1973" y="2722"/>
                  <a:pt x="2185" y="2835"/>
                  <a:pt x="2283" y="2873"/>
                </a:cubicBezTo>
                <a:cubicBezTo>
                  <a:pt x="2381" y="2911"/>
                  <a:pt x="2434" y="2933"/>
                  <a:pt x="2464" y="2918"/>
                </a:cubicBezTo>
                <a:cubicBezTo>
                  <a:pt x="2494" y="2903"/>
                  <a:pt x="2449" y="2820"/>
                  <a:pt x="2464" y="2782"/>
                </a:cubicBezTo>
                <a:cubicBezTo>
                  <a:pt x="2479" y="2744"/>
                  <a:pt x="2570" y="2767"/>
                  <a:pt x="2555" y="2692"/>
                </a:cubicBezTo>
                <a:cubicBezTo>
                  <a:pt x="2540" y="2617"/>
                  <a:pt x="2434" y="2405"/>
                  <a:pt x="2374" y="2329"/>
                </a:cubicBezTo>
                <a:cubicBezTo>
                  <a:pt x="2314" y="2253"/>
                  <a:pt x="2237" y="2253"/>
                  <a:pt x="2192" y="2238"/>
                </a:cubicBezTo>
                <a:cubicBezTo>
                  <a:pt x="2147" y="2223"/>
                  <a:pt x="2139" y="2245"/>
                  <a:pt x="2101" y="2238"/>
                </a:cubicBezTo>
                <a:cubicBezTo>
                  <a:pt x="2063" y="2231"/>
                  <a:pt x="2010" y="2200"/>
                  <a:pt x="1965" y="2193"/>
                </a:cubicBezTo>
                <a:cubicBezTo>
                  <a:pt x="1920" y="2186"/>
                  <a:pt x="1844" y="2208"/>
                  <a:pt x="1829" y="2193"/>
                </a:cubicBezTo>
                <a:cubicBezTo>
                  <a:pt x="1814" y="2178"/>
                  <a:pt x="1807" y="2117"/>
                  <a:pt x="1875" y="2102"/>
                </a:cubicBezTo>
                <a:cubicBezTo>
                  <a:pt x="1943" y="2087"/>
                  <a:pt x="2147" y="2170"/>
                  <a:pt x="2238" y="2102"/>
                </a:cubicBezTo>
                <a:cubicBezTo>
                  <a:pt x="2329" y="2034"/>
                  <a:pt x="2374" y="1785"/>
                  <a:pt x="2419" y="1694"/>
                </a:cubicBezTo>
                <a:cubicBezTo>
                  <a:pt x="2464" y="1603"/>
                  <a:pt x="2525" y="1581"/>
                  <a:pt x="2510" y="1558"/>
                </a:cubicBezTo>
                <a:cubicBezTo>
                  <a:pt x="2495" y="1535"/>
                  <a:pt x="2411" y="1535"/>
                  <a:pt x="2328" y="1558"/>
                </a:cubicBezTo>
                <a:cubicBezTo>
                  <a:pt x="2245" y="1581"/>
                  <a:pt x="2155" y="1649"/>
                  <a:pt x="2011" y="1694"/>
                </a:cubicBezTo>
                <a:cubicBezTo>
                  <a:pt x="1867" y="1739"/>
                  <a:pt x="1670" y="1822"/>
                  <a:pt x="1466" y="1830"/>
                </a:cubicBezTo>
                <a:cubicBezTo>
                  <a:pt x="1262" y="1838"/>
                  <a:pt x="930" y="1754"/>
                  <a:pt x="786" y="1739"/>
                </a:cubicBezTo>
                <a:cubicBezTo>
                  <a:pt x="642" y="1724"/>
                  <a:pt x="658" y="1746"/>
                  <a:pt x="605" y="1739"/>
                </a:cubicBezTo>
                <a:cubicBezTo>
                  <a:pt x="552" y="1732"/>
                  <a:pt x="507" y="1717"/>
                  <a:pt x="469" y="1694"/>
                </a:cubicBezTo>
                <a:cubicBezTo>
                  <a:pt x="431" y="1671"/>
                  <a:pt x="431" y="1603"/>
                  <a:pt x="378" y="1603"/>
                </a:cubicBezTo>
                <a:cubicBezTo>
                  <a:pt x="325" y="1603"/>
                  <a:pt x="212" y="1671"/>
                  <a:pt x="151" y="1694"/>
                </a:cubicBezTo>
                <a:cubicBezTo>
                  <a:pt x="90" y="1717"/>
                  <a:pt x="30" y="1754"/>
                  <a:pt x="15" y="1739"/>
                </a:cubicBezTo>
                <a:cubicBezTo>
                  <a:pt x="0" y="1724"/>
                  <a:pt x="7" y="1633"/>
                  <a:pt x="60" y="1603"/>
                </a:cubicBezTo>
                <a:cubicBezTo>
                  <a:pt x="113" y="1573"/>
                  <a:pt x="264" y="1558"/>
                  <a:pt x="332" y="1558"/>
                </a:cubicBezTo>
                <a:cubicBezTo>
                  <a:pt x="400" y="1558"/>
                  <a:pt x="394" y="1588"/>
                  <a:pt x="469" y="1603"/>
                </a:cubicBezTo>
                <a:cubicBezTo>
                  <a:pt x="544" y="1618"/>
                  <a:pt x="711" y="1671"/>
                  <a:pt x="786" y="1648"/>
                </a:cubicBezTo>
                <a:cubicBezTo>
                  <a:pt x="861" y="1625"/>
                  <a:pt x="877" y="1512"/>
                  <a:pt x="922" y="1467"/>
                </a:cubicBezTo>
                <a:cubicBezTo>
                  <a:pt x="967" y="1422"/>
                  <a:pt x="1005" y="1414"/>
                  <a:pt x="1058" y="1376"/>
                </a:cubicBezTo>
                <a:cubicBezTo>
                  <a:pt x="1111" y="1338"/>
                  <a:pt x="1157" y="1263"/>
                  <a:pt x="1240" y="1240"/>
                </a:cubicBezTo>
                <a:cubicBezTo>
                  <a:pt x="1323" y="1217"/>
                  <a:pt x="1451" y="1263"/>
                  <a:pt x="1557" y="1240"/>
                </a:cubicBezTo>
                <a:cubicBezTo>
                  <a:pt x="1663" y="1217"/>
                  <a:pt x="1792" y="1127"/>
                  <a:pt x="1875" y="1104"/>
                </a:cubicBezTo>
                <a:cubicBezTo>
                  <a:pt x="1958" y="1081"/>
                  <a:pt x="2003" y="1104"/>
                  <a:pt x="2056" y="1104"/>
                </a:cubicBezTo>
                <a:cubicBezTo>
                  <a:pt x="2109" y="1104"/>
                  <a:pt x="2094" y="1051"/>
                  <a:pt x="2192" y="1104"/>
                </a:cubicBezTo>
                <a:cubicBezTo>
                  <a:pt x="2290" y="1157"/>
                  <a:pt x="2555" y="1392"/>
                  <a:pt x="2646" y="1422"/>
                </a:cubicBezTo>
                <a:cubicBezTo>
                  <a:pt x="2737" y="1452"/>
                  <a:pt x="2744" y="1354"/>
                  <a:pt x="2736" y="1286"/>
                </a:cubicBezTo>
                <a:cubicBezTo>
                  <a:pt x="2728" y="1218"/>
                  <a:pt x="2607" y="1081"/>
                  <a:pt x="2600" y="1013"/>
                </a:cubicBezTo>
                <a:cubicBezTo>
                  <a:pt x="2593" y="945"/>
                  <a:pt x="2691" y="930"/>
                  <a:pt x="2691" y="877"/>
                </a:cubicBezTo>
                <a:cubicBezTo>
                  <a:pt x="2691" y="824"/>
                  <a:pt x="2570" y="802"/>
                  <a:pt x="2600" y="696"/>
                </a:cubicBezTo>
                <a:cubicBezTo>
                  <a:pt x="2630" y="590"/>
                  <a:pt x="2828" y="340"/>
                  <a:pt x="2873" y="242"/>
                </a:cubicBezTo>
                <a:cubicBezTo>
                  <a:pt x="2918" y="144"/>
                  <a:pt x="2903" y="136"/>
                  <a:pt x="2873" y="106"/>
                </a:cubicBezTo>
                <a:cubicBezTo>
                  <a:pt x="2843" y="76"/>
                  <a:pt x="2751" y="61"/>
                  <a:pt x="2691" y="61"/>
                </a:cubicBezTo>
                <a:cubicBezTo>
                  <a:pt x="2631" y="61"/>
                  <a:pt x="2555" y="91"/>
                  <a:pt x="2510" y="106"/>
                </a:cubicBezTo>
                <a:cubicBezTo>
                  <a:pt x="2465" y="121"/>
                  <a:pt x="2442" y="167"/>
                  <a:pt x="2419" y="152"/>
                </a:cubicBezTo>
                <a:cubicBezTo>
                  <a:pt x="2396" y="137"/>
                  <a:pt x="2344" y="30"/>
                  <a:pt x="2374" y="15"/>
                </a:cubicBezTo>
                <a:cubicBezTo>
                  <a:pt x="2404" y="0"/>
                  <a:pt x="2532" y="31"/>
                  <a:pt x="2600" y="61"/>
                </a:cubicBezTo>
                <a:cubicBezTo>
                  <a:pt x="2668" y="91"/>
                  <a:pt x="2714" y="182"/>
                  <a:pt x="2782" y="197"/>
                </a:cubicBezTo>
                <a:cubicBezTo>
                  <a:pt x="2850" y="212"/>
                  <a:pt x="2948" y="160"/>
                  <a:pt x="3009" y="152"/>
                </a:cubicBezTo>
                <a:cubicBezTo>
                  <a:pt x="3070" y="144"/>
                  <a:pt x="3160" y="54"/>
                  <a:pt x="3145" y="152"/>
                </a:cubicBezTo>
                <a:cubicBezTo>
                  <a:pt x="3130" y="250"/>
                  <a:pt x="2963" y="628"/>
                  <a:pt x="2918" y="741"/>
                </a:cubicBezTo>
                <a:cubicBezTo>
                  <a:pt x="2873" y="854"/>
                  <a:pt x="2866" y="802"/>
                  <a:pt x="2873" y="832"/>
                </a:cubicBezTo>
                <a:cubicBezTo>
                  <a:pt x="2880" y="862"/>
                  <a:pt x="2910" y="908"/>
                  <a:pt x="2963" y="923"/>
                </a:cubicBezTo>
                <a:cubicBezTo>
                  <a:pt x="3016" y="938"/>
                  <a:pt x="3122" y="916"/>
                  <a:pt x="3190" y="923"/>
                </a:cubicBezTo>
                <a:cubicBezTo>
                  <a:pt x="3258" y="930"/>
                  <a:pt x="3281" y="945"/>
                  <a:pt x="3372" y="968"/>
                </a:cubicBezTo>
                <a:cubicBezTo>
                  <a:pt x="3463" y="991"/>
                  <a:pt x="3598" y="1025"/>
                  <a:pt x="3734" y="1059"/>
                </a:cubicBezTo>
              </a:path>
            </a:pathLst>
          </a:custGeom>
          <a:noFill/>
          <a:ln w="63500">
            <a:solidFill>
              <a:srgbClr val="A50021"/>
            </a:solidFill>
            <a:rou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7652" name="Group 5"/>
          <p:cNvGrpSpPr/>
          <p:nvPr/>
        </p:nvGrpSpPr>
        <p:grpSpPr bwMode="auto">
          <a:xfrm>
            <a:off x="2079625" y="968375"/>
            <a:ext cx="2093913" cy="4491038"/>
            <a:chOff x="0" y="0"/>
            <a:chExt cx="1619" cy="3473"/>
          </a:xfrm>
        </p:grpSpPr>
        <p:sp>
          <p:nvSpPr>
            <p:cNvPr id="26635" name="AutoShape 6"/>
            <p:cNvSpPr>
              <a:spLocks noChangeArrowheads="1"/>
            </p:cNvSpPr>
            <p:nvPr/>
          </p:nvSpPr>
          <p:spPr bwMode="auto">
            <a:xfrm>
              <a:off x="204" y="3188"/>
              <a:ext cx="340" cy="285"/>
            </a:xfrm>
            <a:prstGeom prst="irregularSeal2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latin typeface="Times New Roman" panose="02020603050405020304" pitchFamily="2" charset="0"/>
              </a:endParaRPr>
            </a:p>
          </p:txBody>
        </p:sp>
        <p:sp>
          <p:nvSpPr>
            <p:cNvPr id="26636" name="AutoShape 7"/>
            <p:cNvSpPr>
              <a:spLocks noChangeArrowheads="1"/>
            </p:cNvSpPr>
            <p:nvPr/>
          </p:nvSpPr>
          <p:spPr bwMode="auto">
            <a:xfrm>
              <a:off x="1270" y="0"/>
              <a:ext cx="349" cy="363"/>
            </a:xfrm>
            <a:prstGeom prst="irregularSeal2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latin typeface="Times New Roman" panose="02020603050405020304" pitchFamily="2" charset="0"/>
              </a:endParaRPr>
            </a:p>
          </p:txBody>
        </p:sp>
        <p:sp>
          <p:nvSpPr>
            <p:cNvPr id="26637" name="AutoShape 8"/>
            <p:cNvSpPr>
              <a:spLocks noChangeArrowheads="1"/>
            </p:cNvSpPr>
            <p:nvPr/>
          </p:nvSpPr>
          <p:spPr bwMode="auto">
            <a:xfrm>
              <a:off x="113" y="2780"/>
              <a:ext cx="317" cy="318"/>
            </a:xfrm>
            <a:prstGeom prst="irregularSeal2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latin typeface="Times New Roman" panose="02020603050405020304" pitchFamily="2" charset="0"/>
              </a:endParaRPr>
            </a:p>
          </p:txBody>
        </p:sp>
        <p:sp>
          <p:nvSpPr>
            <p:cNvPr id="26638" name="AutoShape 9"/>
            <p:cNvSpPr>
              <a:spLocks noChangeArrowheads="1"/>
            </p:cNvSpPr>
            <p:nvPr/>
          </p:nvSpPr>
          <p:spPr bwMode="auto">
            <a:xfrm>
              <a:off x="0" y="2314"/>
              <a:ext cx="273" cy="226"/>
            </a:xfrm>
            <a:prstGeom prst="irregularSeal2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latin typeface="Times New Roman" panose="02020603050405020304" pitchFamily="2" charset="0"/>
              </a:endParaRPr>
            </a:p>
          </p:txBody>
        </p:sp>
      </p:grpSp>
      <p:grpSp>
        <p:nvGrpSpPr>
          <p:cNvPr id="2" name="Group 5"/>
          <p:cNvGrpSpPr/>
          <p:nvPr/>
        </p:nvGrpSpPr>
        <p:grpSpPr bwMode="auto">
          <a:xfrm>
            <a:off x="2066925" y="955675"/>
            <a:ext cx="2093913" cy="4491038"/>
            <a:chOff x="0" y="0"/>
            <a:chExt cx="1619" cy="3473"/>
          </a:xfrm>
        </p:grpSpPr>
        <p:sp>
          <p:nvSpPr>
            <p:cNvPr id="26631" name="AutoShape 6"/>
            <p:cNvSpPr>
              <a:spLocks noChangeArrowheads="1"/>
            </p:cNvSpPr>
            <p:nvPr/>
          </p:nvSpPr>
          <p:spPr bwMode="auto">
            <a:xfrm>
              <a:off x="204" y="3188"/>
              <a:ext cx="340" cy="285"/>
            </a:xfrm>
            <a:prstGeom prst="irregularSeal2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latin typeface="Times New Roman" panose="02020603050405020304" pitchFamily="2" charset="0"/>
              </a:endParaRPr>
            </a:p>
          </p:txBody>
        </p:sp>
        <p:sp>
          <p:nvSpPr>
            <p:cNvPr id="26632" name="AutoShape 7"/>
            <p:cNvSpPr>
              <a:spLocks noChangeArrowheads="1"/>
            </p:cNvSpPr>
            <p:nvPr/>
          </p:nvSpPr>
          <p:spPr bwMode="auto">
            <a:xfrm>
              <a:off x="1270" y="0"/>
              <a:ext cx="349" cy="363"/>
            </a:xfrm>
            <a:prstGeom prst="irregularSeal2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latin typeface="Times New Roman" panose="02020603050405020304" pitchFamily="2" charset="0"/>
              </a:endParaRPr>
            </a:p>
          </p:txBody>
        </p:sp>
        <p:sp>
          <p:nvSpPr>
            <p:cNvPr id="26633" name="AutoShape 8"/>
            <p:cNvSpPr>
              <a:spLocks noChangeArrowheads="1"/>
            </p:cNvSpPr>
            <p:nvPr/>
          </p:nvSpPr>
          <p:spPr bwMode="auto">
            <a:xfrm>
              <a:off x="113" y="2780"/>
              <a:ext cx="317" cy="318"/>
            </a:xfrm>
            <a:prstGeom prst="irregularSeal2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latin typeface="Times New Roman" panose="02020603050405020304" pitchFamily="2" charset="0"/>
              </a:endParaRPr>
            </a:p>
          </p:txBody>
        </p:sp>
        <p:sp>
          <p:nvSpPr>
            <p:cNvPr id="26634" name="AutoShape 9"/>
            <p:cNvSpPr>
              <a:spLocks noChangeArrowheads="1"/>
            </p:cNvSpPr>
            <p:nvPr/>
          </p:nvSpPr>
          <p:spPr bwMode="auto">
            <a:xfrm>
              <a:off x="0" y="2314"/>
              <a:ext cx="273" cy="226"/>
            </a:xfrm>
            <a:prstGeom prst="irregularSeal2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latin typeface="Times New Roman" panose="02020603050405020304" pitchFamily="2" charset="0"/>
              </a:endParaRPr>
            </a:p>
          </p:txBody>
        </p:sp>
      </p:grpSp>
      <p:sp>
        <p:nvSpPr>
          <p:cNvPr id="259074" name="文本框 259073"/>
          <p:cNvSpPr txBox="1">
            <a:spLocks noChangeArrowheads="1"/>
          </p:cNvSpPr>
          <p:nvPr/>
        </p:nvSpPr>
        <p:spPr bwMode="auto">
          <a:xfrm>
            <a:off x="5857875" y="1241425"/>
            <a:ext cx="316547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  </a:t>
            </a:r>
            <a:r>
              <a:rPr lang="zh-CN" altLang="en-US" sz="36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彭德怀</a:t>
            </a:r>
            <a:r>
              <a:rPr lang="zh-CN" altLang="en-US" sz="3600" b="1">
                <a:latin typeface="隶书" panose="02010509060101010101" pitchFamily="49" charset="-122"/>
                <a:ea typeface="隶书" panose="02010509060101010101" pitchFamily="49" charset="-122"/>
              </a:rPr>
              <a:t>率领西北野战军先后取得</a:t>
            </a:r>
            <a:r>
              <a:rPr lang="zh-CN" altLang="en-US" sz="36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青化砭</a:t>
            </a:r>
            <a:r>
              <a:rPr lang="zh-CN" altLang="en-US" sz="3600" b="1">
                <a:latin typeface="隶书" panose="02010509060101010101" pitchFamily="49" charset="-122"/>
                <a:ea typeface="隶书" panose="02010509060101010101" pitchFamily="49" charset="-122"/>
              </a:rPr>
              <a:t>、</a:t>
            </a:r>
            <a:r>
              <a:rPr lang="zh-CN" altLang="en-US" sz="36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沙家店</a:t>
            </a:r>
            <a:r>
              <a:rPr lang="zh-CN" altLang="en-US" sz="3600" b="1">
                <a:latin typeface="隶书" panose="02010509060101010101" pitchFamily="49" charset="-122"/>
                <a:ea typeface="隶书" panose="02010509060101010101" pitchFamily="49" charset="-122"/>
              </a:rPr>
              <a:t>等战役的胜利，粉碎了国民党军队对</a:t>
            </a:r>
            <a:r>
              <a:rPr lang="zh-CN" altLang="en-US" sz="36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陕北</a:t>
            </a:r>
            <a:r>
              <a:rPr lang="zh-CN" altLang="en-US" sz="3600" b="1">
                <a:latin typeface="隶书" panose="02010509060101010101" pitchFamily="49" charset="-122"/>
                <a:ea typeface="隶书" panose="02010509060101010101" pitchFamily="49" charset="-122"/>
              </a:rPr>
              <a:t>的</a:t>
            </a:r>
            <a:r>
              <a:rPr lang="zh-CN" altLang="en-US" sz="36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重点</a:t>
            </a:r>
            <a:r>
              <a:rPr lang="zh-CN" altLang="en-US" sz="3600" b="1">
                <a:latin typeface="隶书" panose="02010509060101010101" pitchFamily="49" charset="-122"/>
                <a:ea typeface="隶书" panose="02010509060101010101" pitchFamily="49" charset="-122"/>
              </a:rPr>
              <a:t>进攻。</a:t>
            </a:r>
            <a:endParaRPr lang="zh-CN" altLang="en-US" sz="3600" b="1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59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animBg="1"/>
      <p:bldP spid="25907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858" name="组合 121857"/>
          <p:cNvGrpSpPr/>
          <p:nvPr/>
        </p:nvGrpSpPr>
        <p:grpSpPr bwMode="auto">
          <a:xfrm>
            <a:off x="3741738" y="3475038"/>
            <a:ext cx="1066800" cy="4762"/>
            <a:chOff x="2208" y="1917"/>
            <a:chExt cx="672" cy="3"/>
          </a:xfrm>
        </p:grpSpPr>
        <p:sp>
          <p:nvSpPr>
            <p:cNvPr id="9244" name="直接连接符 121858"/>
            <p:cNvSpPr>
              <a:spLocks noChangeShapeType="1"/>
            </p:cNvSpPr>
            <p:nvPr/>
          </p:nvSpPr>
          <p:spPr bwMode="auto">
            <a:xfrm>
              <a:off x="2208" y="1920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45" name="直接连接符 121859"/>
            <p:cNvSpPr>
              <a:spLocks noChangeShapeType="1"/>
            </p:cNvSpPr>
            <p:nvPr/>
          </p:nvSpPr>
          <p:spPr bwMode="auto">
            <a:xfrm rot="10738369">
              <a:off x="2555" y="1917"/>
              <a:ext cx="325" cy="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219" name="文本框 121860"/>
          <p:cNvSpPr txBox="1">
            <a:spLocks noChangeArrowheads="1"/>
          </p:cNvSpPr>
          <p:nvPr/>
        </p:nvSpPr>
        <p:spPr bwMode="auto">
          <a:xfrm>
            <a:off x="1157288" y="563563"/>
            <a:ext cx="579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40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抗战胜利后的中国时局：</a:t>
            </a:r>
            <a:endParaRPr lang="zh-CN" altLang="en-US" sz="4000" b="1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9220" name="图片 121861" descr="图片2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60375"/>
            <a:ext cx="83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1863" name="组合 121862"/>
          <p:cNvGrpSpPr/>
          <p:nvPr/>
        </p:nvGrpSpPr>
        <p:grpSpPr bwMode="auto">
          <a:xfrm>
            <a:off x="1944688" y="1935163"/>
            <a:ext cx="2447925" cy="1223962"/>
            <a:chOff x="1235" y="1117"/>
            <a:chExt cx="1542" cy="771"/>
          </a:xfrm>
        </p:grpSpPr>
        <p:sp>
          <p:nvSpPr>
            <p:cNvPr id="9242" name="直接连接符 121863"/>
            <p:cNvSpPr>
              <a:spLocks noChangeShapeType="1"/>
            </p:cNvSpPr>
            <p:nvPr/>
          </p:nvSpPr>
          <p:spPr bwMode="auto">
            <a:xfrm flipV="1">
              <a:off x="2001" y="1480"/>
              <a:ext cx="0" cy="408"/>
            </a:xfrm>
            <a:prstGeom prst="line">
              <a:avLst/>
            </a:prstGeom>
            <a:noFill/>
            <a:ln w="4762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43" name="文本框 121864"/>
            <p:cNvSpPr txBox="1">
              <a:spLocks noChangeArrowheads="1"/>
            </p:cNvSpPr>
            <p:nvPr/>
          </p:nvSpPr>
          <p:spPr bwMode="auto">
            <a:xfrm>
              <a:off x="1235" y="1117"/>
              <a:ext cx="1542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zh-CN" altLang="en-US" sz="2800" b="1">
                  <a:solidFill>
                    <a:srgbClr val="0000FF"/>
                  </a:solidFill>
                  <a:latin typeface="黑体" panose="02010609060101010101" charset="-122"/>
                  <a:ea typeface="黑体" panose="02010609060101010101" charset="-122"/>
                </a:rPr>
                <a:t>独裁、内战</a:t>
              </a:r>
              <a:endParaRPr lang="zh-CN" altLang="en-US" sz="28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121887" name="组合 121886"/>
          <p:cNvGrpSpPr/>
          <p:nvPr/>
        </p:nvGrpSpPr>
        <p:grpSpPr bwMode="auto">
          <a:xfrm>
            <a:off x="4876800" y="2870200"/>
            <a:ext cx="4038600" cy="1474788"/>
            <a:chOff x="3072" y="1728"/>
            <a:chExt cx="2544" cy="929"/>
          </a:xfrm>
        </p:grpSpPr>
        <p:sp>
          <p:nvSpPr>
            <p:cNvPr id="9238" name="文本框 121866"/>
            <p:cNvSpPr txBox="1">
              <a:spLocks noChangeArrowheads="1"/>
            </p:cNvSpPr>
            <p:nvPr/>
          </p:nvSpPr>
          <p:spPr bwMode="auto">
            <a:xfrm>
              <a:off x="3072" y="1921"/>
              <a:ext cx="960" cy="736"/>
            </a:xfrm>
            <a:prstGeom prst="rect">
              <a:avLst/>
            </a:prstGeom>
            <a:noFill/>
            <a:ln w="57150">
              <a:solidFill>
                <a:srgbClr val="FF00FF"/>
              </a:solidFill>
              <a:prstDash val="sys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  <a:buClr>
                  <a:schemeClr val="bg1"/>
                </a:buClr>
                <a:buFontTx/>
                <a:buNone/>
              </a:pPr>
              <a:r>
                <a:rPr lang="zh-CN" altLang="en-US" sz="2800" b="1" dirty="0">
                  <a:solidFill>
                    <a:srgbClr val="D60093"/>
                  </a:solidFill>
                  <a:latin typeface="黑体" panose="02010609060101010101" charset="-122"/>
                  <a:ea typeface="黑体" panose="02010609060101010101" charset="-122"/>
                </a:rPr>
                <a:t>共产党</a:t>
              </a:r>
              <a:endParaRPr lang="zh-CN" altLang="en-US" sz="2800" b="1" dirty="0">
                <a:solidFill>
                  <a:srgbClr val="D60093"/>
                </a:solidFill>
                <a:latin typeface="黑体" panose="02010609060101010101" charset="-122"/>
                <a:ea typeface="黑体" panose="02010609060101010101" charset="-122"/>
              </a:endParaRPr>
            </a:p>
            <a:p>
              <a:pPr algn="ctr">
                <a:spcBef>
                  <a:spcPct val="50000"/>
                </a:spcBef>
                <a:buClr>
                  <a:schemeClr val="bg1"/>
                </a:buClr>
                <a:buFontTx/>
                <a:buNone/>
              </a:pPr>
              <a:r>
                <a:rPr lang="zh-CN" altLang="en-US" sz="2800" b="1" dirty="0" smtClean="0">
                  <a:solidFill>
                    <a:srgbClr val="000000"/>
                  </a:solidFill>
                  <a:latin typeface="黑体" panose="02010609060101010101" charset="-122"/>
                  <a:ea typeface="黑体" panose="02010609060101010101" charset="-122"/>
                </a:rPr>
                <a:t>（毛）</a:t>
              </a:r>
              <a:endParaRPr lang="zh-CN" altLang="en-US" sz="28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9239" name="直接连接符 121867"/>
            <p:cNvSpPr>
              <a:spLocks noChangeShapeType="1"/>
            </p:cNvSpPr>
            <p:nvPr/>
          </p:nvSpPr>
          <p:spPr bwMode="auto">
            <a:xfrm rot="10738369">
              <a:off x="4059" y="2099"/>
              <a:ext cx="499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40" name="文本框 121868"/>
            <p:cNvSpPr txBox="1">
              <a:spLocks noChangeArrowheads="1"/>
            </p:cNvSpPr>
            <p:nvPr/>
          </p:nvSpPr>
          <p:spPr bwMode="auto">
            <a:xfrm>
              <a:off x="4025" y="1728"/>
              <a:ext cx="624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  <a:buClr>
                  <a:schemeClr val="bg1"/>
                </a:buClr>
                <a:buFontTx/>
                <a:buNone/>
              </a:pPr>
              <a:r>
                <a:rPr lang="zh-CN" altLang="en-US" sz="2800" b="1">
                  <a:solidFill>
                    <a:srgbClr val="000000"/>
                  </a:solidFill>
                  <a:latin typeface="黑体" panose="02010609060101010101" charset="-122"/>
                  <a:ea typeface="黑体" panose="02010609060101010101" charset="-122"/>
                </a:rPr>
                <a:t>代表</a:t>
              </a:r>
              <a:endParaRPr lang="zh-CN" altLang="en-US" sz="28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9241" name="文本框 121869"/>
            <p:cNvSpPr txBox="1">
              <a:spLocks noChangeArrowheads="1"/>
            </p:cNvSpPr>
            <p:nvPr/>
          </p:nvSpPr>
          <p:spPr bwMode="auto">
            <a:xfrm>
              <a:off x="4512" y="1864"/>
              <a:ext cx="1104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  <a:buClr>
                  <a:schemeClr val="bg1"/>
                </a:buClr>
                <a:buFontTx/>
                <a:buNone/>
              </a:pPr>
              <a:r>
                <a:rPr lang="zh-CN" altLang="en-US" sz="2800" b="1">
                  <a:solidFill>
                    <a:srgbClr val="000000"/>
                  </a:solidFill>
                  <a:latin typeface="黑体" panose="02010609060101010101" charset="-122"/>
                  <a:ea typeface="黑体" panose="02010609060101010101" charset="-122"/>
                </a:rPr>
                <a:t>中国人民</a:t>
              </a:r>
              <a:endParaRPr lang="zh-CN" altLang="en-US" sz="28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121886" name="组合 121885"/>
          <p:cNvGrpSpPr/>
          <p:nvPr/>
        </p:nvGrpSpPr>
        <p:grpSpPr bwMode="auto">
          <a:xfrm>
            <a:off x="6875463" y="1893888"/>
            <a:ext cx="2089150" cy="1157287"/>
            <a:chOff x="4331" y="1113"/>
            <a:chExt cx="1316" cy="729"/>
          </a:xfrm>
        </p:grpSpPr>
        <p:sp>
          <p:nvSpPr>
            <p:cNvPr id="9236" name="直接连接符 121871"/>
            <p:cNvSpPr>
              <a:spLocks noChangeShapeType="1"/>
            </p:cNvSpPr>
            <p:nvPr/>
          </p:nvSpPr>
          <p:spPr bwMode="auto">
            <a:xfrm flipV="1">
              <a:off x="4995" y="1434"/>
              <a:ext cx="0" cy="408"/>
            </a:xfrm>
            <a:prstGeom prst="line">
              <a:avLst/>
            </a:prstGeom>
            <a:noFill/>
            <a:ln w="4762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37" name="文本框 121872"/>
            <p:cNvSpPr txBox="1">
              <a:spLocks noChangeArrowheads="1"/>
            </p:cNvSpPr>
            <p:nvPr/>
          </p:nvSpPr>
          <p:spPr bwMode="auto">
            <a:xfrm>
              <a:off x="4331" y="1113"/>
              <a:ext cx="1316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zh-CN" altLang="en-US" sz="2800" b="1">
                  <a:solidFill>
                    <a:srgbClr val="0000FF"/>
                  </a:solidFill>
                  <a:latin typeface="黑体" panose="02010609060101010101" charset="-122"/>
                  <a:ea typeface="黑体" panose="02010609060101010101" charset="-122"/>
                </a:rPr>
                <a:t>和平、民主</a:t>
              </a:r>
              <a:endParaRPr lang="zh-CN" altLang="en-US" sz="28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121889" name="组合 121888"/>
          <p:cNvGrpSpPr/>
          <p:nvPr/>
        </p:nvGrpSpPr>
        <p:grpSpPr bwMode="auto">
          <a:xfrm>
            <a:off x="3276600" y="4510088"/>
            <a:ext cx="1905000" cy="1284287"/>
            <a:chOff x="2064" y="2784"/>
            <a:chExt cx="1200" cy="809"/>
          </a:xfrm>
        </p:grpSpPr>
        <p:sp>
          <p:nvSpPr>
            <p:cNvPr id="9231" name="直接连接符 121874"/>
            <p:cNvSpPr>
              <a:spLocks noChangeShapeType="1"/>
            </p:cNvSpPr>
            <p:nvPr/>
          </p:nvSpPr>
          <p:spPr bwMode="auto">
            <a:xfrm flipH="1" flipV="1">
              <a:off x="2064" y="2784"/>
              <a:ext cx="441" cy="398"/>
            </a:xfrm>
            <a:prstGeom prst="line">
              <a:avLst/>
            </a:prstGeom>
            <a:noFill/>
            <a:ln w="4762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32" name="直接连接符 121875"/>
            <p:cNvSpPr>
              <a:spLocks noChangeShapeType="1"/>
            </p:cNvSpPr>
            <p:nvPr/>
          </p:nvSpPr>
          <p:spPr bwMode="auto">
            <a:xfrm flipV="1">
              <a:off x="2832" y="2784"/>
              <a:ext cx="432" cy="432"/>
            </a:xfrm>
            <a:prstGeom prst="line">
              <a:avLst/>
            </a:prstGeom>
            <a:noFill/>
            <a:ln w="4762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33" name="文本框 121876"/>
            <p:cNvSpPr txBox="1">
              <a:spLocks noChangeArrowheads="1"/>
            </p:cNvSpPr>
            <p:nvPr/>
          </p:nvSpPr>
          <p:spPr bwMode="auto">
            <a:xfrm>
              <a:off x="2352" y="3264"/>
              <a:ext cx="635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CN" altLang="en-US" sz="2800" b="1">
                  <a:solidFill>
                    <a:srgbClr val="D60093"/>
                  </a:solidFill>
                  <a:latin typeface="黑体" panose="02010609060101010101" charset="-122"/>
                  <a:ea typeface="黑体" panose="02010609060101010101" charset="-122"/>
                </a:rPr>
                <a:t>美国</a:t>
              </a:r>
              <a:endParaRPr lang="zh-CN" altLang="en-US" sz="2800" b="1">
                <a:solidFill>
                  <a:srgbClr val="D60093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9234" name="文本框 121877"/>
            <p:cNvSpPr txBox="1">
              <a:spLocks noChangeArrowheads="1"/>
            </p:cNvSpPr>
            <p:nvPr/>
          </p:nvSpPr>
          <p:spPr bwMode="auto">
            <a:xfrm>
              <a:off x="2080" y="2976"/>
              <a:ext cx="272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CN" altLang="en-US" sz="2800" b="1">
                  <a:solidFill>
                    <a:srgbClr val="000000"/>
                  </a:solidFill>
                  <a:latin typeface="黑体" panose="02010609060101010101" charset="-122"/>
                  <a:ea typeface="黑体" panose="02010609060101010101" charset="-122"/>
                </a:rPr>
                <a:t>扶</a:t>
              </a:r>
              <a:endParaRPr lang="zh-CN" altLang="en-US" sz="28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9235" name="文本框 121878"/>
            <p:cNvSpPr txBox="1">
              <a:spLocks noChangeArrowheads="1"/>
            </p:cNvSpPr>
            <p:nvPr/>
          </p:nvSpPr>
          <p:spPr bwMode="auto">
            <a:xfrm>
              <a:off x="2971" y="2976"/>
              <a:ext cx="272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CN" altLang="en-US" sz="2800" b="1">
                  <a:solidFill>
                    <a:srgbClr val="000000"/>
                  </a:solidFill>
                  <a:latin typeface="黑体" panose="02010609060101010101" charset="-122"/>
                  <a:ea typeface="黑体" panose="02010609060101010101" charset="-122"/>
                </a:rPr>
                <a:t>反</a:t>
              </a:r>
              <a:endParaRPr lang="zh-CN" altLang="en-US" sz="28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121888" name="组合 121887"/>
          <p:cNvGrpSpPr/>
          <p:nvPr/>
        </p:nvGrpSpPr>
        <p:grpSpPr bwMode="auto">
          <a:xfrm>
            <a:off x="-76200" y="2763838"/>
            <a:ext cx="3810000" cy="1570037"/>
            <a:chOff x="-48" y="1661"/>
            <a:chExt cx="2400" cy="989"/>
          </a:xfrm>
        </p:grpSpPr>
        <p:sp>
          <p:nvSpPr>
            <p:cNvPr id="9227" name="文本框 121880"/>
            <p:cNvSpPr txBox="1">
              <a:spLocks noChangeArrowheads="1"/>
            </p:cNvSpPr>
            <p:nvPr/>
          </p:nvSpPr>
          <p:spPr bwMode="auto">
            <a:xfrm>
              <a:off x="-48" y="1792"/>
              <a:ext cx="1074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  <a:buClr>
                  <a:schemeClr val="bg1"/>
                </a:buClr>
                <a:buFontTx/>
                <a:buNone/>
              </a:pPr>
              <a:r>
                <a:rPr lang="zh-CN" altLang="en-US" sz="2800" b="1">
                  <a:solidFill>
                    <a:srgbClr val="000000"/>
                  </a:solidFill>
                  <a:latin typeface="黑体" panose="02010609060101010101" charset="-122"/>
                  <a:ea typeface="黑体" panose="02010609060101010101" charset="-122"/>
                </a:rPr>
                <a:t>大地主大资产阶级</a:t>
              </a:r>
              <a:endParaRPr lang="zh-CN" altLang="en-US" sz="28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9228" name="直接连接符 121881"/>
            <p:cNvSpPr>
              <a:spLocks noChangeShapeType="1"/>
            </p:cNvSpPr>
            <p:nvPr/>
          </p:nvSpPr>
          <p:spPr bwMode="auto">
            <a:xfrm>
              <a:off x="949" y="2086"/>
              <a:ext cx="488" cy="1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29" name="文本框 121882"/>
            <p:cNvSpPr txBox="1">
              <a:spLocks noChangeArrowheads="1"/>
            </p:cNvSpPr>
            <p:nvPr/>
          </p:nvSpPr>
          <p:spPr bwMode="auto">
            <a:xfrm>
              <a:off x="1439" y="1914"/>
              <a:ext cx="913" cy="736"/>
            </a:xfrm>
            <a:prstGeom prst="rect">
              <a:avLst/>
            </a:prstGeom>
            <a:noFill/>
            <a:ln w="57150">
              <a:solidFill>
                <a:srgbClr val="FF00FF"/>
              </a:solidFill>
              <a:prstDash val="sys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  <a:buClr>
                  <a:schemeClr val="bg1"/>
                </a:buClr>
                <a:buFontTx/>
                <a:buNone/>
              </a:pPr>
              <a:r>
                <a:rPr lang="zh-CN" altLang="en-US" sz="2800" b="1">
                  <a:solidFill>
                    <a:srgbClr val="D60093"/>
                  </a:solidFill>
                  <a:latin typeface="黑体" panose="02010609060101010101" charset="-122"/>
                  <a:ea typeface="黑体" panose="02010609060101010101" charset="-122"/>
                </a:rPr>
                <a:t>国民党</a:t>
              </a:r>
              <a:endParaRPr lang="zh-CN" altLang="en-US" sz="2800" b="1">
                <a:solidFill>
                  <a:srgbClr val="D60093"/>
                </a:solidFill>
                <a:latin typeface="黑体" panose="02010609060101010101" charset="-122"/>
                <a:ea typeface="黑体" panose="02010609060101010101" charset="-122"/>
              </a:endParaRPr>
            </a:p>
            <a:p>
              <a:pPr algn="ctr">
                <a:spcBef>
                  <a:spcPct val="50000"/>
                </a:spcBef>
                <a:buClr>
                  <a:schemeClr val="bg1"/>
                </a:buClr>
                <a:buFontTx/>
                <a:buNone/>
              </a:pPr>
              <a:r>
                <a:rPr lang="zh-CN" altLang="en-US" sz="2800" b="1">
                  <a:solidFill>
                    <a:srgbClr val="000000"/>
                  </a:solidFill>
                  <a:latin typeface="黑体" panose="02010609060101010101" charset="-122"/>
                  <a:ea typeface="黑体" panose="02010609060101010101" charset="-122"/>
                </a:rPr>
                <a:t>（蒋）</a:t>
              </a:r>
              <a:endParaRPr lang="zh-CN" altLang="en-US" sz="28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9230" name="文本框 121883"/>
            <p:cNvSpPr txBox="1">
              <a:spLocks noChangeArrowheads="1"/>
            </p:cNvSpPr>
            <p:nvPr/>
          </p:nvSpPr>
          <p:spPr bwMode="auto">
            <a:xfrm>
              <a:off x="879" y="1661"/>
              <a:ext cx="609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  <a:buClr>
                  <a:schemeClr val="bg1"/>
                </a:buClr>
                <a:buFontTx/>
                <a:buNone/>
              </a:pPr>
              <a:r>
                <a:rPr lang="zh-CN" altLang="en-US" sz="2800" b="1">
                  <a:solidFill>
                    <a:srgbClr val="000000"/>
                  </a:solidFill>
                  <a:latin typeface="黑体" panose="02010609060101010101" charset="-122"/>
                  <a:ea typeface="黑体" panose="02010609060101010101" charset="-122"/>
                </a:rPr>
                <a:t>代表</a:t>
              </a:r>
              <a:endParaRPr lang="zh-CN" altLang="en-US" sz="28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1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1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1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1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511175"/>
            <a:ext cx="4649788" cy="600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738" y="3529013"/>
            <a:ext cx="3722687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矩形 20482"/>
          <p:cNvSpPr>
            <a:spLocks noChangeArrowheads="1"/>
          </p:cNvSpPr>
          <p:nvPr/>
        </p:nvSpPr>
        <p:spPr bwMode="auto">
          <a:xfrm>
            <a:off x="6143625" y="6189663"/>
            <a:ext cx="15319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zh-CN" altLang="en-US" sz="2000" b="1">
                <a:latin typeface="方正仿宋_GBK" charset="-122"/>
                <a:ea typeface="方正仿宋_GBK" charset="-122"/>
              </a:rPr>
              <a:t>粟裕视察前线</a:t>
            </a:r>
            <a:endParaRPr lang="zh-CN" altLang="en-US" sz="2000" b="1">
              <a:latin typeface="方正仿宋_GBK" charset="-122"/>
              <a:ea typeface="方正仿宋_GBK" charset="-122"/>
            </a:endParaRPr>
          </a:p>
        </p:txBody>
      </p:sp>
      <p:sp>
        <p:nvSpPr>
          <p:cNvPr id="259074" name="文本框 259073"/>
          <p:cNvSpPr txBox="1">
            <a:spLocks noChangeArrowheads="1"/>
          </p:cNvSpPr>
          <p:nvPr/>
        </p:nvSpPr>
        <p:spPr bwMode="auto">
          <a:xfrm>
            <a:off x="5000625" y="644525"/>
            <a:ext cx="3538538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  </a:t>
            </a:r>
            <a:r>
              <a:rPr lang="zh-CN" altLang="en-US" sz="2800">
                <a:latin typeface="隶书" panose="02010509060101010101" pitchFamily="49" charset="-122"/>
                <a:ea typeface="隶书" panose="02010509060101010101" pitchFamily="49" charset="-122"/>
              </a:rPr>
              <a:t>华东野战军在山东</a:t>
            </a:r>
            <a:r>
              <a:rPr lang="zh-CN" altLang="en-US" sz="280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孟良崮战役</a:t>
            </a:r>
            <a:r>
              <a:rPr lang="zh-CN" altLang="en-US" sz="2800">
                <a:latin typeface="隶书" panose="02010509060101010101" pitchFamily="49" charset="-122"/>
                <a:ea typeface="隶书" panose="02010509060101010101" pitchFamily="49" charset="-122"/>
              </a:rPr>
              <a:t>消灭国民党王牌主力整编第七十四师，打退了敌人对</a:t>
            </a:r>
            <a:r>
              <a:rPr lang="zh-CN" altLang="en-US" sz="280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山东</a:t>
            </a:r>
            <a:r>
              <a:rPr lang="zh-CN" altLang="en-US" sz="2800">
                <a:latin typeface="隶书" panose="02010509060101010101" pitchFamily="49" charset="-122"/>
                <a:ea typeface="隶书" panose="02010509060101010101" pitchFamily="49" charset="-122"/>
              </a:rPr>
              <a:t>解放军的重点进攻。</a:t>
            </a:r>
            <a:endParaRPr lang="zh-CN" altLang="en-US" sz="280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59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59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59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59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9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9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25907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文本框 265217"/>
          <p:cNvSpPr txBox="1">
            <a:spLocks noChangeArrowheads="1"/>
          </p:cNvSpPr>
          <p:nvPr/>
        </p:nvSpPr>
        <p:spPr bwMode="auto">
          <a:xfrm>
            <a:off x="55563" y="1014413"/>
            <a:ext cx="8964612" cy="308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800" b="1">
                <a:latin typeface="楷体_GB2312" pitchFamily="1" charset="-122"/>
                <a:ea typeface="楷体_GB2312" pitchFamily="1" charset="-122"/>
              </a:rPr>
              <a:t>    </a:t>
            </a:r>
            <a:r>
              <a:rPr lang="zh-CN" altLang="en-US" sz="2800" b="1">
                <a:latin typeface="楷体_GB2312" pitchFamily="1" charset="-122"/>
                <a:ea typeface="楷体_GB2312" pitchFamily="1" charset="-122"/>
              </a:rPr>
              <a:t>人民解放军在第一年度作战中，共歼灭国民党正规军</a:t>
            </a:r>
            <a:r>
              <a:rPr lang="en-US" altLang="zh-CN" sz="2800" b="1">
                <a:latin typeface="楷体_GB2312" pitchFamily="1" charset="-122"/>
                <a:ea typeface="楷体_GB2312" pitchFamily="1" charset="-122"/>
              </a:rPr>
              <a:t>97</a:t>
            </a:r>
            <a:r>
              <a:rPr lang="zh-CN" altLang="en-US" sz="2800" b="1">
                <a:latin typeface="楷体_GB2312" pitchFamily="1" charset="-122"/>
                <a:ea typeface="楷体_GB2312" pitchFamily="1" charset="-122"/>
              </a:rPr>
              <a:t>．</a:t>
            </a:r>
            <a:r>
              <a:rPr lang="en-US" altLang="zh-CN" sz="2800" b="1">
                <a:latin typeface="楷体_GB2312" pitchFamily="1" charset="-122"/>
                <a:ea typeface="楷体_GB2312" pitchFamily="1" charset="-122"/>
              </a:rPr>
              <a:t>5</a:t>
            </a:r>
            <a:r>
              <a:rPr lang="zh-CN" altLang="en-US" sz="2800" b="1">
                <a:latin typeface="楷体_GB2312" pitchFamily="1" charset="-122"/>
                <a:ea typeface="楷体_GB2312" pitchFamily="1" charset="-122"/>
              </a:rPr>
              <a:t>个旅共</a:t>
            </a:r>
            <a:r>
              <a:rPr lang="en-US" altLang="zh-CN" sz="2800" b="1">
                <a:latin typeface="楷体_GB2312" pitchFamily="1" charset="-122"/>
                <a:ea typeface="楷体_GB2312" pitchFamily="1" charset="-122"/>
              </a:rPr>
              <a:t>78</a:t>
            </a:r>
            <a:r>
              <a:rPr lang="zh-CN" altLang="en-US" sz="2800" b="1">
                <a:latin typeface="楷体_GB2312" pitchFamily="1" charset="-122"/>
                <a:ea typeface="楷体_GB2312" pitchFamily="1" charset="-122"/>
              </a:rPr>
              <a:t>万人，平均每个月歼敌</a:t>
            </a:r>
            <a:r>
              <a:rPr lang="en-US" altLang="zh-CN" sz="2800" b="1">
                <a:latin typeface="楷体_GB2312" pitchFamily="1" charset="-122"/>
                <a:ea typeface="楷体_GB2312" pitchFamily="1" charset="-122"/>
              </a:rPr>
              <a:t>8</a:t>
            </a:r>
            <a:r>
              <a:rPr lang="zh-CN" altLang="en-US" sz="2800" b="1">
                <a:latin typeface="楷体_GB2312" pitchFamily="1" charset="-122"/>
                <a:ea typeface="楷体_GB2312" pitchFamily="1" charset="-122"/>
              </a:rPr>
              <a:t>个旅，连同非正规军，共歼敌</a:t>
            </a:r>
            <a:r>
              <a:rPr lang="en-US" altLang="zh-CN" sz="2800" b="1">
                <a:latin typeface="楷体_GB2312" pitchFamily="1" charset="-122"/>
                <a:ea typeface="楷体_GB2312" pitchFamily="1" charset="-122"/>
              </a:rPr>
              <a:t>110</a:t>
            </a:r>
            <a:r>
              <a:rPr lang="zh-CN" altLang="en-US" sz="2800" b="1">
                <a:latin typeface="楷体_GB2312" pitchFamily="1" charset="-122"/>
                <a:ea typeface="楷体_GB2312" pitchFamily="1" charset="-122"/>
              </a:rPr>
              <a:t>多万人。国民党军队第一线的突击兵力，已下降到只占开始进攻解放区时的总兵力的</a:t>
            </a:r>
            <a:r>
              <a:rPr lang="en-US" altLang="zh-CN" sz="2800" b="1">
                <a:latin typeface="楷体_GB2312" pitchFamily="1" charset="-122"/>
                <a:ea typeface="楷体_GB2312" pitchFamily="1" charset="-122"/>
              </a:rPr>
              <a:t>34</a:t>
            </a:r>
            <a:r>
              <a:rPr lang="zh-CN" altLang="en-US" sz="2800" b="1">
                <a:latin typeface="楷体_GB2312" pitchFamily="1" charset="-122"/>
                <a:ea typeface="楷体_GB2312" pitchFamily="1" charset="-122"/>
              </a:rPr>
              <a:t>％，国民党军队减少到</a:t>
            </a:r>
            <a:r>
              <a:rPr lang="en-US" altLang="zh-CN" sz="2800" b="1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373</a:t>
            </a:r>
            <a:r>
              <a:rPr lang="zh-CN" altLang="en-US" sz="2800" b="1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万人</a:t>
            </a:r>
            <a:r>
              <a:rPr lang="zh-CN" altLang="en-US" sz="2800" b="1">
                <a:latin typeface="楷体_GB2312" pitchFamily="1" charset="-122"/>
                <a:ea typeface="楷体_GB2312" pitchFamily="1" charset="-122"/>
              </a:rPr>
              <a:t>，人民解放军则在战斗中不断发展壮大，总兵力增加到</a:t>
            </a:r>
            <a:r>
              <a:rPr lang="en-US" altLang="zh-CN" sz="2800" b="1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195</a:t>
            </a:r>
            <a:r>
              <a:rPr lang="zh-CN" altLang="en-US" sz="2800" b="1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万人</a:t>
            </a:r>
            <a:r>
              <a:rPr lang="zh-CN" altLang="en-US" sz="2800" b="1">
                <a:latin typeface="楷体_GB2312" pitchFamily="1" charset="-122"/>
                <a:ea typeface="楷体_GB2312" pitchFamily="1" charset="-122"/>
              </a:rPr>
              <a:t>，并积累了大兵团作战的经验总兵力。</a:t>
            </a:r>
            <a:endParaRPr lang="zh-CN" altLang="en-US" sz="2800" b="1">
              <a:latin typeface="楷体_GB2312" pitchFamily="1" charset="-122"/>
              <a:ea typeface="楷体_GB2312" pitchFamily="1" charset="-122"/>
            </a:endParaRPr>
          </a:p>
        </p:txBody>
      </p:sp>
      <p:pic>
        <p:nvPicPr>
          <p:cNvPr id="265219" name="图片 265218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813" y="4462463"/>
            <a:ext cx="4776787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5221" name="图片 2652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3" y="4470400"/>
            <a:ext cx="2735262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矩形 265221"/>
          <p:cNvSpPr>
            <a:spLocks noChangeArrowheads="1" noChangeShapeType="1" noTextEdit="1"/>
          </p:cNvSpPr>
          <p:nvPr/>
        </p:nvSpPr>
        <p:spPr bwMode="auto">
          <a:xfrm>
            <a:off x="55563" y="149225"/>
            <a:ext cx="1828800" cy="11572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zh-CN" altLang="en-US" sz="3600" b="1" kern="10">
                <a:ln w="9525">
                  <a:rou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资料</a:t>
            </a:r>
            <a:endParaRPr lang="zh-CN" altLang="en-US" sz="3600" b="1" kern="10">
              <a:ln w="9525">
                <a:rou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5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5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5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5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52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52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5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WordArt 2"/>
          <p:cNvSpPr>
            <a:spLocks noChangeArrowheads="1" noChangeShapeType="1" noTextEdit="1"/>
          </p:cNvSpPr>
          <p:nvPr/>
        </p:nvSpPr>
        <p:spPr bwMode="auto">
          <a:xfrm>
            <a:off x="909638" y="730250"/>
            <a:ext cx="7345362" cy="28797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zh-CN" altLang="en-US" sz="4800" b="1" kern="1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与国民党战略反攻的机会即将到来！</a:t>
            </a:r>
            <a:endParaRPr lang="zh-CN" altLang="en-US" sz="4800" b="1" kern="10">
              <a:ln w="9525">
                <a:solidFill>
                  <a:srgbClr val="FF0000"/>
                </a:solidFill>
                <a:round/>
              </a:ln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66243" name="图片 26624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825" y="3789363"/>
            <a:ext cx="3725863" cy="250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44" name="图片 2662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3759200"/>
            <a:ext cx="3687763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24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24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7197"/>
          <p:cNvSpPr>
            <a:spLocks noChangeArrowheads="1"/>
          </p:cNvSpPr>
          <p:nvPr/>
        </p:nvSpPr>
        <p:spPr bwMode="auto">
          <a:xfrm>
            <a:off x="3629" y="0"/>
            <a:ext cx="3990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40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一、重庆谈判</a:t>
            </a:r>
            <a:endParaRPr lang="zh-CN" altLang="en-US" sz="40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4" name="矩形 7174"/>
          <p:cNvSpPr>
            <a:spLocks noChangeArrowheads="1"/>
          </p:cNvSpPr>
          <p:nvPr/>
        </p:nvSpPr>
        <p:spPr bwMode="auto">
          <a:xfrm>
            <a:off x="250825" y="865981"/>
            <a:ext cx="2592388" cy="479425"/>
          </a:xfrm>
          <a:prstGeom prst="rect">
            <a:avLst/>
          </a:prstGeom>
          <a:noFill/>
          <a:ln w="38100">
            <a:solidFill>
              <a:srgbClr val="00CC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（一）背景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150" name="文本占位符 16385"/>
          <p:cNvSpPr>
            <a:spLocks noGrp="1" noChangeArrowheads="1"/>
          </p:cNvSpPr>
          <p:nvPr>
            <p:ph idx="1"/>
          </p:nvPr>
        </p:nvSpPr>
        <p:spPr>
          <a:xfrm>
            <a:off x="34473" y="2379662"/>
            <a:ext cx="4541837" cy="4062413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dirty="0" smtClean="0"/>
              <a:t>      </a:t>
            </a:r>
            <a:r>
              <a:rPr lang="zh-CN" altLang="en-US" sz="2800" b="1" dirty="0" smtClean="0">
                <a:latin typeface="黑体" panose="02010609060101010101" charset="-122"/>
                <a:ea typeface="黑体" panose="02010609060101010101" charset="-122"/>
              </a:rPr>
              <a:t>“今日的中心，在于消灭共产党！日本是我们国外的敌人，中共是我们国内的敌人！只有消灭中共，才能达成我们的任务。”</a:t>
            </a:r>
            <a:endParaRPr lang="zh-CN" altLang="en-US" sz="2800" b="1" dirty="0" smtClean="0">
              <a:latin typeface="黑体" panose="02010609060101010101" charset="-122"/>
              <a:ea typeface="黑体" panose="02010609060101010101" charset="-122"/>
            </a:endParaRPr>
          </a:p>
          <a:p>
            <a:pPr>
              <a:buFontTx/>
              <a:buNone/>
            </a:pPr>
            <a:r>
              <a:rPr lang="zh-CN" altLang="en-US" sz="2800" b="1" dirty="0" smtClean="0">
                <a:latin typeface="黑体" panose="02010609060101010101" charset="-122"/>
                <a:ea typeface="黑体" panose="02010609060101010101" charset="-122"/>
              </a:rPr>
              <a:t>   </a:t>
            </a:r>
            <a:r>
              <a:rPr lang="en-US" altLang="zh-CN" sz="2800" b="1" dirty="0" smtClean="0">
                <a:latin typeface="黑体" panose="02010609060101010101" charset="-122"/>
                <a:ea typeface="黑体" panose="02010609060101010101" charset="-122"/>
              </a:rPr>
              <a:t>——1945</a:t>
            </a:r>
            <a:r>
              <a:rPr lang="zh-CN" altLang="en-US" sz="2800" b="1" dirty="0" smtClean="0">
                <a:latin typeface="黑体" panose="02010609060101010101" charset="-122"/>
                <a:ea typeface="黑体" panose="02010609060101010101" charset="-122"/>
              </a:rPr>
              <a:t>年</a:t>
            </a:r>
            <a:r>
              <a:rPr lang="en-US" altLang="zh-CN" sz="2800" b="1" dirty="0" smtClean="0">
                <a:latin typeface="黑体" panose="02010609060101010101" charset="-122"/>
                <a:ea typeface="黑体" panose="02010609060101010101" charset="-122"/>
              </a:rPr>
              <a:t>5</a:t>
            </a:r>
            <a:r>
              <a:rPr lang="zh-CN" altLang="en-US" sz="2800" b="1" dirty="0" smtClean="0">
                <a:latin typeface="黑体" panose="02010609060101010101" charset="-122"/>
                <a:ea typeface="黑体" panose="02010609060101010101" charset="-122"/>
              </a:rPr>
              <a:t>月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国民党“六大”</a:t>
            </a:r>
            <a:r>
              <a:rPr lang="zh-CN" altLang="en-US" sz="2800" b="1" dirty="0" smtClean="0">
                <a:latin typeface="黑体" panose="02010609060101010101" charset="-122"/>
                <a:ea typeface="黑体" panose="02010609060101010101" charset="-122"/>
              </a:rPr>
              <a:t>蒋介石的讲话</a:t>
            </a:r>
            <a:endParaRPr lang="zh-CN" altLang="en-US" sz="2800" b="1" dirty="0" smtClean="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8197" name="Picture 11" descr="19-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622" y="2564904"/>
            <a:ext cx="4313237" cy="2741613"/>
          </a:xfrm>
          <a:prstGeom prst="rect">
            <a:avLst/>
          </a:prstGeom>
          <a:noFill/>
          <a:ln w="57150" cmpd="thickThin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8" name="Rectangle 12"/>
          <p:cNvSpPr>
            <a:spLocks noChangeArrowheads="1"/>
          </p:cNvSpPr>
          <p:nvPr/>
        </p:nvSpPr>
        <p:spPr bwMode="auto">
          <a:xfrm>
            <a:off x="5100638" y="5487988"/>
            <a:ext cx="34194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>
                <a:latin typeface="方正仿宋_GBK" charset="-122"/>
                <a:ea typeface="方正仿宋_GBK" charset="-122"/>
              </a:rPr>
              <a:t>美国飞机空运国民党军队到内战前线</a:t>
            </a:r>
            <a:endParaRPr lang="zh-CN" altLang="en-US" sz="2800" b="1" dirty="0">
              <a:latin typeface="方正仿宋_GBK" charset="-122"/>
              <a:ea typeface="方正仿宋_GBK" charset="-122"/>
            </a:endParaRPr>
          </a:p>
        </p:txBody>
      </p:sp>
      <p:sp>
        <p:nvSpPr>
          <p:cNvPr id="6153" name="文本框 4"/>
          <p:cNvSpPr txBox="1">
            <a:spLocks noChangeArrowheads="1"/>
          </p:cNvSpPr>
          <p:nvPr/>
        </p:nvSpPr>
        <p:spPr bwMode="auto">
          <a:xfrm>
            <a:off x="-26761" y="1579677"/>
            <a:ext cx="85250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1.</a:t>
            </a:r>
            <a:r>
              <a:rPr lang="zh-CN" altLang="en-US" sz="3600" b="1" dirty="0" smtClean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蒋介石得到美国</a:t>
            </a:r>
            <a:r>
              <a:rPr lang="zh-CN" altLang="en-US" sz="3600" b="1" smtClean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政府支持阴谋</a:t>
            </a:r>
            <a:r>
              <a:rPr lang="zh-CN" altLang="en-US" sz="36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发动内战</a:t>
            </a:r>
            <a:endParaRPr lang="zh-CN" altLang="en-US" sz="36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10248" name="Picture 7" descr="两党旗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555625"/>
            <a:ext cx="2365375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150" grpId="0" build="p"/>
      <p:bldP spid="8198" grpId="0"/>
      <p:bldP spid="61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4"/>
          <p:cNvSpPr txBox="1">
            <a:spLocks noChangeArrowheads="1"/>
          </p:cNvSpPr>
          <p:nvPr/>
        </p:nvSpPr>
        <p:spPr bwMode="auto">
          <a:xfrm>
            <a:off x="168275" y="327025"/>
            <a:ext cx="85804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40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宋体" panose="02010600030101010101" pitchFamily="2" charset="-122"/>
              </a:rPr>
              <a:t>2.</a:t>
            </a:r>
            <a:r>
              <a:rPr lang="zh-CN" altLang="en-US" sz="40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宋体" panose="02010600030101010101" pitchFamily="2" charset="-122"/>
              </a:rPr>
              <a:t>蒋介石电邀毛泽东来重庆谈判</a:t>
            </a:r>
            <a:endParaRPr lang="zh-CN" altLang="en-US" sz="400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179204" name="图片 179203"/>
          <p:cNvPicPr>
            <a:picLocks noChangeAspect="1" noChangeArrowheads="1"/>
          </p:cNvPicPr>
          <p:nvPr/>
        </p:nvPicPr>
        <p:blipFill>
          <a:blip r:embed="rId1">
            <a:lum bright="18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2946400"/>
            <a:ext cx="8785225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208" name="文本框 179207"/>
          <p:cNvSpPr txBox="1">
            <a:spLocks noChangeArrowheads="1"/>
          </p:cNvSpPr>
          <p:nvPr/>
        </p:nvSpPr>
        <p:spPr bwMode="auto">
          <a:xfrm>
            <a:off x="404813" y="1225550"/>
            <a:ext cx="863917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600" b="1" dirty="0">
                <a:latin typeface="楷体_GB2312" pitchFamily="1" charset="-122"/>
                <a:ea typeface="楷体_GB2312" pitchFamily="1" charset="-122"/>
              </a:rPr>
              <a:t>阅读以下材料，回答问题：</a:t>
            </a:r>
            <a:endParaRPr lang="zh-CN" altLang="en-US" sz="3600" b="1" dirty="0">
              <a:latin typeface="楷体_GB2312" pitchFamily="1" charset="-122"/>
              <a:ea typeface="楷体_GB2312" pitchFamily="1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600" b="1" dirty="0">
                <a:latin typeface="楷体_GB2312" pitchFamily="1" charset="-122"/>
                <a:ea typeface="楷体_GB2312" pitchFamily="1" charset="-122"/>
              </a:rPr>
              <a:t>蒋介石邀请毛泽东去重庆谈判的目的是什么？</a:t>
            </a:r>
            <a:endParaRPr lang="zh-CN" altLang="en-US" sz="3600" b="1" dirty="0"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236548" name="文本框 236547"/>
          <p:cNvSpPr txBox="1">
            <a:spLocks noChangeArrowheads="1"/>
          </p:cNvSpPr>
          <p:nvPr/>
        </p:nvSpPr>
        <p:spPr bwMode="auto">
          <a:xfrm>
            <a:off x="168275" y="2852738"/>
            <a:ext cx="8778875" cy="3140075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4400" b="1" dirty="0">
                <a:latin typeface="黑体" panose="02010609060101010101" charset="-122"/>
                <a:ea typeface="黑体" panose="02010609060101010101" charset="-122"/>
              </a:rPr>
              <a:t>目的：一是为发动内战争取时间， </a:t>
            </a:r>
            <a:endParaRPr lang="en-US" altLang="zh-CN" sz="4400" b="1" dirty="0">
              <a:latin typeface="黑体" panose="02010609060101010101" charset="-122"/>
              <a:ea typeface="黑体" panose="02010609060101010101" charset="-122"/>
            </a:endParaRPr>
          </a:p>
          <a:p>
            <a:pPr>
              <a:spcBef>
                <a:spcPct val="50000"/>
              </a:spcBef>
              <a:defRPr/>
            </a:pPr>
            <a:r>
              <a:rPr lang="zh-CN" altLang="en-US" sz="4400" b="1" dirty="0">
                <a:latin typeface="黑体" panose="02010609060101010101" charset="-122"/>
                <a:ea typeface="黑体" panose="02010609060101010101" charset="-122"/>
              </a:rPr>
              <a:t>     二是在政治舆论上获得主动、 把不愿和平的罪名强加到中国共产党身上。</a:t>
            </a:r>
            <a:endParaRPr lang="zh-CN" altLang="en-US" sz="4400" b="1" dirty="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79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6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6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179208" grpId="0"/>
      <p:bldP spid="2365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 descr="DBB3B0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633413"/>
            <a:ext cx="557847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WordArt 4"/>
          <p:cNvSpPr>
            <a:spLocks noChangeArrowheads="1" noChangeShapeType="1" noTextEdit="1"/>
          </p:cNvSpPr>
          <p:nvPr/>
        </p:nvSpPr>
        <p:spPr bwMode="auto">
          <a:xfrm>
            <a:off x="898525" y="4652963"/>
            <a:ext cx="6985000" cy="1655762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zh-CN" altLang="en-US" sz="3600" b="1" kern="10" spc="-36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华文新魏"/>
                <a:ea typeface="华文新魏"/>
              </a:rPr>
              <a:t>假和平，真内战</a:t>
            </a:r>
            <a:endParaRPr lang="zh-CN" altLang="en-US" sz="3600" b="1" kern="10" spc="-36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华文新魏"/>
              <a:ea typeface="华文新魏"/>
            </a:endParaRPr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2557463" y="4003675"/>
            <a:ext cx="5111750" cy="644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3600" b="1">
                <a:latin typeface="方正仿宋_GBK" charset="-122"/>
                <a:ea typeface="方正仿宋_GBK" charset="-122"/>
              </a:rPr>
              <a:t>《</a:t>
            </a:r>
            <a:r>
              <a:rPr lang="zh-CN" altLang="en-US" sz="3600" b="1">
                <a:latin typeface="方正仿宋_GBK" charset="-122"/>
                <a:ea typeface="方正仿宋_GBK" charset="-122"/>
              </a:rPr>
              <a:t>磨好刀再杀</a:t>
            </a:r>
            <a:r>
              <a:rPr lang="en-US" altLang="zh-CN" sz="3600" b="1">
                <a:latin typeface="方正仿宋_GBK" charset="-122"/>
                <a:ea typeface="方正仿宋_GBK" charset="-122"/>
              </a:rPr>
              <a:t>》</a:t>
            </a:r>
            <a:endParaRPr lang="en-US" altLang="zh-CN" sz="3600" b="1">
              <a:latin typeface="方正仿宋_GBK" charset="-122"/>
              <a:ea typeface="方正仿宋_GBK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本框 4"/>
          <p:cNvSpPr txBox="1">
            <a:spLocks noChangeArrowheads="1"/>
          </p:cNvSpPr>
          <p:nvPr/>
        </p:nvSpPr>
        <p:spPr bwMode="auto">
          <a:xfrm>
            <a:off x="214313" y="388938"/>
            <a:ext cx="86741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44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宋体" panose="02010600030101010101" pitchFamily="2" charset="-122"/>
              </a:rPr>
              <a:t>3.</a:t>
            </a:r>
            <a:r>
              <a:rPr lang="zh-CN" altLang="en-US" sz="44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宋体" panose="02010600030101010101" pitchFamily="2" charset="-122"/>
              </a:rPr>
              <a:t>中共为争取国内和平，应邀谈判</a:t>
            </a:r>
            <a:endParaRPr lang="zh-CN" altLang="en-US" sz="440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8198" name="Rectangle 12"/>
          <p:cNvSpPr>
            <a:spLocks noChangeArrowheads="1"/>
          </p:cNvSpPr>
          <p:nvPr/>
        </p:nvSpPr>
        <p:spPr bwMode="auto">
          <a:xfrm>
            <a:off x="727075" y="5489575"/>
            <a:ext cx="29606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 b="1">
                <a:latin typeface="方正仿宋_GBK" charset="-122"/>
                <a:ea typeface="方正仿宋_GBK" charset="-122"/>
              </a:rPr>
              <a:t>毛泽东等赴重庆谈判</a:t>
            </a:r>
            <a:endParaRPr lang="zh-CN" altLang="en-US" sz="2400" b="1">
              <a:latin typeface="方正仿宋_GBK" charset="-122"/>
              <a:ea typeface="方正仿宋_GBK" charset="-122"/>
            </a:endParaRPr>
          </a:p>
        </p:txBody>
      </p:sp>
      <p:sp>
        <p:nvSpPr>
          <p:cNvPr id="235525" name="文本框 235524"/>
          <p:cNvSpPr txBox="1">
            <a:spLocks noChangeArrowheads="1"/>
          </p:cNvSpPr>
          <p:nvPr/>
        </p:nvSpPr>
        <p:spPr bwMode="auto">
          <a:xfrm>
            <a:off x="5218113" y="2295525"/>
            <a:ext cx="3925887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b="1">
                <a:latin typeface="楷体_GB2312" pitchFamily="1" charset="-122"/>
                <a:ea typeface="楷体_GB2312" pitchFamily="1" charset="-122"/>
              </a:rPr>
              <a:t>A.</a:t>
            </a:r>
            <a:r>
              <a:rPr lang="zh-CN" altLang="en-US" sz="2400" b="1">
                <a:latin typeface="楷体_GB2312" pitchFamily="1" charset="-122"/>
                <a:ea typeface="楷体_GB2312" pitchFamily="1" charset="-122"/>
              </a:rPr>
              <a:t>响应人民要求和平的呼声，捍卫人民利益，尽可能制止内战，努力寻求和平、民主、团结的道路；</a:t>
            </a:r>
            <a:endParaRPr lang="zh-CN" altLang="en-US" sz="2400" b="1">
              <a:latin typeface="楷体_GB2312" pitchFamily="1" charset="-122"/>
              <a:ea typeface="楷体_GB2312" pitchFamily="1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b="1">
                <a:latin typeface="楷体_GB2312" pitchFamily="1" charset="-122"/>
                <a:ea typeface="楷体_GB2312" pitchFamily="1" charset="-122"/>
              </a:rPr>
              <a:t>B.</a:t>
            </a:r>
            <a:r>
              <a:rPr lang="zh-CN" altLang="en-US" sz="2400" b="1">
                <a:latin typeface="楷体_GB2312" pitchFamily="1" charset="-122"/>
                <a:ea typeface="楷体_GB2312" pitchFamily="1" charset="-122"/>
              </a:rPr>
              <a:t>如果和谈不成功，以真和谈揭穿蒋假和平的面目，表达中共的和平诚意，以团结教育广大人们群众。</a:t>
            </a:r>
            <a:endParaRPr lang="zh-CN" altLang="en-US" sz="2400" b="1"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5222875" y="1609725"/>
            <a:ext cx="3575050" cy="460375"/>
          </a:xfrm>
          <a:prstGeom prst="rect">
            <a:avLst/>
          </a:prstGeom>
          <a:solidFill>
            <a:srgbClr val="CCFFFF"/>
          </a:solidFill>
          <a:ln w="9525">
            <a:solidFill>
              <a:schemeClr val="accent2"/>
            </a:solidFill>
            <a:miter lim="800000"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400" b="1">
                <a:latin typeface="Times New Roman" panose="02020603050405020304" pitchFamily="2" charset="0"/>
                <a:ea typeface="隶书" panose="02010509060101010101" pitchFamily="49" charset="-122"/>
              </a:rPr>
              <a:t>毛泽东去重庆谈判的目的</a:t>
            </a:r>
            <a:endParaRPr lang="zh-CN" altLang="en-US" sz="2400" b="1">
              <a:latin typeface="Times New Roman" panose="02020603050405020304" pitchFamily="2" charset="0"/>
              <a:ea typeface="隶书" panose="02010509060101010101" pitchFamily="49" charset="-122"/>
            </a:endParaRPr>
          </a:p>
        </p:txBody>
      </p:sp>
      <p:pic>
        <p:nvPicPr>
          <p:cNvPr id="13318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589088"/>
            <a:ext cx="4946650" cy="394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2355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35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35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35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8198" grpId="0"/>
      <p:bldP spid="235525" grpId="0"/>
      <p:bldP spid="2048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7174"/>
          <p:cNvSpPr>
            <a:spLocks noChangeArrowheads="1"/>
          </p:cNvSpPr>
          <p:nvPr/>
        </p:nvSpPr>
        <p:spPr bwMode="auto">
          <a:xfrm>
            <a:off x="218758" y="301625"/>
            <a:ext cx="4343400" cy="590550"/>
          </a:xfrm>
          <a:prstGeom prst="rect">
            <a:avLst/>
          </a:prstGeom>
          <a:noFill/>
          <a:ln w="38100">
            <a:solidFill>
              <a:srgbClr val="00CC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3600" b="1">
                <a:latin typeface="黑体" panose="02010609060101010101" charset="-122"/>
                <a:ea typeface="黑体" panose="02010609060101010101" charset="-122"/>
              </a:rPr>
              <a:t>（二）时间、地点</a:t>
            </a:r>
            <a:endParaRPr lang="zh-CN" altLang="en-US" sz="36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242" name="文本框 4"/>
          <p:cNvSpPr txBox="1">
            <a:spLocks noChangeArrowheads="1"/>
          </p:cNvSpPr>
          <p:nvPr/>
        </p:nvSpPr>
        <p:spPr bwMode="auto">
          <a:xfrm>
            <a:off x="219075" y="1160463"/>
            <a:ext cx="4443413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宋体" panose="02010600030101010101" pitchFamily="2" charset="-122"/>
              </a:rPr>
              <a:t>1945</a:t>
            </a:r>
            <a:r>
              <a:rPr lang="zh-CN" altLang="en-US" sz="28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宋体" panose="02010600030101010101" pitchFamily="2" charset="-122"/>
              </a:rPr>
              <a:t>年</a:t>
            </a:r>
            <a:r>
              <a:rPr lang="en-US" altLang="zh-CN" sz="28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宋体" panose="02010600030101010101" pitchFamily="2" charset="-122"/>
              </a:rPr>
              <a:t>8</a:t>
            </a:r>
            <a:r>
              <a:rPr lang="zh-CN" altLang="en-US" sz="28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宋体" panose="02010600030101010101" pitchFamily="2" charset="-122"/>
              </a:rPr>
              <a:t>月</a:t>
            </a:r>
            <a:r>
              <a:rPr lang="en-US" altLang="zh-CN" sz="28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宋体" panose="02010600030101010101" pitchFamily="2" charset="-122"/>
              </a:rPr>
              <a:t>—10</a:t>
            </a:r>
            <a:r>
              <a:rPr lang="zh-CN" altLang="en-US" sz="28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宋体" panose="02010600030101010101" pitchFamily="2" charset="-122"/>
              </a:rPr>
              <a:t>月中国共产党同国民党在重庆谈判</a:t>
            </a:r>
            <a:endParaRPr lang="zh-CN" altLang="en-US" sz="2800" b="1">
              <a:solidFill>
                <a:srgbClr val="FF0000"/>
              </a:solidFill>
              <a:latin typeface="隶书" panose="02010509060101010101" pitchFamily="49" charset="-122"/>
              <a:ea typeface="隶书" panose="020105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3554" name="Rectangle 9"/>
          <p:cNvSpPr>
            <a:spLocks noChangeArrowheads="1"/>
          </p:cNvSpPr>
          <p:nvPr/>
        </p:nvSpPr>
        <p:spPr bwMode="auto">
          <a:xfrm>
            <a:off x="1100138" y="5580063"/>
            <a:ext cx="1565275" cy="83026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 b="1">
                <a:latin typeface="方正仿宋_GBK" charset="-122"/>
                <a:ea typeface="方正仿宋_GBK" charset="-122"/>
              </a:rPr>
              <a:t>谈判地点</a:t>
            </a:r>
            <a:endParaRPr lang="zh-CN" altLang="en-US" sz="2400" b="1">
              <a:latin typeface="方正仿宋_GBK" charset="-122"/>
              <a:ea typeface="方正仿宋_GBK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 b="1">
                <a:latin typeface="方正仿宋_GBK" charset="-122"/>
                <a:ea typeface="方正仿宋_GBK" charset="-122"/>
              </a:rPr>
              <a:t>重庆桂园</a:t>
            </a:r>
            <a:endParaRPr lang="zh-CN" altLang="en-US">
              <a:ea typeface="华文中宋" pitchFamily="2" charset="-122"/>
            </a:endParaRPr>
          </a:p>
        </p:txBody>
      </p:sp>
      <p:pic>
        <p:nvPicPr>
          <p:cNvPr id="23557" name="Picture 11" descr="87435">
            <a:hlinkClick r:id="rId1" action="ppaction://hlinkfil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5" y="2237105"/>
            <a:ext cx="429768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矩形 20482"/>
          <p:cNvSpPr>
            <a:spLocks noChangeArrowheads="1"/>
          </p:cNvSpPr>
          <p:nvPr/>
        </p:nvSpPr>
        <p:spPr bwMode="auto">
          <a:xfrm>
            <a:off x="4891405" y="5580063"/>
            <a:ext cx="3673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zh-CN" altLang="en-US" sz="2400" b="1">
                <a:latin typeface="方正仿宋_GBK" charset="-122"/>
                <a:ea typeface="方正仿宋_GBK" charset="-122"/>
              </a:rPr>
              <a:t>毛泽东和蒋介石在重庆合影</a:t>
            </a:r>
            <a:endParaRPr lang="zh-CN" altLang="en-US" sz="2400" b="1">
              <a:latin typeface="方正仿宋_GBK" charset="-122"/>
              <a:ea typeface="方正仿宋_GBK" charset="-122"/>
            </a:endParaRPr>
          </a:p>
        </p:txBody>
      </p:sp>
      <p:sp>
        <p:nvSpPr>
          <p:cNvPr id="10246" name="文本框 20483"/>
          <p:cNvSpPr txBox="1">
            <a:spLocks noChangeArrowheads="1"/>
          </p:cNvSpPr>
          <p:nvPr/>
        </p:nvSpPr>
        <p:spPr bwMode="auto">
          <a:xfrm>
            <a:off x="5623560" y="5948680"/>
            <a:ext cx="2209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400" b="1">
                <a:latin typeface="方正仿宋_GBK" charset="-122"/>
                <a:ea typeface="方正仿宋_GBK" charset="-122"/>
              </a:rPr>
              <a:t>（1945年8月）</a:t>
            </a:r>
            <a:endParaRPr lang="zh-CN" altLang="en-US" sz="1800" b="1">
              <a:solidFill>
                <a:srgbClr val="000099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0247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301308"/>
            <a:ext cx="4130675" cy="519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0242" grpId="0"/>
      <p:bldP spid="23554" grpId="0" animBg="1"/>
      <p:bldP spid="10245" grpId="0"/>
      <p:bldP spid="102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7174"/>
          <p:cNvSpPr>
            <a:spLocks noChangeArrowheads="1"/>
          </p:cNvSpPr>
          <p:nvPr/>
        </p:nvSpPr>
        <p:spPr bwMode="auto">
          <a:xfrm>
            <a:off x="141288" y="304800"/>
            <a:ext cx="3163887" cy="646113"/>
          </a:xfrm>
          <a:prstGeom prst="rect">
            <a:avLst/>
          </a:prstGeom>
          <a:noFill/>
          <a:ln w="38100">
            <a:solidFill>
              <a:srgbClr val="00CC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4000" b="1">
                <a:latin typeface="黑体" panose="02010609060101010101" charset="-122"/>
                <a:ea typeface="黑体" panose="02010609060101010101" charset="-122"/>
              </a:rPr>
              <a:t>（三）结果</a:t>
            </a:r>
            <a:endParaRPr lang="zh-CN" altLang="en-US" sz="40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8307" name="矩形 98306"/>
          <p:cNvSpPr>
            <a:spLocks noChangeArrowheads="1"/>
          </p:cNvSpPr>
          <p:nvPr/>
        </p:nvSpPr>
        <p:spPr bwMode="auto">
          <a:xfrm>
            <a:off x="52388" y="1106488"/>
            <a:ext cx="9144000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>
                <a:latin typeface="宋体" panose="02010600030101010101" pitchFamily="2" charset="-122"/>
              </a:rPr>
              <a:t>      </a:t>
            </a:r>
            <a:r>
              <a:rPr lang="zh-CN" altLang="en-US" sz="2800" b="1">
                <a:latin typeface="隶书" panose="02010509060101010101" pitchFamily="49" charset="-122"/>
                <a:ea typeface="隶书" panose="02010509060101010101" pitchFamily="49" charset="-122"/>
              </a:rPr>
              <a:t>1945年10月10日，国共双方签署了《政府与中共代表会谈纪要》，即“</a:t>
            </a:r>
            <a:r>
              <a:rPr lang="zh-CN" altLang="en-US" sz="28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双十协定</a:t>
            </a:r>
            <a:r>
              <a:rPr lang="zh-CN" altLang="en-US" sz="2800" b="1">
                <a:latin typeface="隶书" panose="02010509060101010101" pitchFamily="49" charset="-122"/>
                <a:ea typeface="隶书" panose="02010509060101010101" pitchFamily="49" charset="-122"/>
              </a:rPr>
              <a:t>”。双方同意以和平、民主、团结、统一的基础，长期合作，坚决避免内战，建设独立、自由和富强的新中国。召开政治协商会议，邀集各党派代表和社会贤达协商国是，讨论和平建国方案。</a:t>
            </a:r>
            <a:endParaRPr lang="zh-CN" altLang="en-US" sz="2800" b="1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11267" name="图片 135169" descr="04-12-08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3527425"/>
            <a:ext cx="4191000" cy="2698750"/>
          </a:xfrm>
          <a:prstGeom prst="rect">
            <a:avLst/>
          </a:prstGeom>
          <a:noFill/>
          <a:ln w="57150" cmpd="thickThin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文本框 135170"/>
          <p:cNvSpPr txBox="1">
            <a:spLocks noChangeArrowheads="1"/>
          </p:cNvSpPr>
          <p:nvPr/>
        </p:nvSpPr>
        <p:spPr bwMode="auto">
          <a:xfrm>
            <a:off x="4467225" y="3178175"/>
            <a:ext cx="550863" cy="395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lang="zh-CN" altLang="en-US" sz="2400" b="1">
                <a:latin typeface="方正仿宋_GBK" charset="-122"/>
                <a:ea typeface="方正仿宋_GBK" charset="-122"/>
              </a:rPr>
              <a:t>《双十协定》原稿影印件</a:t>
            </a:r>
            <a:endParaRPr lang="zh-CN" altLang="en-US" sz="2400" b="1">
              <a:latin typeface="方正仿宋_GBK" charset="-122"/>
              <a:ea typeface="方正仿宋_GBK" charset="-122"/>
            </a:endParaRPr>
          </a:p>
        </p:txBody>
      </p:sp>
      <p:pic>
        <p:nvPicPr>
          <p:cNvPr id="11269" name="图片 983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459163"/>
            <a:ext cx="4114800" cy="298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98307" grpId="0"/>
      <p:bldP spid="112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7174"/>
          <p:cNvSpPr>
            <a:spLocks noChangeArrowheads="1"/>
          </p:cNvSpPr>
          <p:nvPr/>
        </p:nvSpPr>
        <p:spPr bwMode="auto">
          <a:xfrm>
            <a:off x="158750" y="333375"/>
            <a:ext cx="6429375" cy="646113"/>
          </a:xfrm>
          <a:prstGeom prst="rect">
            <a:avLst/>
          </a:prstGeom>
          <a:noFill/>
          <a:ln w="38100">
            <a:solidFill>
              <a:srgbClr val="00CC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4000" b="1">
                <a:latin typeface="黑体" panose="02010609060101010101" charset="-122"/>
                <a:ea typeface="黑体" panose="02010609060101010101" charset="-122"/>
              </a:rPr>
              <a:t>（四）政治协商会议的召开</a:t>
            </a:r>
            <a:endParaRPr lang="zh-CN" altLang="en-US" sz="4000" b="1">
              <a:latin typeface="黑体" panose="02010609060101010101" charset="-122"/>
              <a:ea typeface="黑体" panose="02010609060101010101" charset="-122"/>
            </a:endParaRPr>
          </a:p>
        </p:txBody>
      </p:sp>
      <p:graphicFrame>
        <p:nvGraphicFramePr>
          <p:cNvPr id="2" name="表格 26625"/>
          <p:cNvGraphicFramePr/>
          <p:nvPr/>
        </p:nvGraphicFramePr>
        <p:xfrm>
          <a:off x="419100" y="1724025"/>
          <a:ext cx="8216900" cy="3170238"/>
        </p:xfrm>
        <a:graphic>
          <a:graphicData uri="http://schemas.openxmlformats.org/drawingml/2006/table">
            <a:tbl>
              <a:tblPr/>
              <a:tblGrid>
                <a:gridCol w="990677"/>
                <a:gridCol w="7226223"/>
              </a:tblGrid>
              <a:tr h="549275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zh-CN" altLang="en-US" sz="3000" b="1">
                          <a:solidFill>
                            <a:srgbClr val="0000CC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ea typeface="楷体" panose="02010609060101010101" pitchFamily="1" charset="-122"/>
                        </a:rPr>
                        <a:t>时间</a:t>
                      </a:r>
                      <a:endParaRPr lang="zh-CN" altLang="en-US" sz="3000" b="1">
                        <a:solidFill>
                          <a:srgbClr val="0000CC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ea typeface="楷体" panose="02010609060101010101" pitchFamily="1" charset="-122"/>
                      </a:endParaRPr>
                    </a:p>
                  </a:txBody>
                  <a:tcPr marL="91447" marR="91447">
                    <a:lnL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sz="3000" b="1">
                        <a:solidFill>
                          <a:srgbClr val="0000CC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楷体" panose="02010609060101010101" pitchFamily="1" charset="-122"/>
                        <a:ea typeface="楷体" panose="02010609060101010101" pitchFamily="1" charset="-122"/>
                      </a:endParaRPr>
                    </a:p>
                  </a:txBody>
                  <a:tcPr marL="91447" marR="91447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zh-CN" altLang="en-US" sz="3000" b="1">
                          <a:solidFill>
                            <a:srgbClr val="0000CC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ea typeface="楷体" panose="02010609060101010101" pitchFamily="1" charset="-122"/>
                        </a:rPr>
                        <a:t>地点</a:t>
                      </a:r>
                      <a:endParaRPr lang="zh-CN" altLang="en-US" sz="3000" b="1">
                        <a:solidFill>
                          <a:srgbClr val="0000CC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ea typeface="楷体" panose="02010609060101010101" pitchFamily="1" charset="-122"/>
                      </a:endParaRPr>
                    </a:p>
                  </a:txBody>
                  <a:tcPr marL="91447" marR="91447">
                    <a:lnL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sz="3000" b="1">
                        <a:solidFill>
                          <a:srgbClr val="0000CC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楷体" panose="02010609060101010101" pitchFamily="1" charset="-122"/>
                        <a:ea typeface="楷体" panose="02010609060101010101" pitchFamily="1" charset="-122"/>
                      </a:endParaRPr>
                    </a:p>
                  </a:txBody>
                  <a:tcPr marL="91447" marR="91447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54225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sz="3000" b="1">
                        <a:solidFill>
                          <a:srgbClr val="0000CC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ea typeface="楷体" panose="02010609060101010101" pitchFamily="1" charset="-122"/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zh-CN" altLang="en-US" sz="3000" b="1">
                          <a:solidFill>
                            <a:srgbClr val="0000CC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ea typeface="楷体" panose="02010609060101010101" pitchFamily="1" charset="-122"/>
                        </a:rPr>
                        <a:t>主要内容</a:t>
                      </a:r>
                      <a:endParaRPr lang="zh-CN" altLang="en-US" sz="3000" b="1">
                        <a:solidFill>
                          <a:srgbClr val="0000CC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ea typeface="楷体" panose="02010609060101010101" pitchFamily="1" charset="-122"/>
                      </a:endParaRPr>
                    </a:p>
                    <a:p>
                      <a:pPr marL="0" lvl="0" indent="0">
                        <a:buNone/>
                      </a:pPr>
                      <a:endParaRPr lang="zh-CN" altLang="en-US" sz="3000" b="1">
                        <a:solidFill>
                          <a:srgbClr val="0000CC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ea typeface="楷体" panose="02010609060101010101" pitchFamily="1" charset="-122"/>
                      </a:endParaRPr>
                    </a:p>
                  </a:txBody>
                  <a:tcPr marL="91447" marR="91447">
                    <a:lnL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sz="3000" b="1">
                        <a:solidFill>
                          <a:srgbClr val="0000CC"/>
                        </a:solidFill>
                        <a:ea typeface="楷体" panose="02010609060101010101" pitchFamily="1" charset="-122"/>
                      </a:endParaRPr>
                    </a:p>
                    <a:p>
                      <a:pPr marL="0" lvl="0" indent="0">
                        <a:buNone/>
                      </a:pPr>
                      <a:endParaRPr lang="zh-CN" altLang="en-US" sz="3000" b="1">
                        <a:solidFill>
                          <a:srgbClr val="0000CC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楷体" panose="02010609060101010101" pitchFamily="1" charset="-122"/>
                        <a:ea typeface="楷体" panose="02010609060101010101" pitchFamily="1" charset="-122"/>
                      </a:endParaRPr>
                    </a:p>
                    <a:p>
                      <a:pPr marL="0" lvl="0" indent="0">
                        <a:buNone/>
                      </a:pPr>
                      <a:endParaRPr lang="zh-CN" altLang="en-US" sz="3000" b="1">
                        <a:solidFill>
                          <a:srgbClr val="0000CC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ea typeface="楷体" panose="02010609060101010101" pitchFamily="1" charset="-122"/>
                      </a:endParaRPr>
                    </a:p>
                  </a:txBody>
                  <a:tcPr marL="91447" marR="91447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28" name="文本框 26649"/>
          <p:cNvSpPr txBox="1">
            <a:spLocks noChangeArrowheads="1"/>
          </p:cNvSpPr>
          <p:nvPr/>
        </p:nvSpPr>
        <p:spPr bwMode="auto">
          <a:xfrm>
            <a:off x="1409700" y="1724025"/>
            <a:ext cx="25939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1946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年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1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月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10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日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17429" name="文本框 26650"/>
          <p:cNvSpPr txBox="1">
            <a:spLocks noChangeArrowheads="1"/>
          </p:cNvSpPr>
          <p:nvPr/>
        </p:nvSpPr>
        <p:spPr bwMode="auto">
          <a:xfrm>
            <a:off x="1449388" y="2284413"/>
            <a:ext cx="1066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800" b="1">
                <a:ea typeface="楷体" panose="02010609060101010101" pitchFamily="1" charset="-122"/>
              </a:rPr>
              <a:t>重庆</a:t>
            </a:r>
            <a:endParaRPr lang="zh-CN" altLang="en-US" sz="2800" b="1">
              <a:ea typeface="楷体" panose="02010609060101010101" pitchFamily="1" charset="-122"/>
            </a:endParaRPr>
          </a:p>
        </p:txBody>
      </p:sp>
      <p:sp>
        <p:nvSpPr>
          <p:cNvPr id="26658" name="文本框 26657"/>
          <p:cNvSpPr txBox="1">
            <a:spLocks noChangeArrowheads="1"/>
          </p:cNvSpPr>
          <p:nvPr/>
        </p:nvSpPr>
        <p:spPr bwMode="auto">
          <a:xfrm>
            <a:off x="1428750" y="2949575"/>
            <a:ext cx="71564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800" b="1">
                <a:ea typeface="楷体" panose="02010609060101010101" pitchFamily="1" charset="-122"/>
              </a:rPr>
              <a:t>讨论了建立联合政府、和平建国纲领、召开国民大会、修改宪法草案、整编军队等问题</a:t>
            </a:r>
            <a:endParaRPr lang="zh-CN" altLang="en-US" sz="2800" b="1">
              <a:ea typeface="楷体" panose="02010609060101010101" pitchFamily="1" charset="-122"/>
            </a:endParaRPr>
          </a:p>
        </p:txBody>
      </p:sp>
      <p:sp>
        <p:nvSpPr>
          <p:cNvPr id="3" name="文本框 1"/>
          <p:cNvSpPr txBox="1">
            <a:spLocks noChangeArrowheads="1"/>
          </p:cNvSpPr>
          <p:nvPr/>
        </p:nvSpPr>
        <p:spPr bwMode="auto">
          <a:xfrm>
            <a:off x="1447800" y="3925888"/>
            <a:ext cx="7215188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800" b="1">
                <a:ea typeface="楷体" panose="02010609060101010101" pitchFamily="1" charset="-122"/>
              </a:rPr>
              <a:t>通过了一系列决议，再次确定了避免内战、和平建国的方针。</a:t>
            </a:r>
            <a:endParaRPr lang="zh-CN" altLang="en-US" sz="2800" b="1">
              <a:ea typeface="楷体" panose="02010609060101010101" pitchFamily="1" charset="-122"/>
            </a:endParaRPr>
          </a:p>
        </p:txBody>
      </p:sp>
      <p:pic>
        <p:nvPicPr>
          <p:cNvPr id="16405" name="Picture 7" descr="两党旗帜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038" y="542925"/>
            <a:ext cx="2017712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63500" y="5052694"/>
            <a:ext cx="8717280" cy="107632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3200" noProof="1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重庆谈判与政治协商会议的召开，为</a:t>
            </a:r>
            <a:endParaRPr lang="zh-CN" altLang="en-US" sz="3200" noProof="1">
              <a:ln w="25400">
                <a:solidFill>
                  <a:srgbClr val="861E1D">
                    <a:alpha val="94000"/>
                  </a:srgbClr>
                </a:solidFill>
                <a:prstDash val="solid"/>
              </a:ln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defRPr/>
            </a:pPr>
            <a:r>
              <a:rPr lang="zh-CN" altLang="en-US" sz="3200" noProof="1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中国实现民主统一、和平建国带来了一线曙光。</a:t>
            </a:r>
            <a:endParaRPr lang="zh-CN" altLang="en-US" sz="3200" noProof="1">
              <a:ln w="25400">
                <a:solidFill>
                  <a:srgbClr val="861E1D">
                    <a:alpha val="94000"/>
                  </a:srgbClr>
                </a:solidFill>
                <a:prstDash val="solid"/>
              </a:ln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8" grpId="0"/>
      <p:bldP spid="17429" grpId="0"/>
      <p:bldP spid="26658" grpId="0"/>
      <p:bldP spid="3" grpId="0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lang="zh-CN" altLang="en-US" sz="3000" b="1" dirty="0">
            <a:solidFill>
              <a:srgbClr val="FF0000"/>
            </a:solidFill>
            <a:uFillTx/>
            <a:latin typeface="微软雅黑" panose="020B0503020204020204" charset="-122"/>
            <a:ea typeface="微软雅黑" panose="020B0503020204020204" charset="-122"/>
            <a:sym typeface="+mn-ea"/>
          </a:defRPr>
        </a:defPPr>
      </a:lstStyle>
    </a:txDef>
  </a:objectDefaul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CDCDC"/>
        </a:accent4>
        <a:accent5>
          <a:srgbClr val="FFCAAA"/>
        </a:accent5>
        <a:accent6>
          <a:srgbClr val="00E5E5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2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27272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9"/>
        </a:accent5>
        <a:accent6>
          <a:srgbClr val="0000E5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BE5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9E5B7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1623</Words>
  <Application>WPS 演示</Application>
  <PresentationFormat>全屏显示(4:3)</PresentationFormat>
  <Paragraphs>175</Paragraphs>
  <Slides>22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9" baseType="lpstr">
      <vt:lpstr>Arial</vt:lpstr>
      <vt:lpstr>宋体</vt:lpstr>
      <vt:lpstr>Wingdings</vt:lpstr>
      <vt:lpstr>Times New Roman</vt:lpstr>
      <vt:lpstr>微软雅黑</vt:lpstr>
      <vt:lpstr>楷体</vt:lpstr>
      <vt:lpstr>黑体</vt:lpstr>
      <vt:lpstr>方正仿宋_GBK</vt:lpstr>
      <vt:lpstr>隶书</vt:lpstr>
      <vt:lpstr>楷体_GB2312</vt:lpstr>
      <vt:lpstr>新宋体</vt:lpstr>
      <vt:lpstr>华文新魏</vt:lpstr>
      <vt:lpstr>Segoe Print</vt:lpstr>
      <vt:lpstr>华文中宋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179</cp:revision>
  <dcterms:created xsi:type="dcterms:W3CDTF">2013-09-27T01:52:00Z</dcterms:created>
  <dcterms:modified xsi:type="dcterms:W3CDTF">2019-11-08T08:52:33Z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2052-11.1.0.9145</vt:lpwstr>
  </property>
</Properties>
</file>