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256" r:id="rId3"/>
    <p:sldId id="257" r:id="rId4"/>
    <p:sldId id="261" r:id="rId5"/>
    <p:sldId id="258" r:id="rId6"/>
    <p:sldId id="262" r:id="rId7"/>
    <p:sldId id="259" r:id="rId8"/>
    <p:sldId id="263" r:id="rId9"/>
    <p:sldId id="260" r:id="rId10"/>
    <p:sldId id="264" r:id="rId11"/>
    <p:sldId id="344" r:id="rId12"/>
    <p:sldId id="346" r:id="rId13"/>
    <p:sldId id="345" r:id="rId14"/>
    <p:sldId id="390" r:id="rId15"/>
    <p:sldId id="391" r:id="rId16"/>
    <p:sldId id="392" r:id="rId17"/>
    <p:sldId id="393" r:id="rId18"/>
    <p:sldId id="394" r:id="rId19"/>
    <p:sldId id="437" r:id="rId20"/>
    <p:sldId id="482" r:id="rId21"/>
    <p:sldId id="484" r:id="rId22"/>
    <p:sldId id="534" r:id="rId23"/>
    <p:sldId id="480" r:id="rId24"/>
    <p:sldId id="485" r:id="rId25"/>
    <p:sldId id="533" r:id="rId26"/>
    <p:sldId id="481" r:id="rId27"/>
    <p:sldId id="487" r:id="rId28"/>
    <p:sldId id="486" r:id="rId29"/>
    <p:sldId id="488" r:id="rId30"/>
    <p:sldId id="300" r:id="rId31"/>
    <p:sldId id="268" r:id="rId32"/>
    <p:sldId id="270" r:id="rId33"/>
    <p:sldId id="269" r:id="rId34"/>
    <p:sldId id="271" r:id="rId35"/>
    <p:sldId id="272" r:id="rId36"/>
    <p:sldId id="273" r:id="rId37"/>
    <p:sldId id="274" r:id="rId38"/>
    <p:sldId id="276" r:id="rId39"/>
    <p:sldId id="279" r:id="rId40"/>
    <p:sldId id="282" r:id="rId41"/>
    <p:sldId id="284" r:id="rId42"/>
    <p:sldId id="285" r:id="rId43"/>
    <p:sldId id="287" r:id="rId44"/>
    <p:sldId id="286" r:id="rId45"/>
    <p:sldId id="288" r:id="rId47"/>
    <p:sldId id="289" r:id="rId48"/>
    <p:sldId id="283" r:id="rId49"/>
    <p:sldId id="292" r:id="rId50"/>
    <p:sldId id="277" r:id="rId51"/>
    <p:sldId id="290" r:id="rId52"/>
    <p:sldId id="291" r:id="rId53"/>
    <p:sldId id="293" r:id="rId54"/>
    <p:sldId id="294" r:id="rId55"/>
    <p:sldId id="295" r:id="rId56"/>
    <p:sldId id="296" r:id="rId57"/>
    <p:sldId id="297" r:id="rId58"/>
    <p:sldId id="298" r:id="rId59"/>
    <p:sldId id="301" r:id="rId60"/>
    <p:sldId id="332" r:id="rId61"/>
    <p:sldId id="333" r:id="rId62"/>
    <p:sldId id="334" r:id="rId63"/>
    <p:sldId id="337" r:id="rId64"/>
    <p:sldId id="336" r:id="rId65"/>
    <p:sldId id="335" r:id="rId66"/>
    <p:sldId id="340" r:id="rId67"/>
    <p:sldId id="341" r:id="rId68"/>
    <p:sldId id="342" r:id="rId69"/>
    <p:sldId id="343" r:id="rId7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05F2C04-C923-438B-8C0F-E0CD2BADF298}">
      <wppc:fontMiss xmlns:wppc="http://www.wps.cn/officeDocument/PresentationCustomData" type="true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23" autoAdjust="0"/>
  </p:normalViewPr>
  <p:slideViewPr>
    <p:cSldViewPr snapToGrid="0">
      <p:cViewPr varScale="1">
        <p:scale>
          <a:sx n="67" d="100"/>
          <a:sy n="67" d="100"/>
        </p:scale>
        <p:origin x="408" y="66"/>
      </p:cViewPr>
      <p:guideLst>
        <p:guide orient="horz" pos="2160"/>
        <p:guide pos="38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3" Type="http://schemas.openxmlformats.org/officeDocument/2006/relationships/tableStyles" Target="tableStyles.xml"/><Relationship Id="rId72" Type="http://schemas.openxmlformats.org/officeDocument/2006/relationships/viewProps" Target="viewProps.xml"/><Relationship Id="rId71" Type="http://schemas.openxmlformats.org/officeDocument/2006/relationships/presProps" Target="presProps.xml"/><Relationship Id="rId70" Type="http://schemas.openxmlformats.org/officeDocument/2006/relationships/slide" Target="slides/slide67.xml"/><Relationship Id="rId7" Type="http://schemas.openxmlformats.org/officeDocument/2006/relationships/slide" Target="slides/slide5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10783-B324-462F-AF34-A9919208C8EF}" type="doc">
      <dgm:prSet loTypeId="urn:microsoft.com/office/officeart/2005/8/layout/cycle7#1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CAD3C9EE-840B-48E9-9737-665BA3B60AD5}">
      <dgm:prSet phldrT="[文本]"/>
      <dgm:spPr/>
      <dgm:t>
        <a:bodyPr/>
        <a:lstStyle/>
        <a:p>
          <a:r>
            <a:rPr lang="zh-CN" altLang="en-US" dirty="0"/>
            <a:t>欧洲</a:t>
          </a:r>
        </a:p>
      </dgm:t>
    </dgm:pt>
    <dgm:pt modelId="{F75E0A79-12CF-4847-A192-F39E4029C68F}" cxnId="{6A37BE38-F24B-4625-B06F-AE15A147DEB5}" type="parTrans">
      <dgm:prSet/>
      <dgm:spPr/>
      <dgm:t>
        <a:bodyPr/>
        <a:lstStyle/>
        <a:p>
          <a:endParaRPr lang="zh-CN" altLang="en-US"/>
        </a:p>
      </dgm:t>
    </dgm:pt>
    <dgm:pt modelId="{A0EB6AB1-BF0C-4AA3-AB7C-4B0C3C6D189E}" cxnId="{6A37BE38-F24B-4625-B06F-AE15A147DEB5}" type="sibTrans">
      <dgm:prSet/>
      <dgm:spPr/>
      <dgm:t>
        <a:bodyPr/>
        <a:lstStyle/>
        <a:p>
          <a:endParaRPr lang="zh-CN" altLang="en-US"/>
        </a:p>
      </dgm:t>
    </dgm:pt>
    <dgm:pt modelId="{18DF3CC8-6606-45C1-817F-484C6846754A}">
      <dgm:prSet phldrT="[文本]"/>
      <dgm:spPr/>
      <dgm:t>
        <a:bodyPr/>
        <a:lstStyle/>
        <a:p>
          <a:r>
            <a:rPr lang="zh-CN" altLang="en-US" dirty="0"/>
            <a:t>非洲</a:t>
          </a:r>
        </a:p>
      </dgm:t>
    </dgm:pt>
    <dgm:pt modelId="{1BF4C0E4-2136-447A-A7A8-21D67E8E5C3D}" cxnId="{E45474D9-FF64-4A67-965C-504DC2138A4F}" type="parTrans">
      <dgm:prSet/>
      <dgm:spPr/>
      <dgm:t>
        <a:bodyPr/>
        <a:lstStyle/>
        <a:p>
          <a:endParaRPr lang="zh-CN" altLang="en-US"/>
        </a:p>
      </dgm:t>
    </dgm:pt>
    <dgm:pt modelId="{B0090446-6DD8-4DEA-B0FC-4EC7EB825738}" cxnId="{E45474D9-FF64-4A67-965C-504DC2138A4F}" type="sibTrans">
      <dgm:prSet/>
      <dgm:spPr/>
      <dgm:t>
        <a:bodyPr/>
        <a:lstStyle/>
        <a:p>
          <a:endParaRPr lang="zh-CN" altLang="en-US"/>
        </a:p>
      </dgm:t>
    </dgm:pt>
    <dgm:pt modelId="{E786B147-8E27-407D-A6F0-D047FD3D475A}">
      <dgm:prSet phldrT="[文本]"/>
      <dgm:spPr/>
      <dgm:t>
        <a:bodyPr/>
        <a:lstStyle/>
        <a:p>
          <a:r>
            <a:rPr lang="zh-CN" altLang="en-US" dirty="0"/>
            <a:t>美洲</a:t>
          </a:r>
        </a:p>
      </dgm:t>
    </dgm:pt>
    <dgm:pt modelId="{93D83771-8C66-4BC3-911D-3DE4B16E2CD9}" cxnId="{3651D452-032A-4FA3-8B7F-1D08AFED2962}" type="parTrans">
      <dgm:prSet/>
      <dgm:spPr/>
      <dgm:t>
        <a:bodyPr/>
        <a:lstStyle/>
        <a:p>
          <a:endParaRPr lang="zh-CN" altLang="en-US"/>
        </a:p>
      </dgm:t>
    </dgm:pt>
    <dgm:pt modelId="{2AAFA15C-22C9-4B93-B971-512148745A1E}" cxnId="{3651D452-032A-4FA3-8B7F-1D08AFED2962}" type="sibTrans">
      <dgm:prSet/>
      <dgm:spPr/>
      <dgm:t>
        <a:bodyPr/>
        <a:lstStyle/>
        <a:p>
          <a:endParaRPr lang="zh-CN" altLang="en-US"/>
        </a:p>
      </dgm:t>
    </dgm:pt>
    <dgm:pt modelId="{D1087E06-871F-4C18-8AF7-582CF084A10A}" type="pres">
      <dgm:prSet presAssocID="{5EB10783-B324-462F-AF34-A9919208C8EF}" presName="Name0" presStyleCnt="0">
        <dgm:presLayoutVars>
          <dgm:dir/>
          <dgm:resizeHandles val="exact"/>
        </dgm:presLayoutVars>
      </dgm:prSet>
      <dgm:spPr/>
    </dgm:pt>
    <dgm:pt modelId="{214527F7-84BC-4326-BBA4-BC9F60A96594}" type="pres">
      <dgm:prSet presAssocID="{CAD3C9EE-840B-48E9-9737-665BA3B60AD5}" presName="node" presStyleLbl="node1" presStyleIdx="0" presStyleCnt="3">
        <dgm:presLayoutVars>
          <dgm:bulletEnabled val="1"/>
        </dgm:presLayoutVars>
      </dgm:prSet>
      <dgm:spPr/>
    </dgm:pt>
    <dgm:pt modelId="{3C3DE74A-B0B8-4E92-81A5-5E9D46E8FE12}" type="pres">
      <dgm:prSet presAssocID="{A0EB6AB1-BF0C-4AA3-AB7C-4B0C3C6D189E}" presName="sibTrans" presStyleLbl="sibTrans2D1" presStyleIdx="0" presStyleCnt="3"/>
      <dgm:spPr/>
    </dgm:pt>
    <dgm:pt modelId="{C70877B6-07C4-4D62-8EB2-139EA6BE58A2}" type="pres">
      <dgm:prSet presAssocID="{A0EB6AB1-BF0C-4AA3-AB7C-4B0C3C6D189E}" presName="connectorText" presStyleLbl="sibTrans2D1" presStyleIdx="0" presStyleCnt="3"/>
      <dgm:spPr/>
    </dgm:pt>
    <dgm:pt modelId="{E07C24C5-6C62-4666-B4CA-6B0306B0D237}" type="pres">
      <dgm:prSet presAssocID="{18DF3CC8-6606-45C1-817F-484C6846754A}" presName="node" presStyleLbl="node1" presStyleIdx="1" presStyleCnt="3">
        <dgm:presLayoutVars>
          <dgm:bulletEnabled val="1"/>
        </dgm:presLayoutVars>
      </dgm:prSet>
      <dgm:spPr/>
    </dgm:pt>
    <dgm:pt modelId="{4117D826-D409-4BE4-AA6A-3B46F404E156}" type="pres">
      <dgm:prSet presAssocID="{B0090446-6DD8-4DEA-B0FC-4EC7EB825738}" presName="sibTrans" presStyleLbl="sibTrans2D1" presStyleIdx="1" presStyleCnt="3"/>
      <dgm:spPr/>
    </dgm:pt>
    <dgm:pt modelId="{94065ADE-A0F6-4909-9A00-419661C5CD64}" type="pres">
      <dgm:prSet presAssocID="{B0090446-6DD8-4DEA-B0FC-4EC7EB825738}" presName="connectorText" presStyleLbl="sibTrans2D1" presStyleIdx="1" presStyleCnt="3"/>
      <dgm:spPr/>
    </dgm:pt>
    <dgm:pt modelId="{5FE17B39-239C-4558-8A93-D6814BBF3AAB}" type="pres">
      <dgm:prSet presAssocID="{E786B147-8E27-407D-A6F0-D047FD3D475A}" presName="node" presStyleLbl="node1" presStyleIdx="2" presStyleCnt="3">
        <dgm:presLayoutVars>
          <dgm:bulletEnabled val="1"/>
        </dgm:presLayoutVars>
      </dgm:prSet>
      <dgm:spPr/>
    </dgm:pt>
    <dgm:pt modelId="{10243CDE-3CB8-41EB-9E99-9C6B57FC0D5D}" type="pres">
      <dgm:prSet presAssocID="{2AAFA15C-22C9-4B93-B971-512148745A1E}" presName="sibTrans" presStyleLbl="sibTrans2D1" presStyleIdx="2" presStyleCnt="3"/>
      <dgm:spPr/>
    </dgm:pt>
    <dgm:pt modelId="{029DD8A6-8146-49F9-9E31-FB1ED06CC879}" type="pres">
      <dgm:prSet presAssocID="{2AAFA15C-22C9-4B93-B971-512148745A1E}" presName="connectorText" presStyleLbl="sibTrans2D1" presStyleIdx="2" presStyleCnt="3"/>
      <dgm:spPr/>
    </dgm:pt>
  </dgm:ptLst>
  <dgm:cxnLst>
    <dgm:cxn modelId="{ECE54A30-317B-4225-8D70-0BC773E99540}" type="presOf" srcId="{18DF3CC8-6606-45C1-817F-484C6846754A}" destId="{E07C24C5-6C62-4666-B4CA-6B0306B0D237}" srcOrd="0" destOrd="0" presId="urn:microsoft.com/office/officeart/2005/8/layout/cycle7#1"/>
    <dgm:cxn modelId="{B45CC733-63B1-48E2-9283-92AC14430696}" type="presOf" srcId="{B0090446-6DD8-4DEA-B0FC-4EC7EB825738}" destId="{4117D826-D409-4BE4-AA6A-3B46F404E156}" srcOrd="0" destOrd="0" presId="urn:microsoft.com/office/officeart/2005/8/layout/cycle7#1"/>
    <dgm:cxn modelId="{6A37BE38-F24B-4625-B06F-AE15A147DEB5}" srcId="{5EB10783-B324-462F-AF34-A9919208C8EF}" destId="{CAD3C9EE-840B-48E9-9737-665BA3B60AD5}" srcOrd="0" destOrd="0" parTransId="{F75E0A79-12CF-4847-A192-F39E4029C68F}" sibTransId="{A0EB6AB1-BF0C-4AA3-AB7C-4B0C3C6D189E}"/>
    <dgm:cxn modelId="{DE5EFC67-7A55-4D2D-9FCE-693C9C44AC51}" type="presOf" srcId="{CAD3C9EE-840B-48E9-9737-665BA3B60AD5}" destId="{214527F7-84BC-4326-BBA4-BC9F60A96594}" srcOrd="0" destOrd="0" presId="urn:microsoft.com/office/officeart/2005/8/layout/cycle7#1"/>
    <dgm:cxn modelId="{65334A6B-DEF2-4B25-836E-3DB671BE1EC6}" type="presOf" srcId="{2AAFA15C-22C9-4B93-B971-512148745A1E}" destId="{10243CDE-3CB8-41EB-9E99-9C6B57FC0D5D}" srcOrd="0" destOrd="0" presId="urn:microsoft.com/office/officeart/2005/8/layout/cycle7#1"/>
    <dgm:cxn modelId="{8295754E-A9F7-43D2-8252-041192538885}" type="presOf" srcId="{E786B147-8E27-407D-A6F0-D047FD3D475A}" destId="{5FE17B39-239C-4558-8A93-D6814BBF3AAB}" srcOrd="0" destOrd="0" presId="urn:microsoft.com/office/officeart/2005/8/layout/cycle7#1"/>
    <dgm:cxn modelId="{3651D452-032A-4FA3-8B7F-1D08AFED2962}" srcId="{5EB10783-B324-462F-AF34-A9919208C8EF}" destId="{E786B147-8E27-407D-A6F0-D047FD3D475A}" srcOrd="2" destOrd="0" parTransId="{93D83771-8C66-4BC3-911D-3DE4B16E2CD9}" sibTransId="{2AAFA15C-22C9-4B93-B971-512148745A1E}"/>
    <dgm:cxn modelId="{10312555-83A4-44F7-907B-5DD498EF61FC}" type="presOf" srcId="{2AAFA15C-22C9-4B93-B971-512148745A1E}" destId="{029DD8A6-8146-49F9-9E31-FB1ED06CC879}" srcOrd="1" destOrd="0" presId="urn:microsoft.com/office/officeart/2005/8/layout/cycle7#1"/>
    <dgm:cxn modelId="{C375798F-8F5F-4AF4-9CD7-A9F9FFEAAEED}" type="presOf" srcId="{A0EB6AB1-BF0C-4AA3-AB7C-4B0C3C6D189E}" destId="{C70877B6-07C4-4D62-8EB2-139EA6BE58A2}" srcOrd="1" destOrd="0" presId="urn:microsoft.com/office/officeart/2005/8/layout/cycle7#1"/>
    <dgm:cxn modelId="{E112F293-379D-4C8F-8504-BB49EC0BA277}" type="presOf" srcId="{B0090446-6DD8-4DEA-B0FC-4EC7EB825738}" destId="{94065ADE-A0F6-4909-9A00-419661C5CD64}" srcOrd="1" destOrd="0" presId="urn:microsoft.com/office/officeart/2005/8/layout/cycle7#1"/>
    <dgm:cxn modelId="{E45474D9-FF64-4A67-965C-504DC2138A4F}" srcId="{5EB10783-B324-462F-AF34-A9919208C8EF}" destId="{18DF3CC8-6606-45C1-817F-484C6846754A}" srcOrd="1" destOrd="0" parTransId="{1BF4C0E4-2136-447A-A7A8-21D67E8E5C3D}" sibTransId="{B0090446-6DD8-4DEA-B0FC-4EC7EB825738}"/>
    <dgm:cxn modelId="{F4B314EB-9DC5-4237-91F1-F94D9715B4AD}" type="presOf" srcId="{5EB10783-B324-462F-AF34-A9919208C8EF}" destId="{D1087E06-871F-4C18-8AF7-582CF084A10A}" srcOrd="0" destOrd="0" presId="urn:microsoft.com/office/officeart/2005/8/layout/cycle7#1"/>
    <dgm:cxn modelId="{6C9C78ED-BD03-4076-B62E-145EF3903D9E}" type="presOf" srcId="{A0EB6AB1-BF0C-4AA3-AB7C-4B0C3C6D189E}" destId="{3C3DE74A-B0B8-4E92-81A5-5E9D46E8FE12}" srcOrd="0" destOrd="0" presId="urn:microsoft.com/office/officeart/2005/8/layout/cycle7#1"/>
    <dgm:cxn modelId="{A50AF8DA-8E9D-4BAD-96FE-4587254C6EEA}" type="presParOf" srcId="{D1087E06-871F-4C18-8AF7-582CF084A10A}" destId="{214527F7-84BC-4326-BBA4-BC9F60A96594}" srcOrd="0" destOrd="0" presId="urn:microsoft.com/office/officeart/2005/8/layout/cycle7#1"/>
    <dgm:cxn modelId="{B8782451-6F4B-4B15-86B7-20A0854EF3E1}" type="presParOf" srcId="{D1087E06-871F-4C18-8AF7-582CF084A10A}" destId="{3C3DE74A-B0B8-4E92-81A5-5E9D46E8FE12}" srcOrd="1" destOrd="0" presId="urn:microsoft.com/office/officeart/2005/8/layout/cycle7#1"/>
    <dgm:cxn modelId="{7826A0F7-F0DD-4E57-B7C6-AD9484FB706C}" type="presParOf" srcId="{3C3DE74A-B0B8-4E92-81A5-5E9D46E8FE12}" destId="{C70877B6-07C4-4D62-8EB2-139EA6BE58A2}" srcOrd="0" destOrd="0" presId="urn:microsoft.com/office/officeart/2005/8/layout/cycle7#1"/>
    <dgm:cxn modelId="{7ED99AEC-282F-4D1A-87E0-7C90D6A99574}" type="presParOf" srcId="{D1087E06-871F-4C18-8AF7-582CF084A10A}" destId="{E07C24C5-6C62-4666-B4CA-6B0306B0D237}" srcOrd="2" destOrd="0" presId="urn:microsoft.com/office/officeart/2005/8/layout/cycle7#1"/>
    <dgm:cxn modelId="{8EA52F07-7F95-4BC6-B88C-B12BE37ED029}" type="presParOf" srcId="{D1087E06-871F-4C18-8AF7-582CF084A10A}" destId="{4117D826-D409-4BE4-AA6A-3B46F404E156}" srcOrd="3" destOrd="0" presId="urn:microsoft.com/office/officeart/2005/8/layout/cycle7#1"/>
    <dgm:cxn modelId="{60D4E972-46CF-48E3-960D-2253B5EBCA60}" type="presParOf" srcId="{4117D826-D409-4BE4-AA6A-3B46F404E156}" destId="{94065ADE-A0F6-4909-9A00-419661C5CD64}" srcOrd="0" destOrd="0" presId="urn:microsoft.com/office/officeart/2005/8/layout/cycle7#1"/>
    <dgm:cxn modelId="{F5BADE48-1CF8-4942-9A06-E1ACC17DAB00}" type="presParOf" srcId="{D1087E06-871F-4C18-8AF7-582CF084A10A}" destId="{5FE17B39-239C-4558-8A93-D6814BBF3AAB}" srcOrd="4" destOrd="0" presId="urn:microsoft.com/office/officeart/2005/8/layout/cycle7#1"/>
    <dgm:cxn modelId="{1D48DDC5-3089-435C-83B7-603B05CED789}" type="presParOf" srcId="{D1087E06-871F-4C18-8AF7-582CF084A10A}" destId="{10243CDE-3CB8-41EB-9E99-9C6B57FC0D5D}" srcOrd="5" destOrd="0" presId="urn:microsoft.com/office/officeart/2005/8/layout/cycle7#1"/>
    <dgm:cxn modelId="{5D6A1AD1-3599-4448-BDBF-DCF6DF1D6A49}" type="presParOf" srcId="{10243CDE-3CB8-41EB-9E99-9C6B57FC0D5D}" destId="{029DD8A6-8146-49F9-9E31-FB1ED06CC879}" srcOrd="0" destOrd="0" presId="urn:microsoft.com/office/officeart/2005/8/layout/cycle7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527F7-84BC-4326-BBA4-BC9F60A96594}">
      <dsp:nvSpPr>
        <dsp:cNvPr id="0" name=""/>
        <dsp:cNvSpPr/>
      </dsp:nvSpPr>
      <dsp:spPr>
        <a:xfrm>
          <a:off x="2381960" y="674"/>
          <a:ext cx="961730" cy="480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欧洲</a:t>
          </a:r>
        </a:p>
      </dsp:txBody>
      <dsp:txXfrm>
        <a:off x="2396044" y="14758"/>
        <a:ext cx="933562" cy="452697"/>
      </dsp:txXfrm>
    </dsp:sp>
    <dsp:sp modelId="{3C3DE74A-B0B8-4E92-81A5-5E9D46E8FE12}">
      <dsp:nvSpPr>
        <dsp:cNvPr id="0" name=""/>
        <dsp:cNvSpPr/>
      </dsp:nvSpPr>
      <dsp:spPr>
        <a:xfrm rot="3600000">
          <a:off x="3009173" y="844997"/>
          <a:ext cx="501786" cy="16830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>
        <a:off x="3059664" y="878657"/>
        <a:ext cx="400804" cy="100982"/>
      </dsp:txXfrm>
    </dsp:sp>
    <dsp:sp modelId="{E07C24C5-6C62-4666-B4CA-6B0306B0D237}">
      <dsp:nvSpPr>
        <dsp:cNvPr id="0" name=""/>
        <dsp:cNvSpPr/>
      </dsp:nvSpPr>
      <dsp:spPr>
        <a:xfrm>
          <a:off x="3176442" y="1376757"/>
          <a:ext cx="961730" cy="480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非洲</a:t>
          </a:r>
        </a:p>
      </dsp:txBody>
      <dsp:txXfrm>
        <a:off x="3190526" y="1390841"/>
        <a:ext cx="933562" cy="452697"/>
      </dsp:txXfrm>
    </dsp:sp>
    <dsp:sp modelId="{4117D826-D409-4BE4-AA6A-3B46F404E156}">
      <dsp:nvSpPr>
        <dsp:cNvPr id="0" name=""/>
        <dsp:cNvSpPr/>
      </dsp:nvSpPr>
      <dsp:spPr>
        <a:xfrm rot="10800000">
          <a:off x="2611932" y="1533038"/>
          <a:ext cx="501786" cy="16830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 rot="10800000">
        <a:off x="2662423" y="1566698"/>
        <a:ext cx="400804" cy="100982"/>
      </dsp:txXfrm>
    </dsp:sp>
    <dsp:sp modelId="{5FE17B39-239C-4558-8A93-D6814BBF3AAB}">
      <dsp:nvSpPr>
        <dsp:cNvPr id="0" name=""/>
        <dsp:cNvSpPr/>
      </dsp:nvSpPr>
      <dsp:spPr>
        <a:xfrm>
          <a:off x="1587478" y="1376757"/>
          <a:ext cx="961730" cy="480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美洲</a:t>
          </a:r>
        </a:p>
      </dsp:txBody>
      <dsp:txXfrm>
        <a:off x="1601562" y="1390841"/>
        <a:ext cx="933562" cy="452697"/>
      </dsp:txXfrm>
    </dsp:sp>
    <dsp:sp modelId="{10243CDE-3CB8-41EB-9E99-9C6B57FC0D5D}">
      <dsp:nvSpPr>
        <dsp:cNvPr id="0" name=""/>
        <dsp:cNvSpPr/>
      </dsp:nvSpPr>
      <dsp:spPr>
        <a:xfrm rot="18000000">
          <a:off x="2214691" y="844997"/>
          <a:ext cx="501786" cy="16830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>
        <a:off x="2265182" y="878657"/>
        <a:ext cx="400804" cy="100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#1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Sty" val="arr"/>
                    <dgm:param type="endSty" val="arr"/>
                    <dgm:param type="begPts" val="radial"/>
                    <dgm:param type="endPts" val="radial"/>
                  </dgm:alg>
                </dgm:if>
                <dgm:else name="Name8">
                  <dgm:alg type="conn">
                    <dgm:param type="begSty" val="arr"/>
                    <dgm:param type="endSty" val="arr"/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FE5DA-5864-4077-B5F4-64BBD328CB2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FF1DB-70DE-403B-A593-DE5C10B6582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50998" y="551851"/>
            <a:ext cx="9144000" cy="2387600"/>
          </a:xfrm>
        </p:spPr>
        <p:txBody>
          <a:bodyPr/>
          <a:lstStyle/>
          <a:p>
            <a:r>
              <a:rPr lang="en-US" altLang="zh-CN" b="1" dirty="0"/>
              <a:t>2020</a:t>
            </a:r>
            <a:r>
              <a:rPr lang="zh-CN" altLang="en-US" b="1" dirty="0"/>
              <a:t>届</a:t>
            </a:r>
            <a:r>
              <a:rPr lang="zh-CN" altLang="en-US" b="1" dirty="0">
                <a:sym typeface="+mn-ea"/>
              </a:rPr>
              <a:t>历史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考点默写 </a:t>
            </a:r>
            <a:br>
              <a:rPr lang="zh-CN" altLang="en-US" dirty="0"/>
            </a:b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50365" y="3104343"/>
            <a:ext cx="9144000" cy="1655762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ym typeface="+mn-ea"/>
              </a:rPr>
              <a:t>九上</a:t>
            </a:r>
            <a:endParaRPr lang="zh-CN" altLang="en-US" sz="6000" b="1" dirty="0"/>
          </a:p>
          <a:p>
            <a:endParaRPr lang="zh-CN" altLang="en-US" sz="6000" b="1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40610" y="-16510"/>
            <a:ext cx="8354060" cy="89725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005</a:t>
            </a:r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号</a:t>
            </a:r>
            <a:r>
              <a:rPr lang="zh-CN" altLang="en-US" b="1">
                <a:sym typeface="+mn-ea"/>
              </a:rPr>
              <a:t>文艺复兴运动</a:t>
            </a:r>
            <a:endParaRPr lang="zh-CN" altLang="en-US" b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0810" y="648335"/>
            <a:ext cx="11930380" cy="58312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b="1" dirty="0"/>
              <a:t>1.</a:t>
            </a:r>
            <a:r>
              <a:rPr lang="zh-CN" altLang="en-US" b="1" dirty="0"/>
              <a:t>兴起的时间：                                  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/>
              <a:t>2.</a:t>
            </a:r>
            <a:r>
              <a:rPr lang="zh-CN" altLang="en-US" b="1"/>
              <a:t>兴起国家：</a:t>
            </a:r>
            <a:endParaRPr lang="zh-CN" altLang="en-US" b="1"/>
          </a:p>
          <a:p>
            <a:pPr marL="0" indent="0">
              <a:buNone/>
            </a:pPr>
            <a:r>
              <a:rPr lang="en-US" altLang="zh-CN" b="1" dirty="0"/>
              <a:t>3.</a:t>
            </a:r>
            <a:r>
              <a:rPr lang="zh-CN" altLang="en-US" b="1" dirty="0"/>
              <a:t>根本原因：                                     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/>
              <a:t>4.</a:t>
            </a:r>
            <a:r>
              <a:rPr lang="zh-CN" altLang="en-US" b="1" dirty="0"/>
              <a:t>核心：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/>
              <a:t>5.</a:t>
            </a:r>
            <a:r>
              <a:rPr lang="zh-CN" altLang="en-US" b="1" dirty="0"/>
              <a:t>性质：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>
                <a:sym typeface="+mn-ea"/>
              </a:rPr>
              <a:t>6.</a:t>
            </a:r>
            <a:r>
              <a:rPr lang="zh-CN" altLang="en-US" b="1" dirty="0">
                <a:sym typeface="+mn-ea"/>
              </a:rPr>
              <a:t>影响：</a:t>
            </a:r>
            <a:endParaRPr lang="zh-CN" altLang="en-US" b="1" dirty="0">
              <a:sym typeface="+mn-ea"/>
            </a:endParaRPr>
          </a:p>
          <a:p>
            <a:pPr marL="0" indent="0">
              <a:buNone/>
            </a:pPr>
            <a:r>
              <a:rPr lang="en-US" altLang="zh-CN" b="1" dirty="0"/>
              <a:t>7.</a:t>
            </a:r>
            <a:r>
              <a:rPr lang="zh-CN" altLang="en-US" b="1" dirty="0"/>
              <a:t>写出下列代表人物及作品：</a:t>
            </a:r>
            <a:endParaRPr lang="zh-CN" altLang="en-US" b="1" dirty="0"/>
          </a:p>
          <a:p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）文艺复兴的先驱： </a:t>
            </a:r>
            <a:endParaRPr lang="zh-CN" altLang="en-US" b="1" dirty="0"/>
          </a:p>
          <a:p>
            <a:r>
              <a:rPr lang="zh-CN" altLang="en-US" b="1" dirty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）最完美的代表人物：</a:t>
            </a:r>
            <a:endParaRPr lang="zh-CN" altLang="en-US" b="1" dirty="0"/>
          </a:p>
          <a:p>
            <a:r>
              <a:rPr lang="zh-CN" altLang="en-US" b="1" dirty="0"/>
              <a:t>（</a:t>
            </a:r>
            <a:r>
              <a:rPr lang="en-US" altLang="zh-CN" b="1" dirty="0"/>
              <a:t>3</a:t>
            </a:r>
            <a:r>
              <a:rPr lang="zh-CN" altLang="en-US" b="1" dirty="0"/>
              <a:t>）英国文艺复兴时期的代表：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/>
              <a:t>8.</a:t>
            </a:r>
            <a:r>
              <a:rPr lang="zh-CN" altLang="en-US" b="1" dirty="0"/>
              <a:t>文艺复兴运动又称作什么？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/>
              <a:t>9.</a:t>
            </a:r>
            <a:r>
              <a:rPr lang="en-US" b="1" dirty="0"/>
              <a:t>20</a:t>
            </a:r>
            <a:r>
              <a:rPr lang="zh-CN" altLang="en-US" b="1" dirty="0"/>
              <a:t>世纪初，中国兴起什么思想解放运动？写出其</a:t>
            </a:r>
            <a:r>
              <a:rPr lang="zh-CN" altLang="en-US" b="1" dirty="0">
                <a:sym typeface="+mn-ea"/>
              </a:rPr>
              <a:t>口号和四位</a:t>
            </a:r>
            <a:r>
              <a:rPr lang="zh-CN" altLang="en-US" b="1" dirty="0"/>
              <a:t>代表人物。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19500" y="64770"/>
            <a:ext cx="3124200" cy="650240"/>
          </a:xfrm>
        </p:spPr>
        <p:txBody>
          <a:bodyPr/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005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0810" y="513080"/>
            <a:ext cx="11930380" cy="5831205"/>
          </a:xfrm>
        </p:spPr>
        <p:txBody>
          <a:bodyPr>
            <a:normAutofit fontScale="90000" lnSpcReduction="10000"/>
          </a:bodyPr>
          <a:lstStyle/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兴起的时间：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世纪                     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国家：意大利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根本原因： 资本主义萌芽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出现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。   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核心：人文主义。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性质：一场反对教会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神权至上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”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、提倡人文主义的新文化运动。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影响：促进了人们的思想大解放，推动了欧洲文化思想领域的繁荣，为欧洲资本主义社会的产生和发展奠定了思想文化基础。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7.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）文艺复兴的先驱： 但丁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《神曲》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）最完美的代表人物：达•芬奇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《蒙娜丽莎》、《最后的晚餐》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）英国文艺复兴的代表：莎士比亚：《哈姆雷特》《罗密欧与朱丽叶》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8.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文艺复兴运动又称作：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人的发现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资本主义时代的曙光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”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9.①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新文化运动；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②口号：民主、科学；代表人物：陈独秀、李大钊、鲁迅、胡适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43700" y="64770"/>
            <a:ext cx="29260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b="1">
                <a:sym typeface="+mn-ea"/>
              </a:rPr>
              <a:t>文艺复兴运动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93190" y="-92710"/>
            <a:ext cx="10515600" cy="86106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006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新航路的开辟</a:t>
            </a:r>
            <a:endParaRPr lang="en-US" altLang="zh-CN" sz="32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510" y="497840"/>
            <a:ext cx="12158980" cy="6210935"/>
          </a:xfrm>
        </p:spPr>
        <p:txBody>
          <a:bodyPr>
            <a:noAutofit/>
          </a:bodyPr>
          <a:lstStyle/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最早探寻新航路的两个西欧国家是：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新航路开辟的根本原因、直接原因、目的分别是：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新航路开辟的条件：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迪亚士航海的时间、开辟的航线：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哥伦布航海的时间、成果：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达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•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伽马航海的时间、开辟的航线：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麦哲伦船队航海的时间、路线、意义。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简述新航路开辟的历史意义、局限性。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9.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郑和下西洋的时间、最远到达地、影响。</a:t>
            </a:r>
            <a:endParaRPr lang="zh-CN" altLang="en-US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en-US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10.</a:t>
            </a:r>
            <a:r>
              <a:rPr lang="zh-CN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新航路开辟与郑和下西洋的</a:t>
            </a:r>
            <a:r>
              <a:rPr lang="zh-CN" altLang="en-US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目的、方式有何</a:t>
            </a:r>
            <a:r>
              <a:rPr lang="zh-CN" altLang="zh-CN" sz="3600" dirty="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不同之处？</a:t>
            </a:r>
            <a:endParaRPr lang="zh-CN" altLang="zh-CN" sz="3600" dirty="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2595" y="211455"/>
            <a:ext cx="10515600" cy="283210"/>
          </a:xfrm>
        </p:spPr>
        <p:txBody>
          <a:bodyPr>
            <a:normAutofit fontScale="90000"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006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新航路的开辟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0015" y="494665"/>
            <a:ext cx="12072620" cy="6434455"/>
          </a:xfrm>
        </p:spPr>
        <p:txBody>
          <a:bodyPr>
            <a:noAutofit/>
          </a:bodyPr>
          <a:lstStyle/>
          <a:p>
            <a:r>
              <a:rPr lang="en-US" altLang="zh-CN" sz="32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国家：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葡萄牙、西班牙。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2.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根本原因：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15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世纪，欧洲市场需求逐渐扩大，商品经济日趋发达，新生资产阶级渴求开拓新的贸易市场。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直接原因：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15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世纪，奥斯曼帝国控制了东西方贸易重要商道，征收高额关税。    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目的：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寻求黄金等财富。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3.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条件：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①欧洲造船技术取得重大突破，②已经掌握罗盘技术，③地圆说在欧洲流行，④葡萄牙和西班牙王室的支持，⑤有一批优秀的航海家和水手。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4.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时间：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1487-1488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年；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航线：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开辟欧洲到非洲好望角的航线。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5.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时间：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1492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年；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成果：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发现了新大陆（美洲），开辟了欧洲横渡大西洋到达美洲的航线。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6.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时间：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1497-1498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年；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航线：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开辟从欧洲绕过好望角到达印度的航路。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7825" y="610870"/>
            <a:ext cx="11781790" cy="65131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7.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时间：</a:t>
            </a:r>
            <a:r>
              <a:rPr lang="en-US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1519-1522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年；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路线：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欧洲、大西洋、美洲、太平洋、亚洲、印度洋、非洲、大西洋、欧洲。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意义：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完成首次环球航行、证明了地圆说的正确。</a:t>
            </a:r>
            <a:endParaRPr lang="zh-CN" altLang="en-US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8.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历史意义：</a:t>
            </a:r>
            <a:r>
              <a:rPr lang="en-US" altLang="zh-CN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(1)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对欧洲：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使欧洲大西洋沿岸工商业经济繁荣起来，促进了资本主义的产生和发展。</a:t>
            </a:r>
            <a:r>
              <a:rPr lang="en-US" altLang="zh-CN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(2)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对世界：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欧洲与亚洲、非洲、美洲之间建立起了直接的商业联系，往来日益密切。使世界开始连成为一个整体，世界的观念也从此逐步确立起来。</a:t>
            </a:r>
            <a:endParaRPr lang="zh-CN" altLang="en-US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局限性：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为欧洲开辟了殖民扩张的道路；给亚洲、非洲、美洲带去了灾难，造成了当地的贫穷和落后。</a:t>
            </a:r>
            <a:endParaRPr lang="zh-CN" altLang="en-US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9.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郑和下西洋：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时间：</a:t>
            </a:r>
            <a:r>
              <a:rPr lang="en-US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1405-1433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年；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最远到达地：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非洲东海岸和红海沿岸；</a:t>
            </a:r>
            <a:endParaRPr lang="zh-CN" altLang="en-US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影响：是世界航海史上的壮举，增进了中国与亚非国家和地区的相互了解和友好未来，开创了西太平洋与印度洋之间的亚非海上交通线，为人类的航海事业作出了伟大贡献。</a:t>
            </a:r>
            <a:endParaRPr lang="zh-CN" altLang="en-US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10.</a:t>
            </a:r>
            <a:r>
              <a:rPr lang="zh-CN" altLang="en-US" sz="25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不同之处：</a:t>
            </a: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新航路开辟：目的是寻找黄金等财富；方式暴力掠夺。</a:t>
            </a:r>
            <a:endParaRPr lang="zh-CN" altLang="en-US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郑和下西洋：目的是提高明朝在国外的地位和威望，用中国的货物去换取海外的奇珍；方式是和平交往</a:t>
            </a:r>
            <a:r>
              <a:rPr lang="zh-CN" altLang="zh-CN" sz="25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zh-CN" sz="25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0780" y="855407"/>
            <a:ext cx="11911782" cy="5663380"/>
          </a:xfrm>
        </p:spPr>
        <p:txBody>
          <a:bodyPr/>
          <a:lstStyle/>
          <a:p>
            <a:r>
              <a:rPr lang="en-US" altLang="zh-CN" sz="3200" b="1" dirty="0"/>
              <a:t>1.</a:t>
            </a:r>
            <a:r>
              <a:rPr lang="zh-CN" altLang="en-US" sz="3200" b="1" dirty="0"/>
              <a:t>列举：早期殖民掠夺的</a:t>
            </a:r>
            <a:r>
              <a:rPr lang="en-US" altLang="zh-CN" sz="3200" b="1" dirty="0"/>
              <a:t>5</a:t>
            </a:r>
            <a:r>
              <a:rPr lang="zh-CN" altLang="en-US" sz="3200" b="1" dirty="0"/>
              <a:t>个西欧国家。</a:t>
            </a:r>
            <a:endParaRPr lang="en-US" altLang="zh-CN" sz="3200" b="1" dirty="0"/>
          </a:p>
          <a:p>
            <a:r>
              <a:rPr lang="en-US" altLang="zh-CN" sz="3200" b="1" dirty="0"/>
              <a:t>2.</a:t>
            </a:r>
            <a:r>
              <a:rPr lang="zh-CN" altLang="en-US" sz="3200" b="1" dirty="0"/>
              <a:t>画出“三角贸易”示意图，并标出出程、中程、归程的主要运输物品。</a:t>
            </a:r>
            <a:endParaRPr lang="en-US" altLang="zh-CN" sz="3200" b="1" dirty="0"/>
          </a:p>
          <a:p>
            <a:r>
              <a:rPr lang="en-US" altLang="zh-CN" sz="3200" b="1" dirty="0"/>
              <a:t>3.</a:t>
            </a:r>
            <a:r>
              <a:rPr lang="zh-CN" altLang="en-US" sz="3200" b="1" dirty="0"/>
              <a:t> 早期殖民掠夺分别给欧洲及亚洲、非洲、美洲带来哪些影响？</a:t>
            </a:r>
            <a:r>
              <a:rPr lang="en-US" altLang="zh-CN" sz="3200" b="1" dirty="0"/>
              <a:t>4.1553</a:t>
            </a:r>
            <a:r>
              <a:rPr lang="zh-CN" altLang="en-US" sz="3200" b="1" dirty="0"/>
              <a:t>年，哪个西欧殖民国家占据了中国的澳门？澳门何时回归中国？</a:t>
            </a:r>
            <a:endParaRPr lang="en-US" altLang="zh-CN" sz="3200" b="1" dirty="0"/>
          </a:p>
          <a:p>
            <a:r>
              <a:rPr lang="en-US" altLang="zh-CN" sz="3200" b="1" dirty="0"/>
              <a:t>5.1662</a:t>
            </a:r>
            <a:r>
              <a:rPr lang="zh-CN" altLang="en-US" sz="3200" b="1" dirty="0"/>
              <a:t>年，郑成功赶走了哪个西欧殖民国家收复了台湾？</a:t>
            </a:r>
            <a:r>
              <a:rPr lang="en-US" altLang="zh-CN" sz="3200" b="1" dirty="0"/>
              <a:t>1684</a:t>
            </a:r>
            <a:r>
              <a:rPr lang="zh-CN" altLang="en-US" sz="3200" b="1" dirty="0"/>
              <a:t>年，清朝在台湾设立了什么行政机构？有何意义？</a:t>
            </a:r>
            <a:endParaRPr lang="en-US" altLang="zh-CN" sz="3200" b="1" dirty="0"/>
          </a:p>
          <a:p>
            <a:r>
              <a:rPr lang="en-US" altLang="zh-CN" sz="3200" b="1" dirty="0"/>
              <a:t>6.</a:t>
            </a:r>
            <a:r>
              <a:rPr lang="zh-CN" altLang="en-US" sz="3200" b="1" dirty="0"/>
              <a:t>最大的殖民国家是哪个？号称什么？</a:t>
            </a:r>
            <a:r>
              <a:rPr lang="en-US" altLang="zh-CN" sz="3200" b="1" dirty="0"/>
              <a:t>19</a:t>
            </a:r>
            <a:r>
              <a:rPr lang="zh-CN" altLang="en-US" sz="3200" b="1" dirty="0"/>
              <a:t>世纪中期，该国发动什么战争强迫中国签订什么不平等条约？该条约对中国社会产生什么重大影响？</a:t>
            </a:r>
            <a:endParaRPr lang="en-US" altLang="zh-CN" sz="3200" b="1" dirty="0"/>
          </a:p>
          <a:p>
            <a:endParaRPr lang="zh-CN" alt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79438" y="79990"/>
            <a:ext cx="10515600" cy="775417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007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早期殖民掠夺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723293"/>
            <a:ext cx="12044516" cy="595834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/>
              <a:t>1.</a:t>
            </a:r>
            <a:r>
              <a:rPr lang="zh-CN" altLang="en-US" b="1" dirty="0"/>
              <a:t>西欧殖民国家：葡萄牙、西班牙、荷兰、英国、法国。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画出“三角贸易”示意图，并标出出程、中程、规程的主要运输物品。</a:t>
            </a:r>
            <a:endParaRPr lang="en-US" altLang="zh-CN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 </a:t>
            </a:r>
            <a:r>
              <a:rPr lang="zh-CN" altLang="en-US" b="1" dirty="0">
                <a:solidFill>
                  <a:srgbClr val="FF0000"/>
                </a:solidFill>
              </a:rPr>
              <a:t>对欧洲的影响：</a:t>
            </a:r>
            <a:r>
              <a:rPr lang="zh-CN" altLang="en-US" b="1" dirty="0"/>
              <a:t>有助于欧洲国家资本原始积累，促进资本主义发展。</a:t>
            </a:r>
            <a:endParaRPr lang="en-US" altLang="zh-CN" b="1" dirty="0"/>
          </a:p>
          <a:p>
            <a:r>
              <a:rPr lang="zh-CN" altLang="en-US" b="1" dirty="0">
                <a:solidFill>
                  <a:srgbClr val="FF0000"/>
                </a:solidFill>
              </a:rPr>
              <a:t>对亚洲、非洲、美洲的影响：</a:t>
            </a:r>
            <a:r>
              <a:rPr lang="zh-CN" altLang="en-US" b="1" dirty="0"/>
              <a:t>给亚、非、美地区带去了灾难，造成了亚、非、拉美地区长期的贫穷和落后。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葡萄牙；</a:t>
            </a:r>
            <a:r>
              <a:rPr lang="en-US" altLang="zh-CN" b="1" dirty="0"/>
              <a:t>1999</a:t>
            </a:r>
            <a:r>
              <a:rPr lang="zh-CN" altLang="en-US" b="1" dirty="0"/>
              <a:t>年</a:t>
            </a:r>
            <a:r>
              <a:rPr lang="en-US" altLang="zh-CN" b="1" dirty="0"/>
              <a:t>12</a:t>
            </a:r>
            <a:r>
              <a:rPr lang="zh-CN" altLang="en-US" b="1" dirty="0"/>
              <a:t>月</a:t>
            </a:r>
            <a:r>
              <a:rPr lang="en-US" altLang="zh-CN" b="1" dirty="0"/>
              <a:t>20</a:t>
            </a:r>
            <a:r>
              <a:rPr lang="zh-CN" altLang="en-US" b="1" dirty="0"/>
              <a:t>日。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荷兰。台湾府。加强了台湾与大陆的联系，巩固了东南海防。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英国。“日不落帝国”。鸦片战争。</a:t>
            </a:r>
            <a:r>
              <a:rPr lang="en-US" altLang="zh-CN" b="1" dirty="0"/>
              <a:t>《</a:t>
            </a:r>
            <a:r>
              <a:rPr lang="zh-CN" altLang="en-US" b="1" dirty="0"/>
              <a:t>南京条约</a:t>
            </a:r>
            <a:r>
              <a:rPr lang="en-US" altLang="zh-CN" b="1" dirty="0"/>
              <a:t>》</a:t>
            </a:r>
            <a:r>
              <a:rPr lang="zh-CN" altLang="en-US" b="1" dirty="0"/>
              <a:t>。影响：使中国逐渐丧失独立自主的地位，开始沦为半殖民地半封建社会。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964091" y="76962"/>
            <a:ext cx="51475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007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答案</a:t>
            </a:r>
            <a:endParaRPr lang="zh-CN" altLang="en-US" sz="3600" dirty="0"/>
          </a:p>
        </p:txBody>
      </p:sp>
      <p:graphicFrame>
        <p:nvGraphicFramePr>
          <p:cNvPr id="5" name="图示 4"/>
          <p:cNvGraphicFramePr/>
          <p:nvPr/>
        </p:nvGraphicFramePr>
        <p:xfrm>
          <a:off x="2032000" y="1681316"/>
          <a:ext cx="5725652" cy="1858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640099" y="240890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出程（机械制品、酒等）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2032000" y="2408903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归程（烟草、蔗糖等）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3990933" y="3517801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中程（黑人奴隶）</a:t>
            </a: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695" y="775335"/>
            <a:ext cx="12040870" cy="5988050"/>
          </a:xfrm>
        </p:spPr>
        <p:txBody>
          <a:bodyPr/>
          <a:lstStyle/>
          <a:p>
            <a:r>
              <a:rPr lang="en-US" altLang="zh-CN" b="1" dirty="0"/>
              <a:t>1.17</a:t>
            </a:r>
            <a:r>
              <a:rPr lang="zh-CN" altLang="en-US" b="1" dirty="0"/>
              <a:t>世纪，为英国资本主义制度的确立开辟道路的事件是什么？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议会较早出现于哪个世纪哪个国家？掌握哪项权力？</a:t>
            </a:r>
            <a:endParaRPr lang="en-US" altLang="zh-CN" b="1" dirty="0"/>
          </a:p>
          <a:p>
            <a:r>
              <a:rPr lang="en-US" altLang="zh-CN" b="1" dirty="0"/>
              <a:t>3.17</a:t>
            </a:r>
            <a:r>
              <a:rPr lang="zh-CN" altLang="en-US" b="1" dirty="0"/>
              <a:t>世纪初，议会与王权的关系怎样？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写出英国资产阶级革命的根本原因、起止时间、领导人、领导阶级。</a:t>
            </a:r>
            <a:endParaRPr lang="zh-CN" altLang="en-US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写出</a:t>
            </a:r>
            <a:r>
              <a:rPr lang="en-US" altLang="zh-CN" b="1" dirty="0"/>
              <a:t>1640</a:t>
            </a:r>
            <a:r>
              <a:rPr lang="zh-CN" altLang="en-US" b="1" dirty="0"/>
              <a:t>、</a:t>
            </a:r>
            <a:r>
              <a:rPr lang="en-US" altLang="zh-CN" b="1" dirty="0"/>
              <a:t>1649</a:t>
            </a:r>
            <a:r>
              <a:rPr lang="zh-CN" altLang="en-US" b="1" dirty="0"/>
              <a:t>、</a:t>
            </a:r>
            <a:r>
              <a:rPr lang="en-US" altLang="zh-CN" b="1" dirty="0"/>
              <a:t>1660</a:t>
            </a:r>
            <a:r>
              <a:rPr lang="zh-CN" altLang="en-US" b="1" dirty="0"/>
              <a:t>、</a:t>
            </a:r>
            <a:r>
              <a:rPr lang="en-US" altLang="zh-CN" b="1" dirty="0"/>
              <a:t>1688</a:t>
            </a:r>
            <a:r>
              <a:rPr lang="zh-CN" altLang="en-US" b="1" dirty="0"/>
              <a:t>年英国发生的重大事件。</a:t>
            </a:r>
            <a:endParaRPr lang="zh-CN" altLang="en-US" b="1" dirty="0"/>
          </a:p>
          <a:p>
            <a:r>
              <a:rPr lang="en-US" altLang="zh-CN" b="1" dirty="0"/>
              <a:t>6.1688</a:t>
            </a:r>
            <a:r>
              <a:rPr lang="zh-CN" altLang="en-US" b="1" dirty="0"/>
              <a:t>年英国所发生的重大事件有何影响？</a:t>
            </a:r>
            <a:endParaRPr lang="en-US" altLang="zh-CN" b="1" dirty="0"/>
          </a:p>
          <a:p>
            <a:r>
              <a:rPr lang="en-US" altLang="zh-CN" b="1" dirty="0"/>
              <a:t>7.</a:t>
            </a:r>
            <a:r>
              <a:rPr lang="zh-CN" altLang="en-US" b="1" dirty="0"/>
              <a:t>简述</a:t>
            </a:r>
            <a:r>
              <a:rPr lang="en-US" altLang="zh-CN" b="1" dirty="0"/>
              <a:t>1689</a:t>
            </a:r>
            <a:r>
              <a:rPr lang="zh-CN" altLang="en-US" b="1" dirty="0"/>
              <a:t>年英国议会通过的文献名称、目的、意义。</a:t>
            </a:r>
            <a:endParaRPr lang="en-US" altLang="zh-CN" b="1" dirty="0"/>
          </a:p>
          <a:p>
            <a:r>
              <a:rPr lang="en-US" altLang="zh-CN" b="1" dirty="0"/>
              <a:t>8.</a:t>
            </a:r>
            <a:r>
              <a:rPr lang="zh-CN" altLang="en-US" b="1" dirty="0"/>
              <a:t>简述英国资产阶级革命的成果、</a:t>
            </a:r>
            <a:r>
              <a:rPr lang="zh-CN" altLang="en-US" b="1" dirty="0">
                <a:sym typeface="+mn-ea"/>
              </a:rPr>
              <a:t>影响</a:t>
            </a:r>
            <a:r>
              <a:rPr lang="zh-CN" altLang="en-US" b="1" dirty="0"/>
              <a:t>（重大历史</a:t>
            </a:r>
            <a:r>
              <a:rPr lang="zh-CN" altLang="en-US" b="1" dirty="0">
                <a:sym typeface="+mn-ea"/>
              </a:rPr>
              <a:t>意义</a:t>
            </a:r>
            <a:r>
              <a:rPr lang="zh-CN" altLang="en-US" b="1" dirty="0"/>
              <a:t>）。</a:t>
            </a:r>
            <a:endParaRPr lang="en-US" altLang="zh-CN" b="1" dirty="0"/>
          </a:p>
          <a:p>
            <a:r>
              <a:rPr lang="en-US" altLang="zh-CN" b="1" dirty="0"/>
              <a:t>9.</a:t>
            </a:r>
            <a:r>
              <a:rPr lang="zh-CN" altLang="en-US" b="1" dirty="0"/>
              <a:t>长达</a:t>
            </a:r>
            <a:r>
              <a:rPr lang="en-US" altLang="zh-CN" b="1" dirty="0"/>
              <a:t>2000</a:t>
            </a:r>
            <a:r>
              <a:rPr lang="zh-CN" altLang="en-US" b="1" dirty="0"/>
              <a:t>多年的</a:t>
            </a:r>
            <a:r>
              <a:rPr lang="zh-CN" altLang="en-US" b="1" dirty="0">
                <a:sym typeface="+mn-ea"/>
              </a:rPr>
              <a:t>中国</a:t>
            </a:r>
            <a:r>
              <a:rPr lang="zh-CN" altLang="en-US" b="1" dirty="0"/>
              <a:t>封建君主专制是哪一人物领导的哪一事件推翻的？</a:t>
            </a:r>
            <a:endParaRPr lang="en-US" altLang="zh-CN" b="1" dirty="0"/>
          </a:p>
          <a:p>
            <a:r>
              <a:rPr lang="en-US" altLang="zh-CN" b="1" dirty="0"/>
              <a:t>10.</a:t>
            </a:r>
            <a:r>
              <a:rPr lang="zh-CN" altLang="en-US" b="1" dirty="0"/>
              <a:t>简述制度创新和社会进步的关系。</a:t>
            </a:r>
            <a:endParaRPr lang="zh-CN" altLang="en-US" dirty="0"/>
          </a:p>
          <a:p>
            <a:endParaRPr lang="en-US" altLang="zh-CN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086897" y="0"/>
            <a:ext cx="6349181" cy="775417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008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君主立宪制的英国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815" y="641985"/>
            <a:ext cx="12129770" cy="617664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/>
              <a:t>1.</a:t>
            </a:r>
            <a:r>
              <a:rPr lang="zh-CN" altLang="en-US" b="1" dirty="0"/>
              <a:t>英国资产阶级革命。</a:t>
            </a:r>
            <a:endParaRPr lang="en-US" altLang="zh-CN" b="1" dirty="0"/>
          </a:p>
          <a:p>
            <a:r>
              <a:rPr lang="en-US" altLang="zh-CN" b="1" dirty="0"/>
              <a:t>2.13</a:t>
            </a:r>
            <a:r>
              <a:rPr lang="zh-CN" altLang="en-US" b="1" dirty="0"/>
              <a:t>世纪，英国。征税权。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议会与王权对立，矛盾不断激化。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根本原因：英国的封建君主专制统治严重阻碍了英国资本主义的进一步发展。起止时间：</a:t>
            </a:r>
            <a:r>
              <a:rPr lang="en-US" altLang="zh-CN" b="1" dirty="0"/>
              <a:t>1640-1688</a:t>
            </a:r>
            <a:r>
              <a:rPr lang="zh-CN" altLang="en-US" b="1" dirty="0"/>
              <a:t>年。领导人：克伦威尔。领导阶级：资产阶级和新贵族。</a:t>
            </a:r>
            <a:endParaRPr lang="zh-CN" altLang="en-US" b="1" dirty="0"/>
          </a:p>
          <a:p>
            <a:r>
              <a:rPr lang="en-US" altLang="zh-CN" b="1" dirty="0"/>
              <a:t>5.1640</a:t>
            </a:r>
            <a:r>
              <a:rPr lang="zh-CN" altLang="en-US" b="1" dirty="0">
                <a:sym typeface="+mn-ea"/>
              </a:rPr>
              <a:t>年</a:t>
            </a:r>
            <a:r>
              <a:rPr lang="zh-CN" altLang="en-US" b="1" dirty="0"/>
              <a:t>：议会重新召开；</a:t>
            </a:r>
            <a:r>
              <a:rPr lang="en-US" altLang="zh-CN" b="1" dirty="0"/>
              <a:t>1649</a:t>
            </a:r>
            <a:r>
              <a:rPr lang="zh-CN" altLang="en-US" b="1" dirty="0">
                <a:sym typeface="+mn-ea"/>
              </a:rPr>
              <a:t>年</a:t>
            </a:r>
            <a:r>
              <a:rPr lang="zh-CN" altLang="en-US" b="1" dirty="0"/>
              <a:t>：查理一世被送上断头台；</a:t>
            </a:r>
            <a:r>
              <a:rPr lang="en-US" altLang="zh-CN" b="1" dirty="0"/>
              <a:t>1660</a:t>
            </a:r>
            <a:r>
              <a:rPr lang="zh-CN" altLang="en-US" b="1" dirty="0">
                <a:sym typeface="+mn-ea"/>
              </a:rPr>
              <a:t>年</a:t>
            </a:r>
            <a:r>
              <a:rPr lang="zh-CN" altLang="en-US" b="1" dirty="0"/>
              <a:t>：封建王朝复辟；</a:t>
            </a:r>
            <a:r>
              <a:rPr lang="en-US" altLang="zh-CN" b="1" dirty="0"/>
              <a:t>1688</a:t>
            </a:r>
            <a:r>
              <a:rPr lang="zh-CN" altLang="en-US" b="1" dirty="0"/>
              <a:t>年：光荣革命。</a:t>
            </a:r>
            <a:endParaRPr lang="zh-CN" altLang="en-US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标志着英国资产阶级革命的结束。</a:t>
            </a:r>
            <a:endParaRPr lang="en-US" altLang="zh-CN" b="1" dirty="0"/>
          </a:p>
          <a:p>
            <a:r>
              <a:rPr lang="en-US" altLang="zh-CN" b="1" dirty="0"/>
              <a:t>7.</a:t>
            </a:r>
            <a:r>
              <a:rPr lang="zh-CN" altLang="en-US" b="1" dirty="0"/>
              <a:t>文献名称：《权利法案》；目的：限制王权；意义：确立议会在国家政治生活的中最高地位，逐渐确立了君主立宪制。</a:t>
            </a:r>
            <a:endParaRPr lang="en-US" altLang="zh-CN" b="1" dirty="0"/>
          </a:p>
          <a:p>
            <a:r>
              <a:rPr lang="en-US" altLang="zh-CN" b="1" dirty="0"/>
              <a:t>8.</a:t>
            </a:r>
            <a:r>
              <a:rPr lang="zh-CN" altLang="en-US" b="1" dirty="0"/>
              <a:t>成果：建立了资本主义制度。</a:t>
            </a:r>
            <a:r>
              <a:rPr lang="zh-CN" altLang="en-US" b="1" dirty="0">
                <a:sym typeface="+mn-ea"/>
              </a:rPr>
              <a:t>影响</a:t>
            </a:r>
            <a:r>
              <a:rPr lang="zh-CN" altLang="en-US" b="1" dirty="0"/>
              <a:t>（重大历史</a:t>
            </a:r>
            <a:r>
              <a:rPr lang="zh-CN" altLang="en-US" b="1" dirty="0">
                <a:sym typeface="+mn-ea"/>
              </a:rPr>
              <a:t>意义</a:t>
            </a:r>
            <a:r>
              <a:rPr lang="zh-CN" altLang="en-US" b="1" dirty="0"/>
              <a:t>）：推翻了英国的专制统治，确立了资产阶级的统治，为英国资本主义发展扫清了障碍。</a:t>
            </a:r>
            <a:endParaRPr lang="en-US" altLang="zh-CN" b="1" dirty="0"/>
          </a:p>
          <a:p>
            <a:r>
              <a:rPr lang="en-US" altLang="zh-CN" b="1" dirty="0"/>
              <a:t>9.</a:t>
            </a:r>
            <a:r>
              <a:rPr lang="zh-CN" altLang="en-US" b="1" dirty="0"/>
              <a:t>孙中山，辛亥革命。</a:t>
            </a:r>
            <a:endParaRPr lang="en-US" altLang="zh-CN" b="1" dirty="0"/>
          </a:p>
          <a:p>
            <a:r>
              <a:rPr lang="en-US" altLang="zh-CN" b="1" dirty="0"/>
              <a:t>10.</a:t>
            </a:r>
            <a:r>
              <a:rPr lang="zh-CN" altLang="en-US" b="1" dirty="0"/>
              <a:t>制度创新推动社会进步。</a:t>
            </a:r>
            <a:endParaRPr lang="zh-CN" altLang="en-US" dirty="0"/>
          </a:p>
          <a:p>
            <a:endParaRPr lang="en-US" altLang="zh-CN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086897" y="0"/>
            <a:ext cx="6349181" cy="775417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008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答案</a:t>
            </a:r>
            <a:endParaRPr lang="zh-CN" altLang="en-US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613" y="0"/>
            <a:ext cx="10515600" cy="726256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009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美国的独立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0613" y="592394"/>
            <a:ext cx="11471788" cy="6265606"/>
          </a:xfrm>
        </p:spPr>
        <p:txBody>
          <a:bodyPr>
            <a:normAutofit lnSpcReduction="10000"/>
          </a:bodyPr>
          <a:lstStyle/>
          <a:p>
            <a:r>
              <a:rPr lang="zh-CN" altLang="en-US" b="1" dirty="0"/>
              <a:t>一、美国独立战争</a:t>
            </a:r>
            <a:endParaRPr lang="en-US" altLang="zh-CN" b="1" dirty="0"/>
          </a:p>
          <a:p>
            <a:r>
              <a:rPr lang="en-US" altLang="zh-CN" b="1" dirty="0"/>
              <a:t>1.</a:t>
            </a:r>
            <a:r>
              <a:rPr lang="zh-CN" altLang="en-US" b="1" dirty="0"/>
              <a:t>根本原因：          </a:t>
            </a:r>
            <a:r>
              <a:rPr lang="en-US" altLang="zh-CN" b="1" dirty="0"/>
              <a:t>2.</a:t>
            </a:r>
            <a:r>
              <a:rPr lang="zh-CN" altLang="en-US" b="1" dirty="0"/>
              <a:t>导火线：</a:t>
            </a:r>
            <a:r>
              <a:rPr lang="en-US" altLang="zh-CN" b="1" dirty="0"/>
              <a:t>                     3.</a:t>
            </a:r>
            <a:r>
              <a:rPr lang="zh-CN" altLang="en-US" b="1" dirty="0"/>
              <a:t>性质：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>
                <a:sym typeface="Wingdings" panose="05000000000000000000" pitchFamily="2" charset="2"/>
              </a:rPr>
              <a:t>写出下列时间发生的史实及影响</a:t>
            </a:r>
            <a:endParaRPr lang="en-US" altLang="zh-CN" b="1" dirty="0">
              <a:sym typeface="Wingdings" panose="05000000000000000000" pitchFamily="2" charset="2"/>
            </a:endParaRPr>
          </a:p>
          <a:p>
            <a:r>
              <a:rPr lang="en-US" altLang="zh-CN" b="1" dirty="0"/>
              <a:t>1775</a:t>
            </a:r>
            <a:r>
              <a:rPr lang="zh-CN" altLang="en-US" b="1" dirty="0"/>
              <a:t>年</a:t>
            </a:r>
            <a:r>
              <a:rPr lang="en-US" altLang="zh-CN" b="1" dirty="0"/>
              <a:t>4</a:t>
            </a:r>
            <a:r>
              <a:rPr lang="zh-CN" altLang="en-US" b="1" dirty="0"/>
              <a:t>月</a:t>
            </a:r>
            <a:r>
              <a:rPr lang="en-US" altLang="zh-CN" b="1" dirty="0"/>
              <a:t>——</a:t>
            </a:r>
            <a:endParaRPr lang="en-US" altLang="zh-CN" b="1" dirty="0"/>
          </a:p>
          <a:p>
            <a:r>
              <a:rPr lang="en-US" altLang="zh-CN" b="1" dirty="0"/>
              <a:t>1775</a:t>
            </a:r>
            <a:r>
              <a:rPr lang="zh-CN" altLang="en-US" b="1" dirty="0"/>
              <a:t>年</a:t>
            </a:r>
            <a:r>
              <a:rPr lang="en-US" altLang="zh-CN" b="1" dirty="0"/>
              <a:t>5</a:t>
            </a:r>
            <a:r>
              <a:rPr lang="zh-CN" altLang="en-US" b="1" dirty="0"/>
              <a:t>月</a:t>
            </a:r>
            <a:r>
              <a:rPr lang="en-US" altLang="zh-CN" b="1" dirty="0"/>
              <a:t>——</a:t>
            </a:r>
            <a:endParaRPr lang="en-US" altLang="zh-CN" b="1" dirty="0"/>
          </a:p>
          <a:p>
            <a:r>
              <a:rPr lang="en-US" altLang="zh-CN" b="1" dirty="0"/>
              <a:t>1776</a:t>
            </a:r>
            <a:r>
              <a:rPr lang="zh-CN" altLang="en-US" b="1" dirty="0"/>
              <a:t>年</a:t>
            </a:r>
            <a:r>
              <a:rPr lang="en-US" altLang="zh-CN" b="1" dirty="0"/>
              <a:t>7</a:t>
            </a:r>
            <a:r>
              <a:rPr lang="zh-CN" altLang="en-US" b="1" dirty="0"/>
              <a:t>月</a:t>
            </a:r>
            <a:r>
              <a:rPr lang="en-US" altLang="zh-CN" b="1" dirty="0"/>
              <a:t>4</a:t>
            </a:r>
            <a:r>
              <a:rPr lang="zh-CN" altLang="en-US" b="1" dirty="0"/>
              <a:t>日</a:t>
            </a:r>
            <a:r>
              <a:rPr lang="en-US" altLang="zh-CN" b="1" dirty="0"/>
              <a:t>——</a:t>
            </a:r>
            <a:endParaRPr lang="en-US" altLang="zh-CN" b="1" dirty="0"/>
          </a:p>
          <a:p>
            <a:r>
              <a:rPr lang="en-US" altLang="zh-CN" b="1" dirty="0"/>
              <a:t>1777</a:t>
            </a:r>
            <a:r>
              <a:rPr lang="zh-CN" altLang="en-US" b="1" dirty="0"/>
              <a:t>年</a:t>
            </a:r>
            <a:r>
              <a:rPr lang="en-US" altLang="zh-CN" b="1" dirty="0"/>
              <a:t>——</a:t>
            </a:r>
            <a:endParaRPr lang="en-US" altLang="zh-CN" b="1" dirty="0"/>
          </a:p>
          <a:p>
            <a:r>
              <a:rPr lang="en-US" altLang="zh-CN" b="1" dirty="0"/>
              <a:t>1781</a:t>
            </a:r>
            <a:r>
              <a:rPr lang="zh-CN" altLang="en-US" b="1" dirty="0"/>
              <a:t>年</a:t>
            </a:r>
            <a:r>
              <a:rPr lang="en-US" altLang="zh-CN" b="1" dirty="0"/>
              <a:t>——</a:t>
            </a:r>
            <a:endParaRPr lang="en-US" altLang="zh-CN" b="1" dirty="0"/>
          </a:p>
          <a:p>
            <a:r>
              <a:rPr lang="en-US" altLang="zh-CN" b="1" dirty="0"/>
              <a:t>1783</a:t>
            </a:r>
            <a:r>
              <a:rPr lang="zh-CN" altLang="en-US" b="1" dirty="0"/>
              <a:t>年</a:t>
            </a:r>
            <a:r>
              <a:rPr lang="en-US" altLang="zh-CN" b="1" dirty="0"/>
              <a:t>——</a:t>
            </a:r>
            <a:endParaRPr lang="en-US" altLang="zh-CN" b="1" dirty="0"/>
          </a:p>
          <a:p>
            <a:r>
              <a:rPr lang="zh-CN" altLang="en-US" b="1" dirty="0"/>
              <a:t>二、</a:t>
            </a:r>
            <a:r>
              <a:rPr lang="en-US" altLang="zh-CN" b="1" dirty="0"/>
              <a:t>1787</a:t>
            </a:r>
            <a:r>
              <a:rPr lang="zh-CN" altLang="en-US" b="1" dirty="0"/>
              <a:t>年美国宪法：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）通过机构： （</a:t>
            </a:r>
            <a:r>
              <a:rPr lang="en-US" altLang="zh-CN" b="1" dirty="0"/>
              <a:t>2</a:t>
            </a:r>
            <a:r>
              <a:rPr lang="zh-CN" altLang="en-US" b="1" dirty="0"/>
              <a:t>）  主持者： （</a:t>
            </a:r>
            <a:r>
              <a:rPr lang="en-US" altLang="zh-CN" b="1" dirty="0"/>
              <a:t>3</a:t>
            </a:r>
            <a:r>
              <a:rPr lang="zh-CN" altLang="en-US" b="1" dirty="0"/>
              <a:t>）  原则： （</a:t>
            </a:r>
            <a:r>
              <a:rPr lang="en-US" altLang="zh-CN" b="1" dirty="0"/>
              <a:t>4</a:t>
            </a:r>
            <a:r>
              <a:rPr lang="zh-CN" altLang="en-US" b="1" dirty="0"/>
              <a:t>）   确立的政体： （</a:t>
            </a:r>
            <a:r>
              <a:rPr lang="en-US" altLang="zh-CN" b="1" dirty="0"/>
              <a:t>5</a:t>
            </a:r>
            <a:r>
              <a:rPr lang="zh-CN" altLang="en-US" b="1" dirty="0"/>
              <a:t>）地位及影响：</a:t>
            </a:r>
            <a:endParaRPr lang="en-US" altLang="zh-CN" b="1" dirty="0"/>
          </a:p>
          <a:p>
            <a:r>
              <a:rPr lang="zh-CN" altLang="en-US" b="1" dirty="0"/>
              <a:t>三、简述华盛顿的历史功绩。</a:t>
            </a:r>
            <a:endParaRPr lang="en-US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33" y="659870"/>
            <a:ext cx="6510867" cy="537986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+mj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+mj-ea"/>
              </a:rPr>
              <a:t>001</a:t>
            </a:r>
            <a:r>
              <a:rPr lang="zh-CN" altLang="en-US" b="1" dirty="0">
                <a:solidFill>
                  <a:srgbClr val="FF0000"/>
                </a:solidFill>
                <a:latin typeface="+mj-ea"/>
              </a:rPr>
              <a:t>号</a:t>
            </a:r>
            <a:endParaRPr lang="zh-CN" altLang="en-US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4066" y="1464910"/>
            <a:ext cx="11274778" cy="4577116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1.</a:t>
            </a:r>
            <a:r>
              <a:rPr lang="zh-CN" altLang="en-US" sz="4000" b="1" dirty="0"/>
              <a:t>古代埃及位于哪个大洲？孕育文明的大河叫？</a:t>
            </a:r>
            <a:endParaRPr lang="en-US" altLang="zh-CN" sz="4000" b="1" dirty="0"/>
          </a:p>
          <a:p>
            <a:r>
              <a:rPr lang="en-US" altLang="zh-CN" sz="4000" b="1" dirty="0"/>
              <a:t>2.</a:t>
            </a:r>
            <a:r>
              <a:rPr lang="zh-CN" altLang="en-US" sz="4000" b="1" dirty="0"/>
              <a:t>列举古代埃及的三个重大成就。</a:t>
            </a:r>
            <a:endParaRPr lang="en-US" altLang="zh-CN" sz="4000" b="1" dirty="0"/>
          </a:p>
          <a:p>
            <a:r>
              <a:rPr lang="en-US" altLang="zh-CN" sz="4000" b="1" dirty="0"/>
              <a:t>3.</a:t>
            </a:r>
            <a:r>
              <a:rPr lang="zh-CN" altLang="en-US" sz="4000" b="1" dirty="0"/>
              <a:t>古代埃及的国王叫什么？其地位和权力怎样？</a:t>
            </a:r>
            <a:endParaRPr lang="en-US" altLang="zh-CN" sz="4000" b="1" dirty="0"/>
          </a:p>
          <a:p>
            <a:r>
              <a:rPr lang="en-US" altLang="zh-CN" sz="4000" b="1" dirty="0"/>
              <a:t>4.</a:t>
            </a:r>
            <a:r>
              <a:rPr lang="zh-CN" altLang="en-US" sz="4000" b="1" dirty="0"/>
              <a:t>古巴比伦位于哪个大洲？孕育其文明的大河有</a:t>
            </a:r>
            <a:endParaRPr lang="en-US" altLang="zh-CN" sz="4000" b="1" dirty="0"/>
          </a:p>
          <a:p>
            <a:r>
              <a:rPr lang="zh-CN" altLang="en-US" sz="4000" b="1" dirty="0"/>
              <a:t>哪两条？</a:t>
            </a:r>
            <a:endParaRPr lang="en-US" altLang="zh-CN" sz="4000" b="1" dirty="0"/>
          </a:p>
          <a:p>
            <a:r>
              <a:rPr lang="en-US" altLang="zh-CN" sz="4000" b="1" dirty="0"/>
              <a:t>5.</a:t>
            </a:r>
            <a:r>
              <a:rPr lang="zh-CN" altLang="en-US" sz="4000" b="1" dirty="0"/>
              <a:t>写出古代两河流域文明的法制成就及其地位。</a:t>
            </a:r>
            <a:endParaRPr lang="zh-CN" altLang="en-US" sz="40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490" y="0"/>
            <a:ext cx="10515600" cy="497205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009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美国的独立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813" y="601284"/>
            <a:ext cx="11471788" cy="6265606"/>
          </a:xfrm>
        </p:spPr>
        <p:txBody>
          <a:bodyPr>
            <a:normAutofit fontScale="97500"/>
          </a:bodyPr>
          <a:lstStyle/>
          <a:p>
            <a:r>
              <a:rPr lang="zh-CN" altLang="en-US" b="1" dirty="0"/>
              <a:t>一、美国独立战争</a:t>
            </a:r>
            <a:endParaRPr lang="en-US" altLang="zh-CN" b="1" dirty="0"/>
          </a:p>
          <a:p>
            <a:r>
              <a:rPr lang="en-US" altLang="zh-CN" b="1" dirty="0"/>
              <a:t>1.</a:t>
            </a:r>
            <a:r>
              <a:rPr lang="zh-CN" altLang="en-US" b="1" dirty="0"/>
              <a:t>根本原因：英国的</a:t>
            </a:r>
            <a:r>
              <a:rPr lang="zh-CN" altLang="en-US" b="1" dirty="0">
                <a:solidFill>
                  <a:srgbClr val="FF0000"/>
                </a:solidFill>
              </a:rPr>
              <a:t>殖民统治</a:t>
            </a:r>
            <a:r>
              <a:rPr lang="zh-CN" altLang="en-US" b="1" dirty="0"/>
              <a:t>阻碍</a:t>
            </a:r>
            <a:r>
              <a:rPr lang="zh-CN" altLang="en-US" b="1" dirty="0">
                <a:solidFill>
                  <a:srgbClr val="FF0000"/>
                </a:solidFill>
              </a:rPr>
              <a:t>北美</a:t>
            </a:r>
            <a:r>
              <a:rPr lang="en-US" altLang="zh-CN" b="1" dirty="0">
                <a:solidFill>
                  <a:srgbClr val="FF0000"/>
                </a:solidFill>
              </a:rPr>
              <a:t>13</a:t>
            </a:r>
            <a:r>
              <a:rPr lang="zh-CN" altLang="en-US" b="1" dirty="0">
                <a:solidFill>
                  <a:srgbClr val="FF0000"/>
                </a:solidFill>
              </a:rPr>
              <a:t>个英属殖民地</a:t>
            </a:r>
            <a:r>
              <a:rPr lang="zh-CN" altLang="en-US" b="1" dirty="0"/>
              <a:t>的资本主义发展。          </a:t>
            </a:r>
            <a:endParaRPr lang="zh-CN" altLang="en-US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导火线：</a:t>
            </a:r>
            <a:r>
              <a:rPr lang="en-US" altLang="zh-CN" b="1" dirty="0"/>
              <a:t> </a:t>
            </a:r>
            <a:r>
              <a:rPr lang="zh-CN" altLang="en-US" b="1" dirty="0"/>
              <a:t>波士顿倾茶事件</a:t>
            </a:r>
            <a:r>
              <a:rPr lang="en-US" altLang="zh-CN" b="1" dirty="0"/>
              <a:t>      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性质：既是一次民族解放</a:t>
            </a:r>
            <a:r>
              <a:rPr lang="zh-CN" altLang="en-US" b="1" dirty="0">
                <a:solidFill>
                  <a:srgbClr val="FF0000"/>
                </a:solidFill>
              </a:rPr>
              <a:t>战争</a:t>
            </a:r>
            <a:r>
              <a:rPr lang="zh-CN" altLang="en-US" b="1" dirty="0"/>
              <a:t>，又是一场资产阶级革命。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>
                <a:sym typeface="Wingdings" panose="05000000000000000000" pitchFamily="2" charset="2"/>
              </a:rPr>
              <a:t>史实及影响：</a:t>
            </a:r>
            <a:endParaRPr lang="zh-CN" altLang="en-US" b="1" dirty="0">
              <a:sym typeface="Wingdings" panose="05000000000000000000" pitchFamily="2" charset="2"/>
            </a:endParaRPr>
          </a:p>
          <a:p>
            <a:r>
              <a:rPr lang="en-US" altLang="zh-CN" b="1" dirty="0"/>
              <a:t>1775</a:t>
            </a:r>
            <a:r>
              <a:rPr lang="zh-CN" altLang="en-US" b="1" dirty="0"/>
              <a:t>年</a:t>
            </a:r>
            <a:r>
              <a:rPr lang="en-US" altLang="zh-CN" b="1" dirty="0"/>
              <a:t>4</a:t>
            </a:r>
            <a:r>
              <a:rPr lang="zh-CN" altLang="en-US" b="1" dirty="0"/>
              <a:t>月</a:t>
            </a:r>
            <a:r>
              <a:rPr lang="en-US" altLang="zh-CN" b="1" dirty="0"/>
              <a:t>——</a:t>
            </a:r>
            <a:r>
              <a:rPr lang="zh-CN" altLang="en-US" b="1" dirty="0"/>
              <a:t>来克星顿的枪声，标志着美国独立战争的开始。</a:t>
            </a:r>
            <a:endParaRPr lang="en-US" altLang="zh-CN" b="1" dirty="0"/>
          </a:p>
          <a:p>
            <a:r>
              <a:rPr lang="en-US" altLang="zh-CN" b="1" dirty="0"/>
              <a:t>1775</a:t>
            </a:r>
            <a:r>
              <a:rPr lang="zh-CN" altLang="en-US" b="1" dirty="0"/>
              <a:t>年</a:t>
            </a:r>
            <a:r>
              <a:rPr lang="en-US" altLang="zh-CN" b="1" dirty="0"/>
              <a:t>5</a:t>
            </a:r>
            <a:r>
              <a:rPr lang="zh-CN" altLang="en-US" b="1" dirty="0"/>
              <a:t>月</a:t>
            </a:r>
            <a:r>
              <a:rPr lang="en-US" altLang="zh-CN" b="1" dirty="0"/>
              <a:t>——</a:t>
            </a:r>
            <a:r>
              <a:rPr lang="zh-CN" altLang="en-US" b="1" dirty="0"/>
              <a:t>第二次大陆会议决定组建大陆军，委</a:t>
            </a:r>
            <a:r>
              <a:rPr lang="zh-CN" altLang="en-US" b="1" dirty="0">
                <a:sym typeface="+mn-ea"/>
              </a:rPr>
              <a:t>任</a:t>
            </a:r>
            <a:r>
              <a:rPr lang="zh-CN" altLang="en-US" b="1" dirty="0"/>
              <a:t>华盛顿总司令。</a:t>
            </a:r>
            <a:endParaRPr lang="en-US" altLang="zh-CN" b="1" dirty="0"/>
          </a:p>
          <a:p>
            <a:r>
              <a:rPr lang="en-US" altLang="zh-CN" b="1" dirty="0"/>
              <a:t>1776</a:t>
            </a:r>
            <a:r>
              <a:rPr lang="zh-CN" altLang="en-US" b="1" dirty="0"/>
              <a:t>年</a:t>
            </a:r>
            <a:r>
              <a:rPr lang="en-US" altLang="zh-CN" b="1" dirty="0"/>
              <a:t>7</a:t>
            </a:r>
            <a:r>
              <a:rPr lang="zh-CN" altLang="en-US" b="1" dirty="0"/>
              <a:t>月</a:t>
            </a:r>
            <a:r>
              <a:rPr lang="en-US" altLang="zh-CN" b="1" dirty="0"/>
              <a:t>4</a:t>
            </a:r>
            <a:r>
              <a:rPr lang="zh-CN" altLang="en-US" b="1" dirty="0"/>
              <a:t>日</a:t>
            </a:r>
            <a:r>
              <a:rPr lang="en-US" altLang="zh-CN" b="1" dirty="0"/>
              <a:t>——</a:t>
            </a:r>
            <a:r>
              <a:rPr lang="zh-CN" altLang="en-US" b="1" dirty="0"/>
              <a:t>大陆会议通过《独立宣言》，标志着美国的诞生。</a:t>
            </a:r>
            <a:endParaRPr lang="en-US" altLang="zh-CN" b="1" dirty="0"/>
          </a:p>
          <a:p>
            <a:r>
              <a:rPr lang="en-US" altLang="zh-CN" b="1" dirty="0"/>
              <a:t>1777</a:t>
            </a:r>
            <a:r>
              <a:rPr lang="zh-CN" altLang="en-US" b="1" dirty="0"/>
              <a:t>年</a:t>
            </a:r>
            <a:r>
              <a:rPr lang="en-US" altLang="zh-CN" b="1" dirty="0"/>
              <a:t>——</a:t>
            </a:r>
            <a:r>
              <a:rPr lang="zh-CN" altLang="en-US" b="1" dirty="0"/>
              <a:t>萨拉托加大捷，是美国独立战争的转折点。</a:t>
            </a:r>
            <a:endParaRPr lang="en-US" altLang="zh-CN" b="1" dirty="0"/>
          </a:p>
          <a:p>
            <a:r>
              <a:rPr lang="en-US" altLang="zh-CN" b="1" dirty="0"/>
              <a:t>1781</a:t>
            </a:r>
            <a:r>
              <a:rPr lang="zh-CN" altLang="en-US" b="1" dirty="0"/>
              <a:t>年</a:t>
            </a:r>
            <a:r>
              <a:rPr lang="en-US" altLang="zh-CN" b="1" dirty="0"/>
              <a:t>——</a:t>
            </a:r>
            <a:r>
              <a:rPr lang="zh-CN" altLang="en-US" b="1" dirty="0"/>
              <a:t>约克镇大捷，英军投降</a:t>
            </a:r>
            <a:r>
              <a:rPr lang="en-US" altLang="zh-CN" b="1" dirty="0"/>
              <a:t>.</a:t>
            </a:r>
            <a:endParaRPr lang="en-US" altLang="zh-CN" b="1" dirty="0"/>
          </a:p>
          <a:p>
            <a:r>
              <a:rPr lang="en-US" altLang="zh-CN" b="1" dirty="0"/>
              <a:t>1783</a:t>
            </a:r>
            <a:r>
              <a:rPr lang="zh-CN" altLang="en-US" b="1" dirty="0"/>
              <a:t>年</a:t>
            </a:r>
            <a:r>
              <a:rPr lang="en-US" altLang="zh-CN" b="1" dirty="0"/>
              <a:t>——</a:t>
            </a:r>
            <a:r>
              <a:rPr lang="zh-CN" altLang="en-US" b="1" dirty="0"/>
              <a:t>英国承认美国独立。标志着美国独立战争的胜利。</a:t>
            </a:r>
            <a:endParaRPr lang="en-US" altLang="zh-CN" b="1" dirty="0"/>
          </a:p>
          <a:p>
            <a:r>
              <a:rPr lang="zh-CN" altLang="en-US" b="1" dirty="0"/>
              <a:t>。</a:t>
            </a:r>
            <a:endParaRPr lang="en-US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920750"/>
            <a:ext cx="10515600" cy="5761355"/>
          </a:xfrm>
        </p:spPr>
        <p:txBody>
          <a:bodyPr>
            <a:normAutofit/>
          </a:bodyPr>
          <a:lstStyle/>
          <a:p>
            <a:r>
              <a:rPr lang="zh-CN" altLang="en-US" b="1" dirty="0">
                <a:sym typeface="+mn-ea"/>
              </a:rPr>
              <a:t>二、</a:t>
            </a:r>
            <a:r>
              <a:rPr lang="en-US" altLang="zh-CN" b="1" dirty="0">
                <a:sym typeface="+mn-ea"/>
              </a:rPr>
              <a:t>1787</a:t>
            </a:r>
            <a:r>
              <a:rPr lang="zh-CN" altLang="en-US" b="1" dirty="0">
                <a:sym typeface="+mn-ea"/>
              </a:rPr>
              <a:t>年美国宪法：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1</a:t>
            </a:r>
            <a:r>
              <a:rPr lang="zh-CN" altLang="en-US" b="1" dirty="0">
                <a:sym typeface="+mn-ea"/>
              </a:rPr>
              <a:t>）通过机构：制宪会议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2</a:t>
            </a:r>
            <a:r>
              <a:rPr lang="zh-CN" altLang="en-US" b="1" dirty="0">
                <a:sym typeface="+mn-ea"/>
              </a:rPr>
              <a:t>）主持者：华盛顿 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3</a:t>
            </a:r>
            <a:r>
              <a:rPr lang="zh-CN" altLang="en-US" b="1" dirty="0">
                <a:sym typeface="+mn-ea"/>
              </a:rPr>
              <a:t>）原则： 分权制衡原则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4</a:t>
            </a:r>
            <a:r>
              <a:rPr lang="zh-CN" altLang="en-US" b="1" dirty="0">
                <a:sym typeface="+mn-ea"/>
              </a:rPr>
              <a:t>）确立的政体： 共和政体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5</a:t>
            </a:r>
            <a:r>
              <a:rPr lang="zh-CN" altLang="en-US" b="1" dirty="0">
                <a:sym typeface="+mn-ea"/>
              </a:rPr>
              <a:t>）地位及影响：是世界上第一部资产阶级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成文</a:t>
            </a:r>
            <a:r>
              <a:rPr lang="zh-CN" altLang="en-US" b="1" dirty="0">
                <a:sym typeface="+mn-ea"/>
              </a:rPr>
              <a:t>宪法，对后来许多国家的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政治变革</a:t>
            </a:r>
            <a:r>
              <a:rPr lang="zh-CN" altLang="en-US" b="1" dirty="0">
                <a:sym typeface="+mn-ea"/>
              </a:rPr>
              <a:t>产生了重要影响。</a:t>
            </a:r>
            <a:endParaRPr lang="en-US" altLang="zh-CN" b="1" dirty="0"/>
          </a:p>
          <a:p>
            <a:r>
              <a:rPr lang="zh-CN" altLang="en-US" b="1" dirty="0">
                <a:sym typeface="+mn-ea"/>
              </a:rPr>
              <a:t>三、简述华盛顿的历史功绩。</a:t>
            </a:r>
            <a:endParaRPr lang="zh-CN" altLang="en-US" b="1" dirty="0"/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1</a:t>
            </a:r>
            <a:r>
              <a:rPr lang="zh-CN" altLang="en-US" b="1" dirty="0">
                <a:sym typeface="+mn-ea"/>
              </a:rPr>
              <a:t>）领导美国独立战争取得胜利；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2</a:t>
            </a:r>
            <a:r>
              <a:rPr lang="zh-CN" altLang="en-US" b="1" dirty="0">
                <a:sym typeface="+mn-ea"/>
              </a:rPr>
              <a:t>）主持制定</a:t>
            </a:r>
            <a:r>
              <a:rPr lang="en-US" altLang="zh-CN" b="1" dirty="0">
                <a:sym typeface="+mn-ea"/>
              </a:rPr>
              <a:t>1787</a:t>
            </a:r>
            <a:r>
              <a:rPr lang="zh-CN" altLang="en-US" b="1" dirty="0">
                <a:sym typeface="+mn-ea"/>
              </a:rPr>
              <a:t>年宪法；</a:t>
            </a:r>
            <a:endParaRPr lang="zh-CN" altLang="en-US" b="1" dirty="0">
              <a:sym typeface="+mn-ea"/>
            </a:endParaRPr>
          </a:p>
          <a:p>
            <a:r>
              <a:rPr lang="zh-CN" altLang="en-US" b="1" dirty="0">
                <a:sym typeface="+mn-ea"/>
              </a:rPr>
              <a:t>（</a:t>
            </a:r>
            <a:r>
              <a:rPr lang="en-US" altLang="zh-CN" b="1" dirty="0">
                <a:sym typeface="+mn-ea"/>
              </a:rPr>
              <a:t>3</a:t>
            </a:r>
            <a:r>
              <a:rPr lang="zh-CN" altLang="en-US" b="1" dirty="0">
                <a:sym typeface="+mn-ea"/>
              </a:rPr>
              <a:t>）当选美国第一任总统</a:t>
            </a:r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8480" y="148590"/>
            <a:ext cx="10515600" cy="682625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010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法国大革命和拿破仑帝国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9065" y="765175"/>
            <a:ext cx="12068810" cy="60471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一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:</a:t>
            </a:r>
            <a:endParaRPr lang="en-US" altLang="zh-CN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兴起的时间：              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运动的中心（国家）：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主要内容：         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写出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名代表人物及各自的思想主张：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性质：                    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影响：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200">
                <a:solidFill>
                  <a:schemeClr val="tx1"/>
                </a:solidFill>
                <a:uFillTx/>
              </a:rPr>
              <a:t>二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法国大革命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爆发的根本原因：                  直接原因：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开始的时间和标志：                 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结束的时间和标志：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被处死的国王是：                   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建立的政治体制：                  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高潮阶段的领导人和政治派别：       </a:t>
            </a:r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性质：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8.</a:t>
            </a:r>
            <a:r>
              <a:rPr lang="zh-CN" altLang="en-US" sz="3200" b="1" dirty="0">
                <a:solidFill>
                  <a:schemeClr val="tx1"/>
                </a:solidFill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历史意义：</a:t>
            </a:r>
            <a:endParaRPr lang="zh-CN" altLang="en-US" sz="3200" b="1" dirty="0">
              <a:solidFill>
                <a:schemeClr val="tx1"/>
              </a:solidFill>
              <a:uFillTx/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8480" y="148590"/>
            <a:ext cx="10515600" cy="682625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010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  法国大革命和拿破仑帝国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0965" y="669925"/>
            <a:ext cx="11791315" cy="60471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一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: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兴起的时间：</a:t>
            </a:r>
            <a:r>
              <a:rPr lang="en-US" altLang="zh-CN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17-18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世纪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运动的中心（国家）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:</a:t>
            </a:r>
            <a:r>
              <a:rPr 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法国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主要内容：宣传自由、平等、民主，反对专制，提倡对民众进行启蒙教育，用理性之光驱散愚昧的黑暗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代表人物及思想：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伏尔泰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——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是启蒙运动的旗手，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推崇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英国的政治制度；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孟德斯鸠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——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是最博学的启蒙学者，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提倡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分权制衡的政治模式；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卢梭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——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主张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最大限度地让公民直接参与国家管理。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性质：是一场伟大的资产阶级思想解放运动。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影响：为法国大革命作了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重要的理论准备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endParaRPr lang="en-US" altLang="zh-C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4485" y="1226185"/>
            <a:ext cx="11200765" cy="5427345"/>
          </a:xfrm>
        </p:spPr>
        <p:txBody>
          <a:bodyPr>
            <a:normAutofit fontScale="90000" lnSpcReduction="20000"/>
          </a:bodyPr>
          <a:lstStyle/>
          <a:p>
            <a:pPr marL="0" indent="0">
              <a:buNone/>
            </a:pPr>
            <a:r>
              <a:rPr lang="zh-CN" altLang="en-US">
                <a:sym typeface="+mn-ea"/>
              </a:rPr>
              <a:t>二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法国大革命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根本原因： 法国的封建专制统治严重阻碍了法国资本主义的发展。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直接原因：三级会议的召开。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开始的时间和标志：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1789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年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14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日，巴黎民众攻占巴士底狱。        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结束的时间和标志：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1794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年，罗伯斯庇尔被推上断头台，法国大革命高潮过去。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被处死的国王是：  路易十六              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建立的政治体制： 共和制            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高潮阶段的领导人和政治派别：  罗伯斯庇尔，雅各宾派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性质：资产阶级革命。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8.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历史意义：摧毁了法国的君主统治，传播了资产阶级自由民主思想，具有世界性的影响。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011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第一次工业革命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b="1" dirty="0"/>
              <a:t>1.</a:t>
            </a:r>
            <a:r>
              <a:rPr lang="zh-CN" altLang="en-US" b="1" dirty="0"/>
              <a:t>开始的时间、国家、部门、标志：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政治前提：</a:t>
            </a:r>
            <a:endParaRPr lang="en-US" altLang="zh-CN" b="1" dirty="0"/>
          </a:p>
          <a:p>
            <a:r>
              <a:rPr lang="zh-CN" altLang="en-US" b="1" dirty="0"/>
              <a:t>  直接原因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两项主要发明、发明人及各自的意义</a:t>
            </a:r>
            <a:endParaRPr lang="en-US" altLang="zh-CN" b="1" dirty="0"/>
          </a:p>
          <a:p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使用的动力、能源：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扩展的国家：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积极影响：</a:t>
            </a:r>
            <a:endParaRPr lang="en-US" altLang="zh-CN" b="1" dirty="0"/>
          </a:p>
          <a:p>
            <a:r>
              <a:rPr lang="en-US" altLang="zh-CN" b="1" dirty="0"/>
              <a:t>7.</a:t>
            </a:r>
            <a:r>
              <a:rPr lang="zh-CN" altLang="en-US" b="1" dirty="0"/>
              <a:t>消极影响：</a:t>
            </a:r>
            <a:endParaRPr lang="en-US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6700" y="250825"/>
            <a:ext cx="10515600" cy="76200"/>
          </a:xfrm>
        </p:spPr>
        <p:txBody>
          <a:bodyPr>
            <a:normAutofit fontScale="90000"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011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第一次工业革命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2400" y="492125"/>
            <a:ext cx="11496675" cy="6303010"/>
          </a:xfrm>
        </p:spPr>
        <p:txBody>
          <a:bodyPr>
            <a:normAutofit fontScale="87500" lnSpcReduction="10000"/>
          </a:bodyPr>
          <a:lstStyle/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开始时间：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18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世纪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60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年代。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开始标志：哈格里夫斯发明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“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珍妮机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”.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国家：英国。 部门：棉纺织部门。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政治前提：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17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世纪末，英国建立君主立宪制，资本主义制度确立。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直接原因：国内外市场的不断扩大，对棉纺织品的需求迅速增长，刺激了棉纺织生产方式的改进和新技术的发明。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主要发明、发明人及意义：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改进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蒸汽机，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瓦特，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蒸汽机成为主要的动力来源，极大地提高了生产力，使工业革命更快地向纵深发展。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）蒸汽机车，斯蒂芬森，为社会提供了更为快捷、廉价、便利的交通，使生产和市场之间的联系变得更加密切。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4.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使用的动力、能源：蒸汽机、煤炭。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5.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扩展的国家：法国、德国、美国等。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6.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积极影响：①极大地提高了社会生产力，人类进入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“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蒸汽时代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”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；②促进了工业化和城市化；③使得资本主义最终战胜了封建主义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7.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消极影响：①带来了环境污染等问题；②使资本主义社会分裂为两大对立阶级：资产阶级和无产阶级；③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造成了东方落后、西方先进的局面。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  <a:endParaRPr lang="zh-CN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012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马克思主义的诞生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1.</a:t>
            </a:r>
            <a:r>
              <a:rPr lang="zh-CN" altLang="en-US" b="1" dirty="0"/>
              <a:t>诞生的历史背景：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诞生的时间和标志：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创立者及所属国家：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诞生的历史意义：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马克思主义传入中国的时间、较早的宣传者：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马克思主义对中国革命和建设的影响：</a:t>
            </a:r>
            <a:endParaRPr lang="en-US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500" y="23495"/>
            <a:ext cx="10515600" cy="678180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课前默写：</a:t>
            </a:r>
            <a:r>
              <a:rPr lang="en-US" altLang="zh-CN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012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 马克思主义的诞生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470" y="606425"/>
            <a:ext cx="11920220" cy="6099810"/>
          </a:xfrm>
        </p:spPr>
        <p:txBody>
          <a:bodyPr>
            <a:normAutofit/>
          </a:bodyPr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诞生的历史背景：工业革命造成了新的社会矛盾，无产阶级和资产阶级矛盾日益尖锐。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诞生的时间和标志：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1848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年，《共产党宣言》的出版。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创立者及所属国家：马克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思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、恩格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，德国。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诞生的历史意义：从此，无产阶级的斗争有了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科学理论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的指导，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国际共产主义运动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兴起并蓬勃发展。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马克思主义传入中国的时间、较早的宣传者：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1917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年，俄国十月革命之后，李大钊。</a:t>
            </a: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马克思主义对中国革命和建设的影响：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毛泽东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把马克思主义与中国国情结合起来，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开创了农村包围城市、武装夺取政权的革命道路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，形成了毛泽东思想；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邓小平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把马克思主义与中国国情相结合，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开创了中国特色社会主义道路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，形成了邓小平理论。</a:t>
            </a:r>
            <a:endParaRPr lang="en-US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02882" y="236184"/>
            <a:ext cx="9144000" cy="2387600"/>
          </a:xfrm>
        </p:spPr>
        <p:txBody>
          <a:bodyPr/>
          <a:lstStyle/>
          <a:p>
            <a:r>
              <a:rPr lang="zh-CN" altLang="en-US" b="1" dirty="0"/>
              <a:t>九下历史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859" y="4234216"/>
            <a:ext cx="9144000" cy="1655762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FF0000"/>
                </a:solidFill>
              </a:rPr>
              <a:t>考点默写 </a:t>
            </a:r>
            <a:endParaRPr lang="zh-CN" alt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001</a:t>
            </a:r>
            <a:r>
              <a:rPr lang="zh-CN" altLang="en-US" dirty="0">
                <a:solidFill>
                  <a:srgbClr val="FF0000"/>
                </a:solidFill>
              </a:rPr>
              <a:t>答案：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6915" y="1601889"/>
            <a:ext cx="10515600" cy="5133208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非洲。尼罗河。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金字塔、象形文字、木乃伊。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法老。是全国最高统治者，集军、政、财、神等大权于 一身。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亚洲。幼发拉底河、底格里斯河。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5.《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汉谟拉比法典</a:t>
            </a:r>
            <a:r>
              <a:rPr lang="en-US" altLang="zh-CN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4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，是迄今已知的世界第一部较为完整的成文法典。</a:t>
            </a:r>
            <a:endParaRPr lang="en-US" alt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2019.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11.06</a:t>
            </a:r>
            <a:endParaRPr lang="en-US" altLang="zh-CN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2647" y="1825624"/>
            <a:ext cx="11741285" cy="43708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b="1" dirty="0"/>
              <a:t>1.</a:t>
            </a:r>
            <a:r>
              <a:rPr lang="zh-CN" altLang="en-US" sz="4000" b="1" dirty="0"/>
              <a:t>概述美国内战的根本原因、导火线（直接原因）。</a:t>
            </a:r>
            <a:endParaRPr lang="en-US" altLang="zh-CN" sz="4000" b="1" dirty="0"/>
          </a:p>
          <a:p>
            <a:pPr marL="0" indent="0">
              <a:buNone/>
            </a:pPr>
            <a:r>
              <a:rPr lang="en-US" altLang="zh-CN" sz="4000" b="1" dirty="0"/>
              <a:t>2.</a:t>
            </a:r>
            <a:r>
              <a:rPr lang="zh-CN" altLang="en-US" sz="4000" b="1" dirty="0"/>
              <a:t>写出美国内战的</a:t>
            </a:r>
            <a:r>
              <a:rPr lang="zh-CN" altLang="en-US" sz="4000" b="1" dirty="0">
                <a:solidFill>
                  <a:srgbClr val="FF0000"/>
                </a:solidFill>
              </a:rPr>
              <a:t>起止时间及标志</a:t>
            </a:r>
            <a:r>
              <a:rPr lang="zh-CN" altLang="en-US" sz="4000" b="1" dirty="0"/>
              <a:t>。</a:t>
            </a:r>
            <a:endParaRPr lang="en-US" altLang="zh-CN" sz="4000" b="1" dirty="0"/>
          </a:p>
          <a:p>
            <a:pPr marL="0" indent="0">
              <a:buNone/>
            </a:pPr>
            <a:r>
              <a:rPr lang="en-US" altLang="zh-CN" sz="4000" b="1" dirty="0"/>
              <a:t>3.1862</a:t>
            </a:r>
            <a:r>
              <a:rPr lang="zh-CN" altLang="en-US" sz="4000" b="1" dirty="0"/>
              <a:t>年林肯政府颁布的</a:t>
            </a:r>
            <a:r>
              <a:rPr lang="en-US" altLang="zh-CN" sz="4000" b="1" dirty="0"/>
              <a:t>2</a:t>
            </a:r>
            <a:r>
              <a:rPr lang="zh-CN" altLang="en-US" sz="4000" b="1" dirty="0"/>
              <a:t>个重要文献名称及意义。</a:t>
            </a:r>
            <a:endParaRPr lang="en-US" altLang="zh-CN" sz="4000" b="1" dirty="0"/>
          </a:p>
          <a:p>
            <a:pPr marL="0" indent="0">
              <a:buNone/>
            </a:pPr>
            <a:r>
              <a:rPr lang="en-US" altLang="zh-CN" sz="4000" b="1" dirty="0"/>
              <a:t>4.</a:t>
            </a:r>
            <a:r>
              <a:rPr lang="zh-CN" altLang="en-US" sz="4000" b="1" dirty="0"/>
              <a:t>归纳美国内战北方胜利的主要原因。</a:t>
            </a:r>
            <a:endParaRPr lang="en-US" altLang="zh-CN" sz="4000" b="1" dirty="0"/>
          </a:p>
          <a:p>
            <a:pPr marL="0" indent="0">
              <a:buNone/>
            </a:pPr>
            <a:r>
              <a:rPr lang="en-US" altLang="zh-CN" sz="4000" b="1" dirty="0"/>
              <a:t>5.</a:t>
            </a:r>
            <a:r>
              <a:rPr lang="zh-CN" altLang="en-US" sz="4000" b="1" dirty="0"/>
              <a:t>简述南北战争的性质、影响。</a:t>
            </a:r>
            <a:endParaRPr lang="en-US" altLang="zh-CN" sz="40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1459149" cy="690664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答案：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8624" y="690665"/>
            <a:ext cx="11778575" cy="587868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3500" b="1" dirty="0"/>
              <a:t>1.</a:t>
            </a:r>
            <a:r>
              <a:rPr lang="zh-CN" altLang="en-US" sz="3500" b="1" dirty="0"/>
              <a:t>根本原因：</a:t>
            </a:r>
            <a:r>
              <a:rPr lang="en-US" altLang="zh-CN" sz="3500" b="1" dirty="0"/>
              <a:t>19</a:t>
            </a:r>
            <a:r>
              <a:rPr lang="zh-CN" altLang="en-US" sz="3500" b="1" dirty="0"/>
              <a:t>世纪中期，美国南北两种经济制度的矛盾激化。</a:t>
            </a:r>
            <a:r>
              <a:rPr lang="en-US" altLang="zh-CN" sz="3500" b="1" dirty="0"/>
              <a:t>(</a:t>
            </a:r>
            <a:r>
              <a:rPr lang="zh-CN" altLang="en-US" sz="3500" b="1" dirty="0"/>
              <a:t>南方奴隶制种植园经济阻碍了北方资本主义经济的发展）</a:t>
            </a:r>
            <a:endParaRPr lang="en-US" altLang="zh-CN" sz="3500" b="1" dirty="0"/>
          </a:p>
          <a:p>
            <a:r>
              <a:rPr lang="zh-CN" altLang="en-US" sz="3500" b="1" dirty="0"/>
              <a:t>导火线：</a:t>
            </a:r>
            <a:r>
              <a:rPr lang="en-US" altLang="zh-CN" sz="3500" b="1" dirty="0"/>
              <a:t>1860</a:t>
            </a:r>
            <a:r>
              <a:rPr lang="zh-CN" altLang="en-US" sz="3500" b="1" dirty="0"/>
              <a:t>年，林肯当选美国总统。</a:t>
            </a:r>
            <a:endParaRPr lang="en-US" altLang="zh-CN" sz="3500" b="1" dirty="0"/>
          </a:p>
          <a:p>
            <a:r>
              <a:rPr lang="en-US" altLang="zh-CN" sz="3500" b="1" dirty="0"/>
              <a:t>2.</a:t>
            </a:r>
            <a:r>
              <a:rPr lang="zh-CN" altLang="en-US" sz="3500" b="1" dirty="0"/>
              <a:t>起止时间及标志：</a:t>
            </a:r>
            <a:r>
              <a:rPr lang="en-US" altLang="zh-CN" sz="3500" b="1" dirty="0">
                <a:solidFill>
                  <a:srgbClr val="FF0000"/>
                </a:solidFill>
              </a:rPr>
              <a:t>1861</a:t>
            </a:r>
            <a:r>
              <a:rPr lang="zh-CN" altLang="en-US" sz="3500" b="1" dirty="0">
                <a:solidFill>
                  <a:srgbClr val="FF0000"/>
                </a:solidFill>
              </a:rPr>
              <a:t>年，南方挑起战争；</a:t>
            </a:r>
            <a:r>
              <a:rPr lang="en-US" altLang="zh-CN" sz="3500" b="1" dirty="0">
                <a:solidFill>
                  <a:srgbClr val="FF0000"/>
                </a:solidFill>
              </a:rPr>
              <a:t>1865</a:t>
            </a:r>
            <a:r>
              <a:rPr lang="zh-CN" altLang="en-US" sz="3500" b="1" dirty="0">
                <a:solidFill>
                  <a:srgbClr val="FF0000"/>
                </a:solidFill>
              </a:rPr>
              <a:t>年</a:t>
            </a:r>
            <a:r>
              <a:rPr lang="zh-CN" altLang="en-US" sz="3500" b="1" dirty="0"/>
              <a:t>，</a:t>
            </a:r>
            <a:r>
              <a:rPr lang="zh-CN" altLang="en-US" sz="3500" b="1" dirty="0">
                <a:solidFill>
                  <a:srgbClr val="FF0000"/>
                </a:solidFill>
              </a:rPr>
              <a:t>南方军队投降</a:t>
            </a:r>
            <a:r>
              <a:rPr lang="zh-CN" altLang="en-US" sz="3500" b="1" dirty="0"/>
              <a:t>。</a:t>
            </a:r>
            <a:endParaRPr lang="en-US" altLang="zh-CN" sz="3500" b="1" dirty="0"/>
          </a:p>
          <a:p>
            <a:r>
              <a:rPr lang="en-US" altLang="zh-CN" sz="3500" b="1" dirty="0"/>
              <a:t>3.</a:t>
            </a:r>
            <a:r>
              <a:rPr lang="zh-CN" altLang="en-US" sz="3500" b="1" dirty="0"/>
              <a:t>文件：</a:t>
            </a:r>
            <a:r>
              <a:rPr lang="en-US" altLang="zh-CN" sz="3500" b="1" dirty="0"/>
              <a:t>《</a:t>
            </a:r>
            <a:r>
              <a:rPr lang="zh-CN" altLang="en-US" sz="3500" b="1" dirty="0"/>
              <a:t>宅地法</a:t>
            </a:r>
            <a:r>
              <a:rPr lang="en-US" altLang="zh-CN" sz="3500" b="1" dirty="0"/>
              <a:t>》</a:t>
            </a:r>
            <a:r>
              <a:rPr lang="zh-CN" altLang="en-US" sz="3500" b="1" dirty="0"/>
              <a:t>、</a:t>
            </a:r>
            <a:r>
              <a:rPr lang="en-US" altLang="zh-CN" sz="3500" b="1" dirty="0"/>
              <a:t>《</a:t>
            </a:r>
            <a:r>
              <a:rPr lang="zh-CN" altLang="en-US" sz="3500" b="1" dirty="0"/>
              <a:t>解放黑人奴隶</a:t>
            </a:r>
            <a:r>
              <a:rPr lang="zh-CN" altLang="en-US" sz="3500" b="1" dirty="0">
                <a:solidFill>
                  <a:srgbClr val="FF0000"/>
                </a:solidFill>
              </a:rPr>
              <a:t>宣言</a:t>
            </a:r>
            <a:r>
              <a:rPr lang="en-US" altLang="zh-CN" sz="3500" b="1" dirty="0"/>
              <a:t>》</a:t>
            </a:r>
            <a:r>
              <a:rPr lang="zh-CN" altLang="en-US" sz="3500" b="1" dirty="0"/>
              <a:t>。调动了人民群众特别是黑人的积极性，扭转了战局。</a:t>
            </a:r>
            <a:endParaRPr lang="en-US" altLang="zh-CN" sz="3500" b="1" dirty="0"/>
          </a:p>
          <a:p>
            <a:r>
              <a:rPr lang="en-US" altLang="zh-CN" sz="3500" b="1" dirty="0"/>
              <a:t>4.</a:t>
            </a:r>
            <a:r>
              <a:rPr lang="zh-CN" altLang="en-US" sz="3500" b="1" dirty="0"/>
              <a:t>北方胜利的原因：北方是正义的一方；北方实力强大；人民群众的支持；林肯政府措施得力。</a:t>
            </a:r>
            <a:endParaRPr lang="en-US" altLang="zh-CN" sz="3500" b="1" dirty="0"/>
          </a:p>
          <a:p>
            <a:r>
              <a:rPr lang="en-US" altLang="zh-CN" sz="3500" b="1" dirty="0"/>
              <a:t>5.</a:t>
            </a:r>
            <a:r>
              <a:rPr lang="zh-CN" altLang="en-US" sz="3500" b="1" dirty="0"/>
              <a:t>性质：</a:t>
            </a:r>
            <a:r>
              <a:rPr lang="zh-CN" altLang="en-US" sz="3500" b="1" dirty="0">
                <a:solidFill>
                  <a:srgbClr val="FF0000"/>
                </a:solidFill>
              </a:rPr>
              <a:t>美国历史上的第二次</a:t>
            </a:r>
            <a:r>
              <a:rPr lang="zh-CN" altLang="en-US" sz="3500" b="1" dirty="0"/>
              <a:t>资产阶级革命。</a:t>
            </a:r>
            <a:endParaRPr lang="en-US" altLang="zh-CN" sz="3500" b="1" dirty="0"/>
          </a:p>
          <a:p>
            <a:r>
              <a:rPr lang="zh-CN" altLang="en-US" sz="3500" b="1" dirty="0"/>
              <a:t>影响：</a:t>
            </a:r>
            <a:r>
              <a:rPr lang="zh-CN" altLang="en-US" sz="3500" b="1" dirty="0">
                <a:solidFill>
                  <a:srgbClr val="FF0000"/>
                </a:solidFill>
              </a:rPr>
              <a:t>维护</a:t>
            </a:r>
            <a:r>
              <a:rPr lang="zh-CN" altLang="en-US" sz="3500" b="1" dirty="0"/>
              <a:t>了国家的统一，</a:t>
            </a:r>
            <a:r>
              <a:rPr lang="zh-CN" altLang="en-US" sz="3500" b="1" dirty="0">
                <a:solidFill>
                  <a:srgbClr val="FF0000"/>
                </a:solidFill>
              </a:rPr>
              <a:t>废除</a:t>
            </a:r>
            <a:r>
              <a:rPr lang="zh-CN" altLang="en-US" sz="3500" b="1" dirty="0"/>
              <a:t>了奴隶制度，</a:t>
            </a:r>
            <a:r>
              <a:rPr lang="zh-CN" altLang="en-US" sz="3500" b="1" dirty="0">
                <a:solidFill>
                  <a:srgbClr val="FF0000"/>
                </a:solidFill>
              </a:rPr>
              <a:t>扫除</a:t>
            </a:r>
            <a:r>
              <a:rPr lang="zh-CN" altLang="en-US" sz="3500" b="1" dirty="0"/>
              <a:t>了美国资本主义发展的最大障碍，为以后经济的迅速发展</a:t>
            </a:r>
            <a:r>
              <a:rPr lang="zh-CN" altLang="en-US" sz="3500" b="1" dirty="0">
                <a:solidFill>
                  <a:srgbClr val="FF0000"/>
                </a:solidFill>
              </a:rPr>
              <a:t>创造</a:t>
            </a:r>
            <a:r>
              <a:rPr lang="zh-CN" altLang="en-US" sz="3500" b="1" dirty="0"/>
              <a:t>了条件。</a:t>
            </a:r>
            <a:endParaRPr lang="en-US" altLang="zh-CN" sz="35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2013" y="-60967"/>
            <a:ext cx="10515600" cy="1325563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九下课前默写：</a:t>
            </a:r>
            <a:r>
              <a:rPr lang="en-US" altLang="zh-CN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2019.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11.</a:t>
            </a:r>
            <a:r>
              <a:rPr lang="en-US" b="1" dirty="0">
                <a:solidFill>
                  <a:srgbClr val="FF0000"/>
                </a:solidFill>
                <a:sym typeface="+mn-ea"/>
              </a:rPr>
              <a:t>18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941" y="1011677"/>
            <a:ext cx="11867744" cy="5768502"/>
          </a:xfrm>
        </p:spPr>
        <p:txBody>
          <a:bodyPr>
            <a:noAutofit/>
          </a:bodyPr>
          <a:lstStyle/>
          <a:p>
            <a:r>
              <a:rPr lang="en-US" altLang="zh-CN" sz="3600" b="1" dirty="0"/>
              <a:t>1.19</a:t>
            </a:r>
            <a:r>
              <a:rPr lang="zh-CN" altLang="en-US" sz="3600" b="1" dirty="0"/>
              <a:t>世纪中期，日本对外推行什么政策？</a:t>
            </a:r>
            <a:endParaRPr lang="en-US" altLang="zh-CN" sz="3600" b="1" dirty="0"/>
          </a:p>
          <a:p>
            <a:r>
              <a:rPr lang="en-US" altLang="zh-CN" sz="3600" b="1" dirty="0"/>
              <a:t>2.</a:t>
            </a:r>
            <a:r>
              <a:rPr lang="zh-CN" altLang="en-US" sz="3600" b="1" dirty="0"/>
              <a:t>首先打开日本国门的是哪个国家？</a:t>
            </a:r>
            <a:endParaRPr lang="en-US" altLang="zh-CN" sz="3600" b="1" dirty="0"/>
          </a:p>
          <a:p>
            <a:r>
              <a:rPr lang="en-US" altLang="zh-CN" sz="3600" b="1" dirty="0"/>
              <a:t>3.</a:t>
            </a:r>
            <a:r>
              <a:rPr lang="zh-CN" altLang="en-US" sz="3600" b="1" dirty="0"/>
              <a:t>明治维新在政治、军事、经济、社会生活方面的措施。</a:t>
            </a:r>
            <a:endParaRPr lang="en-US" altLang="zh-CN" sz="3600" b="1" dirty="0"/>
          </a:p>
          <a:p>
            <a:r>
              <a:rPr lang="en-US" altLang="zh-CN" sz="3600" b="1" dirty="0"/>
              <a:t>4.</a:t>
            </a:r>
            <a:r>
              <a:rPr lang="zh-CN" altLang="en-US" sz="3600" b="1" dirty="0"/>
              <a:t>明治维新的开始时间、性质、历史意义、</a:t>
            </a:r>
            <a:r>
              <a:rPr lang="zh-CN" altLang="en-US" sz="3600" b="1" dirty="0">
                <a:solidFill>
                  <a:srgbClr val="FF0000"/>
                </a:solidFill>
              </a:rPr>
              <a:t>局限性</a:t>
            </a:r>
            <a:r>
              <a:rPr lang="zh-CN" altLang="en-US" sz="3600" b="1" dirty="0"/>
              <a:t>。</a:t>
            </a:r>
            <a:endParaRPr lang="en-US" altLang="zh-CN" sz="3600" b="1" dirty="0"/>
          </a:p>
          <a:p>
            <a:r>
              <a:rPr lang="en-US" altLang="zh-CN" sz="3600" b="1" dirty="0"/>
              <a:t>5.</a:t>
            </a:r>
            <a:r>
              <a:rPr lang="zh-CN" altLang="en-US" sz="3600" b="1" dirty="0"/>
              <a:t>近代史上，日本发动或参与的三次</a:t>
            </a:r>
            <a:r>
              <a:rPr lang="zh-CN" altLang="en-US" sz="3600" b="1"/>
              <a:t>侵华战争</a:t>
            </a:r>
            <a:r>
              <a:rPr lang="zh-CN" altLang="en-US" sz="3600" b="1">
                <a:solidFill>
                  <a:srgbClr val="FF0000"/>
                </a:solidFill>
              </a:rPr>
              <a:t>名称和时间</a:t>
            </a:r>
            <a:r>
              <a:rPr lang="zh-CN" altLang="en-US" sz="3600" b="1"/>
              <a:t>。</a:t>
            </a:r>
            <a:endParaRPr lang="zh-CN" altLang="en-US" sz="3600" b="1" dirty="0"/>
          </a:p>
          <a:p>
            <a:r>
              <a:rPr lang="en-US" altLang="zh-CN" sz="3600" b="1" dirty="0"/>
              <a:t>6.</a:t>
            </a:r>
            <a:r>
              <a:rPr lang="zh-CN" altLang="en-US" sz="3600" b="1" dirty="0"/>
              <a:t>明治维新与戊戌变法的相</a:t>
            </a:r>
            <a:r>
              <a:rPr lang="zh-CN" altLang="en-US" sz="3600" b="1" dirty="0">
                <a:solidFill>
                  <a:srgbClr val="FF0000"/>
                </a:solidFill>
              </a:rPr>
              <a:t>同</a:t>
            </a:r>
            <a:r>
              <a:rPr lang="zh-CN" altLang="en-US" sz="3600" b="1" dirty="0"/>
              <a:t>点（写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个）和不同点（写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个）。</a:t>
            </a:r>
            <a:endParaRPr lang="en-US" altLang="zh-CN" sz="3600" b="1" dirty="0"/>
          </a:p>
          <a:p>
            <a:r>
              <a:rPr lang="en-US" altLang="zh-CN" sz="3600" b="1" dirty="0"/>
              <a:t>7.</a:t>
            </a:r>
            <a:r>
              <a:rPr lang="zh-CN" altLang="en-US" sz="3600" b="1" dirty="0"/>
              <a:t>日本最终确立的政治体制是什么？</a:t>
            </a:r>
            <a:endParaRPr lang="en-US" altLang="zh-CN" sz="3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1196" y="112206"/>
            <a:ext cx="1340795" cy="714645"/>
          </a:xfrm>
        </p:spPr>
        <p:txBody>
          <a:bodyPr>
            <a:norm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答案</a:t>
            </a:r>
            <a:endParaRPr lang="zh-CN" altLang="en-US" sz="2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0020" y="549275"/>
            <a:ext cx="11931015" cy="6253480"/>
          </a:xfrm>
        </p:spPr>
        <p:txBody>
          <a:bodyPr>
            <a:noAutofit/>
          </a:bodyPr>
          <a:lstStyle/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锁国政策。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美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政治：“废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藩置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县”，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实行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中央集权。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军事上：实行征兵制，建立新式军队。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经济上：推行地税改革，以“殖产兴业”为口号，大力发展近代经济。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社会生活：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提倡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“文明开化”，向西方学习，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改造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日本的教育、文化和生活方式。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时间：</a:t>
            </a:r>
            <a:r>
              <a:rPr lang="en-US" altLang="zh-CN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1868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性质：资产阶级改革；历史意义：是日本历史的转折点。日本由一个落后的封建国家逐渐变成资本主义国家，摆脱了沦为殖民地的危机，使日本很快跻身于资本主义强国之列。局限性：保留了大量旧制度的残余，军国主义色彩浓厚。日本强大起来后，很快走上了对外侵略扩张的道路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战争：</a:t>
            </a:r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1894-1</a:t>
            </a:r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8</a:t>
            </a:r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95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年甲午中日战争、</a:t>
            </a:r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1900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年八国联军侵华战争、</a:t>
            </a:r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1931-1945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年的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日本侵华战争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相同点：性质都是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资产阶级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改革；背景都是面临民族危机的情况下进行的；目的都主张发展资本主义。不同点：结果不同。明治维新取得成功，戊戌变法失败。</a:t>
            </a:r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7.</a:t>
            </a:r>
            <a:r>
              <a:rPr lang="zh-CN" altLang="en-US" sz="23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政治体制</a:t>
            </a:r>
            <a:r>
              <a:rPr lang="zh-CN" altLang="en-US" sz="23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：君主立宪制。</a:t>
            </a:r>
            <a:endParaRPr lang="zh-CN" altLang="en-US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612843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2019.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11.18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8897" y="745855"/>
            <a:ext cx="11885579" cy="5868954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第二次工业革命</a:t>
            </a:r>
            <a:endParaRPr lang="en-US" altLang="zh-CN" b="1" dirty="0"/>
          </a:p>
          <a:p>
            <a:r>
              <a:rPr lang="en-US" altLang="zh-CN" b="1" dirty="0"/>
              <a:t>1.</a:t>
            </a:r>
            <a:r>
              <a:rPr lang="zh-CN" altLang="en-US" b="1" dirty="0"/>
              <a:t>起止时间：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领先国家：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特点：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标志性成就：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写出爱迪生、本茨、福特、莱特兄弟、诺贝尔的发明成果。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新型交通工具和通信工具：</a:t>
            </a:r>
            <a:endParaRPr lang="en-US" altLang="zh-CN" b="1" dirty="0"/>
          </a:p>
          <a:p>
            <a:r>
              <a:rPr lang="en-US" altLang="zh-CN" b="1" dirty="0"/>
              <a:t>7.</a:t>
            </a:r>
            <a:r>
              <a:rPr lang="zh-CN" altLang="en-US" b="1" dirty="0"/>
              <a:t>新的动力机器和新能源：</a:t>
            </a:r>
            <a:endParaRPr lang="en-US" altLang="zh-CN" b="1" dirty="0"/>
          </a:p>
          <a:p>
            <a:r>
              <a:rPr lang="en-US" altLang="zh-CN" b="1" dirty="0"/>
              <a:t>8.</a:t>
            </a:r>
            <a:r>
              <a:rPr lang="zh-CN" altLang="en-US" b="1" dirty="0"/>
              <a:t>新的工业部门：</a:t>
            </a:r>
            <a:endParaRPr lang="en-US" altLang="zh-CN" b="1" dirty="0"/>
          </a:p>
          <a:p>
            <a:r>
              <a:rPr lang="en-US" altLang="zh-CN" b="1" dirty="0"/>
              <a:t>9.</a:t>
            </a:r>
            <a:r>
              <a:rPr lang="zh-CN" altLang="en-US" b="1" dirty="0"/>
              <a:t>影响（写经济、政治方面）</a:t>
            </a:r>
            <a:endParaRPr lang="en-US" altLang="zh-CN" b="1" dirty="0"/>
          </a:p>
          <a:p>
            <a:r>
              <a:rPr lang="en-US" altLang="zh-CN" b="1" dirty="0"/>
              <a:t>10.</a:t>
            </a:r>
            <a:r>
              <a:rPr lang="zh-CN" altLang="en-US" b="1" dirty="0"/>
              <a:t>启示</a:t>
            </a:r>
            <a:r>
              <a:rPr lang="zh-CN" altLang="en-US" b="1" dirty="0">
                <a:sym typeface="Wingdings" panose="05000000000000000000" pitchFamily="2" charset="2"/>
              </a:rPr>
              <a:t>（写</a:t>
            </a:r>
            <a:r>
              <a:rPr lang="en-US" altLang="zh-CN" b="1" dirty="0">
                <a:sym typeface="Wingdings" panose="05000000000000000000" pitchFamily="2" charset="2"/>
              </a:rPr>
              <a:t>2</a:t>
            </a:r>
            <a:r>
              <a:rPr lang="zh-CN" altLang="en-US" b="1" dirty="0">
                <a:sym typeface="Wingdings" panose="05000000000000000000" pitchFamily="2" charset="2"/>
              </a:rPr>
              <a:t>点</a:t>
            </a:r>
            <a:r>
              <a:rPr lang="zh-CN" altLang="en-US" b="1" dirty="0"/>
              <a:t>）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4813" y="112206"/>
            <a:ext cx="10515600" cy="724373"/>
          </a:xfrm>
        </p:spPr>
        <p:txBody>
          <a:bodyPr/>
          <a:lstStyle/>
          <a:p>
            <a:r>
              <a:rPr lang="zh-CN" altLang="en-US" dirty="0"/>
              <a:t>答案：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6719" y="836579"/>
            <a:ext cx="11652115" cy="5943600"/>
          </a:xfrm>
        </p:spPr>
        <p:txBody>
          <a:bodyPr>
            <a:normAutofit lnSpcReduction="10000"/>
          </a:bodyPr>
          <a:lstStyle/>
          <a:p>
            <a:r>
              <a:rPr lang="en-US" altLang="zh-CN" b="1" dirty="0"/>
              <a:t>1.19</a:t>
            </a:r>
            <a:r>
              <a:rPr lang="zh-CN" altLang="en-US" b="1" dirty="0"/>
              <a:t>世纪</a:t>
            </a:r>
            <a:r>
              <a:rPr lang="zh-CN" altLang="en-US" b="1" dirty="0">
                <a:solidFill>
                  <a:srgbClr val="FF0000"/>
                </a:solidFill>
              </a:rPr>
              <a:t>六七十年代</a:t>
            </a:r>
            <a:r>
              <a:rPr lang="zh-CN" altLang="en-US" b="1" dirty="0"/>
              <a:t>至</a:t>
            </a:r>
            <a:r>
              <a:rPr lang="en-US" altLang="zh-CN" b="1" dirty="0"/>
              <a:t>20</a:t>
            </a:r>
            <a:r>
              <a:rPr lang="zh-CN" altLang="en-US" b="1" dirty="0"/>
              <a:t>世纪初。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美</a:t>
            </a:r>
            <a:r>
              <a:rPr lang="zh-CN" altLang="en-US" b="1" dirty="0">
                <a:solidFill>
                  <a:srgbClr val="FF0000"/>
                </a:solidFill>
              </a:rPr>
              <a:t>国</a:t>
            </a:r>
            <a:r>
              <a:rPr lang="zh-CN" altLang="en-US" b="1" dirty="0"/>
              <a:t>、德国。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科学</a:t>
            </a:r>
            <a:r>
              <a:rPr lang="zh-CN" altLang="en-US" b="1" dirty="0">
                <a:solidFill>
                  <a:srgbClr val="FF0000"/>
                </a:solidFill>
              </a:rPr>
              <a:t>研究</a:t>
            </a:r>
            <a:r>
              <a:rPr lang="zh-CN" altLang="en-US" b="1" dirty="0"/>
              <a:t>与工业生产紧密结合。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>
                <a:solidFill>
                  <a:srgbClr val="FF0000"/>
                </a:solidFill>
              </a:rPr>
              <a:t>电力在生产和生活中的广泛应用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en-US" altLang="zh-CN" b="1" dirty="0"/>
              <a:t>5.</a:t>
            </a:r>
            <a:r>
              <a:rPr lang="zh-CN" altLang="en-US" b="1" dirty="0"/>
              <a:t>电灯（耐用白炽灯）、汽车、流水线生产汽车、飞机、炸药。</a:t>
            </a:r>
            <a:endParaRPr lang="zh-CN" altLang="en-US" b="1" dirty="0">
              <a:solidFill>
                <a:srgbClr val="FF0000"/>
              </a:solidFill>
            </a:endParaRPr>
          </a:p>
          <a:p>
            <a:r>
              <a:rPr lang="en-US" altLang="zh-CN" b="1" dirty="0">
                <a:solidFill>
                  <a:srgbClr val="FF0000"/>
                </a:solidFill>
              </a:rPr>
              <a:t>6.</a:t>
            </a:r>
            <a:r>
              <a:rPr lang="zh-CN" altLang="en-US" b="1" dirty="0">
                <a:solidFill>
                  <a:srgbClr val="FF0000"/>
                </a:solidFill>
              </a:rPr>
              <a:t>汽车，飞机；电话、电报。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en-US" altLang="zh-CN" b="1" dirty="0">
                <a:solidFill>
                  <a:srgbClr val="FF0000"/>
                </a:solidFill>
              </a:rPr>
              <a:t>7.</a:t>
            </a:r>
            <a:r>
              <a:rPr lang="zh-CN" altLang="en-US" b="1" dirty="0">
                <a:solidFill>
                  <a:srgbClr val="FF0000"/>
                </a:solidFill>
              </a:rPr>
              <a:t>内燃机、电动机；电力、石油。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en-US" altLang="zh-CN" b="1" dirty="0">
                <a:sym typeface="+mn-ea"/>
              </a:rPr>
              <a:t>8.</a:t>
            </a:r>
            <a:r>
              <a:rPr lang="zh-CN" altLang="en-US" b="1" dirty="0">
                <a:solidFill>
                  <a:srgbClr val="FF0000"/>
                </a:solidFill>
                <a:sym typeface="+mn-ea"/>
              </a:rPr>
              <a:t>化学工业、汽车工业、电力工业、石油工业</a:t>
            </a:r>
            <a:endParaRPr lang="zh-CN" altLang="en-US" b="1" dirty="0">
              <a:solidFill>
                <a:srgbClr val="FF0000"/>
              </a:solidFill>
              <a:sym typeface="+mn-ea"/>
            </a:endParaRPr>
          </a:p>
          <a:p>
            <a:r>
              <a:rPr lang="en-US" altLang="zh-CN" b="1" dirty="0"/>
              <a:t>9.</a:t>
            </a:r>
            <a:r>
              <a:rPr lang="zh-CN" altLang="en-US" b="1" dirty="0">
                <a:solidFill>
                  <a:srgbClr val="FF0000"/>
                </a:solidFill>
              </a:rPr>
              <a:t>经济：</a:t>
            </a:r>
            <a:r>
              <a:rPr lang="zh-CN" altLang="en-US" b="1" dirty="0"/>
              <a:t>极大地促进生产力的发展，主要资本主义国家成为工业化强国；</a:t>
            </a:r>
            <a:r>
              <a:rPr lang="zh-CN" altLang="en-US" b="1" dirty="0">
                <a:solidFill>
                  <a:srgbClr val="FF0000"/>
                </a:solidFill>
              </a:rPr>
              <a:t>政治：</a:t>
            </a:r>
            <a:r>
              <a:rPr lang="zh-CN" altLang="en-US" b="1" dirty="0"/>
              <a:t>出现垄断组织，主要资本主义国家由自由资本主义阶段进入到帝国主义阶段。</a:t>
            </a:r>
            <a:endParaRPr lang="en-US" altLang="zh-CN" b="1" dirty="0"/>
          </a:p>
          <a:p>
            <a:r>
              <a:rPr lang="en-US" altLang="zh-CN" b="1" dirty="0"/>
              <a:t>10.</a:t>
            </a:r>
            <a:r>
              <a:rPr lang="zh-CN" altLang="en-US" b="1" dirty="0"/>
              <a:t>启示：科技是第一生产力；</a:t>
            </a:r>
            <a:r>
              <a:rPr lang="zh-CN" altLang="en-US" b="1" dirty="0">
                <a:solidFill>
                  <a:srgbClr val="FF0000"/>
                </a:solidFill>
              </a:rPr>
              <a:t>我国</a:t>
            </a:r>
            <a:r>
              <a:rPr lang="zh-CN" altLang="en-US" b="1" dirty="0"/>
              <a:t>要坚持科教兴国战略，大力发展科技，鼓励科技创新；</a:t>
            </a:r>
            <a:r>
              <a:rPr lang="zh-CN" altLang="en-US" b="1" dirty="0">
                <a:solidFill>
                  <a:srgbClr val="FF0000"/>
                </a:solidFill>
              </a:rPr>
              <a:t>青少年学生</a:t>
            </a:r>
            <a:r>
              <a:rPr lang="zh-CN" altLang="en-US" b="1" dirty="0"/>
              <a:t>要学习科学文化知识，培养创新能力。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67383" y="190028"/>
            <a:ext cx="10515600" cy="763284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2019.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11.</a:t>
            </a:r>
            <a:r>
              <a:rPr lang="en-US" b="1" dirty="0">
                <a:solidFill>
                  <a:srgbClr val="FF0000"/>
                </a:solidFill>
                <a:sym typeface="+mn-ea"/>
              </a:rPr>
              <a:t>1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9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8625" y="953312"/>
            <a:ext cx="11846669" cy="5758773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第一次世界大战</a:t>
            </a:r>
            <a:endParaRPr lang="en-US" altLang="zh-CN" b="1" dirty="0"/>
          </a:p>
          <a:p>
            <a:r>
              <a:rPr lang="en-US" altLang="zh-CN" b="1" dirty="0"/>
              <a:t>1.</a:t>
            </a:r>
            <a:r>
              <a:rPr lang="zh-CN" altLang="en-US" b="1" dirty="0"/>
              <a:t>爆发的时间和标志：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根本原因：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直接原因（导火线）：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一战前两大军事集团名称及</a:t>
            </a:r>
            <a:r>
              <a:rPr lang="zh-CN" altLang="en-US" b="1" dirty="0">
                <a:solidFill>
                  <a:srgbClr val="FF0000"/>
                </a:solidFill>
              </a:rPr>
              <a:t>各自</a:t>
            </a:r>
            <a:r>
              <a:rPr lang="zh-CN" altLang="en-US" b="1" dirty="0"/>
              <a:t>成员国、核心：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交战双方及</a:t>
            </a:r>
            <a:r>
              <a:rPr lang="zh-CN" altLang="en-US" b="1" dirty="0">
                <a:solidFill>
                  <a:srgbClr val="FF0000"/>
                </a:solidFill>
              </a:rPr>
              <a:t>各自</a:t>
            </a:r>
            <a:r>
              <a:rPr lang="zh-CN" altLang="en-US" b="1" dirty="0"/>
              <a:t>主要国家：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主要战场：</a:t>
            </a:r>
            <a:endParaRPr lang="en-US" altLang="zh-CN" b="1" dirty="0"/>
          </a:p>
          <a:p>
            <a:r>
              <a:rPr lang="en-US" altLang="zh-CN" b="1" dirty="0"/>
              <a:t>7.</a:t>
            </a:r>
            <a:r>
              <a:rPr lang="zh-CN" altLang="en-US" b="1" dirty="0"/>
              <a:t>重大战役名称及别称：</a:t>
            </a:r>
            <a:endParaRPr lang="en-US" altLang="zh-CN" b="1" dirty="0"/>
          </a:p>
          <a:p>
            <a:r>
              <a:rPr lang="en-US" altLang="zh-CN" b="1" dirty="0"/>
              <a:t>8.</a:t>
            </a:r>
            <a:r>
              <a:rPr lang="zh-CN" altLang="en-US" b="1" dirty="0"/>
              <a:t>结束时间和标志：                  结果：</a:t>
            </a:r>
            <a:endParaRPr lang="en-US" altLang="zh-CN" b="1" dirty="0"/>
          </a:p>
          <a:p>
            <a:r>
              <a:rPr lang="en-US" altLang="zh-CN" b="1" dirty="0"/>
              <a:t>9.</a:t>
            </a:r>
            <a:r>
              <a:rPr lang="zh-CN" altLang="en-US" b="1" dirty="0"/>
              <a:t>一战的性质：</a:t>
            </a:r>
            <a:endParaRPr lang="en-US" altLang="zh-CN" b="1" dirty="0"/>
          </a:p>
          <a:p>
            <a:r>
              <a:rPr lang="en-US" altLang="zh-CN" b="1" dirty="0"/>
              <a:t>10.</a:t>
            </a:r>
            <a:r>
              <a:rPr lang="zh-CN" altLang="en-US" b="1" dirty="0"/>
              <a:t>一战的影响</a:t>
            </a:r>
            <a:r>
              <a:rPr lang="en-US" altLang="zh-CN" b="1" dirty="0">
                <a:sym typeface="Wingdings" panose="05000000000000000000" pitchFamily="2" charset="2"/>
              </a:rPr>
              <a:t>(</a:t>
            </a:r>
            <a:r>
              <a:rPr lang="zh-CN" altLang="en-US" b="1" dirty="0">
                <a:sym typeface="Wingdings" panose="05000000000000000000" pitchFamily="2" charset="2"/>
              </a:rPr>
              <a:t>写</a:t>
            </a:r>
            <a:r>
              <a:rPr lang="en-US" altLang="zh-CN" b="1" dirty="0">
                <a:sym typeface="Wingdings" panose="05000000000000000000" pitchFamily="2" charset="2"/>
              </a:rPr>
              <a:t>3</a:t>
            </a:r>
            <a:r>
              <a:rPr lang="zh-CN" altLang="en-US" b="1" dirty="0">
                <a:sym typeface="Wingdings" panose="05000000000000000000" pitchFamily="2" charset="2"/>
              </a:rPr>
              <a:t>点</a:t>
            </a:r>
            <a:r>
              <a:rPr lang="zh-CN" altLang="en-US" b="1" dirty="0"/>
              <a:t>）</a:t>
            </a:r>
            <a:endParaRPr lang="en-US" altLang="zh-CN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130628"/>
            <a:ext cx="1476983" cy="782739"/>
          </a:xfrm>
        </p:spPr>
        <p:txBody>
          <a:bodyPr/>
          <a:lstStyle/>
          <a:p>
            <a:r>
              <a:rPr lang="zh-CN" altLang="en-US" sz="3200" dirty="0"/>
              <a:t>答案</a:t>
            </a:r>
            <a:r>
              <a:rPr lang="zh-CN" altLang="en-US" dirty="0"/>
              <a:t>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419" y="652111"/>
            <a:ext cx="11922458" cy="610038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/>
              <a:t>1.</a:t>
            </a:r>
            <a:r>
              <a:rPr lang="zh-CN" altLang="en-US" b="1" dirty="0"/>
              <a:t>时间：</a:t>
            </a:r>
            <a:r>
              <a:rPr lang="en-US" altLang="zh-CN" b="1" dirty="0"/>
              <a:t>1914</a:t>
            </a:r>
            <a:r>
              <a:rPr lang="zh-CN" altLang="en-US" b="1" dirty="0"/>
              <a:t>年</a:t>
            </a:r>
            <a:r>
              <a:rPr lang="en-US" altLang="zh-CN" b="1" dirty="0">
                <a:solidFill>
                  <a:srgbClr val="FF0000"/>
                </a:solidFill>
              </a:rPr>
              <a:t>7</a:t>
            </a:r>
            <a:r>
              <a:rPr lang="zh-CN" altLang="en-US" b="1" dirty="0">
                <a:solidFill>
                  <a:srgbClr val="FF0000"/>
                </a:solidFill>
              </a:rPr>
              <a:t>月</a:t>
            </a:r>
            <a:r>
              <a:rPr lang="zh-CN" altLang="en-US" b="1" dirty="0"/>
              <a:t>，标志：奥匈帝国向塞尔维亚</a:t>
            </a:r>
            <a:r>
              <a:rPr lang="zh-CN" altLang="en-US" b="1" dirty="0">
                <a:solidFill>
                  <a:srgbClr val="FF0000"/>
                </a:solidFill>
              </a:rPr>
              <a:t>宣战</a:t>
            </a:r>
            <a:r>
              <a:rPr lang="zh-CN" altLang="en-US" b="1" dirty="0"/>
              <a:t>。</a:t>
            </a:r>
            <a:endParaRPr lang="en-US" altLang="zh-CN" b="1" dirty="0"/>
          </a:p>
          <a:p>
            <a:r>
              <a:rPr lang="en-US" altLang="zh-CN" b="1" dirty="0"/>
              <a:t>2.</a:t>
            </a:r>
            <a:r>
              <a:rPr lang="zh-CN" altLang="en-US" b="1" dirty="0"/>
              <a:t>根本原因：</a:t>
            </a:r>
            <a:r>
              <a:rPr lang="zh-CN" altLang="en-US" b="1" dirty="0">
                <a:solidFill>
                  <a:srgbClr val="FF0000"/>
                </a:solidFill>
              </a:rPr>
              <a:t>帝国主义</a:t>
            </a:r>
            <a:r>
              <a:rPr lang="zh-CN" altLang="en-US" b="1" dirty="0"/>
              <a:t>国家之间的经济政治发展</a:t>
            </a:r>
            <a:r>
              <a:rPr lang="zh-CN" altLang="en-US" b="1" dirty="0">
                <a:solidFill>
                  <a:srgbClr val="FF0000"/>
                </a:solidFill>
              </a:rPr>
              <a:t>不平衡</a:t>
            </a:r>
            <a:r>
              <a:rPr lang="zh-CN" altLang="en-US" b="1" dirty="0"/>
              <a:t>，后起的国家要求重新瓜分世界，争夺世界霸权。</a:t>
            </a:r>
            <a:endParaRPr lang="en-US" altLang="zh-CN" b="1" dirty="0"/>
          </a:p>
          <a:p>
            <a:r>
              <a:rPr lang="en-US" altLang="zh-CN" b="1" dirty="0"/>
              <a:t>3.</a:t>
            </a:r>
            <a:r>
              <a:rPr lang="zh-CN" altLang="en-US" b="1" dirty="0"/>
              <a:t>直接原因（导火线）：萨拉热窝</a:t>
            </a:r>
            <a:r>
              <a:rPr lang="zh-CN" altLang="en-US" b="1" dirty="0">
                <a:solidFill>
                  <a:srgbClr val="FF0000"/>
                </a:solidFill>
              </a:rPr>
              <a:t>事件</a:t>
            </a:r>
            <a:r>
              <a:rPr lang="zh-CN" altLang="en-US" b="1" dirty="0"/>
              <a:t>。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>
                <a:solidFill>
                  <a:srgbClr val="FF0000"/>
                </a:solidFill>
              </a:rPr>
              <a:t>三国同盟。德国、奥匈帝国、意大利</a:t>
            </a:r>
            <a:r>
              <a:rPr lang="zh-CN" altLang="en-US" b="1" dirty="0"/>
              <a:t>。核心：德国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   </a:t>
            </a:r>
            <a:r>
              <a:rPr lang="zh-CN" altLang="en-US" b="1" dirty="0">
                <a:solidFill>
                  <a:srgbClr val="FF0000"/>
                </a:solidFill>
              </a:rPr>
              <a:t>三国协约。 英国、法国、俄国。      </a:t>
            </a:r>
            <a:r>
              <a:rPr lang="zh-CN" altLang="en-US" b="1" dirty="0"/>
              <a:t>核心：英国。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>
                <a:solidFill>
                  <a:srgbClr val="FF0000"/>
                </a:solidFill>
              </a:rPr>
              <a:t>同盟国：</a:t>
            </a:r>
            <a:r>
              <a:rPr lang="zh-CN" altLang="en-US" b="1" dirty="0"/>
              <a:t>德国、</a:t>
            </a:r>
            <a:r>
              <a:rPr lang="zh-CN" altLang="en-US" b="1" dirty="0">
                <a:solidFill>
                  <a:srgbClr val="FF0000"/>
                </a:solidFill>
              </a:rPr>
              <a:t>奥匈帝国</a:t>
            </a:r>
            <a:r>
              <a:rPr lang="zh-CN" altLang="en-US" b="1" dirty="0"/>
              <a:t>等。</a:t>
            </a:r>
            <a:endParaRPr lang="en-US" altLang="zh-CN" b="1" dirty="0"/>
          </a:p>
          <a:p>
            <a:r>
              <a:rPr lang="zh-CN" altLang="en-US" b="1" dirty="0"/>
              <a:t>  </a:t>
            </a:r>
            <a:r>
              <a:rPr lang="zh-CN" altLang="en-US" b="1" dirty="0">
                <a:solidFill>
                  <a:srgbClr val="FF0000"/>
                </a:solidFill>
              </a:rPr>
              <a:t>协约国：</a:t>
            </a:r>
            <a:r>
              <a:rPr lang="zh-CN" altLang="en-US" b="1" dirty="0"/>
              <a:t>英国、法国、俄国、</a:t>
            </a:r>
            <a:r>
              <a:rPr lang="zh-CN" altLang="en-US" b="1" dirty="0">
                <a:solidFill>
                  <a:srgbClr val="FF0000"/>
                </a:solidFill>
              </a:rPr>
              <a:t>意大利</a:t>
            </a:r>
            <a:r>
              <a:rPr lang="zh-CN" altLang="en-US" b="1" dirty="0"/>
              <a:t>、美国、中国等。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欧洲战场</a:t>
            </a:r>
            <a:r>
              <a:rPr lang="en-US" altLang="zh-CN" b="1" dirty="0"/>
              <a:t>     7.</a:t>
            </a:r>
            <a:r>
              <a:rPr lang="zh-CN" altLang="en-US" b="1" dirty="0"/>
              <a:t>凡尔</a:t>
            </a:r>
            <a:r>
              <a:rPr lang="zh-CN" altLang="en-US" b="1" dirty="0">
                <a:solidFill>
                  <a:srgbClr val="FF0000"/>
                </a:solidFill>
              </a:rPr>
              <a:t>登</a:t>
            </a:r>
            <a:r>
              <a:rPr lang="zh-CN" altLang="en-US" b="1" dirty="0"/>
              <a:t>战</a:t>
            </a:r>
            <a:r>
              <a:rPr lang="zh-CN" altLang="en-US" b="1" dirty="0">
                <a:solidFill>
                  <a:srgbClr val="FF0000"/>
                </a:solidFill>
              </a:rPr>
              <a:t>役</a:t>
            </a:r>
            <a:r>
              <a:rPr lang="zh-CN" altLang="en-US" b="1" dirty="0"/>
              <a:t>，“</a:t>
            </a:r>
            <a:r>
              <a:rPr lang="zh-CN" altLang="en-US" b="1" dirty="0">
                <a:solidFill>
                  <a:srgbClr val="FF0000"/>
                </a:solidFill>
              </a:rPr>
              <a:t>绞</a:t>
            </a:r>
            <a:r>
              <a:rPr lang="zh-CN" altLang="en-US" b="1" dirty="0"/>
              <a:t>肉机”</a:t>
            </a:r>
            <a:endParaRPr lang="en-US" altLang="zh-CN" b="1" dirty="0"/>
          </a:p>
          <a:p>
            <a:r>
              <a:rPr lang="en-US" altLang="zh-CN" b="1" dirty="0"/>
              <a:t>8.</a:t>
            </a:r>
            <a:r>
              <a:rPr lang="zh-CN" altLang="en-US" b="1" dirty="0"/>
              <a:t>时间：</a:t>
            </a:r>
            <a:r>
              <a:rPr lang="en-US" altLang="zh-CN" b="1" dirty="0"/>
              <a:t>1918</a:t>
            </a:r>
            <a:r>
              <a:rPr lang="zh-CN" altLang="en-US" b="1" dirty="0"/>
              <a:t>年</a:t>
            </a:r>
            <a:r>
              <a:rPr lang="en-US" altLang="zh-CN" b="1" dirty="0"/>
              <a:t>11</a:t>
            </a:r>
            <a:r>
              <a:rPr lang="zh-CN" altLang="en-US" b="1" dirty="0"/>
              <a:t>月，标志：德国宣布投降；结果： 同盟国失败、协约国胜利。</a:t>
            </a:r>
            <a:endParaRPr lang="en-US" altLang="zh-CN" b="1" dirty="0"/>
          </a:p>
          <a:p>
            <a:r>
              <a:rPr lang="en-US" altLang="zh-CN" b="1" dirty="0"/>
              <a:t>9.</a:t>
            </a:r>
            <a:r>
              <a:rPr lang="zh-CN" altLang="en-US" b="1" dirty="0"/>
              <a:t>性质：一场非正义的帝国主义</a:t>
            </a:r>
            <a:r>
              <a:rPr lang="zh-CN" altLang="en-US" b="1" dirty="0">
                <a:solidFill>
                  <a:srgbClr val="FF0000"/>
                </a:solidFill>
              </a:rPr>
              <a:t>掠</a:t>
            </a:r>
            <a:r>
              <a:rPr lang="zh-CN" altLang="en-US" b="1" dirty="0"/>
              <a:t>夺战争。</a:t>
            </a:r>
            <a:endParaRPr lang="en-US" altLang="zh-CN" b="1" dirty="0"/>
          </a:p>
          <a:p>
            <a:r>
              <a:rPr lang="en-US" altLang="zh-CN" b="1" dirty="0"/>
              <a:t>10.</a:t>
            </a:r>
            <a:r>
              <a:rPr lang="zh-CN" altLang="en-US" b="1" dirty="0"/>
              <a:t>影响：（</a:t>
            </a:r>
            <a:r>
              <a:rPr lang="en-US" altLang="zh-CN" b="1" dirty="0"/>
              <a:t>1</a:t>
            </a:r>
            <a:r>
              <a:rPr lang="zh-CN" altLang="en-US" b="1" dirty="0"/>
              <a:t>）给人类带来了巨大的灾难；（</a:t>
            </a:r>
            <a:r>
              <a:rPr lang="en-US" altLang="zh-CN" b="1" dirty="0"/>
              <a:t>2</a:t>
            </a:r>
            <a:r>
              <a:rPr lang="zh-CN" altLang="en-US" b="1" dirty="0"/>
              <a:t>）改变了世界格局，削弱了欧洲的实力和地位；（</a:t>
            </a:r>
            <a:r>
              <a:rPr lang="en-US" altLang="zh-CN" b="1" dirty="0"/>
              <a:t>3</a:t>
            </a:r>
            <a:r>
              <a:rPr lang="zh-CN" altLang="en-US" b="1" dirty="0"/>
              <a:t>）削弱了帝国主义殖民力量，促进殖民地半殖民地人民民族意识的觉醒；（</a:t>
            </a:r>
            <a:r>
              <a:rPr lang="en-US" altLang="zh-CN" b="1" dirty="0"/>
              <a:t>4</a:t>
            </a:r>
            <a:r>
              <a:rPr lang="zh-CN" altLang="en-US" b="1" dirty="0"/>
              <a:t>）诞生了世界上第一社会主义国家</a:t>
            </a:r>
            <a:r>
              <a:rPr lang="en-US" altLang="zh-CN" b="1" dirty="0"/>
              <a:t>——</a:t>
            </a:r>
            <a:r>
              <a:rPr lang="zh-CN" altLang="en-US" b="1" dirty="0"/>
              <a:t>苏俄。</a:t>
            </a:r>
            <a:endParaRPr lang="en-US" altLang="zh-CN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78667" y="0"/>
            <a:ext cx="10515600" cy="1089498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等线 Light" panose="02010600030101010101" pitchFamily="2" charset="-122"/>
                <a:sym typeface="+mn-ea"/>
              </a:rPr>
              <a:t>2019.</a:t>
            </a:r>
            <a:r>
              <a:rPr lang="en-US" altLang="zh-CN" b="1" dirty="0">
                <a:solidFill>
                  <a:srgbClr val="FF0000"/>
                </a:solidFill>
                <a:sym typeface="+mn-ea"/>
              </a:rPr>
              <a:t>11.20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53" y="1024005"/>
            <a:ext cx="11846668" cy="5619985"/>
          </a:xfrm>
        </p:spPr>
        <p:txBody>
          <a:bodyPr>
            <a:noAutofit/>
          </a:bodyPr>
          <a:lstStyle/>
          <a:p>
            <a:r>
              <a:rPr lang="en-US" altLang="zh-CN" sz="3600" b="1" dirty="0"/>
              <a:t>1.</a:t>
            </a:r>
            <a:r>
              <a:rPr lang="zh-CN" altLang="en-US" sz="3600" b="1" dirty="0"/>
              <a:t>俄国十月革命发生的时间、地点、结果。</a:t>
            </a:r>
            <a:endParaRPr lang="en-US" altLang="zh-CN" sz="3600" b="1" dirty="0"/>
          </a:p>
          <a:p>
            <a:r>
              <a:rPr lang="en-US" altLang="zh-CN" sz="3600" b="1" dirty="0"/>
              <a:t>2.</a:t>
            </a:r>
            <a:r>
              <a:rPr lang="zh-CN" altLang="en-US" sz="3600" b="1" dirty="0"/>
              <a:t>十月革命的爆发与哪次战争有直接关系？</a:t>
            </a:r>
            <a:endParaRPr lang="en-US" altLang="zh-CN" sz="3600" b="1" dirty="0"/>
          </a:p>
          <a:p>
            <a:r>
              <a:rPr lang="en-US" altLang="zh-CN" sz="3600" b="1" dirty="0"/>
              <a:t>3.</a:t>
            </a:r>
            <a:r>
              <a:rPr lang="zh-CN" altLang="en-US" sz="3600" b="1" dirty="0"/>
              <a:t>十月革命的领导人、政党、指导思想。</a:t>
            </a:r>
            <a:endParaRPr lang="en-US" altLang="zh-CN" sz="3600" b="1" dirty="0"/>
          </a:p>
          <a:p>
            <a:r>
              <a:rPr lang="en-US" altLang="zh-CN" sz="3600" b="1" dirty="0"/>
              <a:t>4.</a:t>
            </a:r>
            <a:r>
              <a:rPr lang="zh-CN" altLang="en-US" sz="3600" b="1" dirty="0"/>
              <a:t>十月革命的性质、显著特点。</a:t>
            </a:r>
            <a:endParaRPr lang="en-US" altLang="zh-CN" sz="3600" b="1" dirty="0"/>
          </a:p>
          <a:p>
            <a:r>
              <a:rPr lang="en-US" altLang="zh-CN" sz="3600" b="1" dirty="0"/>
              <a:t>5.</a:t>
            </a:r>
            <a:r>
              <a:rPr lang="zh-CN" altLang="en-US" sz="3600" b="1" dirty="0"/>
              <a:t>写出苏维埃俄国成立之初实施的外交措施。</a:t>
            </a:r>
            <a:endParaRPr lang="en-US" altLang="zh-CN" sz="3600" b="1" dirty="0"/>
          </a:p>
          <a:p>
            <a:r>
              <a:rPr lang="en-US" altLang="zh-CN" sz="3600" b="1" dirty="0"/>
              <a:t>6.</a:t>
            </a:r>
            <a:r>
              <a:rPr lang="zh-CN" altLang="en-US" sz="3600" b="1" dirty="0"/>
              <a:t>为了粉碎外国干涉和国内叛乱，苏俄实施了什么政策？</a:t>
            </a:r>
            <a:endParaRPr lang="en-US" altLang="zh-CN" sz="3600" b="1" dirty="0"/>
          </a:p>
          <a:p>
            <a:r>
              <a:rPr lang="en-US" altLang="zh-CN" sz="3600" b="1" dirty="0"/>
              <a:t>7.</a:t>
            </a:r>
            <a:r>
              <a:rPr lang="zh-CN" altLang="en-US" sz="3600" b="1" dirty="0"/>
              <a:t>简述十月革命胜利的历史意义（国内、国际意义）。</a:t>
            </a:r>
            <a:endParaRPr lang="en-US" altLang="zh-CN" sz="3600" b="1" dirty="0"/>
          </a:p>
          <a:p>
            <a:r>
              <a:rPr lang="en-US" altLang="zh-CN" sz="3600" b="1" dirty="0"/>
              <a:t>8.</a:t>
            </a:r>
            <a:r>
              <a:rPr lang="zh-CN" altLang="en-US" sz="3600" b="1" dirty="0"/>
              <a:t>概述十月革命对中国的影响。</a:t>
            </a:r>
            <a:endParaRPr lang="en-US" altLang="zh-CN" sz="3600" b="1" dirty="0"/>
          </a:p>
          <a:p>
            <a:r>
              <a:rPr lang="en-US" altLang="zh-CN" sz="3600" b="1" dirty="0"/>
              <a:t>9.</a:t>
            </a:r>
            <a:r>
              <a:rPr lang="zh-CN" altLang="en-US" sz="3600" b="1" dirty="0"/>
              <a:t>把马克思主义由理想变成现实的历史事件是什么？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33867" y="-327378"/>
            <a:ext cx="10515600" cy="1230489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</a:rPr>
              <a:t>答案：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7000" y="609599"/>
            <a:ext cx="12065000" cy="645724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>
                <a:latin typeface="Arial Black" panose="020B0A04020102020204" pitchFamily="34" charset="0"/>
              </a:rPr>
              <a:t>1. </a:t>
            </a:r>
            <a:r>
              <a:rPr lang="en-US" altLang="zh-CN" b="1" dirty="0">
                <a:latin typeface="等线" panose="02010600030101010101" charset="-122"/>
              </a:rPr>
              <a:t>① 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时间：</a:t>
            </a:r>
            <a:r>
              <a:rPr lang="en-US" altLang="zh-CN" b="1" dirty="0">
                <a:latin typeface="Arial Black" panose="020B0A04020102020204" pitchFamily="34" charset="0"/>
              </a:rPr>
              <a:t>1917.11.7</a:t>
            </a:r>
            <a:r>
              <a:rPr lang="zh-CN" altLang="en-US" b="1" dirty="0">
                <a:latin typeface="Arial Black" panose="020B0A04020102020204" pitchFamily="34" charset="0"/>
              </a:rPr>
              <a:t>；</a:t>
            </a:r>
            <a:r>
              <a:rPr lang="en-US" altLang="zh-CN" b="1" dirty="0">
                <a:latin typeface="等线" panose="02010600030101010101" charset="-122"/>
              </a:rPr>
              <a:t> </a:t>
            </a:r>
            <a:r>
              <a:rPr lang="zh-CN" altLang="en-US" b="1" dirty="0">
                <a:latin typeface="等线" panose="02010600030101010101" charset="-122"/>
              </a:rPr>
              <a:t>②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地点</a:t>
            </a:r>
            <a:r>
              <a:rPr lang="en-US" altLang="zh-CN" b="1" dirty="0">
                <a:solidFill>
                  <a:srgbClr val="00B0F0"/>
                </a:solidFill>
                <a:latin typeface="等线" panose="02010600030101010101" charset="-122"/>
              </a:rPr>
              <a:t>:</a:t>
            </a:r>
            <a:r>
              <a:rPr lang="zh-CN" altLang="en-US" b="1" dirty="0">
                <a:latin typeface="Arial Black" panose="020B0A04020102020204" pitchFamily="34" charset="0"/>
              </a:rPr>
              <a:t>彼得格勒；</a:t>
            </a:r>
            <a:r>
              <a:rPr lang="zh-CN" altLang="en-US" b="1" dirty="0">
                <a:latin typeface="等线" panose="02010600030101010101" charset="-122"/>
              </a:rPr>
              <a:t> ③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结果：</a:t>
            </a:r>
            <a:r>
              <a:rPr lang="zh-CN" altLang="en-US" b="1" dirty="0">
                <a:latin typeface="Arial Black" panose="020B0A04020102020204" pitchFamily="34" charset="0"/>
              </a:rPr>
              <a:t>推翻了资产阶级临时政府。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2.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 </a:t>
            </a:r>
            <a:r>
              <a:rPr lang="zh-CN" altLang="en-US" b="1" dirty="0">
                <a:latin typeface="Arial Black" panose="020B0A04020102020204" pitchFamily="34" charset="0"/>
              </a:rPr>
              <a:t>第一次世界大战。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3.</a:t>
            </a:r>
            <a:r>
              <a:rPr lang="en-US" altLang="zh-CN" b="1" dirty="0">
                <a:latin typeface="等线" panose="02010600030101010101" charset="-122"/>
              </a:rPr>
              <a:t> ①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领导人：</a:t>
            </a:r>
            <a:r>
              <a:rPr lang="zh-CN" altLang="en-US" b="1" dirty="0">
                <a:latin typeface="Arial Black" panose="020B0A04020102020204" pitchFamily="34" charset="0"/>
              </a:rPr>
              <a:t>列宁；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政党：</a:t>
            </a:r>
            <a:r>
              <a:rPr lang="zh-CN" altLang="en-US" b="1" dirty="0">
                <a:latin typeface="Arial Black" panose="020B0A04020102020204" pitchFamily="34" charset="0"/>
              </a:rPr>
              <a:t>布尔什维克党；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指导思想：</a:t>
            </a:r>
            <a:r>
              <a:rPr lang="zh-CN" altLang="en-US" b="1" dirty="0">
                <a:latin typeface="Arial Black" panose="020B0A04020102020204" pitchFamily="34" charset="0"/>
              </a:rPr>
              <a:t>马克思列宁主义。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4.</a:t>
            </a:r>
            <a:r>
              <a:rPr lang="en-US" altLang="zh-CN" b="1" dirty="0">
                <a:latin typeface="等线" panose="02010600030101010101" charset="-122"/>
              </a:rPr>
              <a:t> ①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性质：</a:t>
            </a:r>
            <a:r>
              <a:rPr lang="zh-CN" altLang="en-US" b="1" dirty="0">
                <a:latin typeface="Arial Black" panose="020B0A04020102020204" pitchFamily="34" charset="0"/>
              </a:rPr>
              <a:t>无产阶级革命</a:t>
            </a:r>
            <a:r>
              <a:rPr lang="zh-CN" alt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或社会主义革命</a:t>
            </a:r>
            <a:r>
              <a:rPr lang="zh-CN" altLang="en-US" b="1" dirty="0">
                <a:latin typeface="Arial Black" panose="020B0A04020102020204" pitchFamily="34" charset="0"/>
              </a:rPr>
              <a:t>；</a:t>
            </a:r>
            <a:r>
              <a:rPr lang="zh-CN" altLang="en-US" b="1" dirty="0">
                <a:latin typeface="等线" panose="02010600030101010101" charset="-122"/>
              </a:rPr>
              <a:t> </a:t>
            </a:r>
            <a:endParaRPr lang="en-US" altLang="zh-CN" b="1" dirty="0">
              <a:latin typeface="等线" panose="02010600030101010101" charset="-122"/>
            </a:endParaRPr>
          </a:p>
          <a:p>
            <a:r>
              <a:rPr lang="en-US" altLang="zh-CN" b="1" dirty="0">
                <a:solidFill>
                  <a:srgbClr val="FF0000"/>
                </a:solidFill>
                <a:latin typeface="等线" panose="02010600030101010101" charset="-122"/>
              </a:rPr>
              <a:t>    </a:t>
            </a:r>
            <a:r>
              <a:rPr lang="zh-CN" altLang="en-US" b="1" dirty="0">
                <a:solidFill>
                  <a:srgbClr val="FF0000"/>
                </a:solidFill>
                <a:latin typeface="等线" panose="02010600030101010101" charset="-122"/>
              </a:rPr>
              <a:t>②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特点：</a:t>
            </a:r>
            <a:r>
              <a:rPr lang="zh-CN" alt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中心城市暴动，武装夺取政权。</a:t>
            </a:r>
            <a:endParaRPr lang="en-US" altLang="zh-CN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5.</a:t>
            </a:r>
            <a:r>
              <a:rPr lang="en-US" altLang="zh-CN" b="1" dirty="0">
                <a:latin typeface="等线" panose="02010600030101010101" charset="-122"/>
              </a:rPr>
              <a:t> 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外交：</a:t>
            </a:r>
            <a:r>
              <a:rPr lang="zh-CN" altLang="en-US" b="1" dirty="0">
                <a:latin typeface="Arial Black" panose="020B0A04020102020204" pitchFamily="34" charset="0"/>
              </a:rPr>
              <a:t>废除一切不平等条约，退出第一次世界大战。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6.</a:t>
            </a:r>
            <a:r>
              <a:rPr lang="en-US" altLang="zh-CN" b="1" dirty="0">
                <a:latin typeface="等线" panose="02010600030101010101" charset="-122"/>
              </a:rPr>
              <a:t> </a:t>
            </a:r>
            <a:r>
              <a:rPr lang="zh-CN" altLang="en-US" b="1" dirty="0">
                <a:solidFill>
                  <a:srgbClr val="00B0F0"/>
                </a:solidFill>
                <a:latin typeface="等线" panose="02010600030101010101" charset="-122"/>
              </a:rPr>
              <a:t>政策：</a:t>
            </a:r>
            <a:r>
              <a:rPr lang="zh-CN" altLang="en-US" b="1" dirty="0">
                <a:latin typeface="Arial Black" panose="020B0A04020102020204" pitchFamily="34" charset="0"/>
              </a:rPr>
              <a:t>战时共产主义政策。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作用：</a:t>
            </a:r>
            <a:r>
              <a:rPr lang="zh-CN" altLang="en-US" b="1" dirty="0">
                <a:latin typeface="Arial Black" panose="020B0A04020102020204" pitchFamily="34" charset="0"/>
              </a:rPr>
              <a:t>对捍卫苏维埃政权、保证国内战争的胜利起到了积极作用。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7.</a:t>
            </a:r>
            <a:r>
              <a:rPr lang="en-US" altLang="zh-CN" b="1" dirty="0">
                <a:latin typeface="等线" panose="02010600030101010101" charset="-122"/>
              </a:rPr>
              <a:t> 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国内意义：</a:t>
            </a:r>
            <a:r>
              <a:rPr lang="zh-CN" altLang="en-US" b="1" dirty="0">
                <a:latin typeface="Arial Black" panose="020B0A04020102020204" pitchFamily="34" charset="0"/>
              </a:rPr>
              <a:t>是人类历史上第一次获得胜利的社会主义革命，建立了第一个无产阶级专政的国家。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国际意义：</a:t>
            </a:r>
            <a:r>
              <a:rPr lang="zh-CN" altLang="en-US" b="1" dirty="0">
                <a:latin typeface="Arial Black" panose="020B0A04020102020204" pitchFamily="34" charset="0"/>
              </a:rPr>
              <a:t>推动了国际无产阶级革命运动，鼓舞了殖民地半殖民地人民的解放斗争。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8.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影响：</a:t>
            </a:r>
            <a:r>
              <a:rPr lang="zh-CN" altLang="en-US" b="1" dirty="0">
                <a:latin typeface="Arial Black" panose="020B0A04020102020204" pitchFamily="34" charset="0"/>
              </a:rPr>
              <a:t>给中国送来了马克思列宁主义，为五四运动的发生和中国共产党的成立创造了条件。</a:t>
            </a:r>
            <a:endParaRPr lang="en-US" altLang="zh-CN" b="1" dirty="0">
              <a:latin typeface="Arial Black" panose="020B0A04020102020204" pitchFamily="34" charset="0"/>
            </a:endParaRPr>
          </a:p>
          <a:p>
            <a:r>
              <a:rPr lang="en-US" altLang="zh-CN" b="1" dirty="0">
                <a:latin typeface="Arial Black" panose="020B0A04020102020204" pitchFamily="34" charset="0"/>
              </a:rPr>
              <a:t>9.</a:t>
            </a:r>
            <a:r>
              <a:rPr lang="zh-CN" altLang="en-US" b="1" dirty="0">
                <a:solidFill>
                  <a:srgbClr val="00B0F0"/>
                </a:solidFill>
                <a:latin typeface="Arial Black" panose="020B0A04020102020204" pitchFamily="34" charset="0"/>
              </a:rPr>
              <a:t>历史事件：</a:t>
            </a:r>
            <a:r>
              <a:rPr lang="zh-CN" altLang="en-US" b="1" dirty="0">
                <a:latin typeface="Arial Black" panose="020B0A04020102020204" pitchFamily="34" charset="0"/>
              </a:rPr>
              <a:t>俄国十月革命。</a:t>
            </a:r>
            <a:endParaRPr lang="zh-CN" altLang="en-US" b="1" dirty="0">
              <a:latin typeface="Arial Black" panose="020B0A04020102020204" pitchFamily="34" charset="0"/>
            </a:endParaRPr>
          </a:p>
          <a:p>
            <a:endParaRPr lang="en-US" altLang="zh-CN" b="1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474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+mj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+mj-ea"/>
              </a:rPr>
              <a:t>002</a:t>
            </a:r>
            <a:r>
              <a:rPr lang="zh-CN" altLang="en-US" b="1" dirty="0">
                <a:solidFill>
                  <a:srgbClr val="FF0000"/>
                </a:solidFill>
                <a:latin typeface="+mj-ea"/>
              </a:rPr>
              <a:t>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622"/>
            <a:ext cx="11763022" cy="5486400"/>
          </a:xfrm>
        </p:spPr>
        <p:txBody>
          <a:bodyPr>
            <a:normAutofit/>
          </a:bodyPr>
          <a:lstStyle/>
          <a:p>
            <a:r>
              <a:rPr lang="en-US" altLang="zh-CN" sz="4000" b="1" dirty="0"/>
              <a:t>1.</a:t>
            </a:r>
            <a:r>
              <a:rPr lang="zh-CN" altLang="en-US" sz="4000" b="1" dirty="0"/>
              <a:t>简介古代印度的地理位置。</a:t>
            </a:r>
            <a:endParaRPr lang="en-US" altLang="zh-CN" sz="4000" b="1" dirty="0"/>
          </a:p>
          <a:p>
            <a:r>
              <a:rPr lang="en-US" altLang="zh-CN" sz="4000" b="1" dirty="0"/>
              <a:t>2.</a:t>
            </a:r>
            <a:r>
              <a:rPr lang="zh-CN" altLang="en-US" sz="4000" b="1" dirty="0"/>
              <a:t>古代印度文明最早出现在什么流域？</a:t>
            </a:r>
            <a:endParaRPr lang="en-US" altLang="zh-CN" sz="4000" b="1" dirty="0"/>
          </a:p>
          <a:p>
            <a:r>
              <a:rPr lang="en-US" altLang="zh-CN" sz="4000" b="1" dirty="0"/>
              <a:t>3.</a:t>
            </a:r>
            <a:r>
              <a:rPr lang="zh-CN" altLang="en-US" sz="4000" b="1" dirty="0"/>
              <a:t>著名的早期文明遗址有哪两个？</a:t>
            </a:r>
            <a:endParaRPr lang="en-US" altLang="zh-CN" sz="4000" b="1" dirty="0"/>
          </a:p>
          <a:p>
            <a:r>
              <a:rPr lang="en-US" altLang="zh-CN" sz="4000" b="1" dirty="0"/>
              <a:t>4.</a:t>
            </a:r>
            <a:r>
              <a:rPr lang="zh-CN" altLang="en-US" sz="4000" b="1" dirty="0"/>
              <a:t>孔雀王朝的首都是哪里？</a:t>
            </a:r>
            <a:endParaRPr lang="en-US" altLang="zh-CN" sz="4000" b="1" dirty="0"/>
          </a:p>
          <a:p>
            <a:r>
              <a:rPr lang="en-US" altLang="zh-CN" sz="4000" b="1" dirty="0"/>
              <a:t>5.</a:t>
            </a:r>
            <a:r>
              <a:rPr lang="zh-CN" altLang="en-US" sz="4000" b="1" dirty="0"/>
              <a:t>种姓制度的第三等级是什么？从事哪些行业？</a:t>
            </a:r>
            <a:endParaRPr lang="en-US" altLang="zh-CN" sz="4000" b="1" dirty="0"/>
          </a:p>
          <a:p>
            <a:r>
              <a:rPr lang="en-US" altLang="zh-CN" sz="4000" b="1" dirty="0"/>
              <a:t>6.</a:t>
            </a:r>
            <a:r>
              <a:rPr lang="zh-CN" altLang="en-US" sz="4000" b="1" dirty="0"/>
              <a:t>种姓之间有怎样的界限？</a:t>
            </a:r>
            <a:endParaRPr lang="en-US" altLang="zh-CN" sz="4000" b="1" dirty="0"/>
          </a:p>
          <a:p>
            <a:r>
              <a:rPr lang="en-US" altLang="zh-CN" sz="4000" b="1" dirty="0"/>
              <a:t>7.</a:t>
            </a:r>
            <a:r>
              <a:rPr lang="zh-CN" altLang="en-US" sz="4000" b="1" dirty="0"/>
              <a:t>佛教的创立者、创立时间、主要教义。</a:t>
            </a:r>
            <a:endParaRPr lang="en-US" altLang="zh-CN" sz="4000" b="1" dirty="0"/>
          </a:p>
          <a:p>
            <a:r>
              <a:rPr lang="en-US" altLang="zh-CN" sz="4000" b="1" dirty="0"/>
              <a:t>8.</a:t>
            </a:r>
            <a:r>
              <a:rPr lang="zh-CN" altLang="en-US" sz="4000" b="1" dirty="0"/>
              <a:t>佛教何时经哪个地区传入中国？</a:t>
            </a:r>
            <a:endParaRPr lang="en-US" altLang="zh-CN" sz="40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92956" y="0"/>
            <a:ext cx="10515600" cy="587022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课前默写：</a:t>
            </a:r>
            <a:r>
              <a:rPr lang="en-US" altLang="zh-CN" sz="2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2019.11.21</a:t>
            </a:r>
            <a:endParaRPr lang="zh-CN" altLang="en-US" sz="2800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367" y="587022"/>
            <a:ext cx="11911190" cy="62709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b="1" dirty="0"/>
              <a:t>一</a:t>
            </a:r>
            <a:r>
              <a:rPr lang="en-US" altLang="zh-CN" b="1" dirty="0"/>
              <a:t>.</a:t>
            </a:r>
            <a:r>
              <a:rPr lang="zh-CN" altLang="en-US" b="1" dirty="0"/>
              <a:t>巴黎和会：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1.</a:t>
            </a:r>
            <a:r>
              <a:rPr lang="zh-CN" altLang="en-US" b="1" dirty="0"/>
              <a:t>时间：                  </a:t>
            </a:r>
            <a:r>
              <a:rPr lang="en-US" altLang="zh-CN" b="1" dirty="0"/>
              <a:t>2.</a:t>
            </a:r>
            <a:r>
              <a:rPr lang="zh-CN" altLang="en-US" b="1" dirty="0"/>
              <a:t>实质：                    </a:t>
            </a:r>
            <a:r>
              <a:rPr lang="en-US" altLang="zh-CN" b="1" dirty="0"/>
              <a:t>3.</a:t>
            </a:r>
            <a:r>
              <a:rPr lang="zh-CN" altLang="en-US" b="1" dirty="0"/>
              <a:t>操纵国及三巨头：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4.</a:t>
            </a:r>
            <a:r>
              <a:rPr lang="zh-CN" altLang="en-US" b="1" dirty="0"/>
              <a:t>对德条约名称：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5.</a:t>
            </a:r>
            <a:r>
              <a:rPr lang="zh-CN" altLang="en-US" b="1" dirty="0"/>
              <a:t>该条约有关德国 “殖民地”的规定</a:t>
            </a:r>
            <a:r>
              <a:rPr lang="en-US" altLang="zh-CN" b="1" dirty="0"/>
              <a:t>: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6.</a:t>
            </a:r>
            <a:r>
              <a:rPr lang="zh-CN" altLang="en-US" b="1" dirty="0"/>
              <a:t>中国在巴黎和会上的遭遇怎样？对中国有何直接影响？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7.</a:t>
            </a:r>
            <a:r>
              <a:rPr lang="zh-CN" altLang="en-US" b="1" dirty="0"/>
              <a:t>凡尔赛体系的作用</a:t>
            </a:r>
            <a:r>
              <a:rPr lang="en-US" altLang="zh-CN" b="1" dirty="0"/>
              <a:t>: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二</a:t>
            </a:r>
            <a:r>
              <a:rPr lang="en-US" altLang="zh-CN" b="1" dirty="0"/>
              <a:t>.</a:t>
            </a:r>
            <a:r>
              <a:rPr lang="zh-CN" altLang="en-US" b="1" dirty="0"/>
              <a:t>华盛顿会议：</a:t>
            </a:r>
            <a:endParaRPr lang="en-US" altLang="zh-CN" b="1" dirty="0"/>
          </a:p>
          <a:p>
            <a:r>
              <a:rPr lang="en-US" altLang="zh-CN" b="1" dirty="0"/>
              <a:t>1.</a:t>
            </a:r>
            <a:r>
              <a:rPr lang="zh-CN" altLang="en-US" b="1" dirty="0"/>
              <a:t>时间：                </a:t>
            </a:r>
            <a:r>
              <a:rPr lang="en-US" altLang="zh-CN" b="1" dirty="0"/>
              <a:t>2.</a:t>
            </a:r>
            <a:r>
              <a:rPr lang="zh-CN" altLang="en-US" b="1" dirty="0"/>
              <a:t>实质：                     </a:t>
            </a:r>
            <a:r>
              <a:rPr lang="en-US" altLang="zh-CN" b="1" dirty="0"/>
              <a:t>3.</a:t>
            </a:r>
            <a:r>
              <a:rPr lang="zh-CN" altLang="en-US" b="1" dirty="0"/>
              <a:t>会议主导国：      </a:t>
            </a:r>
            <a:endParaRPr lang="en-US" altLang="zh-CN" b="1" dirty="0"/>
          </a:p>
          <a:p>
            <a:r>
              <a:rPr lang="en-US" altLang="zh-CN" b="1" dirty="0"/>
              <a:t>4.</a:t>
            </a:r>
            <a:r>
              <a:rPr lang="zh-CN" altLang="en-US" b="1" dirty="0"/>
              <a:t>背景：</a:t>
            </a:r>
            <a:endParaRPr lang="en-US" altLang="zh-CN" b="1" dirty="0"/>
          </a:p>
          <a:p>
            <a:r>
              <a:rPr lang="en-US" altLang="zh-CN" b="1" dirty="0"/>
              <a:t>5.</a:t>
            </a:r>
            <a:r>
              <a:rPr lang="zh-CN" altLang="en-US" b="1" dirty="0"/>
              <a:t>针对中国问题的条约名称及主要内容：</a:t>
            </a:r>
            <a:endParaRPr lang="en-US" altLang="zh-CN" b="1" dirty="0"/>
          </a:p>
          <a:p>
            <a:r>
              <a:rPr lang="en-US" altLang="zh-CN" b="1" dirty="0"/>
              <a:t>6.</a:t>
            </a:r>
            <a:r>
              <a:rPr lang="zh-CN" altLang="en-US" b="1" dirty="0"/>
              <a:t>该条约对美国、日本和中国的各有何影响？</a:t>
            </a:r>
            <a:endParaRPr lang="en-US" altLang="zh-CN" b="1" dirty="0"/>
          </a:p>
          <a:p>
            <a:r>
              <a:rPr lang="en-US" altLang="zh-CN" b="1" dirty="0"/>
              <a:t>7.</a:t>
            </a:r>
            <a:r>
              <a:rPr lang="zh-CN" altLang="en-US" b="1" dirty="0"/>
              <a:t>华盛顿体系的作用：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三</a:t>
            </a:r>
            <a:r>
              <a:rPr lang="en-US" altLang="zh-CN" b="1" dirty="0"/>
              <a:t>.</a:t>
            </a:r>
            <a:r>
              <a:rPr lang="zh-CN" altLang="en-US" b="1" dirty="0"/>
              <a:t>如何评价凡尔赛</a:t>
            </a:r>
            <a:r>
              <a:rPr lang="en-US" altLang="zh-CN" b="1" dirty="0"/>
              <a:t>—</a:t>
            </a:r>
            <a:r>
              <a:rPr lang="zh-CN" altLang="en-US" b="1" dirty="0"/>
              <a:t>华盛顿体系？（实质，作用，局限性）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b="1" dirty="0"/>
              <a:t>四</a:t>
            </a:r>
            <a:r>
              <a:rPr lang="en-US" altLang="zh-CN" b="1" dirty="0"/>
              <a:t>.</a:t>
            </a:r>
            <a:r>
              <a:rPr lang="zh-CN" altLang="en-US" b="1" dirty="0"/>
              <a:t>中国在巴黎和会和华盛顿会议上的遭遇，给了你怎样的启示？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92956" y="0"/>
            <a:ext cx="10515600" cy="587022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答案：</a:t>
            </a:r>
            <a:endParaRPr lang="zh-CN" altLang="en-US" sz="2800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367" y="587022"/>
            <a:ext cx="12004322" cy="62709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一</a:t>
            </a:r>
            <a:r>
              <a:rPr lang="en-US" altLang="zh-CN" sz="3600" b="1" dirty="0"/>
              <a:t>.</a:t>
            </a:r>
            <a:r>
              <a:rPr lang="zh-CN" altLang="en-US" sz="3600" b="1" dirty="0"/>
              <a:t>巴黎和会：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1.</a:t>
            </a:r>
            <a:r>
              <a:rPr lang="zh-CN" altLang="en-US" sz="3600" b="1" dirty="0">
                <a:solidFill>
                  <a:srgbClr val="00B0F0"/>
                </a:solidFill>
              </a:rPr>
              <a:t>时间：   </a:t>
            </a:r>
            <a:r>
              <a:rPr lang="en-US" altLang="zh-CN" sz="3600" b="1" dirty="0"/>
              <a:t>1919</a:t>
            </a:r>
            <a:r>
              <a:rPr lang="zh-CN" altLang="en-US" sz="3600" b="1" dirty="0"/>
              <a:t>年     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2.</a:t>
            </a:r>
            <a:r>
              <a:rPr lang="zh-CN" altLang="en-US" sz="3600" b="1" dirty="0">
                <a:solidFill>
                  <a:srgbClr val="00B0F0"/>
                </a:solidFill>
              </a:rPr>
              <a:t>实质：</a:t>
            </a:r>
            <a:r>
              <a:rPr lang="zh-CN" altLang="en-US" sz="3600" b="1" dirty="0"/>
              <a:t>帝国主义瓜分世界的分赃会议           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3.</a:t>
            </a:r>
            <a:r>
              <a:rPr lang="zh-CN" altLang="en-US" sz="3600" b="1" dirty="0">
                <a:solidFill>
                  <a:srgbClr val="00B0F0"/>
                </a:solidFill>
              </a:rPr>
              <a:t>操纵国及三巨头：</a:t>
            </a:r>
            <a:r>
              <a:rPr lang="zh-CN" altLang="en-US" sz="3600" b="1" dirty="0"/>
              <a:t>英国首相劳合</a:t>
            </a:r>
            <a:r>
              <a:rPr lang="en-US" altLang="zh-CN" sz="3600" b="1" dirty="0"/>
              <a:t>•</a:t>
            </a:r>
            <a:r>
              <a:rPr lang="zh-CN" altLang="en-US" sz="3600" b="1" dirty="0"/>
              <a:t>乔治，法国总理克里孟梭，美国总统威尔逊。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4.</a:t>
            </a:r>
            <a:r>
              <a:rPr lang="zh-CN" altLang="en-US" sz="3600" b="1" dirty="0"/>
              <a:t> </a:t>
            </a:r>
            <a:r>
              <a:rPr lang="zh-CN" altLang="en-US" sz="3600" b="1" dirty="0">
                <a:solidFill>
                  <a:srgbClr val="00B0F0"/>
                </a:solidFill>
              </a:rPr>
              <a:t>条约名称：</a:t>
            </a:r>
            <a:r>
              <a:rPr lang="en-US" altLang="zh-CN" sz="3600" b="1" dirty="0"/>
              <a:t>《</a:t>
            </a:r>
            <a:r>
              <a:rPr lang="zh-CN" altLang="en-US" sz="3600" b="1" dirty="0"/>
              <a:t>凡尔赛条约</a:t>
            </a:r>
            <a:r>
              <a:rPr lang="en-US" altLang="zh-CN" sz="3600" b="1" dirty="0"/>
              <a:t>》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5.</a:t>
            </a:r>
            <a:r>
              <a:rPr lang="zh-CN" altLang="en-US" sz="3600" b="1" dirty="0"/>
              <a:t> </a:t>
            </a:r>
            <a:r>
              <a:rPr lang="zh-CN" altLang="en-US" sz="3600" b="1" dirty="0">
                <a:solidFill>
                  <a:srgbClr val="00B0F0"/>
                </a:solidFill>
              </a:rPr>
              <a:t>规定</a:t>
            </a:r>
            <a:r>
              <a:rPr lang="en-US" altLang="zh-CN" sz="3600" b="1" dirty="0">
                <a:solidFill>
                  <a:srgbClr val="00B0F0"/>
                </a:solidFill>
              </a:rPr>
              <a:t>:</a:t>
            </a:r>
            <a:r>
              <a:rPr lang="zh-CN" altLang="en-US" sz="3600" b="1" dirty="0"/>
              <a:t>德国的全部海外殖民地由英、法、日等国瓜分。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6.</a:t>
            </a:r>
            <a:r>
              <a:rPr lang="zh-CN" altLang="en-US" sz="3600" b="1" dirty="0"/>
              <a:t> </a:t>
            </a:r>
            <a:r>
              <a:rPr lang="zh-CN" altLang="en-US" sz="3600" b="1" dirty="0">
                <a:solidFill>
                  <a:srgbClr val="00B0F0"/>
                </a:solidFill>
              </a:rPr>
              <a:t>遭遇：</a:t>
            </a:r>
            <a:r>
              <a:rPr lang="zh-CN" altLang="en-US" sz="3600" b="1" dirty="0"/>
              <a:t>中国的正当要求遭到拒绝，德国在山东的权益由日本继承。</a:t>
            </a:r>
            <a:r>
              <a:rPr lang="zh-CN" altLang="en-US" sz="3600" b="1" dirty="0">
                <a:solidFill>
                  <a:srgbClr val="00B0F0"/>
                </a:solidFill>
              </a:rPr>
              <a:t>影响：</a:t>
            </a:r>
            <a:r>
              <a:rPr lang="zh-CN" altLang="en-US" sz="3600" b="1" dirty="0"/>
              <a:t>引发了五四运动。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7.</a:t>
            </a:r>
            <a:r>
              <a:rPr lang="zh-CN" altLang="en-US" sz="3600" b="1" dirty="0"/>
              <a:t> </a:t>
            </a:r>
            <a:r>
              <a:rPr lang="zh-CN" altLang="en-US" sz="3600" b="1" dirty="0">
                <a:solidFill>
                  <a:srgbClr val="00B0F0"/>
                </a:solidFill>
              </a:rPr>
              <a:t>作用</a:t>
            </a:r>
            <a:r>
              <a:rPr lang="en-US" altLang="zh-CN" sz="3600" b="1" dirty="0">
                <a:solidFill>
                  <a:srgbClr val="00B0F0"/>
                </a:solidFill>
              </a:rPr>
              <a:t>:</a:t>
            </a:r>
            <a:r>
              <a:rPr lang="zh-CN" altLang="en-US" sz="3600" b="1" dirty="0"/>
              <a:t>确立了帝国主义在欧洲、非洲、西亚的国际新秩序。</a:t>
            </a:r>
            <a:endParaRPr lang="en-US" altLang="zh-CN" sz="36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11164711" cy="6492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 b="1" dirty="0"/>
              <a:t>二</a:t>
            </a:r>
            <a:r>
              <a:rPr lang="en-US" altLang="zh-CN" sz="3200" b="1" dirty="0"/>
              <a:t>.</a:t>
            </a:r>
            <a:r>
              <a:rPr lang="zh-CN" altLang="en-US" sz="3200" b="1" dirty="0"/>
              <a:t>华盛顿会议：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1.</a:t>
            </a:r>
            <a:r>
              <a:rPr lang="zh-CN" altLang="en-US" sz="3200" b="1" dirty="0">
                <a:solidFill>
                  <a:srgbClr val="00B0F0"/>
                </a:solidFill>
              </a:rPr>
              <a:t>时间： </a:t>
            </a:r>
            <a:r>
              <a:rPr lang="en-US" altLang="zh-CN" sz="3200" b="1" dirty="0"/>
              <a:t>1921-1922</a:t>
            </a:r>
            <a:r>
              <a:rPr lang="zh-CN" altLang="en-US" sz="3200" b="1" dirty="0"/>
              <a:t>年      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2.</a:t>
            </a:r>
            <a:r>
              <a:rPr lang="zh-CN" altLang="en-US" sz="3200" b="1" dirty="0">
                <a:solidFill>
                  <a:srgbClr val="00B0F0"/>
                </a:solidFill>
              </a:rPr>
              <a:t>实质：</a:t>
            </a:r>
            <a:r>
              <a:rPr lang="zh-CN" altLang="en-US" sz="3200" b="1" dirty="0"/>
              <a:t>是巴黎和会的继续。    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3.</a:t>
            </a:r>
            <a:r>
              <a:rPr lang="zh-CN" altLang="en-US" sz="3200" b="1" dirty="0">
                <a:solidFill>
                  <a:srgbClr val="00B0F0"/>
                </a:solidFill>
              </a:rPr>
              <a:t>会议主导国：</a:t>
            </a:r>
            <a:r>
              <a:rPr lang="zh-CN" altLang="en-US" sz="3200" b="1" dirty="0"/>
              <a:t>美国      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4.</a:t>
            </a:r>
            <a:r>
              <a:rPr lang="zh-CN" altLang="en-US" sz="3200" b="1" dirty="0">
                <a:solidFill>
                  <a:srgbClr val="00B0F0"/>
                </a:solidFill>
              </a:rPr>
              <a:t>背景：</a:t>
            </a:r>
            <a:r>
              <a:rPr lang="zh-CN" altLang="en-US" sz="3200" b="1" dirty="0"/>
              <a:t>日本几乎独霸中国，英美力图遏制日本的扩张。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5.</a:t>
            </a:r>
            <a:r>
              <a:rPr lang="zh-CN" altLang="en-US" sz="3200" b="1" dirty="0">
                <a:solidFill>
                  <a:srgbClr val="00B0F0"/>
                </a:solidFill>
              </a:rPr>
              <a:t>名称：</a:t>
            </a:r>
            <a:r>
              <a:rPr lang="en-US" altLang="zh-CN" sz="3200" b="1" dirty="0"/>
              <a:t>《</a:t>
            </a:r>
            <a:r>
              <a:rPr lang="zh-CN" altLang="en-US" sz="3200" b="1" dirty="0"/>
              <a:t>九国公约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；内容：宣称尊重中国的主权、独立和领土完整，建立和维护各国在中国的商务实业机会均等原则。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6.</a:t>
            </a:r>
            <a:r>
              <a:rPr lang="zh-CN" altLang="en-US" sz="3200" b="1" dirty="0">
                <a:solidFill>
                  <a:srgbClr val="00B0F0"/>
                </a:solidFill>
              </a:rPr>
              <a:t>影响：</a:t>
            </a:r>
            <a:r>
              <a:rPr lang="zh-CN" altLang="en-US" sz="3200" b="1" dirty="0"/>
              <a:t>美国实现了“门户开放”的目的；日本独霸中国的企图未能实现；中国回复到几个帝国主义国家共同支配的局面。</a:t>
            </a:r>
            <a:endParaRPr lang="en-US" altLang="zh-CN" sz="3200" b="1" dirty="0"/>
          </a:p>
          <a:p>
            <a:pPr marL="0" indent="0">
              <a:buNone/>
            </a:pPr>
            <a:r>
              <a:rPr lang="en-US" altLang="zh-CN" sz="3200" b="1" dirty="0"/>
              <a:t>7.</a:t>
            </a:r>
            <a:r>
              <a:rPr lang="zh-CN" altLang="en-US" sz="3200" b="1" dirty="0">
                <a:solidFill>
                  <a:srgbClr val="00B0F0"/>
                </a:solidFill>
              </a:rPr>
              <a:t>作用：</a:t>
            </a:r>
            <a:r>
              <a:rPr lang="zh-CN" altLang="en-US" sz="3200" b="1" dirty="0"/>
              <a:t>重新调整和确立了战胜国在东亚和太平洋地区的关系。</a:t>
            </a:r>
            <a:endParaRPr lang="en-US" altLang="zh-CN" sz="32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0579" y="508000"/>
            <a:ext cx="11345332" cy="6265333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/>
              <a:t>三</a:t>
            </a:r>
            <a:r>
              <a:rPr lang="en-US" altLang="zh-CN" sz="3600" b="1" dirty="0"/>
              <a:t>.</a:t>
            </a:r>
            <a:r>
              <a:rPr lang="zh-CN" altLang="en-US" sz="3600" b="1" dirty="0"/>
              <a:t> </a:t>
            </a:r>
            <a:endParaRPr lang="en-US" altLang="zh-CN" sz="3600" b="1" dirty="0"/>
          </a:p>
          <a:p>
            <a:pPr marL="0" indent="0">
              <a:buNone/>
            </a:pPr>
            <a:r>
              <a:rPr lang="zh-CN" altLang="en-US" sz="3600" b="1" dirty="0">
                <a:solidFill>
                  <a:srgbClr val="00B0F0"/>
                </a:solidFill>
              </a:rPr>
              <a:t>实质：</a:t>
            </a:r>
            <a:r>
              <a:rPr lang="zh-CN" altLang="en-US" sz="3600" b="1" dirty="0"/>
              <a:t>帝国主义重新瓜分世界的体系。</a:t>
            </a:r>
            <a:endParaRPr lang="en-US" altLang="zh-CN" sz="3600" b="1" dirty="0"/>
          </a:p>
          <a:p>
            <a:pPr marL="0" indent="0">
              <a:buNone/>
            </a:pPr>
            <a:r>
              <a:rPr lang="zh-CN" altLang="en-US" sz="3600" b="1" dirty="0">
                <a:solidFill>
                  <a:srgbClr val="00B0F0"/>
                </a:solidFill>
              </a:rPr>
              <a:t>作用：</a:t>
            </a:r>
            <a:r>
              <a:rPr lang="zh-CN" altLang="en-US" sz="3600" b="1" dirty="0"/>
              <a:t>确立了战后的世界新秩序。</a:t>
            </a:r>
            <a:endParaRPr lang="en-US" altLang="zh-CN" sz="3600" b="1" dirty="0"/>
          </a:p>
          <a:p>
            <a:pPr marL="0" indent="0">
              <a:buNone/>
            </a:pPr>
            <a:r>
              <a:rPr lang="zh-CN" altLang="en-US" sz="3600" b="1" dirty="0">
                <a:solidFill>
                  <a:srgbClr val="00B0F0"/>
                </a:solidFill>
              </a:rPr>
              <a:t>局限性：</a:t>
            </a:r>
            <a:r>
              <a:rPr lang="zh-CN" altLang="en-US" sz="3600" b="1" dirty="0"/>
              <a:t>不可能消除帝国主义国家之间的矛盾，加深了战胜国和战败国之间的矛盾，它不可能长期维持下去。</a:t>
            </a:r>
            <a:endParaRPr lang="en-US" altLang="zh-CN" sz="3600" b="1" dirty="0"/>
          </a:p>
          <a:p>
            <a:pPr marL="0" indent="0">
              <a:buNone/>
            </a:pPr>
            <a:endParaRPr lang="en-US" altLang="zh-CN" sz="3600" b="1" dirty="0"/>
          </a:p>
          <a:p>
            <a:pPr marL="0" indent="0">
              <a:buNone/>
            </a:pPr>
            <a:r>
              <a:rPr lang="zh-CN" altLang="en-US" sz="3600" b="1" dirty="0"/>
              <a:t>四</a:t>
            </a:r>
            <a:r>
              <a:rPr lang="en-US" altLang="zh-CN" sz="3600" b="1" dirty="0"/>
              <a:t>.</a:t>
            </a:r>
            <a:r>
              <a:rPr lang="zh-CN" altLang="en-US" sz="3600" b="1" dirty="0"/>
              <a:t> </a:t>
            </a:r>
            <a:r>
              <a:rPr lang="zh-CN" altLang="en-US" sz="3600" b="1" dirty="0">
                <a:solidFill>
                  <a:srgbClr val="00B0F0"/>
                </a:solidFill>
              </a:rPr>
              <a:t>启示：</a:t>
            </a:r>
            <a:r>
              <a:rPr lang="zh-CN" altLang="en-US" sz="3600" b="1" dirty="0"/>
              <a:t>弱国无外交。 外交要以综合国力做后盾。我们要大力发展经济，坚持改革开放，不断增强我国的综合国力。</a:t>
            </a:r>
            <a:endParaRPr lang="zh-CN" altLang="en-US" sz="3600" b="1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07571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九下课前默写：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sym typeface="+mn-ea"/>
              </a:rPr>
              <a:t>2019.12.3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8857" y="827314"/>
            <a:ext cx="11397343" cy="5954485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+mn-ea"/>
              </a:rPr>
              <a:t>1.</a:t>
            </a:r>
            <a:r>
              <a:rPr lang="zh-CN" altLang="en-US" sz="3600" b="1" dirty="0">
                <a:latin typeface="+mn-ea"/>
              </a:rPr>
              <a:t>新经济政策开始实施的时间、特点和作用。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2.</a:t>
            </a:r>
            <a:r>
              <a:rPr lang="zh-CN" altLang="en-US" sz="3600" b="1" dirty="0">
                <a:latin typeface="+mn-ea"/>
              </a:rPr>
              <a:t>写出新经济政策的具体措施（</a:t>
            </a:r>
            <a:r>
              <a:rPr lang="zh-CN" altLang="en-US" sz="3600" b="1" dirty="0">
                <a:latin typeface="+mn-ea"/>
                <a:sym typeface="+mn-ea"/>
              </a:rPr>
              <a:t>一项）</a:t>
            </a:r>
            <a:r>
              <a:rPr lang="zh-CN" altLang="en-US" sz="3600" b="1" dirty="0">
                <a:latin typeface="+mn-ea"/>
              </a:rPr>
              <a:t>。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3.</a:t>
            </a:r>
            <a:r>
              <a:rPr lang="zh-CN" altLang="en-US" sz="3600" b="1" dirty="0">
                <a:latin typeface="+mn-ea"/>
              </a:rPr>
              <a:t>分别写出苏俄、苏联成立的时间。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4.</a:t>
            </a:r>
            <a:r>
              <a:rPr lang="zh-CN" altLang="en-US" sz="3600" b="1" dirty="0">
                <a:latin typeface="+mn-ea"/>
              </a:rPr>
              <a:t>苏联工业化的成就、特点、弊端。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5.</a:t>
            </a:r>
            <a:r>
              <a:rPr lang="zh-CN" altLang="en-US" sz="3600" b="1" dirty="0">
                <a:latin typeface="+mn-ea"/>
              </a:rPr>
              <a:t>苏联加快农业集体化的弊端。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6.</a:t>
            </a:r>
            <a:r>
              <a:rPr lang="zh-CN" altLang="en-US" sz="3600" b="1" dirty="0">
                <a:latin typeface="+mn-ea"/>
              </a:rPr>
              <a:t>苏联模式形成的时间和标志、特征。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7.</a:t>
            </a:r>
            <a:r>
              <a:rPr lang="zh-CN" altLang="en-US" sz="3600" b="1" dirty="0">
                <a:latin typeface="+mn-ea"/>
              </a:rPr>
              <a:t>写出苏联模式在经济、政治方面有哪些表现？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8.</a:t>
            </a:r>
            <a:r>
              <a:rPr lang="zh-CN" altLang="en-US" sz="3600" b="1" dirty="0">
                <a:latin typeface="+mn-ea"/>
              </a:rPr>
              <a:t>如何正确评价苏联模式？</a:t>
            </a:r>
            <a:endParaRPr lang="en-US" altLang="zh-CN" sz="3600" b="1" dirty="0">
              <a:latin typeface="+mn-ea"/>
            </a:endParaRPr>
          </a:p>
          <a:p>
            <a:r>
              <a:rPr lang="en-US" altLang="zh-CN" sz="3600" b="1" dirty="0">
                <a:latin typeface="+mn-ea"/>
              </a:rPr>
              <a:t>9.</a:t>
            </a:r>
            <a:r>
              <a:rPr lang="zh-CN" altLang="en-US" sz="3600" b="1" dirty="0">
                <a:latin typeface="+mn-ea"/>
              </a:rPr>
              <a:t>分别概括列宁、斯大林在社会主义探索中的贡献。</a:t>
            </a:r>
            <a:endParaRPr lang="zh-CN" altLang="en-US" sz="3600" b="1" dirty="0">
              <a:latin typeface="+mn-e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972" y="0"/>
            <a:ext cx="1186542" cy="58782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00B0F0"/>
                </a:solidFill>
              </a:rPr>
              <a:t>答案</a:t>
            </a:r>
            <a:r>
              <a:rPr lang="zh-CN" altLang="en-US" sz="3200" dirty="0"/>
              <a:t>：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87085" y="587829"/>
            <a:ext cx="11941628" cy="6012089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时间：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1921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年开始。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特点：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允许多种经济并存，大力发展商品经济。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作用：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从苏维埃俄国的国情出发，调动了生产者的积极性，迅速缓解了危机，巩固了工农联盟，促使国民经济稳步发展。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措施：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以征收粮食税代替余粮征集制；允许使用雇佣劳动力和出租土地，农民可以自由买卖纳税后的剩余产品，实行自由贸易；允许本国和外国的资本家经营中小型企业，实行按劳取酬的工资制。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苏俄：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1917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11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日；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苏联：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1922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成就：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先后完成了第一个、第二个五年计划，由落后的农业国变成了强大的工业国。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特点：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在高度集中的指令性计划下完成的。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弊端：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排斥市场和商品经济的发展模式固定下来，致使苏联经济体制日益僵化。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7701" y="484213"/>
            <a:ext cx="11602155" cy="6177844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弊端：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损害了农民的利益，致使苏联农业生产长期停滞。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时间和标志：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1936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年，苏联公布新宪法。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特征：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高度集中的计划经济体制和高度集权的政治体制。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经济表现：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以行政手段管理经济，实行高度集中的部门管理，排斥市场调节。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政治表现：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权力高度集中，忽视民主法制建设。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积极作用：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较短时间内实现了工业化，为日后赢得反法西斯战争的胜利奠定了物质基础，显示出社会主义制度的优越性，赢得了巨大的国际声誉。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局限性：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苏联模式的弊端也使苏联付出了沉重的代价。</a:t>
            </a:r>
            <a:endParaRPr lang="zh-CN" altLang="en-US" sz="36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0933" y="575734"/>
            <a:ext cx="11571111" cy="6050844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9.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列宁：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领导十月革命，建立了世界上第一个社会主义国家苏俄，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1922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年成立苏联；实行新经济政策，促进国民经济稳步发展。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斯大林：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领导苏联社会主义工业化，提前完成第一个、第二个五年计划，把苏联由落后的农业国变成强大的工业国，形成了苏联模式。后来，为世界反法西斯战争的胜利做出贡献。</a:t>
            </a:r>
            <a:endParaRPr lang="zh-CN" altLang="en-US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13847"/>
            <a:ext cx="10515600" cy="489857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九下课前</a:t>
            </a:r>
            <a:r>
              <a:rPr lang="zh-CN" altLang="en-US" b="1" dirty="0">
                <a:solidFill>
                  <a:srgbClr val="00B0F0"/>
                </a:solidFill>
                <a:latin typeface="+mn-ea"/>
                <a:sym typeface="+mn-ea"/>
              </a:rPr>
              <a:t>过关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默写：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sym typeface="+mn-ea"/>
              </a:rPr>
              <a:t>2019.12.4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03704"/>
            <a:ext cx="11996057" cy="6134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写出经济大危机的时间、开始国家、涉及范围：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写出经济大危机的主要表现（三个方面）：                    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经济大危机的特点（三个）：                                                </a:t>
            </a:r>
            <a:endParaRPr lang="en-US" altLang="zh-CN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写出罗斯福新政的时间、目的：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列举新政的五个措施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、中心措施、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特点：</a:t>
            </a:r>
            <a:endParaRPr lang="en-US" altLang="zh-CN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概述新政对美国经济、人民生活、政治、资本主义世界的影响：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分析新政的局限性：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写出苏俄新经济政策和美国罗斯福新政的异同点（各一个）：</a:t>
            </a:r>
            <a:endParaRPr lang="zh-CN" altLang="en-US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27644" y="0"/>
            <a:ext cx="1365956" cy="887941"/>
          </a:xfrm>
        </p:spPr>
        <p:txBody>
          <a:bodyPr/>
          <a:lstStyle/>
          <a:p>
            <a:r>
              <a:rPr lang="zh-CN" altLang="en-US" b="1" dirty="0"/>
              <a:t>答案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6755" y="443970"/>
            <a:ext cx="11898489" cy="6265334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时间：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1929-1933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年；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开始国家：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美国。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涉及范围：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整个资本主义世界。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表现：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外贸缩减、工业下降、大批工人失业。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特点：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持续时间特别长、涉及范围特别广、破坏性特别大。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时间：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1933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年。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目的：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为了应付日趋严重的经济危机。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措施：</a:t>
            </a:r>
            <a:endParaRPr lang="en-US" altLang="zh-CN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①整顿金融体系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通过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紧急银行法案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，恢复银行信用。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②加强对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工业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的计划指导，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通过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国家工业复兴法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③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调整农业政策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④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推行“以工代赈”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，兴建公共设施，解决就业问题；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⑤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通过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社会保障法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，建立社会福利体系。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中心措施：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加强国家对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工业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的计划指导</a:t>
            </a:r>
            <a:r>
              <a:rPr lang="zh-CN" altLang="en-US" sz="3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（或对工业的调整）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特点：国家干预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经济</a:t>
            </a:r>
            <a:r>
              <a:rPr lang="zh-CN" altLang="en-US" sz="3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（或加强国家对经济的干预和指导）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856034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002</a:t>
            </a:r>
            <a:r>
              <a:rPr lang="zh-CN" altLang="en-US" dirty="0">
                <a:solidFill>
                  <a:srgbClr val="FF0000"/>
                </a:solidFill>
              </a:rPr>
              <a:t>答案：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7263" y="726400"/>
            <a:ext cx="11924489" cy="6248332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位于南亚次大陆。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印度河流域。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哈拉帕和摩亨佐●达罗。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华氏城。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吠舍。农业、畜牧业、商业。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各等级之间贵贱分明，低等级的人不得从事高等级的人的职业，不同等级的人不得通婚。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释迦牟尼（或乔达摩●悉达多），前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世纪，提出“众生平等”，宣扬“忍耐顺从”。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前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世纪，中亚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0622" y="440266"/>
            <a:ext cx="11864621" cy="6417734"/>
          </a:xfrm>
        </p:spPr>
        <p:txBody>
          <a:bodyPr>
            <a:normAutofit lnSpcReduction="10000"/>
          </a:bodyPr>
          <a:lstStyle/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影响：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美国经济缓慢复苏，人民生活改善，联邦政府的宏观调控能力得到加强，</a:t>
            </a:r>
            <a:r>
              <a:rPr lang="zh-CN" altLang="en-US" sz="3200" b="1" u="sng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资本主义制度得到调整、巩固和发展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，对资本主义世界产生深远影响。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局限性：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新政是在维护资本主义制度前提下的政策调整，没有改变资本主义的本质，无法消除资本主义的根本矛盾，因而它不可能消除经济危机。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相同点：</a:t>
            </a:r>
            <a:endParaRPr lang="en-US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背景相同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都是在经济出现严重困难的背景下实施的；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作用相同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都促进了国民经济的恢复和发展；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不同点：</a:t>
            </a:r>
            <a:endParaRPr lang="en-US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目的不同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新经济政策维护社会主义制度；罗斯福新政是维护资本主义制度。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性质不同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新经济政策是社会主义改革，新政是资产阶级改革。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6314" y="0"/>
            <a:ext cx="10515600" cy="805543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九下课前</a:t>
            </a:r>
            <a:r>
              <a:rPr lang="zh-CN" altLang="en-US" b="1" dirty="0">
                <a:solidFill>
                  <a:srgbClr val="00B0F0"/>
                </a:solidFill>
                <a:latin typeface="+mn-ea"/>
                <a:sym typeface="+mn-ea"/>
              </a:rPr>
              <a:t>过关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默写：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sym typeface="+mn-ea"/>
              </a:rPr>
              <a:t>2018.12.7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" y="718458"/>
            <a:ext cx="12192001" cy="59544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写出意大利法西斯专政建立的时间和建立者。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写出德国法西斯专政建立的时间和标志。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写出日本法西斯专政建立的时间和标志。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法西斯政权对内和对外分别推行怎样的政策？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写出第二次世界大战的欧洲策源地和亚洲策源地。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6.1935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年德国撕毁了什么条约？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1938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1939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年，它吞并了哪两个邻国？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为了寻找出路，日本于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1931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年策划了什么事件？发动了什么战争？侵占了中国哪些地区？扶植建立了什么政权？对中国有何影响？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8.1937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年日本制造了什么事件？对中国有何影响？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9.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意大利、德国、日本法西斯的侵略扩张对世界产生怎样的影响？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32722" y="0"/>
            <a:ext cx="1442156" cy="1325563"/>
          </a:xfrm>
        </p:spPr>
        <p:txBody>
          <a:bodyPr/>
          <a:lstStyle/>
          <a:p>
            <a:r>
              <a:rPr lang="zh-CN" altLang="en-US" dirty="0"/>
              <a:t>答案：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0"/>
            <a:ext cx="11887200" cy="6604000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1.1922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年，墨索里尼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2.1933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年，希特勒上台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3.1936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年，军部控制的广田弘毅内阁上台。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对内：独裁、恐怖统治；对外：侵略扩张。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欧洲策源地：德国。亚洲策源地：日本。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条约：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凡尔赛条约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。国家：奥地利、捷克斯洛伐克。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事变：九一八事变。战争：侵华战争。地区：东北三省。政权：伪满洲国。影响：中国人民的局部抗战开始。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事变：七七事变（或卢沟桥事变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。影响：中国全民族抗战开始。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9.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影响：严重威胁世界和平。</a:t>
            </a:r>
            <a:endParaRPr lang="zh-CN" altLang="en-US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6096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+mn-ea"/>
                <a:sym typeface="+mn-ea"/>
              </a:rPr>
              <a:t>九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下课前</a:t>
            </a:r>
            <a:r>
              <a:rPr lang="zh-CN" altLang="en-US" sz="3600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过关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默写：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2018.12.09</a:t>
            </a:r>
            <a:endParaRPr lang="zh-CN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51555"/>
            <a:ext cx="12192000" cy="6406445"/>
          </a:xfrm>
        </p:spPr>
        <p:txBody>
          <a:bodyPr>
            <a:noAutofit/>
          </a:bodyPr>
          <a:lstStyle/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第二次世界大战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根本原因：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2.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爆发时间和标志：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双方：                  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扩大的标志：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粉碎德军不可战胜的神话的战役是：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进一步扩大的标志：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7.《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联合国家宣言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发表的时间、意义：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二战的转折点：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 9.《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开罗宣言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的内容：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10.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诺曼底登陆的时间、意义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11.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雅尔塔会议的目的、三巨头、内容。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12.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欧洲战事结束的时间、标志。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13.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二战结束的时间、标志。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14.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二战的性质、影响。</a:t>
            </a:r>
            <a:endParaRPr lang="zh-CN" altLang="en-US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二战胜利的主要原因是什么？举二例说明。</a:t>
            </a:r>
            <a:endParaRPr lang="en-US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16.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简述中国抗日战争与第二次世界大战的关系（至少</a:t>
            </a:r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点）。</a:t>
            </a:r>
            <a:endParaRPr lang="en-US" altLang="zh-CN" sz="32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54732" y="156809"/>
            <a:ext cx="1464734" cy="831497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答案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56808"/>
            <a:ext cx="12000089" cy="680843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根本原因：帝国主义国家之间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政治经济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发展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不平衡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2.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爆发时间和标志：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1939.9 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德国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闪击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波兰，</a:t>
            </a:r>
            <a:r>
              <a:rPr lang="zh-CN" altLang="en-US" sz="128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英法对德宣战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双方：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轴心国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（或德意日法西斯）、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世界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反法西斯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联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盟。                  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扩大：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1941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月，德国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突然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进攻苏联，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苏德战争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爆发。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战役：莫斯科保卫战。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进一步扩大：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1941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年，日本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偷袭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珍珠港，</a:t>
            </a:r>
            <a:r>
              <a:rPr lang="zh-CN" altLang="en-US" sz="1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太平洋战争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爆发。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时间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:1942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月。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128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意义：标志着世界反法西斯联盟正式形成，</a:t>
            </a:r>
            <a:r>
              <a:rPr lang="zh-CN" altLang="en-US" sz="12800" b="1" u="sng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各国协同作战，逐渐扭转了战争形势。</a:t>
            </a:r>
            <a:endParaRPr lang="en-US" altLang="zh-CN" sz="12800" b="1" u="sng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转折点：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 1943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月，斯大林格勒保卫战胜利。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9.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内容：明确规定日本所窃取的中国领土必须归还中国。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10.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时间</a:t>
            </a:r>
            <a:r>
              <a:rPr lang="en-US" altLang="zh-CN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:1944</a:t>
            </a: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年。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12800" b="1" dirty="0">
                <a:latin typeface="楷体" panose="02010609060101010101" pitchFamily="49" charset="-122"/>
                <a:ea typeface="楷体" panose="02010609060101010101" pitchFamily="49" charset="-122"/>
              </a:rPr>
              <a:t>意义：开辟欧洲第二战场，使德国陷入东西两个战场的夹击之中。</a:t>
            </a:r>
            <a:endParaRPr lang="en-US" altLang="zh-CN" sz="1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600" y="298273"/>
            <a:ext cx="11367911" cy="6463771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11.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目的</a:t>
            </a:r>
            <a:r>
              <a:rPr lang="en-US" altLang="zh-CN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为协调盟军行动，取得战争的最后胜利。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三巨头：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罗斯福、丘吉尔、斯大林。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内容：</a:t>
            </a:r>
            <a:r>
              <a:rPr lang="zh-CN" altLang="en-US" sz="9600" b="1" dirty="0">
                <a:solidFill>
                  <a:srgbClr val="FF0000"/>
                </a:solidFill>
                <a:latin typeface="等线" panose="02010600030101010101" charset="-122"/>
                <a:ea typeface="等线" panose="02010600030101010101" charset="-122"/>
              </a:rPr>
              <a:t>①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彻底消灭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德国法西斯主义，战后德国由美英苏分区占领；</a:t>
            </a:r>
            <a:r>
              <a:rPr lang="zh-CN" altLang="en-US" sz="9600" b="1" dirty="0">
                <a:latin typeface="等线" panose="02010600030101010101" charset="-122"/>
                <a:ea typeface="等线" panose="02010600030101010101" charset="-122"/>
              </a:rPr>
              <a:t>②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决定成立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联合国；</a:t>
            </a:r>
            <a:r>
              <a:rPr lang="zh-CN" altLang="en-US" sz="9600" b="1" dirty="0">
                <a:latin typeface="等线" panose="02010600030101010101" charset="-122"/>
                <a:ea typeface="等线" panose="02010600030101010101" charset="-122"/>
              </a:rPr>
              <a:t>③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苏联承诺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在欧洲战事结束后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个月内，参加对日作战。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12.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时间：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1945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日。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标志：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德国正式签署无条件投降书。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13.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时间：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1945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日。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标志：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日本正式签署投降书。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en-US" altLang="zh-CN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14.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性质：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世界人民反法西斯战争。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影响：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）危害：规模空前的二战，给人类带来了巨大的灾难。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lnSpc>
                <a:spcPts val="3840"/>
              </a:lnSpc>
              <a:spcBef>
                <a:spcPts val="0"/>
              </a:spcBef>
              <a:buNone/>
            </a:pP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）作用：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反法西斯战争的胜利，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彻底粉碎了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法西斯主义和军国主义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通过战争称霸世界的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野心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彻底结束了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列强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通过争夺殖民地</a:t>
            </a:r>
            <a:r>
              <a:rPr lang="zh-CN" altLang="en-US" sz="9600" b="1" u="sng" dirty="0">
                <a:latin typeface="楷体" panose="02010609060101010101" pitchFamily="49" charset="-122"/>
                <a:ea typeface="楷体" panose="02010609060101010101" pitchFamily="49" charset="-122"/>
              </a:rPr>
              <a:t>瓜分世界的</a:t>
            </a:r>
            <a:r>
              <a:rPr lang="zh-CN" altLang="en-US" sz="9600" b="1" u="sng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历史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促进了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世界</a:t>
            </a:r>
            <a:r>
              <a:rPr lang="zh-CN" altLang="en-US" sz="9600" b="1" u="sng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殖民体系的瓦解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；对</a:t>
            </a:r>
            <a:r>
              <a:rPr lang="zh-CN" altLang="en-US" sz="9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维护世界和平、促进共同发展</a:t>
            </a:r>
            <a:r>
              <a:rPr lang="zh-CN" altLang="en-US" sz="9600" b="1" dirty="0">
                <a:latin typeface="楷体" panose="02010609060101010101" pitchFamily="49" charset="-122"/>
                <a:ea typeface="楷体" panose="02010609060101010101" pitchFamily="49" charset="-122"/>
              </a:rPr>
              <a:t>产生了重大而深远的影响。</a:t>
            </a:r>
            <a:endParaRPr lang="en-US" altLang="zh-CN" sz="9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1111" y="246592"/>
            <a:ext cx="11458222" cy="661140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主要原因：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建立了世界反法西斯联盟。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举例：</a:t>
            </a:r>
            <a:endParaRPr lang="en-US" altLang="zh-CN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（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1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）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军事合作：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诺曼底登陆作战，开辟欧洲第二战场；苏联参加对日作战。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政治合作：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苏美英举行雅尔塔会议；中美英发表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开罗宣言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波茨坦公告</a:t>
            </a:r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关系（至少</a:t>
            </a:r>
            <a:r>
              <a:rPr lang="en-US" altLang="zh-CN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点）：</a:t>
            </a:r>
            <a:endParaRPr lang="zh-CN" altLang="en-US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中国的抗日战争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是世界反法西斯战争的重要组成部分，开辟了二战的东方主战场，牵制了大量日本军队，为世界反法西斯战争的最后胜利作出了巨大的贡献。</a:t>
            </a:r>
            <a:endParaRPr lang="zh-CN" altLang="en-US" sz="36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7941" y="0"/>
            <a:ext cx="10515600" cy="925286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九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下课前</a:t>
            </a:r>
            <a:r>
              <a:rPr lang="zh-CN" altLang="en-US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过关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默写：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2018.12.19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186" y="704395"/>
            <a:ext cx="11740244" cy="6153605"/>
          </a:xfrm>
        </p:spPr>
        <p:txBody>
          <a:bodyPr>
            <a:noAutofit/>
          </a:bodyPr>
          <a:lstStyle/>
          <a:p>
            <a:r>
              <a:rPr lang="en-US" altLang="zh-CN" sz="3600" b="1" dirty="0"/>
              <a:t>1.</a:t>
            </a:r>
            <a:r>
              <a:rPr lang="zh-CN" altLang="en-US" sz="3600" b="1" dirty="0"/>
              <a:t> 冷战政策是哪个国家首先提出的？目的是什么？</a:t>
            </a:r>
            <a:endParaRPr lang="en-US" altLang="zh-CN" sz="3600" b="1" dirty="0"/>
          </a:p>
          <a:p>
            <a:r>
              <a:rPr lang="en-US" altLang="zh-CN" sz="3600" b="1" dirty="0"/>
              <a:t>2.</a:t>
            </a:r>
            <a:r>
              <a:rPr lang="zh-CN" altLang="en-US" sz="3600" b="1" dirty="0"/>
              <a:t>写出冷战正式开始的时间和标志、结束的时间和标志。</a:t>
            </a:r>
            <a:endParaRPr lang="en-US" altLang="zh-CN" sz="3600" b="1" dirty="0"/>
          </a:p>
          <a:p>
            <a:r>
              <a:rPr lang="en-US" altLang="zh-CN" sz="3600" b="1" dirty="0"/>
              <a:t>3.</a:t>
            </a:r>
            <a:r>
              <a:rPr lang="zh-CN" altLang="en-US" sz="3600" b="1" dirty="0"/>
              <a:t>列举冷战在政治、经济、军事方面的表现。</a:t>
            </a:r>
            <a:endParaRPr lang="en-US" altLang="zh-CN" sz="3600" b="1" dirty="0"/>
          </a:p>
          <a:p>
            <a:r>
              <a:rPr lang="en-US" altLang="zh-CN" sz="3600" b="1" dirty="0"/>
              <a:t>4.</a:t>
            </a:r>
            <a:r>
              <a:rPr lang="zh-CN" altLang="en-US" sz="3600" b="1" dirty="0"/>
              <a:t>简述冷战的影响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正、反两方面）。</a:t>
            </a:r>
            <a:endParaRPr lang="en-US" altLang="zh-CN" sz="3600" b="1" dirty="0"/>
          </a:p>
          <a:p>
            <a:r>
              <a:rPr lang="en-US" altLang="zh-CN" sz="3600" b="1" dirty="0"/>
              <a:t>5.</a:t>
            </a:r>
            <a:r>
              <a:rPr lang="zh-CN" altLang="en-US" sz="3600" b="1" dirty="0"/>
              <a:t> 二战后，美苏关系发生了怎样的变化？</a:t>
            </a:r>
            <a:endParaRPr lang="en-US" altLang="zh-CN" sz="3600" b="1" dirty="0"/>
          </a:p>
          <a:p>
            <a:r>
              <a:rPr lang="en-US" altLang="zh-CN" sz="3600" b="1" dirty="0"/>
              <a:t>6.</a:t>
            </a:r>
            <a:r>
              <a:rPr lang="zh-CN" altLang="en-US" sz="3600" b="1" dirty="0"/>
              <a:t>二战后，世界形成了什么格局？哪次会议对这一格局的形成产生了深刻影响？</a:t>
            </a:r>
            <a:endParaRPr lang="en-US" altLang="zh-CN" sz="3600" b="1" dirty="0"/>
          </a:p>
          <a:p>
            <a:r>
              <a:rPr lang="en-US" altLang="zh-CN" sz="3600" b="1" dirty="0"/>
              <a:t>7.</a:t>
            </a:r>
            <a:r>
              <a:rPr lang="zh-CN" altLang="en-US" sz="3600" b="1" dirty="0"/>
              <a:t>这一格局最终形成的标志是什么？该格局的核心是哪两个国家？该格局结束的时间和标志是什么？</a:t>
            </a:r>
            <a:endParaRPr lang="en-US" altLang="zh-CN" sz="3600" b="1" dirty="0"/>
          </a:p>
          <a:p>
            <a:r>
              <a:rPr lang="en-US" altLang="zh-CN" sz="3600" b="1" dirty="0"/>
              <a:t>8.</a:t>
            </a:r>
            <a:r>
              <a:rPr lang="zh-CN" altLang="en-US" sz="3600" b="1" dirty="0"/>
              <a:t>列举冷战时期发生的两次局部热战名称。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3825" y="49530"/>
            <a:ext cx="1369060" cy="622935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sym typeface="+mn-ea"/>
              </a:rPr>
              <a:t>答案：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4460" y="672465"/>
            <a:ext cx="11890375" cy="5969000"/>
          </a:xfrm>
        </p:spPr>
        <p:txBody>
          <a:bodyPr>
            <a:normAutofit lnSpcReduction="10000"/>
          </a:bodyPr>
          <a:lstStyle/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美国；遏制共产主义，称霸世界。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2.1947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年，杜鲁门主义出台；</a:t>
            </a:r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1991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年，苏联解体。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政治上：杜鲁门主义出台；经济上，推行马歇尔计划；军事上，成立北约和华约。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4.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正面：美苏双方势均力敌，不使用武力，避免了世界大战的发生。负面：形成了美苏对峙的两极格局，双方展开军备竞赛，使世界长期不得安宁。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5.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美苏由战时盟友关系变成了敌对关系。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6.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两极格局。雅尔塔会议。</a:t>
            </a:r>
            <a:endParaRPr lang="en-US" altLang="zh-CN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7.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华约成立。美国和苏联。</a:t>
            </a:r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1991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年，苏联解体。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8.</a:t>
            </a:r>
            <a:r>
              <a:rPr lang="zh-CN" altLang="en-US" sz="3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朝鲜战争、越南战争。</a:t>
            </a:r>
            <a:endParaRPr lang="zh-CN" altLang="en-US" sz="36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0680" y="46990"/>
            <a:ext cx="10515600" cy="812800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+mn-ea"/>
                <a:sym typeface="+mn-ea"/>
              </a:rPr>
              <a:t>九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下课前</a:t>
            </a:r>
            <a:r>
              <a:rPr lang="zh-CN" altLang="en-US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过关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默写：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2018.12.</a:t>
            </a:r>
            <a:r>
              <a:rPr 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24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885" y="691515"/>
            <a:ext cx="11848465" cy="5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="1"/>
              <a:t>1.</a:t>
            </a:r>
            <a:r>
              <a:rPr lang="zh-CN" altLang="en-US" sz="3200" b="1"/>
              <a:t>战后，西欧经济发展的外部原因是什么？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2.</a:t>
            </a:r>
            <a:r>
              <a:rPr lang="zh-CN" altLang="en-US" sz="3200" b="1"/>
              <a:t>欧共体成立的时间、作用。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3.1993</a:t>
            </a:r>
            <a:r>
              <a:rPr lang="zh-CN" altLang="en-US" sz="3200" b="1"/>
              <a:t>年，在欧共体的基础上成立了什么组织？有何影响？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4.</a:t>
            </a:r>
            <a:r>
              <a:rPr lang="zh-CN" altLang="en-US" sz="3200" b="1"/>
              <a:t>战后，日本经济繁荣的内部原因。（</a:t>
            </a:r>
            <a:r>
              <a:rPr lang="zh-CN" altLang="en-US" sz="3200" b="1">
                <a:sym typeface="+mn-ea"/>
              </a:rPr>
              <a:t>写</a:t>
            </a:r>
            <a:r>
              <a:rPr lang="en-US" altLang="zh-CN" sz="3200" b="1"/>
              <a:t>2</a:t>
            </a:r>
            <a:r>
              <a:rPr lang="zh-CN" altLang="en-US" sz="3200" b="1"/>
              <a:t>点）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5.1968</a:t>
            </a:r>
            <a:r>
              <a:rPr lang="zh-CN" altLang="en-US" sz="3200" b="1"/>
              <a:t>年，日本经济发展的重大成就是什么？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6.</a:t>
            </a:r>
            <a:r>
              <a:rPr lang="zh-CN" altLang="en-US" sz="3200" b="1"/>
              <a:t>战后，美国经济发展经历了一个怎样的过程？（概述）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7.20</a:t>
            </a:r>
            <a:r>
              <a:rPr lang="zh-CN" altLang="en-US" sz="3200" b="1"/>
              <a:t>世纪</a:t>
            </a:r>
            <a:r>
              <a:rPr lang="en-US" altLang="zh-CN" sz="3200" b="1"/>
              <a:t>90</a:t>
            </a:r>
            <a:r>
              <a:rPr lang="zh-CN" altLang="en-US" sz="3200" b="1"/>
              <a:t>年代以后，美国经济出现了什么现象？有什么特征？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8.</a:t>
            </a:r>
            <a:r>
              <a:rPr lang="zh-CN" altLang="en-US" sz="3200" b="1"/>
              <a:t>战后，西欧和日本经济发展的共同原因？</a:t>
            </a:r>
            <a:r>
              <a:rPr lang="zh-CN" altLang="en-US" sz="3200" b="1">
                <a:sym typeface="+mn-ea"/>
              </a:rPr>
              <a:t>（写</a:t>
            </a:r>
            <a:r>
              <a:rPr lang="en-US" altLang="zh-CN" sz="3200" b="1">
                <a:sym typeface="+mn-ea"/>
              </a:rPr>
              <a:t>3</a:t>
            </a:r>
            <a:r>
              <a:rPr lang="zh-CN" altLang="en-US" sz="3200" b="1">
                <a:sym typeface="+mn-ea"/>
              </a:rPr>
              <a:t>点）</a:t>
            </a:r>
            <a:endParaRPr lang="zh-CN" altLang="en-US" sz="3200" b="1"/>
          </a:p>
          <a:p>
            <a:pPr marL="0" indent="0">
              <a:buNone/>
            </a:pPr>
            <a:r>
              <a:rPr lang="en-US" altLang="zh-CN" sz="3200" b="1"/>
              <a:t>9.</a:t>
            </a:r>
            <a:r>
              <a:rPr lang="zh-CN" altLang="en-US" sz="3200" b="1"/>
              <a:t>战后美国、西欧和日本经济的发展，给我们哪些启示？（写</a:t>
            </a:r>
            <a:r>
              <a:rPr lang="en-US" altLang="zh-CN" sz="3200" b="1"/>
              <a:t>2</a:t>
            </a:r>
            <a:r>
              <a:rPr lang="zh-CN" altLang="en-US" sz="3200" b="1"/>
              <a:t>点）</a:t>
            </a:r>
            <a:endParaRPr lang="zh-CN" altLang="en-US" sz="32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7364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+mj-ea"/>
              </a:rPr>
              <a:t>课前默写：</a:t>
            </a:r>
            <a:r>
              <a:rPr lang="en-US" altLang="zh-CN" b="1" dirty="0">
                <a:solidFill>
                  <a:srgbClr val="FF0000"/>
                </a:solidFill>
                <a:latin typeface="+mj-ea"/>
              </a:rPr>
              <a:t>003</a:t>
            </a:r>
            <a:r>
              <a:rPr lang="zh-CN" altLang="en-US" b="1" dirty="0">
                <a:solidFill>
                  <a:srgbClr val="FF0000"/>
                </a:solidFill>
                <a:latin typeface="+mj-ea"/>
              </a:rPr>
              <a:t>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467" y="911224"/>
            <a:ext cx="12598400" cy="5581650"/>
          </a:xfrm>
        </p:spPr>
        <p:txBody>
          <a:bodyPr>
            <a:noAutofit/>
          </a:bodyPr>
          <a:lstStyle/>
          <a:p>
            <a:r>
              <a:rPr lang="en-US" altLang="zh-CN" sz="4000" b="1" dirty="0"/>
              <a:t>1.</a:t>
            </a:r>
            <a:r>
              <a:rPr lang="zh-CN" altLang="en-US" sz="4000" b="1" dirty="0"/>
              <a:t>古代希腊的主体是哪里？其地理环境特点怎样？</a:t>
            </a:r>
            <a:endParaRPr lang="en-US" altLang="zh-CN" sz="4000" b="1" dirty="0"/>
          </a:p>
          <a:p>
            <a:r>
              <a:rPr lang="en-US" altLang="zh-CN" sz="4000" b="1" dirty="0"/>
              <a:t>2.</a:t>
            </a:r>
            <a:r>
              <a:rPr lang="zh-CN" altLang="en-US" sz="4000" b="1" dirty="0"/>
              <a:t>古希腊最早的文明叫什么？它包括哪两部分</a:t>
            </a:r>
            <a:r>
              <a:rPr lang="en-US" altLang="zh-CN" sz="4000" b="1" dirty="0"/>
              <a:t>?</a:t>
            </a:r>
            <a:endParaRPr lang="en-US" altLang="zh-CN" sz="4000" b="1" dirty="0"/>
          </a:p>
          <a:p>
            <a:r>
              <a:rPr lang="en-US" altLang="zh-CN" sz="4000" b="1" dirty="0"/>
              <a:t>3.</a:t>
            </a:r>
            <a:r>
              <a:rPr lang="zh-CN" altLang="en-US" sz="4000" b="1" dirty="0"/>
              <a:t>希腊城邦的突出特点是什么？居民分为哪两大部分？</a:t>
            </a:r>
            <a:endParaRPr lang="en-US" altLang="zh-CN" sz="4000" b="1" dirty="0"/>
          </a:p>
          <a:p>
            <a:r>
              <a:rPr lang="en-US" altLang="zh-CN" sz="4000" b="1" dirty="0"/>
              <a:t>4.</a:t>
            </a:r>
            <a:r>
              <a:rPr lang="zh-CN" altLang="en-US" sz="4000" b="1" dirty="0"/>
              <a:t>雅典的政治特色是什么？谁主政时达到高峰？</a:t>
            </a:r>
            <a:endParaRPr lang="en-US" altLang="zh-CN" sz="4000" b="1" dirty="0"/>
          </a:p>
          <a:p>
            <a:r>
              <a:rPr lang="en-US" altLang="zh-CN" sz="4000" b="1" dirty="0"/>
              <a:t>5.</a:t>
            </a:r>
            <a:r>
              <a:rPr lang="zh-CN" altLang="en-US" sz="4000" b="1" dirty="0"/>
              <a:t>在雅典，什么人享有政治权利？</a:t>
            </a:r>
            <a:endParaRPr lang="en-US" altLang="zh-CN" sz="4000" b="1" dirty="0"/>
          </a:p>
          <a:p>
            <a:r>
              <a:rPr lang="en-US" altLang="zh-CN" sz="4000" b="1" dirty="0"/>
              <a:t>6.</a:t>
            </a:r>
            <a:r>
              <a:rPr lang="zh-CN" altLang="en-US" sz="4000" b="1" dirty="0"/>
              <a:t>雅典最高权力机构是什么？享有哪些职能？</a:t>
            </a:r>
            <a:endParaRPr lang="en-US" altLang="zh-CN" sz="4000" b="1" dirty="0"/>
          </a:p>
          <a:p>
            <a:r>
              <a:rPr lang="en-US" altLang="zh-CN" sz="4000" b="1" dirty="0"/>
              <a:t>7.</a:t>
            </a:r>
            <a:r>
              <a:rPr lang="zh-CN" altLang="en-US" sz="4000" b="1" dirty="0"/>
              <a:t>雅典如何保证贫穷公民参政议政？</a:t>
            </a:r>
            <a:endParaRPr lang="en-US" altLang="zh-CN" sz="4000" b="1" dirty="0"/>
          </a:p>
          <a:p>
            <a:r>
              <a:rPr lang="en-US" altLang="zh-CN" sz="4000" b="1" dirty="0"/>
              <a:t>8.</a:t>
            </a:r>
            <a:r>
              <a:rPr lang="zh-CN" altLang="en-US" sz="4000" b="1" dirty="0"/>
              <a:t>如何评价亚历山大东征？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2765" y="1788160"/>
            <a:ext cx="8306435" cy="4246245"/>
          </a:xfrm>
        </p:spPr>
        <p:txBody>
          <a:bodyPr>
            <a:normAutofit/>
          </a:bodyPr>
          <a:lstStyle/>
          <a:p>
            <a:r>
              <a:rPr lang="en-US" altLang="zh-CN" b="1"/>
              <a:t>10.</a:t>
            </a:r>
            <a:r>
              <a:rPr lang="zh-CN" altLang="en-US" b="1"/>
              <a:t>第三次科技革命：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</a:t>
            </a:r>
            <a:r>
              <a:rPr lang="en-US" altLang="zh-CN" b="1"/>
              <a:t>1</a:t>
            </a:r>
            <a:r>
              <a:rPr lang="zh-CN" altLang="en-US" b="1"/>
              <a:t>）时间：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</a:t>
            </a:r>
            <a:r>
              <a:rPr lang="en-US" altLang="zh-CN" b="1"/>
              <a:t>2</a:t>
            </a:r>
            <a:r>
              <a:rPr lang="zh-CN" altLang="en-US" b="1"/>
              <a:t>）开始国家：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</a:t>
            </a:r>
            <a:r>
              <a:rPr lang="en-US" altLang="zh-CN" b="1"/>
              <a:t>3</a:t>
            </a:r>
            <a:r>
              <a:rPr lang="zh-CN" altLang="en-US" b="1"/>
              <a:t>）领域：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</a:t>
            </a:r>
            <a:r>
              <a:rPr lang="en-US" altLang="zh-CN" b="1"/>
              <a:t>4</a:t>
            </a:r>
            <a:r>
              <a:rPr lang="zh-CN" altLang="en-US" b="1"/>
              <a:t>）重要特征（核心）</a:t>
            </a:r>
            <a:r>
              <a:rPr lang="zh-CN" altLang="en-US" b="1">
                <a:sym typeface="+mn-ea"/>
              </a:rPr>
              <a:t>：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（</a:t>
            </a:r>
            <a:r>
              <a:rPr lang="en-US" altLang="zh-CN" b="1">
                <a:sym typeface="+mn-ea"/>
              </a:rPr>
              <a:t>5</a:t>
            </a:r>
            <a:r>
              <a:rPr lang="zh-CN" altLang="en-US" b="1">
                <a:sym typeface="+mn-ea"/>
              </a:rPr>
              <a:t>）时代：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（</a:t>
            </a:r>
            <a:r>
              <a:rPr lang="en-US" altLang="zh-CN" b="1">
                <a:sym typeface="+mn-ea"/>
              </a:rPr>
              <a:t>6</a:t>
            </a:r>
            <a:r>
              <a:rPr lang="zh-CN" altLang="en-US" b="1">
                <a:sym typeface="+mn-ea"/>
              </a:rPr>
              <a:t>）影响：</a:t>
            </a:r>
            <a:endParaRPr lang="zh-CN" altLang="en-US" b="1">
              <a:sym typeface="+mn-ea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300" y="364490"/>
            <a:ext cx="11825605" cy="6353175"/>
          </a:xfrm>
        </p:spPr>
        <p:txBody>
          <a:bodyPr>
            <a:normAutofit lnSpcReduction="10000"/>
          </a:bodyPr>
          <a:lstStyle/>
          <a:p>
            <a:r>
              <a:rPr lang="en-US" altLang="zh-CN" sz="3200"/>
              <a:t>1.</a:t>
            </a:r>
            <a:r>
              <a:rPr lang="zh-CN" altLang="en-US" sz="3200"/>
              <a:t>马歇尔计划的实施。</a:t>
            </a:r>
            <a:endParaRPr lang="zh-CN" altLang="en-US" sz="3200"/>
          </a:p>
          <a:p>
            <a:r>
              <a:rPr lang="en-US" altLang="zh-CN" sz="3200"/>
              <a:t>2.1967</a:t>
            </a:r>
            <a:r>
              <a:rPr lang="zh-CN" altLang="en-US" sz="3200"/>
              <a:t>年，促进成员国经济发展，提高成员国国际地位。</a:t>
            </a:r>
            <a:endParaRPr lang="zh-CN" altLang="en-US" sz="3200"/>
          </a:p>
          <a:p>
            <a:r>
              <a:rPr lang="en-US" altLang="zh-CN" sz="3200"/>
              <a:t>3.</a:t>
            </a:r>
            <a:r>
              <a:rPr lang="zh-CN" altLang="en-US" sz="3200"/>
              <a:t>欧盟，极大地推动了欧洲一体化进程，促进世界向多极化方向发展。</a:t>
            </a:r>
            <a:endParaRPr lang="zh-CN" altLang="en-US" sz="3200"/>
          </a:p>
          <a:p>
            <a:r>
              <a:rPr lang="en-US" altLang="zh-CN" sz="3200"/>
              <a:t>4.</a:t>
            </a:r>
            <a:r>
              <a:rPr lang="zh-CN" altLang="en-US" sz="3200"/>
              <a:t>引进最新科技成果；制定适当的经济发展政策。</a:t>
            </a:r>
            <a:endParaRPr lang="zh-CN" altLang="en-US" sz="3200"/>
          </a:p>
          <a:p>
            <a:r>
              <a:rPr lang="en-US" altLang="zh-CN" sz="3200"/>
              <a:t>5.</a:t>
            </a:r>
            <a:r>
              <a:rPr lang="zh-CN" altLang="en-US" sz="3200"/>
              <a:t>成为资本主义世界仅次于美国的第二经济大国。</a:t>
            </a:r>
            <a:endParaRPr lang="zh-CN" altLang="en-US" sz="3200"/>
          </a:p>
          <a:p>
            <a:r>
              <a:rPr lang="en-US" altLang="zh-CN" sz="3200"/>
              <a:t>6.</a:t>
            </a:r>
            <a:r>
              <a:rPr lang="zh-CN" altLang="en-US" sz="3200"/>
              <a:t>五六十年代：繁荣；七八十年代：经济发展速度放缓；九十年代：出现新经济。</a:t>
            </a:r>
            <a:endParaRPr lang="zh-CN" altLang="en-US" sz="3200"/>
          </a:p>
          <a:p>
            <a:r>
              <a:rPr lang="en-US" altLang="zh-CN" sz="3200"/>
              <a:t>7.</a:t>
            </a:r>
            <a:r>
              <a:rPr lang="zh-CN" altLang="en-US" sz="3200"/>
              <a:t>新经济；全球化和信息化。</a:t>
            </a:r>
            <a:endParaRPr lang="zh-CN" altLang="en-US" sz="3200"/>
          </a:p>
          <a:p>
            <a:r>
              <a:rPr lang="en-US" altLang="zh-CN" sz="3200"/>
              <a:t>8.</a:t>
            </a:r>
            <a:r>
              <a:rPr lang="zh-CN" altLang="en-US" sz="3200"/>
              <a:t>美国的扶持和援助；引进最新科技成果；制定适当的经济发展政策。</a:t>
            </a:r>
            <a:endParaRPr lang="en-US" altLang="zh-CN" sz="3200"/>
          </a:p>
          <a:p>
            <a:r>
              <a:rPr lang="en-US" altLang="zh-CN" sz="3200"/>
              <a:t>9.</a:t>
            </a:r>
            <a:r>
              <a:rPr lang="zh-CN" altLang="en-US" sz="3200"/>
              <a:t>坚持改革开放，实施科教兴国战略，引进外国先进技术，制定适合国情的经济政策。</a:t>
            </a:r>
            <a:endParaRPr lang="zh-CN" altLang="en-US"/>
          </a:p>
          <a:p>
            <a:endParaRPr lang="en-US" altLang="zh-CN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8475" y="728980"/>
            <a:ext cx="10515600" cy="5647690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4800" b="1">
                <a:sym typeface="+mn-ea"/>
              </a:rPr>
              <a:t>10.</a:t>
            </a:r>
            <a:r>
              <a:rPr lang="zh-CN" altLang="en-US" sz="4800" b="1">
                <a:sym typeface="+mn-ea"/>
              </a:rPr>
              <a:t>第三次科技革命：</a:t>
            </a:r>
            <a:endParaRPr lang="zh-CN" altLang="en-US" sz="4800" b="1"/>
          </a:p>
          <a:p>
            <a:pPr marL="0" indent="0">
              <a:buNone/>
            </a:pPr>
            <a:r>
              <a:rPr lang="zh-CN" altLang="en-US" sz="4800" b="1">
                <a:sym typeface="+mn-ea"/>
              </a:rPr>
              <a:t>（</a:t>
            </a:r>
            <a:r>
              <a:rPr lang="en-US" altLang="zh-CN" sz="4800" b="1">
                <a:sym typeface="+mn-ea"/>
              </a:rPr>
              <a:t>1</a:t>
            </a:r>
            <a:r>
              <a:rPr lang="zh-CN" altLang="en-US" sz="4800" b="1">
                <a:sym typeface="+mn-ea"/>
              </a:rPr>
              <a:t>）时间：</a:t>
            </a:r>
            <a:r>
              <a:rPr lang="en-US" altLang="zh-CN" sz="4800" b="1">
                <a:sym typeface="+mn-ea"/>
              </a:rPr>
              <a:t>20</a:t>
            </a:r>
            <a:r>
              <a:rPr lang="zh-CN" altLang="en-US" sz="4800" b="1">
                <a:sym typeface="+mn-ea"/>
              </a:rPr>
              <a:t>世纪四五十年代</a:t>
            </a:r>
            <a:endParaRPr lang="zh-CN" altLang="en-US" sz="4800" b="1"/>
          </a:p>
          <a:p>
            <a:pPr marL="0" indent="0">
              <a:buNone/>
            </a:pPr>
            <a:r>
              <a:rPr lang="zh-CN" altLang="en-US" sz="4800" b="1">
                <a:sym typeface="+mn-ea"/>
              </a:rPr>
              <a:t>（</a:t>
            </a:r>
            <a:r>
              <a:rPr lang="en-US" altLang="zh-CN" sz="4800" b="1">
                <a:sym typeface="+mn-ea"/>
              </a:rPr>
              <a:t>2</a:t>
            </a:r>
            <a:r>
              <a:rPr lang="zh-CN" altLang="en-US" sz="4800" b="1">
                <a:sym typeface="+mn-ea"/>
              </a:rPr>
              <a:t>）开始国家：美国</a:t>
            </a:r>
            <a:endParaRPr lang="zh-CN" altLang="en-US" sz="4800" b="1"/>
          </a:p>
          <a:p>
            <a:pPr marL="0" indent="0">
              <a:buNone/>
            </a:pPr>
            <a:r>
              <a:rPr lang="zh-CN" altLang="en-US" sz="4800" b="1">
                <a:sym typeface="+mn-ea"/>
              </a:rPr>
              <a:t>（</a:t>
            </a:r>
            <a:r>
              <a:rPr lang="en-US" altLang="zh-CN" sz="4800" b="1">
                <a:sym typeface="+mn-ea"/>
              </a:rPr>
              <a:t>3</a:t>
            </a:r>
            <a:r>
              <a:rPr lang="zh-CN" altLang="en-US" sz="4800" b="1">
                <a:sym typeface="+mn-ea"/>
              </a:rPr>
              <a:t>）领域：</a:t>
            </a:r>
            <a:r>
              <a:rPr lang="zh-CN" altLang="en-US" sz="4800" b="1">
                <a:solidFill>
                  <a:srgbClr val="FF0000"/>
                </a:solidFill>
                <a:sym typeface="+mn-ea"/>
              </a:rPr>
              <a:t>电子</a:t>
            </a:r>
            <a:r>
              <a:rPr lang="zh-CN" altLang="en-US" sz="4800" b="1">
                <a:sym typeface="+mn-ea"/>
              </a:rPr>
              <a:t>计算机、原子能、</a:t>
            </a:r>
            <a:r>
              <a:rPr lang="zh-CN" altLang="en-US" sz="4800" b="1">
                <a:solidFill>
                  <a:srgbClr val="FF0000"/>
                </a:solidFill>
                <a:sym typeface="+mn-ea"/>
              </a:rPr>
              <a:t>航天</a:t>
            </a:r>
            <a:r>
              <a:rPr lang="zh-CN" altLang="en-US" sz="4800" b="1">
                <a:sym typeface="+mn-ea"/>
              </a:rPr>
              <a:t>技术、生物工程</a:t>
            </a:r>
            <a:endParaRPr lang="zh-CN" altLang="en-US" sz="4800" b="1"/>
          </a:p>
          <a:p>
            <a:pPr marL="0" indent="0">
              <a:buNone/>
            </a:pPr>
            <a:r>
              <a:rPr lang="zh-CN" altLang="en-US" sz="4800" b="1">
                <a:sym typeface="+mn-ea"/>
              </a:rPr>
              <a:t>（</a:t>
            </a:r>
            <a:r>
              <a:rPr lang="en-US" altLang="zh-CN" sz="4800" b="1">
                <a:sym typeface="+mn-ea"/>
              </a:rPr>
              <a:t>4</a:t>
            </a:r>
            <a:r>
              <a:rPr lang="zh-CN" altLang="en-US" sz="4800" b="1">
                <a:sym typeface="+mn-ea"/>
              </a:rPr>
              <a:t>）重要特征（核心）：</a:t>
            </a:r>
            <a:r>
              <a:rPr lang="zh-CN" altLang="en-US" sz="4800" b="1">
                <a:solidFill>
                  <a:srgbClr val="FF0000"/>
                </a:solidFill>
                <a:sym typeface="+mn-ea"/>
              </a:rPr>
              <a:t>电子</a:t>
            </a:r>
            <a:r>
              <a:rPr lang="zh-CN" altLang="en-US" sz="4800" b="1">
                <a:sym typeface="+mn-ea"/>
              </a:rPr>
              <a:t>计算机的</a:t>
            </a:r>
            <a:r>
              <a:rPr lang="zh-CN" altLang="en-US" sz="4800" b="1">
                <a:solidFill>
                  <a:srgbClr val="FF0000"/>
                </a:solidFill>
                <a:sym typeface="+mn-ea"/>
              </a:rPr>
              <a:t>广泛</a:t>
            </a:r>
            <a:r>
              <a:rPr lang="zh-CN" altLang="en-US" sz="4800" b="1">
                <a:sym typeface="+mn-ea"/>
              </a:rPr>
              <a:t>应用</a:t>
            </a:r>
            <a:endParaRPr lang="zh-CN" altLang="en-US" sz="4800" b="1">
              <a:sym typeface="+mn-ea"/>
            </a:endParaRPr>
          </a:p>
          <a:p>
            <a:pPr marL="0" indent="0">
              <a:buNone/>
            </a:pPr>
            <a:r>
              <a:rPr lang="zh-CN" altLang="en-US" sz="4800" b="1">
                <a:sym typeface="+mn-ea"/>
              </a:rPr>
              <a:t>（</a:t>
            </a:r>
            <a:r>
              <a:rPr lang="en-US" altLang="zh-CN" sz="4800" b="1">
                <a:sym typeface="+mn-ea"/>
              </a:rPr>
              <a:t>5</a:t>
            </a:r>
            <a:r>
              <a:rPr lang="zh-CN" altLang="en-US" sz="4800" b="1">
                <a:sym typeface="+mn-ea"/>
              </a:rPr>
              <a:t>）时代：信息时代</a:t>
            </a:r>
            <a:endParaRPr lang="zh-CN" altLang="en-US" sz="4800" b="1">
              <a:sym typeface="+mn-ea"/>
            </a:endParaRPr>
          </a:p>
          <a:p>
            <a:pPr marL="0" indent="0">
              <a:buNone/>
            </a:pPr>
            <a:r>
              <a:rPr lang="zh-CN" altLang="en-US" sz="4800" b="1">
                <a:sym typeface="+mn-ea"/>
              </a:rPr>
              <a:t>（</a:t>
            </a:r>
            <a:r>
              <a:rPr lang="en-US" altLang="zh-CN" sz="4800" b="1">
                <a:sym typeface="+mn-ea"/>
              </a:rPr>
              <a:t>6</a:t>
            </a:r>
            <a:r>
              <a:rPr lang="zh-CN" altLang="en-US" sz="4800" b="1">
                <a:sym typeface="+mn-ea"/>
              </a:rPr>
              <a:t>）影响：提高了社会生产力，改变了人们的生产和生活方式。</a:t>
            </a:r>
            <a:endParaRPr lang="zh-CN" altLang="en-US" b="1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5356" y="1"/>
            <a:ext cx="10515600" cy="869244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九下课前</a:t>
            </a:r>
            <a:r>
              <a:rPr lang="zh-CN" altLang="en-US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过关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默写：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2018.12.25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808" y="1270565"/>
            <a:ext cx="11466690" cy="5692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写出赫鲁晓夫政治改革的内容、经济改革的侧重点、影响。</a:t>
            </a:r>
            <a:endParaRPr lang="en-US" altLang="zh-CN" sz="4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写出勃列日涅夫经济改革的措施、侧重点、影响。</a:t>
            </a:r>
            <a:endParaRPr lang="en-US" altLang="zh-CN" sz="4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写出戈尔巴乔夫改革的政治改革内容、影响。</a:t>
            </a:r>
            <a:endParaRPr lang="en-US" altLang="zh-CN" sz="4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苏联解体的时间、原因（</a:t>
            </a: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个）、实质、影响。</a:t>
            </a:r>
            <a:endParaRPr lang="en-US" altLang="zh-CN" sz="4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苏联解体给我们的启示。（</a:t>
            </a:r>
            <a:r>
              <a:rPr lang="en-US" altLang="zh-CN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4000" b="1" dirty="0">
                <a:latin typeface="楷体" panose="02010609060101010101" pitchFamily="49" charset="-122"/>
                <a:ea typeface="楷体" panose="02010609060101010101" pitchFamily="49" charset="-122"/>
              </a:rPr>
              <a:t>点）</a:t>
            </a:r>
            <a:endParaRPr lang="zh-CN" altLang="en-US" sz="4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2260" y="186690"/>
            <a:ext cx="1451610" cy="633730"/>
          </a:xfrm>
        </p:spPr>
        <p:txBody>
          <a:bodyPr>
            <a:normAutofit fontScale="90000"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答案：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20420"/>
            <a:ext cx="12080875" cy="5850890"/>
          </a:xfrm>
        </p:spPr>
        <p:txBody>
          <a:bodyPr>
            <a:normAutofit/>
          </a:bodyPr>
          <a:lstStyle/>
          <a:p>
            <a:r>
              <a:rPr lang="en-US" altLang="zh-CN" b="1" dirty="0"/>
              <a:t>1.</a:t>
            </a:r>
            <a:r>
              <a:rPr lang="zh-CN" altLang="en-US" b="1" dirty="0">
                <a:solidFill>
                  <a:srgbClr val="FF0000"/>
                </a:solidFill>
              </a:rPr>
              <a:t>政治改革：</a:t>
            </a:r>
            <a:r>
              <a:rPr lang="zh-CN" altLang="en-US" b="1" dirty="0"/>
              <a:t>批判斯大林的个人崇拜。</a:t>
            </a:r>
            <a:r>
              <a:rPr lang="zh-CN" altLang="en-US" b="1" dirty="0">
                <a:solidFill>
                  <a:srgbClr val="FF0000"/>
                </a:solidFill>
              </a:rPr>
              <a:t>经济改革的侧重点：</a:t>
            </a:r>
            <a:r>
              <a:rPr lang="zh-CN" altLang="en-US" b="1" dirty="0"/>
              <a:t>农业改革。</a:t>
            </a:r>
            <a:r>
              <a:rPr lang="zh-CN" altLang="en-US" b="1" dirty="0">
                <a:solidFill>
                  <a:srgbClr val="FF0000"/>
                </a:solidFill>
              </a:rPr>
              <a:t>影响：</a:t>
            </a:r>
            <a:r>
              <a:rPr lang="zh-CN" altLang="en-US" b="1" dirty="0"/>
              <a:t>没有从根本上突破斯大林时期形成的高度集中的经济政治体制。</a:t>
            </a:r>
            <a:endParaRPr lang="zh-CN" altLang="en-US" b="1" dirty="0"/>
          </a:p>
          <a:p>
            <a:r>
              <a:rPr lang="en-US" altLang="zh-CN" b="1" dirty="0"/>
              <a:t>2.</a:t>
            </a:r>
            <a:r>
              <a:rPr lang="zh-CN" altLang="en-US" b="1" dirty="0">
                <a:solidFill>
                  <a:srgbClr val="FF0000"/>
                </a:solidFill>
              </a:rPr>
              <a:t>经济改革：</a:t>
            </a:r>
            <a:r>
              <a:rPr lang="zh-CN" altLang="en-US" b="1" dirty="0"/>
              <a:t>实施</a:t>
            </a:r>
            <a:r>
              <a:rPr lang="en-US" altLang="zh-CN" b="1" dirty="0"/>
              <a:t>“</a:t>
            </a:r>
            <a:r>
              <a:rPr lang="zh-CN" altLang="en-US" b="1" dirty="0"/>
              <a:t>新政策</a:t>
            </a:r>
            <a:r>
              <a:rPr lang="en-US" altLang="zh-CN" b="1" dirty="0"/>
              <a:t>”</a:t>
            </a:r>
            <a:r>
              <a:rPr lang="zh-CN" altLang="en-US" b="1" dirty="0"/>
              <a:t>，加速科技进步、完善经济管理体制和加强科技刺激。</a:t>
            </a:r>
            <a:r>
              <a:rPr lang="zh-CN" altLang="en-US" b="1" dirty="0">
                <a:solidFill>
                  <a:srgbClr val="FF0000"/>
                </a:solidFill>
              </a:rPr>
              <a:t>侧重点：</a:t>
            </a:r>
            <a:r>
              <a:rPr lang="zh-CN" altLang="en-US" b="1" dirty="0"/>
              <a:t>军事方面。</a:t>
            </a:r>
            <a:r>
              <a:rPr lang="zh-CN" altLang="en-US" b="1" dirty="0">
                <a:solidFill>
                  <a:srgbClr val="FF0000"/>
                </a:solidFill>
              </a:rPr>
              <a:t>影响：</a:t>
            </a:r>
            <a:r>
              <a:rPr lang="zh-CN" altLang="en-US" b="1" dirty="0"/>
              <a:t>国民经济呈现畸形发展状态，高投入、高消耗、低效率成为苏联经济的痼疾。</a:t>
            </a:r>
            <a:endParaRPr lang="zh-CN" altLang="en-US" b="1" dirty="0"/>
          </a:p>
          <a:p>
            <a:r>
              <a:rPr lang="en-US" altLang="zh-CN" b="1" dirty="0"/>
              <a:t>3.</a:t>
            </a:r>
            <a:r>
              <a:rPr lang="zh-CN" altLang="en-US" b="1" dirty="0">
                <a:solidFill>
                  <a:srgbClr val="FF0000"/>
                </a:solidFill>
              </a:rPr>
              <a:t>政治改革：</a:t>
            </a:r>
            <a:r>
              <a:rPr lang="zh-CN" altLang="en-US" b="1" dirty="0"/>
              <a:t>取消苏共的领导地位，实行多党制，倡导</a:t>
            </a:r>
            <a:r>
              <a:rPr lang="en-US" altLang="zh-CN" b="1" dirty="0"/>
              <a:t>“</a:t>
            </a:r>
            <a:r>
              <a:rPr lang="zh-CN" altLang="en-US" b="1" dirty="0"/>
              <a:t>公开性</a:t>
            </a:r>
            <a:r>
              <a:rPr lang="en-US" altLang="zh-CN" b="1" dirty="0"/>
              <a:t>”</a:t>
            </a:r>
            <a:r>
              <a:rPr lang="zh-CN" altLang="en-US" b="1" dirty="0"/>
              <a:t>和</a:t>
            </a:r>
            <a:r>
              <a:rPr lang="en-US" altLang="zh-CN" b="1" dirty="0"/>
              <a:t>“</a:t>
            </a:r>
            <a:r>
              <a:rPr lang="zh-CN" altLang="en-US" b="1" dirty="0"/>
              <a:t>政治多元化</a:t>
            </a:r>
            <a:r>
              <a:rPr lang="en-US" altLang="zh-CN" b="1" dirty="0"/>
              <a:t>”</a:t>
            </a:r>
            <a:r>
              <a:rPr lang="zh-CN" altLang="en-US" b="1" dirty="0"/>
              <a:t>。</a:t>
            </a:r>
            <a:r>
              <a:rPr lang="zh-CN" altLang="en-US" b="1" dirty="0">
                <a:solidFill>
                  <a:srgbClr val="FF0000"/>
                </a:solidFill>
              </a:rPr>
              <a:t>影响：</a:t>
            </a:r>
            <a:r>
              <a:rPr lang="zh-CN" altLang="en-US" b="1" dirty="0"/>
              <a:t>使人们的思想发生混乱，无政府状态蔓延，局势迅速失控，各加盟共和国的分离趋势也随之加剧。</a:t>
            </a:r>
            <a:endParaRPr lang="zh-CN" altLang="en-US" b="1" dirty="0"/>
          </a:p>
          <a:p>
            <a:r>
              <a:rPr lang="en-US" altLang="zh-CN" b="1" dirty="0"/>
              <a:t>4.</a:t>
            </a:r>
            <a:r>
              <a:rPr lang="zh-CN" altLang="en-US" b="1" dirty="0">
                <a:solidFill>
                  <a:srgbClr val="FF0000"/>
                </a:solidFill>
              </a:rPr>
              <a:t>时间：</a:t>
            </a:r>
            <a:r>
              <a:rPr lang="en-US" altLang="zh-CN" b="1" dirty="0"/>
              <a:t>1991</a:t>
            </a:r>
            <a:r>
              <a:rPr lang="zh-CN" altLang="en-US" b="1" dirty="0"/>
              <a:t>年。</a:t>
            </a:r>
            <a:r>
              <a:rPr lang="zh-CN" altLang="en-US" b="1" dirty="0">
                <a:solidFill>
                  <a:srgbClr val="FF0000"/>
                </a:solidFill>
              </a:rPr>
              <a:t>原因：</a:t>
            </a:r>
            <a:r>
              <a:rPr lang="zh-CN" altLang="en-US" b="1" dirty="0"/>
              <a:t>斯大林模式的弊端长期得不到改变；戈尔巴乔夫改革失败；西方加紧推行</a:t>
            </a:r>
            <a:r>
              <a:rPr lang="en-US" altLang="zh-CN" b="1" dirty="0"/>
              <a:t>“</a:t>
            </a:r>
            <a:r>
              <a:rPr lang="zh-CN" altLang="en-US" b="1" dirty="0"/>
              <a:t>和平演变</a:t>
            </a:r>
            <a:r>
              <a:rPr lang="en-US" altLang="zh-CN" b="1" dirty="0"/>
              <a:t>”</a:t>
            </a:r>
            <a:r>
              <a:rPr lang="zh-CN" altLang="en-US" b="1" dirty="0"/>
              <a:t>战略。</a:t>
            </a:r>
            <a:r>
              <a:rPr lang="zh-CN" altLang="en-US" b="1" dirty="0">
                <a:solidFill>
                  <a:srgbClr val="FF0000"/>
                </a:solidFill>
              </a:rPr>
              <a:t>实质：</a:t>
            </a:r>
            <a:r>
              <a:rPr lang="zh-CN" altLang="en-US" b="1" dirty="0"/>
              <a:t>社会制度发生根本变化（社会主义制度变为资本主义制度）</a:t>
            </a:r>
            <a:endParaRPr lang="zh-CN" altLang="en-US" b="1" dirty="0"/>
          </a:p>
          <a:p>
            <a:r>
              <a:rPr lang="en-US" altLang="zh-CN" b="1" dirty="0"/>
              <a:t>5.</a:t>
            </a:r>
            <a:r>
              <a:rPr lang="zh-CN" altLang="en-US" b="1" dirty="0">
                <a:solidFill>
                  <a:srgbClr val="FF0000"/>
                </a:solidFill>
              </a:rPr>
              <a:t>启示：</a:t>
            </a:r>
            <a:r>
              <a:rPr lang="zh-CN" altLang="en-US" b="1" dirty="0"/>
              <a:t>必须坚持中国共产党的领导；必须坚持社会主义道路；必须坚持改革开放；必须以经济建设为中心。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378" y="338667"/>
            <a:ext cx="10515600" cy="587021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九下课前</a:t>
            </a:r>
            <a:r>
              <a:rPr lang="zh-CN" altLang="en-US" b="1" dirty="0">
                <a:solidFill>
                  <a:srgbClr val="00B0F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过关</a:t>
            </a:r>
            <a:r>
              <a:rPr lang="zh-CN" alt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默写：</a:t>
            </a:r>
            <a:r>
              <a:rPr lang="en-US" altLang="zh-CN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2018.12.2</a:t>
            </a:r>
            <a:r>
              <a:rPr lang="en-US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134" y="1057981"/>
            <a:ext cx="11974688" cy="5658908"/>
          </a:xfrm>
        </p:spPr>
        <p:txBody>
          <a:bodyPr>
            <a:noAutofit/>
          </a:bodyPr>
          <a:lstStyle/>
          <a:p>
            <a:r>
              <a:rPr lang="en-US" altLang="zh-CN" sz="4000" b="1" dirty="0"/>
              <a:t>1.</a:t>
            </a:r>
            <a:r>
              <a:rPr lang="zh-CN" altLang="en-US" sz="4000" b="1" dirty="0"/>
              <a:t>联合国何时成立？为此奠定基础的是什么会议？</a:t>
            </a:r>
            <a:endParaRPr lang="en-US" altLang="zh-CN" sz="4000" b="1" dirty="0"/>
          </a:p>
          <a:p>
            <a:r>
              <a:rPr lang="en-US" altLang="zh-CN" sz="4000" b="1" dirty="0"/>
              <a:t>2. 1971</a:t>
            </a:r>
            <a:r>
              <a:rPr lang="zh-CN" altLang="en-US" sz="4000" b="1" dirty="0"/>
              <a:t>年，中国取得的重大外交成就是什么？</a:t>
            </a:r>
            <a:endParaRPr lang="en-US" altLang="zh-CN" sz="4000" b="1" dirty="0"/>
          </a:p>
          <a:p>
            <a:r>
              <a:rPr lang="en-US" altLang="zh-CN" sz="4000" b="1" dirty="0"/>
              <a:t>3.</a:t>
            </a:r>
            <a:r>
              <a:rPr lang="zh-CN" altLang="en-US" sz="4000" b="1" dirty="0"/>
              <a:t>当今时代主题是什么？各国把什么作为首要任务？</a:t>
            </a:r>
            <a:endParaRPr lang="en-US" altLang="zh-CN" sz="4000" b="1" dirty="0"/>
          </a:p>
          <a:p>
            <a:r>
              <a:rPr lang="en-US" altLang="zh-CN" sz="4000" b="1" dirty="0"/>
              <a:t>4.</a:t>
            </a:r>
            <a:r>
              <a:rPr lang="zh-CN" altLang="en-US" sz="4000" b="1" dirty="0"/>
              <a:t>当前世界经济有何特点？有哪些表现（</a:t>
            </a:r>
            <a:r>
              <a:rPr lang="en-US" altLang="zh-CN" sz="4000" b="1" dirty="0"/>
              <a:t>3</a:t>
            </a:r>
            <a:r>
              <a:rPr lang="zh-CN" altLang="en-US" sz="4000" b="1" dirty="0"/>
              <a:t>个）？</a:t>
            </a:r>
            <a:endParaRPr lang="en-US" altLang="zh-CN" sz="4000" b="1" dirty="0"/>
          </a:p>
          <a:p>
            <a:r>
              <a:rPr lang="en-US" altLang="zh-CN" sz="4000" b="1" dirty="0"/>
              <a:t>5.</a:t>
            </a:r>
            <a:r>
              <a:rPr lang="zh-CN" altLang="en-US" sz="4000" b="1" dirty="0"/>
              <a:t>世界贸易组织成立的时间、原则、职能、作用。</a:t>
            </a:r>
            <a:endParaRPr lang="en-US" altLang="zh-CN" sz="4000" b="1" dirty="0"/>
          </a:p>
          <a:p>
            <a:r>
              <a:rPr lang="en-US" altLang="zh-CN" sz="4000" b="1" dirty="0"/>
              <a:t>6.</a:t>
            </a:r>
            <a:r>
              <a:rPr lang="zh-CN" altLang="en-US" sz="4000" b="1" dirty="0"/>
              <a:t>中国如何应对经济全球化趋势？请你列举一个表现。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109008"/>
            <a:ext cx="1569156" cy="1012119"/>
          </a:xfrm>
        </p:spPr>
        <p:txBody>
          <a:bodyPr/>
          <a:lstStyle/>
          <a:p>
            <a:r>
              <a:rPr lang="zh-CN" altLang="en-US" sz="4000" b="1" dirty="0">
                <a:solidFill>
                  <a:srgbClr val="FF0000"/>
                </a:solidFill>
              </a:rPr>
              <a:t>答案</a:t>
            </a:r>
            <a:r>
              <a:rPr lang="zh-CN" altLang="en-US" dirty="0"/>
              <a:t>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4177" y="617714"/>
            <a:ext cx="11954933" cy="6240286"/>
          </a:xfrm>
        </p:spPr>
        <p:txBody>
          <a:bodyPr>
            <a:noAutofit/>
          </a:bodyPr>
          <a:lstStyle/>
          <a:p>
            <a:r>
              <a:rPr lang="en-US" altLang="zh-CN" sz="3600" b="1" dirty="0"/>
              <a:t>1.</a:t>
            </a:r>
            <a:r>
              <a:rPr lang="zh-CN" altLang="en-US" sz="3600" b="1" dirty="0">
                <a:solidFill>
                  <a:srgbClr val="FF0000"/>
                </a:solidFill>
              </a:rPr>
              <a:t>时间：</a:t>
            </a:r>
            <a:r>
              <a:rPr lang="en-US" altLang="zh-CN" sz="3600" b="1" dirty="0"/>
              <a:t>1942</a:t>
            </a:r>
            <a:r>
              <a:rPr lang="zh-CN" altLang="en-US" sz="3600" b="1" dirty="0"/>
              <a:t>年。</a:t>
            </a:r>
            <a:r>
              <a:rPr lang="zh-CN" altLang="en-US" sz="3600" b="1" dirty="0">
                <a:solidFill>
                  <a:srgbClr val="FF0000"/>
                </a:solidFill>
              </a:rPr>
              <a:t>标志：</a:t>
            </a:r>
            <a:r>
              <a:rPr lang="en-US" altLang="zh-CN" sz="3600" b="1" dirty="0"/>
              <a:t>《</a:t>
            </a:r>
            <a:r>
              <a:rPr lang="zh-CN" altLang="en-US" sz="3600" b="1" dirty="0"/>
              <a:t>联合国家宣言</a:t>
            </a:r>
            <a:r>
              <a:rPr lang="en-US" altLang="zh-CN" sz="3600" b="1" dirty="0"/>
              <a:t>》</a:t>
            </a:r>
            <a:r>
              <a:rPr lang="zh-CN" altLang="en-US" sz="3600" b="1" dirty="0"/>
              <a:t>的签署。</a:t>
            </a:r>
            <a:endParaRPr lang="en-US" altLang="zh-CN" sz="3600" b="1" dirty="0"/>
          </a:p>
          <a:p>
            <a:r>
              <a:rPr lang="en-US" altLang="zh-CN" sz="3600" b="1" dirty="0"/>
              <a:t>2.</a:t>
            </a:r>
            <a:r>
              <a:rPr lang="zh-CN" altLang="en-US" sz="3600" b="1" dirty="0">
                <a:solidFill>
                  <a:srgbClr val="FF0000"/>
                </a:solidFill>
              </a:rPr>
              <a:t>时间：</a:t>
            </a:r>
            <a:r>
              <a:rPr lang="en-US" altLang="zh-CN" sz="3600" b="1" dirty="0"/>
              <a:t>1945</a:t>
            </a:r>
            <a:r>
              <a:rPr lang="zh-CN" altLang="en-US" sz="3600" b="1" dirty="0"/>
              <a:t>年</a:t>
            </a:r>
            <a:r>
              <a:rPr lang="en-US" altLang="zh-CN" sz="3600" b="1" dirty="0"/>
              <a:t>10</a:t>
            </a:r>
            <a:r>
              <a:rPr lang="zh-CN" altLang="en-US" sz="3600" b="1" dirty="0"/>
              <a:t>月</a:t>
            </a:r>
            <a:r>
              <a:rPr lang="en-US" altLang="zh-CN" sz="3600" b="1" dirty="0"/>
              <a:t>24</a:t>
            </a:r>
            <a:r>
              <a:rPr lang="zh-CN" altLang="en-US" sz="3600" b="1" dirty="0"/>
              <a:t>日。</a:t>
            </a:r>
            <a:r>
              <a:rPr lang="zh-CN" altLang="en-US" sz="3600" b="1" dirty="0">
                <a:solidFill>
                  <a:srgbClr val="FF0000"/>
                </a:solidFill>
              </a:rPr>
              <a:t>会议：</a:t>
            </a:r>
            <a:r>
              <a:rPr lang="zh-CN" altLang="en-US" sz="3600" b="1" dirty="0"/>
              <a:t>雅尔塔会议。</a:t>
            </a:r>
            <a:endParaRPr lang="en-US" altLang="zh-CN" sz="3600" b="1" dirty="0"/>
          </a:p>
          <a:p>
            <a:r>
              <a:rPr lang="en-US" altLang="zh-CN" sz="3600" b="1" dirty="0"/>
              <a:t>3.</a:t>
            </a:r>
            <a:r>
              <a:rPr lang="zh-CN" altLang="en-US" sz="3600" b="1" dirty="0">
                <a:solidFill>
                  <a:srgbClr val="FF0000"/>
                </a:solidFill>
              </a:rPr>
              <a:t>成就：</a:t>
            </a:r>
            <a:r>
              <a:rPr lang="zh-CN" altLang="en-US" sz="3600" b="1" dirty="0"/>
              <a:t>第</a:t>
            </a:r>
            <a:r>
              <a:rPr lang="en-US" altLang="zh-CN" sz="3600" b="1" dirty="0"/>
              <a:t>26</a:t>
            </a:r>
            <a:r>
              <a:rPr lang="zh-CN" altLang="en-US" sz="3600" b="1" dirty="0"/>
              <a:t>届联合国大会恢复中国在联合国的合法席位。</a:t>
            </a:r>
            <a:endParaRPr lang="en-US" altLang="zh-CN" sz="3600" b="1" dirty="0"/>
          </a:p>
          <a:p>
            <a:r>
              <a:rPr lang="en-US" altLang="zh-CN" sz="3600" b="1" dirty="0"/>
              <a:t>4.</a:t>
            </a:r>
            <a:r>
              <a:rPr lang="zh-CN" altLang="en-US" sz="3600" b="1" dirty="0">
                <a:solidFill>
                  <a:srgbClr val="FF0000"/>
                </a:solidFill>
              </a:rPr>
              <a:t>主题：</a:t>
            </a:r>
            <a:r>
              <a:rPr lang="zh-CN" altLang="en-US" sz="3600" b="1" dirty="0"/>
              <a:t>和平与发展。</a:t>
            </a:r>
            <a:r>
              <a:rPr lang="zh-CN" altLang="en-US" sz="3600" b="1" dirty="0">
                <a:solidFill>
                  <a:srgbClr val="FF0000"/>
                </a:solidFill>
              </a:rPr>
              <a:t>首要任务：</a:t>
            </a:r>
            <a:r>
              <a:rPr lang="zh-CN" altLang="en-US" sz="3600" b="1" dirty="0"/>
              <a:t>发展经济。</a:t>
            </a:r>
            <a:endParaRPr lang="en-US" altLang="zh-CN" sz="3600" b="1" dirty="0"/>
          </a:p>
          <a:p>
            <a:r>
              <a:rPr lang="en-US" altLang="zh-CN" sz="3600" b="1" dirty="0"/>
              <a:t>5.</a:t>
            </a:r>
            <a:r>
              <a:rPr lang="zh-CN" altLang="en-US" sz="3600" b="1" dirty="0">
                <a:solidFill>
                  <a:srgbClr val="FF0000"/>
                </a:solidFill>
              </a:rPr>
              <a:t>特点：</a:t>
            </a:r>
            <a:r>
              <a:rPr lang="zh-CN" altLang="en-US" sz="3600" b="1" dirty="0"/>
              <a:t>经济全球化趋势加快。</a:t>
            </a:r>
            <a:r>
              <a:rPr lang="zh-CN" altLang="en-US" sz="3600" b="1" dirty="0">
                <a:solidFill>
                  <a:srgbClr val="FF0000"/>
                </a:solidFill>
              </a:rPr>
              <a:t>表现：</a:t>
            </a:r>
            <a:r>
              <a:rPr lang="zh-CN" altLang="en-US" sz="3600" b="1" dirty="0"/>
              <a:t>国际投资和国际贸易迅速增长；跨国公司的影响日益增大，生产活动的全球化趋势加快。</a:t>
            </a:r>
            <a:endParaRPr lang="en-US" altLang="zh-CN" sz="3600" b="1" dirty="0"/>
          </a:p>
          <a:p>
            <a:r>
              <a:rPr lang="en-US" altLang="zh-CN" sz="3600" b="1" dirty="0"/>
              <a:t>6.</a:t>
            </a:r>
            <a:r>
              <a:rPr lang="zh-CN" altLang="en-US" sz="3600" b="1" dirty="0">
                <a:solidFill>
                  <a:srgbClr val="FF0000"/>
                </a:solidFill>
              </a:rPr>
              <a:t>时间：</a:t>
            </a:r>
            <a:r>
              <a:rPr lang="en-US" altLang="zh-CN" sz="3600" b="1" dirty="0"/>
              <a:t>1995</a:t>
            </a:r>
            <a:r>
              <a:rPr lang="zh-CN" altLang="en-US" sz="3600" b="1" dirty="0"/>
              <a:t>年，</a:t>
            </a:r>
            <a:r>
              <a:rPr lang="zh-CN" altLang="en-US" sz="3600" b="1" dirty="0">
                <a:solidFill>
                  <a:srgbClr val="FF0000"/>
                </a:solidFill>
              </a:rPr>
              <a:t>作用：</a:t>
            </a:r>
            <a:r>
              <a:rPr lang="zh-CN" altLang="en-US" sz="3600" b="1" dirty="0"/>
              <a:t>其成员的关税水平普遍降低，贸易壁垒进一步减少，促进了全球贸易和世界经济的发展。</a:t>
            </a:r>
            <a:endParaRPr lang="en-US" altLang="zh-CN" sz="3600" b="1" dirty="0"/>
          </a:p>
          <a:p>
            <a:r>
              <a:rPr lang="en-US" altLang="zh-CN" sz="3600" b="1" dirty="0"/>
              <a:t>7.</a:t>
            </a:r>
            <a:r>
              <a:rPr lang="zh-CN" altLang="en-US" sz="3600" b="1" dirty="0">
                <a:solidFill>
                  <a:srgbClr val="FF0000"/>
                </a:solidFill>
              </a:rPr>
              <a:t>时间：</a:t>
            </a:r>
            <a:r>
              <a:rPr lang="en-US" altLang="zh-CN" sz="3600" b="1" dirty="0"/>
              <a:t>2001</a:t>
            </a:r>
            <a:r>
              <a:rPr lang="zh-CN" altLang="en-US" sz="3600" b="1" dirty="0"/>
              <a:t>年。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2400" y="216039"/>
            <a:ext cx="10515600" cy="738118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003</a:t>
            </a:r>
            <a:r>
              <a:rPr lang="zh-CN" altLang="en-US" dirty="0">
                <a:solidFill>
                  <a:srgbClr val="FF0000"/>
                </a:solidFill>
              </a:rPr>
              <a:t>答案：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8599" y="824947"/>
            <a:ext cx="11549270" cy="5913783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希腊半岛。环海、多山、多岛屿。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爱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琴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文明。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克里特文明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迈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锡尼文明。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小国寡民。公民和非公民。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民主政治。伯里克利。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成年男性公民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公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民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大会。立法、司法等。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实行津贴制度。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具有侵略性质，给东方人民带来巨大灾难，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掠夺了东方世界的无数财富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，但也促进了东西方文化的大交汇，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加强了东西方之间的经济联系和贸易往来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74" y="0"/>
            <a:ext cx="10515600" cy="650875"/>
          </a:xfrm>
        </p:spPr>
        <p:txBody>
          <a:bodyPr/>
          <a:lstStyle/>
          <a:p>
            <a:r>
              <a:rPr lang="zh-CN" altLang="en-US" sz="4000" b="1" dirty="0">
                <a:solidFill>
                  <a:srgbClr val="FF0000"/>
                </a:solidFill>
                <a:latin typeface="等线 Light" panose="02010600030101010101" pitchFamily="2" charset="-122"/>
              </a:rPr>
              <a:t>课前默写：</a:t>
            </a:r>
            <a:r>
              <a:rPr lang="en-US" altLang="zh-CN" sz="4000" b="1" dirty="0">
                <a:solidFill>
                  <a:srgbClr val="FF0000"/>
                </a:solidFill>
                <a:latin typeface="等线 Light" panose="02010600030101010101" pitchFamily="2" charset="-122"/>
              </a:rPr>
              <a:t>004</a:t>
            </a:r>
            <a:r>
              <a:rPr lang="zh-CN" altLang="en-US" sz="4000" b="1" dirty="0">
                <a:solidFill>
                  <a:srgbClr val="FF0000"/>
                </a:solidFill>
                <a:latin typeface="等线 Light" panose="02010600030101010101" pitchFamily="2" charset="-122"/>
              </a:rPr>
              <a:t>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50875"/>
            <a:ext cx="12046226" cy="61077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/>
              <a:t>1.</a:t>
            </a:r>
            <a:r>
              <a:rPr lang="zh-CN" altLang="en-US" sz="3600" b="1" dirty="0"/>
              <a:t>西方文明的源头是哪个国家？</a:t>
            </a:r>
            <a:endParaRPr lang="zh-CN" altLang="en-US" sz="3600" b="1" dirty="0"/>
          </a:p>
          <a:p>
            <a:pPr marL="0" indent="0">
              <a:buNone/>
            </a:pPr>
            <a:r>
              <a:rPr lang="en-US" altLang="zh-CN" sz="3600" b="1" dirty="0"/>
              <a:t>2.</a:t>
            </a:r>
            <a:r>
              <a:rPr lang="zh-CN" altLang="en-US" sz="3600" b="1" dirty="0"/>
              <a:t>如何看待雅典民主政治？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3.</a:t>
            </a:r>
            <a:r>
              <a:rPr lang="zh-CN" altLang="en-US" sz="3600" b="1" dirty="0"/>
              <a:t>罗马兴起于哪个大洲的什么半岛</a:t>
            </a:r>
            <a:r>
              <a:rPr lang="en-US" altLang="zh-CN" sz="3600" b="1" dirty="0"/>
              <a:t>?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4.</a:t>
            </a:r>
            <a:r>
              <a:rPr lang="zh-CN" altLang="en-US" sz="3600" b="1" dirty="0"/>
              <a:t>罗马共和国哪一年建立？决策权掌握在</a:t>
            </a:r>
            <a:r>
              <a:rPr lang="zh-CN" altLang="en-US" sz="3600" b="1" dirty="0">
                <a:solidFill>
                  <a:srgbClr val="FF0000"/>
                </a:solidFill>
              </a:rPr>
              <a:t>什么机构</a:t>
            </a:r>
            <a:r>
              <a:rPr lang="zh-CN" altLang="en-US" sz="3600" b="1" dirty="0"/>
              <a:t>手里？什么官员主持日常政务？什么官员有否决权？</a:t>
            </a:r>
            <a:endParaRPr lang="zh-CN" altLang="en-US" sz="3600" b="1" dirty="0"/>
          </a:p>
          <a:p>
            <a:pPr marL="0" indent="0">
              <a:buNone/>
            </a:pPr>
            <a:r>
              <a:rPr lang="en-US" altLang="zh-CN" sz="3600" b="1" dirty="0"/>
              <a:t>5.</a:t>
            </a:r>
            <a:r>
              <a:rPr lang="zh-CN" altLang="en-US" sz="3600" b="1" dirty="0"/>
              <a:t>前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世纪，哪个国家成为地中海的霸主？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altLang="zh-CN" sz="3600" b="1" dirty="0"/>
              <a:t>6.</a:t>
            </a:r>
            <a:r>
              <a:rPr lang="zh-CN" altLang="en-US" sz="3600" b="1" dirty="0"/>
              <a:t>罗马帝国的建立者、建立时间。何时地跨亚非欧三洲？</a:t>
            </a:r>
            <a:endParaRPr lang="zh-CN" altLang="en-US" sz="3600" b="1" dirty="0"/>
          </a:p>
          <a:p>
            <a:pPr marL="0" indent="0">
              <a:buNone/>
            </a:pPr>
            <a:r>
              <a:rPr lang="en-US" altLang="zh-CN" sz="3600" b="1" dirty="0"/>
              <a:t>7.</a:t>
            </a:r>
            <a:r>
              <a:rPr lang="zh-CN" altLang="en-US" sz="3600" b="1" dirty="0"/>
              <a:t>罗马帝国与中国哪个王朝几乎同时存在？双方之间的贸易通道叫什么？请写出该通道的路线。</a:t>
            </a:r>
            <a:endParaRPr lang="zh-CN" altLang="en-US" sz="3600" b="1" dirty="0"/>
          </a:p>
          <a:p>
            <a:pPr marL="0" indent="0">
              <a:buNone/>
            </a:pPr>
            <a:r>
              <a:rPr lang="en-US" altLang="zh-CN" sz="3600" b="1" dirty="0"/>
              <a:t>8.</a:t>
            </a:r>
            <a:r>
              <a:rPr lang="zh-CN" altLang="en-US" sz="3600" b="1" dirty="0"/>
              <a:t>古希腊和古罗马文明有哪些相同点？</a:t>
            </a:r>
            <a:endParaRPr lang="zh-CN" altLang="en-US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14645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004</a:t>
            </a:r>
            <a:r>
              <a:rPr lang="zh-CN" altLang="en-US" dirty="0">
                <a:solidFill>
                  <a:srgbClr val="FF0000"/>
                </a:solidFill>
              </a:rPr>
              <a:t>答案：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26671" y="613050"/>
            <a:ext cx="12192000" cy="6125679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古希腊。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2.(1)积极性：它为雅典的昌盛提供了政治上的条件和保障，把古代世界的民主政治发展到顶峰，对近代西方民主政治产生了一定影响。(2)局限性：占雅典人口绝大多数的外邦人、奴隶、妇女没有任何政治权利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，是少数人的民主，建立在奴隶制的基础之上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欧洲、意大利半岛。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公元前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509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年，元老院，执政官，保民官。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罗马共和国。     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6.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屋大维，公元前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27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年。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世纪时。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7.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汉朝。丝绸之路。长安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--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河西走廊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今新疆境内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--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中亚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西亚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大秦（古罗马）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8.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共同点：都起源于海洋，属于海洋文明，都以工商业和航海贸易为主，都曾实行民主政治。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ags/tag2.xml><?xml version="1.0" encoding="utf-8"?>
<p:tagLst xmlns:p="http://schemas.openxmlformats.org/presentationml/2006/main">
  <p:tag name="KSO_WM_SLIDE_MODEL_TYPE" val="timelin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15719</Words>
  <Application>WPS 演示</Application>
  <PresentationFormat>宽屏</PresentationFormat>
  <Paragraphs>751</Paragraphs>
  <Slides>67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67</vt:i4>
      </vt:variant>
    </vt:vector>
  </HeadingPairs>
  <TitlesOfParts>
    <vt:vector size="80" baseType="lpstr">
      <vt:lpstr>Arial</vt:lpstr>
      <vt:lpstr>宋体</vt:lpstr>
      <vt:lpstr>Wingdings</vt:lpstr>
      <vt:lpstr>微软雅黑</vt:lpstr>
      <vt:lpstr>楷体</vt:lpstr>
      <vt:lpstr>等线 Light</vt:lpstr>
      <vt:lpstr>等线</vt:lpstr>
      <vt:lpstr>Arial Unicode MS</vt:lpstr>
      <vt:lpstr>Calibri</vt:lpstr>
      <vt:lpstr>仿宋</vt:lpstr>
      <vt:lpstr>Arial Black</vt:lpstr>
      <vt:lpstr>等线</vt:lpstr>
      <vt:lpstr>Office 主题​​</vt:lpstr>
      <vt:lpstr>2020届历史考点默写  </vt:lpstr>
      <vt:lpstr>课前默写：001号</vt:lpstr>
      <vt:lpstr>001答案：</vt:lpstr>
      <vt:lpstr>课前默写：002号</vt:lpstr>
      <vt:lpstr>002答案：</vt:lpstr>
      <vt:lpstr>课前默写：003号</vt:lpstr>
      <vt:lpstr>003答案：</vt:lpstr>
      <vt:lpstr>课前默写：004号</vt:lpstr>
      <vt:lpstr>004答案：</vt:lpstr>
      <vt:lpstr>课前默写：005号文艺复兴运动</vt:lpstr>
      <vt:lpstr>课前默写：005号</vt:lpstr>
      <vt:lpstr>课前默写：006号  新航路的开辟</vt:lpstr>
      <vt:lpstr>课前默写：006号  新航路的开辟</vt:lpstr>
      <vt:lpstr>PowerPoint 演示文稿</vt:lpstr>
      <vt:lpstr>课前默写：007号   早期殖民掠夺</vt:lpstr>
      <vt:lpstr>PowerPoint 演示文稿</vt:lpstr>
      <vt:lpstr>课前默写：008号   君主立宪制的英国</vt:lpstr>
      <vt:lpstr>课前默写：008号   答案</vt:lpstr>
      <vt:lpstr>课前默写：009号   美国的独立</vt:lpstr>
      <vt:lpstr>课前默写：009号   美国的独立</vt:lpstr>
      <vt:lpstr>PowerPoint 演示文稿</vt:lpstr>
      <vt:lpstr>课前默写：010号   法国大革命和拿破仑帝国</vt:lpstr>
      <vt:lpstr>课前默写：010号   法国大革命和拿破仑帝国</vt:lpstr>
      <vt:lpstr>PowerPoint 演示文稿</vt:lpstr>
      <vt:lpstr>课前默写：011号 第一次工业革命</vt:lpstr>
      <vt:lpstr>课前默写：011号 第一次工业革命</vt:lpstr>
      <vt:lpstr>课前默写：012号 马克思主义的诞生</vt:lpstr>
      <vt:lpstr>课前默写：012号 马克思主义的诞生</vt:lpstr>
      <vt:lpstr>九下历史</vt:lpstr>
      <vt:lpstr>课前默写：2019.11.06</vt:lpstr>
      <vt:lpstr>答案：</vt:lpstr>
      <vt:lpstr>九下课前默写：2019.11.18</vt:lpstr>
      <vt:lpstr>答案</vt:lpstr>
      <vt:lpstr>课前默写：2019.11.18</vt:lpstr>
      <vt:lpstr>答案：</vt:lpstr>
      <vt:lpstr>课前默写：2019.11.19</vt:lpstr>
      <vt:lpstr>答案：</vt:lpstr>
      <vt:lpstr>课前默写：2019.11.20</vt:lpstr>
      <vt:lpstr>答案：</vt:lpstr>
      <vt:lpstr>课前默写：2019.11.21</vt:lpstr>
      <vt:lpstr>答案：</vt:lpstr>
      <vt:lpstr>PowerPoint 演示文稿</vt:lpstr>
      <vt:lpstr>PowerPoint 演示文稿</vt:lpstr>
      <vt:lpstr>九下课前默写：2019.12.3</vt:lpstr>
      <vt:lpstr>答案：</vt:lpstr>
      <vt:lpstr>PowerPoint 演示文稿</vt:lpstr>
      <vt:lpstr>PowerPoint 演示文稿</vt:lpstr>
      <vt:lpstr>九下课前过关默写：2019.12.4</vt:lpstr>
      <vt:lpstr>答案</vt:lpstr>
      <vt:lpstr>PowerPoint 演示文稿</vt:lpstr>
      <vt:lpstr>九下课前过关默写：2018.12.7</vt:lpstr>
      <vt:lpstr>答案：</vt:lpstr>
      <vt:lpstr>九下课前过关默写：2018.12.09</vt:lpstr>
      <vt:lpstr>答案</vt:lpstr>
      <vt:lpstr>PowerPoint 演示文稿</vt:lpstr>
      <vt:lpstr>PowerPoint 演示文稿</vt:lpstr>
      <vt:lpstr>九下课前过关默写：2018.12.19</vt:lpstr>
      <vt:lpstr>答案：</vt:lpstr>
      <vt:lpstr>九下课前过关默写：2018.12.24</vt:lpstr>
      <vt:lpstr>PowerPoint 演示文稿</vt:lpstr>
      <vt:lpstr>PowerPoint 演示文稿</vt:lpstr>
      <vt:lpstr>PowerPoint 演示文稿</vt:lpstr>
      <vt:lpstr>九下课前过关默写：2018.12.25</vt:lpstr>
      <vt:lpstr>答案：</vt:lpstr>
      <vt:lpstr>九下课前过关默写：2018.12.26</vt:lpstr>
      <vt:lpstr>答案：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九上考点默写 </dc:title>
  <dc:creator>黄 杰梅</dc:creator>
  <cp:lastModifiedBy>Administrator</cp:lastModifiedBy>
  <cp:revision>430</cp:revision>
  <dcterms:created xsi:type="dcterms:W3CDTF">2018-09-15T07:44:00Z</dcterms:created>
  <dcterms:modified xsi:type="dcterms:W3CDTF">2019-11-20T00:42:49Z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2052-11.1.0.9145</vt:lpwstr>
  </property>
</Properties>
</file>