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0" r:id="rId3"/>
  </p:sldMasterIdLst>
  <p:notesMasterIdLst>
    <p:notesMasterId r:id="rId7"/>
  </p:notesMasterIdLst>
  <p:sldIdLst>
    <p:sldId id="624" r:id="rId4"/>
    <p:sldId id="625" r:id="rId5"/>
    <p:sldId id="559" r:id="rId6"/>
    <p:sldId id="627" r:id="rId8"/>
    <p:sldId id="626" r:id="rId9"/>
    <p:sldId id="558" r:id="rId10"/>
    <p:sldId id="555" r:id="rId11"/>
    <p:sldId id="515" r:id="rId12"/>
    <p:sldId id="563" r:id="rId13"/>
    <p:sldId id="520" r:id="rId14"/>
    <p:sldId id="560" r:id="rId15"/>
    <p:sldId id="352" r:id="rId16"/>
    <p:sldId id="565" r:id="rId17"/>
    <p:sldId id="354" r:id="rId18"/>
    <p:sldId id="355" r:id="rId19"/>
    <p:sldId id="633" r:id="rId20"/>
    <p:sldId id="629" r:id="rId21"/>
    <p:sldId id="630" r:id="rId22"/>
    <p:sldId id="595" r:id="rId23"/>
    <p:sldId id="596" r:id="rId24"/>
    <p:sldId id="632" r:id="rId25"/>
    <p:sldId id="564" r:id="rId26"/>
    <p:sldId id="566" r:id="rId27"/>
    <p:sldId id="358" r:id="rId28"/>
    <p:sldId id="359" r:id="rId29"/>
    <p:sldId id="360" r:id="rId30"/>
    <p:sldId id="361" r:id="rId31"/>
    <p:sldId id="568" r:id="rId32"/>
    <p:sldId id="368" r:id="rId33"/>
    <p:sldId id="322" r:id="rId34"/>
    <p:sldId id="569" r:id="rId35"/>
    <p:sldId id="570" r:id="rId36"/>
    <p:sldId id="374" r:id="rId37"/>
    <p:sldId id="571" r:id="rId38"/>
    <p:sldId id="572" r:id="rId39"/>
    <p:sldId id="378" r:id="rId40"/>
    <p:sldId id="620" r:id="rId41"/>
    <p:sldId id="260" r:id="rId42"/>
    <p:sldId id="621" r:id="rId43"/>
    <p:sldId id="622" r:id="rId44"/>
    <p:sldId id="623" r:id="rId45"/>
    <p:sldId id="551" r:id="rId46"/>
    <p:sldId id="552" r:id="rId47"/>
    <p:sldId id="553" r:id="rId48"/>
    <p:sldId id="301" r:id="rId49"/>
  </p:sldIdLst>
  <p:sldSz cx="12192000" cy="6858000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4B5AA77-8228-47BE-80C5-17CE34F2B695}">
          <p14:sldIdLst>
            <p14:sldId id="624"/>
            <p14:sldId id="625"/>
            <p14:sldId id="559"/>
            <p14:sldId id="627"/>
            <p14:sldId id="626"/>
            <p14:sldId id="558"/>
            <p14:sldId id="555"/>
            <p14:sldId id="515"/>
            <p14:sldId id="563"/>
            <p14:sldId id="520"/>
            <p14:sldId id="560"/>
            <p14:sldId id="352"/>
            <p14:sldId id="565"/>
            <p14:sldId id="354"/>
            <p14:sldId id="355"/>
            <p14:sldId id="633"/>
            <p14:sldId id="629"/>
            <p14:sldId id="630"/>
            <p14:sldId id="595"/>
            <p14:sldId id="596"/>
            <p14:sldId id="632"/>
            <p14:sldId id="564"/>
            <p14:sldId id="566"/>
            <p14:sldId id="358"/>
            <p14:sldId id="359"/>
            <p14:sldId id="360"/>
            <p14:sldId id="361"/>
            <p14:sldId id="568"/>
            <p14:sldId id="368"/>
            <p14:sldId id="322"/>
            <p14:sldId id="569"/>
            <p14:sldId id="570"/>
            <p14:sldId id="374"/>
            <p14:sldId id="571"/>
            <p14:sldId id="572"/>
            <p14:sldId id="378"/>
            <p14:sldId id="620"/>
            <p14:sldId id="260"/>
            <p14:sldId id="621"/>
            <p14:sldId id="622"/>
            <p14:sldId id="623"/>
            <p14:sldId id="551"/>
            <p14:sldId id="552"/>
            <p14:sldId id="553"/>
            <p14:sldId id="301"/>
          </p14:sldIdLst>
        </p14:section>
        <p14:section name="无标题节" id="{605FC3AD-4CE2-4D07-9721-CC4EBA99084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B51C3A"/>
    <a:srgbClr val="7030A0"/>
    <a:srgbClr val="E6E6E6"/>
    <a:srgbClr val="110301"/>
    <a:srgbClr val="1C507C"/>
    <a:srgbClr val="235679"/>
    <a:srgbClr val="E9E9E9"/>
    <a:srgbClr val="E4E4E4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5244" autoAdjust="0"/>
  </p:normalViewPr>
  <p:slideViewPr>
    <p:cSldViewPr snapToGrid="0">
      <p:cViewPr>
        <p:scale>
          <a:sx n="66" d="100"/>
          <a:sy n="66" d="100"/>
        </p:scale>
        <p:origin x="418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3" Type="http://schemas.openxmlformats.org/officeDocument/2006/relationships/tags" Target="tags/tag9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fld id="{9F6D67DF-CF82-44E4-9FB6-564B8C4C207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fld id="{2D3751E1-17AB-487A-80A7-25A0F24E060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今楷05-6763 W05" panose="02020400000000000000" pitchFamily="18" charset="-122"/>
        <a:ea typeface="仓耳今楷05-6763 W05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今楷05-6763 W05" panose="02020400000000000000" pitchFamily="18" charset="-122"/>
        <a:ea typeface="仓耳今楷05-6763 W05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今楷05-6763 W05" panose="02020400000000000000" pitchFamily="18" charset="-122"/>
        <a:ea typeface="仓耳今楷05-6763 W05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今楷05-6763 W05" panose="02020400000000000000" pitchFamily="18" charset="-122"/>
        <a:ea typeface="仓耳今楷05-6763 W05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今楷05-6763 W05" panose="02020400000000000000" pitchFamily="18" charset="-122"/>
        <a:ea typeface="仓耳今楷05-6763 W05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9" Type="http://schemas.openxmlformats.org/officeDocument/2006/relationships/hyperlink" Target="https://baike.baidu.com/item/%E5%BC%A0%E7%BF%BC/10737912" TargetMode="External"/><Relationship Id="rId8" Type="http://schemas.openxmlformats.org/officeDocument/2006/relationships/hyperlink" Target="https://baike.baidu.com/item/%E6%80%BB%E5%B7%A5%E7%A8%8B%E5%B8%88" TargetMode="External"/><Relationship Id="rId7" Type="http://schemas.openxmlformats.org/officeDocument/2006/relationships/hyperlink" Target="https://baike.baidu.com/item/%E7%A8%8E%E5%8A%A1%E5%8F%B8/7366436" TargetMode="External"/><Relationship Id="rId6" Type="http://schemas.openxmlformats.org/officeDocument/2006/relationships/hyperlink" Target="https://baike.baidu.com/item/%E5%A4%A9%E6%B4%A5%E6%B5%B7%E5%85%B3/4132979" TargetMode="External"/><Relationship Id="rId5" Type="http://schemas.openxmlformats.org/officeDocument/2006/relationships/hyperlink" Target="https://baike.baidu.com/item/%E5%A4%A9%E6%B4%A5%E8%8B%B1%E7%A7%9F%E7%95%8C" TargetMode="External"/><Relationship Id="rId4" Type="http://schemas.openxmlformats.org/officeDocument/2006/relationships/hyperlink" Target="https://baike.baidu.com/item/%E5%85%AB%E5%9B%BD%E8%81%94%E5%86%9B" TargetMode="External"/><Relationship Id="rId3" Type="http://schemas.openxmlformats.org/officeDocument/2006/relationships/hyperlink" Target="https://baike.baidu.com/item/%E4%B9%89%E5%92%8C%E5%9B%A2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751E1-17AB-487A-80A7-25A0F24E0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今楷05-6763 W05" panose="02020400000000000000" pitchFamily="18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今楷05-6763 W05" panose="020204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又名马尾船政局，简称“闽厂”、“闽局”，</a:t>
            </a:r>
            <a:r>
              <a:rPr lang="en-US" altLang="zh-CN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1866</a:t>
            </a:r>
            <a:r>
              <a:rPr lang="zh-CN" altLang="en-US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年左宗棠创办于福州马尾，是清政府经营的</a:t>
            </a:r>
            <a:r>
              <a:rPr lang="zh-CN" altLang="en-US" sz="1600" dirty="0">
                <a:solidFill>
                  <a:srgbClr val="CC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设备最齐全</a:t>
            </a:r>
            <a:r>
              <a:rPr lang="zh-CN" altLang="en-US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的新式造船厂。该局主要由铁厂、船厂和学堂三部分组成，雇用工人约</a:t>
            </a:r>
            <a:r>
              <a:rPr lang="en-US" altLang="zh-CN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1700</a:t>
            </a:r>
            <a:r>
              <a:rPr lang="en-US" altLang="en-US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2000</a:t>
            </a:r>
            <a:r>
              <a:rPr lang="zh-CN" altLang="en-US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名。从</a:t>
            </a:r>
            <a:r>
              <a:rPr lang="en-US" altLang="zh-CN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1866</a:t>
            </a:r>
            <a:r>
              <a:rPr lang="zh-CN" altLang="en-US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年到</a:t>
            </a:r>
            <a:r>
              <a:rPr lang="en-US" altLang="zh-CN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1907</a:t>
            </a:r>
            <a:r>
              <a:rPr lang="zh-CN" altLang="en-US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年，该局共造各种船舶约</a:t>
            </a:r>
            <a:r>
              <a:rPr lang="en-US" altLang="zh-CN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艘，其中为南洋海军制造了</a:t>
            </a:r>
            <a:r>
              <a:rPr lang="en-US" altLang="zh-CN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艘巡洋快船。</a:t>
            </a:r>
            <a:r>
              <a:rPr lang="en-US" altLang="zh-CN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1884</a:t>
            </a:r>
            <a:r>
              <a:rPr lang="zh-CN" altLang="en-US" sz="1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年中法战争时，法舰队直入马尾，毁于炮火之中。</a:t>
            </a:r>
            <a:endParaRPr lang="zh-CN" altLang="en-US" sz="1200" dirty="0">
              <a:solidFill>
                <a:srgbClr val="33333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1872</a:t>
            </a:r>
            <a:r>
              <a:rPr lang="zh-CN" altLang="en-US" dirty="0"/>
              <a:t>年，李鸿章在上海创办轮船招商局。它是清政府创办的最早的近代航运企业。在天津、牛庄、烟台、汉口、福州、广州、香港及国外的神户、横滨、新加坡等地，招商局均设有分局。该局成立时仅有</a:t>
            </a:r>
            <a:r>
              <a:rPr lang="en-US" altLang="zh-CN" dirty="0"/>
              <a:t>3</a:t>
            </a:r>
            <a:r>
              <a:rPr lang="zh-CN" altLang="en-US" dirty="0"/>
              <a:t>艘轮船，</a:t>
            </a:r>
            <a:r>
              <a:rPr lang="en-US" altLang="zh-CN" dirty="0"/>
              <a:t>1877</a:t>
            </a:r>
            <a:r>
              <a:rPr lang="zh-CN" altLang="en-US" dirty="0"/>
              <a:t>年时轮船总数达</a:t>
            </a:r>
            <a:r>
              <a:rPr lang="en-US" altLang="zh-CN" dirty="0"/>
              <a:t>30</a:t>
            </a:r>
            <a:r>
              <a:rPr lang="zh-CN" altLang="en-US" dirty="0"/>
              <a:t>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1901</a:t>
            </a:r>
            <a:r>
              <a:rPr lang="zh-CN" altLang="en-US" dirty="0"/>
              <a:t>年</a:t>
            </a:r>
            <a:r>
              <a:rPr lang="en-US" altLang="zh-CN" dirty="0"/>
              <a:t>2</a:t>
            </a:r>
            <a:r>
              <a:rPr lang="zh-CN" altLang="en-US" dirty="0"/>
              <a:t>月</a:t>
            </a:r>
            <a:r>
              <a:rPr lang="en-US" altLang="zh-CN" dirty="0"/>
              <a:t>19</a:t>
            </a:r>
            <a:r>
              <a:rPr lang="zh-CN" altLang="en-US" dirty="0"/>
              <a:t>日 开平矿务局督办张翼被洋人以极低价钱骗去开平矿务局所有资产。诈骗主谋是英国墨林公司代理人胡佛（后任美国第</a:t>
            </a:r>
            <a:r>
              <a:rPr lang="en-US" altLang="zh-CN" dirty="0"/>
              <a:t>31</a:t>
            </a:r>
            <a:r>
              <a:rPr lang="zh-CN" altLang="en-US" dirty="0"/>
              <a:t>任总统）。</a:t>
            </a:r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此前一年，张翼为逃避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义和团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八国联军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的战乱躲进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天津英租界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，英国人以他常放信鸽给义和团送信为由，将他逮捕。张翼向当时的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天津海关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税务司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德国人德特林求助。德特林即与当时任开平矿务局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总工程师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的胡佛合谋设下圈套，以任命德特林为开平矿务局“总代理”、全权处理开平矿事务为条件，搭救张翼。张逼无奈只得应允。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张翼被释后，胡佛即以全权处理开平矿事务为由，于本日在上海与张翼签订租借开平矿务局合同。但在订立合同的时候，胡佛私下逼迫翻译把“租”字改成“卖”字。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张翼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竟没有细看，昏昏然画了押。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稍后，胡佛即宣布矿局所有资产为己所有。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当时中国第一家，也是最大的钢铁联合企业，从此，中国钢铁工业蹒跚起步，被西方视为中国觉醒的标志。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/>
              <a:t>分析轮船招商局、开平矿物局和汉阳铁厂的图片及文字材料，理解民用企业的作用。</a:t>
            </a:r>
            <a:endParaRPr lang="en-US" altLang="zh-CN" sz="1200" b="1" dirty="0"/>
          </a:p>
          <a:p>
            <a:r>
              <a:rPr lang="zh-CN" altLang="en-US" sz="1200" b="1" dirty="0"/>
              <a:t>洋务派引进西方先进科学技术，创办了中国</a:t>
            </a:r>
            <a:r>
              <a:rPr lang="zh-CN" altLang="en-US" sz="1200" b="1" dirty="0">
                <a:solidFill>
                  <a:srgbClr val="FF0000"/>
                </a:solidFill>
              </a:rPr>
              <a:t>第一批近代工业企业</a:t>
            </a:r>
            <a:r>
              <a:rPr lang="zh-CN" altLang="en-US" sz="1200" b="1" dirty="0"/>
              <a:t>（包括军用和民用），促进了中国近代社会生产力的发展，是中国大规模</a:t>
            </a:r>
            <a:r>
              <a:rPr lang="zh-CN" altLang="en-US" sz="1200" b="1" dirty="0">
                <a:solidFill>
                  <a:srgbClr val="FF0000"/>
                </a:solidFill>
              </a:rPr>
              <a:t>近代化运动的起步</a:t>
            </a:r>
            <a:r>
              <a:rPr lang="zh-CN" altLang="en-US" sz="1200" b="1" dirty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1840 </a:t>
            </a:r>
            <a:r>
              <a:rPr lang="zh-CN" altLang="en-US" dirty="0"/>
              <a:t>年鸦片战争的爆发使清朝统治者意识到国家海防的重要性。林则徐和魏源是中国近代“开眼看世界”的杰出代表，他们的“师夷长技以制夷”的思想是中国近代海防思想的基础。</a:t>
            </a:r>
            <a:r>
              <a:rPr lang="en-US" altLang="zh-CN" dirty="0"/>
              <a:t>19 </a:t>
            </a:r>
            <a:r>
              <a:rPr lang="zh-CN" altLang="en-US" dirty="0"/>
              <a:t>世纪 </a:t>
            </a:r>
            <a:r>
              <a:rPr lang="en-US" altLang="zh-CN" dirty="0"/>
              <a:t>70 </a:t>
            </a:r>
            <a:r>
              <a:rPr lang="zh-CN" altLang="en-US" dirty="0"/>
              <a:t>年代，西北边城伊犁被俄国窃据已有 </a:t>
            </a:r>
            <a:r>
              <a:rPr lang="en-US" altLang="zh-CN" dirty="0"/>
              <a:t>10 </a:t>
            </a:r>
            <a:r>
              <a:rPr lang="zh-CN" altLang="en-US" dirty="0"/>
              <a:t>多个春秋，东南的宝岛台湾也被日本侵占，我国西北边疆和东南海疆同时面临边防危机。塞防与海防孰轻孰重，统治集团内部意见不一：直隶总督李鸿章主张撤塞防而专重海防为片面海防论；湖南巡抚王文韶主张“以全力注重西征”，为片面塞防论；左宗棠则认为：“东则海防，西则塞防，二者并重。”这场“片面海防论”与“海防、塞防并重论”的大辨论对我国近代边疆治理产生了深刻的影响。</a:t>
            </a:r>
            <a:endParaRPr lang="en-US" altLang="zh-CN" dirty="0"/>
          </a:p>
          <a:p>
            <a:r>
              <a:rPr lang="en-US" altLang="zh-CN" dirty="0"/>
              <a:t>http://bbs.mountblade.com.cn/forum.php?mod=viewthread&amp;tid=1882965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分析鸦片战争和甲午中日战争中清军舰船图片，以及</a:t>
            </a:r>
            <a:r>
              <a:rPr lang="en-US" altLang="zh-CN" sz="1200" dirty="0"/>
              <a:t>《</a:t>
            </a:r>
            <a:r>
              <a:rPr lang="zh-CN" altLang="en-US" sz="1200" dirty="0"/>
              <a:t>读图册</a:t>
            </a:r>
            <a:r>
              <a:rPr lang="en-US" altLang="zh-CN" sz="1200" dirty="0"/>
              <a:t>》</a:t>
            </a:r>
            <a:r>
              <a:rPr lang="zh-CN" altLang="en-US" sz="1200" dirty="0"/>
              <a:t>上两次战争的示意图，比较洋务运动前后清政府船舰及海防的变化。</a:t>
            </a:r>
            <a:endParaRPr lang="zh-CN" altLang="en-US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fld id="{C18EDF5E-578C-4F7F-BA8F-EE7896D35C6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fld id="{6BA964AD-4DC7-4E6B-9B49-09BCF06D9FE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fld id="{C18EDF5E-578C-4F7F-BA8F-EE7896D35C6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fld id="{6BA964AD-4DC7-4E6B-9B49-09BCF06D9FE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1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jpeg"/><Relationship Id="rId2" Type="http://schemas.openxmlformats.org/officeDocument/2006/relationships/image" Target="../media/image18.jpe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0.png"/><Relationship Id="rId3" Type="http://schemas.openxmlformats.org/officeDocument/2006/relationships/image" Target="../media/image49.jpeg"/><Relationship Id="rId2" Type="http://schemas.openxmlformats.org/officeDocument/2006/relationships/image" Target="../media/image18.jpeg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2.jpeg"/><Relationship Id="rId1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jpeg"/><Relationship Id="rId8" Type="http://schemas.openxmlformats.org/officeDocument/2006/relationships/image" Target="../media/image59.jpeg"/><Relationship Id="rId7" Type="http://schemas.openxmlformats.org/officeDocument/2006/relationships/image" Target="../media/image58.png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2.jpeg"/><Relationship Id="rId10" Type="http://schemas.openxmlformats.org/officeDocument/2006/relationships/image" Target="../media/image61.jpeg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 noRot="1"/>
          </p:cNvSpPr>
          <p:nvPr>
            <p:ph type="ctrTitle"/>
          </p:nvPr>
        </p:nvSpPr>
        <p:spPr>
          <a:xfrm>
            <a:off x="5737225" y="250825"/>
            <a:ext cx="4648200" cy="1981200"/>
          </a:xfrm>
        </p:spPr>
        <p:txBody>
          <a:bodyPr anchor="ctr"/>
          <a:p>
            <a:pPr defTabSz="914400">
              <a:buClrTx/>
              <a:buSzTx/>
              <a:buFontTx/>
            </a:pPr>
            <a:r>
              <a:rPr lang="zh-CN" altLang="en-US" sz="4800" b="1" kern="1200" baseline="0">
                <a:latin typeface="+mj-lt"/>
                <a:ea typeface="+mj-ea"/>
                <a:cs typeface="+mj-cs"/>
              </a:rPr>
              <a:t>第二单元</a:t>
            </a:r>
            <a:endParaRPr lang="zh-CN" altLang="en-US" sz="4800" b="1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4098" name="副标题 2"/>
          <p:cNvSpPr>
            <a:spLocks noGrp="1" noRot="1"/>
          </p:cNvSpPr>
          <p:nvPr>
            <p:ph type="subTitle" idx="1"/>
          </p:nvPr>
        </p:nvSpPr>
        <p:spPr>
          <a:xfrm>
            <a:off x="5181600" y="1946275"/>
            <a:ext cx="5019675" cy="3124200"/>
          </a:xfrm>
        </p:spPr>
        <p:txBody>
          <a:bodyPr anchor="t"/>
          <a:p>
            <a:pPr defTabSz="914400">
              <a:buSzPct val="70000"/>
            </a:pPr>
            <a:r>
              <a:rPr lang="zh-CN" altLang="en-US" sz="4400" b="1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近代化的早期探索</a:t>
            </a:r>
            <a:endParaRPr lang="zh-CN" altLang="en-US" sz="4400" b="1" kern="1200" baseline="0">
              <a:latin typeface="+mn-lt"/>
              <a:ea typeface="+mn-ea"/>
              <a:cs typeface="+mn-cs"/>
            </a:endParaRPr>
          </a:p>
          <a:p>
            <a:pPr defTabSz="914400">
              <a:buSzPct val="70000"/>
            </a:pPr>
            <a:r>
              <a:rPr lang="zh-CN" altLang="en-US" sz="4400" b="1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与</a:t>
            </a:r>
            <a:endParaRPr lang="zh-CN" altLang="en-US" sz="4400" b="1" kern="1200" baseline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defTabSz="914400">
              <a:buSzPct val="70000"/>
            </a:pPr>
            <a:r>
              <a:rPr lang="zh-CN" altLang="en-US" sz="4400" b="1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民族危机的加剧</a:t>
            </a:r>
            <a:endParaRPr lang="zh-CN" altLang="en-US" sz="4400" b="1" kern="1200" baseline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797050" y="2741613"/>
            <a:ext cx="8834438" cy="400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fontAlgn="base">
              <a:spcBef>
                <a:spcPct val="50000"/>
              </a:spcBef>
            </a:pPr>
            <a:r>
              <a:rPr lang="en-US" altLang="zh-CN" sz="2800" b="1" strike="noStrike" noProof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①</a:t>
            </a:r>
            <a:r>
              <a:rPr lang="zh-CN" altLang="en-US" sz="2800" b="1" strike="noStrike" noProof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以近代工业和科学技术为</a:t>
            </a:r>
            <a:r>
              <a:rPr lang="zh-CN" altLang="en-US" sz="2800" b="1" strike="noStrike" noProof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推动力</a:t>
            </a:r>
            <a:endParaRPr lang="zh-CN" altLang="en-US" sz="2800" b="1" strike="noStrike" noProof="1" dirty="0">
              <a:solidFill>
                <a:srgbClr val="FF0066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50000"/>
              </a:spcBef>
            </a:pPr>
            <a:r>
              <a:rPr lang="en-US" altLang="zh-CN" sz="2800" b="1" strike="noStrike" noProof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②</a:t>
            </a:r>
            <a:r>
              <a:rPr lang="zh-CN" altLang="en-US" sz="2800" b="1" strike="noStrike" noProof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实现由传统的农业社会向近代工业社会的</a:t>
            </a:r>
            <a:r>
              <a:rPr lang="zh-CN" altLang="en-US" sz="2800" b="1" strike="noStrike" noProof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大转变</a:t>
            </a:r>
            <a:endParaRPr lang="zh-CN" altLang="en-US" sz="2800" b="1" strike="noStrike" noProof="1" dirty="0">
              <a:solidFill>
                <a:srgbClr val="FF0066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50000"/>
              </a:spcBef>
            </a:pPr>
            <a:r>
              <a:rPr lang="en-US" altLang="zh-CN" sz="2800" b="1" strike="noStrike" noProof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③</a:t>
            </a:r>
            <a:r>
              <a:rPr lang="zh-CN" altLang="en-US" sz="2800" b="1" strike="noStrike" noProof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它包括</a:t>
            </a:r>
            <a:r>
              <a:rPr lang="zh-CN" altLang="en-US" sz="2800" b="1" strike="noStrike" noProof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经济</a:t>
            </a:r>
            <a:r>
              <a:rPr lang="zh-CN" altLang="en-US" sz="2800" b="1" strike="noStrike" noProof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的工业化，</a:t>
            </a:r>
            <a:r>
              <a:rPr lang="zh-CN" altLang="en-US" sz="2800" b="1" strike="noStrike" noProof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政治</a:t>
            </a:r>
            <a:r>
              <a:rPr lang="zh-CN" altLang="en-US" sz="2800" b="1" strike="noStrike" noProof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的民主化、法制化，</a:t>
            </a:r>
            <a:r>
              <a:rPr lang="zh-CN" altLang="en-US" sz="2800" b="1" strike="noStrike" noProof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思想</a:t>
            </a:r>
            <a:r>
              <a:rPr lang="zh-CN" altLang="en-US" sz="2800" b="1" strike="noStrike" noProof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的理性化、科学化，社会的城市化。</a:t>
            </a:r>
            <a:endParaRPr lang="zh-CN" altLang="en-US" sz="28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578" y="1911440"/>
            <a:ext cx="3686842" cy="13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>
            <a:spLocks noChangeAspect="1"/>
          </p:cNvSpPr>
          <p:nvPr/>
        </p:nvSpPr>
        <p:spPr>
          <a:xfrm>
            <a:off x="2890213" y="3429000"/>
            <a:ext cx="1362365" cy="1362365"/>
          </a:xfrm>
          <a:prstGeom prst="ellipse">
            <a:avLst/>
          </a:prstGeom>
          <a:solidFill>
            <a:srgbClr val="110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贰</a:t>
            </a:r>
            <a:endParaRPr lang="zh-CN" altLang="en-US" sz="5400" b="1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8097" y="3725462"/>
            <a:ext cx="750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11030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洋务运动的内容</a:t>
            </a:r>
            <a:endParaRPr lang="zh-CN" altLang="en-US" sz="4800" b="1" dirty="0">
              <a:solidFill>
                <a:srgbClr val="11030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8632" y="1091805"/>
            <a:ext cx="8535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1.</a:t>
            </a:r>
            <a:r>
              <a:rPr lang="zh-CN" altLang="en-US" sz="2800" b="1" dirty="0"/>
              <a:t> 发展近代军事工业</a:t>
            </a:r>
            <a:endParaRPr lang="zh-CN" altLang="en-US" sz="2800" b="1" dirty="0"/>
          </a:p>
        </p:txBody>
      </p:sp>
      <p:sp>
        <p:nvSpPr>
          <p:cNvPr id="7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1030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二、洋务运动的内容</a:t>
            </a:r>
            <a:endParaRPr lang="zh-CN" altLang="en-US" sz="2800" b="1" dirty="0">
              <a:solidFill>
                <a:srgbClr val="11030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8" name="图片 7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25" y="-7830"/>
            <a:ext cx="1368721" cy="1212556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0"/>
            <a:ext cx="693578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32"/>
          <p:cNvSpPr>
            <a:spLocks noChangeArrowheads="1"/>
          </p:cNvSpPr>
          <p:nvPr/>
        </p:nvSpPr>
        <p:spPr bwMode="auto">
          <a:xfrm>
            <a:off x="5456252" y="3248112"/>
            <a:ext cx="2548755" cy="596247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6985" tIns="53492" rIns="106985" bIns="53492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安庆内军械所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Rectangle 132"/>
          <p:cNvSpPr>
            <a:spLocks noChangeArrowheads="1"/>
          </p:cNvSpPr>
          <p:nvPr/>
        </p:nvSpPr>
        <p:spPr bwMode="auto">
          <a:xfrm>
            <a:off x="9459095" y="3706256"/>
            <a:ext cx="2548755" cy="596247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6985" tIns="53492" rIns="106985" bIns="53492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江南制造总局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Rectangle 132"/>
          <p:cNvSpPr>
            <a:spLocks noChangeArrowheads="1"/>
          </p:cNvSpPr>
          <p:nvPr/>
        </p:nvSpPr>
        <p:spPr bwMode="auto">
          <a:xfrm>
            <a:off x="6510077" y="4990735"/>
            <a:ext cx="2287850" cy="596247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6985" tIns="53492" rIns="106985" bIns="53492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福州船政局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8205788" y="3711575"/>
            <a:ext cx="190500" cy="160338"/>
          </a:xfrm>
          <a:prstGeom prst="flowChartConnector">
            <a:avLst/>
          </a:prstGeom>
          <a:solidFill>
            <a:srgbClr val="C62606"/>
          </a:solidFill>
          <a:ln w="9525">
            <a:solidFill>
              <a:schemeClr val="tx1"/>
            </a:solidFill>
            <a:round/>
          </a:ln>
        </p:spPr>
        <p:txBody>
          <a:bodyPr wrap="none" lIns="106985" tIns="53492" rIns="106985" bIns="5349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9382125" y="3546475"/>
            <a:ext cx="192088" cy="160338"/>
          </a:xfrm>
          <a:prstGeom prst="flowChartConnector">
            <a:avLst/>
          </a:prstGeom>
          <a:solidFill>
            <a:srgbClr val="C62606"/>
          </a:solidFill>
          <a:ln w="9525">
            <a:solidFill>
              <a:schemeClr val="tx1"/>
            </a:solidFill>
            <a:round/>
          </a:ln>
        </p:spPr>
        <p:txBody>
          <a:bodyPr wrap="none" lIns="106985" tIns="53492" rIns="106985" bIns="5349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8901113" y="5165725"/>
            <a:ext cx="192087" cy="160338"/>
          </a:xfrm>
          <a:prstGeom prst="flowChartConnector">
            <a:avLst/>
          </a:prstGeom>
          <a:solidFill>
            <a:srgbClr val="C62606"/>
          </a:solidFill>
          <a:ln w="9525">
            <a:solidFill>
              <a:schemeClr val="tx1"/>
            </a:solidFill>
            <a:round/>
          </a:ln>
        </p:spPr>
        <p:txBody>
          <a:bodyPr wrap="none" lIns="106985" tIns="53492" rIns="106985" bIns="5349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038632" y="1845417"/>
            <a:ext cx="377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19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世纪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60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年代起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8632" y="2419493"/>
            <a:ext cx="377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口号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：“自强”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8632" y="2967335"/>
            <a:ext cx="377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代表企业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3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q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99"/>
          <a:stretch>
            <a:fillRect/>
          </a:stretch>
        </p:blipFill>
        <p:spPr bwMode="auto">
          <a:xfrm>
            <a:off x="0" y="2921098"/>
            <a:ext cx="5801361" cy="39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087129" y="4381717"/>
            <a:ext cx="57175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10301"/>
                </a:solidFill>
                <a:ea typeface="方正苏新诗柳楷简体" panose="02000000000000000000" pitchFamily="2" charset="-122"/>
              </a:rPr>
              <a:t>       </a:t>
            </a:r>
            <a:r>
              <a:rPr lang="zh-CN" altLang="en-US" sz="2800" dirty="0">
                <a:solidFill>
                  <a:srgbClr val="110301"/>
                </a:solidFill>
                <a:ea typeface="方正苏新诗柳楷简体" panose="02000000000000000000" pitchFamily="2" charset="-122"/>
              </a:rPr>
              <a:t>安庆内军械所是清末</a:t>
            </a:r>
            <a:r>
              <a:rPr lang="zh-CN" altLang="en-US" sz="3200" b="1" dirty="0">
                <a:solidFill>
                  <a:srgbClr val="C00000"/>
                </a:solidFill>
                <a:ea typeface="方正苏新诗柳楷简体" panose="02000000000000000000" pitchFamily="2" charset="-122"/>
              </a:rPr>
              <a:t>最早</a:t>
            </a:r>
            <a:r>
              <a:rPr lang="zh-CN" altLang="en-US" sz="2800" dirty="0">
                <a:solidFill>
                  <a:srgbClr val="110301"/>
                </a:solidFill>
                <a:ea typeface="方正苏新诗柳楷简体" panose="02000000000000000000" pitchFamily="2" charset="-122"/>
              </a:rPr>
              <a:t>官办的制造近代武器的军事工厂。</a:t>
            </a:r>
            <a:endParaRPr lang="zh-CN" altLang="en-US" sz="2800" dirty="0">
              <a:solidFill>
                <a:srgbClr val="110301"/>
              </a:solidFill>
              <a:ea typeface="方正苏新诗柳楷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720" y="1023540"/>
            <a:ext cx="463296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a typeface="方正苏新诗柳楷简体" panose="02000000000000000000" pitchFamily="2" charset="-122"/>
              </a:rPr>
              <a:t>安庆内军械所</a:t>
            </a:r>
            <a:endParaRPr lang="en-US" altLang="zh-CN" sz="4000" b="1" dirty="0">
              <a:solidFill>
                <a:srgbClr val="C00000"/>
              </a:solidFill>
              <a:ea typeface="方正苏新诗柳楷简体" panose="02000000000000000000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110301"/>
                </a:solidFill>
                <a:ea typeface="方正苏新诗柳楷简体" panose="02000000000000000000" pitchFamily="2" charset="-122"/>
              </a:rPr>
              <a:t>曾国藩创设</a:t>
            </a:r>
            <a:endParaRPr lang="zh-CN" altLang="en-US" sz="2400" b="1" dirty="0">
              <a:solidFill>
                <a:srgbClr val="110301"/>
              </a:solidFill>
              <a:ea typeface="方正苏新诗柳楷简体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61" y="5178"/>
            <a:ext cx="6390640" cy="3733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76322" y="0"/>
            <a:ext cx="463296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charset="-122"/>
                <a:ea typeface="方正苏新诗柳楷简体" panose="02000000000000000000" pitchFamily="2" charset="-122"/>
                <a:cs typeface="+mn-cs"/>
              </a:rPr>
              <a:t>江南制造总局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10600030101010101" charset="-122"/>
              <a:ea typeface="方正苏新诗柳楷简体" panose="020000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301"/>
                </a:solidFill>
                <a:effectLst/>
                <a:uLnTx/>
                <a:uFillTx/>
                <a:latin typeface="等线" panose="02010600030101010101" charset="-122"/>
                <a:ea typeface="方正苏新诗柳楷简体" panose="02000000000000000000" pitchFamily="2" charset="-122"/>
                <a:cs typeface="+mn-cs"/>
              </a:rPr>
              <a:t>李鸿章创设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301"/>
              </a:solidFill>
              <a:effectLst/>
              <a:uLnTx/>
              <a:uFillTx/>
              <a:latin typeface="等线" panose="02010600030101010101" charset="-122"/>
              <a:ea typeface="方正苏新诗柳楷简体" panose="02000000000000000000" pitchFamily="2" charset="-122"/>
              <a:cs typeface="+mn-cs"/>
            </a:endParaRPr>
          </a:p>
        </p:txBody>
      </p:sp>
      <p:pic>
        <p:nvPicPr>
          <p:cNvPr id="10" name="Picture 4" descr="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-1" b="-1"/>
          <a:stretch>
            <a:fillRect/>
          </a:stretch>
        </p:blipFill>
        <p:spPr bwMode="auto">
          <a:xfrm>
            <a:off x="0" y="1066800"/>
            <a:ext cx="12192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5791200"/>
            <a:ext cx="12192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600" b="1" dirty="0">
                <a:solidFill>
                  <a:srgbClr val="110301"/>
                </a:solidFill>
                <a:ea typeface="方正苏新诗柳楷简体" panose="02000000000000000000" pitchFamily="2" charset="-122"/>
              </a:rPr>
              <a:t>中国近代</a:t>
            </a:r>
            <a:r>
              <a:rPr lang="zh-CN" altLang="en-US" sz="4000" b="1" dirty="0">
                <a:solidFill>
                  <a:srgbClr val="C00000"/>
                </a:solidFill>
                <a:ea typeface="方正苏新诗柳楷简体" panose="02000000000000000000" pitchFamily="2" charset="-122"/>
              </a:rPr>
              <a:t>最大</a:t>
            </a:r>
            <a:r>
              <a:rPr lang="zh-CN" altLang="en-US" sz="3600" b="1" dirty="0">
                <a:solidFill>
                  <a:srgbClr val="110301"/>
                </a:solidFill>
                <a:ea typeface="方正苏新诗柳楷简体" panose="02000000000000000000" pitchFamily="2" charset="-122"/>
              </a:rPr>
              <a:t>的军工企业</a:t>
            </a:r>
            <a:endParaRPr lang="zh-CN" altLang="en-US" sz="3600" b="1" dirty="0">
              <a:solidFill>
                <a:srgbClr val="110301"/>
              </a:solidFill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q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9" y="3467463"/>
            <a:ext cx="5922962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3" y="925447"/>
            <a:ext cx="6251575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19" y="1385338"/>
            <a:ext cx="3810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10202" y="913660"/>
            <a:ext cx="3712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dk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江南制造局生产的后膛钢炮</a:t>
            </a:r>
            <a:endParaRPr lang="zh-CN" altLang="en-US" sz="2400" b="1" dirty="0">
              <a:solidFill>
                <a:schemeClr val="dk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7107" y="2557329"/>
            <a:ext cx="3712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dk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江南制造总局生产的快利枪</a:t>
            </a:r>
            <a:endParaRPr lang="zh-CN" altLang="en-US" sz="2400" b="1" dirty="0">
              <a:solidFill>
                <a:schemeClr val="dk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78564" y="4179735"/>
            <a:ext cx="5881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dk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江南制造总局生产的曼里夏</a:t>
            </a:r>
            <a:r>
              <a:rPr lang="en-US" altLang="zh-CN" sz="2400" b="1" dirty="0">
                <a:solidFill>
                  <a:schemeClr val="dk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1888</a:t>
            </a:r>
            <a:r>
              <a:rPr lang="zh-CN" altLang="en-US" sz="2400" b="1" dirty="0">
                <a:solidFill>
                  <a:schemeClr val="dk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直拉式步枪</a:t>
            </a:r>
            <a:endParaRPr lang="zh-CN" altLang="en-US" sz="2400" b="1" dirty="0">
              <a:solidFill>
                <a:schemeClr val="dk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5142575"/>
            <a:ext cx="12192000" cy="954107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    湘军、淮军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万杆前膛枪基本都是江南总局制造。     </a:t>
            </a:r>
            <a:endParaRPr lang="zh-CN" altLang="en-US" sz="2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                                 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夏东元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洋务运动史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en-US" altLang="zh-CN" sz="2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" r="-3" b="-3"/>
          <a:stretch>
            <a:fillRect/>
          </a:stretch>
        </p:blipFill>
        <p:spPr>
          <a:xfrm>
            <a:off x="0" y="0"/>
            <a:ext cx="5933440" cy="3429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r="-2" b="-2"/>
          <a:stretch>
            <a:fillRect/>
          </a:stretch>
        </p:blipFill>
        <p:spPr>
          <a:xfrm>
            <a:off x="0" y="3429000"/>
            <a:ext cx="593344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26103"/>
          <a:stretch>
            <a:fillRect/>
          </a:stretch>
        </p:blipFill>
        <p:spPr>
          <a:xfrm>
            <a:off x="5933440" y="1"/>
            <a:ext cx="6258560" cy="6858000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933440" y="0"/>
            <a:ext cx="6258560" cy="2185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a typeface="方正苏新诗柳楷简体" panose="02000000000000000000" pitchFamily="2" charset="-122"/>
              </a:rPr>
              <a:t>福州船政局</a:t>
            </a:r>
            <a:endParaRPr lang="en-US" altLang="zh-CN" sz="4000" b="1" dirty="0">
              <a:solidFill>
                <a:srgbClr val="C00000"/>
              </a:solidFill>
              <a:ea typeface="方正苏新诗柳楷简体" panose="02000000000000000000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110301"/>
                </a:solidFill>
                <a:ea typeface="方正苏新诗柳楷简体" panose="02000000000000000000" pitchFamily="2" charset="-122"/>
              </a:rPr>
              <a:t>左宗棠创设</a:t>
            </a:r>
            <a:endParaRPr lang="zh-CN" altLang="en-US" sz="2400" b="1" dirty="0">
              <a:solidFill>
                <a:srgbClr val="110301"/>
              </a:solidFill>
              <a:ea typeface="方正苏新诗柳楷简体" panose="02000000000000000000" pitchFamily="2" charset="-122"/>
            </a:endParaRPr>
          </a:p>
          <a:p>
            <a:pPr algn="ctr"/>
            <a:endParaRPr lang="en-US" altLang="zh-CN" sz="24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r>
              <a:rPr lang="en-US" altLang="zh-CN" sz="24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——</a:t>
            </a:r>
            <a:r>
              <a:rPr lang="zh-CN" altLang="en-US" sz="24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中国近代最重要的军舰生产基地</a:t>
            </a:r>
            <a:endParaRPr lang="en-US" altLang="zh-CN" sz="24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r>
              <a:rPr lang="zh-CN" altLang="en-US" sz="24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当时远东最大的造船厂</a:t>
            </a:r>
            <a:endParaRPr lang="zh-CN" altLang="en-US" sz="24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935" y="4875530"/>
            <a:ext cx="7951470" cy="15684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作用：引进西方国家先进科技，使中国出现第一批近代企业，一定程度了增强了中国的军事实力。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9314" name="矩形 269313"/>
          <p:cNvSpPr/>
          <p:nvPr/>
        </p:nvSpPr>
        <p:spPr>
          <a:xfrm>
            <a:off x="2135188" y="765175"/>
            <a:ext cx="7923213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600" b="1" strike="noStrike" noProof="1" dirty="0">
                <a:solidFill>
                  <a:srgbClr val="11111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材料：江南制造总局是           的，</a:t>
            </a:r>
            <a:r>
              <a:rPr lang="zh-CN" altLang="en-US" sz="3600" b="1" u="sng" strike="noStrike" noProof="1" dirty="0">
                <a:solidFill>
                  <a:srgbClr val="11111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经费由清政府调拨</a:t>
            </a:r>
            <a:r>
              <a:rPr lang="zh-CN" altLang="en-US" sz="3600" b="1" strike="noStrike" noProof="1" dirty="0">
                <a:solidFill>
                  <a:srgbClr val="11111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，</a:t>
            </a:r>
            <a:r>
              <a:rPr lang="zh-CN" altLang="en-US" sz="3600" b="1" u="sng" strike="noStrike" noProof="1" dirty="0">
                <a:solidFill>
                  <a:srgbClr val="11111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产品由清政府分配给</a:t>
            </a:r>
            <a:r>
              <a:rPr lang="zh-CN" altLang="en-US" sz="3600" b="1" strike="noStrike" noProof="1" dirty="0">
                <a:solidFill>
                  <a:srgbClr val="11111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军队使用； 其管理机构是                   式的，大权操纵在</a:t>
            </a:r>
            <a:r>
              <a:rPr lang="zh-CN" altLang="en-US" sz="3600" b="1" u="sng" strike="noStrike" noProof="1" dirty="0">
                <a:solidFill>
                  <a:srgbClr val="11111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封建官僚</a:t>
            </a:r>
            <a:r>
              <a:rPr lang="zh-CN" altLang="en-US" sz="3600" b="1" strike="noStrike" noProof="1" dirty="0">
                <a:solidFill>
                  <a:srgbClr val="11111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手里。他们用</a:t>
            </a:r>
            <a:r>
              <a:rPr lang="zh-CN" altLang="en-US" sz="3600" b="1" u="sng" strike="noStrike" noProof="1" dirty="0">
                <a:solidFill>
                  <a:srgbClr val="11111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管理军队的办法约束</a:t>
            </a:r>
            <a:r>
              <a:rPr lang="zh-CN" altLang="en-US" sz="3600" b="1" strike="noStrike" noProof="1" dirty="0">
                <a:solidFill>
                  <a:srgbClr val="11111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工人，压迫工人，且不重视工艺技术的改进。</a:t>
            </a:r>
            <a:endParaRPr lang="zh-CN" altLang="en-US" sz="3600" b="1" strike="noStrike" noProof="1" dirty="0">
              <a:solidFill>
                <a:srgbClr val="111111"/>
              </a:solidFill>
              <a:effectLst>
                <a:outerShdw blurRad="38100" dist="38100" dir="2700000">
                  <a:srgbClr val="00000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9315" name="矩形 269314"/>
          <p:cNvSpPr/>
          <p:nvPr/>
        </p:nvSpPr>
        <p:spPr>
          <a:xfrm>
            <a:off x="1847850" y="4149725"/>
            <a:ext cx="85693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b="1" i="1" strike="noStrike" noProof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上述材料反映了洋务派军事企业有什么特点？</a:t>
            </a:r>
            <a:r>
              <a:rPr lang="zh-CN" altLang="en-US" sz="3200" b="1" i="1" strike="noStrike" noProof="1" dirty="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endParaRPr lang="zh-CN" altLang="en-US" sz="3200" b="1" i="1" strike="noStrike" noProof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269316" name="文本框 269315"/>
          <p:cNvSpPr txBox="1"/>
          <p:nvPr/>
        </p:nvSpPr>
        <p:spPr>
          <a:xfrm>
            <a:off x="7316788" y="765175"/>
            <a:ext cx="23082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rPr>
              <a:t>官办</a:t>
            </a:r>
            <a:endParaRPr lang="zh-CN" altLang="en-US" sz="3600" b="1" noProof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269317" name="文本框 269316"/>
          <p:cNvSpPr txBox="1"/>
          <p:nvPr/>
        </p:nvSpPr>
        <p:spPr>
          <a:xfrm>
            <a:off x="8291513" y="1928813"/>
            <a:ext cx="216058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rPr>
              <a:t>封建衙门</a:t>
            </a:r>
            <a:endParaRPr lang="zh-CN" altLang="en-US" sz="3600" b="1" noProof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693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2066 0.01504 L -0.02066 -0.05718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0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931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31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931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/>
      <p:bldP spid="2693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0338" name="矩形 270337"/>
          <p:cNvSpPr/>
          <p:nvPr/>
        </p:nvSpPr>
        <p:spPr>
          <a:xfrm>
            <a:off x="1703388" y="1916113"/>
            <a:ext cx="8424862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产品的生产：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使用机器生产但产品不计成本，生产不讲效率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0339" name="矩形 270338"/>
          <p:cNvSpPr/>
          <p:nvPr/>
        </p:nvSpPr>
        <p:spPr>
          <a:xfrm>
            <a:off x="1774825" y="3068638"/>
            <a:ext cx="82296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产品的销售：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不参加市场交换和竞争，</a:t>
            </a:r>
            <a:r>
              <a:rPr lang="zh-CN" altLang="en-US" sz="2800" b="1" dirty="0">
                <a:solidFill>
                  <a:srgbClr val="000000"/>
                </a:solidFill>
                <a:latin typeface="隶书" panose="02010509060101010101" charset="-122"/>
                <a:ea typeface="宋体" panose="02010600030101010101" pitchFamily="2" charset="-122"/>
              </a:rPr>
              <a:t>清政府直接分配给军队使用</a:t>
            </a:r>
            <a:endParaRPr lang="zh-CN" altLang="en-US" sz="2800" b="1" dirty="0">
              <a:solidFill>
                <a:srgbClr val="000000"/>
              </a:solidFill>
              <a:latin typeface="隶书" panose="02010509060101010101" charset="-122"/>
              <a:ea typeface="宋体" panose="02010600030101010101" pitchFamily="2" charset="-122"/>
            </a:endParaRPr>
          </a:p>
        </p:txBody>
      </p:sp>
      <p:sp>
        <p:nvSpPr>
          <p:cNvPr id="270340" name="矩形 270339"/>
          <p:cNvSpPr/>
          <p:nvPr/>
        </p:nvSpPr>
        <p:spPr>
          <a:xfrm>
            <a:off x="1847850" y="4292600"/>
            <a:ext cx="851535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企业的管理：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对企业采用封建衙门式的管理，对工人采用军队的管理制度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0341" name="矩形 270340"/>
          <p:cNvSpPr/>
          <p:nvPr/>
        </p:nvSpPr>
        <p:spPr>
          <a:xfrm>
            <a:off x="1847850" y="1052513"/>
            <a:ext cx="81359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产品的资金来源：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官办、经费由政府调拨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0342" name="矩形 270341"/>
          <p:cNvSpPr/>
          <p:nvPr/>
        </p:nvSpPr>
        <p:spPr>
          <a:xfrm>
            <a:off x="2065338" y="5667375"/>
            <a:ext cx="7788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性质：官督商办（封建性）的近代企业</a:t>
            </a:r>
            <a:endParaRPr lang="zh-CN" altLang="en-US" sz="3200" b="1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414" name="矩形 270342"/>
          <p:cNvSpPr/>
          <p:nvPr/>
        </p:nvSpPr>
        <p:spPr>
          <a:xfrm>
            <a:off x="1524000" y="228600"/>
            <a:ext cx="888174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洋务派创办的近代军事工业的特点和性质：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7415" name="左箭头 297987">
            <a:hlinkClick r:id="rId1" action="ppaction://hlinksldjump"/>
          </p:cNvPr>
          <p:cNvSpPr/>
          <p:nvPr/>
        </p:nvSpPr>
        <p:spPr>
          <a:xfrm>
            <a:off x="9086850" y="6248400"/>
            <a:ext cx="1276350" cy="609600"/>
          </a:xfrm>
          <a:prstGeom prst="leftArrow">
            <a:avLst>
              <a:gd name="adj1" fmla="val 50000"/>
              <a:gd name="adj2" fmla="val 3123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703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270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2703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2703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2703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39" grpId="0"/>
      <p:bldP spid="270340" grpId="0"/>
      <p:bldP spid="270341" grpId="0"/>
      <p:bldP spid="2703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1397" y="865453"/>
            <a:ext cx="853558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兴办新式学堂，培养新式人才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301"/>
                </a:solidFill>
                <a:effectLst/>
                <a:uLnTx/>
                <a:uFillTx/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二、洋务运动的内容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0301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cs"/>
            </a:endParaRPr>
          </a:p>
        </p:txBody>
      </p:sp>
      <p:pic>
        <p:nvPicPr>
          <p:cNvPr id="8" name="图片 7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-230" y="-18625"/>
            <a:ext cx="1368721" cy="1212556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268818" y="388235"/>
            <a:ext cx="10623638" cy="4996694"/>
            <a:chOff x="976288" y="-1251386"/>
            <a:chExt cx="10623638" cy="499669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747" y="-56421"/>
              <a:ext cx="4365808" cy="37246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70C0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970" y="-1251386"/>
              <a:ext cx="4530956" cy="317676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70C0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976288" y="-63265"/>
              <a:ext cx="1169551" cy="38085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C00000"/>
                  </a:solidFill>
                  <a:ea typeface="方正苏新诗柳楷简体" panose="02000000000000000000" pitchFamily="2" charset="-122"/>
                </a:rPr>
                <a:t>京师同文馆</a:t>
              </a:r>
              <a:endParaRPr lang="en-US" altLang="zh-CN" sz="4000" b="1" dirty="0">
                <a:solidFill>
                  <a:srgbClr val="C00000"/>
                </a:solidFill>
                <a:ea typeface="方正苏新诗柳楷简体" panose="02000000000000000000" pitchFamily="2" charset="-122"/>
              </a:endParaRPr>
            </a:p>
            <a:p>
              <a:pPr algn="ctr"/>
              <a:r>
                <a:rPr lang="en-US" altLang="zh-CN" sz="2400" b="1" dirty="0">
                  <a:solidFill>
                    <a:srgbClr val="110301"/>
                  </a:solidFill>
                  <a:ea typeface="方正苏新诗柳楷简体" panose="02000000000000000000" pitchFamily="2" charset="-122"/>
                </a:rPr>
                <a:t>——</a:t>
              </a:r>
              <a:r>
                <a:rPr lang="zh-CN" altLang="en-US" sz="2400" b="1" dirty="0">
                  <a:solidFill>
                    <a:srgbClr val="110301"/>
                  </a:solidFill>
                  <a:ea typeface="方正苏新诗柳楷简体" panose="02000000000000000000" pitchFamily="2" charset="-122"/>
                </a:rPr>
                <a:t>中国第一所新式学堂</a:t>
              </a:r>
              <a:endParaRPr lang="zh-CN" altLang="en-US" sz="2400" b="1" dirty="0">
                <a:solidFill>
                  <a:srgbClr val="110301"/>
                </a:solidFill>
                <a:ea typeface="方正苏新诗柳楷简体" panose="020000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3945545"/>
            <a:ext cx="12004674" cy="2912455"/>
            <a:chOff x="-5058136" y="3962311"/>
            <a:chExt cx="12004674" cy="291245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730" y="3962311"/>
              <a:ext cx="4365808" cy="282667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C00000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-5058136" y="5797548"/>
              <a:ext cx="7520958" cy="10772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 b="1">
                  <a:solidFill>
                    <a:srgbClr val="C00000"/>
                  </a:solidFill>
                  <a:ea typeface="方正苏新诗柳楷简体" panose="02000000000000000000" pitchFamily="2" charset="-122"/>
                </a:defRPr>
              </a:lvl1pPr>
            </a:lstStyle>
            <a:p>
              <a:r>
                <a:rPr lang="zh-CN" altLang="en-US" dirty="0"/>
                <a:t>福州船政学堂</a:t>
              </a:r>
              <a:endParaRPr lang="en-US" altLang="zh-CN" dirty="0"/>
            </a:p>
            <a:p>
              <a:r>
                <a:rPr lang="en-US" altLang="zh-CN" sz="2400" dirty="0">
                  <a:solidFill>
                    <a:srgbClr val="110301"/>
                  </a:solidFill>
                </a:rPr>
                <a:t>——</a:t>
              </a:r>
              <a:r>
                <a:rPr lang="zh-CN" altLang="en-US" sz="2400" dirty="0">
                  <a:solidFill>
                    <a:srgbClr val="110301"/>
                  </a:solidFill>
                </a:rPr>
                <a:t>中国第一所近代海军学校</a:t>
              </a:r>
              <a:endParaRPr lang="zh-CN" altLang="en-US" sz="2400" dirty="0">
                <a:solidFill>
                  <a:srgbClr val="11030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 noRot="1"/>
          </p:cNvSpPr>
          <p:nvPr>
            <p:ph type="title"/>
          </p:nvPr>
        </p:nvSpPr>
        <p:spPr>
          <a:xfrm>
            <a:off x="3733800" y="396875"/>
            <a:ext cx="6632575" cy="1143000"/>
          </a:xfrm>
        </p:spPr>
        <p:txBody>
          <a:bodyPr anchor="ctr"/>
          <a:p>
            <a:pPr algn="r"/>
            <a:r>
              <a:rPr lang="en-US" altLang="zh-CN" sz="4000" b="1">
                <a:solidFill>
                  <a:srgbClr val="111111"/>
                </a:solidFill>
              </a:rPr>
              <a:t>19</a:t>
            </a:r>
            <a:r>
              <a:rPr lang="zh-CN" altLang="en-US" sz="4000" b="1">
                <a:solidFill>
                  <a:srgbClr val="111111"/>
                </a:solidFill>
              </a:rPr>
              <a:t>世纪</a:t>
            </a:r>
            <a:r>
              <a:rPr lang="en-US" altLang="zh-CN" sz="4000" b="1">
                <a:solidFill>
                  <a:srgbClr val="111111"/>
                </a:solidFill>
              </a:rPr>
              <a:t>60</a:t>
            </a:r>
            <a:r>
              <a:rPr lang="zh-CN" altLang="en-US" sz="4000" b="1">
                <a:solidFill>
                  <a:srgbClr val="111111"/>
                </a:solidFill>
              </a:rPr>
              <a:t>年代</a:t>
            </a:r>
            <a:r>
              <a:rPr lang="en-US" altLang="zh-CN" sz="4000" b="1">
                <a:solidFill>
                  <a:srgbClr val="111111"/>
                </a:solidFill>
              </a:rPr>
              <a:t>——20</a:t>
            </a:r>
            <a:r>
              <a:rPr lang="zh-CN" altLang="en-US" sz="4000" b="1">
                <a:solidFill>
                  <a:srgbClr val="111111"/>
                </a:solidFill>
              </a:rPr>
              <a:t>世纪初</a:t>
            </a:r>
            <a:endParaRPr lang="zh-CN" altLang="en-US" sz="4000" b="1">
              <a:solidFill>
                <a:srgbClr val="111111"/>
              </a:solidFill>
            </a:endParaRPr>
          </a:p>
        </p:txBody>
      </p:sp>
      <p:sp>
        <p:nvSpPr>
          <p:cNvPr id="5122" name="内容占位符 2"/>
          <p:cNvSpPr>
            <a:spLocks noGrp="1" noRot="1"/>
          </p:cNvSpPr>
          <p:nvPr>
            <p:ph idx="1"/>
          </p:nvPr>
        </p:nvSpPr>
        <p:spPr>
          <a:xfrm>
            <a:off x="4606925" y="1819275"/>
            <a:ext cx="3592513" cy="1006475"/>
          </a:xfrm>
        </p:spPr>
        <p:txBody>
          <a:bodyPr anchor="t"/>
          <a:p>
            <a:pPr marL="0" indent="0">
              <a:buNone/>
            </a:pPr>
            <a:r>
              <a:rPr lang="zh-CN" altLang="en-US" sz="4000" b="1">
                <a:solidFill>
                  <a:srgbClr val="FF0000"/>
                </a:solidFill>
              </a:rPr>
              <a:t>近代化的探索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2638425" y="3074988"/>
            <a:ext cx="7346950" cy="3175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2638425" y="3106738"/>
            <a:ext cx="1588" cy="757238"/>
          </a:xfrm>
          <a:prstGeom prst="line">
            <a:avLst/>
          </a:prstGeom>
          <a:ln w="57150">
            <a:solidFill>
              <a:srgbClr val="11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4964113" y="3106738"/>
            <a:ext cx="1588" cy="757238"/>
          </a:xfrm>
          <a:prstGeom prst="line">
            <a:avLst/>
          </a:prstGeom>
          <a:ln w="57150">
            <a:solidFill>
              <a:srgbClr val="11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7289800" y="3074988"/>
            <a:ext cx="0" cy="757238"/>
          </a:xfrm>
          <a:prstGeom prst="line">
            <a:avLst/>
          </a:prstGeom>
          <a:ln w="57150">
            <a:solidFill>
              <a:srgbClr val="11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9904413" y="3074988"/>
            <a:ext cx="1588" cy="757238"/>
          </a:xfrm>
          <a:prstGeom prst="line">
            <a:avLst/>
          </a:prstGeom>
          <a:ln w="57150">
            <a:solidFill>
              <a:srgbClr val="11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6096000" y="2603500"/>
            <a:ext cx="0" cy="465138"/>
          </a:xfrm>
          <a:prstGeom prst="line">
            <a:avLst/>
          </a:prstGeom>
          <a:ln w="57150">
            <a:solidFill>
              <a:srgbClr val="11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784350" y="3863975"/>
            <a:ext cx="2155825" cy="119888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洋务运动</a:t>
            </a:r>
            <a:endParaRPr lang="zh-CN" altLang="en-US" sz="36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（开端）</a:t>
            </a:r>
            <a:endParaRPr lang="zh-CN" altLang="en-US" sz="36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75138" y="3948113"/>
            <a:ext cx="13779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戊戌变法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29413" y="3863975"/>
            <a:ext cx="13779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辛亥革命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39188" y="3832225"/>
            <a:ext cx="1627187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新文化运动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638425" y="4949825"/>
            <a:ext cx="1588" cy="639763"/>
          </a:xfrm>
          <a:prstGeom prst="straightConnector1">
            <a:avLst/>
          </a:prstGeom>
          <a:ln w="57150">
            <a:solidFill>
              <a:srgbClr val="11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9348788" y="4949825"/>
            <a:ext cx="1588" cy="639763"/>
          </a:xfrm>
          <a:prstGeom prst="straightConnector1">
            <a:avLst/>
          </a:prstGeom>
          <a:ln w="57150">
            <a:solidFill>
              <a:srgbClr val="11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965700" y="5146675"/>
            <a:ext cx="914400" cy="514350"/>
          </a:xfrm>
          <a:prstGeom prst="straightConnector1">
            <a:avLst/>
          </a:prstGeom>
          <a:ln w="57150">
            <a:solidFill>
              <a:srgbClr val="11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6169025" y="5062538"/>
            <a:ext cx="1120775" cy="527050"/>
          </a:xfrm>
          <a:prstGeom prst="straightConnector1">
            <a:avLst/>
          </a:prstGeom>
          <a:ln w="57150">
            <a:solidFill>
              <a:srgbClr val="11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20838" y="5589588"/>
            <a:ext cx="2035175" cy="119888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技术</a:t>
            </a:r>
            <a:endParaRPr lang="zh-CN" altLang="en-US" sz="36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（器物）</a:t>
            </a:r>
            <a:endParaRPr lang="zh-CN" altLang="en-US" sz="36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64113" y="5661025"/>
            <a:ext cx="2035175" cy="64516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制度</a:t>
            </a:r>
            <a:endParaRPr lang="zh-CN" altLang="en-US" sz="36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31200" y="5661025"/>
            <a:ext cx="2035175" cy="64516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思想</a:t>
            </a:r>
            <a:endParaRPr lang="zh-CN" altLang="en-US" sz="3600" b="1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  <p:bldP spid="11" grpId="0"/>
      <p:bldP spid="16" grpId="0" bldLvl="0" animBg="1"/>
      <p:bldP spid="17" grpId="0" bldLvl="0" animBg="1"/>
      <p:bldP spid="1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1397" y="865453"/>
            <a:ext cx="853558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兴办新式学堂，培养新式人才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301"/>
                </a:solidFill>
                <a:effectLst/>
                <a:uLnTx/>
                <a:uFillTx/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二、洋务运动的内容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0301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cs"/>
            </a:endParaRPr>
          </a:p>
        </p:txBody>
      </p:sp>
      <p:pic>
        <p:nvPicPr>
          <p:cNvPr id="8" name="图片 7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25" y="-7830"/>
            <a:ext cx="1368721" cy="121255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1525" y="1544208"/>
            <a:ext cx="12084711" cy="5313791"/>
            <a:chOff x="712133" y="966427"/>
            <a:chExt cx="10044539" cy="4925146"/>
          </a:xfrm>
        </p:grpSpPr>
        <p:pic>
          <p:nvPicPr>
            <p:cNvPr id="13" name="Picture 4" descr="tem1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33" y="966427"/>
              <a:ext cx="10044539" cy="492514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779060" y="1030968"/>
              <a:ext cx="7306184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中国留美幼童</a:t>
              </a:r>
              <a:r>
                <a:rPr lang="en-US" altLang="zh-CN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——</a:t>
              </a:r>
              <a:r>
                <a:rPr lang="zh-CN" altLang="en-US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中国历史上最早的官派留学生</a:t>
              </a:r>
              <a:endParaRPr lang="zh-CN" altLang="en-US" sz="2400" b="1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作用：为近代中国培养了一批近代新式人才，推动了中国近代化教育的发展。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07390" y="2199005"/>
            <a:ext cx="10646410" cy="3938204"/>
            <a:chOff x="531509" y="670926"/>
            <a:chExt cx="11336644" cy="683851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 cstate="print"/>
            <a:srcRect l="13839" r="7467" b="2"/>
            <a:stretch>
              <a:fillRect/>
            </a:stretch>
          </p:blipFill>
          <p:spPr>
            <a:xfrm>
              <a:off x="4314104" y="670926"/>
              <a:ext cx="3777025" cy="5488516"/>
            </a:xfrm>
            <a:prstGeom prst="rect">
              <a:avLst/>
            </a:prstGeom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/>
            <a:srcRect l="8934" r="8252" b="-2"/>
            <a:stretch>
              <a:fillRect/>
            </a:stretch>
          </p:blipFill>
          <p:spPr bwMode="auto">
            <a:xfrm>
              <a:off x="531510" y="684740"/>
              <a:ext cx="3782595" cy="5488516"/>
            </a:xfrm>
            <a:prstGeom prst="rect">
              <a:avLst/>
            </a:prstGeom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531509" y="6068275"/>
              <a:ext cx="3782595" cy="1441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>
              <a:spAutoFit/>
            </a:bodyPr>
            <a:p>
              <a:pPr algn="ctr"/>
              <a:r>
                <a:rPr lang="zh-CN" altLang="en-US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中国铁路之父</a:t>
              </a:r>
              <a:endParaRPr lang="en-US" altLang="zh-CN" sz="2400" b="1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r>
                <a:rPr lang="en-US" altLang="zh-CN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——</a:t>
              </a:r>
              <a:r>
                <a:rPr lang="zh-CN" altLang="en-US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詹天佑</a:t>
              </a:r>
              <a:endParaRPr lang="zh-CN" altLang="en-US" sz="2400" b="1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4308534" y="6068275"/>
              <a:ext cx="3782595" cy="1441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>
              <a:spAutoFit/>
            </a:bodyPr>
            <a:p>
              <a:pPr algn="ctr"/>
              <a:r>
                <a:rPr lang="zh-CN" altLang="en-US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清华大学首任校长</a:t>
              </a:r>
              <a:endParaRPr lang="en-US" altLang="zh-CN" sz="2400" b="1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r>
                <a:rPr lang="en-US" altLang="zh-CN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——</a:t>
              </a:r>
              <a:r>
                <a:rPr lang="zh-CN" altLang="en-US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唐国安</a:t>
              </a:r>
              <a:endParaRPr lang="zh-CN" altLang="en-US" sz="2400" b="1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pic>
          <p:nvPicPr>
            <p:cNvPr id="20" name="Picture 2" descr="https://timgsa.baidu.com/timg?image&amp;quality=80&amp;size=b9999_10000&amp;sec=1565870659523&amp;di=e5037376c8b403e6e1b1133ac053ff44&amp;imgtype=0&amp;src=http%3A%2F%2Fimage.thepaper.cn%2Fwap%2Fimage%2F4%2F363%2F9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696" y="684740"/>
              <a:ext cx="3771457" cy="5488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8102265" y="6068275"/>
              <a:ext cx="3765888" cy="1441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>
              <a:spAutoFit/>
            </a:bodyPr>
            <a:p>
              <a:pPr algn="ctr"/>
              <a:r>
                <a:rPr lang="zh-CN" altLang="en-US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中华民国的第一位总理</a:t>
              </a:r>
              <a:endParaRPr lang="en-US" altLang="zh-CN" sz="2400" b="1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r>
                <a:rPr lang="en-US" altLang="zh-CN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——</a:t>
              </a:r>
              <a:r>
                <a:rPr lang="zh-CN" altLang="en-US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唐绍仪</a:t>
              </a:r>
              <a:endParaRPr lang="zh-CN" altLang="en-US" sz="2400" b="1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1030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二、洋务运动的内容</a:t>
            </a:r>
            <a:endParaRPr lang="zh-CN" altLang="en-US" sz="2800" b="1" dirty="0">
              <a:solidFill>
                <a:srgbClr val="11030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5" name="图片 4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25" y="-7830"/>
            <a:ext cx="1368721" cy="1212556"/>
          </a:xfrm>
          <a:prstGeom prst="rect">
            <a:avLst/>
          </a:prstGeom>
        </p:spPr>
      </p:pic>
      <p:sp>
        <p:nvSpPr>
          <p:cNvPr id="6" name="矩形: 一个圆顶角，剪去另一个顶角 5"/>
          <p:cNvSpPr/>
          <p:nvPr/>
        </p:nvSpPr>
        <p:spPr>
          <a:xfrm>
            <a:off x="4661566" y="1715837"/>
            <a:ext cx="7102170" cy="2536103"/>
          </a:xfrm>
          <a:prstGeom prst="snipRound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    古今国势，必先富而后能强，尤必富在民生而国本乃可益固。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臣拟遴派绅商，在上海购买机器．设局仿造布匹，冀稍分洋商之利。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>
              <a:lnSpc>
                <a:spcPct val="11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李鸿章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试办织布局折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1882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年）</a:t>
            </a:r>
            <a:endParaRPr lang="zh-CN" altLang="en-US" sz="28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774919" y="2321084"/>
            <a:ext cx="21308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257060" y="2797500"/>
            <a:ext cx="656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285719" y="3733324"/>
            <a:ext cx="1743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1" y="1204726"/>
            <a:ext cx="3636878" cy="4023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框 14"/>
          <p:cNvSpPr txBox="1"/>
          <p:nvPr/>
        </p:nvSpPr>
        <p:spPr>
          <a:xfrm>
            <a:off x="1859280" y="5422441"/>
            <a:ext cx="178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李鸿章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8632" y="1091805"/>
            <a:ext cx="853558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创办近代民用企业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301"/>
                </a:solidFill>
                <a:effectLst/>
                <a:uLnTx/>
                <a:uFillTx/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二、洋务运动的内容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0301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cs"/>
            </a:endParaRPr>
          </a:p>
        </p:txBody>
      </p:sp>
      <p:pic>
        <p:nvPicPr>
          <p:cNvPr id="8" name="图片 7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25" y="-7830"/>
            <a:ext cx="1368721" cy="12125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38632" y="1845417"/>
            <a:ext cx="377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世纪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70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年代起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8632" y="2419493"/>
            <a:ext cx="377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：“求富”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8632" y="2967335"/>
            <a:ext cx="377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代表企业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-7830"/>
            <a:ext cx="693578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8523288" y="889108"/>
            <a:ext cx="192087" cy="160337"/>
          </a:xfrm>
          <a:prstGeom prst="flowChartConnector">
            <a:avLst/>
          </a:prstGeom>
          <a:solidFill>
            <a:srgbClr val="C62606"/>
          </a:solidFill>
          <a:ln w="9525">
            <a:solidFill>
              <a:schemeClr val="tx1"/>
            </a:solidFill>
            <a:round/>
          </a:ln>
        </p:spPr>
        <p:txBody>
          <a:bodyPr wrap="none" lIns="106985" tIns="53492" rIns="106985" bIns="5349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7239000" y="3721208"/>
            <a:ext cx="192088" cy="158750"/>
          </a:xfrm>
          <a:prstGeom prst="flowChartConnector">
            <a:avLst/>
          </a:prstGeom>
          <a:solidFill>
            <a:srgbClr val="C62606"/>
          </a:solidFill>
          <a:ln w="9525">
            <a:solidFill>
              <a:schemeClr val="tx1"/>
            </a:solidFill>
            <a:round/>
          </a:ln>
        </p:spPr>
        <p:txBody>
          <a:bodyPr wrap="none" lIns="106985" tIns="53492" rIns="106985" bIns="5349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9413875" y="3560870"/>
            <a:ext cx="192088" cy="160338"/>
          </a:xfrm>
          <a:prstGeom prst="flowChartConnector">
            <a:avLst/>
          </a:prstGeom>
          <a:solidFill>
            <a:srgbClr val="C62606"/>
          </a:solidFill>
          <a:ln w="9525">
            <a:solidFill>
              <a:schemeClr val="tx1"/>
            </a:solidFill>
            <a:round/>
          </a:ln>
        </p:spPr>
        <p:txBody>
          <a:bodyPr wrap="none" lIns="106985" tIns="53492" rIns="106985" bIns="5349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7521575" y="3781533"/>
            <a:ext cx="192088" cy="158750"/>
          </a:xfrm>
          <a:prstGeom prst="flowChartConnector">
            <a:avLst/>
          </a:prstGeom>
          <a:solidFill>
            <a:srgbClr val="C62606"/>
          </a:solidFill>
          <a:ln w="9525">
            <a:solidFill>
              <a:schemeClr val="tx1"/>
            </a:solidFill>
            <a:round/>
          </a:ln>
        </p:spPr>
        <p:txBody>
          <a:bodyPr wrap="none" lIns="106985" tIns="53492" rIns="106985" bIns="5349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25" name="Rectangle 132"/>
          <p:cNvSpPr>
            <a:spLocks noChangeArrowheads="1"/>
          </p:cNvSpPr>
          <p:nvPr/>
        </p:nvSpPr>
        <p:spPr bwMode="auto">
          <a:xfrm>
            <a:off x="9169563" y="2822014"/>
            <a:ext cx="2300948" cy="596247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6985" tIns="53492" rIns="106985" bIns="53492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轮船招商局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Rectangle 132"/>
          <p:cNvSpPr>
            <a:spLocks noChangeArrowheads="1"/>
          </p:cNvSpPr>
          <p:nvPr/>
        </p:nvSpPr>
        <p:spPr bwMode="auto">
          <a:xfrm>
            <a:off x="8021763" y="164661"/>
            <a:ext cx="1793569" cy="596247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6985" tIns="53492" rIns="106985" bIns="53492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开平煤矿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" name="Rectangle 132"/>
          <p:cNvSpPr>
            <a:spLocks noChangeArrowheads="1"/>
          </p:cNvSpPr>
          <p:nvPr/>
        </p:nvSpPr>
        <p:spPr bwMode="auto">
          <a:xfrm>
            <a:off x="5312595" y="3002133"/>
            <a:ext cx="1840559" cy="596247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6985" tIns="53492" rIns="106985" bIns="53492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汉阳铁厂</a:t>
            </a:r>
            <a:endParaRPr lang="zh-CN" altLang="en-US" sz="2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Rectangle 132"/>
          <p:cNvSpPr>
            <a:spLocks noChangeArrowheads="1"/>
          </p:cNvSpPr>
          <p:nvPr/>
        </p:nvSpPr>
        <p:spPr bwMode="auto">
          <a:xfrm>
            <a:off x="5381893" y="4114495"/>
            <a:ext cx="2331770" cy="596247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6985" tIns="53492" rIns="106985" bIns="53492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湖北织布局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9" grpId="0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578" r="1" b="10342"/>
          <a:stretch>
            <a:fillRect/>
          </a:stretch>
        </p:blipFill>
        <p:spPr>
          <a:xfrm>
            <a:off x="0" y="0"/>
            <a:ext cx="11065397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5780772"/>
            <a:ext cx="12192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C00000"/>
                </a:solidFill>
                <a:ea typeface="方正苏新诗柳楷简体" panose="02000000000000000000" pitchFamily="2" charset="-122"/>
              </a:defRPr>
            </a:lvl1pPr>
          </a:lstStyle>
          <a:p>
            <a:r>
              <a:rPr lang="en-US" altLang="zh-CN" sz="3200" b="0" dirty="0">
                <a:solidFill>
                  <a:schemeClr val="tx1"/>
                </a:solidFill>
              </a:rPr>
              <a:t>——</a:t>
            </a:r>
            <a:r>
              <a:rPr lang="zh-CN" altLang="en-US" sz="3200" b="0" dirty="0">
                <a:solidFill>
                  <a:schemeClr val="tx1"/>
                </a:solidFill>
              </a:rPr>
              <a:t>清末最早设立的大型轮船航运企业</a:t>
            </a:r>
            <a:endParaRPr lang="en-US" altLang="zh-CN" sz="3200" b="0" dirty="0">
              <a:solidFill>
                <a:schemeClr val="tx1"/>
              </a:solidFill>
            </a:endParaRPr>
          </a:p>
          <a:p>
            <a:r>
              <a:rPr lang="zh-CN" altLang="en-US" sz="3200" b="0" dirty="0">
                <a:solidFill>
                  <a:schemeClr val="tx1"/>
                </a:solidFill>
              </a:rPr>
              <a:t>也是清政府经营的</a:t>
            </a:r>
            <a:r>
              <a:rPr lang="zh-CN" altLang="en-US" sz="3200" dirty="0"/>
              <a:t>第一家</a:t>
            </a:r>
            <a:r>
              <a:rPr lang="zh-CN" altLang="en-US" sz="3200" b="0" dirty="0">
                <a:solidFill>
                  <a:schemeClr val="tx1"/>
                </a:solidFill>
              </a:rPr>
              <a:t>近代民用企业</a:t>
            </a:r>
            <a:endParaRPr lang="zh-CN" altLang="en-US" sz="3200" b="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40650" y="289367"/>
            <a:ext cx="1446550" cy="30238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轮船招商局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李鸿章创设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2"/>
          <a:stretch>
            <a:fillRect/>
          </a:stretch>
        </p:blipFill>
        <p:spPr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6" descr="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 r="-2" b="447"/>
          <a:stretch>
            <a:fillRect/>
          </a:stretch>
        </p:blipFill>
        <p:spPr bwMode="auto">
          <a:xfrm>
            <a:off x="5639882" y="5016"/>
            <a:ext cx="6552098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5780772"/>
            <a:ext cx="549426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a typeface="方正苏新诗柳楷简体" panose="02000000000000000000" pitchFamily="2" charset="-122"/>
              </a:rPr>
              <a:t>开平煤矿</a:t>
            </a:r>
            <a:r>
              <a:rPr lang="zh-CN" altLang="en-US" sz="2400" b="1" dirty="0">
                <a:solidFill>
                  <a:srgbClr val="110301"/>
                </a:solidFill>
                <a:ea typeface="方正苏新诗柳楷简体" panose="02000000000000000000" pitchFamily="2" charset="-122"/>
              </a:rPr>
              <a:t>（即开平矿务局）</a:t>
            </a:r>
            <a:endParaRPr lang="en-US" altLang="zh-CN" sz="2400" b="1" dirty="0">
              <a:solidFill>
                <a:srgbClr val="110301"/>
              </a:solidFill>
              <a:ea typeface="方正苏新诗柳楷简体" panose="02000000000000000000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110301"/>
                </a:solidFill>
                <a:ea typeface="方正苏新诗柳楷简体" panose="02000000000000000000" pitchFamily="2" charset="-122"/>
              </a:rPr>
              <a:t>李鸿章创设</a:t>
            </a:r>
            <a:endParaRPr lang="en-US" altLang="zh-CN" sz="2400" b="1" dirty="0">
              <a:solidFill>
                <a:srgbClr val="110301"/>
              </a:solidFill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r="8809" b="-2"/>
          <a:stretch>
            <a:fillRect/>
          </a:stretch>
        </p:blipFill>
        <p:spPr>
          <a:xfrm>
            <a:off x="0" y="29560"/>
            <a:ext cx="4793247" cy="68511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r="13275"/>
          <a:stretch>
            <a:fillRect/>
          </a:stretch>
        </p:blipFill>
        <p:spPr>
          <a:xfrm>
            <a:off x="4793249" y="6842"/>
            <a:ext cx="7398751" cy="6851158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93246" y="5780782"/>
            <a:ext cx="739875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zh-CN" altLang="en-US" sz="4000" b="1" dirty="0">
                <a:solidFill>
                  <a:srgbClr val="C00000"/>
                </a:solidFill>
                <a:ea typeface="方正苏新诗柳楷简体" panose="02000000000000000000" pitchFamily="2" charset="-122"/>
              </a:rPr>
              <a:t>汉阳铁厂</a:t>
            </a:r>
            <a:r>
              <a:rPr lang="zh-CN" altLang="en-US" sz="2400" b="1" dirty="0">
                <a:solidFill>
                  <a:srgbClr val="110301"/>
                </a:solidFill>
                <a:ea typeface="方正苏新诗柳楷简体" panose="02000000000000000000" pitchFamily="2" charset="-122"/>
              </a:rPr>
              <a:t>（张之洞创设）</a:t>
            </a:r>
            <a:endParaRPr lang="en-US" altLang="zh-CN" sz="4000" b="1" dirty="0">
              <a:solidFill>
                <a:srgbClr val="C00000"/>
              </a:solidFill>
              <a:ea typeface="方正苏新诗柳楷简体" panose="02000000000000000000" pitchFamily="2" charset="-122"/>
            </a:endParaRPr>
          </a:p>
          <a:p>
            <a:pPr algn="ctr"/>
            <a:r>
              <a:rPr lang="en-US" altLang="zh-CN" sz="24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——</a:t>
            </a:r>
            <a:r>
              <a:rPr lang="zh-CN" altLang="en-US" sz="24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中国近代最早的官办钢铁企业</a:t>
            </a:r>
            <a:endParaRPr lang="zh-CN" altLang="en-US" sz="24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12"/>
            <a:ext cx="6331991" cy="5092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文本框 21"/>
          <p:cNvSpPr txBox="1"/>
          <p:nvPr/>
        </p:nvSpPr>
        <p:spPr>
          <a:xfrm>
            <a:off x="6459656" y="528513"/>
            <a:ext cx="5600687" cy="2246769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   上海轮船招商局创立后三年内，外轮损失了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1300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万两白银。湖北官办织布局开办后，江南海关每年进口洋布减少十五万匹。                                                                                 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——《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中国近代史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中华书局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1983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年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63" y="93212"/>
            <a:ext cx="279980" cy="466633"/>
          </a:xfrm>
          <a:prstGeom prst="rect">
            <a:avLst/>
          </a:prstGeom>
        </p:spPr>
      </p:pic>
      <p:graphicFrame>
        <p:nvGraphicFramePr>
          <p:cNvPr id="26" name="Group 4"/>
          <p:cNvGraphicFramePr>
            <a:graphicFrameLocks noGrp="1"/>
          </p:cNvGraphicFramePr>
          <p:nvPr/>
        </p:nvGraphicFramePr>
        <p:xfrm>
          <a:off x="6428060" y="3187451"/>
          <a:ext cx="5663877" cy="1576112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519959"/>
                <a:gridCol w="2071959"/>
                <a:gridCol w="2071959"/>
              </a:tblGrid>
              <a:tr h="709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洋务运动前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洋务运动后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6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外国商品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思源黑体" panose="020B0500000000090000" pitchFamily="34" charset="-122"/>
                          <a:ea typeface="思源黑体" panose="020B0500000000090000" pitchFamily="34" charset="-122"/>
                          <a:cs typeface="+mn-cs"/>
                        </a:rPr>
                        <a:t> 洋货盛行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思源黑体" panose="020B0500000000090000" pitchFamily="34" charset="-122"/>
                        <a:ea typeface="思源黑体" panose="020B0500000000090000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kern="1200" dirty="0">
                          <a:solidFill>
                            <a:srgbClr val="FF0000"/>
                          </a:solidFill>
                          <a:latin typeface="思源黑体" panose="020B0500000000090000" pitchFamily="34" charset="-122"/>
                          <a:ea typeface="思源黑体" panose="020B0500000000090000" pitchFamily="34" charset="-122"/>
                          <a:cs typeface="+mn-cs"/>
                        </a:rPr>
                        <a:t> </a:t>
                      </a:r>
                      <a:endParaRPr lang="zh-CN" altLang="en-US" sz="2400" kern="1200" dirty="0">
                        <a:solidFill>
                          <a:srgbClr val="FF0000"/>
                        </a:solidFill>
                        <a:latin typeface="思源黑体" panose="020B0500000000090000" pitchFamily="34" charset="-122"/>
                        <a:ea typeface="思源黑体" panose="020B0500000000090000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9770129" y="3986610"/>
            <a:ext cx="2640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分洋商之利</a:t>
            </a:r>
            <a:endParaRPr lang="zh-CN" altLang="en-US" sz="2400" b="1" dirty="0">
              <a:solidFill>
                <a:srgbClr val="FF0000"/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5658830"/>
            <a:ext cx="1219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客观上促进了中国民族资本主义的产生，</a:t>
            </a:r>
            <a:endParaRPr lang="en-US" altLang="zh-C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 algn="ctr"/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对外国资本的入侵起到了一定的抵制作用。</a:t>
            </a:r>
            <a:endParaRPr lang="zh-CN" alt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1397" y="865453"/>
            <a:ext cx="8535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建立新式海陆军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301"/>
                </a:solidFill>
                <a:effectLst/>
                <a:uLnTx/>
                <a:uFillTx/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二、洋务运动的内容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0301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cs"/>
            </a:endParaRPr>
          </a:p>
        </p:txBody>
      </p:sp>
      <p:pic>
        <p:nvPicPr>
          <p:cNvPr id="8" name="图片 7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25" y="-7830"/>
            <a:ext cx="1368721" cy="121255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87539" y="2078009"/>
            <a:ext cx="8951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）组建新式陆军：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世纪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年代起，组建新式洋枪队，采用西式操练兵。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C11001a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2542" r="1152" b="3178"/>
          <a:stretch>
            <a:fillRect/>
          </a:stretch>
        </p:blipFill>
        <p:spPr bwMode="auto">
          <a:xfrm>
            <a:off x="164387" y="10"/>
            <a:ext cx="11887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751531" y="3013502"/>
            <a:ext cx="3919787" cy="2866588"/>
            <a:chOff x="751531" y="3013502"/>
            <a:chExt cx="3919787" cy="2866588"/>
          </a:xfrm>
        </p:grpSpPr>
        <p:sp>
          <p:nvSpPr>
            <p:cNvPr id="14" name="对话气泡: 矩形 13"/>
            <p:cNvSpPr/>
            <p:nvPr/>
          </p:nvSpPr>
          <p:spPr>
            <a:xfrm>
              <a:off x="751531" y="3013502"/>
              <a:ext cx="3919787" cy="2866588"/>
            </a:xfrm>
            <a:prstGeom prst="wedgeRectCallout">
              <a:avLst>
                <a:gd name="adj1" fmla="val 33423"/>
                <a:gd name="adj2" fmla="val -6039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01" y="3138270"/>
              <a:ext cx="1945266" cy="265002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835667" y="3323411"/>
              <a:ext cx="171064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8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中亚浩罕国将领阿古柏占据新疆部分地区</a:t>
              </a:r>
              <a:endPara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5" name="对话气泡: 矩形 14"/>
          <p:cNvSpPr/>
          <p:nvPr/>
        </p:nvSpPr>
        <p:spPr>
          <a:xfrm>
            <a:off x="203479" y="727066"/>
            <a:ext cx="3464395" cy="680494"/>
          </a:xfrm>
          <a:prstGeom prst="wedgeRectCallout">
            <a:avLst>
              <a:gd name="adj1" fmla="val 36313"/>
              <a:gd name="adj2" fmla="val 91816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俄国出兵侵占伊犁</a:t>
            </a:r>
            <a:endParaRPr lang="zh-CN" altLang="en-US" sz="28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078319" y="1562459"/>
            <a:ext cx="2592999" cy="1296144"/>
          </a:xfrm>
          <a:prstGeom prst="ellipse">
            <a:avLst/>
          </a:prstGeom>
          <a:solidFill>
            <a:srgbClr val="B51C3A"/>
          </a:solidFill>
          <a:ln w="381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西北</a:t>
            </a:r>
            <a:endParaRPr lang="en-US" altLang="zh-CN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塞防危机</a:t>
            </a:r>
            <a:endParaRPr lang="zh-CN" alt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对话气泡: 矩形 18"/>
          <p:cNvSpPr/>
          <p:nvPr/>
        </p:nvSpPr>
        <p:spPr>
          <a:xfrm>
            <a:off x="8263650" y="3138270"/>
            <a:ext cx="2604696" cy="865635"/>
          </a:xfrm>
          <a:prstGeom prst="wedgeRectCallout">
            <a:avLst>
              <a:gd name="adj1" fmla="val 47582"/>
              <a:gd name="adj2" fmla="val 88796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日本侵占琉球</a:t>
            </a:r>
            <a:endParaRPr lang="en-US" altLang="zh-CN" sz="2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改为冲绳县</a:t>
            </a:r>
            <a:endParaRPr lang="zh-CN" altLang="en-US" sz="2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对话气泡: 矩形 19"/>
          <p:cNvSpPr/>
          <p:nvPr/>
        </p:nvSpPr>
        <p:spPr>
          <a:xfrm>
            <a:off x="7652432" y="5533118"/>
            <a:ext cx="2604696" cy="865635"/>
          </a:xfrm>
          <a:prstGeom prst="wedgeRectCallout">
            <a:avLst>
              <a:gd name="adj1" fmla="val 21154"/>
              <a:gd name="adj2" fmla="val -82117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美国侵略台湾</a:t>
            </a:r>
            <a:endParaRPr lang="en-US" altLang="zh-CN" sz="2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日本侵略台湾</a:t>
            </a:r>
            <a:endParaRPr lang="zh-CN" altLang="en-US" sz="2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893050" y="4120439"/>
            <a:ext cx="2604696" cy="1296144"/>
          </a:xfrm>
          <a:prstGeom prst="ellipse">
            <a:avLst/>
          </a:prstGeom>
          <a:solidFill>
            <a:srgbClr val="C00000"/>
          </a:solidFill>
          <a:ln w="381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东南</a:t>
            </a:r>
            <a:endParaRPr lang="en-US" altLang="zh-CN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海防危机</a:t>
            </a:r>
            <a:endParaRPr lang="zh-CN" alt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9" grpId="0" animBg="1"/>
      <p:bldP spid="20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578" y="1911440"/>
            <a:ext cx="3686842" cy="13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>
            <a:spLocks noChangeAspect="1"/>
          </p:cNvSpPr>
          <p:nvPr/>
        </p:nvSpPr>
        <p:spPr>
          <a:xfrm>
            <a:off x="2890213" y="3429000"/>
            <a:ext cx="1362365" cy="1362365"/>
          </a:xfrm>
          <a:prstGeom prst="ellipse">
            <a:avLst/>
          </a:prstGeom>
          <a:solidFill>
            <a:srgbClr val="110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壹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8097" y="3725462"/>
            <a:ext cx="750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10301"/>
                </a:solidFill>
                <a:effectLst/>
                <a:uLnTx/>
                <a:uFillTx/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洋务运动的兴起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10301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4826073" y="3574765"/>
            <a:ext cx="5765871" cy="3283235"/>
          </a:xfrm>
          <a:prstGeom prst="cloudCallout">
            <a:avLst>
              <a:gd name="adj1" fmla="val 53228"/>
              <a:gd name="adj2" fmla="val -5033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    重新疆者，所以保蒙古，保蒙古者，所以卫京师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东则海防，西则塞防，二者并重。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r">
              <a:buNone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陕甘总督</a:t>
            </a:r>
            <a:r>
              <a:rPr lang="zh-CN" altLang="en-US" sz="36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左宗棠</a:t>
            </a:r>
            <a:endParaRPr lang="zh-CN" altLang="en-US" sz="36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943138" y="-88688"/>
            <a:ext cx="5765871" cy="2951619"/>
          </a:xfrm>
          <a:prstGeom prst="cloudCallout">
            <a:avLst>
              <a:gd name="adj1" fmla="val -56801"/>
              <a:gd name="adj2" fmla="val 6660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    新疆不复，于肢体无伤；海疆不防， 则腹心之大患愈棘。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直隶总督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李鸿章</a:t>
            </a:r>
            <a:endParaRPr lang="zh-CN" altLang="en-US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0" name="TextBox 10"/>
          <p:cNvSpPr txBox="1"/>
          <p:nvPr/>
        </p:nvSpPr>
        <p:spPr>
          <a:xfrm>
            <a:off x="5484099" y="2675527"/>
            <a:ext cx="1423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VS</a:t>
            </a:r>
            <a:endParaRPr lang="zh-CN" altLang="en-US" sz="66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7"/>
          <a:stretch>
            <a:fillRect/>
          </a:stretch>
        </p:blipFill>
        <p:spPr bwMode="auto">
          <a:xfrm>
            <a:off x="953988" y="3429000"/>
            <a:ext cx="1978301" cy="252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253" y="881325"/>
            <a:ext cx="1799717" cy="252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10"/>
          <p:cNvSpPr txBox="1"/>
          <p:nvPr/>
        </p:nvSpPr>
        <p:spPr>
          <a:xfrm>
            <a:off x="372256" y="6150114"/>
            <a:ext cx="31417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“海防”论</a:t>
            </a:r>
            <a:endParaRPr lang="zh-CN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50" name="TextBox 10"/>
          <p:cNvSpPr txBox="1"/>
          <p:nvPr/>
        </p:nvSpPr>
        <p:spPr>
          <a:xfrm>
            <a:off x="8851374" y="0"/>
            <a:ext cx="2997473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硬笔楷书简体" panose="03000509000000000000" pitchFamily="65" charset="-122"/>
                <a:ea typeface="方正硬笔楷书简体" panose="03000509000000000000" pitchFamily="65" charset="-122"/>
              </a:defRPr>
            </a:lvl1pPr>
          </a:lstStyle>
          <a:p>
            <a:r>
              <a:rPr lang="zh-CN" altLang="en-US" dirty="0"/>
              <a:t>“塞防”论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  <p:bldP spid="49" grpId="0" animBg="1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5334000" cy="6858000"/>
            <a:chOff x="5381267" y="1027490"/>
            <a:chExt cx="5334000" cy="556703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81267" y="1027490"/>
              <a:ext cx="5334000" cy="5086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381267" y="6132858"/>
              <a:ext cx="53340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光绪四年，</a:t>
              </a:r>
              <a:r>
                <a:rPr lang="en-US" altLang="zh-CN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69</a:t>
              </a:r>
              <a:r>
                <a:rPr lang="zh-CN" altLang="en-US" sz="24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岁的左宗棠抬棺出征。</a:t>
              </a:r>
              <a:endParaRPr lang="zh-CN" altLang="en-US" sz="2400" b="1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101" y="104172"/>
            <a:ext cx="6651082" cy="4344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4" name="矩形: 圆角 13"/>
          <p:cNvSpPr/>
          <p:nvPr/>
        </p:nvSpPr>
        <p:spPr>
          <a:xfrm>
            <a:off x="6486390" y="482301"/>
            <a:ext cx="2886042" cy="646986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先北后南</a:t>
            </a:r>
            <a:endParaRPr lang="en-US" altLang="zh-CN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5" name="箭头: 下 14"/>
          <p:cNvSpPr/>
          <p:nvPr/>
        </p:nvSpPr>
        <p:spPr>
          <a:xfrm>
            <a:off x="7761954" y="1171364"/>
            <a:ext cx="334913" cy="51095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/>
        </p:nvSpPr>
        <p:spPr>
          <a:xfrm>
            <a:off x="6486390" y="1711961"/>
            <a:ext cx="2886042" cy="646986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缓进急战</a:t>
            </a:r>
            <a:endParaRPr lang="zh-CN" alt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40101" y="5031145"/>
            <a:ext cx="665108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1884</a:t>
            </a:r>
            <a:r>
              <a:rPr lang="zh-CN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年，清政府</a:t>
            </a:r>
            <a:endParaRPr lang="en-US" altLang="zh-CN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在新疆建立行省</a:t>
            </a:r>
            <a:endParaRPr lang="zh-CN" alt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0"/>
            <a:ext cx="34724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加强西北塞防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091397" y="865453"/>
            <a:ext cx="8535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建立新式海陆军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301"/>
                </a:solidFill>
                <a:effectLst/>
                <a:uLnTx/>
                <a:uFillTx/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二、洋务运动的内容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0301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0042" y="1528877"/>
            <a:ext cx="895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）筹建新式海军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" name="图片 18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25" y="-7830"/>
            <a:ext cx="1368721" cy="1212556"/>
          </a:xfrm>
          <a:prstGeom prst="rect">
            <a:avLst/>
          </a:prstGeom>
        </p:spPr>
      </p:pic>
      <p:pic>
        <p:nvPicPr>
          <p:cNvPr id="2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-7830"/>
            <a:ext cx="693578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8681314" y="-72"/>
            <a:ext cx="3510915" cy="1388745"/>
            <a:chOff x="7845" y="2885"/>
            <a:chExt cx="5529" cy="2187"/>
          </a:xfrm>
        </p:grpSpPr>
        <p:pic>
          <p:nvPicPr>
            <p:cNvPr id="23" name="图片 22" descr="搜狗截图18年09月17日2239_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45" y="3627"/>
              <a:ext cx="3516" cy="1445"/>
            </a:xfrm>
            <a:prstGeom prst="rect">
              <a:avLst/>
            </a:prstGeom>
          </p:spPr>
        </p:pic>
        <p:sp>
          <p:nvSpPr>
            <p:cNvPr id="24" name="线形标注 2 6"/>
            <p:cNvSpPr/>
            <p:nvPr/>
          </p:nvSpPr>
          <p:spPr>
            <a:xfrm>
              <a:off x="10700" y="2885"/>
              <a:ext cx="2674" cy="891"/>
            </a:xfrm>
            <a:prstGeom prst="borderCallout2">
              <a:avLst>
                <a:gd name="adj1" fmla="val 21436"/>
                <a:gd name="adj2" fmla="val 1570"/>
                <a:gd name="adj3" fmla="val 18750"/>
                <a:gd name="adj4" fmla="val -16667"/>
                <a:gd name="adj5" fmla="val 167786"/>
                <a:gd name="adj6" fmla="val -36371"/>
              </a:avLst>
            </a:prstGeom>
            <a:solidFill>
              <a:srgbClr val="00206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</a:rPr>
                <a:t>北洋水师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24265" y="3984625"/>
            <a:ext cx="3467735" cy="1441450"/>
            <a:chOff x="12101" y="5962"/>
            <a:chExt cx="5461" cy="2270"/>
          </a:xfrm>
        </p:grpSpPr>
        <p:pic>
          <p:nvPicPr>
            <p:cNvPr id="26" name="图片 25" descr="搜狗截图18年09月17日2239_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01" y="7048"/>
              <a:ext cx="2881" cy="1184"/>
            </a:xfrm>
            <a:prstGeom prst="rect">
              <a:avLst/>
            </a:prstGeom>
          </p:spPr>
        </p:pic>
        <p:sp>
          <p:nvSpPr>
            <p:cNvPr id="27" name="线形标注 2 7"/>
            <p:cNvSpPr/>
            <p:nvPr/>
          </p:nvSpPr>
          <p:spPr>
            <a:xfrm>
              <a:off x="14888" y="5962"/>
              <a:ext cx="2674" cy="891"/>
            </a:xfrm>
            <a:prstGeom prst="borderCallout2">
              <a:avLst>
                <a:gd name="adj1" fmla="val 16049"/>
                <a:gd name="adj2" fmla="val -224"/>
                <a:gd name="adj3" fmla="val 18750"/>
                <a:gd name="adj4" fmla="val -16667"/>
                <a:gd name="adj5" fmla="val 182107"/>
                <a:gd name="adj6" fmla="val -47278"/>
              </a:avLst>
            </a:prstGeom>
            <a:solidFill>
              <a:srgbClr val="00206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</a:rPr>
                <a:t>福建水师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012305" y="5805170"/>
            <a:ext cx="5179695" cy="812165"/>
            <a:chOff x="9645" y="9118"/>
            <a:chExt cx="8157" cy="1279"/>
          </a:xfrm>
        </p:grpSpPr>
        <p:pic>
          <p:nvPicPr>
            <p:cNvPr id="29" name="图片 28" descr="搜狗截图18年09月17日2239_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45" y="9189"/>
              <a:ext cx="2940" cy="1208"/>
            </a:xfrm>
            <a:prstGeom prst="rect">
              <a:avLst/>
            </a:prstGeom>
          </p:spPr>
        </p:pic>
        <p:sp>
          <p:nvSpPr>
            <p:cNvPr id="30" name="线形标注 2 8"/>
            <p:cNvSpPr/>
            <p:nvPr/>
          </p:nvSpPr>
          <p:spPr>
            <a:xfrm flipH="1">
              <a:off x="15128" y="9118"/>
              <a:ext cx="2674" cy="891"/>
            </a:xfrm>
            <a:prstGeom prst="borderCallout2">
              <a:avLst>
                <a:gd name="adj1" fmla="val 48031"/>
                <a:gd name="adj2" fmla="val 101210"/>
                <a:gd name="adj3" fmla="val 45345"/>
                <a:gd name="adj4" fmla="val 140817"/>
                <a:gd name="adj5" fmla="val 99579"/>
                <a:gd name="adj6" fmla="val 211683"/>
              </a:avLst>
            </a:prstGeom>
            <a:solidFill>
              <a:srgbClr val="00206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</a:rPr>
                <a:t>南洋水师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706463" y="2169259"/>
            <a:ext cx="895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北洋舰队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规模最大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0" y="19251"/>
          <a:ext cx="12192000" cy="7061195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108364"/>
                <a:gridCol w="2246483"/>
                <a:gridCol w="818254"/>
                <a:gridCol w="1227383"/>
                <a:gridCol w="900081"/>
                <a:gridCol w="818254"/>
                <a:gridCol w="639725"/>
                <a:gridCol w="1108364"/>
                <a:gridCol w="1108364"/>
                <a:gridCol w="1108364"/>
                <a:gridCol w="1108364"/>
              </a:tblGrid>
              <a:tr h="491907">
                <a:tc gridSpan="11"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北洋水师主力舰艇</a:t>
                      </a:r>
                      <a:endParaRPr lang="zh-CN" alt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259" marR="28259" marT="14130" marB="1413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11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舰名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舰种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排水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马力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航速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火炮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鱼雷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乘员（人）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管带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制造地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下水（年）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5028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定远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铁甲舰</a:t>
                      </a:r>
                      <a:r>
                        <a:rPr lang="zh-CN" altLang="en-US" sz="1500" dirty="0"/>
                        <a:t>（</a:t>
                      </a:r>
                      <a:r>
                        <a:rPr lang="zh-CN" altLang="en-US" sz="1500" u="none" strike="noStrike" dirty="0"/>
                        <a:t>旗舰</a:t>
                      </a:r>
                      <a:r>
                        <a:rPr lang="zh-CN" altLang="en-US" sz="1500" dirty="0"/>
                        <a:t>）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7335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6900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14.5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22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331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刘步蟾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德国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1882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3011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镇远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铁甲舰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7335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7200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15.4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22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331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林泰曾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德国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1882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5028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来远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装甲防护巡洋舰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2900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4400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15.5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14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202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邱宝仁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德国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1887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5028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经远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装甲防护巡洋舰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2900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4400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15.5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14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202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林永升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德国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1887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5028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致远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穹甲防护巡洋舰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2300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7500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202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邓世昌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英国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1886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5028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靖远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穹甲防护巡洋舰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2300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7500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202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叶祖珪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英国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1886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5028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济远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穹甲防护巡洋舰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2300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2800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204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方伯谦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德国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1883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3808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平远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岸防铁甲舰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2100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2400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14.5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11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145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李和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福建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1889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3808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超勇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撞击巡洋舰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1350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2400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135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黄建勋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英国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1881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3808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扬威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撞击巡洋舰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1350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2400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135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林履中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英国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1881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3011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镇东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炮舰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430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350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-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55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　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英国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1879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3011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镇西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炮舰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430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350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-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54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　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英国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1879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3011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镇南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炮舰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430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350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-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54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蓝建枢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英国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1879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3011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镇北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炮舰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430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350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-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55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吕文经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英国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1879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3011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镇中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炮舰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430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350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-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55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u="none" strike="noStrike" dirty="0"/>
                        <a:t>林文彬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英国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1881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  <a:tr h="3011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镇边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炮舰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430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350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-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54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/>
                        <a:t>　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英国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1881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17662" marR="17662" marT="5888" marB="5888" anchor="ctr"/>
                </a:tc>
              </a:tr>
            </a:tbl>
          </a:graphicData>
        </a:graphic>
      </p:graphicFrame>
      <p:sp>
        <p:nvSpPr>
          <p:cNvPr id="3" name="圆角矩形 36"/>
          <p:cNvSpPr/>
          <p:nvPr/>
        </p:nvSpPr>
        <p:spPr>
          <a:xfrm>
            <a:off x="2189606" y="2843364"/>
            <a:ext cx="7812788" cy="1736646"/>
          </a:xfrm>
          <a:prstGeom prst="roundRect">
            <a:avLst/>
          </a:prstGeom>
          <a:solidFill>
            <a:srgbClr val="B51C3A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东亚第一，世界第九</a:t>
            </a:r>
            <a:endParaRPr lang="en-US" altLang="zh-CN" sz="4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en-US" altLang="zh-CN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——《</a:t>
            </a:r>
            <a:r>
              <a:rPr lang="zh-CN" alt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美国海军年鉴</a:t>
            </a:r>
            <a:r>
              <a:rPr lang="en-US" altLang="zh-CN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lang="zh-CN" altLang="en-US" sz="4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091397" y="865453"/>
            <a:ext cx="8535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建立新式海陆军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301"/>
                </a:solidFill>
                <a:effectLst/>
                <a:uLnTx/>
                <a:uFillTx/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二、洋务运动的内容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0301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0042" y="1528877"/>
            <a:ext cx="895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）筹建新式海军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" name="图片 18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25" y="-7830"/>
            <a:ext cx="1368721" cy="1212556"/>
          </a:xfrm>
          <a:prstGeom prst="rect">
            <a:avLst/>
          </a:prstGeom>
        </p:spPr>
      </p:pic>
      <p:pic>
        <p:nvPicPr>
          <p:cNvPr id="2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-7830"/>
            <a:ext cx="693578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8681314" y="-72"/>
            <a:ext cx="3510915" cy="1388745"/>
            <a:chOff x="7845" y="2885"/>
            <a:chExt cx="5529" cy="2187"/>
          </a:xfrm>
        </p:grpSpPr>
        <p:pic>
          <p:nvPicPr>
            <p:cNvPr id="23" name="图片 22" descr="搜狗截图18年09月17日2239_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45" y="3627"/>
              <a:ext cx="3516" cy="1445"/>
            </a:xfrm>
            <a:prstGeom prst="rect">
              <a:avLst/>
            </a:prstGeom>
          </p:spPr>
        </p:pic>
        <p:sp>
          <p:nvSpPr>
            <p:cNvPr id="24" name="线形标注 2 6"/>
            <p:cNvSpPr/>
            <p:nvPr/>
          </p:nvSpPr>
          <p:spPr>
            <a:xfrm>
              <a:off x="10700" y="2885"/>
              <a:ext cx="2674" cy="891"/>
            </a:xfrm>
            <a:prstGeom prst="borderCallout2">
              <a:avLst>
                <a:gd name="adj1" fmla="val 21436"/>
                <a:gd name="adj2" fmla="val 1570"/>
                <a:gd name="adj3" fmla="val 18750"/>
                <a:gd name="adj4" fmla="val -16667"/>
                <a:gd name="adj5" fmla="val 167786"/>
                <a:gd name="adj6" fmla="val -36371"/>
              </a:avLst>
            </a:prstGeom>
            <a:solidFill>
              <a:srgbClr val="00206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</a:rPr>
                <a:t>北洋水师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24265" y="3984625"/>
            <a:ext cx="3467735" cy="1441450"/>
            <a:chOff x="12101" y="5962"/>
            <a:chExt cx="5461" cy="2270"/>
          </a:xfrm>
        </p:grpSpPr>
        <p:pic>
          <p:nvPicPr>
            <p:cNvPr id="26" name="图片 25" descr="搜狗截图18年09月17日2239_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01" y="7048"/>
              <a:ext cx="2881" cy="1184"/>
            </a:xfrm>
            <a:prstGeom prst="rect">
              <a:avLst/>
            </a:prstGeom>
          </p:spPr>
        </p:pic>
        <p:sp>
          <p:nvSpPr>
            <p:cNvPr id="27" name="线形标注 2 7"/>
            <p:cNvSpPr/>
            <p:nvPr/>
          </p:nvSpPr>
          <p:spPr>
            <a:xfrm>
              <a:off x="14888" y="5962"/>
              <a:ext cx="2674" cy="891"/>
            </a:xfrm>
            <a:prstGeom prst="borderCallout2">
              <a:avLst>
                <a:gd name="adj1" fmla="val 16049"/>
                <a:gd name="adj2" fmla="val -224"/>
                <a:gd name="adj3" fmla="val 18750"/>
                <a:gd name="adj4" fmla="val -16667"/>
                <a:gd name="adj5" fmla="val 182107"/>
                <a:gd name="adj6" fmla="val -47278"/>
              </a:avLst>
            </a:prstGeom>
            <a:solidFill>
              <a:srgbClr val="00206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</a:rPr>
                <a:t>福建水师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012305" y="5805170"/>
            <a:ext cx="5179695" cy="812165"/>
            <a:chOff x="9645" y="9118"/>
            <a:chExt cx="8157" cy="1279"/>
          </a:xfrm>
        </p:grpSpPr>
        <p:pic>
          <p:nvPicPr>
            <p:cNvPr id="29" name="图片 28" descr="搜狗截图18年09月17日2239_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45" y="9189"/>
              <a:ext cx="2940" cy="1208"/>
            </a:xfrm>
            <a:prstGeom prst="rect">
              <a:avLst/>
            </a:prstGeom>
          </p:spPr>
        </p:pic>
        <p:sp>
          <p:nvSpPr>
            <p:cNvPr id="30" name="线形标注 2 8"/>
            <p:cNvSpPr/>
            <p:nvPr/>
          </p:nvSpPr>
          <p:spPr>
            <a:xfrm flipH="1">
              <a:off x="15128" y="9118"/>
              <a:ext cx="2674" cy="891"/>
            </a:xfrm>
            <a:prstGeom prst="borderCallout2">
              <a:avLst>
                <a:gd name="adj1" fmla="val 48031"/>
                <a:gd name="adj2" fmla="val 101210"/>
                <a:gd name="adj3" fmla="val 45345"/>
                <a:gd name="adj4" fmla="val 140817"/>
                <a:gd name="adj5" fmla="val 99579"/>
                <a:gd name="adj6" fmla="val 211683"/>
              </a:avLst>
            </a:prstGeom>
            <a:solidFill>
              <a:srgbClr val="00206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</a:rPr>
                <a:t>南洋水师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706463" y="2169259"/>
            <a:ext cx="895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北洋舰队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规模最大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4520" y="3211415"/>
            <a:ext cx="4905589" cy="9541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1885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年，清政府成立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海军衙门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统一协调指挥。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2" name="图片 36" descr="sh-zq8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256213" y="-72"/>
            <a:ext cx="7038990" cy="6858000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文本框 32"/>
          <p:cNvSpPr txBox="1"/>
          <p:nvPr/>
        </p:nvSpPr>
        <p:spPr>
          <a:xfrm>
            <a:off x="184519" y="4471968"/>
            <a:ext cx="4905589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1885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年，清政府在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台湾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设行省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578" y="1911440"/>
            <a:ext cx="3686842" cy="13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>
            <a:spLocks noChangeAspect="1"/>
          </p:cNvSpPr>
          <p:nvPr/>
        </p:nvSpPr>
        <p:spPr>
          <a:xfrm>
            <a:off x="2890213" y="3429000"/>
            <a:ext cx="1362365" cy="1362365"/>
          </a:xfrm>
          <a:prstGeom prst="ellipse">
            <a:avLst/>
          </a:prstGeom>
          <a:solidFill>
            <a:srgbClr val="110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叁</a:t>
            </a:r>
            <a:endParaRPr lang="zh-CN" altLang="en-US" sz="5400" b="1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8097" y="3725462"/>
            <a:ext cx="750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11030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洋务运动的评价</a:t>
            </a:r>
            <a:endParaRPr lang="zh-CN" altLang="en-US" sz="4800" b="1" dirty="0">
              <a:solidFill>
                <a:srgbClr val="11030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2745423" y="0"/>
            <a:ext cx="1757680" cy="2814321"/>
          </a:xfrm>
          <a:prstGeom prst="parallelogram">
            <a:avLst>
              <a:gd name="adj" fmla="val 365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" b="4493"/>
          <a:stretch>
            <a:fillRect/>
          </a:stretch>
        </p:blipFill>
        <p:spPr>
          <a:xfrm>
            <a:off x="3624263" y="0"/>
            <a:ext cx="8567737" cy="2814321"/>
          </a:xfrm>
          <a:prstGeom prst="rect">
            <a:avLst/>
          </a:prstGeom>
          <a:noFill/>
        </p:spPr>
      </p:pic>
      <p:sp>
        <p:nvSpPr>
          <p:cNvPr id="6" name="流程图: 手动输入 5"/>
          <p:cNvSpPr/>
          <p:nvPr/>
        </p:nvSpPr>
        <p:spPr>
          <a:xfrm rot="16200000" flipV="1">
            <a:off x="243839" y="-243840"/>
            <a:ext cx="2814321" cy="3302002"/>
          </a:xfrm>
          <a:prstGeom prst="flowChartManualInpu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内容占位符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59" r="-2" b="20809"/>
          <a:stretch>
            <a:fillRect/>
          </a:stretch>
        </p:blipFill>
        <p:spPr>
          <a:xfrm>
            <a:off x="20" y="3799843"/>
            <a:ext cx="9804380" cy="3058157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cxnSp>
        <p:nvCxnSpPr>
          <p:cNvPr id="12" name="直接连接符 11"/>
          <p:cNvCxnSpPr/>
          <p:nvPr/>
        </p:nvCxnSpPr>
        <p:spPr>
          <a:xfrm>
            <a:off x="2745423" y="2814321"/>
            <a:ext cx="94465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434080" y="1"/>
            <a:ext cx="87579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流程图: 手动输入 14"/>
          <p:cNvSpPr/>
          <p:nvPr/>
        </p:nvSpPr>
        <p:spPr>
          <a:xfrm rot="16200000" flipH="1">
            <a:off x="9225271" y="3881135"/>
            <a:ext cx="3058157" cy="2875260"/>
          </a:xfrm>
          <a:prstGeom prst="flowChartManualInpu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8757920" y="3789687"/>
            <a:ext cx="1493520" cy="3058139"/>
          </a:xfrm>
          <a:prstGeom prst="triangle">
            <a:avLst>
              <a:gd name="adj" fmla="val 7551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3098926"/>
            <a:ext cx="12465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1895</a:t>
            </a:r>
            <a:r>
              <a:rPr lang="zh-CN" altLang="en-US" sz="2400" dirty="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年</a:t>
            </a:r>
            <a:r>
              <a:rPr lang="en-US" altLang="zh-CN" sz="2400" dirty="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月</a:t>
            </a:r>
            <a:r>
              <a:rPr lang="en-US" altLang="zh-CN" sz="2400" dirty="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17</a:t>
            </a:r>
            <a:r>
              <a:rPr lang="zh-CN" altLang="en-US" sz="2400" dirty="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日，甲午中日战争威海卫战役中，</a:t>
            </a:r>
            <a:r>
              <a:rPr lang="zh-CN" altLang="en-US" sz="24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北洋舰队全军覆没</a:t>
            </a:r>
            <a:r>
              <a:rPr lang="zh-CN" altLang="en-US" sz="2400" dirty="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，标志洋务运动失败。</a:t>
            </a:r>
            <a:endParaRPr lang="zh-CN" altLang="en-US" sz="24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146731" y="2143125"/>
            <a:ext cx="1463993" cy="4237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9795" name="文本框 289794"/>
          <p:cNvSpPr txBox="1"/>
          <p:nvPr/>
        </p:nvSpPr>
        <p:spPr>
          <a:xfrm>
            <a:off x="2362200" y="2514600"/>
            <a:ext cx="1600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破产</a:t>
            </a:r>
            <a:endParaRPr lang="zh-CN" altLang="en-US" sz="2800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89796" name="左大括号 289795"/>
          <p:cNvSpPr/>
          <p:nvPr/>
        </p:nvSpPr>
        <p:spPr>
          <a:xfrm>
            <a:off x="3287713" y="1557338"/>
            <a:ext cx="228600" cy="2209800"/>
          </a:xfrm>
          <a:prstGeom prst="leftBrace">
            <a:avLst>
              <a:gd name="adj1" fmla="val 237012"/>
              <a:gd name="adj2" fmla="val 49102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9797" name="文本框 289796"/>
          <p:cNvSpPr txBox="1"/>
          <p:nvPr/>
        </p:nvSpPr>
        <p:spPr>
          <a:xfrm>
            <a:off x="3581400" y="1295400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标志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9798" name="文本框 289797"/>
          <p:cNvSpPr txBox="1"/>
          <p:nvPr/>
        </p:nvSpPr>
        <p:spPr>
          <a:xfrm>
            <a:off x="4495800" y="746125"/>
            <a:ext cx="6172200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清政府在甲午战争中的惨败：</a:t>
            </a:r>
            <a:endParaRPr lang="zh-CN" altLang="en-US" sz="32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威海卫战役，北洋舰队全军覆没。</a:t>
            </a:r>
            <a:endParaRPr lang="zh-CN" altLang="en-US" sz="32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89799" name="文本框 289798"/>
          <p:cNvSpPr txBox="1"/>
          <p:nvPr/>
        </p:nvSpPr>
        <p:spPr>
          <a:xfrm>
            <a:off x="3581400" y="3429000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原因</a:t>
            </a:r>
            <a:endParaRPr lang="zh-CN" altLang="en-US" sz="2800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89800" name="左大括号 289799"/>
          <p:cNvSpPr/>
          <p:nvPr/>
        </p:nvSpPr>
        <p:spPr>
          <a:xfrm>
            <a:off x="4419600" y="2971800"/>
            <a:ext cx="457200" cy="1371600"/>
          </a:xfrm>
          <a:prstGeom prst="leftBrace">
            <a:avLst>
              <a:gd name="adj1" fmla="val 25000"/>
              <a:gd name="adj2" fmla="val 50000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9801" name="文本框 289800"/>
          <p:cNvSpPr txBox="1"/>
          <p:nvPr/>
        </p:nvSpPr>
        <p:spPr>
          <a:xfrm>
            <a:off x="4876800" y="2635250"/>
            <a:ext cx="5540375" cy="23317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66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①</a:t>
            </a:r>
            <a:r>
              <a:rPr lang="zh-CN" altLang="en-US" sz="2800" b="1" dirty="0">
                <a:solidFill>
                  <a:srgbClr val="0066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顽固派的阻挠</a:t>
            </a:r>
            <a:endParaRPr lang="zh-CN" altLang="en-US" sz="2800" b="1" dirty="0">
              <a:solidFill>
                <a:srgbClr val="0066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solidFill>
                  <a:srgbClr val="0066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②</a:t>
            </a:r>
            <a:r>
              <a:rPr lang="zh-CN" altLang="en-US" sz="2800" b="1" dirty="0">
                <a:solidFill>
                  <a:srgbClr val="0066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不改变清朝封建专制统治，中学为体，西学为用</a:t>
            </a:r>
            <a:r>
              <a:rPr lang="en-US" altLang="zh-CN" sz="2800" b="1">
                <a:solidFill>
                  <a:srgbClr val="0066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 b="1" dirty="0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单纯引进技术而不变革封建制度</a:t>
            </a:r>
            <a:r>
              <a:rPr lang="zh-CN" altLang="en-US" sz="2800" b="1" dirty="0">
                <a:solidFill>
                  <a:srgbClr val="0066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 根本原因 ）</a:t>
            </a:r>
            <a:endParaRPr lang="zh-CN" altLang="en-US" sz="2800" b="1" dirty="0">
              <a:solidFill>
                <a:srgbClr val="0066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③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经营管理存在很多弊端</a:t>
            </a:r>
            <a:r>
              <a:rPr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endParaRPr lang="en-US" altLang="zh-CN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979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>
                                            <p:txEl>
                                              <p:charRg st="14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9798">
                                            <p:txEl>
                                              <p:charRg st="14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/>
      <p:bldP spid="289797" grpId="0"/>
      <p:bldP spid="289798" grpId="0" build="p"/>
      <p:bldP spid="289799" grpId="0"/>
      <p:bldP spid="28980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11030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301"/>
                </a:solidFill>
                <a:effectLst/>
                <a:uLnTx/>
                <a:uFillTx/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、洋务运动的评价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0301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  <a:cs typeface="+mn-cs"/>
            </a:endParaRPr>
          </a:p>
        </p:txBody>
      </p:sp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25" y="-7830"/>
            <a:ext cx="1368721" cy="1212556"/>
          </a:xfrm>
          <a:prstGeom prst="rect">
            <a:avLst/>
          </a:prstGeom>
        </p:spPr>
      </p:pic>
      <p:pic>
        <p:nvPicPr>
          <p:cNvPr id="27" name="Picture 13" descr="西凤翔年画《纺织图》此年画描绘了九个清代妇女，或弹花，或浆纱，或纺线，或织布的场景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2582" y="4557714"/>
            <a:ext cx="2160000" cy="1978077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6" descr="134-5上海机器织布局的粗纱车间"/>
          <p:cNvPicPr>
            <a:picLocks noChangeAspect="1" noChangeArrowheads="1"/>
          </p:cNvPicPr>
          <p:nvPr/>
        </p:nvPicPr>
        <p:blipFill>
          <a:blip r:embed="rId3" cstate="email"/>
          <a:srcRect b="10866"/>
          <a:stretch>
            <a:fillRect/>
          </a:stretch>
        </p:blipFill>
        <p:spPr bwMode="auto">
          <a:xfrm>
            <a:off x="5044076" y="1536459"/>
            <a:ext cx="2160000" cy="2106658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5" descr="1016138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862" y="4572233"/>
            <a:ext cx="2160000" cy="1947887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10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84494" y="4572230"/>
            <a:ext cx="2160000" cy="1962407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1027" descr="同文馆的学生在上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846202" y="1549516"/>
            <a:ext cx="2160000" cy="2091941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03538" y="4557714"/>
            <a:ext cx="2160000" cy="1962406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4" descr="tem14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19302" y="1519329"/>
            <a:ext cx="2160000" cy="212212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5" descr="未标题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8850" y="1519329"/>
            <a:ext cx="2160000" cy="2122128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9" descr="旧式战船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50222" y="4557715"/>
            <a:ext cx="2160000" cy="1976923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4" descr="防军（勇营）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16551" y="1519329"/>
            <a:ext cx="2137073" cy="2122128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1251942" y="947485"/>
            <a:ext cx="283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军事工业近代化</a:t>
            </a:r>
            <a:endParaRPr lang="zh-CN" altLang="en-US" sz="2800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87549" y="935496"/>
            <a:ext cx="283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民用企业近代化</a:t>
            </a:r>
            <a:endParaRPr lang="zh-CN" altLang="en-US" sz="2800" b="1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523347" y="927730"/>
            <a:ext cx="283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ED7D3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交通近代化</a:t>
            </a:r>
            <a:endParaRPr lang="zh-CN" altLang="en-US" sz="2800" b="1" dirty="0">
              <a:solidFill>
                <a:srgbClr val="ED7D3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934939" y="935496"/>
            <a:ext cx="283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教育近代化</a:t>
            </a:r>
            <a:endParaRPr lang="zh-CN" altLang="en-US" sz="2800" b="1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箭头: 右 7"/>
          <p:cNvSpPr/>
          <p:nvPr/>
        </p:nvSpPr>
        <p:spPr>
          <a:xfrm rot="16200000">
            <a:off x="2310989" y="3960601"/>
            <a:ext cx="415013" cy="263453"/>
          </a:xfrm>
          <a:prstGeom prst="rightArrow">
            <a:avLst/>
          </a:prstGeom>
          <a:solidFill>
            <a:srgbClr val="B51C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箭头: 右 44"/>
          <p:cNvSpPr/>
          <p:nvPr/>
        </p:nvSpPr>
        <p:spPr>
          <a:xfrm rot="16200000">
            <a:off x="5895075" y="3990305"/>
            <a:ext cx="415013" cy="26345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箭头: 右 45"/>
          <p:cNvSpPr/>
          <p:nvPr/>
        </p:nvSpPr>
        <p:spPr>
          <a:xfrm rot="16200000">
            <a:off x="8225569" y="3961975"/>
            <a:ext cx="415013" cy="263453"/>
          </a:xfrm>
          <a:prstGeom prst="right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箭头: 右 46"/>
          <p:cNvSpPr/>
          <p:nvPr/>
        </p:nvSpPr>
        <p:spPr>
          <a:xfrm rot="16200000">
            <a:off x="10723337" y="3961975"/>
            <a:ext cx="415013" cy="26345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3" grpId="0"/>
      <p:bldP spid="44" grpId="0"/>
      <p:bldP spid="8" grpId="0" animBg="1"/>
      <p:bldP spid="45" grpId="0" animBg="1"/>
      <p:bldP spid="46" grpId="0" animBg="1"/>
      <p:bldP spid="4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"/>
          <p:cNvSpPr txBox="1"/>
          <p:nvPr/>
        </p:nvSpPr>
        <p:spPr>
          <a:xfrm>
            <a:off x="4079875" y="173038"/>
            <a:ext cx="28098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b="1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四、评价</a:t>
            </a:r>
            <a:endParaRPr lang="zh-CN" altLang="en-US" sz="4400" b="1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5625" y="1885950"/>
            <a:ext cx="8718550" cy="440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文本框 2"/>
          <p:cNvSpPr txBox="1"/>
          <p:nvPr/>
        </p:nvSpPr>
        <p:spPr>
          <a:xfrm>
            <a:off x="1844675" y="941388"/>
            <a:ext cx="8502650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①性质：洋务运动是中国历史上第一次近代化运动。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②进步性：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771650" y="2025650"/>
            <a:ext cx="8826500" cy="2806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zh-CN" altLang="en-US" sz="3200" b="1" strike="noStrike" noProof="1">
                <a:solidFill>
                  <a:srgbClr val="FFFF00"/>
                </a:solidFill>
              </a:rPr>
              <a:t>作用：</a:t>
            </a:r>
            <a:endParaRPr lang="zh-CN" altLang="en-US" sz="3200" b="1" strike="noStrike" noProof="1"/>
          </a:p>
          <a:p>
            <a:pPr algn="l" fontAlgn="base"/>
            <a:r>
              <a:rPr lang="zh-CN" altLang="en-US" sz="3200" b="1" strike="noStrike" noProof="1"/>
              <a:t>洋务运动推动了中国军事工业、民用企业、交通运输业的发展；</a:t>
            </a:r>
            <a:endParaRPr lang="zh-CN" altLang="en-US" sz="3200" b="1" strike="noStrike" noProof="1"/>
          </a:p>
          <a:p>
            <a:pPr algn="l" fontAlgn="base"/>
            <a:r>
              <a:rPr lang="zh-CN" altLang="en-US" sz="3200" b="1" strike="noStrike" noProof="1"/>
              <a:t>客观上促进了中国民族资本主义的产生；</a:t>
            </a:r>
            <a:endParaRPr lang="zh-CN" altLang="en-US" sz="3200" b="1" strike="noStrike" noProof="1"/>
          </a:p>
          <a:p>
            <a:pPr algn="l" fontAlgn="base"/>
            <a:r>
              <a:rPr lang="zh-CN" altLang="en-US" sz="3200" b="1" strike="noStrike" noProof="1"/>
              <a:t>对外国资本的入侵起了一定的抵制作用；</a:t>
            </a:r>
            <a:endParaRPr lang="zh-CN" altLang="en-US" sz="3200" b="1" strike="noStrike" noProof="1"/>
          </a:p>
        </p:txBody>
      </p:sp>
      <p:sp>
        <p:nvSpPr>
          <p:cNvPr id="6" name="圆角矩形 5"/>
          <p:cNvSpPr/>
          <p:nvPr/>
        </p:nvSpPr>
        <p:spPr>
          <a:xfrm>
            <a:off x="1771650" y="4940300"/>
            <a:ext cx="8826500" cy="10080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3200" b="1" strike="noStrike" noProof="1">
                <a:solidFill>
                  <a:srgbClr val="FFFF00"/>
                </a:solidFill>
              </a:rPr>
              <a:t>③局限性：未能使中国走上富强之路，也无法实现维护清王朝统治的目的</a:t>
            </a:r>
            <a:endParaRPr lang="zh-CN" altLang="en-US" sz="3200" b="1" strike="noStrike" noProof="1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0"/>
          <p:cNvGrpSpPr/>
          <p:nvPr/>
        </p:nvGrpSpPr>
        <p:grpSpPr>
          <a:xfrm>
            <a:off x="122694" y="0"/>
            <a:ext cx="2778125" cy="1777365"/>
            <a:chOff x="1042" y="137"/>
            <a:chExt cx="4375" cy="2799"/>
          </a:xfrm>
        </p:grpSpPr>
        <p:grpSp>
          <p:nvGrpSpPr>
            <p:cNvPr id="9" name="组合 12"/>
            <p:cNvGrpSpPr/>
            <p:nvPr/>
          </p:nvGrpSpPr>
          <p:grpSpPr>
            <a:xfrm>
              <a:off x="1042" y="137"/>
              <a:ext cx="4375" cy="2799"/>
              <a:chOff x="4124450" y="2559051"/>
              <a:chExt cx="3879601" cy="1777283"/>
            </a:xfrm>
            <a:solidFill>
              <a:srgbClr val="000000">
                <a:alpha val="50196"/>
              </a:srgbClr>
            </a:solidFill>
          </p:grpSpPr>
          <p:sp>
            <p:nvSpPr>
              <p:cNvPr id="13" name="Freeform 5"/>
              <p:cNvSpPr/>
              <p:nvPr/>
            </p:nvSpPr>
            <p:spPr bwMode="auto">
              <a:xfrm>
                <a:off x="5737226" y="3730626"/>
                <a:ext cx="85725" cy="50800"/>
              </a:xfrm>
              <a:custGeom>
                <a:avLst/>
                <a:gdLst>
                  <a:gd name="T0" fmla="*/ 6 w 20"/>
                  <a:gd name="T1" fmla="*/ 3 h 12"/>
                  <a:gd name="T2" fmla="*/ 2 w 20"/>
                  <a:gd name="T3" fmla="*/ 11 h 12"/>
                  <a:gd name="T4" fmla="*/ 8 w 20"/>
                  <a:gd name="T5" fmla="*/ 7 h 12"/>
                  <a:gd name="T6" fmla="*/ 18 w 20"/>
                  <a:gd name="T7" fmla="*/ 7 h 12"/>
                  <a:gd name="T8" fmla="*/ 6 w 20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6" y="3"/>
                    </a:moveTo>
                    <a:cubicBezTo>
                      <a:pt x="0" y="1"/>
                      <a:pt x="3" y="7"/>
                      <a:pt x="2" y="11"/>
                    </a:cubicBezTo>
                    <a:cubicBezTo>
                      <a:pt x="6" y="12"/>
                      <a:pt x="8" y="11"/>
                      <a:pt x="8" y="7"/>
                    </a:cubicBezTo>
                    <a:cubicBezTo>
                      <a:pt x="11" y="7"/>
                      <a:pt x="15" y="7"/>
                      <a:pt x="18" y="7"/>
                    </a:cubicBezTo>
                    <a:cubicBezTo>
                      <a:pt x="20" y="0"/>
                      <a:pt x="10" y="4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5864226" y="2644776"/>
                <a:ext cx="220663" cy="85725"/>
              </a:xfrm>
              <a:custGeom>
                <a:avLst/>
                <a:gdLst>
                  <a:gd name="T0" fmla="*/ 11 w 52"/>
                  <a:gd name="T1" fmla="*/ 2 h 20"/>
                  <a:gd name="T2" fmla="*/ 11 w 52"/>
                  <a:gd name="T3" fmla="*/ 13 h 20"/>
                  <a:gd name="T4" fmla="*/ 6 w 52"/>
                  <a:gd name="T5" fmla="*/ 11 h 20"/>
                  <a:gd name="T6" fmla="*/ 0 w 52"/>
                  <a:gd name="T7" fmla="*/ 13 h 20"/>
                  <a:gd name="T8" fmla="*/ 0 w 52"/>
                  <a:gd name="T9" fmla="*/ 17 h 20"/>
                  <a:gd name="T10" fmla="*/ 0 w 52"/>
                  <a:gd name="T11" fmla="*/ 19 h 20"/>
                  <a:gd name="T12" fmla="*/ 10 w 52"/>
                  <a:gd name="T13" fmla="*/ 19 h 20"/>
                  <a:gd name="T14" fmla="*/ 17 w 52"/>
                  <a:gd name="T15" fmla="*/ 17 h 20"/>
                  <a:gd name="T16" fmla="*/ 23 w 52"/>
                  <a:gd name="T17" fmla="*/ 17 h 20"/>
                  <a:gd name="T18" fmla="*/ 29 w 52"/>
                  <a:gd name="T19" fmla="*/ 19 h 20"/>
                  <a:gd name="T20" fmla="*/ 35 w 52"/>
                  <a:gd name="T21" fmla="*/ 11 h 20"/>
                  <a:gd name="T22" fmla="*/ 51 w 52"/>
                  <a:gd name="T23" fmla="*/ 8 h 20"/>
                  <a:gd name="T24" fmla="*/ 39 w 52"/>
                  <a:gd name="T25" fmla="*/ 8 h 20"/>
                  <a:gd name="T26" fmla="*/ 23 w 52"/>
                  <a:gd name="T27" fmla="*/ 8 h 20"/>
                  <a:gd name="T28" fmla="*/ 17 w 52"/>
                  <a:gd name="T29" fmla="*/ 2 h 20"/>
                  <a:gd name="T30" fmla="*/ 17 w 52"/>
                  <a:gd name="T31" fmla="*/ 0 h 20"/>
                  <a:gd name="T32" fmla="*/ 11 w 52"/>
                  <a:gd name="T3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0">
                    <a:moveTo>
                      <a:pt x="11" y="2"/>
                    </a:moveTo>
                    <a:cubicBezTo>
                      <a:pt x="11" y="6"/>
                      <a:pt x="11" y="9"/>
                      <a:pt x="11" y="13"/>
                    </a:cubicBezTo>
                    <a:cubicBezTo>
                      <a:pt x="9" y="14"/>
                      <a:pt x="6" y="14"/>
                      <a:pt x="6" y="11"/>
                    </a:cubicBezTo>
                    <a:cubicBezTo>
                      <a:pt x="3" y="12"/>
                      <a:pt x="3" y="14"/>
                      <a:pt x="0" y="13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3" y="19"/>
                      <a:pt x="6" y="19"/>
                      <a:pt x="10" y="19"/>
                    </a:cubicBezTo>
                    <a:cubicBezTo>
                      <a:pt x="10" y="16"/>
                      <a:pt x="14" y="18"/>
                      <a:pt x="17" y="17"/>
                    </a:cubicBezTo>
                    <a:cubicBezTo>
                      <a:pt x="19" y="17"/>
                      <a:pt x="21" y="17"/>
                      <a:pt x="23" y="17"/>
                    </a:cubicBezTo>
                    <a:cubicBezTo>
                      <a:pt x="26" y="17"/>
                      <a:pt x="28" y="18"/>
                      <a:pt x="29" y="19"/>
                    </a:cubicBezTo>
                    <a:cubicBezTo>
                      <a:pt x="29" y="14"/>
                      <a:pt x="29" y="9"/>
                      <a:pt x="35" y="11"/>
                    </a:cubicBezTo>
                    <a:cubicBezTo>
                      <a:pt x="42" y="9"/>
                      <a:pt x="52" y="20"/>
                      <a:pt x="51" y="8"/>
                    </a:cubicBezTo>
                    <a:cubicBezTo>
                      <a:pt x="47" y="8"/>
                      <a:pt x="43" y="8"/>
                      <a:pt x="39" y="8"/>
                    </a:cubicBezTo>
                    <a:cubicBezTo>
                      <a:pt x="34" y="8"/>
                      <a:pt x="29" y="8"/>
                      <a:pt x="23" y="8"/>
                    </a:cubicBezTo>
                    <a:cubicBezTo>
                      <a:pt x="30" y="4"/>
                      <a:pt x="26" y="0"/>
                      <a:pt x="17" y="2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1"/>
                      <a:pt x="14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5511801" y="2614613"/>
                <a:ext cx="400050" cy="115888"/>
              </a:xfrm>
              <a:custGeom>
                <a:avLst/>
                <a:gdLst>
                  <a:gd name="T0" fmla="*/ 6 w 94"/>
                  <a:gd name="T1" fmla="*/ 24 h 27"/>
                  <a:gd name="T2" fmla="*/ 8 w 94"/>
                  <a:gd name="T3" fmla="*/ 24 h 27"/>
                  <a:gd name="T4" fmla="*/ 10 w 94"/>
                  <a:gd name="T5" fmla="*/ 20 h 27"/>
                  <a:gd name="T6" fmla="*/ 14 w 94"/>
                  <a:gd name="T7" fmla="*/ 26 h 27"/>
                  <a:gd name="T8" fmla="*/ 26 w 94"/>
                  <a:gd name="T9" fmla="*/ 26 h 27"/>
                  <a:gd name="T10" fmla="*/ 32 w 94"/>
                  <a:gd name="T11" fmla="*/ 24 h 27"/>
                  <a:gd name="T12" fmla="*/ 38 w 94"/>
                  <a:gd name="T13" fmla="*/ 24 h 27"/>
                  <a:gd name="T14" fmla="*/ 47 w 94"/>
                  <a:gd name="T15" fmla="*/ 24 h 27"/>
                  <a:gd name="T16" fmla="*/ 53 w 94"/>
                  <a:gd name="T17" fmla="*/ 24 h 27"/>
                  <a:gd name="T18" fmla="*/ 55 w 94"/>
                  <a:gd name="T19" fmla="*/ 18 h 27"/>
                  <a:gd name="T20" fmla="*/ 65 w 94"/>
                  <a:gd name="T21" fmla="*/ 18 h 27"/>
                  <a:gd name="T22" fmla="*/ 59 w 94"/>
                  <a:gd name="T23" fmla="*/ 13 h 27"/>
                  <a:gd name="T24" fmla="*/ 67 w 94"/>
                  <a:gd name="T25" fmla="*/ 13 h 27"/>
                  <a:gd name="T26" fmla="*/ 87 w 94"/>
                  <a:gd name="T27" fmla="*/ 13 h 27"/>
                  <a:gd name="T28" fmla="*/ 89 w 94"/>
                  <a:gd name="T29" fmla="*/ 13 h 27"/>
                  <a:gd name="T30" fmla="*/ 94 w 94"/>
                  <a:gd name="T31" fmla="*/ 7 h 27"/>
                  <a:gd name="T32" fmla="*/ 94 w 94"/>
                  <a:gd name="T33" fmla="*/ 1 h 27"/>
                  <a:gd name="T34" fmla="*/ 87 w 94"/>
                  <a:gd name="T35" fmla="*/ 1 h 27"/>
                  <a:gd name="T36" fmla="*/ 83 w 94"/>
                  <a:gd name="T37" fmla="*/ 7 h 27"/>
                  <a:gd name="T38" fmla="*/ 73 w 94"/>
                  <a:gd name="T39" fmla="*/ 3 h 27"/>
                  <a:gd name="T40" fmla="*/ 67 w 94"/>
                  <a:gd name="T41" fmla="*/ 3 h 27"/>
                  <a:gd name="T42" fmla="*/ 55 w 94"/>
                  <a:gd name="T43" fmla="*/ 9 h 27"/>
                  <a:gd name="T44" fmla="*/ 53 w 94"/>
                  <a:gd name="T45" fmla="*/ 9 h 27"/>
                  <a:gd name="T46" fmla="*/ 49 w 94"/>
                  <a:gd name="T47" fmla="*/ 9 h 27"/>
                  <a:gd name="T48" fmla="*/ 38 w 94"/>
                  <a:gd name="T49" fmla="*/ 9 h 27"/>
                  <a:gd name="T50" fmla="*/ 36 w 94"/>
                  <a:gd name="T51" fmla="*/ 9 h 27"/>
                  <a:gd name="T52" fmla="*/ 26 w 94"/>
                  <a:gd name="T53" fmla="*/ 9 h 27"/>
                  <a:gd name="T54" fmla="*/ 20 w 94"/>
                  <a:gd name="T55" fmla="*/ 9 h 27"/>
                  <a:gd name="T56" fmla="*/ 18 w 94"/>
                  <a:gd name="T57" fmla="*/ 9 h 27"/>
                  <a:gd name="T58" fmla="*/ 20 w 94"/>
                  <a:gd name="T59" fmla="*/ 15 h 27"/>
                  <a:gd name="T60" fmla="*/ 18 w 94"/>
                  <a:gd name="T61" fmla="*/ 18 h 27"/>
                  <a:gd name="T62" fmla="*/ 14 w 94"/>
                  <a:gd name="T63" fmla="*/ 18 h 27"/>
                  <a:gd name="T64" fmla="*/ 12 w 94"/>
                  <a:gd name="T65" fmla="*/ 15 h 27"/>
                  <a:gd name="T66" fmla="*/ 2 w 94"/>
                  <a:gd name="T67" fmla="*/ 15 h 27"/>
                  <a:gd name="T68" fmla="*/ 2 w 94"/>
                  <a:gd name="T69" fmla="*/ 13 h 27"/>
                  <a:gd name="T70" fmla="*/ 0 w 94"/>
                  <a:gd name="T71" fmla="*/ 13 h 27"/>
                  <a:gd name="T72" fmla="*/ 0 w 94"/>
                  <a:gd name="T73" fmla="*/ 18 h 27"/>
                  <a:gd name="T74" fmla="*/ 6 w 94"/>
                  <a:gd name="T75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" h="27">
                    <a:moveTo>
                      <a:pt x="6" y="24"/>
                    </a:moveTo>
                    <a:cubicBezTo>
                      <a:pt x="7" y="24"/>
                      <a:pt x="7" y="24"/>
                      <a:pt x="8" y="24"/>
                    </a:cubicBezTo>
                    <a:cubicBezTo>
                      <a:pt x="8" y="23"/>
                      <a:pt x="8" y="20"/>
                      <a:pt x="10" y="20"/>
                    </a:cubicBezTo>
                    <a:cubicBezTo>
                      <a:pt x="13" y="21"/>
                      <a:pt x="12" y="25"/>
                      <a:pt x="14" y="26"/>
                    </a:cubicBezTo>
                    <a:cubicBezTo>
                      <a:pt x="18" y="26"/>
                      <a:pt x="22" y="26"/>
                      <a:pt x="26" y="26"/>
                    </a:cubicBezTo>
                    <a:cubicBezTo>
                      <a:pt x="28" y="26"/>
                      <a:pt x="31" y="27"/>
                      <a:pt x="32" y="24"/>
                    </a:cubicBezTo>
                    <a:cubicBezTo>
                      <a:pt x="34" y="24"/>
                      <a:pt x="36" y="24"/>
                      <a:pt x="38" y="24"/>
                    </a:cubicBezTo>
                    <a:cubicBezTo>
                      <a:pt x="41" y="24"/>
                      <a:pt x="44" y="24"/>
                      <a:pt x="47" y="24"/>
                    </a:cubicBezTo>
                    <a:cubicBezTo>
                      <a:pt x="49" y="24"/>
                      <a:pt x="51" y="24"/>
                      <a:pt x="53" y="24"/>
                    </a:cubicBezTo>
                    <a:cubicBezTo>
                      <a:pt x="53" y="22"/>
                      <a:pt x="54" y="20"/>
                      <a:pt x="55" y="18"/>
                    </a:cubicBezTo>
                    <a:cubicBezTo>
                      <a:pt x="58" y="18"/>
                      <a:pt x="62" y="18"/>
                      <a:pt x="65" y="18"/>
                    </a:cubicBezTo>
                    <a:cubicBezTo>
                      <a:pt x="73" y="14"/>
                      <a:pt x="59" y="16"/>
                      <a:pt x="59" y="13"/>
                    </a:cubicBezTo>
                    <a:cubicBezTo>
                      <a:pt x="62" y="13"/>
                      <a:pt x="64" y="13"/>
                      <a:pt x="67" y="13"/>
                    </a:cubicBezTo>
                    <a:cubicBezTo>
                      <a:pt x="74" y="13"/>
                      <a:pt x="80" y="13"/>
                      <a:pt x="87" y="13"/>
                    </a:cubicBezTo>
                    <a:cubicBezTo>
                      <a:pt x="87" y="13"/>
                      <a:pt x="88" y="13"/>
                      <a:pt x="89" y="13"/>
                    </a:cubicBezTo>
                    <a:cubicBezTo>
                      <a:pt x="87" y="7"/>
                      <a:pt x="93" y="9"/>
                      <a:pt x="94" y="7"/>
                    </a:cubicBezTo>
                    <a:cubicBezTo>
                      <a:pt x="94" y="5"/>
                      <a:pt x="94" y="3"/>
                      <a:pt x="94" y="1"/>
                    </a:cubicBezTo>
                    <a:cubicBezTo>
                      <a:pt x="92" y="1"/>
                      <a:pt x="89" y="1"/>
                      <a:pt x="87" y="1"/>
                    </a:cubicBezTo>
                    <a:cubicBezTo>
                      <a:pt x="87" y="5"/>
                      <a:pt x="86" y="7"/>
                      <a:pt x="83" y="7"/>
                    </a:cubicBezTo>
                    <a:cubicBezTo>
                      <a:pt x="85" y="0"/>
                      <a:pt x="77" y="4"/>
                      <a:pt x="73" y="3"/>
                    </a:cubicBezTo>
                    <a:cubicBezTo>
                      <a:pt x="71" y="3"/>
                      <a:pt x="69" y="3"/>
                      <a:pt x="67" y="3"/>
                    </a:cubicBezTo>
                    <a:cubicBezTo>
                      <a:pt x="62" y="3"/>
                      <a:pt x="52" y="0"/>
                      <a:pt x="55" y="9"/>
                    </a:cubicBezTo>
                    <a:cubicBezTo>
                      <a:pt x="55" y="9"/>
                      <a:pt x="54" y="9"/>
                      <a:pt x="53" y="9"/>
                    </a:cubicBezTo>
                    <a:cubicBezTo>
                      <a:pt x="52" y="9"/>
                      <a:pt x="51" y="9"/>
                      <a:pt x="49" y="9"/>
                    </a:cubicBezTo>
                    <a:cubicBezTo>
                      <a:pt x="45" y="9"/>
                      <a:pt x="41" y="9"/>
                      <a:pt x="38" y="9"/>
                    </a:cubicBezTo>
                    <a:cubicBezTo>
                      <a:pt x="37" y="9"/>
                      <a:pt x="36" y="9"/>
                      <a:pt x="36" y="9"/>
                    </a:cubicBezTo>
                    <a:cubicBezTo>
                      <a:pt x="39" y="18"/>
                      <a:pt x="24" y="15"/>
                      <a:pt x="26" y="9"/>
                    </a:cubicBezTo>
                    <a:cubicBezTo>
                      <a:pt x="24" y="9"/>
                      <a:pt x="22" y="9"/>
                      <a:pt x="20" y="9"/>
                    </a:cubicBezTo>
                    <a:cubicBezTo>
                      <a:pt x="19" y="9"/>
                      <a:pt x="19" y="9"/>
                      <a:pt x="18" y="9"/>
                    </a:cubicBezTo>
                    <a:cubicBezTo>
                      <a:pt x="18" y="11"/>
                      <a:pt x="19" y="13"/>
                      <a:pt x="20" y="15"/>
                    </a:cubicBezTo>
                    <a:cubicBezTo>
                      <a:pt x="18" y="15"/>
                      <a:pt x="18" y="17"/>
                      <a:pt x="18" y="18"/>
                    </a:cubicBezTo>
                    <a:cubicBezTo>
                      <a:pt x="17" y="18"/>
                      <a:pt x="15" y="18"/>
                      <a:pt x="14" y="18"/>
                    </a:cubicBezTo>
                    <a:cubicBezTo>
                      <a:pt x="14" y="16"/>
                      <a:pt x="14" y="15"/>
                      <a:pt x="12" y="15"/>
                    </a:cubicBezTo>
                    <a:cubicBezTo>
                      <a:pt x="9" y="15"/>
                      <a:pt x="5" y="15"/>
                      <a:pt x="2" y="15"/>
                    </a:cubicBezTo>
                    <a:cubicBezTo>
                      <a:pt x="2" y="14"/>
                      <a:pt x="2" y="13"/>
                      <a:pt x="2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2" y="21"/>
                      <a:pt x="7" y="19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5295901" y="2735263"/>
                <a:ext cx="58738" cy="55563"/>
              </a:xfrm>
              <a:custGeom>
                <a:avLst/>
                <a:gdLst>
                  <a:gd name="T0" fmla="*/ 14 w 14"/>
                  <a:gd name="T1" fmla="*/ 10 h 13"/>
                  <a:gd name="T2" fmla="*/ 14 w 14"/>
                  <a:gd name="T3" fmla="*/ 2 h 13"/>
                  <a:gd name="T4" fmla="*/ 12 w 14"/>
                  <a:gd name="T5" fmla="*/ 2 h 13"/>
                  <a:gd name="T6" fmla="*/ 2 w 14"/>
                  <a:gd name="T7" fmla="*/ 8 h 13"/>
                  <a:gd name="T8" fmla="*/ 0 w 14"/>
                  <a:gd name="T9" fmla="*/ 8 h 13"/>
                  <a:gd name="T10" fmla="*/ 14 w 14"/>
                  <a:gd name="T1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14" y="10"/>
                    </a:moveTo>
                    <a:cubicBezTo>
                      <a:pt x="14" y="7"/>
                      <a:pt x="14" y="5"/>
                      <a:pt x="14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7" y="2"/>
                      <a:pt x="0" y="0"/>
                      <a:pt x="2" y="8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1" y="13"/>
                      <a:pt x="10" y="9"/>
                      <a:pt x="1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9"/>
              <p:cNvSpPr/>
              <p:nvPr/>
            </p:nvSpPr>
            <p:spPr bwMode="auto">
              <a:xfrm>
                <a:off x="5511801" y="2738438"/>
                <a:ext cx="166688" cy="47625"/>
              </a:xfrm>
              <a:custGeom>
                <a:avLst/>
                <a:gdLst>
                  <a:gd name="T0" fmla="*/ 18 w 39"/>
                  <a:gd name="T1" fmla="*/ 9 h 11"/>
                  <a:gd name="T2" fmla="*/ 18 w 39"/>
                  <a:gd name="T3" fmla="*/ 7 h 11"/>
                  <a:gd name="T4" fmla="*/ 24 w 39"/>
                  <a:gd name="T5" fmla="*/ 7 h 11"/>
                  <a:gd name="T6" fmla="*/ 32 w 39"/>
                  <a:gd name="T7" fmla="*/ 7 h 11"/>
                  <a:gd name="T8" fmla="*/ 38 w 39"/>
                  <a:gd name="T9" fmla="*/ 1 h 11"/>
                  <a:gd name="T10" fmla="*/ 26 w 39"/>
                  <a:gd name="T11" fmla="*/ 3 h 11"/>
                  <a:gd name="T12" fmla="*/ 14 w 39"/>
                  <a:gd name="T13" fmla="*/ 1 h 11"/>
                  <a:gd name="T14" fmla="*/ 2 w 39"/>
                  <a:gd name="T15" fmla="*/ 1 h 11"/>
                  <a:gd name="T16" fmla="*/ 2 w 39"/>
                  <a:gd name="T17" fmla="*/ 3 h 11"/>
                  <a:gd name="T18" fmla="*/ 0 w 39"/>
                  <a:gd name="T19" fmla="*/ 7 h 11"/>
                  <a:gd name="T20" fmla="*/ 18 w 39"/>
                  <a:gd name="T2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11">
                    <a:moveTo>
                      <a:pt x="18" y="9"/>
                    </a:moveTo>
                    <a:cubicBezTo>
                      <a:pt x="18" y="8"/>
                      <a:pt x="18" y="8"/>
                      <a:pt x="18" y="7"/>
                    </a:cubicBezTo>
                    <a:cubicBezTo>
                      <a:pt x="20" y="7"/>
                      <a:pt x="22" y="7"/>
                      <a:pt x="24" y="7"/>
                    </a:cubicBezTo>
                    <a:cubicBezTo>
                      <a:pt x="26" y="7"/>
                      <a:pt x="29" y="7"/>
                      <a:pt x="32" y="7"/>
                    </a:cubicBezTo>
                    <a:cubicBezTo>
                      <a:pt x="37" y="8"/>
                      <a:pt x="39" y="6"/>
                      <a:pt x="38" y="1"/>
                    </a:cubicBezTo>
                    <a:cubicBezTo>
                      <a:pt x="32" y="0"/>
                      <a:pt x="30" y="3"/>
                      <a:pt x="26" y="3"/>
                    </a:cubicBezTo>
                    <a:cubicBezTo>
                      <a:pt x="23" y="1"/>
                      <a:pt x="19" y="1"/>
                      <a:pt x="14" y="1"/>
                    </a:cubicBezTo>
                    <a:cubicBezTo>
                      <a:pt x="10" y="1"/>
                      <a:pt x="6" y="1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5"/>
                      <a:pt x="2" y="7"/>
                      <a:pt x="0" y="7"/>
                    </a:cubicBezTo>
                    <a:cubicBezTo>
                      <a:pt x="5" y="11"/>
                      <a:pt x="11" y="5"/>
                      <a:pt x="1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"/>
              <p:cNvSpPr/>
              <p:nvPr/>
            </p:nvSpPr>
            <p:spPr bwMode="auto">
              <a:xfrm>
                <a:off x="6446838" y="3589338"/>
                <a:ext cx="134938" cy="73025"/>
              </a:xfrm>
              <a:custGeom>
                <a:avLst/>
                <a:gdLst>
                  <a:gd name="T0" fmla="*/ 26 w 32"/>
                  <a:gd name="T1" fmla="*/ 5 h 17"/>
                  <a:gd name="T2" fmla="*/ 24 w 32"/>
                  <a:gd name="T3" fmla="*/ 5 h 17"/>
                  <a:gd name="T4" fmla="*/ 16 w 32"/>
                  <a:gd name="T5" fmla="*/ 1 h 17"/>
                  <a:gd name="T6" fmla="*/ 12 w 32"/>
                  <a:gd name="T7" fmla="*/ 5 h 17"/>
                  <a:gd name="T8" fmla="*/ 6 w 32"/>
                  <a:gd name="T9" fmla="*/ 5 h 17"/>
                  <a:gd name="T10" fmla="*/ 0 w 32"/>
                  <a:gd name="T11" fmla="*/ 7 h 17"/>
                  <a:gd name="T12" fmla="*/ 14 w 32"/>
                  <a:gd name="T13" fmla="*/ 7 h 17"/>
                  <a:gd name="T14" fmla="*/ 14 w 32"/>
                  <a:gd name="T15" fmla="*/ 12 h 17"/>
                  <a:gd name="T16" fmla="*/ 32 w 32"/>
                  <a:gd name="T17" fmla="*/ 11 h 17"/>
                  <a:gd name="T18" fmla="*/ 26 w 32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7">
                    <a:moveTo>
                      <a:pt x="26" y="5"/>
                    </a:moveTo>
                    <a:cubicBezTo>
                      <a:pt x="25" y="5"/>
                      <a:pt x="24" y="5"/>
                      <a:pt x="24" y="5"/>
                    </a:cubicBezTo>
                    <a:cubicBezTo>
                      <a:pt x="18" y="7"/>
                      <a:pt x="19" y="2"/>
                      <a:pt x="16" y="1"/>
                    </a:cubicBezTo>
                    <a:cubicBezTo>
                      <a:pt x="13" y="0"/>
                      <a:pt x="12" y="2"/>
                      <a:pt x="12" y="5"/>
                    </a:cubicBezTo>
                    <a:cubicBezTo>
                      <a:pt x="10" y="5"/>
                      <a:pt x="8" y="5"/>
                      <a:pt x="6" y="5"/>
                    </a:cubicBezTo>
                    <a:cubicBezTo>
                      <a:pt x="6" y="7"/>
                      <a:pt x="3" y="6"/>
                      <a:pt x="0" y="7"/>
                    </a:cubicBezTo>
                    <a:cubicBezTo>
                      <a:pt x="2" y="17"/>
                      <a:pt x="8" y="5"/>
                      <a:pt x="14" y="7"/>
                    </a:cubicBezTo>
                    <a:cubicBezTo>
                      <a:pt x="14" y="9"/>
                      <a:pt x="14" y="11"/>
                      <a:pt x="14" y="12"/>
                    </a:cubicBezTo>
                    <a:cubicBezTo>
                      <a:pt x="19" y="11"/>
                      <a:pt x="30" y="15"/>
                      <a:pt x="32" y="11"/>
                    </a:cubicBezTo>
                    <a:cubicBezTo>
                      <a:pt x="27" y="12"/>
                      <a:pt x="25" y="10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1"/>
              <p:cNvSpPr/>
              <p:nvPr/>
            </p:nvSpPr>
            <p:spPr bwMode="auto">
              <a:xfrm>
                <a:off x="6718301" y="3665538"/>
                <a:ext cx="55563" cy="26988"/>
              </a:xfrm>
              <a:custGeom>
                <a:avLst/>
                <a:gdLst>
                  <a:gd name="T0" fmla="*/ 1 w 13"/>
                  <a:gd name="T1" fmla="*/ 0 h 6"/>
                  <a:gd name="T2" fmla="*/ 5 w 13"/>
                  <a:gd name="T3" fmla="*/ 6 h 6"/>
                  <a:gd name="T4" fmla="*/ 11 w 13"/>
                  <a:gd name="T5" fmla="*/ 6 h 6"/>
                  <a:gd name="T6" fmla="*/ 13 w 13"/>
                  <a:gd name="T7" fmla="*/ 0 h 6"/>
                  <a:gd name="T8" fmla="*/ 5 w 13"/>
                  <a:gd name="T9" fmla="*/ 0 h 6"/>
                  <a:gd name="T10" fmla="*/ 1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" y="0"/>
                    </a:moveTo>
                    <a:cubicBezTo>
                      <a:pt x="0" y="5"/>
                      <a:pt x="5" y="3"/>
                      <a:pt x="5" y="6"/>
                    </a:cubicBezTo>
                    <a:cubicBezTo>
                      <a:pt x="7" y="6"/>
                      <a:pt x="9" y="6"/>
                      <a:pt x="11" y="6"/>
                    </a:cubicBezTo>
                    <a:cubicBezTo>
                      <a:pt x="12" y="5"/>
                      <a:pt x="13" y="3"/>
                      <a:pt x="13" y="0"/>
                    </a:cubicBezTo>
                    <a:cubicBezTo>
                      <a:pt x="10" y="0"/>
                      <a:pt x="8" y="0"/>
                      <a:pt x="5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2"/>
              <p:cNvSpPr/>
              <p:nvPr/>
            </p:nvSpPr>
            <p:spPr bwMode="auto">
              <a:xfrm>
                <a:off x="6862763" y="3665538"/>
                <a:ext cx="76200" cy="26988"/>
              </a:xfrm>
              <a:custGeom>
                <a:avLst/>
                <a:gdLst>
                  <a:gd name="T0" fmla="*/ 2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  <a:gd name="T8" fmla="*/ 2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2" y="0"/>
                    </a:moveTo>
                    <a:cubicBezTo>
                      <a:pt x="3" y="4"/>
                      <a:pt x="1" y="4"/>
                      <a:pt x="0" y="6"/>
                    </a:cubicBezTo>
                    <a:cubicBezTo>
                      <a:pt x="6" y="6"/>
                      <a:pt x="12" y="6"/>
                      <a:pt x="18" y="6"/>
                    </a:cubicBezTo>
                    <a:cubicBezTo>
                      <a:pt x="16" y="4"/>
                      <a:pt x="14" y="2"/>
                      <a:pt x="12" y="0"/>
                    </a:cubicBezTo>
                    <a:cubicBezTo>
                      <a:pt x="9" y="0"/>
                      <a:pt x="6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3"/>
              <p:cNvSpPr/>
              <p:nvPr/>
            </p:nvSpPr>
            <p:spPr bwMode="auto">
              <a:xfrm>
                <a:off x="5546726" y="2559051"/>
                <a:ext cx="119063" cy="34925"/>
              </a:xfrm>
              <a:custGeom>
                <a:avLst/>
                <a:gdLst>
                  <a:gd name="T0" fmla="*/ 6 w 28"/>
                  <a:gd name="T1" fmla="*/ 8 h 8"/>
                  <a:gd name="T2" fmla="*/ 12 w 28"/>
                  <a:gd name="T3" fmla="*/ 8 h 8"/>
                  <a:gd name="T4" fmla="*/ 16 w 28"/>
                  <a:gd name="T5" fmla="*/ 8 h 8"/>
                  <a:gd name="T6" fmla="*/ 18 w 28"/>
                  <a:gd name="T7" fmla="*/ 8 h 8"/>
                  <a:gd name="T8" fmla="*/ 28 w 28"/>
                  <a:gd name="T9" fmla="*/ 8 h 8"/>
                  <a:gd name="T10" fmla="*/ 28 w 28"/>
                  <a:gd name="T11" fmla="*/ 0 h 8"/>
                  <a:gd name="T12" fmla="*/ 18 w 28"/>
                  <a:gd name="T13" fmla="*/ 0 h 8"/>
                  <a:gd name="T14" fmla="*/ 10 w 28"/>
                  <a:gd name="T15" fmla="*/ 0 h 8"/>
                  <a:gd name="T16" fmla="*/ 6 w 28"/>
                  <a:gd name="T17" fmla="*/ 0 h 8"/>
                  <a:gd name="T18" fmla="*/ 0 w 28"/>
                  <a:gd name="T19" fmla="*/ 0 h 8"/>
                  <a:gd name="T20" fmla="*/ 6 w 28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8">
                    <a:moveTo>
                      <a:pt x="6" y="8"/>
                    </a:moveTo>
                    <a:cubicBezTo>
                      <a:pt x="8" y="8"/>
                      <a:pt x="10" y="8"/>
                      <a:pt x="12" y="8"/>
                    </a:cubicBezTo>
                    <a:cubicBezTo>
                      <a:pt x="13" y="8"/>
                      <a:pt x="14" y="8"/>
                      <a:pt x="16" y="8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21" y="8"/>
                      <a:pt x="24" y="8"/>
                      <a:pt x="28" y="8"/>
                    </a:cubicBezTo>
                    <a:cubicBezTo>
                      <a:pt x="28" y="5"/>
                      <a:pt x="28" y="3"/>
                      <a:pt x="28" y="0"/>
                    </a:cubicBezTo>
                    <a:cubicBezTo>
                      <a:pt x="24" y="0"/>
                      <a:pt x="21" y="0"/>
                      <a:pt x="18" y="0"/>
                    </a:cubicBezTo>
                    <a:cubicBezTo>
                      <a:pt x="15" y="0"/>
                      <a:pt x="12" y="0"/>
                      <a:pt x="10" y="0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5"/>
                      <a:pt x="4" y="5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4"/>
              <p:cNvSpPr/>
              <p:nvPr/>
            </p:nvSpPr>
            <p:spPr bwMode="auto">
              <a:xfrm>
                <a:off x="5589588" y="2593976"/>
                <a:ext cx="117475" cy="46038"/>
              </a:xfrm>
              <a:custGeom>
                <a:avLst/>
                <a:gdLst>
                  <a:gd name="T0" fmla="*/ 12 w 28"/>
                  <a:gd name="T1" fmla="*/ 2 h 11"/>
                  <a:gd name="T2" fmla="*/ 0 w 28"/>
                  <a:gd name="T3" fmla="*/ 8 h 11"/>
                  <a:gd name="T4" fmla="*/ 20 w 28"/>
                  <a:gd name="T5" fmla="*/ 8 h 11"/>
                  <a:gd name="T6" fmla="*/ 12 w 28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1">
                    <a:moveTo>
                      <a:pt x="12" y="2"/>
                    </a:moveTo>
                    <a:cubicBezTo>
                      <a:pt x="14" y="11"/>
                      <a:pt x="0" y="2"/>
                      <a:pt x="0" y="8"/>
                    </a:cubicBezTo>
                    <a:cubicBezTo>
                      <a:pt x="6" y="8"/>
                      <a:pt x="13" y="8"/>
                      <a:pt x="20" y="8"/>
                    </a:cubicBezTo>
                    <a:cubicBezTo>
                      <a:pt x="28" y="3"/>
                      <a:pt x="20" y="0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5"/>
              <p:cNvSpPr/>
              <p:nvPr/>
            </p:nvSpPr>
            <p:spPr bwMode="auto">
              <a:xfrm>
                <a:off x="5172076" y="2747963"/>
                <a:ext cx="200025" cy="111125"/>
              </a:xfrm>
              <a:custGeom>
                <a:avLst/>
                <a:gdLst>
                  <a:gd name="T0" fmla="*/ 7 w 47"/>
                  <a:gd name="T1" fmla="*/ 23 h 26"/>
                  <a:gd name="T2" fmla="*/ 19 w 47"/>
                  <a:gd name="T3" fmla="*/ 25 h 26"/>
                  <a:gd name="T4" fmla="*/ 19 w 47"/>
                  <a:gd name="T5" fmla="*/ 17 h 26"/>
                  <a:gd name="T6" fmla="*/ 25 w 47"/>
                  <a:gd name="T7" fmla="*/ 19 h 26"/>
                  <a:gd name="T8" fmla="*/ 37 w 47"/>
                  <a:gd name="T9" fmla="*/ 23 h 26"/>
                  <a:gd name="T10" fmla="*/ 37 w 47"/>
                  <a:gd name="T11" fmla="*/ 19 h 26"/>
                  <a:gd name="T12" fmla="*/ 37 w 47"/>
                  <a:gd name="T13" fmla="*/ 17 h 26"/>
                  <a:gd name="T14" fmla="*/ 43 w 47"/>
                  <a:gd name="T15" fmla="*/ 17 h 26"/>
                  <a:gd name="T16" fmla="*/ 47 w 47"/>
                  <a:gd name="T17" fmla="*/ 11 h 26"/>
                  <a:gd name="T18" fmla="*/ 31 w 47"/>
                  <a:gd name="T19" fmla="*/ 13 h 26"/>
                  <a:gd name="T20" fmla="*/ 29 w 47"/>
                  <a:gd name="T21" fmla="*/ 13 h 26"/>
                  <a:gd name="T22" fmla="*/ 25 w 47"/>
                  <a:gd name="T23" fmla="*/ 13 h 26"/>
                  <a:gd name="T24" fmla="*/ 13 w 47"/>
                  <a:gd name="T25" fmla="*/ 11 h 26"/>
                  <a:gd name="T26" fmla="*/ 11 w 47"/>
                  <a:gd name="T27" fmla="*/ 17 h 26"/>
                  <a:gd name="T28" fmla="*/ 6 w 47"/>
                  <a:gd name="T29" fmla="*/ 13 h 26"/>
                  <a:gd name="T30" fmla="*/ 0 w 47"/>
                  <a:gd name="T31" fmla="*/ 23 h 26"/>
                  <a:gd name="T32" fmla="*/ 2 w 47"/>
                  <a:gd name="T33" fmla="*/ 23 h 26"/>
                  <a:gd name="T34" fmla="*/ 7 w 47"/>
                  <a:gd name="T35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26">
                    <a:moveTo>
                      <a:pt x="7" y="23"/>
                    </a:moveTo>
                    <a:cubicBezTo>
                      <a:pt x="12" y="23"/>
                      <a:pt x="13" y="26"/>
                      <a:pt x="19" y="25"/>
                    </a:cubicBezTo>
                    <a:cubicBezTo>
                      <a:pt x="19" y="22"/>
                      <a:pt x="19" y="20"/>
                      <a:pt x="19" y="17"/>
                    </a:cubicBezTo>
                    <a:cubicBezTo>
                      <a:pt x="22" y="17"/>
                      <a:pt x="24" y="18"/>
                      <a:pt x="25" y="19"/>
                    </a:cubicBezTo>
                    <a:cubicBezTo>
                      <a:pt x="23" y="26"/>
                      <a:pt x="33" y="22"/>
                      <a:pt x="37" y="23"/>
                    </a:cubicBezTo>
                    <a:cubicBezTo>
                      <a:pt x="37" y="22"/>
                      <a:pt x="37" y="20"/>
                      <a:pt x="37" y="19"/>
                    </a:cubicBezTo>
                    <a:cubicBezTo>
                      <a:pt x="37" y="18"/>
                      <a:pt x="37" y="18"/>
                      <a:pt x="37" y="17"/>
                    </a:cubicBezTo>
                    <a:cubicBezTo>
                      <a:pt x="39" y="17"/>
                      <a:pt x="41" y="17"/>
                      <a:pt x="43" y="17"/>
                    </a:cubicBezTo>
                    <a:cubicBezTo>
                      <a:pt x="46" y="17"/>
                      <a:pt x="47" y="15"/>
                      <a:pt x="47" y="11"/>
                    </a:cubicBezTo>
                    <a:cubicBezTo>
                      <a:pt x="42" y="12"/>
                      <a:pt x="33" y="9"/>
                      <a:pt x="31" y="13"/>
                    </a:cubicBezTo>
                    <a:cubicBezTo>
                      <a:pt x="30" y="13"/>
                      <a:pt x="30" y="13"/>
                      <a:pt x="29" y="13"/>
                    </a:cubicBezTo>
                    <a:cubicBezTo>
                      <a:pt x="28" y="13"/>
                      <a:pt x="26" y="13"/>
                      <a:pt x="25" y="13"/>
                    </a:cubicBezTo>
                    <a:cubicBezTo>
                      <a:pt x="17" y="17"/>
                      <a:pt x="16" y="0"/>
                      <a:pt x="13" y="11"/>
                    </a:cubicBezTo>
                    <a:cubicBezTo>
                      <a:pt x="13" y="14"/>
                      <a:pt x="11" y="14"/>
                      <a:pt x="11" y="17"/>
                    </a:cubicBezTo>
                    <a:cubicBezTo>
                      <a:pt x="7" y="18"/>
                      <a:pt x="5" y="17"/>
                      <a:pt x="6" y="13"/>
                    </a:cubicBezTo>
                    <a:cubicBezTo>
                      <a:pt x="0" y="12"/>
                      <a:pt x="1" y="19"/>
                      <a:pt x="0" y="23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4" y="23"/>
                      <a:pt x="6" y="23"/>
                      <a:pt x="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124450" y="2566087"/>
                <a:ext cx="3879601" cy="1770247"/>
              </a:xfrm>
              <a:custGeom>
                <a:avLst/>
                <a:gdLst>
                  <a:gd name="T0" fmla="*/ 749 w 848"/>
                  <a:gd name="T1" fmla="*/ 73 h 384"/>
                  <a:gd name="T2" fmla="*/ 782 w 848"/>
                  <a:gd name="T3" fmla="*/ 40 h 384"/>
                  <a:gd name="T4" fmla="*/ 749 w 848"/>
                  <a:gd name="T5" fmla="*/ 20 h 384"/>
                  <a:gd name="T6" fmla="*/ 680 w 848"/>
                  <a:gd name="T7" fmla="*/ 8 h 384"/>
                  <a:gd name="T8" fmla="*/ 617 w 848"/>
                  <a:gd name="T9" fmla="*/ 26 h 384"/>
                  <a:gd name="T10" fmla="*/ 507 w 848"/>
                  <a:gd name="T11" fmla="*/ 26 h 384"/>
                  <a:gd name="T12" fmla="*/ 444 w 848"/>
                  <a:gd name="T13" fmla="*/ 16 h 384"/>
                  <a:gd name="T14" fmla="*/ 395 w 848"/>
                  <a:gd name="T15" fmla="*/ 32 h 384"/>
                  <a:gd name="T16" fmla="*/ 297 w 848"/>
                  <a:gd name="T17" fmla="*/ 34 h 384"/>
                  <a:gd name="T18" fmla="*/ 234 w 848"/>
                  <a:gd name="T19" fmla="*/ 50 h 384"/>
                  <a:gd name="T20" fmla="*/ 136 w 848"/>
                  <a:gd name="T21" fmla="*/ 58 h 384"/>
                  <a:gd name="T22" fmla="*/ 95 w 848"/>
                  <a:gd name="T23" fmla="*/ 83 h 384"/>
                  <a:gd name="T24" fmla="*/ 55 w 848"/>
                  <a:gd name="T25" fmla="*/ 118 h 384"/>
                  <a:gd name="T26" fmla="*/ 22 w 848"/>
                  <a:gd name="T27" fmla="*/ 166 h 384"/>
                  <a:gd name="T28" fmla="*/ 14 w 848"/>
                  <a:gd name="T29" fmla="*/ 268 h 384"/>
                  <a:gd name="T30" fmla="*/ 73 w 848"/>
                  <a:gd name="T31" fmla="*/ 321 h 384"/>
                  <a:gd name="T32" fmla="*/ 114 w 848"/>
                  <a:gd name="T33" fmla="*/ 354 h 384"/>
                  <a:gd name="T34" fmla="*/ 148 w 848"/>
                  <a:gd name="T35" fmla="*/ 374 h 384"/>
                  <a:gd name="T36" fmla="*/ 224 w 848"/>
                  <a:gd name="T37" fmla="*/ 335 h 384"/>
                  <a:gd name="T38" fmla="*/ 150 w 848"/>
                  <a:gd name="T39" fmla="*/ 346 h 384"/>
                  <a:gd name="T40" fmla="*/ 136 w 848"/>
                  <a:gd name="T41" fmla="*/ 335 h 384"/>
                  <a:gd name="T42" fmla="*/ 230 w 848"/>
                  <a:gd name="T43" fmla="*/ 299 h 384"/>
                  <a:gd name="T44" fmla="*/ 228 w 848"/>
                  <a:gd name="T45" fmla="*/ 291 h 384"/>
                  <a:gd name="T46" fmla="*/ 291 w 848"/>
                  <a:gd name="T47" fmla="*/ 268 h 384"/>
                  <a:gd name="T48" fmla="*/ 321 w 848"/>
                  <a:gd name="T49" fmla="*/ 246 h 384"/>
                  <a:gd name="T50" fmla="*/ 362 w 848"/>
                  <a:gd name="T51" fmla="*/ 242 h 384"/>
                  <a:gd name="T52" fmla="*/ 466 w 848"/>
                  <a:gd name="T53" fmla="*/ 229 h 384"/>
                  <a:gd name="T54" fmla="*/ 556 w 848"/>
                  <a:gd name="T55" fmla="*/ 223 h 384"/>
                  <a:gd name="T56" fmla="*/ 649 w 848"/>
                  <a:gd name="T57" fmla="*/ 234 h 384"/>
                  <a:gd name="T58" fmla="*/ 698 w 848"/>
                  <a:gd name="T59" fmla="*/ 254 h 384"/>
                  <a:gd name="T60" fmla="*/ 753 w 848"/>
                  <a:gd name="T61" fmla="*/ 268 h 384"/>
                  <a:gd name="T62" fmla="*/ 759 w 848"/>
                  <a:gd name="T63" fmla="*/ 258 h 384"/>
                  <a:gd name="T64" fmla="*/ 767 w 848"/>
                  <a:gd name="T65" fmla="*/ 248 h 384"/>
                  <a:gd name="T66" fmla="*/ 824 w 848"/>
                  <a:gd name="T67" fmla="*/ 240 h 384"/>
                  <a:gd name="T68" fmla="*/ 788 w 848"/>
                  <a:gd name="T69" fmla="*/ 223 h 384"/>
                  <a:gd name="T70" fmla="*/ 749 w 848"/>
                  <a:gd name="T71" fmla="*/ 181 h 384"/>
                  <a:gd name="T72" fmla="*/ 814 w 848"/>
                  <a:gd name="T73" fmla="*/ 170 h 384"/>
                  <a:gd name="T74" fmla="*/ 845 w 848"/>
                  <a:gd name="T75" fmla="*/ 124 h 384"/>
                  <a:gd name="T76" fmla="*/ 743 w 848"/>
                  <a:gd name="T77" fmla="*/ 29 h 384"/>
                  <a:gd name="T78" fmla="*/ 657 w 848"/>
                  <a:gd name="T79" fmla="*/ 195 h 384"/>
                  <a:gd name="T80" fmla="*/ 698 w 848"/>
                  <a:gd name="T81" fmla="*/ 195 h 384"/>
                  <a:gd name="T82" fmla="*/ 143 w 848"/>
                  <a:gd name="T83" fmla="*/ 243 h 384"/>
                  <a:gd name="T84" fmla="*/ 140 w 848"/>
                  <a:gd name="T85" fmla="*/ 242 h 384"/>
                  <a:gd name="T86" fmla="*/ 155 w 848"/>
                  <a:gd name="T87" fmla="*/ 236 h 384"/>
                  <a:gd name="T88" fmla="*/ 161 w 848"/>
                  <a:gd name="T89" fmla="*/ 235 h 384"/>
                  <a:gd name="T90" fmla="*/ 143 w 848"/>
                  <a:gd name="T91" fmla="*/ 246 h 384"/>
                  <a:gd name="T92" fmla="*/ 725 w 848"/>
                  <a:gd name="T93" fmla="*/ 201 h 384"/>
                  <a:gd name="T94" fmla="*/ 499 w 848"/>
                  <a:gd name="T95" fmla="*/ 187 h 384"/>
                  <a:gd name="T96" fmla="*/ 548 w 848"/>
                  <a:gd name="T97" fmla="*/ 189 h 384"/>
                  <a:gd name="T98" fmla="*/ 749 w 848"/>
                  <a:gd name="T99" fmla="*/ 31 h 384"/>
                  <a:gd name="T100" fmla="*/ 761 w 848"/>
                  <a:gd name="T101" fmla="*/ 27 h 384"/>
                  <a:gd name="T102" fmla="*/ 764 w 848"/>
                  <a:gd name="T103" fmla="*/ 25 h 384"/>
                  <a:gd name="T104" fmla="*/ 765 w 848"/>
                  <a:gd name="T105" fmla="*/ 22 h 384"/>
                  <a:gd name="T106" fmla="*/ 541 w 848"/>
                  <a:gd name="T107" fmla="*/ 22 h 384"/>
                  <a:gd name="T108" fmla="*/ 305 w 848"/>
                  <a:gd name="T109" fmla="*/ 52 h 384"/>
                  <a:gd name="T110" fmla="*/ 63 w 848"/>
                  <a:gd name="T111" fmla="*/ 156 h 384"/>
                  <a:gd name="T112" fmla="*/ 165 w 848"/>
                  <a:gd name="T113" fmla="*/ 356 h 384"/>
                  <a:gd name="T114" fmla="*/ 385 w 848"/>
                  <a:gd name="T115" fmla="*/ 229 h 384"/>
                  <a:gd name="T116" fmla="*/ 413 w 848"/>
                  <a:gd name="T117" fmla="*/ 229 h 384"/>
                  <a:gd name="T118" fmla="*/ 580 w 848"/>
                  <a:gd name="T119" fmla="*/ 223 h 384"/>
                  <a:gd name="T120" fmla="*/ 696 w 848"/>
                  <a:gd name="T121" fmla="*/ 24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8" h="384">
                    <a:moveTo>
                      <a:pt x="841" y="97"/>
                    </a:moveTo>
                    <a:cubicBezTo>
                      <a:pt x="842" y="91"/>
                      <a:pt x="840" y="88"/>
                      <a:pt x="833" y="89"/>
                    </a:cubicBezTo>
                    <a:cubicBezTo>
                      <a:pt x="835" y="83"/>
                      <a:pt x="829" y="86"/>
                      <a:pt x="826" y="85"/>
                    </a:cubicBezTo>
                    <a:cubicBezTo>
                      <a:pt x="823" y="83"/>
                      <a:pt x="825" y="78"/>
                      <a:pt x="820" y="79"/>
                    </a:cubicBezTo>
                    <a:cubicBezTo>
                      <a:pt x="819" y="77"/>
                      <a:pt x="815" y="78"/>
                      <a:pt x="812" y="77"/>
                    </a:cubicBezTo>
                    <a:cubicBezTo>
                      <a:pt x="807" y="77"/>
                      <a:pt x="801" y="77"/>
                      <a:pt x="796" y="77"/>
                    </a:cubicBezTo>
                    <a:cubicBezTo>
                      <a:pt x="795" y="77"/>
                      <a:pt x="795" y="77"/>
                      <a:pt x="794" y="77"/>
                    </a:cubicBezTo>
                    <a:cubicBezTo>
                      <a:pt x="794" y="76"/>
                      <a:pt x="794" y="75"/>
                      <a:pt x="794" y="73"/>
                    </a:cubicBezTo>
                    <a:cubicBezTo>
                      <a:pt x="789" y="73"/>
                      <a:pt x="784" y="73"/>
                      <a:pt x="778" y="73"/>
                    </a:cubicBezTo>
                    <a:cubicBezTo>
                      <a:pt x="778" y="73"/>
                      <a:pt x="777" y="73"/>
                      <a:pt x="776" y="73"/>
                    </a:cubicBezTo>
                    <a:cubicBezTo>
                      <a:pt x="771" y="73"/>
                      <a:pt x="765" y="73"/>
                      <a:pt x="759" y="73"/>
                    </a:cubicBezTo>
                    <a:cubicBezTo>
                      <a:pt x="755" y="73"/>
                      <a:pt x="752" y="73"/>
                      <a:pt x="749" y="73"/>
                    </a:cubicBezTo>
                    <a:cubicBezTo>
                      <a:pt x="749" y="72"/>
                      <a:pt x="749" y="71"/>
                      <a:pt x="749" y="69"/>
                    </a:cubicBezTo>
                    <a:cubicBezTo>
                      <a:pt x="747" y="68"/>
                      <a:pt x="744" y="67"/>
                      <a:pt x="741" y="67"/>
                    </a:cubicBezTo>
                    <a:cubicBezTo>
                      <a:pt x="740" y="67"/>
                      <a:pt x="738" y="67"/>
                      <a:pt x="737" y="67"/>
                    </a:cubicBezTo>
                    <a:cubicBezTo>
                      <a:pt x="737" y="65"/>
                      <a:pt x="737" y="63"/>
                      <a:pt x="737" y="62"/>
                    </a:cubicBezTo>
                    <a:cubicBezTo>
                      <a:pt x="739" y="62"/>
                      <a:pt x="741" y="62"/>
                      <a:pt x="743" y="62"/>
                    </a:cubicBezTo>
                    <a:cubicBezTo>
                      <a:pt x="741" y="58"/>
                      <a:pt x="743" y="51"/>
                      <a:pt x="737" y="52"/>
                    </a:cubicBezTo>
                    <a:cubicBezTo>
                      <a:pt x="737" y="49"/>
                      <a:pt x="737" y="45"/>
                      <a:pt x="741" y="46"/>
                    </a:cubicBezTo>
                    <a:cubicBezTo>
                      <a:pt x="744" y="45"/>
                      <a:pt x="745" y="43"/>
                      <a:pt x="749" y="44"/>
                    </a:cubicBezTo>
                    <a:cubicBezTo>
                      <a:pt x="749" y="45"/>
                      <a:pt x="751" y="46"/>
                      <a:pt x="753" y="46"/>
                    </a:cubicBezTo>
                    <a:cubicBezTo>
                      <a:pt x="757" y="46"/>
                      <a:pt x="762" y="46"/>
                      <a:pt x="767" y="46"/>
                    </a:cubicBezTo>
                    <a:cubicBezTo>
                      <a:pt x="772" y="47"/>
                      <a:pt x="772" y="43"/>
                      <a:pt x="776" y="44"/>
                    </a:cubicBezTo>
                    <a:cubicBezTo>
                      <a:pt x="779" y="44"/>
                      <a:pt x="783" y="44"/>
                      <a:pt x="782" y="40"/>
                    </a:cubicBezTo>
                    <a:cubicBezTo>
                      <a:pt x="779" y="40"/>
                      <a:pt x="776" y="40"/>
                      <a:pt x="772" y="40"/>
                    </a:cubicBezTo>
                    <a:cubicBezTo>
                      <a:pt x="772" y="40"/>
                      <a:pt x="771" y="40"/>
                      <a:pt x="771" y="40"/>
                    </a:cubicBezTo>
                    <a:cubicBezTo>
                      <a:pt x="770" y="37"/>
                      <a:pt x="765" y="38"/>
                      <a:pt x="767" y="34"/>
                    </a:cubicBezTo>
                    <a:cubicBezTo>
                      <a:pt x="769" y="34"/>
                      <a:pt x="771" y="34"/>
                      <a:pt x="772" y="34"/>
                    </a:cubicBezTo>
                    <a:cubicBezTo>
                      <a:pt x="776" y="33"/>
                      <a:pt x="784" y="37"/>
                      <a:pt x="782" y="30"/>
                    </a:cubicBezTo>
                    <a:cubicBezTo>
                      <a:pt x="782" y="27"/>
                      <a:pt x="777" y="29"/>
                      <a:pt x="776" y="26"/>
                    </a:cubicBezTo>
                    <a:cubicBezTo>
                      <a:pt x="779" y="26"/>
                      <a:pt x="783" y="26"/>
                      <a:pt x="782" y="22"/>
                    </a:cubicBezTo>
                    <a:cubicBezTo>
                      <a:pt x="777" y="24"/>
                      <a:pt x="777" y="19"/>
                      <a:pt x="772" y="20"/>
                    </a:cubicBezTo>
                    <a:cubicBezTo>
                      <a:pt x="770" y="20"/>
                      <a:pt x="767" y="20"/>
                      <a:pt x="765" y="20"/>
                    </a:cubicBezTo>
                    <a:cubicBezTo>
                      <a:pt x="763" y="20"/>
                      <a:pt x="761" y="20"/>
                      <a:pt x="759" y="20"/>
                    </a:cubicBezTo>
                    <a:cubicBezTo>
                      <a:pt x="757" y="20"/>
                      <a:pt x="755" y="20"/>
                      <a:pt x="753" y="20"/>
                    </a:cubicBezTo>
                    <a:cubicBezTo>
                      <a:pt x="752" y="20"/>
                      <a:pt x="750" y="20"/>
                      <a:pt x="749" y="20"/>
                    </a:cubicBezTo>
                    <a:cubicBezTo>
                      <a:pt x="743" y="20"/>
                      <a:pt x="737" y="20"/>
                      <a:pt x="731" y="20"/>
                    </a:cubicBezTo>
                    <a:cubicBezTo>
                      <a:pt x="731" y="18"/>
                      <a:pt x="731" y="16"/>
                      <a:pt x="731" y="14"/>
                    </a:cubicBezTo>
                    <a:cubicBezTo>
                      <a:pt x="732" y="10"/>
                      <a:pt x="728" y="11"/>
                      <a:pt x="725" y="10"/>
                    </a:cubicBezTo>
                    <a:cubicBezTo>
                      <a:pt x="723" y="10"/>
                      <a:pt x="719" y="0"/>
                      <a:pt x="719" y="8"/>
                    </a:cubicBezTo>
                    <a:cubicBezTo>
                      <a:pt x="713" y="12"/>
                      <a:pt x="717" y="15"/>
                      <a:pt x="719" y="20"/>
                    </a:cubicBezTo>
                    <a:cubicBezTo>
                      <a:pt x="713" y="19"/>
                      <a:pt x="708" y="21"/>
                      <a:pt x="704" y="22"/>
                    </a:cubicBezTo>
                    <a:cubicBezTo>
                      <a:pt x="703" y="22"/>
                      <a:pt x="702" y="22"/>
                      <a:pt x="702" y="22"/>
                    </a:cubicBezTo>
                    <a:cubicBezTo>
                      <a:pt x="701" y="20"/>
                      <a:pt x="698" y="21"/>
                      <a:pt x="696" y="20"/>
                    </a:cubicBezTo>
                    <a:cubicBezTo>
                      <a:pt x="693" y="20"/>
                      <a:pt x="689" y="20"/>
                      <a:pt x="686" y="20"/>
                    </a:cubicBezTo>
                    <a:cubicBezTo>
                      <a:pt x="687" y="17"/>
                      <a:pt x="684" y="17"/>
                      <a:pt x="684" y="14"/>
                    </a:cubicBezTo>
                    <a:cubicBezTo>
                      <a:pt x="686" y="14"/>
                      <a:pt x="686" y="13"/>
                      <a:pt x="686" y="10"/>
                    </a:cubicBezTo>
                    <a:cubicBezTo>
                      <a:pt x="684" y="9"/>
                      <a:pt x="683" y="8"/>
                      <a:pt x="680" y="8"/>
                    </a:cubicBezTo>
                    <a:cubicBezTo>
                      <a:pt x="680" y="11"/>
                      <a:pt x="675" y="10"/>
                      <a:pt x="672" y="10"/>
                    </a:cubicBezTo>
                    <a:cubicBezTo>
                      <a:pt x="669" y="10"/>
                      <a:pt x="666" y="10"/>
                      <a:pt x="662" y="10"/>
                    </a:cubicBezTo>
                    <a:cubicBezTo>
                      <a:pt x="662" y="10"/>
                      <a:pt x="661" y="10"/>
                      <a:pt x="660" y="10"/>
                    </a:cubicBezTo>
                    <a:cubicBezTo>
                      <a:pt x="660" y="8"/>
                      <a:pt x="657" y="9"/>
                      <a:pt x="655" y="8"/>
                    </a:cubicBezTo>
                    <a:cubicBezTo>
                      <a:pt x="653" y="8"/>
                      <a:pt x="652" y="8"/>
                      <a:pt x="651" y="8"/>
                    </a:cubicBezTo>
                    <a:cubicBezTo>
                      <a:pt x="649" y="8"/>
                      <a:pt x="647" y="8"/>
                      <a:pt x="645" y="8"/>
                    </a:cubicBezTo>
                    <a:cubicBezTo>
                      <a:pt x="645" y="11"/>
                      <a:pt x="645" y="14"/>
                      <a:pt x="645" y="16"/>
                    </a:cubicBezTo>
                    <a:cubicBezTo>
                      <a:pt x="642" y="23"/>
                      <a:pt x="651" y="17"/>
                      <a:pt x="651" y="22"/>
                    </a:cubicBezTo>
                    <a:cubicBezTo>
                      <a:pt x="651" y="24"/>
                      <a:pt x="651" y="25"/>
                      <a:pt x="651" y="26"/>
                    </a:cubicBezTo>
                    <a:cubicBezTo>
                      <a:pt x="649" y="26"/>
                      <a:pt x="647" y="26"/>
                      <a:pt x="645" y="26"/>
                    </a:cubicBezTo>
                    <a:cubicBezTo>
                      <a:pt x="639" y="26"/>
                      <a:pt x="633" y="26"/>
                      <a:pt x="627" y="26"/>
                    </a:cubicBezTo>
                    <a:cubicBezTo>
                      <a:pt x="624" y="26"/>
                      <a:pt x="621" y="26"/>
                      <a:pt x="617" y="26"/>
                    </a:cubicBezTo>
                    <a:cubicBezTo>
                      <a:pt x="611" y="26"/>
                      <a:pt x="604" y="26"/>
                      <a:pt x="598" y="26"/>
                    </a:cubicBezTo>
                    <a:cubicBezTo>
                      <a:pt x="590" y="26"/>
                      <a:pt x="582" y="26"/>
                      <a:pt x="574" y="26"/>
                    </a:cubicBezTo>
                    <a:cubicBezTo>
                      <a:pt x="577" y="19"/>
                      <a:pt x="567" y="25"/>
                      <a:pt x="568" y="20"/>
                    </a:cubicBezTo>
                    <a:cubicBezTo>
                      <a:pt x="567" y="20"/>
                      <a:pt x="566" y="20"/>
                      <a:pt x="564" y="20"/>
                    </a:cubicBezTo>
                    <a:cubicBezTo>
                      <a:pt x="567" y="29"/>
                      <a:pt x="558" y="26"/>
                      <a:pt x="552" y="26"/>
                    </a:cubicBezTo>
                    <a:cubicBezTo>
                      <a:pt x="549" y="26"/>
                      <a:pt x="546" y="26"/>
                      <a:pt x="547" y="22"/>
                    </a:cubicBezTo>
                    <a:cubicBezTo>
                      <a:pt x="550" y="21"/>
                      <a:pt x="558" y="25"/>
                      <a:pt x="558" y="20"/>
                    </a:cubicBezTo>
                    <a:cubicBezTo>
                      <a:pt x="558" y="20"/>
                      <a:pt x="557" y="20"/>
                      <a:pt x="556" y="20"/>
                    </a:cubicBezTo>
                    <a:cubicBezTo>
                      <a:pt x="552" y="20"/>
                      <a:pt x="547" y="20"/>
                      <a:pt x="543" y="20"/>
                    </a:cubicBezTo>
                    <a:cubicBezTo>
                      <a:pt x="541" y="20"/>
                      <a:pt x="539" y="20"/>
                      <a:pt x="537" y="20"/>
                    </a:cubicBezTo>
                    <a:cubicBezTo>
                      <a:pt x="527" y="20"/>
                      <a:pt x="517" y="20"/>
                      <a:pt x="507" y="20"/>
                    </a:cubicBezTo>
                    <a:cubicBezTo>
                      <a:pt x="507" y="22"/>
                      <a:pt x="507" y="24"/>
                      <a:pt x="507" y="26"/>
                    </a:cubicBezTo>
                    <a:cubicBezTo>
                      <a:pt x="511" y="26"/>
                      <a:pt x="515" y="26"/>
                      <a:pt x="519" y="26"/>
                    </a:cubicBezTo>
                    <a:cubicBezTo>
                      <a:pt x="519" y="29"/>
                      <a:pt x="524" y="28"/>
                      <a:pt x="523" y="32"/>
                    </a:cubicBezTo>
                    <a:cubicBezTo>
                      <a:pt x="517" y="31"/>
                      <a:pt x="506" y="24"/>
                      <a:pt x="501" y="28"/>
                    </a:cubicBezTo>
                    <a:cubicBezTo>
                      <a:pt x="501" y="28"/>
                      <a:pt x="500" y="28"/>
                      <a:pt x="499" y="28"/>
                    </a:cubicBezTo>
                    <a:cubicBezTo>
                      <a:pt x="499" y="26"/>
                      <a:pt x="499" y="24"/>
                      <a:pt x="499" y="22"/>
                    </a:cubicBezTo>
                    <a:cubicBezTo>
                      <a:pt x="492" y="19"/>
                      <a:pt x="496" y="28"/>
                      <a:pt x="490" y="26"/>
                    </a:cubicBezTo>
                    <a:cubicBezTo>
                      <a:pt x="490" y="27"/>
                      <a:pt x="490" y="27"/>
                      <a:pt x="490" y="28"/>
                    </a:cubicBezTo>
                    <a:cubicBezTo>
                      <a:pt x="488" y="28"/>
                      <a:pt x="486" y="28"/>
                      <a:pt x="484" y="28"/>
                    </a:cubicBezTo>
                    <a:cubicBezTo>
                      <a:pt x="476" y="26"/>
                      <a:pt x="480" y="35"/>
                      <a:pt x="472" y="32"/>
                    </a:cubicBezTo>
                    <a:cubicBezTo>
                      <a:pt x="472" y="30"/>
                      <a:pt x="472" y="26"/>
                      <a:pt x="470" y="26"/>
                    </a:cubicBezTo>
                    <a:cubicBezTo>
                      <a:pt x="460" y="29"/>
                      <a:pt x="462" y="21"/>
                      <a:pt x="454" y="22"/>
                    </a:cubicBezTo>
                    <a:cubicBezTo>
                      <a:pt x="451" y="21"/>
                      <a:pt x="449" y="17"/>
                      <a:pt x="444" y="16"/>
                    </a:cubicBezTo>
                    <a:cubicBezTo>
                      <a:pt x="444" y="19"/>
                      <a:pt x="443" y="21"/>
                      <a:pt x="442" y="22"/>
                    </a:cubicBezTo>
                    <a:cubicBezTo>
                      <a:pt x="445" y="22"/>
                      <a:pt x="448" y="22"/>
                      <a:pt x="450" y="22"/>
                    </a:cubicBezTo>
                    <a:cubicBezTo>
                      <a:pt x="450" y="25"/>
                      <a:pt x="449" y="27"/>
                      <a:pt x="448" y="28"/>
                    </a:cubicBezTo>
                    <a:cubicBezTo>
                      <a:pt x="443" y="30"/>
                      <a:pt x="430" y="24"/>
                      <a:pt x="431" y="32"/>
                    </a:cubicBezTo>
                    <a:cubicBezTo>
                      <a:pt x="429" y="32"/>
                      <a:pt x="428" y="32"/>
                      <a:pt x="427" y="32"/>
                    </a:cubicBezTo>
                    <a:cubicBezTo>
                      <a:pt x="426" y="32"/>
                      <a:pt x="425" y="32"/>
                      <a:pt x="425" y="32"/>
                    </a:cubicBezTo>
                    <a:cubicBezTo>
                      <a:pt x="424" y="34"/>
                      <a:pt x="423" y="34"/>
                      <a:pt x="421" y="34"/>
                    </a:cubicBezTo>
                    <a:cubicBezTo>
                      <a:pt x="422" y="29"/>
                      <a:pt x="420" y="27"/>
                      <a:pt x="415" y="28"/>
                    </a:cubicBezTo>
                    <a:cubicBezTo>
                      <a:pt x="418" y="34"/>
                      <a:pt x="403" y="33"/>
                      <a:pt x="403" y="30"/>
                    </a:cubicBezTo>
                    <a:cubicBezTo>
                      <a:pt x="403" y="29"/>
                      <a:pt x="403" y="29"/>
                      <a:pt x="403" y="28"/>
                    </a:cubicBezTo>
                    <a:cubicBezTo>
                      <a:pt x="402" y="28"/>
                      <a:pt x="402" y="28"/>
                      <a:pt x="401" y="28"/>
                    </a:cubicBezTo>
                    <a:cubicBezTo>
                      <a:pt x="401" y="32"/>
                      <a:pt x="399" y="33"/>
                      <a:pt x="395" y="32"/>
                    </a:cubicBezTo>
                    <a:cubicBezTo>
                      <a:pt x="391" y="32"/>
                      <a:pt x="387" y="32"/>
                      <a:pt x="383" y="32"/>
                    </a:cubicBezTo>
                    <a:cubicBezTo>
                      <a:pt x="371" y="32"/>
                      <a:pt x="384" y="27"/>
                      <a:pt x="383" y="22"/>
                    </a:cubicBezTo>
                    <a:cubicBezTo>
                      <a:pt x="382" y="22"/>
                      <a:pt x="381" y="22"/>
                      <a:pt x="379" y="22"/>
                    </a:cubicBezTo>
                    <a:cubicBezTo>
                      <a:pt x="377" y="23"/>
                      <a:pt x="377" y="27"/>
                      <a:pt x="374" y="26"/>
                    </a:cubicBezTo>
                    <a:cubicBezTo>
                      <a:pt x="360" y="22"/>
                      <a:pt x="362" y="38"/>
                      <a:pt x="352" y="32"/>
                    </a:cubicBezTo>
                    <a:cubicBezTo>
                      <a:pt x="350" y="32"/>
                      <a:pt x="348" y="32"/>
                      <a:pt x="346" y="32"/>
                    </a:cubicBezTo>
                    <a:cubicBezTo>
                      <a:pt x="342" y="33"/>
                      <a:pt x="333" y="30"/>
                      <a:pt x="332" y="34"/>
                    </a:cubicBezTo>
                    <a:cubicBezTo>
                      <a:pt x="330" y="34"/>
                      <a:pt x="328" y="34"/>
                      <a:pt x="326" y="34"/>
                    </a:cubicBezTo>
                    <a:cubicBezTo>
                      <a:pt x="323" y="34"/>
                      <a:pt x="320" y="34"/>
                      <a:pt x="317" y="34"/>
                    </a:cubicBezTo>
                    <a:cubicBezTo>
                      <a:pt x="315" y="34"/>
                      <a:pt x="313" y="34"/>
                      <a:pt x="311" y="34"/>
                    </a:cubicBezTo>
                    <a:cubicBezTo>
                      <a:pt x="310" y="34"/>
                      <a:pt x="309" y="34"/>
                      <a:pt x="309" y="34"/>
                    </a:cubicBezTo>
                    <a:cubicBezTo>
                      <a:pt x="305" y="34"/>
                      <a:pt x="301" y="34"/>
                      <a:pt x="297" y="34"/>
                    </a:cubicBezTo>
                    <a:cubicBezTo>
                      <a:pt x="296" y="34"/>
                      <a:pt x="294" y="34"/>
                      <a:pt x="293" y="34"/>
                    </a:cubicBezTo>
                    <a:cubicBezTo>
                      <a:pt x="285" y="32"/>
                      <a:pt x="283" y="32"/>
                      <a:pt x="275" y="34"/>
                    </a:cubicBezTo>
                    <a:cubicBezTo>
                      <a:pt x="274" y="34"/>
                      <a:pt x="273" y="34"/>
                      <a:pt x="271" y="34"/>
                    </a:cubicBezTo>
                    <a:cubicBezTo>
                      <a:pt x="268" y="34"/>
                      <a:pt x="265" y="34"/>
                      <a:pt x="266" y="38"/>
                    </a:cubicBezTo>
                    <a:cubicBezTo>
                      <a:pt x="268" y="38"/>
                      <a:pt x="269" y="38"/>
                      <a:pt x="271" y="38"/>
                    </a:cubicBezTo>
                    <a:cubicBezTo>
                      <a:pt x="280" y="38"/>
                      <a:pt x="288" y="38"/>
                      <a:pt x="297" y="38"/>
                    </a:cubicBezTo>
                    <a:cubicBezTo>
                      <a:pt x="298" y="38"/>
                      <a:pt x="299" y="38"/>
                      <a:pt x="299" y="40"/>
                    </a:cubicBezTo>
                    <a:cubicBezTo>
                      <a:pt x="292" y="40"/>
                      <a:pt x="291" y="47"/>
                      <a:pt x="281" y="44"/>
                    </a:cubicBezTo>
                    <a:cubicBezTo>
                      <a:pt x="277" y="44"/>
                      <a:pt x="273" y="44"/>
                      <a:pt x="269" y="44"/>
                    </a:cubicBezTo>
                    <a:cubicBezTo>
                      <a:pt x="266" y="44"/>
                      <a:pt x="262" y="44"/>
                      <a:pt x="258" y="44"/>
                    </a:cubicBezTo>
                    <a:cubicBezTo>
                      <a:pt x="251" y="46"/>
                      <a:pt x="249" y="43"/>
                      <a:pt x="242" y="46"/>
                    </a:cubicBezTo>
                    <a:cubicBezTo>
                      <a:pt x="238" y="46"/>
                      <a:pt x="232" y="44"/>
                      <a:pt x="234" y="50"/>
                    </a:cubicBezTo>
                    <a:cubicBezTo>
                      <a:pt x="229" y="48"/>
                      <a:pt x="229" y="52"/>
                      <a:pt x="224" y="52"/>
                    </a:cubicBezTo>
                    <a:cubicBezTo>
                      <a:pt x="218" y="53"/>
                      <a:pt x="217" y="50"/>
                      <a:pt x="212" y="50"/>
                    </a:cubicBezTo>
                    <a:cubicBezTo>
                      <a:pt x="209" y="55"/>
                      <a:pt x="202" y="45"/>
                      <a:pt x="199" y="52"/>
                    </a:cubicBezTo>
                    <a:cubicBezTo>
                      <a:pt x="197" y="52"/>
                      <a:pt x="196" y="52"/>
                      <a:pt x="195" y="52"/>
                    </a:cubicBezTo>
                    <a:cubicBezTo>
                      <a:pt x="192" y="52"/>
                      <a:pt x="190" y="52"/>
                      <a:pt x="187" y="52"/>
                    </a:cubicBezTo>
                    <a:cubicBezTo>
                      <a:pt x="189" y="58"/>
                      <a:pt x="183" y="55"/>
                      <a:pt x="179" y="56"/>
                    </a:cubicBezTo>
                    <a:cubicBezTo>
                      <a:pt x="178" y="56"/>
                      <a:pt x="178" y="56"/>
                      <a:pt x="177" y="56"/>
                    </a:cubicBezTo>
                    <a:cubicBezTo>
                      <a:pt x="175" y="56"/>
                      <a:pt x="173" y="56"/>
                      <a:pt x="171" y="56"/>
                    </a:cubicBezTo>
                    <a:cubicBezTo>
                      <a:pt x="163" y="56"/>
                      <a:pt x="156" y="56"/>
                      <a:pt x="148" y="56"/>
                    </a:cubicBezTo>
                    <a:cubicBezTo>
                      <a:pt x="146" y="56"/>
                      <a:pt x="144" y="56"/>
                      <a:pt x="142" y="56"/>
                    </a:cubicBezTo>
                    <a:cubicBezTo>
                      <a:pt x="142" y="56"/>
                      <a:pt x="142" y="57"/>
                      <a:pt x="142" y="58"/>
                    </a:cubicBezTo>
                    <a:cubicBezTo>
                      <a:pt x="140" y="58"/>
                      <a:pt x="138" y="58"/>
                      <a:pt x="136" y="58"/>
                    </a:cubicBezTo>
                    <a:cubicBezTo>
                      <a:pt x="131" y="58"/>
                      <a:pt x="125" y="58"/>
                      <a:pt x="120" y="58"/>
                    </a:cubicBezTo>
                    <a:cubicBezTo>
                      <a:pt x="118" y="58"/>
                      <a:pt x="115" y="58"/>
                      <a:pt x="112" y="58"/>
                    </a:cubicBezTo>
                    <a:cubicBezTo>
                      <a:pt x="110" y="58"/>
                      <a:pt x="108" y="58"/>
                      <a:pt x="106" y="58"/>
                    </a:cubicBezTo>
                    <a:cubicBezTo>
                      <a:pt x="106" y="57"/>
                      <a:pt x="106" y="56"/>
                      <a:pt x="106" y="56"/>
                    </a:cubicBezTo>
                    <a:cubicBezTo>
                      <a:pt x="104" y="56"/>
                      <a:pt x="102" y="56"/>
                      <a:pt x="100" y="56"/>
                    </a:cubicBezTo>
                    <a:cubicBezTo>
                      <a:pt x="99" y="58"/>
                      <a:pt x="96" y="58"/>
                      <a:pt x="97" y="62"/>
                    </a:cubicBezTo>
                    <a:cubicBezTo>
                      <a:pt x="96" y="65"/>
                      <a:pt x="97" y="68"/>
                      <a:pt x="100" y="67"/>
                    </a:cubicBezTo>
                    <a:cubicBezTo>
                      <a:pt x="101" y="67"/>
                      <a:pt x="102" y="67"/>
                      <a:pt x="102" y="67"/>
                    </a:cubicBezTo>
                    <a:cubicBezTo>
                      <a:pt x="102" y="68"/>
                      <a:pt x="102" y="69"/>
                      <a:pt x="102" y="69"/>
                    </a:cubicBezTo>
                    <a:cubicBezTo>
                      <a:pt x="101" y="69"/>
                      <a:pt x="101" y="72"/>
                      <a:pt x="100" y="73"/>
                    </a:cubicBezTo>
                    <a:cubicBezTo>
                      <a:pt x="97" y="74"/>
                      <a:pt x="97" y="72"/>
                      <a:pt x="97" y="69"/>
                    </a:cubicBezTo>
                    <a:cubicBezTo>
                      <a:pt x="91" y="74"/>
                      <a:pt x="99" y="78"/>
                      <a:pt x="95" y="83"/>
                    </a:cubicBezTo>
                    <a:cubicBezTo>
                      <a:pt x="90" y="82"/>
                      <a:pt x="91" y="86"/>
                      <a:pt x="91" y="89"/>
                    </a:cubicBezTo>
                    <a:cubicBezTo>
                      <a:pt x="91" y="90"/>
                      <a:pt x="91" y="90"/>
                      <a:pt x="91" y="91"/>
                    </a:cubicBezTo>
                    <a:cubicBezTo>
                      <a:pt x="91" y="93"/>
                      <a:pt x="91" y="96"/>
                      <a:pt x="95" y="95"/>
                    </a:cubicBezTo>
                    <a:cubicBezTo>
                      <a:pt x="95" y="97"/>
                      <a:pt x="95" y="99"/>
                      <a:pt x="95" y="101"/>
                    </a:cubicBezTo>
                    <a:cubicBezTo>
                      <a:pt x="94" y="102"/>
                      <a:pt x="93" y="103"/>
                      <a:pt x="91" y="103"/>
                    </a:cubicBezTo>
                    <a:cubicBezTo>
                      <a:pt x="87" y="103"/>
                      <a:pt x="84" y="103"/>
                      <a:pt x="81" y="103"/>
                    </a:cubicBezTo>
                    <a:cubicBezTo>
                      <a:pt x="81" y="104"/>
                      <a:pt x="81" y="105"/>
                      <a:pt x="81" y="107"/>
                    </a:cubicBezTo>
                    <a:cubicBezTo>
                      <a:pt x="75" y="105"/>
                      <a:pt x="75" y="110"/>
                      <a:pt x="69" y="109"/>
                    </a:cubicBezTo>
                    <a:cubicBezTo>
                      <a:pt x="65" y="108"/>
                      <a:pt x="63" y="109"/>
                      <a:pt x="63" y="113"/>
                    </a:cubicBezTo>
                    <a:cubicBezTo>
                      <a:pt x="59" y="113"/>
                      <a:pt x="55" y="113"/>
                      <a:pt x="51" y="113"/>
                    </a:cubicBezTo>
                    <a:cubicBezTo>
                      <a:pt x="51" y="115"/>
                      <a:pt x="51" y="118"/>
                      <a:pt x="53" y="118"/>
                    </a:cubicBezTo>
                    <a:cubicBezTo>
                      <a:pt x="54" y="118"/>
                      <a:pt x="55" y="118"/>
                      <a:pt x="55" y="118"/>
                    </a:cubicBezTo>
                    <a:cubicBezTo>
                      <a:pt x="55" y="120"/>
                      <a:pt x="53" y="120"/>
                      <a:pt x="51" y="120"/>
                    </a:cubicBezTo>
                    <a:cubicBezTo>
                      <a:pt x="52" y="123"/>
                      <a:pt x="51" y="124"/>
                      <a:pt x="49" y="124"/>
                    </a:cubicBezTo>
                    <a:cubicBezTo>
                      <a:pt x="49" y="126"/>
                      <a:pt x="49" y="128"/>
                      <a:pt x="49" y="130"/>
                    </a:cubicBezTo>
                    <a:cubicBezTo>
                      <a:pt x="52" y="131"/>
                      <a:pt x="55" y="130"/>
                      <a:pt x="55" y="132"/>
                    </a:cubicBezTo>
                    <a:cubicBezTo>
                      <a:pt x="50" y="131"/>
                      <a:pt x="48" y="133"/>
                      <a:pt x="49" y="138"/>
                    </a:cubicBezTo>
                    <a:cubicBezTo>
                      <a:pt x="52" y="138"/>
                      <a:pt x="55" y="138"/>
                      <a:pt x="57" y="138"/>
                    </a:cubicBezTo>
                    <a:cubicBezTo>
                      <a:pt x="58" y="143"/>
                      <a:pt x="56" y="145"/>
                      <a:pt x="51" y="144"/>
                    </a:cubicBezTo>
                    <a:cubicBezTo>
                      <a:pt x="46" y="148"/>
                      <a:pt x="41" y="153"/>
                      <a:pt x="32" y="154"/>
                    </a:cubicBezTo>
                    <a:cubicBezTo>
                      <a:pt x="32" y="155"/>
                      <a:pt x="32" y="155"/>
                      <a:pt x="32" y="156"/>
                    </a:cubicBezTo>
                    <a:cubicBezTo>
                      <a:pt x="28" y="155"/>
                      <a:pt x="26" y="156"/>
                      <a:pt x="26" y="160"/>
                    </a:cubicBezTo>
                    <a:cubicBezTo>
                      <a:pt x="25" y="160"/>
                      <a:pt x="23" y="160"/>
                      <a:pt x="22" y="160"/>
                    </a:cubicBezTo>
                    <a:cubicBezTo>
                      <a:pt x="22" y="162"/>
                      <a:pt x="22" y="164"/>
                      <a:pt x="22" y="166"/>
                    </a:cubicBezTo>
                    <a:cubicBezTo>
                      <a:pt x="18" y="166"/>
                      <a:pt x="21" y="174"/>
                      <a:pt x="20" y="177"/>
                    </a:cubicBezTo>
                    <a:cubicBezTo>
                      <a:pt x="20" y="179"/>
                      <a:pt x="20" y="180"/>
                      <a:pt x="20" y="181"/>
                    </a:cubicBezTo>
                    <a:cubicBezTo>
                      <a:pt x="19" y="181"/>
                      <a:pt x="17" y="181"/>
                      <a:pt x="16" y="181"/>
                    </a:cubicBezTo>
                    <a:cubicBezTo>
                      <a:pt x="16" y="183"/>
                      <a:pt x="15" y="183"/>
                      <a:pt x="14" y="183"/>
                    </a:cubicBezTo>
                    <a:cubicBezTo>
                      <a:pt x="8" y="183"/>
                      <a:pt x="7" y="188"/>
                      <a:pt x="2" y="189"/>
                    </a:cubicBezTo>
                    <a:cubicBezTo>
                      <a:pt x="2" y="195"/>
                      <a:pt x="2" y="201"/>
                      <a:pt x="2" y="207"/>
                    </a:cubicBezTo>
                    <a:cubicBezTo>
                      <a:pt x="2" y="210"/>
                      <a:pt x="2" y="212"/>
                      <a:pt x="4" y="213"/>
                    </a:cubicBezTo>
                    <a:cubicBezTo>
                      <a:pt x="6" y="219"/>
                      <a:pt x="0" y="234"/>
                      <a:pt x="8" y="234"/>
                    </a:cubicBezTo>
                    <a:cubicBezTo>
                      <a:pt x="8" y="239"/>
                      <a:pt x="8" y="244"/>
                      <a:pt x="8" y="248"/>
                    </a:cubicBezTo>
                    <a:cubicBezTo>
                      <a:pt x="8" y="251"/>
                      <a:pt x="9" y="252"/>
                      <a:pt x="10" y="254"/>
                    </a:cubicBezTo>
                    <a:cubicBezTo>
                      <a:pt x="10" y="257"/>
                      <a:pt x="10" y="259"/>
                      <a:pt x="10" y="262"/>
                    </a:cubicBezTo>
                    <a:cubicBezTo>
                      <a:pt x="9" y="266"/>
                      <a:pt x="11" y="268"/>
                      <a:pt x="14" y="268"/>
                    </a:cubicBezTo>
                    <a:cubicBezTo>
                      <a:pt x="14" y="270"/>
                      <a:pt x="14" y="273"/>
                      <a:pt x="14" y="276"/>
                    </a:cubicBezTo>
                    <a:cubicBezTo>
                      <a:pt x="16" y="282"/>
                      <a:pt x="19" y="288"/>
                      <a:pt x="22" y="293"/>
                    </a:cubicBezTo>
                    <a:cubicBezTo>
                      <a:pt x="24" y="294"/>
                      <a:pt x="27" y="294"/>
                      <a:pt x="26" y="297"/>
                    </a:cubicBezTo>
                    <a:cubicBezTo>
                      <a:pt x="26" y="297"/>
                      <a:pt x="27" y="297"/>
                      <a:pt x="28" y="297"/>
                    </a:cubicBezTo>
                    <a:cubicBezTo>
                      <a:pt x="37" y="300"/>
                      <a:pt x="36" y="292"/>
                      <a:pt x="44" y="293"/>
                    </a:cubicBezTo>
                    <a:cubicBezTo>
                      <a:pt x="43" y="298"/>
                      <a:pt x="47" y="298"/>
                      <a:pt x="45" y="303"/>
                    </a:cubicBezTo>
                    <a:cubicBezTo>
                      <a:pt x="47" y="303"/>
                      <a:pt x="48" y="303"/>
                      <a:pt x="49" y="303"/>
                    </a:cubicBezTo>
                    <a:cubicBezTo>
                      <a:pt x="49" y="305"/>
                      <a:pt x="49" y="307"/>
                      <a:pt x="49" y="309"/>
                    </a:cubicBezTo>
                    <a:cubicBezTo>
                      <a:pt x="52" y="311"/>
                      <a:pt x="52" y="316"/>
                      <a:pt x="55" y="317"/>
                    </a:cubicBezTo>
                    <a:cubicBezTo>
                      <a:pt x="55" y="318"/>
                      <a:pt x="55" y="320"/>
                      <a:pt x="55" y="321"/>
                    </a:cubicBezTo>
                    <a:cubicBezTo>
                      <a:pt x="57" y="322"/>
                      <a:pt x="58" y="323"/>
                      <a:pt x="61" y="323"/>
                    </a:cubicBezTo>
                    <a:cubicBezTo>
                      <a:pt x="65" y="322"/>
                      <a:pt x="73" y="325"/>
                      <a:pt x="73" y="321"/>
                    </a:cubicBezTo>
                    <a:cubicBezTo>
                      <a:pt x="76" y="321"/>
                      <a:pt x="78" y="321"/>
                      <a:pt x="81" y="321"/>
                    </a:cubicBezTo>
                    <a:cubicBezTo>
                      <a:pt x="81" y="325"/>
                      <a:pt x="81" y="330"/>
                      <a:pt x="81" y="335"/>
                    </a:cubicBezTo>
                    <a:cubicBezTo>
                      <a:pt x="84" y="334"/>
                      <a:pt x="85" y="337"/>
                      <a:pt x="85" y="341"/>
                    </a:cubicBezTo>
                    <a:cubicBezTo>
                      <a:pt x="85" y="341"/>
                      <a:pt x="86" y="341"/>
                      <a:pt x="87" y="341"/>
                    </a:cubicBezTo>
                    <a:cubicBezTo>
                      <a:pt x="87" y="342"/>
                      <a:pt x="87" y="343"/>
                      <a:pt x="87" y="344"/>
                    </a:cubicBezTo>
                    <a:cubicBezTo>
                      <a:pt x="90" y="344"/>
                      <a:pt x="93" y="344"/>
                      <a:pt x="97" y="344"/>
                    </a:cubicBezTo>
                    <a:cubicBezTo>
                      <a:pt x="97" y="342"/>
                      <a:pt x="97" y="340"/>
                      <a:pt x="100" y="341"/>
                    </a:cubicBezTo>
                    <a:cubicBezTo>
                      <a:pt x="100" y="342"/>
                      <a:pt x="100" y="344"/>
                      <a:pt x="100" y="346"/>
                    </a:cubicBezTo>
                    <a:cubicBezTo>
                      <a:pt x="100" y="348"/>
                      <a:pt x="100" y="349"/>
                      <a:pt x="100" y="350"/>
                    </a:cubicBezTo>
                    <a:cubicBezTo>
                      <a:pt x="100" y="352"/>
                      <a:pt x="100" y="354"/>
                      <a:pt x="100" y="356"/>
                    </a:cubicBezTo>
                    <a:cubicBezTo>
                      <a:pt x="101" y="356"/>
                      <a:pt x="102" y="356"/>
                      <a:pt x="102" y="356"/>
                    </a:cubicBezTo>
                    <a:cubicBezTo>
                      <a:pt x="103" y="352"/>
                      <a:pt x="111" y="355"/>
                      <a:pt x="114" y="354"/>
                    </a:cubicBezTo>
                    <a:cubicBezTo>
                      <a:pt x="114" y="356"/>
                      <a:pt x="114" y="358"/>
                      <a:pt x="114" y="360"/>
                    </a:cubicBezTo>
                    <a:cubicBezTo>
                      <a:pt x="112" y="360"/>
                      <a:pt x="110" y="360"/>
                      <a:pt x="108" y="360"/>
                    </a:cubicBezTo>
                    <a:cubicBezTo>
                      <a:pt x="109" y="362"/>
                      <a:pt x="108" y="362"/>
                      <a:pt x="106" y="362"/>
                    </a:cubicBezTo>
                    <a:cubicBezTo>
                      <a:pt x="105" y="362"/>
                      <a:pt x="104" y="362"/>
                      <a:pt x="102" y="362"/>
                    </a:cubicBezTo>
                    <a:cubicBezTo>
                      <a:pt x="101" y="372"/>
                      <a:pt x="105" y="375"/>
                      <a:pt x="114" y="374"/>
                    </a:cubicBezTo>
                    <a:cubicBezTo>
                      <a:pt x="114" y="375"/>
                      <a:pt x="114" y="377"/>
                      <a:pt x="114" y="378"/>
                    </a:cubicBezTo>
                    <a:cubicBezTo>
                      <a:pt x="113" y="377"/>
                      <a:pt x="112" y="379"/>
                      <a:pt x="112" y="380"/>
                    </a:cubicBezTo>
                    <a:cubicBezTo>
                      <a:pt x="114" y="380"/>
                      <a:pt x="115" y="381"/>
                      <a:pt x="114" y="384"/>
                    </a:cubicBezTo>
                    <a:cubicBezTo>
                      <a:pt x="118" y="384"/>
                      <a:pt x="122" y="384"/>
                      <a:pt x="126" y="384"/>
                    </a:cubicBezTo>
                    <a:cubicBezTo>
                      <a:pt x="125" y="375"/>
                      <a:pt x="139" y="382"/>
                      <a:pt x="138" y="374"/>
                    </a:cubicBezTo>
                    <a:cubicBezTo>
                      <a:pt x="139" y="374"/>
                      <a:pt x="140" y="374"/>
                      <a:pt x="142" y="374"/>
                    </a:cubicBezTo>
                    <a:cubicBezTo>
                      <a:pt x="144" y="374"/>
                      <a:pt x="146" y="374"/>
                      <a:pt x="148" y="374"/>
                    </a:cubicBezTo>
                    <a:cubicBezTo>
                      <a:pt x="153" y="371"/>
                      <a:pt x="157" y="365"/>
                      <a:pt x="167" y="366"/>
                    </a:cubicBezTo>
                    <a:cubicBezTo>
                      <a:pt x="173" y="366"/>
                      <a:pt x="171" y="359"/>
                      <a:pt x="179" y="362"/>
                    </a:cubicBezTo>
                    <a:cubicBezTo>
                      <a:pt x="180" y="357"/>
                      <a:pt x="170" y="363"/>
                      <a:pt x="173" y="356"/>
                    </a:cubicBezTo>
                    <a:cubicBezTo>
                      <a:pt x="176" y="353"/>
                      <a:pt x="188" y="357"/>
                      <a:pt x="187" y="350"/>
                    </a:cubicBezTo>
                    <a:cubicBezTo>
                      <a:pt x="187" y="347"/>
                      <a:pt x="189" y="346"/>
                      <a:pt x="193" y="346"/>
                    </a:cubicBezTo>
                    <a:cubicBezTo>
                      <a:pt x="193" y="346"/>
                      <a:pt x="194" y="346"/>
                      <a:pt x="195" y="346"/>
                    </a:cubicBezTo>
                    <a:cubicBezTo>
                      <a:pt x="201" y="348"/>
                      <a:pt x="201" y="343"/>
                      <a:pt x="207" y="344"/>
                    </a:cubicBezTo>
                    <a:cubicBezTo>
                      <a:pt x="208" y="344"/>
                      <a:pt x="209" y="344"/>
                      <a:pt x="211" y="344"/>
                    </a:cubicBezTo>
                    <a:cubicBezTo>
                      <a:pt x="211" y="343"/>
                      <a:pt x="211" y="341"/>
                      <a:pt x="212" y="341"/>
                    </a:cubicBezTo>
                    <a:cubicBezTo>
                      <a:pt x="214" y="341"/>
                      <a:pt x="215" y="341"/>
                      <a:pt x="216" y="341"/>
                    </a:cubicBezTo>
                    <a:cubicBezTo>
                      <a:pt x="217" y="336"/>
                      <a:pt x="225" y="340"/>
                      <a:pt x="228" y="339"/>
                    </a:cubicBezTo>
                    <a:cubicBezTo>
                      <a:pt x="229" y="335"/>
                      <a:pt x="227" y="335"/>
                      <a:pt x="224" y="335"/>
                    </a:cubicBezTo>
                    <a:cubicBezTo>
                      <a:pt x="222" y="335"/>
                      <a:pt x="219" y="335"/>
                      <a:pt x="216" y="335"/>
                    </a:cubicBezTo>
                    <a:cubicBezTo>
                      <a:pt x="215" y="335"/>
                      <a:pt x="214" y="335"/>
                      <a:pt x="212" y="335"/>
                    </a:cubicBezTo>
                    <a:cubicBezTo>
                      <a:pt x="212" y="336"/>
                      <a:pt x="212" y="337"/>
                      <a:pt x="212" y="339"/>
                    </a:cubicBezTo>
                    <a:cubicBezTo>
                      <a:pt x="209" y="339"/>
                      <a:pt x="205" y="339"/>
                      <a:pt x="201" y="339"/>
                    </a:cubicBezTo>
                    <a:cubicBezTo>
                      <a:pt x="200" y="341"/>
                      <a:pt x="197" y="340"/>
                      <a:pt x="195" y="341"/>
                    </a:cubicBezTo>
                    <a:cubicBezTo>
                      <a:pt x="194" y="341"/>
                      <a:pt x="193" y="341"/>
                      <a:pt x="193" y="341"/>
                    </a:cubicBezTo>
                    <a:cubicBezTo>
                      <a:pt x="188" y="341"/>
                      <a:pt x="184" y="341"/>
                      <a:pt x="179" y="341"/>
                    </a:cubicBezTo>
                    <a:cubicBezTo>
                      <a:pt x="179" y="342"/>
                      <a:pt x="179" y="343"/>
                      <a:pt x="179" y="344"/>
                    </a:cubicBezTo>
                    <a:cubicBezTo>
                      <a:pt x="177" y="344"/>
                      <a:pt x="175" y="344"/>
                      <a:pt x="173" y="344"/>
                    </a:cubicBezTo>
                    <a:cubicBezTo>
                      <a:pt x="173" y="349"/>
                      <a:pt x="165" y="345"/>
                      <a:pt x="161" y="346"/>
                    </a:cubicBezTo>
                    <a:cubicBezTo>
                      <a:pt x="163" y="354"/>
                      <a:pt x="154" y="349"/>
                      <a:pt x="150" y="350"/>
                    </a:cubicBezTo>
                    <a:cubicBezTo>
                      <a:pt x="150" y="349"/>
                      <a:pt x="150" y="348"/>
                      <a:pt x="150" y="346"/>
                    </a:cubicBezTo>
                    <a:cubicBezTo>
                      <a:pt x="149" y="346"/>
                      <a:pt x="148" y="346"/>
                      <a:pt x="148" y="346"/>
                    </a:cubicBezTo>
                    <a:cubicBezTo>
                      <a:pt x="146" y="346"/>
                      <a:pt x="144" y="346"/>
                      <a:pt x="142" y="346"/>
                    </a:cubicBezTo>
                    <a:cubicBezTo>
                      <a:pt x="142" y="349"/>
                      <a:pt x="141" y="351"/>
                      <a:pt x="138" y="350"/>
                    </a:cubicBezTo>
                    <a:cubicBezTo>
                      <a:pt x="137" y="350"/>
                      <a:pt x="137" y="350"/>
                      <a:pt x="136" y="350"/>
                    </a:cubicBezTo>
                    <a:cubicBezTo>
                      <a:pt x="126" y="347"/>
                      <a:pt x="128" y="355"/>
                      <a:pt x="120" y="354"/>
                    </a:cubicBezTo>
                    <a:cubicBezTo>
                      <a:pt x="118" y="354"/>
                      <a:pt x="119" y="352"/>
                      <a:pt x="118" y="350"/>
                    </a:cubicBezTo>
                    <a:cubicBezTo>
                      <a:pt x="118" y="349"/>
                      <a:pt x="118" y="348"/>
                      <a:pt x="118" y="346"/>
                    </a:cubicBezTo>
                    <a:cubicBezTo>
                      <a:pt x="121" y="346"/>
                      <a:pt x="125" y="347"/>
                      <a:pt x="126" y="344"/>
                    </a:cubicBezTo>
                    <a:cubicBezTo>
                      <a:pt x="126" y="343"/>
                      <a:pt x="126" y="342"/>
                      <a:pt x="126" y="341"/>
                    </a:cubicBezTo>
                    <a:cubicBezTo>
                      <a:pt x="129" y="341"/>
                      <a:pt x="130" y="340"/>
                      <a:pt x="132" y="339"/>
                    </a:cubicBezTo>
                    <a:cubicBezTo>
                      <a:pt x="132" y="337"/>
                      <a:pt x="132" y="336"/>
                      <a:pt x="132" y="335"/>
                    </a:cubicBezTo>
                    <a:cubicBezTo>
                      <a:pt x="133" y="335"/>
                      <a:pt x="135" y="335"/>
                      <a:pt x="136" y="335"/>
                    </a:cubicBezTo>
                    <a:cubicBezTo>
                      <a:pt x="139" y="333"/>
                      <a:pt x="135" y="325"/>
                      <a:pt x="142" y="327"/>
                    </a:cubicBezTo>
                    <a:cubicBezTo>
                      <a:pt x="143" y="326"/>
                      <a:pt x="144" y="325"/>
                      <a:pt x="144" y="323"/>
                    </a:cubicBezTo>
                    <a:cubicBezTo>
                      <a:pt x="148" y="324"/>
                      <a:pt x="148" y="319"/>
                      <a:pt x="154" y="321"/>
                    </a:cubicBezTo>
                    <a:cubicBezTo>
                      <a:pt x="161" y="324"/>
                      <a:pt x="160" y="317"/>
                      <a:pt x="165" y="317"/>
                    </a:cubicBezTo>
                    <a:cubicBezTo>
                      <a:pt x="170" y="315"/>
                      <a:pt x="179" y="317"/>
                      <a:pt x="179" y="311"/>
                    </a:cubicBezTo>
                    <a:cubicBezTo>
                      <a:pt x="182" y="311"/>
                      <a:pt x="184" y="311"/>
                      <a:pt x="187" y="311"/>
                    </a:cubicBezTo>
                    <a:cubicBezTo>
                      <a:pt x="187" y="310"/>
                      <a:pt x="187" y="310"/>
                      <a:pt x="187" y="309"/>
                    </a:cubicBezTo>
                    <a:cubicBezTo>
                      <a:pt x="191" y="309"/>
                      <a:pt x="195" y="309"/>
                      <a:pt x="199" y="309"/>
                    </a:cubicBezTo>
                    <a:cubicBezTo>
                      <a:pt x="199" y="308"/>
                      <a:pt x="199" y="306"/>
                      <a:pt x="199" y="305"/>
                    </a:cubicBezTo>
                    <a:cubicBezTo>
                      <a:pt x="203" y="305"/>
                      <a:pt x="208" y="305"/>
                      <a:pt x="212" y="305"/>
                    </a:cubicBezTo>
                    <a:cubicBezTo>
                      <a:pt x="214" y="305"/>
                      <a:pt x="216" y="305"/>
                      <a:pt x="218" y="305"/>
                    </a:cubicBezTo>
                    <a:cubicBezTo>
                      <a:pt x="220" y="301"/>
                      <a:pt x="230" y="305"/>
                      <a:pt x="230" y="299"/>
                    </a:cubicBezTo>
                    <a:cubicBezTo>
                      <a:pt x="231" y="299"/>
                      <a:pt x="233" y="299"/>
                      <a:pt x="234" y="299"/>
                    </a:cubicBezTo>
                    <a:cubicBezTo>
                      <a:pt x="234" y="299"/>
                      <a:pt x="234" y="298"/>
                      <a:pt x="234" y="297"/>
                    </a:cubicBezTo>
                    <a:cubicBezTo>
                      <a:pt x="236" y="297"/>
                      <a:pt x="238" y="297"/>
                      <a:pt x="240" y="297"/>
                    </a:cubicBezTo>
                    <a:cubicBezTo>
                      <a:pt x="241" y="297"/>
                      <a:pt x="241" y="297"/>
                      <a:pt x="242" y="297"/>
                    </a:cubicBezTo>
                    <a:cubicBezTo>
                      <a:pt x="246" y="297"/>
                      <a:pt x="250" y="297"/>
                      <a:pt x="254" y="297"/>
                    </a:cubicBezTo>
                    <a:cubicBezTo>
                      <a:pt x="258" y="298"/>
                      <a:pt x="260" y="297"/>
                      <a:pt x="260" y="293"/>
                    </a:cubicBezTo>
                    <a:cubicBezTo>
                      <a:pt x="260" y="293"/>
                      <a:pt x="260" y="292"/>
                      <a:pt x="260" y="291"/>
                    </a:cubicBezTo>
                    <a:cubicBezTo>
                      <a:pt x="256" y="291"/>
                      <a:pt x="252" y="291"/>
                      <a:pt x="248" y="291"/>
                    </a:cubicBezTo>
                    <a:cubicBezTo>
                      <a:pt x="244" y="291"/>
                      <a:pt x="240" y="291"/>
                      <a:pt x="236" y="291"/>
                    </a:cubicBezTo>
                    <a:cubicBezTo>
                      <a:pt x="233" y="284"/>
                      <a:pt x="243" y="290"/>
                      <a:pt x="242" y="286"/>
                    </a:cubicBezTo>
                    <a:cubicBezTo>
                      <a:pt x="236" y="285"/>
                      <a:pt x="235" y="289"/>
                      <a:pt x="228" y="287"/>
                    </a:cubicBezTo>
                    <a:cubicBezTo>
                      <a:pt x="228" y="289"/>
                      <a:pt x="228" y="290"/>
                      <a:pt x="228" y="291"/>
                    </a:cubicBezTo>
                    <a:cubicBezTo>
                      <a:pt x="226" y="291"/>
                      <a:pt x="224" y="291"/>
                      <a:pt x="222" y="291"/>
                    </a:cubicBezTo>
                    <a:cubicBezTo>
                      <a:pt x="219" y="291"/>
                      <a:pt x="210" y="294"/>
                      <a:pt x="212" y="287"/>
                    </a:cubicBezTo>
                    <a:cubicBezTo>
                      <a:pt x="217" y="288"/>
                      <a:pt x="218" y="284"/>
                      <a:pt x="224" y="286"/>
                    </a:cubicBezTo>
                    <a:cubicBezTo>
                      <a:pt x="227" y="285"/>
                      <a:pt x="231" y="286"/>
                      <a:pt x="230" y="282"/>
                    </a:cubicBezTo>
                    <a:cubicBezTo>
                      <a:pt x="234" y="282"/>
                      <a:pt x="238" y="282"/>
                      <a:pt x="242" y="282"/>
                    </a:cubicBezTo>
                    <a:cubicBezTo>
                      <a:pt x="242" y="279"/>
                      <a:pt x="245" y="279"/>
                      <a:pt x="248" y="280"/>
                    </a:cubicBezTo>
                    <a:cubicBezTo>
                      <a:pt x="250" y="280"/>
                      <a:pt x="252" y="280"/>
                      <a:pt x="254" y="280"/>
                    </a:cubicBezTo>
                    <a:cubicBezTo>
                      <a:pt x="255" y="280"/>
                      <a:pt x="256" y="280"/>
                      <a:pt x="258" y="280"/>
                    </a:cubicBezTo>
                    <a:cubicBezTo>
                      <a:pt x="257" y="271"/>
                      <a:pt x="271" y="279"/>
                      <a:pt x="269" y="270"/>
                    </a:cubicBezTo>
                    <a:cubicBezTo>
                      <a:pt x="270" y="270"/>
                      <a:pt x="271" y="270"/>
                      <a:pt x="271" y="270"/>
                    </a:cubicBezTo>
                    <a:cubicBezTo>
                      <a:pt x="276" y="270"/>
                      <a:pt x="281" y="270"/>
                      <a:pt x="285" y="270"/>
                    </a:cubicBezTo>
                    <a:cubicBezTo>
                      <a:pt x="286" y="267"/>
                      <a:pt x="288" y="268"/>
                      <a:pt x="291" y="268"/>
                    </a:cubicBezTo>
                    <a:cubicBezTo>
                      <a:pt x="293" y="268"/>
                      <a:pt x="295" y="268"/>
                      <a:pt x="297" y="268"/>
                    </a:cubicBezTo>
                    <a:cubicBezTo>
                      <a:pt x="299" y="268"/>
                      <a:pt x="301" y="268"/>
                      <a:pt x="303" y="268"/>
                    </a:cubicBezTo>
                    <a:cubicBezTo>
                      <a:pt x="307" y="268"/>
                      <a:pt x="311" y="268"/>
                      <a:pt x="315" y="268"/>
                    </a:cubicBezTo>
                    <a:cubicBezTo>
                      <a:pt x="315" y="267"/>
                      <a:pt x="315" y="265"/>
                      <a:pt x="315" y="264"/>
                    </a:cubicBezTo>
                    <a:cubicBezTo>
                      <a:pt x="317" y="261"/>
                      <a:pt x="323" y="262"/>
                      <a:pt x="328" y="262"/>
                    </a:cubicBezTo>
                    <a:cubicBezTo>
                      <a:pt x="332" y="262"/>
                      <a:pt x="335" y="262"/>
                      <a:pt x="338" y="262"/>
                    </a:cubicBezTo>
                    <a:cubicBezTo>
                      <a:pt x="341" y="256"/>
                      <a:pt x="332" y="260"/>
                      <a:pt x="334" y="254"/>
                    </a:cubicBezTo>
                    <a:cubicBezTo>
                      <a:pt x="332" y="255"/>
                      <a:pt x="332" y="259"/>
                      <a:pt x="328" y="258"/>
                    </a:cubicBezTo>
                    <a:cubicBezTo>
                      <a:pt x="322" y="258"/>
                      <a:pt x="315" y="258"/>
                      <a:pt x="309" y="258"/>
                    </a:cubicBezTo>
                    <a:cubicBezTo>
                      <a:pt x="309" y="254"/>
                      <a:pt x="311" y="253"/>
                      <a:pt x="315" y="254"/>
                    </a:cubicBezTo>
                    <a:cubicBezTo>
                      <a:pt x="315" y="252"/>
                      <a:pt x="315" y="250"/>
                      <a:pt x="315" y="248"/>
                    </a:cubicBezTo>
                    <a:cubicBezTo>
                      <a:pt x="317" y="248"/>
                      <a:pt x="317" y="246"/>
                      <a:pt x="321" y="246"/>
                    </a:cubicBezTo>
                    <a:cubicBezTo>
                      <a:pt x="321" y="246"/>
                      <a:pt x="322" y="246"/>
                      <a:pt x="323" y="246"/>
                    </a:cubicBezTo>
                    <a:cubicBezTo>
                      <a:pt x="324" y="246"/>
                      <a:pt x="325" y="246"/>
                      <a:pt x="326" y="246"/>
                    </a:cubicBezTo>
                    <a:cubicBezTo>
                      <a:pt x="330" y="246"/>
                      <a:pt x="334" y="246"/>
                      <a:pt x="338" y="246"/>
                    </a:cubicBezTo>
                    <a:cubicBezTo>
                      <a:pt x="338" y="245"/>
                      <a:pt x="338" y="244"/>
                      <a:pt x="338" y="242"/>
                    </a:cubicBezTo>
                    <a:cubicBezTo>
                      <a:pt x="341" y="242"/>
                      <a:pt x="342" y="239"/>
                      <a:pt x="346" y="240"/>
                    </a:cubicBezTo>
                    <a:cubicBezTo>
                      <a:pt x="347" y="242"/>
                      <a:pt x="351" y="242"/>
                      <a:pt x="350" y="246"/>
                    </a:cubicBezTo>
                    <a:cubicBezTo>
                      <a:pt x="346" y="246"/>
                      <a:pt x="342" y="246"/>
                      <a:pt x="338" y="246"/>
                    </a:cubicBezTo>
                    <a:cubicBezTo>
                      <a:pt x="339" y="249"/>
                      <a:pt x="343" y="248"/>
                      <a:pt x="346" y="248"/>
                    </a:cubicBezTo>
                    <a:cubicBezTo>
                      <a:pt x="347" y="248"/>
                      <a:pt x="349" y="248"/>
                      <a:pt x="350" y="248"/>
                    </a:cubicBezTo>
                    <a:cubicBezTo>
                      <a:pt x="353" y="248"/>
                      <a:pt x="355" y="248"/>
                      <a:pt x="358" y="248"/>
                    </a:cubicBezTo>
                    <a:cubicBezTo>
                      <a:pt x="358" y="246"/>
                      <a:pt x="358" y="244"/>
                      <a:pt x="358" y="242"/>
                    </a:cubicBezTo>
                    <a:cubicBezTo>
                      <a:pt x="359" y="242"/>
                      <a:pt x="361" y="242"/>
                      <a:pt x="362" y="242"/>
                    </a:cubicBezTo>
                    <a:cubicBezTo>
                      <a:pt x="370" y="244"/>
                      <a:pt x="372" y="239"/>
                      <a:pt x="379" y="240"/>
                    </a:cubicBezTo>
                    <a:cubicBezTo>
                      <a:pt x="379" y="239"/>
                      <a:pt x="379" y="238"/>
                      <a:pt x="379" y="236"/>
                    </a:cubicBezTo>
                    <a:cubicBezTo>
                      <a:pt x="382" y="232"/>
                      <a:pt x="392" y="236"/>
                      <a:pt x="397" y="234"/>
                    </a:cubicBezTo>
                    <a:cubicBezTo>
                      <a:pt x="398" y="234"/>
                      <a:pt x="400" y="234"/>
                      <a:pt x="401" y="234"/>
                    </a:cubicBezTo>
                    <a:cubicBezTo>
                      <a:pt x="402" y="234"/>
                      <a:pt x="402" y="234"/>
                      <a:pt x="403" y="234"/>
                    </a:cubicBezTo>
                    <a:cubicBezTo>
                      <a:pt x="411" y="234"/>
                      <a:pt x="419" y="234"/>
                      <a:pt x="427" y="234"/>
                    </a:cubicBezTo>
                    <a:cubicBezTo>
                      <a:pt x="428" y="234"/>
                      <a:pt x="429" y="234"/>
                      <a:pt x="431" y="234"/>
                    </a:cubicBezTo>
                    <a:cubicBezTo>
                      <a:pt x="431" y="234"/>
                      <a:pt x="432" y="234"/>
                      <a:pt x="433" y="234"/>
                    </a:cubicBezTo>
                    <a:cubicBezTo>
                      <a:pt x="436" y="235"/>
                      <a:pt x="436" y="233"/>
                      <a:pt x="436" y="230"/>
                    </a:cubicBezTo>
                    <a:cubicBezTo>
                      <a:pt x="440" y="230"/>
                      <a:pt x="444" y="230"/>
                      <a:pt x="448" y="230"/>
                    </a:cubicBezTo>
                    <a:cubicBezTo>
                      <a:pt x="452" y="229"/>
                      <a:pt x="460" y="233"/>
                      <a:pt x="460" y="229"/>
                    </a:cubicBezTo>
                    <a:cubicBezTo>
                      <a:pt x="462" y="229"/>
                      <a:pt x="464" y="229"/>
                      <a:pt x="466" y="229"/>
                    </a:cubicBezTo>
                    <a:cubicBezTo>
                      <a:pt x="470" y="229"/>
                      <a:pt x="470" y="226"/>
                      <a:pt x="472" y="225"/>
                    </a:cubicBezTo>
                    <a:cubicBezTo>
                      <a:pt x="473" y="224"/>
                      <a:pt x="476" y="225"/>
                      <a:pt x="476" y="223"/>
                    </a:cubicBezTo>
                    <a:cubicBezTo>
                      <a:pt x="474" y="216"/>
                      <a:pt x="484" y="220"/>
                      <a:pt x="488" y="219"/>
                    </a:cubicBezTo>
                    <a:cubicBezTo>
                      <a:pt x="490" y="219"/>
                      <a:pt x="491" y="219"/>
                      <a:pt x="493" y="219"/>
                    </a:cubicBezTo>
                    <a:cubicBezTo>
                      <a:pt x="494" y="219"/>
                      <a:pt x="495" y="219"/>
                      <a:pt x="495" y="219"/>
                    </a:cubicBezTo>
                    <a:cubicBezTo>
                      <a:pt x="497" y="219"/>
                      <a:pt x="499" y="219"/>
                      <a:pt x="501" y="219"/>
                    </a:cubicBezTo>
                    <a:cubicBezTo>
                      <a:pt x="505" y="219"/>
                      <a:pt x="508" y="219"/>
                      <a:pt x="511" y="219"/>
                    </a:cubicBezTo>
                    <a:cubicBezTo>
                      <a:pt x="513" y="219"/>
                      <a:pt x="513" y="218"/>
                      <a:pt x="513" y="217"/>
                    </a:cubicBezTo>
                    <a:cubicBezTo>
                      <a:pt x="517" y="217"/>
                      <a:pt x="521" y="217"/>
                      <a:pt x="525" y="217"/>
                    </a:cubicBezTo>
                    <a:cubicBezTo>
                      <a:pt x="532" y="218"/>
                      <a:pt x="543" y="214"/>
                      <a:pt x="547" y="219"/>
                    </a:cubicBezTo>
                    <a:cubicBezTo>
                      <a:pt x="550" y="218"/>
                      <a:pt x="553" y="219"/>
                      <a:pt x="552" y="223"/>
                    </a:cubicBezTo>
                    <a:cubicBezTo>
                      <a:pt x="554" y="223"/>
                      <a:pt x="555" y="223"/>
                      <a:pt x="556" y="223"/>
                    </a:cubicBezTo>
                    <a:cubicBezTo>
                      <a:pt x="561" y="223"/>
                      <a:pt x="566" y="223"/>
                      <a:pt x="570" y="223"/>
                    </a:cubicBezTo>
                    <a:cubicBezTo>
                      <a:pt x="564" y="224"/>
                      <a:pt x="562" y="230"/>
                      <a:pt x="552" y="229"/>
                    </a:cubicBezTo>
                    <a:cubicBezTo>
                      <a:pt x="552" y="233"/>
                      <a:pt x="559" y="229"/>
                      <a:pt x="562" y="230"/>
                    </a:cubicBezTo>
                    <a:cubicBezTo>
                      <a:pt x="567" y="230"/>
                      <a:pt x="571" y="230"/>
                      <a:pt x="576" y="230"/>
                    </a:cubicBezTo>
                    <a:cubicBezTo>
                      <a:pt x="579" y="230"/>
                      <a:pt x="583" y="230"/>
                      <a:pt x="586" y="230"/>
                    </a:cubicBezTo>
                    <a:cubicBezTo>
                      <a:pt x="589" y="228"/>
                      <a:pt x="591" y="228"/>
                      <a:pt x="594" y="230"/>
                    </a:cubicBezTo>
                    <a:cubicBezTo>
                      <a:pt x="598" y="231"/>
                      <a:pt x="598" y="227"/>
                      <a:pt x="603" y="229"/>
                    </a:cubicBezTo>
                    <a:cubicBezTo>
                      <a:pt x="605" y="229"/>
                      <a:pt x="607" y="229"/>
                      <a:pt x="609" y="229"/>
                    </a:cubicBezTo>
                    <a:cubicBezTo>
                      <a:pt x="611" y="229"/>
                      <a:pt x="613" y="229"/>
                      <a:pt x="615" y="229"/>
                    </a:cubicBezTo>
                    <a:cubicBezTo>
                      <a:pt x="620" y="234"/>
                      <a:pt x="629" y="235"/>
                      <a:pt x="641" y="234"/>
                    </a:cubicBezTo>
                    <a:cubicBezTo>
                      <a:pt x="642" y="234"/>
                      <a:pt x="643" y="234"/>
                      <a:pt x="645" y="234"/>
                    </a:cubicBezTo>
                    <a:cubicBezTo>
                      <a:pt x="646" y="234"/>
                      <a:pt x="647" y="234"/>
                      <a:pt x="649" y="234"/>
                    </a:cubicBezTo>
                    <a:cubicBezTo>
                      <a:pt x="653" y="234"/>
                      <a:pt x="658" y="234"/>
                      <a:pt x="662" y="234"/>
                    </a:cubicBezTo>
                    <a:cubicBezTo>
                      <a:pt x="666" y="234"/>
                      <a:pt x="669" y="234"/>
                      <a:pt x="672" y="234"/>
                    </a:cubicBezTo>
                    <a:cubicBezTo>
                      <a:pt x="677" y="237"/>
                      <a:pt x="670" y="242"/>
                      <a:pt x="674" y="242"/>
                    </a:cubicBezTo>
                    <a:cubicBezTo>
                      <a:pt x="676" y="242"/>
                      <a:pt x="677" y="242"/>
                      <a:pt x="678" y="242"/>
                    </a:cubicBezTo>
                    <a:cubicBezTo>
                      <a:pt x="678" y="246"/>
                      <a:pt x="680" y="247"/>
                      <a:pt x="684" y="246"/>
                    </a:cubicBezTo>
                    <a:cubicBezTo>
                      <a:pt x="685" y="246"/>
                      <a:pt x="685" y="246"/>
                      <a:pt x="686" y="246"/>
                    </a:cubicBezTo>
                    <a:cubicBezTo>
                      <a:pt x="687" y="246"/>
                      <a:pt x="689" y="246"/>
                      <a:pt x="690" y="246"/>
                    </a:cubicBezTo>
                    <a:cubicBezTo>
                      <a:pt x="692" y="246"/>
                      <a:pt x="693" y="249"/>
                      <a:pt x="696" y="248"/>
                    </a:cubicBezTo>
                    <a:cubicBezTo>
                      <a:pt x="705" y="248"/>
                      <a:pt x="708" y="255"/>
                      <a:pt x="719" y="252"/>
                    </a:cubicBezTo>
                    <a:cubicBezTo>
                      <a:pt x="719" y="254"/>
                      <a:pt x="719" y="256"/>
                      <a:pt x="719" y="258"/>
                    </a:cubicBezTo>
                    <a:cubicBezTo>
                      <a:pt x="716" y="258"/>
                      <a:pt x="713" y="258"/>
                      <a:pt x="710" y="258"/>
                    </a:cubicBezTo>
                    <a:cubicBezTo>
                      <a:pt x="711" y="251"/>
                      <a:pt x="702" y="255"/>
                      <a:pt x="698" y="254"/>
                    </a:cubicBezTo>
                    <a:cubicBezTo>
                      <a:pt x="696" y="254"/>
                      <a:pt x="694" y="254"/>
                      <a:pt x="692" y="254"/>
                    </a:cubicBezTo>
                    <a:cubicBezTo>
                      <a:pt x="690" y="254"/>
                      <a:pt x="688" y="254"/>
                      <a:pt x="686" y="254"/>
                    </a:cubicBezTo>
                    <a:cubicBezTo>
                      <a:pt x="683" y="262"/>
                      <a:pt x="695" y="254"/>
                      <a:pt x="692" y="262"/>
                    </a:cubicBezTo>
                    <a:cubicBezTo>
                      <a:pt x="693" y="262"/>
                      <a:pt x="695" y="262"/>
                      <a:pt x="696" y="262"/>
                    </a:cubicBezTo>
                    <a:cubicBezTo>
                      <a:pt x="698" y="263"/>
                      <a:pt x="700" y="264"/>
                      <a:pt x="704" y="264"/>
                    </a:cubicBezTo>
                    <a:cubicBezTo>
                      <a:pt x="708" y="264"/>
                      <a:pt x="712" y="264"/>
                      <a:pt x="715" y="264"/>
                    </a:cubicBezTo>
                    <a:cubicBezTo>
                      <a:pt x="715" y="265"/>
                      <a:pt x="715" y="267"/>
                      <a:pt x="715" y="268"/>
                    </a:cubicBezTo>
                    <a:cubicBezTo>
                      <a:pt x="719" y="268"/>
                      <a:pt x="722" y="268"/>
                      <a:pt x="725" y="268"/>
                    </a:cubicBezTo>
                    <a:cubicBezTo>
                      <a:pt x="728" y="268"/>
                      <a:pt x="731" y="268"/>
                      <a:pt x="733" y="268"/>
                    </a:cubicBezTo>
                    <a:cubicBezTo>
                      <a:pt x="736" y="268"/>
                      <a:pt x="740" y="268"/>
                      <a:pt x="743" y="268"/>
                    </a:cubicBezTo>
                    <a:cubicBezTo>
                      <a:pt x="745" y="268"/>
                      <a:pt x="747" y="268"/>
                      <a:pt x="749" y="268"/>
                    </a:cubicBezTo>
                    <a:cubicBezTo>
                      <a:pt x="750" y="268"/>
                      <a:pt x="752" y="268"/>
                      <a:pt x="753" y="268"/>
                    </a:cubicBezTo>
                    <a:cubicBezTo>
                      <a:pt x="753" y="267"/>
                      <a:pt x="753" y="265"/>
                      <a:pt x="753" y="264"/>
                    </a:cubicBezTo>
                    <a:cubicBezTo>
                      <a:pt x="761" y="264"/>
                      <a:pt x="769" y="264"/>
                      <a:pt x="776" y="264"/>
                    </a:cubicBezTo>
                    <a:cubicBezTo>
                      <a:pt x="777" y="264"/>
                      <a:pt x="778" y="264"/>
                      <a:pt x="778" y="264"/>
                    </a:cubicBezTo>
                    <a:cubicBezTo>
                      <a:pt x="780" y="264"/>
                      <a:pt x="782" y="264"/>
                      <a:pt x="784" y="264"/>
                    </a:cubicBezTo>
                    <a:cubicBezTo>
                      <a:pt x="788" y="264"/>
                      <a:pt x="791" y="264"/>
                      <a:pt x="794" y="264"/>
                    </a:cubicBezTo>
                    <a:cubicBezTo>
                      <a:pt x="798" y="263"/>
                      <a:pt x="806" y="266"/>
                      <a:pt x="806" y="262"/>
                    </a:cubicBezTo>
                    <a:cubicBezTo>
                      <a:pt x="804" y="262"/>
                      <a:pt x="802" y="262"/>
                      <a:pt x="800" y="262"/>
                    </a:cubicBezTo>
                    <a:cubicBezTo>
                      <a:pt x="797" y="262"/>
                      <a:pt x="793" y="262"/>
                      <a:pt x="790" y="262"/>
                    </a:cubicBezTo>
                    <a:cubicBezTo>
                      <a:pt x="789" y="262"/>
                      <a:pt x="789" y="262"/>
                      <a:pt x="788" y="262"/>
                    </a:cubicBezTo>
                    <a:cubicBezTo>
                      <a:pt x="784" y="262"/>
                      <a:pt x="780" y="262"/>
                      <a:pt x="776" y="262"/>
                    </a:cubicBezTo>
                    <a:cubicBezTo>
                      <a:pt x="775" y="262"/>
                      <a:pt x="774" y="262"/>
                      <a:pt x="772" y="262"/>
                    </a:cubicBezTo>
                    <a:cubicBezTo>
                      <a:pt x="774" y="254"/>
                      <a:pt x="763" y="259"/>
                      <a:pt x="759" y="258"/>
                    </a:cubicBezTo>
                    <a:cubicBezTo>
                      <a:pt x="755" y="258"/>
                      <a:pt x="752" y="258"/>
                      <a:pt x="749" y="258"/>
                    </a:cubicBezTo>
                    <a:cubicBezTo>
                      <a:pt x="747" y="258"/>
                      <a:pt x="745" y="258"/>
                      <a:pt x="743" y="258"/>
                    </a:cubicBezTo>
                    <a:cubicBezTo>
                      <a:pt x="741" y="258"/>
                      <a:pt x="739" y="258"/>
                      <a:pt x="737" y="258"/>
                    </a:cubicBezTo>
                    <a:cubicBezTo>
                      <a:pt x="735" y="258"/>
                      <a:pt x="733" y="258"/>
                      <a:pt x="731" y="258"/>
                    </a:cubicBezTo>
                    <a:cubicBezTo>
                      <a:pt x="731" y="257"/>
                      <a:pt x="731" y="255"/>
                      <a:pt x="731" y="254"/>
                    </a:cubicBezTo>
                    <a:cubicBezTo>
                      <a:pt x="734" y="254"/>
                      <a:pt x="738" y="254"/>
                      <a:pt x="741" y="254"/>
                    </a:cubicBezTo>
                    <a:cubicBezTo>
                      <a:pt x="741" y="251"/>
                      <a:pt x="741" y="249"/>
                      <a:pt x="741" y="246"/>
                    </a:cubicBezTo>
                    <a:cubicBezTo>
                      <a:pt x="742" y="246"/>
                      <a:pt x="742" y="246"/>
                      <a:pt x="743" y="246"/>
                    </a:cubicBezTo>
                    <a:cubicBezTo>
                      <a:pt x="746" y="246"/>
                      <a:pt x="746" y="248"/>
                      <a:pt x="749" y="248"/>
                    </a:cubicBezTo>
                    <a:cubicBezTo>
                      <a:pt x="752" y="248"/>
                      <a:pt x="755" y="248"/>
                      <a:pt x="759" y="248"/>
                    </a:cubicBezTo>
                    <a:cubicBezTo>
                      <a:pt x="759" y="251"/>
                      <a:pt x="758" y="254"/>
                      <a:pt x="761" y="254"/>
                    </a:cubicBezTo>
                    <a:cubicBezTo>
                      <a:pt x="768" y="257"/>
                      <a:pt x="762" y="247"/>
                      <a:pt x="767" y="248"/>
                    </a:cubicBezTo>
                    <a:cubicBezTo>
                      <a:pt x="769" y="248"/>
                      <a:pt x="770" y="248"/>
                      <a:pt x="771" y="246"/>
                    </a:cubicBezTo>
                    <a:cubicBezTo>
                      <a:pt x="778" y="246"/>
                      <a:pt x="786" y="246"/>
                      <a:pt x="794" y="246"/>
                    </a:cubicBezTo>
                    <a:cubicBezTo>
                      <a:pt x="798" y="246"/>
                      <a:pt x="802" y="246"/>
                      <a:pt x="806" y="246"/>
                    </a:cubicBezTo>
                    <a:cubicBezTo>
                      <a:pt x="807" y="246"/>
                      <a:pt x="807" y="246"/>
                      <a:pt x="808" y="246"/>
                    </a:cubicBezTo>
                    <a:cubicBezTo>
                      <a:pt x="811" y="246"/>
                      <a:pt x="814" y="246"/>
                      <a:pt x="818" y="246"/>
                    </a:cubicBezTo>
                    <a:cubicBezTo>
                      <a:pt x="823" y="246"/>
                      <a:pt x="828" y="246"/>
                      <a:pt x="833" y="246"/>
                    </a:cubicBezTo>
                    <a:cubicBezTo>
                      <a:pt x="835" y="240"/>
                      <a:pt x="835" y="242"/>
                      <a:pt x="833" y="236"/>
                    </a:cubicBezTo>
                    <a:cubicBezTo>
                      <a:pt x="837" y="235"/>
                      <a:pt x="845" y="239"/>
                      <a:pt x="845" y="234"/>
                    </a:cubicBezTo>
                    <a:cubicBezTo>
                      <a:pt x="841" y="234"/>
                      <a:pt x="837" y="234"/>
                      <a:pt x="833" y="234"/>
                    </a:cubicBezTo>
                    <a:cubicBezTo>
                      <a:pt x="828" y="234"/>
                      <a:pt x="823" y="234"/>
                      <a:pt x="818" y="234"/>
                    </a:cubicBezTo>
                    <a:cubicBezTo>
                      <a:pt x="816" y="234"/>
                      <a:pt x="815" y="234"/>
                      <a:pt x="814" y="234"/>
                    </a:cubicBezTo>
                    <a:cubicBezTo>
                      <a:pt x="813" y="240"/>
                      <a:pt x="827" y="232"/>
                      <a:pt x="824" y="240"/>
                    </a:cubicBezTo>
                    <a:cubicBezTo>
                      <a:pt x="814" y="240"/>
                      <a:pt x="805" y="240"/>
                      <a:pt x="796" y="240"/>
                    </a:cubicBezTo>
                    <a:cubicBezTo>
                      <a:pt x="789" y="240"/>
                      <a:pt x="783" y="240"/>
                      <a:pt x="776" y="240"/>
                    </a:cubicBezTo>
                    <a:cubicBezTo>
                      <a:pt x="774" y="240"/>
                      <a:pt x="772" y="240"/>
                      <a:pt x="771" y="240"/>
                    </a:cubicBezTo>
                    <a:cubicBezTo>
                      <a:pt x="773" y="234"/>
                      <a:pt x="764" y="237"/>
                      <a:pt x="761" y="236"/>
                    </a:cubicBezTo>
                    <a:cubicBezTo>
                      <a:pt x="760" y="236"/>
                      <a:pt x="759" y="236"/>
                      <a:pt x="759" y="236"/>
                    </a:cubicBezTo>
                    <a:cubicBezTo>
                      <a:pt x="759" y="234"/>
                      <a:pt x="764" y="235"/>
                      <a:pt x="767" y="234"/>
                    </a:cubicBezTo>
                    <a:cubicBezTo>
                      <a:pt x="767" y="230"/>
                      <a:pt x="764" y="231"/>
                      <a:pt x="761" y="230"/>
                    </a:cubicBezTo>
                    <a:cubicBezTo>
                      <a:pt x="761" y="230"/>
                      <a:pt x="761" y="229"/>
                      <a:pt x="761" y="229"/>
                    </a:cubicBezTo>
                    <a:cubicBezTo>
                      <a:pt x="764" y="229"/>
                      <a:pt x="767" y="229"/>
                      <a:pt x="771" y="229"/>
                    </a:cubicBezTo>
                    <a:cubicBezTo>
                      <a:pt x="771" y="229"/>
                      <a:pt x="772" y="229"/>
                      <a:pt x="772" y="229"/>
                    </a:cubicBezTo>
                    <a:cubicBezTo>
                      <a:pt x="774" y="229"/>
                      <a:pt x="776" y="229"/>
                      <a:pt x="778" y="229"/>
                    </a:cubicBezTo>
                    <a:cubicBezTo>
                      <a:pt x="775" y="220"/>
                      <a:pt x="789" y="228"/>
                      <a:pt x="788" y="223"/>
                    </a:cubicBezTo>
                    <a:cubicBezTo>
                      <a:pt x="794" y="221"/>
                      <a:pt x="794" y="226"/>
                      <a:pt x="800" y="225"/>
                    </a:cubicBezTo>
                    <a:cubicBezTo>
                      <a:pt x="801" y="224"/>
                      <a:pt x="802" y="224"/>
                      <a:pt x="802" y="223"/>
                    </a:cubicBezTo>
                    <a:cubicBezTo>
                      <a:pt x="802" y="216"/>
                      <a:pt x="803" y="208"/>
                      <a:pt x="800" y="205"/>
                    </a:cubicBezTo>
                    <a:cubicBezTo>
                      <a:pt x="788" y="206"/>
                      <a:pt x="797" y="190"/>
                      <a:pt x="806" y="193"/>
                    </a:cubicBezTo>
                    <a:cubicBezTo>
                      <a:pt x="806" y="192"/>
                      <a:pt x="806" y="191"/>
                      <a:pt x="806" y="189"/>
                    </a:cubicBezTo>
                    <a:cubicBezTo>
                      <a:pt x="802" y="189"/>
                      <a:pt x="798" y="189"/>
                      <a:pt x="794" y="189"/>
                    </a:cubicBezTo>
                    <a:cubicBezTo>
                      <a:pt x="793" y="189"/>
                      <a:pt x="791" y="189"/>
                      <a:pt x="790" y="189"/>
                    </a:cubicBezTo>
                    <a:cubicBezTo>
                      <a:pt x="785" y="189"/>
                      <a:pt x="785" y="184"/>
                      <a:pt x="782" y="181"/>
                    </a:cubicBezTo>
                    <a:cubicBezTo>
                      <a:pt x="783" y="186"/>
                      <a:pt x="775" y="182"/>
                      <a:pt x="772" y="183"/>
                    </a:cubicBezTo>
                    <a:cubicBezTo>
                      <a:pt x="769" y="183"/>
                      <a:pt x="765" y="183"/>
                      <a:pt x="761" y="183"/>
                    </a:cubicBezTo>
                    <a:cubicBezTo>
                      <a:pt x="757" y="183"/>
                      <a:pt x="753" y="183"/>
                      <a:pt x="749" y="183"/>
                    </a:cubicBezTo>
                    <a:cubicBezTo>
                      <a:pt x="749" y="183"/>
                      <a:pt x="749" y="182"/>
                      <a:pt x="749" y="181"/>
                    </a:cubicBezTo>
                    <a:cubicBezTo>
                      <a:pt x="749" y="178"/>
                      <a:pt x="751" y="177"/>
                      <a:pt x="755" y="177"/>
                    </a:cubicBezTo>
                    <a:cubicBezTo>
                      <a:pt x="757" y="177"/>
                      <a:pt x="759" y="177"/>
                      <a:pt x="761" y="177"/>
                    </a:cubicBezTo>
                    <a:cubicBezTo>
                      <a:pt x="765" y="178"/>
                      <a:pt x="765" y="174"/>
                      <a:pt x="771" y="175"/>
                    </a:cubicBezTo>
                    <a:cubicBezTo>
                      <a:pt x="771" y="174"/>
                      <a:pt x="771" y="173"/>
                      <a:pt x="771" y="172"/>
                    </a:cubicBezTo>
                    <a:cubicBezTo>
                      <a:pt x="771" y="172"/>
                      <a:pt x="772" y="172"/>
                      <a:pt x="772" y="172"/>
                    </a:cubicBezTo>
                    <a:cubicBezTo>
                      <a:pt x="772" y="167"/>
                      <a:pt x="779" y="171"/>
                      <a:pt x="782" y="170"/>
                    </a:cubicBezTo>
                    <a:cubicBezTo>
                      <a:pt x="785" y="170"/>
                      <a:pt x="788" y="170"/>
                      <a:pt x="790" y="170"/>
                    </a:cubicBezTo>
                    <a:cubicBezTo>
                      <a:pt x="791" y="170"/>
                      <a:pt x="793" y="170"/>
                      <a:pt x="794" y="170"/>
                    </a:cubicBezTo>
                    <a:cubicBezTo>
                      <a:pt x="797" y="170"/>
                      <a:pt x="799" y="170"/>
                      <a:pt x="802" y="170"/>
                    </a:cubicBezTo>
                    <a:cubicBezTo>
                      <a:pt x="802" y="168"/>
                      <a:pt x="802" y="167"/>
                      <a:pt x="802" y="166"/>
                    </a:cubicBezTo>
                    <a:cubicBezTo>
                      <a:pt x="804" y="166"/>
                      <a:pt x="806" y="166"/>
                      <a:pt x="808" y="166"/>
                    </a:cubicBezTo>
                    <a:cubicBezTo>
                      <a:pt x="808" y="169"/>
                      <a:pt x="810" y="170"/>
                      <a:pt x="814" y="170"/>
                    </a:cubicBezTo>
                    <a:cubicBezTo>
                      <a:pt x="820" y="170"/>
                      <a:pt x="827" y="170"/>
                      <a:pt x="833" y="170"/>
                    </a:cubicBezTo>
                    <a:cubicBezTo>
                      <a:pt x="834" y="170"/>
                      <a:pt x="835" y="170"/>
                      <a:pt x="835" y="170"/>
                    </a:cubicBezTo>
                    <a:cubicBezTo>
                      <a:pt x="833" y="163"/>
                      <a:pt x="842" y="168"/>
                      <a:pt x="839" y="162"/>
                    </a:cubicBezTo>
                    <a:cubicBezTo>
                      <a:pt x="839" y="161"/>
                      <a:pt x="839" y="160"/>
                      <a:pt x="839" y="160"/>
                    </a:cubicBezTo>
                    <a:cubicBezTo>
                      <a:pt x="838" y="160"/>
                      <a:pt x="837" y="160"/>
                      <a:pt x="835" y="160"/>
                    </a:cubicBezTo>
                    <a:cubicBezTo>
                      <a:pt x="836" y="155"/>
                      <a:pt x="832" y="155"/>
                      <a:pt x="833" y="150"/>
                    </a:cubicBezTo>
                    <a:cubicBezTo>
                      <a:pt x="835" y="150"/>
                      <a:pt x="836" y="150"/>
                      <a:pt x="835" y="148"/>
                    </a:cubicBezTo>
                    <a:cubicBezTo>
                      <a:pt x="837" y="148"/>
                      <a:pt x="838" y="148"/>
                      <a:pt x="839" y="148"/>
                    </a:cubicBezTo>
                    <a:cubicBezTo>
                      <a:pt x="839" y="143"/>
                      <a:pt x="839" y="137"/>
                      <a:pt x="839" y="132"/>
                    </a:cubicBezTo>
                    <a:cubicBezTo>
                      <a:pt x="841" y="132"/>
                      <a:pt x="843" y="132"/>
                      <a:pt x="845" y="132"/>
                    </a:cubicBezTo>
                    <a:cubicBezTo>
                      <a:pt x="845" y="132"/>
                      <a:pt x="845" y="131"/>
                      <a:pt x="845" y="130"/>
                    </a:cubicBezTo>
                    <a:cubicBezTo>
                      <a:pt x="845" y="128"/>
                      <a:pt x="845" y="126"/>
                      <a:pt x="845" y="124"/>
                    </a:cubicBezTo>
                    <a:cubicBezTo>
                      <a:pt x="845" y="118"/>
                      <a:pt x="845" y="113"/>
                      <a:pt x="845" y="107"/>
                    </a:cubicBezTo>
                    <a:cubicBezTo>
                      <a:pt x="844" y="103"/>
                      <a:pt x="848" y="95"/>
                      <a:pt x="841" y="97"/>
                    </a:cubicBezTo>
                    <a:close/>
                    <a:moveTo>
                      <a:pt x="501" y="213"/>
                    </a:moveTo>
                    <a:cubicBezTo>
                      <a:pt x="500" y="211"/>
                      <a:pt x="499" y="210"/>
                      <a:pt x="499" y="207"/>
                    </a:cubicBezTo>
                    <a:cubicBezTo>
                      <a:pt x="500" y="207"/>
                      <a:pt x="501" y="207"/>
                      <a:pt x="501" y="207"/>
                    </a:cubicBezTo>
                    <a:cubicBezTo>
                      <a:pt x="503" y="207"/>
                      <a:pt x="505" y="207"/>
                      <a:pt x="507" y="207"/>
                    </a:cubicBezTo>
                    <a:cubicBezTo>
                      <a:pt x="508" y="212"/>
                      <a:pt x="506" y="214"/>
                      <a:pt x="501" y="213"/>
                    </a:cubicBezTo>
                    <a:close/>
                    <a:moveTo>
                      <a:pt x="752" y="30"/>
                    </a:moveTo>
                    <a:cubicBezTo>
                      <a:pt x="752" y="30"/>
                      <a:pt x="752" y="30"/>
                      <a:pt x="752" y="30"/>
                    </a:cubicBezTo>
                    <a:cubicBezTo>
                      <a:pt x="752" y="30"/>
                      <a:pt x="752" y="30"/>
                      <a:pt x="752" y="30"/>
                    </a:cubicBezTo>
                    <a:close/>
                    <a:moveTo>
                      <a:pt x="743" y="29"/>
                    </a:moveTo>
                    <a:cubicBezTo>
                      <a:pt x="743" y="29"/>
                      <a:pt x="743" y="29"/>
                      <a:pt x="743" y="29"/>
                    </a:cubicBezTo>
                    <a:cubicBezTo>
                      <a:pt x="743" y="29"/>
                      <a:pt x="743" y="29"/>
                      <a:pt x="743" y="29"/>
                    </a:cubicBezTo>
                    <a:close/>
                    <a:moveTo>
                      <a:pt x="655" y="201"/>
                    </a:moveTo>
                    <a:cubicBezTo>
                      <a:pt x="647" y="201"/>
                      <a:pt x="640" y="201"/>
                      <a:pt x="633" y="201"/>
                    </a:cubicBezTo>
                    <a:cubicBezTo>
                      <a:pt x="633" y="200"/>
                      <a:pt x="633" y="200"/>
                      <a:pt x="633" y="199"/>
                    </a:cubicBezTo>
                    <a:cubicBezTo>
                      <a:pt x="631" y="199"/>
                      <a:pt x="629" y="199"/>
                      <a:pt x="627" y="199"/>
                    </a:cubicBezTo>
                    <a:cubicBezTo>
                      <a:pt x="624" y="198"/>
                      <a:pt x="616" y="201"/>
                      <a:pt x="615" y="197"/>
                    </a:cubicBezTo>
                    <a:cubicBezTo>
                      <a:pt x="615" y="196"/>
                      <a:pt x="615" y="194"/>
                      <a:pt x="615" y="193"/>
                    </a:cubicBezTo>
                    <a:cubicBezTo>
                      <a:pt x="618" y="193"/>
                      <a:pt x="621" y="193"/>
                      <a:pt x="623" y="193"/>
                    </a:cubicBezTo>
                    <a:cubicBezTo>
                      <a:pt x="625" y="193"/>
                      <a:pt x="627" y="193"/>
                      <a:pt x="629" y="193"/>
                    </a:cubicBezTo>
                    <a:cubicBezTo>
                      <a:pt x="631" y="193"/>
                      <a:pt x="633" y="193"/>
                      <a:pt x="635" y="193"/>
                    </a:cubicBezTo>
                    <a:cubicBezTo>
                      <a:pt x="638" y="193"/>
                      <a:pt x="641" y="193"/>
                      <a:pt x="645" y="193"/>
                    </a:cubicBezTo>
                    <a:cubicBezTo>
                      <a:pt x="648" y="194"/>
                      <a:pt x="656" y="191"/>
                      <a:pt x="657" y="195"/>
                    </a:cubicBezTo>
                    <a:cubicBezTo>
                      <a:pt x="660" y="195"/>
                      <a:pt x="663" y="195"/>
                      <a:pt x="666" y="195"/>
                    </a:cubicBezTo>
                    <a:cubicBezTo>
                      <a:pt x="669" y="202"/>
                      <a:pt x="660" y="196"/>
                      <a:pt x="660" y="201"/>
                    </a:cubicBezTo>
                    <a:cubicBezTo>
                      <a:pt x="659" y="201"/>
                      <a:pt x="657" y="201"/>
                      <a:pt x="655" y="201"/>
                    </a:cubicBezTo>
                    <a:close/>
                    <a:moveTo>
                      <a:pt x="698" y="207"/>
                    </a:moveTo>
                    <a:cubicBezTo>
                      <a:pt x="705" y="207"/>
                      <a:pt x="712" y="207"/>
                      <a:pt x="719" y="207"/>
                    </a:cubicBezTo>
                    <a:cubicBezTo>
                      <a:pt x="719" y="208"/>
                      <a:pt x="719" y="210"/>
                      <a:pt x="719" y="211"/>
                    </a:cubicBezTo>
                    <a:cubicBezTo>
                      <a:pt x="713" y="209"/>
                      <a:pt x="698" y="215"/>
                      <a:pt x="698" y="207"/>
                    </a:cubicBezTo>
                    <a:close/>
                    <a:moveTo>
                      <a:pt x="702" y="199"/>
                    </a:moveTo>
                    <a:cubicBezTo>
                      <a:pt x="700" y="203"/>
                      <a:pt x="691" y="200"/>
                      <a:pt x="686" y="201"/>
                    </a:cubicBezTo>
                    <a:cubicBezTo>
                      <a:pt x="685" y="201"/>
                      <a:pt x="685" y="201"/>
                      <a:pt x="684" y="201"/>
                    </a:cubicBezTo>
                    <a:cubicBezTo>
                      <a:pt x="683" y="196"/>
                      <a:pt x="693" y="202"/>
                      <a:pt x="690" y="195"/>
                    </a:cubicBezTo>
                    <a:cubicBezTo>
                      <a:pt x="693" y="195"/>
                      <a:pt x="695" y="195"/>
                      <a:pt x="698" y="195"/>
                    </a:cubicBezTo>
                    <a:cubicBezTo>
                      <a:pt x="698" y="198"/>
                      <a:pt x="698" y="200"/>
                      <a:pt x="702" y="199"/>
                    </a:cubicBezTo>
                    <a:close/>
                    <a:moveTo>
                      <a:pt x="144" y="244"/>
                    </a:moveTo>
                    <a:cubicBezTo>
                      <a:pt x="144" y="244"/>
                      <a:pt x="144" y="244"/>
                      <a:pt x="144" y="244"/>
                    </a:cubicBezTo>
                    <a:cubicBezTo>
                      <a:pt x="144" y="244"/>
                      <a:pt x="144" y="244"/>
                      <a:pt x="144" y="244"/>
                    </a:cubicBezTo>
                    <a:close/>
                    <a:moveTo>
                      <a:pt x="144" y="244"/>
                    </a:moveTo>
                    <a:cubicBezTo>
                      <a:pt x="144" y="244"/>
                      <a:pt x="144" y="244"/>
                      <a:pt x="144" y="244"/>
                    </a:cubicBezTo>
                    <a:cubicBezTo>
                      <a:pt x="144" y="244"/>
                      <a:pt x="144" y="244"/>
                      <a:pt x="144" y="244"/>
                    </a:cubicBezTo>
                    <a:close/>
                    <a:moveTo>
                      <a:pt x="144" y="244"/>
                    </a:moveTo>
                    <a:cubicBezTo>
                      <a:pt x="144" y="243"/>
                      <a:pt x="143" y="243"/>
                      <a:pt x="143" y="243"/>
                    </a:cubicBezTo>
                    <a:cubicBezTo>
                      <a:pt x="143" y="243"/>
                      <a:pt x="144" y="243"/>
                      <a:pt x="144" y="244"/>
                    </a:cubicBezTo>
                    <a:close/>
                    <a:moveTo>
                      <a:pt x="143" y="243"/>
                    </a:moveTo>
                    <a:cubicBezTo>
                      <a:pt x="143" y="243"/>
                      <a:pt x="143" y="243"/>
                      <a:pt x="143" y="243"/>
                    </a:cubicBezTo>
                    <a:cubicBezTo>
                      <a:pt x="143" y="243"/>
                      <a:pt x="143" y="243"/>
                      <a:pt x="143" y="243"/>
                    </a:cubicBezTo>
                    <a:close/>
                    <a:moveTo>
                      <a:pt x="142" y="243"/>
                    </a:moveTo>
                    <a:cubicBezTo>
                      <a:pt x="142" y="243"/>
                      <a:pt x="142" y="243"/>
                      <a:pt x="142" y="242"/>
                    </a:cubicBezTo>
                    <a:cubicBezTo>
                      <a:pt x="142" y="243"/>
                      <a:pt x="142" y="243"/>
                      <a:pt x="142" y="243"/>
                    </a:cubicBezTo>
                    <a:close/>
                    <a:moveTo>
                      <a:pt x="142" y="242"/>
                    </a:moveTo>
                    <a:cubicBezTo>
                      <a:pt x="142" y="242"/>
                      <a:pt x="141" y="242"/>
                      <a:pt x="141" y="242"/>
                    </a:cubicBezTo>
                    <a:cubicBezTo>
                      <a:pt x="141" y="242"/>
                      <a:pt x="142" y="242"/>
                      <a:pt x="142" y="242"/>
                    </a:cubicBezTo>
                    <a:close/>
                    <a:moveTo>
                      <a:pt x="141" y="242"/>
                    </a:moveTo>
                    <a:cubicBezTo>
                      <a:pt x="141" y="242"/>
                      <a:pt x="141" y="242"/>
                      <a:pt x="140" y="242"/>
                    </a:cubicBezTo>
                    <a:cubicBezTo>
                      <a:pt x="141" y="242"/>
                      <a:pt x="141" y="242"/>
                      <a:pt x="141" y="242"/>
                    </a:cubicBezTo>
                    <a:close/>
                    <a:moveTo>
                      <a:pt x="140" y="242"/>
                    </a:moveTo>
                    <a:cubicBezTo>
                      <a:pt x="140" y="242"/>
                      <a:pt x="140" y="242"/>
                      <a:pt x="140" y="242"/>
                    </a:cubicBezTo>
                    <a:cubicBezTo>
                      <a:pt x="140" y="242"/>
                      <a:pt x="140" y="242"/>
                      <a:pt x="140" y="242"/>
                    </a:cubicBezTo>
                    <a:close/>
                    <a:moveTo>
                      <a:pt x="139" y="242"/>
                    </a:moveTo>
                    <a:cubicBezTo>
                      <a:pt x="139" y="242"/>
                      <a:pt x="139" y="242"/>
                      <a:pt x="139" y="242"/>
                    </a:cubicBezTo>
                    <a:cubicBezTo>
                      <a:pt x="139" y="242"/>
                      <a:pt x="139" y="242"/>
                      <a:pt x="139" y="242"/>
                    </a:cubicBezTo>
                    <a:close/>
                    <a:moveTo>
                      <a:pt x="138" y="242"/>
                    </a:move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lose/>
                    <a:moveTo>
                      <a:pt x="137" y="242"/>
                    </a:moveTo>
                    <a:cubicBezTo>
                      <a:pt x="137" y="242"/>
                      <a:pt x="137" y="242"/>
                      <a:pt x="137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37" y="242"/>
                      <a:pt x="137" y="242"/>
                      <a:pt x="137" y="242"/>
                    </a:cubicBezTo>
                    <a:close/>
                    <a:moveTo>
                      <a:pt x="155" y="236"/>
                    </a:moveTo>
                    <a:cubicBezTo>
                      <a:pt x="155" y="236"/>
                      <a:pt x="155" y="236"/>
                      <a:pt x="155" y="236"/>
                    </a:cubicBezTo>
                    <a:cubicBezTo>
                      <a:pt x="155" y="236"/>
                      <a:pt x="155" y="236"/>
                      <a:pt x="155" y="236"/>
                    </a:cubicBezTo>
                    <a:close/>
                    <a:moveTo>
                      <a:pt x="159" y="235"/>
                    </a:moveTo>
                    <a:cubicBezTo>
                      <a:pt x="159" y="235"/>
                      <a:pt x="159" y="235"/>
                      <a:pt x="159" y="235"/>
                    </a:cubicBezTo>
                    <a:cubicBezTo>
                      <a:pt x="159" y="235"/>
                      <a:pt x="159" y="235"/>
                      <a:pt x="159" y="235"/>
                    </a:cubicBezTo>
                    <a:close/>
                    <a:moveTo>
                      <a:pt x="157" y="236"/>
                    </a:moveTo>
                    <a:cubicBezTo>
                      <a:pt x="157" y="236"/>
                      <a:pt x="157" y="236"/>
                      <a:pt x="157" y="236"/>
                    </a:cubicBezTo>
                    <a:cubicBezTo>
                      <a:pt x="157" y="236"/>
                      <a:pt x="157" y="236"/>
                      <a:pt x="157" y="236"/>
                    </a:cubicBezTo>
                    <a:close/>
                    <a:moveTo>
                      <a:pt x="164" y="234"/>
                    </a:moveTo>
                    <a:cubicBezTo>
                      <a:pt x="163" y="234"/>
                      <a:pt x="163" y="234"/>
                      <a:pt x="163" y="235"/>
                    </a:cubicBezTo>
                    <a:cubicBezTo>
                      <a:pt x="163" y="234"/>
                      <a:pt x="163" y="234"/>
                      <a:pt x="164" y="234"/>
                    </a:cubicBezTo>
                    <a:close/>
                    <a:moveTo>
                      <a:pt x="161" y="235"/>
                    </a:moveTo>
                    <a:cubicBezTo>
                      <a:pt x="161" y="235"/>
                      <a:pt x="161" y="235"/>
                      <a:pt x="161" y="235"/>
                    </a:cubicBezTo>
                    <a:cubicBezTo>
                      <a:pt x="161" y="235"/>
                      <a:pt x="161" y="235"/>
                      <a:pt x="161" y="235"/>
                    </a:cubicBezTo>
                    <a:close/>
                    <a:moveTo>
                      <a:pt x="168" y="234"/>
                    </a:moveTo>
                    <a:cubicBezTo>
                      <a:pt x="168" y="234"/>
                      <a:pt x="168" y="234"/>
                      <a:pt x="168" y="234"/>
                    </a:cubicBezTo>
                    <a:cubicBezTo>
                      <a:pt x="168" y="234"/>
                      <a:pt x="168" y="234"/>
                      <a:pt x="168" y="234"/>
                    </a:cubicBezTo>
                    <a:close/>
                    <a:moveTo>
                      <a:pt x="166" y="234"/>
                    </a:moveTo>
                    <a:cubicBezTo>
                      <a:pt x="166" y="234"/>
                      <a:pt x="165" y="234"/>
                      <a:pt x="165" y="234"/>
                    </a:cubicBezTo>
                    <a:cubicBezTo>
                      <a:pt x="165" y="234"/>
                      <a:pt x="166" y="234"/>
                      <a:pt x="166" y="234"/>
                    </a:cubicBezTo>
                    <a:close/>
                    <a:moveTo>
                      <a:pt x="143" y="245"/>
                    </a:moveTo>
                    <a:cubicBezTo>
                      <a:pt x="143" y="245"/>
                      <a:pt x="143" y="246"/>
                      <a:pt x="143" y="246"/>
                    </a:cubicBezTo>
                    <a:cubicBezTo>
                      <a:pt x="143" y="246"/>
                      <a:pt x="143" y="245"/>
                      <a:pt x="143" y="245"/>
                    </a:cubicBezTo>
                    <a:close/>
                    <a:moveTo>
                      <a:pt x="143" y="246"/>
                    </a:moveTo>
                    <a:cubicBezTo>
                      <a:pt x="142" y="246"/>
                      <a:pt x="142" y="246"/>
                      <a:pt x="142" y="246"/>
                    </a:cubicBezTo>
                    <a:cubicBezTo>
                      <a:pt x="142" y="246"/>
                      <a:pt x="142" y="246"/>
                      <a:pt x="143" y="246"/>
                    </a:cubicBezTo>
                    <a:close/>
                    <a:moveTo>
                      <a:pt x="144" y="245"/>
                    </a:moveTo>
                    <a:cubicBezTo>
                      <a:pt x="144" y="245"/>
                      <a:pt x="144" y="245"/>
                      <a:pt x="144" y="245"/>
                    </a:cubicBezTo>
                    <a:cubicBezTo>
                      <a:pt x="144" y="245"/>
                      <a:pt x="144" y="245"/>
                      <a:pt x="144" y="245"/>
                    </a:cubicBezTo>
                    <a:close/>
                    <a:moveTo>
                      <a:pt x="144" y="245"/>
                    </a:moveTo>
                    <a:cubicBezTo>
                      <a:pt x="144" y="245"/>
                      <a:pt x="144" y="245"/>
                      <a:pt x="144" y="245"/>
                    </a:cubicBezTo>
                    <a:cubicBezTo>
                      <a:pt x="144" y="245"/>
                      <a:pt x="144" y="245"/>
                      <a:pt x="144" y="245"/>
                    </a:cubicBezTo>
                    <a:close/>
                    <a:moveTo>
                      <a:pt x="743" y="205"/>
                    </a:moveTo>
                    <a:cubicBezTo>
                      <a:pt x="738" y="205"/>
                      <a:pt x="733" y="205"/>
                      <a:pt x="727" y="205"/>
                    </a:cubicBezTo>
                    <a:cubicBezTo>
                      <a:pt x="727" y="205"/>
                      <a:pt x="726" y="205"/>
                      <a:pt x="725" y="205"/>
                    </a:cubicBezTo>
                    <a:cubicBezTo>
                      <a:pt x="725" y="204"/>
                      <a:pt x="725" y="202"/>
                      <a:pt x="725" y="201"/>
                    </a:cubicBezTo>
                    <a:cubicBezTo>
                      <a:pt x="731" y="201"/>
                      <a:pt x="737" y="201"/>
                      <a:pt x="743" y="201"/>
                    </a:cubicBezTo>
                    <a:cubicBezTo>
                      <a:pt x="743" y="202"/>
                      <a:pt x="743" y="204"/>
                      <a:pt x="743" y="205"/>
                    </a:cubicBezTo>
                    <a:close/>
                    <a:moveTo>
                      <a:pt x="444" y="199"/>
                    </a:moveTo>
                    <a:cubicBezTo>
                      <a:pt x="447" y="199"/>
                      <a:pt x="449" y="198"/>
                      <a:pt x="448" y="195"/>
                    </a:cubicBezTo>
                    <a:cubicBezTo>
                      <a:pt x="452" y="195"/>
                      <a:pt x="456" y="195"/>
                      <a:pt x="460" y="195"/>
                    </a:cubicBezTo>
                    <a:cubicBezTo>
                      <a:pt x="459" y="199"/>
                      <a:pt x="463" y="199"/>
                      <a:pt x="464" y="201"/>
                    </a:cubicBezTo>
                    <a:cubicBezTo>
                      <a:pt x="457" y="201"/>
                      <a:pt x="451" y="201"/>
                      <a:pt x="444" y="201"/>
                    </a:cubicBezTo>
                    <a:cubicBezTo>
                      <a:pt x="444" y="200"/>
                      <a:pt x="444" y="200"/>
                      <a:pt x="444" y="199"/>
                    </a:cubicBezTo>
                    <a:close/>
                    <a:moveTo>
                      <a:pt x="507" y="193"/>
                    </a:moveTo>
                    <a:cubicBezTo>
                      <a:pt x="503" y="193"/>
                      <a:pt x="498" y="193"/>
                      <a:pt x="493" y="193"/>
                    </a:cubicBezTo>
                    <a:cubicBezTo>
                      <a:pt x="492" y="193"/>
                      <a:pt x="491" y="193"/>
                      <a:pt x="490" y="193"/>
                    </a:cubicBezTo>
                    <a:cubicBezTo>
                      <a:pt x="486" y="185"/>
                      <a:pt x="500" y="193"/>
                      <a:pt x="499" y="187"/>
                    </a:cubicBezTo>
                    <a:cubicBezTo>
                      <a:pt x="502" y="187"/>
                      <a:pt x="501" y="182"/>
                      <a:pt x="505" y="183"/>
                    </a:cubicBezTo>
                    <a:cubicBezTo>
                      <a:pt x="506" y="183"/>
                      <a:pt x="507" y="183"/>
                      <a:pt x="507" y="183"/>
                    </a:cubicBezTo>
                    <a:cubicBezTo>
                      <a:pt x="507" y="192"/>
                      <a:pt x="522" y="185"/>
                      <a:pt x="529" y="187"/>
                    </a:cubicBezTo>
                    <a:cubicBezTo>
                      <a:pt x="529" y="187"/>
                      <a:pt x="530" y="187"/>
                      <a:pt x="531" y="187"/>
                    </a:cubicBezTo>
                    <a:cubicBezTo>
                      <a:pt x="536" y="185"/>
                      <a:pt x="549" y="191"/>
                      <a:pt x="548" y="183"/>
                    </a:cubicBezTo>
                    <a:cubicBezTo>
                      <a:pt x="550" y="183"/>
                      <a:pt x="551" y="183"/>
                      <a:pt x="552" y="183"/>
                    </a:cubicBezTo>
                    <a:cubicBezTo>
                      <a:pt x="554" y="183"/>
                      <a:pt x="555" y="183"/>
                      <a:pt x="556" y="183"/>
                    </a:cubicBezTo>
                    <a:cubicBezTo>
                      <a:pt x="564" y="185"/>
                      <a:pt x="581" y="179"/>
                      <a:pt x="582" y="187"/>
                    </a:cubicBezTo>
                    <a:cubicBezTo>
                      <a:pt x="576" y="187"/>
                      <a:pt x="570" y="187"/>
                      <a:pt x="564" y="187"/>
                    </a:cubicBezTo>
                    <a:cubicBezTo>
                      <a:pt x="564" y="188"/>
                      <a:pt x="564" y="189"/>
                      <a:pt x="564" y="189"/>
                    </a:cubicBezTo>
                    <a:cubicBezTo>
                      <a:pt x="564" y="189"/>
                      <a:pt x="563" y="189"/>
                      <a:pt x="562" y="189"/>
                    </a:cubicBezTo>
                    <a:cubicBezTo>
                      <a:pt x="558" y="189"/>
                      <a:pt x="553" y="189"/>
                      <a:pt x="548" y="189"/>
                    </a:cubicBezTo>
                    <a:cubicBezTo>
                      <a:pt x="543" y="191"/>
                      <a:pt x="530" y="185"/>
                      <a:pt x="531" y="193"/>
                    </a:cubicBezTo>
                    <a:cubicBezTo>
                      <a:pt x="529" y="193"/>
                      <a:pt x="527" y="193"/>
                      <a:pt x="525" y="193"/>
                    </a:cubicBezTo>
                    <a:cubicBezTo>
                      <a:pt x="519" y="193"/>
                      <a:pt x="513" y="193"/>
                      <a:pt x="507" y="193"/>
                    </a:cubicBezTo>
                    <a:close/>
                    <a:moveTo>
                      <a:pt x="745" y="30"/>
                    </a:moveTo>
                    <a:cubicBezTo>
                      <a:pt x="745" y="30"/>
                      <a:pt x="745" y="30"/>
                      <a:pt x="745" y="30"/>
                    </a:cubicBezTo>
                    <a:cubicBezTo>
                      <a:pt x="745" y="30"/>
                      <a:pt x="745" y="30"/>
                      <a:pt x="745" y="30"/>
                    </a:cubicBezTo>
                    <a:close/>
                    <a:moveTo>
                      <a:pt x="747" y="31"/>
                    </a:moveTo>
                    <a:cubicBezTo>
                      <a:pt x="747" y="31"/>
                      <a:pt x="747" y="31"/>
                      <a:pt x="747" y="31"/>
                    </a:cubicBezTo>
                    <a:cubicBezTo>
                      <a:pt x="747" y="31"/>
                      <a:pt x="747" y="31"/>
                      <a:pt x="747" y="31"/>
                    </a:cubicBezTo>
                    <a:close/>
                    <a:moveTo>
                      <a:pt x="749" y="31"/>
                    </a:moveTo>
                    <a:cubicBezTo>
                      <a:pt x="749" y="31"/>
                      <a:pt x="749" y="31"/>
                      <a:pt x="749" y="31"/>
                    </a:cubicBezTo>
                    <a:cubicBezTo>
                      <a:pt x="749" y="31"/>
                      <a:pt x="749" y="31"/>
                      <a:pt x="749" y="31"/>
                    </a:cubicBezTo>
                    <a:close/>
                    <a:moveTo>
                      <a:pt x="751" y="31"/>
                    </a:moveTo>
                    <a:cubicBezTo>
                      <a:pt x="751" y="31"/>
                      <a:pt x="750" y="31"/>
                      <a:pt x="750" y="31"/>
                    </a:cubicBezTo>
                    <a:cubicBezTo>
                      <a:pt x="750" y="31"/>
                      <a:pt x="751" y="31"/>
                      <a:pt x="751" y="31"/>
                    </a:cubicBezTo>
                    <a:close/>
                    <a:moveTo>
                      <a:pt x="755" y="29"/>
                    </a:moveTo>
                    <a:cubicBezTo>
                      <a:pt x="755" y="29"/>
                      <a:pt x="755" y="29"/>
                      <a:pt x="755" y="29"/>
                    </a:cubicBezTo>
                    <a:cubicBezTo>
                      <a:pt x="755" y="29"/>
                      <a:pt x="755" y="29"/>
                      <a:pt x="755" y="29"/>
                    </a:cubicBezTo>
                    <a:cubicBezTo>
                      <a:pt x="755" y="29"/>
                      <a:pt x="755" y="29"/>
                      <a:pt x="755" y="29"/>
                    </a:cubicBezTo>
                    <a:close/>
                    <a:moveTo>
                      <a:pt x="760" y="27"/>
                    </a:moveTo>
                    <a:cubicBezTo>
                      <a:pt x="760" y="27"/>
                      <a:pt x="760" y="27"/>
                      <a:pt x="760" y="27"/>
                    </a:cubicBezTo>
                    <a:cubicBezTo>
                      <a:pt x="760" y="27"/>
                      <a:pt x="760" y="27"/>
                      <a:pt x="760" y="27"/>
                    </a:cubicBezTo>
                    <a:close/>
                    <a:moveTo>
                      <a:pt x="761" y="27"/>
                    </a:moveTo>
                    <a:cubicBezTo>
                      <a:pt x="761" y="27"/>
                      <a:pt x="761" y="27"/>
                      <a:pt x="761" y="27"/>
                    </a:cubicBezTo>
                    <a:cubicBezTo>
                      <a:pt x="761" y="27"/>
                      <a:pt x="761" y="27"/>
                      <a:pt x="761" y="27"/>
                    </a:cubicBezTo>
                    <a:close/>
                    <a:moveTo>
                      <a:pt x="762" y="26"/>
                    </a:moveTo>
                    <a:cubicBezTo>
                      <a:pt x="762" y="26"/>
                      <a:pt x="762" y="26"/>
                      <a:pt x="762" y="26"/>
                    </a:cubicBezTo>
                    <a:cubicBezTo>
                      <a:pt x="762" y="26"/>
                      <a:pt x="762" y="26"/>
                      <a:pt x="762" y="26"/>
                    </a:cubicBezTo>
                    <a:close/>
                    <a:moveTo>
                      <a:pt x="763" y="26"/>
                    </a:moveTo>
                    <a:cubicBezTo>
                      <a:pt x="763" y="26"/>
                      <a:pt x="763" y="26"/>
                      <a:pt x="763" y="26"/>
                    </a:cubicBezTo>
                    <a:cubicBezTo>
                      <a:pt x="763" y="26"/>
                      <a:pt x="763" y="26"/>
                      <a:pt x="763" y="26"/>
                    </a:cubicBezTo>
                    <a:close/>
                    <a:moveTo>
                      <a:pt x="763" y="26"/>
                    </a:moveTo>
                    <a:cubicBezTo>
                      <a:pt x="763" y="26"/>
                      <a:pt x="763" y="26"/>
                      <a:pt x="764" y="26"/>
                    </a:cubicBezTo>
                    <a:cubicBezTo>
                      <a:pt x="763" y="26"/>
                      <a:pt x="763" y="26"/>
                      <a:pt x="763" y="26"/>
                    </a:cubicBezTo>
                    <a:close/>
                    <a:moveTo>
                      <a:pt x="764" y="25"/>
                    </a:moveTo>
                    <a:cubicBezTo>
                      <a:pt x="764" y="25"/>
                      <a:pt x="764" y="25"/>
                      <a:pt x="764" y="25"/>
                    </a:cubicBezTo>
                    <a:cubicBezTo>
                      <a:pt x="764" y="25"/>
                      <a:pt x="764" y="25"/>
                      <a:pt x="764" y="25"/>
                    </a:cubicBezTo>
                    <a:close/>
                    <a:moveTo>
                      <a:pt x="765" y="23"/>
                    </a:moveTo>
                    <a:cubicBezTo>
                      <a:pt x="765" y="23"/>
                      <a:pt x="765" y="23"/>
                      <a:pt x="765" y="23"/>
                    </a:cubicBezTo>
                    <a:cubicBezTo>
                      <a:pt x="765" y="23"/>
                      <a:pt x="765" y="23"/>
                      <a:pt x="765" y="23"/>
                    </a:cubicBezTo>
                    <a:close/>
                    <a:moveTo>
                      <a:pt x="764" y="25"/>
                    </a:moveTo>
                    <a:cubicBezTo>
                      <a:pt x="764" y="25"/>
                      <a:pt x="764" y="25"/>
                      <a:pt x="764" y="24"/>
                    </a:cubicBezTo>
                    <a:cubicBezTo>
                      <a:pt x="764" y="25"/>
                      <a:pt x="764" y="25"/>
                      <a:pt x="764" y="25"/>
                    </a:cubicBezTo>
                    <a:close/>
                    <a:moveTo>
                      <a:pt x="765" y="24"/>
                    </a:moveTo>
                    <a:cubicBezTo>
                      <a:pt x="765" y="24"/>
                      <a:pt x="765" y="24"/>
                      <a:pt x="765" y="24"/>
                    </a:cubicBezTo>
                    <a:cubicBezTo>
                      <a:pt x="765" y="24"/>
                      <a:pt x="765" y="24"/>
                      <a:pt x="765" y="24"/>
                    </a:cubicBezTo>
                    <a:close/>
                    <a:moveTo>
                      <a:pt x="765" y="22"/>
                    </a:moveTo>
                    <a:cubicBezTo>
                      <a:pt x="765" y="22"/>
                      <a:pt x="765" y="22"/>
                      <a:pt x="765" y="22"/>
                    </a:cubicBezTo>
                    <a:cubicBezTo>
                      <a:pt x="765" y="22"/>
                      <a:pt x="765" y="22"/>
                      <a:pt x="765" y="22"/>
                    </a:cubicBezTo>
                    <a:close/>
                    <a:moveTo>
                      <a:pt x="758" y="23"/>
                    </a:moveTo>
                    <a:cubicBezTo>
                      <a:pt x="758" y="23"/>
                      <a:pt x="758" y="23"/>
                      <a:pt x="758" y="22"/>
                    </a:cubicBezTo>
                    <a:cubicBezTo>
                      <a:pt x="758" y="23"/>
                      <a:pt x="758" y="23"/>
                      <a:pt x="758" y="23"/>
                    </a:cubicBezTo>
                    <a:close/>
                    <a:moveTo>
                      <a:pt x="757" y="26"/>
                    </a:moveTo>
                    <a:cubicBezTo>
                      <a:pt x="757" y="26"/>
                      <a:pt x="757" y="26"/>
                      <a:pt x="757" y="26"/>
                    </a:cubicBezTo>
                    <a:cubicBezTo>
                      <a:pt x="757" y="26"/>
                      <a:pt x="757" y="26"/>
                      <a:pt x="757" y="26"/>
                    </a:cubicBezTo>
                    <a:close/>
                    <a:moveTo>
                      <a:pt x="757" y="25"/>
                    </a:moveTo>
                    <a:cubicBezTo>
                      <a:pt x="757" y="25"/>
                      <a:pt x="758" y="25"/>
                      <a:pt x="758" y="24"/>
                    </a:cubicBezTo>
                    <a:cubicBezTo>
                      <a:pt x="758" y="25"/>
                      <a:pt x="757" y="25"/>
                      <a:pt x="757" y="25"/>
                    </a:cubicBezTo>
                    <a:close/>
                    <a:moveTo>
                      <a:pt x="537" y="22"/>
                    </a:moveTo>
                    <a:cubicBezTo>
                      <a:pt x="538" y="22"/>
                      <a:pt x="539" y="22"/>
                      <a:pt x="541" y="22"/>
                    </a:cubicBezTo>
                    <a:cubicBezTo>
                      <a:pt x="540" y="25"/>
                      <a:pt x="541" y="29"/>
                      <a:pt x="537" y="28"/>
                    </a:cubicBezTo>
                    <a:cubicBezTo>
                      <a:pt x="535" y="28"/>
                      <a:pt x="533" y="28"/>
                      <a:pt x="531" y="28"/>
                    </a:cubicBezTo>
                    <a:cubicBezTo>
                      <a:pt x="531" y="26"/>
                      <a:pt x="531" y="24"/>
                      <a:pt x="531" y="22"/>
                    </a:cubicBezTo>
                    <a:cubicBezTo>
                      <a:pt x="533" y="22"/>
                      <a:pt x="535" y="22"/>
                      <a:pt x="537" y="22"/>
                    </a:cubicBezTo>
                    <a:close/>
                    <a:moveTo>
                      <a:pt x="340" y="38"/>
                    </a:moveTo>
                    <a:cubicBezTo>
                      <a:pt x="342" y="38"/>
                      <a:pt x="344" y="38"/>
                      <a:pt x="344" y="40"/>
                    </a:cubicBezTo>
                    <a:cubicBezTo>
                      <a:pt x="344" y="41"/>
                      <a:pt x="344" y="43"/>
                      <a:pt x="344" y="44"/>
                    </a:cubicBezTo>
                    <a:cubicBezTo>
                      <a:pt x="339" y="43"/>
                      <a:pt x="330" y="46"/>
                      <a:pt x="328" y="42"/>
                    </a:cubicBezTo>
                    <a:cubicBezTo>
                      <a:pt x="328" y="41"/>
                      <a:pt x="328" y="39"/>
                      <a:pt x="328" y="38"/>
                    </a:cubicBezTo>
                    <a:cubicBezTo>
                      <a:pt x="332" y="38"/>
                      <a:pt x="336" y="38"/>
                      <a:pt x="340" y="38"/>
                    </a:cubicBezTo>
                    <a:close/>
                    <a:moveTo>
                      <a:pt x="305" y="50"/>
                    </a:moveTo>
                    <a:cubicBezTo>
                      <a:pt x="305" y="50"/>
                      <a:pt x="305" y="51"/>
                      <a:pt x="305" y="52"/>
                    </a:cubicBezTo>
                    <a:cubicBezTo>
                      <a:pt x="300" y="52"/>
                      <a:pt x="296" y="52"/>
                      <a:pt x="291" y="52"/>
                    </a:cubicBezTo>
                    <a:cubicBezTo>
                      <a:pt x="287" y="52"/>
                      <a:pt x="283" y="52"/>
                      <a:pt x="279" y="52"/>
                    </a:cubicBezTo>
                    <a:cubicBezTo>
                      <a:pt x="279" y="47"/>
                      <a:pt x="288" y="53"/>
                      <a:pt x="285" y="46"/>
                    </a:cubicBezTo>
                    <a:cubicBezTo>
                      <a:pt x="291" y="48"/>
                      <a:pt x="305" y="42"/>
                      <a:pt x="305" y="50"/>
                    </a:cubicBezTo>
                    <a:close/>
                    <a:moveTo>
                      <a:pt x="254" y="50"/>
                    </a:moveTo>
                    <a:cubicBezTo>
                      <a:pt x="254" y="52"/>
                      <a:pt x="254" y="55"/>
                      <a:pt x="254" y="58"/>
                    </a:cubicBezTo>
                    <a:cubicBezTo>
                      <a:pt x="251" y="58"/>
                      <a:pt x="249" y="58"/>
                      <a:pt x="246" y="58"/>
                    </a:cubicBezTo>
                    <a:cubicBezTo>
                      <a:pt x="247" y="53"/>
                      <a:pt x="237" y="59"/>
                      <a:pt x="240" y="52"/>
                    </a:cubicBezTo>
                    <a:cubicBezTo>
                      <a:pt x="247" y="53"/>
                      <a:pt x="248" y="49"/>
                      <a:pt x="254" y="50"/>
                    </a:cubicBezTo>
                    <a:close/>
                    <a:moveTo>
                      <a:pt x="51" y="150"/>
                    </a:moveTo>
                    <a:cubicBezTo>
                      <a:pt x="57" y="150"/>
                      <a:pt x="55" y="157"/>
                      <a:pt x="63" y="154"/>
                    </a:cubicBezTo>
                    <a:cubicBezTo>
                      <a:pt x="63" y="155"/>
                      <a:pt x="63" y="155"/>
                      <a:pt x="63" y="156"/>
                    </a:cubicBezTo>
                    <a:cubicBezTo>
                      <a:pt x="63" y="156"/>
                      <a:pt x="62" y="156"/>
                      <a:pt x="61" y="156"/>
                    </a:cubicBezTo>
                    <a:cubicBezTo>
                      <a:pt x="58" y="160"/>
                      <a:pt x="59" y="167"/>
                      <a:pt x="51" y="166"/>
                    </a:cubicBezTo>
                    <a:cubicBezTo>
                      <a:pt x="51" y="166"/>
                      <a:pt x="50" y="166"/>
                      <a:pt x="49" y="166"/>
                    </a:cubicBezTo>
                    <a:cubicBezTo>
                      <a:pt x="50" y="170"/>
                      <a:pt x="47" y="169"/>
                      <a:pt x="44" y="170"/>
                    </a:cubicBezTo>
                    <a:cubicBezTo>
                      <a:pt x="44" y="168"/>
                      <a:pt x="44" y="167"/>
                      <a:pt x="44" y="166"/>
                    </a:cubicBezTo>
                    <a:cubicBezTo>
                      <a:pt x="44" y="164"/>
                      <a:pt x="44" y="163"/>
                      <a:pt x="44" y="162"/>
                    </a:cubicBezTo>
                    <a:cubicBezTo>
                      <a:pt x="41" y="161"/>
                      <a:pt x="33" y="164"/>
                      <a:pt x="34" y="160"/>
                    </a:cubicBezTo>
                    <a:cubicBezTo>
                      <a:pt x="38" y="155"/>
                      <a:pt x="45" y="153"/>
                      <a:pt x="51" y="150"/>
                    </a:cubicBezTo>
                    <a:close/>
                    <a:moveTo>
                      <a:pt x="171" y="356"/>
                    </a:moveTo>
                    <a:cubicBezTo>
                      <a:pt x="172" y="360"/>
                      <a:pt x="169" y="360"/>
                      <a:pt x="167" y="362"/>
                    </a:cubicBezTo>
                    <a:cubicBezTo>
                      <a:pt x="165" y="362"/>
                      <a:pt x="162" y="362"/>
                      <a:pt x="159" y="362"/>
                    </a:cubicBezTo>
                    <a:cubicBezTo>
                      <a:pt x="159" y="357"/>
                      <a:pt x="168" y="363"/>
                      <a:pt x="165" y="356"/>
                    </a:cubicBezTo>
                    <a:cubicBezTo>
                      <a:pt x="167" y="356"/>
                      <a:pt x="169" y="356"/>
                      <a:pt x="171" y="356"/>
                    </a:cubicBezTo>
                    <a:close/>
                    <a:moveTo>
                      <a:pt x="285" y="258"/>
                    </a:moveTo>
                    <a:cubicBezTo>
                      <a:pt x="285" y="255"/>
                      <a:pt x="287" y="255"/>
                      <a:pt x="287" y="252"/>
                    </a:cubicBezTo>
                    <a:cubicBezTo>
                      <a:pt x="292" y="253"/>
                      <a:pt x="290" y="248"/>
                      <a:pt x="293" y="248"/>
                    </a:cubicBezTo>
                    <a:cubicBezTo>
                      <a:pt x="297" y="248"/>
                      <a:pt x="301" y="248"/>
                      <a:pt x="305" y="248"/>
                    </a:cubicBezTo>
                    <a:cubicBezTo>
                      <a:pt x="305" y="249"/>
                      <a:pt x="305" y="251"/>
                      <a:pt x="305" y="252"/>
                    </a:cubicBezTo>
                    <a:cubicBezTo>
                      <a:pt x="303" y="257"/>
                      <a:pt x="291" y="250"/>
                      <a:pt x="293" y="258"/>
                    </a:cubicBezTo>
                    <a:cubicBezTo>
                      <a:pt x="292" y="258"/>
                      <a:pt x="292" y="258"/>
                      <a:pt x="291" y="258"/>
                    </a:cubicBezTo>
                    <a:cubicBezTo>
                      <a:pt x="289" y="258"/>
                      <a:pt x="287" y="258"/>
                      <a:pt x="285" y="258"/>
                    </a:cubicBezTo>
                    <a:close/>
                    <a:moveTo>
                      <a:pt x="395" y="229"/>
                    </a:moveTo>
                    <a:cubicBezTo>
                      <a:pt x="393" y="229"/>
                      <a:pt x="391" y="229"/>
                      <a:pt x="389" y="229"/>
                    </a:cubicBezTo>
                    <a:cubicBezTo>
                      <a:pt x="388" y="229"/>
                      <a:pt x="387" y="229"/>
                      <a:pt x="385" y="229"/>
                    </a:cubicBezTo>
                    <a:cubicBezTo>
                      <a:pt x="385" y="231"/>
                      <a:pt x="382" y="230"/>
                      <a:pt x="379" y="230"/>
                    </a:cubicBezTo>
                    <a:cubicBezTo>
                      <a:pt x="378" y="230"/>
                      <a:pt x="376" y="230"/>
                      <a:pt x="374" y="230"/>
                    </a:cubicBezTo>
                    <a:cubicBezTo>
                      <a:pt x="374" y="229"/>
                      <a:pt x="374" y="227"/>
                      <a:pt x="374" y="225"/>
                    </a:cubicBezTo>
                    <a:cubicBezTo>
                      <a:pt x="378" y="225"/>
                      <a:pt x="381" y="225"/>
                      <a:pt x="385" y="225"/>
                    </a:cubicBezTo>
                    <a:cubicBezTo>
                      <a:pt x="389" y="225"/>
                      <a:pt x="392" y="225"/>
                      <a:pt x="395" y="225"/>
                    </a:cubicBezTo>
                    <a:cubicBezTo>
                      <a:pt x="395" y="224"/>
                      <a:pt x="395" y="223"/>
                      <a:pt x="395" y="223"/>
                    </a:cubicBezTo>
                    <a:cubicBezTo>
                      <a:pt x="396" y="223"/>
                      <a:pt x="397" y="223"/>
                      <a:pt x="397" y="223"/>
                    </a:cubicBezTo>
                    <a:cubicBezTo>
                      <a:pt x="402" y="221"/>
                      <a:pt x="414" y="226"/>
                      <a:pt x="413" y="219"/>
                    </a:cubicBezTo>
                    <a:cubicBezTo>
                      <a:pt x="415" y="219"/>
                      <a:pt x="417" y="219"/>
                      <a:pt x="419" y="219"/>
                    </a:cubicBezTo>
                    <a:cubicBezTo>
                      <a:pt x="418" y="223"/>
                      <a:pt x="422" y="222"/>
                      <a:pt x="425" y="223"/>
                    </a:cubicBezTo>
                    <a:cubicBezTo>
                      <a:pt x="425" y="227"/>
                      <a:pt x="416" y="222"/>
                      <a:pt x="419" y="229"/>
                    </a:cubicBezTo>
                    <a:cubicBezTo>
                      <a:pt x="417" y="229"/>
                      <a:pt x="415" y="229"/>
                      <a:pt x="413" y="229"/>
                    </a:cubicBezTo>
                    <a:cubicBezTo>
                      <a:pt x="411" y="218"/>
                      <a:pt x="400" y="229"/>
                      <a:pt x="395" y="229"/>
                    </a:cubicBezTo>
                    <a:close/>
                    <a:moveTo>
                      <a:pt x="466" y="217"/>
                    </a:moveTo>
                    <a:cubicBezTo>
                      <a:pt x="464" y="217"/>
                      <a:pt x="462" y="217"/>
                      <a:pt x="460" y="217"/>
                    </a:cubicBezTo>
                    <a:cubicBezTo>
                      <a:pt x="457" y="217"/>
                      <a:pt x="454" y="217"/>
                      <a:pt x="450" y="217"/>
                    </a:cubicBezTo>
                    <a:cubicBezTo>
                      <a:pt x="450" y="215"/>
                      <a:pt x="450" y="214"/>
                      <a:pt x="450" y="213"/>
                    </a:cubicBezTo>
                    <a:cubicBezTo>
                      <a:pt x="450" y="212"/>
                      <a:pt x="450" y="211"/>
                      <a:pt x="450" y="211"/>
                    </a:cubicBezTo>
                    <a:cubicBezTo>
                      <a:pt x="457" y="211"/>
                      <a:pt x="463" y="211"/>
                      <a:pt x="470" y="211"/>
                    </a:cubicBezTo>
                    <a:cubicBezTo>
                      <a:pt x="476" y="211"/>
                      <a:pt x="482" y="211"/>
                      <a:pt x="488" y="211"/>
                    </a:cubicBezTo>
                    <a:cubicBezTo>
                      <a:pt x="492" y="217"/>
                      <a:pt x="464" y="207"/>
                      <a:pt x="466" y="217"/>
                    </a:cubicBezTo>
                    <a:close/>
                    <a:moveTo>
                      <a:pt x="598" y="225"/>
                    </a:moveTo>
                    <a:cubicBezTo>
                      <a:pt x="590" y="223"/>
                      <a:pt x="578" y="227"/>
                      <a:pt x="574" y="223"/>
                    </a:cubicBezTo>
                    <a:cubicBezTo>
                      <a:pt x="576" y="223"/>
                      <a:pt x="578" y="223"/>
                      <a:pt x="580" y="223"/>
                    </a:cubicBezTo>
                    <a:cubicBezTo>
                      <a:pt x="586" y="223"/>
                      <a:pt x="593" y="223"/>
                      <a:pt x="600" y="223"/>
                    </a:cubicBezTo>
                    <a:cubicBezTo>
                      <a:pt x="599" y="224"/>
                      <a:pt x="599" y="225"/>
                      <a:pt x="598" y="225"/>
                    </a:cubicBezTo>
                    <a:close/>
                    <a:moveTo>
                      <a:pt x="645" y="225"/>
                    </a:moveTo>
                    <a:cubicBezTo>
                      <a:pt x="649" y="225"/>
                      <a:pt x="653" y="225"/>
                      <a:pt x="657" y="225"/>
                    </a:cubicBezTo>
                    <a:cubicBezTo>
                      <a:pt x="659" y="230"/>
                      <a:pt x="652" y="228"/>
                      <a:pt x="649" y="229"/>
                    </a:cubicBezTo>
                    <a:cubicBezTo>
                      <a:pt x="645" y="229"/>
                      <a:pt x="645" y="227"/>
                      <a:pt x="645" y="225"/>
                    </a:cubicBezTo>
                    <a:close/>
                    <a:moveTo>
                      <a:pt x="737" y="248"/>
                    </a:moveTo>
                    <a:cubicBezTo>
                      <a:pt x="734" y="248"/>
                      <a:pt x="731" y="248"/>
                      <a:pt x="727" y="248"/>
                    </a:cubicBezTo>
                    <a:cubicBezTo>
                      <a:pt x="725" y="248"/>
                      <a:pt x="725" y="246"/>
                      <a:pt x="721" y="246"/>
                    </a:cubicBezTo>
                    <a:cubicBezTo>
                      <a:pt x="714" y="246"/>
                      <a:pt x="706" y="246"/>
                      <a:pt x="698" y="246"/>
                    </a:cubicBezTo>
                    <a:cubicBezTo>
                      <a:pt x="697" y="246"/>
                      <a:pt x="696" y="246"/>
                      <a:pt x="696" y="246"/>
                    </a:cubicBezTo>
                    <a:cubicBezTo>
                      <a:pt x="696" y="244"/>
                      <a:pt x="696" y="242"/>
                      <a:pt x="696" y="240"/>
                    </a:cubicBezTo>
                    <a:cubicBezTo>
                      <a:pt x="696" y="239"/>
                      <a:pt x="696" y="238"/>
                      <a:pt x="696" y="236"/>
                    </a:cubicBezTo>
                    <a:cubicBezTo>
                      <a:pt x="696" y="235"/>
                      <a:pt x="696" y="234"/>
                      <a:pt x="698" y="234"/>
                    </a:cubicBezTo>
                    <a:cubicBezTo>
                      <a:pt x="701" y="234"/>
                      <a:pt x="702" y="235"/>
                      <a:pt x="704" y="236"/>
                    </a:cubicBezTo>
                    <a:cubicBezTo>
                      <a:pt x="705" y="236"/>
                      <a:pt x="706" y="236"/>
                      <a:pt x="708" y="236"/>
                    </a:cubicBezTo>
                    <a:cubicBezTo>
                      <a:pt x="708" y="239"/>
                      <a:pt x="707" y="242"/>
                      <a:pt x="710" y="242"/>
                    </a:cubicBezTo>
                    <a:cubicBezTo>
                      <a:pt x="714" y="242"/>
                      <a:pt x="717" y="242"/>
                      <a:pt x="721" y="242"/>
                    </a:cubicBezTo>
                    <a:cubicBezTo>
                      <a:pt x="730" y="240"/>
                      <a:pt x="732" y="244"/>
                      <a:pt x="737" y="246"/>
                    </a:cubicBezTo>
                    <a:cubicBezTo>
                      <a:pt x="737" y="247"/>
                      <a:pt x="737" y="248"/>
                      <a:pt x="737" y="2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7"/>
              <p:cNvSpPr/>
              <p:nvPr/>
            </p:nvSpPr>
            <p:spPr bwMode="auto">
              <a:xfrm>
                <a:off x="7727951" y="3602038"/>
                <a:ext cx="47625" cy="34925"/>
              </a:xfrm>
              <a:custGeom>
                <a:avLst/>
                <a:gdLst>
                  <a:gd name="T0" fmla="*/ 11 w 11"/>
                  <a:gd name="T1" fmla="*/ 2 h 8"/>
                  <a:gd name="T2" fmla="*/ 7 w 11"/>
                  <a:gd name="T3" fmla="*/ 2 h 8"/>
                  <a:gd name="T4" fmla="*/ 1 w 11"/>
                  <a:gd name="T5" fmla="*/ 8 h 8"/>
                  <a:gd name="T6" fmla="*/ 7 w 11"/>
                  <a:gd name="T7" fmla="*/ 8 h 8"/>
                  <a:gd name="T8" fmla="*/ 11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2"/>
                    </a:moveTo>
                    <a:cubicBezTo>
                      <a:pt x="9" y="2"/>
                      <a:pt x="8" y="2"/>
                      <a:pt x="7" y="2"/>
                    </a:cubicBezTo>
                    <a:cubicBezTo>
                      <a:pt x="2" y="0"/>
                      <a:pt x="0" y="2"/>
                      <a:pt x="1" y="8"/>
                    </a:cubicBezTo>
                    <a:cubicBezTo>
                      <a:pt x="3" y="8"/>
                      <a:pt x="5" y="8"/>
                      <a:pt x="7" y="8"/>
                    </a:cubicBezTo>
                    <a:cubicBezTo>
                      <a:pt x="6" y="3"/>
                      <a:pt x="10" y="5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8"/>
              <p:cNvSpPr/>
              <p:nvPr/>
            </p:nvSpPr>
            <p:spPr bwMode="auto">
              <a:xfrm>
                <a:off x="6964363" y="3683001"/>
                <a:ext cx="93663" cy="9525"/>
              </a:xfrm>
              <a:custGeom>
                <a:avLst/>
                <a:gdLst>
                  <a:gd name="T0" fmla="*/ 2 w 22"/>
                  <a:gd name="T1" fmla="*/ 0 h 2"/>
                  <a:gd name="T2" fmla="*/ 0 w 22"/>
                  <a:gd name="T3" fmla="*/ 2 h 2"/>
                  <a:gd name="T4" fmla="*/ 22 w 22"/>
                  <a:gd name="T5" fmla="*/ 2 h 2"/>
                  <a:gd name="T6" fmla="*/ 22 w 22"/>
                  <a:gd name="T7" fmla="*/ 0 h 2"/>
                  <a:gd name="T8" fmla="*/ 14 w 22"/>
                  <a:gd name="T9" fmla="*/ 0 h 2"/>
                  <a:gd name="T10" fmla="*/ 2 w 2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">
                    <a:moveTo>
                      <a:pt x="2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7" y="2"/>
                      <a:pt x="14" y="2"/>
                      <a:pt x="22" y="2"/>
                    </a:cubicBezTo>
                    <a:cubicBezTo>
                      <a:pt x="22" y="2"/>
                      <a:pt x="22" y="1"/>
                      <a:pt x="22" y="0"/>
                    </a:cubicBezTo>
                    <a:cubicBezTo>
                      <a:pt x="19" y="0"/>
                      <a:pt x="16" y="0"/>
                      <a:pt x="14" y="0"/>
                    </a:cubicBezTo>
                    <a:cubicBezTo>
                      <a:pt x="10" y="0"/>
                      <a:pt x="6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"/>
              <p:cNvSpPr/>
              <p:nvPr/>
            </p:nvSpPr>
            <p:spPr bwMode="auto">
              <a:xfrm>
                <a:off x="6229351" y="3683001"/>
                <a:ext cx="217488" cy="25400"/>
              </a:xfrm>
              <a:custGeom>
                <a:avLst/>
                <a:gdLst>
                  <a:gd name="T0" fmla="*/ 16 w 51"/>
                  <a:gd name="T1" fmla="*/ 0 h 6"/>
                  <a:gd name="T2" fmla="*/ 10 w 51"/>
                  <a:gd name="T3" fmla="*/ 2 h 6"/>
                  <a:gd name="T4" fmla="*/ 2 w 51"/>
                  <a:gd name="T5" fmla="*/ 0 h 6"/>
                  <a:gd name="T6" fmla="*/ 0 w 51"/>
                  <a:gd name="T7" fmla="*/ 6 h 6"/>
                  <a:gd name="T8" fmla="*/ 2 w 51"/>
                  <a:gd name="T9" fmla="*/ 6 h 6"/>
                  <a:gd name="T10" fmla="*/ 10 w 51"/>
                  <a:gd name="T11" fmla="*/ 6 h 6"/>
                  <a:gd name="T12" fmla="*/ 22 w 51"/>
                  <a:gd name="T13" fmla="*/ 6 h 6"/>
                  <a:gd name="T14" fmla="*/ 39 w 51"/>
                  <a:gd name="T15" fmla="*/ 6 h 6"/>
                  <a:gd name="T16" fmla="*/ 39 w 51"/>
                  <a:gd name="T17" fmla="*/ 2 h 6"/>
                  <a:gd name="T18" fmla="*/ 51 w 51"/>
                  <a:gd name="T19" fmla="*/ 0 h 6"/>
                  <a:gd name="T20" fmla="*/ 18 w 51"/>
                  <a:gd name="T21" fmla="*/ 0 h 6"/>
                  <a:gd name="T22" fmla="*/ 16 w 51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6">
                    <a:moveTo>
                      <a:pt x="16" y="0"/>
                    </a:moveTo>
                    <a:cubicBezTo>
                      <a:pt x="16" y="3"/>
                      <a:pt x="12" y="2"/>
                      <a:pt x="10" y="2"/>
                    </a:cubicBezTo>
                    <a:cubicBezTo>
                      <a:pt x="7" y="2"/>
                      <a:pt x="2" y="3"/>
                      <a:pt x="2" y="0"/>
                    </a:cubicBezTo>
                    <a:cubicBezTo>
                      <a:pt x="0" y="1"/>
                      <a:pt x="0" y="4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5" y="6"/>
                      <a:pt x="7" y="6"/>
                      <a:pt x="10" y="6"/>
                    </a:cubicBezTo>
                    <a:cubicBezTo>
                      <a:pt x="14" y="6"/>
                      <a:pt x="18" y="6"/>
                      <a:pt x="22" y="6"/>
                    </a:cubicBezTo>
                    <a:cubicBezTo>
                      <a:pt x="28" y="6"/>
                      <a:pt x="34" y="6"/>
                      <a:pt x="39" y="6"/>
                    </a:cubicBezTo>
                    <a:cubicBezTo>
                      <a:pt x="39" y="5"/>
                      <a:pt x="39" y="4"/>
                      <a:pt x="39" y="2"/>
                    </a:cubicBezTo>
                    <a:cubicBezTo>
                      <a:pt x="43" y="1"/>
                      <a:pt x="51" y="5"/>
                      <a:pt x="51" y="0"/>
                    </a:cubicBezTo>
                    <a:cubicBezTo>
                      <a:pt x="40" y="0"/>
                      <a:pt x="29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0"/>
              <p:cNvSpPr/>
              <p:nvPr/>
            </p:nvSpPr>
            <p:spPr bwMode="auto">
              <a:xfrm>
                <a:off x="5838826" y="3717926"/>
                <a:ext cx="225425" cy="58738"/>
              </a:xfrm>
              <a:custGeom>
                <a:avLst/>
                <a:gdLst>
                  <a:gd name="T0" fmla="*/ 39 w 53"/>
                  <a:gd name="T1" fmla="*/ 0 h 14"/>
                  <a:gd name="T2" fmla="*/ 23 w 53"/>
                  <a:gd name="T3" fmla="*/ 0 h 14"/>
                  <a:gd name="T4" fmla="*/ 23 w 53"/>
                  <a:gd name="T5" fmla="*/ 4 h 14"/>
                  <a:gd name="T6" fmla="*/ 12 w 53"/>
                  <a:gd name="T7" fmla="*/ 4 h 14"/>
                  <a:gd name="T8" fmla="*/ 10 w 53"/>
                  <a:gd name="T9" fmla="*/ 4 h 14"/>
                  <a:gd name="T10" fmla="*/ 2 w 53"/>
                  <a:gd name="T11" fmla="*/ 4 h 14"/>
                  <a:gd name="T12" fmla="*/ 0 w 53"/>
                  <a:gd name="T13" fmla="*/ 4 h 14"/>
                  <a:gd name="T14" fmla="*/ 0 w 53"/>
                  <a:gd name="T15" fmla="*/ 14 h 14"/>
                  <a:gd name="T16" fmla="*/ 6 w 53"/>
                  <a:gd name="T17" fmla="*/ 14 h 14"/>
                  <a:gd name="T18" fmla="*/ 10 w 53"/>
                  <a:gd name="T19" fmla="*/ 14 h 14"/>
                  <a:gd name="T20" fmla="*/ 12 w 53"/>
                  <a:gd name="T21" fmla="*/ 10 h 14"/>
                  <a:gd name="T22" fmla="*/ 21 w 53"/>
                  <a:gd name="T23" fmla="*/ 10 h 14"/>
                  <a:gd name="T24" fmla="*/ 21 w 53"/>
                  <a:gd name="T25" fmla="*/ 6 h 14"/>
                  <a:gd name="T26" fmla="*/ 29 w 53"/>
                  <a:gd name="T27" fmla="*/ 6 h 14"/>
                  <a:gd name="T28" fmla="*/ 35 w 53"/>
                  <a:gd name="T29" fmla="*/ 6 h 14"/>
                  <a:gd name="T30" fmla="*/ 53 w 53"/>
                  <a:gd name="T31" fmla="*/ 4 h 14"/>
                  <a:gd name="T32" fmla="*/ 53 w 53"/>
                  <a:gd name="T33" fmla="*/ 0 h 14"/>
                  <a:gd name="T34" fmla="*/ 41 w 53"/>
                  <a:gd name="T35" fmla="*/ 0 h 14"/>
                  <a:gd name="T36" fmla="*/ 39 w 53"/>
                  <a:gd name="T3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14">
                    <a:moveTo>
                      <a:pt x="39" y="0"/>
                    </a:moveTo>
                    <a:cubicBezTo>
                      <a:pt x="34" y="0"/>
                      <a:pt x="29" y="0"/>
                      <a:pt x="23" y="0"/>
                    </a:cubicBezTo>
                    <a:cubicBezTo>
                      <a:pt x="23" y="1"/>
                      <a:pt x="23" y="3"/>
                      <a:pt x="23" y="4"/>
                    </a:cubicBezTo>
                    <a:cubicBezTo>
                      <a:pt x="19" y="4"/>
                      <a:pt x="16" y="4"/>
                      <a:pt x="12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7" y="4"/>
                      <a:pt x="4" y="4"/>
                      <a:pt x="2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7"/>
                      <a:pt x="0" y="11"/>
                      <a:pt x="0" y="14"/>
                    </a:cubicBezTo>
                    <a:cubicBezTo>
                      <a:pt x="2" y="14"/>
                      <a:pt x="4" y="14"/>
                      <a:pt x="6" y="14"/>
                    </a:cubicBezTo>
                    <a:cubicBezTo>
                      <a:pt x="7" y="14"/>
                      <a:pt x="8" y="14"/>
                      <a:pt x="10" y="14"/>
                    </a:cubicBezTo>
                    <a:cubicBezTo>
                      <a:pt x="11" y="13"/>
                      <a:pt x="12" y="12"/>
                      <a:pt x="12" y="10"/>
                    </a:cubicBezTo>
                    <a:cubicBezTo>
                      <a:pt x="15" y="10"/>
                      <a:pt x="18" y="10"/>
                      <a:pt x="21" y="10"/>
                    </a:cubicBezTo>
                    <a:cubicBezTo>
                      <a:pt x="21" y="9"/>
                      <a:pt x="21" y="7"/>
                      <a:pt x="21" y="6"/>
                    </a:cubicBezTo>
                    <a:cubicBezTo>
                      <a:pt x="24" y="6"/>
                      <a:pt x="27" y="6"/>
                      <a:pt x="29" y="6"/>
                    </a:cubicBezTo>
                    <a:cubicBezTo>
                      <a:pt x="31" y="6"/>
                      <a:pt x="33" y="6"/>
                      <a:pt x="35" y="6"/>
                    </a:cubicBezTo>
                    <a:cubicBezTo>
                      <a:pt x="40" y="4"/>
                      <a:pt x="46" y="3"/>
                      <a:pt x="53" y="4"/>
                    </a:cubicBezTo>
                    <a:cubicBezTo>
                      <a:pt x="53" y="3"/>
                      <a:pt x="53" y="1"/>
                      <a:pt x="53" y="0"/>
                    </a:cubicBezTo>
                    <a:cubicBezTo>
                      <a:pt x="49" y="0"/>
                      <a:pt x="45" y="0"/>
                      <a:pt x="41" y="0"/>
                    </a:cubicBezTo>
                    <a:cubicBezTo>
                      <a:pt x="40" y="0"/>
                      <a:pt x="40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1"/>
              <p:cNvSpPr/>
              <p:nvPr/>
            </p:nvSpPr>
            <p:spPr bwMode="auto">
              <a:xfrm>
                <a:off x="7405688" y="3806826"/>
                <a:ext cx="68263" cy="30163"/>
              </a:xfrm>
              <a:custGeom>
                <a:avLst/>
                <a:gdLst>
                  <a:gd name="T0" fmla="*/ 0 w 16"/>
                  <a:gd name="T1" fmla="*/ 1 h 7"/>
                  <a:gd name="T2" fmla="*/ 0 w 16"/>
                  <a:gd name="T3" fmla="*/ 7 h 7"/>
                  <a:gd name="T4" fmla="*/ 10 w 16"/>
                  <a:gd name="T5" fmla="*/ 7 h 7"/>
                  <a:gd name="T6" fmla="*/ 16 w 16"/>
                  <a:gd name="T7" fmla="*/ 5 h 7"/>
                  <a:gd name="T8" fmla="*/ 12 w 16"/>
                  <a:gd name="T9" fmla="*/ 5 h 7"/>
                  <a:gd name="T10" fmla="*/ 0 w 16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0" y="1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3" y="7"/>
                      <a:pt x="7" y="7"/>
                      <a:pt x="10" y="7"/>
                    </a:cubicBezTo>
                    <a:cubicBezTo>
                      <a:pt x="13" y="7"/>
                      <a:pt x="16" y="7"/>
                      <a:pt x="16" y="5"/>
                    </a:cubicBezTo>
                    <a:cubicBezTo>
                      <a:pt x="15" y="5"/>
                      <a:pt x="13" y="5"/>
                      <a:pt x="12" y="5"/>
                    </a:cubicBezTo>
                    <a:cubicBezTo>
                      <a:pt x="10" y="1"/>
                      <a:pt x="7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2"/>
              <p:cNvSpPr/>
              <p:nvPr/>
            </p:nvSpPr>
            <p:spPr bwMode="auto">
              <a:xfrm>
                <a:off x="5597526" y="3832226"/>
                <a:ext cx="114300" cy="34925"/>
              </a:xfrm>
              <a:custGeom>
                <a:avLst/>
                <a:gdLst>
                  <a:gd name="T0" fmla="*/ 0 w 27"/>
                  <a:gd name="T1" fmla="*/ 5 h 8"/>
                  <a:gd name="T2" fmla="*/ 4 w 27"/>
                  <a:gd name="T3" fmla="*/ 7 h 8"/>
                  <a:gd name="T4" fmla="*/ 16 w 27"/>
                  <a:gd name="T5" fmla="*/ 7 h 8"/>
                  <a:gd name="T6" fmla="*/ 16 w 27"/>
                  <a:gd name="T7" fmla="*/ 5 h 8"/>
                  <a:gd name="T8" fmla="*/ 27 w 27"/>
                  <a:gd name="T9" fmla="*/ 5 h 8"/>
                  <a:gd name="T10" fmla="*/ 27 w 27"/>
                  <a:gd name="T11" fmla="*/ 1 h 8"/>
                  <a:gd name="T12" fmla="*/ 16 w 27"/>
                  <a:gd name="T13" fmla="*/ 1 h 8"/>
                  <a:gd name="T14" fmla="*/ 0 w 27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8">
                    <a:moveTo>
                      <a:pt x="0" y="5"/>
                    </a:moveTo>
                    <a:cubicBezTo>
                      <a:pt x="0" y="7"/>
                      <a:pt x="2" y="6"/>
                      <a:pt x="4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9" y="5"/>
                      <a:pt x="23" y="5"/>
                      <a:pt x="27" y="5"/>
                    </a:cubicBezTo>
                    <a:cubicBezTo>
                      <a:pt x="27" y="3"/>
                      <a:pt x="27" y="2"/>
                      <a:pt x="27" y="1"/>
                    </a:cubicBezTo>
                    <a:cubicBezTo>
                      <a:pt x="23" y="1"/>
                      <a:pt x="19" y="1"/>
                      <a:pt x="16" y="1"/>
                    </a:cubicBezTo>
                    <a:cubicBezTo>
                      <a:pt x="8" y="0"/>
                      <a:pt x="9" y="8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3"/>
              <p:cNvSpPr/>
              <p:nvPr/>
            </p:nvSpPr>
            <p:spPr bwMode="auto">
              <a:xfrm>
                <a:off x="6153151" y="3927476"/>
                <a:ext cx="127000" cy="20638"/>
              </a:xfrm>
              <a:custGeom>
                <a:avLst/>
                <a:gdLst>
                  <a:gd name="T0" fmla="*/ 14 w 30"/>
                  <a:gd name="T1" fmla="*/ 0 h 5"/>
                  <a:gd name="T2" fmla="*/ 2 w 30"/>
                  <a:gd name="T3" fmla="*/ 0 h 5"/>
                  <a:gd name="T4" fmla="*/ 0 w 30"/>
                  <a:gd name="T5" fmla="*/ 0 h 5"/>
                  <a:gd name="T6" fmla="*/ 12 w 30"/>
                  <a:gd name="T7" fmla="*/ 2 h 5"/>
                  <a:gd name="T8" fmla="*/ 30 w 30"/>
                  <a:gd name="T9" fmla="*/ 0 h 5"/>
                  <a:gd name="T10" fmla="*/ 24 w 30"/>
                  <a:gd name="T11" fmla="*/ 0 h 5"/>
                  <a:gd name="T12" fmla="*/ 14 w 30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5">
                    <a:moveTo>
                      <a:pt x="14" y="0"/>
                    </a:moveTo>
                    <a:cubicBezTo>
                      <a:pt x="10" y="0"/>
                      <a:pt x="6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5"/>
                      <a:pt x="9" y="1"/>
                      <a:pt x="12" y="2"/>
                    </a:cubicBezTo>
                    <a:cubicBezTo>
                      <a:pt x="18" y="1"/>
                      <a:pt x="28" y="5"/>
                      <a:pt x="30" y="0"/>
                    </a:cubicBezTo>
                    <a:cubicBezTo>
                      <a:pt x="28" y="0"/>
                      <a:pt x="26" y="0"/>
                      <a:pt x="24" y="0"/>
                    </a:cubicBezTo>
                    <a:cubicBezTo>
                      <a:pt x="21" y="0"/>
                      <a:pt x="18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4"/>
              <p:cNvSpPr/>
              <p:nvPr/>
            </p:nvSpPr>
            <p:spPr bwMode="auto">
              <a:xfrm>
                <a:off x="5562601" y="4016376"/>
                <a:ext cx="149225" cy="73025"/>
              </a:xfrm>
              <a:custGeom>
                <a:avLst/>
                <a:gdLst>
                  <a:gd name="T0" fmla="*/ 18 w 35"/>
                  <a:gd name="T1" fmla="*/ 9 h 17"/>
                  <a:gd name="T2" fmla="*/ 8 w 35"/>
                  <a:gd name="T3" fmla="*/ 9 h 17"/>
                  <a:gd name="T4" fmla="*/ 6 w 35"/>
                  <a:gd name="T5" fmla="*/ 11 h 17"/>
                  <a:gd name="T6" fmla="*/ 2 w 35"/>
                  <a:gd name="T7" fmla="*/ 11 h 17"/>
                  <a:gd name="T8" fmla="*/ 0 w 35"/>
                  <a:gd name="T9" fmla="*/ 11 h 17"/>
                  <a:gd name="T10" fmla="*/ 2 w 35"/>
                  <a:gd name="T11" fmla="*/ 17 h 17"/>
                  <a:gd name="T12" fmla="*/ 12 w 35"/>
                  <a:gd name="T13" fmla="*/ 15 h 17"/>
                  <a:gd name="T14" fmla="*/ 18 w 35"/>
                  <a:gd name="T15" fmla="*/ 11 h 17"/>
                  <a:gd name="T16" fmla="*/ 35 w 35"/>
                  <a:gd name="T17" fmla="*/ 7 h 17"/>
                  <a:gd name="T18" fmla="*/ 18 w 35"/>
                  <a:gd name="T1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7">
                    <a:moveTo>
                      <a:pt x="18" y="9"/>
                    </a:moveTo>
                    <a:cubicBezTo>
                      <a:pt x="14" y="9"/>
                      <a:pt x="11" y="9"/>
                      <a:pt x="8" y="9"/>
                    </a:cubicBezTo>
                    <a:cubicBezTo>
                      <a:pt x="6" y="8"/>
                      <a:pt x="6" y="10"/>
                      <a:pt x="6" y="11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1" y="11"/>
                      <a:pt x="1" y="11"/>
                      <a:pt x="0" y="11"/>
                    </a:cubicBezTo>
                    <a:cubicBezTo>
                      <a:pt x="0" y="14"/>
                      <a:pt x="0" y="16"/>
                      <a:pt x="2" y="17"/>
                    </a:cubicBezTo>
                    <a:cubicBezTo>
                      <a:pt x="2" y="12"/>
                      <a:pt x="9" y="16"/>
                      <a:pt x="12" y="15"/>
                    </a:cubicBezTo>
                    <a:cubicBezTo>
                      <a:pt x="16" y="15"/>
                      <a:pt x="18" y="14"/>
                      <a:pt x="18" y="11"/>
                    </a:cubicBezTo>
                    <a:cubicBezTo>
                      <a:pt x="25" y="11"/>
                      <a:pt x="32" y="11"/>
                      <a:pt x="35" y="7"/>
                    </a:cubicBezTo>
                    <a:cubicBezTo>
                      <a:pt x="30" y="0"/>
                      <a:pt x="24" y="9"/>
                      <a:pt x="1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" name="文本框 1"/>
            <p:cNvSpPr txBox="1"/>
            <p:nvPr/>
          </p:nvSpPr>
          <p:spPr>
            <a:xfrm>
              <a:off x="1659" y="427"/>
              <a:ext cx="2798" cy="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 言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5"/>
          <p:cNvSpPr txBox="1"/>
          <p:nvPr/>
        </p:nvSpPr>
        <p:spPr>
          <a:xfrm>
            <a:off x="3013361" y="179395"/>
            <a:ext cx="79311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从以下材料中：你发现了什么历史现象？</a:t>
            </a:r>
            <a:endParaRPr lang="en-US" altLang="zh-CN" sz="2800" b="1" dirty="0"/>
          </a:p>
          <a:p>
            <a:r>
              <a:rPr lang="en-US" altLang="zh-CN" sz="2800" b="1" dirty="0"/>
              <a:t>                         </a:t>
            </a:r>
            <a:r>
              <a:rPr lang="zh-CN" altLang="en-US" sz="2800" b="1" dirty="0"/>
              <a:t>清政府又该如何应对？</a:t>
            </a:r>
            <a:endParaRPr lang="zh-CN" altLang="en-US" sz="2800" b="1" dirty="0"/>
          </a:p>
        </p:txBody>
      </p:sp>
      <p:grpSp>
        <p:nvGrpSpPr>
          <p:cNvPr id="38" name="组合 11"/>
          <p:cNvGrpSpPr/>
          <p:nvPr/>
        </p:nvGrpSpPr>
        <p:grpSpPr>
          <a:xfrm>
            <a:off x="963295" y="1826895"/>
            <a:ext cx="5060950" cy="3839210"/>
            <a:chOff x="10170" y="2877"/>
            <a:chExt cx="7970" cy="6046"/>
          </a:xfrm>
        </p:grpSpPr>
        <p:cxnSp>
          <p:nvCxnSpPr>
            <p:cNvPr id="39" name="直接连接符 3"/>
            <p:cNvCxnSpPr/>
            <p:nvPr/>
          </p:nvCxnSpPr>
          <p:spPr>
            <a:xfrm>
              <a:off x="10362" y="2877"/>
              <a:ext cx="54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10"/>
            <p:cNvCxnSpPr/>
            <p:nvPr/>
          </p:nvCxnSpPr>
          <p:spPr>
            <a:xfrm>
              <a:off x="12387" y="8923"/>
              <a:ext cx="54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"/>
            <p:cNvSpPr txBox="1"/>
            <p:nvPr/>
          </p:nvSpPr>
          <p:spPr>
            <a:xfrm>
              <a:off x="10170" y="3154"/>
              <a:ext cx="7970" cy="54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	1862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年，李秀成率大军前往解救天京之围，以炮火轰击湘军：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“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洋枪洋炮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子密如雨，兼有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开花炸炮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打入营中，惊心动魄。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”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曾国荃曾不无惭愧地说：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“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贼之火器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精利于我百倍之多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...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洋枪队多至两万杆。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”</a:t>
              </a:r>
              <a:endPara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algn="r"/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——单强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《步履蹒跚</a:t>
              </a:r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--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洋务运动》</a:t>
              </a:r>
              <a:endPara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2" name="组合 8"/>
          <p:cNvGrpSpPr/>
          <p:nvPr/>
        </p:nvGrpSpPr>
        <p:grpSpPr>
          <a:xfrm>
            <a:off x="6393180" y="2085340"/>
            <a:ext cx="5319395" cy="3607435"/>
            <a:chOff x="1204" y="3154"/>
            <a:chExt cx="8377" cy="5681"/>
          </a:xfrm>
        </p:grpSpPr>
        <p:pic>
          <p:nvPicPr>
            <p:cNvPr id="43" name="图片 2" descr="C:\Users\Administrator\Documents\360截图\搜狗截图18年09月17日1504_6.jpg搜狗截图18年09月17日1504_6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242" y="3154"/>
              <a:ext cx="8339" cy="49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文本框 7"/>
            <p:cNvSpPr txBox="1"/>
            <p:nvPr/>
          </p:nvSpPr>
          <p:spPr>
            <a:xfrm>
              <a:off x="1204" y="8110"/>
              <a:ext cx="83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魏源《海国图志》</a:t>
              </a:r>
              <a:endPara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11100435" y="2387600"/>
            <a:ext cx="562610" cy="2560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2867" name="文本框 292866"/>
          <p:cNvSpPr txBox="1"/>
          <p:nvPr/>
        </p:nvSpPr>
        <p:spPr>
          <a:xfrm>
            <a:off x="2011363" y="1296988"/>
            <a:ext cx="8001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引进先进技术的同时必须变革旧的生产关系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2868" name="文本框 292867"/>
          <p:cNvSpPr txBox="1"/>
          <p:nvPr/>
        </p:nvSpPr>
        <p:spPr>
          <a:xfrm>
            <a:off x="2011363" y="1876425"/>
            <a:ext cx="61928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国家富强必须以民族独立为前提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7" name="文本框 2"/>
          <p:cNvSpPr txBox="1"/>
          <p:nvPr/>
        </p:nvSpPr>
        <p:spPr>
          <a:xfrm>
            <a:off x="2962275" y="173038"/>
            <a:ext cx="46640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b="1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五、教训及启示</a:t>
            </a:r>
            <a:endParaRPr lang="zh-CN" altLang="en-US" sz="4400" b="1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208213" y="836613"/>
            <a:ext cx="1150938" cy="431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800" b="1" strike="noStrike" noProof="1">
                <a:solidFill>
                  <a:srgbClr val="FFFF00"/>
                </a:solidFill>
              </a:rPr>
              <a:t>教训</a:t>
            </a:r>
            <a:endParaRPr lang="zh-CN" altLang="en-US" sz="2800" b="1" strike="noStrike" noProof="1">
              <a:solidFill>
                <a:srgbClr val="FFFF0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810703" y="3284855"/>
            <a:ext cx="1150938" cy="4333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800" b="1" strike="noStrike" noProof="1">
                <a:solidFill>
                  <a:srgbClr val="FFFF00"/>
                </a:solidFill>
              </a:rPr>
              <a:t>启示</a:t>
            </a:r>
            <a:endParaRPr lang="zh-CN" altLang="en-US" sz="2800" b="1" strike="noStrike" noProof="1">
              <a:solidFill>
                <a:srgbClr val="FFFF00"/>
              </a:solidFill>
            </a:endParaRPr>
          </a:p>
        </p:txBody>
      </p:sp>
      <p:sp>
        <p:nvSpPr>
          <p:cNvPr id="247810" name="文本框 247809"/>
          <p:cNvSpPr txBox="1"/>
          <p:nvPr/>
        </p:nvSpPr>
        <p:spPr>
          <a:xfrm>
            <a:off x="3284538" y="3481070"/>
            <a:ext cx="6954837" cy="20300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b="1" dirty="0">
                <a:latin typeface="黑体" panose="02010609060101010101" charset="-122"/>
                <a:ea typeface="黑体" panose="02010609060101010101" charset="-122"/>
              </a:rPr>
              <a:t>①西方列强不真心支持</a:t>
            </a:r>
            <a:endParaRPr lang="zh-CN" altLang="zh-CN" b="1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zh-CN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b="1" dirty="0">
                <a:latin typeface="黑体" panose="02010609060101010101" charset="-122"/>
                <a:ea typeface="黑体" panose="02010609060101010101" charset="-122"/>
              </a:rPr>
              <a:t>②不改变封建制度，单纯引进西方先进技术是不能成功的。</a:t>
            </a:r>
            <a:endParaRPr lang="zh-CN" altLang="zh-CN" b="1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zh-CN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b="1" dirty="0">
                <a:latin typeface="黑体" panose="02010609060101010101" charset="-122"/>
                <a:ea typeface="黑体" panose="02010609060101010101" charset="-122"/>
              </a:rPr>
              <a:t>③积极学习外国最先进的科学技术；防止办事官员贪污腐败,中饱私囊；注意体制的变革，使生产关系适应生产力的发展；注意调动工人的积极性。</a:t>
            </a:r>
            <a:endParaRPr lang="zh-CN" altLang="zh-CN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  <p:bldP spid="292868" grpId="0"/>
      <p:bldP spid="247810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文本框 1"/>
          <p:cNvSpPr txBox="1"/>
          <p:nvPr/>
        </p:nvSpPr>
        <p:spPr>
          <a:xfrm>
            <a:off x="2286000" y="4014788"/>
            <a:ext cx="7224713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中国落后的根源在于社会政治制度的腐朽，“练兵”和“海军”都只是治标不治本，只学习西方技术不改变落后的政治制度，不能使中国实现富强。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3794" name="图片 1"/>
          <p:cNvPicPr>
            <a:picLocks noChangeAspect="1"/>
          </p:cNvPicPr>
          <p:nvPr/>
        </p:nvPicPr>
        <p:blipFill>
          <a:blip r:embed="rId1"/>
          <a:srcRect l="3531" t="32278" b="44788"/>
          <a:stretch>
            <a:fillRect/>
          </a:stretch>
        </p:blipFill>
        <p:spPr>
          <a:xfrm>
            <a:off x="1654175" y="52388"/>
            <a:ext cx="8902700" cy="376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9474516" y="6399713"/>
            <a:ext cx="12579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孙中山</a:t>
            </a:r>
            <a:endParaRPr lang="zh-CN" altLang="en-US" sz="2400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3800376" y="6399713"/>
            <a:ext cx="12579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詹天佑</a:t>
            </a:r>
            <a:endParaRPr lang="zh-CN" altLang="en-US" sz="24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6588344" y="6399713"/>
            <a:ext cx="12579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梁启超</a:t>
            </a:r>
            <a:endParaRPr lang="zh-CN" altLang="en-US" sz="2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027336" y="6399713"/>
            <a:ext cx="12579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张謇</a:t>
            </a:r>
            <a:endParaRPr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4" t="35696" r="30900" b="35153"/>
          <a:stretch>
            <a:fillRect/>
          </a:stretch>
        </p:blipFill>
        <p:spPr>
          <a:xfrm>
            <a:off x="756065" y="-198031"/>
            <a:ext cx="1019401" cy="13214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4" t="35696" r="30900" b="35153"/>
          <a:stretch>
            <a:fillRect/>
          </a:stretch>
        </p:blipFill>
        <p:spPr>
          <a:xfrm rot="2729201">
            <a:off x="89851" y="329368"/>
            <a:ext cx="759419" cy="98443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75466" y="307918"/>
            <a:ext cx="83280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000" b="1" dirty="0">
                <a:ln w="0"/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后洋务时代</a:t>
            </a:r>
            <a:r>
              <a:rPr lang="en-US" altLang="zh-CN" sz="4000" b="1" dirty="0">
                <a:ln w="0"/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4000" b="1" dirty="0">
                <a:ln w="0"/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知识分子的选择</a:t>
            </a:r>
            <a:endParaRPr lang="zh-CN" altLang="en-US" sz="4000" b="1" dirty="0">
              <a:ln w="0"/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887889"/>
            <a:ext cx="2228850" cy="2513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03707" y="3923983"/>
            <a:ext cx="2122488" cy="2511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05165" y="3994521"/>
            <a:ext cx="2206625" cy="2511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图片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6640" y="4029027"/>
            <a:ext cx="2098675" cy="2449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897063" y="1538288"/>
            <a:ext cx="9664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latin typeface="楷体" panose="02010609060101010101" charset="-122"/>
              </a:rPr>
              <a:t>42 岁的张  謇，弃官从商，实业救国。</a:t>
            </a:r>
            <a:endParaRPr lang="zh-CN" altLang="en-US" sz="3600"/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870075" y="2228850"/>
            <a:ext cx="96647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3600" b="1" dirty="0">
                <a:latin typeface="楷体" panose="02010609060101010101" charset="-122"/>
              </a:rPr>
              <a:t>34 </a:t>
            </a:r>
            <a:r>
              <a:rPr lang="zh-CN" altLang="en-US" sz="3600" b="1" dirty="0">
                <a:latin typeface="楷体" panose="02010609060101010101" charset="-122"/>
              </a:rPr>
              <a:t>岁的詹天佑，修筑铁路，科技救国。</a:t>
            </a:r>
            <a:endParaRPr lang="en-US" altLang="zh-CN" sz="3600" b="1" dirty="0">
              <a:latin typeface="楷体" panose="02010609060101010101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1854200" y="2862263"/>
            <a:ext cx="96647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3600" b="1">
                <a:latin typeface="楷体" panose="02010609060101010101" charset="-122"/>
              </a:rPr>
              <a:t>32</a:t>
            </a:r>
            <a:r>
              <a:rPr lang="zh-CN" altLang="en-US" sz="3600" b="1">
                <a:latin typeface="楷体" panose="02010609060101010101" charset="-122"/>
              </a:rPr>
              <a:t> 岁的梁启超，公车上书，改良救国。</a:t>
            </a:r>
            <a:endParaRPr lang="zh-CN" altLang="en-US" sz="3600" b="1">
              <a:latin typeface="楷体" panose="02010609060101010101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836738" y="3511550"/>
            <a:ext cx="96647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3600" b="1">
                <a:latin typeface="楷体" panose="02010609060101010101" charset="-122"/>
              </a:rPr>
              <a:t>29 岁的孙中山，暴力颠覆，革命救国。</a:t>
            </a:r>
            <a:endParaRPr lang="en-US" altLang="zh-CN" sz="3600" b="1">
              <a:latin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33" grpId="0" animBg="1"/>
      <p:bldP spid="2" grpId="0" animBg="1"/>
      <p:bldP spid="27" grpId="0"/>
      <p:bldP spid="28" grpId="0"/>
      <p:bldP spid="29" grpId="0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4" t="35696" r="30900" b="35153"/>
          <a:stretch>
            <a:fillRect/>
          </a:stretch>
        </p:blipFill>
        <p:spPr>
          <a:xfrm>
            <a:off x="756065" y="-198031"/>
            <a:ext cx="1019401" cy="13214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4" t="35696" r="30900" b="35153"/>
          <a:stretch>
            <a:fillRect/>
          </a:stretch>
        </p:blipFill>
        <p:spPr>
          <a:xfrm rot="2729201">
            <a:off x="89851" y="329368"/>
            <a:ext cx="759419" cy="98443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75466" y="307918"/>
            <a:ext cx="83280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000" b="1" dirty="0">
                <a:ln w="0"/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随堂测验</a:t>
            </a:r>
            <a:endParaRPr lang="zh-CN" altLang="en-US" sz="4000" b="1" dirty="0">
              <a:ln w="0"/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4115" y="1414352"/>
            <a:ext cx="105308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r>
              <a:rPr lang="zh-CN" altLang="en-US" sz="3600" dirty="0"/>
              <a:t>、洋务派属于（           ）</a:t>
            </a:r>
            <a:endParaRPr lang="zh-CN" altLang="en-US" sz="3600" dirty="0"/>
          </a:p>
          <a:p>
            <a:r>
              <a:rPr lang="en-US" altLang="zh-CN" sz="3600" dirty="0"/>
              <a:t>A</a:t>
            </a:r>
            <a:r>
              <a:rPr lang="zh-CN" altLang="en-US" sz="3600" dirty="0"/>
              <a:t>、封建统治阶级          </a:t>
            </a:r>
            <a:r>
              <a:rPr lang="en-US" altLang="zh-CN" sz="3600" dirty="0"/>
              <a:t>B</a:t>
            </a:r>
            <a:r>
              <a:rPr lang="zh-CN" altLang="en-US" sz="3600" dirty="0"/>
              <a:t>、农民阶级      </a:t>
            </a:r>
            <a:endParaRPr lang="zh-CN" altLang="en-US" sz="3600" dirty="0"/>
          </a:p>
          <a:p>
            <a:r>
              <a:rPr lang="en-US" altLang="zh-CN" sz="3600" dirty="0"/>
              <a:t>C</a:t>
            </a:r>
            <a:r>
              <a:rPr lang="zh-CN" altLang="en-US" sz="3600" dirty="0"/>
              <a:t>、资产阶级                 </a:t>
            </a:r>
            <a:r>
              <a:rPr lang="en-US" altLang="zh-CN" sz="3600" dirty="0"/>
              <a:t>D</a:t>
            </a:r>
            <a:r>
              <a:rPr lang="zh-CN" altLang="en-US" sz="3600" dirty="0"/>
              <a:t>、无产阶级</a:t>
            </a:r>
            <a:endParaRPr lang="zh-CN" altLang="en-US" sz="3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84115" y="4052361"/>
            <a:ext cx="108470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2</a:t>
            </a:r>
            <a:r>
              <a:rPr lang="zh-CN" altLang="en-US" sz="3600" dirty="0"/>
              <a:t>、洋务运动后期的口号是（            ）</a:t>
            </a:r>
            <a:endParaRPr lang="zh-CN" altLang="en-US" sz="3600" dirty="0"/>
          </a:p>
          <a:p>
            <a:r>
              <a:rPr lang="en-US" altLang="zh-CN" sz="3600" dirty="0"/>
              <a:t>A</a:t>
            </a:r>
            <a:r>
              <a:rPr lang="zh-CN" altLang="en-US" sz="3600" dirty="0"/>
              <a:t>、师夷长技以制夷          </a:t>
            </a:r>
            <a:r>
              <a:rPr lang="en-US" altLang="zh-CN" sz="3600" dirty="0"/>
              <a:t>B</a:t>
            </a:r>
            <a:r>
              <a:rPr lang="zh-CN" altLang="en-US" sz="3600" dirty="0"/>
              <a:t>、师夷长技      </a:t>
            </a:r>
            <a:endParaRPr lang="zh-CN" altLang="en-US" sz="3600" dirty="0"/>
          </a:p>
          <a:p>
            <a:r>
              <a:rPr lang="en-US" altLang="zh-CN" sz="3600" dirty="0"/>
              <a:t>C</a:t>
            </a:r>
            <a:r>
              <a:rPr lang="zh-CN" altLang="en-US" sz="3600" dirty="0"/>
              <a:t>、自强                            </a:t>
            </a:r>
            <a:r>
              <a:rPr lang="en-US" altLang="zh-CN" sz="3600" dirty="0"/>
              <a:t>D</a:t>
            </a:r>
            <a:r>
              <a:rPr lang="zh-CN" altLang="en-US" sz="3600" dirty="0"/>
              <a:t>、求富</a:t>
            </a:r>
            <a:endParaRPr lang="zh-CN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3867370" y="821584"/>
            <a:ext cx="195262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 </a:t>
            </a:r>
            <a:r>
              <a:rPr lang="zh-CN" altLang="en-US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endParaRPr lang="zh-CN" altLang="en-US" sz="7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39473" y="3429000"/>
            <a:ext cx="250190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zh-CN" altLang="en-US" sz="9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endParaRPr lang="zh-CN" altLang="en-US" sz="9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4" t="35696" r="30900" b="35153"/>
          <a:stretch>
            <a:fillRect/>
          </a:stretch>
        </p:blipFill>
        <p:spPr>
          <a:xfrm>
            <a:off x="756065" y="-198031"/>
            <a:ext cx="1019401" cy="13214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4" t="35696" r="30900" b="35153"/>
          <a:stretch>
            <a:fillRect/>
          </a:stretch>
        </p:blipFill>
        <p:spPr>
          <a:xfrm rot="2729201">
            <a:off x="89851" y="329368"/>
            <a:ext cx="759419" cy="98443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75466" y="307918"/>
            <a:ext cx="83280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000" b="1" dirty="0">
                <a:ln w="0"/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随堂测验</a:t>
            </a:r>
            <a:endParaRPr lang="zh-CN" altLang="en-US" sz="4000" b="1" dirty="0">
              <a:ln w="0"/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6065" y="1234540"/>
            <a:ext cx="113982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3</a:t>
            </a:r>
            <a:r>
              <a:rPr lang="zh-CN" altLang="en-US" sz="3200" dirty="0"/>
              <a:t>、洋务运动期间创办的民用企业不包括（        ）</a:t>
            </a:r>
            <a:endParaRPr lang="zh-CN" altLang="en-US" sz="3200" dirty="0"/>
          </a:p>
          <a:p>
            <a:r>
              <a:rPr lang="en-US" altLang="zh-CN" sz="3200" dirty="0"/>
              <a:t>A</a:t>
            </a:r>
            <a:r>
              <a:rPr lang="zh-CN" altLang="en-US" sz="3200" dirty="0"/>
              <a:t>、湖北织布局                      </a:t>
            </a:r>
            <a:r>
              <a:rPr lang="en-US" altLang="zh-CN" sz="3200" dirty="0"/>
              <a:t>B</a:t>
            </a:r>
            <a:r>
              <a:rPr lang="zh-CN" altLang="en-US" sz="3200" dirty="0"/>
              <a:t>、轮船招商局     </a:t>
            </a:r>
            <a:endParaRPr lang="zh-CN" altLang="en-US" sz="3200" dirty="0"/>
          </a:p>
          <a:p>
            <a:r>
              <a:rPr lang="en-US" altLang="zh-CN" sz="3200" dirty="0"/>
              <a:t>C</a:t>
            </a:r>
            <a:r>
              <a:rPr lang="zh-CN" altLang="en-US" sz="3200" dirty="0"/>
              <a:t>、江南制造总局                  </a:t>
            </a:r>
            <a:r>
              <a:rPr lang="en-US" altLang="zh-CN" sz="3200" dirty="0"/>
              <a:t>D</a:t>
            </a:r>
            <a:r>
              <a:rPr lang="zh-CN" altLang="en-US" sz="3200" dirty="0"/>
              <a:t>、汉阳铁厂</a:t>
            </a:r>
            <a:endParaRPr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56065" y="3409286"/>
            <a:ext cx="10213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4</a:t>
            </a:r>
            <a:r>
              <a:rPr lang="zh-CN" altLang="en-US" sz="3200" dirty="0"/>
              <a:t>、洋务运动欲自强而不强的结局，从根本说是因为（        </a:t>
            </a:r>
            <a:r>
              <a:rPr lang="zh-CN" altLang="en-US" sz="3200" dirty="0">
                <a:solidFill>
                  <a:srgbClr val="FF0000"/>
                </a:solidFill>
              </a:rPr>
              <a:t>   </a:t>
            </a:r>
            <a:r>
              <a:rPr lang="en-US" altLang="zh-CN" sz="3200" dirty="0">
                <a:solidFill>
                  <a:schemeClr val="tx1"/>
                </a:solidFill>
              </a:rPr>
              <a:t>)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/>
              <a:t>A</a:t>
            </a:r>
            <a:r>
              <a:rPr lang="zh-CN" altLang="en-US" sz="3200" dirty="0"/>
              <a:t>、没有坚决反对西方列强的侵略</a:t>
            </a:r>
            <a:endParaRPr lang="zh-CN" altLang="en-US" sz="3200" dirty="0"/>
          </a:p>
          <a:p>
            <a:r>
              <a:rPr lang="en-US" altLang="zh-CN" sz="3200" dirty="0"/>
              <a:t>B</a:t>
            </a:r>
            <a:r>
              <a:rPr lang="zh-CN" altLang="en-US" sz="3200" dirty="0"/>
              <a:t>、采用封建生产方式管理企业</a:t>
            </a:r>
            <a:endParaRPr lang="zh-CN" altLang="en-US" sz="3200" dirty="0"/>
          </a:p>
          <a:p>
            <a:r>
              <a:rPr lang="en-US" altLang="zh-CN" sz="3200" dirty="0"/>
              <a:t>C</a:t>
            </a:r>
            <a:r>
              <a:rPr lang="zh-CN" altLang="en-US" sz="3200" dirty="0"/>
              <a:t>、没有从根本上触动中国封建生产关系</a:t>
            </a:r>
            <a:endParaRPr lang="zh-CN" altLang="en-US" sz="3200" dirty="0"/>
          </a:p>
          <a:p>
            <a:r>
              <a:rPr lang="en-US" altLang="zh-CN" sz="3200" dirty="0"/>
              <a:t>D</a:t>
            </a:r>
            <a:r>
              <a:rPr lang="zh-CN" altLang="en-US" sz="3200" dirty="0"/>
              <a:t>、西方列强的破坏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7832215" y="661861"/>
            <a:ext cx="195262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zh-CN" altLang="en-US" sz="8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endParaRPr lang="zh-CN" altLang="en-US" sz="8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84480" y="4932780"/>
            <a:ext cx="19526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0026" y="3579628"/>
            <a:ext cx="195262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zh-CN" altLang="en-US" sz="8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endParaRPr lang="zh-CN" altLang="en-US" sz="8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蛋糕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75" y="798116"/>
            <a:ext cx="5323691" cy="3413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3347" name="文本占位符 313346"/>
          <p:cNvSpPr>
            <a:spLocks noGrp="1" noRot="1"/>
          </p:cNvSpPr>
          <p:nvPr/>
        </p:nvSpPr>
        <p:spPr>
          <a:xfrm>
            <a:off x="2139950" y="927100"/>
            <a:ext cx="8199438" cy="5003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buNone/>
            </a:pPr>
            <a:r>
              <a:rPr sz="4000" strike="noStrike" noProof="1" dirty="0">
                <a:latin typeface="+mn-lt"/>
                <a:ea typeface="+mn-ea"/>
                <a:cs typeface="+mn-cs"/>
              </a:rPr>
              <a:t>【学习目标】</a:t>
            </a:r>
            <a:endParaRPr sz="4000" strike="noStrike" noProof="1" dirty="0"/>
          </a:p>
          <a:p>
            <a:pPr marL="0" indent="0" fontAlgn="base">
              <a:spcBef>
                <a:spcPts val="0"/>
              </a:spcBef>
              <a:buNone/>
            </a:pPr>
            <a:r>
              <a:rPr b="1" strike="noStrike" noProof="1" dirty="0">
                <a:latin typeface="+mn-lt"/>
                <a:ea typeface="+mn-ea"/>
                <a:cs typeface="+mn-cs"/>
              </a:rPr>
              <a:t>1、</a:t>
            </a:r>
            <a:r>
              <a:rPr lang="zh-CN" b="1" strike="noStrike" noProof="1" dirty="0">
                <a:latin typeface="+mn-lt"/>
                <a:ea typeface="+mn-ea"/>
                <a:cs typeface="+mn-cs"/>
              </a:rPr>
              <a:t>知道洋务运动的时间、代表人物、口号；</a:t>
            </a:r>
            <a:endParaRPr lang="zh-CN" b="1" strike="noStrike" noProof="1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zh-CN" b="1" strike="noStrike" noProof="1" dirty="0">
                <a:latin typeface="+mn-lt"/>
                <a:ea typeface="+mn-ea"/>
                <a:cs typeface="+mn-cs"/>
              </a:rPr>
              <a:t>2、掌握洋务运动的内容和评价；</a:t>
            </a:r>
            <a:endParaRPr lang="zh-CN" b="1" strike="noStrike" noProof="1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zh-CN" b="1" strike="noStrike" noProof="1" dirty="0">
                <a:latin typeface="+mn-lt"/>
                <a:ea typeface="+mn-ea"/>
                <a:cs typeface="+mn-cs"/>
              </a:rPr>
              <a:t>3、分析理解洋务运动没有实现“自强”、 </a:t>
            </a:r>
            <a:endParaRPr lang="zh-CN" b="1" strike="noStrike" noProof="1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zh-CN" b="1" strike="noStrike" noProof="1" dirty="0">
                <a:latin typeface="+mn-lt"/>
                <a:ea typeface="+mn-ea"/>
                <a:cs typeface="+mn-cs"/>
              </a:rPr>
              <a:t>   “求富”的历史原因。</a:t>
            </a:r>
            <a:endParaRPr lang="zh-CN" b="1" strike="noStrike" noProof="1" dirty="0"/>
          </a:p>
          <a:p>
            <a:pPr fontAlgn="base">
              <a:spcBef>
                <a:spcPts val="0"/>
              </a:spcBef>
            </a:pPr>
            <a:endParaRPr strike="noStrike" noProof="1" dirty="0"/>
          </a:p>
          <a:p>
            <a:pPr marL="0" indent="0" fontAlgn="base">
              <a:spcBef>
                <a:spcPts val="0"/>
              </a:spcBef>
              <a:buNone/>
            </a:pPr>
            <a:r>
              <a:rPr sz="4400" b="1" strike="noStrike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【学习重难点】</a:t>
            </a:r>
            <a:endParaRPr strike="noStrike" noProof="1" dirty="0"/>
          </a:p>
          <a:p>
            <a:pPr marL="0" indent="0" fontAlgn="base">
              <a:spcBef>
                <a:spcPts val="0"/>
              </a:spcBef>
              <a:buNone/>
            </a:pPr>
            <a:r>
              <a:rPr b="1" strike="noStrike" noProof="1" dirty="0">
                <a:latin typeface="+mn-lt"/>
                <a:ea typeface="+mn-ea"/>
                <a:cs typeface="+mn-cs"/>
              </a:rPr>
              <a:t>重点：</a:t>
            </a:r>
            <a:r>
              <a:rPr lang="zh-CN" b="1" strike="noStrike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简述</a:t>
            </a:r>
            <a:r>
              <a:rPr b="1" strike="noStrike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洋务运动的概况</a:t>
            </a:r>
            <a:endParaRPr b="1" strike="noStrike" noProof="1" dirty="0"/>
          </a:p>
          <a:p>
            <a:pPr marL="0" indent="0" fontAlgn="base">
              <a:spcBef>
                <a:spcPts val="0"/>
              </a:spcBef>
              <a:buNone/>
            </a:pPr>
            <a:r>
              <a:rPr b="1" strike="noStrike" noProof="1" dirty="0">
                <a:latin typeface="+mn-lt"/>
                <a:ea typeface="+mn-ea"/>
                <a:cs typeface="+mn-cs"/>
              </a:rPr>
              <a:t>难点：</a:t>
            </a:r>
            <a:r>
              <a:rPr lang="zh-CN" b="1" strike="noStrike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对洋务运动的评价</a:t>
            </a:r>
            <a:endParaRPr lang="zh-CN" b="1" strike="noStrike" noProof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334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charRg st="7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3347">
                                            <p:txEl>
                                              <p:charRg st="7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charRg st="28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3347">
                                            <p:txEl>
                                              <p:charRg st="28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charRg st="44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3347">
                                            <p:txEl>
                                              <p:charRg st="44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charRg st="65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3347">
                                            <p:txEl>
                                              <p:charRg st="65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charRg st="8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3347">
                                            <p:txEl>
                                              <p:charRg st="80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charRg st="88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3347">
                                            <p:txEl>
                                              <p:charRg st="88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charRg st="101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3347">
                                            <p:txEl>
                                              <p:charRg st="101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对角的矩形 7"/>
          <p:cNvSpPr/>
          <p:nvPr/>
        </p:nvSpPr>
        <p:spPr>
          <a:xfrm>
            <a:off x="0" y="1492502"/>
            <a:ext cx="12192000" cy="1468398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>
              <a:lnSpc>
                <a:spcPct val="110000"/>
              </a:lnSpc>
            </a:pPr>
            <a:r>
              <a:rPr lang="zh-CN" altLang="en-US" sz="28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    （</a:t>
            </a:r>
            <a:r>
              <a:rPr lang="en-US" altLang="zh-CN" sz="28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1</a:t>
            </a:r>
            <a:r>
              <a:rPr lang="zh-CN" altLang="en-US" sz="28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）内忧：太平天国运动等农民起义</a:t>
            </a:r>
            <a:endParaRPr lang="en-US" altLang="zh-CN" sz="2800" b="1" noProof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28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    （</a:t>
            </a:r>
            <a:r>
              <a:rPr lang="en-US" altLang="zh-CN" sz="28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2</a:t>
            </a:r>
            <a:r>
              <a:rPr lang="zh-CN" altLang="en-US" sz="28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）外患：列强侵华，中国半殖民地程度进一步加深</a:t>
            </a:r>
            <a:endParaRPr lang="zh-CN" altLang="zh-CN" sz="2800" b="1" noProof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7539" y="969282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1.</a:t>
            </a:r>
            <a:r>
              <a:rPr lang="zh-CN" altLang="en-US" sz="2800" b="1" dirty="0"/>
              <a:t>背景</a:t>
            </a:r>
            <a:endParaRPr lang="zh-CN" altLang="en-US" sz="2800" b="1" dirty="0"/>
          </a:p>
        </p:txBody>
      </p:sp>
      <p:sp>
        <p:nvSpPr>
          <p:cNvPr id="7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1030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一、洋务运动的兴起</a:t>
            </a:r>
            <a:endParaRPr lang="zh-CN" altLang="en-US" sz="2800" b="1" dirty="0">
              <a:solidFill>
                <a:srgbClr val="11030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8" name="图片 7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25" y="-7830"/>
            <a:ext cx="1368721" cy="121255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0640" y="3271830"/>
            <a:ext cx="12257952" cy="3609324"/>
            <a:chOff x="-40640" y="3271830"/>
            <a:chExt cx="12257952" cy="360932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40" y="3271830"/>
              <a:ext cx="6096000" cy="360932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5360" y="3271830"/>
              <a:ext cx="6161952" cy="36093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1030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一、洋务运动的兴起</a:t>
            </a:r>
            <a:endParaRPr lang="zh-CN" altLang="en-US" sz="2800" b="1" dirty="0">
              <a:solidFill>
                <a:srgbClr val="11030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12" name="图片 11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25" y="-7830"/>
            <a:ext cx="1368721" cy="1212556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 bwMode="auto">
          <a:xfrm>
            <a:off x="417830" y="1256160"/>
            <a:ext cx="3463290" cy="5003800"/>
            <a:chOff x="1868556" y="1501735"/>
            <a:chExt cx="2438400" cy="4745001"/>
          </a:xfrm>
        </p:grpSpPr>
        <p:sp>
          <p:nvSpPr>
            <p:cNvPr id="10" name="圆角矩形 5"/>
            <p:cNvSpPr/>
            <p:nvPr/>
          </p:nvSpPr>
          <p:spPr>
            <a:xfrm>
              <a:off x="1868556" y="1501735"/>
              <a:ext cx="2438400" cy="4745001"/>
            </a:xfrm>
            <a:prstGeom prst="roundRect">
              <a:avLst>
                <a:gd name="adj" fmla="val 7143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/>
            </a:p>
          </p:txBody>
        </p:sp>
        <p:pic>
          <p:nvPicPr>
            <p:cNvPr id="13" name="图片 6" descr="C:\Users\Administrator\Documents\360截图\u=3391817378,3425316657&amp;fm=26&amp;gp=0.jpgu=3391817378,3425316657&amp;fm=26&amp;gp=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74809" y="1713093"/>
              <a:ext cx="1825000" cy="1625825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14" name="TextBox 35"/>
            <p:cNvSpPr txBox="1">
              <a:spLocks noChangeArrowheads="1"/>
            </p:cNvSpPr>
            <p:nvPr/>
          </p:nvSpPr>
          <p:spPr bwMode="auto">
            <a:xfrm>
              <a:off x="2248355" y="3783790"/>
              <a:ext cx="1751455" cy="19554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中国人民</a:t>
              </a:r>
              <a:r>
                <a:rPr lang="zh-CN" altLang="en-US" sz="3200" u="sng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向西方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学习，寻求新的出路的过程。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8"/>
            <p:cNvGrpSpPr/>
            <p:nvPr/>
          </p:nvGrpSpPr>
          <p:grpSpPr bwMode="auto">
            <a:xfrm>
              <a:off x="2279719" y="3113108"/>
              <a:ext cx="1576705" cy="494974"/>
              <a:chOff x="2279719" y="3113108"/>
              <a:chExt cx="1576705" cy="494974"/>
            </a:xfrm>
          </p:grpSpPr>
          <p:sp>
            <p:nvSpPr>
              <p:cNvPr id="16" name="圆角矩形 9"/>
              <p:cNvSpPr/>
              <p:nvPr/>
            </p:nvSpPr>
            <p:spPr>
              <a:xfrm>
                <a:off x="2279719" y="3119577"/>
                <a:ext cx="1576387" cy="482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</p:txBody>
          </p:sp>
          <p:sp>
            <p:nvSpPr>
              <p:cNvPr id="17" name="文本框 11"/>
              <p:cNvSpPr txBox="1">
                <a:spLocks noChangeArrowheads="1"/>
              </p:cNvSpPr>
              <p:nvPr/>
            </p:nvSpPr>
            <p:spPr bwMode="auto">
              <a:xfrm>
                <a:off x="2588329" y="3113108"/>
                <a:ext cx="1268095" cy="494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近代化</a:t>
                </a:r>
                <a:endPara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8" name="图片 1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79854" y="3144197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组合 12"/>
          <p:cNvGrpSpPr/>
          <p:nvPr/>
        </p:nvGrpSpPr>
        <p:grpSpPr bwMode="auto">
          <a:xfrm>
            <a:off x="4090035" y="1204726"/>
            <a:ext cx="3462655" cy="5048250"/>
            <a:chOff x="1868556" y="1459600"/>
            <a:chExt cx="2438400" cy="4786444"/>
          </a:xfrm>
        </p:grpSpPr>
        <p:sp>
          <p:nvSpPr>
            <p:cNvPr id="20" name="圆角矩形 13"/>
            <p:cNvSpPr/>
            <p:nvPr/>
          </p:nvSpPr>
          <p:spPr>
            <a:xfrm>
              <a:off x="1868556" y="1459600"/>
              <a:ext cx="2438400" cy="4786444"/>
            </a:xfrm>
            <a:prstGeom prst="roundRect">
              <a:avLst>
                <a:gd name="adj" fmla="val 714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/>
            </a:p>
          </p:txBody>
        </p:sp>
        <p:pic>
          <p:nvPicPr>
            <p:cNvPr id="21" name="图片 15" descr="C:\Users\Administrator\Documents\360截图\搜狗截图18年09月17日1115_4.jpg搜狗截图18年09月17日1115_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5028" y="1660691"/>
              <a:ext cx="1804765" cy="1612941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2" name="TextBox 35"/>
            <p:cNvSpPr txBox="1">
              <a:spLocks noChangeArrowheads="1"/>
            </p:cNvSpPr>
            <p:nvPr/>
          </p:nvSpPr>
          <p:spPr bwMode="auto">
            <a:xfrm>
              <a:off x="2139091" y="3652935"/>
              <a:ext cx="1897775" cy="24708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sz="28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清末指</a:t>
              </a:r>
              <a:r>
                <a:rPr sz="2800" u="sng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与外国</a:t>
              </a:r>
              <a:r>
                <a:rPr sz="28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有关的政治、经济、外交、军事、文化等事务</a:t>
              </a:r>
              <a:r>
                <a:rPr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亦</a:t>
              </a:r>
              <a:r>
                <a:rPr sz="28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</a:t>
              </a:r>
              <a:r>
                <a:rPr sz="2800" u="sng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模仿外国</a:t>
              </a:r>
              <a:r>
                <a:rPr sz="28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上述方面的事务</a:t>
              </a:r>
              <a:r>
                <a:rPr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17"/>
            <p:cNvGrpSpPr/>
            <p:nvPr/>
          </p:nvGrpSpPr>
          <p:grpSpPr bwMode="auto">
            <a:xfrm>
              <a:off x="2299972" y="3066198"/>
              <a:ext cx="1576704" cy="494900"/>
              <a:chOff x="2299972" y="3066198"/>
              <a:chExt cx="1576704" cy="494900"/>
            </a:xfrm>
          </p:grpSpPr>
          <p:sp>
            <p:nvSpPr>
              <p:cNvPr id="24" name="圆角矩形 17"/>
              <p:cNvSpPr/>
              <p:nvPr/>
            </p:nvSpPr>
            <p:spPr>
              <a:xfrm>
                <a:off x="2300289" y="3078034"/>
                <a:ext cx="1576387" cy="482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</p:txBody>
          </p:sp>
          <p:sp>
            <p:nvSpPr>
              <p:cNvPr id="25" name="文本框 19"/>
              <p:cNvSpPr txBox="1">
                <a:spLocks noChangeArrowheads="1"/>
              </p:cNvSpPr>
              <p:nvPr/>
            </p:nvSpPr>
            <p:spPr bwMode="auto">
              <a:xfrm>
                <a:off x="2711707" y="3066198"/>
                <a:ext cx="1143635" cy="49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洋务</a:t>
                </a:r>
                <a:endPara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" name="图片 20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99972" y="3077972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" name="组合 20"/>
          <p:cNvGrpSpPr/>
          <p:nvPr/>
        </p:nvGrpSpPr>
        <p:grpSpPr bwMode="auto">
          <a:xfrm>
            <a:off x="7733030" y="1211076"/>
            <a:ext cx="3462655" cy="5048885"/>
            <a:chOff x="1868556" y="1563758"/>
            <a:chExt cx="2438400" cy="4787755"/>
          </a:xfrm>
        </p:grpSpPr>
        <p:sp>
          <p:nvSpPr>
            <p:cNvPr id="28" name="圆角矩形 21"/>
            <p:cNvSpPr/>
            <p:nvPr/>
          </p:nvSpPr>
          <p:spPr>
            <a:xfrm>
              <a:off x="1868556" y="1563758"/>
              <a:ext cx="2438400" cy="4787755"/>
            </a:xfrm>
            <a:prstGeom prst="roundRect">
              <a:avLst>
                <a:gd name="adj" fmla="val 7143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/>
            </a:p>
          </p:txBody>
        </p:sp>
        <p:pic>
          <p:nvPicPr>
            <p:cNvPr id="29" name="图片 23" descr="C:\Users\Administrator\Documents\360截图\搜狗截图18年09月17日1004_1.jpg搜狗截图18年09月17日1004_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11980" y="1765481"/>
              <a:ext cx="1751552" cy="1572836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0" name="TextBox 35"/>
            <p:cNvSpPr txBox="1">
              <a:spLocks noChangeArrowheads="1"/>
            </p:cNvSpPr>
            <p:nvPr/>
          </p:nvSpPr>
          <p:spPr bwMode="auto">
            <a:xfrm>
              <a:off x="2095717" y="3807146"/>
              <a:ext cx="2088267" cy="21889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sz="24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第二次鸦片战争后，清朝统治集团内出现一些主张利用西方先进生产技术，强兵富国，维护清朝统治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sz="2400" u="sng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比较开明</a:t>
              </a:r>
              <a:r>
                <a:rPr sz="24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的官员</a:t>
              </a:r>
              <a:r>
                <a:rPr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25"/>
            <p:cNvGrpSpPr/>
            <p:nvPr/>
          </p:nvGrpSpPr>
          <p:grpSpPr bwMode="auto">
            <a:xfrm>
              <a:off x="2303549" y="3158047"/>
              <a:ext cx="1602069" cy="494974"/>
              <a:chOff x="2303549" y="3158047"/>
              <a:chExt cx="1602069" cy="494974"/>
            </a:xfrm>
          </p:grpSpPr>
          <p:sp>
            <p:nvSpPr>
              <p:cNvPr id="32" name="圆角矩形 25"/>
              <p:cNvSpPr/>
              <p:nvPr/>
            </p:nvSpPr>
            <p:spPr>
              <a:xfrm>
                <a:off x="2372283" y="3170692"/>
                <a:ext cx="1503822" cy="48232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</p:txBody>
          </p:sp>
          <p:sp>
            <p:nvSpPr>
              <p:cNvPr id="33" name="文本框 27"/>
              <p:cNvSpPr txBox="1">
                <a:spLocks noChangeArrowheads="1"/>
              </p:cNvSpPr>
              <p:nvPr/>
            </p:nvSpPr>
            <p:spPr bwMode="auto">
              <a:xfrm>
                <a:off x="2712130" y="3158047"/>
                <a:ext cx="1193488" cy="494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洋务派</a:t>
                </a:r>
                <a:endPara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4" name="图片 2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03549" y="3158047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1030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一、洋务运动的兴起</a:t>
            </a:r>
            <a:endParaRPr lang="zh-CN" altLang="en-US" sz="2800" b="1" dirty="0">
              <a:solidFill>
                <a:srgbClr val="11030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12" name="图片 11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25" y="-7830"/>
            <a:ext cx="1368721" cy="1212556"/>
          </a:xfrm>
          <a:prstGeom prst="rect">
            <a:avLst/>
          </a:prstGeom>
        </p:spPr>
      </p:pic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3260725" y="729164"/>
            <a:ext cx="1217295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洋</a:t>
            </a:r>
            <a:endParaRPr lang="zh-CN" alt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hangingPunct="1"/>
            <a:r>
              <a:rPr lang="zh-CN" alt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务</a:t>
            </a:r>
            <a:endParaRPr lang="zh-CN" alt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hangingPunct="1"/>
            <a:r>
              <a:rPr lang="zh-CN" alt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派</a:t>
            </a:r>
            <a:endParaRPr lang="zh-CN" alt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13" name="直接连接符 6"/>
          <p:cNvCxnSpPr/>
          <p:nvPr/>
        </p:nvCxnSpPr>
        <p:spPr>
          <a:xfrm flipV="1">
            <a:off x="969645" y="3589020"/>
            <a:ext cx="9730740" cy="25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86546" y="6165181"/>
            <a:ext cx="1573213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曾国藩</a:t>
            </a:r>
            <a:endParaRPr kumimoji="1" lang="zh-CN" altLang="en-US" sz="2000" spc="300" dirty="0">
              <a:latin typeface="Impact" panose="020B0806030902050204" pitchFamily="34" charset="0"/>
              <a:ea typeface="+mj-ea"/>
            </a:endParaRPr>
          </a:p>
          <a:p>
            <a:pPr algn="ctr"/>
            <a:r>
              <a:rPr kumimoji="1" lang="en-US" altLang="zh-CN" sz="2000" spc="300" dirty="0">
                <a:latin typeface="Impact" panose="020B0806030902050204" pitchFamily="34" charset="0"/>
                <a:ea typeface="+mj-ea"/>
              </a:rPr>
              <a:t>1811</a:t>
            </a:r>
            <a:r>
              <a:rPr kumimoji="1" lang="zh-CN" altLang="en-US" sz="2000" spc="300" dirty="0">
                <a:latin typeface="Impact" panose="020B0806030902050204" pitchFamily="34" charset="0"/>
                <a:ea typeface="+mj-ea"/>
              </a:rPr>
              <a:t>～</a:t>
            </a:r>
            <a:r>
              <a:rPr kumimoji="1" lang="en-US" altLang="zh-CN" sz="2000" spc="300" dirty="0">
                <a:latin typeface="Impact" panose="020B0806030902050204" pitchFamily="34" charset="0"/>
                <a:ea typeface="+mj-ea"/>
              </a:rPr>
              <a:t>1872</a:t>
            </a:r>
            <a:endParaRPr kumimoji="1" lang="en-US" altLang="zh-CN" sz="2000" spc="300" dirty="0">
              <a:latin typeface="Impact" panose="020B0806030902050204" pitchFamily="34" charset="0"/>
              <a:ea typeface="+mj-ea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879464" y="6165181"/>
            <a:ext cx="1903095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左宗棠</a:t>
            </a:r>
            <a:endParaRPr kumimoji="1" lang="zh-CN" altLang="en-US" sz="2000" spc="300" dirty="0">
              <a:latin typeface="Impact" panose="020B0806030902050204" pitchFamily="34" charset="0"/>
              <a:ea typeface="+mj-ea"/>
            </a:endParaRPr>
          </a:p>
          <a:p>
            <a:pPr algn="ctr"/>
            <a:r>
              <a:rPr kumimoji="1" lang="en-US" altLang="zh-CN" sz="2000" spc="300" dirty="0">
                <a:latin typeface="Impact" panose="020B0806030902050204" pitchFamily="34" charset="0"/>
                <a:ea typeface="+mj-ea"/>
              </a:rPr>
              <a:t>1812</a:t>
            </a:r>
            <a:r>
              <a:rPr kumimoji="1" lang="zh-CN" altLang="en-US" sz="2000" spc="300" dirty="0">
                <a:latin typeface="Impact" panose="020B0806030902050204" pitchFamily="34" charset="0"/>
                <a:ea typeface="+mj-ea"/>
              </a:rPr>
              <a:t>～</a:t>
            </a:r>
            <a:r>
              <a:rPr kumimoji="1" lang="en-US" altLang="zh-CN" sz="2000" spc="300" dirty="0">
                <a:latin typeface="Impact" panose="020B0806030902050204" pitchFamily="34" charset="0"/>
                <a:ea typeface="+mj-ea"/>
              </a:rPr>
              <a:t>1885</a:t>
            </a:r>
            <a:endParaRPr kumimoji="1" lang="en-US" altLang="zh-CN" sz="2000" spc="300" dirty="0">
              <a:latin typeface="Impact" panose="020B0806030902050204" pitchFamily="34" charset="0"/>
              <a:ea typeface="+mj-ea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669823" y="6165181"/>
            <a:ext cx="1977073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李鸿章</a:t>
            </a:r>
            <a:endParaRPr kumimoji="1" lang="zh-CN" altLang="en-US" sz="2000" spc="300" dirty="0">
              <a:latin typeface="Impact" panose="020B0806030902050204" pitchFamily="34" charset="0"/>
              <a:ea typeface="+mj-ea"/>
            </a:endParaRPr>
          </a:p>
          <a:p>
            <a:pPr algn="ctr"/>
            <a:r>
              <a:rPr kumimoji="1" lang="en-US" altLang="zh-CN" sz="2000" spc="300" dirty="0">
                <a:latin typeface="Impact" panose="020B0806030902050204" pitchFamily="34" charset="0"/>
                <a:ea typeface="+mj-ea"/>
              </a:rPr>
              <a:t>1823</a:t>
            </a:r>
            <a:r>
              <a:rPr kumimoji="1" lang="zh-CN" altLang="en-US" sz="2000" spc="300" dirty="0">
                <a:latin typeface="Impact" panose="020B0806030902050204" pitchFamily="34" charset="0"/>
                <a:ea typeface="+mj-ea"/>
              </a:rPr>
              <a:t>～</a:t>
            </a:r>
            <a:r>
              <a:rPr kumimoji="1" lang="en-US" altLang="zh-CN" sz="2000" spc="300" dirty="0">
                <a:latin typeface="Impact" panose="020B0806030902050204" pitchFamily="34" charset="0"/>
                <a:ea typeface="+mj-ea"/>
              </a:rPr>
              <a:t>1901</a:t>
            </a:r>
            <a:endParaRPr kumimoji="1" lang="en-US" altLang="zh-CN" sz="2000" spc="300" dirty="0">
              <a:latin typeface="Impact" panose="020B0806030902050204" pitchFamily="34" charset="0"/>
              <a:ea typeface="+mj-ea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143875" y="6165181"/>
            <a:ext cx="1741805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张之洞</a:t>
            </a:r>
            <a:endParaRPr kumimoji="1"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en-US" altLang="zh-CN" sz="2000" spc="300" dirty="0">
                <a:latin typeface="Impact" panose="020B0806030902050204" pitchFamily="34" charset="0"/>
                <a:ea typeface="+mj-ea"/>
              </a:rPr>
              <a:t>1837</a:t>
            </a:r>
            <a:r>
              <a:rPr kumimoji="1" lang="zh-CN" altLang="en-US" sz="2000" spc="300" dirty="0">
                <a:latin typeface="Impact" panose="020B0806030902050204" pitchFamily="34" charset="0"/>
                <a:ea typeface="+mj-ea"/>
              </a:rPr>
              <a:t>～</a:t>
            </a:r>
            <a:r>
              <a:rPr kumimoji="1" lang="en-US" altLang="zh-CN" sz="2000" spc="300" dirty="0">
                <a:latin typeface="Impact" panose="020B0806030902050204" pitchFamily="34" charset="0"/>
                <a:ea typeface="+mj-ea"/>
              </a:rPr>
              <a:t>1909</a:t>
            </a:r>
            <a:endParaRPr kumimoji="1" lang="en-US" altLang="zh-CN" sz="2000" spc="300" dirty="0">
              <a:latin typeface="Impact" panose="020B0806030902050204" pitchFamily="34" charset="0"/>
              <a:ea typeface="+mj-ea"/>
            </a:endParaRPr>
          </a:p>
        </p:txBody>
      </p:sp>
      <p:pic>
        <p:nvPicPr>
          <p:cNvPr id="18" name="Picture 8" descr="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2740" y="3735070"/>
            <a:ext cx="1657985" cy="23107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9" descr="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345" y="3740150"/>
            <a:ext cx="1457325" cy="230251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0" descr="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0220" y="3827145"/>
            <a:ext cx="1602740" cy="2206625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11" descr="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75" y="3830955"/>
            <a:ext cx="1538605" cy="221996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7" descr="奕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1620" y="668655"/>
            <a:ext cx="1695450" cy="2216150"/>
          </a:xfrm>
          <a:prstGeom prst="ellips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28"/>
          <p:cNvSpPr txBox="1"/>
          <p:nvPr/>
        </p:nvSpPr>
        <p:spPr>
          <a:xfrm>
            <a:off x="4984078" y="2881134"/>
            <a:ext cx="246422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zh-CN" altLang="en-US" sz="20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奕䜣</a:t>
            </a:r>
            <a:endParaRPr kumimoji="1" lang="en-US" altLang="zh-CN" sz="2000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/>
            <a:r>
              <a:rPr kumimoji="1" lang="en-US" altLang="zh-CN" sz="20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1833</a:t>
            </a:r>
            <a:r>
              <a:rPr kumimoji="1" lang="zh-CN" altLang="en-US" sz="20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～</a:t>
            </a:r>
            <a:r>
              <a:rPr kumimoji="1" lang="en-US" altLang="zh-CN" sz="20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1898</a:t>
            </a:r>
            <a:endParaRPr kumimoji="1" lang="en-US" altLang="zh-CN" sz="20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4" name="图片 3" descr="C_16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6650" y="4516120"/>
            <a:ext cx="1224915" cy="850265"/>
          </a:xfrm>
          <a:prstGeom prst="rect">
            <a:avLst/>
          </a:prstGeom>
        </p:spPr>
      </p:pic>
      <p:pic>
        <p:nvPicPr>
          <p:cNvPr id="25" name="图片 5" descr="C_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0030" y="1492885"/>
            <a:ext cx="1216660" cy="84455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87539" y="969282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2.</a:t>
            </a:r>
            <a:r>
              <a:rPr lang="zh-CN" altLang="en-US" sz="2800" b="1" dirty="0"/>
              <a:t>代表人物</a:t>
            </a:r>
            <a:endParaRPr lang="zh-CN" altLang="en-US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7259955" y="728980"/>
            <a:ext cx="39916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3.</a:t>
            </a:r>
            <a:r>
              <a:rPr lang="zh-CN" altLang="en-US" sz="3200" b="1"/>
              <a:t>目的：利用西方先进技术，强兵富国，维护清王朝统治。</a:t>
            </a:r>
            <a:endParaRPr lang="zh-CN" altLang="en-US" sz="32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6" grpId="0" animBg="1"/>
      <p:bldP spid="17" grpId="0" animBg="1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/>
          <p:cNvSpPr txBox="1"/>
          <p:nvPr/>
        </p:nvSpPr>
        <p:spPr>
          <a:xfrm>
            <a:off x="1187539" y="147706"/>
            <a:ext cx="552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1030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一、洋务运动的兴起</a:t>
            </a:r>
            <a:endParaRPr lang="zh-CN" altLang="en-US" sz="2800" b="1" dirty="0">
              <a:solidFill>
                <a:srgbClr val="11030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12" name="图片 11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25" y="-7830"/>
            <a:ext cx="1368721" cy="1212556"/>
          </a:xfrm>
          <a:prstGeom prst="rect">
            <a:avLst/>
          </a:prstGeom>
        </p:spPr>
      </p:pic>
      <p:sp>
        <p:nvSpPr>
          <p:cNvPr id="8" name="同侧圆角矩形 68"/>
          <p:cNvSpPr/>
          <p:nvPr>
            <p:custDataLst>
              <p:tags r:id="rId2"/>
            </p:custDataLst>
          </p:nvPr>
        </p:nvSpPr>
        <p:spPr>
          <a:xfrm rot="5400000" flipH="1">
            <a:off x="8001066" y="2777490"/>
            <a:ext cx="118110" cy="200279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8B5F4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68B5F4">
              <a:shade val="50000"/>
            </a:srgbClr>
          </a:lnRef>
          <a:fillRef idx="1">
            <a:srgbClr val="68B5F4"/>
          </a:fillRef>
          <a:effectRef idx="0">
            <a:srgbClr val="68B5F4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同侧圆角矩形 42"/>
          <p:cNvSpPr/>
          <p:nvPr>
            <p:custDataLst>
              <p:tags r:id="rId3"/>
            </p:custDataLst>
          </p:nvPr>
        </p:nvSpPr>
        <p:spPr>
          <a:xfrm rot="16200000">
            <a:off x="3546541" y="2777490"/>
            <a:ext cx="118110" cy="200279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rgbClr val="68B5F4">
              <a:shade val="50000"/>
            </a:srgbClr>
          </a:lnRef>
          <a:fillRef idx="1">
            <a:srgbClr val="68B5F4"/>
          </a:fillRef>
          <a:effectRef idx="0">
            <a:srgbClr val="68B5F4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43"/>
          <p:cNvSpPr/>
          <p:nvPr>
            <p:custDataLst>
              <p:tags r:id="rId4"/>
            </p:custDataLst>
          </p:nvPr>
        </p:nvSpPr>
        <p:spPr>
          <a:xfrm>
            <a:off x="4090101" y="3719830"/>
            <a:ext cx="1999615" cy="118110"/>
          </a:xfrm>
          <a:prstGeom prst="rect">
            <a:avLst/>
          </a:prstGeom>
          <a:solidFill>
            <a:srgbClr val="68B5F4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68B5F4">
              <a:shade val="50000"/>
            </a:srgbClr>
          </a:lnRef>
          <a:fillRef idx="1">
            <a:srgbClr val="68B5F4"/>
          </a:fillRef>
          <a:effectRef idx="0">
            <a:srgbClr val="68B5F4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44"/>
          <p:cNvSpPr/>
          <p:nvPr>
            <p:custDataLst>
              <p:tags r:id="rId5"/>
            </p:custDataLst>
          </p:nvPr>
        </p:nvSpPr>
        <p:spPr>
          <a:xfrm>
            <a:off x="5574096" y="3719830"/>
            <a:ext cx="1701165" cy="118110"/>
          </a:xfrm>
          <a:prstGeom prst="rect">
            <a:avLst/>
          </a:prstGeom>
          <a:solidFill>
            <a:srgbClr val="68B5F4"/>
          </a:solidFill>
          <a:ln>
            <a:noFill/>
          </a:ln>
        </p:spPr>
        <p:style>
          <a:lnRef idx="2">
            <a:srgbClr val="68B5F4">
              <a:shade val="50000"/>
            </a:srgbClr>
          </a:lnRef>
          <a:fillRef idx="1">
            <a:srgbClr val="68B5F4"/>
          </a:fillRef>
          <a:effectRef idx="0">
            <a:srgbClr val="68B5F4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45"/>
          <p:cNvSpPr/>
          <p:nvPr>
            <p:custDataLst>
              <p:tags r:id="rId6"/>
            </p:custDataLst>
          </p:nvPr>
        </p:nvSpPr>
        <p:spPr>
          <a:xfrm>
            <a:off x="2186371" y="3312795"/>
            <a:ext cx="2321560" cy="334645"/>
          </a:xfrm>
          <a:prstGeom prst="rect">
            <a:avLst/>
          </a:prstGeom>
          <a:noFill/>
          <a:ln>
            <a:noFill/>
          </a:ln>
        </p:spPr>
        <p:style>
          <a:lnRef idx="2">
            <a:srgbClr val="68B5F4">
              <a:shade val="50000"/>
            </a:srgbClr>
          </a:lnRef>
          <a:fillRef idx="1">
            <a:srgbClr val="68B5F4"/>
          </a:fillRef>
          <a:effectRef idx="0">
            <a:srgbClr val="68B5F4"/>
          </a:effectRef>
          <a:fontRef idx="minor">
            <a:sysClr val="window" lastClr="FFFFFF"/>
          </a:fontRef>
        </p:style>
        <p:txBody>
          <a:bodyPr lIns="0" tIns="0" rIns="0" bIns="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19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世纪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60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年代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矩形 48"/>
          <p:cNvSpPr/>
          <p:nvPr>
            <p:custDataLst>
              <p:tags r:id="rId7"/>
            </p:custDataLst>
          </p:nvPr>
        </p:nvSpPr>
        <p:spPr>
          <a:xfrm>
            <a:off x="3671636" y="3857625"/>
            <a:ext cx="2321560" cy="334645"/>
          </a:xfrm>
          <a:prstGeom prst="rect">
            <a:avLst/>
          </a:prstGeom>
          <a:noFill/>
          <a:ln>
            <a:noFill/>
          </a:ln>
        </p:spPr>
        <p:style>
          <a:lnRef idx="2">
            <a:srgbClr val="68B5F4">
              <a:shade val="50000"/>
            </a:srgbClr>
          </a:lnRef>
          <a:fillRef idx="1">
            <a:srgbClr val="68B5F4"/>
          </a:fillRef>
          <a:effectRef idx="0">
            <a:srgbClr val="68B5F4"/>
          </a:effectRef>
          <a:fontRef idx="minor">
            <a:sysClr val="window" lastClr="FFFFFF"/>
          </a:fontRef>
        </p:style>
        <p:txBody>
          <a:bodyPr lIns="0" tIns="0" rIns="0" bIns="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70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年代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 51"/>
          <p:cNvSpPr/>
          <p:nvPr>
            <p:custDataLst>
              <p:tags r:id="rId8"/>
            </p:custDataLst>
          </p:nvPr>
        </p:nvSpPr>
        <p:spPr>
          <a:xfrm>
            <a:off x="5263581" y="3385185"/>
            <a:ext cx="2321560" cy="334645"/>
          </a:xfrm>
          <a:prstGeom prst="rect">
            <a:avLst/>
          </a:prstGeom>
          <a:noFill/>
          <a:ln>
            <a:noFill/>
          </a:ln>
        </p:spPr>
        <p:style>
          <a:lnRef idx="2">
            <a:srgbClr val="68B5F4">
              <a:shade val="50000"/>
            </a:srgbClr>
          </a:lnRef>
          <a:fillRef idx="1">
            <a:srgbClr val="68B5F4"/>
          </a:fillRef>
          <a:effectRef idx="0">
            <a:srgbClr val="68B5F4"/>
          </a:effectRef>
          <a:fontRef idx="minor">
            <a:sysClr val="window" lastClr="FFFFFF"/>
          </a:fontRef>
        </p:style>
        <p:txBody>
          <a:bodyPr lIns="0" tIns="0" rIns="0" bIns="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80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年代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54"/>
          <p:cNvSpPr/>
          <p:nvPr>
            <p:custDataLst>
              <p:tags r:id="rId9"/>
            </p:custDataLst>
          </p:nvPr>
        </p:nvSpPr>
        <p:spPr>
          <a:xfrm>
            <a:off x="6925376" y="3857625"/>
            <a:ext cx="2952115" cy="334645"/>
          </a:xfrm>
          <a:prstGeom prst="rect">
            <a:avLst/>
          </a:prstGeom>
          <a:noFill/>
          <a:ln>
            <a:noFill/>
          </a:ln>
        </p:spPr>
        <p:style>
          <a:lnRef idx="2">
            <a:srgbClr val="68B5F4">
              <a:shade val="50000"/>
            </a:srgbClr>
          </a:lnRef>
          <a:fillRef idx="1">
            <a:srgbClr val="68B5F4"/>
          </a:fillRef>
          <a:effectRef idx="0">
            <a:srgbClr val="68B5F4"/>
          </a:effectRef>
          <a:fontRef idx="minor">
            <a:sysClr val="window" lastClr="FFFFFF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19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世纪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90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年代中期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文本框 61"/>
          <p:cNvSpPr txBox="1"/>
          <p:nvPr/>
        </p:nvSpPr>
        <p:spPr>
          <a:xfrm>
            <a:off x="875162" y="3218755"/>
            <a:ext cx="28022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/>
            </a:lvl1pPr>
          </a:lstStyle>
          <a:p>
            <a:r>
              <a:rPr lang="en-US" altLang="zh-CN" dirty="0"/>
              <a:t>4.</a:t>
            </a:r>
            <a:r>
              <a:rPr lang="zh-CN" altLang="en-US" dirty="0"/>
              <a:t>时间：</a:t>
            </a:r>
            <a:endParaRPr lang="zh-CN" altLang="en-US" dirty="0"/>
          </a:p>
          <a:p>
            <a:endParaRPr lang="en-US" altLang="zh-CN" dirty="0"/>
          </a:p>
          <a:p>
            <a:r>
              <a:rPr lang="en-US" altLang="zh-CN" dirty="0"/>
              <a:t>5.</a:t>
            </a:r>
            <a:r>
              <a:rPr lang="zh-CN" altLang="en-US" dirty="0"/>
              <a:t>口号：</a:t>
            </a:r>
            <a:endParaRPr lang="zh-CN" altLang="en-US" dirty="0"/>
          </a:p>
        </p:txBody>
      </p:sp>
      <p:sp>
        <p:nvSpPr>
          <p:cNvPr id="19" name="上弧形箭头 62"/>
          <p:cNvSpPr/>
          <p:nvPr/>
        </p:nvSpPr>
        <p:spPr>
          <a:xfrm>
            <a:off x="2635316" y="2607945"/>
            <a:ext cx="6426200" cy="704850"/>
          </a:xfrm>
          <a:prstGeom prst="curved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上弧形箭头 63"/>
          <p:cNvSpPr/>
          <p:nvPr/>
        </p:nvSpPr>
        <p:spPr>
          <a:xfrm flipV="1">
            <a:off x="4107949" y="4188460"/>
            <a:ext cx="5208270" cy="828675"/>
          </a:xfrm>
          <a:prstGeom prst="curved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64"/>
          <p:cNvSpPr/>
          <p:nvPr/>
        </p:nvSpPr>
        <p:spPr>
          <a:xfrm>
            <a:off x="2406716" y="2122428"/>
            <a:ext cx="119888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自强</a:t>
            </a:r>
            <a:endParaRPr lang="zh-CN" altLang="en-US" sz="40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65"/>
          <p:cNvSpPr/>
          <p:nvPr/>
        </p:nvSpPr>
        <p:spPr>
          <a:xfrm>
            <a:off x="3877759" y="4746973"/>
            <a:ext cx="11988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求富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下箭头 67"/>
          <p:cNvSpPr/>
          <p:nvPr/>
        </p:nvSpPr>
        <p:spPr>
          <a:xfrm rot="10800000">
            <a:off x="2780096" y="1604644"/>
            <a:ext cx="430530" cy="5461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69"/>
          <p:cNvSpPr/>
          <p:nvPr/>
        </p:nvSpPr>
        <p:spPr>
          <a:xfrm>
            <a:off x="4296859" y="5367655"/>
            <a:ext cx="360680" cy="43688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70"/>
          <p:cNvSpPr/>
          <p:nvPr/>
        </p:nvSpPr>
        <p:spPr>
          <a:xfrm>
            <a:off x="1653606" y="948690"/>
            <a:ext cx="338772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近代军事企业</a:t>
            </a:r>
            <a:endParaRPr lang="zh-CN" altLang="en-US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9" name="矩形 71"/>
          <p:cNvSpPr/>
          <p:nvPr/>
        </p:nvSpPr>
        <p:spPr>
          <a:xfrm>
            <a:off x="2913128" y="5706685"/>
            <a:ext cx="338772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近代民用企业</a:t>
            </a:r>
            <a:endParaRPr lang="zh-CN" altLang="en-US" sz="3200" b="1" dirty="0"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1" grpId="0"/>
      <p:bldP spid="22" grpId="0"/>
      <p:bldP spid="23" grpId="0" bldLvl="0" animBg="1"/>
      <p:bldP spid="24" grpId="0" bldLvl="0" animBg="1"/>
      <p:bldP spid="25" grpId="0"/>
      <p:bldP spid="29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10"/>
  <p:tag name="KSO_WM_UNIT_TYPE" val="m_i"/>
  <p:tag name="KSO_WM_UNIT_INDEX" val="1_1"/>
  <p:tag name="KSO_WM_UNIT_ID" val="diagram160110_4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10"/>
  <p:tag name="KSO_WM_UNIT_TYPE" val="m_i"/>
  <p:tag name="KSO_WM_UNIT_INDEX" val="1_2"/>
  <p:tag name="KSO_WM_UNIT_ID" val="diagram160110_4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10"/>
  <p:tag name="KSO_WM_UNIT_TYPE" val="m_i"/>
  <p:tag name="KSO_WM_UNIT_INDEX" val="1_3"/>
  <p:tag name="KSO_WM_UNIT_ID" val="diagram160110_4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10"/>
  <p:tag name="KSO_WM_UNIT_TYPE" val="m_i"/>
  <p:tag name="KSO_WM_UNIT_INDEX" val="1_4"/>
  <p:tag name="KSO_WM_UNIT_ID" val="diagram160110_4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10"/>
  <p:tag name="KSO_WM_UNIT_TYPE" val="m_h_a"/>
  <p:tag name="KSO_WM_UNIT_INDEX" val="1_1_1"/>
  <p:tag name="KSO_WM_UNIT_ID" val="diagram160110_4*m_h_a*1_1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BIND_DECORATION_IDS" val="diagram160110_4*m_i*1_6;diagram160110_4*m_i*1_5;diagram160110_4*m_i*1_2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10"/>
  <p:tag name="KSO_WM_UNIT_TYPE" val="m_h_a"/>
  <p:tag name="KSO_WM_UNIT_INDEX" val="1_2_1"/>
  <p:tag name="KSO_WM_UNIT_ID" val="diagram160110_4*m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BIND_DECORATION_IDS" val="diagram160110_4*m_i*1_8;diagram160110_4*m_i*1_7;diagram160110_4*m_i*1_3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10"/>
  <p:tag name="KSO_WM_UNIT_TYPE" val="m_h_a"/>
  <p:tag name="KSO_WM_UNIT_INDEX" val="1_3_1"/>
  <p:tag name="KSO_WM_UNIT_ID" val="diagram160110_4*m_h_a*1_3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BIND_DECORATION_IDS" val="diagram160110_4*m_i*1_10;diagram160110_4*m_i*1_9;diagram160110_4*m_i*1_4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10"/>
  <p:tag name="KSO_WM_UNIT_TYPE" val="m_h_a"/>
  <p:tag name="KSO_WM_UNIT_INDEX" val="1_4_1"/>
  <p:tag name="KSO_WM_UNIT_ID" val="diagram160110_4*m_h_a*1_4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BIND_DECORATION_IDS" val="diagram160110_4*m_i*1_12;diagram160110_4*m_i*1_11;diagram160110_4*m_i*1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ISPRING_PRESENTATION_TITLE" val="通用产品介绍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4118</Words>
  <Application>WPS 演示</Application>
  <PresentationFormat>宽屏</PresentationFormat>
  <Paragraphs>857</Paragraphs>
  <Slides>45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71" baseType="lpstr">
      <vt:lpstr>Arial</vt:lpstr>
      <vt:lpstr>宋体</vt:lpstr>
      <vt:lpstr>Wingdings</vt:lpstr>
      <vt:lpstr>仓耳今楷05-6763 W05</vt:lpstr>
      <vt:lpstr>黑体</vt:lpstr>
      <vt:lpstr>Times New Roman</vt:lpstr>
      <vt:lpstr>方正苏新诗柳楷简体</vt:lpstr>
      <vt:lpstr>微软雅黑</vt:lpstr>
      <vt:lpstr>楷体</vt:lpstr>
      <vt:lpstr>华文新魏</vt:lpstr>
      <vt:lpstr>Calibri</vt:lpstr>
      <vt:lpstr>华文行楷</vt:lpstr>
      <vt:lpstr>Impact</vt:lpstr>
      <vt:lpstr>等线 Light</vt:lpstr>
      <vt:lpstr>等线</vt:lpstr>
      <vt:lpstr>Arial Unicode MS</vt:lpstr>
      <vt:lpstr>等线</vt:lpstr>
      <vt:lpstr>方正姚体</vt:lpstr>
      <vt:lpstr>华文楷体</vt:lpstr>
      <vt:lpstr>隶书</vt:lpstr>
      <vt:lpstr>思源黑体</vt:lpstr>
      <vt:lpstr>方正硬笔楷书简体</vt:lpstr>
      <vt:lpstr>方正粗黑宋简体</vt:lpstr>
      <vt:lpstr>华文中宋</vt:lpstr>
      <vt:lpstr>Office 主题​​</vt:lpstr>
      <vt:lpstr>1_Office 主题​​</vt:lpstr>
      <vt:lpstr>第二单元</vt:lpstr>
      <vt:lpstr>19世纪60年代——20世纪初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作用：为近代中国培养了一批近代新式人才，推动了中国近代化教育的发展。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wzjw</cp:lastModifiedBy>
  <cp:revision>71</cp:revision>
  <dcterms:created xsi:type="dcterms:W3CDTF">2019-08-11T11:34:00Z</dcterms:created>
  <dcterms:modified xsi:type="dcterms:W3CDTF">2019-09-18T06:28:28Z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2052-11.1.0.8986</vt:lpwstr>
  </property>
</Properties>
</file>