
<file path=[Content_Types].xml><?xml version="1.0" encoding="utf-8"?>
<Types xmlns="http://schemas.openxmlformats.org/package/2006/content-types">
  <Default Extension="jpeg" ContentType="image/jpeg"/>
  <Default Extension="png" ContentType="image/png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49"/>
  </p:notesMasterIdLst>
  <p:sldIdLst>
    <p:sldId id="258" r:id="rId3"/>
    <p:sldId id="280" r:id="rId4"/>
    <p:sldId id="257" r:id="rId5"/>
    <p:sldId id="281" r:id="rId6"/>
    <p:sldId id="259" r:id="rId7"/>
    <p:sldId id="260" r:id="rId8"/>
    <p:sldId id="261" r:id="rId9"/>
    <p:sldId id="262" r:id="rId10"/>
    <p:sldId id="263" r:id="rId11"/>
    <p:sldId id="264" r:id="rId12"/>
    <p:sldId id="282" r:id="rId13"/>
    <p:sldId id="294" r:id="rId14"/>
    <p:sldId id="295" r:id="rId15"/>
    <p:sldId id="296" r:id="rId16"/>
    <p:sldId id="297" r:id="rId17"/>
    <p:sldId id="298" r:id="rId18"/>
    <p:sldId id="299" r:id="rId19"/>
    <p:sldId id="300" r:id="rId20"/>
    <p:sldId id="304" r:id="rId21"/>
    <p:sldId id="301" r:id="rId22"/>
    <p:sldId id="283" r:id="rId23"/>
    <p:sldId id="267" r:id="rId24"/>
    <p:sldId id="268" r:id="rId25"/>
    <p:sldId id="284" r:id="rId26"/>
    <p:sldId id="269" r:id="rId27"/>
    <p:sldId id="302" r:id="rId28"/>
    <p:sldId id="270" r:id="rId29"/>
    <p:sldId id="271" r:id="rId30"/>
    <p:sldId id="272" r:id="rId31"/>
    <p:sldId id="285" r:id="rId32"/>
    <p:sldId id="273" r:id="rId33"/>
    <p:sldId id="303" r:id="rId34"/>
    <p:sldId id="274" r:id="rId35"/>
    <p:sldId id="288" r:id="rId36"/>
    <p:sldId id="286" r:id="rId37"/>
    <p:sldId id="287" r:id="rId38"/>
    <p:sldId id="289" r:id="rId39"/>
    <p:sldId id="290" r:id="rId40"/>
    <p:sldId id="275" r:id="rId41"/>
    <p:sldId id="276" r:id="rId42"/>
    <p:sldId id="277" r:id="rId43"/>
    <p:sldId id="278" r:id="rId44"/>
    <p:sldId id="291" r:id="rId45"/>
    <p:sldId id="292" r:id="rId46"/>
    <p:sldId id="293" r:id="rId47"/>
    <p:sldId id="279" r:id="rId4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新课标第一网" initials="新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6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6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3" Type="http://schemas.openxmlformats.org/officeDocument/2006/relationships/commentAuthors" Target="commentAuthors.xml"/><Relationship Id="rId52" Type="http://schemas.openxmlformats.org/officeDocument/2006/relationships/tableStyles" Target="tableStyles.xml"/><Relationship Id="rId51" Type="http://schemas.openxmlformats.org/officeDocument/2006/relationships/viewProps" Target="viewProps.xml"/><Relationship Id="rId50" Type="http://schemas.openxmlformats.org/officeDocument/2006/relationships/presProps" Target="presProps.xml"/><Relationship Id="rId5" Type="http://schemas.openxmlformats.org/officeDocument/2006/relationships/slide" Target="slides/slide3.xml"/><Relationship Id="rId49" Type="http://schemas.openxmlformats.org/officeDocument/2006/relationships/notesMaster" Target="notesMasters/notesMaster1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5A8C7-CC1A-4A08-9B4B-31F43B054C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1B693-632D-4080-9CF6-EA28B66DC80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3.xml"/><Relationship Id="rId12" Type="http://schemas.openxmlformats.org/officeDocument/2006/relationships/tags" Target="../tags/tag2.xml"/><Relationship Id="rId11" Type="http://schemas.openxmlformats.org/officeDocument/2006/relationships/tags" Target="../tags/tag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0030101010101" pitchFamily="49" charset="-122"/>
                <a:ea typeface="黑体" panose="02010600030101010101" pitchFamily="49" charset="-122"/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1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4.xml"/><Relationship Id="rId7" Type="http://schemas.openxmlformats.org/officeDocument/2006/relationships/image" Target="../media/image14.png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5.xml"/><Relationship Id="rId7" Type="http://schemas.openxmlformats.org/officeDocument/2006/relationships/image" Target="../media/image17.png"/><Relationship Id="rId6" Type="http://schemas.microsoft.com/office/2007/relationships/media" Target="../media/media2.mp3"/><Relationship Id="rId5" Type="http://schemas.openxmlformats.org/officeDocument/2006/relationships/audio" Target="../media/media2.mp3"/><Relationship Id="rId4" Type="http://schemas.openxmlformats.org/officeDocument/2006/relationships/image" Target="../media/image16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6.xml"/><Relationship Id="rId4" Type="http://schemas.openxmlformats.org/officeDocument/2006/relationships/image" Target="../media/image17.png"/><Relationship Id="rId3" Type="http://schemas.microsoft.com/office/2007/relationships/media" Target="../media/media3.mp3"/><Relationship Id="rId2" Type="http://schemas.openxmlformats.org/officeDocument/2006/relationships/audio" Target="../media/media3.mp3"/><Relationship Id="rId1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7.xml"/><Relationship Id="rId4" Type="http://schemas.openxmlformats.org/officeDocument/2006/relationships/image" Target="../media/image16.png"/><Relationship Id="rId3" Type="http://schemas.microsoft.com/office/2007/relationships/media" Target="../media/media4.mp3"/><Relationship Id="rId2" Type="http://schemas.openxmlformats.org/officeDocument/2006/relationships/audio" Target="../media/media4.mp3"/><Relationship Id="rId1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8.xml"/><Relationship Id="rId7" Type="http://schemas.openxmlformats.org/officeDocument/2006/relationships/image" Target="../media/image17.png"/><Relationship Id="rId6" Type="http://schemas.microsoft.com/office/2007/relationships/media" Target="../media/media6.mp3"/><Relationship Id="rId5" Type="http://schemas.openxmlformats.org/officeDocument/2006/relationships/audio" Target="../media/media6.mp3"/><Relationship Id="rId4" Type="http://schemas.openxmlformats.org/officeDocument/2006/relationships/image" Target="../media/image16.png"/><Relationship Id="rId3" Type="http://schemas.microsoft.com/office/2007/relationships/media" Target="../media/media5.mp3"/><Relationship Id="rId2" Type="http://schemas.openxmlformats.org/officeDocument/2006/relationships/audio" Target="../media/media5.mp3"/><Relationship Id="rId1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9.xml"/><Relationship Id="rId5" Type="http://schemas.openxmlformats.org/officeDocument/2006/relationships/image" Target="../media/image17.png"/><Relationship Id="rId4" Type="http://schemas.microsoft.com/office/2007/relationships/media" Target="../media/media7.mp3"/><Relationship Id="rId3" Type="http://schemas.openxmlformats.org/officeDocument/2006/relationships/audio" Target="../media/media7.mp3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10.xml"/><Relationship Id="rId4" Type="http://schemas.openxmlformats.org/officeDocument/2006/relationships/image" Target="../media/image16.png"/><Relationship Id="rId3" Type="http://schemas.microsoft.com/office/2007/relationships/media" Target="../media/media8.mp3"/><Relationship Id="rId2" Type="http://schemas.openxmlformats.org/officeDocument/2006/relationships/audio" Target="../media/media8.mp3"/><Relationship Id="rId1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1.xml"/><Relationship Id="rId5" Type="http://schemas.openxmlformats.org/officeDocument/2006/relationships/image" Target="../media/image14.png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2.png"/><Relationship Id="rId7" Type="http://schemas.openxmlformats.org/officeDocument/2006/relationships/image" Target="../media/image14.png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2.jpeg"/></Relationships>
</file>

<file path=ppt/slides/_rels/slide3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8.jpeg"/><Relationship Id="rId1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7.png"/><Relationship Id="rId2" Type="http://schemas.openxmlformats.org/officeDocument/2006/relationships/image" Target="../media/image38.jpeg"/><Relationship Id="rId1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2" name="文本框 7"/>
          <p:cNvSpPr/>
          <p:nvPr/>
        </p:nvSpPr>
        <p:spPr>
          <a:xfrm>
            <a:off x="4876800" y="2133600"/>
            <a:ext cx="2509838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zh-CN" altLang="en-US" sz="5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第11课</a:t>
            </a:r>
            <a:endParaRPr lang="zh-CN" altLang="en-US" sz="5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123" name="文本框 9"/>
          <p:cNvSpPr/>
          <p:nvPr/>
        </p:nvSpPr>
        <p:spPr>
          <a:xfrm>
            <a:off x="2819400" y="3200400"/>
            <a:ext cx="6980238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zh-CN" altLang="en-US" sz="48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西汉建立和</a:t>
            </a:r>
            <a:r>
              <a:rPr lang="zh-CN" altLang="en-US" sz="4800" b="1" dirty="0">
                <a:latin typeface="Arial" panose="020B0604020202020204" pitchFamily="34" charset="0"/>
                <a:ea typeface="微软雅黑" panose="020B0503020204020204" pitchFamily="34" charset="-122"/>
                <a:sym typeface="微软雅黑" panose="020B0503020204020204" pitchFamily="34" charset="-122"/>
              </a:rPr>
              <a:t>“</a:t>
            </a:r>
            <a:r>
              <a:rPr lang="zh-CN" altLang="en-US" sz="48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文景之治</a:t>
            </a:r>
            <a:r>
              <a:rPr lang="zh-CN" altLang="en-US" sz="4800" b="1" dirty="0">
                <a:latin typeface="Arial" panose="020B0604020202020204" pitchFamily="34" charset="0"/>
                <a:ea typeface="微软雅黑" panose="020B0503020204020204" pitchFamily="34" charset="-122"/>
                <a:sym typeface="微软雅黑" panose="020B0503020204020204" pitchFamily="34" charset="-122"/>
              </a:rPr>
              <a:t>”</a:t>
            </a:r>
            <a:endParaRPr lang="zh-CN" altLang="en-US" sz="4800" b="1" dirty="0">
              <a:latin typeface="Arial" panose="020B0604020202020204" pitchFamily="34" charset="0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p:transition>
    <p:newsflash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5" name="Text Box 6"/>
          <p:cNvSpPr txBox="1"/>
          <p:nvPr/>
        </p:nvSpPr>
        <p:spPr>
          <a:xfrm>
            <a:off x="2133600" y="2819400"/>
            <a:ext cx="8534400" cy="144526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4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那么汉高祖采取了什么政策</a:t>
            </a:r>
            <a:r>
              <a:rPr lang="en-US" altLang="zh-CN" sz="4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?</a:t>
            </a:r>
            <a:r>
              <a:rPr lang="zh-CN" altLang="en-US" sz="4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有哪些具体的措施？取得哪些效果？</a:t>
            </a:r>
            <a:endParaRPr lang="en-US" altLang="zh-CN" sz="4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266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00200" y="-76200"/>
            <a:ext cx="3240088" cy="32400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newsfla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图片 4" descr="t01ab9450b3c2138915.jp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524000" y="0"/>
            <a:ext cx="3214688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本框 3"/>
          <p:cNvSpPr txBox="1">
            <a:spLocks noChangeArrowheads="1"/>
          </p:cNvSpPr>
          <p:nvPr/>
        </p:nvSpPr>
        <p:spPr bwMode="auto">
          <a:xfrm>
            <a:off x="2024063" y="3571875"/>
            <a:ext cx="7242175" cy="26149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dirty="0" smtClean="0">
                <a:solidFill>
                  <a:srgbClr val="FF000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休养生息政策：（宽容、宽松政策）</a:t>
            </a:r>
            <a:endParaRPr lang="en-US" altLang="zh-CN" sz="3200" b="1" dirty="0" smtClean="0">
              <a:solidFill>
                <a:srgbClr val="FF0000"/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dirty="0" smtClean="0">
                <a:solidFill>
                  <a:schemeClr val="tx2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休养：</a:t>
            </a:r>
            <a:r>
              <a:rPr lang="zh-CN" altLang="en-US" sz="3200" b="1" dirty="0" smtClean="0">
                <a:solidFill>
                  <a:srgbClr val="FF000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休息保养；</a:t>
            </a:r>
            <a:r>
              <a:rPr lang="zh-CN" altLang="en-US" sz="3200" b="1" dirty="0" smtClean="0">
                <a:solidFill>
                  <a:schemeClr val="tx2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生息：</a:t>
            </a:r>
            <a:r>
              <a:rPr lang="zh-CN" altLang="en-US" sz="3200" b="1" dirty="0" smtClean="0">
                <a:solidFill>
                  <a:srgbClr val="FF000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人口繁殖。</a:t>
            </a:r>
            <a:endParaRPr lang="zh-CN" altLang="en-US" sz="3200" b="1" dirty="0" smtClean="0">
              <a:solidFill>
                <a:srgbClr val="FF0000"/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dirty="0" smtClean="0">
                <a:latin typeface="黑体" panose="02010600030101010101" pitchFamily="49" charset="-122"/>
                <a:ea typeface="黑体" panose="02010600030101010101" pitchFamily="49" charset="-122"/>
              </a:rPr>
              <a:t>   指国家在大动荡或大变革以后，实施减轻人民负担，保养民力，以恢复社会经济、稳定政治统治的政策</a:t>
            </a:r>
            <a:r>
              <a:rPr lang="zh-CN" altLang="en-US" sz="3200" dirty="0" smtClean="0"/>
              <a:t>。</a:t>
            </a:r>
            <a:r>
              <a:rPr lang="en-US" altLang="zh-CN" sz="3600" b="1" dirty="0" smtClean="0">
                <a:solidFill>
                  <a:srgbClr val="7030A0"/>
                </a:solidFill>
              </a:rPr>
              <a:t> </a:t>
            </a:r>
            <a:endParaRPr lang="en-US" altLang="zh-CN" sz="3600" b="1" dirty="0">
              <a:solidFill>
                <a:srgbClr val="7030A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53000" y="3000375"/>
            <a:ext cx="3714750" cy="52197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(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黄老思想：无为而治）</a:t>
            </a:r>
            <a:endParaRPr lang="zh-CN" altLang="en-US" sz="2800" b="1" dirty="0">
              <a:latin typeface="+mn-lt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6"/>
          <p:cNvSpPr>
            <a:spLocks noChangeArrowheads="1"/>
          </p:cNvSpPr>
          <p:nvPr/>
        </p:nvSpPr>
        <p:spPr bwMode="auto">
          <a:xfrm>
            <a:off x="1265424" y="390384"/>
            <a:ext cx="6127185" cy="823595"/>
          </a:xfrm>
          <a:prstGeom prst="rect">
            <a:avLst/>
          </a:prstGeom>
          <a:noFill/>
          <a:ln>
            <a:noFill/>
          </a:ln>
        </p:spPr>
        <p:txBody>
          <a:bodyPr wrap="square" lIns="85980" tIns="42989" rIns="85980" bIns="42989">
            <a:spAutoFit/>
          </a:bodyPr>
          <a:lstStyle/>
          <a:p>
            <a:pPr defTabSz="90995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dirty="0" smtClean="0">
                <a:solidFill>
                  <a:srgbClr val="C00000"/>
                </a:solidFill>
                <a:latin typeface="隶书" panose="02010509060101010101" pitchFamily="49" charset="-122"/>
                <a:ea typeface="隶书" panose="02010509060101010101" pitchFamily="49" charset="-122"/>
                <a:sym typeface="微软雅黑" panose="020B0503020204020204" pitchFamily="34" charset="-122"/>
              </a:rPr>
              <a:t>汉初休养生息的背景</a:t>
            </a:r>
            <a:endParaRPr lang="zh-CN" altLang="en-US" sz="4800" dirty="0">
              <a:solidFill>
                <a:srgbClr val="C00000"/>
              </a:solidFill>
              <a:latin typeface="隶书" panose="02010509060101010101" pitchFamily="49" charset="-122"/>
              <a:ea typeface="隶书" panose="02010509060101010101" pitchFamily="49" charset="-122"/>
              <a:sym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539584" y="390384"/>
            <a:ext cx="748303" cy="749685"/>
            <a:chOff x="420490" y="179675"/>
            <a:chExt cx="739730" cy="741097"/>
          </a:xfrm>
        </p:grpSpPr>
        <p:pic>
          <p:nvPicPr>
            <p:cNvPr id="6" name="Picture 4" descr="C:\Users\Soloman\Desktop\墨斑2.png"/>
            <p:cNvPicPr>
              <a:picLocks noChangeAspect="1" noChangeArrowheads="1"/>
            </p:cNvPicPr>
            <p:nvPr/>
          </p:nvPicPr>
          <p:blipFill>
            <a:blip r:embed="rId1" cstate="email"/>
            <a:srcRect/>
            <a:stretch>
              <a:fillRect/>
            </a:stretch>
          </p:blipFill>
          <p:spPr bwMode="auto">
            <a:xfrm>
              <a:off x="420490" y="180057"/>
              <a:ext cx="739730" cy="740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3" descr="C:\Users\Soloman\Desktop\未标题-3.png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 rot="20259909">
              <a:off x="449487" y="179675"/>
              <a:ext cx="681735" cy="695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图片 24" descr="D_042.jpg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89012" y="1790056"/>
            <a:ext cx="868987" cy="825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31" descr="D_042.jpg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88281" y="2798847"/>
            <a:ext cx="869075" cy="827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35" descr="D_042.jpg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88281" y="3808988"/>
            <a:ext cx="869075" cy="827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39" descr="D_042.jpg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88281" y="4912247"/>
            <a:ext cx="869075" cy="825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11"/>
          <p:cNvSpPr/>
          <p:nvPr/>
        </p:nvSpPr>
        <p:spPr bwMode="auto">
          <a:xfrm>
            <a:off x="880253" y="1606517"/>
            <a:ext cx="1101235" cy="11012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dirty="0">
                <a:solidFill>
                  <a:schemeClr val="tx1"/>
                </a:solidFill>
                <a:latin typeface="方正华隶简体" pitchFamily="65" charset="-122"/>
                <a:ea typeface="方正华隶简体" pitchFamily="65" charset="-122"/>
              </a:rPr>
              <a:t>1</a:t>
            </a:r>
            <a:endParaRPr lang="zh-CN" altLang="en-US" sz="3200" dirty="0">
              <a:solidFill>
                <a:schemeClr val="tx1"/>
              </a:solidFill>
              <a:latin typeface="方正华隶简体" pitchFamily="65" charset="-122"/>
              <a:ea typeface="方正华隶简体" pitchFamily="65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1539871" y="1790731"/>
            <a:ext cx="6519392" cy="825252"/>
            <a:chOff x="2533733" y="1343047"/>
            <a:chExt cx="4889544" cy="618939"/>
          </a:xfrm>
        </p:grpSpPr>
        <p:sp>
          <p:nvSpPr>
            <p:cNvPr id="14" name="矩形 13"/>
            <p:cNvSpPr/>
            <p:nvPr/>
          </p:nvSpPr>
          <p:spPr bwMode="auto">
            <a:xfrm>
              <a:off x="2809324" y="1343047"/>
              <a:ext cx="4613953" cy="5496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spcBef>
                  <a:spcPct val="50000"/>
                </a:spcBef>
              </a:pPr>
              <a:r>
                <a:rPr lang="zh-CN" altLang="en-US" sz="5335" spc="-300" dirty="0">
                  <a:solidFill>
                    <a:schemeClr val="tx1"/>
                  </a:solidFill>
                  <a:ea typeface="楷体" pitchFamily="49" charset="-122"/>
                </a:rPr>
                <a:t>国家</a:t>
              </a:r>
              <a:r>
                <a:rPr lang="zh-CN" altLang="en-US" sz="5335" spc="-300" dirty="0" smtClean="0">
                  <a:solidFill>
                    <a:schemeClr val="tx1"/>
                  </a:solidFill>
                  <a:ea typeface="楷体" pitchFamily="49" charset="-122"/>
                </a:rPr>
                <a:t>残破荒凉</a:t>
              </a:r>
              <a:endParaRPr lang="zh-CN" altLang="en-US" sz="5335" spc="-300" dirty="0">
                <a:solidFill>
                  <a:schemeClr val="tx1"/>
                </a:solidFill>
                <a:ea typeface="楷体" pitchFamily="49" charset="-122"/>
              </a:endParaRPr>
            </a:p>
          </p:txBody>
        </p:sp>
        <p:pic>
          <p:nvPicPr>
            <p:cNvPr id="15" name="图片 28" descr="C_108.jpg"/>
            <p:cNvPicPr>
              <a:picLocks noChangeAspect="1"/>
            </p:cNvPicPr>
            <p:nvPr/>
          </p:nvPicPr>
          <p:blipFill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33733" y="1824332"/>
              <a:ext cx="4497271" cy="137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" name="组合 15"/>
          <p:cNvGrpSpPr/>
          <p:nvPr/>
        </p:nvGrpSpPr>
        <p:grpSpPr>
          <a:xfrm>
            <a:off x="1539289" y="2798847"/>
            <a:ext cx="6519977" cy="827951"/>
            <a:chOff x="2533295" y="2099134"/>
            <a:chExt cx="4889983" cy="620963"/>
          </a:xfrm>
        </p:grpSpPr>
        <p:sp>
          <p:nvSpPr>
            <p:cNvPr id="17" name="矩形 16"/>
            <p:cNvSpPr/>
            <p:nvPr/>
          </p:nvSpPr>
          <p:spPr bwMode="auto">
            <a:xfrm>
              <a:off x="2809325" y="2099134"/>
              <a:ext cx="4613953" cy="55264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spcBef>
                  <a:spcPct val="50000"/>
                </a:spcBef>
              </a:pPr>
              <a:r>
                <a:rPr lang="zh-CN" altLang="en-US" sz="5335" spc="-300" dirty="0">
                  <a:solidFill>
                    <a:schemeClr val="tx1"/>
                  </a:solidFill>
                  <a:ea typeface="楷体" pitchFamily="49" charset="-122"/>
                </a:rPr>
                <a:t>人民流离失所</a:t>
              </a:r>
              <a:endParaRPr lang="zh-CN" altLang="en-US" sz="5335" spc="-300" dirty="0">
                <a:solidFill>
                  <a:schemeClr val="tx1"/>
                </a:solidFill>
                <a:ea typeface="楷体" pitchFamily="49" charset="-122"/>
              </a:endParaRPr>
            </a:p>
          </p:txBody>
        </p:sp>
        <p:pic>
          <p:nvPicPr>
            <p:cNvPr id="18" name="图片 33" descr="C_108.jpg"/>
            <p:cNvPicPr>
              <a:picLocks noChangeAspect="1"/>
            </p:cNvPicPr>
            <p:nvPr/>
          </p:nvPicPr>
          <p:blipFill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33295" y="2582105"/>
              <a:ext cx="4497709" cy="137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组合 18"/>
          <p:cNvGrpSpPr/>
          <p:nvPr/>
        </p:nvGrpSpPr>
        <p:grpSpPr>
          <a:xfrm>
            <a:off x="1539289" y="3808988"/>
            <a:ext cx="6519977" cy="827949"/>
            <a:chOff x="2533295" y="2856740"/>
            <a:chExt cx="4889983" cy="620962"/>
          </a:xfrm>
        </p:grpSpPr>
        <p:sp>
          <p:nvSpPr>
            <p:cNvPr id="20" name="矩形 19"/>
            <p:cNvSpPr/>
            <p:nvPr/>
          </p:nvSpPr>
          <p:spPr bwMode="auto">
            <a:xfrm>
              <a:off x="2809325" y="2856740"/>
              <a:ext cx="4613953" cy="55264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spcBef>
                  <a:spcPct val="50000"/>
                </a:spcBef>
              </a:pPr>
              <a:r>
                <a:rPr lang="zh-CN" altLang="en-US" sz="5335" spc="-300" dirty="0">
                  <a:solidFill>
                    <a:schemeClr val="tx1"/>
                  </a:solidFill>
                  <a:ea typeface="楷体" pitchFamily="49" charset="-122"/>
                </a:rPr>
                <a:t>人口锐减</a:t>
              </a:r>
              <a:endParaRPr lang="zh-CN" altLang="en-US" sz="5335" spc="-300" dirty="0">
                <a:solidFill>
                  <a:schemeClr val="tx1"/>
                </a:solidFill>
                <a:ea typeface="楷体" pitchFamily="49" charset="-122"/>
              </a:endParaRPr>
            </a:p>
          </p:txBody>
        </p:sp>
        <p:pic>
          <p:nvPicPr>
            <p:cNvPr id="21" name="图片 37" descr="C_108.jpg"/>
            <p:cNvPicPr>
              <a:picLocks noChangeAspect="1"/>
            </p:cNvPicPr>
            <p:nvPr/>
          </p:nvPicPr>
          <p:blipFill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33295" y="3339710"/>
              <a:ext cx="4497709" cy="137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组合 21"/>
          <p:cNvGrpSpPr/>
          <p:nvPr/>
        </p:nvGrpSpPr>
        <p:grpSpPr>
          <a:xfrm>
            <a:off x="1539289" y="4912247"/>
            <a:ext cx="6519977" cy="825927"/>
            <a:chOff x="2533295" y="3684184"/>
            <a:chExt cx="4889983" cy="619445"/>
          </a:xfrm>
        </p:grpSpPr>
        <p:sp>
          <p:nvSpPr>
            <p:cNvPr id="23" name="矩形 22"/>
            <p:cNvSpPr/>
            <p:nvPr/>
          </p:nvSpPr>
          <p:spPr bwMode="auto">
            <a:xfrm>
              <a:off x="2809325" y="3684184"/>
              <a:ext cx="4613953" cy="5511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spcBef>
                  <a:spcPct val="50000"/>
                </a:spcBef>
              </a:pPr>
              <a:r>
                <a:rPr lang="zh-CN" altLang="en-US" sz="5335" spc="-300" dirty="0" smtClean="0">
                  <a:solidFill>
                    <a:schemeClr val="tx1"/>
                  </a:solidFill>
                  <a:ea typeface="楷体" pitchFamily="49" charset="-122"/>
                </a:rPr>
                <a:t>经济萧条</a:t>
              </a:r>
              <a:endParaRPr lang="zh-CN" altLang="en-US" sz="5335" spc="-300" dirty="0">
                <a:solidFill>
                  <a:schemeClr val="tx1"/>
                </a:solidFill>
                <a:ea typeface="楷体" pitchFamily="49" charset="-122"/>
              </a:endParaRPr>
            </a:p>
          </p:txBody>
        </p:sp>
        <p:pic>
          <p:nvPicPr>
            <p:cNvPr id="24" name="图片 41" descr="C_108.jpg"/>
            <p:cNvPicPr>
              <a:picLocks noChangeAspect="1"/>
            </p:cNvPicPr>
            <p:nvPr/>
          </p:nvPicPr>
          <p:blipFill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33295" y="4165975"/>
              <a:ext cx="4497709" cy="137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" name="矩形 24"/>
          <p:cNvSpPr/>
          <p:nvPr/>
        </p:nvSpPr>
        <p:spPr>
          <a:xfrm>
            <a:off x="880253" y="2616657"/>
            <a:ext cx="1101235" cy="11012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dirty="0">
                <a:solidFill>
                  <a:schemeClr val="tx1"/>
                </a:solidFill>
                <a:latin typeface="方正华隶简体" pitchFamily="65" charset="-122"/>
                <a:ea typeface="方正华隶简体" pitchFamily="65" charset="-122"/>
              </a:rPr>
              <a:t>2</a:t>
            </a:r>
            <a:endParaRPr lang="zh-CN" altLang="en-US" sz="3200" dirty="0">
              <a:solidFill>
                <a:schemeClr val="tx1"/>
              </a:solidFill>
              <a:latin typeface="方正华隶简体" pitchFamily="65" charset="-122"/>
              <a:ea typeface="方正华隶简体" pitchFamily="65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880253" y="3626797"/>
            <a:ext cx="1101235" cy="11012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dirty="0">
                <a:solidFill>
                  <a:schemeClr val="tx1"/>
                </a:solidFill>
                <a:latin typeface="方正华隶简体" pitchFamily="65" charset="-122"/>
                <a:ea typeface="方正华隶简体" pitchFamily="65" charset="-122"/>
              </a:rPr>
              <a:t>3</a:t>
            </a:r>
            <a:endParaRPr lang="zh-CN" altLang="en-US" sz="3200" dirty="0">
              <a:solidFill>
                <a:schemeClr val="tx1"/>
              </a:solidFill>
              <a:latin typeface="方正华隶简体" pitchFamily="65" charset="-122"/>
              <a:ea typeface="方正华隶简体" pitchFamily="65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880253" y="4728033"/>
            <a:ext cx="1101235" cy="11012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dirty="0">
                <a:solidFill>
                  <a:schemeClr val="tx1"/>
                </a:solidFill>
                <a:latin typeface="方正华隶简体" pitchFamily="65" charset="-122"/>
                <a:ea typeface="方正华隶简体" pitchFamily="65" charset="-122"/>
              </a:rPr>
              <a:t>4</a:t>
            </a:r>
            <a:endParaRPr lang="zh-CN" altLang="en-US" sz="3200" dirty="0">
              <a:solidFill>
                <a:schemeClr val="tx1"/>
              </a:solidFill>
              <a:latin typeface="方正华隶简体" pitchFamily="65" charset="-122"/>
              <a:ea typeface="方正华隶简体" pitchFamily="65" charset="-122"/>
            </a:endParaRPr>
          </a:p>
        </p:txBody>
      </p:sp>
      <p:pic>
        <p:nvPicPr>
          <p:cNvPr id="28" name="Picture 6" descr="F:\360安全浏览器下载\水墨\1402\09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8880309" y="3466657"/>
            <a:ext cx="2853267" cy="303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6253987" y="343025"/>
            <a:ext cx="5550201" cy="4699064"/>
            <a:chOff x="4690490" y="257269"/>
            <a:chExt cx="4162651" cy="3524298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0490" y="257269"/>
              <a:ext cx="4162651" cy="35242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矩形 1"/>
            <p:cNvSpPr/>
            <p:nvPr/>
          </p:nvSpPr>
          <p:spPr>
            <a:xfrm>
              <a:off x="5459175" y="1342542"/>
              <a:ext cx="2625282" cy="1730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8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华文新魏" panose="02010800040101010101" pitchFamily="2" charset="-122"/>
                  <a:ea typeface="华文新魏" panose="02010800040101010101" pitchFamily="2" charset="-122"/>
                </a:rPr>
                <a:t>秦朝的残暴统治和秦末的战乱</a:t>
              </a:r>
              <a:endParaRPr kumimoji="0" lang="zh-CN" altLang="en-US" sz="4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1496" y="5898288"/>
            <a:ext cx="764116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8"/>
    </p:custData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8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99"/>
                            </p:stCondLst>
                            <p:childTnLst>
                              <p:par>
                                <p:cTn id="2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8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1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8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21600000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99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899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399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899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utoUpdateAnimBg="0"/>
      <p:bldP spid="12" grpId="0" bldLvl="0" animBg="1"/>
      <p:bldP spid="25" grpId="0" bldLvl="0" animBg="1"/>
      <p:bldP spid="26" grpId="0" bldLvl="0" animBg="1"/>
      <p:bldP spid="27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4" y="-459432"/>
            <a:ext cx="12231751" cy="8829600"/>
            <a:chOff x="0" y="-459432"/>
            <a:chExt cx="9173813" cy="88296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-459432"/>
              <a:ext cx="9173813" cy="8829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矩形 9"/>
            <p:cNvSpPr/>
            <p:nvPr/>
          </p:nvSpPr>
          <p:spPr>
            <a:xfrm>
              <a:off x="6084168" y="2767861"/>
              <a:ext cx="790677" cy="233743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lIns="121920" tIns="60960" rIns="121920" bIns="60960">
              <a:sp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ctr" defTabSz="914400"/>
              <a:r>
                <a:rPr lang="zh-CN" altLang="en-US" sz="4800" b="1" dirty="0" smtClean="0">
                  <a:solidFill>
                    <a:prstClr val="black"/>
                  </a:solidFill>
                </a:rPr>
                <a:t>汉高祖</a:t>
              </a:r>
              <a:endParaRPr lang="zh-CN" altLang="en-US" sz="48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03240" y="5847657"/>
            <a:ext cx="11425269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zh-CN" alt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今天下已定，然而连我出巡想找四匹一样颜色的马都找不到</a:t>
            </a:r>
            <a:endParaRPr lang="zh-CN" alt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1371" y="5877273"/>
            <a:ext cx="11425269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zh-CN" alt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更严重的问题是民失作业，人相食，长此以往，国家要灭亡了！</a:t>
            </a:r>
            <a:endParaRPr lang="zh-CN" alt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1371" y="5847657"/>
            <a:ext cx="11425269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zh-CN" alt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唉</a:t>
            </a:r>
            <a:r>
              <a:rPr lang="en-US" altLang="zh-CN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……</a:t>
            </a:r>
            <a:r>
              <a:rPr lang="zh-CN" alt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烦！烦！烦！真想找人打一架！诸位有何建议？</a:t>
            </a:r>
            <a:endParaRPr lang="zh-CN" alt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" name="汉高祖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971" y="7384897"/>
            <a:ext cx="812800" cy="812800"/>
          </a:xfrm>
          <a:prstGeom prst="rect">
            <a:avLst/>
          </a:prstGeom>
        </p:spPr>
      </p:pic>
      <p:pic>
        <p:nvPicPr>
          <p:cNvPr id="3" name="群星 - 荀彧(纯音乐版)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18955" y="-1036375"/>
            <a:ext cx="812800" cy="81280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30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30100" numSld="6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-1242507"/>
            <a:ext cx="13345483" cy="9433048"/>
            <a:chOff x="-8203" y="-1169921"/>
            <a:chExt cx="9252520" cy="10040697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203" y="-1169921"/>
              <a:ext cx="9252520" cy="10040697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0" y="4725144"/>
              <a:ext cx="1547664" cy="2448272"/>
            </a:xfrm>
            <a:prstGeom prst="rect">
              <a:avLst/>
            </a:prstGeom>
            <a:solidFill>
              <a:srgbClr val="E016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623392" y="5805265"/>
            <a:ext cx="1128057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zh-CN" alt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皇上难道忘了秦亡的教训吗？</a:t>
            </a:r>
            <a:endParaRPr lang="zh-CN" alt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3392" y="5805265"/>
            <a:ext cx="1128057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zh-CN" alt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臣认为天下既定，就应该与民休息，无为而治</a:t>
            </a:r>
            <a:endParaRPr lang="zh-CN" alt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9360367" y="908721"/>
            <a:ext cx="1054236" cy="159893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defTabSz="914400"/>
            <a:r>
              <a:rPr lang="zh-CN" altLang="en-US" sz="4800" b="1" dirty="0" smtClean="0">
                <a:solidFill>
                  <a:prstClr val="black"/>
                </a:solidFill>
              </a:rPr>
              <a:t>陆贾</a:t>
            </a:r>
            <a:endParaRPr lang="zh-CN" altLang="en-US" sz="4800" b="1" dirty="0">
              <a:solidFill>
                <a:prstClr val="black"/>
              </a:solidFill>
            </a:endParaRPr>
          </a:p>
        </p:txBody>
      </p:sp>
      <p:pic>
        <p:nvPicPr>
          <p:cNvPr id="3" name="陆贾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5177" y="7400723"/>
            <a:ext cx="812800" cy="8128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" y="-819472"/>
            <a:ext cx="12192000" cy="113114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55840" y="5796139"/>
            <a:ext cx="4608512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zh-CN" alt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那难道什么都不做吗？</a:t>
            </a:r>
            <a:endParaRPr lang="zh-CN" alt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" name="汉高祖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87" y="7473648"/>
            <a:ext cx="812800" cy="8128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2343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5805265"/>
            <a:ext cx="12192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zh-CN" alt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臣认为战争让人民流离失所，没有人从事农业生产，所以粮食不够</a:t>
            </a:r>
            <a:endParaRPr lang="zh-CN" alt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805265"/>
            <a:ext cx="11900992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zh-CN" alt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现在驱使百姓回到农田，从事农业这种本分生活，方能解决问题。</a:t>
            </a:r>
            <a:endParaRPr lang="zh-CN" alt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76053" y="5775649"/>
            <a:ext cx="2784309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zh-CN" alt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这主意不错！</a:t>
            </a:r>
            <a:endParaRPr lang="zh-CN" alt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" name="贾谊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23561" y="7241419"/>
            <a:ext cx="812800" cy="812800"/>
          </a:xfrm>
          <a:prstGeom prst="rect">
            <a:avLst/>
          </a:prstGeom>
        </p:spPr>
      </p:pic>
      <p:pic>
        <p:nvPicPr>
          <p:cNvPr id="5" name="汉高祖3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52229" y="8054219"/>
            <a:ext cx="812800" cy="81280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0 -0.6754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77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2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883" y="-30089"/>
            <a:ext cx="7425677" cy="688808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32" y="-19552"/>
            <a:ext cx="8300955" cy="6877552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TextBox 5"/>
          <p:cNvSpPr txBox="1"/>
          <p:nvPr/>
        </p:nvSpPr>
        <p:spPr>
          <a:xfrm>
            <a:off x="0" y="5805265"/>
            <a:ext cx="12192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zh-CN" alt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皇上圣明，让人民从事农业生产，减轻他们的赋税，大量贮备粮食</a:t>
            </a:r>
            <a:endParaRPr lang="zh-CN" alt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18932" y="5805265"/>
            <a:ext cx="11900992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zh-CN" alt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以便充实仓库，防备水旱灾荒，因此也就能够得到人民的拥护。</a:t>
            </a:r>
            <a:endParaRPr lang="zh-CN" alt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" name="晁错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75660" y="-812800"/>
            <a:ext cx="812800" cy="81280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"/>
          <a:stretch>
            <a:fillRect/>
          </a:stretch>
        </p:blipFill>
        <p:spPr>
          <a:xfrm>
            <a:off x="0" y="18245"/>
            <a:ext cx="21860541" cy="68397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71797" y="5759811"/>
            <a:ext cx="64327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zh-CN" alt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说得对，就按你们说的去办！</a:t>
            </a:r>
            <a:endParaRPr lang="zh-CN" alt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汉高祖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047741" y="5759811"/>
            <a:ext cx="812800" cy="8128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01874E-6 L -0.74809 -3.01874E-6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4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5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7" name="文本框 1"/>
          <p:cNvSpPr txBox="1"/>
          <p:nvPr/>
        </p:nvSpPr>
        <p:spPr>
          <a:xfrm>
            <a:off x="1828800" y="4800600"/>
            <a:ext cx="2468563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4400" b="1">
                <a:latin typeface="微软雅黑" panose="020B0503020204020204" pitchFamily="34" charset="-122"/>
                <a:ea typeface="微软雅黑" panose="020B0503020204020204" pitchFamily="34" charset="-122"/>
              </a:rPr>
              <a:t>2.  </a:t>
            </a:r>
            <a:r>
              <a:rPr lang="zh-CN" altLang="en-US" sz="4400" b="1">
                <a:latin typeface="微软雅黑" panose="020B0503020204020204" pitchFamily="34" charset="-122"/>
                <a:ea typeface="微软雅黑" panose="020B0503020204020204" pitchFamily="34" charset="-122"/>
              </a:rPr>
              <a:t>目的：</a:t>
            </a:r>
            <a:endParaRPr lang="zh-CN" altLang="en-US" sz="4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268" name="文本框 1"/>
          <p:cNvSpPr txBox="1"/>
          <p:nvPr/>
        </p:nvSpPr>
        <p:spPr>
          <a:xfrm>
            <a:off x="4495800" y="4876800"/>
            <a:ext cx="5532438" cy="64516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3600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巩固统治，稳定社会局势。</a:t>
            </a:r>
            <a:endParaRPr lang="zh-CN" altLang="en-US" sz="3600" b="1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8196" name="文本框 6151"/>
          <p:cNvSpPr txBox="1"/>
          <p:nvPr/>
        </p:nvSpPr>
        <p:spPr>
          <a:xfrm>
            <a:off x="2209800" y="533400"/>
            <a:ext cx="7047865" cy="110680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6600" b="1" noProof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  <a:cs typeface="+mn-cs"/>
                <a:sym typeface="+mn-ea"/>
              </a:rPr>
              <a:t>二、休养生息政策</a:t>
            </a:r>
            <a:endParaRPr lang="zh-CN" altLang="en-US" sz="6600" b="1" noProof="0" dirty="0" smtClean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0030101010101" pitchFamily="49" charset="-122"/>
              <a:ea typeface="黑体" panose="02010600030101010101" pitchFamily="49" charset="-122"/>
              <a:cs typeface="+mn-cs"/>
              <a:sym typeface="+mn-ea"/>
            </a:endParaRPr>
          </a:p>
        </p:txBody>
      </p:sp>
      <p:sp>
        <p:nvSpPr>
          <p:cNvPr id="11270" name="Text Box 5"/>
          <p:cNvSpPr txBox="1"/>
          <p:nvPr/>
        </p:nvSpPr>
        <p:spPr>
          <a:xfrm>
            <a:off x="1752600" y="1981200"/>
            <a:ext cx="2696210" cy="76835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sz="4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  原因：</a:t>
            </a:r>
            <a:endParaRPr lang="zh-CN" altLang="en-US" sz="4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317" name="Text Box 6"/>
          <p:cNvSpPr txBox="1"/>
          <p:nvPr/>
        </p:nvSpPr>
        <p:spPr>
          <a:xfrm>
            <a:off x="3457575" y="4119563"/>
            <a:ext cx="30988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272" name="Text Box 7"/>
          <p:cNvSpPr txBox="1"/>
          <p:nvPr/>
        </p:nvSpPr>
        <p:spPr>
          <a:xfrm>
            <a:off x="2438400" y="2667000"/>
            <a:ext cx="7780020" cy="9220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lnSpc>
                <a:spcPct val="150000"/>
              </a:lnSpc>
            </a:pPr>
            <a:r>
              <a:rPr lang="zh-CN" altLang="en-US" sz="3600" b="1" noProof="1" dirty="0">
                <a:solidFill>
                  <a:srgbClr val="FF0000"/>
                </a:solidFill>
                <a:effectLst>
                  <a:outerShdw blurRad="38100" dist="38100" dir="2700000">
                    <a:srgbClr val="FFFFFF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（</a:t>
            </a:r>
            <a:r>
              <a:rPr lang="en-US" altLang="x-none" sz="3600" b="1" noProof="1" dirty="0">
                <a:solidFill>
                  <a:srgbClr val="FF0000"/>
                </a:solidFill>
                <a:effectLst>
                  <a:outerShdw blurRad="38100" dist="38100" dir="2700000">
                    <a:srgbClr val="FFFFFF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1</a:t>
            </a:r>
            <a:r>
              <a:rPr lang="zh-CN" altLang="en-US" sz="3600" b="1" noProof="1" dirty="0">
                <a:solidFill>
                  <a:srgbClr val="FF0000"/>
                </a:solidFill>
                <a:effectLst>
                  <a:outerShdw blurRad="38100" dist="38100" dir="2700000">
                    <a:srgbClr val="FFFFFF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）汉初经济萧条，恢复发展生产。</a:t>
            </a:r>
            <a:endParaRPr lang="zh-CN" altLang="en-US" sz="3600" b="1" noProof="1" dirty="0">
              <a:solidFill>
                <a:srgbClr val="FF0000"/>
              </a:solidFill>
              <a:effectLst>
                <a:outerShdw blurRad="38100" dist="38100" dir="2700000">
                  <a:srgbClr val="FFFFFF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438400" y="3505200"/>
            <a:ext cx="7780020" cy="9220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3600" b="1" noProof="1" dirty="0">
                <a:solidFill>
                  <a:srgbClr val="FF0000"/>
                </a:solidFill>
                <a:effectLst>
                  <a:outerShdw blurRad="38100" dist="38100" dir="2700000">
                    <a:srgbClr val="FFFFFF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（2）吸取秦亡教训，实行休养生息。</a:t>
            </a:r>
            <a:endParaRPr lang="zh-CN" altLang="en-US" sz="3600" b="1" noProof="1" dirty="0">
              <a:solidFill>
                <a:srgbClr val="FF0000"/>
              </a:solidFill>
              <a:effectLst>
                <a:outerShdw blurRad="38100" dist="38100" dir="2700000">
                  <a:srgbClr val="FFFFFF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charRg st="0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11267">
                                            <p:txEl>
                                              <p:charRg st="0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 bldLvl="0"/>
      <p:bldP spid="11270" grpId="0" bldLvl="0"/>
      <p:bldP spid="11272" grpId="0" bldLvl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20"/>
          <p:cNvSpPr txBox="1">
            <a:spLocks noChangeArrowheads="1"/>
          </p:cNvSpPr>
          <p:nvPr/>
        </p:nvSpPr>
        <p:spPr bwMode="auto">
          <a:xfrm>
            <a:off x="2171700" y="1412875"/>
            <a:ext cx="933450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000" b="1">
                <a:latin typeface="Calibri" panose="020F0502020204030204" pitchFamily="34" charset="0"/>
              </a:rPr>
              <a:t>夏朝</a:t>
            </a:r>
            <a:endParaRPr lang="zh-CN" altLang="en-US" sz="2000" b="1">
              <a:latin typeface="Calibri" panose="020F0502020204030204" pitchFamily="34" charset="0"/>
            </a:endParaRPr>
          </a:p>
        </p:txBody>
      </p:sp>
      <p:sp>
        <p:nvSpPr>
          <p:cNvPr id="9" name="Text Box 23"/>
          <p:cNvSpPr txBox="1">
            <a:spLocks noChangeArrowheads="1"/>
          </p:cNvSpPr>
          <p:nvPr/>
        </p:nvSpPr>
        <p:spPr bwMode="auto">
          <a:xfrm>
            <a:off x="3514725" y="1438275"/>
            <a:ext cx="933450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000" b="1">
                <a:latin typeface="Calibri" panose="020F0502020204030204" pitchFamily="34" charset="0"/>
              </a:rPr>
              <a:t>商朝</a:t>
            </a:r>
            <a:endParaRPr lang="zh-CN" altLang="en-US" sz="2000" b="1">
              <a:latin typeface="Calibri" panose="020F0502020204030204" pitchFamily="34" charset="0"/>
            </a:endParaRPr>
          </a:p>
        </p:txBody>
      </p:sp>
      <p:sp>
        <p:nvSpPr>
          <p:cNvPr id="14339" name="Text Box 24"/>
          <p:cNvSpPr txBox="1">
            <a:spLocks noChangeArrowheads="1"/>
          </p:cNvSpPr>
          <p:nvPr/>
        </p:nvSpPr>
        <p:spPr bwMode="auto">
          <a:xfrm>
            <a:off x="4851400" y="1439863"/>
            <a:ext cx="933450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000" b="1">
                <a:latin typeface="Calibri" panose="020F0502020204030204" pitchFamily="34" charset="0"/>
              </a:rPr>
              <a:t>西周</a:t>
            </a:r>
            <a:endParaRPr lang="zh-CN" altLang="en-US" sz="2000" b="1">
              <a:latin typeface="Calibri" panose="020F0502020204030204" pitchFamily="34" charset="0"/>
            </a:endParaRPr>
          </a:p>
        </p:txBody>
      </p:sp>
      <p:sp>
        <p:nvSpPr>
          <p:cNvPr id="11" name="Text Box 32"/>
          <p:cNvSpPr txBox="1">
            <a:spLocks noChangeArrowheads="1"/>
          </p:cNvSpPr>
          <p:nvPr/>
        </p:nvSpPr>
        <p:spPr bwMode="auto">
          <a:xfrm>
            <a:off x="5548313" y="1484313"/>
            <a:ext cx="2492375" cy="3124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 fontAlgn="auto">
              <a:lnSpc>
                <a:spcPct val="6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东周</a:t>
            </a: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(</a:t>
            </a: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春秋战国</a:t>
            </a: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)</a:t>
            </a:r>
            <a:endParaRPr lang="zh-CN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</a:endParaRPr>
          </a:p>
        </p:txBody>
      </p:sp>
      <p:sp>
        <p:nvSpPr>
          <p:cNvPr id="12" name="Text Box 33"/>
          <p:cNvSpPr txBox="1">
            <a:spLocks noChangeArrowheads="1"/>
          </p:cNvSpPr>
          <p:nvPr/>
        </p:nvSpPr>
        <p:spPr bwMode="auto">
          <a:xfrm>
            <a:off x="7824788" y="1412875"/>
            <a:ext cx="931862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秦朝</a:t>
            </a:r>
            <a:endParaRPr lang="zh-CN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</a:endParaRPr>
          </a:p>
        </p:txBody>
      </p:sp>
      <p:grpSp>
        <p:nvGrpSpPr>
          <p:cNvPr id="14342" name="组合 12"/>
          <p:cNvGrpSpPr/>
          <p:nvPr/>
        </p:nvGrpSpPr>
        <p:grpSpPr bwMode="auto">
          <a:xfrm>
            <a:off x="1520825" y="1773238"/>
            <a:ext cx="8967788" cy="1315579"/>
            <a:chOff x="190164" y="1772816"/>
            <a:chExt cx="8966960" cy="1315878"/>
          </a:xfrm>
        </p:grpSpPr>
        <p:grpSp>
          <p:nvGrpSpPr>
            <p:cNvPr id="14368" name="Group 11"/>
            <p:cNvGrpSpPr/>
            <p:nvPr/>
          </p:nvGrpSpPr>
          <p:grpSpPr bwMode="auto">
            <a:xfrm>
              <a:off x="250825" y="1889243"/>
              <a:ext cx="8906299" cy="485266"/>
              <a:chOff x="1429" y="2263"/>
              <a:chExt cx="2377" cy="182"/>
            </a:xfrm>
          </p:grpSpPr>
          <p:sp>
            <p:nvSpPr>
              <p:cNvPr id="14384" name="Line 7"/>
              <p:cNvSpPr>
                <a:spLocks noChangeShapeType="1"/>
              </p:cNvSpPr>
              <p:nvPr/>
            </p:nvSpPr>
            <p:spPr bwMode="auto">
              <a:xfrm>
                <a:off x="1429" y="2341"/>
                <a:ext cx="2373" cy="13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grpSp>
            <p:nvGrpSpPr>
              <p:cNvPr id="14385" name="Group 10"/>
              <p:cNvGrpSpPr/>
              <p:nvPr/>
            </p:nvGrpSpPr>
            <p:grpSpPr bwMode="auto">
              <a:xfrm>
                <a:off x="3702" y="2263"/>
                <a:ext cx="104" cy="182"/>
                <a:chOff x="3702" y="2263"/>
                <a:chExt cx="104" cy="182"/>
              </a:xfrm>
            </p:grpSpPr>
            <p:sp>
              <p:nvSpPr>
                <p:cNvPr id="14386" name="Line 8"/>
                <p:cNvSpPr>
                  <a:spLocks noChangeShapeType="1"/>
                </p:cNvSpPr>
                <p:nvPr/>
              </p:nvSpPr>
              <p:spPr bwMode="auto">
                <a:xfrm>
                  <a:off x="3702" y="2263"/>
                  <a:ext cx="91" cy="91"/>
                </a:xfrm>
                <a:prstGeom prst="line">
                  <a:avLst/>
                </a:prstGeom>
                <a:noFill/>
                <a:ln w="50800">
                  <a:solidFill>
                    <a:srgbClr val="FF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4387" name="Line 9"/>
                <p:cNvSpPr>
                  <a:spLocks noChangeShapeType="1"/>
                </p:cNvSpPr>
                <p:nvPr/>
              </p:nvSpPr>
              <p:spPr bwMode="auto">
                <a:xfrm flipV="1">
                  <a:off x="3716" y="2354"/>
                  <a:ext cx="90" cy="91"/>
                </a:xfrm>
                <a:prstGeom prst="line">
                  <a:avLst/>
                </a:prstGeom>
                <a:noFill/>
                <a:ln w="50800">
                  <a:solidFill>
                    <a:srgbClr val="FF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14369" name="Line 12"/>
            <p:cNvSpPr>
              <a:spLocks noChangeShapeType="1"/>
            </p:cNvSpPr>
            <p:nvPr/>
          </p:nvSpPr>
          <p:spPr bwMode="auto">
            <a:xfrm flipV="1">
              <a:off x="611222" y="2054101"/>
              <a:ext cx="0" cy="79375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370" name="Text Box 17"/>
            <p:cNvSpPr txBox="1">
              <a:spLocks noChangeArrowheads="1"/>
            </p:cNvSpPr>
            <p:nvPr/>
          </p:nvSpPr>
          <p:spPr bwMode="auto">
            <a:xfrm>
              <a:off x="190164" y="2233488"/>
              <a:ext cx="1100818" cy="78376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b="1">
                  <a:latin typeface="Calibri" panose="020F0502020204030204" pitchFamily="34" charset="0"/>
                </a:rPr>
                <a:t>公元前</a:t>
              </a:r>
              <a:endParaRPr lang="zh-CN" altLang="en-US" b="1">
                <a:latin typeface="Calibri" panose="020F0502020204030204" pitchFamily="34" charset="0"/>
              </a:endParaRPr>
            </a:p>
            <a:p>
              <a:pPr>
                <a:spcBef>
                  <a:spcPct val="50000"/>
                </a:spcBef>
              </a:pPr>
              <a:r>
                <a:rPr lang="en-US" altLang="zh-CN" b="1">
                  <a:latin typeface="Calibri" panose="020F0502020204030204" pitchFamily="34" charset="0"/>
                </a:rPr>
                <a:t>2070</a:t>
              </a:r>
              <a:r>
                <a:rPr lang="zh-CN" altLang="en-US" b="1">
                  <a:latin typeface="Calibri" panose="020F0502020204030204" pitchFamily="34" charset="0"/>
                </a:rPr>
                <a:t>年</a:t>
              </a:r>
              <a:endParaRPr lang="zh-CN" altLang="en-US" b="1">
                <a:latin typeface="Calibri" panose="020F0502020204030204" pitchFamily="34" charset="0"/>
              </a:endParaRPr>
            </a:p>
          </p:txBody>
        </p:sp>
        <p:sp>
          <p:nvSpPr>
            <p:cNvPr id="14371" name="Line 18"/>
            <p:cNvSpPr>
              <a:spLocks noChangeShapeType="1"/>
            </p:cNvSpPr>
            <p:nvPr/>
          </p:nvSpPr>
          <p:spPr bwMode="auto">
            <a:xfrm flipV="1">
              <a:off x="1835147" y="2054101"/>
              <a:ext cx="0" cy="79375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372" name="Line 19"/>
            <p:cNvSpPr>
              <a:spLocks noChangeShapeType="1"/>
            </p:cNvSpPr>
            <p:nvPr/>
          </p:nvSpPr>
          <p:spPr bwMode="auto">
            <a:xfrm flipV="1">
              <a:off x="3276737" y="2073151"/>
              <a:ext cx="0" cy="79375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373" name="Text Box 21"/>
            <p:cNvSpPr txBox="1">
              <a:spLocks noChangeArrowheads="1"/>
            </p:cNvSpPr>
            <p:nvPr/>
          </p:nvSpPr>
          <p:spPr bwMode="auto">
            <a:xfrm>
              <a:off x="1374837" y="2244601"/>
              <a:ext cx="1355951" cy="78376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b="1">
                  <a:latin typeface="Calibri" panose="020F0502020204030204" pitchFamily="34" charset="0"/>
                </a:rPr>
                <a:t>公元前</a:t>
              </a:r>
              <a:endParaRPr lang="zh-CN" altLang="en-US" b="1">
                <a:latin typeface="Calibri" panose="020F0502020204030204" pitchFamily="34" charset="0"/>
              </a:endParaRPr>
            </a:p>
            <a:p>
              <a:pPr>
                <a:spcBef>
                  <a:spcPct val="50000"/>
                </a:spcBef>
              </a:pPr>
              <a:r>
                <a:rPr lang="en-US" altLang="zh-CN" b="1">
                  <a:latin typeface="Calibri" panose="020F0502020204030204" pitchFamily="34" charset="0"/>
                </a:rPr>
                <a:t>1600</a:t>
              </a:r>
              <a:r>
                <a:rPr lang="zh-CN" altLang="en-US" b="1">
                  <a:latin typeface="Calibri" panose="020F0502020204030204" pitchFamily="34" charset="0"/>
                </a:rPr>
                <a:t>年</a:t>
              </a:r>
              <a:endParaRPr lang="zh-CN" altLang="en-US" b="1">
                <a:latin typeface="Calibri" panose="020F0502020204030204" pitchFamily="34" charset="0"/>
              </a:endParaRPr>
            </a:p>
          </p:txBody>
        </p:sp>
        <p:sp>
          <p:nvSpPr>
            <p:cNvPr id="14374" name="Text Box 22"/>
            <p:cNvSpPr txBox="1">
              <a:spLocks noChangeArrowheads="1"/>
            </p:cNvSpPr>
            <p:nvPr/>
          </p:nvSpPr>
          <p:spPr bwMode="auto">
            <a:xfrm>
              <a:off x="2705810" y="2304926"/>
              <a:ext cx="1441590" cy="78376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b="1">
                  <a:latin typeface="Calibri" panose="020F0502020204030204" pitchFamily="34" charset="0"/>
                </a:rPr>
                <a:t>公元前</a:t>
              </a:r>
              <a:endParaRPr lang="zh-CN" altLang="en-US" b="1">
                <a:latin typeface="Calibri" panose="020F0502020204030204" pitchFamily="34" charset="0"/>
              </a:endParaRPr>
            </a:p>
            <a:p>
              <a:pPr>
                <a:spcBef>
                  <a:spcPct val="50000"/>
                </a:spcBef>
              </a:pPr>
              <a:r>
                <a:rPr lang="en-US" altLang="zh-CN" b="1">
                  <a:latin typeface="Calibri" panose="020F0502020204030204" pitchFamily="34" charset="0"/>
                </a:rPr>
                <a:t>1046</a:t>
              </a:r>
              <a:r>
                <a:rPr lang="zh-CN" altLang="en-US" b="1">
                  <a:latin typeface="Calibri" panose="020F0502020204030204" pitchFamily="34" charset="0"/>
                </a:rPr>
                <a:t>年</a:t>
              </a:r>
              <a:endParaRPr lang="zh-CN" altLang="en-US" b="1">
                <a:latin typeface="Calibri" panose="020F0502020204030204" pitchFamily="34" charset="0"/>
              </a:endParaRPr>
            </a:p>
          </p:txBody>
        </p:sp>
        <p:sp>
          <p:nvSpPr>
            <p:cNvPr id="14375" name="AutoShape 26"/>
            <p:cNvSpPr/>
            <p:nvPr/>
          </p:nvSpPr>
          <p:spPr bwMode="auto">
            <a:xfrm rot="5400000">
              <a:off x="5308470" y="853498"/>
              <a:ext cx="288428" cy="2127064"/>
            </a:xfrm>
            <a:prstGeom prst="leftBrace">
              <a:avLst>
                <a:gd name="adj1" fmla="val 42268"/>
                <a:gd name="adj2" fmla="val 50000"/>
              </a:avLst>
            </a:prstGeom>
            <a:noFill/>
            <a:ln w="25400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endParaRPr lang="zh-CN" altLang="en-US">
                <a:latin typeface="Calibri" panose="020F0502020204030204" pitchFamily="34" charset="0"/>
              </a:endParaRPr>
            </a:p>
          </p:txBody>
        </p:sp>
        <p:sp>
          <p:nvSpPr>
            <p:cNvPr id="14376" name="Line 27"/>
            <p:cNvSpPr>
              <a:spLocks noChangeShapeType="1"/>
            </p:cNvSpPr>
            <p:nvPr/>
          </p:nvSpPr>
          <p:spPr bwMode="auto">
            <a:xfrm flipV="1">
              <a:off x="4356145" y="2073151"/>
              <a:ext cx="0" cy="79375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377" name="Line 28"/>
            <p:cNvSpPr>
              <a:spLocks noChangeShapeType="1"/>
            </p:cNvSpPr>
            <p:nvPr/>
          </p:nvSpPr>
          <p:spPr bwMode="auto">
            <a:xfrm flipV="1">
              <a:off x="6529235" y="2054101"/>
              <a:ext cx="0" cy="79375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378" name="Line 29"/>
            <p:cNvSpPr>
              <a:spLocks noChangeShapeType="1"/>
            </p:cNvSpPr>
            <p:nvPr/>
          </p:nvSpPr>
          <p:spPr bwMode="auto">
            <a:xfrm flipV="1">
              <a:off x="7068892" y="2073151"/>
              <a:ext cx="0" cy="79375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379" name="Text Box 30"/>
            <p:cNvSpPr txBox="1">
              <a:spLocks noChangeArrowheads="1"/>
            </p:cNvSpPr>
            <p:nvPr/>
          </p:nvSpPr>
          <p:spPr bwMode="auto">
            <a:xfrm>
              <a:off x="3924382" y="2289051"/>
              <a:ext cx="1441590" cy="78376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b="1">
                  <a:solidFill>
                    <a:srgbClr val="FF0000"/>
                  </a:solidFill>
                  <a:latin typeface="Calibri" panose="020F0502020204030204" pitchFamily="34" charset="0"/>
                </a:rPr>
                <a:t>公元前</a:t>
              </a:r>
              <a:endParaRPr lang="zh-CN" altLang="en-US" b="1">
                <a:solidFill>
                  <a:srgbClr val="FF0000"/>
                </a:solidFill>
                <a:latin typeface="Calibri" panose="020F0502020204030204" pitchFamily="34" charset="0"/>
              </a:endParaRPr>
            </a:p>
            <a:p>
              <a:pPr>
                <a:spcBef>
                  <a:spcPct val="50000"/>
                </a:spcBef>
              </a:pPr>
              <a:r>
                <a:rPr lang="zh-CN" altLang="en-US" b="1">
                  <a:solidFill>
                    <a:srgbClr val="FF0000"/>
                  </a:solidFill>
                  <a:latin typeface="Calibri" panose="020F0502020204030204" pitchFamily="34" charset="0"/>
                </a:rPr>
                <a:t> </a:t>
              </a:r>
              <a:r>
                <a:rPr lang="en-US" altLang="zh-CN" b="1">
                  <a:solidFill>
                    <a:srgbClr val="FF0000"/>
                  </a:solidFill>
                  <a:latin typeface="Calibri" panose="020F0502020204030204" pitchFamily="34" charset="0"/>
                </a:rPr>
                <a:t>770</a:t>
              </a:r>
              <a:r>
                <a:rPr lang="zh-CN" altLang="en-US" b="1">
                  <a:solidFill>
                    <a:srgbClr val="FF0000"/>
                  </a:solidFill>
                  <a:latin typeface="Calibri" panose="020F0502020204030204" pitchFamily="34" charset="0"/>
                </a:rPr>
                <a:t>年</a:t>
              </a:r>
              <a:endParaRPr lang="zh-CN" altLang="en-US" b="1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380" name="Text Box 31"/>
            <p:cNvSpPr txBox="1">
              <a:spLocks noChangeArrowheads="1"/>
            </p:cNvSpPr>
            <p:nvPr/>
          </p:nvSpPr>
          <p:spPr bwMode="auto">
            <a:xfrm>
              <a:off x="5772748" y="2289497"/>
              <a:ext cx="1441590" cy="78376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b="1">
                  <a:solidFill>
                    <a:srgbClr val="FF0000"/>
                  </a:solidFill>
                  <a:latin typeface="Calibri" panose="020F0502020204030204" pitchFamily="34" charset="0"/>
                </a:rPr>
                <a:t> </a:t>
              </a:r>
              <a:r>
                <a:rPr lang="zh-CN" altLang="en-US" b="1">
                  <a:solidFill>
                    <a:srgbClr val="FF0000"/>
                  </a:solidFill>
                  <a:latin typeface="Calibri" panose="020F0502020204030204" pitchFamily="34" charset="0"/>
                </a:rPr>
                <a:t>公元前</a:t>
              </a:r>
              <a:endParaRPr lang="zh-CN" altLang="en-US" b="1">
                <a:solidFill>
                  <a:srgbClr val="FF0000"/>
                </a:solidFill>
                <a:latin typeface="Calibri" panose="020F0502020204030204" pitchFamily="34" charset="0"/>
              </a:endParaRPr>
            </a:p>
            <a:p>
              <a:pPr>
                <a:spcBef>
                  <a:spcPct val="50000"/>
                </a:spcBef>
              </a:pPr>
              <a:r>
                <a:rPr lang="zh-CN" altLang="en-US" b="1">
                  <a:solidFill>
                    <a:srgbClr val="FF0000"/>
                  </a:solidFill>
                  <a:latin typeface="Calibri" panose="020F0502020204030204" pitchFamily="34" charset="0"/>
                </a:rPr>
                <a:t>  </a:t>
              </a:r>
              <a:r>
                <a:rPr lang="en-US" altLang="zh-CN" b="1">
                  <a:solidFill>
                    <a:srgbClr val="FF0000"/>
                  </a:solidFill>
                  <a:latin typeface="Calibri" panose="020F0502020204030204" pitchFamily="34" charset="0"/>
                </a:rPr>
                <a:t>221</a:t>
              </a:r>
              <a:r>
                <a:rPr lang="zh-CN" altLang="en-US" b="1">
                  <a:solidFill>
                    <a:srgbClr val="FF0000"/>
                  </a:solidFill>
                  <a:latin typeface="Calibri" panose="020F0502020204030204" pitchFamily="34" charset="0"/>
                </a:rPr>
                <a:t>年</a:t>
              </a:r>
              <a:endParaRPr lang="zh-CN" altLang="en-US" b="1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381" name="AutoShape 37"/>
            <p:cNvSpPr/>
            <p:nvPr/>
          </p:nvSpPr>
          <p:spPr bwMode="auto">
            <a:xfrm rot="5400000">
              <a:off x="3700925" y="1379368"/>
              <a:ext cx="280988" cy="1095466"/>
            </a:xfrm>
            <a:prstGeom prst="leftBrace">
              <a:avLst>
                <a:gd name="adj1" fmla="val 19024"/>
                <a:gd name="adj2" fmla="val 50000"/>
              </a:avLst>
            </a:prstGeom>
            <a:noFill/>
            <a:ln w="25400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endParaRPr lang="zh-CN" altLang="en-US">
                <a:latin typeface="Calibri" panose="020F0502020204030204" pitchFamily="34" charset="0"/>
              </a:endParaRPr>
            </a:p>
          </p:txBody>
        </p:sp>
        <p:sp>
          <p:nvSpPr>
            <p:cNvPr id="14382" name="AutoShape 38"/>
            <p:cNvSpPr/>
            <p:nvPr/>
          </p:nvSpPr>
          <p:spPr bwMode="auto">
            <a:xfrm rot="5400000">
              <a:off x="1080015" y="1316923"/>
              <a:ext cx="280988" cy="1220356"/>
            </a:xfrm>
            <a:prstGeom prst="leftBrace">
              <a:avLst>
                <a:gd name="adj1" fmla="val 24028"/>
                <a:gd name="adj2" fmla="val 50000"/>
              </a:avLst>
            </a:prstGeom>
            <a:noFill/>
            <a:ln w="25400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endParaRPr lang="zh-CN" altLang="en-US">
                <a:latin typeface="Calibri" panose="020F0502020204030204" pitchFamily="34" charset="0"/>
              </a:endParaRPr>
            </a:p>
          </p:txBody>
        </p:sp>
        <p:sp>
          <p:nvSpPr>
            <p:cNvPr id="14383" name="AutoShape 39"/>
            <p:cNvSpPr/>
            <p:nvPr/>
          </p:nvSpPr>
          <p:spPr bwMode="auto">
            <a:xfrm rot="5400000">
              <a:off x="2410088" y="1216125"/>
              <a:ext cx="295275" cy="1436238"/>
            </a:xfrm>
            <a:prstGeom prst="leftBrace">
              <a:avLst>
                <a:gd name="adj1" fmla="val 19028"/>
                <a:gd name="adj2" fmla="val 50000"/>
              </a:avLst>
            </a:prstGeom>
            <a:noFill/>
            <a:ln w="25400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endParaRPr lang="zh-CN" altLang="en-US">
                <a:latin typeface="Calibri" panose="020F0502020204030204" pitchFamily="34" charset="0"/>
              </a:endParaRPr>
            </a:p>
          </p:txBody>
        </p:sp>
      </p:grpSp>
      <p:sp>
        <p:nvSpPr>
          <p:cNvPr id="14343" name="AutoShape 37"/>
          <p:cNvSpPr/>
          <p:nvPr/>
        </p:nvSpPr>
        <p:spPr bwMode="auto">
          <a:xfrm rot="5400000">
            <a:off x="8004175" y="1665288"/>
            <a:ext cx="287337" cy="503238"/>
          </a:xfrm>
          <a:prstGeom prst="leftBrace">
            <a:avLst>
              <a:gd name="adj1" fmla="val 19038"/>
              <a:gd name="adj2" fmla="val 50000"/>
            </a:avLst>
          </a:prstGeom>
          <a:noFill/>
          <a:ln w="25400">
            <a:solidFill>
              <a:srgbClr val="FF0000"/>
            </a:solidFill>
            <a:round/>
          </a:ln>
        </p:spPr>
        <p:txBody>
          <a:bodyPr wrap="none" anchor="ctr"/>
          <a:lstStyle/>
          <a:p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14344" name="Line 29"/>
          <p:cNvSpPr>
            <a:spLocks noChangeShapeType="1"/>
          </p:cNvSpPr>
          <p:nvPr/>
        </p:nvSpPr>
        <p:spPr bwMode="auto">
          <a:xfrm flipV="1">
            <a:off x="9983788" y="2054225"/>
            <a:ext cx="0" cy="79375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7" name="Text Box 33"/>
          <p:cNvSpPr txBox="1">
            <a:spLocks noChangeArrowheads="1"/>
          </p:cNvSpPr>
          <p:nvPr/>
        </p:nvSpPr>
        <p:spPr bwMode="auto">
          <a:xfrm>
            <a:off x="8832850" y="1341438"/>
            <a:ext cx="1079500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汉朝</a:t>
            </a:r>
            <a:endParaRPr lang="zh-CN" alt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</a:endParaRPr>
          </a:p>
        </p:txBody>
      </p:sp>
      <p:sp>
        <p:nvSpPr>
          <p:cNvPr id="14346" name="Text Box 31"/>
          <p:cNvSpPr txBox="1">
            <a:spLocks noChangeArrowheads="1"/>
          </p:cNvSpPr>
          <p:nvPr/>
        </p:nvSpPr>
        <p:spPr bwMode="auto">
          <a:xfrm>
            <a:off x="7967663" y="2276475"/>
            <a:ext cx="1441450" cy="78359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1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zh-CN" altLang="en-US" b="1">
                <a:solidFill>
                  <a:srgbClr val="FF0000"/>
                </a:solidFill>
                <a:latin typeface="Calibri" panose="020F0502020204030204" pitchFamily="34" charset="0"/>
              </a:rPr>
              <a:t>公元前</a:t>
            </a:r>
            <a:endParaRPr lang="zh-CN" altLang="en-US" b="1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>
              <a:spcBef>
                <a:spcPct val="50000"/>
              </a:spcBef>
            </a:pPr>
            <a:r>
              <a:rPr lang="zh-CN" altLang="en-US" b="1">
                <a:solidFill>
                  <a:srgbClr val="FF0000"/>
                </a:solidFill>
                <a:latin typeface="Calibri" panose="020F0502020204030204" pitchFamily="34" charset="0"/>
              </a:rPr>
              <a:t>  </a:t>
            </a:r>
            <a:r>
              <a:rPr lang="en-US" altLang="zh-CN" b="1">
                <a:solidFill>
                  <a:srgbClr val="FF0000"/>
                </a:solidFill>
                <a:latin typeface="Calibri" panose="020F0502020204030204" pitchFamily="34" charset="0"/>
              </a:rPr>
              <a:t>207</a:t>
            </a:r>
            <a:r>
              <a:rPr lang="zh-CN" altLang="en-US" b="1">
                <a:solidFill>
                  <a:srgbClr val="FF0000"/>
                </a:solidFill>
                <a:latin typeface="Calibri" panose="020F0502020204030204" pitchFamily="34" charset="0"/>
              </a:rPr>
              <a:t>年</a:t>
            </a:r>
            <a:endParaRPr lang="zh-CN" altLang="en-US" b="1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39" name="线形标注 1 38"/>
          <p:cNvSpPr/>
          <p:nvPr/>
        </p:nvSpPr>
        <p:spPr>
          <a:xfrm>
            <a:off x="6816725" y="3357563"/>
            <a:ext cx="1655763" cy="576262"/>
          </a:xfrm>
          <a:prstGeom prst="borderCallout1">
            <a:avLst>
              <a:gd name="adj1" fmla="val 1113"/>
              <a:gd name="adj2" fmla="val 50384"/>
              <a:gd name="adj3" fmla="val -217563"/>
              <a:gd name="adj4" fmla="val 61573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</a:rPr>
              <a:t>__</a:t>
            </a:r>
            <a:r>
              <a:rPr lang="zh-CN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</a:rPr>
              <a:t>灭六国</a:t>
            </a:r>
            <a:endParaRPr lang="zh-CN" alt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sp>
        <p:nvSpPr>
          <p:cNvPr id="40" name="线形标注 1 39"/>
          <p:cNvSpPr/>
          <p:nvPr/>
        </p:nvSpPr>
        <p:spPr>
          <a:xfrm>
            <a:off x="1631950" y="3213100"/>
            <a:ext cx="1655763" cy="576263"/>
          </a:xfrm>
          <a:prstGeom prst="borderCallout1">
            <a:avLst>
              <a:gd name="adj1" fmla="val 1113"/>
              <a:gd name="adj2" fmla="val 50384"/>
              <a:gd name="adj3" fmla="val -192367"/>
              <a:gd name="adj4" fmla="val 9224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</a:rPr>
              <a:t>____</a:t>
            </a:r>
            <a:r>
              <a:rPr lang="zh-CN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</a:rPr>
              <a:t>灭夏</a:t>
            </a:r>
            <a:endParaRPr lang="zh-CN" alt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sp>
        <p:nvSpPr>
          <p:cNvPr id="41" name="线形标注 1 40"/>
          <p:cNvSpPr/>
          <p:nvPr/>
        </p:nvSpPr>
        <p:spPr>
          <a:xfrm>
            <a:off x="2855913" y="3860800"/>
            <a:ext cx="1655762" cy="576263"/>
          </a:xfrm>
          <a:prstGeom prst="borderCallout1">
            <a:avLst>
              <a:gd name="adj1" fmla="val 1113"/>
              <a:gd name="adj2" fmla="val 50384"/>
              <a:gd name="adj3" fmla="val -298188"/>
              <a:gd name="adj4" fmla="val 105391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</a:rPr>
              <a:t>____</a:t>
            </a:r>
            <a:r>
              <a:rPr lang="zh-CN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</a:rPr>
              <a:t>伐纣</a:t>
            </a:r>
            <a:endParaRPr lang="zh-CN" alt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sp>
        <p:nvSpPr>
          <p:cNvPr id="42" name="线形标注 1 41"/>
          <p:cNvSpPr/>
          <p:nvPr/>
        </p:nvSpPr>
        <p:spPr>
          <a:xfrm>
            <a:off x="4583113" y="3357563"/>
            <a:ext cx="2089150" cy="863600"/>
          </a:xfrm>
          <a:prstGeom prst="borderCallout1">
            <a:avLst>
              <a:gd name="adj1" fmla="val 1113"/>
              <a:gd name="adj2" fmla="val 50384"/>
              <a:gd name="adj3" fmla="val -145337"/>
              <a:gd name="adj4" fmla="val 53022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</a:rPr>
              <a:t>_____</a:t>
            </a:r>
            <a:r>
              <a:rPr lang="zh-CN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</a:rPr>
              <a:t>王</a:t>
            </a:r>
            <a:endParaRPr lang="en-US" altLang="zh-CN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0030101010101" pitchFamily="49" charset="-122"/>
              <a:ea typeface="黑体" panose="02010600030101010101" pitchFamily="49" charset="-122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</a:rPr>
              <a:t>烽火戏诸侯</a:t>
            </a:r>
            <a:endParaRPr lang="zh-CN" alt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sp>
        <p:nvSpPr>
          <p:cNvPr id="43" name="线形标注 1 42"/>
          <p:cNvSpPr/>
          <p:nvPr/>
        </p:nvSpPr>
        <p:spPr>
          <a:xfrm>
            <a:off x="5664200" y="4508500"/>
            <a:ext cx="1655763" cy="576263"/>
          </a:xfrm>
          <a:prstGeom prst="borderCallout1">
            <a:avLst>
              <a:gd name="adj1" fmla="val 1113"/>
              <a:gd name="adj2" fmla="val 50384"/>
              <a:gd name="adj3" fmla="val -417449"/>
              <a:gd name="adj4" fmla="val 82606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</a:rPr>
              <a:t>战国</a:t>
            </a:r>
            <a:r>
              <a:rPr lang="en-US" altLang="zh-CN" sz="28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</a:rPr>
              <a:t>____ </a:t>
            </a:r>
            <a:endParaRPr lang="zh-CN" alt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sp>
        <p:nvSpPr>
          <p:cNvPr id="44" name="线形标注 1 43"/>
          <p:cNvSpPr/>
          <p:nvPr/>
        </p:nvSpPr>
        <p:spPr>
          <a:xfrm>
            <a:off x="7751763" y="4076700"/>
            <a:ext cx="2376487" cy="576263"/>
          </a:xfrm>
          <a:prstGeom prst="borderCallout1">
            <a:avLst>
              <a:gd name="adj1" fmla="val 1113"/>
              <a:gd name="adj2" fmla="val 50384"/>
              <a:gd name="adj3" fmla="val -341022"/>
              <a:gd name="adj4" fmla="val 27395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</a:rPr>
              <a:t>________</a:t>
            </a:r>
            <a:r>
              <a:rPr lang="zh-CN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</a:rPr>
              <a:t>起义</a:t>
            </a:r>
            <a:endParaRPr lang="zh-CN" alt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sp>
        <p:nvSpPr>
          <p:cNvPr id="45" name="线形标注 1 44"/>
          <p:cNvSpPr/>
          <p:nvPr/>
        </p:nvSpPr>
        <p:spPr>
          <a:xfrm>
            <a:off x="8004175" y="5013325"/>
            <a:ext cx="1908175" cy="576263"/>
          </a:xfrm>
          <a:prstGeom prst="borderCallout1">
            <a:avLst>
              <a:gd name="adj1" fmla="val 1113"/>
              <a:gd name="adj2" fmla="val 50384"/>
              <a:gd name="adj3" fmla="val -61351"/>
              <a:gd name="adj4" fmla="val 4847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</a:rPr>
              <a:t>____</a:t>
            </a:r>
            <a:r>
              <a:rPr lang="zh-CN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</a:rPr>
              <a:t>之争</a:t>
            </a:r>
            <a:endParaRPr lang="zh-CN" alt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sp>
        <p:nvSpPr>
          <p:cNvPr id="48" name="Text Box 23"/>
          <p:cNvSpPr txBox="1">
            <a:spLocks noChangeArrowheads="1"/>
          </p:cNvSpPr>
          <p:nvPr/>
        </p:nvSpPr>
        <p:spPr bwMode="auto">
          <a:xfrm>
            <a:off x="1631950" y="3213100"/>
            <a:ext cx="933450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latin typeface="黑体" panose="02010600030101010101" pitchFamily="49" charset="-122"/>
                <a:ea typeface="黑体" panose="02010600030101010101" pitchFamily="49" charset="-122"/>
              </a:rPr>
              <a:t>商汤</a:t>
            </a:r>
            <a:endParaRPr lang="zh-CN" altLang="en-US" sz="2800" b="1"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sp>
        <p:nvSpPr>
          <p:cNvPr id="49" name="Text Box 23"/>
          <p:cNvSpPr txBox="1">
            <a:spLocks noChangeArrowheads="1"/>
          </p:cNvSpPr>
          <p:nvPr/>
        </p:nvSpPr>
        <p:spPr bwMode="auto">
          <a:xfrm>
            <a:off x="2855913" y="3860800"/>
            <a:ext cx="933450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latin typeface="黑体" panose="02010600030101010101" pitchFamily="49" charset="-122"/>
                <a:ea typeface="黑体" panose="02010600030101010101" pitchFamily="49" charset="-122"/>
              </a:rPr>
              <a:t>武王</a:t>
            </a:r>
            <a:endParaRPr lang="zh-CN" altLang="en-US" sz="2800" b="1"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sp>
        <p:nvSpPr>
          <p:cNvPr id="50" name="Text Box 23"/>
          <p:cNvSpPr txBox="1">
            <a:spLocks noChangeArrowheads="1"/>
          </p:cNvSpPr>
          <p:nvPr/>
        </p:nvSpPr>
        <p:spPr bwMode="auto">
          <a:xfrm>
            <a:off x="6383338" y="4489450"/>
            <a:ext cx="933450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latin typeface="黑体" panose="02010600030101010101" pitchFamily="49" charset="-122"/>
                <a:ea typeface="黑体" panose="02010600030101010101" pitchFamily="49" charset="-122"/>
              </a:rPr>
              <a:t>七雄</a:t>
            </a:r>
            <a:endParaRPr lang="zh-CN" altLang="en-US" sz="2800" b="1"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sp>
        <p:nvSpPr>
          <p:cNvPr id="51" name="Text Box 23"/>
          <p:cNvSpPr txBox="1">
            <a:spLocks noChangeArrowheads="1"/>
          </p:cNvSpPr>
          <p:nvPr/>
        </p:nvSpPr>
        <p:spPr bwMode="auto">
          <a:xfrm>
            <a:off x="5016500" y="3284538"/>
            <a:ext cx="931863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latin typeface="黑体" panose="02010600030101010101" pitchFamily="49" charset="-122"/>
                <a:ea typeface="黑体" panose="02010600030101010101" pitchFamily="49" charset="-122"/>
              </a:rPr>
              <a:t>周幽</a:t>
            </a:r>
            <a:endParaRPr lang="zh-CN" altLang="en-US" sz="2800" b="1"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sp>
        <p:nvSpPr>
          <p:cNvPr id="52" name="Text Box 23"/>
          <p:cNvSpPr txBox="1">
            <a:spLocks noChangeArrowheads="1"/>
          </p:cNvSpPr>
          <p:nvPr/>
        </p:nvSpPr>
        <p:spPr bwMode="auto">
          <a:xfrm>
            <a:off x="6816725" y="3357563"/>
            <a:ext cx="647700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latin typeface="黑体" panose="02010600030101010101" pitchFamily="49" charset="-122"/>
                <a:ea typeface="黑体" panose="02010600030101010101" pitchFamily="49" charset="-122"/>
              </a:rPr>
              <a:t>秦</a:t>
            </a:r>
            <a:endParaRPr lang="zh-CN" altLang="en-US" sz="2800" b="1"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sp>
        <p:nvSpPr>
          <p:cNvPr id="53" name="Text Box 23"/>
          <p:cNvSpPr txBox="1">
            <a:spLocks noChangeArrowheads="1"/>
          </p:cNvSpPr>
          <p:nvPr/>
        </p:nvSpPr>
        <p:spPr bwMode="auto">
          <a:xfrm>
            <a:off x="7824788" y="4076700"/>
            <a:ext cx="1727200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latin typeface="黑体" panose="02010600030101010101" pitchFamily="49" charset="-122"/>
                <a:ea typeface="黑体" panose="02010600030101010101" pitchFamily="49" charset="-122"/>
              </a:rPr>
              <a:t>陈胜吴广</a:t>
            </a:r>
            <a:endParaRPr lang="zh-CN" altLang="en-US" sz="2800" b="1"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sp>
        <p:nvSpPr>
          <p:cNvPr id="54" name="Text Box 23"/>
          <p:cNvSpPr txBox="1">
            <a:spLocks noChangeArrowheads="1"/>
          </p:cNvSpPr>
          <p:nvPr/>
        </p:nvSpPr>
        <p:spPr bwMode="auto">
          <a:xfrm>
            <a:off x="8183563" y="5013325"/>
            <a:ext cx="1728787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latin typeface="黑体" panose="02010600030101010101" pitchFamily="49" charset="-122"/>
                <a:ea typeface="黑体" panose="02010600030101010101" pitchFamily="49" charset="-122"/>
              </a:rPr>
              <a:t>楚汉</a:t>
            </a:r>
            <a:endParaRPr lang="zh-CN" altLang="en-US" sz="2800" b="1"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grpSp>
        <p:nvGrpSpPr>
          <p:cNvPr id="13" name="组合 46"/>
          <p:cNvGrpSpPr/>
          <p:nvPr/>
        </p:nvGrpSpPr>
        <p:grpSpPr bwMode="auto">
          <a:xfrm>
            <a:off x="2063750" y="2781300"/>
            <a:ext cx="7993063" cy="2519363"/>
            <a:chOff x="395536" y="2492896"/>
            <a:chExt cx="7992888" cy="2520280"/>
          </a:xfrm>
        </p:grpSpPr>
        <p:sp>
          <p:nvSpPr>
            <p:cNvPr id="46" name="矩形标注 45"/>
            <p:cNvSpPr/>
            <p:nvPr/>
          </p:nvSpPr>
          <p:spPr>
            <a:xfrm>
              <a:off x="395536" y="2492896"/>
              <a:ext cx="7992888" cy="2520280"/>
            </a:xfrm>
            <a:prstGeom prst="wedgeRectCallout">
              <a:avLst>
                <a:gd name="adj1" fmla="val 40621"/>
                <a:gd name="adj2" fmla="val -84038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1"/>
            <a:srcRect l="8884" t="10754" r="14707" b="75596"/>
            <a:stretch>
              <a:fillRect/>
            </a:stretch>
          </p:blipFill>
          <p:spPr>
            <a:xfrm>
              <a:off x="539996" y="2637412"/>
              <a:ext cx="7707143" cy="223124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4" name="组合 4"/>
          <p:cNvGrpSpPr/>
          <p:nvPr/>
        </p:nvGrpSpPr>
        <p:grpSpPr bwMode="auto">
          <a:xfrm>
            <a:off x="2855913" y="4508500"/>
            <a:ext cx="5997575" cy="2111375"/>
            <a:chOff x="1585177" y="4126241"/>
            <a:chExt cx="5997272" cy="2111071"/>
          </a:xfrm>
        </p:grpSpPr>
        <p:sp>
          <p:nvSpPr>
            <p:cNvPr id="6" name="矩形标注 5"/>
            <p:cNvSpPr/>
            <p:nvPr/>
          </p:nvSpPr>
          <p:spPr>
            <a:xfrm>
              <a:off x="1585177" y="4126241"/>
              <a:ext cx="5997272" cy="2111071"/>
            </a:xfrm>
            <a:prstGeom prst="wedgeRectCallout">
              <a:avLst>
                <a:gd name="adj1" fmla="val -26567"/>
                <a:gd name="adj2" fmla="val -66498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pic>
          <p:nvPicPr>
            <p:cNvPr id="14365" name="图片 6"/>
            <p:cNvPicPr>
              <a:picLocks noChangeAspect="1"/>
            </p:cNvPicPr>
            <p:nvPr/>
          </p:nvPicPr>
          <p:blipFill>
            <a:blip r:embed="rId2"/>
            <a:srcRect t="59427" b="26173"/>
            <a:stretch>
              <a:fillRect/>
            </a:stretch>
          </p:blipFill>
          <p:spPr bwMode="auto">
            <a:xfrm>
              <a:off x="1675174" y="4270257"/>
              <a:ext cx="5793651" cy="1872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5" name="TextBox 54"/>
          <p:cNvSpPr txBox="1"/>
          <p:nvPr/>
        </p:nvSpPr>
        <p:spPr>
          <a:xfrm>
            <a:off x="1524000" y="0"/>
            <a:ext cx="4929188" cy="70675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000" b="1" dirty="0">
                <a:latin typeface="+mn-lt"/>
                <a:ea typeface="+mn-ea"/>
              </a:rPr>
              <a:t>新课导入</a:t>
            </a:r>
            <a:r>
              <a:rPr lang="en-US" altLang="zh-CN" sz="4000" b="1" dirty="0">
                <a:latin typeface="+mn-lt"/>
                <a:ea typeface="+mn-ea"/>
              </a:rPr>
              <a:t>—</a:t>
            </a:r>
            <a:r>
              <a:rPr lang="zh-CN" altLang="en-US" sz="4000" b="1" dirty="0">
                <a:latin typeface="+mn-lt"/>
                <a:ea typeface="+mn-ea"/>
              </a:rPr>
              <a:t>提前热身</a:t>
            </a:r>
            <a:endParaRPr lang="zh-CN" altLang="en-US" sz="4000" b="1" dirty="0">
              <a:latin typeface="+mn-lt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37" grpId="0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8" grpId="0"/>
      <p:bldP spid="49" grpId="0"/>
      <p:bldP spid="50" grpId="0"/>
      <p:bldP spid="51" grpId="0"/>
      <p:bldP spid="52" grpId="0"/>
      <p:bldP spid="53" grpId="0"/>
      <p:bldP spid="5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6"/>
          <p:cNvSpPr>
            <a:spLocks noChangeArrowheads="1"/>
          </p:cNvSpPr>
          <p:nvPr/>
        </p:nvSpPr>
        <p:spPr bwMode="auto">
          <a:xfrm>
            <a:off x="1265424" y="390384"/>
            <a:ext cx="7980348" cy="823595"/>
          </a:xfrm>
          <a:prstGeom prst="rect">
            <a:avLst/>
          </a:prstGeom>
          <a:noFill/>
          <a:ln>
            <a:noFill/>
          </a:ln>
        </p:spPr>
        <p:txBody>
          <a:bodyPr wrap="square" lIns="85980" tIns="42989" rIns="85980" bIns="42989">
            <a:spAutoFit/>
          </a:bodyPr>
          <a:lstStyle/>
          <a:p>
            <a:pPr defTabSz="90995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dirty="0">
                <a:solidFill>
                  <a:srgbClr val="C00000"/>
                </a:solidFill>
                <a:latin typeface="隶书" panose="02010509060101010101" pitchFamily="49" charset="-122"/>
                <a:ea typeface="隶书" panose="02010509060101010101" pitchFamily="49" charset="-122"/>
                <a:sym typeface="微软雅黑" panose="020B0503020204020204" pitchFamily="34" charset="-122"/>
              </a:rPr>
              <a:t>休养生息政策的具体措施</a:t>
            </a:r>
            <a:endParaRPr lang="zh-CN" altLang="en-US" sz="4800" dirty="0">
              <a:solidFill>
                <a:srgbClr val="C00000"/>
              </a:solidFill>
              <a:latin typeface="隶书" panose="02010509060101010101" pitchFamily="49" charset="-122"/>
              <a:ea typeface="隶书" panose="02010509060101010101" pitchFamily="49" charset="-122"/>
              <a:sym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539584" y="390384"/>
            <a:ext cx="748303" cy="749685"/>
            <a:chOff x="420490" y="179675"/>
            <a:chExt cx="739730" cy="741097"/>
          </a:xfrm>
        </p:grpSpPr>
        <p:pic>
          <p:nvPicPr>
            <p:cNvPr id="6" name="Picture 4" descr="C:\Users\Soloman\Desktop\墨斑2.png"/>
            <p:cNvPicPr>
              <a:picLocks noChangeAspect="1" noChangeArrowheads="1"/>
            </p:cNvPicPr>
            <p:nvPr/>
          </p:nvPicPr>
          <p:blipFill>
            <a:blip r:embed="rId1" cstate="email"/>
            <a:srcRect/>
            <a:stretch>
              <a:fillRect/>
            </a:stretch>
          </p:blipFill>
          <p:spPr bwMode="auto">
            <a:xfrm>
              <a:off x="420490" y="180057"/>
              <a:ext cx="739730" cy="740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3" descr="C:\Users\Soloman\Desktop\未标题-3.png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 rot="20259909">
              <a:off x="449487" y="179675"/>
              <a:ext cx="681735" cy="695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Picture 4" descr="18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266312" y="1792139"/>
            <a:ext cx="3638549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18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523112" y="1055539"/>
            <a:ext cx="2438400" cy="2055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18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523112" y="3724656"/>
            <a:ext cx="2438400" cy="2055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18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027631" y="1030139"/>
            <a:ext cx="2436284" cy="2055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18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027631" y="3724656"/>
            <a:ext cx="2436284" cy="2055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22"/>
          <p:cNvGrpSpPr/>
          <p:nvPr/>
        </p:nvGrpSpPr>
        <p:grpSpPr bwMode="auto">
          <a:xfrm>
            <a:off x="3917061" y="2602821"/>
            <a:ext cx="4311651" cy="1830917"/>
            <a:chOff x="1872" y="1872"/>
            <a:chExt cx="2208" cy="1152"/>
          </a:xfrm>
        </p:grpSpPr>
        <p:sp>
          <p:nvSpPr>
            <p:cNvPr id="14" name="Line 9"/>
            <p:cNvSpPr>
              <a:spLocks noChangeShapeType="1"/>
            </p:cNvSpPr>
            <p:nvPr/>
          </p:nvSpPr>
          <p:spPr bwMode="auto">
            <a:xfrm>
              <a:off x="1872" y="1872"/>
              <a:ext cx="288" cy="192"/>
            </a:xfrm>
            <a:prstGeom prst="line">
              <a:avLst/>
            </a:prstGeom>
            <a:noFill/>
            <a:ln w="50800" cap="rnd">
              <a:solidFill>
                <a:srgbClr val="000000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2400">
                <a:latin typeface="华文行楷" panose="02010800040101010101" pitchFamily="2" charset="-122"/>
                <a:ea typeface="华文行楷" panose="02010800040101010101" pitchFamily="2" charset="-122"/>
              </a:endParaRPr>
            </a:p>
          </p:txBody>
        </p:sp>
        <p:sp>
          <p:nvSpPr>
            <p:cNvPr id="15" name="Line 10"/>
            <p:cNvSpPr>
              <a:spLocks noChangeShapeType="1"/>
            </p:cNvSpPr>
            <p:nvPr/>
          </p:nvSpPr>
          <p:spPr bwMode="auto">
            <a:xfrm>
              <a:off x="3744" y="2832"/>
              <a:ext cx="288" cy="192"/>
            </a:xfrm>
            <a:prstGeom prst="line">
              <a:avLst/>
            </a:prstGeom>
            <a:noFill/>
            <a:ln w="50800" cap="rnd">
              <a:solidFill>
                <a:srgbClr val="000000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2400">
                <a:latin typeface="华文行楷" panose="02010800040101010101" pitchFamily="2" charset="-122"/>
                <a:ea typeface="华文行楷" panose="02010800040101010101" pitchFamily="2" charset="-122"/>
              </a:endParaRPr>
            </a:p>
          </p:txBody>
        </p:sp>
        <p:sp>
          <p:nvSpPr>
            <p:cNvPr id="16" name="Line 11"/>
            <p:cNvSpPr>
              <a:spLocks noChangeShapeType="1"/>
            </p:cNvSpPr>
            <p:nvPr/>
          </p:nvSpPr>
          <p:spPr bwMode="auto">
            <a:xfrm flipV="1">
              <a:off x="3840" y="1872"/>
              <a:ext cx="240" cy="144"/>
            </a:xfrm>
            <a:prstGeom prst="line">
              <a:avLst/>
            </a:prstGeom>
            <a:noFill/>
            <a:ln w="50800" cap="rnd">
              <a:solidFill>
                <a:srgbClr val="000000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2400">
                <a:latin typeface="华文行楷" panose="02010800040101010101" pitchFamily="2" charset="-122"/>
                <a:ea typeface="华文行楷" panose="02010800040101010101" pitchFamily="2" charset="-122"/>
              </a:endParaRPr>
            </a:p>
          </p:txBody>
        </p:sp>
        <p:sp>
          <p:nvSpPr>
            <p:cNvPr id="17" name="Line 12"/>
            <p:cNvSpPr>
              <a:spLocks noChangeShapeType="1"/>
            </p:cNvSpPr>
            <p:nvPr/>
          </p:nvSpPr>
          <p:spPr bwMode="auto">
            <a:xfrm flipV="1">
              <a:off x="1968" y="2832"/>
              <a:ext cx="240" cy="144"/>
            </a:xfrm>
            <a:prstGeom prst="line">
              <a:avLst/>
            </a:prstGeom>
            <a:noFill/>
            <a:ln w="50800" cap="rnd">
              <a:solidFill>
                <a:srgbClr val="000000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2400">
                <a:latin typeface="华文行楷" panose="02010800040101010101" pitchFamily="2" charset="-122"/>
                <a:ea typeface="华文行楷" panose="02010800040101010101" pitchFamily="2" charset="-122"/>
              </a:endParaRPr>
            </a:p>
          </p:txBody>
        </p:sp>
      </p:grpSp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4991396" y="2514548"/>
            <a:ext cx="2283521" cy="1913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853" tIns="54426" rIns="108853" bIns="54426">
            <a:spAutoFit/>
          </a:bodyPr>
          <a:lstStyle>
            <a:lvl1pPr defTabSz="815975" eaLnBrk="0" hangingPunct="0"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中國龍毛隸書" pitchFamily="49" charset="-120"/>
              </a:defRPr>
            </a:lvl1pPr>
            <a:lvl2pPr marL="742950" indent="-285750" defTabSz="815975" eaLnBrk="0" hangingPunct="0"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中國龍毛隸書" pitchFamily="49" charset="-120"/>
              </a:defRPr>
            </a:lvl2pPr>
            <a:lvl3pPr marL="1143000" indent="-228600" defTabSz="815975" eaLnBrk="0" hangingPunct="0"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中國龍毛隸書" pitchFamily="49" charset="-120"/>
              </a:defRPr>
            </a:lvl3pPr>
            <a:lvl4pPr marL="1600200" indent="-228600" defTabSz="815975" eaLnBrk="0" hangingPunct="0"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中國龍毛隸書" pitchFamily="49" charset="-120"/>
              </a:defRPr>
            </a:lvl4pPr>
            <a:lvl5pPr marL="2057400" indent="-228600" defTabSz="815975" eaLnBrk="0" hangingPunct="0"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中國龍毛隸書" pitchFamily="49" charset="-120"/>
              </a:defRPr>
            </a:lvl5pPr>
            <a:lvl6pPr marL="2514600" indent="-228600" algn="ctr" defTabSz="815975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中國龍毛隸書" pitchFamily="49" charset="-120"/>
              </a:defRPr>
            </a:lvl6pPr>
            <a:lvl7pPr marL="2971800" indent="-228600" algn="ctr" defTabSz="815975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中國龍毛隸書" pitchFamily="49" charset="-120"/>
              </a:defRPr>
            </a:lvl7pPr>
            <a:lvl8pPr marL="3429000" indent="-228600" algn="ctr" defTabSz="815975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中國龍毛隸書" pitchFamily="49" charset="-120"/>
              </a:defRPr>
            </a:lvl8pPr>
            <a:lvl9pPr marL="3886200" indent="-228600" algn="ctr" defTabSz="815975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中國龍毛隸書" pitchFamily="49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CN" altLang="en-US" sz="5865" baseline="0" dirty="0" smtClean="0">
                <a:solidFill>
                  <a:srgbClr val="000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休养生息</a:t>
            </a:r>
            <a:endParaRPr lang="zh-CN" altLang="en-US" sz="5865" baseline="0" dirty="0">
              <a:solidFill>
                <a:srgbClr val="000000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1952795" y="1498231"/>
            <a:ext cx="1500717" cy="1421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53" tIns="54426" rIns="108853" bIns="54426">
            <a:spAutoFit/>
          </a:bodyPr>
          <a:lstStyle>
            <a:lvl1pPr defTabSz="815975" eaLnBrk="0" hangingPunct="0"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中國龍毛隸書" pitchFamily="49" charset="-120"/>
              </a:defRPr>
            </a:lvl1pPr>
            <a:lvl2pPr marL="742950" indent="-285750" defTabSz="815975" eaLnBrk="0" hangingPunct="0"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中國龍毛隸書" pitchFamily="49" charset="-120"/>
              </a:defRPr>
            </a:lvl2pPr>
            <a:lvl3pPr marL="1143000" indent="-228600" defTabSz="815975" eaLnBrk="0" hangingPunct="0"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中國龍毛隸書" pitchFamily="49" charset="-120"/>
              </a:defRPr>
            </a:lvl3pPr>
            <a:lvl4pPr marL="1600200" indent="-228600" defTabSz="815975" eaLnBrk="0" hangingPunct="0"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中國龍毛隸書" pitchFamily="49" charset="-120"/>
              </a:defRPr>
            </a:lvl4pPr>
            <a:lvl5pPr marL="2057400" indent="-228600" defTabSz="815975" eaLnBrk="0" hangingPunct="0"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中國龍毛隸書" pitchFamily="49" charset="-120"/>
              </a:defRPr>
            </a:lvl5pPr>
            <a:lvl6pPr marL="2514600" indent="-228600" algn="ctr" defTabSz="815975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中國龍毛隸書" pitchFamily="49" charset="-120"/>
              </a:defRPr>
            </a:lvl6pPr>
            <a:lvl7pPr marL="2971800" indent="-228600" algn="ctr" defTabSz="815975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中國龍毛隸書" pitchFamily="49" charset="-120"/>
              </a:defRPr>
            </a:lvl7pPr>
            <a:lvl8pPr marL="3429000" indent="-228600" algn="ctr" defTabSz="815975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中國龍毛隸書" pitchFamily="49" charset="-120"/>
              </a:defRPr>
            </a:lvl8pPr>
            <a:lvl9pPr marL="3886200" indent="-228600" algn="ctr" defTabSz="815975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中國龍毛隸書" pitchFamily="49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CN" altLang="en-US" sz="4265" baseline="0" dirty="0">
                <a:solidFill>
                  <a:srgbClr val="000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解甲归田</a:t>
            </a:r>
            <a:endParaRPr lang="zh-CN" altLang="en-US" sz="4265" baseline="0" dirty="0">
              <a:solidFill>
                <a:srgbClr val="000000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20" name="Text Box 15"/>
          <p:cNvSpPr txBox="1">
            <a:spLocks noChangeArrowheads="1"/>
          </p:cNvSpPr>
          <p:nvPr/>
        </p:nvSpPr>
        <p:spPr bwMode="auto">
          <a:xfrm>
            <a:off x="8515368" y="1435639"/>
            <a:ext cx="1498600" cy="1421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53" tIns="54426" rIns="108853" bIns="54426">
            <a:spAutoFit/>
          </a:bodyPr>
          <a:lstStyle>
            <a:lvl1pPr defTabSz="815975" eaLnBrk="0" hangingPunct="0"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中國龍毛隸書" pitchFamily="49" charset="-120"/>
              </a:defRPr>
            </a:lvl1pPr>
            <a:lvl2pPr marL="742950" indent="-285750" defTabSz="815975" eaLnBrk="0" hangingPunct="0"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中國龍毛隸書" pitchFamily="49" charset="-120"/>
              </a:defRPr>
            </a:lvl2pPr>
            <a:lvl3pPr marL="1143000" indent="-228600" defTabSz="815975" eaLnBrk="0" hangingPunct="0"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中國龍毛隸書" pitchFamily="49" charset="-120"/>
              </a:defRPr>
            </a:lvl3pPr>
            <a:lvl4pPr marL="1600200" indent="-228600" defTabSz="815975" eaLnBrk="0" hangingPunct="0"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中國龍毛隸書" pitchFamily="49" charset="-120"/>
              </a:defRPr>
            </a:lvl4pPr>
            <a:lvl5pPr marL="2057400" indent="-228600" defTabSz="815975" eaLnBrk="0" hangingPunct="0"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中國龍毛隸書" pitchFamily="49" charset="-120"/>
              </a:defRPr>
            </a:lvl5pPr>
            <a:lvl6pPr marL="2514600" indent="-228600" algn="ctr" defTabSz="815975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中國龍毛隸書" pitchFamily="49" charset="-120"/>
              </a:defRPr>
            </a:lvl6pPr>
            <a:lvl7pPr marL="2971800" indent="-228600" algn="ctr" defTabSz="815975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中國龍毛隸書" pitchFamily="49" charset="-120"/>
              </a:defRPr>
            </a:lvl7pPr>
            <a:lvl8pPr marL="3429000" indent="-228600" algn="ctr" defTabSz="815975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中國龍毛隸書" pitchFamily="49" charset="-120"/>
              </a:defRPr>
            </a:lvl8pPr>
            <a:lvl9pPr marL="3886200" indent="-228600" algn="ctr" defTabSz="815975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中國龍毛隸書" pitchFamily="49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CN" altLang="en-US" sz="4265" baseline="0" dirty="0">
                <a:solidFill>
                  <a:srgbClr val="000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释奴为民</a:t>
            </a:r>
            <a:endParaRPr lang="zh-CN" altLang="en-US" sz="4265" baseline="0" dirty="0">
              <a:solidFill>
                <a:srgbClr val="000000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21" name="Text Box 16"/>
          <p:cNvSpPr txBox="1">
            <a:spLocks noChangeArrowheads="1"/>
          </p:cNvSpPr>
          <p:nvPr/>
        </p:nvSpPr>
        <p:spPr bwMode="auto">
          <a:xfrm>
            <a:off x="2030203" y="4143460"/>
            <a:ext cx="1500717" cy="1421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53" tIns="54426" rIns="108853" bIns="54426">
            <a:spAutoFit/>
          </a:bodyPr>
          <a:lstStyle>
            <a:lvl1pPr defTabSz="815975" eaLnBrk="0" hangingPunct="0"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中國龍毛隸書" pitchFamily="49" charset="-120"/>
              </a:defRPr>
            </a:lvl1pPr>
            <a:lvl2pPr marL="742950" indent="-285750" defTabSz="815975" eaLnBrk="0" hangingPunct="0"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中國龍毛隸書" pitchFamily="49" charset="-120"/>
              </a:defRPr>
            </a:lvl2pPr>
            <a:lvl3pPr marL="1143000" indent="-228600" defTabSz="815975" eaLnBrk="0" hangingPunct="0"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中國龍毛隸書" pitchFamily="49" charset="-120"/>
              </a:defRPr>
            </a:lvl3pPr>
            <a:lvl4pPr marL="1600200" indent="-228600" defTabSz="815975" eaLnBrk="0" hangingPunct="0"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中國龍毛隸書" pitchFamily="49" charset="-120"/>
              </a:defRPr>
            </a:lvl4pPr>
            <a:lvl5pPr marL="2057400" indent="-228600" defTabSz="815975" eaLnBrk="0" hangingPunct="0"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中國龍毛隸書" pitchFamily="49" charset="-120"/>
              </a:defRPr>
            </a:lvl5pPr>
            <a:lvl6pPr marL="2514600" indent="-228600" algn="ctr" defTabSz="815975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中國龍毛隸書" pitchFamily="49" charset="-120"/>
              </a:defRPr>
            </a:lvl6pPr>
            <a:lvl7pPr marL="2971800" indent="-228600" algn="ctr" defTabSz="815975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中國龍毛隸書" pitchFamily="49" charset="-120"/>
              </a:defRPr>
            </a:lvl7pPr>
            <a:lvl8pPr marL="3429000" indent="-228600" algn="ctr" defTabSz="815975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中國龍毛隸書" pitchFamily="49" charset="-120"/>
              </a:defRPr>
            </a:lvl8pPr>
            <a:lvl9pPr marL="3886200" indent="-228600" algn="ctr" defTabSz="815975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中國龍毛隸書" pitchFamily="49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CN" altLang="en-US" sz="4265" baseline="0" dirty="0">
                <a:solidFill>
                  <a:srgbClr val="000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劝民还乡</a:t>
            </a:r>
            <a:endParaRPr lang="zh-CN" altLang="en-US" sz="4265" baseline="0" dirty="0">
              <a:solidFill>
                <a:srgbClr val="000000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22" name="Text Box 17"/>
          <p:cNvSpPr txBox="1">
            <a:spLocks noChangeArrowheads="1"/>
          </p:cNvSpPr>
          <p:nvPr/>
        </p:nvSpPr>
        <p:spPr bwMode="auto">
          <a:xfrm>
            <a:off x="8534720" y="4100220"/>
            <a:ext cx="1498600" cy="1421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53" tIns="54426" rIns="108853" bIns="54426">
            <a:spAutoFit/>
          </a:bodyPr>
          <a:lstStyle>
            <a:lvl1pPr defTabSz="815975" eaLnBrk="0" hangingPunct="0"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中國龍毛隸書" pitchFamily="49" charset="-120"/>
              </a:defRPr>
            </a:lvl1pPr>
            <a:lvl2pPr marL="742950" indent="-285750" defTabSz="815975" eaLnBrk="0" hangingPunct="0"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中國龍毛隸書" pitchFamily="49" charset="-120"/>
              </a:defRPr>
            </a:lvl2pPr>
            <a:lvl3pPr marL="1143000" indent="-228600" defTabSz="815975" eaLnBrk="0" hangingPunct="0"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中國龍毛隸書" pitchFamily="49" charset="-120"/>
              </a:defRPr>
            </a:lvl3pPr>
            <a:lvl4pPr marL="1600200" indent="-228600" defTabSz="815975" eaLnBrk="0" hangingPunct="0"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中國龍毛隸書" pitchFamily="49" charset="-120"/>
              </a:defRPr>
            </a:lvl4pPr>
            <a:lvl5pPr marL="2057400" indent="-228600" defTabSz="815975" eaLnBrk="0" hangingPunct="0"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中國龍毛隸書" pitchFamily="49" charset="-120"/>
              </a:defRPr>
            </a:lvl5pPr>
            <a:lvl6pPr marL="2514600" indent="-228600" algn="ctr" defTabSz="815975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中國龍毛隸書" pitchFamily="49" charset="-120"/>
              </a:defRPr>
            </a:lvl6pPr>
            <a:lvl7pPr marL="2971800" indent="-228600" algn="ctr" defTabSz="815975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中國龍毛隸書" pitchFamily="49" charset="-120"/>
              </a:defRPr>
            </a:lvl7pPr>
            <a:lvl8pPr marL="3429000" indent="-228600" algn="ctr" defTabSz="815975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中國龍毛隸書" pitchFamily="49" charset="-120"/>
              </a:defRPr>
            </a:lvl8pPr>
            <a:lvl9pPr marL="3886200" indent="-228600" algn="ctr" defTabSz="815975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中國龍毛隸書" pitchFamily="49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CN" altLang="en-US" sz="4265" baseline="0" dirty="0">
                <a:solidFill>
                  <a:srgbClr val="000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轻徭薄赋</a:t>
            </a:r>
            <a:endParaRPr lang="zh-CN" altLang="en-US" sz="4265" baseline="0" dirty="0">
              <a:solidFill>
                <a:srgbClr val="000000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7201" y="2883204"/>
            <a:ext cx="4974193" cy="1370965"/>
          </a:xfrm>
          <a:prstGeom prst="rect">
            <a:avLst/>
          </a:prstGeom>
          <a:noFill/>
          <a:ln w="28575" cap="rnd"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400" kern="0" spc="-150">
                <a:solidFill>
                  <a:schemeClr val="tx1">
                    <a:lumMod val="95000"/>
                    <a:lumOff val="5000"/>
                  </a:schemeClr>
                </a:solidFill>
                <a:latin typeface="楷体" pitchFamily="49" charset="-122"/>
                <a:ea typeface="楷体" pitchFamily="49" charset="-122"/>
              </a:defRPr>
            </a:lvl1pPr>
          </a:lstStyle>
          <a:p>
            <a:r>
              <a:rPr lang="zh-CN" altLang="en-US" sz="3200" b="1" dirty="0">
                <a:solidFill>
                  <a:srgbClr val="002060"/>
                </a:solidFill>
              </a:rPr>
              <a:t>凡退役归农的军吏卒，按军功大小分配田</a:t>
            </a:r>
            <a:r>
              <a:rPr lang="zh-CN" altLang="en-US" sz="3200" b="1" dirty="0" smtClean="0">
                <a:solidFill>
                  <a:srgbClr val="002060"/>
                </a:solidFill>
              </a:rPr>
              <a:t>宅、免除</a:t>
            </a:r>
            <a:r>
              <a:rPr lang="zh-CN" altLang="en-US" sz="3200" b="1" dirty="0">
                <a:solidFill>
                  <a:srgbClr val="002060"/>
                </a:solidFill>
              </a:rPr>
              <a:t>徭役</a:t>
            </a:r>
            <a:endParaRPr lang="zh-CN" altLang="en-US" sz="3200" dirty="0">
              <a:solidFill>
                <a:srgbClr val="00206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-9671" y="5474653"/>
            <a:ext cx="4991395" cy="1370965"/>
          </a:xfrm>
          <a:prstGeom prst="rect">
            <a:avLst/>
          </a:prstGeom>
          <a:noFill/>
          <a:ln w="28575" cap="rnd"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2400" b="1" kern="0" spc="-150">
                <a:solidFill>
                  <a:srgbClr val="002060"/>
                </a:solidFill>
                <a:latin typeface="楷体" pitchFamily="49" charset="-122"/>
                <a:ea typeface="楷体" pitchFamily="49" charset="-122"/>
              </a:defRPr>
            </a:lvl1pPr>
          </a:lstStyle>
          <a:p>
            <a:r>
              <a:rPr lang="zh-CN" altLang="en-US" sz="3200" dirty="0"/>
              <a:t>因战乱逃亡山泽的民众， </a:t>
            </a:r>
            <a:r>
              <a:rPr lang="zh-CN" altLang="en-US" sz="3200" dirty="0" smtClean="0"/>
              <a:t>归</a:t>
            </a:r>
            <a:r>
              <a:rPr lang="zh-CN" altLang="en-US" sz="3200" dirty="0"/>
              <a:t>返</a:t>
            </a:r>
            <a:r>
              <a:rPr lang="zh-CN" altLang="en-US" sz="3200" dirty="0" smtClean="0"/>
              <a:t>故里</a:t>
            </a:r>
            <a:r>
              <a:rPr lang="zh-CN" altLang="en-US" sz="3200" dirty="0"/>
              <a:t>；领取原有田宅</a:t>
            </a:r>
            <a:endParaRPr lang="zh-CN" altLang="en-US" sz="3200" dirty="0"/>
          </a:p>
        </p:txBody>
      </p:sp>
      <p:sp>
        <p:nvSpPr>
          <p:cNvPr id="31" name="TextBox 30"/>
          <p:cNvSpPr txBox="1"/>
          <p:nvPr/>
        </p:nvSpPr>
        <p:spPr>
          <a:xfrm>
            <a:off x="7218071" y="2831687"/>
            <a:ext cx="4991395" cy="1370965"/>
          </a:xfrm>
          <a:prstGeom prst="rect">
            <a:avLst/>
          </a:prstGeom>
          <a:noFill/>
          <a:ln w="28575" cap="rnd"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2400" b="1" kern="0" spc="-150">
                <a:solidFill>
                  <a:srgbClr val="002060"/>
                </a:solidFill>
                <a:latin typeface="楷体" pitchFamily="49" charset="-122"/>
                <a:ea typeface="楷体" pitchFamily="49" charset="-122"/>
              </a:defRPr>
            </a:lvl1pPr>
          </a:lstStyle>
          <a:p>
            <a:r>
              <a:rPr lang="zh-CN" altLang="en-US" sz="3200" dirty="0"/>
              <a:t>因饥饿而卖身为奴婢</a:t>
            </a:r>
            <a:r>
              <a:rPr lang="zh-CN" altLang="en-US" sz="3200" dirty="0" smtClean="0"/>
              <a:t>的人释放</a:t>
            </a:r>
            <a:r>
              <a:rPr lang="zh-CN" altLang="en-US" sz="3200" dirty="0"/>
              <a:t>为平民</a:t>
            </a:r>
            <a:endParaRPr lang="zh-CN" altLang="en-US" sz="3200" dirty="0"/>
          </a:p>
        </p:txBody>
      </p:sp>
      <p:sp>
        <p:nvSpPr>
          <p:cNvPr id="32" name="TextBox 31"/>
          <p:cNvSpPr txBox="1"/>
          <p:nvPr/>
        </p:nvSpPr>
        <p:spPr>
          <a:xfrm>
            <a:off x="7202172" y="5526293"/>
            <a:ext cx="4991395" cy="1370965"/>
          </a:xfrm>
          <a:prstGeom prst="rect">
            <a:avLst/>
          </a:prstGeom>
          <a:noFill/>
          <a:ln w="28575" cap="rnd"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2400" b="1" kern="0" spc="-150">
                <a:solidFill>
                  <a:srgbClr val="002060"/>
                </a:solidFill>
                <a:latin typeface="楷体" pitchFamily="49" charset="-122"/>
                <a:ea typeface="楷体" pitchFamily="49" charset="-122"/>
              </a:defRPr>
            </a:lvl1pPr>
          </a:lstStyle>
          <a:p>
            <a:r>
              <a:rPr lang="zh-CN" altLang="en-US" sz="3200" dirty="0"/>
              <a:t>减轻田租，十五税</a:t>
            </a:r>
            <a:r>
              <a:rPr lang="zh-CN" altLang="en-US" sz="3200" dirty="0" smtClean="0"/>
              <a:t>一</a:t>
            </a:r>
            <a:endParaRPr lang="en-US" altLang="zh-CN" sz="3200" dirty="0" smtClean="0"/>
          </a:p>
          <a:p>
            <a:endParaRPr lang="zh-CN" altLang="en-US" sz="3200" dirty="0"/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1496" y="5898288"/>
            <a:ext cx="764116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6"/>
    </p:custData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27" grpId="0" bldLvl="0" animBg="1"/>
      <p:bldP spid="31" grpId="0" bldLvl="0" animBg="1"/>
      <p:bldP spid="32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1558925" y="3573463"/>
            <a:ext cx="5329238" cy="100806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</a:rPr>
              <a:t>3</a:t>
            </a:r>
            <a:r>
              <a:rPr lang="zh-CN" alt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</a:rPr>
              <a:t>、“农，天下之大本也。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</a:rPr>
              <a:t>…</a:t>
            </a:r>
            <a:r>
              <a:rPr lang="zh-CN" alt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</a:rPr>
              <a:t>故今兹亲率群臣农以劝之。”</a:t>
            </a:r>
            <a:endParaRPr lang="zh-CN" alt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sp>
        <p:nvSpPr>
          <p:cNvPr id="14" name="五边形 13"/>
          <p:cNvSpPr/>
          <p:nvPr/>
        </p:nvSpPr>
        <p:spPr>
          <a:xfrm flipH="1">
            <a:off x="8142288" y="2760663"/>
            <a:ext cx="2520950" cy="863600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 Light" panose="020B0502040204020203" pitchFamily="34" charset="-122"/>
                <a:ea typeface="微软雅黑 Light" panose="020B0502040204020203" pitchFamily="34" charset="-122"/>
              </a:rPr>
              <a:t>鼓励农桑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552575" y="1196975"/>
            <a:ext cx="5318125" cy="863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</a:rPr>
              <a:t>1</a:t>
            </a:r>
            <a:r>
              <a:rPr lang="zh-CN" alt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</a:rPr>
              <a:t>、</a:t>
            </a:r>
            <a:r>
              <a:rPr lang="zh-CN" alt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</a:rPr>
              <a:t>“兵皆罢归家。”</a:t>
            </a:r>
            <a:endParaRPr lang="zh-CN" alt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565275" y="2205038"/>
            <a:ext cx="5316538" cy="11525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</a:rPr>
              <a:t>2</a:t>
            </a:r>
            <a:r>
              <a:rPr lang="zh-CN" alt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</a:rPr>
              <a:t>、“民以饥饿自卖为人奴婢者，皆免为庶人。”</a:t>
            </a:r>
            <a:endParaRPr lang="zh-CN" alt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558925" y="4797425"/>
            <a:ext cx="5329238" cy="8636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</a:rPr>
              <a:t>4</a:t>
            </a:r>
            <a:r>
              <a:rPr lang="zh-CN" alt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</a:rPr>
              <a:t>、“减田租，复十五税一。”</a:t>
            </a:r>
            <a:endParaRPr lang="zh-CN" alt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558925" y="5661025"/>
            <a:ext cx="5329238" cy="105251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</a:rPr>
              <a:t>“令士卒从入蜀、汉、关中者皆复终身（免徭役）。”</a:t>
            </a:r>
            <a:endParaRPr lang="zh-CN" alt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sp>
        <p:nvSpPr>
          <p:cNvPr id="12" name="五边形 11"/>
          <p:cNvSpPr/>
          <p:nvPr/>
        </p:nvSpPr>
        <p:spPr>
          <a:xfrm flipH="1">
            <a:off x="8142288" y="3708400"/>
            <a:ext cx="2520950" cy="863600"/>
          </a:xfrm>
          <a:prstGeom prst="homePlat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解甲归田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3" name="五边形 12"/>
          <p:cNvSpPr/>
          <p:nvPr/>
        </p:nvSpPr>
        <p:spPr>
          <a:xfrm flipH="1">
            <a:off x="8137525" y="5592763"/>
            <a:ext cx="2525713" cy="865187"/>
          </a:xfrm>
          <a:prstGeom prst="homePlat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 Light" panose="020B0502040204020203" pitchFamily="34" charset="-122"/>
                <a:ea typeface="微软雅黑 Light" panose="020B0502040204020203" pitchFamily="34" charset="-122"/>
              </a:rPr>
              <a:t>释奴为民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5" name="五边形 14"/>
          <p:cNvSpPr/>
          <p:nvPr/>
        </p:nvSpPr>
        <p:spPr>
          <a:xfrm flipH="1">
            <a:off x="8159750" y="4654550"/>
            <a:ext cx="2508250" cy="865188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轻徭薄赋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5" name="右大括号 4"/>
          <p:cNvSpPr/>
          <p:nvPr/>
        </p:nvSpPr>
        <p:spPr>
          <a:xfrm>
            <a:off x="8256588" y="1547813"/>
            <a:ext cx="849312" cy="4319587"/>
          </a:xfrm>
          <a:prstGeom prst="rightBrace">
            <a:avLst/>
          </a:prstGeom>
          <a:ln w="57150">
            <a:solidFill>
              <a:srgbClr val="0033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9026843" y="1571625"/>
            <a:ext cx="1290320" cy="416877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eaVert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</a:rPr>
              <a:t>汉高祖休养生息政策的措施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59259E-6 L -0.27691 -0.3597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89" y="-1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07407E-6 L -0.27656 -0.475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89" y="-2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 0.00301 L -0.27691 0.1289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89" y="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 0.00301 L -0.27691 0.1289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89" y="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12" grpId="0" bldLvl="0" animBg="1"/>
      <p:bldP spid="13" grpId="0" bldLvl="0" animBg="1"/>
      <p:bldP spid="15" grpId="0" bldLvl="0" animBg="1"/>
      <p:bldP spid="5" grpId="0" bldLvl="0" animBg="1"/>
      <p:bldP spid="6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5" name="文本框 1"/>
          <p:cNvSpPr txBox="1"/>
          <p:nvPr/>
        </p:nvSpPr>
        <p:spPr>
          <a:xfrm>
            <a:off x="2057400" y="1828800"/>
            <a:ext cx="8312150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3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3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zh-CN" altLang="en-US" sz="3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“兵皆罢归家”，让</a:t>
            </a:r>
            <a:r>
              <a:rPr lang="zh-CN" altLang="en-US" sz="3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士兵还乡务农</a:t>
            </a:r>
            <a:endParaRPr lang="zh-CN" altLang="en-US" sz="3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316" name="文本框 1"/>
          <p:cNvSpPr txBox="1"/>
          <p:nvPr/>
        </p:nvSpPr>
        <p:spPr>
          <a:xfrm>
            <a:off x="2057400" y="762000"/>
            <a:ext cx="2392363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4800" b="1">
                <a:latin typeface="微软雅黑" panose="020B0503020204020204" pitchFamily="34" charset="-122"/>
                <a:ea typeface="微软雅黑" panose="020B0503020204020204" pitchFamily="34" charset="-122"/>
              </a:rPr>
              <a:t>3. </a:t>
            </a:r>
            <a:r>
              <a:rPr lang="zh-CN" altLang="en-US" sz="4800" b="1">
                <a:latin typeface="微软雅黑" panose="020B0503020204020204" pitchFamily="34" charset="-122"/>
                <a:ea typeface="微软雅黑" panose="020B0503020204020204" pitchFamily="34" charset="-122"/>
              </a:rPr>
              <a:t>内容：</a:t>
            </a:r>
            <a:endParaRPr lang="zh-CN" altLang="en-US" sz="4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339" name="文本框 1"/>
          <p:cNvSpPr txBox="1"/>
          <p:nvPr/>
        </p:nvSpPr>
        <p:spPr>
          <a:xfrm>
            <a:off x="2133600" y="4191000"/>
            <a:ext cx="7553325" cy="17532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（</a:t>
            </a:r>
            <a:r>
              <a:rPr lang="en-US" altLang="zh-CN" sz="3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3</a:t>
            </a:r>
            <a:r>
              <a:rPr lang="zh-CN" altLang="en-US" sz="3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）</a:t>
            </a:r>
            <a:r>
              <a:rPr lang="zh-CN" altLang="en-US" sz="3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鼓励人民致力农业生产，</a:t>
            </a:r>
            <a:r>
              <a:rPr lang="zh-CN" altLang="en-US" sz="3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采取</a:t>
            </a:r>
            <a:r>
              <a:rPr lang="zh-CN" altLang="en-US" sz="3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轻徭薄赋的政策</a:t>
            </a:r>
            <a:endParaRPr lang="zh-CN" altLang="en-US" sz="3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14340" name="文本框 2"/>
          <p:cNvSpPr txBox="1"/>
          <p:nvPr/>
        </p:nvSpPr>
        <p:spPr>
          <a:xfrm>
            <a:off x="2133600" y="3048000"/>
            <a:ext cx="5036820" cy="9220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（</a:t>
            </a:r>
            <a:r>
              <a:rPr lang="en-US" altLang="zh-CN" sz="3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2</a:t>
            </a:r>
            <a:r>
              <a:rPr lang="zh-CN" altLang="en-US" sz="3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）将奴婢释放为平民</a:t>
            </a:r>
            <a:endParaRPr lang="zh-CN" altLang="en-US" sz="3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>
                                        <p:cTn id="2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>
                                        <p:cTn id="2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/>
      <p:bldP spid="14340" grpId="0"/>
      <p:bldP spid="14339" grpId="0"/>
      <p:bldP spid="133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9" name="文本框 1"/>
          <p:cNvSpPr txBox="1"/>
          <p:nvPr/>
        </p:nvSpPr>
        <p:spPr>
          <a:xfrm>
            <a:off x="3657600" y="3429000"/>
            <a:ext cx="6616700" cy="13220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使汉初的经济逐渐得以恢复和发展，社会局势稳定下来</a:t>
            </a:r>
            <a:endParaRPr lang="zh-CN" altLang="en-US" sz="40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340" name="文本框 1"/>
          <p:cNvSpPr txBox="1"/>
          <p:nvPr/>
        </p:nvSpPr>
        <p:spPr>
          <a:xfrm>
            <a:off x="1752600" y="1219200"/>
            <a:ext cx="8696325" cy="156845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757575"/>
              </a:gs>
            </a:gsLst>
            <a:lin ang="5400000" scaled="1"/>
            <a:tileRect/>
          </a:gradFill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800" b="1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思考：此次休养生息政策对当时社会的影响？</a:t>
            </a:r>
            <a:endParaRPr lang="zh-CN" altLang="en-US" sz="4800" b="1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3316" name="文本框 1"/>
          <p:cNvSpPr txBox="1"/>
          <p:nvPr/>
        </p:nvSpPr>
        <p:spPr>
          <a:xfrm>
            <a:off x="1524000" y="3352800"/>
            <a:ext cx="2392363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4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 </a:t>
            </a:r>
            <a:r>
              <a:rPr lang="zh-CN" altLang="en-US" sz="4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作用：</a:t>
            </a:r>
            <a:endParaRPr lang="zh-CN" altLang="en-US" sz="40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/>
      <p:bldP spid="14340" grpId="0" bldLvl="0" animBg="1"/>
      <p:bldP spid="133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3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776663" y="712788"/>
            <a:ext cx="4638675" cy="288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847534" y="755650"/>
            <a:ext cx="884679" cy="1709544"/>
          </a:xfrm>
          <a:prstGeom prst="roundRect">
            <a:avLst/>
          </a:prstGeom>
          <a:solidFill>
            <a:srgbClr val="FFFFFF">
              <a:alpha val="87059"/>
            </a:srgb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eaVert"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汉文帝</a:t>
            </a:r>
            <a:endParaRPr lang="zh-CN" altLang="en-US" sz="4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37121" y="712788"/>
            <a:ext cx="884679" cy="1709544"/>
          </a:xfrm>
          <a:prstGeom prst="roundRect">
            <a:avLst/>
          </a:prstGeom>
          <a:solidFill>
            <a:srgbClr val="FFFFFF">
              <a:alpha val="87059"/>
            </a:srgb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eaVert"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汉景帝</a:t>
            </a:r>
            <a:endParaRPr lang="zh-CN" altLang="en-US" sz="4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3" name="TextBox 46"/>
          <p:cNvSpPr txBox="1"/>
          <p:nvPr/>
        </p:nvSpPr>
        <p:spPr>
          <a:xfrm>
            <a:off x="1643063" y="3708400"/>
            <a:ext cx="4452937" cy="2676524"/>
          </a:xfrm>
          <a:prstGeom prst="wedgeRectCallout">
            <a:avLst>
              <a:gd name="adj1" fmla="val 28445"/>
              <a:gd name="adj2" fmla="val -73078"/>
            </a:avLst>
          </a:prstGeom>
          <a:solidFill>
            <a:srgbClr val="FDEADA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latin typeface="黑体" panose="02010600030101010101" pitchFamily="49" charset="-122"/>
                <a:ea typeface="黑体" panose="02010600030101010101" pitchFamily="49" charset="-122"/>
              </a:rPr>
              <a:t>    汉文帝</a:t>
            </a:r>
            <a:r>
              <a:rPr lang="zh-CN" altLang="en-US" sz="2400" b="1" dirty="0">
                <a:solidFill>
                  <a:srgbClr val="FF000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刘恒</a:t>
            </a:r>
            <a:r>
              <a:rPr lang="zh-CN" altLang="en-US" sz="2400" b="1" dirty="0">
                <a:latin typeface="黑体" panose="02010600030101010101" pitchFamily="49" charset="-122"/>
                <a:ea typeface="黑体" panose="02010600030101010101" pitchFamily="49" charset="-122"/>
              </a:rPr>
              <a:t>（前</a:t>
            </a:r>
            <a:r>
              <a:rPr lang="en-US" altLang="zh-CN" sz="2400" b="1" dirty="0">
                <a:latin typeface="黑体" panose="02010600030101010101" pitchFamily="49" charset="-122"/>
                <a:ea typeface="黑体" panose="02010600030101010101" pitchFamily="49" charset="-122"/>
              </a:rPr>
              <a:t>202</a:t>
            </a:r>
            <a:r>
              <a:rPr lang="zh-CN" altLang="en-US" sz="2400" b="1" dirty="0">
                <a:latin typeface="黑体" panose="02010600030101010101" pitchFamily="49" charset="-122"/>
                <a:ea typeface="黑体" panose="02010600030101010101" pitchFamily="49" charset="-122"/>
              </a:rPr>
              <a:t>年</a:t>
            </a:r>
            <a:r>
              <a:rPr lang="en-US" altLang="zh-CN" sz="2400" b="1" dirty="0">
                <a:latin typeface="黑体" panose="02010600030101010101" pitchFamily="49" charset="-122"/>
                <a:ea typeface="黑体" panose="02010600030101010101" pitchFamily="49" charset="-122"/>
              </a:rPr>
              <a:t>—</a:t>
            </a:r>
            <a:r>
              <a:rPr lang="zh-CN" altLang="en-US" sz="2400" b="1" dirty="0">
                <a:latin typeface="黑体" panose="02010600030101010101" pitchFamily="49" charset="-122"/>
                <a:ea typeface="黑体" panose="02010600030101010101" pitchFamily="49" charset="-122"/>
              </a:rPr>
              <a:t>前</a:t>
            </a:r>
            <a:r>
              <a:rPr lang="en-US" altLang="zh-CN" sz="2400" b="1" dirty="0">
                <a:latin typeface="黑体" panose="02010600030101010101" pitchFamily="49" charset="-122"/>
                <a:ea typeface="黑体" panose="02010600030101010101" pitchFamily="49" charset="-122"/>
              </a:rPr>
              <a:t>157</a:t>
            </a:r>
            <a:r>
              <a:rPr lang="zh-CN" altLang="en-US" sz="2400" b="1" dirty="0">
                <a:latin typeface="黑体" panose="02010600030101010101" pitchFamily="49" charset="-122"/>
                <a:ea typeface="黑体" panose="02010600030101010101" pitchFamily="49" charset="-122"/>
              </a:rPr>
              <a:t>年），汉高祖刘邦第四子，西汉</a:t>
            </a:r>
            <a:r>
              <a:rPr lang="zh-CN" altLang="en-US" sz="2400" b="1" dirty="0">
                <a:solidFill>
                  <a:srgbClr val="FF000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第五位</a:t>
            </a:r>
            <a:r>
              <a:rPr lang="zh-CN" altLang="en-US" sz="2400" b="1" dirty="0">
                <a:latin typeface="黑体" panose="02010600030101010101" pitchFamily="49" charset="-122"/>
                <a:ea typeface="黑体" panose="02010600030101010101" pitchFamily="49" charset="-122"/>
              </a:rPr>
              <a:t>皇帝。前</a:t>
            </a:r>
            <a:r>
              <a:rPr lang="en-US" altLang="zh-CN" sz="2400" b="1" dirty="0">
                <a:latin typeface="黑体" panose="02010600030101010101" pitchFamily="49" charset="-122"/>
                <a:ea typeface="黑体" panose="02010600030101010101" pitchFamily="49" charset="-122"/>
              </a:rPr>
              <a:t>196</a:t>
            </a:r>
            <a:r>
              <a:rPr lang="zh-CN" altLang="en-US" sz="2400" b="1" dirty="0">
                <a:latin typeface="黑体" panose="02010600030101010101" pitchFamily="49" charset="-122"/>
                <a:ea typeface="黑体" panose="02010600030101010101" pitchFamily="49" charset="-122"/>
              </a:rPr>
              <a:t>年，汉高祖封刘恒为代王。其为人宽容平和，在政治上保持低调。前</a:t>
            </a:r>
            <a:r>
              <a:rPr lang="en-US" altLang="zh-CN" sz="2400" b="1" dirty="0">
                <a:latin typeface="黑体" panose="02010600030101010101" pitchFamily="49" charset="-122"/>
                <a:ea typeface="黑体" panose="02010600030101010101" pitchFamily="49" charset="-122"/>
              </a:rPr>
              <a:t>180</a:t>
            </a:r>
            <a:r>
              <a:rPr lang="zh-CN" altLang="en-US" sz="2400" b="1" dirty="0">
                <a:latin typeface="黑体" panose="02010600030101010101" pitchFamily="49" charset="-122"/>
                <a:ea typeface="黑体" panose="02010600030101010101" pitchFamily="49" charset="-122"/>
              </a:rPr>
              <a:t>年，吕后一死，大臣迎立刘恒入京为帝，是为汉文帝。</a:t>
            </a:r>
            <a:endParaRPr lang="zh-CN" altLang="en-US" sz="2400" b="1" dirty="0"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sp>
        <p:nvSpPr>
          <p:cNvPr id="14" name="TextBox 46"/>
          <p:cNvSpPr txBox="1"/>
          <p:nvPr/>
        </p:nvSpPr>
        <p:spPr>
          <a:xfrm>
            <a:off x="6240463" y="3716338"/>
            <a:ext cx="4319587" cy="2676524"/>
          </a:xfrm>
          <a:prstGeom prst="wedgeRectCallout">
            <a:avLst>
              <a:gd name="adj1" fmla="val -29994"/>
              <a:gd name="adj2" fmla="val -7409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dirty="0">
                <a:latin typeface="黑体" panose="02010600030101010101" pitchFamily="49" charset="-122"/>
                <a:ea typeface="黑体" panose="02010600030101010101" pitchFamily="49" charset="-122"/>
              </a:rPr>
              <a:t>    </a:t>
            </a:r>
            <a:r>
              <a:rPr lang="zh-CN" altLang="en-US" sz="2400" b="1" dirty="0">
                <a:latin typeface="黑体" panose="02010600030101010101" pitchFamily="49" charset="-122"/>
                <a:ea typeface="黑体" panose="02010600030101010101" pitchFamily="49" charset="-122"/>
              </a:rPr>
              <a:t>汉景帝</a:t>
            </a:r>
            <a:r>
              <a:rPr lang="zh-CN" altLang="en-US" sz="2400" b="1" dirty="0">
                <a:solidFill>
                  <a:srgbClr val="FF000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刘启</a:t>
            </a:r>
            <a:r>
              <a:rPr lang="en-US" altLang="zh-CN" sz="2400" b="1" dirty="0">
                <a:latin typeface="黑体" panose="02010600030101010101" pitchFamily="49" charset="-122"/>
                <a:ea typeface="黑体" panose="02010600030101010101" pitchFamily="49" charset="-122"/>
              </a:rPr>
              <a:t>(</a:t>
            </a:r>
            <a:r>
              <a:rPr lang="zh-CN" altLang="en-US" sz="2400" b="1" dirty="0">
                <a:latin typeface="黑体" panose="02010600030101010101" pitchFamily="49" charset="-122"/>
                <a:ea typeface="黑体" panose="02010600030101010101" pitchFamily="49" charset="-122"/>
              </a:rPr>
              <a:t>公元前</a:t>
            </a:r>
            <a:r>
              <a:rPr lang="en-US" altLang="zh-CN" sz="2400" b="1" dirty="0">
                <a:latin typeface="黑体" panose="02010600030101010101" pitchFamily="49" charset="-122"/>
                <a:ea typeface="黑体" panose="02010600030101010101" pitchFamily="49" charset="-122"/>
              </a:rPr>
              <a:t>188</a:t>
            </a:r>
            <a:r>
              <a:rPr lang="zh-CN" altLang="en-US" sz="2400" b="1" dirty="0">
                <a:latin typeface="黑体" panose="02010600030101010101" pitchFamily="49" charset="-122"/>
                <a:ea typeface="黑体" panose="02010600030101010101" pitchFamily="49" charset="-122"/>
              </a:rPr>
              <a:t>年</a:t>
            </a:r>
            <a:r>
              <a:rPr lang="en-US" altLang="zh-CN" sz="2400" b="1" dirty="0">
                <a:latin typeface="黑体" panose="02010600030101010101" pitchFamily="49" charset="-122"/>
                <a:ea typeface="黑体" panose="02010600030101010101" pitchFamily="49" charset="-122"/>
              </a:rPr>
              <a:t>-</a:t>
            </a:r>
            <a:r>
              <a:rPr lang="zh-CN" altLang="en-US" sz="2400" b="1" dirty="0">
                <a:latin typeface="黑体" panose="02010600030101010101" pitchFamily="49" charset="-122"/>
                <a:ea typeface="黑体" panose="02010600030101010101" pitchFamily="49" charset="-122"/>
              </a:rPr>
              <a:t>公元前</a:t>
            </a:r>
            <a:r>
              <a:rPr lang="en-US" altLang="zh-CN" sz="2400" b="1" dirty="0">
                <a:latin typeface="黑体" panose="02010600030101010101" pitchFamily="49" charset="-122"/>
                <a:ea typeface="黑体" panose="02010600030101010101" pitchFamily="49" charset="-122"/>
              </a:rPr>
              <a:t>141</a:t>
            </a:r>
            <a:r>
              <a:rPr lang="zh-CN" altLang="en-US" sz="2400" b="1" dirty="0">
                <a:latin typeface="黑体" panose="02010600030101010101" pitchFamily="49" charset="-122"/>
                <a:ea typeface="黑体" panose="02010600030101010101" pitchFamily="49" charset="-122"/>
              </a:rPr>
              <a:t>年</a:t>
            </a:r>
            <a:r>
              <a:rPr lang="en-US" altLang="zh-CN" sz="2400" b="1" dirty="0">
                <a:latin typeface="黑体" panose="02010600030101010101" pitchFamily="49" charset="-122"/>
                <a:ea typeface="黑体" panose="02010600030101010101" pitchFamily="49" charset="-122"/>
              </a:rPr>
              <a:t>)</a:t>
            </a:r>
            <a:r>
              <a:rPr lang="zh-CN" altLang="en-US" sz="2400" b="1" dirty="0">
                <a:latin typeface="黑体" panose="02010600030101010101" pitchFamily="49" charset="-122"/>
                <a:ea typeface="黑体" panose="02010600030101010101" pitchFamily="49" charset="-122"/>
              </a:rPr>
              <a:t>，汉文帝刘恒第五子，西汉</a:t>
            </a:r>
            <a:r>
              <a:rPr lang="zh-CN" altLang="en-US" sz="2400" b="1" dirty="0">
                <a:solidFill>
                  <a:srgbClr val="FF000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第六位</a:t>
            </a:r>
            <a:r>
              <a:rPr lang="zh-CN" altLang="en-US" sz="2400" b="1" dirty="0">
                <a:latin typeface="黑体" panose="02010600030101010101" pitchFamily="49" charset="-122"/>
                <a:ea typeface="黑体" panose="02010600030101010101" pitchFamily="49" charset="-122"/>
              </a:rPr>
              <a:t>皇帝。刘启在位</a:t>
            </a:r>
            <a:r>
              <a:rPr lang="en-US" altLang="zh-CN" sz="2400" b="1" dirty="0">
                <a:latin typeface="黑体" panose="02010600030101010101" pitchFamily="49" charset="-122"/>
                <a:ea typeface="黑体" panose="02010600030101010101" pitchFamily="49" charset="-122"/>
              </a:rPr>
              <a:t>16</a:t>
            </a:r>
            <a:r>
              <a:rPr lang="zh-CN" altLang="en-US" sz="2400" b="1" dirty="0">
                <a:latin typeface="黑体" panose="02010600030101010101" pitchFamily="49" charset="-122"/>
                <a:ea typeface="黑体" panose="02010600030101010101" pitchFamily="49" charset="-122"/>
              </a:rPr>
              <a:t>年，他继承和发展其父汉文帝的事业，继续奉行“与民休息”政策，并削弱诸侯封地，平定“七国之乱” 。</a:t>
            </a:r>
            <a:endParaRPr lang="zh-CN" altLang="en-US" sz="2400" b="1" dirty="0"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385" name="Picture 7" descr="b3fb43166d224f4a1f11b3d60cf790529922d16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43200" y="1524000"/>
            <a:ext cx="7010400" cy="4114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6" name="Text Box 8"/>
          <p:cNvSpPr txBox="1"/>
          <p:nvPr/>
        </p:nvSpPr>
        <p:spPr>
          <a:xfrm>
            <a:off x="2590800" y="5715000"/>
            <a:ext cx="792480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spcBef>
                <a:spcPct val="50000"/>
              </a:spcBef>
            </a:pPr>
            <a:r>
              <a:rPr lang="en-US" altLang="zh-CN" dirty="0">
                <a:latin typeface="Arial" panose="020B0604020202020204" pitchFamily="34" charset="0"/>
                <a:ea typeface="黑体" panose="02010600030101010101" pitchFamily="49" charset="-122"/>
              </a:rPr>
              <a:t> </a:t>
            </a:r>
            <a:r>
              <a:rPr lang="zh-CN" altLang="en-US" sz="36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到了</a:t>
            </a:r>
            <a:r>
              <a:rPr lang="zh-CN" altLang="en-US" sz="3600" b="1" i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汉文帝、汉景帝实行什么政策，实现了“文景之治”？</a:t>
            </a:r>
            <a:endParaRPr lang="zh-CN" altLang="en-US" sz="3600" b="1" i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364" name="WordArt 9"/>
          <p:cNvSpPr>
            <a:spLocks noTextEdit="1"/>
          </p:cNvSpPr>
          <p:nvPr/>
        </p:nvSpPr>
        <p:spPr>
          <a:xfrm>
            <a:off x="1981200" y="152400"/>
            <a:ext cx="5654675" cy="1035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Autofit/>
          </a:bodyPr>
          <a:p>
            <a:pPr lvl="0" indent="0" algn="l" fontAlgn="base"/>
            <a:r>
              <a:rPr lang="zh-CN" altLang="en-US" sz="4800" b="1" strike="noStrike" noProof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宋体" panose="02010600030101010101" pitchFamily="2" charset="-122"/>
              </a:rPr>
              <a:t>三、</a:t>
            </a:r>
            <a:r>
              <a:rPr lang="en-US" altLang="x-none" sz="4800" b="1" strike="noStrike" noProof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宋体" panose="02010600030101010101" pitchFamily="2" charset="-122"/>
              </a:rPr>
              <a:t>“</a:t>
            </a:r>
            <a:r>
              <a:rPr lang="zh-CN" altLang="en-US" sz="4800" b="1" strike="noStrike" noProof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宋体" panose="02010600030101010101" pitchFamily="2" charset="-122"/>
              </a:rPr>
              <a:t>文景之治</a:t>
            </a:r>
            <a:r>
              <a:rPr lang="en-US" altLang="x-none" sz="4800" b="1" strike="noStrike" noProof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宋体" panose="02010600030101010101" pitchFamily="2" charset="-122"/>
              </a:rPr>
              <a:t>”</a:t>
            </a:r>
            <a:endParaRPr lang="en-US" altLang="x-none" sz="4800" b="1" strike="noStrike" noProof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>
    <p:split orient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90037" y="4515160"/>
            <a:ext cx="2401961" cy="2399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"/>
          <a:stretch>
            <a:fillRect/>
          </a:stretch>
        </p:blipFill>
        <p:spPr bwMode="auto">
          <a:xfrm>
            <a:off x="47359" y="4581129"/>
            <a:ext cx="2352335" cy="2222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6"/>
          <p:cNvSpPr>
            <a:spLocks noChangeArrowheads="1"/>
          </p:cNvSpPr>
          <p:nvPr/>
        </p:nvSpPr>
        <p:spPr bwMode="auto">
          <a:xfrm>
            <a:off x="1265424" y="390384"/>
            <a:ext cx="9591261" cy="823595"/>
          </a:xfrm>
          <a:prstGeom prst="rect">
            <a:avLst/>
          </a:prstGeom>
          <a:noFill/>
          <a:ln>
            <a:noFill/>
          </a:ln>
        </p:spPr>
        <p:txBody>
          <a:bodyPr wrap="square" lIns="85980" tIns="42989" rIns="85980" bIns="42989">
            <a:spAutoFit/>
          </a:bodyPr>
          <a:lstStyle/>
          <a:p>
            <a:pPr defTabSz="909955">
              <a:defRPr/>
            </a:pPr>
            <a:r>
              <a:rPr lang="zh-CN" altLang="en-US" sz="4800" dirty="0">
                <a:solidFill>
                  <a:srgbClr val="C00000"/>
                </a:solidFill>
                <a:latin typeface="隶书" panose="02010509060101010101" pitchFamily="49" charset="-122"/>
                <a:ea typeface="隶书" panose="02010509060101010101" pitchFamily="49" charset="-122"/>
                <a:sym typeface="微软雅黑" panose="020B0503020204020204" pitchFamily="34" charset="-122"/>
              </a:rPr>
              <a:t>文帝、</a:t>
            </a:r>
            <a:r>
              <a:rPr lang="zh-CN" altLang="en-US" sz="4800" dirty="0" smtClean="0">
                <a:solidFill>
                  <a:srgbClr val="C00000"/>
                </a:solidFill>
                <a:latin typeface="隶书" panose="02010509060101010101" pitchFamily="49" charset="-122"/>
                <a:ea typeface="隶书" panose="02010509060101010101" pitchFamily="49" charset="-122"/>
                <a:sym typeface="微软雅黑" panose="020B0503020204020204" pitchFamily="34" charset="-122"/>
              </a:rPr>
              <a:t>景帝休养生息措施</a:t>
            </a:r>
            <a:endParaRPr lang="zh-CN" altLang="en-US" sz="4800" dirty="0">
              <a:solidFill>
                <a:srgbClr val="C00000"/>
              </a:solidFill>
              <a:latin typeface="隶书" panose="02010509060101010101" pitchFamily="49" charset="-122"/>
              <a:ea typeface="隶书" panose="02010509060101010101" pitchFamily="49" charset="-122"/>
              <a:sym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539584" y="390384"/>
            <a:ext cx="748303" cy="749685"/>
            <a:chOff x="420490" y="179675"/>
            <a:chExt cx="739730" cy="741097"/>
          </a:xfrm>
        </p:grpSpPr>
        <p:pic>
          <p:nvPicPr>
            <p:cNvPr id="6" name="Picture 4" descr="C:\Users\Soloman\Desktop\墨斑2.png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420490" y="180057"/>
              <a:ext cx="739730" cy="740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3" descr="C:\Users\Soloman\Desktop\未标题-3.png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 rot="20259909">
              <a:off x="449487" y="179675"/>
              <a:ext cx="681735" cy="695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图片 24" descr="D_042.jpg"/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89012" y="1770704"/>
            <a:ext cx="868987" cy="825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31" descr="D_042.jpg"/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88281" y="2779495"/>
            <a:ext cx="869075" cy="827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35" descr="D_042.jpg"/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88281" y="3789636"/>
            <a:ext cx="869075" cy="827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11"/>
          <p:cNvSpPr/>
          <p:nvPr/>
        </p:nvSpPr>
        <p:spPr bwMode="auto">
          <a:xfrm>
            <a:off x="880253" y="1587165"/>
            <a:ext cx="1101235" cy="11012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200" dirty="0">
                <a:solidFill>
                  <a:prstClr val="black"/>
                </a:solidFill>
                <a:latin typeface="方正华隶简体" pitchFamily="65" charset="-122"/>
                <a:ea typeface="方正华隶简体" pitchFamily="65" charset="-122"/>
              </a:rPr>
              <a:t>1</a:t>
            </a:r>
            <a:endParaRPr lang="zh-CN" altLang="en-US" sz="3200" dirty="0">
              <a:solidFill>
                <a:prstClr val="black"/>
              </a:solidFill>
              <a:latin typeface="方正华隶简体" pitchFamily="65" charset="-122"/>
              <a:ea typeface="方正华隶简体" pitchFamily="65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1539869" y="1771379"/>
            <a:ext cx="10439255" cy="825252"/>
            <a:chOff x="2533733" y="1343047"/>
            <a:chExt cx="4889544" cy="618939"/>
          </a:xfrm>
        </p:grpSpPr>
        <p:sp>
          <p:nvSpPr>
            <p:cNvPr id="14" name="矩形 13"/>
            <p:cNvSpPr/>
            <p:nvPr/>
          </p:nvSpPr>
          <p:spPr bwMode="auto">
            <a:xfrm>
              <a:off x="2809324" y="1343047"/>
              <a:ext cx="4613953" cy="5496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spcBef>
                  <a:spcPct val="50000"/>
                </a:spcBef>
              </a:pPr>
              <a:r>
                <a:rPr lang="zh-CN" altLang="en-US" sz="5335" spc="-300" dirty="0">
                  <a:solidFill>
                    <a:prstClr val="black"/>
                  </a:solidFill>
                  <a:ea typeface="楷体" pitchFamily="49" charset="-122"/>
                </a:rPr>
                <a:t>注重农业生产，提倡以</a:t>
              </a:r>
              <a:r>
                <a:rPr lang="zh-CN" altLang="en-US" sz="5335" spc="-300" dirty="0" smtClean="0">
                  <a:solidFill>
                    <a:prstClr val="black"/>
                  </a:solidFill>
                  <a:ea typeface="楷体" pitchFamily="49" charset="-122"/>
                </a:rPr>
                <a:t>农为本</a:t>
              </a:r>
              <a:endParaRPr lang="zh-CN" altLang="en-US" sz="5335" spc="-300" dirty="0">
                <a:solidFill>
                  <a:prstClr val="black"/>
                </a:solidFill>
                <a:ea typeface="楷体" pitchFamily="49" charset="-122"/>
              </a:endParaRPr>
            </a:p>
          </p:txBody>
        </p:sp>
        <p:pic>
          <p:nvPicPr>
            <p:cNvPr id="15" name="图片 28" descr="C_108.jpg"/>
            <p:cNvPicPr>
              <a:picLocks noChangeAspect="1"/>
            </p:cNvPicPr>
            <p:nvPr/>
          </p:nvPicPr>
          <p:blipFill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33733" y="1824332"/>
              <a:ext cx="4497271" cy="137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" name="组合 15"/>
          <p:cNvGrpSpPr/>
          <p:nvPr/>
        </p:nvGrpSpPr>
        <p:grpSpPr>
          <a:xfrm>
            <a:off x="1539289" y="2779495"/>
            <a:ext cx="9104520" cy="827951"/>
            <a:chOff x="2533295" y="2099134"/>
            <a:chExt cx="4889983" cy="620963"/>
          </a:xfrm>
        </p:grpSpPr>
        <p:sp>
          <p:nvSpPr>
            <p:cNvPr id="17" name="矩形 16"/>
            <p:cNvSpPr/>
            <p:nvPr/>
          </p:nvSpPr>
          <p:spPr bwMode="auto">
            <a:xfrm>
              <a:off x="2809325" y="2099134"/>
              <a:ext cx="4613953" cy="55264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spcBef>
                  <a:spcPct val="50000"/>
                </a:spcBef>
              </a:pPr>
              <a:r>
                <a:rPr lang="zh-CN" altLang="en-US" sz="5335" spc="-300" dirty="0">
                  <a:solidFill>
                    <a:prstClr val="black"/>
                  </a:solidFill>
                  <a:ea typeface="楷体" pitchFamily="49" charset="-122"/>
                </a:rPr>
                <a:t>进一步减轻赋税和徭役</a:t>
              </a:r>
              <a:endParaRPr lang="zh-CN" altLang="en-US" sz="5335" spc="-300" dirty="0">
                <a:solidFill>
                  <a:prstClr val="black"/>
                </a:solidFill>
                <a:ea typeface="楷体" pitchFamily="49" charset="-122"/>
              </a:endParaRPr>
            </a:p>
          </p:txBody>
        </p:sp>
        <p:pic>
          <p:nvPicPr>
            <p:cNvPr id="18" name="图片 33" descr="C_108.jpg"/>
            <p:cNvPicPr>
              <a:picLocks noChangeAspect="1"/>
            </p:cNvPicPr>
            <p:nvPr/>
          </p:nvPicPr>
          <p:blipFill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33295" y="2582105"/>
              <a:ext cx="4497709" cy="137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组合 18"/>
          <p:cNvGrpSpPr/>
          <p:nvPr/>
        </p:nvGrpSpPr>
        <p:grpSpPr>
          <a:xfrm>
            <a:off x="1539289" y="3789636"/>
            <a:ext cx="10652711" cy="827949"/>
            <a:chOff x="2533295" y="2856740"/>
            <a:chExt cx="4889983" cy="620962"/>
          </a:xfrm>
        </p:grpSpPr>
        <p:sp>
          <p:nvSpPr>
            <p:cNvPr id="20" name="矩形 19"/>
            <p:cNvSpPr/>
            <p:nvPr/>
          </p:nvSpPr>
          <p:spPr bwMode="auto">
            <a:xfrm>
              <a:off x="2809325" y="2856740"/>
              <a:ext cx="4613953" cy="55264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spcBef>
                  <a:spcPct val="50000"/>
                </a:spcBef>
              </a:pPr>
              <a:r>
                <a:rPr lang="zh-CN" altLang="en-US" sz="5335" spc="-300" dirty="0">
                  <a:solidFill>
                    <a:prstClr val="black"/>
                  </a:solidFill>
                  <a:ea typeface="楷体" pitchFamily="49" charset="-122"/>
                </a:rPr>
                <a:t>重视“以德化民”，废除严刑峻法</a:t>
              </a:r>
              <a:endParaRPr lang="zh-CN" altLang="en-US" sz="5335" spc="-300" dirty="0">
                <a:solidFill>
                  <a:prstClr val="black"/>
                </a:solidFill>
                <a:ea typeface="楷体" pitchFamily="49" charset="-122"/>
              </a:endParaRPr>
            </a:p>
          </p:txBody>
        </p:sp>
        <p:pic>
          <p:nvPicPr>
            <p:cNvPr id="21" name="图片 37" descr="C_108.jpg"/>
            <p:cNvPicPr>
              <a:picLocks noChangeAspect="1"/>
            </p:cNvPicPr>
            <p:nvPr/>
          </p:nvPicPr>
          <p:blipFill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33295" y="3339710"/>
              <a:ext cx="4497709" cy="137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" name="矩形 24"/>
          <p:cNvSpPr/>
          <p:nvPr/>
        </p:nvSpPr>
        <p:spPr>
          <a:xfrm>
            <a:off x="880253" y="2597305"/>
            <a:ext cx="1101235" cy="11012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200" dirty="0">
                <a:solidFill>
                  <a:prstClr val="black"/>
                </a:solidFill>
                <a:latin typeface="方正华隶简体" pitchFamily="65" charset="-122"/>
                <a:ea typeface="方正华隶简体" pitchFamily="65" charset="-122"/>
              </a:rPr>
              <a:t>2</a:t>
            </a:r>
            <a:endParaRPr lang="zh-CN" altLang="en-US" sz="3200" dirty="0">
              <a:solidFill>
                <a:prstClr val="black"/>
              </a:solidFill>
              <a:latin typeface="方正华隶简体" pitchFamily="65" charset="-122"/>
              <a:ea typeface="方正华隶简体" pitchFamily="65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880253" y="3607445"/>
            <a:ext cx="1101235" cy="11012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200" dirty="0">
                <a:solidFill>
                  <a:prstClr val="black"/>
                </a:solidFill>
                <a:latin typeface="方正华隶简体" pitchFamily="65" charset="-122"/>
                <a:ea typeface="方正华隶简体" pitchFamily="65" charset="-122"/>
              </a:rPr>
              <a:t>3</a:t>
            </a:r>
            <a:endParaRPr lang="zh-CN" altLang="en-US" sz="3200" dirty="0">
              <a:solidFill>
                <a:prstClr val="black"/>
              </a:solidFill>
              <a:latin typeface="方正华隶简体" pitchFamily="65" charset="-122"/>
              <a:ea typeface="方正华隶简体" pitchFamily="65" charset="-122"/>
            </a:endParaRPr>
          </a:p>
        </p:txBody>
      </p:sp>
      <p:pic>
        <p:nvPicPr>
          <p:cNvPr id="22" name="图片 39" descr="D_042.jpg"/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88281" y="4699375"/>
            <a:ext cx="869075" cy="825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组合 22"/>
          <p:cNvGrpSpPr/>
          <p:nvPr/>
        </p:nvGrpSpPr>
        <p:grpSpPr>
          <a:xfrm>
            <a:off x="1539289" y="4699375"/>
            <a:ext cx="10226959" cy="825927"/>
            <a:chOff x="2533295" y="3684184"/>
            <a:chExt cx="4889983" cy="619445"/>
          </a:xfrm>
        </p:grpSpPr>
        <p:sp>
          <p:nvSpPr>
            <p:cNvPr id="24" name="矩形 23"/>
            <p:cNvSpPr/>
            <p:nvPr/>
          </p:nvSpPr>
          <p:spPr bwMode="auto">
            <a:xfrm>
              <a:off x="2809325" y="3684184"/>
              <a:ext cx="4613953" cy="5511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spcBef>
                  <a:spcPct val="50000"/>
                </a:spcBef>
              </a:pPr>
              <a:r>
                <a:rPr lang="zh-CN" altLang="en-US" sz="5335" spc="-300" dirty="0">
                  <a:solidFill>
                    <a:schemeClr val="tx1"/>
                  </a:solidFill>
                  <a:ea typeface="楷体" pitchFamily="49" charset="-122"/>
                </a:rPr>
                <a:t>提倡勤俭治国，反对奢侈浮华</a:t>
              </a:r>
              <a:endParaRPr lang="zh-CN" altLang="en-US" sz="5335" spc="-300" dirty="0">
                <a:solidFill>
                  <a:schemeClr val="tx1"/>
                </a:solidFill>
                <a:ea typeface="楷体" pitchFamily="49" charset="-122"/>
              </a:endParaRPr>
            </a:p>
          </p:txBody>
        </p:sp>
        <p:pic>
          <p:nvPicPr>
            <p:cNvPr id="27" name="图片 41" descr="C_108.jpg"/>
            <p:cNvPicPr>
              <a:picLocks noChangeAspect="1"/>
            </p:cNvPicPr>
            <p:nvPr/>
          </p:nvPicPr>
          <p:blipFill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33295" y="4165975"/>
              <a:ext cx="4497709" cy="137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" name="矩形 28"/>
          <p:cNvSpPr/>
          <p:nvPr/>
        </p:nvSpPr>
        <p:spPr>
          <a:xfrm>
            <a:off x="880253" y="4515161"/>
            <a:ext cx="1101235" cy="11012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dirty="0">
                <a:solidFill>
                  <a:schemeClr val="tx1"/>
                </a:solidFill>
                <a:latin typeface="方正华隶简体" pitchFamily="65" charset="-122"/>
                <a:ea typeface="方正华隶简体" pitchFamily="65" charset="-122"/>
              </a:rPr>
              <a:t>4</a:t>
            </a:r>
            <a:endParaRPr lang="zh-CN" altLang="en-US" sz="3200" dirty="0">
              <a:solidFill>
                <a:schemeClr val="tx1"/>
              </a:solidFill>
              <a:latin typeface="方正华隶简体" pitchFamily="65" charset="-122"/>
              <a:ea typeface="方正华隶简体" pitchFamily="65" charset="-122"/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1496" y="5898288"/>
            <a:ext cx="764116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6" descr="F:\360安全浏览器下载\水墨\1402\09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10184037" y="117785"/>
            <a:ext cx="1478253" cy="1570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8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8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1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8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21600000">
                                      <p:cBhvr>
                                        <p:cTn id="6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utoUpdateAnimBg="0"/>
      <p:bldP spid="12" grpId="0" bldLvl="0" animBg="1"/>
      <p:bldP spid="25" grpId="0" bldLvl="0" animBg="1"/>
      <p:bldP spid="26" grpId="0" bldLvl="0" animBg="1"/>
      <p:bldP spid="29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09" name="Text Box 6"/>
          <p:cNvSpPr txBox="1"/>
          <p:nvPr/>
        </p:nvSpPr>
        <p:spPr>
          <a:xfrm>
            <a:off x="1524000" y="304800"/>
            <a:ext cx="92011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36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en-US" sz="3600" b="1" i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以下材料反映出文帝、景帝的什么措施？</a:t>
            </a:r>
            <a:endParaRPr lang="zh-CN" altLang="en-US" sz="3600" b="1" i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410" name="Text Box 7"/>
          <p:cNvSpPr txBox="1"/>
          <p:nvPr/>
        </p:nvSpPr>
        <p:spPr>
          <a:xfrm>
            <a:off x="2133600" y="1066800"/>
            <a:ext cx="8148638" cy="3417570"/>
          </a:xfrm>
          <a:prstGeom prst="rect">
            <a:avLst/>
          </a:prstGeom>
          <a:noFill/>
          <a:ln w="25400" cap="flat" cmpd="sng">
            <a:solidFill>
              <a:srgbClr val="C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0170" tIns="46990" rIns="90170" bIns="4699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en-US" sz="3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夫农，天下之本也，</a:t>
            </a:r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朕亲率天下农耕以供粢盛</a:t>
            </a:r>
            <a:r>
              <a:rPr lang="en-US" altLang="zh-CN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(zi cheng</a:t>
            </a:r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，皇后亲桑以奉祭服，其具礼仪。</a:t>
            </a:r>
            <a:endParaRPr lang="zh-CN" altLang="en-US" sz="3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——《汉书·文帝纪第四》</a:t>
            </a:r>
            <a:endParaRPr lang="zh-CN" altLang="en-US" sz="3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436" name="Text Box 8"/>
          <p:cNvSpPr txBox="1"/>
          <p:nvPr/>
        </p:nvSpPr>
        <p:spPr>
          <a:xfrm>
            <a:off x="3581400" y="4648200"/>
            <a:ext cx="7110413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3600" b="1">
                <a:solidFill>
                  <a:srgbClr val="FF0000"/>
                </a:solidFill>
                <a:latin typeface="Century Gothic" pitchFamily="2" charset="0"/>
                <a:ea typeface="微软雅黑" panose="020B0503020204020204" pitchFamily="34" charset="-122"/>
              </a:rPr>
              <a:t>① 注重农业生产，提倡以农为本</a:t>
            </a:r>
            <a:endParaRPr lang="zh-CN" altLang="en-US" sz="3600" b="1">
              <a:solidFill>
                <a:srgbClr val="FF0000"/>
              </a:solidFill>
              <a:latin typeface="Century Gothic" pitchFamily="2" charset="0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810000" y="5562600"/>
            <a:ext cx="545782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② 进一步减轻赋税和徭役，把田赋降到了三十税一</a:t>
            </a:r>
            <a:endParaRPr lang="zh-CN" altLang="en-US" sz="36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413" name="文本框 1"/>
          <p:cNvSpPr txBox="1"/>
          <p:nvPr/>
        </p:nvSpPr>
        <p:spPr>
          <a:xfrm>
            <a:off x="1600200" y="4648200"/>
            <a:ext cx="2128838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40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 </a:t>
            </a:r>
            <a:r>
              <a:rPr lang="zh-CN" altLang="en-US" sz="40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措施：</a:t>
            </a:r>
            <a:endParaRPr lang="zh-CN" altLang="en-US" sz="4000" b="1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>
                                        <p:cTn id="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 bldLvl="0"/>
      <p:bldP spid="3" grpId="0"/>
      <p:bldP spid="174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3" name="Text Box 7"/>
          <p:cNvSpPr txBox="1"/>
          <p:nvPr/>
        </p:nvSpPr>
        <p:spPr>
          <a:xfrm>
            <a:off x="2438400" y="2286000"/>
            <a:ext cx="7531100" cy="2309495"/>
          </a:xfrm>
          <a:prstGeom prst="rect">
            <a:avLst/>
          </a:prstGeom>
          <a:noFill/>
          <a:ln w="25400" cap="flat" cmpd="sng">
            <a:solidFill>
              <a:srgbClr val="BA65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lIns="90170" tIns="46990" rIns="90170" bIns="46990" anchor="t">
            <a:spAutoFit/>
          </a:bodyPr>
          <a:p>
            <a:r>
              <a:rPr lang="zh-CN" altLang="en-US" sz="3600" b="1" dirty="0">
                <a:solidFill>
                  <a:srgbClr val="CC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    年八十已上，赐米人月一石（dan)，肉二十斤，酒五斗；其九十已上，又赐帛人二匹，絮三斤。</a:t>
            </a:r>
            <a:endParaRPr lang="zh-CN" altLang="en-US" sz="3600" b="1" dirty="0">
              <a:solidFill>
                <a:srgbClr val="CC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r>
              <a:rPr lang="zh-CN" altLang="en-US" sz="3600" b="1" dirty="0">
                <a:solidFill>
                  <a:srgbClr val="CC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            ——《汉书·文帝纪第四》</a:t>
            </a:r>
            <a:endParaRPr lang="zh-CN" altLang="en-US" sz="3600" b="1" dirty="0">
              <a:solidFill>
                <a:srgbClr val="CC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434" name="矩形 3"/>
          <p:cNvSpPr/>
          <p:nvPr/>
        </p:nvSpPr>
        <p:spPr>
          <a:xfrm>
            <a:off x="3124200" y="1066800"/>
            <a:ext cx="4906010" cy="70675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sz="4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③ 重视“以</a:t>
            </a:r>
            <a:r>
              <a:rPr lang="zh-CN" altLang="en-US" sz="4000" b="1" u="sng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德</a:t>
            </a:r>
            <a:r>
              <a:rPr lang="zh-CN" altLang="en-US" sz="4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化民”</a:t>
            </a:r>
            <a:endParaRPr lang="zh-CN" altLang="en-US" sz="40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436" name="文本框 4"/>
          <p:cNvSpPr txBox="1"/>
          <p:nvPr/>
        </p:nvSpPr>
        <p:spPr>
          <a:xfrm>
            <a:off x="3657600" y="5105400"/>
            <a:ext cx="48958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600" b="1">
                <a:latin typeface="微软雅黑" panose="020B0503020204020204" pitchFamily="34" charset="-122"/>
                <a:ea typeface="微软雅黑" panose="020B0503020204020204" pitchFamily="34" charset="-122"/>
              </a:rPr>
              <a:t>废除了一些严刑苛法！</a:t>
            </a:r>
            <a:endParaRPr lang="zh-CN" altLang="en-US" sz="36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  <p:bldP spid="1843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482" name="Text Box 5"/>
          <p:cNvSpPr txBox="1"/>
          <p:nvPr/>
        </p:nvSpPr>
        <p:spPr>
          <a:xfrm>
            <a:off x="2133600" y="838200"/>
            <a:ext cx="8059738" cy="1570990"/>
          </a:xfrm>
          <a:prstGeom prst="rect">
            <a:avLst/>
          </a:prstGeom>
          <a:noFill/>
          <a:ln w="25400" cap="flat" cmpd="sng">
            <a:solidFill>
              <a:srgbClr val="C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0170" tIns="46990" rIns="90170" bIns="46990" anchor="t">
            <a:spAutoFit/>
          </a:bodyPr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孝文帝从代来，即位二十三年，宫室苑囿（you)、车骑服御无所增益。              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——《汉书·文帝纪第四》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483" name="Text Box 5"/>
          <p:cNvSpPr txBox="1"/>
          <p:nvPr/>
        </p:nvSpPr>
        <p:spPr>
          <a:xfrm>
            <a:off x="2185988" y="2982913"/>
            <a:ext cx="8059737" cy="1570990"/>
          </a:xfrm>
          <a:prstGeom prst="rect">
            <a:avLst/>
          </a:prstGeom>
          <a:noFill/>
          <a:ln w="25400" cap="flat" cmpd="sng">
            <a:solidFill>
              <a:srgbClr val="C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0170" tIns="46990" rIns="90170" bIns="46990" anchor="t">
            <a:spAutoFit/>
          </a:bodyPr>
          <a:p>
            <a:r>
              <a:rPr lang="en-US" altLang="zh-CN" sz="3200" b="1"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</a:rPr>
              <a:t>治霸陵皆瓦器，不得以金银铜锡为饰，不治坟，欲为省，毋烦民。                  </a:t>
            </a:r>
            <a:endParaRPr lang="zh-CN" altLang="en-US" sz="32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</a:t>
            </a:r>
            <a:r>
              <a:rPr lang="en-US" altLang="zh-CN" sz="3200" b="1">
                <a:latin typeface="微软雅黑" panose="020B0503020204020204" pitchFamily="34" charset="-122"/>
                <a:ea typeface="微软雅黑" panose="020B0503020204020204" pitchFamily="34" charset="-122"/>
              </a:rPr>
              <a:t>——《</a:t>
            </a:r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</a:rPr>
              <a:t>史记</a:t>
            </a:r>
            <a:r>
              <a:rPr lang="en-US" altLang="zh-CN" sz="3200" b="1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</a:rPr>
              <a:t>孝文本纪第十</a:t>
            </a:r>
            <a:r>
              <a:rPr lang="en-US" altLang="zh-CN" sz="3200" b="1">
                <a:latin typeface="微软雅黑" panose="020B0503020204020204" pitchFamily="34" charset="-122"/>
                <a:ea typeface="微软雅黑" panose="020B0503020204020204" pitchFamily="34" charset="-122"/>
              </a:rPr>
              <a:t>》   </a:t>
            </a:r>
            <a:endParaRPr lang="en-US" altLang="zh-CN" sz="32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9459" name="Pictur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81200" y="4724400"/>
            <a:ext cx="3932238" cy="1974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0" name="矩形 2"/>
          <p:cNvSpPr/>
          <p:nvPr/>
        </p:nvSpPr>
        <p:spPr>
          <a:xfrm>
            <a:off x="6324600" y="5334000"/>
            <a:ext cx="3027680" cy="70675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sz="4000" b="1">
                <a:solidFill>
                  <a:srgbClr val="FF0000"/>
                </a:solidFill>
                <a:latin typeface="Century Gothic" pitchFamily="2" charset="0"/>
                <a:ea typeface="微软雅黑" panose="020B0503020204020204" pitchFamily="34" charset="-122"/>
              </a:rPr>
              <a:t>④ 勤俭治国</a:t>
            </a:r>
            <a:endParaRPr lang="zh-CN" altLang="en-US" sz="4000" b="1">
              <a:solidFill>
                <a:srgbClr val="FF0000"/>
              </a:solidFill>
              <a:latin typeface="Century Gothic" pitchFamily="2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>
                                        <p:cTn id="1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 bldLvl="0" animBg="1"/>
      <p:bldP spid="20483" grpId="0" bldLvl="0" animBg="1"/>
      <p:bldP spid="1946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8835" name="TextBox 2"/>
          <p:cNvSpPr txBox="1"/>
          <p:nvPr/>
        </p:nvSpPr>
        <p:spPr>
          <a:xfrm>
            <a:off x="4953000" y="2895600"/>
            <a:ext cx="2241550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秦的暴政</a:t>
            </a:r>
            <a:endParaRPr lang="zh-CN" altLang="en-US" sz="4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98" name="标题 3073"/>
          <p:cNvSpPr>
            <a:spLocks noGrp="1"/>
          </p:cNvSpPr>
          <p:nvPr/>
        </p:nvSpPr>
        <p:spPr>
          <a:xfrm>
            <a:off x="2057400" y="457200"/>
            <a:ext cx="7859713" cy="725488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algn="ctr">
              <a:buClrTx/>
            </a:pPr>
            <a:r>
              <a:rPr lang="zh-CN" altLang="en-US" sz="6000" b="1" dirty="0">
                <a:solidFill>
                  <a:srgbClr val="0000FF"/>
                </a:solidFill>
                <a:latin typeface="Arial" panose="020B0604020202020204" pitchFamily="34" charset="0"/>
                <a:ea typeface="黑体" panose="02010600030101010101" pitchFamily="49" charset="-122"/>
              </a:rPr>
              <a:t>温故知新</a:t>
            </a:r>
            <a:endParaRPr lang="zh-CN" altLang="en-US" sz="6000" b="1">
              <a:solidFill>
                <a:srgbClr val="0000FF"/>
              </a:solidFill>
              <a:latin typeface="Arial" panose="020B0604020202020204" pitchFamily="34" charset="0"/>
              <a:ea typeface="黑体" panose="02010600030101010101" pitchFamily="49" charset="-122"/>
            </a:endParaRPr>
          </a:p>
        </p:txBody>
      </p:sp>
      <p:sp>
        <p:nvSpPr>
          <p:cNvPr id="6147" name="流程图: 终止 3075"/>
          <p:cNvSpPr/>
          <p:nvPr/>
        </p:nvSpPr>
        <p:spPr>
          <a:xfrm>
            <a:off x="1828800" y="3886200"/>
            <a:ext cx="8486775" cy="1109663"/>
          </a:xfrm>
          <a:prstGeom prst="flowChartTerminator">
            <a:avLst/>
          </a:prstGeom>
          <a:gradFill rotWithShape="1">
            <a:gsLst>
              <a:gs pos="0">
                <a:srgbClr val="FFFFD9"/>
              </a:gs>
              <a:gs pos="100000">
                <a:srgbClr val="CC99FF"/>
              </a:gs>
            </a:gsLst>
            <a:lin ang="2700000" scaled="1"/>
            <a:tileRect/>
          </a:gradFill>
          <a:ln w="9525"/>
          <a:scene3d>
            <a:camera prst="legacyObliqueTopRight">
              <a:rot lat="0" lon="0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</a:sp3d>
        </p:spPr>
        <p:txBody>
          <a:bodyPr wrap="none" anchor="ctr">
            <a:flatTx/>
          </a:bodyPr>
          <a:p>
            <a:r>
              <a:rPr lang="en-US" altLang="zh-CN" sz="3600" b="1">
                <a:latin typeface="黑体" panose="02010600030101010101" pitchFamily="49" charset="-122"/>
                <a:ea typeface="黑体" panose="02010600030101010101" pitchFamily="49" charset="-122"/>
              </a:rPr>
              <a:t>2</a:t>
            </a:r>
            <a:r>
              <a:rPr lang="zh-CN" altLang="en-US" sz="3600" b="1" dirty="0">
                <a:latin typeface="黑体" panose="02010600030101010101" pitchFamily="49" charset="-122"/>
                <a:ea typeface="黑体" panose="02010600030101010101" pitchFamily="49" charset="-122"/>
              </a:rPr>
              <a:t>、</a:t>
            </a:r>
            <a:r>
              <a:rPr lang="zh-CN" altLang="en-US" sz="3600" b="1" dirty="0">
                <a:latin typeface="黑体" panose="02010600030101010101" pitchFamily="49" charset="-122"/>
                <a:ea typeface="黑体" panose="02010600030101010101" pitchFamily="49" charset="-122"/>
                <a:sym typeface="Arial" panose="020B0604020202020204" pitchFamily="34" charset="0"/>
              </a:rPr>
              <a:t>秦朝灭亡后，刘邦和项羽为争夺帝位，</a:t>
            </a:r>
            <a:endParaRPr lang="zh-CN" altLang="en-US" sz="3600" b="1" dirty="0">
              <a:latin typeface="黑体" panose="02010600030101010101" pitchFamily="49" charset="-122"/>
              <a:ea typeface="黑体" panose="02010600030101010101" pitchFamily="49" charset="-122"/>
              <a:sym typeface="Arial" panose="020B0604020202020204" pitchFamily="34" charset="0"/>
            </a:endParaRPr>
          </a:p>
          <a:p>
            <a:r>
              <a:rPr lang="zh-CN" altLang="en-US" sz="3600" b="1" dirty="0">
                <a:latin typeface="黑体" panose="02010600030101010101" pitchFamily="49" charset="-122"/>
                <a:ea typeface="黑体" panose="02010600030101010101" pitchFamily="49" charset="-122"/>
                <a:sym typeface="Arial" panose="020B0604020202020204" pitchFamily="34" charset="0"/>
              </a:rPr>
              <a:t>进行了四年的什么战争？结果如何？</a:t>
            </a:r>
            <a:endParaRPr lang="zh-CN" altLang="en-US" sz="3600" b="1" dirty="0">
              <a:latin typeface="黑体" panose="02010600030101010101" pitchFamily="49" charset="-122"/>
              <a:ea typeface="黑体" panose="02010600030101010101" pitchFamily="49" charset="-122"/>
              <a:sym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048000" y="5791200"/>
            <a:ext cx="6786880" cy="70675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sz="4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刘邦最终打败项羽，</a:t>
            </a:r>
            <a:r>
              <a:rPr lang="zh-CN" altLang="en-US" sz="4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建立西汉</a:t>
            </a:r>
            <a:endParaRPr lang="zh-CN" altLang="en-US" sz="4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流程图: 终止 3074"/>
          <p:cNvSpPr/>
          <p:nvPr/>
        </p:nvSpPr>
        <p:spPr>
          <a:xfrm>
            <a:off x="1828800" y="1676400"/>
            <a:ext cx="8367713" cy="1079500"/>
          </a:xfrm>
          <a:prstGeom prst="flowChartTerminator">
            <a:avLst/>
          </a:prstGeom>
          <a:gradFill rotWithShape="1">
            <a:gsLst>
              <a:gs pos="0">
                <a:srgbClr val="FF99CC"/>
              </a:gs>
              <a:gs pos="100000">
                <a:srgbClr val="FFFFD9"/>
              </a:gs>
            </a:gsLst>
            <a:lin ang="2700000" scaled="1"/>
            <a:tileRect/>
          </a:gradFill>
          <a:ln w="9525"/>
          <a:scene3d>
            <a:camera prst="legacyObliqueTopRight">
              <a:rot lat="0" lon="0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99CC"/>
            </a:extrusionClr>
          </a:sp3d>
        </p:spPr>
        <p:txBody>
          <a:bodyPr wrap="none" anchor="ctr">
            <a:flatTx/>
          </a:bodyPr>
          <a:p>
            <a:r>
              <a:rPr lang="en-US" altLang="zh-CN" sz="3600" b="1">
                <a:latin typeface="黑体" panose="02010600030101010101" pitchFamily="49" charset="-122"/>
                <a:ea typeface="黑体" panose="02010600030101010101" pitchFamily="49" charset="-122"/>
              </a:rPr>
              <a:t>1</a:t>
            </a:r>
            <a:r>
              <a:rPr lang="zh-CN" altLang="en-US" sz="3600" b="1" dirty="0">
                <a:latin typeface="黑体" panose="02010600030101010101" pitchFamily="49" charset="-122"/>
                <a:ea typeface="黑体" panose="02010600030101010101" pitchFamily="49" charset="-122"/>
              </a:rPr>
              <a:t>、秦朝是我国历史上的一个短命王朝，</a:t>
            </a:r>
            <a:endParaRPr lang="zh-CN" altLang="en-US" sz="3600" b="1" dirty="0">
              <a:latin typeface="黑体" panose="02010600030101010101" pitchFamily="49" charset="-122"/>
              <a:ea typeface="黑体" panose="02010600030101010101" pitchFamily="49" charset="-122"/>
            </a:endParaRPr>
          </a:p>
          <a:p>
            <a:r>
              <a:rPr lang="zh-CN" altLang="en-US" sz="3600" b="1" dirty="0">
                <a:latin typeface="黑体" panose="02010600030101010101" pitchFamily="49" charset="-122"/>
                <a:ea typeface="黑体" panose="02010600030101010101" pitchFamily="49" charset="-122"/>
              </a:rPr>
              <a:t>它迅速灭亡的原因是什么？</a:t>
            </a:r>
            <a:endParaRPr lang="zh-CN" altLang="en-US" sz="3600" b="1" dirty="0"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sp>
        <p:nvSpPr>
          <p:cNvPr id="4" name="TextBox 2"/>
          <p:cNvSpPr txBox="1"/>
          <p:nvPr/>
        </p:nvSpPr>
        <p:spPr>
          <a:xfrm>
            <a:off x="4876800" y="5029200"/>
            <a:ext cx="2241550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楚汉之争</a:t>
            </a:r>
            <a:endParaRPr lang="zh-CN" altLang="en-US" sz="4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8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>
                                        <p:cTn id="2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248835" grpId="0"/>
      <p:bldP spid="6147" grpId="0" bldLvl="0" animBg="1"/>
      <p:bldP spid="2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738313" y="3571875"/>
            <a:ext cx="8678862" cy="2805113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材料二：“京师之</a:t>
            </a:r>
            <a:r>
              <a:rPr lang="zh-CN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 Light" panose="020B0502040204020203" pitchFamily="34" charset="-122"/>
                <a:ea typeface="微软雅黑 Light" panose="020B0502040204020203" pitchFamily="34" charset="-122"/>
              </a:rPr>
              <a:t>钱累巨万</a:t>
            </a:r>
            <a:r>
              <a:rPr lang="zh-CN" altLang="en-US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，贯朽而不可校。太仓之</a:t>
            </a:r>
            <a:r>
              <a:rPr lang="zh-CN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粟陈陈相因</a:t>
            </a:r>
            <a:r>
              <a:rPr lang="zh-CN" altLang="en-US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，充溢露积于外，至腐败不可食。”（</a:t>
            </a:r>
            <a:r>
              <a:rPr lang="zh-CN" altLang="en-US" sz="2400" b="1" dirty="0">
                <a:solidFill>
                  <a:srgbClr val="0000FF"/>
                </a:solidFill>
              </a:rPr>
              <a:t>京城的钱财多达以万贯计，而穿钱的绳索都腐朽了从而无法查检到底有多少钱。太仓的谷物一年积压一年地堆放，满得散落到了仓外，都到了腐烂不能食用的地步。 </a:t>
            </a:r>
            <a:r>
              <a:rPr lang="zh-CN" altLang="en-US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）</a:t>
            </a:r>
            <a:r>
              <a:rPr lang="en-US" altLang="zh-CN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       ——《</a:t>
            </a:r>
            <a:r>
              <a:rPr lang="zh-CN" altLang="en-US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史记</a:t>
            </a:r>
            <a:r>
              <a:rPr lang="en-US" altLang="zh-CN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 Light" panose="020B0502040204020203" pitchFamily="34" charset="-122"/>
                <a:ea typeface="微软雅黑 Light" panose="020B0502040204020203" pitchFamily="34" charset="-122"/>
              </a:rPr>
              <a:t>》</a:t>
            </a:r>
            <a:endParaRPr lang="zh-CN" altLang="en-US" sz="2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7650" name="AutoShape 4" descr="http://mmbiz.qpic.cn/mmbiz/QDhBQqnTB2oWs5RticXFOtfFSKjPNCiapObapmEhAhnCxj6wA2RTbiajTaqQwQoUIr1ZIGic4eadpK4iaeu0BZA3fXg/640?wx_fmt=png&amp;tp=webp&amp;wxfrom=5&amp;wx_lazy=1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738313" y="785813"/>
            <a:ext cx="8643937" cy="23526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材料一：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</a:rPr>
              <a:t>“汉兴</a:t>
            </a:r>
            <a:r>
              <a:rPr lang="zh-CN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</a:rPr>
              <a:t>七十余年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</a:rPr>
              <a:t>之间，</a:t>
            </a:r>
            <a:r>
              <a:rPr lang="zh-CN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</a:rPr>
              <a:t>国家无事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</a:rPr>
              <a:t>。</a:t>
            </a:r>
            <a:r>
              <a:rPr lang="zh-CN" altLang="zh-CN" sz="3200" b="1" dirty="0">
                <a:latin typeface="黑体" panose="02010600030101010101" pitchFamily="49" charset="-122"/>
                <a:ea typeface="黑体" panose="02010600030101010101" pitchFamily="49" charset="-122"/>
              </a:rPr>
              <a:t>非遇水旱之灾，</a:t>
            </a:r>
            <a:r>
              <a:rPr lang="zh-CN" altLang="zh-CN" sz="3200" b="1" dirty="0">
                <a:solidFill>
                  <a:srgbClr val="C0000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民则人给家足</a:t>
            </a:r>
            <a:r>
              <a:rPr lang="zh-CN" altLang="zh-CN" sz="3200" b="1" dirty="0">
                <a:latin typeface="黑体" panose="02010600030101010101" pitchFamily="49" charset="-122"/>
                <a:ea typeface="黑体" panose="02010600030101010101" pitchFamily="49" charset="-122"/>
              </a:rPr>
              <a:t>，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</a:rPr>
              <a:t>”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（</a:t>
            </a:r>
            <a:r>
              <a:rPr lang="zh-CN" altLang="en-US" sz="2400" b="1" dirty="0">
                <a:solidFill>
                  <a:srgbClr val="0000FF"/>
                </a:solidFill>
              </a:rPr>
              <a:t>大汉朝开国以来七十多年之间，国家安定。只要不遇上洪涝和干旱的灾祸，老百姓就人人饱暖，家家富裕。 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）                           </a:t>
            </a: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 Light" panose="020B0502040204020203" pitchFamily="34" charset="-122"/>
                <a:ea typeface="微软雅黑 Light" panose="020B0502040204020203" pitchFamily="34" charset="-122"/>
              </a:rPr>
              <a:t>——《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史记</a:t>
            </a: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 Light" panose="020B0502040204020203" pitchFamily="34" charset="-122"/>
                <a:ea typeface="微软雅黑 Light" panose="020B0502040204020203" pitchFamily="34" charset="-122"/>
              </a:rPr>
              <a:t>》</a:t>
            </a:r>
            <a:endParaRPr lang="zh-CN" altLang="en-US" sz="28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8" name="文本框 7"/>
          <p:cNvSpPr txBox="1"/>
          <p:nvPr/>
        </p:nvSpPr>
        <p:spPr>
          <a:xfrm>
            <a:off x="1524000" y="0"/>
            <a:ext cx="5929313" cy="645160"/>
          </a:xfrm>
          <a:prstGeom prst="rect">
            <a:avLst/>
          </a:prstGeom>
          <a:solidFill>
            <a:srgbClr val="FFC000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</a:rPr>
              <a:t>文景之治的表现</a:t>
            </a:r>
            <a:endParaRPr lang="zh-CN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sp>
        <p:nvSpPr>
          <p:cNvPr id="22" name="横卷形 21"/>
          <p:cNvSpPr/>
          <p:nvPr/>
        </p:nvSpPr>
        <p:spPr>
          <a:xfrm>
            <a:off x="4381500" y="642938"/>
            <a:ext cx="4092575" cy="1135062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</a:rPr>
              <a:t>1.</a:t>
            </a:r>
            <a:r>
              <a:rPr lang="zh-CN" alt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</a:rPr>
              <a:t>政治清明</a:t>
            </a:r>
            <a:endParaRPr lang="zh-CN" alt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sp>
        <p:nvSpPr>
          <p:cNvPr id="23" name="横卷形 22"/>
          <p:cNvSpPr/>
          <p:nvPr/>
        </p:nvSpPr>
        <p:spPr>
          <a:xfrm>
            <a:off x="2381250" y="1643063"/>
            <a:ext cx="4092575" cy="1090612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</a:rPr>
              <a:t>2.</a:t>
            </a:r>
            <a:r>
              <a:rPr lang="zh-CN" alt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</a:rPr>
              <a:t>人民安定</a:t>
            </a:r>
            <a:endParaRPr lang="zh-CN" alt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sp>
        <p:nvSpPr>
          <p:cNvPr id="24" name="横卷形 23"/>
          <p:cNvSpPr/>
          <p:nvPr/>
        </p:nvSpPr>
        <p:spPr>
          <a:xfrm>
            <a:off x="3381375" y="3643313"/>
            <a:ext cx="4092575" cy="1189037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</a:rPr>
              <a:t>3.</a:t>
            </a:r>
            <a:r>
              <a:rPr lang="zh-CN" alt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</a:rPr>
              <a:t>经济发展</a:t>
            </a:r>
            <a:endParaRPr lang="zh-CN" alt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sp>
        <p:nvSpPr>
          <p:cNvPr id="25" name="横卷形 24"/>
          <p:cNvSpPr/>
          <p:nvPr/>
        </p:nvSpPr>
        <p:spPr>
          <a:xfrm>
            <a:off x="3595688" y="4857750"/>
            <a:ext cx="4092575" cy="1090613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</a:rPr>
              <a:t>4.</a:t>
            </a:r>
            <a:r>
              <a:rPr lang="zh-CN" alt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</a:rPr>
              <a:t>国力增强</a:t>
            </a:r>
            <a:endParaRPr lang="zh-CN" alt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22" grpId="0" bldLvl="0" animBg="1"/>
      <p:bldP spid="23" grpId="0" bldLvl="0" animBg="1"/>
      <p:bldP spid="24" grpId="0" bldLvl="0" animBg="1"/>
      <p:bldP spid="25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0481" name="组合 7"/>
          <p:cNvPicPr/>
          <p:nvPr/>
        </p:nvPicPr>
        <p:blipFill>
          <a:blip r:embed="rId1"/>
          <a:stretch>
            <a:fillRect/>
          </a:stretch>
        </p:blipFill>
        <p:spPr>
          <a:xfrm>
            <a:off x="2009775" y="304800"/>
            <a:ext cx="5862638" cy="29257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8600" y="76200"/>
            <a:ext cx="2047875" cy="2000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8" name="矩形 9"/>
          <p:cNvSpPr/>
          <p:nvPr/>
        </p:nvSpPr>
        <p:spPr>
          <a:xfrm>
            <a:off x="2590800" y="2209800"/>
            <a:ext cx="7559675" cy="25844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文景时期，政治清明，经济发展，人民生活安定。这一时期的统治局面，历史上称之为</a:t>
            </a:r>
            <a:r>
              <a:rPr lang="en-US" altLang="zh-CN" sz="36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36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文景之治</a:t>
            </a:r>
            <a:r>
              <a:rPr lang="en-US" altLang="zh-CN" sz="36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3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3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P53）</a:t>
            </a:r>
            <a:endParaRPr lang="en-US" altLang="zh-CN" sz="3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484" name="Text Box 4"/>
          <p:cNvSpPr txBox="1"/>
          <p:nvPr/>
        </p:nvSpPr>
        <p:spPr>
          <a:xfrm>
            <a:off x="2362200" y="685800"/>
            <a:ext cx="5167630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“文景之治”的表现：</a:t>
            </a:r>
            <a:endParaRPr lang="zh-CN" altLang="en-US" sz="36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485" name="文本框 1"/>
          <p:cNvSpPr txBox="1"/>
          <p:nvPr/>
        </p:nvSpPr>
        <p:spPr>
          <a:xfrm>
            <a:off x="1752600" y="5105400"/>
            <a:ext cx="8869680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sz="3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文景之治：中国封建社会第一个盛世局面。</a:t>
            </a:r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/>
      <p:bldP spid="2048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6"/>
          <p:cNvSpPr>
            <a:spLocks noChangeArrowheads="1"/>
          </p:cNvSpPr>
          <p:nvPr/>
        </p:nvSpPr>
        <p:spPr bwMode="auto">
          <a:xfrm>
            <a:off x="1265424" y="390384"/>
            <a:ext cx="9591261" cy="823595"/>
          </a:xfrm>
          <a:prstGeom prst="rect">
            <a:avLst/>
          </a:prstGeom>
          <a:noFill/>
          <a:ln>
            <a:noFill/>
          </a:ln>
        </p:spPr>
        <p:txBody>
          <a:bodyPr wrap="square" lIns="85980" tIns="42989" rIns="85980" bIns="42989">
            <a:spAutoFit/>
          </a:bodyPr>
          <a:lstStyle/>
          <a:p>
            <a:pPr defTabSz="909955">
              <a:defRPr/>
            </a:pPr>
            <a:r>
              <a:rPr lang="zh-CN" altLang="en-US" sz="4800" dirty="0" smtClean="0">
                <a:solidFill>
                  <a:srgbClr val="C00000"/>
                </a:solidFill>
                <a:latin typeface="隶书" panose="02010509060101010101" pitchFamily="49" charset="-122"/>
                <a:ea typeface="隶书" panose="02010509060101010101" pitchFamily="49" charset="-122"/>
                <a:sym typeface="微软雅黑" panose="020B0503020204020204" pitchFamily="34" charset="-122"/>
              </a:rPr>
              <a:t>休养生息政策影响</a:t>
            </a:r>
            <a:endParaRPr lang="zh-CN" altLang="en-US" sz="4800" dirty="0">
              <a:solidFill>
                <a:srgbClr val="C00000"/>
              </a:solidFill>
              <a:latin typeface="隶书" panose="02010509060101010101" pitchFamily="49" charset="-122"/>
              <a:ea typeface="隶书" panose="02010509060101010101" pitchFamily="49" charset="-122"/>
              <a:sym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539584" y="390384"/>
            <a:ext cx="748303" cy="749685"/>
            <a:chOff x="420490" y="179675"/>
            <a:chExt cx="739730" cy="741097"/>
          </a:xfrm>
        </p:grpSpPr>
        <p:pic>
          <p:nvPicPr>
            <p:cNvPr id="6" name="Picture 4" descr="C:\Users\Soloman\Desktop\墨斑2.png"/>
            <p:cNvPicPr>
              <a:picLocks noChangeAspect="1" noChangeArrowheads="1"/>
            </p:cNvPicPr>
            <p:nvPr/>
          </p:nvPicPr>
          <p:blipFill>
            <a:blip r:embed="rId1" cstate="email"/>
            <a:srcRect/>
            <a:stretch>
              <a:fillRect/>
            </a:stretch>
          </p:blipFill>
          <p:spPr bwMode="auto">
            <a:xfrm>
              <a:off x="420490" y="180057"/>
              <a:ext cx="739730" cy="740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3" descr="C:\Users\Soloman\Desktop\未标题-3.png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 rot="20259909">
              <a:off x="449487" y="179675"/>
              <a:ext cx="681735" cy="695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图片 24" descr="D_042.jpg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89012" y="1983576"/>
            <a:ext cx="868987" cy="825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31" descr="D_042.jpg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88281" y="2992367"/>
            <a:ext cx="869075" cy="827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35" descr="D_042.jpg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88281" y="4002508"/>
            <a:ext cx="869075" cy="827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11"/>
          <p:cNvSpPr/>
          <p:nvPr/>
        </p:nvSpPr>
        <p:spPr bwMode="auto">
          <a:xfrm>
            <a:off x="880253" y="1800037"/>
            <a:ext cx="1101235" cy="11012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200" dirty="0">
                <a:solidFill>
                  <a:prstClr val="black"/>
                </a:solidFill>
                <a:latin typeface="方正华隶简体" pitchFamily="65" charset="-122"/>
                <a:ea typeface="方正华隶简体" pitchFamily="65" charset="-122"/>
              </a:rPr>
              <a:t>1</a:t>
            </a:r>
            <a:endParaRPr lang="zh-CN" altLang="en-US" sz="3200" dirty="0">
              <a:solidFill>
                <a:prstClr val="black"/>
              </a:solidFill>
              <a:latin typeface="方正华隶简体" pitchFamily="65" charset="-122"/>
              <a:ea typeface="方正华隶简体" pitchFamily="65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1539869" y="1984251"/>
            <a:ext cx="9316815" cy="825252"/>
            <a:chOff x="2533733" y="1343047"/>
            <a:chExt cx="4889544" cy="618939"/>
          </a:xfrm>
        </p:grpSpPr>
        <p:sp>
          <p:nvSpPr>
            <p:cNvPr id="14" name="矩形 13"/>
            <p:cNvSpPr/>
            <p:nvPr/>
          </p:nvSpPr>
          <p:spPr bwMode="auto">
            <a:xfrm>
              <a:off x="2809324" y="1343047"/>
              <a:ext cx="4613953" cy="5496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spcBef>
                  <a:spcPct val="50000"/>
                </a:spcBef>
              </a:pPr>
              <a:r>
                <a:rPr lang="zh-CN" altLang="en-US" sz="5335" spc="-300" dirty="0" smtClean="0">
                  <a:solidFill>
                    <a:prstClr val="black"/>
                  </a:solidFill>
                  <a:ea typeface="楷体" pitchFamily="49" charset="-122"/>
                </a:rPr>
                <a:t>人民安居乐业</a:t>
              </a:r>
              <a:endParaRPr lang="zh-CN" altLang="en-US" sz="5335" spc="-300" dirty="0">
                <a:solidFill>
                  <a:prstClr val="black"/>
                </a:solidFill>
                <a:ea typeface="楷体" pitchFamily="49" charset="-122"/>
              </a:endParaRPr>
            </a:p>
          </p:txBody>
        </p:sp>
        <p:pic>
          <p:nvPicPr>
            <p:cNvPr id="15" name="图片 28" descr="C_108.jpg"/>
            <p:cNvPicPr>
              <a:picLocks noChangeAspect="1"/>
            </p:cNvPicPr>
            <p:nvPr/>
          </p:nvPicPr>
          <p:blipFill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33733" y="1824332"/>
              <a:ext cx="4497271" cy="137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" name="组合 15"/>
          <p:cNvGrpSpPr/>
          <p:nvPr/>
        </p:nvGrpSpPr>
        <p:grpSpPr>
          <a:xfrm>
            <a:off x="1539289" y="2992367"/>
            <a:ext cx="9104520" cy="827951"/>
            <a:chOff x="2533295" y="2099134"/>
            <a:chExt cx="4889983" cy="620963"/>
          </a:xfrm>
        </p:grpSpPr>
        <p:sp>
          <p:nvSpPr>
            <p:cNvPr id="17" name="矩形 16"/>
            <p:cNvSpPr/>
            <p:nvPr/>
          </p:nvSpPr>
          <p:spPr bwMode="auto">
            <a:xfrm>
              <a:off x="2809325" y="2099134"/>
              <a:ext cx="4613953" cy="55264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spcBef>
                  <a:spcPct val="50000"/>
                </a:spcBef>
              </a:pPr>
              <a:r>
                <a:rPr lang="zh-CN" altLang="en-US" sz="5335" spc="-300" dirty="0">
                  <a:solidFill>
                    <a:prstClr val="black"/>
                  </a:solidFill>
                  <a:ea typeface="楷体" pitchFamily="49" charset="-122"/>
                </a:rPr>
                <a:t>粮食丰富</a:t>
              </a:r>
              <a:endParaRPr lang="zh-CN" altLang="en-US" sz="5335" spc="-300" dirty="0">
                <a:solidFill>
                  <a:prstClr val="black"/>
                </a:solidFill>
                <a:ea typeface="楷体" pitchFamily="49" charset="-122"/>
              </a:endParaRPr>
            </a:p>
          </p:txBody>
        </p:sp>
        <p:pic>
          <p:nvPicPr>
            <p:cNvPr id="18" name="图片 33" descr="C_108.jpg"/>
            <p:cNvPicPr>
              <a:picLocks noChangeAspect="1"/>
            </p:cNvPicPr>
            <p:nvPr/>
          </p:nvPicPr>
          <p:blipFill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33295" y="2582105"/>
              <a:ext cx="4497709" cy="137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组合 18"/>
          <p:cNvGrpSpPr/>
          <p:nvPr/>
        </p:nvGrpSpPr>
        <p:grpSpPr>
          <a:xfrm>
            <a:off x="1539289" y="4002508"/>
            <a:ext cx="6636089" cy="827949"/>
            <a:chOff x="2533295" y="2856740"/>
            <a:chExt cx="4977067" cy="620962"/>
          </a:xfrm>
        </p:grpSpPr>
        <p:sp>
          <p:nvSpPr>
            <p:cNvPr id="20" name="矩形 19"/>
            <p:cNvSpPr/>
            <p:nvPr/>
          </p:nvSpPr>
          <p:spPr bwMode="auto">
            <a:xfrm>
              <a:off x="2896409" y="2856740"/>
              <a:ext cx="4613953" cy="55264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spcBef>
                  <a:spcPct val="50000"/>
                </a:spcBef>
              </a:pPr>
              <a:r>
                <a:rPr lang="zh-CN" altLang="en-US" sz="5335" spc="-300" dirty="0">
                  <a:solidFill>
                    <a:prstClr val="black"/>
                  </a:solidFill>
                  <a:ea typeface="楷体" pitchFamily="49" charset="-122"/>
                </a:rPr>
                <a:t>经济</a:t>
              </a:r>
              <a:r>
                <a:rPr lang="zh-CN" altLang="en-US" sz="5335" spc="-300" dirty="0" smtClean="0">
                  <a:solidFill>
                    <a:prstClr val="black"/>
                  </a:solidFill>
                  <a:ea typeface="楷体" pitchFamily="49" charset="-122"/>
                </a:rPr>
                <a:t>繁荣</a:t>
              </a:r>
              <a:endParaRPr lang="zh-CN" altLang="en-US" sz="5335" spc="-300" dirty="0">
                <a:solidFill>
                  <a:prstClr val="black"/>
                </a:solidFill>
                <a:ea typeface="楷体" pitchFamily="49" charset="-122"/>
              </a:endParaRPr>
            </a:p>
          </p:txBody>
        </p:sp>
        <p:pic>
          <p:nvPicPr>
            <p:cNvPr id="21" name="图片 37" descr="C_108.jpg"/>
            <p:cNvPicPr>
              <a:picLocks noChangeAspect="1"/>
            </p:cNvPicPr>
            <p:nvPr/>
          </p:nvPicPr>
          <p:blipFill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33295" y="3339710"/>
              <a:ext cx="4497709" cy="137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" name="矩形 24"/>
          <p:cNvSpPr/>
          <p:nvPr/>
        </p:nvSpPr>
        <p:spPr>
          <a:xfrm>
            <a:off x="880253" y="2810177"/>
            <a:ext cx="1101235" cy="11012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200" dirty="0">
                <a:solidFill>
                  <a:prstClr val="black"/>
                </a:solidFill>
                <a:latin typeface="方正华隶简体" pitchFamily="65" charset="-122"/>
                <a:ea typeface="方正华隶简体" pitchFamily="65" charset="-122"/>
              </a:rPr>
              <a:t>2</a:t>
            </a:r>
            <a:endParaRPr lang="zh-CN" altLang="en-US" sz="3200" dirty="0">
              <a:solidFill>
                <a:prstClr val="black"/>
              </a:solidFill>
              <a:latin typeface="方正华隶简体" pitchFamily="65" charset="-122"/>
              <a:ea typeface="方正华隶简体" pitchFamily="65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880253" y="3820317"/>
            <a:ext cx="1101235" cy="11012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200" dirty="0">
                <a:solidFill>
                  <a:prstClr val="black"/>
                </a:solidFill>
                <a:latin typeface="方正华隶简体" pitchFamily="65" charset="-122"/>
                <a:ea typeface="方正华隶简体" pitchFamily="65" charset="-122"/>
              </a:rPr>
              <a:t>3</a:t>
            </a:r>
            <a:endParaRPr lang="zh-CN" altLang="en-US" sz="3200" dirty="0">
              <a:solidFill>
                <a:prstClr val="black"/>
              </a:solidFill>
              <a:latin typeface="方正华隶简体" pitchFamily="65" charset="-122"/>
              <a:ea typeface="方正华隶简体" pitchFamily="65" charset="-122"/>
            </a:endParaRPr>
          </a:p>
        </p:txBody>
      </p:sp>
      <p:pic>
        <p:nvPicPr>
          <p:cNvPr id="28" name="Picture 6" descr="F:\360安全浏览器下载\水墨\1402\09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8880309" y="3466657"/>
            <a:ext cx="2853267" cy="303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1496" y="5898288"/>
            <a:ext cx="764116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图片 39" descr="D_042.jpg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88281" y="4950951"/>
            <a:ext cx="869075" cy="825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" name="组合 23"/>
          <p:cNvGrpSpPr/>
          <p:nvPr/>
        </p:nvGrpSpPr>
        <p:grpSpPr>
          <a:xfrm>
            <a:off x="1539289" y="4950951"/>
            <a:ext cx="10081445" cy="825927"/>
            <a:chOff x="2533295" y="3684184"/>
            <a:chExt cx="4820407" cy="619445"/>
          </a:xfrm>
        </p:grpSpPr>
        <p:sp>
          <p:nvSpPr>
            <p:cNvPr id="27" name="矩形 26"/>
            <p:cNvSpPr/>
            <p:nvPr/>
          </p:nvSpPr>
          <p:spPr bwMode="auto">
            <a:xfrm>
              <a:off x="2739749" y="3684184"/>
              <a:ext cx="4613953" cy="5511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spcBef>
                  <a:spcPct val="50000"/>
                </a:spcBef>
              </a:pPr>
              <a:r>
                <a:rPr lang="zh-CN" altLang="en-US" sz="5335" spc="-300" dirty="0">
                  <a:solidFill>
                    <a:schemeClr val="tx1"/>
                  </a:solidFill>
                  <a:ea typeface="楷体" pitchFamily="49" charset="-122"/>
                </a:rPr>
                <a:t>为</a:t>
              </a:r>
              <a:r>
                <a:rPr lang="zh-CN" altLang="en-US" sz="5335" spc="-300" dirty="0" smtClean="0">
                  <a:solidFill>
                    <a:schemeClr val="tx1"/>
                  </a:solidFill>
                  <a:ea typeface="楷体" pitchFamily="49" charset="-122"/>
                </a:rPr>
                <a:t>汉武帝的大一统奠定</a:t>
              </a:r>
              <a:r>
                <a:rPr lang="zh-CN" altLang="en-US" sz="5335" spc="-300" dirty="0">
                  <a:solidFill>
                    <a:schemeClr val="tx1"/>
                  </a:solidFill>
                  <a:ea typeface="楷体" pitchFamily="49" charset="-122"/>
                </a:rPr>
                <a:t>了基础</a:t>
              </a:r>
              <a:endParaRPr lang="zh-CN" altLang="en-US" sz="5335" spc="-300" dirty="0">
                <a:solidFill>
                  <a:schemeClr val="tx1"/>
                </a:solidFill>
                <a:ea typeface="楷体" pitchFamily="49" charset="-122"/>
              </a:endParaRPr>
            </a:p>
          </p:txBody>
        </p:sp>
        <p:pic>
          <p:nvPicPr>
            <p:cNvPr id="29" name="图片 41" descr="C_108.jpg"/>
            <p:cNvPicPr>
              <a:picLocks noChangeAspect="1"/>
            </p:cNvPicPr>
            <p:nvPr/>
          </p:nvPicPr>
          <p:blipFill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33295" y="4165975"/>
              <a:ext cx="4497709" cy="137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" name="矩形 29"/>
          <p:cNvSpPr/>
          <p:nvPr/>
        </p:nvSpPr>
        <p:spPr>
          <a:xfrm>
            <a:off x="880253" y="4766737"/>
            <a:ext cx="1101235" cy="11012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dirty="0">
                <a:solidFill>
                  <a:schemeClr val="tx1"/>
                </a:solidFill>
                <a:latin typeface="方正华隶简体" pitchFamily="65" charset="-122"/>
                <a:ea typeface="方正华隶简体" pitchFamily="65" charset="-122"/>
              </a:rPr>
              <a:t>4</a:t>
            </a:r>
            <a:endParaRPr lang="zh-CN" altLang="en-US" sz="3200" dirty="0">
              <a:solidFill>
                <a:schemeClr val="tx1"/>
              </a:solidFill>
              <a:latin typeface="方正华隶简体" pitchFamily="65" charset="-122"/>
              <a:ea typeface="方正华隶简体" pitchFamily="65" charset="-122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8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50"/>
                            </p:stCondLst>
                            <p:childTnLst>
                              <p:par>
                                <p:cTn id="2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8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5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85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35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850"/>
                            </p:stCondLst>
                            <p:childTnLst>
                              <p:par>
                                <p:cTn id="6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" presetClass="entr" presetSubtype="1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8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21600000">
                                      <p:cBhvr>
                                        <p:cTn id="7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85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utoUpdateAnimBg="0"/>
      <p:bldP spid="12" grpId="0" bldLvl="0" animBg="1"/>
      <p:bldP spid="25" grpId="0" bldLvl="0" animBg="1"/>
      <p:bldP spid="26" grpId="0" bldLvl="0" animBg="1"/>
      <p:bldP spid="30" grpId="0" bldLvl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5" name="文本框 4103"/>
          <p:cNvSpPr txBox="1"/>
          <p:nvPr/>
        </p:nvSpPr>
        <p:spPr>
          <a:xfrm>
            <a:off x="1630363" y="44450"/>
            <a:ext cx="3325812" cy="832485"/>
          </a:xfrm>
          <a:prstGeom prst="rect">
            <a:avLst/>
          </a:prstGeom>
          <a:noFill/>
          <a:ln w="9525">
            <a:noFill/>
          </a:ln>
        </p:spPr>
        <p:txBody>
          <a:bodyPr wrap="square" lIns="90170" tIns="46990" rIns="90170" bIns="46990" anchor="t">
            <a:spAutoFit/>
          </a:bodyPr>
          <a:p>
            <a:r>
              <a:rPr lang="zh-CN" altLang="en-US" sz="4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课堂小结</a:t>
            </a:r>
            <a:endParaRPr lang="zh-CN" altLang="en-US" sz="4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627" name="文本框 1"/>
          <p:cNvSpPr txBox="1"/>
          <p:nvPr/>
        </p:nvSpPr>
        <p:spPr>
          <a:xfrm>
            <a:off x="2925763" y="1065213"/>
            <a:ext cx="6850062" cy="64516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36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西汉初建，经济萧条，国家贫穷</a:t>
            </a:r>
            <a:endParaRPr lang="zh-CN" altLang="en-US" sz="36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26628" name="文本框 2"/>
          <p:cNvSpPr txBox="1"/>
          <p:nvPr/>
        </p:nvSpPr>
        <p:spPr>
          <a:xfrm>
            <a:off x="3216275" y="2276475"/>
            <a:ext cx="6359525" cy="64516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36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高祖吸取秦亡教训，稳定政权</a:t>
            </a:r>
            <a:endParaRPr lang="zh-CN" altLang="en-US" sz="36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629" name="文本框 3"/>
          <p:cNvSpPr txBox="1"/>
          <p:nvPr/>
        </p:nvSpPr>
        <p:spPr>
          <a:xfrm>
            <a:off x="2727325" y="3400425"/>
            <a:ext cx="7297738" cy="64516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36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文帝、景帝继续推行休养生息政策</a:t>
            </a:r>
            <a:endParaRPr lang="zh-CN" altLang="en-US" sz="36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630" name="文本框 4"/>
          <p:cNvSpPr txBox="1"/>
          <p:nvPr/>
        </p:nvSpPr>
        <p:spPr>
          <a:xfrm>
            <a:off x="3287713" y="4508500"/>
            <a:ext cx="5691187" cy="64516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36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为武帝大一统打下物质基础</a:t>
            </a:r>
            <a:endParaRPr lang="zh-CN" altLang="en-US" sz="36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631" name="Line 26"/>
          <p:cNvSpPr/>
          <p:nvPr/>
        </p:nvSpPr>
        <p:spPr>
          <a:xfrm flipH="1">
            <a:off x="5634038" y="1709738"/>
            <a:ext cx="12700" cy="625475"/>
          </a:xfrm>
          <a:prstGeom prst="line">
            <a:avLst/>
          </a:prstGeom>
          <a:ln w="47625" cap="flat" cmpd="sng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</p:spPr>
        <p:txBody>
          <a:bodyPr anchor="t"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6632" name="Line 26"/>
          <p:cNvSpPr/>
          <p:nvPr/>
        </p:nvSpPr>
        <p:spPr>
          <a:xfrm flipH="1">
            <a:off x="5618163" y="2841625"/>
            <a:ext cx="11112" cy="625475"/>
          </a:xfrm>
          <a:prstGeom prst="line">
            <a:avLst/>
          </a:prstGeom>
          <a:ln w="47625" cap="flat" cmpd="sng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</p:spPr>
        <p:txBody>
          <a:bodyPr anchor="t"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6633" name="Line 26"/>
          <p:cNvSpPr/>
          <p:nvPr/>
        </p:nvSpPr>
        <p:spPr>
          <a:xfrm flipH="1">
            <a:off x="5673725" y="3973513"/>
            <a:ext cx="11113" cy="623887"/>
          </a:xfrm>
          <a:prstGeom prst="line">
            <a:avLst/>
          </a:prstGeom>
          <a:ln w="47625" cap="flat" cmpd="sng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</p:spPr>
        <p:txBody>
          <a:bodyPr anchor="t"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1513" name="Picture 11" descr="t01dec9493f60be5d9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5180013"/>
            <a:ext cx="9144000" cy="16779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/>
      <p:bldP spid="26628" grpId="0"/>
      <p:bldP spid="26629" grpId="0"/>
      <p:bldP spid="2663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矩形 5"/>
          <p:cNvSpPr>
            <a:spLocks noChangeArrowheads="1"/>
          </p:cNvSpPr>
          <p:nvPr/>
        </p:nvSpPr>
        <p:spPr bwMode="auto">
          <a:xfrm>
            <a:off x="1524000" y="307975"/>
            <a:ext cx="1587500" cy="5200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78145" tIns="39072" rIns="78145" bIns="39072">
            <a:spAutoFit/>
          </a:bodyPr>
          <a:lstStyle/>
          <a:p>
            <a:pPr defTabSz="78105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2400" b="1">
                <a:solidFill>
                  <a:srgbClr val="0000FF"/>
                </a:solidFill>
                <a:latin typeface="Calibri" panose="020F0502020204030204" pitchFamily="34" charset="0"/>
                <a:ea typeface="黑体" panose="02010600030101010101" pitchFamily="49" charset="-122"/>
              </a:rPr>
              <a:t>秦的暴政</a:t>
            </a:r>
            <a:endParaRPr lang="zh-CN" altLang="en-US" sz="2400" b="1">
              <a:solidFill>
                <a:srgbClr val="0000FF"/>
              </a:solidFill>
              <a:latin typeface="Calibri" panose="020F0502020204030204" pitchFamily="34" charset="0"/>
              <a:ea typeface="黑体" panose="02010600030101010101" pitchFamily="49" charset="-122"/>
            </a:endParaRPr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1900238" y="2952750"/>
            <a:ext cx="1417637" cy="4927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78145" tIns="39072" rIns="78145" bIns="39072">
            <a:spAutoFit/>
          </a:bodyPr>
          <a:lstStyle/>
          <a:p>
            <a:pPr defTabSz="781050">
              <a:buFont typeface="Arial" panose="020B0604020202020204" pitchFamily="34" charset="0"/>
              <a:buNone/>
            </a:pPr>
            <a:r>
              <a:rPr lang="zh-CN" altLang="en-US" sz="2700" b="1">
                <a:solidFill>
                  <a:srgbClr val="33330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汉高祖</a:t>
            </a:r>
            <a:endParaRPr lang="zh-CN" altLang="en-US" sz="2700" b="1">
              <a:solidFill>
                <a:srgbClr val="0000FF"/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673225" y="3429000"/>
            <a:ext cx="3160713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00588" y="192088"/>
            <a:ext cx="2233612" cy="1360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直接箭头连接符 15"/>
          <p:cNvCxnSpPr/>
          <p:nvPr/>
        </p:nvCxnSpPr>
        <p:spPr>
          <a:xfrm flipV="1">
            <a:off x="3165475" y="655638"/>
            <a:ext cx="1643063" cy="1587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/>
          <p:cNvSpPr>
            <a:spLocks noChangeArrowheads="1"/>
          </p:cNvSpPr>
          <p:nvPr/>
        </p:nvSpPr>
        <p:spPr bwMode="auto">
          <a:xfrm>
            <a:off x="2393950" y="1868488"/>
            <a:ext cx="1814513" cy="4927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78145" tIns="39072" rIns="78145" bIns="39072">
            <a:spAutoFit/>
          </a:bodyPr>
          <a:lstStyle/>
          <a:p>
            <a:pPr defTabSz="781050">
              <a:buFont typeface="Arial" panose="020B0604020202020204" pitchFamily="34" charset="0"/>
              <a:buNone/>
            </a:pPr>
            <a:r>
              <a:rPr lang="zh-CN" altLang="en-US" sz="2700" b="1">
                <a:solidFill>
                  <a:srgbClr val="0000FF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西汉建立</a:t>
            </a:r>
            <a:endParaRPr lang="zh-CN" altLang="en-US" sz="2700" b="1">
              <a:solidFill>
                <a:srgbClr val="0000FF"/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cxnSp>
        <p:nvCxnSpPr>
          <p:cNvPr id="20" name="直接箭头连接符 19"/>
          <p:cNvCxnSpPr/>
          <p:nvPr/>
        </p:nvCxnSpPr>
        <p:spPr>
          <a:xfrm rot="10800000" flipV="1">
            <a:off x="4019550" y="1544638"/>
            <a:ext cx="714375" cy="642937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/>
          <p:cNvCxnSpPr/>
          <p:nvPr/>
        </p:nvCxnSpPr>
        <p:spPr>
          <a:xfrm rot="5400000">
            <a:off x="2832894" y="2493169"/>
            <a:ext cx="571500" cy="500062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/>
          <p:cNvCxnSpPr/>
          <p:nvPr/>
        </p:nvCxnSpPr>
        <p:spPr>
          <a:xfrm flipV="1">
            <a:off x="3322638" y="2670175"/>
            <a:ext cx="3000375" cy="64293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矩形 30"/>
          <p:cNvSpPr>
            <a:spLocks noChangeArrowheads="1"/>
          </p:cNvSpPr>
          <p:nvPr/>
        </p:nvSpPr>
        <p:spPr bwMode="auto">
          <a:xfrm>
            <a:off x="5586413" y="2271713"/>
            <a:ext cx="2606675" cy="4927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78145" tIns="39072" rIns="78145" bIns="39072">
            <a:spAutoFit/>
          </a:bodyPr>
          <a:lstStyle/>
          <a:p>
            <a:pPr defTabSz="781050">
              <a:buFont typeface="Arial" panose="020B0604020202020204" pitchFamily="34" charset="0"/>
              <a:buNone/>
            </a:pPr>
            <a:r>
              <a:rPr lang="zh-CN" altLang="en-US" sz="2700" b="1">
                <a:solidFill>
                  <a:srgbClr val="33330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汉文帝、汉景帝</a:t>
            </a:r>
            <a:endParaRPr lang="zh-CN" altLang="en-US" sz="2700" b="1">
              <a:solidFill>
                <a:srgbClr val="0000FF"/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18088" y="2952750"/>
            <a:ext cx="3500437" cy="268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28050" y="2646363"/>
            <a:ext cx="2139950" cy="296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矩形 40"/>
          <p:cNvSpPr>
            <a:spLocks noChangeArrowheads="1"/>
          </p:cNvSpPr>
          <p:nvPr/>
        </p:nvSpPr>
        <p:spPr bwMode="auto">
          <a:xfrm>
            <a:off x="6786563" y="6184900"/>
            <a:ext cx="2758440" cy="6000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78145" tIns="39072" rIns="78145" bIns="39072">
            <a:spAutoFit/>
          </a:bodyPr>
          <a:lstStyle/>
          <a:p>
            <a:pPr defTabSz="781050">
              <a:buFont typeface="Arial" panose="020B0604020202020204" pitchFamily="34" charset="0"/>
              <a:buNone/>
            </a:pPr>
            <a:r>
              <a:rPr lang="zh-CN" altLang="en-US" sz="3400" b="1">
                <a:solidFill>
                  <a:srgbClr val="0000FF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“文景之治”</a:t>
            </a:r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297999" name="右大括号 41"/>
          <p:cNvSpPr/>
          <p:nvPr/>
        </p:nvSpPr>
        <p:spPr bwMode="auto">
          <a:xfrm rot="5400000">
            <a:off x="7786688" y="4156075"/>
            <a:ext cx="476250" cy="3473450"/>
          </a:xfrm>
          <a:prstGeom prst="rightBrace">
            <a:avLst>
              <a:gd name="adj1" fmla="val 74183"/>
              <a:gd name="adj2" fmla="val 42546"/>
            </a:avLst>
          </a:prstGeom>
          <a:noFill/>
          <a:ln w="57150">
            <a:solidFill>
              <a:srgbClr val="0000FF"/>
            </a:solidFill>
            <a:round/>
          </a:ln>
        </p:spPr>
        <p:txBody>
          <a:bodyPr rot="10800000" vert="eaVert" lIns="78145" tIns="39072" rIns="78145" bIns="39072" anchor="ctr"/>
          <a:lstStyle/>
          <a:p>
            <a:pPr algn="ctr">
              <a:buFont typeface="Arial" panose="020B0604020202020204" pitchFamily="34" charset="0"/>
              <a:buNone/>
            </a:pPr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32784" name="Text Box 18"/>
          <p:cNvSpPr txBox="1">
            <a:spLocks noChangeArrowheads="1"/>
          </p:cNvSpPr>
          <p:nvPr/>
        </p:nvSpPr>
        <p:spPr bwMode="auto">
          <a:xfrm>
            <a:off x="113665" y="192405"/>
            <a:ext cx="1187450" cy="1476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 b="1">
                <a:solidFill>
                  <a:srgbClr val="FF0000"/>
                </a:solidFill>
                <a:latin typeface="Calibri" panose="020F0502020204030204" pitchFamily="34" charset="0"/>
                <a:ea typeface="黑体" panose="02010600030101010101" pitchFamily="49" charset="-122"/>
              </a:rPr>
              <a:t>本课</a:t>
            </a:r>
            <a:endParaRPr lang="zh-CN" altLang="en-US" sz="3600" b="1">
              <a:solidFill>
                <a:srgbClr val="FF0000"/>
              </a:solidFill>
              <a:latin typeface="Calibri" panose="020F0502020204030204" pitchFamily="34" charset="0"/>
              <a:ea typeface="黑体" panose="02010600030101010101" pitchFamily="49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3600" b="1">
                <a:solidFill>
                  <a:srgbClr val="FF0000"/>
                </a:solidFill>
                <a:latin typeface="Calibri" panose="020F0502020204030204" pitchFamily="34" charset="0"/>
                <a:ea typeface="黑体" panose="02010600030101010101" pitchFamily="49" charset="-122"/>
              </a:rPr>
              <a:t>总结</a:t>
            </a:r>
            <a:endParaRPr lang="zh-CN" altLang="en-US" sz="3600" b="1">
              <a:solidFill>
                <a:srgbClr val="FF0000"/>
              </a:solidFill>
              <a:latin typeface="Calibri" panose="020F0502020204030204" pitchFamily="34" charset="0"/>
              <a:ea typeface="黑体" panose="0201060003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67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67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97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  <p:bldP spid="31" grpId="0"/>
      <p:bldP spid="41" grpId="0"/>
      <p:bldP spid="297999" grpId="0" bldLvl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1952625" y="2143125"/>
            <a:ext cx="8447088" cy="45231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4800" b="1">
                <a:solidFill>
                  <a:srgbClr val="FF0000"/>
                </a:solidFill>
                <a:latin typeface="宋体" panose="02010600030101010101" pitchFamily="2" charset="-122"/>
              </a:rPr>
              <a:t> ①带头耕种   ②奖励耕织 </a:t>
            </a:r>
            <a:endParaRPr lang="en-US" altLang="zh-CN" sz="4800" b="1">
              <a:solidFill>
                <a:srgbClr val="FF0000"/>
              </a:solidFill>
              <a:latin typeface="宋体" panose="02010600030101010101" pitchFamily="2" charset="-122"/>
            </a:endParaRPr>
          </a:p>
          <a:p>
            <a:r>
              <a:rPr lang="zh-CN" altLang="en-US" sz="4800" b="1">
                <a:solidFill>
                  <a:srgbClr val="FF0000"/>
                </a:solidFill>
                <a:latin typeface="宋体" panose="02010600030101010101" pitchFamily="2" charset="-122"/>
              </a:rPr>
              <a:t> ③植树造林   ④改进农具  </a:t>
            </a:r>
            <a:endParaRPr lang="zh-CN" altLang="en-US" sz="4800" b="1">
              <a:solidFill>
                <a:srgbClr val="FF0000"/>
              </a:solidFill>
              <a:latin typeface="宋体" panose="02010600030101010101" pitchFamily="2" charset="-122"/>
            </a:endParaRPr>
          </a:p>
          <a:p>
            <a:r>
              <a:rPr lang="zh-CN" altLang="en-US" sz="4800" b="1">
                <a:solidFill>
                  <a:srgbClr val="FF0000"/>
                </a:solidFill>
                <a:latin typeface="宋体" panose="02010600030101010101" pitchFamily="2" charset="-122"/>
              </a:rPr>
              <a:t> ⑤奖励发明   ⑥重视养牛</a:t>
            </a:r>
            <a:endParaRPr lang="zh-CN" altLang="en-US" sz="4800" b="1">
              <a:solidFill>
                <a:srgbClr val="FF0000"/>
              </a:solidFill>
              <a:latin typeface="宋体" panose="02010600030101010101" pitchFamily="2" charset="-122"/>
            </a:endParaRPr>
          </a:p>
          <a:p>
            <a:r>
              <a:rPr lang="zh-CN" altLang="en-US" sz="4800" b="1">
                <a:solidFill>
                  <a:srgbClr val="FF0000"/>
                </a:solidFill>
                <a:latin typeface="宋体" panose="02010600030101010101" pitchFamily="2" charset="-122"/>
              </a:rPr>
              <a:t> ⑦开垦荒地   ⑧兴修水利</a:t>
            </a:r>
            <a:endParaRPr lang="en-US" altLang="zh-CN" sz="4800" b="1">
              <a:solidFill>
                <a:srgbClr val="FF0000"/>
              </a:solidFill>
              <a:latin typeface="宋体" panose="02010600030101010101" pitchFamily="2" charset="-122"/>
            </a:endParaRPr>
          </a:p>
          <a:p>
            <a:r>
              <a:rPr lang="zh-CN" altLang="en-US" sz="4800" b="1">
                <a:solidFill>
                  <a:srgbClr val="FF0000"/>
                </a:solidFill>
                <a:latin typeface="宋体" panose="02010600030101010101" pitchFamily="2" charset="-122"/>
              </a:rPr>
              <a:t> ⑨改进耕作技术  </a:t>
            </a:r>
            <a:endParaRPr lang="zh-CN" altLang="en-US" sz="4800" b="1">
              <a:solidFill>
                <a:srgbClr val="FF0000"/>
              </a:solidFill>
              <a:latin typeface="宋体" panose="02010600030101010101" pitchFamily="2" charset="-122"/>
            </a:endParaRPr>
          </a:p>
          <a:p>
            <a:r>
              <a:rPr lang="en-US" altLang="zh-CN" sz="4800" b="1">
                <a:solidFill>
                  <a:srgbClr val="FF0000"/>
                </a:solidFill>
                <a:latin typeface="宋体" panose="02010600030101010101" pitchFamily="2" charset="-122"/>
              </a:rPr>
              <a:t>……</a:t>
            </a:r>
            <a:r>
              <a:rPr lang="zh-CN" altLang="en-US" sz="4800" b="1">
                <a:solidFill>
                  <a:srgbClr val="FF0000"/>
                </a:solidFill>
                <a:latin typeface="宋体" panose="02010600030101010101" pitchFamily="2" charset="-122"/>
              </a:rPr>
              <a:t>  </a:t>
            </a:r>
            <a:endParaRPr lang="zh-CN" altLang="en-US" sz="4800" b="1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3" name="文本框 4"/>
          <p:cNvSpPr txBox="1"/>
          <p:nvPr/>
        </p:nvSpPr>
        <p:spPr>
          <a:xfrm>
            <a:off x="1524000" y="0"/>
            <a:ext cx="2874963" cy="645160"/>
          </a:xfrm>
          <a:prstGeom prst="rect">
            <a:avLst/>
          </a:prstGeom>
          <a:solidFill>
            <a:schemeClr val="accent6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b="1" noProof="1">
                <a:solidFill>
                  <a:schemeClr val="accent5">
                    <a:lumMod val="10000"/>
                  </a:schemeClr>
                </a:solidFill>
                <a:latin typeface="+mn-lt"/>
                <a:ea typeface="+mn-ea"/>
                <a:cs typeface="+mn-ea"/>
              </a:rPr>
              <a:t>合作探究一</a:t>
            </a:r>
            <a:endParaRPr lang="zh-CN" altLang="en-US" sz="3600" b="1" noProof="1">
              <a:solidFill>
                <a:schemeClr val="accent5">
                  <a:lumMod val="10000"/>
                </a:schemeClr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4" name="文本框 5"/>
          <p:cNvSpPr txBox="1"/>
          <p:nvPr/>
        </p:nvSpPr>
        <p:spPr>
          <a:xfrm>
            <a:off x="1738313" y="1000125"/>
            <a:ext cx="8643937" cy="95313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zh-CN" altLang="en-US" sz="2800" b="1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  <a:cs typeface="+mn-ea"/>
                <a:sym typeface="+mn-ea"/>
              </a:rPr>
              <a:t>文帝景帝时期设立</a:t>
            </a:r>
            <a:r>
              <a:rPr kumimoji="1" lang="zh-CN" altLang="en-US" sz="2800" b="1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0030101010101" pitchFamily="49" charset="-122"/>
                <a:cs typeface="+mn-ea"/>
                <a:sym typeface="+mn-ea"/>
              </a:rPr>
              <a:t>“</a:t>
            </a:r>
            <a:r>
              <a:rPr kumimoji="1" lang="zh-CN" altLang="en-US" sz="2800" b="1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  <a:cs typeface="+mn-ea"/>
                <a:sym typeface="+mn-ea"/>
              </a:rPr>
              <a:t>力田官</a:t>
            </a:r>
            <a:r>
              <a:rPr kumimoji="1" lang="zh-CN" altLang="en-US" sz="2800" b="1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0030101010101" pitchFamily="49" charset="-122"/>
                <a:cs typeface="+mn-ea"/>
                <a:sym typeface="+mn-ea"/>
              </a:rPr>
              <a:t>”关心农桑，</a:t>
            </a:r>
            <a:endParaRPr kumimoji="1" lang="zh-CN" altLang="en-US" sz="2800" b="1" dirty="0">
              <a:solidFill>
                <a:srgbClr val="33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黑体" panose="02010600030101010101" pitchFamily="49" charset="-122"/>
              <a:sym typeface="+mn-ea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zh-CN" altLang="en-US" sz="2800" b="1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0030101010101" pitchFamily="49" charset="-122"/>
                <a:cs typeface="+mn-ea"/>
                <a:sym typeface="+mn-ea"/>
              </a:rPr>
              <a:t>讨论：如果我是</a:t>
            </a:r>
            <a:r>
              <a:rPr kumimoji="1" lang="en-US" altLang="zh-CN" sz="2800" b="1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0030101010101" pitchFamily="49" charset="-122"/>
                <a:cs typeface="+mn-ea"/>
                <a:sym typeface="+mn-ea"/>
              </a:rPr>
              <a:t>“</a:t>
            </a:r>
            <a:r>
              <a:rPr kumimoji="1" lang="zh-CN" altLang="en-US" sz="2800" b="1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0030101010101" pitchFamily="49" charset="-122"/>
                <a:cs typeface="+mn-ea"/>
                <a:sym typeface="+mn-ea"/>
              </a:rPr>
              <a:t>力田官</a:t>
            </a:r>
            <a:r>
              <a:rPr kumimoji="1" lang="en-US" altLang="zh-CN" sz="2800" b="1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0030101010101" pitchFamily="49" charset="-122"/>
                <a:cs typeface="+mn-ea"/>
                <a:sym typeface="+mn-ea"/>
              </a:rPr>
              <a:t>”</a:t>
            </a:r>
            <a:r>
              <a:rPr kumimoji="1" lang="zh-CN" altLang="en-US" sz="2800" b="1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黑体" panose="02010600030101010101" pitchFamily="49" charset="-122"/>
                <a:cs typeface="+mn-ea"/>
                <a:sym typeface="+mn-ea"/>
              </a:rPr>
              <a:t>，如何提升自己</a:t>
            </a:r>
            <a:r>
              <a:rPr kumimoji="1" lang="zh-CN" altLang="en-US" sz="2800" b="1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  <a:cs typeface="+mn-ea"/>
                <a:sym typeface="+mn-ea"/>
              </a:rPr>
              <a:t>政绩？</a:t>
            </a:r>
            <a:endParaRPr kumimoji="1" lang="zh-CN" altLang="en-US" sz="2800" b="1" dirty="0">
              <a:solidFill>
                <a:srgbClr val="33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黑体" panose="02010600030101010101" pitchFamily="49" charset="-122"/>
              <a:ea typeface="黑体" panose="02010600030101010101" pitchFamily="49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90" name="Text Box 6"/>
          <p:cNvSpPr txBox="1">
            <a:spLocks noChangeArrowheads="1"/>
          </p:cNvSpPr>
          <p:nvPr/>
        </p:nvSpPr>
        <p:spPr bwMode="auto">
          <a:xfrm>
            <a:off x="1952625" y="2714625"/>
            <a:ext cx="7929563" cy="316801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</a:ln>
        </p:spPr>
        <p:txBody>
          <a:bodyPr lIns="91429" tIns="45714" rIns="91429" bIns="45714">
            <a:spAutoFit/>
          </a:bodyPr>
          <a:lstStyle/>
          <a:p>
            <a:pPr>
              <a:lnSpc>
                <a:spcPts val="4000"/>
              </a:lnSpc>
            </a:pPr>
            <a:r>
              <a:rPr lang="zh-CN" altLang="en-US" sz="2700" b="1">
                <a:solidFill>
                  <a:srgbClr val="FF000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 </a:t>
            </a:r>
            <a:r>
              <a:rPr lang="zh-CN" altLang="en-US" sz="3600" b="1">
                <a:solidFill>
                  <a:srgbClr val="FF000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有利于</a:t>
            </a:r>
            <a:r>
              <a:rPr lang="zh-CN" altLang="en-US" sz="3600" b="1">
                <a:solidFill>
                  <a:srgbClr val="000066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农民安心从事农业生产，</a:t>
            </a:r>
            <a:endParaRPr lang="en-US" altLang="zh-CN" sz="3600" b="1">
              <a:solidFill>
                <a:srgbClr val="000066"/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  <a:p>
            <a:pPr>
              <a:lnSpc>
                <a:spcPts val="4000"/>
              </a:lnSpc>
            </a:pPr>
            <a:r>
              <a:rPr lang="zh-CN" altLang="en-US" sz="3600" b="1">
                <a:solidFill>
                  <a:srgbClr val="000066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 </a:t>
            </a:r>
            <a:r>
              <a:rPr lang="zh-CN" altLang="en-US" sz="3600" b="1">
                <a:solidFill>
                  <a:srgbClr val="FF000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有利于</a:t>
            </a:r>
            <a:r>
              <a:rPr lang="zh-CN" altLang="en-US" sz="3600" b="1">
                <a:solidFill>
                  <a:srgbClr val="000066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提高农民的生产积极性，</a:t>
            </a:r>
            <a:endParaRPr lang="en-US" altLang="zh-CN" sz="3600" b="1">
              <a:solidFill>
                <a:srgbClr val="000066"/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  <a:p>
            <a:pPr>
              <a:lnSpc>
                <a:spcPts val="4000"/>
              </a:lnSpc>
            </a:pPr>
            <a:r>
              <a:rPr lang="zh-CN" altLang="en-US" sz="3600" b="1">
                <a:solidFill>
                  <a:srgbClr val="000066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 </a:t>
            </a:r>
            <a:r>
              <a:rPr lang="zh-CN" altLang="en-US" sz="3600" b="1">
                <a:solidFill>
                  <a:srgbClr val="FF000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有利于</a:t>
            </a:r>
            <a:r>
              <a:rPr lang="zh-CN" altLang="en-US" sz="3600" b="1">
                <a:solidFill>
                  <a:srgbClr val="000066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农业生产逐步恢复起来，</a:t>
            </a:r>
            <a:endParaRPr lang="en-US" altLang="zh-CN" sz="3600" b="1">
              <a:solidFill>
                <a:srgbClr val="000066"/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  <a:p>
            <a:pPr>
              <a:lnSpc>
                <a:spcPts val="4000"/>
              </a:lnSpc>
            </a:pPr>
            <a:r>
              <a:rPr lang="zh-CN" altLang="en-US" sz="3600" b="1">
                <a:solidFill>
                  <a:srgbClr val="000066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 从而</a:t>
            </a:r>
            <a:r>
              <a:rPr lang="zh-CN" altLang="en-US" sz="3600" b="1">
                <a:solidFill>
                  <a:srgbClr val="FF000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有利于</a:t>
            </a:r>
            <a:r>
              <a:rPr lang="zh-CN" altLang="en-US" sz="3600" b="1">
                <a:solidFill>
                  <a:srgbClr val="000066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整个社会的安定和经济的发展，</a:t>
            </a:r>
            <a:endParaRPr lang="en-US" altLang="zh-CN" sz="3600" b="1">
              <a:solidFill>
                <a:srgbClr val="000066"/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  <a:p>
            <a:pPr>
              <a:lnSpc>
                <a:spcPts val="4000"/>
              </a:lnSpc>
            </a:pPr>
            <a:r>
              <a:rPr lang="zh-CN" altLang="en-US" sz="3600" b="1">
                <a:solidFill>
                  <a:srgbClr val="000066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 从而</a:t>
            </a:r>
            <a:r>
              <a:rPr lang="zh-CN" altLang="en-US" sz="3600" b="1">
                <a:solidFill>
                  <a:srgbClr val="FF000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有利于</a:t>
            </a:r>
            <a:r>
              <a:rPr lang="zh-CN" altLang="en-US" sz="3600" b="1">
                <a:solidFill>
                  <a:srgbClr val="000066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巩固汉王朝的统治。</a:t>
            </a:r>
            <a:endParaRPr lang="zh-CN" altLang="en-US" sz="3600" b="1">
              <a:solidFill>
                <a:srgbClr val="000066"/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sp>
        <p:nvSpPr>
          <p:cNvPr id="31746" name="矩形 2"/>
          <p:cNvSpPr>
            <a:spLocks noChangeArrowheads="1"/>
          </p:cNvSpPr>
          <p:nvPr/>
        </p:nvSpPr>
        <p:spPr bwMode="auto">
          <a:xfrm>
            <a:off x="1738313" y="1071563"/>
            <a:ext cx="8575675" cy="104394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</a:ln>
        </p:spPr>
        <p:txBody>
          <a:bodyPr lIns="91429" tIns="45714" rIns="91429" bIns="45714">
            <a:spAutoFit/>
          </a:bodyPr>
          <a:lstStyle/>
          <a:p>
            <a:r>
              <a:rPr lang="zh-CN" altLang="en-US" sz="3100" b="1">
                <a:solidFill>
                  <a:srgbClr val="FF000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   </a:t>
            </a:r>
            <a:r>
              <a:rPr lang="zh-CN" altLang="en-US" sz="3100" b="1">
                <a:solidFill>
                  <a:srgbClr val="0000FF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与秦朝的统治政策相比，汉初实行的休养生息政策</a:t>
            </a:r>
            <a:r>
              <a:rPr lang="zh-CN" altLang="en-US" sz="3100" b="1">
                <a:solidFill>
                  <a:srgbClr val="FF000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对社会的安定和发展</a:t>
            </a:r>
            <a:r>
              <a:rPr lang="zh-CN" altLang="en-US" sz="3100" b="1">
                <a:solidFill>
                  <a:srgbClr val="0000FF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有怎样的好处？</a:t>
            </a:r>
            <a:endParaRPr lang="zh-CN" altLang="en-US" sz="310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4" name="文本框 4"/>
          <p:cNvSpPr txBox="1"/>
          <p:nvPr/>
        </p:nvSpPr>
        <p:spPr>
          <a:xfrm>
            <a:off x="1506537" y="23813"/>
            <a:ext cx="2874963" cy="645160"/>
          </a:xfrm>
          <a:prstGeom prst="rect">
            <a:avLst/>
          </a:prstGeom>
          <a:solidFill>
            <a:schemeClr val="accent6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b="1" noProof="1">
                <a:solidFill>
                  <a:schemeClr val="accent5">
                    <a:lumMod val="10000"/>
                  </a:schemeClr>
                </a:solidFill>
                <a:latin typeface="+mn-lt"/>
                <a:ea typeface="+mn-ea"/>
                <a:cs typeface="+mn-ea"/>
              </a:rPr>
              <a:t>合作探究二</a:t>
            </a:r>
            <a:endParaRPr lang="zh-CN" altLang="en-US" sz="3600" b="1" noProof="1">
              <a:solidFill>
                <a:schemeClr val="accent5">
                  <a:lumMod val="10000"/>
                </a:schemeClr>
              </a:solidFill>
              <a:latin typeface="+mn-lt"/>
              <a:ea typeface="+mn-ea"/>
              <a:cs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5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5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590" grpId="0" bldLvl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/>
          <p:cNvSpPr/>
          <p:nvPr/>
        </p:nvSpPr>
        <p:spPr>
          <a:xfrm>
            <a:off x="1952625" y="857250"/>
            <a:ext cx="8388350" cy="52197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1</a:t>
            </a:r>
            <a:r>
              <a:rPr lang="zh-CN" altLang="en-US" sz="2800" b="1" dirty="0">
                <a:solidFill>
                  <a:srgbClr val="C0000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、秦始皇陵和汉文帝陵有何不同？说明了什么？</a:t>
            </a:r>
            <a:endParaRPr lang="en-US" altLang="zh-CN" sz="2800" b="1" dirty="0">
              <a:solidFill>
                <a:srgbClr val="C00000"/>
              </a:solidFill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grpSp>
        <p:nvGrpSpPr>
          <p:cNvPr id="2" name="组合 15"/>
          <p:cNvGrpSpPr/>
          <p:nvPr/>
        </p:nvGrpSpPr>
        <p:grpSpPr bwMode="auto">
          <a:xfrm>
            <a:off x="6200775" y="1609725"/>
            <a:ext cx="4294188" cy="4748213"/>
            <a:chOff x="134299" y="776080"/>
            <a:chExt cx="4293686" cy="2463141"/>
          </a:xfrm>
        </p:grpSpPr>
        <p:pic>
          <p:nvPicPr>
            <p:cNvPr id="15" name="图片 14" descr="汉文帝霸陵.jpg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34299" y="811492"/>
              <a:ext cx="4293686" cy="242772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3801" name="Rectangle 9"/>
            <p:cNvSpPr>
              <a:spLocks noChangeArrowheads="1"/>
            </p:cNvSpPr>
            <p:nvPr/>
          </p:nvSpPr>
          <p:spPr bwMode="auto">
            <a:xfrm>
              <a:off x="2883090" y="776080"/>
              <a:ext cx="1459059" cy="20686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r>
                <a:rPr lang="zh-CN" altLang="en-US" sz="2000" b="1">
                  <a:latin typeface="黑体" panose="02010600030101010101" pitchFamily="49" charset="-122"/>
                  <a:ea typeface="黑体" panose="02010600030101010101" pitchFamily="49" charset="-122"/>
                </a:rPr>
                <a:t>汉文帝霸陵</a:t>
              </a:r>
              <a:endParaRPr lang="zh-CN" altLang="en-US" sz="2000" b="1">
                <a:latin typeface="黑体" panose="02010600030101010101" pitchFamily="49" charset="-122"/>
                <a:ea typeface="黑体" panose="02010600030101010101" pitchFamily="49" charset="-122"/>
              </a:endParaRPr>
            </a:p>
          </p:txBody>
        </p:sp>
      </p:grpSp>
      <p:grpSp>
        <p:nvGrpSpPr>
          <p:cNvPr id="33795" name="组合 17"/>
          <p:cNvGrpSpPr/>
          <p:nvPr/>
        </p:nvGrpSpPr>
        <p:grpSpPr bwMode="auto">
          <a:xfrm>
            <a:off x="1550988" y="1619250"/>
            <a:ext cx="4297362" cy="4810125"/>
            <a:chOff x="4721511" y="790949"/>
            <a:chExt cx="4297460" cy="2232248"/>
          </a:xfrm>
        </p:grpSpPr>
        <p:pic>
          <p:nvPicPr>
            <p:cNvPr id="33798" name="Picture 2" descr="https://timgsa.baidu.com/timg?image&amp;quality=80&amp;size=b9999_10000&amp;sec=1509196329174&amp;di=9492606ca5c0382c3589b45636ce3079&amp;imgtype=0&amp;src=http%3A%2F%2Fa2.att.hudong.com%2F57%2F56%2F16300001051406138422564745668.jpg"/>
            <p:cNvPicPr>
              <a:picLocks noChangeAspect="1" noChangeArrowheads="1"/>
            </p:cNvPicPr>
            <p:nvPr/>
          </p:nvPicPr>
          <p:blipFill>
            <a:blip r:embed="rId2"/>
            <a:srcRect t="-2" b="16991"/>
            <a:stretch>
              <a:fillRect/>
            </a:stretch>
          </p:blipFill>
          <p:spPr bwMode="auto">
            <a:xfrm>
              <a:off x="4721511" y="814838"/>
              <a:ext cx="4297460" cy="2208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799" name="Rectangle 11"/>
            <p:cNvSpPr>
              <a:spLocks noChangeArrowheads="1"/>
            </p:cNvSpPr>
            <p:nvPr/>
          </p:nvSpPr>
          <p:spPr bwMode="auto">
            <a:xfrm>
              <a:off x="4721511" y="790949"/>
              <a:ext cx="1714539" cy="18506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r>
                <a:rPr lang="zh-CN" altLang="en-US" sz="2000" b="1">
                  <a:latin typeface="黑体" panose="02010600030101010101" pitchFamily="49" charset="-122"/>
                  <a:ea typeface="黑体" panose="02010600030101010101" pitchFamily="49" charset="-122"/>
                </a:rPr>
                <a:t>秦始皇骊山陵</a:t>
              </a:r>
              <a:endParaRPr lang="zh-CN" altLang="en-US" sz="2000" b="1">
                <a:latin typeface="黑体" panose="02010600030101010101" pitchFamily="49" charset="-122"/>
                <a:ea typeface="黑体" panose="02010600030101010101" pitchFamily="49" charset="-122"/>
              </a:endParaRPr>
            </a:p>
          </p:txBody>
        </p:sp>
      </p:grpSp>
      <p:sp>
        <p:nvSpPr>
          <p:cNvPr id="33796" name="Rectangle 8"/>
          <p:cNvSpPr>
            <a:spLocks noChangeArrowheads="1"/>
          </p:cNvSpPr>
          <p:nvPr/>
        </p:nvSpPr>
        <p:spPr bwMode="auto">
          <a:xfrm>
            <a:off x="5375275" y="3375343"/>
            <a:ext cx="127000" cy="127254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718911" rIns="0" bIns="0" anchor="ctr">
            <a:spAutoFit/>
          </a:bodyPr>
          <a:lstStyle/>
          <a:p>
            <a:endParaRPr lang="en-US" altLang="zh-CN">
              <a:latin typeface="Calibri" panose="020F0502020204030204" pitchFamily="34" charset="0"/>
            </a:endParaRPr>
          </a:p>
          <a:p>
            <a:pPr eaLnBrk="0" hangingPunct="0"/>
            <a:endParaRPr lang="en-US" altLang="zh-CN">
              <a:latin typeface="Calibri" panose="020F0502020204030204" pitchFamily="34" charset="0"/>
            </a:endParaRPr>
          </a:p>
        </p:txBody>
      </p:sp>
      <p:sp>
        <p:nvSpPr>
          <p:cNvPr id="24" name="文本框 4"/>
          <p:cNvSpPr txBox="1"/>
          <p:nvPr/>
        </p:nvSpPr>
        <p:spPr>
          <a:xfrm>
            <a:off x="1524000" y="0"/>
            <a:ext cx="5286375" cy="645160"/>
          </a:xfrm>
          <a:prstGeom prst="rect">
            <a:avLst/>
          </a:prstGeom>
          <a:solidFill>
            <a:schemeClr val="accent6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b="1" noProof="1">
                <a:solidFill>
                  <a:schemeClr val="accent5">
                    <a:lumMod val="10000"/>
                  </a:schemeClr>
                </a:solidFill>
                <a:latin typeface="+mn-lt"/>
                <a:ea typeface="+mn-ea"/>
                <a:cs typeface="+mn-ea"/>
              </a:rPr>
              <a:t>拓展延伸</a:t>
            </a:r>
            <a:r>
              <a:rPr lang="en-US" altLang="zh-CN" sz="3600" b="1" noProof="1">
                <a:solidFill>
                  <a:schemeClr val="accent5">
                    <a:lumMod val="10000"/>
                  </a:schemeClr>
                </a:solidFill>
                <a:latin typeface="+mn-lt"/>
                <a:ea typeface="+mn-ea"/>
                <a:cs typeface="+mn-ea"/>
              </a:rPr>
              <a:t>-</a:t>
            </a:r>
            <a:r>
              <a:rPr lang="zh-CN" altLang="en-US" sz="3600" b="1" noProof="1">
                <a:solidFill>
                  <a:schemeClr val="accent5">
                    <a:lumMod val="10000"/>
                  </a:schemeClr>
                </a:solidFill>
                <a:latin typeface="+mn-lt"/>
                <a:ea typeface="+mn-ea"/>
                <a:cs typeface="+mn-ea"/>
              </a:rPr>
              <a:t>比较中得启示</a:t>
            </a:r>
            <a:endParaRPr lang="zh-CN" altLang="en-US" sz="3600" b="1" noProof="1">
              <a:solidFill>
                <a:schemeClr val="accent5">
                  <a:lumMod val="10000"/>
                </a:schemeClr>
              </a:solidFill>
              <a:latin typeface="+mn-lt"/>
              <a:ea typeface="+mn-ea"/>
              <a:cs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5738813" y="2000250"/>
            <a:ext cx="4929187" cy="483933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rgbClr val="BA6500"/>
            </a:solidFill>
            <a:miter lim="800000"/>
          </a:ln>
        </p:spPr>
        <p:txBody>
          <a:bodyPr lIns="90170" tIns="46990" rIns="90170" bIns="4699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latin typeface="黑体" panose="02010600030101010101" pitchFamily="49" charset="-122"/>
                <a:ea typeface="黑体" panose="02010600030101010101" pitchFamily="49" charset="-122"/>
              </a:rPr>
              <a:t>  </a:t>
            </a:r>
            <a:r>
              <a:rPr lang="zh-CN" altLang="en-US" sz="2400" b="1" dirty="0">
                <a:solidFill>
                  <a:srgbClr val="002060"/>
                </a:solidFill>
                <a:latin typeface="黑体" panose="02010600030101010101" pitchFamily="49" charset="-122"/>
                <a:ea typeface="黑体" panose="02010600030101010101" pitchFamily="49" charset="-122"/>
              </a:rPr>
              <a:t>  </a:t>
            </a: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+mn-ea"/>
              </a:rPr>
              <a:t>尝欲作露台，召匠计之，直百金。上曰：“百金，中民十家之产也，吾奉先帝宫室，常恐羞之，何以台为？”（</a:t>
            </a:r>
            <a:r>
              <a:rPr lang="zh-CN" altLang="en-US" b="1" dirty="0">
                <a:solidFill>
                  <a:srgbClr val="FF0000"/>
                </a:solidFill>
                <a:latin typeface="+mn-lt"/>
                <a:ea typeface="+mn-ea"/>
              </a:rPr>
              <a:t>文帝曾打算建造一座露（高）台，召来工匠作预算，造价要值上百斤黄金。文帝说：“百斤黄金相当于十户中等人家的产业，我继承了先帝留下来的宫室，时常担心有辱于先帝，还建造露台干什么呢？ </a:t>
            </a:r>
            <a:r>
              <a:rPr lang="zh-CN" altLang="en-US" b="1" dirty="0">
                <a:solidFill>
                  <a:srgbClr val="002060"/>
                </a:solidFill>
                <a:latin typeface="宋体" panose="02010600030101010101" pitchFamily="2" charset="-122"/>
                <a:ea typeface="+mn-ea"/>
              </a:rPr>
              <a:t>）</a:t>
            </a:r>
            <a:endParaRPr lang="en-US" altLang="zh-CN" b="1" dirty="0">
              <a:solidFill>
                <a:srgbClr val="002060"/>
              </a:solidFill>
              <a:latin typeface="宋体" panose="02010600030101010101" pitchFamily="2" charset="-122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+mn-ea"/>
              </a:rPr>
              <a:t>   霸陵（汉文帝陵寝）皆瓦器，不得以金银铜锡为饰，不治坟，欲为省，毋烦民。（</a:t>
            </a:r>
            <a:r>
              <a:rPr lang="zh-CN" altLang="en-US" b="1" dirty="0">
                <a:solidFill>
                  <a:srgbClr val="FF0000"/>
                </a:solidFill>
                <a:latin typeface="+mn-lt"/>
                <a:ea typeface="+mn-ea"/>
              </a:rPr>
              <a:t>文帝规定</a:t>
            </a:r>
            <a:r>
              <a:rPr lang="en-US" altLang="zh-CN" b="1" dirty="0">
                <a:solidFill>
                  <a:srgbClr val="FF0000"/>
                </a:solidFill>
                <a:latin typeface="+mn-lt"/>
                <a:ea typeface="+mn-ea"/>
              </a:rPr>
              <a:t>,</a:t>
            </a:r>
            <a:r>
              <a:rPr lang="zh-CN" altLang="en-US" b="1" dirty="0">
                <a:solidFill>
                  <a:srgbClr val="FF0000"/>
                </a:solidFill>
                <a:latin typeface="+mn-lt"/>
                <a:ea typeface="+mn-ea"/>
              </a:rPr>
              <a:t>建造他的陵墓霸陵</a:t>
            </a:r>
            <a:r>
              <a:rPr lang="en-US" altLang="zh-CN" b="1" dirty="0">
                <a:solidFill>
                  <a:srgbClr val="FF0000"/>
                </a:solidFill>
                <a:latin typeface="+mn-lt"/>
                <a:ea typeface="+mn-ea"/>
              </a:rPr>
              <a:t>,</a:t>
            </a:r>
            <a:r>
              <a:rPr lang="zh-CN" altLang="en-US" b="1" dirty="0">
                <a:solidFill>
                  <a:srgbClr val="FF0000"/>
                </a:solidFill>
                <a:latin typeface="+mn-lt"/>
                <a:ea typeface="+mn-ea"/>
              </a:rPr>
              <a:t>一律用瓦器</a:t>
            </a:r>
            <a:r>
              <a:rPr lang="en-US" altLang="zh-CN" b="1" dirty="0">
                <a:solidFill>
                  <a:srgbClr val="FF0000"/>
                </a:solidFill>
                <a:latin typeface="+mn-lt"/>
                <a:ea typeface="+mn-ea"/>
              </a:rPr>
              <a:t>,</a:t>
            </a:r>
            <a:r>
              <a:rPr lang="zh-CN" altLang="en-US" b="1" dirty="0">
                <a:solidFill>
                  <a:srgbClr val="FF0000"/>
                </a:solidFill>
                <a:latin typeface="+mn-lt"/>
                <a:ea typeface="+mn-ea"/>
              </a:rPr>
              <a:t>不准用金银铜锡等金属做装饰</a:t>
            </a:r>
            <a:r>
              <a:rPr lang="en-US" altLang="zh-CN" b="1" dirty="0">
                <a:solidFill>
                  <a:srgbClr val="FF0000"/>
                </a:solidFill>
                <a:latin typeface="+mn-lt"/>
                <a:ea typeface="+mn-ea"/>
              </a:rPr>
              <a:t>,</a:t>
            </a:r>
            <a:r>
              <a:rPr lang="zh-CN" altLang="en-US" b="1" dirty="0">
                <a:solidFill>
                  <a:srgbClr val="FF0000"/>
                </a:solidFill>
                <a:latin typeface="+mn-lt"/>
                <a:ea typeface="+mn-ea"/>
              </a:rPr>
              <a:t>不修高大的坟；要节省</a:t>
            </a:r>
            <a:r>
              <a:rPr lang="en-US" altLang="zh-CN" b="1" dirty="0">
                <a:solidFill>
                  <a:srgbClr val="FF0000"/>
                </a:solidFill>
                <a:latin typeface="+mn-lt"/>
                <a:ea typeface="+mn-ea"/>
              </a:rPr>
              <a:t>,</a:t>
            </a:r>
            <a:r>
              <a:rPr lang="zh-CN" altLang="en-US" b="1" dirty="0">
                <a:solidFill>
                  <a:srgbClr val="FF0000"/>
                </a:solidFill>
                <a:latin typeface="+mn-lt"/>
                <a:ea typeface="+mn-ea"/>
              </a:rPr>
              <a:t>不要烦扰百性</a:t>
            </a:r>
            <a:r>
              <a:rPr lang="en-US" altLang="zh-CN" b="1" dirty="0">
                <a:solidFill>
                  <a:srgbClr val="FF0000"/>
                </a:solidFill>
                <a:latin typeface="+mn-lt"/>
                <a:ea typeface="+mn-ea"/>
              </a:rPr>
              <a:t>. </a:t>
            </a: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+mn-ea"/>
              </a:rPr>
              <a:t>）</a:t>
            </a:r>
            <a:endParaRPr lang="zh-CN" altLang="en-US" sz="2400" b="1" dirty="0">
              <a:solidFill>
                <a:srgbClr val="002060"/>
              </a:solidFill>
              <a:latin typeface="宋体" panose="02010600030101010101" pitchFamily="2" charset="-122"/>
              <a:ea typeface="+mn-ea"/>
            </a:endParaRP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+mn-ea"/>
              </a:rPr>
              <a:t>          —司马迁《史记</a:t>
            </a: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+mn-ea"/>
                <a:sym typeface="Arial" panose="020B0604020202020204" pitchFamily="34" charset="0"/>
              </a:rPr>
              <a:t>·</a:t>
            </a: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+mn-ea"/>
              </a:rPr>
              <a:t>孝文</a:t>
            </a:r>
            <a:r>
              <a:rPr lang="en-US" altLang="zh-CN" sz="2400" b="1" dirty="0">
                <a:solidFill>
                  <a:srgbClr val="002060"/>
                </a:solidFill>
                <a:latin typeface="宋体" panose="02010600030101010101" pitchFamily="2" charset="-122"/>
                <a:ea typeface="+mn-ea"/>
              </a:rPr>
              <a:t>》</a:t>
            </a:r>
            <a:endParaRPr lang="zh-CN" altLang="en-US" sz="2400" b="1" dirty="0">
              <a:solidFill>
                <a:srgbClr val="002060"/>
              </a:solidFill>
              <a:latin typeface="宋体" panose="02010600030101010101" pitchFamily="2" charset="-122"/>
              <a:ea typeface="+mn-ea"/>
            </a:endParaRPr>
          </a:p>
        </p:txBody>
      </p:sp>
      <p:grpSp>
        <p:nvGrpSpPr>
          <p:cNvPr id="3" name="组合 29"/>
          <p:cNvGrpSpPr/>
          <p:nvPr/>
        </p:nvGrpSpPr>
        <p:grpSpPr bwMode="auto">
          <a:xfrm>
            <a:off x="1524000" y="5214938"/>
            <a:ext cx="4286250" cy="1357312"/>
            <a:chOff x="762462" y="2122874"/>
            <a:chExt cx="5518188" cy="1957808"/>
          </a:xfrm>
        </p:grpSpPr>
        <p:pic>
          <p:nvPicPr>
            <p:cNvPr id="34826" name="Picture 2"/>
            <p:cNvPicPr>
              <a:picLocks noChangeAspect="1" noChangeArrowheads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 bwMode="auto">
            <a:xfrm>
              <a:off x="762462" y="2122874"/>
              <a:ext cx="5518188" cy="19578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矩形 5"/>
            <p:cNvSpPr/>
            <p:nvPr/>
          </p:nvSpPr>
          <p:spPr>
            <a:xfrm>
              <a:off x="1130341" y="2535044"/>
              <a:ext cx="4836385" cy="10194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40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6350" stA="55000" endA="300" endPos="45500" dir="5400000" sy="-100000" algn="bl" rotWithShape="0"/>
                  </a:effectLst>
                  <a:latin typeface="楷体" pitchFamily="49" charset="-122"/>
                  <a:ea typeface="楷体" pitchFamily="49" charset="-122"/>
                </a:rPr>
                <a:t>成由俭，败由奢</a:t>
              </a:r>
              <a:endParaRPr lang="en-US" altLang="zh-CN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楷体" pitchFamily="49" charset="-122"/>
                <a:ea typeface="楷体" pitchFamily="49" charset="-122"/>
              </a:endParaRPr>
            </a:p>
          </p:txBody>
        </p:sp>
      </p:grpSp>
      <p:sp>
        <p:nvSpPr>
          <p:cNvPr id="34819" name="TextBox 10"/>
          <p:cNvSpPr txBox="1">
            <a:spLocks noChangeArrowheads="1"/>
          </p:cNvSpPr>
          <p:nvPr/>
        </p:nvSpPr>
        <p:spPr bwMode="auto">
          <a:xfrm>
            <a:off x="1524000" y="2143125"/>
            <a:ext cx="4286250" cy="30460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2400" b="1">
                <a:latin typeface="Calibri" panose="020F0502020204030204" pitchFamily="34" charset="0"/>
              </a:rPr>
              <a:t>据文字记载说，墓里面顶上用珍珠做成日月星辰。下面，用水银做成江河湖海。里面还珍藏着多种奇器珍宝。为防盗墓装了不少机弩。这座宏伟堂皇的地下宫殿，从嬴政即位的前</a:t>
            </a:r>
            <a:r>
              <a:rPr lang="en-US" altLang="zh-CN" sz="2400" b="1">
                <a:latin typeface="Calibri" panose="020F0502020204030204" pitchFamily="34" charset="0"/>
              </a:rPr>
              <a:t>246</a:t>
            </a:r>
            <a:r>
              <a:rPr lang="zh-CN" altLang="en-US" sz="2400" b="1">
                <a:latin typeface="Calibri" panose="020F0502020204030204" pitchFamily="34" charset="0"/>
              </a:rPr>
              <a:t>开始修建，修了</a:t>
            </a:r>
            <a:r>
              <a:rPr lang="en-US" altLang="zh-CN" sz="2400" b="1">
                <a:latin typeface="Calibri" panose="020F0502020204030204" pitchFamily="34" charset="0"/>
              </a:rPr>
              <a:t>30</a:t>
            </a:r>
            <a:r>
              <a:rPr lang="zh-CN" altLang="en-US" sz="2400" b="1">
                <a:latin typeface="Calibri" panose="020F0502020204030204" pitchFamily="34" charset="0"/>
              </a:rPr>
              <a:t>多年。</a:t>
            </a:r>
            <a:r>
              <a:rPr lang="zh-CN" altLang="en-US" sz="2400" b="1">
                <a:solidFill>
                  <a:srgbClr val="FF0000"/>
                </a:solidFill>
                <a:latin typeface="Calibri" panose="020F0502020204030204" pitchFamily="34" charset="0"/>
              </a:rPr>
              <a:t>动用徭役、刑徒</a:t>
            </a:r>
            <a:r>
              <a:rPr lang="en-US" altLang="zh-CN" sz="2400" b="1">
                <a:solidFill>
                  <a:srgbClr val="FF0000"/>
                </a:solidFill>
                <a:latin typeface="Calibri" panose="020F0502020204030204" pitchFamily="34" charset="0"/>
              </a:rPr>
              <a:t>72</a:t>
            </a:r>
            <a:r>
              <a:rPr lang="zh-CN" altLang="en-US" sz="2400" b="1">
                <a:solidFill>
                  <a:srgbClr val="FF0000"/>
                </a:solidFill>
                <a:latin typeface="Calibri" panose="020F0502020204030204" pitchFamily="34" charset="0"/>
              </a:rPr>
              <a:t>万余人。</a:t>
            </a:r>
            <a:endParaRPr lang="zh-CN" altLang="en-US" sz="2400">
              <a:latin typeface="Calibri" panose="020F0502020204030204" pitchFamily="34" charset="0"/>
            </a:endParaRPr>
          </a:p>
        </p:txBody>
      </p:sp>
      <p:grpSp>
        <p:nvGrpSpPr>
          <p:cNvPr id="34820" name="组合 17"/>
          <p:cNvGrpSpPr/>
          <p:nvPr/>
        </p:nvGrpSpPr>
        <p:grpSpPr bwMode="auto">
          <a:xfrm>
            <a:off x="1524000" y="0"/>
            <a:ext cx="4071938" cy="2024063"/>
            <a:chOff x="4721511" y="790949"/>
            <a:chExt cx="4297460" cy="2232248"/>
          </a:xfrm>
        </p:grpSpPr>
        <p:pic>
          <p:nvPicPr>
            <p:cNvPr id="34824" name="Picture 2" descr="https://timgsa.baidu.com/timg?image&amp;quality=80&amp;size=b9999_10000&amp;sec=1509196329174&amp;di=9492606ca5c0382c3589b45636ce3079&amp;imgtype=0&amp;src=http%3A%2F%2Fa2.att.hudong.com%2F57%2F56%2F16300001051406138422564745668.jpg"/>
            <p:cNvPicPr>
              <a:picLocks noChangeAspect="1" noChangeArrowheads="1"/>
            </p:cNvPicPr>
            <p:nvPr/>
          </p:nvPicPr>
          <p:blipFill>
            <a:blip r:embed="rId2"/>
            <a:srcRect t="-2" b="16991"/>
            <a:stretch>
              <a:fillRect/>
            </a:stretch>
          </p:blipFill>
          <p:spPr bwMode="auto">
            <a:xfrm>
              <a:off x="4721511" y="814838"/>
              <a:ext cx="4297460" cy="2208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825" name="Rectangle 11"/>
            <p:cNvSpPr>
              <a:spLocks noChangeArrowheads="1"/>
            </p:cNvSpPr>
            <p:nvPr/>
          </p:nvSpPr>
          <p:spPr bwMode="auto">
            <a:xfrm>
              <a:off x="4721511" y="790949"/>
              <a:ext cx="1809457" cy="43979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r>
                <a:rPr lang="zh-CN" altLang="en-US" sz="2000" b="1">
                  <a:latin typeface="黑体" panose="02010600030101010101" pitchFamily="49" charset="-122"/>
                  <a:ea typeface="黑体" panose="02010600030101010101" pitchFamily="49" charset="-122"/>
                </a:rPr>
                <a:t>秦始皇骊山陵</a:t>
              </a:r>
              <a:endParaRPr lang="zh-CN" altLang="en-US" sz="2000" b="1">
                <a:latin typeface="黑体" panose="02010600030101010101" pitchFamily="49" charset="-122"/>
                <a:ea typeface="黑体" panose="02010600030101010101" pitchFamily="49" charset="-122"/>
              </a:endParaRPr>
            </a:p>
          </p:txBody>
        </p:sp>
      </p:grpSp>
      <p:grpSp>
        <p:nvGrpSpPr>
          <p:cNvPr id="34821" name="组合 15"/>
          <p:cNvGrpSpPr/>
          <p:nvPr/>
        </p:nvGrpSpPr>
        <p:grpSpPr bwMode="auto">
          <a:xfrm>
            <a:off x="5810250" y="0"/>
            <a:ext cx="4857750" cy="2105025"/>
            <a:chOff x="134299" y="776080"/>
            <a:chExt cx="4293686" cy="2463141"/>
          </a:xfrm>
        </p:grpSpPr>
        <p:pic>
          <p:nvPicPr>
            <p:cNvPr id="16" name="图片 15" descr="汉文帝霸陵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4299" y="811374"/>
              <a:ext cx="4293686" cy="242784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4823" name="Rectangle 9"/>
            <p:cNvSpPr>
              <a:spLocks noChangeArrowheads="1"/>
            </p:cNvSpPr>
            <p:nvPr/>
          </p:nvSpPr>
          <p:spPr bwMode="auto">
            <a:xfrm>
              <a:off x="2883090" y="776080"/>
              <a:ext cx="1289790" cy="46662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r>
                <a:rPr lang="zh-CN" altLang="en-US" sz="2000" b="1">
                  <a:latin typeface="黑体" panose="02010600030101010101" pitchFamily="49" charset="-122"/>
                  <a:ea typeface="黑体" panose="02010600030101010101" pitchFamily="49" charset="-122"/>
                </a:rPr>
                <a:t>汉文帝霸陵</a:t>
              </a:r>
              <a:endParaRPr lang="zh-CN" altLang="en-US" sz="2000" b="1">
                <a:latin typeface="黑体" panose="02010600030101010101" pitchFamily="49" charset="-122"/>
                <a:ea typeface="黑体" panose="02010600030101010101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529" name="Text Box 3"/>
          <p:cNvSpPr txBox="1"/>
          <p:nvPr/>
        </p:nvSpPr>
        <p:spPr>
          <a:xfrm>
            <a:off x="2063750" y="1484313"/>
            <a:ext cx="7912100" cy="470789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marL="1905" lvl="2" indent="912495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4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4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 以下三个皇帝的在位先后顺序排列正确的是（　 ）</a:t>
            </a:r>
            <a:endParaRPr lang="zh-CN" altLang="en-US" sz="40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905" lvl="2" indent="912495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4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①汉高祖  ②汉景帝  ③汉文帝</a:t>
            </a:r>
            <a:endParaRPr lang="zh-CN" altLang="en-US" sz="40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905" lvl="2" indent="912495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4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A.①</a:t>
            </a:r>
            <a:r>
              <a:rPr lang="zh-CN" altLang="en-US" sz="4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②</a:t>
            </a:r>
            <a:r>
              <a:rPr lang="en-US" altLang="zh-CN" sz="4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③         B.③</a:t>
            </a:r>
            <a:r>
              <a:rPr lang="zh-CN" altLang="en-US" sz="4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②</a:t>
            </a:r>
            <a:r>
              <a:rPr lang="en-US" altLang="zh-CN" sz="4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①	</a:t>
            </a:r>
            <a:endParaRPr lang="en-US" altLang="zh-CN" sz="40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905" lvl="2" indent="912495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4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C.①③</a:t>
            </a:r>
            <a:r>
              <a:rPr lang="zh-CN" altLang="en-US" sz="4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②</a:t>
            </a:r>
            <a:r>
              <a:rPr lang="en-US" altLang="zh-CN" sz="4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D.②③①</a:t>
            </a:r>
            <a:endParaRPr lang="en-US" altLang="zh-CN" sz="40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699" name="文本框 1"/>
          <p:cNvSpPr txBox="1"/>
          <p:nvPr/>
        </p:nvSpPr>
        <p:spPr>
          <a:xfrm>
            <a:off x="8458200" y="2133600"/>
            <a:ext cx="1198563" cy="15684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9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endParaRPr lang="en-US" altLang="zh-CN" sz="9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531" name="文本框 1"/>
          <p:cNvSpPr/>
          <p:nvPr/>
        </p:nvSpPr>
        <p:spPr>
          <a:xfrm>
            <a:off x="2209800" y="304800"/>
            <a:ext cx="2926080" cy="9220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eaLnBrk="0" hangingPunct="0"/>
            <a:r>
              <a:rPr lang="zh-CN" altLang="en-US" sz="5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课堂练习</a:t>
            </a:r>
            <a:endParaRPr lang="zh-CN" altLang="en-US" sz="54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2532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86800" y="4800600"/>
            <a:ext cx="1925638" cy="19732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Box 1"/>
          <p:cNvSpPr txBox="1">
            <a:spLocks noChangeArrowheads="1"/>
          </p:cNvSpPr>
          <p:nvPr/>
        </p:nvSpPr>
        <p:spPr bwMode="auto">
          <a:xfrm>
            <a:off x="4381500" y="500380"/>
            <a:ext cx="7200900" cy="52622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2800" b="1">
                <a:latin typeface="Calibri" panose="020F0502020204030204" pitchFamily="34" charset="0"/>
              </a:rPr>
              <a:t>       </a:t>
            </a:r>
            <a:r>
              <a:rPr lang="zh-CN" altLang="en-US" sz="2800" b="1">
                <a:solidFill>
                  <a:srgbClr val="FF0000"/>
                </a:solidFill>
                <a:latin typeface="Calibri" panose="020F0502020204030204" pitchFamily="34" charset="0"/>
              </a:rPr>
              <a:t>汉</a:t>
            </a:r>
            <a:r>
              <a:rPr lang="zh-CN" altLang="en-US" sz="2800" b="1">
                <a:latin typeface="Calibri" panose="020F0502020204030204" pitchFamily="34" charset="0"/>
              </a:rPr>
              <a:t>太</a:t>
            </a:r>
            <a:r>
              <a:rPr lang="zh-CN" altLang="en-US" sz="2800" b="1">
                <a:solidFill>
                  <a:srgbClr val="FF0000"/>
                </a:solidFill>
                <a:latin typeface="Calibri" panose="020F0502020204030204" pitchFamily="34" charset="0"/>
              </a:rPr>
              <a:t>祖高</a:t>
            </a:r>
            <a:r>
              <a:rPr lang="zh-CN" altLang="en-US" sz="2800" b="1">
                <a:latin typeface="Calibri" panose="020F0502020204030204" pitchFamily="34" charset="0"/>
              </a:rPr>
              <a:t>皇帝刘邦，（公元前</a:t>
            </a:r>
            <a:r>
              <a:rPr lang="en-US" altLang="zh-CN" sz="2800" b="1">
                <a:latin typeface="Calibri" panose="020F0502020204030204" pitchFamily="34" charset="0"/>
              </a:rPr>
              <a:t>256</a:t>
            </a:r>
            <a:r>
              <a:rPr lang="zh-CN" altLang="en-US" sz="2800" b="1">
                <a:latin typeface="Calibri" panose="020F0502020204030204" pitchFamily="34" charset="0"/>
              </a:rPr>
              <a:t>年</a:t>
            </a:r>
            <a:r>
              <a:rPr lang="en-US" altLang="zh-CN" sz="2800" b="1">
                <a:latin typeface="Calibri" panose="020F0502020204030204" pitchFamily="34" charset="0"/>
              </a:rPr>
              <a:t>—</a:t>
            </a:r>
            <a:r>
              <a:rPr lang="zh-CN" altLang="en-US" sz="2800" b="1">
                <a:latin typeface="Calibri" panose="020F0502020204030204" pitchFamily="34" charset="0"/>
              </a:rPr>
              <a:t>前</a:t>
            </a:r>
            <a:r>
              <a:rPr lang="en-US" altLang="zh-CN" sz="2800" b="1">
                <a:latin typeface="Calibri" panose="020F0502020204030204" pitchFamily="34" charset="0"/>
              </a:rPr>
              <a:t>195</a:t>
            </a:r>
            <a:r>
              <a:rPr lang="zh-CN" altLang="en-US" sz="2800" b="1">
                <a:latin typeface="Calibri" panose="020F0502020204030204" pitchFamily="34" charset="0"/>
              </a:rPr>
              <a:t>年）沛郡丰邑中阳里人（现江苏丰县），</a:t>
            </a:r>
            <a:r>
              <a:rPr lang="zh-CN" altLang="en-US" sz="2800" b="1">
                <a:solidFill>
                  <a:srgbClr val="FF0000"/>
                </a:solidFill>
                <a:latin typeface="Calibri" panose="020F0502020204030204" pitchFamily="34" charset="0"/>
              </a:rPr>
              <a:t>汉朝开国皇帝，中国历史上杰出的政治家、卓越的战略家和指挥家。</a:t>
            </a:r>
            <a:endParaRPr lang="en-US" altLang="zh-CN" sz="2800" b="1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r>
              <a:rPr lang="zh-CN" altLang="en-US" sz="2800" b="1">
                <a:latin typeface="Calibri" panose="020F0502020204030204" pitchFamily="34" charset="0"/>
              </a:rPr>
              <a:t>     刘邦出身农家，为人豁达大度，不事生产。历任沛县泗水亭长、沛公、汉王。　</a:t>
            </a:r>
            <a:endParaRPr lang="en-US" altLang="zh-CN" sz="2800" b="1">
              <a:latin typeface="Calibri" panose="020F0502020204030204" pitchFamily="34" charset="0"/>
            </a:endParaRPr>
          </a:p>
          <a:p>
            <a:r>
              <a:rPr lang="en-US" altLang="zh-CN" sz="2800" b="1">
                <a:solidFill>
                  <a:srgbClr val="FF0000"/>
                </a:solidFill>
                <a:latin typeface="Calibri" panose="020F0502020204030204" pitchFamily="34" charset="0"/>
              </a:rPr>
              <a:t>      </a:t>
            </a:r>
            <a:r>
              <a:rPr lang="zh-CN" altLang="en-US" sz="2800" b="1">
                <a:solidFill>
                  <a:srgbClr val="FF0000"/>
                </a:solidFill>
                <a:latin typeface="Calibri" panose="020F0502020204030204" pitchFamily="34" charset="0"/>
              </a:rPr>
              <a:t>公元前</a:t>
            </a:r>
            <a:r>
              <a:rPr lang="en-US" altLang="zh-CN" sz="2800" b="1">
                <a:solidFill>
                  <a:srgbClr val="FF0000"/>
                </a:solidFill>
                <a:latin typeface="Calibri" panose="020F0502020204030204" pitchFamily="34" charset="0"/>
              </a:rPr>
              <a:t>202</a:t>
            </a:r>
            <a:r>
              <a:rPr lang="zh-CN" altLang="en-US" sz="2800" b="1">
                <a:solidFill>
                  <a:srgbClr val="FF0000"/>
                </a:solidFill>
                <a:latin typeface="Calibri" panose="020F0502020204030204" pitchFamily="34" charset="0"/>
              </a:rPr>
              <a:t>年</a:t>
            </a:r>
            <a:r>
              <a:rPr lang="en-US" altLang="zh-CN" sz="2800" b="1">
                <a:solidFill>
                  <a:srgbClr val="FF0000"/>
                </a:solidFill>
                <a:latin typeface="Calibri" panose="020F0502020204030204" pitchFamily="34" charset="0"/>
              </a:rPr>
              <a:t>2</a:t>
            </a:r>
            <a:r>
              <a:rPr lang="zh-CN" altLang="en-US" sz="2800" b="1">
                <a:solidFill>
                  <a:srgbClr val="FF0000"/>
                </a:solidFill>
                <a:latin typeface="Calibri" panose="020F0502020204030204" pitchFamily="34" charset="0"/>
              </a:rPr>
              <a:t>月</a:t>
            </a:r>
            <a:r>
              <a:rPr lang="en-US" altLang="zh-CN" sz="2800" b="1">
                <a:solidFill>
                  <a:srgbClr val="FF0000"/>
                </a:solidFill>
                <a:latin typeface="Calibri" panose="020F0502020204030204" pitchFamily="34" charset="0"/>
              </a:rPr>
              <a:t>28</a:t>
            </a:r>
            <a:r>
              <a:rPr lang="zh-CN" altLang="en-US" sz="2800" b="1">
                <a:solidFill>
                  <a:srgbClr val="FF0000"/>
                </a:solidFill>
                <a:latin typeface="Calibri" panose="020F0502020204030204" pitchFamily="34" charset="0"/>
              </a:rPr>
              <a:t>，    刘邦即位，定都长安，史称西汉。</a:t>
            </a:r>
            <a:r>
              <a:rPr lang="zh-CN" altLang="en-US" sz="2800" b="1">
                <a:latin typeface="Calibri" panose="020F0502020204030204" pitchFamily="34" charset="0"/>
              </a:rPr>
              <a:t>刘邦因讨伐英布叛乱，其后病重不起，</a:t>
            </a:r>
            <a:r>
              <a:rPr lang="zh-CN" altLang="en-US" sz="2800" b="1">
                <a:solidFill>
                  <a:srgbClr val="FF0000"/>
                </a:solidFill>
                <a:latin typeface="Calibri" panose="020F0502020204030204" pitchFamily="34" charset="0"/>
              </a:rPr>
              <a:t>公元前</a:t>
            </a:r>
            <a:r>
              <a:rPr lang="en-US" altLang="zh-CN" sz="2800" b="1">
                <a:solidFill>
                  <a:srgbClr val="FF0000"/>
                </a:solidFill>
                <a:latin typeface="Calibri" panose="020F0502020204030204" pitchFamily="34" charset="0"/>
              </a:rPr>
              <a:t>195</a:t>
            </a:r>
            <a:r>
              <a:rPr lang="zh-CN" altLang="en-US" sz="2800" b="1">
                <a:solidFill>
                  <a:srgbClr val="FF0000"/>
                </a:solidFill>
                <a:latin typeface="Calibri" panose="020F0502020204030204" pitchFamily="34" charset="0"/>
              </a:rPr>
              <a:t>去世</a:t>
            </a:r>
            <a:r>
              <a:rPr lang="zh-CN" altLang="en-US" sz="2800" b="1">
                <a:latin typeface="Calibri" panose="020F0502020204030204" pitchFamily="34" charset="0"/>
              </a:rPr>
              <a:t>，庙号太祖，谥号高皇帝。</a:t>
            </a:r>
            <a:endParaRPr lang="en-US" altLang="zh-CN" sz="2800" b="1">
              <a:latin typeface="Calibri" panose="020F0502020204030204" pitchFamily="34" charset="0"/>
            </a:endParaRPr>
          </a:p>
          <a:p>
            <a:r>
              <a:rPr lang="en-US" altLang="zh-CN" sz="2800" b="1">
                <a:latin typeface="Calibri" panose="020F0502020204030204" pitchFamily="34" charset="0"/>
              </a:rPr>
              <a:t>     </a:t>
            </a:r>
            <a:r>
              <a:rPr lang="zh-CN" altLang="en-US" sz="2800" b="1">
                <a:solidFill>
                  <a:srgbClr val="FF0000"/>
                </a:solidFill>
                <a:latin typeface="Calibri" panose="020F0502020204030204" pitchFamily="34" charset="0"/>
              </a:rPr>
              <a:t>毛泽东对刘邦的评价是“封建皇帝中最厉害的一个”。</a:t>
            </a:r>
            <a:endParaRPr lang="zh-CN" altLang="en-US" sz="2800" b="1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20482" name="图片 2" descr="0.jp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524000" y="0"/>
            <a:ext cx="257175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524000" y="4000500"/>
            <a:ext cx="2643188" cy="645160"/>
          </a:xfrm>
          <a:prstGeom prst="rect">
            <a:avLst/>
          </a:prstGeom>
          <a:solidFill>
            <a:schemeClr val="accent6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b="1" dirty="0">
                <a:latin typeface="+mn-lt"/>
                <a:ea typeface="+mn-ea"/>
              </a:rPr>
              <a:t>汉高祖刘邦</a:t>
            </a:r>
            <a:endParaRPr lang="zh-CN" altLang="en-US" sz="3600" b="1" dirty="0">
              <a:latin typeface="+mn-lt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553" name="Text Box 3"/>
          <p:cNvSpPr txBox="1"/>
          <p:nvPr/>
        </p:nvSpPr>
        <p:spPr>
          <a:xfrm>
            <a:off x="2057400" y="914400"/>
            <a:ext cx="7589838" cy="563118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marL="1905" lvl="2" indent="912495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4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4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 文景之治是谁统治时期（　 ）</a:t>
            </a:r>
            <a:endParaRPr lang="zh-CN" altLang="en-US" sz="40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905" lvl="2" indent="912495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4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A. </a:t>
            </a:r>
            <a:r>
              <a:rPr lang="zh-CN" altLang="en-US" sz="4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汉高祖</a:t>
            </a:r>
            <a:endParaRPr lang="zh-CN" altLang="en-US" sz="40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905" lvl="2" indent="912495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4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B. </a:t>
            </a:r>
            <a:r>
              <a:rPr lang="zh-CN" altLang="en-US" sz="4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汉文帝</a:t>
            </a:r>
            <a:endParaRPr lang="zh-CN" altLang="en-US" sz="40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905" lvl="2" indent="912495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4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C. </a:t>
            </a:r>
            <a:r>
              <a:rPr lang="zh-CN" altLang="en-US" sz="4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汉文帝、汉景帝</a:t>
            </a:r>
            <a:endParaRPr lang="zh-CN" altLang="en-US" sz="40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 marL="1905" lvl="2" indent="912495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4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D. </a:t>
            </a:r>
            <a:r>
              <a:rPr lang="zh-CN" altLang="en-US" sz="4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汉景帝  </a:t>
            </a:r>
            <a:endParaRPr lang="en-US" altLang="zh-CN" sz="40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723" name="文本框 1"/>
          <p:cNvSpPr txBox="1"/>
          <p:nvPr/>
        </p:nvSpPr>
        <p:spPr>
          <a:xfrm>
            <a:off x="7696200" y="1828800"/>
            <a:ext cx="936625" cy="15684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9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endParaRPr lang="en-US" altLang="zh-CN" sz="9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3555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53400" y="4191000"/>
            <a:ext cx="2124075" cy="24669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577" name="Rectangle 3"/>
          <p:cNvSpPr/>
          <p:nvPr/>
        </p:nvSpPr>
        <p:spPr>
          <a:xfrm>
            <a:off x="1676400" y="1066800"/>
            <a:ext cx="8759825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marL="342900" indent="-342900">
              <a:spcBef>
                <a:spcPct val="20000"/>
              </a:spcBef>
            </a:pPr>
            <a:r>
              <a:rPr lang="en-US" altLang="zh-CN" sz="3600" dirty="0">
                <a:solidFill>
                  <a:srgbClr val="990099"/>
                </a:solidFill>
                <a:latin typeface="Arial" panose="020B0604020202020204" pitchFamily="34" charset="0"/>
                <a:ea typeface="黑体" panose="02010600030101010101" pitchFamily="49" charset="-122"/>
              </a:rPr>
              <a:t>   </a:t>
            </a:r>
            <a:r>
              <a:rPr lang="en-US" altLang="zh-CN" sz="4000" b="1" dirty="0">
                <a:solidFill>
                  <a:srgbClr val="99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、汉高祖和他的后继者汉文帝、汉景帝等吸取秦亡的教训，减轻农民的徭役、兵役和赋税负担，他们的根本目的是 </a:t>
            </a:r>
            <a:r>
              <a:rPr lang="en-US" altLang="zh-CN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       )</a:t>
            </a:r>
            <a:br>
              <a:rPr lang="en-US" altLang="zh-CN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A. </a:t>
            </a:r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发展农业生产 </a:t>
            </a:r>
            <a:endParaRPr lang="zh-CN" altLang="en-US" sz="4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spcBef>
                <a:spcPct val="20000"/>
              </a:spcBef>
            </a:pPr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en-US" altLang="zh-CN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B. </a:t>
            </a:r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做给农民看     </a:t>
            </a:r>
            <a:b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C. </a:t>
            </a:r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稳固自己的统治</a:t>
            </a:r>
            <a:endParaRPr lang="zh-CN" altLang="en-US" sz="4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spcBef>
                <a:spcPct val="20000"/>
              </a:spcBef>
            </a:pPr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en-US" altLang="zh-CN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D. </a:t>
            </a:r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改善农民的生活状况</a:t>
            </a:r>
            <a:endParaRPr lang="zh-CN" altLang="en-US" sz="4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spcBef>
                <a:spcPct val="20000"/>
              </a:spcBef>
            </a:pPr>
            <a:r>
              <a:rPr lang="en-US" altLang="zh-CN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endParaRPr lang="zh-CN" altLang="en-US" sz="4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678" name="文本框 1"/>
          <p:cNvSpPr txBox="1"/>
          <p:nvPr/>
        </p:nvSpPr>
        <p:spPr>
          <a:xfrm>
            <a:off x="7010400" y="3124200"/>
            <a:ext cx="1160463" cy="15684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9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endParaRPr lang="en-US" altLang="zh-CN" sz="9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4579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45500" y="4649788"/>
            <a:ext cx="2166938" cy="21320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601" name="文本框 2"/>
          <p:cNvSpPr txBox="1"/>
          <p:nvPr/>
        </p:nvSpPr>
        <p:spPr>
          <a:xfrm>
            <a:off x="2139950" y="465138"/>
            <a:ext cx="7950200" cy="618553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、“文景之治”这一盛世景象出现的原因有（     ）</a:t>
            </a:r>
            <a:endParaRPr lang="zh-CN" altLang="en-US" sz="3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①吸取秦亡的教训，减轻农民的徭役、兵役和赋税负担 ②注重发展农业生产，奖励耕作的农民，劝诫百官关心农桑 ③文帝、景帝提倡节俭，并以身作则 ④重视“以德化民”，社会比较稳定 ⑤“罢黜百家，独尊儒术”，用儒家思想进行统治</a:t>
            </a:r>
            <a:endParaRPr lang="zh-CN" altLang="en-US" sz="36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A.①②③④      B.①②③⑤  </a:t>
            </a:r>
            <a:endParaRPr lang="en-US" altLang="zh-CN" sz="36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C.①③④⑤      D.②③④⑤</a:t>
            </a:r>
            <a:endParaRPr lang="en-US" altLang="zh-CN" sz="36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699" name="文本框 3"/>
          <p:cNvSpPr txBox="1"/>
          <p:nvPr/>
        </p:nvSpPr>
        <p:spPr>
          <a:xfrm>
            <a:off x="8229600" y="5029200"/>
            <a:ext cx="1296988" cy="14452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8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endParaRPr lang="en-US" altLang="zh-CN" sz="8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Box 1"/>
          <p:cNvSpPr txBox="1">
            <a:spLocks noChangeArrowheads="1"/>
          </p:cNvSpPr>
          <p:nvPr/>
        </p:nvSpPr>
        <p:spPr bwMode="auto">
          <a:xfrm>
            <a:off x="2095500" y="714375"/>
            <a:ext cx="8072438" cy="439991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 sz="2800" b="1">
                <a:latin typeface="Calibri" panose="020F0502020204030204" pitchFamily="34" charset="0"/>
              </a:rPr>
              <a:t>5.</a:t>
            </a:r>
            <a:r>
              <a:rPr lang="zh-CN" altLang="en-US" sz="2800" b="1">
                <a:latin typeface="Calibri" panose="020F0502020204030204" pitchFamily="34" charset="0"/>
              </a:rPr>
              <a:t>史书记载</a:t>
            </a:r>
            <a:r>
              <a:rPr lang="en-US" sz="2800" b="1">
                <a:latin typeface="Calibri" panose="020F0502020204030204" pitchFamily="34" charset="0"/>
              </a:rPr>
              <a:t>“</a:t>
            </a:r>
            <a:r>
              <a:rPr lang="zh-CN" altLang="en-US" sz="2800" b="1">
                <a:latin typeface="Calibri" panose="020F0502020204030204" pitchFamily="34" charset="0"/>
              </a:rPr>
              <a:t>文帝在位</a:t>
            </a:r>
            <a:r>
              <a:rPr lang="en-US" altLang="zh-CN" sz="2800" b="1">
                <a:latin typeface="Calibri" panose="020F0502020204030204" pitchFamily="34" charset="0"/>
              </a:rPr>
              <a:t>23</a:t>
            </a:r>
            <a:r>
              <a:rPr lang="zh-CN" altLang="en-US" sz="2800" b="1">
                <a:latin typeface="Calibri" panose="020F0502020204030204" pitchFamily="34" charset="0"/>
              </a:rPr>
              <a:t>年，车骑服御之物都没有增添；屡次下诏禁止郡国贡献奇珍异宝；平时穿戴都是用粗糙的黑丝绸做的衣服；文帝为自己预修的陵墓，要求不许用金、银、铜等装饰，只可用瓦器。</a:t>
            </a:r>
            <a:r>
              <a:rPr lang="en-US" sz="2800" b="1">
                <a:latin typeface="Calibri" panose="020F0502020204030204" pitchFamily="34" charset="0"/>
              </a:rPr>
              <a:t>”</a:t>
            </a:r>
            <a:r>
              <a:rPr lang="zh-CN" altLang="en-US" sz="2800" b="1">
                <a:latin typeface="Calibri" panose="020F0502020204030204" pitchFamily="34" charset="0"/>
              </a:rPr>
              <a:t>这说明汉文帝（</a:t>
            </a:r>
            <a:r>
              <a:rPr lang="en-US" sz="2800" b="1">
                <a:latin typeface="Calibri" panose="020F0502020204030204" pitchFamily="34" charset="0"/>
              </a:rPr>
              <a:t>        </a:t>
            </a:r>
            <a:r>
              <a:rPr lang="zh-CN" altLang="en-US" sz="2800" b="1">
                <a:latin typeface="Calibri" panose="020F0502020204030204" pitchFamily="34" charset="0"/>
              </a:rPr>
              <a:t>）</a:t>
            </a:r>
            <a:endParaRPr lang="zh-CN" altLang="en-US" sz="2800" b="1">
              <a:latin typeface="Calibri" panose="020F0502020204030204" pitchFamily="34" charset="0"/>
            </a:endParaRPr>
          </a:p>
          <a:p>
            <a:r>
              <a:rPr lang="en-US" sz="2800" b="1">
                <a:latin typeface="Calibri" panose="020F0502020204030204" pitchFamily="34" charset="0"/>
              </a:rPr>
              <a:t>   </a:t>
            </a:r>
            <a:r>
              <a:rPr lang="en-US" altLang="zh-CN" sz="2800" b="1">
                <a:latin typeface="Calibri" panose="020F0502020204030204" pitchFamily="34" charset="0"/>
              </a:rPr>
              <a:t>A.</a:t>
            </a:r>
            <a:r>
              <a:rPr lang="zh-CN" altLang="en-US" sz="2800" b="1">
                <a:latin typeface="Calibri" panose="020F0502020204030204" pitchFamily="34" charset="0"/>
              </a:rPr>
              <a:t>正直无私</a:t>
            </a:r>
            <a:r>
              <a:rPr lang="en-US" sz="2800" b="1">
                <a:latin typeface="Calibri" panose="020F0502020204030204" pitchFamily="34" charset="0"/>
              </a:rPr>
              <a:t>      </a:t>
            </a:r>
            <a:endParaRPr lang="en-US" sz="2800" b="1">
              <a:latin typeface="Calibri" panose="020F0502020204030204" pitchFamily="34" charset="0"/>
            </a:endParaRPr>
          </a:p>
          <a:p>
            <a:r>
              <a:rPr lang="en-US" sz="2800" b="1">
                <a:latin typeface="Calibri" panose="020F0502020204030204" pitchFamily="34" charset="0"/>
              </a:rPr>
              <a:t>  </a:t>
            </a:r>
            <a:r>
              <a:rPr lang="en-US" altLang="zh-CN" sz="2800" b="1">
                <a:latin typeface="Calibri" panose="020F0502020204030204" pitchFamily="34" charset="0"/>
              </a:rPr>
              <a:t>B.</a:t>
            </a:r>
            <a:r>
              <a:rPr lang="zh-CN" altLang="en-US" sz="2800" b="1">
                <a:latin typeface="Calibri" panose="020F0502020204030204" pitchFamily="34" charset="0"/>
              </a:rPr>
              <a:t>轻徭薄赋</a:t>
            </a:r>
            <a:r>
              <a:rPr lang="en-US" sz="2800" b="1">
                <a:latin typeface="Calibri" panose="020F0502020204030204" pitchFamily="34" charset="0"/>
              </a:rPr>
              <a:t>       </a:t>
            </a:r>
            <a:endParaRPr lang="en-US" sz="2800" b="1">
              <a:latin typeface="Calibri" panose="020F0502020204030204" pitchFamily="34" charset="0"/>
            </a:endParaRPr>
          </a:p>
          <a:p>
            <a:r>
              <a:rPr lang="en-US" sz="2800" b="1">
                <a:latin typeface="Calibri" panose="020F0502020204030204" pitchFamily="34" charset="0"/>
              </a:rPr>
              <a:t>  </a:t>
            </a:r>
            <a:r>
              <a:rPr lang="en-US" altLang="zh-CN" sz="2800" b="1">
                <a:latin typeface="Calibri" panose="020F0502020204030204" pitchFamily="34" charset="0"/>
              </a:rPr>
              <a:t>C.</a:t>
            </a:r>
            <a:r>
              <a:rPr lang="zh-CN" altLang="en-US" sz="2800" b="1">
                <a:latin typeface="Calibri" panose="020F0502020204030204" pitchFamily="34" charset="0"/>
              </a:rPr>
              <a:t>重农抑商</a:t>
            </a:r>
            <a:r>
              <a:rPr lang="en-US" sz="2800" b="1">
                <a:latin typeface="Calibri" panose="020F0502020204030204" pitchFamily="34" charset="0"/>
              </a:rPr>
              <a:t>      </a:t>
            </a:r>
            <a:endParaRPr lang="en-US" sz="2800" b="1">
              <a:latin typeface="Calibri" panose="020F0502020204030204" pitchFamily="34" charset="0"/>
            </a:endParaRPr>
          </a:p>
          <a:p>
            <a:r>
              <a:rPr lang="en-US" sz="2800" b="1">
                <a:latin typeface="Calibri" panose="020F0502020204030204" pitchFamily="34" charset="0"/>
              </a:rPr>
              <a:t>  </a:t>
            </a:r>
            <a:r>
              <a:rPr lang="en-US" altLang="zh-CN" sz="2800" b="1">
                <a:latin typeface="Calibri" panose="020F0502020204030204" pitchFamily="34" charset="0"/>
              </a:rPr>
              <a:t>D.</a:t>
            </a:r>
            <a:r>
              <a:rPr lang="zh-CN" altLang="en-US" sz="2800" b="1">
                <a:latin typeface="Calibri" panose="020F0502020204030204" pitchFamily="34" charset="0"/>
              </a:rPr>
              <a:t>注重节俭 </a:t>
            </a:r>
            <a:endParaRPr lang="zh-CN" altLang="en-US" sz="2800" b="1">
              <a:latin typeface="Calibri" panose="020F0502020204030204" pitchFamily="34" charset="0"/>
            </a:endParaRPr>
          </a:p>
          <a:p>
            <a:endParaRPr lang="zh-CN" altLang="en-US" sz="2800" b="1">
              <a:latin typeface="Calibri" panose="020F0502020204030204" pitchFamily="34" charset="0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9167813" y="1214438"/>
            <a:ext cx="642937" cy="158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4810125" y="1643063"/>
            <a:ext cx="571500" cy="158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3381375" y="2071688"/>
            <a:ext cx="785813" cy="158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3309938" y="2500313"/>
            <a:ext cx="6572250" cy="158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810125" y="2643188"/>
            <a:ext cx="785813" cy="11988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 sz="7200" b="1">
                <a:solidFill>
                  <a:srgbClr val="FF0000"/>
                </a:solidFill>
                <a:latin typeface="Calibri" panose="020F0502020204030204" pitchFamily="34" charset="0"/>
              </a:rPr>
              <a:t>D</a:t>
            </a:r>
            <a:endParaRPr lang="zh-CN" altLang="en-US" sz="7200" b="1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Box 1"/>
          <p:cNvSpPr txBox="1">
            <a:spLocks noChangeArrowheads="1"/>
          </p:cNvSpPr>
          <p:nvPr/>
        </p:nvSpPr>
        <p:spPr bwMode="auto">
          <a:xfrm>
            <a:off x="1809750" y="1000125"/>
            <a:ext cx="8429625" cy="26765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 sz="2800" b="1">
                <a:latin typeface="Calibri" panose="020F0502020204030204" pitchFamily="34" charset="0"/>
              </a:rPr>
              <a:t>6.</a:t>
            </a:r>
            <a:r>
              <a:rPr lang="zh-CN" altLang="en-US" sz="2800" b="1">
                <a:latin typeface="Calibri" panose="020F0502020204030204" pitchFamily="34" charset="0"/>
              </a:rPr>
              <a:t>西汉建立初期，连皇帝的马车也配不齐毛色相同的四匹马，很多达官贵人只能乘牛车，这些都说明了（</a:t>
            </a:r>
            <a:r>
              <a:rPr lang="en-US" sz="2800" b="1">
                <a:latin typeface="Calibri" panose="020F0502020204030204" pitchFamily="34" charset="0"/>
              </a:rPr>
              <a:t>        </a:t>
            </a:r>
            <a:r>
              <a:rPr lang="zh-CN" altLang="en-US" sz="2800" b="1">
                <a:latin typeface="Calibri" panose="020F0502020204030204" pitchFamily="34" charset="0"/>
              </a:rPr>
              <a:t>）</a:t>
            </a:r>
            <a:endParaRPr lang="zh-CN" altLang="en-US" sz="2800" b="1">
              <a:latin typeface="Calibri" panose="020F0502020204030204" pitchFamily="34" charset="0"/>
            </a:endParaRPr>
          </a:p>
          <a:p>
            <a:r>
              <a:rPr lang="en-US" altLang="zh-CN" sz="2800" b="1">
                <a:latin typeface="Calibri" panose="020F0502020204030204" pitchFamily="34" charset="0"/>
              </a:rPr>
              <a:t>A.</a:t>
            </a:r>
            <a:r>
              <a:rPr lang="zh-CN" altLang="en-US" sz="2800" b="1">
                <a:latin typeface="Calibri" panose="020F0502020204030204" pitchFamily="34" charset="0"/>
              </a:rPr>
              <a:t>汉初统治政策残酷</a:t>
            </a:r>
            <a:r>
              <a:rPr lang="en-US" sz="2800" b="1">
                <a:latin typeface="Calibri" panose="020F0502020204030204" pitchFamily="34" charset="0"/>
              </a:rPr>
              <a:t>                    </a:t>
            </a:r>
            <a:r>
              <a:rPr lang="en-US" altLang="zh-CN" sz="2800" b="1">
                <a:latin typeface="Calibri" panose="020F0502020204030204" pitchFamily="34" charset="0"/>
              </a:rPr>
              <a:t>B.</a:t>
            </a:r>
            <a:r>
              <a:rPr lang="zh-CN" altLang="en-US" sz="2800" b="1">
                <a:latin typeface="Calibri" panose="020F0502020204030204" pitchFamily="34" charset="0"/>
              </a:rPr>
              <a:t>统治者的节俭</a:t>
            </a:r>
            <a:endParaRPr lang="zh-CN" altLang="en-US" sz="2800" b="1">
              <a:latin typeface="Calibri" panose="020F0502020204030204" pitchFamily="34" charset="0"/>
            </a:endParaRPr>
          </a:p>
          <a:p>
            <a:r>
              <a:rPr lang="en-US" altLang="zh-CN" sz="2800" b="1">
                <a:latin typeface="Calibri" panose="020F0502020204030204" pitchFamily="34" charset="0"/>
              </a:rPr>
              <a:t>C</a:t>
            </a:r>
            <a:r>
              <a:rPr lang="zh-CN" altLang="en-US" sz="2800" b="1">
                <a:latin typeface="Calibri" panose="020F0502020204030204" pitchFamily="34" charset="0"/>
              </a:rPr>
              <a:t>．汉初经济的萧条</a:t>
            </a:r>
            <a:r>
              <a:rPr lang="en-US" sz="2800" b="1">
                <a:latin typeface="Calibri" panose="020F0502020204030204" pitchFamily="34" charset="0"/>
              </a:rPr>
              <a:t>                     </a:t>
            </a:r>
            <a:r>
              <a:rPr lang="en-US" altLang="zh-CN" sz="2800" b="1">
                <a:latin typeface="Calibri" panose="020F0502020204030204" pitchFamily="34" charset="0"/>
              </a:rPr>
              <a:t>D.</a:t>
            </a:r>
            <a:r>
              <a:rPr lang="zh-CN" altLang="en-US" sz="2800" b="1">
                <a:latin typeface="Calibri" panose="020F0502020204030204" pitchFamily="34" charset="0"/>
              </a:rPr>
              <a:t>人民生活艰苦</a:t>
            </a:r>
            <a:endParaRPr lang="zh-CN" altLang="en-US" sz="2800" b="1">
              <a:latin typeface="Calibri" panose="020F0502020204030204" pitchFamily="34" charset="0"/>
            </a:endParaRPr>
          </a:p>
          <a:p>
            <a:endParaRPr lang="zh-CN" altLang="en-US" sz="2800" b="1">
              <a:latin typeface="Calibri" panose="020F0502020204030204" pitchFamily="34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881188" y="3857625"/>
            <a:ext cx="8429625" cy="310769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 sz="2800" b="1">
                <a:latin typeface="Calibri" panose="020F0502020204030204" pitchFamily="34" charset="0"/>
              </a:rPr>
              <a:t>7.</a:t>
            </a:r>
            <a:r>
              <a:rPr lang="zh-CN" altLang="en-US" sz="2800" b="1">
                <a:latin typeface="Calibri" panose="020F0502020204030204" pitchFamily="34" charset="0"/>
              </a:rPr>
              <a:t>下列关于汉初休养生息政策的叙述错误的是（</a:t>
            </a:r>
            <a:r>
              <a:rPr lang="en-US" sz="2800" b="1">
                <a:latin typeface="Calibri" panose="020F0502020204030204" pitchFamily="34" charset="0"/>
              </a:rPr>
              <a:t>        </a:t>
            </a:r>
            <a:r>
              <a:rPr lang="zh-CN" altLang="en-US" sz="2800" b="1">
                <a:latin typeface="Calibri" panose="020F0502020204030204" pitchFamily="34" charset="0"/>
              </a:rPr>
              <a:t>）</a:t>
            </a:r>
            <a:endParaRPr lang="zh-CN" altLang="en-US" sz="2800" b="1">
              <a:latin typeface="Calibri" panose="020F0502020204030204" pitchFamily="34" charset="0"/>
            </a:endParaRPr>
          </a:p>
          <a:p>
            <a:r>
              <a:rPr lang="en-US" altLang="zh-CN" sz="2800" b="1">
                <a:latin typeface="Calibri" panose="020F0502020204030204" pitchFamily="34" charset="0"/>
              </a:rPr>
              <a:t>A.</a:t>
            </a:r>
            <a:r>
              <a:rPr lang="zh-CN" altLang="en-US" sz="2800" b="1">
                <a:latin typeface="Calibri" panose="020F0502020204030204" pitchFamily="34" charset="0"/>
              </a:rPr>
              <a:t>是西汉吸取秦亡的教训而采取的措施</a:t>
            </a:r>
            <a:r>
              <a:rPr lang="en-US" altLang="zh-CN" sz="2800" b="1">
                <a:latin typeface="Calibri" panose="020F0502020204030204" pitchFamily="34" charset="0"/>
              </a:rPr>
              <a:t>~    </a:t>
            </a:r>
            <a:endParaRPr lang="en-US" altLang="zh-CN" sz="2800" b="1">
              <a:latin typeface="Calibri" panose="020F0502020204030204" pitchFamily="34" charset="0"/>
            </a:endParaRPr>
          </a:p>
          <a:p>
            <a:r>
              <a:rPr lang="en-US" altLang="zh-CN" sz="2800" b="1">
                <a:latin typeface="Calibri" panose="020F0502020204030204" pitchFamily="34" charset="0"/>
              </a:rPr>
              <a:t>B.</a:t>
            </a:r>
            <a:r>
              <a:rPr lang="zh-CN" altLang="en-US" sz="2800" b="1">
                <a:latin typeface="Calibri" panose="020F0502020204030204" pitchFamily="34" charset="0"/>
              </a:rPr>
              <a:t>内容包括减轻赋税、徭役等</a:t>
            </a:r>
            <a:endParaRPr lang="zh-CN" altLang="en-US" sz="2800" b="1">
              <a:latin typeface="Calibri" panose="020F0502020204030204" pitchFamily="34" charset="0"/>
            </a:endParaRPr>
          </a:p>
          <a:p>
            <a:r>
              <a:rPr lang="en-US" altLang="zh-CN" sz="2800" b="1">
                <a:latin typeface="Calibri" panose="020F0502020204030204" pitchFamily="34" charset="0"/>
              </a:rPr>
              <a:t>C.</a:t>
            </a:r>
            <a:r>
              <a:rPr lang="zh-CN" altLang="en-US" sz="2800" b="1">
                <a:latin typeface="Calibri" panose="020F0502020204030204" pitchFamily="34" charset="0"/>
              </a:rPr>
              <a:t>为西汉的强盛奠定了基础</a:t>
            </a:r>
            <a:r>
              <a:rPr lang="en-US" sz="2800" b="1">
                <a:latin typeface="Calibri" panose="020F0502020204030204" pitchFamily="34" charset="0"/>
              </a:rPr>
              <a:t>               </a:t>
            </a:r>
            <a:endParaRPr lang="en-US" sz="2800" b="1">
              <a:latin typeface="Calibri" panose="020F0502020204030204" pitchFamily="34" charset="0"/>
            </a:endParaRPr>
          </a:p>
          <a:p>
            <a:r>
              <a:rPr lang="en-US" altLang="zh-CN" sz="2800" b="1">
                <a:latin typeface="Calibri" panose="020F0502020204030204" pitchFamily="34" charset="0"/>
              </a:rPr>
              <a:t>D.</a:t>
            </a:r>
            <a:r>
              <a:rPr lang="zh-CN" altLang="en-US" sz="2800" b="1">
                <a:latin typeface="Calibri" panose="020F0502020204030204" pitchFamily="34" charset="0"/>
              </a:rPr>
              <a:t>文景之治时开始实行</a:t>
            </a:r>
            <a:endParaRPr lang="zh-CN" altLang="en-US" sz="2800" b="1">
              <a:latin typeface="Calibri" panose="020F0502020204030204" pitchFamily="34" charset="0"/>
            </a:endParaRPr>
          </a:p>
          <a:p>
            <a:endParaRPr lang="zh-CN" altLang="en-US" sz="2800" b="1">
              <a:latin typeface="Calibri" panose="020F0502020204030204" pitchFamily="34" charset="0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166938" y="1500188"/>
            <a:ext cx="2143125" cy="158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7310438" y="1500188"/>
            <a:ext cx="857250" cy="158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5595938" y="1928813"/>
            <a:ext cx="500062" cy="158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4381500" y="4286250"/>
            <a:ext cx="2143125" cy="158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椭圆 16"/>
          <p:cNvSpPr/>
          <p:nvPr/>
        </p:nvSpPr>
        <p:spPr>
          <a:xfrm>
            <a:off x="7596188" y="3786188"/>
            <a:ext cx="714375" cy="64293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309813" y="1500188"/>
            <a:ext cx="785812" cy="11988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 sz="7200" b="1">
                <a:solidFill>
                  <a:srgbClr val="FF0000"/>
                </a:solidFill>
                <a:latin typeface="Calibri" panose="020F0502020204030204" pitchFamily="34" charset="0"/>
              </a:rPr>
              <a:t>C</a:t>
            </a:r>
            <a:endParaRPr lang="zh-CN" altLang="en-US" sz="7200" b="1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9310688" y="3500438"/>
            <a:ext cx="785812" cy="11988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 sz="7200" b="1">
                <a:solidFill>
                  <a:srgbClr val="FF0000"/>
                </a:solidFill>
                <a:latin typeface="Calibri" panose="020F0502020204030204" pitchFamily="34" charset="0"/>
              </a:rPr>
              <a:t>D</a:t>
            </a:r>
            <a:endParaRPr lang="zh-CN" altLang="en-US" sz="7200" b="1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 bldLvl="0" animBg="1"/>
      <p:bldP spid="18" grpId="0"/>
      <p:bldP spid="1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Box 1"/>
          <p:cNvSpPr txBox="1">
            <a:spLocks noChangeArrowheads="1"/>
          </p:cNvSpPr>
          <p:nvPr/>
        </p:nvSpPr>
        <p:spPr bwMode="auto">
          <a:xfrm>
            <a:off x="1881188" y="428625"/>
            <a:ext cx="7715250" cy="310769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 sz="2800" b="1">
                <a:latin typeface="Calibri" panose="020F0502020204030204" pitchFamily="34" charset="0"/>
              </a:rPr>
              <a:t>8.</a:t>
            </a:r>
            <a:r>
              <a:rPr lang="zh-CN" altLang="en-US" sz="2800" b="1">
                <a:latin typeface="Calibri" panose="020F0502020204030204" pitchFamily="34" charset="0"/>
              </a:rPr>
              <a:t>汉文帝和汉景帝时期采取的治国措施不包括（</a:t>
            </a:r>
            <a:r>
              <a:rPr lang="en-US" sz="2800" b="1">
                <a:latin typeface="Calibri" panose="020F0502020204030204" pitchFamily="34" charset="0"/>
              </a:rPr>
              <a:t>        </a:t>
            </a:r>
            <a:r>
              <a:rPr lang="zh-CN" altLang="en-US" sz="2800" b="1">
                <a:latin typeface="Calibri" panose="020F0502020204030204" pitchFamily="34" charset="0"/>
              </a:rPr>
              <a:t>）</a:t>
            </a:r>
            <a:endParaRPr lang="zh-CN" altLang="en-US" sz="2800" b="1">
              <a:latin typeface="Calibri" panose="020F0502020204030204" pitchFamily="34" charset="0"/>
            </a:endParaRPr>
          </a:p>
          <a:p>
            <a:r>
              <a:rPr lang="en-US" altLang="zh-CN" sz="2800" b="1">
                <a:latin typeface="Calibri" panose="020F0502020204030204" pitchFamily="34" charset="0"/>
              </a:rPr>
              <a:t>A.</a:t>
            </a:r>
            <a:r>
              <a:rPr lang="zh-CN" altLang="en-US" sz="2800" b="1">
                <a:latin typeface="Calibri" panose="020F0502020204030204" pitchFamily="34" charset="0"/>
              </a:rPr>
              <a:t>要求各级官吏关心农桑</a:t>
            </a:r>
            <a:r>
              <a:rPr lang="en-US" sz="2800" b="1">
                <a:latin typeface="Calibri" panose="020F0502020204030204" pitchFamily="34" charset="0"/>
              </a:rPr>
              <a:t>                        </a:t>
            </a:r>
            <a:endParaRPr lang="en-US" sz="2800" b="1">
              <a:latin typeface="Calibri" panose="020F0502020204030204" pitchFamily="34" charset="0"/>
            </a:endParaRPr>
          </a:p>
          <a:p>
            <a:r>
              <a:rPr lang="en-US" sz="2800" b="1">
                <a:latin typeface="Calibri" panose="020F0502020204030204" pitchFamily="34" charset="0"/>
              </a:rPr>
              <a:t> </a:t>
            </a:r>
            <a:r>
              <a:rPr lang="en-US" altLang="zh-CN" sz="2800" b="1">
                <a:latin typeface="Calibri" panose="020F0502020204030204" pitchFamily="34" charset="0"/>
              </a:rPr>
              <a:t>B.</a:t>
            </a:r>
            <a:r>
              <a:rPr lang="zh-CN" altLang="en-US" sz="2800" b="1">
                <a:latin typeface="Calibri" panose="020F0502020204030204" pitchFamily="34" charset="0"/>
              </a:rPr>
              <a:t>下令上兵回乡务农</a:t>
            </a:r>
            <a:endParaRPr lang="zh-CN" altLang="en-US" sz="2800" b="1">
              <a:latin typeface="Calibri" panose="020F0502020204030204" pitchFamily="34" charset="0"/>
            </a:endParaRPr>
          </a:p>
          <a:p>
            <a:r>
              <a:rPr lang="en-US" altLang="zh-CN" sz="2800" b="1">
                <a:latin typeface="Calibri" panose="020F0502020204030204" pitchFamily="34" charset="0"/>
              </a:rPr>
              <a:t>C.</a:t>
            </a:r>
            <a:r>
              <a:rPr lang="zh-CN" altLang="en-US" sz="2800" b="1">
                <a:latin typeface="Calibri" panose="020F0502020204030204" pitchFamily="34" charset="0"/>
              </a:rPr>
              <a:t>废除断残肢体的肉刑</a:t>
            </a:r>
            <a:r>
              <a:rPr lang="en-US" sz="2800" b="1">
                <a:latin typeface="Calibri" panose="020F0502020204030204" pitchFamily="34" charset="0"/>
              </a:rPr>
              <a:t>                           </a:t>
            </a:r>
            <a:endParaRPr lang="en-US" sz="2800" b="1">
              <a:latin typeface="Calibri" panose="020F0502020204030204" pitchFamily="34" charset="0"/>
            </a:endParaRPr>
          </a:p>
          <a:p>
            <a:r>
              <a:rPr lang="en-US" altLang="zh-CN" sz="2800" b="1">
                <a:latin typeface="Calibri" panose="020F0502020204030204" pitchFamily="34" charset="0"/>
              </a:rPr>
              <a:t>D.</a:t>
            </a:r>
            <a:r>
              <a:rPr lang="zh-CN" altLang="en-US" sz="2800" b="1">
                <a:latin typeface="Calibri" panose="020F0502020204030204" pitchFamily="34" charset="0"/>
              </a:rPr>
              <a:t>勤俭治国，反对奢侈浮华</a:t>
            </a:r>
            <a:endParaRPr lang="zh-CN" altLang="en-US" sz="2800" b="1">
              <a:latin typeface="Calibri" panose="020F0502020204030204" pitchFamily="34" charset="0"/>
            </a:endParaRPr>
          </a:p>
          <a:p>
            <a:endParaRPr lang="zh-CN" altLang="en-US" sz="2800" b="1">
              <a:latin typeface="Calibri" panose="020F0502020204030204" pitchFamily="34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809750" y="3714750"/>
            <a:ext cx="8358188" cy="22453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 sz="2800" b="1">
                <a:latin typeface="Calibri" panose="020F0502020204030204" pitchFamily="34" charset="0"/>
              </a:rPr>
              <a:t>9.</a:t>
            </a:r>
            <a:r>
              <a:rPr lang="zh-CN" altLang="en-US" sz="2800" b="1">
                <a:latin typeface="Calibri" panose="020F0502020204030204" pitchFamily="34" charset="0"/>
              </a:rPr>
              <a:t>中国古代把“社会安定，经济得到发展，百姓生活富裕的统治时期”称之为“治”。中国封建社会的第一次和谐“治”世是（</a:t>
            </a:r>
            <a:r>
              <a:rPr lang="en-US" sz="2800" b="1">
                <a:latin typeface="Calibri" panose="020F0502020204030204" pitchFamily="34" charset="0"/>
              </a:rPr>
              <a:t>        </a:t>
            </a:r>
            <a:r>
              <a:rPr lang="zh-CN" altLang="en-US" sz="2800" b="1">
                <a:latin typeface="Calibri" panose="020F0502020204030204" pitchFamily="34" charset="0"/>
              </a:rPr>
              <a:t>）</a:t>
            </a:r>
            <a:endParaRPr lang="zh-CN" altLang="en-US" sz="2800" b="1">
              <a:latin typeface="Calibri" panose="020F0502020204030204" pitchFamily="34" charset="0"/>
            </a:endParaRPr>
          </a:p>
          <a:p>
            <a:r>
              <a:rPr lang="en-US" sz="2800" b="1">
                <a:latin typeface="Calibri" panose="020F0502020204030204" pitchFamily="34" charset="0"/>
              </a:rPr>
              <a:t>  </a:t>
            </a:r>
            <a:r>
              <a:rPr lang="en-US" altLang="zh-CN" sz="2800" b="1">
                <a:latin typeface="Calibri" panose="020F0502020204030204" pitchFamily="34" charset="0"/>
              </a:rPr>
              <a:t>A.</a:t>
            </a:r>
            <a:r>
              <a:rPr lang="zh-CN" altLang="en-US" sz="2800" b="1">
                <a:latin typeface="Calibri" panose="020F0502020204030204" pitchFamily="34" charset="0"/>
              </a:rPr>
              <a:t>光武中兴</a:t>
            </a:r>
            <a:r>
              <a:rPr lang="en-US" sz="2800" b="1">
                <a:latin typeface="Calibri" panose="020F0502020204030204" pitchFamily="34" charset="0"/>
              </a:rPr>
              <a:t>                   </a:t>
            </a:r>
            <a:r>
              <a:rPr lang="en-US" altLang="zh-CN" sz="2800" b="1">
                <a:latin typeface="Calibri" panose="020F0502020204030204" pitchFamily="34" charset="0"/>
              </a:rPr>
              <a:t>B.</a:t>
            </a:r>
            <a:r>
              <a:rPr lang="zh-CN" altLang="en-US" sz="2800" b="1">
                <a:latin typeface="Calibri" panose="020F0502020204030204" pitchFamily="34" charset="0"/>
              </a:rPr>
              <a:t>贞观之治</a:t>
            </a:r>
            <a:r>
              <a:rPr lang="en-US" sz="2800" b="1">
                <a:latin typeface="Calibri" panose="020F0502020204030204" pitchFamily="34" charset="0"/>
              </a:rPr>
              <a:t>         </a:t>
            </a:r>
            <a:endParaRPr lang="en-US" sz="2800" b="1">
              <a:latin typeface="Calibri" panose="020F0502020204030204" pitchFamily="34" charset="0"/>
            </a:endParaRPr>
          </a:p>
          <a:p>
            <a:r>
              <a:rPr lang="en-US" sz="2800" b="1">
                <a:latin typeface="Calibri" panose="020F0502020204030204" pitchFamily="34" charset="0"/>
              </a:rPr>
              <a:t>  </a:t>
            </a:r>
            <a:r>
              <a:rPr lang="en-US" altLang="zh-CN" sz="2800" b="1">
                <a:latin typeface="Calibri" panose="020F0502020204030204" pitchFamily="34" charset="0"/>
              </a:rPr>
              <a:t>C.</a:t>
            </a:r>
            <a:r>
              <a:rPr lang="zh-CN" altLang="en-US" sz="2800" b="1">
                <a:latin typeface="Calibri" panose="020F0502020204030204" pitchFamily="34" charset="0"/>
              </a:rPr>
              <a:t>文景之治</a:t>
            </a:r>
            <a:r>
              <a:rPr lang="en-US" sz="2800" b="1">
                <a:latin typeface="Calibri" panose="020F0502020204030204" pitchFamily="34" charset="0"/>
              </a:rPr>
              <a:t>                   </a:t>
            </a:r>
            <a:r>
              <a:rPr lang="en-US" altLang="zh-CN" sz="2800" b="1">
                <a:latin typeface="Calibri" panose="020F0502020204030204" pitchFamily="34" charset="0"/>
              </a:rPr>
              <a:t>D.</a:t>
            </a:r>
            <a:r>
              <a:rPr lang="zh-CN" altLang="en-US" sz="2800" b="1">
                <a:latin typeface="Calibri" panose="020F0502020204030204" pitchFamily="34" charset="0"/>
              </a:rPr>
              <a:t>开皇之治</a:t>
            </a:r>
            <a:endParaRPr lang="zh-CN" altLang="en-US" sz="2800" b="1">
              <a:latin typeface="Calibri" panose="020F050202020403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8024813" y="357188"/>
            <a:ext cx="1143000" cy="64293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cxnSp>
        <p:nvCxnSpPr>
          <p:cNvPr id="6" name="直接连接符 5"/>
          <p:cNvCxnSpPr/>
          <p:nvPr/>
        </p:nvCxnSpPr>
        <p:spPr>
          <a:xfrm>
            <a:off x="1881188" y="5072063"/>
            <a:ext cx="3143250" cy="158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309813" y="500063"/>
            <a:ext cx="785812" cy="11988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 sz="7200" b="1">
                <a:solidFill>
                  <a:srgbClr val="FF0000"/>
                </a:solidFill>
                <a:latin typeface="Calibri" panose="020F0502020204030204" pitchFamily="34" charset="0"/>
              </a:rPr>
              <a:t>B</a:t>
            </a:r>
            <a:endParaRPr lang="zh-CN" altLang="en-US" sz="7200" b="1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881688" y="4143375"/>
            <a:ext cx="785812" cy="11988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 sz="7200" b="1">
                <a:solidFill>
                  <a:srgbClr val="FF0000"/>
                </a:solidFill>
                <a:latin typeface="Calibri" panose="020F0502020204030204" pitchFamily="34" charset="0"/>
              </a:rPr>
              <a:t>C</a:t>
            </a:r>
            <a:endParaRPr lang="zh-CN" altLang="en-US" sz="7200" b="1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ldLvl="0" animBg="1"/>
      <p:bldP spid="8" grpId="0"/>
      <p:bldP spid="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6625" name="Text Box 2"/>
          <p:cNvSpPr txBox="1"/>
          <p:nvPr/>
        </p:nvSpPr>
        <p:spPr>
          <a:xfrm>
            <a:off x="2782888" y="4868863"/>
            <a:ext cx="7731125" cy="1568450"/>
          </a:xfrm>
          <a:prstGeom prst="rect">
            <a:avLst/>
          </a:prstGeom>
          <a:noFill/>
          <a:ln w="6350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和我的后继者汉文帝、汉景帝等吸取秦亡的教训，减轻农民负担，注重发展农业生产。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626" name="Text Box 3"/>
          <p:cNvSpPr txBox="1"/>
          <p:nvPr/>
        </p:nvSpPr>
        <p:spPr>
          <a:xfrm>
            <a:off x="2819400" y="3276600"/>
            <a:ext cx="7654925" cy="1076325"/>
          </a:xfrm>
          <a:prstGeom prst="rect">
            <a:avLst/>
          </a:prstGeom>
          <a:noFill/>
          <a:ln w="6350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>
            <a:spAutoFit/>
          </a:bodyPr>
          <a:p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和景帝一直坚持汉高祖休养生息的政策，奖励农桑，提倡节俭，重视“以德化民”。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627" name="Text Box 4"/>
          <p:cNvSpPr txBox="1"/>
          <p:nvPr/>
        </p:nvSpPr>
        <p:spPr>
          <a:xfrm>
            <a:off x="2759075" y="1320800"/>
            <a:ext cx="7696200" cy="1568450"/>
          </a:xfrm>
          <a:prstGeom prst="rect">
            <a:avLst/>
          </a:prstGeom>
          <a:solidFill>
            <a:schemeClr val="bg1"/>
          </a:solidFill>
          <a:ln w="635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>
            <a:spAutoFit/>
          </a:bodyPr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经过汉高祖、文帝和</a:t>
            </a:r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的共同努力，汉朝社会比较安定，百姓富裕起来，出现了“文景之治”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628" name="AutoShape 5"/>
          <p:cNvSpPr/>
          <p:nvPr/>
        </p:nvSpPr>
        <p:spPr>
          <a:xfrm>
            <a:off x="1703388" y="0"/>
            <a:ext cx="4464050" cy="1341438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猜猜“我”是谁？</a:t>
            </a:r>
            <a:endParaRPr lang="zh-CN" altLang="en-US" sz="32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629" name="Text Box 6"/>
          <p:cNvSpPr txBox="1"/>
          <p:nvPr/>
        </p:nvSpPr>
        <p:spPr>
          <a:xfrm>
            <a:off x="1774825" y="1412875"/>
            <a:ext cx="762000" cy="7683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en-US" altLang="zh-CN" sz="4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endParaRPr lang="en-US" altLang="zh-CN" sz="44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630" name="Text Box 7"/>
          <p:cNvSpPr txBox="1"/>
          <p:nvPr/>
        </p:nvSpPr>
        <p:spPr>
          <a:xfrm>
            <a:off x="1752600" y="3124200"/>
            <a:ext cx="762000" cy="7683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en-US" altLang="zh-CN" sz="4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endParaRPr lang="en-US" altLang="zh-CN" sz="44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631" name="Text Box 8"/>
          <p:cNvSpPr txBox="1"/>
          <p:nvPr/>
        </p:nvSpPr>
        <p:spPr>
          <a:xfrm>
            <a:off x="1828800" y="5029200"/>
            <a:ext cx="762000" cy="7683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en-US" altLang="zh-CN" sz="4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endParaRPr lang="en-US" altLang="zh-CN" sz="44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729" name="Text Box 9"/>
          <p:cNvSpPr txBox="1"/>
          <p:nvPr/>
        </p:nvSpPr>
        <p:spPr>
          <a:xfrm>
            <a:off x="1447800" y="2133600"/>
            <a:ext cx="1916113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汉景帝</a:t>
            </a:r>
            <a:endParaRPr lang="zh-CN" altLang="en-US" sz="32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730" name="Text Box 10"/>
          <p:cNvSpPr txBox="1"/>
          <p:nvPr/>
        </p:nvSpPr>
        <p:spPr>
          <a:xfrm>
            <a:off x="1524000" y="3716338"/>
            <a:ext cx="1524000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汉文帝</a:t>
            </a:r>
            <a:endParaRPr lang="zh-CN" altLang="en-US" sz="32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731" name="Text Box 11"/>
          <p:cNvSpPr txBox="1"/>
          <p:nvPr/>
        </p:nvSpPr>
        <p:spPr>
          <a:xfrm>
            <a:off x="1447800" y="5638800"/>
            <a:ext cx="1752600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汉高祖</a:t>
            </a:r>
            <a:endParaRPr lang="zh-CN" altLang="en-US" sz="32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>
                                            <p:txEl>
                                              <p:charRg st="0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29">
                                            <p:txEl>
                                              <p:charRg st="0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29">
                                            <p:txEl>
                                              <p:charRg st="0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>
                                            <p:txEl>
                                              <p:charRg st="0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30">
                                            <p:txEl>
                                              <p:charRg st="0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30">
                                            <p:txEl>
                                              <p:charRg st="0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>
                                            <p:txEl>
                                              <p:charRg st="0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31">
                                            <p:txEl>
                                              <p:charRg st="0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731">
                                            <p:txEl>
                                              <p:charRg st="0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5" name="矩形 7171"/>
          <p:cNvSpPr/>
          <p:nvPr/>
        </p:nvSpPr>
        <p:spPr>
          <a:xfrm>
            <a:off x="2362200" y="1524000"/>
            <a:ext cx="6934200" cy="11430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  <a:normAutofit/>
          </a:bodyPr>
          <a:p>
            <a:pPr algn="ctr"/>
            <a:r>
              <a:rPr lang="zh-CN" altLang="en-US" sz="3600" b="1" spc="-360">
                <a:ln w="12700" cap="flat" cmpd="sng">
                  <a:solidFill>
                    <a:srgbClr val="000099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66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阅读教材，思考问题：</a:t>
            </a:r>
            <a:endParaRPr lang="zh-CN" altLang="en-US" sz="3600" b="1" spc="-360">
              <a:ln w="12700" cap="flat" cmpd="sng">
                <a:solidFill>
                  <a:srgbClr val="000099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FF6600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146" name="矩形 7173"/>
          <p:cNvSpPr/>
          <p:nvPr/>
        </p:nvSpPr>
        <p:spPr>
          <a:xfrm>
            <a:off x="2209800" y="3276600"/>
            <a:ext cx="7291388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zh-CN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、西汉</a:t>
            </a:r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的时间、都城、建立者</a:t>
            </a:r>
            <a:endParaRPr lang="zh-CN" altLang="en-US" sz="4000" b="1" dirty="0"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分别是什么？</a:t>
            </a:r>
            <a:endParaRPr lang="zh-CN" altLang="en-US" sz="4000" b="1" dirty="0"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>
    <p:wheel spokes="4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69" name="矩形 25604"/>
          <p:cNvSpPr/>
          <p:nvPr/>
        </p:nvSpPr>
        <p:spPr>
          <a:xfrm>
            <a:off x="1982788" y="198438"/>
            <a:ext cx="6059488" cy="10207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 fontAlgn="base"/>
            <a:r>
              <a:rPr lang="zh-CN" altLang="en-US" sz="3600" b="1" strike="noStrike" noProof="1">
                <a:ln w="12700" cap="flat" cmpd="sng">
                  <a:solidFill>
                    <a:schemeClr val="accent4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  <a:cs typeface="+mn-ea"/>
              </a:rPr>
              <a:t>一、西汉的建立</a:t>
            </a:r>
            <a:endParaRPr lang="zh-CN" altLang="en-US" sz="3600" b="1" strike="noStrike" noProof="1">
              <a:ln w="12700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sp>
        <p:nvSpPr>
          <p:cNvPr id="25606" name="文本框 25605"/>
          <p:cNvSpPr txBox="1"/>
          <p:nvPr/>
        </p:nvSpPr>
        <p:spPr>
          <a:xfrm>
            <a:off x="2057400" y="1752600"/>
            <a:ext cx="3962400" cy="70675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en-US" altLang="zh-CN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、建立时间：</a:t>
            </a:r>
            <a:endParaRPr lang="zh-CN" altLang="en-US" sz="4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607" name="文本框 25606"/>
          <p:cNvSpPr txBox="1"/>
          <p:nvPr/>
        </p:nvSpPr>
        <p:spPr>
          <a:xfrm>
            <a:off x="1981200" y="3429000"/>
            <a:ext cx="3962400" cy="70675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en-US" altLang="zh-CN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、建立者：</a:t>
            </a:r>
            <a:endParaRPr lang="zh-CN" altLang="en-US" sz="4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608" name="文本框 25607"/>
          <p:cNvSpPr txBox="1"/>
          <p:nvPr/>
        </p:nvSpPr>
        <p:spPr>
          <a:xfrm>
            <a:off x="1981200" y="5105400"/>
            <a:ext cx="2743200" cy="70675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en-US" altLang="zh-CN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、定都：</a:t>
            </a:r>
            <a:endParaRPr lang="zh-CN" altLang="en-US" sz="4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609" name="文本框 25608"/>
          <p:cNvSpPr txBox="1"/>
          <p:nvPr/>
        </p:nvSpPr>
        <p:spPr>
          <a:xfrm>
            <a:off x="2819400" y="2590800"/>
            <a:ext cx="3505200" cy="70675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4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公元前</a:t>
            </a:r>
            <a:r>
              <a:rPr lang="en-US" altLang="zh-CN" sz="4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</a:t>
            </a:r>
            <a:r>
              <a:rPr lang="zh-CN" altLang="en-US" sz="4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endParaRPr lang="zh-CN" altLang="en-US" sz="4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610" name="文本框 25609"/>
          <p:cNvSpPr txBox="1"/>
          <p:nvPr/>
        </p:nvSpPr>
        <p:spPr>
          <a:xfrm>
            <a:off x="2743200" y="4191000"/>
            <a:ext cx="3505200" cy="70675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4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刘邦</a:t>
            </a:r>
            <a:r>
              <a:rPr lang="zh-CN" altLang="en-US" sz="36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（汉高祖）</a:t>
            </a:r>
            <a:endParaRPr lang="zh-CN" altLang="en-US" sz="3600" b="1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611" name="文本框 25610"/>
          <p:cNvSpPr txBox="1"/>
          <p:nvPr/>
        </p:nvSpPr>
        <p:spPr>
          <a:xfrm>
            <a:off x="4724400" y="5105400"/>
            <a:ext cx="1524000" cy="70675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4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长安</a:t>
            </a:r>
            <a:endParaRPr lang="zh-CN" altLang="en-US" sz="4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102" name="Picture 3" descr="C:\Users\Administrator\Desktop\bki-20130522110139-968816153.jpgbki-20130522110139-96881615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10400" y="1524000"/>
            <a:ext cx="3503613" cy="44307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5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5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5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6" grpId="0"/>
      <p:bldP spid="25607" grpId="0"/>
      <p:bldP spid="25608" grpId="0"/>
      <p:bldP spid="25609" grpId="0"/>
      <p:bldP spid="25610" grpId="0"/>
      <p:bldP spid="256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9" name="Text Box 5"/>
          <p:cNvSpPr txBox="1"/>
          <p:nvPr/>
        </p:nvSpPr>
        <p:spPr>
          <a:xfrm>
            <a:off x="3505200" y="5029200"/>
            <a:ext cx="5492750" cy="14198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3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社会生产遭到严重的破坏，到处是残破荒凉的景象。</a:t>
            </a:r>
            <a:endParaRPr lang="zh-CN" altLang="en-US" sz="3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828800" y="457200"/>
            <a:ext cx="3641725" cy="922020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R="0" defTabSz="914400" rtl="0" fontAlgn="auto"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1" kern="1200" cap="none" spc="0" normalizeH="0" baseline="0" noProof="0" dirty="0" smtClean="0">
                <a:latin typeface="黑体" panose="02010600030101010101" pitchFamily="49" charset="-122"/>
                <a:ea typeface="黑体" panose="02010600030101010101" pitchFamily="49" charset="-122"/>
                <a:cs typeface="+mn-cs"/>
              </a:rPr>
              <a:t>材料研读：</a:t>
            </a:r>
            <a:endParaRPr kumimoji="0" lang="zh-CN" altLang="en-US" sz="5400" b="1" kern="1200" cap="none" spc="0" normalizeH="0" baseline="0" noProof="0" dirty="0" smtClean="0">
              <a:latin typeface="黑体" panose="02010600030101010101" pitchFamily="49" charset="-122"/>
              <a:ea typeface="黑体" panose="02010600030101010101" pitchFamily="49" charset="-122"/>
              <a:cs typeface="+mn-cs"/>
            </a:endParaRPr>
          </a:p>
        </p:txBody>
      </p:sp>
      <p:sp>
        <p:nvSpPr>
          <p:cNvPr id="14343" name="Text Box 10"/>
          <p:cNvSpPr txBox="1"/>
          <p:nvPr/>
        </p:nvSpPr>
        <p:spPr>
          <a:xfrm>
            <a:off x="2133600" y="3886200"/>
            <a:ext cx="8016875" cy="1198880"/>
          </a:xfrm>
          <a:prstGeom prst="rect">
            <a:avLst/>
          </a:prstGeom>
          <a:solidFill>
            <a:srgbClr val="FFFFFF">
              <a:alpha val="39999"/>
            </a:srgbClr>
          </a:solidFill>
          <a:ln w="9525">
            <a:noFill/>
            <a:miter/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lang="zh-CN" altLang="en-US" sz="3600" b="1" i="1" noProof="1" dirty="0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根据材料，说一说，当时的社会处于什么样的境况？</a:t>
            </a:r>
            <a:endParaRPr lang="zh-CN" altLang="en-US" sz="3600" b="1" i="1" noProof="1" dirty="0">
              <a:solidFill>
                <a:srgbClr val="0000FF"/>
              </a:solidFill>
              <a:effectLst>
                <a:outerShdw blurRad="38100" dist="38100" dir="2700000">
                  <a:srgbClr val="C0C0C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196" name="Text Box 16"/>
          <p:cNvSpPr txBox="1"/>
          <p:nvPr/>
        </p:nvSpPr>
        <p:spPr>
          <a:xfrm>
            <a:off x="2133600" y="1752600"/>
            <a:ext cx="8196263" cy="1938020"/>
          </a:xfrm>
          <a:prstGeom prst="rect">
            <a:avLst/>
          </a:prstGeom>
          <a:solidFill>
            <a:srgbClr val="CCFFCC"/>
          </a:solidFill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汉书</a:t>
            </a:r>
            <a:r>
              <a:rPr lang="en-US" altLang="zh-CN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食货志</a:t>
            </a:r>
            <a:r>
              <a:rPr lang="en-US" altLang="zh-CN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记载，西汉刚建立时，“民失作业，而大饥馑。凡米石五千，人相食，死者过半”。</a:t>
            </a:r>
            <a:endParaRPr lang="zh-CN" altLang="en-US" sz="4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7" name="Rectangle 5"/>
          <p:cNvSpPr/>
          <p:nvPr/>
        </p:nvSpPr>
        <p:spPr>
          <a:xfrm>
            <a:off x="2209800" y="1066800"/>
            <a:ext cx="7620000" cy="15684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en-US" altLang="zh-CN" sz="4400" b="1" dirty="0">
                <a:solidFill>
                  <a:schemeClr val="hlin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zh-CN" altLang="en-US" sz="4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西汉初年为什么会出现这样萧条的局面？</a:t>
            </a:r>
            <a:endParaRPr lang="zh-CN" altLang="en-US" sz="4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222" name="Rectangle 6"/>
          <p:cNvSpPr/>
          <p:nvPr/>
        </p:nvSpPr>
        <p:spPr>
          <a:xfrm>
            <a:off x="3581400" y="3124200"/>
            <a:ext cx="5197475" cy="14452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zh-CN" altLang="en-US" sz="4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秦朝的残暴统治和秦末的战乱</a:t>
            </a:r>
            <a:endParaRPr lang="zh-CN" altLang="en-US" sz="44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219" name="图片 61444" descr="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86800" y="4343400"/>
            <a:ext cx="1644650" cy="1905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1" name="Text Box 4"/>
          <p:cNvSpPr txBox="1"/>
          <p:nvPr/>
        </p:nvSpPr>
        <p:spPr>
          <a:xfrm>
            <a:off x="2209800" y="1447800"/>
            <a:ext cx="8167688" cy="15684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4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假如你是汉高祖，你首先要做的事情是什么</a:t>
            </a:r>
            <a:r>
              <a:rPr lang="en-US" altLang="zh-CN" sz="4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?</a:t>
            </a:r>
            <a:endParaRPr lang="en-US" altLang="zh-CN" sz="4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243" name="Text Box 5"/>
          <p:cNvSpPr txBox="1"/>
          <p:nvPr/>
        </p:nvSpPr>
        <p:spPr>
          <a:xfrm>
            <a:off x="2895600" y="3810000"/>
            <a:ext cx="6148388" cy="14452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4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恢复和发展社会生产，巩固新的王朝</a:t>
            </a:r>
            <a:endParaRPr lang="zh-CN" altLang="en-US" sz="44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ldLvl="0"/>
    </p:bldLst>
  </p:timing>
</p:sld>
</file>

<file path=ppt/tags/tag1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10.xml><?xml version="1.0" encoding="utf-8"?>
<p:tagLst xmlns:p="http://schemas.openxmlformats.org/presentationml/2006/main">
  <p:tag name="TIMING" val="|0.7"/>
</p:tagLst>
</file>

<file path=ppt/tags/tag11.xml><?xml version="1.0" encoding="utf-8"?>
<p:tagLst xmlns:p="http://schemas.openxmlformats.org/presentationml/2006/main">
  <p:tag name="TIMING" val="|4.5|12.4|11.4|9.9"/>
</p:tagLst>
</file>

<file path=ppt/tags/tag2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4.xml><?xml version="1.0" encoding="utf-8"?>
<p:tagLst xmlns:p="http://schemas.openxmlformats.org/presentationml/2006/main">
  <p:tag name="TIMING" val="|28.4"/>
</p:tagLst>
</file>

<file path=ppt/tags/tag5.xml><?xml version="1.0" encoding="utf-8"?>
<p:tagLst xmlns:p="http://schemas.openxmlformats.org/presentationml/2006/main">
  <p:tag name="TIMING" val="|11.2|7.4"/>
</p:tagLst>
</file>

<file path=ppt/tags/tag6.xml><?xml version="1.0" encoding="utf-8"?>
<p:tagLst xmlns:p="http://schemas.openxmlformats.org/presentationml/2006/main">
  <p:tag name="TIMING" val="|7.4"/>
</p:tagLst>
</file>

<file path=ppt/tags/tag7.xml><?xml version="1.0" encoding="utf-8"?>
<p:tagLst xmlns:p="http://schemas.openxmlformats.org/presentationml/2006/main">
  <p:tag name="TIMING" val="|0.1|2.1"/>
</p:tagLst>
</file>

<file path=ppt/tags/tag8.xml><?xml version="1.0" encoding="utf-8"?>
<p:tagLst xmlns:p="http://schemas.openxmlformats.org/presentationml/2006/main">
  <p:tag name="TIMING" val="|11.4|9.7"/>
</p:tagLst>
</file>

<file path=ppt/tags/tag9.xml><?xml version="1.0" encoding="utf-8"?>
<p:tagLst xmlns:p="http://schemas.openxmlformats.org/presentationml/2006/main">
  <p:tag name="TIMING" val="|10.6"/>
</p:tagLst>
</file>

<file path=ppt/theme/theme1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4652</Words>
  <Application>WPS 演示</Application>
  <PresentationFormat>宽屏</PresentationFormat>
  <Paragraphs>496</Paragraphs>
  <Slides>46</Slides>
  <Notes>31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46</vt:i4>
      </vt:variant>
    </vt:vector>
  </HeadingPairs>
  <TitlesOfParts>
    <vt:vector size="66" baseType="lpstr">
      <vt:lpstr>Arial</vt:lpstr>
      <vt:lpstr>宋体</vt:lpstr>
      <vt:lpstr>Wingdings</vt:lpstr>
      <vt:lpstr>黑体</vt:lpstr>
      <vt:lpstr>Calibri</vt:lpstr>
      <vt:lpstr>微软雅黑</vt:lpstr>
      <vt:lpstr>Arial Unicode MS</vt:lpstr>
      <vt:lpstr>Century Gothic</vt:lpstr>
      <vt:lpstr>Courier New</vt:lpstr>
      <vt:lpstr>微软雅黑 Light</vt:lpstr>
      <vt:lpstr>Times New Roman</vt:lpstr>
      <vt:lpstr>楷体</vt:lpstr>
      <vt:lpstr>楷体_GB2312</vt:lpstr>
      <vt:lpstr>隶书</vt:lpstr>
      <vt:lpstr>方正华隶简体</vt:lpstr>
      <vt:lpstr>华文新魏</vt:lpstr>
      <vt:lpstr>华文行楷</vt:lpstr>
      <vt:lpstr>中國龍毛隸書</vt:lpstr>
      <vt:lpstr>MingLiU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刘天部长</cp:lastModifiedBy>
  <cp:revision>6</cp:revision>
  <dcterms:created xsi:type="dcterms:W3CDTF">2018-03-01T02:03:00Z</dcterms:created>
  <dcterms:modified xsi:type="dcterms:W3CDTF">2018-10-14T23:55:41Z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2052-10.1.0.7401</vt:lpwstr>
  </property>
</Properties>
</file>