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364" r:id="rId2"/>
    <p:sldId id="365" r:id="rId3"/>
    <p:sldId id="366" r:id="rId4"/>
    <p:sldId id="342" r:id="rId5"/>
    <p:sldId id="343" r:id="rId6"/>
    <p:sldId id="344" r:id="rId7"/>
    <p:sldId id="359" r:id="rId8"/>
    <p:sldId id="360" r:id="rId9"/>
    <p:sldId id="361" r:id="rId10"/>
    <p:sldId id="362" r:id="rId11"/>
    <p:sldId id="363" r:id="rId12"/>
  </p:sldIdLst>
  <p:sldSz cx="12188825" cy="6858000"/>
  <p:notesSz cx="6858000" cy="9144000"/>
  <p:embeddedFontLst>
    <p:embeddedFont>
      <p:font typeface="黑体" pitchFamily="49" charset="-122"/>
      <p:regular r:id="rId14"/>
    </p:embeddedFont>
    <p:embeddedFont>
      <p:font typeface="等线" charset="-122"/>
      <p:regular r:id="rId15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D1"/>
    <a:srgbClr val="C85639"/>
    <a:srgbClr val="A6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224" autoAdjust="0"/>
  </p:normalViewPr>
  <p:slideViewPr>
    <p:cSldViewPr snapToGrid="0" snapToObjects="1">
      <p:cViewPr varScale="1">
        <p:scale>
          <a:sx n="71" d="100"/>
          <a:sy n="71" d="100"/>
        </p:scale>
        <p:origin x="-666" y="-96"/>
      </p:cViewPr>
      <p:guideLst>
        <p:guide orient="horz" pos="2043"/>
        <p:guide pos="39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A408-4863-42D2-94CC-08D1DBBE0756}" type="datetimeFigureOut">
              <a:rPr lang="zh-CN" altLang="en-US" smtClean="0"/>
              <a:t>2019/10/9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7751-73B5-4B9F-9A20-7724EE56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  <a:t>2019/10/9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1973" y="442595"/>
            <a:ext cx="1013015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历史学的是什么，有什么用？</a:t>
            </a:r>
          </a:p>
        </p:txBody>
      </p:sp>
      <p:sp>
        <p:nvSpPr>
          <p:cNvPr id="3" name="矩形 2"/>
          <p:cNvSpPr/>
          <p:nvPr/>
        </p:nvSpPr>
        <p:spPr>
          <a:xfrm>
            <a:off x="542290" y="1457325"/>
            <a:ext cx="1028700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学的是历朝历代社会</a:t>
            </a:r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方方面面</a:t>
            </a:r>
            <a:r>
              <a:rPr lang="zh-CN" alt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的发展情况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42290" y="2867025"/>
            <a:ext cx="1376045" cy="76835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政治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727315" y="2882265"/>
            <a:ext cx="1331595" cy="768350"/>
          </a:xfrm>
          <a:prstGeom prst="rect">
            <a:avLst/>
          </a:prstGeom>
          <a:gradFill>
            <a:gsLst>
              <a:gs pos="0">
                <a:srgbClr val="14CD68"/>
              </a:gs>
              <a:gs pos="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外交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28320" y="4989195"/>
            <a:ext cx="1331595" cy="76835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文化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42290" y="3957320"/>
            <a:ext cx="1317625" cy="76835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经济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8320" y="6005830"/>
            <a:ext cx="1331595" cy="76835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军事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97695" y="2882265"/>
            <a:ext cx="1331595" cy="7683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社会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 bldLvl="0" animBg="1"/>
      <p:bldP spid="59" grpId="0" bldLvl="0" animBg="1"/>
      <p:bldP spid="60" grpId="0" bldLvl="0" animBg="1"/>
      <p:bldP spid="64" grpId="0" bldLvl="0" animBg="1"/>
      <p:bldP spid="4" grpId="0" bldLvl="0" animBg="1"/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2"/>
          <p:cNvSpPr txBox="1"/>
          <p:nvPr/>
        </p:nvSpPr>
        <p:spPr>
          <a:xfrm>
            <a:off x="1388110" y="1055370"/>
            <a:ext cx="581660" cy="1753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明成祖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88265" y="3097530"/>
            <a:ext cx="11953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42"/>
          <p:cNvSpPr txBox="1"/>
          <p:nvPr/>
        </p:nvSpPr>
        <p:spPr>
          <a:xfrm>
            <a:off x="259080" y="1055370"/>
            <a:ext cx="581660" cy="1753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明太祖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06095" y="279654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678940" y="280225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9055" y="2980690"/>
            <a:ext cx="137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1368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91945" y="2980690"/>
            <a:ext cx="137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1405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3020" y="2980690"/>
            <a:ext cx="137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1433</a:t>
            </a:r>
            <a:r>
              <a:rPr kumimoji="1" lang="zh-CN" altLang="en-US" sz="2400" dirty="0"/>
              <a:t>年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962275" y="280860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26920" y="278765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778000" y="3611245"/>
            <a:ext cx="921385" cy="2197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</a:rPr>
              <a:t>郑和下西洋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26280" y="2980690"/>
            <a:ext cx="137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1616</a:t>
            </a:r>
            <a:r>
              <a:rPr kumimoji="1" lang="zh-CN" altLang="en-US" sz="2400" dirty="0"/>
              <a:t>年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003800" y="279654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42"/>
          <p:cNvSpPr txBox="1"/>
          <p:nvPr/>
        </p:nvSpPr>
        <p:spPr>
          <a:xfrm>
            <a:off x="4701540" y="615315"/>
            <a:ext cx="581660" cy="230695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努尔哈赤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61815" y="3625850"/>
            <a:ext cx="921385" cy="2947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accent4">
                    <a:lumMod val="75000"/>
                  </a:schemeClr>
                </a:solidFill>
              </a:rPr>
              <a:t>统一女真各部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75225" y="3625850"/>
            <a:ext cx="921385" cy="2947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accent4">
                    <a:lumMod val="75000"/>
                  </a:schemeClr>
                </a:solidFill>
              </a:rPr>
              <a:t>建立大金  后金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22310" y="2916555"/>
            <a:ext cx="137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1644</a:t>
            </a:r>
            <a:r>
              <a:rPr kumimoji="1" lang="zh-CN" altLang="en-US" sz="2400" dirty="0">
                <a:solidFill>
                  <a:srgbClr val="FF0000"/>
                </a:solidFill>
              </a:rPr>
              <a:t>年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215120" y="278765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59025" y="1279525"/>
            <a:ext cx="3930015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政治腐败，土地兼并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天灾大旱</a:t>
            </a:r>
          </a:p>
        </p:txBody>
      </p:sp>
      <p:sp>
        <p:nvSpPr>
          <p:cNvPr id="27" name="TextBox 42"/>
          <p:cNvSpPr txBox="1"/>
          <p:nvPr/>
        </p:nvSpPr>
        <p:spPr>
          <a:xfrm>
            <a:off x="8599805" y="1085850"/>
            <a:ext cx="581660" cy="1753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李自成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20685" y="3648075"/>
            <a:ext cx="921385" cy="18427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建立大顺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76310" y="3605530"/>
            <a:ext cx="921385" cy="3093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攻破北京，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明亡</a:t>
            </a:r>
          </a:p>
        </p:txBody>
      </p:sp>
      <p:sp>
        <p:nvSpPr>
          <p:cNvPr id="30" name="TextBox 42"/>
          <p:cNvSpPr txBox="1"/>
          <p:nvPr/>
        </p:nvSpPr>
        <p:spPr>
          <a:xfrm>
            <a:off x="6664960" y="1116330"/>
            <a:ext cx="581660" cy="1753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皇太极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955790" y="279844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309995" y="3386455"/>
            <a:ext cx="828675" cy="2947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accent4">
                    <a:lumMod val="75000"/>
                  </a:schemeClr>
                </a:solidFill>
              </a:rPr>
              <a:t>1635</a:t>
            </a:r>
            <a:r>
              <a:rPr kumimoji="1"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年改族名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675120" y="3382010"/>
            <a:ext cx="1013460" cy="3462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accent4">
                    <a:lumMod val="75000"/>
                  </a:schemeClr>
                </a:solidFill>
              </a:rPr>
              <a:t>1636</a:t>
            </a:r>
            <a:r>
              <a:rPr kumimoji="1"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年改国号</a:t>
            </a:r>
            <a:r>
              <a:rPr kumimoji="1" lang="zh-CN" altLang="en-US" sz="32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kumimoji="1" lang="zh-CN" altLang="en-US" sz="3600" b="1" dirty="0">
                <a:solidFill>
                  <a:srgbClr val="FF0000"/>
                </a:solidFill>
              </a:rPr>
              <a:t>清</a:t>
            </a:r>
          </a:p>
        </p:txBody>
      </p:sp>
      <p:sp>
        <p:nvSpPr>
          <p:cNvPr id="36" name="TextBox 42"/>
          <p:cNvSpPr txBox="1"/>
          <p:nvPr/>
        </p:nvSpPr>
        <p:spPr>
          <a:xfrm>
            <a:off x="9199880" y="1641475"/>
            <a:ext cx="581660" cy="1198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顺治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08440" y="3547110"/>
            <a:ext cx="828675" cy="4111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吴三桂引清兵入关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060190" y="278765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340100" y="2224405"/>
            <a:ext cx="1691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sz="2400" dirty="0"/>
              <a:t>16</a:t>
            </a:r>
            <a:r>
              <a:rPr kumimoji="1" lang="zh-CN" altLang="en-US" sz="2400" dirty="0"/>
              <a:t>世纪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82340" y="3513455"/>
            <a:ext cx="921385" cy="2197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</a:rPr>
              <a:t>倭患严重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73020" y="4030980"/>
            <a:ext cx="3502660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农民起义   李自成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均田免赋</a:t>
            </a:r>
          </a:p>
        </p:txBody>
      </p:sp>
      <p:sp>
        <p:nvSpPr>
          <p:cNvPr id="65" name="矩形 64"/>
          <p:cNvSpPr/>
          <p:nvPr/>
        </p:nvSpPr>
        <p:spPr>
          <a:xfrm>
            <a:off x="117475" y="-52705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明清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  <p:bldP spid="8" grpId="0"/>
      <p:bldP spid="12" grpId="0" bldLvl="0" animBg="1"/>
      <p:bldP spid="13" grpId="0"/>
      <p:bldP spid="14" grpId="0"/>
      <p:bldP spid="15" grpId="0"/>
      <p:bldP spid="21" grpId="0" bldLvl="0" animBg="1"/>
      <p:bldP spid="21" grpId="1" bldLvl="0" animBg="1"/>
      <p:bldP spid="27" grpId="0" bldLvl="0" animBg="1"/>
      <p:bldP spid="28" grpId="0"/>
      <p:bldP spid="29" grpId="0"/>
      <p:bldP spid="30" grpId="0" bldLvl="0" animBg="1"/>
      <p:bldP spid="34" grpId="0"/>
      <p:bldP spid="35" grpId="0"/>
      <p:bldP spid="36" grpId="0" bldLvl="0" animBg="1"/>
      <p:bldP spid="37" grpId="0"/>
      <p:bldP spid="39" grpId="0"/>
      <p:bldP spid="40" grpId="0"/>
      <p:bldP spid="26" grpId="0" bldLvl="0" animBg="1"/>
      <p:bldP spid="2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8265" y="2366645"/>
            <a:ext cx="11953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42"/>
          <p:cNvSpPr txBox="1"/>
          <p:nvPr/>
        </p:nvSpPr>
        <p:spPr>
          <a:xfrm>
            <a:off x="142240" y="857885"/>
            <a:ext cx="581660" cy="1198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顺治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33070" y="205676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5415" y="2557145"/>
            <a:ext cx="613410" cy="35515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1653</a:t>
            </a:r>
            <a:r>
              <a:rPr kumimoji="1" lang="zh-CN" altLang="en-US" sz="2800" b="1" dirty="0"/>
              <a:t>年册封达赖喇嘛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945765" y="866775"/>
            <a:ext cx="581660" cy="1508760"/>
            <a:chOff x="4800" y="2516"/>
            <a:chExt cx="916" cy="237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58" y="4404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42"/>
            <p:cNvSpPr txBox="1"/>
            <p:nvPr/>
          </p:nvSpPr>
          <p:spPr>
            <a:xfrm>
              <a:off x="4800" y="2516"/>
              <a:ext cx="916" cy="188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康熙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88225" y="872490"/>
            <a:ext cx="581660" cy="1508760"/>
            <a:chOff x="9312" y="2525"/>
            <a:chExt cx="916" cy="2376"/>
          </a:xfrm>
        </p:grpSpPr>
        <p:sp>
          <p:nvSpPr>
            <p:cNvPr id="5" name="TextBox 42"/>
            <p:cNvSpPr txBox="1"/>
            <p:nvPr/>
          </p:nvSpPr>
          <p:spPr>
            <a:xfrm>
              <a:off x="9312" y="2525"/>
              <a:ext cx="916" cy="188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雍正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770" y="4413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8668385" y="872490"/>
            <a:ext cx="581660" cy="1494155"/>
            <a:chOff x="14054" y="2525"/>
            <a:chExt cx="916" cy="2353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4512" y="4390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42"/>
            <p:cNvSpPr txBox="1"/>
            <p:nvPr/>
          </p:nvSpPr>
          <p:spPr>
            <a:xfrm>
              <a:off x="14054" y="2525"/>
              <a:ext cx="916" cy="188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乾隆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34085" y="20320"/>
            <a:ext cx="1268730" cy="70675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西藏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81605" y="2557145"/>
            <a:ext cx="613410" cy="3803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册封达班禅额尔德尼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93610" y="2557145"/>
            <a:ext cx="613410" cy="2196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设驻藏大臣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92820" y="2505710"/>
            <a:ext cx="613410" cy="3876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《钦定藏内善后章程》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73300" y="34925"/>
            <a:ext cx="1268730" cy="70675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台湾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5170" y="2557145"/>
            <a:ext cx="613410" cy="415607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1662</a:t>
            </a:r>
            <a:r>
              <a:rPr kumimoji="1" lang="zh-CN" altLang="en-US" sz="2800" b="1" dirty="0"/>
              <a:t>年郑成功收复台湾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224530" y="2557145"/>
            <a:ext cx="613410" cy="415607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1683</a:t>
            </a:r>
            <a:r>
              <a:rPr kumimoji="1" lang="zh-CN" altLang="en-US" sz="2800" b="1" dirty="0"/>
              <a:t>年，台湾归入清版图</a:t>
            </a:r>
            <a:endParaRPr kumimoji="1" lang="zh-CN" altLang="en-US" sz="32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3779520" y="2557145"/>
            <a:ext cx="613410" cy="31686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1684</a:t>
            </a:r>
            <a:r>
              <a:rPr kumimoji="1" lang="zh-CN" altLang="en-US" sz="2800" b="1" dirty="0"/>
              <a:t>年，设台湾府</a:t>
            </a:r>
            <a:endParaRPr kumimoji="1" lang="zh-CN" altLang="en-US" sz="3200" b="1" dirty="0"/>
          </a:p>
        </p:txBody>
      </p:sp>
      <p:grpSp>
        <p:nvGrpSpPr>
          <p:cNvPr id="26" name="组合 25"/>
          <p:cNvGrpSpPr/>
          <p:nvPr/>
        </p:nvGrpSpPr>
        <p:grpSpPr>
          <a:xfrm>
            <a:off x="11539220" y="901700"/>
            <a:ext cx="581660" cy="1494155"/>
            <a:chOff x="14054" y="2525"/>
            <a:chExt cx="916" cy="235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4512" y="4390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2"/>
            <p:cNvSpPr txBox="1"/>
            <p:nvPr/>
          </p:nvSpPr>
          <p:spPr>
            <a:xfrm>
              <a:off x="14054" y="2525"/>
              <a:ext cx="916" cy="188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光绪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508105" y="2557145"/>
            <a:ext cx="613410" cy="31686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1885</a:t>
            </a:r>
            <a:r>
              <a:rPr kumimoji="1" lang="zh-CN" altLang="en-US" sz="2800" b="1" dirty="0"/>
              <a:t>年，</a:t>
            </a:r>
            <a:r>
              <a:rPr kumimoji="1" lang="zh-CN" altLang="en-US" sz="2800" b="1" dirty="0">
                <a:sym typeface="+mn-ea"/>
              </a:rPr>
              <a:t>台湾</a:t>
            </a:r>
            <a:r>
              <a:rPr kumimoji="1" lang="zh-CN" altLang="en-US" sz="2800" b="1" dirty="0"/>
              <a:t>建省</a:t>
            </a:r>
            <a:endParaRPr kumimoji="1" lang="zh-CN" altLang="en-US" sz="32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9107170" y="2527935"/>
            <a:ext cx="613410" cy="23291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金瓶掣签制度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96640" y="20320"/>
            <a:ext cx="1268730" cy="706755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新疆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10380" y="2572385"/>
            <a:ext cx="613410" cy="4125595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平定蒙古贵族葛尔丹叛乱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91370" y="2484120"/>
            <a:ext cx="613410" cy="372745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平定回部大小和卓叛乱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246360" y="2484120"/>
            <a:ext cx="613410" cy="387604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设伊犁将军，管辖新疆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12360" y="34925"/>
            <a:ext cx="1268730" cy="706755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东北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50765" y="2572385"/>
            <a:ext cx="613410" cy="377317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沙俄来犯</a:t>
            </a:r>
            <a:r>
              <a:rPr kumimoji="1" lang="zh-CN" altLang="en-US" sz="2800" b="1" dirty="0">
                <a:sym typeface="+mn-ea"/>
              </a:rPr>
              <a:t>，</a:t>
            </a:r>
            <a:r>
              <a:rPr kumimoji="1" lang="zh-CN" altLang="en-US" sz="2800" b="1" dirty="0"/>
              <a:t>雅克萨之战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91785" y="2557145"/>
            <a:ext cx="613410" cy="377317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en-US" altLang="zh-CN" sz="2800" b="1" dirty="0">
                <a:sym typeface="+mn-ea"/>
              </a:rPr>
              <a:t>1689</a:t>
            </a:r>
            <a:r>
              <a:rPr kumimoji="1" lang="zh-CN" altLang="en-US" sz="2800" b="1" dirty="0">
                <a:sym typeface="+mn-ea"/>
              </a:rPr>
              <a:t>年《尼布楚条约》</a:t>
            </a:r>
            <a:endParaRPr kumimoji="1" lang="zh-CN" altLang="en-US" sz="28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5893435" y="2587625"/>
            <a:ext cx="613410" cy="128206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/>
              <a:t>南书房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804785" y="2587625"/>
            <a:ext cx="613410" cy="128206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/>
              <a:t>军机处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61745" y="2587625"/>
            <a:ext cx="613410" cy="272605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/>
              <a:t>议政王大臣会议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805940" y="2602230"/>
            <a:ext cx="613410" cy="2270125"/>
          </a:xfrm>
          <a:prstGeom prst="rect">
            <a:avLst/>
          </a:prstGeom>
          <a:gradFill>
            <a:gsLst>
              <a:gs pos="0">
                <a:srgbClr val="14CD68"/>
              </a:gs>
              <a:gs pos="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/>
              <a:t>闭关锁国政策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417310" y="2602230"/>
            <a:ext cx="613410" cy="128206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/>
              <a:t>文字狱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9229090" y="887730"/>
            <a:ext cx="581660" cy="1494155"/>
            <a:chOff x="14054" y="2525"/>
            <a:chExt cx="916" cy="2353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4512" y="4390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2"/>
            <p:cNvSpPr txBox="1"/>
            <p:nvPr/>
          </p:nvSpPr>
          <p:spPr>
            <a:xfrm>
              <a:off x="14054" y="2525"/>
              <a:ext cx="916" cy="150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嘉庆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817100" y="882650"/>
            <a:ext cx="581660" cy="1494155"/>
            <a:chOff x="14054" y="2525"/>
            <a:chExt cx="916" cy="2353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4512" y="4390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2"/>
            <p:cNvSpPr txBox="1"/>
            <p:nvPr/>
          </p:nvSpPr>
          <p:spPr>
            <a:xfrm>
              <a:off x="14054" y="2525"/>
              <a:ext cx="916" cy="150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道光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379075" y="872490"/>
            <a:ext cx="581660" cy="1494155"/>
            <a:chOff x="14054" y="2525"/>
            <a:chExt cx="916" cy="2353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14512" y="4390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2"/>
            <p:cNvSpPr txBox="1"/>
            <p:nvPr/>
          </p:nvSpPr>
          <p:spPr>
            <a:xfrm>
              <a:off x="14054" y="2525"/>
              <a:ext cx="916" cy="150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咸丰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42955" y="887730"/>
            <a:ext cx="581660" cy="1508125"/>
            <a:chOff x="14215" y="2503"/>
            <a:chExt cx="916" cy="2375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4512" y="4390"/>
              <a:ext cx="0" cy="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42"/>
            <p:cNvSpPr txBox="1"/>
            <p:nvPr/>
          </p:nvSpPr>
          <p:spPr>
            <a:xfrm>
              <a:off x="14215" y="2503"/>
              <a:ext cx="916" cy="150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同治</a:t>
              </a: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7221855" y="5715"/>
            <a:ext cx="1213485" cy="70675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政治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390255" y="5715"/>
            <a:ext cx="1213485" cy="706755"/>
          </a:xfrm>
          <a:prstGeom prst="rect">
            <a:avLst/>
          </a:prstGeom>
          <a:gradFill>
            <a:gsLst>
              <a:gs pos="0">
                <a:srgbClr val="14CD68"/>
              </a:gs>
              <a:gs pos="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外交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500235" y="20320"/>
            <a:ext cx="1213485" cy="70675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文化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417310" y="4904740"/>
            <a:ext cx="2098675" cy="95313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《红楼梦》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昆曲、京剧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0713720" y="20320"/>
            <a:ext cx="1213485" cy="706755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经济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388735" y="5857875"/>
            <a:ext cx="2011045" cy="52197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经济、人口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0757535" y="2513330"/>
            <a:ext cx="613410" cy="41567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/>
              <a:t>土尔扈特部回归，喔巴锡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5" grpId="0" animBg="1"/>
      <p:bldP spid="16" grpId="0" animBg="1"/>
      <p:bldP spid="17" grpId="0" bldLvl="0" animBg="1"/>
      <p:bldP spid="19" grpId="0" bldLvl="0" animBg="1"/>
      <p:bldP spid="21" grpId="0" animBg="1"/>
      <p:bldP spid="23" grpId="0" animBg="1"/>
      <p:bldP spid="24" grpId="0" animBg="1"/>
      <p:bldP spid="29" grpId="0" bldLvl="0" animBg="1"/>
      <p:bldP spid="30" grpId="0" bldLvl="0" animBg="1"/>
      <p:bldP spid="31" grpId="0" bldLvl="0" animBg="1"/>
      <p:bldP spid="32" grpId="0" animBg="1"/>
      <p:bldP spid="33" grpId="0" bldLvl="0" animBg="1"/>
      <p:bldP spid="34" grpId="0" bldLvl="0" animBg="1"/>
      <p:bldP spid="35" grpId="0" bldLvl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7" grpId="0" bldLvl="0" animBg="1"/>
      <p:bldP spid="59" grpId="0" bldLvl="0" animBg="1"/>
      <p:bldP spid="60" grpId="0" bldLvl="0" animBg="1"/>
      <p:bldP spid="63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380365" y="127635"/>
            <a:ext cx="1376045" cy="76835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政治：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66395" y="2030730"/>
            <a:ext cx="1331595" cy="76835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文化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80365" y="1057275"/>
            <a:ext cx="1317625" cy="76835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经济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6395" y="2974340"/>
            <a:ext cx="1331595" cy="76835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军事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66395" y="3905250"/>
            <a:ext cx="1331595" cy="768350"/>
          </a:xfrm>
          <a:prstGeom prst="rect">
            <a:avLst/>
          </a:prstGeom>
          <a:gradFill>
            <a:gsLst>
              <a:gs pos="0">
                <a:srgbClr val="14CD68"/>
              </a:gs>
              <a:gs pos="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外交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6395" y="4878070"/>
            <a:ext cx="1331595" cy="7683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社会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6395" y="5948045"/>
            <a:ext cx="1331595" cy="76835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/>
              <a:t>名人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60" grpId="0" bldLvl="0" animBg="1"/>
      <p:bldP spid="64" grpId="0" bldLvl="0" animBg="1"/>
      <p:bldP spid="4" grpId="0" bldLvl="0" animBg="1"/>
      <p:bldP spid="59" grpId="0" bldLvl="0" animBg="1"/>
      <p:bldP spid="5" grpId="0" bldLvl="0" animBg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380365" y="201295"/>
            <a:ext cx="5310505" cy="64516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政治：制度、政策、机构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66395" y="2030730"/>
            <a:ext cx="5325110" cy="64516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文化：文学、科技、技艺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80365" y="1078865"/>
            <a:ext cx="5812155" cy="64516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经济：农业、手工业、商业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6395" y="2974340"/>
            <a:ext cx="7168515" cy="64516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军事：国力、战役（中外）、英雄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66395" y="3926205"/>
            <a:ext cx="7168515" cy="645160"/>
          </a:xfrm>
          <a:prstGeom prst="rect">
            <a:avLst/>
          </a:prstGeom>
          <a:gradFill>
            <a:gsLst>
              <a:gs pos="0">
                <a:srgbClr val="14CD68"/>
              </a:gs>
              <a:gs pos="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外交：政策、矛盾冲突、友好往来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0365" y="4878070"/>
            <a:ext cx="7700010" cy="64516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社会：治安、风气习俗、民情、阶层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0365" y="5859780"/>
            <a:ext cx="2630805" cy="64516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名人：名事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62185" y="641985"/>
            <a:ext cx="1224915" cy="501586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原因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措施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4000" b="1" dirty="0">
                <a:sym typeface="+mn-ea"/>
              </a:rPr>
              <a:t>地位</a:t>
            </a:r>
          </a:p>
          <a:p>
            <a:pPr fontAlgn="auto">
              <a:lnSpc>
                <a:spcPct val="100000"/>
              </a:lnSpc>
            </a:pPr>
            <a:endParaRPr kumimoji="1"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影响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意义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评价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启示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60" grpId="0" bldLvl="0" animBg="1"/>
      <p:bldP spid="64" grpId="0" bldLvl="0" animBg="1"/>
      <p:bldP spid="4" grpId="0" bldLvl="0" animBg="1"/>
      <p:bldP spid="59" grpId="0" bldLvl="0" animBg="1"/>
      <p:bldP spid="5" grpId="0" bldLvl="0" animBg="1"/>
      <p:bldP spid="2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接连接符 60"/>
          <p:cNvCxnSpPr/>
          <p:nvPr/>
        </p:nvCxnSpPr>
        <p:spPr>
          <a:xfrm>
            <a:off x="7917180" y="324421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75895" y="3568700"/>
            <a:ext cx="11953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92150" y="325882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8465" y="327406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895850" y="324421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42"/>
          <p:cNvSpPr txBox="1"/>
          <p:nvPr/>
        </p:nvSpPr>
        <p:spPr>
          <a:xfrm>
            <a:off x="401320" y="1323975"/>
            <a:ext cx="581660" cy="1753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</a:t>
            </a:r>
          </a:p>
        </p:txBody>
      </p:sp>
      <p:sp>
        <p:nvSpPr>
          <p:cNvPr id="9" name="TextBox 43"/>
          <p:cNvSpPr txBox="1"/>
          <p:nvPr/>
        </p:nvSpPr>
        <p:spPr>
          <a:xfrm>
            <a:off x="3232785" y="1378585"/>
            <a:ext cx="638175" cy="1753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炀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0500" y="3423920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518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2150" y="2322195"/>
            <a:ext cx="1856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dirty="0"/>
              <a:t>（杨坚）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5895" y="4069080"/>
            <a:ext cx="921385" cy="1784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/>
              <a:t>定都长安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48710" y="2209800"/>
            <a:ext cx="1983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dirty="0"/>
              <a:t>（杨广）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63980" y="3408045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589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4445" y="3980180"/>
            <a:ext cx="828675" cy="2977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灭掉陈朝统一全国</a:t>
            </a:r>
          </a:p>
        </p:txBody>
      </p:sp>
      <p:sp>
        <p:nvSpPr>
          <p:cNvPr id="74755" name="Text Box 3"/>
          <p:cNvSpPr txBox="1"/>
          <p:nvPr/>
        </p:nvSpPr>
        <p:spPr>
          <a:xfrm>
            <a:off x="190500" y="5853430"/>
            <a:ext cx="6695440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贡献：结束南北朝时期分裂局面</a:t>
            </a:r>
          </a:p>
        </p:txBody>
      </p:sp>
      <p:sp>
        <p:nvSpPr>
          <p:cNvPr id="116" name="TextBox 61"/>
          <p:cNvSpPr txBox="1"/>
          <p:nvPr/>
        </p:nvSpPr>
        <p:spPr>
          <a:xfrm>
            <a:off x="5203190" y="3945255"/>
            <a:ext cx="698500" cy="25533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开通大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87215" y="3423920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605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481570" y="3591560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618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632450" y="3386455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610</a:t>
            </a:r>
            <a:r>
              <a:rPr kumimoji="1" lang="zh-CN" altLang="en-US" sz="2400" dirty="0"/>
              <a:t>年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754495" y="341249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727315" y="342773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94095" y="328104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62"/>
          <p:cNvSpPr txBox="1"/>
          <p:nvPr/>
        </p:nvSpPr>
        <p:spPr>
          <a:xfrm>
            <a:off x="3192145" y="3790950"/>
            <a:ext cx="691515" cy="28613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创立科举制</a:t>
            </a:r>
          </a:p>
        </p:txBody>
      </p:sp>
      <p:sp>
        <p:nvSpPr>
          <p:cNvPr id="32" name="Text Box 3"/>
          <p:cNvSpPr txBox="1"/>
          <p:nvPr/>
        </p:nvSpPr>
        <p:spPr>
          <a:xfrm>
            <a:off x="7620" y="4381500"/>
            <a:ext cx="3121660" cy="953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开始用考试的形式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选拔人才的制度</a:t>
            </a:r>
          </a:p>
        </p:txBody>
      </p:sp>
      <p:sp>
        <p:nvSpPr>
          <p:cNvPr id="33" name="Text Box 3"/>
          <p:cNvSpPr txBox="1"/>
          <p:nvPr/>
        </p:nvSpPr>
        <p:spPr>
          <a:xfrm>
            <a:off x="3996055" y="4441190"/>
            <a:ext cx="3121660" cy="953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创立进士科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科举制正式确立</a:t>
            </a:r>
          </a:p>
        </p:txBody>
      </p:sp>
      <p:sp>
        <p:nvSpPr>
          <p:cNvPr id="39" name="矩形 38"/>
          <p:cNvSpPr/>
          <p:nvPr/>
        </p:nvSpPr>
        <p:spPr>
          <a:xfrm>
            <a:off x="6464300" y="302260"/>
            <a:ext cx="5254625" cy="635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437755" y="2712085"/>
            <a:ext cx="289560" cy="100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935335" y="5776595"/>
            <a:ext cx="289560" cy="100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9294495" y="828040"/>
            <a:ext cx="289560" cy="100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565005" y="419735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</a:rPr>
              <a:t>涿郡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481570" y="419735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海河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529705" y="2232025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</a:rPr>
              <a:t>洛阳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408920" y="5617210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</a:rPr>
              <a:t>余杭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8296910" y="828040"/>
            <a:ext cx="2284095" cy="229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7727315" y="3623945"/>
            <a:ext cx="4051935" cy="4749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6838315" y="2651760"/>
            <a:ext cx="4232910" cy="2203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8447405" y="4594860"/>
            <a:ext cx="3331845" cy="391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9294495" y="5617210"/>
            <a:ext cx="2284095" cy="1593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任意多边形 50"/>
          <p:cNvSpPr/>
          <p:nvPr/>
        </p:nvSpPr>
        <p:spPr>
          <a:xfrm>
            <a:off x="7437755" y="780415"/>
            <a:ext cx="3644900" cy="4996180"/>
          </a:xfrm>
          <a:custGeom>
            <a:avLst/>
            <a:gdLst>
              <a:gd name="connisteX0" fmla="*/ 2111699 w 3644589"/>
              <a:gd name="connsiteY0" fmla="*/ 0 h 4996180"/>
              <a:gd name="connisteX1" fmla="*/ 33344 w 3644589"/>
              <a:gd name="connsiteY1" fmla="*/ 2004060 h 4996180"/>
              <a:gd name="connisteX2" fmla="*/ 3644589 w 3644589"/>
              <a:gd name="connsiteY2" fmla="*/ 4996180 h 49961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644589" h="4996180">
                <a:moveTo>
                  <a:pt x="2111699" y="0"/>
                </a:moveTo>
                <a:cubicBezTo>
                  <a:pt x="1624019" y="340995"/>
                  <a:pt x="-273361" y="1004570"/>
                  <a:pt x="33344" y="2004060"/>
                </a:cubicBezTo>
                <a:cubicBezTo>
                  <a:pt x="340049" y="3003550"/>
                  <a:pt x="2880684" y="4438015"/>
                  <a:pt x="3644589" y="499618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6897370" y="3707765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淮河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579995" y="4643120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长江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213725" y="5458460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钱塘江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357235" y="1532255"/>
            <a:ext cx="1588770" cy="645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dirty="0"/>
              <a:t>永济渠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296910" y="2978785"/>
            <a:ext cx="1588770" cy="645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dirty="0"/>
              <a:t>通济渠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294495" y="3997960"/>
            <a:ext cx="1176020" cy="645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dirty="0"/>
              <a:t>邗沟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644255" y="5052695"/>
            <a:ext cx="1588770" cy="645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dirty="0"/>
              <a:t>江南河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348595" y="2040255"/>
            <a:ext cx="1370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黄河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437755" y="4060825"/>
            <a:ext cx="921385" cy="3285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/>
              <a:t>炀帝于江都被杀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957820" y="4069080"/>
            <a:ext cx="921385" cy="3285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/>
              <a:t>隋朝灭亡</a:t>
            </a:r>
          </a:p>
        </p:txBody>
      </p:sp>
      <p:sp>
        <p:nvSpPr>
          <p:cNvPr id="65" name="矩形 64"/>
          <p:cNvSpPr/>
          <p:nvPr/>
        </p:nvSpPr>
        <p:spPr>
          <a:xfrm>
            <a:off x="83820" y="-41910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隋朝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/>
      <p:bldP spid="19" grpId="0"/>
      <p:bldP spid="20" grpId="0"/>
      <p:bldP spid="21" grpId="0"/>
      <p:bldP spid="22" grpId="0"/>
      <p:bldP spid="23" grpId="0"/>
      <p:bldP spid="74755" grpId="0" bldLvl="0" animBg="1"/>
      <p:bldP spid="74755" grpId="1" bldLvl="0" animBg="1"/>
      <p:bldP spid="116" grpId="0" bldLvl="0" animBg="1"/>
      <p:bldP spid="25" grpId="0"/>
      <p:bldP spid="26" grpId="2"/>
      <p:bldP spid="27" grpId="0"/>
      <p:bldP spid="117" grpId="0" bldLvl="0" animBg="1"/>
      <p:bldP spid="32" grpId="0" bldLvl="0" animBg="1"/>
      <p:bldP spid="32" grpId="1" bldLvl="0" animBg="1"/>
      <p:bldP spid="33" grpId="0" bldLvl="0" animBg="1"/>
      <p:bldP spid="33" grpId="1" bldLvl="0" animBg="1"/>
      <p:bldP spid="39" grpId="0" bldLvl="0" animBg="1"/>
      <p:bldP spid="39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51" grpId="0" bldLvl="0" animBg="1"/>
      <p:bldP spid="51" grpId="1" bldLvl="0" animBg="1"/>
      <p:bldP spid="52" grpId="0"/>
      <p:bldP spid="52" grpId="1"/>
      <p:bldP spid="53" grpId="0"/>
      <p:bldP spid="53" grpId="1"/>
      <p:bldP spid="54" grpId="0"/>
      <p:bldP spid="54" grpId="1"/>
      <p:bldP spid="55" grpId="0" bldLvl="0" animBg="1"/>
      <p:bldP spid="55" grpId="1" bldLvl="0" animBg="1"/>
      <p:bldP spid="56" grpId="0" bldLvl="0" animBg="1"/>
      <p:bldP spid="56" grpId="1" bldLvl="0" animBg="1"/>
      <p:bldP spid="57" grpId="0" bldLvl="0" animBg="1"/>
      <p:bldP spid="57" grpId="1" bldLvl="0" animBg="1"/>
      <p:bldP spid="58" grpId="0" bldLvl="0" animBg="1"/>
      <p:bldP spid="58" grpId="1" bldLvl="0" animBg="1"/>
      <p:bldP spid="59" grpId="0"/>
      <p:bldP spid="59" grpId="1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60655" y="2619375"/>
            <a:ext cx="12129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9895" y="241427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367280" y="242887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807585" y="236918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67600" y="236918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383030" y="3061335"/>
            <a:ext cx="206057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贞观之治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-78740" y="2502535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618</a:t>
            </a:r>
            <a:r>
              <a:rPr kumimoji="1" lang="zh-CN" altLang="en-US" sz="2400" dirty="0"/>
              <a:t>年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19710" y="619125"/>
            <a:ext cx="2147570" cy="1920240"/>
            <a:chOff x="562" y="1435"/>
            <a:chExt cx="3382" cy="3024"/>
          </a:xfrm>
        </p:grpSpPr>
        <p:sp>
          <p:nvSpPr>
            <p:cNvPr id="11" name="TextBox 42"/>
            <p:cNvSpPr txBox="1"/>
            <p:nvPr/>
          </p:nvSpPr>
          <p:spPr>
            <a:xfrm>
              <a:off x="562" y="1435"/>
              <a:ext cx="916" cy="276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唐高祖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0" y="3007"/>
              <a:ext cx="292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dirty="0"/>
                <a:t>（李渊）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31720" y="648335"/>
            <a:ext cx="2530475" cy="1934845"/>
            <a:chOff x="8053" y="1167"/>
            <a:chExt cx="3985" cy="3047"/>
          </a:xfrm>
        </p:grpSpPr>
        <p:sp>
          <p:nvSpPr>
            <p:cNvPr id="12" name="TextBox 42"/>
            <p:cNvSpPr txBox="1"/>
            <p:nvPr/>
          </p:nvSpPr>
          <p:spPr>
            <a:xfrm>
              <a:off x="8053" y="1167"/>
              <a:ext cx="916" cy="276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唐太宗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11" y="2762"/>
              <a:ext cx="352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dirty="0"/>
                <a:t>（李世民）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-90805" y="3264535"/>
            <a:ext cx="921385" cy="1784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/>
              <a:t>定都长安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470775" y="528320"/>
            <a:ext cx="2530475" cy="1934845"/>
            <a:chOff x="8053" y="1167"/>
            <a:chExt cx="3985" cy="3047"/>
          </a:xfrm>
        </p:grpSpPr>
        <p:sp>
          <p:nvSpPr>
            <p:cNvPr id="18" name="TextBox 42"/>
            <p:cNvSpPr txBox="1"/>
            <p:nvPr/>
          </p:nvSpPr>
          <p:spPr>
            <a:xfrm>
              <a:off x="8053" y="1167"/>
              <a:ext cx="916" cy="276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唐玄宗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11" y="2762"/>
              <a:ext cx="352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dirty="0"/>
                <a:t>（李隆基）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909695" y="3061335"/>
            <a:ext cx="209105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贞观遗风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85200" y="3061335"/>
            <a:ext cx="210439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安史之乱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86315" y="52705"/>
            <a:ext cx="171323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唐朝</a:t>
            </a:r>
            <a:endParaRPr lang="zh-CN" alt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77645" y="3866515"/>
            <a:ext cx="163258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主观原因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79600" y="4388485"/>
            <a:ext cx="163258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客观措施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4635" y="4910455"/>
            <a:ext cx="163258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盛世表现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50515" y="5676900"/>
            <a:ext cx="379285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对内：开明的民族政策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095625" y="6275705"/>
            <a:ext cx="379285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对外：开放的对外政策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719570" y="5739130"/>
            <a:ext cx="423545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文成公主、金城公主入藏  </a:t>
            </a:r>
            <a:endParaRPr kumimoji="1"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7007860" y="6290945"/>
            <a:ext cx="422465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玄奘西行取经、鉴真东渡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794250" y="185420"/>
            <a:ext cx="2530475" cy="2306955"/>
            <a:chOff x="8053" y="1167"/>
            <a:chExt cx="3985" cy="3633"/>
          </a:xfrm>
        </p:grpSpPr>
        <p:sp>
          <p:nvSpPr>
            <p:cNvPr id="35" name="TextBox 42"/>
            <p:cNvSpPr txBox="1"/>
            <p:nvPr/>
          </p:nvSpPr>
          <p:spPr>
            <a:xfrm>
              <a:off x="8053" y="1167"/>
              <a:ext cx="916" cy="363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武周女皇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511" y="2762"/>
              <a:ext cx="352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dirty="0"/>
                <a:t>（武则天）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452235" y="3061335"/>
            <a:ext cx="203073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开元盛世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63390" y="3526790"/>
            <a:ext cx="18776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/>
              <a:t>继续推动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/>
              <a:t>社会发展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97320" y="4125595"/>
            <a:ext cx="163258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客观措施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079625" y="4968875"/>
            <a:ext cx="456374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经济：农业、手工业、商业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757035" y="5034280"/>
            <a:ext cx="521208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文化：诗歌、绘画、书法、科技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54745" y="3895725"/>
            <a:ext cx="96647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原因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85200" y="4446905"/>
            <a:ext cx="211518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结果、影响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10955020" y="237680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711940" y="237045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0810240" y="3252470"/>
            <a:ext cx="613410" cy="1566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dirty="0"/>
              <a:t>黄巢起义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481435" y="3281680"/>
            <a:ext cx="613410" cy="3134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dirty="0"/>
              <a:t>朱温建后梁，唐亡</a:t>
            </a:r>
            <a:endParaRPr kumimoji="1" lang="en-US" altLang="zh-CN" sz="2800" dirty="0"/>
          </a:p>
        </p:txBody>
      </p:sp>
      <p:sp>
        <p:nvSpPr>
          <p:cNvPr id="48" name="文本框 47"/>
          <p:cNvSpPr txBox="1"/>
          <p:nvPr/>
        </p:nvSpPr>
        <p:spPr>
          <a:xfrm>
            <a:off x="11279505" y="2475865"/>
            <a:ext cx="1017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907</a:t>
            </a:r>
            <a:r>
              <a:rPr kumimoji="1" lang="zh-CN" altLang="en-US" sz="2400" dirty="0"/>
              <a:t>年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1423650" y="906145"/>
            <a:ext cx="613410" cy="163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五代十国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862705" y="4388485"/>
            <a:ext cx="170307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三省六部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9" grpId="0"/>
      <p:bldP spid="20" grpId="0"/>
      <p:bldP spid="22" grpId="0" bldLvl="0" animBg="1"/>
      <p:bldP spid="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29" grpId="1" bldLvl="0" animBg="1"/>
      <p:bldP spid="30" grpId="0" animBg="1"/>
      <p:bldP spid="30" grpId="1" animBg="1"/>
      <p:bldP spid="31" grpId="0" bldLvl="0" animBg="1"/>
      <p:bldP spid="31" grpId="1" bldLvl="0" animBg="1"/>
      <p:bldP spid="32" grpId="0" bldLvl="0" animBg="1"/>
      <p:bldP spid="32" grpId="1" animBg="1"/>
      <p:bldP spid="37" grpId="0" bldLvl="0" animBg="1"/>
      <p:bldP spid="38" grpId="0"/>
      <p:bldP spid="39" grpId="0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3" grpId="0" bldLvl="0" animBg="1"/>
      <p:bldP spid="46" grpId="0" bldLvl="0" animBg="1"/>
      <p:bldP spid="47" grpId="0" bldLvl="0" animBg="1"/>
      <p:bldP spid="48" grpId="0"/>
      <p:bldP spid="50" grpId="0" bldLvl="0" animBg="1"/>
      <p:bldP spid="51" grpId="0" bldLvl="0" animBg="1"/>
      <p:bldP spid="51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741295" y="849630"/>
            <a:ext cx="6706235" cy="515874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939155" y="4853305"/>
            <a:ext cx="4168140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东京（开封、汴州）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赵匡胤     汉族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960</a:t>
            </a:r>
            <a:r>
              <a:rPr kumimoji="1" lang="zh-CN" altLang="en-US" sz="2800" b="1" dirty="0"/>
              <a:t>年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726055" y="3429000"/>
            <a:ext cx="6721475" cy="1397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923915" y="797560"/>
            <a:ext cx="15240" cy="277114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300980" y="3952240"/>
            <a:ext cx="136969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北宋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9060" y="2157095"/>
            <a:ext cx="73596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42435" y="2157095"/>
            <a:ext cx="136969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西夏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12025" y="1585595"/>
            <a:ext cx="4168140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上京临横府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耶律阿保机   契丹族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916</a:t>
            </a:r>
            <a:r>
              <a:rPr kumimoji="1" lang="zh-CN" altLang="en-US" sz="2800" b="1" dirty="0"/>
              <a:t>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1565" y="632460"/>
            <a:ext cx="2886075" cy="181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兴庆府（银川）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元昊  党项族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1038</a:t>
            </a:r>
            <a:r>
              <a:rPr kumimoji="1" lang="zh-CN" altLang="en-US" sz="2800" b="1" dirty="0"/>
              <a:t>年</a:t>
            </a:r>
          </a:p>
          <a:p>
            <a:pPr fontAlgn="auto">
              <a:lnSpc>
                <a:spcPct val="100000"/>
              </a:lnSpc>
            </a:pPr>
            <a:endParaRPr kumimoji="1" lang="zh-CN" altLang="en-US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986270" y="5715000"/>
            <a:ext cx="3334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sym typeface="+mn-ea"/>
              </a:rPr>
              <a:t>--1127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年（被金灭）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29435" y="4637405"/>
            <a:ext cx="3471545" cy="181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黄袍加身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杯酒释兵权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>
                <a:solidFill>
                  <a:schemeClr val="tx2">
                    <a:lumMod val="50000"/>
                  </a:schemeClr>
                </a:solidFill>
              </a:rPr>
              <a:t>重文轻武</a:t>
            </a:r>
            <a:endParaRPr kumimoji="1" lang="zh-CN" altLang="en-US" sz="2800" b="1" dirty="0">
              <a:solidFill>
                <a:schemeClr val="accent2"/>
              </a:solidFill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分化事权 二府三司</a:t>
            </a:r>
            <a:endParaRPr kumimoji="1" lang="en-US" altLang="zh-CN" sz="28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8321675" y="2432685"/>
            <a:ext cx="3334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chemeClr val="bg1"/>
                </a:solidFill>
                <a:sym typeface="+mn-ea"/>
              </a:rPr>
              <a:t>--1125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年（被金灭）</a:t>
            </a:r>
          </a:p>
        </p:txBody>
      </p:sp>
      <p:grpSp>
        <p:nvGrpSpPr>
          <p:cNvPr id="18" name="组合 17"/>
          <p:cNvGrpSpPr/>
          <p:nvPr/>
        </p:nvGrpSpPr>
        <p:grpSpPr>
          <a:xfrm rot="20940000">
            <a:off x="5236845" y="2894965"/>
            <a:ext cx="315595" cy="1068070"/>
            <a:chOff x="8348" y="4704"/>
            <a:chExt cx="497" cy="1682"/>
          </a:xfrm>
        </p:grpSpPr>
        <p:sp>
          <p:nvSpPr>
            <p:cNvPr id="16" name="上箭头 15"/>
            <p:cNvSpPr/>
            <p:nvPr/>
          </p:nvSpPr>
          <p:spPr>
            <a:xfrm>
              <a:off x="8348" y="4704"/>
              <a:ext cx="490" cy="139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下箭头 16"/>
            <p:cNvSpPr/>
            <p:nvPr/>
          </p:nvSpPr>
          <p:spPr>
            <a:xfrm>
              <a:off x="8348" y="5029"/>
              <a:ext cx="497" cy="1357"/>
            </a:xfrm>
            <a:prstGeom prst="downArrow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rot="1500000">
            <a:off x="6260465" y="2911475"/>
            <a:ext cx="286385" cy="1117600"/>
            <a:chOff x="8348" y="4704"/>
            <a:chExt cx="497" cy="1682"/>
          </a:xfrm>
        </p:grpSpPr>
        <p:sp>
          <p:nvSpPr>
            <p:cNvPr id="21" name="上箭头 20"/>
            <p:cNvSpPr/>
            <p:nvPr/>
          </p:nvSpPr>
          <p:spPr>
            <a:xfrm>
              <a:off x="8348" y="4704"/>
              <a:ext cx="490" cy="139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8348" y="5029"/>
              <a:ext cx="497" cy="1357"/>
            </a:xfrm>
            <a:prstGeom prst="downArrow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968240" y="3106420"/>
            <a:ext cx="203581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先战后和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620250" y="2967355"/>
            <a:ext cx="2035810" cy="17532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宋辽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澶渊之战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澶渊之盟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0545" y="2875280"/>
            <a:ext cx="2035810" cy="17532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宋夏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宋屡败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宋夏议和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49060" y="235585"/>
            <a:ext cx="735965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312025" y="107315"/>
            <a:ext cx="4834255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会宁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完颜阿骨打   女真族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1115</a:t>
            </a:r>
            <a:r>
              <a:rPr kumimoji="1" lang="zh-CN" altLang="en-US" sz="2800" b="1" dirty="0"/>
              <a:t>年</a:t>
            </a:r>
            <a:r>
              <a:rPr kumimoji="1" lang="en-US" altLang="zh-CN" sz="2800" b="1" dirty="0"/>
              <a:t>----1234</a:t>
            </a:r>
            <a:r>
              <a:rPr kumimoji="1" lang="zh-CN" altLang="en-US" sz="2800" b="1" dirty="0"/>
              <a:t>年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（被蒙古灭）</a:t>
            </a:r>
            <a:endParaRPr kumimoji="1"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40833 L 0.000000 0.290833 " pathEditMode="relative" rAng="0" ptsTypes="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8 0.296759 L -0.052618 0.558981 " pathEditMode="relative" ptsTypes="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/>
      <p:bldP spid="13" grpId="0" bldLvl="0" animBg="1"/>
      <p:bldP spid="14" grpId="0"/>
      <p:bldP spid="23" grpId="0" bldLvl="0" animBg="1"/>
      <p:bldP spid="23" grpId="1" animBg="1"/>
      <p:bldP spid="24" grpId="0" bldLvl="0" animBg="1"/>
      <p:bldP spid="25" grpId="0" bldLvl="0" animBg="1"/>
      <p:bldP spid="26" grpId="0" bldLvl="0" animBg="1"/>
      <p:bldP spid="26" grpId="1" bldLvl="0" animBg="1"/>
      <p:bldP spid="26" grpId="2" bldLvl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26055" y="797560"/>
            <a:ext cx="6720840" cy="5210810"/>
            <a:chOff x="4293" y="1256"/>
            <a:chExt cx="10584" cy="8206"/>
          </a:xfrm>
        </p:grpSpPr>
        <p:sp>
          <p:nvSpPr>
            <p:cNvPr id="3" name="椭圆 2"/>
            <p:cNvSpPr/>
            <p:nvPr/>
          </p:nvSpPr>
          <p:spPr>
            <a:xfrm>
              <a:off x="4317" y="1338"/>
              <a:ext cx="10561" cy="812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293" y="5400"/>
              <a:ext cx="10585" cy="220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9329" y="1256"/>
              <a:ext cx="24" cy="4364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242435" y="2157095"/>
            <a:ext cx="136969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西夏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1565" y="632460"/>
            <a:ext cx="2886075" cy="181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兴庆府（银川）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元昊  党项族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1038</a:t>
            </a:r>
            <a:r>
              <a:rPr kumimoji="1" lang="zh-CN" altLang="en-US" sz="2800" b="1" dirty="0"/>
              <a:t>年</a:t>
            </a:r>
          </a:p>
          <a:p>
            <a:pPr fontAlgn="auto">
              <a:lnSpc>
                <a:spcPct val="100000"/>
              </a:lnSpc>
            </a:pPr>
            <a:endParaRPr kumimoji="1" lang="zh-CN" altLang="en-US" sz="2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268730" y="1490980"/>
            <a:ext cx="3476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sym typeface="+mn-ea"/>
              </a:rPr>
              <a:t>           --1227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年</a:t>
            </a:r>
            <a:endParaRPr kumimoji="1" lang="zh-CN" altLang="en-US" sz="2800" b="1" dirty="0">
              <a:solidFill>
                <a:schemeClr val="bg1"/>
              </a:solidFill>
            </a:endParaRPr>
          </a:p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（被蒙古灭）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93510" y="2157095"/>
            <a:ext cx="735965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50455" y="1849120"/>
            <a:ext cx="4834255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会宁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完颜阿骨打   女真族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1115</a:t>
            </a:r>
            <a:r>
              <a:rPr kumimoji="1" lang="zh-CN" altLang="en-US" sz="2800" b="1" dirty="0"/>
              <a:t>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00980" y="4156710"/>
            <a:ext cx="1369695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dirty="0"/>
              <a:t>南宋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6270" y="3644265"/>
            <a:ext cx="4834890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临安（杭州）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赵构     汉族</a:t>
            </a:r>
          </a:p>
          <a:p>
            <a:pPr fontAlgn="auto">
              <a:lnSpc>
                <a:spcPct val="100000"/>
              </a:lnSpc>
            </a:pPr>
            <a:r>
              <a:rPr kumimoji="1" lang="en-US" altLang="zh-CN" sz="2800" b="1" dirty="0"/>
              <a:t>1127</a:t>
            </a:r>
            <a:r>
              <a:rPr kumimoji="1" lang="zh-CN" altLang="en-US" sz="2800" b="1" dirty="0"/>
              <a:t>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91195" y="4447540"/>
            <a:ext cx="3354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sym typeface="+mn-ea"/>
              </a:rPr>
              <a:t>--1276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年（被元灭）</a:t>
            </a:r>
          </a:p>
        </p:txBody>
      </p:sp>
      <p:grpSp>
        <p:nvGrpSpPr>
          <p:cNvPr id="20" name="组合 19"/>
          <p:cNvGrpSpPr/>
          <p:nvPr/>
        </p:nvGrpSpPr>
        <p:grpSpPr>
          <a:xfrm rot="1500000">
            <a:off x="6260465" y="2911475"/>
            <a:ext cx="286385" cy="1117600"/>
            <a:chOff x="8348" y="4704"/>
            <a:chExt cx="497" cy="1682"/>
          </a:xfrm>
        </p:grpSpPr>
        <p:sp>
          <p:nvSpPr>
            <p:cNvPr id="21" name="上箭头 20"/>
            <p:cNvSpPr/>
            <p:nvPr/>
          </p:nvSpPr>
          <p:spPr>
            <a:xfrm>
              <a:off x="8348" y="4704"/>
              <a:ext cx="490" cy="139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8348" y="5029"/>
              <a:ext cx="497" cy="1357"/>
            </a:xfrm>
            <a:prstGeom prst="downArrow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242435" y="3059430"/>
            <a:ext cx="203581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先战后和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4495" y="2710815"/>
            <a:ext cx="2035810" cy="1506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岳飞抗金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宋金和议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000" b="1" dirty="0"/>
              <a:t>（内容、意义）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50510" y="206375"/>
            <a:ext cx="1320165" cy="76835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>
                <a:solidFill>
                  <a:srgbClr val="FF0000"/>
                </a:solidFill>
              </a:rPr>
              <a:t>蒙古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86270" y="309880"/>
            <a:ext cx="4834255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>
                <a:sym typeface="+mn-ea"/>
              </a:rPr>
              <a:t>蒙古族</a:t>
            </a:r>
            <a:endParaRPr kumimoji="1" lang="zh-CN" altLang="en-US" sz="2800" b="1" dirty="0"/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>
                <a:sym typeface="+mn-ea"/>
              </a:rPr>
              <a:t>成吉思汗（铁木真） </a:t>
            </a:r>
            <a:r>
              <a:rPr kumimoji="1" lang="en-US" altLang="zh-CN" sz="2800" b="1" dirty="0"/>
              <a:t>1206</a:t>
            </a:r>
            <a:r>
              <a:rPr kumimoji="1" lang="zh-CN" altLang="en-US" sz="2800" b="1" dirty="0"/>
              <a:t>年</a:t>
            </a:r>
          </a:p>
          <a:p>
            <a:pPr fontAlgn="auto">
              <a:lnSpc>
                <a:spcPct val="100000"/>
              </a:lnSpc>
            </a:pPr>
            <a:endParaRPr kumimoji="1" lang="zh-CN" altLang="en-US" sz="28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577580" y="2710815"/>
            <a:ext cx="3947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chemeClr val="bg1"/>
                </a:solidFill>
                <a:sym typeface="+mn-ea"/>
              </a:rPr>
              <a:t>----1234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年（被蒙古灭）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71665" y="1215390"/>
            <a:ext cx="4030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忽必烈  </a:t>
            </a:r>
            <a:r>
              <a:rPr kumimoji="1" lang="en-US" altLang="zh-CN" sz="2800" b="1" dirty="0">
                <a:solidFill>
                  <a:schemeClr val="bg1"/>
                </a:solidFill>
                <a:sym typeface="+mn-ea"/>
              </a:rPr>
              <a:t>1271</a:t>
            </a:r>
            <a:r>
              <a:rPr kumimoji="1" lang="zh-CN" altLang="en-US" sz="2800" b="1" dirty="0">
                <a:solidFill>
                  <a:schemeClr val="bg1"/>
                </a:solidFill>
                <a:sym typeface="+mn-ea"/>
              </a:rPr>
              <a:t>年建立元朝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64965" y="2059305"/>
            <a:ext cx="1320165" cy="76835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400" b="1" dirty="0">
                <a:solidFill>
                  <a:srgbClr val="FF0000"/>
                </a:solidFill>
              </a:rPr>
              <a:t>蒙古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861685" y="3038475"/>
            <a:ext cx="286385" cy="1117600"/>
            <a:chOff x="8348" y="4704"/>
            <a:chExt cx="497" cy="1682"/>
          </a:xfrm>
        </p:grpSpPr>
        <p:sp>
          <p:nvSpPr>
            <p:cNvPr id="28" name="上箭头 27"/>
            <p:cNvSpPr/>
            <p:nvPr/>
          </p:nvSpPr>
          <p:spPr>
            <a:xfrm>
              <a:off x="8348" y="4704"/>
              <a:ext cx="490" cy="1392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8348" y="5029"/>
              <a:ext cx="497" cy="1357"/>
            </a:xfrm>
            <a:prstGeom prst="downArrow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41935" y="3370580"/>
            <a:ext cx="281686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文天祥抗元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24755" y="1252855"/>
            <a:ext cx="2146300" cy="221488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13800" b="1" dirty="0">
                <a:solidFill>
                  <a:srgbClr val="FF0000"/>
                </a:solidFill>
              </a:rPr>
              <a:t>元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91565" y="5502910"/>
            <a:ext cx="10151110" cy="107632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</a:rPr>
              <a:t>1279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年元朝统一全国，结束了五代十国以来的分裂局面，为统一多民族国家的发展奠定了基础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73580" y="4925060"/>
            <a:ext cx="9269095" cy="19380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宋代社会的发展：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经济：农业、手工业、商业；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经济重心南移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文化：宋词、传统节日、市民生活（勾栏）、《资治通鉴》</a:t>
            </a:r>
          </a:p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科技：活字印刷术、指南针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43 0.042963 L -0.096744 0.270741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1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2 0.253704 L 0.053764 0.288148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146 0.193426 " pathEditMode="relative" rAng="0" ptsTypes="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bldLvl="0" animBg="1"/>
      <p:bldP spid="12" grpId="0"/>
      <p:bldP spid="23" grpId="0" bldLvl="0" animBg="1"/>
      <p:bldP spid="23" grpId="1" bldLvl="0" animBg="1"/>
      <p:bldP spid="7" grpId="0" bldLvl="0" animBg="1"/>
      <p:bldP spid="10" grpId="0" bldLvl="0" animBg="1"/>
      <p:bldP spid="10" grpId="1" animBg="1"/>
      <p:bldP spid="10" grpId="2" animBg="1"/>
      <p:bldP spid="14" grpId="0" bldLvl="0" animBg="1"/>
      <p:bldP spid="16" grpId="0"/>
      <p:bldP spid="18" grpId="0"/>
      <p:bldP spid="24" grpId="0" bldLvl="0" animBg="1"/>
      <p:bldP spid="38" grpId="0" bldLvl="0" animBg="1"/>
      <p:bldP spid="19" grpId="0" bldLvl="0" animBg="1"/>
      <p:bldP spid="19" grpId="1" bldLvl="0" animBg="1"/>
      <p:bldP spid="39" grpId="0" bldLvl="0" animBg="1"/>
      <p:bldP spid="13" grpId="0" bldLvl="0" animBg="1"/>
      <p:bldP spid="13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4935" y="-54610"/>
            <a:ext cx="214630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6600" b="1" dirty="0">
                <a:solidFill>
                  <a:srgbClr val="FF0000"/>
                </a:solidFill>
              </a:rPr>
              <a:t>元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261235" y="245745"/>
            <a:ext cx="530733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地位：第一个、最大个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7005" y="1362710"/>
            <a:ext cx="13131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中央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62555" y="1601470"/>
            <a:ext cx="182880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中书省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64710" y="1601470"/>
            <a:ext cx="182880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枢密院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28790" y="1601470"/>
            <a:ext cx="182880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御史台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8265" y="1601470"/>
            <a:ext cx="182880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宣政院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49375" y="2616835"/>
            <a:ext cx="13131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地方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62555" y="2708910"/>
            <a:ext cx="188722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行中书省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64710" y="2771140"/>
            <a:ext cx="202692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澎湖巡检司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91630" y="2771140"/>
            <a:ext cx="244411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北庭都元帅府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28760" y="2740025"/>
            <a:ext cx="310388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宣懿使司都元帅府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62555" y="1576070"/>
            <a:ext cx="188722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中书省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3825" y="1216660"/>
            <a:ext cx="131318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政治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3035" y="4272280"/>
            <a:ext cx="131318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经济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3035" y="5123815"/>
            <a:ext cx="131318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文化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69745" y="4395470"/>
            <a:ext cx="5146040" cy="583565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海上丝绸之路进入鼎盛时期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95450" y="5247005"/>
            <a:ext cx="8683625" cy="58356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元朝戏剧：元曲四大家  关马郑白     《窦娥冤》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6730" y="3425825"/>
            <a:ext cx="1577340" cy="583565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200" b="1" dirty="0"/>
              <a:t>行省制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8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891155" y="1040130"/>
            <a:ext cx="2486660" cy="1920240"/>
            <a:chOff x="562" y="1435"/>
            <a:chExt cx="3916" cy="3024"/>
          </a:xfrm>
        </p:grpSpPr>
        <p:sp>
          <p:nvSpPr>
            <p:cNvPr id="22" name="TextBox 42"/>
            <p:cNvSpPr txBox="1"/>
            <p:nvPr/>
          </p:nvSpPr>
          <p:spPr>
            <a:xfrm>
              <a:off x="562" y="1435"/>
              <a:ext cx="916" cy="276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明成祖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0" y="3007"/>
              <a:ext cx="345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dirty="0"/>
                <a:t>（朱棣）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117475" y="-52705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明朝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88265" y="3097530"/>
            <a:ext cx="11953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17475" y="3097530"/>
            <a:ext cx="137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1368</a:t>
            </a:r>
            <a:r>
              <a:rPr kumimoji="1" lang="zh-CN" altLang="en-US" sz="2400" dirty="0"/>
              <a:t>年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59080" y="1055370"/>
            <a:ext cx="2486660" cy="1920240"/>
            <a:chOff x="562" y="1435"/>
            <a:chExt cx="3916" cy="3024"/>
          </a:xfrm>
        </p:grpSpPr>
        <p:sp>
          <p:nvSpPr>
            <p:cNvPr id="11" name="TextBox 42"/>
            <p:cNvSpPr txBox="1"/>
            <p:nvPr/>
          </p:nvSpPr>
          <p:spPr>
            <a:xfrm>
              <a:off x="562" y="1435"/>
              <a:ext cx="916" cy="276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3600" b="1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明太祖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0" y="3007"/>
              <a:ext cx="345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dirty="0"/>
                <a:t>（朱元璋）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506095" y="2796540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44475" y="3772535"/>
            <a:ext cx="921385" cy="3286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定都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应天府  南京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26355" y="177165"/>
            <a:ext cx="13131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中央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26355" y="908685"/>
            <a:ext cx="13131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地方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70980" y="285750"/>
            <a:ext cx="556641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废除宰相制度和中书省，权分六部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9535" y="970280"/>
            <a:ext cx="456374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废行省，设</a:t>
            </a:r>
            <a:r>
              <a:rPr kumimoji="1" lang="en-US" altLang="zh-CN" sz="2800" b="1" dirty="0"/>
              <a:t>“</a:t>
            </a:r>
            <a:r>
              <a:rPr kumimoji="1" lang="zh-CN" altLang="en-US" sz="2800" b="1" dirty="0"/>
              <a:t>三司</a:t>
            </a:r>
            <a:r>
              <a:rPr kumimoji="1" lang="en-US" altLang="zh-CN" sz="2800" b="1" dirty="0"/>
              <a:t>”</a:t>
            </a:r>
            <a:r>
              <a:rPr kumimoji="1" lang="zh-CN" altLang="en-US" sz="2800" b="1" dirty="0"/>
              <a:t>，行分封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13175" y="617220"/>
            <a:ext cx="131318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政治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26355" y="1600835"/>
            <a:ext cx="2049780" cy="645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特务统治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6135" y="1724025"/>
            <a:ext cx="242697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锦衣卫、东厂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3175" y="2376805"/>
            <a:ext cx="13131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军事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13175" y="3138170"/>
            <a:ext cx="1313180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思想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26355" y="2438400"/>
            <a:ext cx="209804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五军都督府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26355" y="3168650"/>
            <a:ext cx="2098040" cy="6451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八股取士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181985" y="2787015"/>
            <a:ext cx="0" cy="309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809240" y="3637915"/>
            <a:ext cx="921385" cy="3286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</a:rPr>
              <a:t>迁都 北京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13175" y="3963035"/>
            <a:ext cx="1313180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3600" b="1" dirty="0"/>
              <a:t>经济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02555" y="4055110"/>
            <a:ext cx="6637655" cy="5219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农业（新品种）、手工业、商业（商帮）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813175" y="4749165"/>
            <a:ext cx="1313180" cy="7067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外交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26355" y="4749165"/>
            <a:ext cx="6195060" cy="5219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郑和下西洋  目的、条件、概括、意义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26355" y="5300345"/>
            <a:ext cx="4161155" cy="5219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戚继光抗倭   </a:t>
            </a:r>
            <a:r>
              <a:rPr kumimoji="1" lang="zh-CN" altLang="en-US" sz="2800" b="1" dirty="0">
                <a:sym typeface="+mn-ea"/>
              </a:rPr>
              <a:t>概括、性质</a:t>
            </a:r>
            <a:endParaRPr kumimoji="1" lang="zh-CN" altLang="en-US" sz="28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3813175" y="5822315"/>
            <a:ext cx="1313180" cy="7067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4000" b="1" dirty="0"/>
              <a:t>文明</a:t>
            </a:r>
            <a:endParaRPr kumimoji="1" lang="en-US" altLang="zh-CN" sz="40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5202555" y="6007100"/>
            <a:ext cx="6269990" cy="5219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800" b="1" dirty="0"/>
              <a:t>科技著作、文学著作、戏剧、建筑艺术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6" grpId="0" bldLvl="0" animBg="1"/>
      <p:bldP spid="3" grpId="0" bldLvl="0" animBg="1"/>
      <p:bldP spid="13" grpId="0" bldLvl="0" animBg="1"/>
      <p:bldP spid="4" grpId="0" bldLvl="0" animBg="1"/>
      <p:bldP spid="21" grpId="0" bldLvl="0" animBg="1"/>
      <p:bldP spid="5" grpId="0" bldLvl="0" animBg="1"/>
      <p:bldP spid="8" grpId="0" bldLvl="0" animBg="1"/>
      <p:bldP spid="10" grpId="0" bldLvl="0" animBg="1"/>
      <p:bldP spid="12" grpId="0" bldLvl="0" animBg="1"/>
      <p:bldP spid="14" grpId="0" bldLvl="0" animBg="1"/>
      <p:bldP spid="15" grpId="0" bldLvl="0" animBg="1"/>
      <p:bldP spid="25" grpId="0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kumimoji="1"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自定义</PresentationFormat>
  <Paragraphs>273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宋体</vt:lpstr>
      <vt:lpstr>黑体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简约中国风仙鹤动态PPT模板</dc:title>
  <dc:creator>apple wang</dc:creator>
  <cp:lastModifiedBy>微软用户</cp:lastModifiedBy>
  <cp:revision>81</cp:revision>
  <dcterms:created xsi:type="dcterms:W3CDTF">2017-07-25T01:54:00Z</dcterms:created>
  <dcterms:modified xsi:type="dcterms:W3CDTF">2019-10-09T09:07:24Z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