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1963" r:id="rId3"/>
    <p:sldId id="414" r:id="rId4"/>
    <p:sldId id="350" r:id="rId5"/>
    <p:sldId id="1935" r:id="rId6"/>
    <p:sldId id="1781" r:id="rId7"/>
    <p:sldId id="1861" r:id="rId8"/>
    <p:sldId id="1561" r:id="rId9"/>
    <p:sldId id="1708" r:id="rId10"/>
    <p:sldId id="1911" r:id="rId11"/>
    <p:sldId id="1862" r:id="rId12"/>
    <p:sldId id="1326" r:id="rId13"/>
    <p:sldId id="1814" r:id="rId14"/>
    <p:sldId id="1614" r:id="rId15"/>
    <p:sldId id="1709" r:id="rId16"/>
    <p:sldId id="1912" r:id="rId17"/>
    <p:sldId id="1683" r:id="rId18"/>
    <p:sldId id="1815" r:id="rId19"/>
    <p:sldId id="1890" r:id="rId20"/>
    <p:sldId id="1332" r:id="rId21"/>
    <p:sldId id="1215" r:id="rId22"/>
    <p:sldId id="1644" r:id="rId23"/>
    <p:sldId id="1710" r:id="rId24"/>
    <p:sldId id="1682" r:id="rId25"/>
    <p:sldId id="1910" r:id="rId26"/>
    <p:sldId id="1783" r:id="rId27"/>
    <p:sldId id="1847" r:id="rId28"/>
    <p:sldId id="1748" r:id="rId29"/>
    <p:sldId id="1891" r:id="rId30"/>
    <p:sldId id="370" r:id="rId31"/>
    <p:sldId id="340" r:id="rId32"/>
    <p:sldId id="327" r:id="rId33"/>
  </p:sldIdLst>
  <p:sldSz cx="12192000" cy="6858000"/>
  <p:notesSz cx="7103745" cy="10234295"/>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c"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9B9B9"/>
    <a:srgbClr val="0000FF"/>
    <a:srgbClr val="57C6CF"/>
    <a:srgbClr val="2E74B6"/>
    <a:srgbClr val="BABABA"/>
    <a:srgbClr val="187E72"/>
    <a:srgbClr val="00A6AD"/>
    <a:srgbClr val="C50023"/>
    <a:srgbClr val="F1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107" d="100"/>
          <a:sy n="107" d="100"/>
        </p:scale>
        <p:origin x="-102" y="6"/>
      </p:cViewPr>
      <p:guideLst>
        <p:guide orient="horz" pos="2340"/>
        <p:guide pos="3845"/>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65.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9" Type="http://schemas.openxmlformats.org/officeDocument/2006/relationships/theme" Target="../theme/theme1.xml"/><Relationship Id="rId48" Type="http://schemas.openxmlformats.org/officeDocument/2006/relationships/tags" Target="../tags/tag61.xml"/><Relationship Id="rId47" Type="http://schemas.openxmlformats.org/officeDocument/2006/relationships/tags" Target="../tags/tag60.xml"/><Relationship Id="rId46" Type="http://schemas.openxmlformats.org/officeDocument/2006/relationships/tags" Target="../tags/tag59.xml"/><Relationship Id="rId45" Type="http://schemas.openxmlformats.org/officeDocument/2006/relationships/tags" Target="../tags/tag58.xml"/><Relationship Id="rId44" Type="http://schemas.openxmlformats.org/officeDocument/2006/relationships/tags" Target="../tags/tag57.xml"/><Relationship Id="rId43" Type="http://schemas.openxmlformats.org/officeDocument/2006/relationships/tags" Target="../tags/tag56.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5.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NULL" TargetMode="Externa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29.jpeg"/><Relationship Id="rId1"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31.jpeg"/><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33.jpeg"/><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5.jpeg"/><Relationship Id="rId1"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7.png"/><Relationship Id="rId1" Type="http://schemas.openxmlformats.org/officeDocument/2006/relationships/image" Target="../media/image36.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38.xml"/><Relationship Id="rId4" Type="http://schemas.openxmlformats.org/officeDocument/2006/relationships/image" Target="../media/image41.jpeg"/><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3.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3.png"/><Relationship Id="rId3" Type="http://schemas.openxmlformats.org/officeDocument/2006/relationships/tags" Target="../tags/tag64.xml"/><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9.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2.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标题 12"/>
          <p:cNvSpPr>
            <a:spLocks noGrp="1"/>
          </p:cNvSpPr>
          <p:nvPr>
            <p:custDataLst>
              <p:tags r:id="rId1"/>
            </p:custDataLst>
          </p:nvPr>
        </p:nvSpPr>
        <p:spPr>
          <a:xfrm>
            <a:off x="221615" y="4171950"/>
            <a:ext cx="11123295" cy="62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7200" b="0" kern="1200">
                <a:solidFill>
                  <a:schemeClr val="tx1"/>
                </a:solidFill>
                <a:latin typeface="+mj-lt"/>
                <a:ea typeface="+mj-ea"/>
                <a:cs typeface="+mj-cs"/>
              </a:defRPr>
            </a:lvl1pPr>
          </a:lstStyle>
          <a:p>
            <a:pPr algn="ctr"/>
            <a:r>
              <a:rPr lang="en-US" altLang="zh-CN" sz="54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   </a:t>
            </a:r>
            <a:r>
              <a:rPr lang="zh-CN" altLang="en-US" sz="54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第</a:t>
            </a:r>
            <a:r>
              <a:rPr lang="en-US" altLang="zh-CN" sz="54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22</a:t>
            </a:r>
            <a:r>
              <a:rPr lang="zh-CN" altLang="zh-CN" sz="54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 </a:t>
            </a:r>
            <a:r>
              <a:rPr lang="zh-CN" altLang="en-US" sz="54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不断发展的现代社会</a:t>
            </a:r>
            <a:endParaRPr lang="zh-CN" altLang="en-US" sz="54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650" name="Picture 2" descr="http://pic157.nipic.com/file/20180312/26409199_081149971039_2.jpg"/>
          <p:cNvPicPr>
            <a:picLocks noChangeAspect="1" noChangeArrowheads="1"/>
          </p:cNvPicPr>
          <p:nvPr/>
        </p:nvPicPr>
        <p:blipFill>
          <a:blip r:embed="rId1" cstate="print"/>
          <a:srcRect l="5093" t="4651" r="6291" b="5814"/>
          <a:stretch>
            <a:fillRect/>
          </a:stretch>
        </p:blipFill>
        <p:spPr bwMode="auto">
          <a:xfrm>
            <a:off x="2015490" y="890905"/>
            <a:ext cx="6144260" cy="5438140"/>
          </a:xfrm>
          <a:prstGeom prst="rect">
            <a:avLst/>
          </a:prstGeom>
          <a:noFill/>
        </p:spPr>
      </p:pic>
      <p:sp>
        <p:nvSpPr>
          <p:cNvPr id="5" name="TextBox 4"/>
          <p:cNvSpPr txBox="1"/>
          <p:nvPr/>
        </p:nvSpPr>
        <p:spPr>
          <a:xfrm>
            <a:off x="9027160" y="2657475"/>
            <a:ext cx="551815" cy="2140585"/>
          </a:xfrm>
          <a:prstGeom prst="rect">
            <a:avLst/>
          </a:prstGeom>
          <a:noFill/>
        </p:spPr>
        <p:txBody>
          <a:bodyPr vert="eaVert" wrap="square" rtlCol="0">
            <a:spAutoFit/>
          </a:bodyPr>
          <a:p>
            <a:r>
              <a:rPr lang="zh-CN" altLang="en-US" sz="2400" dirty="0" smtClean="0">
                <a:solidFill>
                  <a:srgbClr val="FF0000"/>
                </a:solidFill>
                <a:latin typeface="微软雅黑" panose="020B0503020204020204" charset="-122"/>
                <a:ea typeface="微软雅黑" panose="020B0503020204020204" charset="-122"/>
              </a:rPr>
              <a:t>移动支付</a:t>
            </a:r>
            <a:endParaRPr lang="zh-CN" altLang="en-US" sz="2400" dirty="0" smtClean="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70"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37" name="Picture 5" descr="https://timgsa.baidu.com/timg?image&amp;quality=80&amp;size=b9999_10000&amp;sec=1536431658300&amp;di=402933241be0bc674233af493d8c696a&amp;imgtype=0&amp;src=http%3A%2F%2Fupload.10yan.com%2F2018%2F0907%2F1536280687188.jpg"/>
          <p:cNvPicPr>
            <a:picLocks noChangeAspect="1"/>
          </p:cNvPicPr>
          <p:nvPr/>
        </p:nvPicPr>
        <p:blipFill>
          <a:blip r:embed="rId1"/>
          <a:stretch>
            <a:fillRect/>
          </a:stretch>
        </p:blipFill>
        <p:spPr>
          <a:xfrm>
            <a:off x="6831330" y="1485900"/>
            <a:ext cx="2928938" cy="2678113"/>
          </a:xfrm>
          <a:prstGeom prst="rect">
            <a:avLst/>
          </a:prstGeom>
          <a:noFill/>
          <a:ln w="9525">
            <a:noFill/>
          </a:ln>
        </p:spPr>
      </p:pic>
      <p:sp>
        <p:nvSpPr>
          <p:cNvPr id="7" name="矩形 3"/>
          <p:cNvSpPr/>
          <p:nvPr/>
        </p:nvSpPr>
        <p:spPr>
          <a:xfrm>
            <a:off x="1745933" y="768033"/>
            <a:ext cx="7880350" cy="645160"/>
          </a:xfrm>
          <a:prstGeom prst="rect">
            <a:avLst/>
          </a:prstGeom>
          <a:noFill/>
          <a:ln w="9525">
            <a:noFill/>
          </a:ln>
        </p:spPr>
        <p:txBody>
          <a:bodyPr wrap="square" anchor="t">
            <a:spAutoFit/>
          </a:bodyPr>
          <a:p>
            <a:pPr>
              <a:lnSpc>
                <a:spcPct val="150000"/>
              </a:lnSpc>
              <a:buFont typeface="Arial" panose="020B0604020202020204" pitchFamily="34" charset="0"/>
            </a:pPr>
            <a:r>
              <a:rPr lang="zh-CN" altLang="en-US" sz="2400" dirty="0">
                <a:solidFill>
                  <a:srgbClr val="0000FF"/>
                </a:solidFill>
                <a:latin typeface="微软雅黑" panose="020B0503020204020204" charset="-122"/>
                <a:ea typeface="微软雅黑" panose="020B0503020204020204" charset="-122"/>
              </a:rPr>
              <a:t>中学生应该怎样对待网络？</a:t>
            </a:r>
            <a:endParaRPr lang="zh-CN" altLang="en-US" sz="2400" dirty="0">
              <a:solidFill>
                <a:srgbClr val="0000FF"/>
              </a:solidFill>
              <a:latin typeface="微软雅黑" panose="020B0503020204020204" charset="-122"/>
              <a:ea typeface="微软雅黑" panose="020B0503020204020204" charset="-122"/>
            </a:endParaRPr>
          </a:p>
        </p:txBody>
      </p:sp>
      <p:pic>
        <p:nvPicPr>
          <p:cNvPr id="14339" name="Picture 7" descr="https://timgsa.baidu.com/timg?image&amp;quality=80&amp;size=b9999_10000&amp;sec=1536431725953&amp;di=4a602da79d2afac50b6fa03f329ead94&amp;imgtype=0&amp;src=http%3A%2F%2Fwww.zbgwy.com%2FUpFiles%2Fimage%2F20180802%2F6366881752416890796366325.jpg"/>
          <p:cNvPicPr>
            <a:picLocks noChangeAspect="1"/>
          </p:cNvPicPr>
          <p:nvPr/>
        </p:nvPicPr>
        <p:blipFill>
          <a:blip r:embed="rId2"/>
          <a:stretch>
            <a:fillRect/>
          </a:stretch>
        </p:blipFill>
        <p:spPr>
          <a:xfrm>
            <a:off x="1641475" y="1609090"/>
            <a:ext cx="4143375" cy="2432050"/>
          </a:xfrm>
          <a:prstGeom prst="rect">
            <a:avLst/>
          </a:prstGeom>
          <a:noFill/>
          <a:ln w="9525">
            <a:noFill/>
          </a:ln>
        </p:spPr>
      </p:pic>
      <p:sp>
        <p:nvSpPr>
          <p:cNvPr id="12" name="文本框 2"/>
          <p:cNvSpPr txBox="1">
            <a:spLocks noChangeArrowheads="1"/>
          </p:cNvSpPr>
          <p:nvPr/>
        </p:nvSpPr>
        <p:spPr bwMode="auto">
          <a:xfrm>
            <a:off x="1469390" y="4439920"/>
            <a:ext cx="10608945" cy="175323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50000"/>
              </a:lnSpc>
              <a:spcBef>
                <a:spcPts val="0"/>
              </a:spcBef>
              <a:spcAft>
                <a:spcPct val="0"/>
              </a:spcAft>
              <a:buClrTx/>
              <a:buSzPct val="100000"/>
              <a:buFont typeface="Arial" panose="020B0604020202020204" pitchFamily="34" charset="0"/>
              <a:buNone/>
              <a:defRPr/>
            </a:pP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①</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网络是把“双刃剑”，既有积极影响，也有消极影响，二者都不可忽略。</a:t>
            </a:r>
            <a:endParaRPr kumimoji="0" lang="zh-CN" altLang="en-US" sz="24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ts val="0"/>
              </a:spcBef>
              <a:spcAft>
                <a:spcPct val="0"/>
              </a:spcAft>
              <a:buClrTx/>
              <a:buSzPct val="100000"/>
              <a:buFont typeface="Arial" panose="020B0604020202020204" pitchFamily="34" charset="0"/>
              <a:buNone/>
              <a:defRPr/>
            </a:pP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②</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我们要趋利避害。我们应该提高自身的道德素养，树立正确的网络观，让网络发挥出应有的作用。</a:t>
            </a:r>
            <a:endParaRPr kumimoji="0" lang="zh-CN" altLang="en-US" sz="24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
                                            <p:txEl>
                                              <p:charRg st="0" end="34"/>
                                            </p:txEl>
                                          </p:spTgt>
                                        </p:tgtEl>
                                        <p:attrNameLst>
                                          <p:attrName>style.visibility</p:attrName>
                                        </p:attrNameLst>
                                      </p:cBhvr>
                                      <p:to>
                                        <p:strVal val="visible"/>
                                      </p:to>
                                    </p:set>
                                    <p:anim calcmode="lin" valueType="num">
                                      <p:cBhvr>
                                        <p:cTn id="7" dur="1" fill="hold"/>
                                        <p:tgtEl>
                                          <p:spTgt spid="12">
                                            <p:txEl>
                                              <p:charRg st="0" end="34"/>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2">
                                            <p:txEl>
                                              <p:charRg st="34" end="113"/>
                                            </p:txEl>
                                          </p:spTgt>
                                        </p:tgtEl>
                                        <p:attrNameLst>
                                          <p:attrName>style.visibility</p:attrName>
                                        </p:attrNameLst>
                                      </p:cBhvr>
                                      <p:to>
                                        <p:strVal val="visible"/>
                                      </p:to>
                                    </p:set>
                                    <p:anim calcmode="lin" valueType="num">
                                      <p:cBhvr>
                                        <p:cTn id="12" dur="1" fill="hold"/>
                                        <p:tgtEl>
                                          <p:spTgt spid="12">
                                            <p:txEl>
                                              <p:charRg st="34" end="11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96950" y="1029970"/>
            <a:ext cx="2966085" cy="521970"/>
          </a:xfrm>
          <a:prstGeom prst="rect">
            <a:avLst/>
          </a:prstGeom>
          <a:noFill/>
        </p:spPr>
        <p:txBody>
          <a:bodyPr wrap="none" rtlCol="0" anchor="t">
            <a:spAutoFit/>
          </a:bodyPr>
          <a:p>
            <a:r>
              <a:rPr lang="en-US" altLang="zh-CN" sz="2800" dirty="0">
                <a:latin typeface="微软雅黑" panose="020B0503020204020204" charset="-122"/>
                <a:ea typeface="微软雅黑" panose="020B0503020204020204" charset="-122"/>
                <a:cs typeface="微软雅黑" panose="020B0503020204020204" charset="-122"/>
                <a:sym typeface="+mn-ea"/>
              </a:rPr>
              <a:t>2.</a:t>
            </a:r>
            <a:r>
              <a:rPr lang="zh-CN" altLang="en-US" sz="2800" dirty="0">
                <a:latin typeface="微软雅黑" panose="020B0503020204020204" charset="-122"/>
                <a:ea typeface="微软雅黑" panose="020B0503020204020204" charset="-122"/>
                <a:cs typeface="微软雅黑" panose="020B0503020204020204" charset="-122"/>
                <a:sym typeface="+mn-ea"/>
              </a:rPr>
              <a:t>妇女地位的提高</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
        <p:nvSpPr>
          <p:cNvPr id="15362" name="矩形 1"/>
          <p:cNvSpPr/>
          <p:nvPr/>
        </p:nvSpPr>
        <p:spPr>
          <a:xfrm>
            <a:off x="996633" y="2086293"/>
            <a:ext cx="5599112" cy="3415030"/>
          </a:xfrm>
          <a:prstGeom prst="rect">
            <a:avLst/>
          </a:prstGeom>
          <a:noFill/>
          <a:ln w="9525">
            <a:noFill/>
          </a:ln>
        </p:spPr>
        <p:txBody>
          <a:bodyPr wrap="square" anchor="t">
            <a:spAutoFit/>
          </a:bodyPr>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撒切尔夫人，英国政治家，第</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49</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任英国首相，</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1979</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年</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-1990</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年在任，她是英国第一位女首相。，被苏联媒体戏称</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铁娘子</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她是女性参与政治生活的代表，表明妇女在社会、政治生活中担当重要的角色。</a:t>
            </a:r>
            <a:endParaRPr lang="zh-CN" altLang="zh-CN" sz="2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5364" name="图片 5"/>
          <p:cNvPicPr>
            <a:picLocks noChangeAspect="1"/>
          </p:cNvPicPr>
          <p:nvPr/>
        </p:nvPicPr>
        <p:blipFill>
          <a:blip r:embed="rId1"/>
          <a:stretch>
            <a:fillRect/>
          </a:stretch>
        </p:blipFill>
        <p:spPr>
          <a:xfrm>
            <a:off x="7264400" y="2278380"/>
            <a:ext cx="2695575" cy="2968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70"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23940" y="1721485"/>
            <a:ext cx="5683250" cy="3415030"/>
          </a:xfrm>
          <a:prstGeom prst="rect">
            <a:avLst/>
          </a:prstGeom>
          <a:noFill/>
          <a:ln w="9525">
            <a:noFill/>
          </a:ln>
        </p:spPr>
        <p:txBody>
          <a:bodyPr wrap="square" anchor="t">
            <a:spAutoFit/>
          </a:bodyPr>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19</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世纪末</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20</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世纪初，西方资本主义国家的妇女开始获得</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选举权</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20</a:t>
            </a: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世纪六七十年代，随着妇女解放运动的发展，欧美发达国家妇女的独立意识增强。她们成立团体，举行各种抗议和示威活动，反对性别歧视，争取平等权利。</a:t>
            </a:r>
            <a:endParaRPr lang="zh-CN" altLang="zh-CN" sz="2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6388" name="Picture 2" descr="http://p0.so.qhmsg.com/bdr/_240_/t01cdaf2257bfb43dcf.jpg"/>
          <p:cNvPicPr>
            <a:picLocks noChangeAspect="1"/>
          </p:cNvPicPr>
          <p:nvPr/>
        </p:nvPicPr>
        <p:blipFill>
          <a:blip r:embed="rId1"/>
          <a:stretch>
            <a:fillRect/>
          </a:stretch>
        </p:blipFill>
        <p:spPr>
          <a:xfrm>
            <a:off x="1038860" y="1721485"/>
            <a:ext cx="4382135" cy="37503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 y="662305"/>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09" name="矩形 5"/>
          <p:cNvSpPr/>
          <p:nvPr/>
        </p:nvSpPr>
        <p:spPr>
          <a:xfrm>
            <a:off x="490855" y="2412365"/>
            <a:ext cx="5056505" cy="2306955"/>
          </a:xfrm>
          <a:prstGeom prst="rect">
            <a:avLst/>
          </a:prstGeom>
          <a:noFill/>
          <a:ln w="9525">
            <a:noFill/>
          </a:ln>
        </p:spPr>
        <p:txBody>
          <a:bodyPr wrap="square" anchor="t">
            <a:spAutoFit/>
          </a:bodyPr>
          <a:p>
            <a:pPr>
              <a:lnSpc>
                <a:spcPct val="15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rPr>
              <a:t>不少国家制定了专门法规，以保障妇女的权利，妇女的地位有了明显的提高。今天，全世界绝大多数的国家和地区的妇女都有了选举权。 </a:t>
            </a:r>
            <a:endParaRPr lang="zh-CN" altLang="zh-CN" sz="2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7410" name="图片 6" descr="C:\Users\sxh\AppData\Roaming\Tencent\Users\181070200\QQ\WinTemp\RichOle\I~$S$54(OJ)~Q}5YVVCSXU2.png"/>
          <p:cNvPicPr/>
          <p:nvPr/>
        </p:nvPicPr>
        <p:blipFill>
          <a:blip r:embed="rId1" r:link="rId2"/>
          <a:srcRect l="6940" t="4405" r="5363" b="13216"/>
          <a:stretch>
            <a:fillRect/>
          </a:stretch>
        </p:blipFill>
        <p:spPr>
          <a:xfrm>
            <a:off x="6171248" y="1823403"/>
            <a:ext cx="5084762" cy="3209925"/>
          </a:xfrm>
          <a:prstGeom prst="rect">
            <a:avLst/>
          </a:prstGeom>
          <a:noFill/>
          <a:ln w="9525">
            <a:noFill/>
          </a:ln>
        </p:spPr>
      </p:pic>
      <p:sp>
        <p:nvSpPr>
          <p:cNvPr id="17411" name="文本框 3"/>
          <p:cNvSpPr txBox="1"/>
          <p:nvPr/>
        </p:nvSpPr>
        <p:spPr>
          <a:xfrm>
            <a:off x="6309360" y="5244465"/>
            <a:ext cx="5072063" cy="1198880"/>
          </a:xfrm>
          <a:prstGeom prst="rect">
            <a:avLst/>
          </a:prstGeom>
          <a:noFill/>
          <a:ln w="9525">
            <a:noFill/>
          </a:ln>
        </p:spPr>
        <p:txBody>
          <a:bodyPr wrap="square" anchor="t">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1995年在北京召开的第四次世界妇女大会</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434" name="Picture 2" descr="https://ss0.baidu.com/6ONWsjip0QIZ8tyhnq/it/u=46908819,2531626998&amp;fm=173&amp;s=5EE82DC763A338B15ABD1513030010C0&amp;w=506&amp;h=309&amp;img.JPEG"/>
          <p:cNvPicPr>
            <a:picLocks noChangeAspect="1"/>
          </p:cNvPicPr>
          <p:nvPr/>
        </p:nvPicPr>
        <p:blipFill>
          <a:blip r:embed="rId1"/>
          <a:stretch>
            <a:fillRect/>
          </a:stretch>
        </p:blipFill>
        <p:spPr>
          <a:xfrm>
            <a:off x="7433628" y="3386138"/>
            <a:ext cx="3082925" cy="2547937"/>
          </a:xfrm>
          <a:prstGeom prst="rect">
            <a:avLst/>
          </a:prstGeom>
          <a:noFill/>
          <a:ln w="9525">
            <a:noFill/>
          </a:ln>
        </p:spPr>
      </p:pic>
      <p:sp>
        <p:nvSpPr>
          <p:cNvPr id="7" name="矩形 2"/>
          <p:cNvSpPr/>
          <p:nvPr/>
        </p:nvSpPr>
        <p:spPr>
          <a:xfrm>
            <a:off x="1248093" y="3783330"/>
            <a:ext cx="5365750" cy="1753235"/>
          </a:xfrm>
          <a:prstGeom prst="rect">
            <a:avLst/>
          </a:prstGeom>
          <a:noFill/>
          <a:ln w="9525">
            <a:noFill/>
          </a:ln>
        </p:spPr>
        <p:txBody>
          <a:bodyPr wrap="square" anchor="t">
            <a:spAutoFit/>
          </a:bodyPr>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妇女地位最高的，公认是芬兰。这个国家妇女地位极高，政府的</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20</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位部长中一度有</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12</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位是女部长。</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81050" y="1411605"/>
            <a:ext cx="10864850" cy="1198880"/>
          </a:xfrm>
          <a:prstGeom prst="rect">
            <a:avLst/>
          </a:prstGeom>
          <a:noFill/>
          <a:ln w="9525">
            <a:noFill/>
          </a:ln>
        </p:spPr>
        <p:txBody>
          <a:bodyPr wrap="square" anchor="t">
            <a:spAutoFit/>
          </a:bodyPr>
          <a:p>
            <a:pPr>
              <a:lnSpc>
                <a:spcPct val="150000"/>
              </a:lnSpc>
            </a:pPr>
            <a:r>
              <a:rPr lang="zh-CN" altLang="en-US" sz="2400">
                <a:solidFill>
                  <a:schemeClr val="tx1"/>
                </a:solidFill>
                <a:latin typeface="微软雅黑" panose="020B0503020204020204" charset="-122"/>
                <a:ea typeface="微软雅黑" panose="020B0503020204020204" charset="-122"/>
              </a:rPr>
              <a:t>随着受教育程度的提升，越来越多妇女摆脱家庭束缚，参加社会工作，涌现出不少杰出的女性。</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465" y="76454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794" name="Picture 4" descr="http://p3.so.qhmsg.com/bdr/_240_/t01eb660542275bf908.jpg"/>
          <p:cNvPicPr>
            <a:picLocks noChangeAspect="1" noChangeArrowheads="1"/>
          </p:cNvPicPr>
          <p:nvPr/>
        </p:nvPicPr>
        <p:blipFill>
          <a:blip r:embed="rId1" cstate="print"/>
          <a:srcRect/>
          <a:stretch>
            <a:fillRect/>
          </a:stretch>
        </p:blipFill>
        <p:spPr bwMode="auto">
          <a:xfrm>
            <a:off x="328266" y="2039290"/>
            <a:ext cx="4645025" cy="2779713"/>
          </a:xfrm>
          <a:prstGeom prst="rect">
            <a:avLst/>
          </a:prstGeom>
          <a:noFill/>
          <a:ln w="9525">
            <a:noFill/>
            <a:miter lim="800000"/>
            <a:headEnd/>
            <a:tailEnd/>
          </a:ln>
        </p:spPr>
      </p:pic>
      <p:sp>
        <p:nvSpPr>
          <p:cNvPr id="33795" name="TextBox 3"/>
          <p:cNvSpPr txBox="1">
            <a:spLocks noChangeArrowheads="1"/>
          </p:cNvSpPr>
          <p:nvPr/>
        </p:nvSpPr>
        <p:spPr bwMode="auto">
          <a:xfrm>
            <a:off x="5288280" y="1443990"/>
            <a:ext cx="6677660" cy="3969385"/>
          </a:xfrm>
          <a:prstGeom prst="rect">
            <a:avLst/>
          </a:prstGeom>
          <a:noFill/>
          <a:ln w="9525">
            <a:noFill/>
            <a:miter lim="800000"/>
          </a:ln>
        </p:spPr>
        <p:txBody>
          <a:bodyPr wrap="square">
            <a:spAutoFit/>
          </a:bodyPr>
          <a:p>
            <a:pPr>
              <a:lnSpc>
                <a:spcPct val="150000"/>
              </a:lnSpc>
            </a:pPr>
            <a:r>
              <a:rPr lang="en-US" altLang="zh-CN" sz="2400" dirty="0">
                <a:latin typeface="微软雅黑" panose="020B0503020204020204" charset="-122"/>
                <a:ea typeface="微软雅黑" panose="020B0503020204020204" charset="-122"/>
                <a:cs typeface="微软雅黑" panose="020B0503020204020204" charset="-122"/>
              </a:rPr>
              <a:t>       </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消除对妇女一切形式歧视公约</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是联合国为消除对妇女的歧视、争取性别平等制定的一份重要国际人权文书。联合国在</a:t>
            </a:r>
            <a:r>
              <a:rPr lang="en-US" altLang="zh-CN" sz="2400" dirty="0">
                <a:latin typeface="微软雅黑" panose="020B0503020204020204" charset="-122"/>
                <a:ea typeface="微软雅黑" panose="020B0503020204020204" charset="-122"/>
                <a:cs typeface="微软雅黑" panose="020B0503020204020204" charset="-122"/>
              </a:rPr>
              <a:t>1979</a:t>
            </a:r>
            <a:r>
              <a:rPr lang="zh-CN" altLang="en-US" sz="2400" dirty="0">
                <a:latin typeface="微软雅黑" panose="020B0503020204020204" charset="-122"/>
                <a:ea typeface="微软雅黑" panose="020B0503020204020204" charset="-122"/>
                <a:cs typeface="微软雅黑" panose="020B0503020204020204" charset="-122"/>
              </a:rPr>
              <a:t>年 </a:t>
            </a:r>
            <a:r>
              <a:rPr lang="en-US" altLang="zh-CN" sz="2400" dirty="0">
                <a:latin typeface="微软雅黑" panose="020B0503020204020204" charset="-122"/>
                <a:ea typeface="微软雅黑" panose="020B0503020204020204" charset="-122"/>
                <a:cs typeface="微软雅黑" panose="020B0503020204020204" charset="-122"/>
              </a:rPr>
              <a:t>12</a:t>
            </a:r>
            <a:r>
              <a:rPr lang="zh-CN" altLang="en-US" sz="2400" dirty="0">
                <a:latin typeface="微软雅黑" panose="020B0503020204020204" charset="-122"/>
                <a:ea typeface="微软雅黑" panose="020B0503020204020204" charset="-122"/>
                <a:cs typeface="微软雅黑" panose="020B0503020204020204" charset="-122"/>
              </a:rPr>
              <a:t>月</a:t>
            </a:r>
            <a:r>
              <a:rPr lang="en-US" altLang="zh-CN" sz="2400" dirty="0">
                <a:latin typeface="微软雅黑" panose="020B0503020204020204" charset="-122"/>
                <a:ea typeface="微软雅黑" panose="020B0503020204020204" charset="-122"/>
                <a:cs typeface="微软雅黑" panose="020B0503020204020204" charset="-122"/>
              </a:rPr>
              <a:t>18</a:t>
            </a:r>
            <a:r>
              <a:rPr lang="zh-CN" altLang="en-US" sz="2400" dirty="0">
                <a:latin typeface="微软雅黑" panose="020B0503020204020204" charset="-122"/>
                <a:ea typeface="微软雅黑" panose="020B0503020204020204" charset="-122"/>
                <a:cs typeface="微软雅黑" panose="020B0503020204020204" charset="-122"/>
              </a:rPr>
              <a:t>日的大会上通过该有关议案，并于</a:t>
            </a:r>
            <a:r>
              <a:rPr lang="en-US" altLang="zh-CN" sz="2400" dirty="0">
                <a:latin typeface="微软雅黑" panose="020B0503020204020204" charset="-122"/>
                <a:ea typeface="微软雅黑" panose="020B0503020204020204" charset="-122"/>
                <a:cs typeface="微软雅黑" panose="020B0503020204020204" charset="-122"/>
              </a:rPr>
              <a:t>1981</a:t>
            </a:r>
            <a:r>
              <a:rPr lang="zh-CN" altLang="en-US" sz="2400" dirty="0">
                <a:latin typeface="微软雅黑" panose="020B0503020204020204" charset="-122"/>
                <a:ea typeface="微软雅黑" panose="020B0503020204020204" charset="-122"/>
                <a:cs typeface="微软雅黑" panose="020B0503020204020204" charset="-122"/>
              </a:rPr>
              <a:t>年</a:t>
            </a:r>
            <a:r>
              <a:rPr lang="en-US" altLang="zh-CN" sz="2400" dirty="0">
                <a:latin typeface="微软雅黑" panose="020B0503020204020204" charset="-122"/>
                <a:ea typeface="微软雅黑" panose="020B0503020204020204" charset="-122"/>
                <a:cs typeface="微软雅黑" panose="020B0503020204020204" charset="-122"/>
              </a:rPr>
              <a:t>9</a:t>
            </a:r>
            <a:r>
              <a:rPr lang="zh-CN" altLang="en-US" sz="2400" dirty="0">
                <a:latin typeface="微软雅黑" panose="020B0503020204020204" charset="-122"/>
                <a:ea typeface="微软雅黑" panose="020B0503020204020204" charset="-122"/>
                <a:cs typeface="微软雅黑" panose="020B0503020204020204" charset="-122"/>
              </a:rPr>
              <a:t>月起生效。该公约确立规则，</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保障妇女在政治、法律、工作、教育、医疗服务、商业活动和家庭关系等各方面的权利</a:t>
            </a:r>
            <a:r>
              <a:rPr lang="zh-CN" altLang="en-US"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ox(in)">
                                      <p:cBhvr>
                                        <p:cTn id="7"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29" name="Picture 6" descr="https://timgsa.baidu.com/timg?image&amp;quality=80&amp;size=b9999_10000&amp;sec=1536462345729&amp;di=47653276b03212f6434b591e5eb9aedb&amp;imgtype=0&amp;src=http%3A%2F%2Fn1.cmsfile.pg0.cn%2Fgroup1%2FM00%2F2C%2F23%2FCgqg11jFTJyAY1fQAABe0RiHxno216.jpg"/>
          <p:cNvPicPr>
            <a:picLocks noChangeAspect="1"/>
          </p:cNvPicPr>
          <p:nvPr/>
        </p:nvPicPr>
        <p:blipFill>
          <a:blip r:embed="rId1"/>
          <a:stretch>
            <a:fillRect/>
          </a:stretch>
        </p:blipFill>
        <p:spPr>
          <a:xfrm>
            <a:off x="7024688" y="783273"/>
            <a:ext cx="3024187" cy="2705100"/>
          </a:xfrm>
          <a:prstGeom prst="rect">
            <a:avLst/>
          </a:prstGeom>
          <a:noFill/>
          <a:ln w="9525">
            <a:noFill/>
          </a:ln>
        </p:spPr>
      </p:pic>
      <p:pic>
        <p:nvPicPr>
          <p:cNvPr id="22530" name="Picture 4" descr="https://timgsa.baidu.com/timg?image&amp;quality=80&amp;size=b9999_10000&amp;sec=1536462273645&amp;di=4d597e7ce76839a356bf631bbde92b9a&amp;imgtype=0&amp;src=http%3A%2F%2Fimg1.cache.netease.com%2Fcatchpic%2F1%2F1D%2F1DFB3A9DE2CFA33601F640B65795832B.jpg"/>
          <p:cNvPicPr>
            <a:picLocks noChangeAspect="1"/>
          </p:cNvPicPr>
          <p:nvPr/>
        </p:nvPicPr>
        <p:blipFill>
          <a:blip r:embed="rId2"/>
          <a:srcRect b="8511"/>
          <a:stretch>
            <a:fillRect/>
          </a:stretch>
        </p:blipFill>
        <p:spPr>
          <a:xfrm>
            <a:off x="7375525" y="3832860"/>
            <a:ext cx="2673350" cy="2832100"/>
          </a:xfrm>
          <a:prstGeom prst="rect">
            <a:avLst/>
          </a:prstGeom>
          <a:noFill/>
          <a:ln w="9525">
            <a:noFill/>
          </a:ln>
        </p:spPr>
      </p:pic>
      <p:pic>
        <p:nvPicPr>
          <p:cNvPr id="22531" name="图片 10"/>
          <p:cNvPicPr>
            <a:picLocks noChangeAspect="1"/>
          </p:cNvPicPr>
          <p:nvPr/>
        </p:nvPicPr>
        <p:blipFill>
          <a:blip r:embed="rId3"/>
          <a:stretch>
            <a:fillRect/>
          </a:stretch>
        </p:blipFill>
        <p:spPr>
          <a:xfrm>
            <a:off x="1361758" y="3832860"/>
            <a:ext cx="2828925" cy="2657475"/>
          </a:xfrm>
          <a:prstGeom prst="rect">
            <a:avLst/>
          </a:prstGeom>
          <a:noFill/>
          <a:ln w="9525">
            <a:noFill/>
          </a:ln>
        </p:spPr>
      </p:pic>
      <p:pic>
        <p:nvPicPr>
          <p:cNvPr id="6" name="图片 11"/>
          <p:cNvPicPr>
            <a:picLocks noChangeAspect="1"/>
          </p:cNvPicPr>
          <p:nvPr/>
        </p:nvPicPr>
        <p:blipFill>
          <a:blip r:embed="rId4"/>
          <a:srcRect b="9532"/>
          <a:stretch>
            <a:fillRect/>
          </a:stretch>
        </p:blipFill>
        <p:spPr>
          <a:xfrm>
            <a:off x="3922713" y="783273"/>
            <a:ext cx="3101975" cy="2703512"/>
          </a:xfrm>
          <a:prstGeom prst="rect">
            <a:avLst/>
          </a:prstGeom>
          <a:noFill/>
          <a:ln w="9525">
            <a:noFill/>
          </a:ln>
        </p:spPr>
      </p:pic>
      <p:pic>
        <p:nvPicPr>
          <p:cNvPr id="22533" name="图片 12"/>
          <p:cNvPicPr>
            <a:picLocks noChangeAspect="1"/>
          </p:cNvPicPr>
          <p:nvPr/>
        </p:nvPicPr>
        <p:blipFill>
          <a:blip r:embed="rId5"/>
          <a:srcRect l="5865" t="5402" r="4141"/>
          <a:stretch>
            <a:fillRect/>
          </a:stretch>
        </p:blipFill>
        <p:spPr>
          <a:xfrm>
            <a:off x="1373188" y="675323"/>
            <a:ext cx="2357437" cy="2640012"/>
          </a:xfrm>
          <a:prstGeom prst="rect">
            <a:avLst/>
          </a:prstGeom>
          <a:noFill/>
          <a:ln w="9525">
            <a:noFill/>
          </a:ln>
        </p:spPr>
      </p:pic>
      <p:pic>
        <p:nvPicPr>
          <p:cNvPr id="22534" name="图片 13"/>
          <p:cNvPicPr>
            <a:picLocks noChangeAspect="1"/>
          </p:cNvPicPr>
          <p:nvPr/>
        </p:nvPicPr>
        <p:blipFill>
          <a:blip r:embed="rId6"/>
          <a:stretch>
            <a:fillRect/>
          </a:stretch>
        </p:blipFill>
        <p:spPr>
          <a:xfrm>
            <a:off x="4202113" y="3997960"/>
            <a:ext cx="3048000" cy="2490788"/>
          </a:xfrm>
          <a:prstGeom prst="rect">
            <a:avLst/>
          </a:prstGeom>
          <a:noFill/>
          <a:ln w="9525">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70"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05485" y="669290"/>
            <a:ext cx="11352530" cy="5077460"/>
          </a:xfrm>
          <a:prstGeom prst="rect">
            <a:avLst/>
          </a:prstGeom>
          <a:noFill/>
          <a:ln w="9525">
            <a:noFill/>
          </a:ln>
        </p:spPr>
        <p:txBody>
          <a:bodyPr wrap="square">
            <a:spAutoFit/>
          </a:bodyPr>
          <a:p>
            <a:pPr eaLnBrk="0" hangingPunct="0">
              <a:lnSpc>
                <a:spcPct val="150000"/>
              </a:lnSpc>
              <a:buFontTx/>
            </a:pPr>
            <a:r>
              <a:rPr lang="zh-CN" altLang="en-US" sz="2400"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“三八”妇女节的由来</a:t>
            </a:r>
            <a:endParaRPr sz="2400" dirty="0">
              <a:latin typeface="微软雅黑" panose="020B0503020204020204" charset="-122"/>
              <a:ea typeface="微软雅黑" panose="020B0503020204020204" charset="-122"/>
              <a:cs typeface="微软雅黑" panose="020B0503020204020204" charset="-122"/>
            </a:endParaRPr>
          </a:p>
          <a:p>
            <a:pPr eaLnBrk="0" hangingPunct="0">
              <a:lnSpc>
                <a:spcPct val="150000"/>
              </a:lnSpc>
              <a:buFontTx/>
            </a:pPr>
            <a:r>
              <a:rPr sz="2400" dirty="0">
                <a:latin typeface="微软雅黑" panose="020B0503020204020204" charset="-122"/>
                <a:ea typeface="微软雅黑" panose="020B0503020204020204" charset="-122"/>
                <a:cs typeface="微软雅黑" panose="020B0503020204020204" charset="-122"/>
              </a:rPr>
              <a:t>  1903年3月8日，美国芝加哥市的女工为了反对压迫、剥削、和歧视，争取自由平等，举行了大罢工和示威游行。这一斗争得到了美国广大劳动妇女的 支持和热烈响应。</a:t>
            </a:r>
            <a:endParaRPr sz="2400" dirty="0">
              <a:latin typeface="微软雅黑" panose="020B0503020204020204" charset="-122"/>
              <a:ea typeface="微软雅黑" panose="020B0503020204020204" charset="-122"/>
              <a:cs typeface="微软雅黑" panose="020B0503020204020204" charset="-122"/>
            </a:endParaRPr>
          </a:p>
          <a:p>
            <a:pPr eaLnBrk="0" hangingPunct="0">
              <a:lnSpc>
                <a:spcPct val="150000"/>
              </a:lnSpc>
              <a:buFontTx/>
            </a:pPr>
            <a:r>
              <a:rPr sz="2400" dirty="0">
                <a:latin typeface="微软雅黑" panose="020B0503020204020204" charset="-122"/>
                <a:ea typeface="微软雅黑" panose="020B0503020204020204" charset="-122"/>
                <a:cs typeface="微软雅黑" panose="020B0503020204020204" charset="-122"/>
              </a:rPr>
              <a:t>  1910年，一些国家的先进妇女在丹麦首都哥本哈根举行第二次国际社会主义者妇女代表大会。大会根据蔡特金 的建议，为了加强世界劳动妇女的团结和支持妇女争取自由平等的斗争，规定每年的3月8日为国际妇女节。</a:t>
            </a:r>
            <a:endParaRPr sz="2400" dirty="0">
              <a:latin typeface="微软雅黑" panose="020B0503020204020204" charset="-122"/>
              <a:ea typeface="微软雅黑" panose="020B0503020204020204" charset="-122"/>
              <a:cs typeface="微软雅黑" panose="020B0503020204020204" charset="-122"/>
            </a:endParaRPr>
          </a:p>
          <a:p>
            <a:pPr eaLnBrk="0" hangingPunct="0">
              <a:lnSpc>
                <a:spcPct val="150000"/>
              </a:lnSpc>
              <a:buFontTx/>
            </a:pPr>
            <a:r>
              <a:rPr sz="2400" dirty="0">
                <a:latin typeface="微软雅黑" panose="020B0503020204020204" charset="-122"/>
                <a:ea typeface="微软雅黑" panose="020B0503020204020204" charset="-122"/>
                <a:cs typeface="微软雅黑" panose="020B0503020204020204" charset="-122"/>
              </a:rPr>
              <a:t>  联合国从1975年国际妇女开始庆祝国际妇女节，从 此“三八”节就成为全世界劳动妇女为争取和平、争取妇女儿童的权利、争取妇女解放而斗争的伟大节日。</a:t>
            </a:r>
            <a:endParaRPr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70"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7520" y="840740"/>
            <a:ext cx="3669665" cy="521970"/>
          </a:xfrm>
          <a:prstGeom prst="rect">
            <a:avLst/>
          </a:prstGeom>
          <a:noFill/>
        </p:spPr>
        <p:txBody>
          <a:bodyPr wrap="square" rtlCol="0" anchor="t">
            <a:spAutoFit/>
          </a:bodyPr>
          <a:p>
            <a:r>
              <a:rPr lang="en-US" altLang="zh-CN" sz="2800">
                <a:latin typeface="微软雅黑" panose="020B0503020204020204" charset="-122"/>
                <a:ea typeface="微软雅黑" panose="020B0503020204020204" charset="-122"/>
                <a:cs typeface="微软雅黑" panose="020B0503020204020204" charset="-122"/>
              </a:rPr>
              <a:t>3.</a:t>
            </a:r>
            <a:r>
              <a:rPr lang="zh-CN" altLang="en-US" sz="2800">
                <a:latin typeface="微软雅黑" panose="020B0503020204020204" charset="-122"/>
                <a:ea typeface="微软雅黑" panose="020B0503020204020204" charset="-122"/>
                <a:cs typeface="微软雅黑" panose="020B0503020204020204" charset="-122"/>
              </a:rPr>
              <a:t>生态与人口问题</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圆角矩形 6"/>
          <p:cNvSpPr/>
          <p:nvPr/>
        </p:nvSpPr>
        <p:spPr>
          <a:xfrm>
            <a:off x="906463" y="2184400"/>
            <a:ext cx="1471882" cy="71496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rPr>
              <a:t>大气污染</a:t>
            </a:r>
            <a:endPar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endParaRPr>
          </a:p>
        </p:txBody>
      </p:sp>
      <p:sp>
        <p:nvSpPr>
          <p:cNvPr id="8" name="圆角矩形 7"/>
          <p:cNvSpPr/>
          <p:nvPr/>
        </p:nvSpPr>
        <p:spPr>
          <a:xfrm>
            <a:off x="728663" y="4321493"/>
            <a:ext cx="1471882" cy="71496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rPr>
              <a:t>化学污染</a:t>
            </a:r>
            <a:endPar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endParaRPr>
          </a:p>
        </p:txBody>
      </p:sp>
      <p:sp>
        <p:nvSpPr>
          <p:cNvPr id="11" name="矩形 10"/>
          <p:cNvSpPr/>
          <p:nvPr/>
        </p:nvSpPr>
        <p:spPr>
          <a:xfrm>
            <a:off x="2706370" y="2184400"/>
            <a:ext cx="8666480" cy="1198880"/>
          </a:xfrm>
          <a:prstGeom prst="rect">
            <a:avLst/>
          </a:prstGeom>
          <a:noFill/>
          <a:ln>
            <a:noFill/>
          </a:ln>
        </p:spPr>
        <p:txBody>
          <a:bodyPr wrap="squar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人类使用煤炭、石油等矿物燃料，排放了大量的二氧化碳，产生了温室效应，导致全球气候变暖、冰川融 化、海平面上升。</a:t>
            </a:r>
            <a:endPar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2782570" y="4321810"/>
            <a:ext cx="8122920" cy="1198880"/>
          </a:xfrm>
          <a:prstGeom prst="rect">
            <a:avLst/>
          </a:prstGeom>
          <a:noFill/>
          <a:ln>
            <a:noFill/>
          </a:ln>
        </p:spPr>
        <p:txBody>
          <a:bodyPr wrap="squar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大气中的 臭氧层可以吸收太阳紫外线 ，保护地球生命，但化学污染破坏了臭氧层，直接威胁到人类的生存。</a:t>
            </a:r>
            <a:endPar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435"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7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9"/>
          <p:cNvGrpSpPr/>
          <p:nvPr/>
        </p:nvGrpSpPr>
        <p:grpSpPr>
          <a:xfrm>
            <a:off x="586105" y="972820"/>
            <a:ext cx="2346325" cy="583565"/>
            <a:chOff x="923" y="1532"/>
            <a:chExt cx="3695" cy="919"/>
          </a:xfrm>
        </p:grpSpPr>
        <p:pic>
          <p:nvPicPr>
            <p:cNvPr id="7" name="图片 6" descr="00 图标-04"/>
            <p:cNvPicPr>
              <a:picLocks noChangeAspect="1"/>
            </p:cNvPicPr>
            <p:nvPr/>
          </p:nvPicPr>
          <p:blipFill>
            <a:blip r:embed="rId1" cstate="print"/>
            <a:stretch>
              <a:fillRect/>
            </a:stretch>
          </p:blipFill>
          <p:spPr>
            <a:xfrm>
              <a:off x="923" y="1552"/>
              <a:ext cx="3695" cy="882"/>
            </a:xfrm>
            <a:prstGeom prst="rect">
              <a:avLst/>
            </a:prstGeom>
          </p:spPr>
        </p:pic>
        <p:sp>
          <p:nvSpPr>
            <p:cNvPr id="9" name="文本框 3"/>
            <p:cNvSpPr txBox="1"/>
            <p:nvPr/>
          </p:nvSpPr>
          <p:spPr>
            <a:xfrm>
              <a:off x="1156" y="1532"/>
              <a:ext cx="488" cy="919"/>
            </a:xfrm>
            <a:prstGeom prst="rect">
              <a:avLst/>
            </a:prstGeom>
            <a:noFill/>
          </p:spPr>
          <p:txBody>
            <a:bodyPr wrap="none" rtlCol="0">
              <a:spAutoFit/>
            </a:bodyPr>
            <a:p>
              <a:endParaRPr lang="zh-CN" altLang="en-US" sz="3200" dirty="0" smtClean="0">
                <a:solidFill>
                  <a:schemeClr val="bg1"/>
                </a:solidFill>
                <a:latin typeface="华文新魏" panose="02010800040101010101" charset="-122"/>
                <a:ea typeface="华文新魏" panose="02010800040101010101" charset="-122"/>
                <a:sym typeface="+mn-ea"/>
              </a:endParaRPr>
            </a:p>
          </p:txBody>
        </p:sp>
      </p:grpSp>
      <p:sp>
        <p:nvSpPr>
          <p:cNvPr id="10" name="文本框 9"/>
          <p:cNvSpPr txBox="1"/>
          <p:nvPr/>
        </p:nvSpPr>
        <p:spPr>
          <a:xfrm>
            <a:off x="934085" y="1080135"/>
            <a:ext cx="2540000" cy="460375"/>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新课引入</a:t>
            </a:r>
            <a:endParaRPr lang="zh-CN" altLang="en-US" sz="2400">
              <a:latin typeface="微软雅黑" panose="020B0503020204020204" charset="-122"/>
              <a:ea typeface="微软雅黑" panose="020B0503020204020204" charset="-122"/>
            </a:endParaRPr>
          </a:p>
        </p:txBody>
      </p:sp>
      <p:pic>
        <p:nvPicPr>
          <p:cNvPr id="5124" name="图片 6" descr="C:\Users\Administrator\Desktop\WL0321-8_1.jpg"/>
          <p:cNvPicPr>
            <a:picLocks noChangeAspect="1"/>
          </p:cNvPicPr>
          <p:nvPr/>
        </p:nvPicPr>
        <p:blipFill>
          <a:blip r:embed="rId2">
            <a:clrChange>
              <a:clrFrom>
                <a:srgbClr val="FDFDFD"/>
              </a:clrFrom>
              <a:clrTo>
                <a:srgbClr val="FDFDFD">
                  <a:alpha val="0"/>
                </a:srgbClr>
              </a:clrTo>
            </a:clrChange>
          </a:blip>
          <a:stretch>
            <a:fillRect/>
          </a:stretch>
        </p:blipFill>
        <p:spPr>
          <a:xfrm>
            <a:off x="2932430" y="1428750"/>
            <a:ext cx="5828665" cy="4775835"/>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605"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036320" y="2001520"/>
            <a:ext cx="1471882" cy="71496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rPr>
              <a:t>资源短缺</a:t>
            </a:r>
            <a:endPar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endParaRPr>
          </a:p>
        </p:txBody>
      </p:sp>
      <p:sp>
        <p:nvSpPr>
          <p:cNvPr id="11" name="圆角矩形 10"/>
          <p:cNvSpPr/>
          <p:nvPr/>
        </p:nvSpPr>
        <p:spPr>
          <a:xfrm>
            <a:off x="921703" y="3700463"/>
            <a:ext cx="2357438" cy="71477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rPr>
              <a:t>土地荒漠化</a:t>
            </a:r>
            <a:endParaRPr kumimoji="0" lang="zh-CN" altLang="en-US"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endParaRPr>
          </a:p>
        </p:txBody>
      </p:sp>
      <p:sp>
        <p:nvSpPr>
          <p:cNvPr id="14" name="矩形 13"/>
          <p:cNvSpPr/>
          <p:nvPr/>
        </p:nvSpPr>
        <p:spPr>
          <a:xfrm>
            <a:off x="3025775" y="3686175"/>
            <a:ext cx="8262620" cy="1753235"/>
          </a:xfrm>
          <a:prstGeom prst="rect">
            <a:avLst/>
          </a:prstGeom>
          <a:noFill/>
          <a:ln>
            <a:noFill/>
          </a:ln>
        </p:spPr>
        <p:txBody>
          <a:bodyPr wrap="squar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在干旱和半干旱地区，土地荒漠化越来越严重。对森林资源的乱砍滥伐，导致热带雨林大片消失，直接影响到全球的生态平衡。</a:t>
            </a:r>
            <a:endPar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endParaRPr>
          </a:p>
        </p:txBody>
      </p:sp>
      <p:sp>
        <p:nvSpPr>
          <p:cNvPr id="13" name="矩形 12"/>
          <p:cNvSpPr/>
          <p:nvPr/>
        </p:nvSpPr>
        <p:spPr>
          <a:xfrm>
            <a:off x="3025775" y="2071370"/>
            <a:ext cx="7458075" cy="645160"/>
          </a:xfrm>
          <a:prstGeom prst="rect">
            <a:avLst/>
          </a:prstGeom>
          <a:noFill/>
          <a:ln>
            <a:noFill/>
          </a:ln>
        </p:spPr>
        <p:txBody>
          <a:bodyPr wrap="squar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污染和浪费也使有限的淡水资源面临短缺危机。</a:t>
            </a:r>
            <a:endParaRPr kumimoji="0" lang="zh-CN" altLang="en-US" sz="24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4" grpId="0" bldLvl="0" animBg="1"/>
      <p:bldP spid="1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821" name="图片 34820" descr="t01a7e253b5ed8d1398"/>
          <p:cNvPicPr>
            <a:picLocks noChangeAspect="1"/>
          </p:cNvPicPr>
          <p:nvPr/>
        </p:nvPicPr>
        <p:blipFill>
          <a:blip r:embed="rId1"/>
          <a:stretch>
            <a:fillRect/>
          </a:stretch>
        </p:blipFill>
        <p:spPr>
          <a:xfrm>
            <a:off x="1166813" y="1811338"/>
            <a:ext cx="3825875" cy="3048000"/>
          </a:xfrm>
          <a:prstGeom prst="rect">
            <a:avLst/>
          </a:prstGeom>
          <a:noFill/>
          <a:ln w="9525">
            <a:noFill/>
          </a:ln>
        </p:spPr>
      </p:pic>
      <p:sp>
        <p:nvSpPr>
          <p:cNvPr id="34822" name="文本框 34821"/>
          <p:cNvSpPr txBox="1"/>
          <p:nvPr/>
        </p:nvSpPr>
        <p:spPr>
          <a:xfrm>
            <a:off x="5977890" y="1998345"/>
            <a:ext cx="5851525" cy="2861310"/>
          </a:xfrm>
          <a:prstGeom prst="rect">
            <a:avLst/>
          </a:prstGeom>
          <a:noFill/>
          <a:ln w="9525">
            <a:noFill/>
          </a:ln>
        </p:spPr>
        <p:txBody>
          <a:bodyPr wrap="square">
            <a:spAutoFit/>
          </a:bodyPr>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人类使用煤炭、石油等矿物燃料，排放了大量的二氧化碳，产生了温室效应，导致全球气候变暖、冰川融化、海平面上升。化学污染破坏了臭氧层，直接威胁到人类的生存。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diamond(in)">
                                      <p:cBhvr>
                                        <p:cTn id="7" dur="2000"/>
                                        <p:tgtEl>
                                          <p:spTgt spid="3482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822"/>
                                        </p:tgtEl>
                                        <p:attrNameLst>
                                          <p:attrName>style.visibility</p:attrName>
                                        </p:attrNameLst>
                                      </p:cBhvr>
                                      <p:to>
                                        <p:strVal val="visible"/>
                                      </p:to>
                                    </p:set>
                                    <p:animEffect transition="in" filter="strips(downLeft)">
                                      <p:cBhvr>
                                        <p:cTn id="12" dur="5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649" name="Picture 2" descr="http://p2.so.qhimgs1.com/bdr/_240_/t015ec27d545d30fd5e.jpg"/>
          <p:cNvPicPr>
            <a:picLocks noChangeAspect="1"/>
          </p:cNvPicPr>
          <p:nvPr/>
        </p:nvPicPr>
        <p:blipFill>
          <a:blip r:embed="rId1"/>
          <a:stretch>
            <a:fillRect/>
          </a:stretch>
        </p:blipFill>
        <p:spPr>
          <a:xfrm>
            <a:off x="6153785" y="1947545"/>
            <a:ext cx="4270375" cy="2520950"/>
          </a:xfrm>
          <a:prstGeom prst="rect">
            <a:avLst/>
          </a:prstGeom>
          <a:noFill/>
          <a:ln w="9525">
            <a:noFill/>
          </a:ln>
        </p:spPr>
      </p:pic>
      <p:pic>
        <p:nvPicPr>
          <p:cNvPr id="27651" name="Picture 4" descr="http://p0.so.qhimgs1.com/bdr/_240_/t013248c4486c09bb40.jpg"/>
          <p:cNvPicPr>
            <a:picLocks noChangeAspect="1"/>
          </p:cNvPicPr>
          <p:nvPr/>
        </p:nvPicPr>
        <p:blipFill>
          <a:blip r:embed="rId2"/>
          <a:stretch>
            <a:fillRect/>
          </a:stretch>
        </p:blipFill>
        <p:spPr>
          <a:xfrm>
            <a:off x="1453833" y="1966595"/>
            <a:ext cx="4256087" cy="2501900"/>
          </a:xfrm>
          <a:prstGeom prst="rect">
            <a:avLst/>
          </a:prstGeom>
          <a:noFill/>
          <a:ln w="9525">
            <a:noFill/>
          </a:ln>
        </p:spPr>
      </p:pic>
      <p:sp>
        <p:nvSpPr>
          <p:cNvPr id="27652" name="TextBox 6"/>
          <p:cNvSpPr txBox="1"/>
          <p:nvPr/>
        </p:nvSpPr>
        <p:spPr>
          <a:xfrm>
            <a:off x="2980373" y="5112068"/>
            <a:ext cx="6148387" cy="521970"/>
          </a:xfrm>
          <a:prstGeom prst="rect">
            <a:avLst/>
          </a:prstGeom>
          <a:noFill/>
          <a:ln w="9525">
            <a:noFill/>
          </a:ln>
        </p:spPr>
        <p:txBody>
          <a:bodyPr wrap="square" anchor="t">
            <a:spAutoFit/>
          </a:bodyPr>
          <a:p>
            <a:r>
              <a:rPr lang="zh-CN" altLang="en-US" sz="2800" dirty="0">
                <a:latin typeface="微软雅黑" panose="020B0503020204020204" charset="-122"/>
                <a:ea typeface="微软雅黑" panose="020B0503020204020204" charset="-122"/>
              </a:rPr>
              <a:t>全球气候变暖、冰川融化</a:t>
            </a:r>
            <a:endParaRPr lang="zh-CN" altLang="en-US" sz="28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70"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413" name="Picture 15" descr="干旱"/>
          <p:cNvPicPr>
            <a:picLocks noChangeAspect="1"/>
          </p:cNvPicPr>
          <p:nvPr/>
        </p:nvPicPr>
        <p:blipFill>
          <a:blip r:embed="rId1"/>
          <a:stretch>
            <a:fillRect/>
          </a:stretch>
        </p:blipFill>
        <p:spPr>
          <a:xfrm>
            <a:off x="1463675" y="1917700"/>
            <a:ext cx="3281363" cy="3844925"/>
          </a:xfrm>
          <a:prstGeom prst="rect">
            <a:avLst/>
          </a:prstGeom>
          <a:noFill/>
          <a:ln w="9525">
            <a:noFill/>
          </a:ln>
        </p:spPr>
      </p:pic>
      <p:pic>
        <p:nvPicPr>
          <p:cNvPr id="8" name="Picture 12" descr="水资源匮乏"/>
          <p:cNvPicPr>
            <a:picLocks noChangeAspect="1"/>
          </p:cNvPicPr>
          <p:nvPr/>
        </p:nvPicPr>
        <p:blipFill>
          <a:blip r:embed="rId2"/>
          <a:stretch>
            <a:fillRect/>
          </a:stretch>
        </p:blipFill>
        <p:spPr>
          <a:xfrm>
            <a:off x="6311265" y="2498725"/>
            <a:ext cx="3962400" cy="2971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1" fill="hold"/>
                                        <p:tgtEl>
                                          <p:spTgt spid="17413"/>
                                        </p:tgtEl>
                                      </p:cBhvr>
                                    </p:anim>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25"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985" name="Picture 2" descr="http://p0.so.qhimgs1.com/bdr/_240_/t0102c5ef1f59572e54.jpg"/>
          <p:cNvPicPr>
            <a:picLocks noChangeAspect="1" noChangeArrowheads="1"/>
          </p:cNvPicPr>
          <p:nvPr/>
        </p:nvPicPr>
        <p:blipFill>
          <a:blip r:embed="rId1" cstate="print"/>
          <a:srcRect/>
          <a:stretch>
            <a:fillRect/>
          </a:stretch>
        </p:blipFill>
        <p:spPr bwMode="auto">
          <a:xfrm>
            <a:off x="6261100" y="2286000"/>
            <a:ext cx="4537075" cy="2286000"/>
          </a:xfrm>
          <a:prstGeom prst="rect">
            <a:avLst/>
          </a:prstGeom>
          <a:noFill/>
          <a:ln w="9525">
            <a:noFill/>
            <a:miter lim="800000"/>
            <a:headEnd/>
            <a:tailEnd/>
          </a:ln>
        </p:spPr>
      </p:pic>
      <p:pic>
        <p:nvPicPr>
          <p:cNvPr id="41986" name="Picture 4" descr="http://p1.so.qhimgs1.com/bdr/_240_/t017cab009d83735d2d.jpg"/>
          <p:cNvPicPr>
            <a:picLocks noChangeAspect="1" noChangeArrowheads="1"/>
          </p:cNvPicPr>
          <p:nvPr/>
        </p:nvPicPr>
        <p:blipFill>
          <a:blip r:embed="rId2" cstate="print"/>
          <a:srcRect/>
          <a:stretch>
            <a:fillRect/>
          </a:stretch>
        </p:blipFill>
        <p:spPr bwMode="auto">
          <a:xfrm>
            <a:off x="852170" y="2168208"/>
            <a:ext cx="4537075" cy="2520950"/>
          </a:xfrm>
          <a:prstGeom prst="rect">
            <a:avLst/>
          </a:prstGeom>
          <a:noFill/>
          <a:ln w="9525">
            <a:noFill/>
            <a:miter lim="800000"/>
            <a:headEnd/>
            <a:tailEnd/>
          </a:ln>
        </p:spPr>
      </p:pic>
      <p:sp>
        <p:nvSpPr>
          <p:cNvPr id="41989" name="TextBox 6"/>
          <p:cNvSpPr txBox="1">
            <a:spLocks noChangeArrowheads="1"/>
          </p:cNvSpPr>
          <p:nvPr/>
        </p:nvSpPr>
        <p:spPr bwMode="auto">
          <a:xfrm>
            <a:off x="3927793" y="5119370"/>
            <a:ext cx="4537075" cy="521970"/>
          </a:xfrm>
          <a:prstGeom prst="rect">
            <a:avLst/>
          </a:prstGeom>
          <a:noFill/>
          <a:ln w="9525">
            <a:noFill/>
            <a:miter lim="800000"/>
          </a:ln>
        </p:spPr>
        <p:txBody>
          <a:bodyPr>
            <a:spAutoFit/>
          </a:bodyPr>
          <a:p>
            <a:r>
              <a:rPr lang="zh-CN" altLang="en-US" sz="2800">
                <a:solidFill>
                  <a:srgbClr val="FF0000"/>
                </a:solidFill>
                <a:latin typeface="微软雅黑" panose="020B0503020204020204" charset="-122"/>
                <a:ea typeface="微软雅黑" panose="020B0503020204020204" charset="-122"/>
              </a:rPr>
              <a:t>热带雨林消失</a:t>
            </a:r>
            <a:endParaRPr lang="zh-CN" altLang="en-US" sz="280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25"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871" name="图片 36870" descr="t01560d9016c63ab2eb"/>
          <p:cNvPicPr>
            <a:picLocks noChangeAspect="1"/>
          </p:cNvPicPr>
          <p:nvPr/>
        </p:nvPicPr>
        <p:blipFill>
          <a:blip r:embed="rId1"/>
          <a:stretch>
            <a:fillRect/>
          </a:stretch>
        </p:blipFill>
        <p:spPr>
          <a:xfrm>
            <a:off x="7108190" y="1463040"/>
            <a:ext cx="3441065" cy="3086735"/>
          </a:xfrm>
          <a:prstGeom prst="rect">
            <a:avLst/>
          </a:prstGeom>
          <a:noFill/>
          <a:ln w="9525">
            <a:noFill/>
          </a:ln>
        </p:spPr>
      </p:pic>
      <p:sp>
        <p:nvSpPr>
          <p:cNvPr id="36872" name="文本框 36871"/>
          <p:cNvSpPr txBox="1"/>
          <p:nvPr/>
        </p:nvSpPr>
        <p:spPr>
          <a:xfrm>
            <a:off x="5502910" y="5093018"/>
            <a:ext cx="1605280" cy="521970"/>
          </a:xfrm>
          <a:prstGeom prst="rect">
            <a:avLst/>
          </a:prstGeom>
          <a:noFill/>
          <a:ln w="9525">
            <a:noFill/>
          </a:ln>
        </p:spPr>
        <p:txBody>
          <a:bodyPr wrap="none" anchor="t">
            <a:spAutoFit/>
          </a:bodyPr>
          <a:p>
            <a:r>
              <a:rPr lang="zh-CN" altLang="en-US" sz="2800" dirty="0">
                <a:solidFill>
                  <a:schemeClr val="tx1"/>
                </a:solidFill>
                <a:latin typeface="微软雅黑" panose="020B0503020204020204" charset="-122"/>
                <a:ea typeface="微软雅黑" panose="020B0503020204020204" charset="-122"/>
              </a:rPr>
              <a:t>污染严重</a:t>
            </a:r>
            <a:endParaRPr lang="zh-CN" altLang="en-US" sz="2800" dirty="0">
              <a:solidFill>
                <a:schemeClr val="tx1"/>
              </a:solidFill>
              <a:latin typeface="微软雅黑" panose="020B0503020204020204" charset="-122"/>
              <a:ea typeface="微软雅黑" panose="020B0503020204020204" charset="-122"/>
            </a:endParaRPr>
          </a:p>
        </p:txBody>
      </p:sp>
      <p:pic>
        <p:nvPicPr>
          <p:cNvPr id="36873" name="图片 36872" descr="t01ba15b559b2dfa25b"/>
          <p:cNvPicPr>
            <a:picLocks noChangeAspect="1"/>
          </p:cNvPicPr>
          <p:nvPr/>
        </p:nvPicPr>
        <p:blipFill>
          <a:blip r:embed="rId2"/>
          <a:stretch>
            <a:fillRect/>
          </a:stretch>
        </p:blipFill>
        <p:spPr>
          <a:xfrm>
            <a:off x="1265555" y="1555433"/>
            <a:ext cx="4583113" cy="29940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71"/>
                                        </p:tgtEl>
                                        <p:attrNameLst>
                                          <p:attrName>style.visibility</p:attrName>
                                        </p:attrNameLst>
                                      </p:cBhvr>
                                      <p:to>
                                        <p:strVal val="visible"/>
                                      </p:to>
                                    </p:set>
                                    <p:animEffect transition="in" filter="diamond(in)">
                                      <p:cBhvr>
                                        <p:cTn id="7" dur="2000"/>
                                        <p:tgtEl>
                                          <p:spTgt spid="3687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6873"/>
                                        </p:tgtEl>
                                        <p:attrNameLst>
                                          <p:attrName>style.visibility</p:attrName>
                                        </p:attrNameLst>
                                      </p:cBhvr>
                                      <p:to>
                                        <p:strVal val="visible"/>
                                      </p:to>
                                    </p:set>
                                    <p:animEffect transition="in" filter="diamond(in)">
                                      <p:cBhvr>
                                        <p:cTn id="12" dur="2000"/>
                                        <p:tgtEl>
                                          <p:spTgt spid="3687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6872"/>
                                        </p:tgtEl>
                                        <p:attrNameLst>
                                          <p:attrName>style.visibility</p:attrName>
                                        </p:attrNameLst>
                                      </p:cBhvr>
                                      <p:to>
                                        <p:strVal val="visible"/>
                                      </p:to>
                                    </p:set>
                                    <p:animEffect transition="in" filter="strips(downLeft)">
                                      <p:cBhvr>
                                        <p:cTn id="17"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83260" y="851535"/>
            <a:ext cx="2540000" cy="521970"/>
          </a:xfrm>
          <a:prstGeom prst="rect">
            <a:avLst/>
          </a:prstGeom>
          <a:noFill/>
        </p:spPr>
        <p:txBody>
          <a:bodyPr wrap="square" rtlCol="0" anchor="t">
            <a:spAutoFit/>
          </a:bodyPr>
          <a:p>
            <a:r>
              <a:rPr lang="zh-CN" altLang="en-US" sz="2800">
                <a:solidFill>
                  <a:schemeClr val="tx1"/>
                </a:solidFill>
                <a:latin typeface="微软雅黑" panose="020B0503020204020204" charset="-122"/>
                <a:ea typeface="微软雅黑" panose="020B0503020204020204" charset="-122"/>
              </a:rPr>
              <a:t>人口问题</a:t>
            </a:r>
            <a:endParaRPr lang="zh-CN" altLang="en-US" sz="2800">
              <a:solidFill>
                <a:schemeClr val="tx1"/>
              </a:solidFill>
              <a:latin typeface="微软雅黑" panose="020B0503020204020204" charset="-122"/>
              <a:ea typeface="微软雅黑" panose="020B0503020204020204" charset="-122"/>
            </a:endParaRPr>
          </a:p>
        </p:txBody>
      </p:sp>
      <p:pic>
        <p:nvPicPr>
          <p:cNvPr id="25602" name="图片 99339" descr="未标题-1"/>
          <p:cNvPicPr>
            <a:picLocks noChangeAspect="1"/>
          </p:cNvPicPr>
          <p:nvPr/>
        </p:nvPicPr>
        <p:blipFill>
          <a:blip r:embed="rId1"/>
          <a:stretch>
            <a:fillRect/>
          </a:stretch>
        </p:blipFill>
        <p:spPr>
          <a:xfrm>
            <a:off x="6506210" y="1371918"/>
            <a:ext cx="2819400" cy="3811587"/>
          </a:xfrm>
          <a:prstGeom prst="rect">
            <a:avLst/>
          </a:prstGeom>
          <a:noFill/>
          <a:ln w="9525">
            <a:noFill/>
          </a:ln>
        </p:spPr>
      </p:pic>
      <p:pic>
        <p:nvPicPr>
          <p:cNvPr id="25603" name="图片 99340" descr="未标题-1"/>
          <p:cNvPicPr>
            <a:picLocks noChangeAspect="1"/>
          </p:cNvPicPr>
          <p:nvPr/>
        </p:nvPicPr>
        <p:blipFill>
          <a:blip r:embed="rId2"/>
          <a:stretch>
            <a:fillRect/>
          </a:stretch>
        </p:blipFill>
        <p:spPr>
          <a:xfrm>
            <a:off x="2204720" y="1373505"/>
            <a:ext cx="3087688" cy="3810000"/>
          </a:xfrm>
          <a:prstGeom prst="rect">
            <a:avLst/>
          </a:prstGeom>
          <a:noFill/>
          <a:ln w="9525">
            <a:noFill/>
          </a:ln>
        </p:spPr>
      </p:pic>
      <p:sp>
        <p:nvSpPr>
          <p:cNvPr id="7" name="矩形 6"/>
          <p:cNvSpPr/>
          <p:nvPr/>
        </p:nvSpPr>
        <p:spPr>
          <a:xfrm>
            <a:off x="1097915" y="5357495"/>
            <a:ext cx="11255375" cy="1198880"/>
          </a:xfrm>
          <a:prstGeom prst="rect">
            <a:avLst/>
          </a:prstGeom>
        </p:spPr>
        <p:txBody>
          <a:bodyPr wrap="square">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1950年，世界人口为25亿。1987年7月11日，地球人口突破50亿。</a:t>
            </a:r>
            <a:endPar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2011年，全球人口达到70亿。2050年世界人口将突破90亿</a:t>
            </a:r>
            <a:endPar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 y="69977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61720" y="642620"/>
            <a:ext cx="10854055" cy="1198880"/>
          </a:xfrm>
          <a:prstGeom prst="rect">
            <a:avLst/>
          </a:prstGeom>
          <a:noFill/>
        </p:spPr>
        <p:txBody>
          <a:bodyPr wrap="square" rtlCol="0" anchor="t">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人口增长过快是人类社会面临的另一个严重问题。联合国把每年的7月11日定为世界人口日，以提高人们对人口问题的重视。</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39940" name="图片 39939" descr="t01af88d3ad14cdc687"/>
          <p:cNvPicPr>
            <a:picLocks noChangeAspect="1"/>
          </p:cNvPicPr>
          <p:nvPr/>
        </p:nvPicPr>
        <p:blipFill>
          <a:blip r:embed="rId1"/>
          <a:stretch>
            <a:fillRect/>
          </a:stretch>
        </p:blipFill>
        <p:spPr>
          <a:xfrm>
            <a:off x="5530533" y="2112963"/>
            <a:ext cx="3609975" cy="2286000"/>
          </a:xfrm>
          <a:prstGeom prst="rect">
            <a:avLst/>
          </a:prstGeom>
          <a:noFill/>
          <a:ln w="9525">
            <a:noFill/>
          </a:ln>
        </p:spPr>
      </p:pic>
      <p:pic>
        <p:nvPicPr>
          <p:cNvPr id="39941" name="图片 39940" descr="t01991707bbd2a5b95e"/>
          <p:cNvPicPr>
            <a:picLocks noChangeAspect="1"/>
          </p:cNvPicPr>
          <p:nvPr/>
        </p:nvPicPr>
        <p:blipFill>
          <a:blip r:embed="rId2"/>
          <a:stretch>
            <a:fillRect/>
          </a:stretch>
        </p:blipFill>
        <p:spPr>
          <a:xfrm>
            <a:off x="1475423" y="2068195"/>
            <a:ext cx="3671887" cy="2376488"/>
          </a:xfrm>
          <a:prstGeom prst="rect">
            <a:avLst/>
          </a:prstGeom>
          <a:noFill/>
          <a:ln w="9525">
            <a:noFill/>
          </a:ln>
        </p:spPr>
      </p:pic>
      <p:pic>
        <p:nvPicPr>
          <p:cNvPr id="39942" name="图片 39941" descr="t01da871468e3336f82"/>
          <p:cNvPicPr>
            <a:picLocks noChangeAspect="1"/>
          </p:cNvPicPr>
          <p:nvPr/>
        </p:nvPicPr>
        <p:blipFill>
          <a:blip r:embed="rId3"/>
          <a:stretch>
            <a:fillRect/>
          </a:stretch>
        </p:blipFill>
        <p:spPr>
          <a:xfrm>
            <a:off x="1544955" y="4489133"/>
            <a:ext cx="3602038" cy="2286000"/>
          </a:xfrm>
          <a:prstGeom prst="rect">
            <a:avLst/>
          </a:prstGeom>
          <a:noFill/>
          <a:ln w="9525">
            <a:noFill/>
          </a:ln>
        </p:spPr>
      </p:pic>
      <p:pic>
        <p:nvPicPr>
          <p:cNvPr id="39943" name="图片 39942" descr="t011d02e6165ce66f0a"/>
          <p:cNvPicPr>
            <a:picLocks noChangeAspect="1"/>
          </p:cNvPicPr>
          <p:nvPr/>
        </p:nvPicPr>
        <p:blipFill>
          <a:blip r:embed="rId4"/>
          <a:stretch>
            <a:fillRect/>
          </a:stretch>
        </p:blipFill>
        <p:spPr>
          <a:xfrm>
            <a:off x="5616575" y="4445000"/>
            <a:ext cx="3438525" cy="2286000"/>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70"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94" name="TextBox 3"/>
          <p:cNvSpPr txBox="1"/>
          <p:nvPr/>
        </p:nvSpPr>
        <p:spPr>
          <a:xfrm>
            <a:off x="875665" y="1136650"/>
            <a:ext cx="10159365" cy="521970"/>
          </a:xfrm>
          <a:prstGeom prst="rect">
            <a:avLst/>
          </a:prstGeom>
          <a:noFill/>
          <a:ln w="9525">
            <a:noFill/>
          </a:ln>
        </p:spPr>
        <p:txBody>
          <a:bodyPr wrap="square" anchor="t">
            <a:spAutoFit/>
          </a:bodyPr>
          <a:p>
            <a:r>
              <a:rPr lang="zh-CN" altLang="en-US" sz="2800" dirty="0">
                <a:solidFill>
                  <a:srgbClr val="FF0000"/>
                </a:solidFill>
                <a:latin typeface="微软雅黑" panose="020B0503020204020204" charset="-122"/>
                <a:ea typeface="微软雅黑" panose="020B0503020204020204" charset="-122"/>
              </a:rPr>
              <a:t>面对日益严重的生态与人口问题，你有什么好的建议吗？</a:t>
            </a:r>
            <a:endParaRPr lang="zh-CN" altLang="en-US" sz="2800"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932815" y="2108200"/>
            <a:ext cx="10326370" cy="1641475"/>
          </a:xfrm>
          <a:prstGeom prst="rect">
            <a:avLst/>
          </a:prstGeom>
          <a:noFill/>
          <a:ln w="9525">
            <a:noFill/>
          </a:ln>
        </p:spPr>
        <p:txBody>
          <a:bodyPr wrap="square" anchor="t">
            <a:spAutoFit/>
          </a:bodyPr>
          <a:p>
            <a:pPr>
              <a:lnSpc>
                <a:spcPct val="140000"/>
              </a:lnSpc>
            </a:pPr>
            <a:r>
              <a:rPr lang="zh-CN" altLang="en-US" sz="2400" dirty="0">
                <a:latin typeface="微软雅黑" panose="020B0503020204020204" charset="-122"/>
                <a:ea typeface="微软雅黑" panose="020B0503020204020204" charset="-122"/>
              </a:rPr>
              <a:t>①加强国际合作，共同努力，认真应对；</a:t>
            </a:r>
            <a:endParaRPr lang="zh-CN" altLang="en-US" sz="2400" dirty="0">
              <a:latin typeface="微软雅黑" panose="020B0503020204020204" charset="-122"/>
              <a:ea typeface="微软雅黑" panose="020B0503020204020204" charset="-122"/>
            </a:endParaRPr>
          </a:p>
          <a:p>
            <a:pPr>
              <a:lnSpc>
                <a:spcPct val="140000"/>
              </a:lnSpc>
            </a:pPr>
            <a:r>
              <a:rPr lang="zh-CN" altLang="en-US" sz="2400" dirty="0">
                <a:latin typeface="微软雅黑" panose="020B0503020204020204" charset="-122"/>
                <a:ea typeface="微软雅黑" panose="020B0503020204020204" charset="-122"/>
              </a:rPr>
              <a:t>②保护生态环境，合理利用资源，推行可持续发展战略；</a:t>
            </a:r>
            <a:endParaRPr lang="zh-CN" altLang="en-US" sz="2400" dirty="0">
              <a:latin typeface="微软雅黑" panose="020B0503020204020204" charset="-122"/>
              <a:ea typeface="微软雅黑" panose="020B0503020204020204" charset="-122"/>
            </a:endParaRPr>
          </a:p>
          <a:p>
            <a:pPr>
              <a:lnSpc>
                <a:spcPct val="140000"/>
              </a:lnSpc>
            </a:pPr>
            <a:r>
              <a:rPr lang="zh-CN" altLang="en-US" sz="2400" dirty="0">
                <a:latin typeface="微软雅黑" panose="020B0503020204020204" charset="-122"/>
                <a:ea typeface="微软雅黑" panose="020B0503020204020204" charset="-122"/>
                <a:sym typeface="宋体" panose="02010600030101010101" pitchFamily="2" charset="-122"/>
              </a:rPr>
              <a:t>③实行计划生育，</a:t>
            </a:r>
            <a:r>
              <a:rPr lang="zh-CN" altLang="en-US" sz="2400" dirty="0">
                <a:latin typeface="微软雅黑" panose="020B0503020204020204" charset="-122"/>
                <a:ea typeface="微软雅黑" panose="020B0503020204020204" charset="-122"/>
              </a:rPr>
              <a:t>控制人口数量、提高人口素质；</a:t>
            </a: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19"/>
                                            </p:txEl>
                                          </p:spTgt>
                                        </p:tgtEl>
                                        <p:attrNameLst>
                                          <p:attrName>style.visibility</p:attrName>
                                        </p:attrNameLst>
                                      </p:cBhvr>
                                      <p:to>
                                        <p:strVal val="visible"/>
                                      </p:to>
                                    </p:set>
                                    <p:anim calcmode="lin" valueType="num">
                                      <p:cBhvr>
                                        <p:cTn id="7" dur="500" fill="hold"/>
                                        <p:tgtEl>
                                          <p:spTgt spid="4">
                                            <p:txEl>
                                              <p:charRg st="0" end="19"/>
                                            </p:txEl>
                                          </p:spTgt>
                                        </p:tgtEl>
                                        <p:attrNameLst>
                                          <p:attrName>ppt_x</p:attrName>
                                        </p:attrNameLst>
                                      </p:cBhvr>
                                      <p:tavLst>
                                        <p:tav tm="0">
                                          <p:val>
                                            <p:strVal val="#ppt_x"/>
                                          </p:val>
                                        </p:tav>
                                        <p:tav tm="100000">
                                          <p:val>
                                            <p:strVal val="#ppt_x"/>
                                          </p:val>
                                        </p:tav>
                                      </p:tavLst>
                                    </p:anim>
                                    <p:anim calcmode="lin" valueType="num">
                                      <p:cBhvr>
                                        <p:cTn id="8" dur="500" fill="hold"/>
                                        <p:tgtEl>
                                          <p:spTgt spid="4">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charRg st="19" end="45"/>
                                            </p:txEl>
                                          </p:spTgt>
                                        </p:tgtEl>
                                        <p:attrNameLst>
                                          <p:attrName>style.visibility</p:attrName>
                                        </p:attrNameLst>
                                      </p:cBhvr>
                                      <p:to>
                                        <p:strVal val="visible"/>
                                      </p:to>
                                    </p:set>
                                    <p:anim calcmode="lin" valueType="num">
                                      <p:cBhvr>
                                        <p:cTn id="13" dur="500" fill="hold"/>
                                        <p:tgtEl>
                                          <p:spTgt spid="4">
                                            <p:txEl>
                                              <p:charRg st="19" end="45"/>
                                            </p:txEl>
                                          </p:spTgt>
                                        </p:tgtEl>
                                        <p:attrNameLst>
                                          <p:attrName>ppt_x</p:attrName>
                                        </p:attrNameLst>
                                      </p:cBhvr>
                                      <p:tavLst>
                                        <p:tav tm="0">
                                          <p:val>
                                            <p:strVal val="#ppt_x"/>
                                          </p:val>
                                        </p:tav>
                                        <p:tav tm="100000">
                                          <p:val>
                                            <p:strVal val="#ppt_x"/>
                                          </p:val>
                                        </p:tav>
                                      </p:tavLst>
                                    </p:anim>
                                    <p:anim calcmode="lin" valueType="num">
                                      <p:cBhvr>
                                        <p:cTn id="14" dur="500" fill="hold"/>
                                        <p:tgtEl>
                                          <p:spTgt spid="4">
                                            <p:txEl>
                                              <p:charRg st="19" end="4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charRg st="45" end="68"/>
                                            </p:txEl>
                                          </p:spTgt>
                                        </p:tgtEl>
                                        <p:attrNameLst>
                                          <p:attrName>style.visibility</p:attrName>
                                        </p:attrNameLst>
                                      </p:cBhvr>
                                      <p:to>
                                        <p:strVal val="visible"/>
                                      </p:to>
                                    </p:set>
                                    <p:anim calcmode="lin" valueType="num">
                                      <p:cBhvr>
                                        <p:cTn id="19" dur="500" fill="hold"/>
                                        <p:tgtEl>
                                          <p:spTgt spid="4">
                                            <p:txEl>
                                              <p:charRg st="45" end="68"/>
                                            </p:txEl>
                                          </p:spTgt>
                                        </p:tgtEl>
                                        <p:attrNameLst>
                                          <p:attrName>ppt_x</p:attrName>
                                        </p:attrNameLst>
                                      </p:cBhvr>
                                      <p:tavLst>
                                        <p:tav tm="0">
                                          <p:val>
                                            <p:strVal val="#ppt_x"/>
                                          </p:val>
                                        </p:tav>
                                        <p:tav tm="100000">
                                          <p:val>
                                            <p:strVal val="#ppt_x"/>
                                          </p:val>
                                        </p:tav>
                                      </p:tavLst>
                                    </p:anim>
                                    <p:anim calcmode="lin" valueType="num">
                                      <p:cBhvr>
                                        <p:cTn id="20" dur="500" fill="hold"/>
                                        <p:tgtEl>
                                          <p:spTgt spid="4">
                                            <p:txEl>
                                              <p:charRg st="45" end="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605" y="76454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b="0" i="0" u="none" strike="noStrike" kern="1200" cap="none" spc="0" normalizeH="0" baseline="0" noProof="1">
              <a:ln>
                <a:noFill/>
              </a:ln>
              <a:solidFill>
                <a:schemeClr val="tx1"/>
              </a:solidFill>
              <a:effectLst/>
              <a:uLnTx/>
              <a:uFillTx/>
              <a:latin typeface="黑体" panose="02010609060101010101" charset="-122"/>
              <a:ea typeface="黑体" panose="02010609060101010101" charset="-122"/>
              <a:cs typeface="+mn-cs"/>
            </a:endParaRPr>
          </a:p>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9"/>
          <p:cNvGrpSpPr/>
          <p:nvPr/>
        </p:nvGrpSpPr>
        <p:grpSpPr>
          <a:xfrm>
            <a:off x="586105" y="979170"/>
            <a:ext cx="1890395" cy="583565"/>
            <a:chOff x="923" y="552"/>
            <a:chExt cx="3695" cy="919"/>
          </a:xfrm>
        </p:grpSpPr>
        <p:pic>
          <p:nvPicPr>
            <p:cNvPr id="22" name="图片 21" descr="00 图标-04"/>
            <p:cNvPicPr>
              <a:picLocks noChangeAspect="1"/>
            </p:cNvPicPr>
            <p:nvPr/>
          </p:nvPicPr>
          <p:blipFill>
            <a:blip r:embed="rId1" cstate="print"/>
            <a:stretch>
              <a:fillRect/>
            </a:stretch>
          </p:blipFill>
          <p:spPr>
            <a:xfrm>
              <a:off x="923" y="558"/>
              <a:ext cx="3695" cy="882"/>
            </a:xfrm>
            <a:prstGeom prst="rect">
              <a:avLst/>
            </a:prstGeom>
          </p:spPr>
        </p:pic>
        <p:sp>
          <p:nvSpPr>
            <p:cNvPr id="23" name="文本框 3"/>
            <p:cNvSpPr txBox="1"/>
            <p:nvPr/>
          </p:nvSpPr>
          <p:spPr>
            <a:xfrm>
              <a:off x="2203" y="552"/>
              <a:ext cx="606" cy="919"/>
            </a:xfrm>
            <a:prstGeom prst="rect">
              <a:avLst/>
            </a:prstGeom>
            <a:noFill/>
          </p:spPr>
          <p:txBody>
            <a:bodyPr wrap="none" rtlCol="0">
              <a:spAutoFit/>
            </a:bodyPr>
            <a:p>
              <a:pPr algn="ctr"/>
              <a:endParaRPr lang="zh-CN" altLang="en-US" sz="3200" dirty="0" smtClean="0">
                <a:solidFill>
                  <a:schemeClr val="bg1"/>
                </a:solidFill>
                <a:latin typeface="华文新魏" panose="02010800040101010101" charset="-122"/>
                <a:ea typeface="华文新魏" panose="02010800040101010101" charset="-122"/>
                <a:sym typeface="+mn-ea"/>
              </a:endParaRPr>
            </a:p>
          </p:txBody>
        </p:sp>
      </p:grpSp>
      <p:sp>
        <p:nvSpPr>
          <p:cNvPr id="4" name="TextBox 2"/>
          <p:cNvSpPr txBox="1"/>
          <p:nvPr/>
        </p:nvSpPr>
        <p:spPr>
          <a:xfrm>
            <a:off x="743267" y="1039178"/>
            <a:ext cx="3065929" cy="523220"/>
          </a:xfrm>
          <a:prstGeom prst="rect">
            <a:avLst/>
          </a:prstGeom>
          <a:noFill/>
        </p:spPr>
        <p:txBody>
          <a:bodyPr wrap="square" rtlCol="0">
            <a:spAutoFit/>
          </a:bodyPr>
          <a:p>
            <a:r>
              <a:rPr lang="zh-CN" altLang="en-US" sz="2800" dirty="0" smtClean="0">
                <a:solidFill>
                  <a:srgbClr val="FF0000"/>
                </a:solidFill>
                <a:latin typeface="微软雅黑" panose="020B0503020204020204" charset="-122"/>
                <a:ea typeface="微软雅黑" panose="020B0503020204020204" charset="-122"/>
              </a:rPr>
              <a:t>小结</a:t>
            </a:r>
            <a:endParaRPr lang="zh-CN" altLang="en-US" sz="2800" dirty="0">
              <a:solidFill>
                <a:srgbClr val="FF0000"/>
              </a:solidFill>
              <a:latin typeface="微软雅黑" panose="020B0503020204020204" charset="-122"/>
              <a:ea typeface="微软雅黑" panose="020B0503020204020204" charset="-122"/>
            </a:endParaRPr>
          </a:p>
        </p:txBody>
      </p:sp>
      <p:grpSp>
        <p:nvGrpSpPr>
          <p:cNvPr id="24" name="组合 23"/>
          <p:cNvGrpSpPr/>
          <p:nvPr/>
        </p:nvGrpSpPr>
        <p:grpSpPr bwMode="auto">
          <a:xfrm>
            <a:off x="1264285" y="2075180"/>
            <a:ext cx="3090545" cy="2585085"/>
            <a:chOff x="-246036" y="1873710"/>
            <a:chExt cx="3079455" cy="2587782"/>
          </a:xfrm>
        </p:grpSpPr>
        <p:sp>
          <p:nvSpPr>
            <p:cNvPr id="31" name="空心弧 30"/>
            <p:cNvSpPr>
              <a:spLocks noChangeAspect="1"/>
            </p:cNvSpPr>
            <p:nvPr/>
          </p:nvSpPr>
          <p:spPr>
            <a:xfrm>
              <a:off x="-246036" y="1873710"/>
              <a:ext cx="2946584" cy="2551549"/>
            </a:xfrm>
            <a:prstGeom prst="blockArc">
              <a:avLst>
                <a:gd name="adj1" fmla="val 16200000"/>
                <a:gd name="adj2" fmla="val 5400000"/>
                <a:gd name="adj3" fmla="val 3000"/>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000000"/>
                </a:solidFill>
                <a:latin typeface="微软雅黑" panose="020B0503020204020204" charset="-122"/>
                <a:ea typeface="微软雅黑" panose="020B0503020204020204" charset="-122"/>
              </a:endParaRPr>
            </a:p>
          </p:txBody>
        </p:sp>
        <p:sp>
          <p:nvSpPr>
            <p:cNvPr id="26" name="椭圆 25"/>
            <p:cNvSpPr>
              <a:spLocks noChangeAspect="1"/>
            </p:cNvSpPr>
            <p:nvPr/>
          </p:nvSpPr>
          <p:spPr>
            <a:xfrm>
              <a:off x="1944452" y="1873722"/>
              <a:ext cx="338125" cy="336569"/>
            </a:xfrm>
            <a:prstGeom prst="ellipse">
              <a:avLst/>
            </a:prstGeom>
            <a:solidFill>
              <a:srgbClr val="F49100"/>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27" name="椭圆 26"/>
            <p:cNvSpPr>
              <a:spLocks noChangeAspect="1"/>
            </p:cNvSpPr>
            <p:nvPr/>
          </p:nvSpPr>
          <p:spPr>
            <a:xfrm>
              <a:off x="2495295" y="2629471"/>
              <a:ext cx="338124" cy="338156"/>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28" name="椭圆 27"/>
            <p:cNvSpPr>
              <a:spLocks noChangeAspect="1"/>
            </p:cNvSpPr>
            <p:nvPr/>
          </p:nvSpPr>
          <p:spPr>
            <a:xfrm>
              <a:off x="2469395" y="3433105"/>
              <a:ext cx="338124" cy="338156"/>
            </a:xfrm>
            <a:prstGeom prst="ellipse">
              <a:avLst/>
            </a:prstGeom>
            <a:solidFill>
              <a:srgbClr val="F49100"/>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29" name="椭圆 28"/>
            <p:cNvSpPr>
              <a:spLocks noChangeAspect="1"/>
            </p:cNvSpPr>
            <p:nvPr/>
          </p:nvSpPr>
          <p:spPr>
            <a:xfrm>
              <a:off x="1928578" y="4124923"/>
              <a:ext cx="338125" cy="336569"/>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grpSp>
      <p:sp>
        <p:nvSpPr>
          <p:cNvPr id="32" name="椭圆 31"/>
          <p:cNvSpPr>
            <a:spLocks noChangeAspect="1"/>
          </p:cNvSpPr>
          <p:nvPr/>
        </p:nvSpPr>
        <p:spPr>
          <a:xfrm>
            <a:off x="4991100" y="1951355"/>
            <a:ext cx="685800" cy="529590"/>
          </a:xfrm>
          <a:prstGeom prst="ellipse">
            <a:avLst/>
          </a:prstGeom>
          <a:solidFill>
            <a:srgbClr val="F49100"/>
          </a:solidFill>
          <a:ln w="12700" cap="flat" cmpd="sng" algn="ctr">
            <a:noFill/>
            <a:prstDash val="solid"/>
            <a:miter lim="800000"/>
          </a:ln>
          <a:effectLst/>
        </p:spPr>
        <p:txBody>
          <a:bodyPr anchor="ctr"/>
          <a:p>
            <a:pPr algn="ctr" fontAlgn="auto">
              <a:spcBef>
                <a:spcPts val="0"/>
              </a:spcBef>
              <a:spcAft>
                <a:spcPts val="0"/>
              </a:spcAft>
              <a:defRPr/>
            </a:pPr>
            <a:r>
              <a:rPr lang="en-US" altLang="zh-CN" sz="2400" kern="0" dirty="0">
                <a:solidFill>
                  <a:srgbClr val="FFFFFF"/>
                </a:solidFill>
                <a:latin typeface="微软雅黑" panose="020B0503020204020204" charset="-122"/>
                <a:ea typeface="微软雅黑" panose="020B0503020204020204" charset="-122"/>
              </a:rPr>
              <a:t>1</a:t>
            </a:r>
            <a:endParaRPr lang="en-US" altLang="zh-CN" sz="2400" kern="0" dirty="0">
              <a:solidFill>
                <a:srgbClr val="FFFFFF"/>
              </a:solidFill>
              <a:latin typeface="微软雅黑" panose="020B0503020204020204" charset="-122"/>
              <a:ea typeface="微软雅黑" panose="020B0503020204020204" charset="-122"/>
            </a:endParaRPr>
          </a:p>
        </p:txBody>
      </p:sp>
      <p:sp>
        <p:nvSpPr>
          <p:cNvPr id="33" name="椭圆 32"/>
          <p:cNvSpPr>
            <a:spLocks noChangeAspect="1"/>
          </p:cNvSpPr>
          <p:nvPr/>
        </p:nvSpPr>
        <p:spPr>
          <a:xfrm>
            <a:off x="5316220" y="2718435"/>
            <a:ext cx="725170" cy="561340"/>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r>
              <a:rPr lang="en-US" altLang="zh-CN" sz="2400" kern="0" dirty="0">
                <a:solidFill>
                  <a:srgbClr val="FFFFFF"/>
                </a:solidFill>
                <a:latin typeface="微软雅黑" panose="020B0503020204020204" charset="-122"/>
                <a:ea typeface="微软雅黑" panose="020B0503020204020204" charset="-122"/>
              </a:rPr>
              <a:t>2</a:t>
            </a:r>
            <a:endParaRPr lang="en-US" altLang="zh-CN" sz="2400" kern="0" dirty="0">
              <a:solidFill>
                <a:srgbClr val="FFFFFF"/>
              </a:solidFill>
              <a:latin typeface="微软雅黑" panose="020B0503020204020204" charset="-122"/>
              <a:ea typeface="微软雅黑" panose="020B0503020204020204" charset="-122"/>
            </a:endParaRPr>
          </a:p>
        </p:txBody>
      </p:sp>
      <p:sp>
        <p:nvSpPr>
          <p:cNvPr id="34" name="椭圆 33"/>
          <p:cNvSpPr>
            <a:spLocks noChangeAspect="1"/>
          </p:cNvSpPr>
          <p:nvPr/>
        </p:nvSpPr>
        <p:spPr>
          <a:xfrm>
            <a:off x="5341620" y="3512820"/>
            <a:ext cx="725170" cy="563245"/>
          </a:xfrm>
          <a:prstGeom prst="ellipse">
            <a:avLst/>
          </a:prstGeom>
          <a:solidFill>
            <a:srgbClr val="F49100"/>
          </a:solidFill>
          <a:ln w="12700" cap="flat" cmpd="sng" algn="ctr">
            <a:noFill/>
            <a:prstDash val="solid"/>
            <a:miter lim="800000"/>
          </a:ln>
          <a:effectLst/>
        </p:spPr>
        <p:txBody>
          <a:bodyPr anchor="ctr"/>
          <a:p>
            <a:pPr algn="ctr" fontAlgn="auto">
              <a:spcBef>
                <a:spcPts val="0"/>
              </a:spcBef>
              <a:spcAft>
                <a:spcPts val="0"/>
              </a:spcAft>
              <a:defRPr/>
            </a:pPr>
            <a:r>
              <a:rPr lang="en-US" altLang="zh-CN" sz="2400" kern="0" dirty="0">
                <a:solidFill>
                  <a:srgbClr val="FFFFFF"/>
                </a:solidFill>
                <a:latin typeface="微软雅黑" panose="020B0503020204020204" charset="-122"/>
                <a:ea typeface="微软雅黑" panose="020B0503020204020204" charset="-122"/>
              </a:rPr>
              <a:t>3</a:t>
            </a:r>
            <a:endParaRPr lang="en-US" altLang="zh-CN" sz="2400" kern="0" dirty="0">
              <a:solidFill>
                <a:srgbClr val="FFFFFF"/>
              </a:solidFill>
              <a:latin typeface="微软雅黑" panose="020B0503020204020204" charset="-122"/>
              <a:ea typeface="微软雅黑" panose="020B0503020204020204" charset="-122"/>
            </a:endParaRPr>
          </a:p>
        </p:txBody>
      </p:sp>
      <p:sp>
        <p:nvSpPr>
          <p:cNvPr id="35" name="椭圆 34"/>
          <p:cNvSpPr>
            <a:spLocks noChangeAspect="1"/>
          </p:cNvSpPr>
          <p:nvPr/>
        </p:nvSpPr>
        <p:spPr>
          <a:xfrm>
            <a:off x="4968875" y="4229100"/>
            <a:ext cx="689610" cy="532765"/>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r>
              <a:rPr lang="en-US" altLang="zh-CN" sz="2400" kern="0" dirty="0">
                <a:solidFill>
                  <a:srgbClr val="FFFFFF"/>
                </a:solidFill>
                <a:latin typeface="微软雅黑" panose="020B0503020204020204" charset="-122"/>
                <a:ea typeface="微软雅黑" panose="020B0503020204020204" charset="-122"/>
              </a:rPr>
              <a:t>4</a:t>
            </a:r>
            <a:endParaRPr lang="en-US" altLang="zh-CN" sz="2400" kern="0" dirty="0">
              <a:solidFill>
                <a:srgbClr val="FFFFFF"/>
              </a:solidFill>
              <a:latin typeface="微软雅黑" panose="020B0503020204020204" charset="-122"/>
              <a:ea typeface="微软雅黑" panose="020B0503020204020204" charset="-122"/>
            </a:endParaRPr>
          </a:p>
        </p:txBody>
      </p:sp>
      <p:cxnSp>
        <p:nvCxnSpPr>
          <p:cNvPr id="36" name="直接连接符 35"/>
          <p:cNvCxnSpPr>
            <a:cxnSpLocks noChangeShapeType="1"/>
          </p:cNvCxnSpPr>
          <p:nvPr/>
        </p:nvCxnSpPr>
        <p:spPr bwMode="auto">
          <a:xfrm>
            <a:off x="3989535" y="2242963"/>
            <a:ext cx="1120775" cy="0"/>
          </a:xfrm>
          <a:prstGeom prst="line">
            <a:avLst/>
          </a:prstGeom>
          <a:noFill/>
          <a:ln w="9525" algn="ctr">
            <a:solidFill>
              <a:srgbClr val="F49100"/>
            </a:solidFill>
            <a:miter lim="800000"/>
          </a:ln>
        </p:spPr>
      </p:cxnSp>
      <p:cxnSp>
        <p:nvCxnSpPr>
          <p:cNvPr id="37" name="直接连接符 36"/>
          <p:cNvCxnSpPr>
            <a:cxnSpLocks noChangeShapeType="1"/>
          </p:cNvCxnSpPr>
          <p:nvPr/>
        </p:nvCxnSpPr>
        <p:spPr bwMode="auto">
          <a:xfrm>
            <a:off x="4389646" y="2998851"/>
            <a:ext cx="898525" cy="635"/>
          </a:xfrm>
          <a:prstGeom prst="line">
            <a:avLst/>
          </a:prstGeom>
          <a:noFill/>
          <a:ln w="9525" algn="ctr">
            <a:solidFill>
              <a:srgbClr val="4AD1EA"/>
            </a:solidFill>
            <a:miter lim="800000"/>
          </a:ln>
        </p:spPr>
      </p:cxnSp>
      <p:cxnSp>
        <p:nvCxnSpPr>
          <p:cNvPr id="38" name="直接连接符 37"/>
          <p:cNvCxnSpPr>
            <a:cxnSpLocks noChangeShapeType="1"/>
          </p:cNvCxnSpPr>
          <p:nvPr/>
        </p:nvCxnSpPr>
        <p:spPr bwMode="auto">
          <a:xfrm>
            <a:off x="4443200" y="3801739"/>
            <a:ext cx="898525" cy="635"/>
          </a:xfrm>
          <a:prstGeom prst="line">
            <a:avLst/>
          </a:prstGeom>
          <a:noFill/>
          <a:ln w="9525" algn="ctr">
            <a:solidFill>
              <a:srgbClr val="F49100"/>
            </a:solidFill>
            <a:miter lim="800000"/>
          </a:ln>
        </p:spPr>
      </p:cxnSp>
      <p:cxnSp>
        <p:nvCxnSpPr>
          <p:cNvPr id="39" name="直接连接符 38"/>
          <p:cNvCxnSpPr>
            <a:cxnSpLocks noChangeShapeType="1"/>
          </p:cNvCxnSpPr>
          <p:nvPr/>
        </p:nvCxnSpPr>
        <p:spPr bwMode="auto">
          <a:xfrm>
            <a:off x="3785870" y="4478020"/>
            <a:ext cx="1350645" cy="52070"/>
          </a:xfrm>
          <a:prstGeom prst="line">
            <a:avLst/>
          </a:prstGeom>
          <a:noFill/>
          <a:ln w="9525" algn="ctr">
            <a:solidFill>
              <a:srgbClr val="4AD1EA"/>
            </a:solidFill>
            <a:miter lim="800000"/>
          </a:ln>
        </p:spPr>
      </p:cxnSp>
      <p:sp>
        <p:nvSpPr>
          <p:cNvPr id="6" name="文本框 48"/>
          <p:cNvSpPr txBox="1">
            <a:spLocks noChangeArrowheads="1"/>
          </p:cNvSpPr>
          <p:nvPr/>
        </p:nvSpPr>
        <p:spPr bwMode="auto">
          <a:xfrm>
            <a:off x="5945505" y="1939290"/>
            <a:ext cx="6609080" cy="553085"/>
          </a:xfrm>
          <a:prstGeom prst="rect">
            <a:avLst/>
          </a:prstGeom>
          <a:noFill/>
          <a:ln w="9525">
            <a:noFill/>
            <a:miter lim="800000"/>
          </a:ln>
        </p:spPr>
        <p:txBody>
          <a:bodyPr wrap="square">
            <a:spAutoFit/>
          </a:bodyPr>
          <a:p>
            <a:pPr defTabSz="914400">
              <a:lnSpc>
                <a:spcPct val="125000"/>
              </a:lnSpc>
              <a:spcAft>
                <a:spcPts val="600"/>
              </a:spcAft>
            </a:pPr>
            <a:r>
              <a:rPr lang="zh-CN" altLang="en-US" sz="2400" dirty="0" smtClean="0">
                <a:solidFill>
                  <a:srgbClr val="F49100"/>
                </a:solidFill>
                <a:latin typeface="微软雅黑" panose="020B0503020204020204" charset="-122"/>
                <a:ea typeface="微软雅黑" panose="020B0503020204020204" charset="-122"/>
              </a:rPr>
              <a:t>计算机网络和现代生活</a:t>
            </a:r>
            <a:endParaRPr lang="zh-CN" altLang="en-US" sz="2400" dirty="0" smtClean="0">
              <a:solidFill>
                <a:srgbClr val="F49100"/>
              </a:solidFill>
              <a:latin typeface="微软雅黑" panose="020B0503020204020204" charset="-122"/>
              <a:ea typeface="微软雅黑" panose="020B0503020204020204" charset="-122"/>
            </a:endParaRPr>
          </a:p>
        </p:txBody>
      </p:sp>
      <p:sp>
        <p:nvSpPr>
          <p:cNvPr id="7" name="文本框 50"/>
          <p:cNvSpPr txBox="1">
            <a:spLocks noChangeArrowheads="1"/>
          </p:cNvSpPr>
          <p:nvPr/>
        </p:nvSpPr>
        <p:spPr bwMode="auto">
          <a:xfrm>
            <a:off x="6153150" y="2727325"/>
            <a:ext cx="4283710" cy="553085"/>
          </a:xfrm>
          <a:prstGeom prst="rect">
            <a:avLst/>
          </a:prstGeom>
          <a:noFill/>
          <a:ln w="9525">
            <a:noFill/>
            <a:miter lim="800000"/>
          </a:ln>
        </p:spPr>
        <p:txBody>
          <a:bodyPr wrap="square">
            <a:spAutoFit/>
          </a:bodyPr>
          <a:p>
            <a:pPr defTabSz="914400">
              <a:lnSpc>
                <a:spcPct val="125000"/>
              </a:lnSpc>
              <a:spcAft>
                <a:spcPts val="600"/>
              </a:spcAft>
            </a:pPr>
            <a:r>
              <a:rPr lang="zh-CN" sz="2400" dirty="0">
                <a:solidFill>
                  <a:srgbClr val="F49100"/>
                </a:solidFill>
                <a:latin typeface="微软雅黑" panose="020B0503020204020204" charset="-122"/>
                <a:ea typeface="微软雅黑" panose="020B0503020204020204" charset="-122"/>
                <a:cs typeface="微软雅黑" panose="020B0503020204020204" charset="-122"/>
              </a:rPr>
              <a:t>妇女地位的提高</a:t>
            </a:r>
            <a:endParaRPr lang="zh-CN" sz="2400" dirty="0">
              <a:solidFill>
                <a:srgbClr val="F49100"/>
              </a:solidFill>
              <a:latin typeface="微软雅黑" panose="020B0503020204020204" charset="-122"/>
              <a:ea typeface="微软雅黑" panose="020B0503020204020204" charset="-122"/>
              <a:cs typeface="微软雅黑" panose="020B0503020204020204" charset="-122"/>
            </a:endParaRPr>
          </a:p>
        </p:txBody>
      </p:sp>
      <p:sp>
        <p:nvSpPr>
          <p:cNvPr id="8" name="文本框 48"/>
          <p:cNvSpPr txBox="1">
            <a:spLocks noChangeArrowheads="1"/>
          </p:cNvSpPr>
          <p:nvPr/>
        </p:nvSpPr>
        <p:spPr bwMode="auto">
          <a:xfrm>
            <a:off x="6153150" y="3495040"/>
            <a:ext cx="6193790" cy="475615"/>
          </a:xfrm>
          <a:prstGeom prst="rect">
            <a:avLst/>
          </a:prstGeom>
          <a:noFill/>
          <a:ln w="9525">
            <a:noFill/>
            <a:miter lim="800000"/>
          </a:ln>
        </p:spPr>
        <p:txBody>
          <a:bodyPr wrap="square">
            <a:spAutoFit/>
          </a:bodyPr>
          <a:p>
            <a:pPr defTabSz="914400">
              <a:lnSpc>
                <a:spcPts val="3000"/>
              </a:lnSpc>
              <a:spcBef>
                <a:spcPct val="50000"/>
              </a:spcBef>
            </a:pPr>
            <a:r>
              <a:rPr lang="zh-CN" sz="2400">
                <a:solidFill>
                  <a:srgbClr val="3366FF"/>
                </a:solidFill>
                <a:latin typeface="微软雅黑" panose="020B0503020204020204" charset="-122"/>
                <a:ea typeface="微软雅黑" panose="020B0503020204020204" charset="-122"/>
                <a:cs typeface="微软雅黑" panose="020B0503020204020204" charset="-122"/>
              </a:rPr>
              <a:t>生态问题</a:t>
            </a:r>
            <a:endParaRPr lang="zh-CN" sz="2400">
              <a:solidFill>
                <a:srgbClr val="3366FF"/>
              </a:solidFill>
              <a:latin typeface="微软雅黑" panose="020B0503020204020204" charset="-122"/>
              <a:ea typeface="微软雅黑" panose="020B0503020204020204" charset="-122"/>
              <a:cs typeface="微软雅黑" panose="020B0503020204020204" charset="-122"/>
            </a:endParaRPr>
          </a:p>
        </p:txBody>
      </p:sp>
      <p:sp>
        <p:nvSpPr>
          <p:cNvPr id="9" name="文本框 50"/>
          <p:cNvSpPr txBox="1">
            <a:spLocks noChangeArrowheads="1"/>
          </p:cNvSpPr>
          <p:nvPr/>
        </p:nvSpPr>
        <p:spPr bwMode="auto">
          <a:xfrm>
            <a:off x="5676900" y="4324350"/>
            <a:ext cx="6398260" cy="475615"/>
          </a:xfrm>
          <a:prstGeom prst="rect">
            <a:avLst/>
          </a:prstGeom>
          <a:noFill/>
          <a:ln w="9525">
            <a:noFill/>
            <a:miter lim="800000"/>
          </a:ln>
        </p:spPr>
        <p:txBody>
          <a:bodyPr wrap="square">
            <a:spAutoFit/>
          </a:bodyPr>
          <a:p>
            <a:pPr defTabSz="914400">
              <a:lnSpc>
                <a:spcPts val="3000"/>
              </a:lnSpc>
              <a:spcAft>
                <a:spcPts val="600"/>
              </a:spcAft>
              <a:buFont typeface="Arial" panose="020B0604020202020204" pitchFamily="34" charset="0"/>
              <a:buNone/>
            </a:pPr>
            <a:r>
              <a:rPr lang="zh-CN" altLang="en-US" sz="2400" dirty="0" smtClean="0">
                <a:solidFill>
                  <a:srgbClr val="0070C0"/>
                </a:solidFill>
                <a:latin typeface="微软雅黑" panose="020B0503020204020204" charset="-122"/>
                <a:ea typeface="微软雅黑" panose="020B0503020204020204" charset="-122"/>
                <a:cs typeface="微软雅黑" panose="020B0503020204020204" charset="-122"/>
              </a:rPr>
              <a:t>    环境问题</a:t>
            </a:r>
            <a:endParaRPr lang="zh-CN" altLang="en-US" sz="2400" dirty="0" smtClean="0">
              <a:solidFill>
                <a:srgbClr val="0070C0"/>
              </a:solidFill>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bwMode="auto">
          <a:xfrm>
            <a:off x="1126490" y="2092960"/>
            <a:ext cx="3228340" cy="2585085"/>
            <a:chOff x="-383336" y="1873710"/>
            <a:chExt cx="3216755" cy="2587782"/>
          </a:xfrm>
        </p:grpSpPr>
        <p:grpSp>
          <p:nvGrpSpPr>
            <p:cNvPr id="11" name="组合 48"/>
            <p:cNvGrpSpPr/>
            <p:nvPr/>
          </p:nvGrpSpPr>
          <p:grpSpPr bwMode="auto">
            <a:xfrm>
              <a:off x="-383336" y="1873710"/>
              <a:ext cx="3083884" cy="2551549"/>
              <a:chOff x="-383336" y="1873710"/>
              <a:chExt cx="3083884" cy="2551549"/>
            </a:xfrm>
          </p:grpSpPr>
          <p:sp>
            <p:nvSpPr>
              <p:cNvPr id="12" name="椭圆 11"/>
              <p:cNvSpPr>
                <a:spLocks noChangeAspect="1"/>
              </p:cNvSpPr>
              <p:nvPr/>
            </p:nvSpPr>
            <p:spPr>
              <a:xfrm>
                <a:off x="-383336" y="2247479"/>
                <a:ext cx="2290451" cy="2013779"/>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r>
                  <a:rPr lang="zh-CN" altLang="en-US" sz="2400" kern="0" dirty="0" smtClean="0">
                    <a:solidFill>
                      <a:prstClr val="black"/>
                    </a:solidFill>
                    <a:latin typeface="微软雅黑" panose="020B0503020204020204" charset="-122"/>
                    <a:ea typeface="微软雅黑" panose="020B0503020204020204" charset="-122"/>
                  </a:rPr>
                  <a:t>不断发展的现代社会</a:t>
                </a:r>
                <a:endParaRPr lang="zh-CN" altLang="en-US" sz="2400" kern="0" dirty="0" smtClean="0">
                  <a:solidFill>
                    <a:prstClr val="black"/>
                  </a:solidFill>
                  <a:latin typeface="微软雅黑" panose="020B0503020204020204" charset="-122"/>
                  <a:ea typeface="微软雅黑" panose="020B0503020204020204" charset="-122"/>
                </a:endParaRPr>
              </a:p>
            </p:txBody>
          </p:sp>
          <p:sp>
            <p:nvSpPr>
              <p:cNvPr id="13" name="空心弧 12"/>
              <p:cNvSpPr>
                <a:spLocks noChangeAspect="1"/>
              </p:cNvSpPr>
              <p:nvPr/>
            </p:nvSpPr>
            <p:spPr>
              <a:xfrm>
                <a:off x="-246036" y="1873710"/>
                <a:ext cx="2946584" cy="2551549"/>
              </a:xfrm>
              <a:prstGeom prst="blockArc">
                <a:avLst>
                  <a:gd name="adj1" fmla="val 16200000"/>
                  <a:gd name="adj2" fmla="val 5400000"/>
                  <a:gd name="adj3" fmla="val 3000"/>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000000"/>
                  </a:solidFill>
                  <a:latin typeface="微软雅黑" panose="020B0503020204020204" charset="-122"/>
                  <a:ea typeface="微软雅黑" panose="020B0503020204020204" charset="-122"/>
                </a:endParaRPr>
              </a:p>
            </p:txBody>
          </p:sp>
        </p:grpSp>
        <p:sp>
          <p:nvSpPr>
            <p:cNvPr id="14" name="椭圆 13"/>
            <p:cNvSpPr>
              <a:spLocks noChangeAspect="1"/>
            </p:cNvSpPr>
            <p:nvPr/>
          </p:nvSpPr>
          <p:spPr>
            <a:xfrm>
              <a:off x="1944452" y="1873722"/>
              <a:ext cx="338125" cy="336569"/>
            </a:xfrm>
            <a:prstGeom prst="ellipse">
              <a:avLst/>
            </a:prstGeom>
            <a:solidFill>
              <a:srgbClr val="F49100"/>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5" name="椭圆 14"/>
            <p:cNvSpPr>
              <a:spLocks noChangeAspect="1"/>
            </p:cNvSpPr>
            <p:nvPr/>
          </p:nvSpPr>
          <p:spPr>
            <a:xfrm>
              <a:off x="2495295" y="2629471"/>
              <a:ext cx="338124" cy="338156"/>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6" name="椭圆 15"/>
            <p:cNvSpPr>
              <a:spLocks noChangeAspect="1"/>
            </p:cNvSpPr>
            <p:nvPr/>
          </p:nvSpPr>
          <p:spPr>
            <a:xfrm>
              <a:off x="2469395" y="3433105"/>
              <a:ext cx="338124" cy="338156"/>
            </a:xfrm>
            <a:prstGeom prst="ellipse">
              <a:avLst/>
            </a:prstGeom>
            <a:solidFill>
              <a:srgbClr val="F49100"/>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17" name="椭圆 16"/>
            <p:cNvSpPr>
              <a:spLocks noChangeAspect="1"/>
            </p:cNvSpPr>
            <p:nvPr/>
          </p:nvSpPr>
          <p:spPr>
            <a:xfrm>
              <a:off x="1928578" y="4124923"/>
              <a:ext cx="338125" cy="336569"/>
            </a:xfrm>
            <a:prstGeom prst="ellipse">
              <a:avLst/>
            </a:prstGeom>
            <a:solidFill>
              <a:srgbClr val="4AD1EA"/>
            </a:solidFill>
            <a:ln w="12700" cap="flat" cmpd="sng" algn="ctr">
              <a:noFill/>
              <a:prstDash val="solid"/>
              <a:miter lim="800000"/>
            </a:ln>
            <a:effectLst/>
          </p:spPr>
          <p:txBody>
            <a:bodyPr anchor="ctr"/>
            <a:p>
              <a:pPr algn="ctr" fontAlgn="auto">
                <a:spcBef>
                  <a:spcPts val="0"/>
                </a:spcBef>
                <a:spcAft>
                  <a:spcPts val="0"/>
                </a:spcAft>
                <a:defRPr/>
              </a:pPr>
              <a:endParaRPr lang="zh-CN" altLang="en-US" sz="2400" kern="0">
                <a:solidFill>
                  <a:srgbClr val="FFFFFF"/>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arn(inVertical)">
                                      <p:cBhvr>
                                        <p:cTn id="12" dur="500"/>
                                        <p:tgtEl>
                                          <p:spTgt spid="3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barn(inVertical)">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arn(inVertical)">
                                      <p:cBhvr>
                                        <p:cTn id="20" dur="500"/>
                                        <p:tgtEl>
                                          <p:spTgt spid="3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barn(inVertical)">
                                      <p:cBhvr>
                                        <p:cTn id="28" dur="500"/>
                                        <p:tgtEl>
                                          <p:spTgt spid="38"/>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barn(inVertical)">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barn(inVertical)">
                                      <p:cBhvr>
                                        <p:cTn id="36" dur="500"/>
                                        <p:tgtEl>
                                          <p:spTgt spid="39"/>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barn(inVertical)">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1000"/>
                                        <p:tgtEl>
                                          <p:spTgt spid="10"/>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arn(inVertical)">
                                      <p:cBhvr>
                                        <p:cTn id="47" dur="500"/>
                                        <p:tgtEl>
                                          <p:spTgt spid="6"/>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barn(inVertical)">
                                      <p:cBhvr>
                                        <p:cTn id="50" dur="500"/>
                                        <p:tgtEl>
                                          <p:spTgt spid="7"/>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inVertical)">
                                      <p:cBhvr>
                                        <p:cTn id="53" dur="500"/>
                                        <p:tgtEl>
                                          <p:spTgt spid="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barn(inVertical)">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6" grpId="0"/>
      <p:bldP spid="7" grpId="0" bldLvl="0" animBg="1"/>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4605" y="7785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
          <p:cNvSpPr txBox="1"/>
          <p:nvPr/>
        </p:nvSpPr>
        <p:spPr>
          <a:xfrm>
            <a:off x="734060" y="972820"/>
            <a:ext cx="1826260" cy="584835"/>
          </a:xfrm>
          <a:prstGeom prst="rect">
            <a:avLst/>
          </a:prstGeom>
          <a:noFill/>
        </p:spPr>
        <p:txBody>
          <a:bodyPr wrap="none" rtlCol="0">
            <a:spAutoFit/>
          </a:bodyPr>
          <a:p>
            <a:r>
              <a:rPr lang="zh-CN" altLang="en-US" sz="3200" dirty="0" smtClean="0">
                <a:solidFill>
                  <a:schemeClr val="bg1"/>
                </a:solidFill>
                <a:latin typeface="华文新魏" panose="02010800040101010101" charset="-122"/>
                <a:ea typeface="华文新魏" panose="02010800040101010101" charset="-122"/>
                <a:sym typeface="+mn-ea"/>
              </a:rPr>
              <a:t>总结反思</a:t>
            </a:r>
            <a:endParaRPr lang="zh-CN" altLang="en-US" sz="3200" dirty="0" smtClean="0">
              <a:solidFill>
                <a:schemeClr val="bg1"/>
              </a:solidFill>
              <a:latin typeface="华文新魏" panose="02010800040101010101" charset="-122"/>
              <a:ea typeface="华文新魏" panose="02010800040101010101" charset="-122"/>
              <a:sym typeface="+mn-ea"/>
            </a:endParaRPr>
          </a:p>
        </p:txBody>
      </p:sp>
      <p:grpSp>
        <p:nvGrpSpPr>
          <p:cNvPr id="10" name="组合 9"/>
          <p:cNvGrpSpPr/>
          <p:nvPr/>
        </p:nvGrpSpPr>
        <p:grpSpPr>
          <a:xfrm>
            <a:off x="586105" y="972820"/>
            <a:ext cx="2599690" cy="583565"/>
            <a:chOff x="923" y="1532"/>
            <a:chExt cx="4361" cy="919"/>
          </a:xfrm>
        </p:grpSpPr>
        <p:pic>
          <p:nvPicPr>
            <p:cNvPr id="12" name="图片 11" descr="00 图标-04"/>
            <p:cNvPicPr>
              <a:picLocks noChangeAspect="1"/>
            </p:cNvPicPr>
            <p:nvPr/>
          </p:nvPicPr>
          <p:blipFill>
            <a:blip r:embed="rId1" cstate="print"/>
            <a:stretch>
              <a:fillRect/>
            </a:stretch>
          </p:blipFill>
          <p:spPr>
            <a:xfrm>
              <a:off x="923" y="1552"/>
              <a:ext cx="3695" cy="882"/>
            </a:xfrm>
            <a:prstGeom prst="rect">
              <a:avLst/>
            </a:prstGeom>
          </p:spPr>
        </p:pic>
        <p:sp>
          <p:nvSpPr>
            <p:cNvPr id="14" name="文本框 3"/>
            <p:cNvSpPr txBox="1"/>
            <p:nvPr/>
          </p:nvSpPr>
          <p:spPr>
            <a:xfrm>
              <a:off x="1156" y="1532"/>
              <a:ext cx="4128" cy="919"/>
            </a:xfrm>
            <a:prstGeom prst="rect">
              <a:avLst/>
            </a:prstGeom>
            <a:noFill/>
          </p:spPr>
          <p:txBody>
            <a:bodyPr wrap="square" rtlCol="0">
              <a:spAutoFit/>
            </a:bodyPr>
            <a:p>
              <a:endParaRPr lang="zh-CN" altLang="en-US" sz="3200" dirty="0" smtClean="0">
                <a:solidFill>
                  <a:schemeClr val="bg1"/>
                </a:solidFill>
                <a:latin typeface="华文新魏" panose="02010800040101010101" charset="-122"/>
                <a:ea typeface="华文新魏" panose="02010800040101010101" charset="-122"/>
                <a:sym typeface="+mn-ea"/>
              </a:endParaRPr>
            </a:p>
          </p:txBody>
        </p:sp>
      </p:grpSp>
      <p:sp>
        <p:nvSpPr>
          <p:cNvPr id="2" name="副标题 2"/>
          <p:cNvSpPr>
            <a:spLocks noGrp="1"/>
          </p:cNvSpPr>
          <p:nvPr userDrawn="1">
            <p:custDataLst>
              <p:tags r:id="rId2"/>
            </p:custDataLst>
          </p:nvPr>
        </p:nvSpPr>
        <p:spPr>
          <a:xfrm>
            <a:off x="628420" y="1052720"/>
            <a:ext cx="2556957" cy="493005"/>
          </a:xfrm>
        </p:spPr>
        <p:txBody>
          <a:bodyPr/>
          <a:lstStyle>
            <a:lvl1pPr marL="171450" indent="-171450" algn="l" defTabSz="685800" rtl="0" eaLnBrk="1" latinLnBrk="0" hangingPunct="1">
              <a:lnSpc>
                <a:spcPct val="90000"/>
              </a:lnSpc>
              <a:spcBef>
                <a:spcPts val="75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SzPct val="80000"/>
              <a:buFont typeface="Wingdings" panose="05000000000000000000" pitchFamily="2" charset="2"/>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SzPct val="80000"/>
              <a:buFont typeface="Wingdings" panose="05000000000000000000" pitchFamily="2" charset="2"/>
              <a:buChar char=""/>
              <a:defRPr sz="135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SzPct val="80000"/>
              <a:buFont typeface="Wingdings" panose="05000000000000000000" pitchFamily="2"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SzPct val="80000"/>
              <a:buFont typeface="Wingdings" panose="05000000000000000000" pitchFamily="2" charset="2"/>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7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二、新课</a:t>
            </a:r>
            <a:endParaRPr lang="zh-CN" altLang="en-US" dirty="0"/>
          </a:p>
        </p:txBody>
      </p:sp>
      <p:sp>
        <p:nvSpPr>
          <p:cNvPr id="6" name="矩形 10"/>
          <p:cNvSpPr>
            <a:spLocks noChangeArrowheads="1"/>
          </p:cNvSpPr>
          <p:nvPr/>
        </p:nvSpPr>
        <p:spPr bwMode="auto">
          <a:xfrm>
            <a:off x="525151" y="1928971"/>
            <a:ext cx="47440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eaLnBrk="0" hangingPunct="0"/>
            <a:r>
              <a:rPr lang="en-US" altLang="zh-CN" sz="2800" dirty="0" smtClean="0">
                <a:latin typeface="微软雅黑" panose="020B0503020204020204" charset="-122"/>
                <a:ea typeface="微软雅黑" panose="020B0503020204020204" charset="-122"/>
              </a:rPr>
              <a:t>1.</a:t>
            </a:r>
            <a:r>
              <a:rPr sz="2800" dirty="0">
                <a:latin typeface="微软雅黑" panose="020B0503020204020204" charset="-122"/>
                <a:ea typeface="微软雅黑" panose="020B0503020204020204" charset="-122"/>
              </a:rPr>
              <a:t>计算机网络与现代社会生活</a:t>
            </a:r>
            <a:endParaRPr sz="2800" dirty="0">
              <a:latin typeface="微软雅黑" panose="020B0503020204020204" charset="-122"/>
              <a:ea typeface="微软雅黑" panose="020B0503020204020204" charset="-122"/>
            </a:endParaRPr>
          </a:p>
        </p:txBody>
      </p:sp>
      <p:sp>
        <p:nvSpPr>
          <p:cNvPr id="8" name="Rectangle 5"/>
          <p:cNvSpPr>
            <a:spLocks noChangeArrowheads="1"/>
          </p:cNvSpPr>
          <p:nvPr/>
        </p:nvSpPr>
        <p:spPr bwMode="auto">
          <a:xfrm>
            <a:off x="525145" y="2809240"/>
            <a:ext cx="10906125" cy="295465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lIns="0" tIns="0" rIns="0" bIns="0" anchorCtr="1">
            <a:spAutoFit/>
          </a:bodyPr>
          <a:p>
            <a:pPr fontAlgn="base">
              <a:lnSpc>
                <a:spcPct val="200000"/>
              </a:lnSpc>
            </a:pP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rPr>
              <a:t>　　</a:t>
            </a:r>
            <a:r>
              <a:rPr sz="2400" strike="noStrike" noProof="1" dirty="0">
                <a:solidFill>
                  <a:schemeClr val="tx1"/>
                </a:solidFill>
                <a:latin typeface="微软雅黑" panose="020B0503020204020204" charset="-122"/>
                <a:ea typeface="微软雅黑" panose="020B0503020204020204" charset="-122"/>
                <a:cs typeface="微软雅黑" panose="020B0503020204020204" charset="-122"/>
              </a:rPr>
              <a:t>20世纪90年代以来，互联网在全球迅速普及，标志着人类社会开始进入“信息时代 ”。</a:t>
            </a:r>
            <a:endParaRPr sz="2400" strike="noStrike" noProof="1" dirty="0">
              <a:solidFill>
                <a:schemeClr val="tx1"/>
              </a:solidFill>
              <a:latin typeface="微软雅黑" panose="020B0503020204020204" charset="-122"/>
              <a:ea typeface="微软雅黑" panose="020B0503020204020204" charset="-122"/>
              <a:cs typeface="微软雅黑" panose="020B0503020204020204" charset="-122"/>
            </a:endParaRPr>
          </a:p>
          <a:p>
            <a:pPr fontAlgn="base">
              <a:lnSpc>
                <a:spcPct val="200000"/>
              </a:lnSpc>
            </a:pPr>
            <a:r>
              <a:rPr sz="2400" strike="noStrike" noProof="1" dirty="0">
                <a:solidFill>
                  <a:schemeClr val="tx1"/>
                </a:solidFill>
                <a:latin typeface="微软雅黑" panose="020B0503020204020204" charset="-122"/>
                <a:ea typeface="微软雅黑" panose="020B0503020204020204" charset="-122"/>
                <a:cs typeface="微软雅黑" panose="020B0503020204020204" charset="-122"/>
              </a:rPr>
              <a:t>      计算机网络将世界各地联结成一个整体，创造了人类新的生活模式和文化观念，极大地拓展了人类的生活空间，推进了全球经济的一体化。</a:t>
            </a:r>
            <a:endParaRPr sz="2400" strike="noStrike" noProof="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880" y="97917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b="0" i="0" u="none" strike="noStrike" kern="1200" cap="none" spc="0" normalizeH="0" baseline="0" noProof="1">
              <a:ln>
                <a:noFill/>
              </a:ln>
              <a:solidFill>
                <a:schemeClr val="tx1"/>
              </a:solidFill>
              <a:effectLst/>
              <a:uLnTx/>
              <a:uFillTx/>
              <a:latin typeface="黑体" panose="02010609060101010101" charset="-122"/>
              <a:ea typeface="黑体" panose="02010609060101010101" charset="-122"/>
              <a:cs typeface="+mn-cs"/>
            </a:endParaRPr>
          </a:p>
          <a:p>
            <a:pPr algn="ctr"/>
            <a:endParaRPr lang="zh-CN" altLang="en-US"/>
          </a:p>
        </p:txBody>
      </p:sp>
      <p:sp>
        <p:nvSpPr>
          <p:cNvPr id="5" name="矩形 4"/>
          <p:cNvSpPr/>
          <p:nvPr/>
        </p:nvSpPr>
        <p:spPr>
          <a:xfrm>
            <a:off x="-20955" y="6708775"/>
            <a:ext cx="12280265" cy="145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9"/>
          <p:cNvGrpSpPr/>
          <p:nvPr/>
        </p:nvGrpSpPr>
        <p:grpSpPr>
          <a:xfrm>
            <a:off x="586105" y="979170"/>
            <a:ext cx="1890395" cy="583565"/>
            <a:chOff x="923" y="552"/>
            <a:chExt cx="3695" cy="919"/>
          </a:xfrm>
        </p:grpSpPr>
        <p:pic>
          <p:nvPicPr>
            <p:cNvPr id="22" name="图片 21" descr="00 图标-04"/>
            <p:cNvPicPr>
              <a:picLocks noChangeAspect="1"/>
            </p:cNvPicPr>
            <p:nvPr/>
          </p:nvPicPr>
          <p:blipFill>
            <a:blip r:embed="rId1" cstate="print"/>
            <a:stretch>
              <a:fillRect/>
            </a:stretch>
          </p:blipFill>
          <p:spPr>
            <a:xfrm>
              <a:off x="923" y="558"/>
              <a:ext cx="3695" cy="882"/>
            </a:xfrm>
            <a:prstGeom prst="rect">
              <a:avLst/>
            </a:prstGeom>
          </p:spPr>
        </p:pic>
        <p:sp>
          <p:nvSpPr>
            <p:cNvPr id="23" name="文本框 3"/>
            <p:cNvSpPr txBox="1"/>
            <p:nvPr/>
          </p:nvSpPr>
          <p:spPr>
            <a:xfrm>
              <a:off x="2203" y="552"/>
              <a:ext cx="606" cy="919"/>
            </a:xfrm>
            <a:prstGeom prst="rect">
              <a:avLst/>
            </a:prstGeom>
            <a:noFill/>
          </p:spPr>
          <p:txBody>
            <a:bodyPr wrap="none" rtlCol="0">
              <a:spAutoFit/>
            </a:bodyPr>
            <a:p>
              <a:pPr algn="ctr"/>
              <a:endParaRPr lang="zh-CN" altLang="en-US" sz="3200" dirty="0" smtClean="0">
                <a:solidFill>
                  <a:schemeClr val="bg1"/>
                </a:solidFill>
                <a:latin typeface="华文新魏" panose="02010800040101010101" charset="-122"/>
                <a:ea typeface="华文新魏" panose="02010800040101010101" charset="-122"/>
                <a:sym typeface="+mn-ea"/>
              </a:endParaRPr>
            </a:p>
          </p:txBody>
        </p:sp>
      </p:grpSp>
      <p:sp>
        <p:nvSpPr>
          <p:cNvPr id="4" name="TextBox 2"/>
          <p:cNvSpPr txBox="1"/>
          <p:nvPr/>
        </p:nvSpPr>
        <p:spPr>
          <a:xfrm>
            <a:off x="956627" y="1020763"/>
            <a:ext cx="3065929" cy="521970"/>
          </a:xfrm>
          <a:prstGeom prst="rect">
            <a:avLst/>
          </a:prstGeom>
          <a:noFill/>
        </p:spPr>
        <p:txBody>
          <a:bodyPr wrap="square" rtlCol="0">
            <a:spAutoFit/>
          </a:bodyPr>
          <a:p>
            <a:r>
              <a:rPr lang="zh-CN" altLang="en-US" sz="2800" dirty="0">
                <a:solidFill>
                  <a:srgbClr val="FF0000"/>
                </a:solidFill>
                <a:latin typeface="微软雅黑" panose="020B0503020204020204" charset="-122"/>
                <a:ea typeface="微软雅黑" panose="020B0503020204020204" charset="-122"/>
              </a:rPr>
              <a:t>练习</a:t>
            </a:r>
            <a:endParaRPr lang="zh-CN" altLang="en-US" sz="2800" dirty="0">
              <a:solidFill>
                <a:srgbClr val="FF0000"/>
              </a:solidFill>
              <a:latin typeface="微软雅黑" panose="020B0503020204020204" charset="-122"/>
              <a:ea typeface="微软雅黑" panose="020B0503020204020204" charset="-122"/>
            </a:endParaRPr>
          </a:p>
        </p:txBody>
      </p:sp>
      <p:sp>
        <p:nvSpPr>
          <p:cNvPr id="7" name="内容占位符 1"/>
          <p:cNvSpPr/>
          <p:nvPr/>
        </p:nvSpPr>
        <p:spPr>
          <a:xfrm>
            <a:off x="419100" y="1618615"/>
            <a:ext cx="11470640" cy="45142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eaLnBrk="1" hangingPunct="1">
              <a:lnSpc>
                <a:spcPct val="150000"/>
              </a:lnSpc>
              <a:buNone/>
            </a:pPr>
            <a:r>
              <a:rPr lang="en-US" altLang="zh-CN" dirty="0">
                <a:solidFill>
                  <a:schemeClr val="tx1"/>
                </a:solidFill>
                <a:latin typeface="微软雅黑" panose="020B0503020204020204" charset="-122"/>
                <a:ea typeface="微软雅黑" panose="020B0503020204020204" charset="-122"/>
                <a:cs typeface="微软雅黑" panose="020B0503020204020204" charset="-122"/>
                <a:sym typeface="+mn-ea"/>
              </a:rPr>
              <a:t> 1. </a:t>
            </a:r>
            <a:r>
              <a:rPr lang="zh-CN" altLang="en-US" dirty="0">
                <a:solidFill>
                  <a:schemeClr val="tx1"/>
                </a:solidFill>
                <a:latin typeface="微软雅黑" panose="020B0503020204020204" charset="-122"/>
                <a:ea typeface="微软雅黑" panose="020B0503020204020204" charset="-122"/>
                <a:cs typeface="微软雅黑" panose="020B0503020204020204" charset="-122"/>
                <a:sym typeface="+mn-ea"/>
              </a:rPr>
              <a:t>目前，杭州正在加速打造新型的智慧城市，越来越多的人在体会一部智能手机下载APP （微信或支付宝）走遍杭州，一部手机“手一划、哔一下”，衣、食、住、行全搞定的便捷生活。产生上述变化的关键性技术是（    ）</a:t>
            </a:r>
            <a:endParaRPr lang="zh-CN" altLang="en-US"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50000"/>
              </a:lnSpc>
              <a:buNone/>
            </a:pPr>
            <a:r>
              <a:rPr lang="zh-CN" altLang="en-US" dirty="0">
                <a:solidFill>
                  <a:schemeClr val="tx1"/>
                </a:solidFill>
                <a:latin typeface="微软雅黑" panose="020B0503020204020204" charset="-122"/>
                <a:ea typeface="微软雅黑" panose="020B0503020204020204" charset="-122"/>
                <a:cs typeface="微软雅黑" panose="020B0503020204020204" charset="-122"/>
                <a:sym typeface="+mn-ea"/>
              </a:rPr>
              <a:t>A．生物工程技术    B．计算机网络技术     C．航空肮人技术    D．原子能技术</a:t>
            </a:r>
            <a:endParaRPr lang="zh-CN" altLang="en-US"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50000"/>
              </a:lnSpc>
              <a:buNone/>
            </a:pPr>
            <a:r>
              <a:rPr lang="en-US" altLang="zh-CN"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dirty="0">
                <a:solidFill>
                  <a:schemeClr val="tx1"/>
                </a:solidFill>
                <a:latin typeface="微软雅黑" panose="020B0503020204020204" charset="-122"/>
                <a:ea typeface="微软雅黑" panose="020B0503020204020204" charset="-122"/>
                <a:cs typeface="微软雅黑" panose="020B0503020204020204" charset="-122"/>
                <a:sym typeface="+mn-ea"/>
              </a:rPr>
              <a:t>为了提高全世界妇女地位，保障她们在各方面都能平等的参与社会活动，联合大会通过了《消除对妇女一切形式歧视公约》，它通过的时间是（    ）</a:t>
            </a:r>
            <a:endParaRPr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50000"/>
              </a:lnSpc>
              <a:buNone/>
            </a:pPr>
            <a:r>
              <a:rPr dirty="0">
                <a:solidFill>
                  <a:schemeClr val="tx1"/>
                </a:solidFill>
                <a:latin typeface="微软雅黑" panose="020B0503020204020204" charset="-122"/>
                <a:ea typeface="微软雅黑" panose="020B0503020204020204" charset="-122"/>
                <a:cs typeface="微软雅黑" panose="020B0503020204020204" charset="-122"/>
                <a:sym typeface="+mn-ea"/>
              </a:rPr>
              <a:t>A.1971年     B.1979年      C.1989年      D.1999年</a:t>
            </a:r>
            <a:endParaRPr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8" name="Text Box 7"/>
          <p:cNvSpPr txBox="1">
            <a:spLocks noChangeArrowheads="1"/>
          </p:cNvSpPr>
          <p:nvPr/>
        </p:nvSpPr>
        <p:spPr bwMode="auto">
          <a:xfrm>
            <a:off x="7909560" y="2890520"/>
            <a:ext cx="16891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b="1" dirty="0" smtClean="0">
                <a:solidFill>
                  <a:srgbClr val="FF0000"/>
                </a:solidFill>
                <a:latin typeface="微软雅黑" panose="020B0503020204020204" charset="-122"/>
                <a:ea typeface="微软雅黑" panose="020B0503020204020204" charset="-122"/>
              </a:rPr>
              <a:t>B</a:t>
            </a:r>
            <a:endParaRPr lang="en-US" altLang="zh-CN" sz="2400" b="1" dirty="0" smtClean="0">
              <a:solidFill>
                <a:srgbClr val="FF0000"/>
              </a:solidFill>
              <a:latin typeface="微软雅黑" panose="020B0503020204020204" charset="-122"/>
              <a:ea typeface="微软雅黑" panose="020B0503020204020204" charset="-122"/>
            </a:endParaRPr>
          </a:p>
        </p:txBody>
      </p:sp>
      <p:sp>
        <p:nvSpPr>
          <p:cNvPr id="9" name="Text Box 8"/>
          <p:cNvSpPr txBox="1">
            <a:spLocks noChangeArrowheads="1"/>
          </p:cNvSpPr>
          <p:nvPr/>
        </p:nvSpPr>
        <p:spPr bwMode="auto">
          <a:xfrm>
            <a:off x="8705860" y="4774715"/>
            <a:ext cx="1760537"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en-US" altLang="zh-CN" sz="2400" b="1" dirty="0" smtClean="0">
                <a:solidFill>
                  <a:srgbClr val="FF0000"/>
                </a:solidFill>
                <a:latin typeface="微软雅黑" panose="020B0503020204020204" charset="-122"/>
                <a:ea typeface="微软雅黑" panose="020B0503020204020204" charset="-122"/>
              </a:rPr>
              <a:t>B</a:t>
            </a:r>
            <a:endParaRPr lang="en-US" altLang="zh-CN" sz="2400" b="1" dirty="0" smtClean="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45235" y="1527810"/>
            <a:ext cx="10322560" cy="2861310"/>
          </a:xfrm>
          <a:prstGeom prst="rect">
            <a:avLst/>
          </a:prstGeom>
          <a:noFill/>
        </p:spPr>
        <p:txBody>
          <a:bodyPr wrap="square" rtlCol="0">
            <a:spAutoFit/>
          </a:bodyPr>
          <a:lstStyle/>
          <a:p>
            <a:pPr>
              <a:lnSpc>
                <a:spcPct val="150000"/>
              </a:lnSpc>
            </a:pPr>
            <a:r>
              <a:rPr lang="en-US" altLang="zh-CN" sz="6000"/>
              <a:t>             </a:t>
            </a:r>
            <a:endParaRPr lang="zh-CN" altLang="en-US" sz="6000" b="1">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6000" b="1">
              <a:latin typeface="微软雅黑" panose="020B0503020204020204" charset="-122"/>
              <a:ea typeface="微软雅黑" panose="020B0503020204020204" charset="-122"/>
              <a:cs typeface="微软雅黑" panose="020B0503020204020204" charset="-122"/>
            </a:endParaRPr>
          </a:p>
        </p:txBody>
      </p:sp>
      <p:sp>
        <p:nvSpPr>
          <p:cNvPr id="13" name="Rectangle 5"/>
          <p:cNvSpPr/>
          <p:nvPr/>
        </p:nvSpPr>
        <p:spPr>
          <a:xfrm>
            <a:off x="948055" y="2853690"/>
            <a:ext cx="10545445" cy="1106805"/>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None/>
            </a:pPr>
            <a:r>
              <a:rPr lang="zh-CN" altLang="en-US" sz="6600" dirty="0" smtClean="0">
                <a:latin typeface="微软雅黑" panose="020B0503020204020204" charset="-122"/>
                <a:ea typeface="微软雅黑" panose="020B0503020204020204" charset="-122"/>
              </a:rPr>
              <a:t>谢 谢 观 看！</a:t>
            </a:r>
            <a:endParaRPr lang="zh-CN" altLang="en-US" sz="6600" dirty="0" smtClean="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计算机的产生和发展_20196415241">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2152015" y="970915"/>
            <a:ext cx="6858000" cy="4572000"/>
          </a:xfrm>
          <a:prstGeom prst="rect">
            <a:avLst/>
          </a:prstGeom>
        </p:spPr>
      </p:pic>
      <p:sp>
        <p:nvSpPr>
          <p:cNvPr id="6" name="文本框 5"/>
          <p:cNvSpPr txBox="1"/>
          <p:nvPr/>
        </p:nvSpPr>
        <p:spPr>
          <a:xfrm>
            <a:off x="3389630" y="5781675"/>
            <a:ext cx="6181725" cy="521970"/>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计算机的发明</a:t>
            </a:r>
            <a:endParaRPr lang="zh-CN" altLang="en-US" sz="2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55"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Picture 6" descr="https://gss3.bdstatic.com/-Po3dSag_xI4khGkpoWK1HF6hhy/baike/w%3D268%3Bg%3D0/sign=1cad25f89d2f07085f052d06d11fdfa4/5fdf8db1cb1349549258dfd3554e9258d0094ac6.jpg"/>
          <p:cNvPicPr>
            <a:picLocks noChangeAspect="1"/>
          </p:cNvPicPr>
          <p:nvPr/>
        </p:nvPicPr>
        <p:blipFill>
          <a:blip r:embed="rId1"/>
          <a:stretch>
            <a:fillRect/>
          </a:stretch>
        </p:blipFill>
        <p:spPr>
          <a:xfrm>
            <a:off x="1801495" y="507048"/>
            <a:ext cx="2400300" cy="2176462"/>
          </a:xfrm>
          <a:prstGeom prst="rect">
            <a:avLst/>
          </a:prstGeom>
          <a:noFill/>
          <a:ln w="9525">
            <a:noFill/>
          </a:ln>
        </p:spPr>
      </p:pic>
      <p:sp>
        <p:nvSpPr>
          <p:cNvPr id="7171" name="矩形 2"/>
          <p:cNvSpPr/>
          <p:nvPr/>
        </p:nvSpPr>
        <p:spPr>
          <a:xfrm>
            <a:off x="1039495" y="2835910"/>
            <a:ext cx="4450080" cy="460375"/>
          </a:xfrm>
          <a:prstGeom prst="rect">
            <a:avLst/>
          </a:prstGeom>
          <a:noFill/>
          <a:ln w="9525">
            <a:noFill/>
          </a:ln>
        </p:spPr>
        <p:txBody>
          <a:bodyPr wrap="none">
            <a:spAutoFit/>
          </a:bodyPr>
          <a:p>
            <a:pPr eaLnBrk="1" hangingPunct="1"/>
            <a:r>
              <a:rPr lang="zh-CN" altLang="en-US" sz="2400" dirty="0">
                <a:latin typeface="微软雅黑" panose="020B0503020204020204" charset="-122"/>
                <a:ea typeface="微软雅黑" panose="020B0503020204020204" charset="-122"/>
              </a:rPr>
              <a:t>第一媒体：以纸质为媒介的报纸</a:t>
            </a:r>
            <a:endParaRPr lang="zh-CN" altLang="en-US" sz="2400" dirty="0">
              <a:latin typeface="微软雅黑" panose="020B0503020204020204" charset="-122"/>
              <a:ea typeface="微软雅黑" panose="020B0503020204020204" charset="-122"/>
            </a:endParaRPr>
          </a:p>
        </p:txBody>
      </p:sp>
      <p:sp>
        <p:nvSpPr>
          <p:cNvPr id="7172" name="矩形 3"/>
          <p:cNvSpPr/>
          <p:nvPr/>
        </p:nvSpPr>
        <p:spPr>
          <a:xfrm>
            <a:off x="6118225" y="2835910"/>
            <a:ext cx="4450080" cy="460375"/>
          </a:xfrm>
          <a:prstGeom prst="rect">
            <a:avLst/>
          </a:prstGeom>
          <a:noFill/>
          <a:ln w="9525">
            <a:noFill/>
          </a:ln>
        </p:spPr>
        <p:txBody>
          <a:bodyPr wrap="none">
            <a:spAutoFit/>
          </a:bodyPr>
          <a:p>
            <a:pPr eaLnBrk="1" hangingPunct="1"/>
            <a:r>
              <a:rPr lang="zh-CN" altLang="en-US" sz="2400" dirty="0">
                <a:latin typeface="微软雅黑" panose="020B0503020204020204" charset="-122"/>
                <a:ea typeface="微软雅黑" panose="020B0503020204020204" charset="-122"/>
              </a:rPr>
              <a:t>第二媒体：以电波为媒介的广播</a:t>
            </a:r>
            <a:endParaRPr lang="zh-CN" altLang="en-US" sz="2400" dirty="0">
              <a:latin typeface="微软雅黑" panose="020B0503020204020204" charset="-122"/>
              <a:ea typeface="微软雅黑" panose="020B0503020204020204" charset="-122"/>
            </a:endParaRPr>
          </a:p>
        </p:txBody>
      </p:sp>
      <p:pic>
        <p:nvPicPr>
          <p:cNvPr id="7173" name="Picture 10" descr="https://gss3.bdstatic.com/-Po3dSag_xI4khGkpoWK1HF6hhy/baike/c0%3Dbaike116%2C5%2C5%2C116%2C38/sign=3e197c230ef41bd5ce5ee0a630b3eaae/72f082025aafa40f08fc55d5ab64034f78f019fb.jpg"/>
          <p:cNvPicPr>
            <a:picLocks noChangeAspect="1"/>
          </p:cNvPicPr>
          <p:nvPr/>
        </p:nvPicPr>
        <p:blipFill>
          <a:blip r:embed="rId2"/>
          <a:stretch>
            <a:fillRect/>
          </a:stretch>
        </p:blipFill>
        <p:spPr>
          <a:xfrm>
            <a:off x="6875780" y="650558"/>
            <a:ext cx="2362200" cy="1889125"/>
          </a:xfrm>
          <a:prstGeom prst="rect">
            <a:avLst/>
          </a:prstGeom>
          <a:noFill/>
          <a:ln w="9525">
            <a:noFill/>
          </a:ln>
        </p:spPr>
      </p:pic>
      <p:sp>
        <p:nvSpPr>
          <p:cNvPr id="7174" name="矩形 5"/>
          <p:cNvSpPr/>
          <p:nvPr/>
        </p:nvSpPr>
        <p:spPr>
          <a:xfrm>
            <a:off x="856615" y="5760720"/>
            <a:ext cx="4450080" cy="460375"/>
          </a:xfrm>
          <a:prstGeom prst="rect">
            <a:avLst/>
          </a:prstGeom>
          <a:noFill/>
          <a:ln w="9525">
            <a:noFill/>
          </a:ln>
        </p:spPr>
        <p:txBody>
          <a:bodyPr wrap="none">
            <a:spAutoFit/>
          </a:bodyPr>
          <a:p>
            <a:pPr eaLnBrk="1" hangingPunct="1"/>
            <a:r>
              <a:rPr lang="zh-CN" altLang="en-US" sz="2400" dirty="0">
                <a:latin typeface="微软雅黑" panose="020B0503020204020204" charset="-122"/>
                <a:ea typeface="微软雅黑" panose="020B0503020204020204" charset="-122"/>
              </a:rPr>
              <a:t>第三媒体：以图像为媒介的电视</a:t>
            </a:r>
            <a:endParaRPr lang="zh-CN" altLang="en-US" sz="2400" dirty="0">
              <a:latin typeface="微软雅黑" panose="020B0503020204020204" charset="-122"/>
              <a:ea typeface="微软雅黑" panose="020B0503020204020204" charset="-122"/>
            </a:endParaRPr>
          </a:p>
        </p:txBody>
      </p:sp>
      <p:pic>
        <p:nvPicPr>
          <p:cNvPr id="7175" name="Picture 2" descr="https://timgsa.baidu.com/timg?image&amp;quality=80&amp;size=b9999_10000&amp;sec=1536428297768&amp;di=eedf821fb6656dccc5fcc1a0e7b30869&amp;imgtype=0&amp;src=http%3A%2F%2Fe.hiphotos.baidu.com%2Fzhidao%2Fpic%2Fitem%2F6159252dd42a2834b0c1c7ba50b5c9ea15cebf18.jpg"/>
          <p:cNvPicPr>
            <a:picLocks noChangeAspect="1"/>
          </p:cNvPicPr>
          <p:nvPr/>
        </p:nvPicPr>
        <p:blipFill>
          <a:blip r:embed="rId3"/>
          <a:stretch>
            <a:fillRect/>
          </a:stretch>
        </p:blipFill>
        <p:spPr>
          <a:xfrm>
            <a:off x="963295" y="3256915"/>
            <a:ext cx="3886200" cy="2590800"/>
          </a:xfrm>
          <a:prstGeom prst="rect">
            <a:avLst/>
          </a:prstGeom>
          <a:noFill/>
          <a:ln w="9525">
            <a:noFill/>
          </a:ln>
        </p:spPr>
      </p:pic>
      <p:sp>
        <p:nvSpPr>
          <p:cNvPr id="7176" name="矩形 7"/>
          <p:cNvSpPr/>
          <p:nvPr/>
        </p:nvSpPr>
        <p:spPr>
          <a:xfrm>
            <a:off x="6118225" y="5575935"/>
            <a:ext cx="4572000" cy="829945"/>
          </a:xfrm>
          <a:prstGeom prst="rect">
            <a:avLst/>
          </a:prstGeom>
          <a:noFill/>
          <a:ln w="9525">
            <a:noFill/>
          </a:ln>
        </p:spPr>
        <p:txBody>
          <a:bodyPr>
            <a:spAutoFit/>
          </a:bodyPr>
          <a:p>
            <a:pPr eaLnBrk="1" hangingPunct="1"/>
            <a:r>
              <a:rPr lang="zh-CN" altLang="en-US" sz="2400" dirty="0">
                <a:latin typeface="微软雅黑" panose="020B0503020204020204" charset="-122"/>
                <a:ea typeface="微软雅黑" panose="020B0503020204020204" charset="-122"/>
                <a:cs typeface="微软雅黑" panose="020B0503020204020204" charset="-122"/>
              </a:rPr>
              <a:t>“第四媒体”：以数字化的方式存储、处理和传播的互联网</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7177" name="Picture 4" descr="http://images.laoqianzhuang.com/2017/0818/20170818015044609.jpg"/>
          <p:cNvPicPr>
            <a:picLocks noChangeAspect="1"/>
          </p:cNvPicPr>
          <p:nvPr/>
        </p:nvPicPr>
        <p:blipFill>
          <a:blip r:embed="rId4"/>
          <a:stretch>
            <a:fillRect/>
          </a:stretch>
        </p:blipFill>
        <p:spPr>
          <a:xfrm>
            <a:off x="7143115" y="3324860"/>
            <a:ext cx="2895600" cy="2251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500" fill="hold"/>
                                        <p:tgtEl>
                                          <p:spTgt spid="7171"/>
                                        </p:tgtEl>
                                        <p:attrNameLst>
                                          <p:attrName>ppt_x</p:attrName>
                                        </p:attrNameLst>
                                      </p:cBhvr>
                                      <p:tavLst>
                                        <p:tav tm="0">
                                          <p:val>
                                            <p:strVal val="#ppt_x"/>
                                          </p:val>
                                        </p:tav>
                                        <p:tav tm="100000">
                                          <p:val>
                                            <p:strVal val="#ppt_x"/>
                                          </p:val>
                                        </p:tav>
                                      </p:tavLst>
                                    </p:anim>
                                    <p:anim calcmode="lin" valueType="num">
                                      <p:cBhvr additive="base">
                                        <p:cTn id="8"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3"/>
                                        </p:tgtEl>
                                        <p:attrNameLst>
                                          <p:attrName>style.visibility</p:attrName>
                                        </p:attrNameLst>
                                      </p:cBhvr>
                                      <p:to>
                                        <p:strVal val="visible"/>
                                      </p:to>
                                    </p:set>
                                    <p:anim calcmode="lin" valueType="num">
                                      <p:cBhvr additive="base">
                                        <p:cTn id="13" dur="500" fill="hold"/>
                                        <p:tgtEl>
                                          <p:spTgt spid="7173"/>
                                        </p:tgtEl>
                                        <p:attrNameLst>
                                          <p:attrName>ppt_x</p:attrName>
                                        </p:attrNameLst>
                                      </p:cBhvr>
                                      <p:tavLst>
                                        <p:tav tm="0">
                                          <p:val>
                                            <p:strVal val="#ppt_x"/>
                                          </p:val>
                                        </p:tav>
                                        <p:tav tm="100000">
                                          <p:val>
                                            <p:strVal val="#ppt_x"/>
                                          </p:val>
                                        </p:tav>
                                      </p:tavLst>
                                    </p:anim>
                                    <p:anim calcmode="lin" valueType="num">
                                      <p:cBhvr additive="base">
                                        <p:cTn id="14"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additive="base">
                                        <p:cTn id="19" dur="500" fill="hold"/>
                                        <p:tgtEl>
                                          <p:spTgt spid="7172"/>
                                        </p:tgtEl>
                                        <p:attrNameLst>
                                          <p:attrName>ppt_x</p:attrName>
                                        </p:attrNameLst>
                                      </p:cBhvr>
                                      <p:tavLst>
                                        <p:tav tm="0">
                                          <p:val>
                                            <p:strVal val="#ppt_x"/>
                                          </p:val>
                                        </p:tav>
                                        <p:tav tm="100000">
                                          <p:val>
                                            <p:strVal val="#ppt_x"/>
                                          </p:val>
                                        </p:tav>
                                      </p:tavLst>
                                    </p:anim>
                                    <p:anim calcmode="lin" valueType="num">
                                      <p:cBhvr additive="base">
                                        <p:cTn id="20"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5"/>
                                        </p:tgtEl>
                                        <p:attrNameLst>
                                          <p:attrName>style.visibility</p:attrName>
                                        </p:attrNameLst>
                                      </p:cBhvr>
                                      <p:to>
                                        <p:strVal val="visible"/>
                                      </p:to>
                                    </p:set>
                                    <p:anim calcmode="lin" valueType="num">
                                      <p:cBhvr additive="base">
                                        <p:cTn id="25" dur="500" fill="hold"/>
                                        <p:tgtEl>
                                          <p:spTgt spid="7175"/>
                                        </p:tgtEl>
                                        <p:attrNameLst>
                                          <p:attrName>ppt_x</p:attrName>
                                        </p:attrNameLst>
                                      </p:cBhvr>
                                      <p:tavLst>
                                        <p:tav tm="0">
                                          <p:val>
                                            <p:strVal val="#ppt_x"/>
                                          </p:val>
                                        </p:tav>
                                        <p:tav tm="100000">
                                          <p:val>
                                            <p:strVal val="#ppt_x"/>
                                          </p:val>
                                        </p:tav>
                                      </p:tavLst>
                                    </p:anim>
                                    <p:anim calcmode="lin" valueType="num">
                                      <p:cBhvr additive="base">
                                        <p:cTn id="26" dur="500" fill="hold"/>
                                        <p:tgtEl>
                                          <p:spTgt spid="717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4"/>
                                        </p:tgtEl>
                                        <p:attrNameLst>
                                          <p:attrName>style.visibility</p:attrName>
                                        </p:attrNameLst>
                                      </p:cBhvr>
                                      <p:to>
                                        <p:strVal val="visible"/>
                                      </p:to>
                                    </p:set>
                                    <p:anim calcmode="lin" valueType="num">
                                      <p:cBhvr additive="base">
                                        <p:cTn id="31" dur="500" fill="hold"/>
                                        <p:tgtEl>
                                          <p:spTgt spid="7174"/>
                                        </p:tgtEl>
                                        <p:attrNameLst>
                                          <p:attrName>ppt_x</p:attrName>
                                        </p:attrNameLst>
                                      </p:cBhvr>
                                      <p:tavLst>
                                        <p:tav tm="0">
                                          <p:val>
                                            <p:strVal val="#ppt_x"/>
                                          </p:val>
                                        </p:tav>
                                        <p:tav tm="100000">
                                          <p:val>
                                            <p:strVal val="#ppt_x"/>
                                          </p:val>
                                        </p:tav>
                                      </p:tavLst>
                                    </p:anim>
                                    <p:anim calcmode="lin" valueType="num">
                                      <p:cBhvr additive="base">
                                        <p:cTn id="32"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77"/>
                                        </p:tgtEl>
                                        <p:attrNameLst>
                                          <p:attrName>style.visibility</p:attrName>
                                        </p:attrNameLst>
                                      </p:cBhvr>
                                      <p:to>
                                        <p:strVal val="visible"/>
                                      </p:to>
                                    </p:set>
                                    <p:anim calcmode="lin" valueType="num">
                                      <p:cBhvr additive="base">
                                        <p:cTn id="37" dur="500" fill="hold"/>
                                        <p:tgtEl>
                                          <p:spTgt spid="7177"/>
                                        </p:tgtEl>
                                        <p:attrNameLst>
                                          <p:attrName>ppt_x</p:attrName>
                                        </p:attrNameLst>
                                      </p:cBhvr>
                                      <p:tavLst>
                                        <p:tav tm="0">
                                          <p:val>
                                            <p:strVal val="#ppt_x"/>
                                          </p:val>
                                        </p:tav>
                                        <p:tav tm="100000">
                                          <p:val>
                                            <p:strVal val="#ppt_x"/>
                                          </p:val>
                                        </p:tav>
                                      </p:tavLst>
                                    </p:anim>
                                    <p:anim calcmode="lin" valueType="num">
                                      <p:cBhvr additive="base">
                                        <p:cTn id="38" dur="500" fill="hold"/>
                                        <p:tgtEl>
                                          <p:spTgt spid="717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176"/>
                                        </p:tgtEl>
                                        <p:attrNameLst>
                                          <p:attrName>style.visibility</p:attrName>
                                        </p:attrNameLst>
                                      </p:cBhvr>
                                      <p:to>
                                        <p:strVal val="visible"/>
                                      </p:to>
                                    </p:set>
                                    <p:anim calcmode="lin" valueType="num">
                                      <p:cBhvr additive="base">
                                        <p:cTn id="43" dur="500" fill="hold"/>
                                        <p:tgtEl>
                                          <p:spTgt spid="7176"/>
                                        </p:tgtEl>
                                        <p:attrNameLst>
                                          <p:attrName>ppt_x</p:attrName>
                                        </p:attrNameLst>
                                      </p:cBhvr>
                                      <p:tavLst>
                                        <p:tav tm="0">
                                          <p:val>
                                            <p:strVal val="#ppt_x"/>
                                          </p:val>
                                        </p:tav>
                                        <p:tav tm="100000">
                                          <p:val>
                                            <p:strVal val="#ppt_x"/>
                                          </p:val>
                                        </p:tav>
                                      </p:tavLst>
                                    </p:anim>
                                    <p:anim calcmode="lin" valueType="num">
                                      <p:cBhvr additive="base">
                                        <p:cTn id="44" dur="500" fill="hold"/>
                                        <p:tgtEl>
                                          <p:spTgt spid="7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4" grpId="0"/>
      <p:bldP spid="71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6" name="内容占位符 2"/>
          <p:cNvSpPr>
            <a:spLocks noGrp="1"/>
          </p:cNvSpPr>
          <p:nvPr/>
        </p:nvSpPr>
        <p:spPr>
          <a:xfrm>
            <a:off x="663575" y="1350645"/>
            <a:ext cx="2057400" cy="4525963"/>
          </a:xfrm>
          <a:prstGeom prst="rect">
            <a:avLst/>
          </a:prstGeom>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dirty="0">
                <a:solidFill>
                  <a:schemeClr val="tx1"/>
                </a:solidFill>
                <a:latin typeface="微软雅黑" panose="020B0503020204020204" charset="-122"/>
                <a:ea typeface="微软雅黑" panose="020B0503020204020204" charset="-122"/>
              </a:rPr>
              <a:t>建立：</a:t>
            </a:r>
            <a:endParaRPr lang="zh-CN" altLang="en-US" dirty="0">
              <a:solidFill>
                <a:schemeClr val="tx1"/>
              </a:solidFill>
              <a:latin typeface="微软雅黑" panose="020B0503020204020204" charset="-122"/>
              <a:ea typeface="微软雅黑" panose="020B0503020204020204" charset="-122"/>
            </a:endParaRPr>
          </a:p>
          <a:p>
            <a:pPr marL="0" indent="0">
              <a:lnSpc>
                <a:spcPct val="150000"/>
              </a:lnSpc>
              <a:buNone/>
            </a:pPr>
            <a:endParaRPr lang="zh-CN" altLang="en-US" dirty="0">
              <a:solidFill>
                <a:schemeClr val="tx1"/>
              </a:solidFill>
              <a:latin typeface="微软雅黑" panose="020B0503020204020204" charset="-122"/>
              <a:ea typeface="微软雅黑" panose="020B0503020204020204" charset="-122"/>
            </a:endParaRPr>
          </a:p>
          <a:p>
            <a:pPr marL="0" indent="0">
              <a:lnSpc>
                <a:spcPct val="150000"/>
              </a:lnSpc>
              <a:buNone/>
            </a:pPr>
            <a:endParaRPr lang="zh-CN" altLang="en-US" dirty="0">
              <a:solidFill>
                <a:schemeClr val="tx1"/>
              </a:solidFill>
              <a:latin typeface="微软雅黑" panose="020B0503020204020204" charset="-122"/>
              <a:ea typeface="微软雅黑" panose="020B0503020204020204" charset="-122"/>
            </a:endParaRPr>
          </a:p>
          <a:p>
            <a:pPr marL="0" indent="0">
              <a:lnSpc>
                <a:spcPct val="150000"/>
              </a:lnSpc>
              <a:buNone/>
            </a:pPr>
            <a:r>
              <a:rPr lang="zh-CN" altLang="en-US" dirty="0">
                <a:solidFill>
                  <a:schemeClr val="tx1"/>
                </a:solidFill>
                <a:latin typeface="微软雅黑" panose="020B0503020204020204" charset="-122"/>
                <a:ea typeface="微软雅黑" panose="020B0503020204020204" charset="-122"/>
              </a:rPr>
              <a:t>发展：</a:t>
            </a:r>
            <a:endParaRPr lang="zh-CN" altLang="en-US" dirty="0">
              <a:solidFill>
                <a:schemeClr val="tx1"/>
              </a:solidFill>
              <a:latin typeface="微软雅黑" panose="020B0503020204020204" charset="-122"/>
              <a:ea typeface="微软雅黑" panose="020B0503020204020204" charset="-122"/>
            </a:endParaRPr>
          </a:p>
          <a:p>
            <a:pPr marL="0" indent="0">
              <a:buNone/>
            </a:pPr>
            <a:endParaRPr lang="zh-CN" altLang="en-US" dirty="0">
              <a:solidFill>
                <a:schemeClr val="tx1"/>
              </a:solidFill>
              <a:latin typeface="微软雅黑" panose="020B0503020204020204" charset="-122"/>
              <a:ea typeface="微软雅黑" panose="020B0503020204020204" charset="-122"/>
            </a:endParaRPr>
          </a:p>
        </p:txBody>
      </p:sp>
      <p:pic>
        <p:nvPicPr>
          <p:cNvPr id="11267" name="图片 1"/>
          <p:cNvPicPr>
            <a:picLocks noChangeAspect="1"/>
          </p:cNvPicPr>
          <p:nvPr/>
        </p:nvPicPr>
        <p:blipFill>
          <a:blip r:embed="rId1"/>
          <a:stretch>
            <a:fillRect/>
          </a:stretch>
        </p:blipFill>
        <p:spPr>
          <a:xfrm>
            <a:off x="7863840" y="849313"/>
            <a:ext cx="2449513" cy="2449512"/>
          </a:xfrm>
          <a:prstGeom prst="rect">
            <a:avLst/>
          </a:prstGeom>
          <a:noFill/>
          <a:ln w="9525">
            <a:noFill/>
          </a:ln>
        </p:spPr>
      </p:pic>
      <p:sp>
        <p:nvSpPr>
          <p:cNvPr id="11268" name="文本框 3"/>
          <p:cNvSpPr txBox="1"/>
          <p:nvPr/>
        </p:nvSpPr>
        <p:spPr>
          <a:xfrm>
            <a:off x="7202805" y="3198495"/>
            <a:ext cx="4352925" cy="645160"/>
          </a:xfrm>
          <a:prstGeom prst="rect">
            <a:avLst/>
          </a:prstGeom>
          <a:noFill/>
          <a:ln w="9525">
            <a:noFill/>
          </a:ln>
        </p:spPr>
        <p:txBody>
          <a:bodyPr wrap="square">
            <a:spAutoFit/>
          </a:bodyPr>
          <a:p>
            <a:pPr algn="ct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计算机（俗称“电脑”）</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1269" name="图片 4"/>
          <p:cNvPicPr>
            <a:picLocks noChangeAspect="1"/>
          </p:cNvPicPr>
          <p:nvPr/>
        </p:nvPicPr>
        <p:blipFill>
          <a:blip r:embed="rId2"/>
          <a:stretch>
            <a:fillRect/>
          </a:stretch>
        </p:blipFill>
        <p:spPr>
          <a:xfrm>
            <a:off x="7863840" y="4060825"/>
            <a:ext cx="2379345" cy="2539365"/>
          </a:xfrm>
          <a:prstGeom prst="rect">
            <a:avLst/>
          </a:prstGeom>
          <a:noFill/>
          <a:ln w="9525">
            <a:noFill/>
          </a:ln>
        </p:spPr>
      </p:pic>
      <p:sp>
        <p:nvSpPr>
          <p:cNvPr id="4" name="文本框 3"/>
          <p:cNvSpPr txBox="1"/>
          <p:nvPr/>
        </p:nvSpPr>
        <p:spPr>
          <a:xfrm>
            <a:off x="2263775" y="1350645"/>
            <a:ext cx="4714875" cy="1753235"/>
          </a:xfrm>
          <a:prstGeom prst="rect">
            <a:avLst/>
          </a:prstGeom>
          <a:noFill/>
          <a:ln w="9525">
            <a:noFill/>
          </a:ln>
        </p:spPr>
        <p:txBody>
          <a:bodyPr>
            <a:spAutoFit/>
          </a:bodyPr>
          <a:p>
            <a:pPr>
              <a:lnSpc>
                <a:spcPct val="150000"/>
              </a:lnSpc>
            </a:pPr>
            <a:r>
              <a:rPr lang="zh-CN" altLang="en-US" sz="2400" dirty="0">
                <a:solidFill>
                  <a:schemeClr val="tx1"/>
                </a:solidFill>
                <a:latin typeface="微软雅黑" panose="020B0503020204020204" charset="-122"/>
                <a:ea typeface="微软雅黑" panose="020B0503020204020204" charset="-122"/>
              </a:rPr>
              <a:t>第二次世界大战后，随着电子计算机的发明和普及，数据库和计算机网络建立起来。</a:t>
            </a:r>
            <a:endParaRPr lang="zh-CN" altLang="en-US" sz="2400" dirty="0">
              <a:solidFill>
                <a:schemeClr val="tx1"/>
              </a:solidFill>
              <a:latin typeface="微软雅黑" panose="020B0503020204020204" charset="-122"/>
              <a:ea typeface="微软雅黑" panose="020B0503020204020204" charset="-122"/>
            </a:endParaRPr>
          </a:p>
        </p:txBody>
      </p:sp>
      <p:sp>
        <p:nvSpPr>
          <p:cNvPr id="5" name="矩形 4"/>
          <p:cNvSpPr/>
          <p:nvPr/>
        </p:nvSpPr>
        <p:spPr>
          <a:xfrm>
            <a:off x="648970" y="4255453"/>
            <a:ext cx="5740400" cy="1753235"/>
          </a:xfrm>
          <a:prstGeom prst="rect">
            <a:avLst/>
          </a:prstGeom>
        </p:spPr>
        <p:txBody>
          <a:bodyPr>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世纪</a:t>
            </a:r>
            <a:r>
              <a:rPr kumimoji="0" lang="en-US" altLang="zh-CN"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90</a:t>
            </a:r>
            <a:r>
              <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年代，互联网在全球迅速普及，成为现代社会重要的基础设施，标志着人类开始进入信息时代。</a:t>
            </a:r>
            <a:endParaRPr kumimoji="0" lang="zh-CN" altLang="en-US" sz="240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 y="69977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9750" y="2084070"/>
            <a:ext cx="9947275" cy="175323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p>
            <a:pPr marL="0" marR="0" lvl="0" indent="0" algn="l" defTabSz="914400" rtl="0" eaLnBrk="1" fontAlgn="base" latinLnBrk="0" hangingPunct="1">
              <a:lnSpc>
                <a:spcPct val="150000"/>
              </a:lnSpc>
              <a:spcBef>
                <a:spcPct val="0"/>
              </a:spcBef>
              <a:spcAft>
                <a:spcPct val="0"/>
              </a:spcAft>
              <a:buClrTx/>
              <a:buSzPct val="100000"/>
              <a:buFont typeface="Arial" panose="020B0604020202020204" pitchFamily="34" charset="0"/>
              <a:buNone/>
              <a:defRPr/>
            </a:pPr>
            <a:r>
              <a:rPr kumimoji="0" lang="zh-CN" altLang="en-US" sz="24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mn-cs"/>
              </a:rPr>
              <a:t>突破了空间的限制，使世界更加紧密地连成一体，人们的生产和生活方式发生了很大变化；方便了人们的日常生活，社会交往方式也发生了变化；为教育提供了新的手段。</a:t>
            </a:r>
            <a:endParaRPr kumimoji="0" lang="zh-CN" altLang="en-US" sz="24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mn-cs"/>
            </a:endParaRPr>
          </a:p>
        </p:txBody>
      </p:sp>
      <p:sp>
        <p:nvSpPr>
          <p:cNvPr id="8" name="矩形 5"/>
          <p:cNvSpPr/>
          <p:nvPr/>
        </p:nvSpPr>
        <p:spPr>
          <a:xfrm>
            <a:off x="605790" y="1568450"/>
            <a:ext cx="4928870" cy="645160"/>
          </a:xfrm>
          <a:prstGeom prst="rect">
            <a:avLst/>
          </a:prstGeom>
          <a:noFill/>
          <a:ln w="9525">
            <a:noFill/>
          </a:ln>
        </p:spPr>
        <p:txBody>
          <a:bodyPr wrap="square" anchor="t">
            <a:spAutoFit/>
          </a:bodyPr>
          <a:p>
            <a:pPr>
              <a:lnSpc>
                <a:spcPct val="150000"/>
              </a:lnSpc>
              <a:buFont typeface="Arial" panose="020B0604020202020204" pitchFamily="34" charset="0"/>
            </a:pPr>
            <a:r>
              <a:rPr lang="zh-CN" altLang="en-US" sz="2400" dirty="0">
                <a:solidFill>
                  <a:srgbClr val="FF0000"/>
                </a:solidFill>
                <a:latin typeface="微软雅黑" panose="020B0503020204020204" charset="-122"/>
                <a:ea typeface="微软雅黑" panose="020B0503020204020204" charset="-122"/>
              </a:rPr>
              <a:t>积极影响：</a:t>
            </a:r>
            <a:endParaRPr lang="zh-CN" altLang="en-US" sz="2400" dirty="0">
              <a:solidFill>
                <a:srgbClr val="FF0000"/>
              </a:solidFill>
              <a:latin typeface="微软雅黑" panose="020B0503020204020204" charset="-122"/>
              <a:ea typeface="微软雅黑" panose="020B0503020204020204" charset="-122"/>
            </a:endParaRPr>
          </a:p>
        </p:txBody>
      </p:sp>
      <p:sp>
        <p:nvSpPr>
          <p:cNvPr id="9" name="矩形 8"/>
          <p:cNvSpPr/>
          <p:nvPr/>
        </p:nvSpPr>
        <p:spPr>
          <a:xfrm>
            <a:off x="763270" y="3837305"/>
            <a:ext cx="5015230" cy="645160"/>
          </a:xfrm>
          <a:prstGeom prst="rect">
            <a:avLst/>
          </a:prstGeom>
          <a:noFill/>
          <a:ln w="9525">
            <a:noFill/>
          </a:ln>
        </p:spPr>
        <p:txBody>
          <a:bodyPr wrap="square" anchor="t">
            <a:spAutoFit/>
          </a:bodyPr>
          <a:p>
            <a:pPr>
              <a:lnSpc>
                <a:spcPct val="150000"/>
              </a:lnSpc>
              <a:buFont typeface="Arial" panose="020B0604020202020204" pitchFamily="34" charset="0"/>
            </a:pPr>
            <a:r>
              <a:rPr lang="zh-CN" altLang="en-US" sz="2400" dirty="0">
                <a:solidFill>
                  <a:srgbClr val="FF0000"/>
                </a:solidFill>
                <a:latin typeface="微软雅黑" panose="020B0503020204020204" charset="-122"/>
                <a:ea typeface="微软雅黑" panose="020B0503020204020204" charset="-122"/>
              </a:rPr>
              <a:t>消极影响：</a:t>
            </a:r>
            <a:endParaRPr lang="zh-CN" altLang="en-US" sz="2400" dirty="0">
              <a:solidFill>
                <a:srgbClr val="FF0000"/>
              </a:solidFill>
              <a:latin typeface="微软雅黑" panose="020B0503020204020204" charset="-122"/>
              <a:ea typeface="微软雅黑" panose="020B0503020204020204" charset="-122"/>
            </a:endParaRPr>
          </a:p>
        </p:txBody>
      </p:sp>
      <p:sp>
        <p:nvSpPr>
          <p:cNvPr id="10" name="文本框 1"/>
          <p:cNvSpPr txBox="1">
            <a:spLocks noChangeArrowheads="1"/>
          </p:cNvSpPr>
          <p:nvPr/>
        </p:nvSpPr>
        <p:spPr bwMode="auto">
          <a:xfrm>
            <a:off x="605790" y="4482465"/>
            <a:ext cx="10073640" cy="11988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p>
            <a:pPr marL="0" marR="0" lvl="0" indent="0" algn="l" defTabSz="914400" rtl="0" eaLnBrk="1" fontAlgn="base" latinLnBrk="0" hangingPunct="1">
              <a:lnSpc>
                <a:spcPct val="150000"/>
              </a:lnSpc>
              <a:spcBef>
                <a:spcPct val="0"/>
              </a:spcBef>
              <a:spcAft>
                <a:spcPct val="0"/>
              </a:spcAft>
              <a:buClrTx/>
              <a:buSzPct val="100000"/>
              <a:buFont typeface="Arial" panose="020B0604020202020204" pitchFamily="34" charset="0"/>
              <a:buNone/>
              <a:defRPr/>
            </a:pPr>
            <a:r>
              <a:rPr kumimoji="0" lang="zh-CN" altLang="en-US" sz="24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出现了网络犯罪等新问题；为人们创造了一个虚拟世界使一些人沉迷不能自拔，特别是一些消极文化和有害思想也得到传播，毒害未成年人的心灵。 </a:t>
            </a:r>
            <a:endParaRPr kumimoji="0" lang="zh-CN" altLang="en-US" sz="24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317" name="Rectangle 2"/>
          <p:cNvSpPr/>
          <p:nvPr/>
        </p:nvSpPr>
        <p:spPr>
          <a:xfrm>
            <a:off x="605790" y="923290"/>
            <a:ext cx="10981055" cy="645160"/>
          </a:xfrm>
          <a:prstGeom prst="rect">
            <a:avLst/>
          </a:prstGeom>
          <a:noFill/>
          <a:ln w="9525">
            <a:noFill/>
          </a:ln>
        </p:spPr>
        <p:txBody>
          <a:bodyPr wrap="square" anchor="t">
            <a:spAutoFit/>
          </a:bodyPr>
          <a:p>
            <a:pPr>
              <a:lnSpc>
                <a:spcPct val="150000"/>
              </a:lnSpc>
              <a:buFont typeface="Arial" panose="020B0604020202020204" pitchFamily="34" charset="0"/>
            </a:pPr>
            <a:r>
              <a:rPr lang="zh-CN" altLang="en-US" sz="2400" dirty="0">
                <a:solidFill>
                  <a:schemeClr val="tx1"/>
                </a:solidFill>
                <a:latin typeface="微软雅黑" panose="020B0503020204020204" charset="-122"/>
                <a:ea typeface="微软雅黑" panose="020B0503020204020204" charset="-122"/>
              </a:rPr>
              <a:t>计算机网络对我们的学习和生活带来的影响</a:t>
            </a:r>
            <a:endParaRPr lang="zh-CN" altLang="en-US" sz="240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 fill="hold"/>
                                        <p:tgtEl>
                                          <p:spTgt spid="8"/>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 fill="hold"/>
                                        <p:tgtEl>
                                          <p:spTgt spid="9"/>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ldLvl="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 y="69977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578" name="Picture 2" descr="http://pic3.nipic.com/20090526/1442444_114727018_2.jpg"/>
          <p:cNvPicPr>
            <a:picLocks noChangeAspect="1" noChangeArrowheads="1"/>
          </p:cNvPicPr>
          <p:nvPr/>
        </p:nvPicPr>
        <p:blipFill>
          <a:blip r:embed="rId1" cstate="print"/>
          <a:srcRect b="6066"/>
          <a:stretch>
            <a:fillRect/>
          </a:stretch>
        </p:blipFill>
        <p:spPr bwMode="auto">
          <a:xfrm>
            <a:off x="3210743" y="1158875"/>
            <a:ext cx="7117531" cy="4929198"/>
          </a:xfrm>
          <a:prstGeom prst="rect">
            <a:avLst/>
          </a:prstGeom>
          <a:noFill/>
        </p:spPr>
      </p:pic>
      <p:sp>
        <p:nvSpPr>
          <p:cNvPr id="5" name="TextBox 4"/>
          <p:cNvSpPr txBox="1"/>
          <p:nvPr/>
        </p:nvSpPr>
        <p:spPr>
          <a:xfrm>
            <a:off x="1647489" y="1359195"/>
            <a:ext cx="921385" cy="4929222"/>
          </a:xfrm>
          <a:prstGeom prst="rect">
            <a:avLst/>
          </a:prstGeom>
          <a:noFill/>
        </p:spPr>
        <p:txBody>
          <a:bodyPr vert="eaVert" wrap="square" rtlCol="0">
            <a:spAutoFit/>
          </a:bodyPr>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互联网对人们生活方式的改变 ：移动办公</a:t>
            </a:r>
            <a:endPar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25" y="676910"/>
            <a:ext cx="12179935" cy="6075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70" y="142875"/>
            <a:ext cx="158115" cy="5340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626" name="Picture 2" descr="http://img.9553.com/uploadfile/2016/1027/20161027053122646.jpg"/>
          <p:cNvPicPr>
            <a:picLocks noChangeAspect="1" noChangeArrowheads="1"/>
          </p:cNvPicPr>
          <p:nvPr/>
        </p:nvPicPr>
        <p:blipFill>
          <a:blip r:embed="rId1" cstate="print"/>
          <a:srcRect/>
          <a:stretch>
            <a:fillRect/>
          </a:stretch>
        </p:blipFill>
        <p:spPr bwMode="auto">
          <a:xfrm>
            <a:off x="658148" y="1658597"/>
            <a:ext cx="6429375" cy="3057526"/>
          </a:xfrm>
          <a:prstGeom prst="rect">
            <a:avLst/>
          </a:prstGeom>
          <a:noFill/>
        </p:spPr>
      </p:pic>
      <p:pic>
        <p:nvPicPr>
          <p:cNvPr id="26628" name="Picture 4" descr="http://img1.gtimg.com/jinhua_house/pics/hv1/127/23/114/7418842.jpg"/>
          <p:cNvPicPr>
            <a:picLocks noChangeAspect="1" noChangeArrowheads="1"/>
          </p:cNvPicPr>
          <p:nvPr/>
        </p:nvPicPr>
        <p:blipFill>
          <a:blip r:embed="rId2" cstate="print"/>
          <a:srcRect/>
          <a:stretch>
            <a:fillRect/>
          </a:stretch>
        </p:blipFill>
        <p:spPr bwMode="auto">
          <a:xfrm>
            <a:off x="7396480" y="1701165"/>
            <a:ext cx="4462145" cy="2971800"/>
          </a:xfrm>
          <a:prstGeom prst="rect">
            <a:avLst/>
          </a:prstGeom>
          <a:noFill/>
        </p:spPr>
      </p:pic>
      <p:sp>
        <p:nvSpPr>
          <p:cNvPr id="5" name="文本框 4"/>
          <p:cNvSpPr txBox="1"/>
          <p:nvPr/>
        </p:nvSpPr>
        <p:spPr>
          <a:xfrm>
            <a:off x="6099810" y="5118735"/>
            <a:ext cx="2540000" cy="460375"/>
          </a:xfrm>
          <a:prstGeom prst="rect">
            <a:avLst/>
          </a:prstGeom>
          <a:noFill/>
        </p:spPr>
        <p:txBody>
          <a:bodyPr wrap="square" rtlCol="0" anchor="t">
            <a:spAutoFit/>
          </a:bodyPr>
          <a:p>
            <a:r>
              <a:rPr lang="zh-CN" altLang="en-US" sz="2400">
                <a:solidFill>
                  <a:srgbClr val="FF0000"/>
                </a:solidFill>
                <a:latin typeface="微软雅黑" panose="020B0503020204020204" charset="-122"/>
                <a:ea typeface="微软雅黑" panose="020B0503020204020204" charset="-122"/>
              </a:rPr>
              <a:t>网上购物</a:t>
            </a:r>
            <a:endParaRPr lang="zh-CN" altLang="en-US" sz="240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AG_VERSION" val="1.0"/>
  <p:tag name="KSO_WM_BEAUTIFY_FLAG" val="#wm#"/>
  <p:tag name="KSO_WM_TEMPLATE_CATEGORY" val="custom"/>
  <p:tag name="KSO_WM_TEMPLATE_INDEX" val="596"/>
  <p:tag name="KSO_WM_UNIT_TYPE" val="a"/>
  <p:tag name="KSO_WM_UNIT_INDEX" val="1"/>
  <p:tag name="KSO_WM_UNIT_ID" val="custom596_12*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63.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64.xml><?xml version="1.0" encoding="utf-8"?>
<p:tagLst xmlns:p="http://schemas.openxmlformats.org/presentationml/2006/main">
  <p:tag name="KSO_WM_MEDIACOVER_FLAG" val="1"/>
</p:tagLst>
</file>

<file path=ppt/tags/tag65.xml><?xml version="1.0" encoding="utf-8"?>
<p:tagLst xmlns:p="http://schemas.openxmlformats.org/presentationml/2006/main">
  <p:tag name="KSO_WM_DOC_GUID" val="{b5504632-86e1-4c68-b081-048ad40f666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2295</Words>
  <Application>WPS 演示</Application>
  <PresentationFormat>自定义</PresentationFormat>
  <Paragraphs>157</Paragraphs>
  <Slides>31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Calibri Light</vt:lpstr>
      <vt:lpstr>Calibri</vt:lpstr>
      <vt:lpstr>思源黑体 CN Bold</vt:lpstr>
      <vt:lpstr>黑体</vt:lpstr>
      <vt:lpstr>微软雅黑</vt:lpstr>
      <vt:lpstr>华文新魏</vt:lpstr>
      <vt:lpstr>Arial Unicode MS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竹影清风</cp:lastModifiedBy>
  <cp:revision>264</cp:revision>
  <dcterms:created xsi:type="dcterms:W3CDTF">2018-02-07T00:47:00Z</dcterms:created>
  <dcterms:modified xsi:type="dcterms:W3CDTF">2019-10-25T23:01:07Z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