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3" r:id="rId4"/>
  </p:sldMasterIdLst>
  <p:notesMasterIdLst>
    <p:notesMasterId r:id="rId6"/>
  </p:notesMasterIdLst>
  <p:sldIdLst>
    <p:sldId id="365" r:id="rId5"/>
    <p:sldId id="275" r:id="rId7"/>
    <p:sldId id="349" r:id="rId8"/>
    <p:sldId id="386" r:id="rId9"/>
    <p:sldId id="364" r:id="rId10"/>
    <p:sldId id="347" r:id="rId11"/>
    <p:sldId id="351" r:id="rId12"/>
    <p:sldId id="398" r:id="rId13"/>
    <p:sldId id="399" r:id="rId14"/>
    <p:sldId id="366" r:id="rId15"/>
    <p:sldId id="385" r:id="rId16"/>
    <p:sldId id="350" r:id="rId17"/>
    <p:sldId id="387" r:id="rId18"/>
    <p:sldId id="39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2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zh-TW" b="1" dirty="0">
                <a:latin typeface="標楷體" pitchFamily="65" charset="-120"/>
                <a:ea typeface="標楷體" pitchFamily="65" charset="-120"/>
                <a:sym typeface="+mn-ea"/>
              </a:rPr>
              <a:t>崇尚独裁、刻薄寡恩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sym typeface="+mn-ea"/>
              </a:rPr>
              <a:t>秦始皇治國有何缺失？其暴政對人民有何傷害？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sym typeface="+mn-ea"/>
              </a:rPr>
              <a:t>秦始皇不但施行嚴刑苛法，更大興土木、勞役百姓，賦稅沉重。這些暴政使人民被長期徵調奴役，生活困苦；苛法更使人民生活在惶恐之中。</a:t>
            </a:r>
            <a:r>
              <a:rPr lang="zh-CN" altLang="zh-TW" b="1" dirty="0">
                <a:solidFill>
                  <a:srgbClr val="FF0000"/>
                </a:solidFill>
                <a:latin typeface="標楷體" pitchFamily="65" charset="-120"/>
                <a:sym typeface="+mn-ea"/>
              </a:rPr>
              <a:t>学生想象秦统一之后百姓的生活状况？商人、六国贵族 普通百姓、财产被各国士兵抢夺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隶属于楚怀王的重要的两只：刘项    歼灭秦军主力的是哪只起义军？秦朝又是被哪只起义军所灭？秦朝是在什么时间灭亡的？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6B3E2F4-F057-4DDF-B8CD-C4DCC29FE1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明修栈道暗度陈仓攻占关中   鸿沟为界  四面楚歌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0" algn="l"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项羽：势力强大，却刚愎自用，一味依赖武力。 进入咸阳后：项羽报复、刘邦安定人心      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sym typeface="+mn-ea"/>
              </a:rPr>
              <a:t>劉邦鬥志頑強，又善用謀略和人才，而項羽則驕傲自滿、輕視人才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十五年而亡   秦朝对人民实行暴政，最后导致灭亡     </a:t>
            </a:r>
            <a:endParaRPr lang="zh-CN" altLang="en-US" b="1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评价历史人物要置于其所处的历史环境当中，不要上帝视角    </a:t>
            </a:r>
            <a:r>
              <a:rPr lang="en-US" altLang="zh-CN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</a:t>
            </a:r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秦之亡，在得不在制，周之亡，在制不在德</a:t>
            </a:r>
            <a:r>
              <a:rPr lang="en-US" altLang="zh-CN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秦亡而政在，百代行秦制。  六国贵族、利益集团、接班人</a:t>
            </a:r>
            <a:endParaRPr lang="zh-CN" altLang="en-US" b="1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r>
              <a: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启示：任何政策的推行，都必须考虑人民的承受能力，不能损害人民的利益   </a:t>
            </a:r>
            <a:r>
              <a:rPr lang="zh-TW" altLang="en-US" b="1" dirty="0">
                <a:ea typeface="標楷體" pitchFamily="65" charset="-120"/>
                <a:sym typeface="+mn-ea"/>
              </a:rPr>
              <a:t>你认为秦始皇要为秦亡负上多大的责任？试加以解释。</a:t>
            </a:r>
            <a:r>
              <a:rPr lang="zh-TW" altLang="en-US" b="1" dirty="0">
                <a:solidFill>
                  <a:srgbClr val="FF0000"/>
                </a:solidFill>
                <a:sym typeface="+mn-ea"/>
              </a:rPr>
              <a:t>秦始皇滥用民力，征收重税，又以严刑峻法来管治，使秦朝尽失民心，统治动摇。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sym typeface="+mn-ea"/>
              </a:rPr>
              <a:t>秦朝末年为何会「一夫发难，天下响应」？   </a:t>
            </a:r>
            <a:r>
              <a:rPr lang="zh-CN" altLang="zh-TW" b="1" dirty="0">
                <a:latin typeface="標楷體" pitchFamily="65" charset="-120"/>
                <a:ea typeface="標楷體" pitchFamily="65" charset="-120"/>
                <a:sym typeface="+mn-ea"/>
              </a:rPr>
              <a:t>民主、和谐、平等、自由、对于</a:t>
            </a:r>
            <a:r>
              <a:rPr lang="en-US" altLang="zh-CN" b="1" dirty="0">
                <a:latin typeface="標楷體" pitchFamily="65" charset="-120"/>
                <a:ea typeface="標楷體" pitchFamily="65" charset="-120"/>
                <a:sym typeface="+mn-ea"/>
              </a:rPr>
              <a:t>2000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  <a:sym typeface="+mn-ea"/>
              </a:rPr>
              <a:t>多年的中国封建王朝，可谓是</a:t>
            </a:r>
            <a:r>
              <a:rPr lang="en-US" altLang="zh-CN" b="1" dirty="0">
                <a:latin typeface="標楷體" pitchFamily="65" charset="-120"/>
                <a:ea typeface="標楷體" pitchFamily="65" charset="-120"/>
                <a:sym typeface="+mn-ea"/>
              </a:rPr>
              <a:t>“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  <a:sym typeface="+mn-ea"/>
              </a:rPr>
              <a:t>其兴也勃，其亡也忽</a:t>
            </a:r>
            <a:r>
              <a:rPr lang="en-US" altLang="zh-CN" b="1" dirty="0">
                <a:latin typeface="標楷體" pitchFamily="65" charset="-120"/>
                <a:ea typeface="標楷體" pitchFamily="65" charset="-120"/>
                <a:sym typeface="+mn-ea"/>
              </a:rPr>
              <a:t>”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  <a:sym typeface="+mn-ea"/>
              </a:rPr>
              <a:t>，从秦到清朝，周而复始的更替，始终未跳出周期律，其中有一个现象：王朝的兴衰取决于君主自身的约束力，秦人不暇自哀，而后人哀之，后人哀之而不鉴之，亦使后人而复哀后人也</a:t>
            </a:r>
            <a:r>
              <a:rPr lang="en-US" altLang="zh-CN" b="1" dirty="0">
                <a:latin typeface="標楷體" pitchFamily="65" charset="-120"/>
                <a:ea typeface="標楷體" pitchFamily="65" charset="-120"/>
                <a:sym typeface="+mn-ea"/>
              </a:rPr>
              <a:t>”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  <a:sym typeface="+mn-ea"/>
              </a:rPr>
              <a:t>前车之鉴后事之师。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  <a:p>
            <a:endParaRPr lang="en-US" altLang="zh-TW" b="1" dirty="0">
              <a:ea typeface="標楷體" pitchFamily="65" charset="-120"/>
            </a:endParaRPr>
          </a:p>
          <a:p>
            <a:endParaRPr lang="zh-CN" alt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秦始皇怎样对付六国遗民和反秦言论？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sym typeface="+mn-ea"/>
              </a:rPr>
              <a:t>生男慎勿举，生女哺用晡。不见长城下，尸骨相支柱。       犹群羊聚猪，皆可竿而驱之 大肆征发民众、不体恤民间疾苦，过度消耗了社会的承受力    这些工程在实施的过程中有什么相似点？  这么多青壮年劳动力都去服徭役了，那么正常的农业生产活动谁来做？什么影响（人拴到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TW" altLang="en-US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+mn-ea"/>
              </a:rPr>
              <a:t>秦始皇陵總面積為五十六平方公里！ </a:t>
            </a:r>
            <a:r>
              <a:rPr lang="zh-CN" altLang="zh-TW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+mn-ea"/>
              </a:rPr>
              <a:t>世界第八大奇迹。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秦朝法律规定：男子</a:t>
            </a:r>
            <a:r>
              <a:rPr lang="en-US" altLang="zh-CN">
                <a:sym typeface="+mn-ea"/>
              </a:rPr>
              <a:t>17</a:t>
            </a:r>
            <a:r>
              <a:rPr lang="zh-CN" altLang="en-US">
                <a:sym typeface="+mn-ea"/>
              </a:rPr>
              <a:t>岁就需要到官府登记户籍，从此开始服徭役，直到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岁才能免除。</a:t>
            </a:r>
            <a:endParaRPr lang="zh-CN" altLang="en-US"/>
          </a:p>
          <a:p>
            <a:r>
              <a:rPr lang="zh-CN" altLang="en-US">
                <a:sym typeface="+mn-ea"/>
              </a:rPr>
              <a:t>据估计，当时全国人口约</a:t>
            </a:r>
            <a:r>
              <a:rPr lang="en-US" altLang="zh-CN">
                <a:sym typeface="+mn-ea"/>
              </a:rPr>
              <a:t>2000</a:t>
            </a:r>
            <a:r>
              <a:rPr lang="zh-CN" altLang="en-US">
                <a:sym typeface="+mn-ea"/>
              </a:rPr>
              <a:t>万，秦始皇北筑长城征调</a:t>
            </a:r>
            <a:r>
              <a:rPr lang="en-US" altLang="zh-CN">
                <a:sym typeface="+mn-ea"/>
              </a:rPr>
              <a:t>40</a:t>
            </a:r>
            <a:r>
              <a:rPr lang="zh-CN" altLang="en-US">
                <a:sym typeface="+mn-ea"/>
              </a:rPr>
              <a:t>万，南戍五岭又</a:t>
            </a:r>
            <a:r>
              <a:rPr lang="en-US" altLang="zh-CN">
                <a:sym typeface="+mn-ea"/>
              </a:rPr>
              <a:t>50</a:t>
            </a:r>
            <a:r>
              <a:rPr lang="zh-CN" altLang="en-US">
                <a:sym typeface="+mn-ea"/>
              </a:rPr>
              <a:t>万，修直道</a:t>
            </a:r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多万人，修建骊山陵墓、阿房宫又</a:t>
            </a:r>
            <a:r>
              <a:rPr lang="en-US" altLang="zh-CN">
                <a:sym typeface="+mn-ea"/>
              </a:rPr>
              <a:t>70</a:t>
            </a:r>
            <a:r>
              <a:rPr lang="zh-CN" altLang="en-US">
                <a:sym typeface="+mn-ea"/>
              </a:rPr>
              <a:t>多万，每年征调服役的不下</a:t>
            </a:r>
            <a:r>
              <a:rPr lang="en-US" altLang="zh-CN">
                <a:sym typeface="+mn-ea"/>
              </a:rPr>
              <a:t>300</a:t>
            </a:r>
            <a:r>
              <a:rPr lang="zh-CN" altLang="en-US">
                <a:sym typeface="+mn-ea"/>
              </a:rPr>
              <a:t>万人。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土地私有在全国推行  兼并六国后，</a:t>
            </a:r>
            <a:r>
              <a:rPr lang="zh-TW" altLang="en-US" dirty="0">
                <a:solidFill>
                  <a:srgbClr val="000000"/>
                </a:solidFill>
                <a:latin typeface="PMingLiU" pitchFamily="18" charset="-120"/>
                <a:sym typeface="+mn-ea"/>
              </a:rPr>
              <a:t>廢除了先代帝王的法則，撤銷禮儀之官，專門使用刑罰治民</a:t>
            </a:r>
            <a:r>
              <a:rPr lang="zh-CN" altLang="zh-TW" dirty="0">
                <a:solidFill>
                  <a:srgbClr val="000000"/>
                </a:solidFill>
                <a:latin typeface="PMingLiU" pitchFamily="18" charset="-120"/>
                <a:sym typeface="+mn-ea"/>
              </a:rPr>
              <a:t>。</a:t>
            </a:r>
            <a:r>
              <a:rPr lang="zh-CN" altLang="en-US">
                <a:sym typeface="+mn-ea"/>
              </a:rPr>
              <a:t>违反法律者：  鞋子没人买拐杖却是抢手货</a:t>
            </a:r>
            <a:endParaRPr lang="zh-CN" altLang="en-US"/>
          </a:p>
          <a:p>
            <a:r>
              <a:rPr lang="zh-CN" altLang="en-US">
                <a:sym typeface="+mn-ea"/>
              </a:rPr>
              <a:t>黥面（即在脸上刺字，是秦朝的一种侮辱刑）劓（即割鼻子，也是秦的一种酷刑）砍断左右趾（即砍掉左右脚），腰斩（拦腰斩断）醢（音海，即剁成肉酱）车裂</a:t>
            </a:r>
            <a:r>
              <a:rPr lang="en-US" altLang="zh-CN">
                <a:sym typeface="+mn-ea"/>
              </a:rPr>
              <a:t>......</a:t>
            </a:r>
            <a:r>
              <a:rPr lang="zh-CN" altLang="en-US">
                <a:sym typeface="+mn-ea"/>
              </a:rPr>
              <a:t>连坐制</a:t>
            </a:r>
            <a:endParaRPr lang="zh-CN" altLang="en-US">
              <a:sym typeface="+mn-ea"/>
            </a:endParaRPr>
          </a:p>
          <a:p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（穿囚衣的犯人堵塞了道路，监狱多得像市场一样）     深山  公子扶苏 起义         学生说秦朝都有哪些刑罚？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死刑：具五刑、族诛、腰斩、车裂、弃市、枭首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肉刑：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黥、劓、斩左右趾、宫刑</a:t>
            </a:r>
            <a:endParaRPr lang="zh-CN" altLang="en-US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劳役刑：城旦春、鬼薪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耻辱刑：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身份刑：废刑、夺爵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财产刑：赁刑、赎刑、没刑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流放刑：迁、谪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endParaRPr lang="zh-CN" altLang="en-US"/>
          </a:p>
          <a:p>
            <a:endParaRPr lang="zh-CN" altLang="zh-CN" b="1" dirty="0">
              <a:solidFill>
                <a:srgbClr val="FFC000"/>
              </a:solidFill>
              <a:latin typeface="Arial" panose="020B0604020202020204" pitchFamily="34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你怎么看待秦始皇焚书坑儒这两个事</a:t>
            </a:r>
            <a:r>
              <a:rPr lang="en-US" altLang="zh-CN"/>
              <a:t>?  </a:t>
            </a:r>
            <a:r>
              <a:rPr lang="zh-CN" altLang="en-US"/>
              <a:t>降低了皇帝的公信力和凝聚力 </a:t>
            </a:r>
            <a:r>
              <a:rPr lang="en-US" altLang="zh-CN"/>
              <a:t> </a:t>
            </a:r>
            <a:r>
              <a:rPr lang="zh-CN" altLang="en-US"/>
              <a:t>民众丧失了对始皇帝的信心 </a:t>
            </a:r>
            <a:r>
              <a:rPr lang="en-US" altLang="zh-CN"/>
              <a:t>  </a:t>
            </a:r>
            <a:r>
              <a:rPr lang="zh-CN" altLang="en-US"/>
              <a:t>讽刺性的内容、不利于统治</a:t>
            </a:r>
            <a:r>
              <a:rPr lang="en-US" altLang="zh-CN"/>
              <a:t>        </a:t>
            </a:r>
            <a:r>
              <a:rPr lang="zh-CN" altLang="en-US"/>
              <a:t>控制言论 注重实效</a:t>
            </a:r>
            <a:r>
              <a:rPr lang="en-US" altLang="zh-CN"/>
              <a:t>                   </a:t>
            </a:r>
            <a:r>
              <a:rPr lang="zh-CN" altLang="en-US"/>
              <a:t>伐无道、诛暴秦  沙丘政变    反秦群体：六国宗室、百姓、士人    树倒猢狲散 大厦将倾，独木难支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 前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208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年被车夫庄贾杀害。    如果没有这场雨起义还会爆发吗？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  <a:sym typeface="+mn-ea"/>
              </a:rPr>
              <a:t>从陈胜、吴广的起义过程中，你可以看出有哪些首创精神？   我们拯救不了世界、我们跨越不了阶级</a:t>
            </a:r>
            <a:endParaRPr lang="zh-CN" altLang="zh-CN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你知道的农民起义都有哪些？历朝历代都有 （绿林、黄巾、瓦岗军、太平天国运动）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  <a:sym typeface="+mn-ea"/>
              </a:rPr>
              <a:t>从陈胜、吴广的起义过程中，你可以看出有哪些首创精神？   我们拯救不了世界、我们跨越不了阶级</a:t>
            </a:r>
            <a:endParaRPr lang="zh-CN" altLang="zh-CN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image" Target="../media/image4.png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image" Target="../media/image3.png"/><Relationship Id="rId12" Type="http://schemas.openxmlformats.org/officeDocument/2006/relationships/tags" Target="../tags/tag9.xml"/><Relationship Id="rId11" Type="http://schemas.openxmlformats.org/officeDocument/2006/relationships/image" Target="../media/image2.pn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71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image" Target="../media/image3.png"/><Relationship Id="rId14" Type="http://schemas.openxmlformats.org/officeDocument/2006/relationships/tags" Target="../tags/tag80.xml"/><Relationship Id="rId13" Type="http://schemas.openxmlformats.org/officeDocument/2006/relationships/image" Target="../media/image2.png"/><Relationship Id="rId12" Type="http://schemas.openxmlformats.org/officeDocument/2006/relationships/tags" Target="../tags/tag79.xml"/><Relationship Id="rId11" Type="http://schemas.openxmlformats.org/officeDocument/2006/relationships/image" Target="../media/image1.jpeg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8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image" Target="../media/image11.png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microsoft.com/office/2007/relationships/hdphoto" Target="../media/image10.wdp"/><Relationship Id="rId6" Type="http://schemas.openxmlformats.org/officeDocument/2006/relationships/image" Target="../media/image12.png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6.png"/><Relationship Id="rId4" Type="http://schemas.openxmlformats.org/officeDocument/2006/relationships/tags" Target="../tags/tag28.xml"/><Relationship Id="rId3" Type="http://schemas.openxmlformats.org/officeDocument/2006/relationships/image" Target="../media/image5.png"/><Relationship Id="rId2" Type="http://schemas.openxmlformats.org/officeDocument/2006/relationships/tags" Target="../tags/tag27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image" Target="../media/image9.png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image" Target="../media/image8.png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9.png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image" Target="../media/image9.png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image" Target="../media/image11.png"/><Relationship Id="rId2" Type="http://schemas.openxmlformats.org/officeDocument/2006/relationships/tags" Target="../tags/tag30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9.png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image" Target="../media/image9.png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image" Target="../media/image9.png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image" Target="../media/image9.png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0" Type="http://schemas.openxmlformats.org/officeDocument/2006/relationships/tags" Target="../tags/tag355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image" Target="../media/image9.png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0" Type="http://schemas.openxmlformats.org/officeDocument/2006/relationships/tags" Target="../tags/tag36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image" Target="../media/image9.png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80.xml"/><Relationship Id="rId8" Type="http://schemas.openxmlformats.org/officeDocument/2006/relationships/tags" Target="../tags/tag379.xml"/><Relationship Id="rId7" Type="http://schemas.openxmlformats.org/officeDocument/2006/relationships/tags" Target="../tags/tag378.xml"/><Relationship Id="rId6" Type="http://schemas.openxmlformats.org/officeDocument/2006/relationships/image" Target="../media/image9.png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2" Type="http://schemas.openxmlformats.org/officeDocument/2006/relationships/tags" Target="../tags/tag383.xml"/><Relationship Id="rId11" Type="http://schemas.openxmlformats.org/officeDocument/2006/relationships/tags" Target="../tags/tag382.xml"/><Relationship Id="rId10" Type="http://schemas.openxmlformats.org/officeDocument/2006/relationships/tags" Target="../tags/tag381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image" Target="../media/image9.png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image" Target="../media/image9.png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image" Target="../media/image12.png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30" name="任意多边形 29"/>
            <p:cNvSpPr/>
            <p:nvPr>
              <p:custDataLst>
                <p:tags r:id="rId5"/>
              </p:custDataLst>
            </p:nvPr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6"/>
              </p:custDataLst>
            </p:nvPr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弦形 4"/>
            <p:cNvSpPr/>
            <p:nvPr>
              <p:custDataLst>
                <p:tags r:id="rId7"/>
              </p:custDataLst>
            </p:nvPr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8"/>
              </p:custDataLst>
            </p:nvPr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9"/>
              </p:custDataLst>
            </p:nvPr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2"/>
            </p:custDataLst>
          </p:nvPr>
        </p:nvSpPr>
        <p:spPr>
          <a:xfrm>
            <a:off x="3037148" y="2206805"/>
            <a:ext cx="5989256" cy="830997"/>
          </a:xfrm>
        </p:spPr>
        <p:txBody>
          <a:bodyPr lIns="90000" tIns="46800" rIns="90000" bIns="46800" anchor="t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 lIns="90000" tIns="46800" rIns="90000" bIns="46800"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 lIns="90000" tIns="46800" rIns="90000" bIns="4680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 lIns="90000" tIns="46800" rIns="90000" bIns="46800"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26"/>
            </p:custDataLst>
          </p:nvPr>
        </p:nvSpPr>
        <p:spPr>
          <a:xfrm>
            <a:off x="4598400" y="3234891"/>
            <a:ext cx="2995200" cy="42473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弦形 4"/>
            <p:cNvSpPr/>
            <p:nvPr>
              <p:custDataLst>
                <p:tags r:id="rId7"/>
              </p:custDataLst>
            </p:nvPr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9"/>
              </p:custDataLst>
            </p:nvPr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39" name="矩形 38"/>
          <p:cNvSpPr/>
          <p:nvPr>
            <p:custDataLst>
              <p:tags r:id="rId17"/>
            </p:custDataLst>
          </p:nvPr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>
            <p:custDataLst>
              <p:tags r:id="rId18"/>
            </p:custDataLst>
          </p:nvPr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>
            <p:custDataLst>
              <p:tags r:id="rId19"/>
            </p:custDataLst>
          </p:nvPr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>
            <p:custDataLst>
              <p:tags r:id="rId20"/>
            </p:custDataLst>
          </p:nvPr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>
            <p:custDataLst>
              <p:tags r:id="rId21"/>
            </p:custDataLst>
          </p:nvPr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"/>
            </p:custDataLst>
          </p:nvPr>
        </p:nvSpPr>
        <p:spPr>
          <a:xfrm>
            <a:off x="3037147" y="2204344"/>
            <a:ext cx="5989257" cy="833178"/>
          </a:xfrm>
        </p:spPr>
        <p:txBody>
          <a:bodyPr lIns="90000" tIns="46800" rIns="90000" bIns="46800" anchor="ctr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15" hasCustomPrompt="1"/>
            <p:custDataLst>
              <p:tags r:id="rId23"/>
            </p:custDataLst>
          </p:nvPr>
        </p:nvSpPr>
        <p:spPr>
          <a:xfrm>
            <a:off x="4598400" y="3236083"/>
            <a:ext cx="2995200" cy="42473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04660" y="2156873"/>
            <a:ext cx="6562800" cy="1133805"/>
          </a:xfrm>
        </p:spPr>
        <p:txBody>
          <a:bodyPr lIns="90000" tIns="46800" rIns="90000" bIns="46800" anchor="b" anchorCtr="0">
            <a:normAutofit/>
          </a:bodyPr>
          <a:lstStyle>
            <a:lvl1pPr algn="dist">
              <a:lnSpc>
                <a:spcPct val="100000"/>
              </a:lnSpc>
              <a:defRPr sz="6000" b="0" spc="40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64731" y="3393513"/>
            <a:ext cx="6017450" cy="428840"/>
          </a:xfrm>
        </p:spPr>
        <p:txBody>
          <a:bodyPr lIns="90000" tIns="0" rIns="90000" bIns="468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accent1"/>
                </a:solidFill>
                <a:uFillTx/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104900" y="4800600"/>
            <a:ext cx="2700000" cy="4143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4" name="图片 3" descr="1]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连接符 12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1" name="图片 10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 descr="1]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231271" y="3630439"/>
            <a:ext cx="11135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06259" y="1859082"/>
            <a:ext cx="5695200" cy="1569600"/>
          </a:xfrm>
        </p:spPr>
        <p:txBody>
          <a:bodyPr lIns="90000" tIns="46800" rIns="90000" bIns="0" anchor="t" anchorCtr="0">
            <a:normAutofit/>
          </a:bodyPr>
          <a:lstStyle>
            <a:lvl1pPr algn="dist">
              <a:defRPr sz="8600" b="0" u="none" strike="noStrike" kern="1200" cap="none" spc="300" normalizeH="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uFillTx/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04737" y="4065405"/>
            <a:ext cx="3873600" cy="615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5" name="直接连接符 14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接连接符 15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6" name="图片 15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]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9365425" y="181610"/>
            <a:ext cx="2826575" cy="68408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5" name="直接连接符 14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接连接符 15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5" name="矩形 14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6" name="图片 15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04661" y="2048444"/>
            <a:ext cx="5461200" cy="104967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1074738" y="4574222"/>
            <a:ext cx="3114675" cy="431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122787" y="3260725"/>
            <a:ext cx="5180400" cy="336550"/>
          </a:xfrm>
        </p:spPr>
        <p:txBody>
          <a:bodyPr>
            <a:normAutofit/>
          </a:bodyPr>
          <a:lstStyle>
            <a:lvl1pPr marL="0" indent="0" algn="dist">
              <a:lnSpc>
                <a:spcPct val="150000"/>
              </a:lnSpc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1]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9" name="直接连接符 8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7" name="图片 6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-193040"/>
            <a:ext cx="12192000" cy="7233602"/>
            <a:chOff x="0" y="-193040"/>
            <a:chExt cx="12192000" cy="7233602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489585" y="443230"/>
              <a:ext cx="11213465" cy="5971540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25" l="9873" r="100000">
                          <a14:foregroundMark x1="69586" y1="24750" x2="68949" y2="35625"/>
                          <a14:foregroundMark x1="69427" y1="34875" x2="78503" y2="41375"/>
                          <a14:foregroundMark x1="79299" y1="40500" x2="84236" y2="31500"/>
                          <a14:foregroundMark x1="64013" y1="63250" x2="74682" y2="80000"/>
                          <a14:foregroundMark x1="75318" y1="80125" x2="91083" y2="77375"/>
                          <a14:foregroundMark x1="90764" y1="75375" x2="85828" y2="62375"/>
                          <a14:foregroundMark x1="84713" y1="62125" x2="50955" y2="61000"/>
                          <a14:foregroundMark x1="65127" y1="69000" x2="87739" y2="75500"/>
                          <a14:foregroundMark x1="86146" y1="74000" x2="79936" y2="791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877286" y="-193040"/>
              <a:ext cx="2314714" cy="7223125"/>
            </a:xfrm>
            <a:prstGeom prst="rect">
              <a:avLst/>
            </a:prstGeom>
          </p:spPr>
        </p:pic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25" l="9873" r="100000">
                          <a14:foregroundMark x1="69586" y1="24750" x2="68949" y2="35625"/>
                          <a14:foregroundMark x1="69427" y1="34875" x2="78503" y2="41375"/>
                          <a14:foregroundMark x1="79299" y1="40500" x2="84236" y2="31500"/>
                          <a14:foregroundMark x1="64013" y1="63250" x2="74682" y2="80000"/>
                          <a14:foregroundMark x1="75318" y1="80125" x2="91083" y2="77375"/>
                          <a14:foregroundMark x1="90764" y1="75375" x2="85828" y2="62375"/>
                          <a14:foregroundMark x1="84713" y1="62125" x2="50955" y2="61000"/>
                          <a14:foregroundMark x1="65127" y1="69000" x2="87739" y2="75500"/>
                          <a14:foregroundMark x1="86146" y1="74000" x2="79936" y2="791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-182563"/>
              <a:ext cx="2314714" cy="72231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132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4337" y="1807908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29201">
            <a:off x="9418123" y="2335307"/>
            <a:ext cx="759419" cy="984432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2488989" y="4327955"/>
            <a:ext cx="1962188" cy="1962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566106" y="4887010"/>
            <a:ext cx="5136905" cy="83099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矩形 6"/>
          <p:cNvSpPr/>
          <p:nvPr>
            <p:custDataLst>
              <p:tags r:id="rId2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873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04660" y="2156873"/>
            <a:ext cx="6562800" cy="1133805"/>
          </a:xfrm>
        </p:spPr>
        <p:txBody>
          <a:bodyPr lIns="90000" tIns="46800" rIns="90000" bIns="46800" anchor="b" anchorCtr="0">
            <a:normAutofit fontScale="90000"/>
          </a:bodyPr>
          <a:lstStyle>
            <a:lvl1pPr algn="dist">
              <a:lnSpc>
                <a:spcPct val="100000"/>
              </a:lnSpc>
              <a:defRPr sz="6000" b="0" spc="40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48874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64731" y="3393513"/>
            <a:ext cx="6017450" cy="428840"/>
          </a:xfrm>
        </p:spPr>
        <p:txBody>
          <a:bodyPr lIns="90000" tIns="0" rIns="90000" bIns="468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875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6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77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78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104900" y="4800600"/>
            <a:ext cx="2700000" cy="4143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2097216" name="图片 3" descr="1]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8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76" name="组合 9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28" name="直接连接符 11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29" name="直接连接符 12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182" name="图片 10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65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5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5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矩形 6"/>
          <p:cNvSpPr/>
          <p:nvPr>
            <p:custDataLst>
              <p:tags r:id="rId2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2097220" name="图片 7" descr="1]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  <p:cxnSp>
        <p:nvCxnSpPr>
          <p:cNvPr id="3145742" name="直接连接符 10"/>
          <p:cNvCxnSpPr/>
          <p:nvPr>
            <p:custDataLst>
              <p:tags r:id="rId5"/>
            </p:custDataLst>
          </p:nvPr>
        </p:nvCxnSpPr>
        <p:spPr>
          <a:xfrm>
            <a:off x="1231271" y="3630439"/>
            <a:ext cx="11135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0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06259" y="1859082"/>
            <a:ext cx="5695200" cy="1569600"/>
          </a:xfrm>
        </p:spPr>
        <p:txBody>
          <a:bodyPr lIns="90000" tIns="46800" rIns="90000" bIns="0" anchor="t" anchorCtr="0">
            <a:normAutofit fontScale="90000"/>
          </a:bodyPr>
          <a:lstStyle>
            <a:lvl1pPr algn="dist">
              <a:defRPr sz="8600" b="0" u="none" strike="noStrike" kern="1200" cap="none" spc="300" normalizeH="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48903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4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05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906" name="文本占位符 8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04737" y="4065405"/>
            <a:ext cx="3873600" cy="615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1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6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36" name="直接连接符 14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37" name="直接连接符 15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0" name="图片 13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2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2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82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2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3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63" name="组合 14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43" name="直接连接符 16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44" name="直接连接符 17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23" name="图片 15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914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15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916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17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918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19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20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21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图片 8" descr="1]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9365425" y="181610"/>
            <a:ext cx="2826575" cy="6840855"/>
          </a:xfrm>
          <a:prstGeom prst="rect">
            <a:avLst/>
          </a:prstGeom>
        </p:spPr>
      </p:pic>
      <p:sp>
        <p:nvSpPr>
          <p:cNvPr id="1048856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57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8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9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组合 11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41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38" name="直接连接符 14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39" name="直接连接符 15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2" name="图片 13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36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37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838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839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840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41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3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83" name="矩形 14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8" name="图片 15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84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85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86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7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8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0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10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08" name="图片 12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11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2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3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14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04661" y="2048444"/>
            <a:ext cx="5461200" cy="1049679"/>
          </a:xfrm>
        </p:spPr>
        <p:txBody>
          <a:bodyPr vert="horz" lIns="90000" tIns="46800" rIns="90000" bIns="46800" rtlCol="0" anchor="ctr" anchorCtr="0">
            <a:normAutofit fontScale="90000"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48816" name="文本占位符 1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1074738" y="4574222"/>
            <a:ext cx="3114675" cy="431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>
              <a:buNone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817" name="矩形 5"/>
          <p:cNvSpPr/>
          <p:nvPr>
            <p:custDataLst>
              <p:tags r:id="rId4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818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9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820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21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122787" y="3260725"/>
            <a:ext cx="5180400" cy="336550"/>
          </a:xfrm>
        </p:spPr>
        <p:txBody>
          <a:bodyPr>
            <a:normAutofit/>
          </a:bodyPr>
          <a:lstStyle>
            <a:lvl1pPr marL="0" indent="0" algn="dist">
              <a:lnSpc>
                <a:spcPct val="150000"/>
              </a:lnSpc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2097209" name="图片 7" descr="1]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2"/>
          <p:cNvGrpSpPr/>
          <p:nvPr>
            <p:custDataLst>
              <p:tags r:id="rId2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52" name="组合 11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40" name="直接连接符 8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41" name="直接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7" name="图片 6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79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80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1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82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0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00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07" name="图片 12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01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 fontScale="90000"/>
          </a:bodyPr>
          <a:lstStyle>
            <a:lvl1pPr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802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0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0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ea typeface="微软雅黑" panose="020B0503020204020204" charset="-122"/>
              <a:sym typeface="+mn-ea"/>
            </a:endParaRPr>
          </a:p>
        </p:txBody>
      </p:sp>
      <p:grpSp>
        <p:nvGrpSpPr>
          <p:cNvPr id="148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65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5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66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 fontScale="90000"/>
          </a:bodyPr>
          <a:lstStyle>
            <a:lvl1pPr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048867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8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69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70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71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38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29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1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30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31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2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33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34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35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56" name="组合 9"/>
          <p:cNvGrpSpPr/>
          <p:nvPr>
            <p:custDataLst>
              <p:tags r:id="rId3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90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9" name="图片 11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91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2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3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94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95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96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38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684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684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5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4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3" name="图片 13" descr="1]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43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1048844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45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6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47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48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4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50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51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矩形 7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60" name="组合 5"/>
          <p:cNvGrpSpPr/>
          <p:nvPr>
            <p:custDataLst>
              <p:tags r:id="rId3"/>
            </p:custDataLst>
          </p:nvPr>
        </p:nvGrpSpPr>
        <p:grpSpPr>
          <a:xfrm>
            <a:off x="0" y="-193040"/>
            <a:ext cx="12192000" cy="7233602"/>
            <a:chOff x="0" y="-193040"/>
            <a:chExt cx="12192000" cy="7233602"/>
          </a:xfrm>
        </p:grpSpPr>
        <p:sp>
          <p:nvSpPr>
            <p:cNvPr id="1048908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489585" y="443230"/>
              <a:ext cx="11213465" cy="5971540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21" name="图片 12" descr="1]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9877286" y="-193040"/>
              <a:ext cx="2314714" cy="7223125"/>
            </a:xfrm>
            <a:prstGeom prst="rect">
              <a:avLst/>
            </a:prstGeom>
          </p:spPr>
        </p:pic>
        <p:pic>
          <p:nvPicPr>
            <p:cNvPr id="2097222" name="图片 13" descr="1]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flipH="1">
              <a:off x="0" y="-182563"/>
              <a:ext cx="2314714" cy="7223125"/>
            </a:xfrm>
            <a:prstGeom prst="rect">
              <a:avLst/>
            </a:prstGeom>
          </p:spPr>
        </p:pic>
      </p:grpSp>
      <p:sp>
        <p:nvSpPr>
          <p:cNvPr id="1048909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 fontScale="90000"/>
          </a:bodyPr>
          <a:lstStyle>
            <a:lvl1pPr algn="ctr">
              <a:defRPr sz="60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910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1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912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913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6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0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90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6223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6223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2225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52100" y="365125"/>
            <a:ext cx="9017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5250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9" Type="http://schemas.openxmlformats.org/officeDocument/2006/relationships/theme" Target="../theme/theme2.xml"/><Relationship Id="rId28" Type="http://schemas.openxmlformats.org/officeDocument/2006/relationships/tags" Target="../tags/tag259.xml"/><Relationship Id="rId27" Type="http://schemas.openxmlformats.org/officeDocument/2006/relationships/tags" Target="../tags/tag258.xml"/><Relationship Id="rId26" Type="http://schemas.openxmlformats.org/officeDocument/2006/relationships/tags" Target="../tags/tag257.xml"/><Relationship Id="rId25" Type="http://schemas.openxmlformats.org/officeDocument/2006/relationships/tags" Target="../tags/tag256.xml"/><Relationship Id="rId24" Type="http://schemas.openxmlformats.org/officeDocument/2006/relationships/tags" Target="../tags/tag255.xml"/><Relationship Id="rId23" Type="http://schemas.openxmlformats.org/officeDocument/2006/relationships/tags" Target="../tags/tag25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9" Type="http://schemas.openxmlformats.org/officeDocument/2006/relationships/theme" Target="../theme/theme3.xml"/><Relationship Id="rId28" Type="http://schemas.openxmlformats.org/officeDocument/2006/relationships/tags" Target="../tags/tag421.xml"/><Relationship Id="rId27" Type="http://schemas.openxmlformats.org/officeDocument/2006/relationships/tags" Target="../tags/tag420.xml"/><Relationship Id="rId26" Type="http://schemas.openxmlformats.org/officeDocument/2006/relationships/tags" Target="../tags/tag419.xml"/><Relationship Id="rId25" Type="http://schemas.openxmlformats.org/officeDocument/2006/relationships/tags" Target="../tags/tag418.xml"/><Relationship Id="rId24" Type="http://schemas.openxmlformats.org/officeDocument/2006/relationships/tags" Target="../tags/tag417.xml"/><Relationship Id="rId23" Type="http://schemas.openxmlformats.org/officeDocument/2006/relationships/tags" Target="../tags/tag416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7639FF-E68A-416A-B53A-9A76AB5C4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6CC7F0-8BC3-4CC4-9B08-7ADD556F3608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90000"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1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23.xml"/><Relationship Id="rId3" Type="http://schemas.openxmlformats.org/officeDocument/2006/relationships/image" Target="../media/image14.png"/><Relationship Id="rId2" Type="http://schemas.openxmlformats.org/officeDocument/2006/relationships/tags" Target="../tags/tag422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49.xml"/><Relationship Id="rId2" Type="http://schemas.openxmlformats.org/officeDocument/2006/relationships/image" Target="../media/image40.jpe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52.xml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5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54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image" Target="../media/image15.png"/><Relationship Id="rId3" Type="http://schemas.openxmlformats.org/officeDocument/2006/relationships/tags" Target="../tags/tag426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37.xml"/><Relationship Id="rId2" Type="http://schemas.openxmlformats.org/officeDocument/2006/relationships/tags" Target="../tags/tag425.xml"/><Relationship Id="rId19" Type="http://schemas.openxmlformats.org/officeDocument/2006/relationships/image" Target="../media/image19.png"/><Relationship Id="rId18" Type="http://schemas.openxmlformats.org/officeDocument/2006/relationships/tags" Target="../tags/tag436.xml"/><Relationship Id="rId17" Type="http://schemas.openxmlformats.org/officeDocument/2006/relationships/image" Target="../media/image14.png"/><Relationship Id="rId16" Type="http://schemas.openxmlformats.org/officeDocument/2006/relationships/tags" Target="../tags/tag435.xml"/><Relationship Id="rId15" Type="http://schemas.openxmlformats.org/officeDocument/2006/relationships/image" Target="../media/image18.png"/><Relationship Id="rId14" Type="http://schemas.openxmlformats.org/officeDocument/2006/relationships/tags" Target="../tags/tag434.xml"/><Relationship Id="rId13" Type="http://schemas.openxmlformats.org/officeDocument/2006/relationships/tags" Target="../tags/tag433.xml"/><Relationship Id="rId12" Type="http://schemas.openxmlformats.org/officeDocument/2006/relationships/tags" Target="../tags/tag432.xml"/><Relationship Id="rId11" Type="http://schemas.openxmlformats.org/officeDocument/2006/relationships/image" Target="../media/image17.png"/><Relationship Id="rId10" Type="http://schemas.openxmlformats.org/officeDocument/2006/relationships/tags" Target="../tags/tag431.xml"/><Relationship Id="rId1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40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image" Target="../media/image34.png"/><Relationship Id="rId7" Type="http://schemas.openxmlformats.org/officeDocument/2006/relationships/image" Target="../media/image33.jpeg"/><Relationship Id="rId6" Type="http://schemas.openxmlformats.org/officeDocument/2006/relationships/tags" Target="../tags/tag443.xml"/><Relationship Id="rId5" Type="http://schemas.openxmlformats.org/officeDocument/2006/relationships/image" Target="../media/image32.jpeg"/><Relationship Id="rId4" Type="http://schemas.openxmlformats.org/officeDocument/2006/relationships/tags" Target="../tags/tag44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44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4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46.xml"/><Relationship Id="rId2" Type="http://schemas.openxmlformats.org/officeDocument/2006/relationships/slide" Target="slide1.xml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47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48.xml"/><Relationship Id="rId4" Type="http://schemas.openxmlformats.org/officeDocument/2006/relationships/slide" Target="slide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8120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3554" name="Picture 21" descr="Q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675" y="909955"/>
            <a:ext cx="3397885" cy="5196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17270" y="909955"/>
            <a:ext cx="8621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FF00"/>
                </a:solidFill>
              </a:rPr>
              <a:t>来自一位秦朝农民的信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9690" y="1985645"/>
            <a:ext cx="5893435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我家有三子：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老大修长城，多年未相逢；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老二戍边关，至今未归还；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老三忙耕田，租税沉甸甸；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饭菜不得饱，一家难团圆；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敢怒不敢言，惟恐遭劫难。</a:t>
            </a:r>
            <a:endParaRPr lang="zh-CN" altLang="en-US" sz="320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3848" y="2613175"/>
            <a:ext cx="9520109" cy="379665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5580" y="197485"/>
            <a:ext cx="9728835" cy="625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4572635" y="1687830"/>
            <a:ext cx="1291590" cy="9328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484" name="Rectangle 4"/>
          <p:cNvSpPr/>
          <p:nvPr/>
        </p:nvSpPr>
        <p:spPr>
          <a:xfrm>
            <a:off x="5832475" y="728345"/>
            <a:ext cx="3756025" cy="13328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8145" tIns="39072" rIns="78145" bIns="39072" anchor="ctr"/>
          <a:p>
            <a:pPr defTabSz="586105">
              <a:lnSpc>
                <a:spcPct val="110000"/>
              </a:lnSpc>
              <a:buClr>
                <a:srgbClr val="5B9BD5"/>
              </a:buClr>
              <a:buSzPct val="60000"/>
              <a:defRPr/>
            </a:pPr>
            <a:r>
              <a:rPr lang="zh-CN" altLang="en-US" sz="27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  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公元前</a:t>
            </a:r>
            <a:r>
              <a:rPr lang="en-US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207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年 巨鹿之战，项羽以少胜多，</a:t>
            </a:r>
            <a:r>
              <a:rPr lang="zh-CN" altLang="en-US" sz="27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消灭秦军主力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。</a:t>
            </a:r>
            <a:endParaRPr lang="zh-CN" altLang="en-US" sz="27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黑体" panose="02010609060101010101" charset="-122"/>
            </a:endParaRPr>
          </a:p>
        </p:txBody>
      </p:sp>
      <p:pic>
        <p:nvPicPr>
          <p:cNvPr id="4098" name="Picture 2" descr="http://a1.att.hudong.com/52/73/20300001320894131141733610763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>
            <a:fillRect/>
          </a:stretch>
        </p:blipFill>
        <p:spPr bwMode="auto">
          <a:xfrm>
            <a:off x="5883963" y="2173959"/>
            <a:ext cx="4040452" cy="20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94032" y="2737168"/>
            <a:ext cx="1152525" cy="10080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45" tIns="39072" rIns="78145" bIns="39072" anchor="ctr"/>
          <a:p>
            <a:pPr algn="ctr" defTabSz="781685">
              <a:defRPr/>
            </a:pPr>
            <a:endParaRPr lang="zh-CN" altLang="en-US" sz="1500" noProof="1">
              <a:solidFill>
                <a:prstClr val="white"/>
              </a:solidFill>
            </a:endParaRPr>
          </a:p>
        </p:txBody>
      </p:sp>
      <p:sp>
        <p:nvSpPr>
          <p:cNvPr id="20486" name="Rectangle 6"/>
          <p:cNvSpPr/>
          <p:nvPr/>
        </p:nvSpPr>
        <p:spPr>
          <a:xfrm>
            <a:off x="1532712" y="2174260"/>
            <a:ext cx="3172097" cy="1284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8145" tIns="39072" rIns="78145" bIns="39072" anchor="ctr"/>
          <a:p>
            <a:pPr defTabSz="586105">
              <a:lnSpc>
                <a:spcPct val="110000"/>
              </a:lnSpc>
              <a:buClr>
                <a:srgbClr val="5B9BD5"/>
              </a:buClr>
              <a:buSzPct val="60000"/>
              <a:defRPr/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  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公元前</a:t>
            </a:r>
            <a:r>
              <a:rPr lang="en-US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207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刘邦攻入咸阳，秦灭亡 </a:t>
            </a:r>
            <a:endParaRPr lang="zh-CN" altLang="en-US" sz="2700" b="1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flipH="1">
            <a:off x="907733" y="3830955"/>
            <a:ext cx="2438400" cy="762000"/>
          </a:xfrm>
          <a:prstGeom prst="wedgeRectCallout">
            <a:avLst>
              <a:gd name="adj1" fmla="val 38854"/>
              <a:gd name="adj2" fmla="val -89500"/>
            </a:avLst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78145" tIns="39072" rIns="78145" bIns="39072" anchor="ctr" anchorCtr="1"/>
          <a:p>
            <a:pPr algn="ctr" defTabSz="781685">
              <a:buSzPct val="100000"/>
              <a:defRPr/>
            </a:pPr>
            <a:r>
              <a:rPr lang="zh-CN" altLang="en-US" sz="41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推翻秦朝</a:t>
            </a:r>
            <a:endParaRPr lang="zh-CN" altLang="en-US" sz="41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90150" y="2314575"/>
            <a:ext cx="1737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第二阶段：</a:t>
            </a:r>
            <a:endParaRPr lang="zh-CN" altLang="en-US" sz="2400">
              <a:solidFill>
                <a:srgbClr val="FFFF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  <a:sym typeface="+mn-ea"/>
              </a:rPr>
              <a:t>刘邦项羽起义军</a:t>
            </a:r>
            <a:endParaRPr lang="zh-CN" altLang="en-US" sz="2400">
              <a:solidFill>
                <a:srgbClr val="FFFF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484" grpId="0" bldLvl="0" animBg="1"/>
      <p:bldP spid="5" grpId="0" bldLvl="0" animBg="1"/>
      <p:bldP spid="20486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矩形 3"/>
          <p:cNvSpPr/>
          <p:nvPr/>
        </p:nvSpPr>
        <p:spPr>
          <a:xfrm>
            <a:off x="249611" y="707437"/>
            <a:ext cx="2493090" cy="763944"/>
          </a:xfrm>
          <a:prstGeom prst="rect">
            <a:avLst/>
          </a:prstGeom>
          <a:noFill/>
        </p:spPr>
        <p:txBody>
          <a:bodyPr wrap="none" lIns="78145" tIns="39072" rIns="78145" bIns="39072">
            <a:spAutoFit/>
          </a:bodyPr>
          <a:p>
            <a:pPr algn="ctr"/>
            <a:r>
              <a:rPr lang="zh-CN" altLang="en-US" sz="4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思考探究</a:t>
            </a:r>
            <a:endParaRPr lang="zh-CN" altLang="en-US" sz="4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194306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81158" y="2402221"/>
          <a:ext cx="8424545" cy="345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645"/>
                <a:gridCol w="1879600"/>
                <a:gridCol w="2059305"/>
                <a:gridCol w="2245995"/>
              </a:tblGrid>
              <a:tr h="685790">
                <a:tc>
                  <a:txBody>
                    <a:bodyPr/>
                    <a:p>
                      <a:endParaRPr lang="zh-CN" altLang="en-US" sz="2000" dirty="0"/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战争目的</a:t>
                      </a:r>
                      <a:endParaRPr lang="zh-CN" altLang="en-US" sz="2700" b="1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代表阶级</a:t>
                      </a:r>
                      <a:endParaRPr lang="zh-CN" altLang="en-US" sz="2700" b="1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战争性质</a:t>
                      </a:r>
                      <a:endParaRPr lang="zh-CN" altLang="en-US" sz="2700" b="1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23">
                <a:tc>
                  <a:txBody>
                    <a:bodyPr/>
                    <a:p>
                      <a:pPr algn="ctr"/>
                      <a:endParaRPr lang="en-US" altLang="zh-CN" sz="2700" b="1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7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秦末农民起义</a:t>
                      </a:r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13">
                <a:tc>
                  <a:txBody>
                    <a:bodyPr/>
                    <a:p>
                      <a:pPr algn="ctr"/>
                      <a:endParaRPr lang="en-US" altLang="zh-CN" sz="2700" b="1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7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楚汉之争</a:t>
                      </a:r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95" name="TextBox 5"/>
          <p:cNvSpPr txBox="1"/>
          <p:nvPr/>
        </p:nvSpPr>
        <p:spPr>
          <a:xfrm>
            <a:off x="4032372" y="3471546"/>
            <a:ext cx="1600090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反抗暴秦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6" name="TextBox 7"/>
          <p:cNvSpPr txBox="1"/>
          <p:nvPr/>
        </p:nvSpPr>
        <p:spPr>
          <a:xfrm>
            <a:off x="6029952" y="3471546"/>
            <a:ext cx="1428651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农民阶级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7" name="TextBox 9"/>
          <p:cNvSpPr txBox="1"/>
          <p:nvPr/>
        </p:nvSpPr>
        <p:spPr>
          <a:xfrm>
            <a:off x="8239820" y="3471709"/>
            <a:ext cx="1663714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农民战争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8" name="TextBox 10"/>
          <p:cNvSpPr txBox="1"/>
          <p:nvPr/>
        </p:nvSpPr>
        <p:spPr>
          <a:xfrm>
            <a:off x="4032366" y="4775184"/>
            <a:ext cx="1428651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争夺帝位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9" name="TextBox 11"/>
          <p:cNvSpPr txBox="1"/>
          <p:nvPr/>
        </p:nvSpPr>
        <p:spPr>
          <a:xfrm>
            <a:off x="5813427" y="4775183"/>
            <a:ext cx="2089483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封建地主阶级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0" name="TextBox 12"/>
          <p:cNvSpPr txBox="1"/>
          <p:nvPr/>
        </p:nvSpPr>
        <p:spPr>
          <a:xfrm>
            <a:off x="7902919" y="4603572"/>
            <a:ext cx="2114404" cy="789343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地主阶级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争夺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皇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位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战争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3133725" y="556260"/>
            <a:ext cx="8260715" cy="15297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在灭亡秦朝以后，战争却没有结束，刘邦与项羽掀起了长达四年之久的楚汉之争，那么秦末其所领导的农民起义与后期的楚汉战争相比性质是否相同？为什么？</a:t>
            </a:r>
            <a:endParaRPr lang="zh-CN" altLang="en-US" sz="2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1048696" grpId="0"/>
      <p:bldP spid="1048697" grpId="0"/>
      <p:bldP spid="1048698" grpId="0"/>
      <p:bldP spid="1048699" grpId="0"/>
      <p:bldP spid="10487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215" y="198120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72440" y="429895"/>
            <a:ext cx="3309620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1680" y="534035"/>
            <a:ext cx="2770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三、楚汉之争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7960" y="429895"/>
            <a:ext cx="8152130" cy="1076325"/>
          </a:xfrm>
          <a:prstGeom prst="rect">
            <a:avLst/>
          </a:prstGeom>
          <a:noFill/>
          <a:ln w="15875">
            <a:noFill/>
            <a:prstDash val="sysDash"/>
          </a:ln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3200" b="1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前206年</a:t>
            </a:r>
            <a:r>
              <a:rPr lang="en-US" altLang="zh-CN" sz="3200" b="1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</a:t>
            </a:r>
            <a:r>
              <a:rPr lang="zh-CN" altLang="en-US" sz="3200" b="1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前202年，项羽刘邦两大集团为争夺政权进行的战争。</a:t>
            </a:r>
            <a:endParaRPr lang="zh-CN" altLang="en-US" sz="3200" b="1">
              <a:solidFill>
                <a:sysClr val="window" lastClr="FFFF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85" y="1506220"/>
            <a:ext cx="7173595" cy="43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6485" y="20993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暗度陈仓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64603" y="2878455"/>
            <a:ext cx="1251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鸿门宴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87120" y="361188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四面楚歌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87120" y="433387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乌江自刎</a:t>
            </a:r>
            <a:endParaRPr lang="zh-CN" alt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64920" y="5476875"/>
            <a:ext cx="98425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bg1"/>
                </a:solidFill>
              </a:rPr>
              <a:t>结果：</a:t>
            </a:r>
            <a:endParaRPr lang="zh-CN" altLang="en-US" sz="28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bg1"/>
                </a:solidFill>
              </a:rPr>
              <a:t>楚汉之争以项羽败亡，</a:t>
            </a:r>
            <a:r>
              <a:rPr lang="zh-CN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刘邦建立西汉王朝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而告终。</a:t>
            </a:r>
            <a:endParaRPr lang="zh-CN" altLang="en-US" sz="2800" b="1" dirty="0" smtClean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3460" y="5091430"/>
            <a:ext cx="112280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buFont typeface="+mj-lt"/>
              <a:buAutoNum type="arabicPeriod"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2400" y="302260"/>
            <a:ext cx="8188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为什么刘邦能够成为最后的胜利者？</a:t>
            </a:r>
            <a:endParaRPr lang="zh-CN" altLang="en-US" sz="3200"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1005205"/>
            <a:ext cx="2381250" cy="2495550"/>
          </a:xfrm>
          <a:prstGeom prst="rect">
            <a:avLst/>
          </a:prstGeom>
        </p:spPr>
      </p:pic>
      <p:sp>
        <p:nvSpPr>
          <p:cNvPr id="11" name="上下箭头 10"/>
          <p:cNvSpPr/>
          <p:nvPr/>
        </p:nvSpPr>
        <p:spPr>
          <a:xfrm>
            <a:off x="5877560" y="1005205"/>
            <a:ext cx="214630" cy="55333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335" y="1004570"/>
            <a:ext cx="2656840" cy="24961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0255" y="3500755"/>
            <a:ext cx="1797050" cy="737235"/>
          </a:xfrm>
          <a:prstGeom prst="rect">
            <a:avLst/>
          </a:prstGeom>
          <a:noFill/>
          <a:ln w="15875">
            <a:solidFill>
              <a:schemeClr val="accent4"/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项羽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（前</a:t>
            </a:r>
            <a:r>
              <a:rPr lang="en-US" altLang="zh-CN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232—</a:t>
            </a:r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前</a:t>
            </a:r>
            <a:r>
              <a:rPr lang="en-US" altLang="zh-CN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</a:t>
            </a:r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  <a:endParaRPr lang="zh-CN" altLang="en-US" sz="1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35795" y="3500755"/>
            <a:ext cx="1899920" cy="73723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刘邦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（前</a:t>
            </a:r>
            <a:r>
              <a:rPr lang="en-US" altLang="zh-CN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247—</a:t>
            </a:r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前</a:t>
            </a:r>
            <a:r>
              <a:rPr lang="en-US" altLang="zh-CN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195</a:t>
            </a:r>
            <a:r>
              <a:rPr lang="zh-CN" altLang="en-US" sz="1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  <a:endParaRPr lang="zh-CN" altLang="en-US" sz="1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4180" y="1130300"/>
            <a:ext cx="30238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项</a:t>
            </a:r>
            <a:r>
              <a:rPr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籍，字羽，下相人，楚国</a:t>
            </a:r>
            <a:r>
              <a:rPr 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贵族出身</a:t>
            </a:r>
            <a:r>
              <a:rPr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自称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西楚霸王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拥有军队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40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万。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03315" y="1130300"/>
            <a:ext cx="28511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字季，沛县人。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出身农民，早年任亭长小官，自称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沛公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拥有军队不足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万。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5580" y="4341495"/>
            <a:ext cx="5534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项羽进入咸阳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自恃功高，杀死秦王，纵兵烧杀，掠取财宝。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02680" y="4341495"/>
            <a:ext cx="57931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刘邦率军到达咸阳后，约法三章：杀人者死，伤人及盗抵罪，余悉除去秦法。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195580" y="5368290"/>
            <a:ext cx="5304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项羽有一范增而不能用。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02680" y="5256530"/>
            <a:ext cx="54775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刘邦说：“张良、萧何和韩信都是人杰，我不如他们，但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吾能用之，此吾所以取天下也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5116830" y="5368290"/>
            <a:ext cx="173545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善用人才</a:t>
            </a:r>
            <a:endParaRPr lang="zh-CN" altLang="en-US" sz="2800" b="1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16830" y="4495165"/>
            <a:ext cx="173545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军纪严明</a:t>
            </a:r>
            <a:endParaRPr lang="zh-CN" altLang="en-US" sz="2800" b="1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84955" y="3500755"/>
            <a:ext cx="4298315" cy="706755"/>
          </a:xfrm>
          <a:prstGeom prst="rect">
            <a:avLst/>
          </a:prstGeom>
          <a:solidFill>
            <a:srgbClr val="98650B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得民心者得天下</a:t>
            </a:r>
            <a:endParaRPr lang="zh-CN" altLang="en-US" sz="4000" b="1"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  <p:bldP spid="13" grpId="0" animBg="1"/>
      <p:bldP spid="14" grpId="0"/>
      <p:bldP spid="16" grpId="0"/>
      <p:bldP spid="17" grpId="0"/>
      <p:bldP spid="18" grpId="0"/>
      <p:bldP spid="30" grpId="0" animBg="1"/>
      <p:bldP spid="19" grpId="0"/>
      <p:bldP spid="20" grpId="0"/>
      <p:bldP spid="28" grpId="0" animBg="1"/>
      <p:bldP spid="11" grpId="0" bldLvl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58369" name="Group 2"/>
          <p:cNvGrpSpPr/>
          <p:nvPr/>
        </p:nvGrpSpPr>
        <p:grpSpPr>
          <a:xfrm>
            <a:off x="2105025" y="1152525"/>
            <a:ext cx="8229600" cy="2694940"/>
            <a:chOff x="0" y="0"/>
            <a:chExt cx="12960" cy="4551"/>
          </a:xfrm>
        </p:grpSpPr>
        <p:pic>
          <p:nvPicPr>
            <p:cNvPr id="58370" name="Picture 3" descr="b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960" cy="4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371" name="Text Box 4"/>
            <p:cNvSpPr txBox="1"/>
            <p:nvPr/>
          </p:nvSpPr>
          <p:spPr>
            <a:xfrm>
              <a:off x="821" y="928"/>
              <a:ext cx="11726" cy="289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14066" tIns="57033" rIns="114066" bIns="57033" anchor="t">
              <a:spAutoFit/>
            </a:bodyPr>
            <a:p>
              <a:pPr defTabSz="1141730"/>
              <a:r>
                <a:rPr lang="zh-CN" altLang="en-US" sz="36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灭六国者，六国也，非秦也。族（灭）秦者，秦也，非天下也。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 </a:t>
              </a:r>
              <a:endParaRPr lang="zh-CN" altLang="en-US" sz="3200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Arial" panose="020B0604020202020204" pitchFamily="34" charset="0"/>
              </a:endParaRPr>
            </a:p>
            <a:p>
              <a:pPr algn="r" defTabSz="1141730"/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            </a:t>
              </a:r>
              <a:r>
                <a:rPr lang="en-US" altLang="zh-CN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sym typeface="Arial" panose="020B0604020202020204" pitchFamily="34" charset="0"/>
                </a:rPr>
                <a:t>——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杜牧</a:t>
              </a:r>
              <a:r>
                <a:rPr lang="en-US" altLang="zh-CN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《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阿房宫赋</a:t>
              </a:r>
              <a:r>
                <a:rPr lang="en-US" altLang="zh-CN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》</a:t>
              </a:r>
              <a:endParaRPr lang="en-US" altLang="zh-CN" sz="3200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83460" y="5091430"/>
            <a:ext cx="112280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buFont typeface="+mj-lt"/>
              <a:buAutoNum type="arabicPeriod"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1048694" name="矩形 3"/>
          <p:cNvSpPr/>
          <p:nvPr/>
        </p:nvSpPr>
        <p:spPr>
          <a:xfrm>
            <a:off x="415981" y="388667"/>
            <a:ext cx="2493090" cy="763944"/>
          </a:xfrm>
          <a:prstGeom prst="rect">
            <a:avLst/>
          </a:prstGeom>
          <a:noFill/>
        </p:spPr>
        <p:txBody>
          <a:bodyPr wrap="none" lIns="78145" tIns="39072" rIns="78145" bIns="39072">
            <a:spAutoFit/>
          </a:bodyPr>
          <a:p>
            <a:pPr algn="ctr"/>
            <a:r>
              <a:rPr lang="zh-CN" altLang="en-US" sz="4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思考探究</a:t>
            </a:r>
            <a:endParaRPr lang="zh-CN" altLang="en-US" sz="4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985" y="3961130"/>
            <a:ext cx="116078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1. 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这段话表达了杜牧的什么观点？你同意这种观点吗？为什么？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925" y="4544695"/>
            <a:ext cx="79502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buNone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你认为应该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如何评价秦始皇，说出根据。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5925" y="5128260"/>
            <a:ext cx="67310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3. 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秦朝的灭亡对我们今天有何启示？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017794" y="494543"/>
            <a:ext cx="10156411" cy="4656246"/>
            <a:chOff x="1658178" y="627893"/>
            <a:chExt cx="8875643" cy="4656246"/>
          </a:xfrm>
        </p:grpSpPr>
        <p:grpSp>
          <p:nvGrpSpPr>
            <p:cNvPr id="5" name="组合 4"/>
            <p:cNvGrpSpPr/>
            <p:nvPr/>
          </p:nvGrpSpPr>
          <p:grpSpPr>
            <a:xfrm>
              <a:off x="1658180" y="1840853"/>
              <a:ext cx="8875641" cy="3443286"/>
              <a:chOff x="2177365" y="3478624"/>
              <a:chExt cx="8875641" cy="3443286"/>
            </a:xfrm>
          </p:grpSpPr>
          <p:sp>
            <p:nvSpPr>
              <p:cNvPr id="4" name="矩形 3"/>
              <p:cNvSpPr/>
              <p:nvPr>
                <p:custDataLst>
                  <p:tags r:id="rId2"/>
                </p:custDataLst>
              </p:nvPr>
            </p:nvSpPr>
            <p:spPr>
              <a:xfrm>
                <a:off x="2177365" y="3478624"/>
                <a:ext cx="8875641" cy="34432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隶书" panose="02010509060101010101" pitchFamily="49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2177365" y="3478624"/>
                <a:ext cx="8875641" cy="3443286"/>
                <a:chOff x="3035300" y="1707357"/>
                <a:chExt cx="8875641" cy="3443286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5300" y="170735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11289565" y="170735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0" name="图片 29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 flipV="1">
                  <a:off x="3035300" y="452926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1" name="图片 30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 flipH="1" flipV="1">
                  <a:off x="11289565" y="452926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5" name="图片 34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19424" y="2328584"/>
                  <a:ext cx="58158" cy="2200833"/>
                </a:xfrm>
                <a:prstGeom prst="rect">
                  <a:avLst/>
                </a:prstGeom>
              </p:spPr>
            </p:pic>
            <p:grpSp>
              <p:nvGrpSpPr>
                <p:cNvPr id="2" name="组合 1"/>
                <p:cNvGrpSpPr/>
                <p:nvPr/>
              </p:nvGrpSpPr>
              <p:grpSpPr>
                <a:xfrm>
                  <a:off x="3656411" y="1785067"/>
                  <a:ext cx="7634797" cy="3292249"/>
                  <a:chOff x="3656411" y="1785067"/>
                  <a:chExt cx="4879179" cy="3292249"/>
                </a:xfrm>
              </p:grpSpPr>
              <p:pic>
                <p:nvPicPr>
                  <p:cNvPr id="29" name="图片 28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656411" y="1785067"/>
                    <a:ext cx="4879179" cy="58158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>
                    <p:custDataLst>
                      <p:tags r:id="rId12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656411" y="5019158"/>
                    <a:ext cx="4879179" cy="581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图片 36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62682" y="2328584"/>
                  <a:ext cx="58158" cy="22008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wps稻壳儿佳誉设计原创链接：http://chn.docer.com/works?userid=21987462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16200000" flipH="1">
              <a:off x="5489519" y="-3203448"/>
              <a:ext cx="1212960" cy="887564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98701" y="4139296"/>
            <a:ext cx="4572396" cy="20179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28163" y="4179272"/>
            <a:ext cx="661146" cy="4345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1160" y="3514725"/>
            <a:ext cx="8870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第十课   秦末农民大起义</a:t>
            </a:r>
            <a:endParaRPr lang="zh-CN" altLang="en-US" sz="6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9550" y="2470150"/>
            <a:ext cx="8482965" cy="5219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第三单元 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秦汉时期：统一多民族国家的建立和巩固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490" y="5354955"/>
            <a:ext cx="1058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课标要求：知道秦的暴政和陈胜、吴广起义，知道秦朝的灭亡和西汉的建立。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35355" y="1080135"/>
          <a:ext cx="10325100" cy="3082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275"/>
                <a:gridCol w="2581275"/>
                <a:gridCol w="2581275"/>
                <a:gridCol w="2581275"/>
              </a:tblGrid>
              <a:tr h="478155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</a:rPr>
                        <a:t>秦帝国的四大工程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1549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sym typeface="+mn-ea"/>
                        </a:rPr>
                        <a:t>万里长城</a:t>
                      </a:r>
                      <a:endParaRPr lang="zh-CN" altLang="en-US" sz="24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sym typeface="+mn-ea"/>
                        </a:rPr>
                        <a:t>阿房宫</a:t>
                      </a:r>
                      <a:endParaRPr lang="zh-CN" altLang="en-US" sz="24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</a:rPr>
                        <a:t>秦始皇陵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sym typeface="+mn-ea"/>
                        </a:rPr>
                        <a:t>秦直道</a:t>
                      </a:r>
                      <a:endParaRPr lang="zh-CN" altLang="en-US" sz="24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圆角矩形 16"/>
          <p:cNvSpPr/>
          <p:nvPr/>
        </p:nvSpPr>
        <p:spPr>
          <a:xfrm>
            <a:off x="558800" y="298450"/>
            <a:ext cx="3209290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66115" y="368300"/>
            <a:ext cx="3752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一、秦的暴政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01760" y="39941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+mn-ea"/>
              </a:rPr>
              <a:t>徭役兵役繁重</a:t>
            </a:r>
            <a:endParaRPr lang="zh-CN" altLang="en-US"/>
          </a:p>
        </p:txBody>
      </p:sp>
      <p:sp>
        <p:nvSpPr>
          <p:cNvPr id="1049594" name="文本框 1049593"/>
          <p:cNvSpPr txBox="1"/>
          <p:nvPr/>
        </p:nvSpPr>
        <p:spPr>
          <a:xfrm>
            <a:off x="9568180" y="4346575"/>
            <a:ext cx="1984375" cy="181483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2800">
                <a:solidFill>
                  <a:srgbClr val="FFC000"/>
                </a:solidFill>
              </a:rPr>
              <a:t>农民脱离农业生产，使社会经济遭到严重破坏。</a:t>
            </a:r>
            <a:endParaRPr lang="zh-CN" sz="280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8" b="95143" l="7759" r="98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1455420"/>
            <a:ext cx="295084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>
            <a:fillRect/>
          </a:stretch>
        </p:blipFill>
        <p:spPr bwMode="auto">
          <a:xfrm>
            <a:off x="8669020" y="1567815"/>
            <a:ext cx="2660650" cy="20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568450"/>
            <a:ext cx="2639060" cy="201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5"/>
          <a:stretch>
            <a:fillRect/>
          </a:stretch>
        </p:blipFill>
        <p:spPr bwMode="auto">
          <a:xfrm>
            <a:off x="6101080" y="1569720"/>
            <a:ext cx="263652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04620" y="261620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40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90515" y="261620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70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56395" y="2616200"/>
            <a:ext cx="20231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100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" y="1454785"/>
            <a:ext cx="389445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454785"/>
            <a:ext cx="3906520" cy="468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6"/>
          <p:cNvSpPr txBox="1"/>
          <p:nvPr/>
        </p:nvSpPr>
        <p:spPr>
          <a:xfrm>
            <a:off x="1168400" y="5494020"/>
            <a:ext cx="3110865" cy="521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北征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匈奴</a:t>
            </a:r>
            <a:r>
              <a:rPr lang="zh-CN" altLang="en-US" sz="2800" dirty="0" smtClean="0"/>
              <a:t>兵役</a:t>
            </a:r>
            <a:r>
              <a:rPr lang="en-US" altLang="zh-CN" sz="2800" dirty="0" smtClean="0"/>
              <a:t>30</a:t>
            </a:r>
            <a:r>
              <a:rPr lang="zh-CN" altLang="en-US" sz="2800" dirty="0" smtClean="0"/>
              <a:t>万</a:t>
            </a:r>
            <a:endParaRPr lang="zh-CN" altLang="en-US" sz="2800" dirty="0"/>
          </a:p>
        </p:txBody>
      </p:sp>
      <p:sp>
        <p:nvSpPr>
          <p:cNvPr id="25" name="TextBox 20"/>
          <p:cNvSpPr txBox="1"/>
          <p:nvPr/>
        </p:nvSpPr>
        <p:spPr>
          <a:xfrm>
            <a:off x="5934451" y="5494297"/>
            <a:ext cx="306705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降服百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</a:t>
            </a:r>
            <a:r>
              <a:rPr lang="zh-CN" altLang="en-US" sz="2800" dirty="0" smtClean="0"/>
              <a:t>兵役</a:t>
            </a:r>
            <a:r>
              <a:rPr lang="en-US" altLang="zh-CN" sz="2800" dirty="0" smtClean="0"/>
              <a:t>50</a:t>
            </a:r>
            <a:r>
              <a:rPr lang="zh-CN" altLang="en-US" sz="2800" dirty="0"/>
              <a:t>万</a:t>
            </a:r>
            <a:endParaRPr lang="zh-CN" altLang="en-US" sz="2800" dirty="0"/>
          </a:p>
        </p:txBody>
      </p:sp>
      <p:grpSp>
        <p:nvGrpSpPr>
          <p:cNvPr id="4" name="群組 2"/>
          <p:cNvGrpSpPr/>
          <p:nvPr/>
        </p:nvGrpSpPr>
        <p:grpSpPr>
          <a:xfrm>
            <a:off x="9568180" y="1306195"/>
            <a:ext cx="2614613" cy="4831080"/>
            <a:chOff x="5989933" y="1594579"/>
            <a:chExt cx="2614708" cy="4831971"/>
          </a:xfrm>
        </p:grpSpPr>
        <p:pic>
          <p:nvPicPr>
            <p:cNvPr id="26639" name="Picture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933" y="1594579"/>
              <a:ext cx="2614708" cy="48316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 Box 92"/>
            <p:cNvSpPr txBox="1">
              <a:spLocks noChangeArrowheads="1"/>
            </p:cNvSpPr>
            <p:nvPr/>
          </p:nvSpPr>
          <p:spPr bwMode="auto">
            <a:xfrm>
              <a:off x="6759899" y="5934334"/>
              <a:ext cx="1527230" cy="49221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 wrap="none"/>
            <a:lstStyle>
              <a:defPPr>
                <a:defRPr lang="zh-HK"/>
              </a:defPPr>
              <a:lvl1pPr algn="ctr" eaLnBrk="1" hangingPunct="1">
                <a:defRPr kumimoji="0" sz="2600" b="1">
                  <a:solidFill>
                    <a:srgbClr val="0033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PMingLiU" pitchFamily="18" charset="-120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PMingLiU" pitchFamily="18" charset="-120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PMingLiU" pitchFamily="18" charset="-120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TW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ea"/>
                </a:rPr>
                <a:t>秦兵马俑</a:t>
              </a:r>
              <a:endParaRPr kumimoji="0" lang="zh-CN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ea"/>
              </a:endParaRPr>
            </a:p>
          </p:txBody>
        </p:sp>
      </p:grpSp>
      <p:sp>
        <p:nvSpPr>
          <p:cNvPr id="10" name="AutoShape 37"/>
          <p:cNvSpPr>
            <a:spLocks noChangeArrowheads="1"/>
          </p:cNvSpPr>
          <p:nvPr/>
        </p:nvSpPr>
        <p:spPr bwMode="auto">
          <a:xfrm>
            <a:off x="9637078" y="2765108"/>
            <a:ext cx="1692275" cy="1325563"/>
          </a:xfrm>
          <a:prstGeom prst="wedgeRoundRectCallout">
            <a:avLst>
              <a:gd name="adj1" fmla="val 12111"/>
              <a:gd name="adj2" fmla="val -6683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TW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ea"/>
              </a:rPr>
              <a:t>我们还要为皇帝南征北伐。</a:t>
            </a:r>
            <a:endParaRPr kumimoji="0" lang="zh-CN" altLang="zh-TW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8" grpId="0"/>
      <p:bldP spid="9" grpId="0"/>
      <p:bldP spid="12" grpId="0"/>
      <p:bldP spid="24" grpId="0" bldLvl="0" animBg="1"/>
      <p:bldP spid="25" grpId="0" bldLvl="0" animBg="1"/>
      <p:bldP spid="19" grpId="0"/>
      <p:bldP spid="1049594" grpId="0"/>
      <p:bldP spid="10" grpId="0" bldLvl="0" animBg="1"/>
      <p:bldP spid="10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215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8465" y="927735"/>
            <a:ext cx="5169535" cy="22453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秦朝税收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倍于古代，三分之二的收成交给国家。出现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男子力耕不足粮饷，女子纺绩不足衣服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的现象。     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《汉书 食货志上》</a:t>
            </a:r>
            <a:r>
              <a:rPr lang="zh-CN" altLang="en-US" sz="2800"/>
              <a:t>                                                     </a:t>
            </a:r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1268095" y="3573145"/>
            <a:ext cx="2357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+mn-ea"/>
              </a:rPr>
              <a:t>赋税沉重</a:t>
            </a:r>
            <a:endParaRPr lang="zh-CN" altLang="en-US"/>
          </a:p>
        </p:txBody>
      </p:sp>
      <p:pic>
        <p:nvPicPr>
          <p:cNvPr id="7174" name="图片 1577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8070" y="669290"/>
            <a:ext cx="3077845" cy="2327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476740" y="2379345"/>
            <a:ext cx="17068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r>
              <a:rPr lang="zh-CN" altLang="en-US" sz="2400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束颈的铁钳</a:t>
            </a:r>
            <a:endParaRPr lang="zh-CN" altLang="en-US" sz="2400" dirty="0" smtClean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45" y="669290"/>
            <a:ext cx="2727325" cy="232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623050" y="2379345"/>
            <a:ext cx="14020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桎脚镣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6555" y="4912360"/>
            <a:ext cx="7701915" cy="9531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　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+mn-ea"/>
              </a:rPr>
              <a:t>奸邪</a:t>
            </a:r>
            <a:r>
              <a:rPr lang="zh-CN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+mn-ea"/>
              </a:rPr>
              <a:t>并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+mn-ea"/>
              </a:rPr>
              <a:t>生</a:t>
            </a:r>
            <a:r>
              <a:rPr lang="zh-CN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赭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[</a:t>
            </a:r>
            <a:r>
              <a:rPr lang="en-US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zhě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]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衣塞路，囹圄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[</a:t>
            </a:r>
            <a:r>
              <a:rPr lang="en-US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líng yǔ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]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成市，天下愁怨，溃而叛之。     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——《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汉书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刑法志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》</a:t>
            </a:r>
            <a:endParaRPr lang="en-US" altLang="zh-CN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85075" y="5990590"/>
            <a:ext cx="2221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宋体" panose="02010600030101010101" pitchFamily="2" charset="-122"/>
              </a:rPr>
              <a:t>刑法严苛</a:t>
            </a:r>
            <a:endParaRPr lang="zh-CN" altLang="en-US" sz="28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华文新魏" panose="0201080004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730" y="4684395"/>
            <a:ext cx="3108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秦始皇统治特点：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8710" y="5544820"/>
            <a:ext cx="2676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急于求成和暴虐</a:t>
            </a:r>
            <a:endParaRPr lang="zh-CN" altLang="en-US" sz="2800" b="1">
              <a:solidFill>
                <a:schemeClr val="accent2">
                  <a:lumMod val="40000"/>
                  <a:lumOff val="6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8000" y="3300730"/>
            <a:ext cx="6408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C000"/>
                </a:solidFill>
              </a:rPr>
              <a:t>具五刑：</a:t>
            </a:r>
            <a:r>
              <a:rPr lang="zh-CN" altLang="en-US" sz="2800">
                <a:solidFill>
                  <a:schemeClr val="bg1"/>
                </a:solidFill>
              </a:rPr>
              <a:t>当三族者，皆先黥、劓，斩左右止，笞杀之，枭其首，其骨肉于市；其诽谤，詈诅者，又先断其舌。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0" grpId="0"/>
      <p:bldP spid="3" grpId="0" animBg="1"/>
      <p:bldP spid="6" grpId="0" animBg="1"/>
      <p:bldP spid="8" grpId="0" bldLvl="0" animBg="1"/>
      <p:bldP spid="66" grpId="0"/>
      <p:bldP spid="9" grpId="0"/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196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1015" y="340995"/>
            <a:ext cx="3757930" cy="2501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340995"/>
            <a:ext cx="3590925" cy="2501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221230" y="2997835"/>
            <a:ext cx="7334250" cy="5219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秦始皇为禁锢思想言论，制造了</a:t>
            </a:r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         ”</a:t>
            </a:r>
            <a:endParaRPr lang="en-US" altLang="zh-CN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9595" y="438150"/>
            <a:ext cx="30168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春秋末年以来，蓬蓬勃勃的自由思索的那种精神，事实上因此而遭受了一次致命的打击。</a:t>
            </a:r>
            <a:endParaRPr lang="zh-CN" altLang="zh-CN" sz="2400" b="1" dirty="0">
              <a:solidFill>
                <a:srgbClr val="FFC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           ——</a:t>
            </a:r>
            <a:r>
              <a:rPr lang="zh-CN" altLang="en-US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郭沫若</a:t>
            </a:r>
            <a:endParaRPr lang="zh-CN" altLang="en-US" sz="2400" b="1" dirty="0">
              <a:solidFill>
                <a:srgbClr val="FFC000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99338" name="图片 99337" descr="013000000462211197337079288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015" y="3616960"/>
            <a:ext cx="2054860" cy="2197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文本框 55"/>
          <p:cNvSpPr txBox="1"/>
          <p:nvPr/>
        </p:nvSpPr>
        <p:spPr>
          <a:xfrm>
            <a:off x="195580" y="5891530"/>
            <a:ext cx="310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     </a:t>
            </a:r>
            <a:r>
              <a:rPr lang="zh-CN" altLang="en-US" sz="24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秦二世胡亥</a:t>
            </a:r>
            <a:endParaRPr lang="zh-CN" altLang="en-US" sz="2400" b="1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（前</a:t>
            </a:r>
            <a:r>
              <a:rPr lang="en-US" altLang="zh-CN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230—</a:t>
            </a:r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前</a:t>
            </a:r>
            <a:r>
              <a:rPr lang="en-US" altLang="zh-CN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207</a:t>
            </a:r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年）</a:t>
            </a:r>
            <a:endParaRPr lang="zh-CN" altLang="en-US" sz="2000" b="1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800350" y="3616960"/>
            <a:ext cx="5036185" cy="2245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将秦始皇无子嫔妃全部陪葬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把修骊山陵墓的工匠全部活埋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诛杀兄弟、姊妹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杀蒙恬等大臣不计其数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不断增加赋税和徭役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24" name="图片 99330" descr="赵高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8805" y="3616960"/>
            <a:ext cx="2567305" cy="284861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850" y="3786505"/>
            <a:ext cx="2819400" cy="2105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784590" y="6199505"/>
            <a:ext cx="143637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宦官赵高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4" name="组合 4"/>
          <p:cNvGrpSpPr/>
          <p:nvPr/>
        </p:nvGrpSpPr>
        <p:grpSpPr>
          <a:xfrm>
            <a:off x="6148070" y="3430270"/>
            <a:ext cx="3407409" cy="1924700"/>
            <a:chOff x="3197384" y="4162405"/>
            <a:chExt cx="3385259" cy="1728589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3197384" y="4162405"/>
              <a:ext cx="3046249" cy="1728575"/>
            </a:xfrm>
            <a:prstGeom prst="cloudCallout">
              <a:avLst>
                <a:gd name="adj1" fmla="val 58736"/>
                <a:gd name="adj2" fmla="val -7116"/>
              </a:avLst>
            </a:prstGeom>
            <a:solidFill>
              <a:srgbClr val="FFFFFF">
                <a:lumMod val="95000"/>
              </a:srgbClr>
            </a:solidFill>
            <a:ln w="9525">
              <a:solidFill>
                <a:srgbClr val="FFC31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</a:endParaRPr>
            </a:p>
          </p:txBody>
        </p:sp>
        <p:sp>
          <p:nvSpPr>
            <p:cNvPr id="22533" name="文本框 3"/>
            <p:cNvSpPr txBox="1"/>
            <p:nvPr/>
          </p:nvSpPr>
          <p:spPr>
            <a:xfrm>
              <a:off x="3685016" y="4482356"/>
              <a:ext cx="2897627" cy="14086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sz="3200" dirty="0">
                  <a:solidFill>
                    <a:srgbClr val="663300"/>
                  </a:solidFill>
                  <a:latin typeface="楷体" panose="02010609060101010101" pitchFamily="49" charset="-122"/>
                </a:rPr>
                <a:t>斩木为兵，</a:t>
              </a:r>
              <a:endParaRPr lang="zh-CN" sz="3200" dirty="0">
                <a:solidFill>
                  <a:srgbClr val="663300"/>
                </a:solidFill>
                <a:latin typeface="楷体" panose="02010609060101010101" pitchFamily="49" charset="-122"/>
              </a:endParaRPr>
            </a:p>
            <a:p>
              <a:r>
                <a:rPr lang="zh-CN" sz="3200" dirty="0">
                  <a:solidFill>
                    <a:srgbClr val="663300"/>
                  </a:solidFill>
                  <a:latin typeface="楷体" panose="02010609060101010101" pitchFamily="49" charset="-122"/>
                </a:rPr>
                <a:t>揭竿而起</a:t>
              </a:r>
              <a:endParaRPr lang="zh-CN" altLang="en-US" sz="3200" dirty="0">
                <a:solidFill>
                  <a:srgbClr val="663300"/>
                </a:solidFill>
                <a:latin typeface="楷体" panose="02010609060101010101" pitchFamily="49" charset="-122"/>
              </a:endParaRPr>
            </a:p>
            <a:p>
              <a:endParaRPr lang="zh-CN" altLang="en-US" sz="3200" dirty="0">
                <a:solidFill>
                  <a:srgbClr val="663300"/>
                </a:solidFill>
                <a:latin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0800" y="5974715"/>
            <a:ext cx="4053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二世更为暴虐</a:t>
            </a:r>
            <a:endParaRPr lang="zh-CN" altLang="en-US" sz="280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9040" y="29978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焚书坑儒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6" grpId="0"/>
      <p:bldP spid="63" grpId="0" bldLvl="0" animBg="1"/>
      <p:bldP spid="13" grpId="0" bldLvl="0" animBg="1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72440" y="429895"/>
            <a:ext cx="3845560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5625" y="533400"/>
            <a:ext cx="3763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二、秦末农民起义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1409065"/>
            <a:ext cx="2995295" cy="33299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2440" y="4841875"/>
            <a:ext cx="2722880" cy="891540"/>
          </a:xfrm>
          <a:prstGeom prst="rect">
            <a:avLst/>
          </a:prstGeom>
          <a:noFill/>
          <a:ln w="158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陈胜（</a:t>
            </a:r>
            <a:r>
              <a:rPr lang="zh-CN" altLang="en-US" sz="2400" b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字涉）</a:t>
            </a:r>
            <a:endParaRPr lang="zh-CN" altLang="en-US" sz="2400" b="1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 反抗暴秦的先驱</a:t>
            </a:r>
            <a:endParaRPr lang="zh-CN" altLang="en-US" sz="2400" b="1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3410" y="1413510"/>
            <a:ext cx="6453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0" hangingPunct="0"/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阅读课本，完成下列问题。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0765" y="2166620"/>
            <a:ext cx="2193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原因：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80355" y="2166620"/>
            <a:ext cx="5824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+mn-ea"/>
              </a:rPr>
              <a:t>因大雨误期按律要被处死。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23410" y="2782570"/>
            <a:ext cx="2657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根本原因：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89370" y="2782570"/>
            <a:ext cx="3293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宋体" panose="02010600030101010101" pitchFamily="2" charset="-122"/>
              </a:rPr>
              <a:t>秦的暴政</a:t>
            </a:r>
            <a:endParaRPr lang="zh-CN" altLang="zh-CN" sz="32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Mongolian Baiti" panose="03000500000000000000" pitchFamily="66" charset="0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0145" y="3562350"/>
            <a:ext cx="410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起义时间地点：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52615" y="3562350"/>
            <a:ext cx="447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</a:rPr>
              <a:t>前</a:t>
            </a:r>
            <a:r>
              <a:rPr lang="en-US" altLang="zh-CN" sz="3200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</a:rPr>
              <a:t>209</a:t>
            </a:r>
            <a:r>
              <a:rPr lang="zh-CN" altLang="en-US" sz="3200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</a:rPr>
              <a:t>年  </a:t>
            </a:r>
            <a:r>
              <a:rPr lang="zh-CN" altLang="en-US" sz="3200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</a:rPr>
              <a:t>大泽乡</a:t>
            </a:r>
            <a:endParaRPr lang="zh-CN" altLang="en-US" sz="3200">
              <a:solidFill>
                <a:sysClr val="window" lastClr="FFFFFF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0145" y="4258310"/>
            <a:ext cx="182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口号：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3410" y="4841875"/>
            <a:ext cx="354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+mn-ea"/>
              </a:rPr>
              <a:t>王侯将相宁有种乎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图片 13" descr="4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45" y="4052570"/>
            <a:ext cx="4028440" cy="26066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452735" y="4052570"/>
            <a:ext cx="15430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</a:rPr>
              <a:t>大泽乡起义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5550" y="5425440"/>
            <a:ext cx="182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政权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24500" y="542544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张楚</a:t>
            </a:r>
            <a:endParaRPr lang="zh-CN"/>
          </a:p>
        </p:txBody>
      </p:sp>
      <p:sp>
        <p:nvSpPr>
          <p:cNvPr id="22" name="文本框 21"/>
          <p:cNvSpPr txBox="1"/>
          <p:nvPr/>
        </p:nvSpPr>
        <p:spPr>
          <a:xfrm>
            <a:off x="555625" y="5817235"/>
            <a:ext cx="25336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苟富贵无相忘</a:t>
            </a:r>
            <a:endParaRPr lang="zh-CN" altLang="en-US" sz="200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r>
              <a:rPr lang="zh-CN" altLang="en-US" sz="200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燕雀安知鸿鹄之志 </a:t>
            </a:r>
            <a:endParaRPr lang="zh-CN" altLang="en-US" sz="200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1" grpId="0"/>
      <p:bldP spid="15" grpId="0"/>
      <p:bldP spid="16" grpId="0"/>
      <p:bldP spid="18" grpId="0"/>
      <p:bldP spid="20" grpId="0"/>
      <p:bldP spid="12" grpId="0"/>
      <p:bldP spid="13" grpId="0"/>
      <p:bldP spid="7" grpId="0"/>
      <p:bldP spid="9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5580" y="800100"/>
            <a:ext cx="7876540" cy="569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947785" y="1884045"/>
            <a:ext cx="13150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大泽乡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47150" y="2493645"/>
            <a:ext cx="297434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攻陈县建立张楚政权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47150" y="3103245"/>
            <a:ext cx="14916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直逼咸阳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7150" y="3653155"/>
            <a:ext cx="179133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秦二世反击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47785" y="4253230"/>
            <a:ext cx="20358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陈胜吴广被害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785" y="4824730"/>
            <a:ext cx="15849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起义失败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下箭头 18">
            <a:hlinkClick r:id="rId2" action="ppaction://hlinksldjump"/>
          </p:cNvPr>
          <p:cNvSpPr/>
          <p:nvPr/>
        </p:nvSpPr>
        <p:spPr>
          <a:xfrm>
            <a:off x="8536940" y="1755140"/>
            <a:ext cx="288290" cy="4545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72120" y="1209675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</a:rPr>
              <a:t>第一阶段：陈胜吴广起义军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403985" y="4984115"/>
            <a:ext cx="89649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ea typeface="黑体" panose="02010609060101010101" charset="-122"/>
              </a:rPr>
              <a:t>③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他们的革命</a:t>
            </a:r>
            <a:r>
              <a:rPr lang="zh-CN" altLang="en-US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首创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精神鼓舞了后世千百万</a:t>
            </a:r>
            <a:r>
              <a:rPr lang="zh-CN" altLang="en-US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劳动人民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起来反抗</a:t>
            </a:r>
            <a:r>
              <a:rPr lang="zh-CN" altLang="en-US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残暴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的统治。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      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3985" y="4400233"/>
            <a:ext cx="57245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ea typeface="黑体" panose="02010609060101010101" charset="-122"/>
              </a:rPr>
              <a:t>② 沉重</a:t>
            </a:r>
            <a:r>
              <a:rPr lang="zh-CN" altLang="en-US" b="1" dirty="0">
                <a:solidFill>
                  <a:srgbClr val="FFC000"/>
                </a:solidFill>
                <a:ea typeface="黑体" panose="02010609060101010101" charset="-122"/>
              </a:rPr>
              <a:t>打击</a:t>
            </a:r>
            <a:r>
              <a:rPr lang="zh-CN" altLang="en-US" b="1" dirty="0">
                <a:solidFill>
                  <a:schemeClr val="bg1"/>
                </a:solidFill>
                <a:ea typeface="黑体" panose="02010609060101010101" charset="-122"/>
              </a:rPr>
              <a:t>了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秦朝的统治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3985" y="3816985"/>
            <a:ext cx="75571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ea typeface="黑体" panose="02010609060101010101" charset="-122"/>
              </a:rPr>
              <a:t>① 中国历史上</a:t>
            </a:r>
            <a:r>
              <a:rPr lang="zh-CN" altLang="en-US" b="1" dirty="0">
                <a:solidFill>
                  <a:srgbClr val="FFC000"/>
                </a:solidFill>
                <a:ea typeface="黑体" panose="02010609060101010101" charset="-122"/>
              </a:rPr>
              <a:t>第一次大规模</a:t>
            </a:r>
            <a:r>
              <a:rPr lang="zh-CN" altLang="en-US" b="1" dirty="0">
                <a:solidFill>
                  <a:schemeClr val="bg1"/>
                </a:solidFill>
                <a:ea typeface="黑体" panose="02010609060101010101" charset="-122"/>
              </a:rPr>
              <a:t>农民起义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横卷形 1">
            <a:hlinkClick r:id="rId1" action="ppaction://hlinksldjump"/>
          </p:cNvPr>
          <p:cNvSpPr/>
          <p:nvPr/>
        </p:nvSpPr>
        <p:spPr>
          <a:xfrm>
            <a:off x="778510" y="2484755"/>
            <a:ext cx="10634980" cy="997585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5365" y="2722880"/>
            <a:ext cx="10160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陈胜、吴广领导的起义虽然失败了，但这一起义有什么历史意义？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9675" y="1048385"/>
            <a:ext cx="9771380" cy="1076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C000"/>
                </a:solidFill>
              </a:rPr>
              <a:t>陈胜虽已死，其所置遣侯王相竞亡秦，由涉首也。</a:t>
            </a:r>
            <a:endParaRPr lang="zh-CN" altLang="en-US" sz="3200">
              <a:solidFill>
                <a:srgbClr val="FFC000"/>
              </a:solidFill>
            </a:endParaRPr>
          </a:p>
          <a:p>
            <a:r>
              <a:rPr lang="zh-CN" altLang="en-US" sz="3200">
                <a:solidFill>
                  <a:srgbClr val="FFC000"/>
                </a:solidFill>
              </a:rPr>
              <a:t>                                                               </a:t>
            </a:r>
            <a:r>
              <a:rPr lang="en-US" altLang="zh-CN" sz="3200">
                <a:solidFill>
                  <a:srgbClr val="FFC000"/>
                </a:solidFill>
              </a:rPr>
              <a:t>——</a:t>
            </a:r>
            <a:r>
              <a:rPr lang="zh-CN" altLang="en-US" sz="3200">
                <a:solidFill>
                  <a:srgbClr val="FFC000"/>
                </a:solidFill>
              </a:rPr>
              <a:t>司马迁</a:t>
            </a:r>
            <a:endParaRPr lang="zh-CN" altLang="en-US" sz="3200">
              <a:solidFill>
                <a:srgbClr val="FFC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 bldLvl="0" animBg="1"/>
      <p:bldP spid="3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5580" y="800100"/>
            <a:ext cx="7876540" cy="569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3975" y="335915"/>
            <a:ext cx="8789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观察地图，除陈胜吴广的队伍之外还有哪些起义军？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47785" y="1884045"/>
            <a:ext cx="13150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大泽乡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47150" y="2493645"/>
            <a:ext cx="297434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攻陈县建立张楚政权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47150" y="3103245"/>
            <a:ext cx="14916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直逼咸阳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7150" y="3653155"/>
            <a:ext cx="179133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秦二世反击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47785" y="4253230"/>
            <a:ext cx="20358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陈胜吴广被害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785" y="4824730"/>
            <a:ext cx="15849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起义失败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565265" y="4955540"/>
            <a:ext cx="887730" cy="81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34255" y="3295650"/>
            <a:ext cx="887730" cy="81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D:\Desktop\更换\刘邦.png刘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10" y="1209358"/>
            <a:ext cx="1528763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594860" y="2710498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刘邦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D:\Desktop\更换\项羽.png项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30" y="2835275"/>
            <a:ext cx="1778000" cy="187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6565265" y="445135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项羽</a:t>
            </a:r>
            <a:endParaRPr lang="zh-CN" altLang="en-US"/>
          </a:p>
        </p:txBody>
      </p:sp>
      <p:sp>
        <p:nvSpPr>
          <p:cNvPr id="19" name="下箭头 18">
            <a:hlinkClick r:id="rId4" action="ppaction://hlinksldjump"/>
          </p:cNvPr>
          <p:cNvSpPr/>
          <p:nvPr/>
        </p:nvSpPr>
        <p:spPr>
          <a:xfrm>
            <a:off x="8536940" y="1755140"/>
            <a:ext cx="288290" cy="4545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72120" y="1209675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</a:rPr>
              <a:t>第一阶段：陈胜吴广起义军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  <p:bldP spid="14" grpId="0" bldLvl="0" animBg="1"/>
      <p:bldP spid="15" grpId="0"/>
      <p:bldP spid="1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  <p:tag name="KSO_WM_SLIDE_BACKGROUND_TYPE" val="frame"/>
  <p:tag name="KSO_WM_SLIDE_BK_DARK_LIGHT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elt"/>
  <p:tag name="KSO_WM_SLIDE_BK_DARK_LIGHT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  <p:tag name="KSO_WM_TEMPLATE_SUBCATEGORY" val="0"/>
  <p:tag name="KSO_WM_TAG_VERSION" val="1.0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  <p:tag name="KSO_WM_SLIDE_BACKGROUND_TYPE" val="frame"/>
  <p:tag name="KSO_WM_SLIDE_BK_DARK_LIGHT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elt"/>
  <p:tag name="KSO_WM_SLIDE_BK_DARK_LIGHT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  <p:tag name="KSO_WM_TEMPLATE_SUBCATEGORY" val="0"/>
  <p:tag name="KSO_WM_TAG_VERSION" val="1.0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60_20*i*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DIAGRAM_GROUP_CODE" val="l1-8"/>
  <p:tag name="KSO_WM_UNIT_TYPE" val="i"/>
  <p:tag name="KSO_WM_UNIT_INDEX" val="2"/>
  <p:tag name="KSO_WM_UNIT_USESOURCEFORMAT_APPLY" val="1"/>
</p:tagLst>
</file>

<file path=ppt/tags/tag423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3160_6*i*1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3160_6*i*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3160_6*i*3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3160_6*i*4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3160_6*i*5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3160_6*i*6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3160_6*i*7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03160_6*i*8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03160_6*i*9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03160_6*i*10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20203160_6*i*11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20203160_6*i*1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20203160_6*i*14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7.xml><?xml version="1.0" encoding="utf-8"?>
<p:tagLst xmlns:p="http://schemas.openxmlformats.org/presentationml/2006/main">
  <p:tag name="KSO_WM_SLIDE_ID" val="custom20203160_6"/>
  <p:tag name="KSO_WM_TEMPLATE_SUBCATEGORY" val="0"/>
  <p:tag name="KSO_WM_TEMPLATE_MASTER_TYPE" val="1"/>
  <p:tag name="KSO_WM_TEMPLATE_COLOR_TYPE" val="1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0995"/>
  <p:tag name="KSO_WM_SLIDE_LAYOUT" val="a_b_l"/>
  <p:tag name="KSO_WM_SLIDE_LAYOUT_CNT" val="1_1_1"/>
  <p:tag name="KSO_WM_SLIDE_TYPE" val="contents"/>
  <p:tag name="KSO_WM_SLIDE_SUBTYPE" val="diag"/>
</p:tagLst>
</file>

<file path=ppt/tags/tag438.xml><?xml version="1.0" encoding="utf-8"?>
<p:tagLst xmlns:p="http://schemas.openxmlformats.org/presentationml/2006/main">
  <p:tag name="KSO_WM_UNIT_TABLE_BEAUTIFY" val="smartTable{65f09880-2635-4801-81c7-286ead96fccc}"/>
</p:tagLst>
</file>

<file path=ppt/tags/tag439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1.xml><?xml version="1.0" encoding="utf-8"?>
<p:tagLst xmlns:p="http://schemas.openxmlformats.org/presentationml/2006/main">
  <p:tag name="KSO_WM_UNIT_PLACING_PICTURE_USER_VIEWPORT" val="{&quot;height&quot;:3939,&quot;width&quot;:5918}"/>
</p:tagLst>
</file>

<file path=ppt/tags/tag442.xml><?xml version="1.0" encoding="utf-8"?>
<p:tagLst xmlns:p="http://schemas.openxmlformats.org/presentationml/2006/main">
  <p:tag name="KSO_WM_UNIT_PLACING_PICTURE_USER_VIEWPORT" val="{&quot;height&quot;:3546,&quot;width&quot;:3835}"/>
</p:tagLst>
</file>

<file path=ppt/tags/tag443.xml><?xml version="1.0" encoding="utf-8"?>
<p:tagLst xmlns:p="http://schemas.openxmlformats.org/presentationml/2006/main">
  <p:tag name="KSO_WM_UNIT_PLACING_PICTURE_USER_VIEWPORT" val="{&quot;height&quot;:4190,&quot;width&quot;:4043}"/>
</p:tagLst>
</file>

<file path=ppt/tags/tag444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5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6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7.xml><?xml version="1.0" encoding="utf-8"?>
<p:tagLst xmlns:p="http://schemas.openxmlformats.org/presentationml/2006/main">
  <p:tag name="KSO_WM_TEMPLATE_CATEGORY" val="custom"/>
  <p:tag name="KSO_WM_TEMPLATE_INDEX" val="20200995"/>
</p:tagLst>
</file>

<file path=ppt/tags/tag448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49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ABLE_BEAUTIFY" val="smartTable{bd8a4280-3bb8-44f6-a2dd-dfc63bafacc1}"/>
</p:tagLst>
</file>

<file path=ppt/tags/tag451.xml><?xml version="1.0" encoding="utf-8"?>
<p:tagLst xmlns:p="http://schemas.openxmlformats.org/presentationml/2006/main">
  <p:tag name="KSO_WM_TEMPLATE_CATEGORY" val="custom"/>
  <p:tag name="KSO_WM_TEMPLATE_INDEX" val="20200995"/>
</p:tagLst>
</file>

<file path=ppt/tags/tag452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53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54.xml><?xml version="1.0" encoding="utf-8"?>
<p:tagLst xmlns:p="http://schemas.openxmlformats.org/presentationml/2006/main">
  <p:tag name="KSO_WM_BEAUTIFY_FLAG" val="#wm#"/>
  <p:tag name="KSO_WM_TEMPLATE_CATEGORY" val="custom"/>
  <p:tag name="KSO_WM_TEMPLATE_INDEX" val="20200995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649"/>
</p:tagLst>
</file>

<file path=ppt/tags/tag9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649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86_1"/>
  <p:tag name="KSO_WM_TEMPLATE_CATEGORY" val="custom"/>
  <p:tag name="KSO_WM_TEMPLATE_INDEX" val="20181649"/>
  <p:tag name="KSO_WM_TEMPLATE_SUBCATEGORY" val="0"/>
  <p:tag name="KSO_WM_TEMPLATE_THUMBS_INDEX" val="1、4、5、6、12、13、17、2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8E020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4637648">
      <a:dk1>
        <a:srgbClr val="000000"/>
      </a:dk1>
      <a:lt1>
        <a:srgbClr val="FFFFFF"/>
      </a:lt1>
      <a:dk2>
        <a:srgbClr val="121D1D"/>
      </a:dk2>
      <a:lt2>
        <a:srgbClr val="1D2E2F"/>
      </a:lt2>
      <a:accent1>
        <a:srgbClr val="DABD97"/>
      </a:accent1>
      <a:accent2>
        <a:srgbClr val="CEC5A0"/>
      </a:accent2>
      <a:accent3>
        <a:srgbClr val="C0CBA7"/>
      </a:accent3>
      <a:accent4>
        <a:srgbClr val="B3D0B0"/>
      </a:accent4>
      <a:accent5>
        <a:srgbClr val="A7D7B7"/>
      </a:accent5>
      <a:accent6>
        <a:srgbClr val="9CDEC1"/>
      </a:accent6>
      <a:hlink>
        <a:srgbClr val="A0D6ED"/>
      </a:hlink>
      <a:folHlink>
        <a:srgbClr val="B5A2B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4637648">
      <a:dk1>
        <a:srgbClr val="000000"/>
      </a:dk1>
      <a:lt1>
        <a:srgbClr val="FFFFFF"/>
      </a:lt1>
      <a:dk2>
        <a:srgbClr val="121D1D"/>
      </a:dk2>
      <a:lt2>
        <a:srgbClr val="1D2E2F"/>
      </a:lt2>
      <a:accent1>
        <a:srgbClr val="DABD97"/>
      </a:accent1>
      <a:accent2>
        <a:srgbClr val="CEC5A0"/>
      </a:accent2>
      <a:accent3>
        <a:srgbClr val="C0CBA7"/>
      </a:accent3>
      <a:accent4>
        <a:srgbClr val="B3D0B0"/>
      </a:accent4>
      <a:accent5>
        <a:srgbClr val="A7D7B7"/>
      </a:accent5>
      <a:accent6>
        <a:srgbClr val="9CDEC1"/>
      </a:accent6>
      <a:hlink>
        <a:srgbClr val="A0D6ED"/>
      </a:hlink>
      <a:folHlink>
        <a:srgbClr val="B5A2B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WPS 演示</Application>
  <PresentationFormat>宽屏</PresentationFormat>
  <Paragraphs>532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汉仪旗黑-85S</vt:lpstr>
      <vt:lpstr>Arial Unicode MS</vt:lpstr>
      <vt:lpstr>標楷體</vt:lpstr>
      <vt:lpstr>隶书</vt:lpstr>
      <vt:lpstr>华文新魏</vt:lpstr>
      <vt:lpstr>华文楷体</vt:lpstr>
      <vt:lpstr>黑体</vt:lpstr>
      <vt:lpstr>PMingLiU</vt:lpstr>
      <vt:lpstr>华文中宋</vt:lpstr>
      <vt:lpstr>MingLiU-ExtB</vt:lpstr>
      <vt:lpstr>楷体</vt:lpstr>
      <vt:lpstr>Mongolian Baiti</vt:lpstr>
      <vt:lpstr>幼圆</vt:lpstr>
      <vt:lpstr>Wingdings</vt:lpstr>
      <vt:lpstr>新宋体</vt:lpstr>
      <vt:lpstr>华文隶书</vt:lpstr>
      <vt:lpstr>Times New Roman</vt:lpstr>
      <vt:lpstr>华文行楷</vt:lpstr>
      <vt:lpstr>PMingLiU</vt:lpstr>
      <vt:lpstr>Segoe Print</vt:lpstr>
      <vt:lpstr>Calibri</vt:lpstr>
      <vt:lpstr>1_Office 主题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稚初。</cp:lastModifiedBy>
  <cp:revision>18</cp:revision>
  <dcterms:created xsi:type="dcterms:W3CDTF">2019-10-14T11:04:00Z</dcterms:created>
  <dcterms:modified xsi:type="dcterms:W3CDTF">2019-10-31T02:47:43Z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