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5143500" type="screen16x9"/>
  <p:notesSz cx="6858000" cy="9144000"/>
  <p:defaultTextStyle>
    <a:defPPr>
      <a:defRPr lang="zh-CN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48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1658D-24D5-43AD-8E6B-F1CF3B2EEAB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327A7-EF4F-45DF-9797-739C49B3F5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232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327A7-EF4F-45DF-9797-739C49B3F5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59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22" indent="-285739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2957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140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322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505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687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8871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053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FC57D59A-DCAF-44F9-8D15-EE6AD26CE048}" type="slidenum">
              <a:rPr lang="zh-CN" altLang="zh-CN" smtClean="0">
                <a:solidFill>
                  <a:prstClr val="black"/>
                </a:solidFill>
              </a:rPr>
              <a:pPr/>
              <a:t>2</a:t>
            </a:fld>
            <a:endParaRPr lang="zh-CN" altLang="zh-CN" smtClean="0">
              <a:solidFill>
                <a:prstClr val="black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8916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926" y="686474"/>
            <a:ext cx="6582148" cy="3428114"/>
          </a:xfrm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22" indent="-285739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2957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140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322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505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687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8871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053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5444EC26-A708-44D4-B970-57E0535700B4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327A7-EF4F-45DF-9797-739C49B3F5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79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926" y="686474"/>
            <a:ext cx="6582148" cy="3428114"/>
          </a:xfrm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22" indent="-285739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2957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140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322" indent="-228591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505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687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8871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053" indent="-2285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5444EC26-A708-44D4-B970-57E0535700B4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327A7-EF4F-45DF-9797-739C49B3F5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85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327A7-EF4F-45DF-9797-739C49B3F56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77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327A7-EF4F-45DF-9797-739C49B3F56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539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239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37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099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42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36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238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527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78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9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7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191" y="-28099"/>
            <a:ext cx="9159716" cy="5153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44204" y="1685926"/>
            <a:ext cx="333893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京剧的出现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9730" y="3009997"/>
            <a:ext cx="3122331" cy="8079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赵维伟</a:t>
            </a:r>
            <a:endParaRPr lang="en-US" altLang="zh-CN" sz="24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重庆市合川中学</a:t>
            </a:r>
          </a:p>
        </p:txBody>
      </p:sp>
    </p:spTree>
    <p:extLst>
      <p:ext uri="{BB962C8B-B14F-4D97-AF65-F5344CB8AC3E}">
        <p14:creationId xmlns:p14="http://schemas.microsoft.com/office/powerpoint/2010/main" val="10220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3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0" name="组合 15"/>
          <p:cNvGrpSpPr>
            <a:grpSpLocks/>
          </p:cNvGrpSpPr>
          <p:nvPr/>
        </p:nvGrpSpPr>
        <p:grpSpPr bwMode="auto">
          <a:xfrm>
            <a:off x="8172450" y="177800"/>
            <a:ext cx="819150" cy="1214438"/>
            <a:chOff x="8173088" y="178382"/>
            <a:chExt cx="818824" cy="1214002"/>
          </a:xfrm>
        </p:grpSpPr>
        <p:pic>
          <p:nvPicPr>
            <p:cNvPr id="8201" name="Picture 4" descr="C:\Users\Administrator\Desktop\魅力中国\图层 1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088" y="250757"/>
              <a:ext cx="544592" cy="114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5" descr="C:\Users\Administrator\Desktop\魅力中国\魅力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191" y="178382"/>
              <a:ext cx="322721" cy="54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513" y="466824"/>
            <a:ext cx="3960460" cy="48474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  <a:prstDash val="lgDash"/>
          </a:ln>
          <a:effectLst/>
        </p:spPr>
        <p:txBody>
          <a:bodyPr wrap="none" lIns="68579" tIns="34289" rIns="68579" bIns="34289">
            <a:spAutoFit/>
          </a:bodyPr>
          <a:lstStyle/>
          <a:p>
            <a:pPr defTabSz="685783"/>
            <a:r>
              <a:rPr lang="zh-CN" altLang="en-US" sz="27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一、</a:t>
            </a:r>
            <a:r>
              <a:rPr lang="zh-CN" altLang="zh-CN" sz="27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中国戏曲的发展历程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41669" y="996365"/>
            <a:ext cx="2188332" cy="1323665"/>
            <a:chOff x="437150" y="2317471"/>
            <a:chExt cx="1807651" cy="1489821"/>
          </a:xfrm>
        </p:grpSpPr>
        <p:sp>
          <p:nvSpPr>
            <p:cNvPr id="26" name="六边形 2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150" y="2644874"/>
              <a:ext cx="1807651" cy="1039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起源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原始歌</a:t>
              </a:r>
              <a:r>
                <a:rPr lang="zh-CN" altLang="en-US" sz="27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舞</a:t>
              </a:r>
              <a:endParaRPr lang="en-US" altLang="zh-CN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57400" y="1629188"/>
            <a:ext cx="2338770" cy="1441311"/>
            <a:chOff x="1516056" y="2332835"/>
            <a:chExt cx="1807651" cy="1554116"/>
          </a:xfrm>
        </p:grpSpPr>
        <p:sp>
          <p:nvSpPr>
            <p:cNvPr id="29" name="六边形 28"/>
            <p:cNvSpPr/>
            <p:nvPr/>
          </p:nvSpPr>
          <p:spPr>
            <a:xfrm>
              <a:off x="1555785" y="2332835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516056" y="2443339"/>
              <a:ext cx="1807651" cy="1443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其他剧种，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川剧、粤剧、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黄梅戏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49632" y="1645497"/>
            <a:ext cx="2422820" cy="1427842"/>
            <a:chOff x="470460" y="2304402"/>
            <a:chExt cx="1807651" cy="1607076"/>
          </a:xfrm>
        </p:grpSpPr>
        <p:sp>
          <p:nvSpPr>
            <p:cNvPr id="32" name="六边形 31"/>
            <p:cNvSpPr/>
            <p:nvPr/>
          </p:nvSpPr>
          <p:spPr>
            <a:xfrm>
              <a:off x="476880" y="2304402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0460" y="2404590"/>
              <a:ext cx="1807651" cy="1506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春秋战国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出现专业艺人优伶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03533" y="2969163"/>
            <a:ext cx="2522337" cy="1422269"/>
            <a:chOff x="243454" y="2289042"/>
            <a:chExt cx="1862381" cy="1489821"/>
          </a:xfrm>
        </p:grpSpPr>
        <p:sp>
          <p:nvSpPr>
            <p:cNvPr id="35" name="六边形 34"/>
            <p:cNvSpPr/>
            <p:nvPr/>
          </p:nvSpPr>
          <p:spPr>
            <a:xfrm>
              <a:off x="293188" y="2289042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3454" y="2429011"/>
              <a:ext cx="1862381" cy="967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元代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杂剧推</a:t>
              </a: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向成熟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00624" y="2307862"/>
            <a:ext cx="2210749" cy="1386630"/>
            <a:chOff x="403588" y="2317471"/>
            <a:chExt cx="1807651" cy="1489821"/>
          </a:xfrm>
        </p:grpSpPr>
        <p:sp>
          <p:nvSpPr>
            <p:cNvPr id="38" name="六边形 3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03588" y="2529158"/>
              <a:ext cx="1807651" cy="1091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30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</a:t>
              </a:r>
              <a:endParaRPr lang="en-US" altLang="zh-CN" sz="3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30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戏曲发展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57400" y="3032660"/>
            <a:ext cx="2338770" cy="1323665"/>
            <a:chOff x="437150" y="2339286"/>
            <a:chExt cx="1807651" cy="1489821"/>
          </a:xfrm>
        </p:grpSpPr>
        <p:sp>
          <p:nvSpPr>
            <p:cNvPr id="41" name="六边形 40"/>
            <p:cNvSpPr/>
            <p:nvPr/>
          </p:nvSpPr>
          <p:spPr>
            <a:xfrm>
              <a:off x="476880" y="2339286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37150" y="2644875"/>
              <a:ext cx="1807651" cy="1039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清代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京剧出现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56402" y="3694493"/>
            <a:ext cx="2188332" cy="1323665"/>
            <a:chOff x="424980" y="2317471"/>
            <a:chExt cx="1807651" cy="1489821"/>
          </a:xfrm>
        </p:grpSpPr>
        <p:sp>
          <p:nvSpPr>
            <p:cNvPr id="44" name="六边形 43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24980" y="2544177"/>
              <a:ext cx="1807651" cy="1039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明代</a:t>
              </a:r>
              <a:endParaRPr lang="en-US" altLang="zh-CN" sz="27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783">
                <a:defRPr/>
              </a:pPr>
              <a:r>
                <a:rPr lang="zh-CN" altLang="en-US" sz="27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地方戏昆曲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80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组合 3"/>
          <p:cNvGrpSpPr>
            <a:grpSpLocks/>
          </p:cNvGrpSpPr>
          <p:nvPr/>
        </p:nvGrpSpPr>
        <p:grpSpPr bwMode="auto">
          <a:xfrm>
            <a:off x="8172450" y="177800"/>
            <a:ext cx="819150" cy="1214438"/>
            <a:chOff x="8173088" y="178382"/>
            <a:chExt cx="818824" cy="1214002"/>
          </a:xfrm>
        </p:grpSpPr>
        <p:pic>
          <p:nvPicPr>
            <p:cNvPr id="21508" name="Picture 4" descr="C:\Users\Administrator\Desktop\魅力中国\图层 1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088" y="250757"/>
              <a:ext cx="544592" cy="114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9" name="Picture 5" descr="C:\Users\Administrator\Desktop\魅力中国\魅力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191" y="178382"/>
              <a:ext cx="322721" cy="54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6976" y="336472"/>
            <a:ext cx="3613008" cy="48474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  <a:prstDash val="lgDash"/>
          </a:ln>
          <a:effectLst/>
        </p:spPr>
        <p:txBody>
          <a:bodyPr wrap="none" lIns="68579" tIns="34289" rIns="68579" bIns="34289">
            <a:spAutoFit/>
          </a:bodyPr>
          <a:lstStyle/>
          <a:p>
            <a:pPr defTabSz="685783"/>
            <a:r>
              <a:rPr lang="zh-CN" altLang="en-US" sz="27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二、京剧的形成与发展</a:t>
            </a:r>
            <a:endParaRPr lang="zh-CN" altLang="zh-CN" sz="27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90877" y="1012387"/>
            <a:ext cx="1523494" cy="900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defTabSz="685783"/>
            <a:r>
              <a:rPr lang="zh-CN" altLang="en-US" sz="2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乾隆</a:t>
            </a:r>
            <a:r>
              <a:rPr lang="zh-CN" altLang="en-US" sz="27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末年</a:t>
            </a:r>
            <a:endParaRPr lang="en-US" altLang="zh-CN" sz="27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/>
            <a:r>
              <a:rPr lang="zh-CN" altLang="en-US" sz="27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徽剧进京</a:t>
            </a:r>
          </a:p>
        </p:txBody>
      </p:sp>
      <p:sp>
        <p:nvSpPr>
          <p:cNvPr id="30" name="矩形 29"/>
          <p:cNvSpPr/>
          <p:nvPr/>
        </p:nvSpPr>
        <p:spPr>
          <a:xfrm>
            <a:off x="4865046" y="2067164"/>
            <a:ext cx="1523494" cy="131574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defTabSz="685783"/>
            <a:r>
              <a:rPr lang="zh-CN" altLang="en-US" sz="2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道光</a:t>
            </a:r>
            <a:r>
              <a:rPr lang="zh-CN" altLang="en-US" sz="27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年间</a:t>
            </a:r>
            <a:endParaRPr lang="en-US" altLang="zh-CN" sz="27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/>
            <a:r>
              <a:rPr lang="zh-CN" altLang="en-US" sz="27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徽汉合流</a:t>
            </a:r>
            <a:endParaRPr lang="en-US" altLang="zh-CN" sz="27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/>
            <a:r>
              <a:rPr lang="zh-CN" altLang="en-US" sz="27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京剧形成</a:t>
            </a:r>
            <a:endParaRPr lang="en-US" altLang="zh-CN" sz="27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3112163" y="3597355"/>
            <a:ext cx="1880920" cy="900247"/>
          </a:xfrm>
          <a:prstGeom prst="rect">
            <a:avLst/>
          </a:prstGeom>
          <a:noFill/>
        </p:spPr>
        <p:txBody>
          <a:bodyPr wrap="square" lIns="68579" tIns="34289" rIns="68579" bIns="34289" rtlCol="0" anchor="b">
            <a:spAutoFit/>
          </a:bodyPr>
          <a:lstStyle/>
          <a:p>
            <a:pPr defTabSz="685783">
              <a:defRPr/>
            </a:pPr>
            <a:r>
              <a:rPr lang="zh-CN" altLang="en-US" sz="27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同光</a:t>
            </a:r>
            <a:r>
              <a:rPr lang="zh-CN" altLang="en-US" sz="27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年间</a:t>
            </a:r>
            <a:endParaRPr lang="en-US" altLang="zh-CN" sz="27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>
              <a:defRPr/>
            </a:pPr>
            <a:r>
              <a:rPr lang="zh-CN" altLang="en-US" sz="27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走向成熟</a:t>
            </a:r>
            <a:endParaRPr lang="en-US" altLang="zh-CN" sz="27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1486090" y="2505299"/>
            <a:ext cx="1804787" cy="900247"/>
          </a:xfrm>
          <a:prstGeom prst="rect">
            <a:avLst/>
          </a:prstGeom>
          <a:noFill/>
        </p:spPr>
        <p:txBody>
          <a:bodyPr wrap="square" lIns="68579" tIns="34289" rIns="68579" bIns="34289" rtlCol="0" anchor="b">
            <a:spAutoFit/>
          </a:bodyPr>
          <a:lstStyle/>
          <a:p>
            <a:pPr defTabSz="685783">
              <a:defRPr/>
            </a:pPr>
            <a:r>
              <a:rPr lang="zh-CN" altLang="en-US" sz="27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民国</a:t>
            </a:r>
            <a:r>
              <a:rPr lang="zh-CN" altLang="en-US" sz="27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以来</a:t>
            </a:r>
            <a:endParaRPr lang="en-US" altLang="zh-CN" sz="27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>
              <a:defRPr/>
            </a:pPr>
            <a:r>
              <a:rPr lang="zh-CN" altLang="en-US" sz="27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走向世界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028212" y="941730"/>
            <a:ext cx="3774713" cy="3566612"/>
            <a:chOff x="4295006" y="1557586"/>
            <a:chExt cx="4680520" cy="4680520"/>
          </a:xfrm>
        </p:grpSpPr>
        <p:cxnSp>
          <p:nvCxnSpPr>
            <p:cNvPr id="23" name="直接箭头连接符 22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4" name="直接箭头连接符 23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5" name="椭圆 24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ysClr val="window" lastClr="FFFFFF"/>
            </a:solidFill>
            <a:ln w="57150" cap="flat" cmpd="sng">
              <a:solidFill>
                <a:srgbClr val="88E70F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algn="ctr" defTabSz="685783">
                <a:defRPr/>
              </a:pPr>
              <a:r>
                <a:rPr lang="zh-CN" altLang="en-US" sz="2100" b="1" kern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形成发展</a:t>
              </a:r>
            </a:p>
          </p:txBody>
        </p:sp>
      </p:grpSp>
      <p:pic>
        <p:nvPicPr>
          <p:cNvPr id="26" name="Picture 2" descr="http://a.cphotos.bdimg.com/timg?image&amp;quality=100&amp;size=b4000_4000&amp;sec=1497269871&amp;di=c1f239c99f1cfe2134837bc3538fd575&amp;src=http://miaoker.sctv.com/weekly/NO105/201501/W0201501133732600099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353" y="1945459"/>
            <a:ext cx="9144000" cy="181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86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27 -0.02384 L -1.16042 -0.03264 " pathEditMode="relative" rAng="0" ptsTypes="AA">
                                      <p:cBhvr>
                                        <p:cTn id="29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64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6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8172450" y="177800"/>
            <a:ext cx="819150" cy="1214438"/>
            <a:chOff x="8173088" y="178382"/>
            <a:chExt cx="818824" cy="1214002"/>
          </a:xfrm>
        </p:grpSpPr>
        <p:pic>
          <p:nvPicPr>
            <p:cNvPr id="3" name="Picture 4" descr="C:\Users\Administrator\Desktop\魅力中国\图层 1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088" y="250757"/>
              <a:ext cx="544592" cy="114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5" descr="C:\Users\Administrator\Desktop\魅力中国\魅力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191" y="178382"/>
              <a:ext cx="322721" cy="54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 descr="https://ss0.bdstatic.com/94oJfD_bAAcT8t7mm9GUKT-xh_/timg?image&amp;quality=100&amp;size=b4000_4000&amp;sec=1497342455&amp;di=3eee4e490d6d064f030371190fea967c&amp;src=http://pic24.nipic.com/20121007/11043371_153638303189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63" y="253372"/>
            <a:ext cx="884820" cy="125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" y="1612829"/>
            <a:ext cx="9143999" cy="20082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68579" tIns="34289" rIns="68579" bIns="34289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材料一：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乾隆五十五年，三庆徽班进京，逐渐吸收了京、秦二腔，独擅梨园，因此京剧的前身即为徽剧。道光年间汉调进京，于是形成徽、汉合流，促成湖北的汉调与安徽的徽调融合，京剧逐渐形成。京剧艺术在文学、表演、音乐、唱腔、化妆、脸谱等各个方面，经过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几代艺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术家的长期舞台实践，执着探索，最终成为代表民族传统文化的瑰宝。</a:t>
            </a:r>
            <a:endParaRPr lang="en-US" altLang="zh-CN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defTabSz="685783"/>
            <a:endParaRPr lang="en-US" altLang="zh-CN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783"/>
            <a:r>
              <a:rPr lang="zh-CN" altLang="en-US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材料二：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金阊（今苏州城西北）商贾云集，宴会无时，戏馆数十处，每日演剧。</a:t>
            </a:r>
            <a:b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                                     </a:t>
            </a:r>
            <a:r>
              <a:rPr lang="en-US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（清）顾公燮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消夏闲记摘抄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卷上</a:t>
            </a:r>
          </a:p>
        </p:txBody>
      </p:sp>
      <p:sp>
        <p:nvSpPr>
          <p:cNvPr id="6" name="矩形 5"/>
          <p:cNvSpPr/>
          <p:nvPr/>
        </p:nvSpPr>
        <p:spPr>
          <a:xfrm>
            <a:off x="178148" y="3867894"/>
            <a:ext cx="8490603" cy="715580"/>
          </a:xfrm>
          <a:prstGeom prst="rect">
            <a:avLst/>
          </a:prstGeom>
          <a:ln w="76200">
            <a:solidFill>
              <a:srgbClr val="7030A0"/>
            </a:solidFill>
          </a:ln>
        </p:spPr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zh-CN" altLang="en-US" sz="2100" b="1" dirty="0" smtClean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①统</a:t>
            </a:r>
            <a:r>
              <a:rPr lang="zh-CN" altLang="en-US" sz="2100" b="1" dirty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治</a:t>
            </a:r>
            <a:r>
              <a:rPr lang="zh-CN" altLang="en-US" sz="2100" b="1" dirty="0" smtClean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者的支</a:t>
            </a:r>
            <a:r>
              <a:rPr lang="zh-CN" altLang="en-US" sz="2100" b="1" dirty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持</a:t>
            </a:r>
            <a:r>
              <a:rPr lang="zh-CN" altLang="en-US" sz="2100" b="1" dirty="0" smtClean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；②兼</a:t>
            </a:r>
            <a:r>
              <a:rPr lang="zh-CN" altLang="en-US" sz="2100" b="1" dirty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收并蓄，博采众长</a:t>
            </a:r>
            <a:r>
              <a:rPr lang="zh-CN" altLang="en-US" sz="2100" b="1" dirty="0" smtClean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；③几</a:t>
            </a:r>
            <a:r>
              <a:rPr lang="zh-CN" altLang="en-US" sz="2100" b="1" dirty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代艺术家的不懈努力；</a:t>
            </a:r>
            <a:endParaRPr lang="en-US" altLang="zh-CN" sz="2100" b="1" dirty="0">
              <a:solidFill>
                <a:srgbClr val="110CEE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defTabSz="685783"/>
            <a:r>
              <a:rPr lang="zh-CN" altLang="en-US" sz="2100" b="1" dirty="0" smtClean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④商</a:t>
            </a:r>
            <a:r>
              <a:rPr lang="zh-CN" altLang="en-US" sz="2100" b="1" dirty="0">
                <a:solidFill>
                  <a:srgbClr val="110CEE"/>
                </a:solidFill>
                <a:latin typeface="微软雅黑 Light" pitchFamily="34" charset="-122"/>
                <a:ea typeface="微软雅黑 Light" pitchFamily="34" charset="-122"/>
              </a:rPr>
              <a:t>业的发展，城市的繁荣，市民阶层的扩大。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23221" y="448177"/>
            <a:ext cx="6787683" cy="71558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lIns="68579" tIns="34289" rIns="68579" bIns="34289" rtlCol="0">
            <a:spAutoFit/>
          </a:bodyPr>
          <a:lstStyle/>
          <a:p>
            <a:pPr defTabSz="685783"/>
            <a:r>
              <a:rPr lang="zh-CN" altLang="en-US" sz="2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根据下列材料，并结合所学知识，概括京剧形成并迅速兴盛的原因。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18696" y="2209068"/>
            <a:ext cx="8872904" cy="283552"/>
            <a:chOff x="158262" y="2945423"/>
            <a:chExt cx="11830538" cy="37806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8238392" y="2945423"/>
              <a:ext cx="3750408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58262" y="3323492"/>
              <a:ext cx="2769387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18696" y="2492619"/>
            <a:ext cx="8872904" cy="276958"/>
            <a:chOff x="158262" y="3323492"/>
            <a:chExt cx="11830538" cy="36927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58262" y="3692769"/>
              <a:ext cx="5345723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773567" y="3323492"/>
              <a:ext cx="215233" cy="0"/>
            </a:xfrm>
            <a:prstGeom prst="line">
              <a:avLst/>
            </a:pr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>
            <a:off x="3336681" y="3356464"/>
            <a:ext cx="857250" cy="659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740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5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组合 3"/>
          <p:cNvGrpSpPr>
            <a:grpSpLocks/>
          </p:cNvGrpSpPr>
          <p:nvPr/>
        </p:nvGrpSpPr>
        <p:grpSpPr bwMode="auto">
          <a:xfrm>
            <a:off x="8172450" y="177800"/>
            <a:ext cx="819150" cy="1214438"/>
            <a:chOff x="8173088" y="178382"/>
            <a:chExt cx="818824" cy="1214002"/>
          </a:xfrm>
        </p:grpSpPr>
        <p:pic>
          <p:nvPicPr>
            <p:cNvPr id="21508" name="Picture 4" descr="C:\Users\Administrator\Desktop\魅力中国\图层 1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088" y="250757"/>
              <a:ext cx="544592" cy="114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9" name="Picture 5" descr="C:\Users\Administrator\Desktop\魅力中国\魅力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191" y="178382"/>
              <a:ext cx="322721" cy="54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7543" y="397657"/>
            <a:ext cx="2570656" cy="48474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  <a:prstDash val="lgDash"/>
          </a:ln>
          <a:effectLst/>
        </p:spPr>
        <p:txBody>
          <a:bodyPr wrap="none" lIns="68579" tIns="34289" rIns="68579" bIns="34289">
            <a:spAutoFit/>
          </a:bodyPr>
          <a:lstStyle/>
          <a:p>
            <a:pPr defTabSz="685783"/>
            <a:r>
              <a:rPr lang="zh-CN" altLang="en-US" sz="27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三、京剧的特点</a:t>
            </a:r>
            <a:endParaRPr lang="zh-CN" altLang="zh-CN" sz="27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5986" y="1336974"/>
            <a:ext cx="8991600" cy="351001"/>
            <a:chOff x="92078" y="441513"/>
            <a:chExt cx="11979792" cy="468001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685783"/>
              <a:r>
                <a:rPr lang="zh-CN" altLang="en-US" sz="2100" b="1" kern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角色</a:t>
              </a: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685783"/>
              <a:r>
                <a:rPr lang="zh-CN" altLang="en-US" sz="2100" b="1" kern="0" dirty="0">
                  <a:solidFill>
                    <a:srgbClr val="ED7D31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乐器</a:t>
              </a: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685783"/>
              <a:r>
                <a:rPr lang="zh-CN" altLang="en-US" sz="2100" b="1" kern="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表演方式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13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-64494" y="2049828"/>
            <a:ext cx="8733245" cy="2619790"/>
            <a:chOff x="98406" y="1413570"/>
            <a:chExt cx="11979792" cy="4320480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solidFill>
              <a:srgbClr val="CD5362"/>
            </a:solidFill>
            <a:ln w="9525" cap="flat" cmpd="sng" algn="ctr">
              <a:solidFill>
                <a:schemeClr val="bg1"/>
              </a:solidFill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solidFill>
              <a:srgbClr val="FFC000"/>
            </a:solidFill>
            <a:ln w="9525" cap="flat" cmpd="sng" algn="ctr">
              <a:noFill/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28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矩形 1"/>
          <p:cNvSpPr/>
          <p:nvPr/>
        </p:nvSpPr>
        <p:spPr>
          <a:xfrm>
            <a:off x="760641" y="2843330"/>
            <a:ext cx="1811111" cy="9925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zh-CN" altLang="en-US" sz="3000" b="1" dirty="0">
                <a:solidFill>
                  <a:prstClr val="black"/>
                </a:solidFill>
                <a:ea typeface="黑体" pitchFamily="2" charset="-122"/>
              </a:rPr>
              <a:t>管弦乐器</a:t>
            </a:r>
            <a:endParaRPr lang="en-US" altLang="zh-CN" sz="3000" b="1" dirty="0">
              <a:solidFill>
                <a:prstClr val="black"/>
              </a:solidFill>
              <a:ea typeface="黑体" pitchFamily="2" charset="-122"/>
            </a:endParaRPr>
          </a:p>
          <a:p>
            <a:pPr defTabSz="685783"/>
            <a:r>
              <a:rPr lang="zh-CN" altLang="en-US" sz="3000" b="1" dirty="0">
                <a:solidFill>
                  <a:prstClr val="black"/>
                </a:solidFill>
                <a:ea typeface="黑体" pitchFamily="2" charset="-122"/>
              </a:rPr>
              <a:t>打击乐器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87764" y="2817267"/>
            <a:ext cx="1638203" cy="1084913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783"/>
            <a:r>
              <a:rPr lang="zh-CN" altLang="en-US" sz="33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生、旦净、丑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83513" y="2929055"/>
            <a:ext cx="1347986" cy="99257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783"/>
            <a:r>
              <a:rPr lang="zh-CN" altLang="en-US" sz="30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唱、念、做、打</a:t>
            </a:r>
          </a:p>
        </p:txBody>
      </p:sp>
    </p:spTree>
    <p:extLst>
      <p:ext uri="{BB962C8B-B14F-4D97-AF65-F5344CB8AC3E}">
        <p14:creationId xmlns:p14="http://schemas.microsoft.com/office/powerpoint/2010/main" val="369057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150304" y="290710"/>
            <a:ext cx="1960943" cy="2906605"/>
            <a:chOff x="985019" y="1268760"/>
            <a:chExt cx="3021955" cy="4320480"/>
          </a:xfrm>
        </p:grpSpPr>
        <p:sp>
          <p:nvSpPr>
            <p:cNvPr id="26" name="矩形 25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prstClr val="white"/>
                </a:solidFill>
              </a:endParaRPr>
            </a:p>
          </p:txBody>
        </p:sp>
        <p:cxnSp>
          <p:nvCxnSpPr>
            <p:cNvPr id="27" name="直接连接符 26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22" name="组合 21"/>
          <p:cNvGrpSpPr/>
          <p:nvPr/>
        </p:nvGrpSpPr>
        <p:grpSpPr>
          <a:xfrm>
            <a:off x="4867838" y="290710"/>
            <a:ext cx="1960943" cy="2906605"/>
            <a:chOff x="985019" y="1268760"/>
            <a:chExt cx="3021955" cy="4320480"/>
          </a:xfrm>
        </p:grpSpPr>
        <p:sp>
          <p:nvSpPr>
            <p:cNvPr id="23" name="矩形 2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prstClr val="white"/>
                </a:solidFill>
              </a:endParaRPr>
            </a:p>
          </p:txBody>
        </p:sp>
        <p:cxnSp>
          <p:nvCxnSpPr>
            <p:cNvPr id="24" name="直接连接符 23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16" name="组合 15"/>
          <p:cNvGrpSpPr/>
          <p:nvPr/>
        </p:nvGrpSpPr>
        <p:grpSpPr>
          <a:xfrm>
            <a:off x="2497725" y="270363"/>
            <a:ext cx="1997944" cy="2906605"/>
            <a:chOff x="985022" y="2227122"/>
            <a:chExt cx="3078976" cy="4320480"/>
          </a:xfrm>
        </p:grpSpPr>
        <p:sp>
          <p:nvSpPr>
            <p:cNvPr id="20" name="矩形 19"/>
            <p:cNvSpPr/>
            <p:nvPr/>
          </p:nvSpPr>
          <p:spPr>
            <a:xfrm>
              <a:off x="1042043" y="2227122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prstClr val="white"/>
                </a:solidFill>
              </a:endParaRPr>
            </a:p>
          </p:txBody>
        </p:sp>
        <p:cxnSp>
          <p:nvCxnSpPr>
            <p:cNvPr id="21" name="直接连接符 20"/>
            <p:cNvCxnSpPr/>
            <p:nvPr userDrawn="1"/>
          </p:nvCxnSpPr>
          <p:spPr>
            <a:xfrm>
              <a:off x="985022" y="5971539"/>
              <a:ext cx="300956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11" name="组合 10"/>
          <p:cNvGrpSpPr/>
          <p:nvPr/>
        </p:nvGrpSpPr>
        <p:grpSpPr>
          <a:xfrm>
            <a:off x="251525" y="270364"/>
            <a:ext cx="1960943" cy="2906605"/>
            <a:chOff x="985019" y="1268760"/>
            <a:chExt cx="3021955" cy="4320480"/>
          </a:xfrm>
        </p:grpSpPr>
        <p:sp>
          <p:nvSpPr>
            <p:cNvPr id="13" name="矩形 1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783">
                <a:defRPr/>
              </a:pPr>
              <a:endParaRPr lang="zh-CN" altLang="en-US" sz="1400" kern="0">
                <a:solidFill>
                  <a:prstClr val="white"/>
                </a:solidFill>
              </a:endParaRPr>
            </a:p>
          </p:txBody>
        </p:sp>
        <p:cxnSp>
          <p:nvCxnSpPr>
            <p:cNvPr id="15" name="直接连接符 14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pic>
        <p:nvPicPr>
          <p:cNvPr id="32770" name="图片 30722" descr="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29" y="544235"/>
            <a:ext cx="1659133" cy="2245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1" name="图片 32770" descr="净"/>
          <p:cNvPicPr>
            <a:picLocks noChangeAspect="1" noChangeArrowheads="1"/>
          </p:cNvPicPr>
          <p:nvPr/>
        </p:nvPicPr>
        <p:blipFill>
          <a:blip r:embed="rId4" cstate="print"/>
          <a:srcRect l="11934" t="20874" r="10539"/>
          <a:stretch>
            <a:fillRect/>
          </a:stretch>
        </p:blipFill>
        <p:spPr bwMode="auto">
          <a:xfrm>
            <a:off x="5018743" y="564581"/>
            <a:ext cx="1659133" cy="2245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2" name="图片 33794" descr="pic_12891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7301208" y="520559"/>
            <a:ext cx="1659133" cy="2245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4" name="图片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78496" y="520561"/>
            <a:ext cx="1659133" cy="2268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864551" y="2851072"/>
            <a:ext cx="537366" cy="3462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68573" tIns="34286" rIns="68573" bIns="34286">
            <a:spAutoFit/>
          </a:bodyPr>
          <a:lstStyle/>
          <a:p>
            <a:pPr defTabSz="685783">
              <a:defRPr/>
            </a:pP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 生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057082" y="2836965"/>
            <a:ext cx="623887" cy="3462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68573" tIns="34286" rIns="68573" bIns="34286">
            <a:spAutoFit/>
          </a:bodyPr>
          <a:lstStyle/>
          <a:p>
            <a:pPr defTabSz="685783">
              <a:defRPr/>
            </a:pP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 旦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5394386" y="2851072"/>
            <a:ext cx="625475" cy="3462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68573" tIns="34286" rIns="68573" bIns="34286">
            <a:spAutoFit/>
          </a:bodyPr>
          <a:lstStyle/>
          <a:p>
            <a:pPr defTabSz="685783">
              <a:defRPr/>
            </a:pP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 净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7818036" y="2840998"/>
            <a:ext cx="625475" cy="3462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68573" tIns="34286" rIns="68573" bIns="34286">
            <a:spAutoFit/>
          </a:bodyPr>
          <a:lstStyle/>
          <a:p>
            <a:pPr defTabSz="685783">
              <a:defRPr/>
            </a:pP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 丑</a:t>
            </a:r>
          </a:p>
        </p:txBody>
      </p:sp>
      <p:sp>
        <p:nvSpPr>
          <p:cNvPr id="28" name="矩形 27"/>
          <p:cNvSpPr/>
          <p:nvPr/>
        </p:nvSpPr>
        <p:spPr>
          <a:xfrm>
            <a:off x="221984" y="3260517"/>
            <a:ext cx="54000" cy="27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defTabSz="685783">
              <a:defRPr/>
            </a:pPr>
            <a:endParaRPr lang="en-US" sz="1400" kern="0">
              <a:solidFill>
                <a:prstClr val="white"/>
              </a:solidFill>
            </a:endParaRPr>
          </a:p>
        </p:txBody>
      </p:sp>
      <p:sp>
        <p:nvSpPr>
          <p:cNvPr id="29" name="TextBox 53"/>
          <p:cNvSpPr txBox="1">
            <a:spLocks noChangeAspect="1" noChangeArrowheads="1"/>
          </p:cNvSpPr>
          <p:nvPr/>
        </p:nvSpPr>
        <p:spPr bwMode="auto">
          <a:xfrm>
            <a:off x="349393" y="3276673"/>
            <a:ext cx="657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5783" eaLnBrk="1" hangingPunct="1">
              <a:lnSpc>
                <a:spcPct val="130000"/>
              </a:lnSpc>
            </a:pPr>
            <a:r>
              <a:rPr lang="zh-CN" altLang="en-US" sz="15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生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行分为老生、红生、小生、武生、娃娃生</a:t>
            </a:r>
            <a:r>
              <a:rPr lang="zh-CN" altLang="en-US" sz="15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等，是京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剧中的重要行当之一。</a:t>
            </a:r>
            <a:endParaRPr lang="zh-CN" altLang="en-US" sz="1500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3143" y="3665783"/>
            <a:ext cx="54000" cy="27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defTabSz="685783">
              <a:defRPr/>
            </a:pPr>
            <a:endParaRPr lang="zh-CN" altLang="en-US" sz="1400" kern="0">
              <a:solidFill>
                <a:prstClr val="white"/>
              </a:solidFill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310535" y="3668142"/>
            <a:ext cx="5974223" cy="36933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5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旦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分青衣、花旦、武旦、刀马旦、老旦等角</a:t>
            </a:r>
            <a:r>
              <a:rPr lang="zh-CN" altLang="en-US" sz="15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色，旦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角全为女性。</a:t>
            </a:r>
            <a:endParaRPr lang="zh-CN" altLang="en-US" sz="1500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90909" y="4067726"/>
            <a:ext cx="54000" cy="27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defTabSz="685783">
              <a:defRPr/>
            </a:pPr>
            <a:endParaRPr lang="zh-CN" altLang="en-US" sz="1400" kern="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16877" y="4025421"/>
            <a:ext cx="5780492" cy="354610"/>
          </a:xfrm>
          <a:prstGeom prst="rect">
            <a:avLst/>
          </a:prstGeom>
        </p:spPr>
        <p:txBody>
          <a:bodyPr wrap="square" lIns="68579" tIns="26999" rIns="68579" bIns="2699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净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亦叫花脸，</a:t>
            </a:r>
            <a:r>
              <a:rPr lang="zh-CN" altLang="en-US" sz="15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大多是扮演性格、品质或相貌上有些特异的男性人物</a:t>
            </a:r>
            <a:r>
              <a:rPr lang="zh-CN" altLang="en-US" sz="15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1500" b="1" dirty="0">
              <a:solidFill>
                <a:srgbClr val="5F5E5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03947" y="4487635"/>
            <a:ext cx="54000" cy="27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defTabSz="685783">
              <a:defRPr/>
            </a:pPr>
            <a:endParaRPr lang="zh-CN" altLang="en-US" sz="1400" kern="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64546" y="4487635"/>
            <a:ext cx="6199781" cy="285360"/>
          </a:xfrm>
          <a:prstGeom prst="rect">
            <a:avLst/>
          </a:prstGeom>
        </p:spPr>
        <p:txBody>
          <a:bodyPr wrap="square" lIns="68579" tIns="26999" rIns="68579" bIns="26999">
            <a:spAutoFit/>
          </a:bodyPr>
          <a:lstStyle/>
          <a:p>
            <a:pPr defTabSz="685783"/>
            <a:r>
              <a:rPr lang="zh-CN" altLang="en-US" sz="1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丑</a:t>
            </a:r>
            <a:r>
              <a:rPr lang="zh-CN" altLang="en-US" sz="15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，也叫小花脸。因化妆时在鼻梁上抹一小块白粉，故而以“丑”为名。</a:t>
            </a:r>
            <a:endParaRPr lang="en-US" altLang="zh-CN" sz="1500" b="1" dirty="0">
              <a:solidFill>
                <a:srgbClr val="5F5E5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18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7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27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7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2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950"/>
                                </p:stCondLst>
                                <p:childTnLst>
                                  <p:par>
                                    <p:cTn id="91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9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2950"/>
                                </p:stCondLst>
                                <p:childTnLst>
                                  <p:par>
                                    <p:cTn id="94" presetID="8" presetClass="emph" presetSubtype="0" autoRev="1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3950"/>
                                </p:stCondLst>
                                <p:childTnLst>
                                  <p:par>
                                    <p:cTn id="97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4950"/>
                                </p:stCondLst>
                                <p:childTnLst>
                                  <p:par>
                                    <p:cTn id="102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106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223 1.85185E-6 L 0.65959 0.00254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361" y="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09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11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120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34314E-8 -1.11111E-6 L 0.70125 0.00625 " pathEditMode="relative" rAng="0" ptsTypes="AA">
                                          <p:cBhvr>
                                            <p:cTn id="121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056" y="30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123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80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7" grpId="0" animBg="1"/>
          <p:bldP spid="18" grpId="0" animBg="1"/>
          <p:bldP spid="19" grpId="0" animBg="1"/>
          <p:bldP spid="28" grpId="0" animBg="1"/>
          <p:bldP spid="29" grpId="0"/>
          <p:bldP spid="30" grpId="0" animBg="1"/>
          <p:bldP spid="30" grpId="1" animBg="1"/>
          <p:bldP spid="30" grpId="2" animBg="1"/>
          <p:bldP spid="31" grpId="0"/>
          <p:bldP spid="32" grpId="0" animBg="1"/>
          <p:bldP spid="32" grpId="1" animBg="1"/>
          <p:bldP spid="32" grpId="2" animBg="1"/>
          <p:bldP spid="33" grpId="0"/>
          <p:bldP spid="34" grpId="0" animBg="1"/>
          <p:bldP spid="34" grpId="1" animBg="1"/>
          <p:bldP spid="34" grpId="2" animBg="1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7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27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7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27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950"/>
                                </p:stCondLst>
                                <p:childTnLst>
                                  <p:par>
                                    <p:cTn id="91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9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2950"/>
                                </p:stCondLst>
                                <p:childTnLst>
                                  <p:par>
                                    <p:cTn id="94" presetID="8" presetClass="emph" presetSubtype="0" autoRev="1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3950"/>
                                </p:stCondLst>
                                <p:childTnLst>
                                  <p:par>
                                    <p:cTn id="97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4950"/>
                                </p:stCondLst>
                                <p:childTnLst>
                                  <p:par>
                                    <p:cTn id="102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106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223 1.85185E-6 L 0.65959 0.00254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361" y="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09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11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120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34314E-8 -1.11111E-6 L 0.70125 0.00625 " pathEditMode="relative" rAng="0" ptsTypes="AA">
                                          <p:cBhvr>
                                            <p:cTn id="121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056" y="30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123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80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7" grpId="0" animBg="1"/>
          <p:bldP spid="18" grpId="0" animBg="1"/>
          <p:bldP spid="19" grpId="0" animBg="1"/>
          <p:bldP spid="28" grpId="0" animBg="1"/>
          <p:bldP spid="29" grpId="0"/>
          <p:bldP spid="30" grpId="0" animBg="1"/>
          <p:bldP spid="30" grpId="1" animBg="1"/>
          <p:bldP spid="30" grpId="2" animBg="1"/>
          <p:bldP spid="31" grpId="0"/>
          <p:bldP spid="32" grpId="0" animBg="1"/>
          <p:bldP spid="32" grpId="1" animBg="1"/>
          <p:bldP spid="32" grpId="2" animBg="1"/>
          <p:bldP spid="33" grpId="0"/>
          <p:bldP spid="34" grpId="0" animBg="1"/>
          <p:bldP spid="34" grpId="1" animBg="1"/>
          <p:bldP spid="34" grpId="2" animBg="1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1" y="1157159"/>
            <a:ext cx="4960419" cy="2331407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视频播放的是我国著名京剧大师梅兰芳之子梅葆玖先生的京剧名段</a:t>
            </a:r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贵妃醉酒</a:t>
            </a:r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，请问下面说法正确的是（  ）</a:t>
            </a:r>
            <a:endParaRPr lang="en-US" altLang="zh-CN" sz="21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783"/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、京剧是从北方地方剧演化而来</a:t>
            </a:r>
            <a:endParaRPr lang="en-US" altLang="zh-CN" sz="21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783"/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、京剧的“京”指的是明朝首都</a:t>
            </a:r>
            <a:endParaRPr lang="en-US" altLang="zh-CN" sz="21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783"/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、梅葆玖先生扮演的角色属于旦角</a:t>
            </a:r>
            <a:endParaRPr lang="en-US" altLang="zh-CN" sz="21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783"/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贵妃醉酒</a:t>
            </a:r>
            <a:r>
              <a:rPr lang="en-US" altLang="zh-CN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1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与唐太宗有关</a:t>
            </a:r>
          </a:p>
        </p:txBody>
      </p:sp>
      <p:pic>
        <p:nvPicPr>
          <p:cNvPr id="3" name="京剧 梅葆玖 贵妃醉酒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18739" y="1031867"/>
            <a:ext cx="3672861" cy="2755499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109058" y="551663"/>
            <a:ext cx="1867314" cy="480204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defTabSz="685783">
              <a:defRPr/>
            </a:pPr>
            <a:r>
              <a:rPr lang="zh-CN" altLang="en-US" sz="27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6" name="Text Box 62"/>
          <p:cNvSpPr txBox="1">
            <a:spLocks noChangeArrowheads="1"/>
          </p:cNvSpPr>
          <p:nvPr/>
        </p:nvSpPr>
        <p:spPr bwMode="auto">
          <a:xfrm>
            <a:off x="55248" y="3939902"/>
            <a:ext cx="8936352" cy="923330"/>
          </a:xfrm>
          <a:prstGeom prst="rect">
            <a:avLst/>
          </a:prstGeom>
          <a:solidFill>
            <a:schemeClr val="tx1"/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选项京剧的形成是徽汉合流的结果，并非北方地方剧演化而来；</a:t>
            </a:r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选项对“京”理解错误，京剧的“京”指的是清朝的首都北京，不是明朝的首都；</a:t>
            </a:r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贵妃醉酒</a:t>
            </a:r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讲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述的是唐玄宗和杨贵妃的故事，故</a:t>
            </a:r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D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选项错误。梅葆玖先生扮演的杨贵妃属于旦角，本题选</a:t>
            </a:r>
            <a:r>
              <a:rPr lang="en-US" altLang="zh-CN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en-US" b="1" dirty="0" smtClean="0">
                <a:solidFill>
                  <a:schemeClr val="bg1"/>
                </a:solidFill>
                <a:effectLst/>
                <a:latin typeface="仿宋" pitchFamily="49" charset="-122"/>
                <a:ea typeface="仿宋" pitchFamily="49" charset="-122"/>
              </a:rPr>
              <a:t>。</a:t>
            </a:r>
            <a:endParaRPr lang="en-GB" altLang="zh-CN" b="1" dirty="0">
              <a:solidFill>
                <a:schemeClr val="bg1"/>
              </a:solidFill>
              <a:effectLst/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8229600" y="177801"/>
            <a:ext cx="762000" cy="854068"/>
            <a:chOff x="8173088" y="178382"/>
            <a:chExt cx="818824" cy="1214002"/>
          </a:xfrm>
        </p:grpSpPr>
        <p:pic>
          <p:nvPicPr>
            <p:cNvPr id="11" name="Picture 4" descr="C:\Users\Administrator\Desktop\魅力中国\图层 1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088" y="250757"/>
              <a:ext cx="544592" cy="114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" descr="C:\Users\Administrator\Desktop\魅力中国\魅力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191" y="178382"/>
              <a:ext cx="322721" cy="54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3269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0.25 L -1.2962E-6 2.96296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repeatCount="indefinite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4024E-6 4.81481E-6 L -0.12517 0.0013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0909">
                <p:cTn id="33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animBg="1"/>
      <p:bldP spid="4" grpId="0" animBg="1"/>
      <p:bldP spid="4" grpId="1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707654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zh-CN" altLang="en-US" sz="6600" b="1" dirty="0">
                <a:latin typeface="黑体" pitchFamily="49" charset="-122"/>
                <a:ea typeface="黑体" pitchFamily="49" charset="-122"/>
              </a:rPr>
              <a:t>谢</a:t>
            </a:r>
            <a:r>
              <a:rPr lang="zh-CN" altLang="en-US" sz="6600" b="1" dirty="0" smtClean="0">
                <a:latin typeface="黑体" pitchFamily="49" charset="-122"/>
                <a:ea typeface="黑体" pitchFamily="49" charset="-122"/>
              </a:rPr>
              <a:t>谢观看</a:t>
            </a:r>
            <a:endParaRPr lang="zh-CN" altLang="en-US" sz="66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441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97" y="-3810"/>
            <a:ext cx="9172099" cy="51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17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rgbClr val="EEEC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812</Words>
  <Application>Microsoft Office PowerPoint</Application>
  <PresentationFormat>全屏显示(16:9)</PresentationFormat>
  <Paragraphs>68</Paragraphs>
  <Slides>9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每课一练</dc:title>
  <dc:creator>ASUS</dc:creator>
  <cp:lastModifiedBy>X</cp:lastModifiedBy>
  <cp:revision>23</cp:revision>
  <dcterms:created xsi:type="dcterms:W3CDTF">2017-06-13T07:59:05Z</dcterms:created>
  <dcterms:modified xsi:type="dcterms:W3CDTF">2017-06-17T14:20:51Z</dcterms:modified>
</cp:coreProperties>
</file>