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69" r:id="rId3"/>
    <p:sldId id="257" r:id="rId4"/>
    <p:sldId id="258" r:id="rId5"/>
    <p:sldId id="267" r:id="rId6"/>
    <p:sldId id="259" r:id="rId7"/>
    <p:sldId id="263" r:id="rId8"/>
    <p:sldId id="260" r:id="rId9"/>
    <p:sldId id="261" r:id="rId10"/>
    <p:sldId id="264" r:id="rId11"/>
    <p:sldId id="265" r:id="rId12"/>
    <p:sldId id="266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1" r:id="rId22"/>
    <p:sldId id="280" r:id="rId23"/>
    <p:sldId id="282" r:id="rId24"/>
    <p:sldId id="283" r:id="rId25"/>
    <p:sldId id="284" r:id="rId26"/>
    <p:sldId id="285" r:id="rId2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102E2-36DB-446E-8DC3-E5120A7E187E}" type="datetimeFigureOut">
              <a:rPr lang="zh-CN" altLang="en-US" smtClean="0"/>
              <a:t>2019/5/2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92E59-646E-4D43-B9F2-BF8D2F06959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92E59-646E-4D43-B9F2-BF8D2F069598}" type="slidenum">
              <a:rPr lang="zh-CN" altLang="en-US" smtClean="0"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38E6-C7C5-4D69-9D01-6394224ED090}" type="datetimeFigureOut">
              <a:rPr lang="zh-CN" altLang="en-US" smtClean="0"/>
              <a:pPr/>
              <a:t>2019/5/2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413D-E219-4128-B893-4125F2F8BC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38E6-C7C5-4D69-9D01-6394224ED090}" type="datetimeFigureOut">
              <a:rPr lang="zh-CN" altLang="en-US" smtClean="0"/>
              <a:pPr/>
              <a:t>2019/5/2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413D-E219-4128-B893-4125F2F8BC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38E6-C7C5-4D69-9D01-6394224ED090}" type="datetimeFigureOut">
              <a:rPr lang="zh-CN" altLang="en-US" smtClean="0"/>
              <a:pPr/>
              <a:t>2019/5/2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413D-E219-4128-B893-4125F2F8BC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38E6-C7C5-4D69-9D01-6394224ED090}" type="datetimeFigureOut">
              <a:rPr lang="zh-CN" altLang="en-US" smtClean="0"/>
              <a:pPr/>
              <a:t>2019/5/2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413D-E219-4128-B893-4125F2F8BC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38E6-C7C5-4D69-9D01-6394224ED090}" type="datetimeFigureOut">
              <a:rPr lang="zh-CN" altLang="en-US" smtClean="0"/>
              <a:pPr/>
              <a:t>2019/5/2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413D-E219-4128-B893-4125F2F8BC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38E6-C7C5-4D69-9D01-6394224ED090}" type="datetimeFigureOut">
              <a:rPr lang="zh-CN" altLang="en-US" smtClean="0"/>
              <a:pPr/>
              <a:t>2019/5/2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413D-E219-4128-B893-4125F2F8BC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38E6-C7C5-4D69-9D01-6394224ED090}" type="datetimeFigureOut">
              <a:rPr lang="zh-CN" altLang="en-US" smtClean="0"/>
              <a:pPr/>
              <a:t>2019/5/2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413D-E219-4128-B893-4125F2F8BC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38E6-C7C5-4D69-9D01-6394224ED090}" type="datetimeFigureOut">
              <a:rPr lang="zh-CN" altLang="en-US" smtClean="0"/>
              <a:pPr/>
              <a:t>2019/5/2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413D-E219-4128-B893-4125F2F8BC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38E6-C7C5-4D69-9D01-6394224ED090}" type="datetimeFigureOut">
              <a:rPr lang="zh-CN" altLang="en-US" smtClean="0"/>
              <a:pPr/>
              <a:t>2019/5/2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413D-E219-4128-B893-4125F2F8BC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38E6-C7C5-4D69-9D01-6394224ED090}" type="datetimeFigureOut">
              <a:rPr lang="zh-CN" altLang="en-US" smtClean="0"/>
              <a:pPr/>
              <a:t>2019/5/2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413D-E219-4128-B893-4125F2F8BC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38E6-C7C5-4D69-9D01-6394224ED090}" type="datetimeFigureOut">
              <a:rPr lang="zh-CN" altLang="en-US" smtClean="0"/>
              <a:pPr/>
              <a:t>2019/5/2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413D-E219-4128-B893-4125F2F8BC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F38E6-C7C5-4D69-9D01-6394224ED090}" type="datetimeFigureOut">
              <a:rPr lang="zh-CN" altLang="en-US" smtClean="0"/>
              <a:pPr/>
              <a:t>2019/5/2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8413D-E219-4128-B893-4125F2F8BC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baike.so.com/doc/1232504-1303643.html" TargetMode="External"/><Relationship Id="rId2" Type="http://schemas.openxmlformats.org/officeDocument/2006/relationships/hyperlink" Target="https://baike.so.com/doc/6939880-7162241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s://baike.so.com/doc/1004753-1062238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baike.so.com/doc/2901690-3062074.html" TargetMode="External"/><Relationship Id="rId7" Type="http://schemas.openxmlformats.org/officeDocument/2006/relationships/image" Target="../media/image9.jpeg"/><Relationship Id="rId2" Type="http://schemas.openxmlformats.org/officeDocument/2006/relationships/hyperlink" Target="https://baike.so.com/doc/6169698-6382934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aike.so.com/doc/6271472-6484897.html" TargetMode="External"/><Relationship Id="rId5" Type="http://schemas.openxmlformats.org/officeDocument/2006/relationships/hyperlink" Target="https://baike.so.com/doc/5398975-5636445.html" TargetMode="External"/><Relationship Id="rId4" Type="http://schemas.openxmlformats.org/officeDocument/2006/relationships/hyperlink" Target="https://baike.so.com/doc/633621-670593.htm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baike.so.com/doc/5398975-5636445.html" TargetMode="External"/><Relationship Id="rId7" Type="http://schemas.openxmlformats.org/officeDocument/2006/relationships/image" Target="../media/image10.jpeg"/><Relationship Id="rId2" Type="http://schemas.openxmlformats.org/officeDocument/2006/relationships/hyperlink" Target="https://baike.so.com/doc/6426181-6639854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aike.so.com/doc/5861149-6073993.html" TargetMode="External"/><Relationship Id="rId5" Type="http://schemas.openxmlformats.org/officeDocument/2006/relationships/hyperlink" Target="https://baike.so.com/doc/4214826-4416123.html" TargetMode="External"/><Relationship Id="rId4" Type="http://schemas.openxmlformats.org/officeDocument/2006/relationships/hyperlink" Target="https://baike.so.com/doc/6790678-7007294.html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baike.so.com/doc/5703546-5916263.html" TargetMode="External"/><Relationship Id="rId13" Type="http://schemas.openxmlformats.org/officeDocument/2006/relationships/hyperlink" Target="https://baike.so.com/doc/5369257-5605107.html" TargetMode="External"/><Relationship Id="rId3" Type="http://schemas.openxmlformats.org/officeDocument/2006/relationships/hyperlink" Target="https://baike.so.com/doc/5401246-5638859.html" TargetMode="External"/><Relationship Id="rId7" Type="http://schemas.openxmlformats.org/officeDocument/2006/relationships/hyperlink" Target="https://baike.so.com/doc/3105630-3273404.html" TargetMode="External"/><Relationship Id="rId12" Type="http://schemas.openxmlformats.org/officeDocument/2006/relationships/hyperlink" Target="https://baike.so.com/doc/5386664-5623130.html" TargetMode="External"/><Relationship Id="rId2" Type="http://schemas.openxmlformats.org/officeDocument/2006/relationships/hyperlink" Target="https://baike.so.com/doc/5994024-6206995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aike.so.com/doc/6186607-6399858.html" TargetMode="External"/><Relationship Id="rId11" Type="http://schemas.openxmlformats.org/officeDocument/2006/relationships/hyperlink" Target="https://baike.so.com/doc/482670-511119.html" TargetMode="External"/><Relationship Id="rId5" Type="http://schemas.openxmlformats.org/officeDocument/2006/relationships/hyperlink" Target="https://baike.so.com/doc/6540104-6753843.html" TargetMode="External"/><Relationship Id="rId10" Type="http://schemas.openxmlformats.org/officeDocument/2006/relationships/hyperlink" Target="https://baike.so.com/doc/5418280-5656443.html" TargetMode="External"/><Relationship Id="rId4" Type="http://schemas.openxmlformats.org/officeDocument/2006/relationships/hyperlink" Target="https://baike.so.com/doc/5373414-5609389.html" TargetMode="External"/><Relationship Id="rId9" Type="http://schemas.openxmlformats.org/officeDocument/2006/relationships/hyperlink" Target="https://baike.so.com/doc/1773976-1875988.html" TargetMode="External"/><Relationship Id="rId1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baike.so.com/doc/544064-576000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baike.so.com/doc/6301140-6514663.html" TargetMode="External"/><Relationship Id="rId13" Type="http://schemas.openxmlformats.org/officeDocument/2006/relationships/image" Target="../media/image3.jpeg"/><Relationship Id="rId3" Type="http://schemas.openxmlformats.org/officeDocument/2006/relationships/hyperlink" Target="https://baike.so.com/doc/383338-405958.html" TargetMode="External"/><Relationship Id="rId7" Type="http://schemas.openxmlformats.org/officeDocument/2006/relationships/hyperlink" Target="https://baike.so.com/doc/5703546-5916263.html" TargetMode="External"/><Relationship Id="rId12" Type="http://schemas.openxmlformats.org/officeDocument/2006/relationships/hyperlink" Target="https://baike.so.com/doc/3294176-3470105.html" TargetMode="External"/><Relationship Id="rId2" Type="http://schemas.openxmlformats.org/officeDocument/2006/relationships/hyperlink" Target="https://baike.so.com/doc/5023495-5249432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aike.so.com/doc/1232504-1303643.html" TargetMode="External"/><Relationship Id="rId11" Type="http://schemas.openxmlformats.org/officeDocument/2006/relationships/hyperlink" Target="https://baike.so.com/doc/4803423-5019723.html" TargetMode="External"/><Relationship Id="rId5" Type="http://schemas.openxmlformats.org/officeDocument/2006/relationships/hyperlink" Target="https://baike.so.com/doc/6514904-6728630.html" TargetMode="External"/><Relationship Id="rId10" Type="http://schemas.openxmlformats.org/officeDocument/2006/relationships/hyperlink" Target="https://baike.so.com/doc/885695-936219.html" TargetMode="External"/><Relationship Id="rId4" Type="http://schemas.openxmlformats.org/officeDocument/2006/relationships/hyperlink" Target="https://baike.so.com/doc/5391407-5628137.html" TargetMode="External"/><Relationship Id="rId9" Type="http://schemas.openxmlformats.org/officeDocument/2006/relationships/hyperlink" Target="https://baike.so.com/doc/6147568-6360753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aike.so.com/doc/1232504-1303643.html" TargetMode="External"/><Relationship Id="rId2" Type="http://schemas.openxmlformats.org/officeDocument/2006/relationships/hyperlink" Target="https://baike.so.com/doc/5215961-5448161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baike.so.com/doc/6368442-6582085.html" TargetMode="External"/><Relationship Id="rId13" Type="http://schemas.openxmlformats.org/officeDocument/2006/relationships/hyperlink" Target="https://baike.so.com/doc/544064-576000.html" TargetMode="External"/><Relationship Id="rId3" Type="http://schemas.openxmlformats.org/officeDocument/2006/relationships/hyperlink" Target="https://baike.so.com/doc/5967993-6180950.html" TargetMode="External"/><Relationship Id="rId7" Type="http://schemas.openxmlformats.org/officeDocument/2006/relationships/hyperlink" Target="https://baike.so.com/doc/6368449-6582092.html" TargetMode="External"/><Relationship Id="rId12" Type="http://schemas.openxmlformats.org/officeDocument/2006/relationships/hyperlink" Target="https://baike.so.com/doc/5898156-6111053.html" TargetMode="External"/><Relationship Id="rId2" Type="http://schemas.openxmlformats.org/officeDocument/2006/relationships/hyperlink" Target="https://baike.so.com/doc/5834380-6047208.html" TargetMode="External"/><Relationship Id="rId16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aike.so.com/doc/8866436-9191576.html" TargetMode="External"/><Relationship Id="rId11" Type="http://schemas.openxmlformats.org/officeDocument/2006/relationships/hyperlink" Target="https://baike.so.com/doc/1774252-1876253.html" TargetMode="External"/><Relationship Id="rId5" Type="http://schemas.openxmlformats.org/officeDocument/2006/relationships/hyperlink" Target="https://baike.so.com/doc/3224224-3397730.html" TargetMode="External"/><Relationship Id="rId15" Type="http://schemas.openxmlformats.org/officeDocument/2006/relationships/hyperlink" Target="https://baike.so.com/doc/6428056-6641729.html" TargetMode="External"/><Relationship Id="rId10" Type="http://schemas.openxmlformats.org/officeDocument/2006/relationships/hyperlink" Target="https://baike.so.com/doc/238321-252140.html" TargetMode="External"/><Relationship Id="rId4" Type="http://schemas.openxmlformats.org/officeDocument/2006/relationships/hyperlink" Target="https://baike.so.com/doc/2752921-2905389.html" TargetMode="External"/><Relationship Id="rId9" Type="http://schemas.openxmlformats.org/officeDocument/2006/relationships/hyperlink" Target="https://baike.so.com/doc/6492824-6706534.html" TargetMode="External"/><Relationship Id="rId14" Type="http://schemas.openxmlformats.org/officeDocument/2006/relationships/hyperlink" Target="https://baike.so.com/doc/6515054-6728780.htm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aike.so.com/doc/5349554-5585010.html" TargetMode="External"/><Relationship Id="rId2" Type="http://schemas.openxmlformats.org/officeDocument/2006/relationships/hyperlink" Target="https://baike.so.com/doc/5330622-5565796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晚清十年（</a:t>
            </a:r>
            <a:r>
              <a:rPr lang="en-US" altLang="zh-CN" b="1" dirty="0" smtClean="0">
                <a:solidFill>
                  <a:srgbClr val="FF0000"/>
                </a:solidFill>
              </a:rPr>
              <a:t>1901---1911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r>
              <a:rPr lang="en-US" altLang="zh-CN" b="1" dirty="0" smtClean="0">
                <a:solidFill>
                  <a:srgbClr val="FF0000"/>
                </a:solidFill>
              </a:rPr>
              <a:t/>
            </a:r>
            <a:br>
              <a:rPr lang="en-US" altLang="zh-CN" b="1" dirty="0" smtClean="0">
                <a:solidFill>
                  <a:srgbClr val="FF0000"/>
                </a:solidFill>
              </a:rPr>
            </a:br>
            <a:r>
              <a:rPr lang="en-US" altLang="zh-CN" b="1" dirty="0" smtClean="0">
                <a:solidFill>
                  <a:srgbClr val="FF0000"/>
                </a:solidFill>
              </a:rPr>
              <a:t>------</a:t>
            </a:r>
            <a:r>
              <a:rPr lang="zh-CN" altLang="en-US" b="1" dirty="0" smtClean="0">
                <a:solidFill>
                  <a:srgbClr val="FF0000"/>
                </a:solidFill>
              </a:rPr>
              <a:t>清末</a:t>
            </a:r>
            <a:r>
              <a:rPr lang="zh-CN" altLang="en-US" b="1" dirty="0" smtClean="0">
                <a:solidFill>
                  <a:srgbClr val="FF0000"/>
                </a:solidFill>
              </a:rPr>
              <a:t>新政之殇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chemeClr val="tx1"/>
                </a:solidFill>
              </a:rPr>
              <a:t>深圳市桃源居中澳实验学校</a:t>
            </a:r>
            <a:endParaRPr lang="en-US" altLang="zh-CN" b="1" dirty="0" smtClean="0">
              <a:solidFill>
                <a:schemeClr val="tx1"/>
              </a:solidFill>
            </a:endParaRPr>
          </a:p>
          <a:p>
            <a:r>
              <a:rPr lang="zh-CN" altLang="en-US" b="1" dirty="0">
                <a:solidFill>
                  <a:schemeClr val="tx1"/>
                </a:solidFill>
              </a:rPr>
              <a:t>张俊海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二、载沣、隆裕独木难支</a:t>
            </a:r>
            <a:endParaRPr lang="zh-CN" altLang="en-US" dirty="0" smtClean="0"/>
          </a:p>
        </p:txBody>
      </p:sp>
      <p:sp>
        <p:nvSpPr>
          <p:cNvPr id="36867" name="内容占位符 2"/>
          <p:cNvSpPr>
            <a:spLocks noGrp="1"/>
          </p:cNvSpPr>
          <p:nvPr>
            <p:ph idx="1"/>
          </p:nvPr>
        </p:nvSpPr>
        <p:spPr>
          <a:xfrm>
            <a:off x="3643313" y="1600200"/>
            <a:ext cx="5500687" cy="52578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zh-CN" altLang="en-US" sz="2800" b="1" dirty="0"/>
              <a:t>光绪三十四年（</a:t>
            </a:r>
            <a:r>
              <a:rPr lang="en-US" altLang="zh-CN" sz="2800" b="1" dirty="0"/>
              <a:t>1908</a:t>
            </a:r>
            <a:r>
              <a:rPr lang="zh-CN" altLang="en-US" sz="2800" b="1" dirty="0"/>
              <a:t>年），光绪帝在南海</a:t>
            </a:r>
            <a:r>
              <a:rPr lang="zh-CN" altLang="en-US" sz="2800" b="1" dirty="0">
                <a:hlinkClick r:id="rId2"/>
              </a:rPr>
              <a:t>瀛台</a:t>
            </a:r>
            <a:r>
              <a:rPr lang="zh-CN" altLang="en-US" sz="2800" b="1" dirty="0"/>
              <a:t>涵元殿驾崩，依</a:t>
            </a:r>
            <a:r>
              <a:rPr lang="zh-CN" altLang="en-US" sz="2800" b="1" dirty="0">
                <a:hlinkClick r:id="rId3"/>
              </a:rPr>
              <a:t>慈禧太后</a:t>
            </a:r>
            <a:r>
              <a:rPr lang="zh-CN" altLang="en-US" sz="2800" b="1" dirty="0"/>
              <a:t>遗命由宣统帝即位。依宣统帝之命被尊为隆裕皇太后，被称为“兼祧母后”，上徽号“隆裕”，史称隆裕皇太后。宣统帝登位时年仅三岁，因此由太后抚养宣统帝。同时隆裕太后也实行</a:t>
            </a:r>
            <a:r>
              <a:rPr lang="zh-CN" altLang="en-US" sz="2800" b="1" dirty="0">
                <a:hlinkClick r:id="rId4"/>
              </a:rPr>
              <a:t>垂帘听政</a:t>
            </a:r>
            <a:r>
              <a:rPr lang="zh-CN" altLang="en-US" sz="2800" b="1" dirty="0"/>
              <a:t>，和摄政王载沣（宣统帝生父，光绪帝之胞弟） 共同主掌风雨飘摇的清王朝。</a:t>
            </a:r>
            <a:endParaRPr lang="zh-CN" altLang="en-US" sz="2800" b="1" dirty="0" smtClean="0"/>
          </a:p>
        </p:txBody>
      </p:sp>
      <p:pic>
        <p:nvPicPr>
          <p:cNvPr id="36868" name="Picture 4" descr="http://www.people.com.cn/mediafile/pic/20151111/78/945511103772304472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643063"/>
            <a:ext cx="3643306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三、立宪派鼓吹改革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488" y="1600200"/>
            <a:ext cx="6286512" cy="56864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zh-CN" altLang="en-US" b="1" dirty="0"/>
              <a:t>光绪二十八年一月（</a:t>
            </a:r>
            <a:r>
              <a:rPr lang="en-US" altLang="zh-CN" b="1" dirty="0"/>
              <a:t>1902</a:t>
            </a:r>
            <a:r>
              <a:rPr lang="zh-CN" altLang="en-US" b="1" dirty="0"/>
              <a:t>年</a:t>
            </a:r>
            <a:r>
              <a:rPr lang="en-US" altLang="zh-CN" b="1" dirty="0"/>
              <a:t>2</a:t>
            </a:r>
            <a:r>
              <a:rPr lang="zh-CN" altLang="en-US" b="1" dirty="0"/>
              <a:t>月），梁启超又在横滨创办</a:t>
            </a:r>
            <a:r>
              <a:rPr lang="en-US" altLang="zh-CN" b="1" dirty="0"/>
              <a:t>《</a:t>
            </a:r>
            <a:r>
              <a:rPr lang="zh-CN" altLang="en-US" b="1" dirty="0">
                <a:hlinkClick r:id="rId2"/>
              </a:rPr>
              <a:t>新民丛报</a:t>
            </a:r>
            <a:r>
              <a:rPr lang="en-US" altLang="zh-CN" b="1" dirty="0"/>
              <a:t>》</a:t>
            </a:r>
            <a:r>
              <a:rPr lang="zh-CN" altLang="en-US" b="1" dirty="0"/>
              <a:t>，继续宣传改良主张。与以前不同的是，梁启超迫于形势，已不得不放弃“保皇”口号，而代之以“新民”之说。他指出：“中国所以不振，由于国民公德缺乏，智慧不开”，因此，“欲维新吾国，当先维新吾民”</a:t>
            </a:r>
            <a:r>
              <a:rPr lang="zh-CN" altLang="en-US" b="1" dirty="0" smtClean="0"/>
              <a:t>。以</a:t>
            </a:r>
            <a:r>
              <a:rPr lang="zh-CN" altLang="en-US" b="1" dirty="0"/>
              <a:t>孙中山为首的</a:t>
            </a:r>
            <a:r>
              <a:rPr lang="zh-CN" altLang="en-US" b="1" dirty="0">
                <a:hlinkClick r:id="rId3"/>
              </a:rPr>
              <a:t>资产阶级革命派</a:t>
            </a:r>
            <a:r>
              <a:rPr lang="zh-CN" altLang="en-US" b="1" dirty="0"/>
              <a:t>对</a:t>
            </a:r>
            <a:r>
              <a:rPr lang="zh-CN" altLang="en-US" b="1" dirty="0">
                <a:hlinkClick r:id="rId4"/>
              </a:rPr>
              <a:t>改良派</a:t>
            </a:r>
            <a:r>
              <a:rPr lang="zh-CN" altLang="en-US" b="1" dirty="0"/>
              <a:t>作了坚决的斗争。自光绪三十一年（</a:t>
            </a:r>
            <a:r>
              <a:rPr lang="en-US" altLang="zh-CN" b="1" dirty="0"/>
              <a:t>1905</a:t>
            </a:r>
            <a:r>
              <a:rPr lang="zh-CN" altLang="en-US" b="1" dirty="0"/>
              <a:t>年）</a:t>
            </a:r>
            <a:r>
              <a:rPr lang="zh-CN" altLang="en-US" b="1" dirty="0">
                <a:hlinkClick r:id="rId5"/>
              </a:rPr>
              <a:t>同盟会</a:t>
            </a:r>
            <a:r>
              <a:rPr lang="zh-CN" altLang="en-US" b="1" dirty="0"/>
              <a:t>成立以后，双方的论战达到了高潮。在这场激烈的论战中，梁启超在</a:t>
            </a:r>
            <a:r>
              <a:rPr lang="en-US" altLang="zh-CN" b="1" dirty="0"/>
              <a:t>《</a:t>
            </a:r>
            <a:r>
              <a:rPr lang="zh-CN" altLang="en-US" b="1" dirty="0"/>
              <a:t>新民丛报</a:t>
            </a:r>
            <a:r>
              <a:rPr lang="en-US" altLang="zh-CN" b="1" dirty="0"/>
              <a:t>》</a:t>
            </a:r>
            <a:r>
              <a:rPr lang="zh-CN" altLang="en-US" b="1" dirty="0"/>
              <a:t>上连续发表文章，鼓吹“</a:t>
            </a:r>
            <a:r>
              <a:rPr lang="zh-CN" altLang="en-US" b="1" dirty="0">
                <a:hlinkClick r:id="rId6"/>
              </a:rPr>
              <a:t>开明专制</a:t>
            </a:r>
            <a:r>
              <a:rPr lang="zh-CN" altLang="en-US" b="1" dirty="0"/>
              <a:t>”论。仍然强调中国国民程度太低，“未有共和国民之资格”，因此，“与其共和，不如君主立宪；与其君主立宪，又不如开明专制”。</a:t>
            </a:r>
          </a:p>
        </p:txBody>
      </p:sp>
      <p:pic>
        <p:nvPicPr>
          <p:cNvPr id="1026" name="Picture 2" descr="https://p1.ssl.qhmsg.com/t01c27a77aff6d3c84d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1928802"/>
            <a:ext cx="3009900" cy="43910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四、革命党发难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86182" y="1600200"/>
            <a:ext cx="5214974" cy="5114948"/>
          </a:xfrm>
        </p:spPr>
        <p:txBody>
          <a:bodyPr>
            <a:normAutofit fontScale="85000" lnSpcReduction="10000"/>
          </a:bodyPr>
          <a:lstStyle/>
          <a:p>
            <a:r>
              <a:rPr lang="en-US" altLang="zh-CN" b="1" dirty="0" smtClean="0"/>
              <a:t>1905</a:t>
            </a:r>
            <a:r>
              <a:rPr lang="zh-CN" altLang="en-US" b="1" dirty="0" smtClean="0"/>
              <a:t>年</a:t>
            </a:r>
            <a:r>
              <a:rPr lang="en-US" altLang="zh-CN" b="1" dirty="0" smtClean="0"/>
              <a:t>8</a:t>
            </a:r>
            <a:r>
              <a:rPr lang="zh-CN" altLang="en-US" b="1" dirty="0"/>
              <a:t>月，孙中山与黄兴等人，以兴中会、</a:t>
            </a:r>
            <a:r>
              <a:rPr lang="zh-CN" altLang="en-US" b="1" dirty="0">
                <a:hlinkClick r:id="rId2"/>
              </a:rPr>
              <a:t>华兴会</a:t>
            </a:r>
            <a:r>
              <a:rPr lang="zh-CN" altLang="en-US" b="1" dirty="0"/>
              <a:t>等革命团体为基础，在日本东京创建全国性的资产阶级革命党</a:t>
            </a:r>
            <a:r>
              <a:rPr lang="zh-CN" altLang="en-US" b="1" dirty="0">
                <a:hlinkClick r:id="rId3"/>
              </a:rPr>
              <a:t>中国同盟会</a:t>
            </a:r>
            <a:r>
              <a:rPr lang="zh-CN" altLang="en-US" b="1" dirty="0"/>
              <a:t>，孙中山被推举为总理，他所提出的</a:t>
            </a:r>
            <a:r>
              <a:rPr lang="en-US" altLang="zh-CN" b="1" dirty="0"/>
              <a:t>"</a:t>
            </a:r>
            <a:r>
              <a:rPr lang="zh-CN" altLang="en-US" b="1" dirty="0">
                <a:hlinkClick r:id="rId4"/>
              </a:rPr>
              <a:t>驱除鞑虏</a:t>
            </a:r>
            <a:r>
              <a:rPr lang="zh-CN" altLang="en-US" b="1" dirty="0"/>
              <a:t>，恢复中华，创立民国，</a:t>
            </a:r>
            <a:r>
              <a:rPr lang="zh-CN" altLang="en-US" b="1" dirty="0">
                <a:hlinkClick r:id="rId5"/>
              </a:rPr>
              <a:t>平均地权</a:t>
            </a:r>
            <a:r>
              <a:rPr lang="en-US" altLang="zh-CN" b="1" dirty="0"/>
              <a:t>"</a:t>
            </a:r>
            <a:r>
              <a:rPr lang="zh-CN" altLang="en-US" b="1" dirty="0"/>
              <a:t>的革命宗旨被采纳为同盟会纲领。在同盟会机关报</a:t>
            </a:r>
            <a:r>
              <a:rPr lang="en-US" altLang="zh-CN" b="1" dirty="0"/>
              <a:t>《</a:t>
            </a:r>
            <a:r>
              <a:rPr lang="zh-CN" altLang="en-US" b="1" dirty="0">
                <a:hlinkClick r:id="rId6"/>
              </a:rPr>
              <a:t>民报</a:t>
            </a:r>
            <a:r>
              <a:rPr lang="en-US" altLang="zh-CN" b="1" dirty="0"/>
              <a:t>》</a:t>
            </a:r>
            <a:r>
              <a:rPr lang="zh-CN" altLang="en-US" b="1" dirty="0"/>
              <a:t>发刊词中，孙中山首次提出民族、民权、民生三大主义。同盟会的成立，有力地促进了全国革命运动的发展。</a:t>
            </a:r>
          </a:p>
        </p:txBody>
      </p:sp>
      <p:pic>
        <p:nvPicPr>
          <p:cNvPr id="23554" name="Picture 2" descr="https://p1.ssl.qhmsg.com/t018a1b154d96656c98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1714488"/>
            <a:ext cx="4071934" cy="45481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zh-CN" altLang="en-US" sz="3400" b="1" dirty="0" smtClean="0"/>
              <a:t>材料</a:t>
            </a:r>
            <a:r>
              <a:rPr lang="zh-CN" altLang="en-US" sz="3400" b="1" dirty="0"/>
              <a:t>一 </a:t>
            </a:r>
            <a:r>
              <a:rPr lang="en-US" altLang="zh-CN" sz="3400" b="1" dirty="0"/>
              <a:t>1901</a:t>
            </a:r>
            <a:r>
              <a:rPr lang="zh-CN" altLang="en-US" sz="3400" b="1" dirty="0"/>
              <a:t>年，慈禧太后为大势所趋不得不颁布上谕：从</a:t>
            </a:r>
            <a:r>
              <a:rPr lang="zh-CN" altLang="en-US" sz="3400" b="1" dirty="0" smtClean="0"/>
              <a:t>第二年起</a:t>
            </a:r>
            <a:r>
              <a:rPr lang="zh-CN" altLang="en-US" sz="3400" b="1" dirty="0"/>
              <a:t>，乡、</a:t>
            </a:r>
            <a:r>
              <a:rPr lang="zh-CN" altLang="en-US" sz="3400" b="1" dirty="0" smtClean="0"/>
              <a:t>会试</a:t>
            </a:r>
            <a:r>
              <a:rPr lang="zh-CN" altLang="en-US" sz="3400" b="1" dirty="0" smtClean="0"/>
              <a:t>头场</a:t>
            </a:r>
            <a:r>
              <a:rPr lang="zh-CN" altLang="en-US" sz="3400" b="1" dirty="0"/>
              <a:t>，考中国政治、历史论</a:t>
            </a:r>
            <a:r>
              <a:rPr lang="en-US" altLang="zh-CN" sz="3400" b="1" dirty="0"/>
              <a:t>5</a:t>
            </a:r>
            <a:r>
              <a:rPr lang="zh-CN" altLang="en-US" sz="3400" b="1" dirty="0"/>
              <a:t>篇；第二场，考各国</a:t>
            </a:r>
            <a:r>
              <a:rPr lang="zh-CN" altLang="en-US" sz="3400" b="1" dirty="0" smtClean="0"/>
              <a:t>政治</a:t>
            </a:r>
            <a:r>
              <a:rPr lang="zh-CN" altLang="en-US" sz="3400" b="1" dirty="0"/>
              <a:t>、艺学（科技，</a:t>
            </a:r>
            <a:r>
              <a:rPr lang="zh-CN" altLang="en-US" sz="3400" b="1" dirty="0" smtClean="0"/>
              <a:t>艺术）策</a:t>
            </a:r>
            <a:r>
              <a:rPr lang="en-US" altLang="zh-CN" sz="3400" b="1" dirty="0"/>
              <a:t>5</a:t>
            </a:r>
            <a:r>
              <a:rPr lang="zh-CN" altLang="en-US" sz="3400" b="1" dirty="0"/>
              <a:t>道</a:t>
            </a:r>
            <a:r>
              <a:rPr lang="zh-CN" altLang="en-US" sz="3400" b="1" dirty="0" smtClean="0"/>
              <a:t>；第三</a:t>
            </a:r>
            <a:r>
              <a:rPr lang="zh-CN" altLang="en-US" sz="3400" b="1" dirty="0"/>
              <a:t>场，考四书义二篇、五经</a:t>
            </a:r>
            <a:r>
              <a:rPr lang="zh-CN" altLang="en-US" sz="3400" b="1" dirty="0" smtClean="0"/>
              <a:t>一篇</a:t>
            </a:r>
            <a:r>
              <a:rPr lang="zh-CN" altLang="en-US" sz="3400" b="1" dirty="0"/>
              <a:t>。四书、五经考试都不再</a:t>
            </a:r>
            <a:r>
              <a:rPr lang="zh-CN" altLang="en-US" sz="3400" b="1" dirty="0" smtClean="0"/>
              <a:t>用八股文</a:t>
            </a:r>
            <a:r>
              <a:rPr lang="zh-CN" altLang="en-US" sz="3400" b="1" dirty="0" smtClean="0"/>
              <a:t>程式</a:t>
            </a:r>
            <a:r>
              <a:rPr lang="zh-CN" altLang="en-US" sz="3400" b="1" dirty="0"/>
              <a:t>，与</a:t>
            </a:r>
            <a:r>
              <a:rPr lang="zh-CN" altLang="en-US" sz="3400" b="1" dirty="0" smtClean="0"/>
              <a:t>康有为</a:t>
            </a:r>
            <a:r>
              <a:rPr lang="zh-CN" altLang="en-US" sz="3400" b="1" dirty="0"/>
              <a:t>的方案</a:t>
            </a:r>
            <a:r>
              <a:rPr lang="zh-CN" altLang="en-US" sz="3400" b="1" dirty="0" smtClean="0"/>
              <a:t>如出一辙</a:t>
            </a:r>
            <a:r>
              <a:rPr lang="zh-CN" altLang="en-US" sz="3400" b="1" dirty="0"/>
              <a:t>。</a:t>
            </a:r>
            <a:r>
              <a:rPr lang="en-US" altLang="zh-CN" sz="3400" b="1" dirty="0"/>
              <a:t>1905</a:t>
            </a:r>
            <a:r>
              <a:rPr lang="zh-CN" altLang="en-US" sz="3400" b="1" dirty="0"/>
              <a:t>年又宣布，从次年起，所有</a:t>
            </a:r>
            <a:r>
              <a:rPr lang="zh-CN" altLang="en-US" sz="3400" b="1" dirty="0" smtClean="0"/>
              <a:t>岁科</a:t>
            </a:r>
            <a:r>
              <a:rPr lang="zh-CN" altLang="en-US" sz="3400" b="1" dirty="0"/>
              <a:t>考试、乡试</a:t>
            </a:r>
            <a:r>
              <a:rPr lang="zh-CN" altLang="en-US" sz="3400" b="1" dirty="0" smtClean="0"/>
              <a:t>、会试一律</a:t>
            </a:r>
            <a:r>
              <a:rPr lang="zh-CN" altLang="en-US" sz="3400" b="1" dirty="0"/>
              <a:t>停止</a:t>
            </a:r>
            <a:r>
              <a:rPr lang="zh-CN" altLang="en-US" sz="3400" b="1" dirty="0" smtClean="0"/>
              <a:t>。</a:t>
            </a:r>
            <a:endParaRPr lang="en-US" altLang="zh-CN" sz="3400" b="1" dirty="0" smtClean="0"/>
          </a:p>
          <a:p>
            <a:pPr>
              <a:buNone/>
            </a:pPr>
            <a:r>
              <a:rPr lang="zh-CN" altLang="en-US" sz="3400" b="1" dirty="0" smtClean="0"/>
              <a:t> </a:t>
            </a:r>
            <a:r>
              <a:rPr lang="zh-CN" altLang="en-US" sz="3400" b="1" dirty="0" smtClean="0"/>
              <a:t>                                                </a:t>
            </a:r>
            <a:r>
              <a:rPr lang="en-US" altLang="zh-CN" sz="3400" b="1" dirty="0" smtClean="0"/>
              <a:t>——</a:t>
            </a:r>
            <a:r>
              <a:rPr lang="zh-CN" altLang="en-US" sz="3400" b="1" dirty="0"/>
              <a:t>成思</a:t>
            </a:r>
            <a:r>
              <a:rPr lang="en-US" altLang="zh-CN" sz="3400" b="1" dirty="0"/>
              <a:t>《</a:t>
            </a:r>
            <a:r>
              <a:rPr lang="zh-CN" altLang="en-US" sz="3400" b="1" dirty="0"/>
              <a:t>千年科举的崩塌</a:t>
            </a:r>
            <a:r>
              <a:rPr lang="en-US" altLang="zh-CN" sz="3400" b="1" dirty="0"/>
              <a:t>》</a:t>
            </a:r>
          </a:p>
          <a:p>
            <a:pPr>
              <a:buNone/>
            </a:pPr>
            <a:r>
              <a:rPr lang="zh-CN" altLang="en-US" sz="3400" b="1" dirty="0"/>
              <a:t>材料二 没有</a:t>
            </a:r>
            <a:r>
              <a:rPr lang="en-US" altLang="zh-CN" sz="3400" b="1" dirty="0"/>
              <a:t>1905</a:t>
            </a:r>
            <a:r>
              <a:rPr lang="zh-CN" altLang="en-US" sz="3400" b="1" dirty="0"/>
              <a:t>年废除科举制度，</a:t>
            </a:r>
            <a:r>
              <a:rPr lang="en-US" altLang="zh-CN" sz="3400" b="1" dirty="0"/>
              <a:t>1911</a:t>
            </a:r>
            <a:r>
              <a:rPr lang="zh-CN" altLang="en-US" sz="3400" b="1" dirty="0"/>
              <a:t>年很可能就不会发生</a:t>
            </a:r>
            <a:r>
              <a:rPr lang="zh-CN" altLang="en-US" sz="3400" b="1" dirty="0" smtClean="0"/>
              <a:t>辛亥革命</a:t>
            </a:r>
            <a:r>
              <a:rPr lang="zh-CN" altLang="en-US" sz="3400" b="1" dirty="0"/>
              <a:t>。</a:t>
            </a:r>
            <a:r>
              <a:rPr lang="zh-CN" altLang="en-US" sz="3400" b="1" dirty="0" smtClean="0"/>
              <a:t>打响辛亥革命</a:t>
            </a:r>
            <a:r>
              <a:rPr lang="zh-CN" altLang="en-US" sz="3400" b="1" dirty="0"/>
              <a:t>第一枪的是那些青年军官们，他们本来</a:t>
            </a:r>
            <a:r>
              <a:rPr lang="zh-CN" altLang="en-US" sz="3400" b="1" dirty="0" smtClean="0"/>
              <a:t>应该在</a:t>
            </a:r>
            <a:r>
              <a:rPr lang="zh-CN" altLang="en-US" sz="3400" b="1" dirty="0"/>
              <a:t>科举的道路上攀爬</a:t>
            </a:r>
            <a:r>
              <a:rPr lang="zh-CN" altLang="en-US" sz="3400" b="1" dirty="0" smtClean="0"/>
              <a:t>，但</a:t>
            </a:r>
            <a:r>
              <a:rPr lang="zh-CN" altLang="en-US" sz="3400" b="1" dirty="0" smtClean="0"/>
              <a:t>因为科举</a:t>
            </a:r>
            <a:r>
              <a:rPr lang="zh-CN" altLang="en-US" sz="3400" b="1" dirty="0"/>
              <a:t>制度被废除，他们只能进军事学校</a:t>
            </a:r>
            <a:r>
              <a:rPr lang="zh-CN" altLang="en-US" sz="3400" b="1" dirty="0" smtClean="0"/>
              <a:t>，并</a:t>
            </a:r>
            <a:r>
              <a:rPr lang="zh-CN" altLang="en-US" sz="3400" b="1" dirty="0"/>
              <a:t>在后来成为辛亥革命的</a:t>
            </a:r>
            <a:r>
              <a:rPr lang="zh-CN" altLang="en-US" sz="3400" b="1" dirty="0" smtClean="0"/>
              <a:t>重要</a:t>
            </a:r>
            <a:r>
              <a:rPr lang="zh-CN" altLang="en-US" sz="3400" b="1" dirty="0"/>
              <a:t>推动力</a:t>
            </a:r>
            <a:r>
              <a:rPr lang="zh-CN" altLang="en-US" sz="3400" b="1" dirty="0" smtClean="0"/>
              <a:t>。</a:t>
            </a:r>
            <a:r>
              <a:rPr lang="en-US" altLang="zh-CN" sz="3400" b="1" dirty="0" smtClean="0"/>
              <a:t>——</a:t>
            </a:r>
            <a:r>
              <a:rPr lang="zh-CN" altLang="en-US" sz="3400" b="1" dirty="0"/>
              <a:t>许纪霖</a:t>
            </a:r>
            <a:r>
              <a:rPr lang="en-US" altLang="zh-CN" sz="3400" b="1" dirty="0"/>
              <a:t>《</a:t>
            </a:r>
            <a:r>
              <a:rPr lang="zh-CN" altLang="en-US" sz="3400" b="1" dirty="0"/>
              <a:t>废科举引发</a:t>
            </a:r>
            <a:r>
              <a:rPr lang="en-US" altLang="zh-CN" sz="3400" b="1" dirty="0"/>
              <a:t>20</a:t>
            </a:r>
            <a:r>
              <a:rPr lang="zh-CN" altLang="en-US" sz="3400" b="1" dirty="0"/>
              <a:t>世纪中国大变局</a:t>
            </a:r>
            <a:r>
              <a:rPr lang="en-US" altLang="zh-CN" sz="3400" b="1" dirty="0"/>
              <a:t>》</a:t>
            </a:r>
          </a:p>
          <a:p>
            <a:endParaRPr lang="zh-CN" altLang="en-US" b="1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kern="100" dirty="0" smtClean="0">
                <a:solidFill>
                  <a:srgbClr val="FF0000"/>
                </a:solidFill>
                <a:latin typeface="Comic Sans MS"/>
                <a:ea typeface="宋体"/>
                <a:cs typeface="Times New Roman"/>
              </a:rPr>
              <a:t>五、</a:t>
            </a:r>
            <a:r>
              <a:rPr lang="en-US" b="1" kern="100" dirty="0" smtClean="0">
                <a:solidFill>
                  <a:srgbClr val="FF0000"/>
                </a:solidFill>
                <a:latin typeface="Comic Sans MS"/>
                <a:ea typeface="宋体"/>
                <a:cs typeface="Times New Roman"/>
              </a:rPr>
              <a:t>1905</a:t>
            </a:r>
            <a:r>
              <a:rPr lang="zh-CN" altLang="en-US" b="1" kern="100" dirty="0" smtClean="0">
                <a:solidFill>
                  <a:srgbClr val="FF0000"/>
                </a:solidFill>
                <a:latin typeface="Comic Sans MS"/>
                <a:cs typeface="Times New Roman"/>
              </a:rPr>
              <a:t>年废除</a:t>
            </a:r>
            <a:r>
              <a:rPr lang="zh-CN" altLang="en-US" b="1" kern="100" dirty="0" smtClean="0">
                <a:solidFill>
                  <a:srgbClr val="FF0000"/>
                </a:solidFill>
                <a:latin typeface="Comic Sans MS"/>
                <a:cs typeface="Times New Roman"/>
              </a:rPr>
              <a:t>科举制</a:t>
            </a:r>
            <a:endParaRPr lang="zh-CN" altLang="en-US" dirty="0"/>
          </a:p>
        </p:txBody>
      </p:sp>
    </p:spTree>
  </p:cSld>
  <p:clrMapOvr>
    <a:masterClrMapping/>
  </p:clrMapOvr>
  <p:transition spd="slow" advClick="0" advTm="2000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05" name="文本框 60"/>
          <p:cNvSpPr txBox="1">
            <a:spLocks noChangeArrowheads="1"/>
          </p:cNvSpPr>
          <p:nvPr/>
        </p:nvSpPr>
        <p:spPr bwMode="auto">
          <a:xfrm>
            <a:off x="312420" y="429260"/>
            <a:ext cx="56642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华文中宋" panose="02010600040101010101" charset="-122"/>
                <a:ea typeface="华文中宋" panose="02010600040101010101" charset="-122"/>
                <a:cs typeface="+mn-cs"/>
              </a:rPr>
              <a:t>02</a:t>
            </a:r>
            <a:endParaRPr kumimoji="0" lang="zh-CN" altLang="en-US" sz="2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华文中宋" panose="02010600040101010101" charset="-122"/>
              <a:ea typeface="华文中宋" panose="02010600040101010101" charset="-122"/>
              <a:cs typeface="+mn-cs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512994"/>
            <a:ext cx="4595496" cy="3529753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857224" y="5214950"/>
            <a:ext cx="450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C00000"/>
                </a:solidFill>
              </a:rPr>
              <a:t>1911</a:t>
            </a:r>
            <a:r>
              <a:rPr lang="zh-CN" altLang="en-US" sz="3600" b="1" dirty="0">
                <a:solidFill>
                  <a:srgbClr val="C00000"/>
                </a:solidFill>
              </a:rPr>
              <a:t>年</a:t>
            </a:r>
            <a:r>
              <a:rPr lang="en-US" altLang="zh-CN" sz="3600" b="1" dirty="0">
                <a:solidFill>
                  <a:srgbClr val="C00000"/>
                </a:solidFill>
              </a:rPr>
              <a:t>“</a:t>
            </a:r>
            <a:r>
              <a:rPr lang="zh-CN" altLang="en-US" sz="3600" b="1" dirty="0">
                <a:solidFill>
                  <a:srgbClr val="C00000"/>
                </a:solidFill>
              </a:rPr>
              <a:t>皇族内阁</a:t>
            </a:r>
            <a:r>
              <a:rPr lang="en-US" altLang="zh-CN" sz="3600" b="1" dirty="0">
                <a:solidFill>
                  <a:srgbClr val="C00000"/>
                </a:solidFill>
              </a:rPr>
              <a:t>”</a:t>
            </a:r>
          </a:p>
        </p:txBody>
      </p:sp>
      <p:sp>
        <p:nvSpPr>
          <p:cNvPr id="28" name="标题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1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/>
                <a:ea typeface="宋体"/>
                <a:cs typeface="Times New Roman"/>
              </a:rPr>
              <a:t>六、预备立宪</a:t>
            </a: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4572000" y="1928802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1905</a:t>
            </a:r>
            <a:r>
              <a:rPr lang="zh-CN" altLang="en-US" sz="2800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年，清王朝派五大臣赴欧美和日本</a:t>
            </a:r>
            <a:r>
              <a:rPr lang="en-US" altLang="zh-CN" sz="2800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800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考求一切政治，以期择善而从</a:t>
            </a:r>
            <a:r>
              <a:rPr lang="en-US" altLang="zh-CN" sz="2800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zh-CN" altLang="en-US" sz="2800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lang="en-US" altLang="zh-CN" sz="2800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1906</a:t>
            </a:r>
            <a:r>
              <a:rPr lang="zh-CN" altLang="en-US" sz="2800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年，宣布预备</a:t>
            </a:r>
            <a:r>
              <a:rPr lang="en-US" altLang="zh-CN" sz="2800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lang="zh-CN" altLang="en-US" sz="2800" b="1" dirty="0" smtClean="0">
                <a:latin typeface="宋体" panose="02010600030101010101" pitchFamily="2" charset="-122"/>
                <a:cs typeface="宋体" panose="02010600030101010101" pitchFamily="2" charset="-122"/>
              </a:rPr>
              <a:t>仿行宪政。</a:t>
            </a:r>
            <a:endParaRPr lang="zh-CN" altLang="en-US" sz="2800" b="1" dirty="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（1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r>
              <a:rPr lang="zh-CN" altLang="en-US" b="1" dirty="0" smtClean="0">
                <a:solidFill>
                  <a:srgbClr val="FF0000"/>
                </a:solidFill>
              </a:rPr>
              <a:t>共同之处：</a:t>
            </a:r>
            <a:r>
              <a:rPr lang="zh-CN" altLang="en-US" b="1" dirty="0" smtClean="0"/>
              <a:t>向</a:t>
            </a:r>
            <a:r>
              <a:rPr lang="zh-CN" altLang="en-US" b="1" dirty="0"/>
              <a:t>西方学习；自上而下的改革；侧重制度改革。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8107" y="1539850"/>
            <a:ext cx="9055893" cy="5318150"/>
          </a:xfrm>
        </p:spPr>
        <p:txBody>
          <a:bodyPr>
            <a:normAutofit fontScale="90000" lnSpcReduction="10000"/>
          </a:bodyPr>
          <a:lstStyle/>
          <a:p>
            <a:pPr marL="0" indent="0">
              <a:buNone/>
            </a:pPr>
            <a:r>
              <a:rPr lang="en-US" altLang="zh-CN" sz="2400" b="1" dirty="0" smtClean="0"/>
              <a:t>1.</a:t>
            </a:r>
            <a:r>
              <a:rPr lang="zh-CN" altLang="en-US" sz="2400" b="1" dirty="0" smtClean="0"/>
              <a:t>（</a:t>
            </a:r>
            <a:r>
              <a:rPr lang="zh-CN" altLang="en-US" sz="2400" b="1" dirty="0"/>
              <a:t>2013新课标全国Ⅰ卷）45．（15分）历史上重大改革回眸</a:t>
            </a:r>
          </a:p>
          <a:p>
            <a:pPr marL="0" indent="0">
              <a:buNone/>
            </a:pPr>
            <a:r>
              <a:rPr lang="zh-CN" altLang="en-US" sz="2400" b="1" dirty="0"/>
              <a:t>材料  1901年1月29日，慈禧太后以光绪帝名义在西安发布变法诏谕[改革方式：自上而下]：“我中国之弱，在于习气太深，文法太密。庸俗之吏多，豪杰之士少……误国家者在一私字，困天下者在一例字，至近之学西法者，语言文字、制造机械而已，此西艺之皮毛，而非西政之本源也[不紧学习技术，要学习西方的政治制度]”。“舍其本源而不学，学其皮毛而又不精，天下安得富强耶?”“著军机大臣、大学士、六部、九卿、出使各国大臣、各省督抚，各就现在情形，参酌中西政要，举凡朝章国故、吏治民生、学校科举、军政财政，当因当革，当省当并，或取诸人，或求诸己，如何而国势始兴，如何而人才始出，如何而度支始裕，如何而武备始修，各举所知，各抒所见”。以奕劻、李鸿章、荣禄等人为督办政务大臣，以刘坤一、张之洞为参预政务大臣，共同负责主持新政工作。在随后五年左右的时间中，改革逐步推行。史称“清末新政”。——据《清德宗实录》等</a:t>
            </a:r>
          </a:p>
          <a:p>
            <a:pPr marL="0" indent="0">
              <a:buNone/>
            </a:pPr>
            <a:r>
              <a:rPr lang="zh-CN" altLang="en-US" sz="2400" b="1" dirty="0"/>
              <a:t>（1）根据材料并结合所学知识，概括清末新政与戊戌变法的共同之处。（6分）</a:t>
            </a:r>
          </a:p>
          <a:p>
            <a:pPr marL="0" indent="0">
              <a:buNone/>
            </a:pP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357166"/>
            <a:ext cx="8858312" cy="1143000"/>
          </a:xfrm>
        </p:spPr>
        <p:txBody>
          <a:bodyPr>
            <a:normAutofit fontScale="90000"/>
          </a:bodyPr>
          <a:lstStyle/>
          <a:p>
            <a:r>
              <a:rPr lang="zh-CN" altLang="en-US" sz="3600" b="1" dirty="0">
                <a:solidFill>
                  <a:srgbClr val="FF0000"/>
                </a:solidFill>
              </a:rPr>
              <a:t>（2）原因：</a:t>
            </a:r>
            <a:r>
              <a:rPr lang="zh-CN" altLang="en-US" sz="3600" b="1" dirty="0"/>
              <a:t>改革主导者不同；地方实力派对改革的认识与支持程度不同；推行过程不同；面临国内外情势不同。</a:t>
            </a:r>
            <a:r>
              <a:rPr lang="zh-CN" altLang="en-US" sz="3600" b="1" dirty="0">
                <a:solidFill>
                  <a:srgbClr val="FF0000"/>
                </a:solidFill>
              </a:rPr>
              <a:t/>
            </a:r>
            <a:br>
              <a:rPr lang="zh-CN" altLang="en-US" sz="3600" b="1" dirty="0">
                <a:solidFill>
                  <a:srgbClr val="FF0000"/>
                </a:solidFill>
              </a:rPr>
            </a:br>
            <a:r>
              <a:rPr lang="zh-CN" altLang="en-US" sz="3600" b="1" dirty="0">
                <a:solidFill>
                  <a:srgbClr val="FF0000"/>
                </a:solidFill>
              </a:rPr>
              <a:t>     实质：</a:t>
            </a:r>
            <a:r>
              <a:rPr lang="zh-CN" altLang="en-US" sz="3600" b="1" dirty="0"/>
              <a:t>维护专制统治，抵制革命。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8106" y="1825626"/>
            <a:ext cx="9055893" cy="5032374"/>
          </a:xfrm>
        </p:spPr>
        <p:txBody>
          <a:bodyPr>
            <a:normAutofit fontScale="90000" lnSpcReduction="20000"/>
          </a:bodyPr>
          <a:lstStyle/>
          <a:p>
            <a:pPr marL="0" indent="0">
              <a:buNone/>
            </a:pPr>
            <a:r>
              <a:rPr lang="en-US" altLang="zh-CN" sz="2400" b="1" dirty="0" smtClean="0"/>
              <a:t>1,</a:t>
            </a:r>
            <a:r>
              <a:rPr lang="zh-CN" altLang="en-US" sz="2400" b="1" dirty="0" smtClean="0"/>
              <a:t>（</a:t>
            </a:r>
            <a:r>
              <a:rPr lang="zh-CN" altLang="en-US" sz="2400" b="1" dirty="0"/>
              <a:t>2013新课标全国Ⅰ卷）45．（15分）历史上重大改革回眸</a:t>
            </a:r>
          </a:p>
          <a:p>
            <a:pPr marL="0" indent="0">
              <a:buNone/>
            </a:pPr>
            <a:r>
              <a:rPr lang="zh-CN" altLang="en-US" sz="2400" b="1" dirty="0"/>
              <a:t>材料  1901年1月29日，慈禧太后以光绪帝名义在西安发布变法诏谕[改革方式：自上而下]：“我中国之弱，在于习气太深，文法太密。庸俗之吏多，豪杰之士少……误国家者在一私字，困天下者在一例字，至近之学西法者，语言文字、制造机械而已，此西艺之皮毛，而非西政之本源也[不紧学习技术，要学习西方的政治制度]”。“舍其本源而不学，学其皮毛而又不精，天下安得富强耶?”“著军机大臣、大学士、六部、九卿、出使各国大臣、各省督抚，各就现在情形，参酌中西政要，举凡朝章国故、吏治民生、学校科举、军政财政，当因当革，当省当并，或取诸人，或求诸己，如何而国势始兴，如何而人才始出，如何而度支始裕，如何而武备始修，各举所知，各抒所见”。以奕劻、李鸿章、荣禄等人为督办政务大臣，以刘坤一、张之洞为参预政务大臣，共同负责主持新政工作。在随后五年左右的时间中，改革逐步推行。史称“清末新政”。——据《清德宗实录》等</a:t>
            </a:r>
          </a:p>
          <a:p>
            <a:pPr marL="0" indent="0">
              <a:buNone/>
            </a:pPr>
            <a:r>
              <a:rPr lang="zh-CN" altLang="en-US" sz="2400" b="1" dirty="0"/>
              <a:t>（2）戊戌变法与清末新政两次改革的结果差异很大，根据材料并结合所学知识分析其原因，并指出清末新政的实质。（9分）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0034" y="1500175"/>
            <a:ext cx="8229600" cy="4525963"/>
          </a:xfrm>
        </p:spPr>
        <p:txBody>
          <a:bodyPr/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000" b="1" dirty="0" smtClean="0">
                <a:solidFill>
                  <a:srgbClr val="444444"/>
                </a:solidFill>
                <a:latin typeface="Arial" pitchFamily="34" charset="0"/>
                <a:ea typeface="PingFang SC"/>
                <a:cs typeface="宋体" pitchFamily="2" charset="-122"/>
              </a:rPr>
              <a:t>2,</a:t>
            </a:r>
            <a:r>
              <a:rPr lang="zh-CN" altLang="en-US" sz="2000" dirty="0" smtClean="0">
                <a:solidFill>
                  <a:srgbClr val="444444"/>
                </a:solidFill>
                <a:latin typeface="Arial" pitchFamily="34" charset="0"/>
                <a:ea typeface="PingFang SC"/>
                <a:cs typeface="宋体" pitchFamily="2" charset="-122"/>
              </a:rPr>
              <a:t>解读</a:t>
            </a:r>
            <a:r>
              <a:rPr lang="zh-CN" altLang="en-US" sz="2000" dirty="0" smtClean="0">
                <a:solidFill>
                  <a:srgbClr val="444444"/>
                </a:solidFill>
                <a:latin typeface="Arial" pitchFamily="34" charset="0"/>
                <a:ea typeface="PingFang SC"/>
                <a:cs typeface="宋体" pitchFamily="2" charset="-122"/>
              </a:rPr>
              <a:t>材料，围绕“清政府与西学”提炼一个论题，并进行阐释。</a:t>
            </a:r>
            <a:r>
              <a:rPr lang="zh-CN" altLang="zh-CN" sz="2000" dirty="0" smtClean="0">
                <a:solidFill>
                  <a:srgbClr val="444444"/>
                </a:solidFill>
                <a:latin typeface="Arial" pitchFamily="34" charset="0"/>
                <a:ea typeface="PingFang SC"/>
                <a:cs typeface="宋体" pitchFamily="2" charset="-122"/>
              </a:rPr>
              <a:t>(</a:t>
            </a:r>
            <a:r>
              <a:rPr lang="zh-CN" altLang="en-US" sz="2000" dirty="0" smtClean="0">
                <a:solidFill>
                  <a:srgbClr val="444444"/>
                </a:solidFill>
                <a:latin typeface="Arial" pitchFamily="34" charset="0"/>
                <a:ea typeface="PingFang SC"/>
                <a:cs typeface="宋体" pitchFamily="2" charset="-122"/>
              </a:rPr>
              <a:t>要求</a:t>
            </a:r>
            <a:r>
              <a:rPr lang="zh-CN" altLang="zh-CN" sz="2000" dirty="0" smtClean="0">
                <a:solidFill>
                  <a:srgbClr val="444444"/>
                </a:solidFill>
                <a:latin typeface="Arial" pitchFamily="34" charset="0"/>
                <a:ea typeface="PingFang SC"/>
                <a:cs typeface="宋体" pitchFamily="2" charset="-122"/>
              </a:rPr>
              <a:t>:</a:t>
            </a:r>
            <a:r>
              <a:rPr lang="zh-CN" altLang="en-US" sz="2000" dirty="0" smtClean="0">
                <a:solidFill>
                  <a:srgbClr val="444444"/>
                </a:solidFill>
                <a:latin typeface="Arial" pitchFamily="34" charset="0"/>
                <a:ea typeface="PingFang SC"/>
                <a:cs typeface="宋体" pitchFamily="2" charset="-122"/>
              </a:rPr>
              <a:t>论题符合题目要求，史实引用合理</a:t>
            </a:r>
            <a:r>
              <a:rPr lang="zh-CN" altLang="zh-CN" sz="2000" dirty="0" smtClean="0">
                <a:solidFill>
                  <a:srgbClr val="444444"/>
                </a:solidFill>
                <a:latin typeface="Arial" pitchFamily="34" charset="0"/>
                <a:ea typeface="PingFang SC"/>
                <a:cs typeface="宋体" pitchFamily="2" charset="-122"/>
              </a:rPr>
              <a:t>;</a:t>
            </a:r>
            <a:r>
              <a:rPr lang="zh-CN" altLang="en-US" sz="2000" dirty="0" smtClean="0">
                <a:solidFill>
                  <a:srgbClr val="444444"/>
                </a:solidFill>
                <a:latin typeface="Arial" pitchFamily="34" charset="0"/>
                <a:ea typeface="PingFang SC"/>
                <a:cs typeface="宋体" pitchFamily="2" charset="-122"/>
              </a:rPr>
              <a:t>论证充分，逻辑严密，表述清楚。</a:t>
            </a:r>
            <a:r>
              <a:rPr lang="zh-CN" altLang="zh-CN" sz="2000" dirty="0" smtClean="0">
                <a:solidFill>
                  <a:srgbClr val="444444"/>
                </a:solidFill>
                <a:latin typeface="Arial" pitchFamily="34" charset="0"/>
                <a:ea typeface="PingFang SC"/>
                <a:cs typeface="宋体" pitchFamily="2" charset="-122"/>
              </a:rPr>
              <a:t>)</a:t>
            </a:r>
          </a:p>
          <a:p>
            <a:endParaRPr lang="zh-CN" altLang="en-US" dirty="0"/>
          </a:p>
        </p:txBody>
      </p:sp>
      <p:pic>
        <p:nvPicPr>
          <p:cNvPr id="68610" name="Picture 2" descr="http://p2.qhimgs4.com/t0161a5731dad11100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3117"/>
            <a:ext cx="9144000" cy="471488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2000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例</a:t>
            </a:r>
            <a:r>
              <a:rPr lang="en-US" altLang="zh-CN" b="1" dirty="0" smtClean="0">
                <a:solidFill>
                  <a:srgbClr val="FF0000"/>
                </a:solidFill>
              </a:rPr>
              <a:t>1:</a:t>
            </a:r>
            <a:r>
              <a:rPr lang="zh-CN" altLang="en-US" b="1" dirty="0" smtClean="0">
                <a:solidFill>
                  <a:srgbClr val="FF0000"/>
                </a:solidFill>
              </a:rPr>
              <a:t>论题</a:t>
            </a:r>
            <a:r>
              <a:rPr lang="en-US" altLang="zh-CN" b="1" dirty="0" smtClean="0">
                <a:solidFill>
                  <a:srgbClr val="FF0000"/>
                </a:solidFill>
              </a:rPr>
              <a:t>:</a:t>
            </a:r>
            <a:r>
              <a:rPr lang="zh-CN" altLang="en-US" b="1" dirty="0" smtClean="0">
                <a:solidFill>
                  <a:srgbClr val="FF0000"/>
                </a:solidFill>
              </a:rPr>
              <a:t>清政府由反对政治体制变革逐步转变为主动推行政治变革，程度逐步加深。</a:t>
            </a:r>
            <a:r>
              <a:rPr lang="en-US" altLang="zh-CN" b="1" dirty="0" smtClean="0">
                <a:solidFill>
                  <a:srgbClr val="FF0000"/>
                </a:solidFill>
              </a:rPr>
              <a:t>(3</a:t>
            </a:r>
            <a:r>
              <a:rPr lang="zh-CN" altLang="en-US" b="1" dirty="0" smtClean="0">
                <a:solidFill>
                  <a:srgbClr val="FF0000"/>
                </a:solidFill>
              </a:rPr>
              <a:t>分</a:t>
            </a:r>
            <a:r>
              <a:rPr lang="en-US" altLang="zh-CN" b="1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zh-CN" altLang="en-US" b="1" dirty="0" smtClean="0"/>
              <a:t>分析</a:t>
            </a:r>
            <a:r>
              <a:rPr lang="en-US" altLang="zh-CN" b="1" dirty="0" smtClean="0"/>
              <a:t>:</a:t>
            </a:r>
            <a:r>
              <a:rPr lang="zh-CN" altLang="en-US" b="1" dirty="0" smtClean="0"/>
              <a:t>从背景上看，甲午战争后，列强的侵略加剧以及国内资产阶级革命运动兴起，推动清政府对政治改革态度的转变</a:t>
            </a:r>
            <a:r>
              <a:rPr lang="en-US" altLang="zh-CN" b="1" dirty="0" smtClean="0"/>
              <a:t>;</a:t>
            </a:r>
            <a:r>
              <a:rPr lang="zh-CN" altLang="en-US" b="1" dirty="0" smtClean="0"/>
              <a:t>从过程上看，由“戊戌政变”反对政治改革到清末新政主动推行改革，并且</a:t>
            </a:r>
            <a:r>
              <a:rPr lang="en-US" altLang="zh-CN" b="1" dirty="0" smtClean="0"/>
              <a:t>1906</a:t>
            </a:r>
            <a:r>
              <a:rPr lang="zh-CN" altLang="en-US" b="1" dirty="0" smtClean="0"/>
              <a:t>年实施“预备立宪”，表明清政府的改革逐步深入</a:t>
            </a:r>
            <a:r>
              <a:rPr lang="en-US" altLang="zh-CN" b="1" dirty="0" smtClean="0"/>
              <a:t>;</a:t>
            </a:r>
            <a:r>
              <a:rPr lang="zh-CN" altLang="en-US" b="1" dirty="0" smtClean="0"/>
              <a:t>从程度上看，清政府的改革经历由“新政”的器物为主发展到“预备立宪”的立宪改革，清政府的改革程度逐步深入</a:t>
            </a:r>
            <a:r>
              <a:rPr lang="en-US" altLang="zh-CN" b="1" dirty="0" smtClean="0"/>
              <a:t>;</a:t>
            </a:r>
            <a:r>
              <a:rPr lang="zh-CN" altLang="en-US" b="1" dirty="0" smtClean="0"/>
              <a:t>从结果上看，清政府的政治改革，虽然失败，但客观上推动了中国近代化进程。</a:t>
            </a:r>
            <a:r>
              <a:rPr lang="en-US" altLang="zh-CN" b="1" dirty="0" smtClean="0"/>
              <a:t>(9</a:t>
            </a:r>
            <a:r>
              <a:rPr lang="zh-CN" altLang="en-US" b="1" dirty="0" smtClean="0"/>
              <a:t>分</a:t>
            </a:r>
            <a:r>
              <a:rPr lang="en-US" altLang="zh-CN" b="1" dirty="0" smtClean="0"/>
              <a:t>)</a:t>
            </a:r>
          </a:p>
          <a:p>
            <a:endParaRPr lang="zh-CN" altLang="en-US" dirty="0"/>
          </a:p>
        </p:txBody>
      </p:sp>
    </p:spTree>
  </p:cSld>
  <p:clrMapOvr>
    <a:masterClrMapping/>
  </p:clrMapOvr>
  <p:transition spd="slow" advClick="0" advTm="2000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2844" y="1600201"/>
            <a:ext cx="9001156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示例</a:t>
            </a:r>
            <a:r>
              <a:rPr lang="en-US" altLang="zh-CN" b="1" dirty="0" smtClean="0">
                <a:solidFill>
                  <a:srgbClr val="FF0000"/>
                </a:solidFill>
              </a:rPr>
              <a:t>2:</a:t>
            </a:r>
            <a:r>
              <a:rPr lang="zh-CN" altLang="en-US" b="1" dirty="0" smtClean="0">
                <a:solidFill>
                  <a:srgbClr val="FF0000"/>
                </a:solidFill>
              </a:rPr>
              <a:t>论题</a:t>
            </a:r>
            <a:r>
              <a:rPr lang="en-US" altLang="zh-CN" b="1" dirty="0" smtClean="0">
                <a:solidFill>
                  <a:srgbClr val="FF0000"/>
                </a:solidFill>
              </a:rPr>
              <a:t>:</a:t>
            </a:r>
            <a:r>
              <a:rPr lang="zh-CN" altLang="en-US" b="1" dirty="0" smtClean="0">
                <a:solidFill>
                  <a:srgbClr val="FF0000"/>
                </a:solidFill>
              </a:rPr>
              <a:t>清政府学习西学主要是应对统治危机，而非真正建立民主政治。</a:t>
            </a:r>
            <a:r>
              <a:rPr lang="en-US" altLang="zh-CN" b="1" dirty="0" smtClean="0">
                <a:solidFill>
                  <a:srgbClr val="FF0000"/>
                </a:solidFill>
              </a:rPr>
              <a:t>(3</a:t>
            </a:r>
            <a:r>
              <a:rPr lang="zh-CN" altLang="en-US" b="1" dirty="0" smtClean="0">
                <a:solidFill>
                  <a:srgbClr val="FF0000"/>
                </a:solidFill>
              </a:rPr>
              <a:t>分</a:t>
            </a:r>
            <a:r>
              <a:rPr lang="en-US" altLang="zh-CN" b="1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zh-CN" altLang="en-US" b="1" dirty="0" smtClean="0"/>
              <a:t>分析</a:t>
            </a:r>
            <a:r>
              <a:rPr lang="en-US" altLang="zh-CN" b="1" dirty="0" smtClean="0"/>
              <a:t>:</a:t>
            </a:r>
            <a:r>
              <a:rPr lang="zh-CN" altLang="en-US" b="1" dirty="0" smtClean="0"/>
              <a:t>甲午战后列强的侵略和</a:t>
            </a:r>
            <a:r>
              <a:rPr lang="en-US" altLang="zh-CN" b="1" dirty="0" smtClean="0"/>
              <a:t>20</a:t>
            </a:r>
            <a:r>
              <a:rPr lang="zh-CN" altLang="en-US" b="1" dirty="0" smtClean="0"/>
              <a:t>世纪初资产阶级民主革命运动兴起，加重了清政府的统治危机，迫使其推行改革</a:t>
            </a:r>
            <a:r>
              <a:rPr lang="en-US" altLang="zh-CN" b="1" dirty="0" smtClean="0"/>
              <a:t>;</a:t>
            </a:r>
            <a:r>
              <a:rPr lang="zh-CN" altLang="en-US" b="1" dirty="0" smtClean="0"/>
              <a:t>清政府改革目的是为了巩固统治，应对统治危机</a:t>
            </a:r>
            <a:r>
              <a:rPr lang="en-US" altLang="zh-CN" b="1" dirty="0" smtClean="0"/>
              <a:t>;</a:t>
            </a:r>
            <a:r>
              <a:rPr lang="zh-CN" altLang="en-US" b="1" dirty="0" smtClean="0"/>
              <a:t>清末戊戌变法和“新政”，虽涉及到政治体制方面改革，但未触及专制皇权</a:t>
            </a:r>
            <a:r>
              <a:rPr lang="en-US" altLang="zh-CN" b="1" dirty="0" smtClean="0"/>
              <a:t>;</a:t>
            </a:r>
            <a:r>
              <a:rPr lang="zh-CN" altLang="en-US" b="1" dirty="0" smtClean="0"/>
              <a:t>清末的两次改革均未实现真正的政治民主化。</a:t>
            </a:r>
            <a:r>
              <a:rPr lang="en-US" altLang="zh-CN" b="1" dirty="0" smtClean="0"/>
              <a:t>(9</a:t>
            </a:r>
            <a:r>
              <a:rPr lang="zh-CN" altLang="en-US" b="1" dirty="0" smtClean="0"/>
              <a:t>分</a:t>
            </a:r>
            <a:r>
              <a:rPr lang="en-US" altLang="zh-CN" b="1" dirty="0" smtClean="0"/>
              <a:t>)</a:t>
            </a:r>
          </a:p>
          <a:p>
            <a:endParaRPr lang="zh-CN" altLang="en-US" dirty="0"/>
          </a:p>
        </p:txBody>
      </p:sp>
    </p:spTree>
  </p:cSld>
  <p:clrMapOvr>
    <a:masterClrMapping/>
  </p:clrMapOvr>
  <p:transition spd="slow" advClick="0" advTm="2000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一、</a:t>
            </a:r>
            <a:r>
              <a:rPr lang="zh-CN" altLang="en-US" b="1" dirty="0" smtClean="0">
                <a:solidFill>
                  <a:srgbClr val="FF0000"/>
                </a:solidFill>
              </a:rPr>
              <a:t>晚清擎天柱</a:t>
            </a:r>
            <a:r>
              <a:rPr lang="zh-CN" altLang="en-US" b="1" dirty="0" smtClean="0">
                <a:solidFill>
                  <a:srgbClr val="FF0000"/>
                </a:solidFill>
              </a:rPr>
              <a:t>倾倒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zh-CN" altLang="en-US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"/>
            <a:ext cx="9144000" cy="72866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 </a:t>
            </a:r>
            <a:r>
              <a:rPr lang="en-US" altLang="zh-CN" dirty="0" smtClean="0"/>
              <a:t>3.</a:t>
            </a:r>
            <a:r>
              <a:rPr lang="zh-CN" altLang="en-US" dirty="0"/>
              <a:t> </a:t>
            </a:r>
            <a:r>
              <a:rPr lang="zh-CN" altLang="en-US" b="1" dirty="0"/>
              <a:t>  </a:t>
            </a:r>
            <a:r>
              <a:rPr lang="zh-CN" altLang="en-US" sz="2100" b="1" dirty="0"/>
              <a:t>材料  清末新政中的政治改革首先是官制改革，</a:t>
            </a:r>
            <a:r>
              <a:rPr lang="en-US" altLang="zh-CN" sz="2100" b="1" dirty="0"/>
              <a:t>……</a:t>
            </a:r>
            <a:r>
              <a:rPr lang="zh-CN" altLang="en-US" sz="2100" b="1" dirty="0"/>
              <a:t>前一阶段改革主要包括整饬吏治，裁汰、合并中央和地方的若干旧有机构。在中央，首先裁汰了各衙门的胥吏差役，停止捐纳实官，归并詹事府于翰林院，撤通政使司。在地方，裁撤了河东河道总督和云南、湖北、广东三省巡抚，以及徒拥虚名的漕运总督。与此同时，又创设了若干新的机构，如督办政务处、商部、学部和巡警部等。同一过程还包括旧机构改为新机构，如改总理各国事务衙门为外务部，班列六部之首等。</a:t>
            </a:r>
            <a:r>
              <a:rPr lang="zh-CN" altLang="en-US" sz="2100" b="1" dirty="0" smtClean="0"/>
              <a:t/>
            </a:r>
            <a:br>
              <a:rPr lang="zh-CN" altLang="en-US" sz="2100" b="1" dirty="0" smtClean="0"/>
            </a:br>
            <a:r>
              <a:rPr lang="zh-CN" altLang="en-US" sz="2100" b="1" dirty="0"/>
              <a:t>    </a:t>
            </a:r>
            <a:r>
              <a:rPr lang="en-US" altLang="zh-CN" sz="2100" b="1" dirty="0"/>
              <a:t>1905</a:t>
            </a:r>
            <a:r>
              <a:rPr lang="zh-CN" altLang="en-US" sz="2100" b="1" dirty="0"/>
              <a:t>年</a:t>
            </a:r>
            <a:r>
              <a:rPr lang="en-US" altLang="zh-CN" sz="2100" b="1" dirty="0"/>
              <a:t>7</a:t>
            </a:r>
            <a:r>
              <a:rPr lang="zh-CN" altLang="en-US" sz="2100" b="1" dirty="0"/>
              <a:t>月，清廷派载泽等五大臣出国考察宪政，并于</a:t>
            </a:r>
            <a:r>
              <a:rPr lang="en-US" altLang="zh-CN" sz="2100" b="1" dirty="0"/>
              <a:t>1906</a:t>
            </a:r>
            <a:r>
              <a:rPr lang="zh-CN" altLang="en-US" sz="2100" b="1" dirty="0"/>
              <a:t>牟</a:t>
            </a:r>
            <a:r>
              <a:rPr lang="en-US" altLang="zh-CN" sz="2100" b="1" dirty="0"/>
              <a:t>9</a:t>
            </a:r>
            <a:r>
              <a:rPr lang="zh-CN" altLang="en-US" sz="2100" b="1" dirty="0"/>
              <a:t>月</a:t>
            </a:r>
            <a:r>
              <a:rPr lang="en-US" altLang="zh-CN" sz="2100" b="1" dirty="0"/>
              <a:t>1</a:t>
            </a:r>
            <a:r>
              <a:rPr lang="zh-CN" altLang="en-US" sz="2100" b="1" dirty="0"/>
              <a:t>日宣布仿行宪政，新政第二阶段的改革开始。官制改革首先始于中央，然后在地方上推行。官制改革，依照立宪诸国三权分立的原则，使立法、行政、司法三权并峙，各有所属，相辅而行，并按一定权限作了划分。</a:t>
            </a:r>
            <a:r>
              <a:rPr lang="en-US" altLang="zh-CN" sz="2100" b="1" dirty="0"/>
              <a:t>……1908</a:t>
            </a:r>
            <a:r>
              <a:rPr lang="zh-CN" altLang="en-US" sz="2100" b="1" dirty="0"/>
              <a:t>年</a:t>
            </a:r>
            <a:r>
              <a:rPr lang="en-US" altLang="zh-CN" sz="2100" b="1" dirty="0"/>
              <a:t>9</a:t>
            </a:r>
            <a:r>
              <a:rPr lang="zh-CN" altLang="en-US" sz="2100" b="1" dirty="0"/>
              <a:t>月，又颁布</a:t>
            </a:r>
            <a:r>
              <a:rPr lang="en-US" altLang="zh-CN" sz="2100" b="1" dirty="0"/>
              <a:t>《</a:t>
            </a:r>
            <a:r>
              <a:rPr lang="zh-CN" altLang="en-US" sz="2100" b="1" dirty="0"/>
              <a:t>钦定宪法大纲</a:t>
            </a:r>
            <a:r>
              <a:rPr lang="en-US" altLang="zh-CN" sz="2100" b="1" dirty="0"/>
              <a:t>》</a:t>
            </a:r>
            <a:r>
              <a:rPr lang="zh-CN" altLang="en-US" sz="2100" b="1" dirty="0"/>
              <a:t>、</a:t>
            </a:r>
            <a:r>
              <a:rPr lang="en-US" altLang="zh-CN" sz="2100" b="1" dirty="0"/>
              <a:t>《</a:t>
            </a:r>
            <a:r>
              <a:rPr lang="zh-CN" altLang="en-US" sz="2100" b="1" dirty="0"/>
              <a:t>议院法选举法要领</a:t>
            </a:r>
            <a:r>
              <a:rPr lang="en-US" altLang="zh-CN" sz="2100" b="1" dirty="0"/>
              <a:t>》</a:t>
            </a:r>
            <a:r>
              <a:rPr lang="zh-CN" altLang="en-US" sz="2100" b="1" dirty="0"/>
              <a:t>及</a:t>
            </a:r>
            <a:r>
              <a:rPr lang="en-US" altLang="zh-CN" sz="2100" b="1" dirty="0"/>
              <a:t>《</a:t>
            </a:r>
            <a:r>
              <a:rPr lang="zh-CN" altLang="en-US" sz="2100" b="1" dirty="0"/>
              <a:t>议院未开以前逐年筹备事宜清单</a:t>
            </a:r>
            <a:r>
              <a:rPr lang="en-US" altLang="zh-CN" sz="2100" b="1" dirty="0"/>
              <a:t>》</a:t>
            </a:r>
            <a:r>
              <a:rPr lang="zh-CN" altLang="en-US" sz="2100" b="1" dirty="0"/>
              <a:t>，</a:t>
            </a:r>
            <a:r>
              <a:rPr lang="en-US" altLang="zh-CN" sz="2100" b="1" dirty="0"/>
              <a:t>1910</a:t>
            </a:r>
            <a:r>
              <a:rPr lang="zh-CN" altLang="en-US" sz="2100" b="1" dirty="0"/>
              <a:t>年</a:t>
            </a:r>
            <a:r>
              <a:rPr lang="en-US" altLang="zh-CN" sz="2100" b="1" dirty="0"/>
              <a:t>Il</a:t>
            </a:r>
            <a:r>
              <a:rPr lang="zh-CN" altLang="en-US" sz="2100" b="1" dirty="0"/>
              <a:t>月，鉴于请开国会浪潮迭起，清廷诏将筹备立宪之九年期限缩短至五年；</a:t>
            </a:r>
            <a:r>
              <a:rPr lang="en-US" altLang="zh-CN" sz="2100" b="1" dirty="0"/>
              <a:t>1911</a:t>
            </a:r>
            <a:r>
              <a:rPr lang="zh-CN" altLang="en-US" sz="2100" b="1" dirty="0"/>
              <a:t>年</a:t>
            </a:r>
            <a:r>
              <a:rPr lang="en-US" altLang="zh-CN" sz="2100" b="1" dirty="0"/>
              <a:t>5</a:t>
            </a:r>
            <a:r>
              <a:rPr lang="zh-CN" altLang="en-US" sz="2100" b="1" dirty="0"/>
              <a:t>月，颁布“内阁官制暨内阁办事章程谕”，废内阁、军机处及会议政务处，设立责任内阁，</a:t>
            </a:r>
            <a:r>
              <a:rPr lang="en-US" altLang="zh-CN" sz="2100" b="1" dirty="0"/>
              <a:t>……</a:t>
            </a:r>
            <a:r>
              <a:rPr lang="zh-CN" altLang="en-US" sz="2100" b="1" dirty="0"/>
              <a:t>阁员共</a:t>
            </a:r>
            <a:r>
              <a:rPr lang="en-US" altLang="zh-CN" sz="2100" b="1" dirty="0"/>
              <a:t>13</a:t>
            </a:r>
            <a:r>
              <a:rPr lang="zh-CN" altLang="en-US" sz="2100" b="1" dirty="0"/>
              <a:t>人，满员占</a:t>
            </a:r>
            <a:r>
              <a:rPr lang="en-US" altLang="zh-CN" sz="2100" b="1" dirty="0"/>
              <a:t>9</a:t>
            </a:r>
            <a:r>
              <a:rPr lang="zh-CN" altLang="en-US" sz="2100" b="1" dirty="0"/>
              <a:t>人，汉员占</a:t>
            </a:r>
            <a:r>
              <a:rPr lang="en-US" altLang="zh-CN" sz="2100" b="1" dirty="0"/>
              <a:t>4</a:t>
            </a:r>
            <a:r>
              <a:rPr lang="zh-CN" altLang="en-US" sz="2100" b="1" dirty="0"/>
              <a:t>人，满员中皇族又占</a:t>
            </a:r>
            <a:r>
              <a:rPr lang="en-US" altLang="zh-CN" sz="2100" b="1" dirty="0"/>
              <a:t>7</a:t>
            </a:r>
            <a:r>
              <a:rPr lang="zh-CN" altLang="en-US" sz="2100" b="1" dirty="0"/>
              <a:t>人（一说</a:t>
            </a:r>
            <a:r>
              <a:rPr lang="en-US" altLang="zh-CN" sz="2100" b="1" dirty="0"/>
              <a:t>5</a:t>
            </a:r>
            <a:r>
              <a:rPr lang="zh-CN" altLang="en-US" sz="2100" b="1" dirty="0"/>
              <a:t>人），故称皇族内阁或亲责内阁。</a:t>
            </a:r>
            <a:r>
              <a:rPr lang="zh-CN" altLang="en-US" sz="2100" b="1" dirty="0" smtClean="0"/>
              <a:t/>
            </a:r>
            <a:br>
              <a:rPr lang="zh-CN" altLang="en-US" sz="2100" b="1" dirty="0" smtClean="0"/>
            </a:br>
            <a:r>
              <a:rPr lang="zh-CN" altLang="en-US" sz="2100" b="1" dirty="0" smtClean="0"/>
              <a:t>                            </a:t>
            </a:r>
            <a:r>
              <a:rPr lang="en-US" altLang="zh-CN" sz="2100" b="1" dirty="0" smtClean="0"/>
              <a:t>--</a:t>
            </a:r>
            <a:r>
              <a:rPr lang="zh-CN" altLang="en-US" sz="2100" b="1" dirty="0"/>
              <a:t>摘自申在文</a:t>
            </a:r>
            <a:r>
              <a:rPr lang="en-US" altLang="zh-CN" sz="2100" b="1" dirty="0"/>
              <a:t>《</a:t>
            </a:r>
            <a:r>
              <a:rPr lang="zh-CN" altLang="en-US" sz="2100" b="1" dirty="0"/>
              <a:t>清末新政政治改革对中国近代化的影响</a:t>
            </a:r>
            <a:r>
              <a:rPr lang="en-US" altLang="zh-CN" sz="2100" b="1" dirty="0" smtClean="0"/>
              <a:t>》</a:t>
            </a:r>
          </a:p>
          <a:p>
            <a:pPr>
              <a:buNone/>
            </a:pPr>
            <a:r>
              <a:rPr lang="zh-CN" altLang="en-US" sz="2100" b="1" dirty="0" smtClean="0"/>
              <a:t>（</a:t>
            </a:r>
            <a:r>
              <a:rPr lang="en-US" altLang="zh-CN" sz="2100" b="1" dirty="0"/>
              <a:t>1</a:t>
            </a:r>
            <a:r>
              <a:rPr lang="zh-CN" altLang="en-US" sz="2100" b="1" dirty="0"/>
              <a:t>）根据材料，概括清末新政官制改革的特点。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</p:spTree>
  </p:cSld>
  <p:clrMapOvr>
    <a:masterClrMapping/>
  </p:clrMapOvr>
  <p:transition spd="slow" advClick="0" advTm="2000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600201"/>
            <a:ext cx="825820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）</a:t>
            </a:r>
            <a:r>
              <a:rPr lang="zh-CN" altLang="en-US" b="1" dirty="0" smtClean="0">
                <a:solidFill>
                  <a:srgbClr val="FF0000"/>
                </a:solidFill>
              </a:rPr>
              <a:t>特点</a:t>
            </a:r>
            <a:r>
              <a:rPr lang="en-US" altLang="zh-CN" b="1" dirty="0" smtClean="0">
                <a:solidFill>
                  <a:srgbClr val="FF0000"/>
                </a:solidFill>
              </a:rPr>
              <a:t>: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b="1" dirty="0" smtClean="0"/>
              <a:t>除</a:t>
            </a:r>
            <a:r>
              <a:rPr lang="zh-CN" altLang="en-US" b="1" dirty="0" smtClean="0"/>
              <a:t>旧与立新相结合</a:t>
            </a:r>
            <a:r>
              <a:rPr lang="zh-CN" altLang="en-US" b="1" dirty="0" smtClean="0"/>
              <a:t>；先</a:t>
            </a:r>
            <a:r>
              <a:rPr lang="zh-CN" altLang="en-US" b="1" dirty="0" smtClean="0"/>
              <a:t>中央和地方；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学习</a:t>
            </a:r>
            <a:r>
              <a:rPr lang="zh-CN" altLang="en-US" b="1" dirty="0" smtClean="0"/>
              <a:t>西方宪政</a:t>
            </a:r>
            <a:r>
              <a:rPr lang="zh-CN" altLang="en-US" b="1" dirty="0" smtClean="0"/>
              <a:t>；保障</a:t>
            </a:r>
            <a:r>
              <a:rPr lang="zh-CN" altLang="en-US" b="1" dirty="0" smtClean="0"/>
              <a:t>满洲贵族的利益． </a:t>
            </a:r>
            <a:endParaRPr lang="en-US" altLang="zh-CN" b="1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"/>
            <a:ext cx="9144000" cy="72866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/>
              <a:t> </a:t>
            </a:r>
            <a:r>
              <a:rPr lang="en-US" altLang="zh-CN" dirty="0" smtClean="0"/>
              <a:t>3.</a:t>
            </a:r>
            <a:r>
              <a:rPr lang="zh-CN" altLang="en-US" sz="2100" dirty="0"/>
              <a:t> </a:t>
            </a:r>
            <a:r>
              <a:rPr lang="zh-CN" altLang="en-US" sz="2100" b="1" dirty="0"/>
              <a:t> 材料  清末新政中的政治改革首先是官制改革，</a:t>
            </a:r>
            <a:r>
              <a:rPr lang="en-US" altLang="zh-CN" sz="2100" b="1" dirty="0"/>
              <a:t>……</a:t>
            </a:r>
            <a:r>
              <a:rPr lang="zh-CN" altLang="en-US" sz="2100" b="1" dirty="0"/>
              <a:t>前一阶段改革主要包括整饬吏治，裁汰、合并中央和地方的若干旧有机构。在中央，首先裁汰了各衙门的胥吏差役，停止捐纳实官，归并詹事府于翰林院，撤通政使司。在地方，裁撤了河东河道总督和云南、湖北、广东三省巡抚，以及徒拥虚名的漕运总督。与此同时，又创设了若干新的机构，如督办政务处、商部、学部和巡警部等。同一过程还包括旧机构改为新机构，如改总理各国事务衙门为外务部，班列六部之首等。</a:t>
            </a:r>
            <a:r>
              <a:rPr lang="zh-CN" altLang="en-US" sz="2100" b="1" dirty="0" smtClean="0"/>
              <a:t/>
            </a:r>
            <a:br>
              <a:rPr lang="zh-CN" altLang="en-US" sz="2100" b="1" dirty="0" smtClean="0"/>
            </a:br>
            <a:r>
              <a:rPr lang="zh-CN" altLang="en-US" sz="2100" b="1" dirty="0"/>
              <a:t>    </a:t>
            </a:r>
            <a:r>
              <a:rPr lang="en-US" altLang="zh-CN" sz="2100" b="1" dirty="0"/>
              <a:t>1905</a:t>
            </a:r>
            <a:r>
              <a:rPr lang="zh-CN" altLang="en-US" sz="2100" b="1" dirty="0"/>
              <a:t>年</a:t>
            </a:r>
            <a:r>
              <a:rPr lang="en-US" altLang="zh-CN" sz="2100" b="1" dirty="0"/>
              <a:t>7</a:t>
            </a:r>
            <a:r>
              <a:rPr lang="zh-CN" altLang="en-US" sz="2100" b="1" dirty="0"/>
              <a:t>月，清廷派载泽等五大臣出国考察宪政，并于</a:t>
            </a:r>
            <a:r>
              <a:rPr lang="en-US" altLang="zh-CN" sz="2100" b="1" dirty="0"/>
              <a:t>1906</a:t>
            </a:r>
            <a:r>
              <a:rPr lang="zh-CN" altLang="en-US" sz="2100" b="1" dirty="0"/>
              <a:t>牟</a:t>
            </a:r>
            <a:r>
              <a:rPr lang="en-US" altLang="zh-CN" sz="2100" b="1" dirty="0"/>
              <a:t>9</a:t>
            </a:r>
            <a:r>
              <a:rPr lang="zh-CN" altLang="en-US" sz="2100" b="1" dirty="0"/>
              <a:t>月</a:t>
            </a:r>
            <a:r>
              <a:rPr lang="en-US" altLang="zh-CN" sz="2100" b="1" dirty="0"/>
              <a:t>1</a:t>
            </a:r>
            <a:r>
              <a:rPr lang="zh-CN" altLang="en-US" sz="2100" b="1" dirty="0"/>
              <a:t>日宣布仿行宪政，新政第二阶段的改革开始。官制改革首先始于中央，然后在地方上推行。官制改革，依照立宪诸国三权分立的原则，使立法、行政、司法三权并峙，各有所属，相辅而行，并按一定权限作了划分。</a:t>
            </a:r>
            <a:r>
              <a:rPr lang="en-US" altLang="zh-CN" sz="2100" b="1" dirty="0"/>
              <a:t>……1908</a:t>
            </a:r>
            <a:r>
              <a:rPr lang="zh-CN" altLang="en-US" sz="2100" b="1" dirty="0"/>
              <a:t>年</a:t>
            </a:r>
            <a:r>
              <a:rPr lang="en-US" altLang="zh-CN" sz="2100" b="1" dirty="0"/>
              <a:t>9</a:t>
            </a:r>
            <a:r>
              <a:rPr lang="zh-CN" altLang="en-US" sz="2100" b="1" dirty="0"/>
              <a:t>月，又颁布</a:t>
            </a:r>
            <a:r>
              <a:rPr lang="en-US" altLang="zh-CN" sz="2100" b="1" dirty="0"/>
              <a:t>《</a:t>
            </a:r>
            <a:r>
              <a:rPr lang="zh-CN" altLang="en-US" sz="2100" b="1" dirty="0"/>
              <a:t>钦定宪法大纲</a:t>
            </a:r>
            <a:r>
              <a:rPr lang="en-US" altLang="zh-CN" sz="2100" b="1" dirty="0"/>
              <a:t>》</a:t>
            </a:r>
            <a:r>
              <a:rPr lang="zh-CN" altLang="en-US" sz="2100" b="1" dirty="0"/>
              <a:t>、</a:t>
            </a:r>
            <a:r>
              <a:rPr lang="en-US" altLang="zh-CN" sz="2100" b="1" dirty="0"/>
              <a:t>《</a:t>
            </a:r>
            <a:r>
              <a:rPr lang="zh-CN" altLang="en-US" sz="2100" b="1" dirty="0"/>
              <a:t>议院法选举法要领</a:t>
            </a:r>
            <a:r>
              <a:rPr lang="en-US" altLang="zh-CN" sz="2100" b="1" dirty="0"/>
              <a:t>》</a:t>
            </a:r>
            <a:r>
              <a:rPr lang="zh-CN" altLang="en-US" sz="2100" b="1" dirty="0"/>
              <a:t>及</a:t>
            </a:r>
            <a:r>
              <a:rPr lang="en-US" altLang="zh-CN" sz="2100" b="1" dirty="0"/>
              <a:t>《</a:t>
            </a:r>
            <a:r>
              <a:rPr lang="zh-CN" altLang="en-US" sz="2100" b="1" dirty="0"/>
              <a:t>议院未开以前逐年筹备事宜清单</a:t>
            </a:r>
            <a:r>
              <a:rPr lang="en-US" altLang="zh-CN" sz="2100" b="1" dirty="0"/>
              <a:t>》</a:t>
            </a:r>
            <a:r>
              <a:rPr lang="zh-CN" altLang="en-US" sz="2100" b="1" dirty="0"/>
              <a:t>，</a:t>
            </a:r>
            <a:r>
              <a:rPr lang="en-US" altLang="zh-CN" sz="2100" b="1" dirty="0"/>
              <a:t>1910</a:t>
            </a:r>
            <a:r>
              <a:rPr lang="zh-CN" altLang="en-US" sz="2100" b="1" dirty="0"/>
              <a:t>年</a:t>
            </a:r>
            <a:r>
              <a:rPr lang="en-US" altLang="zh-CN" sz="2100" b="1" dirty="0"/>
              <a:t>Il</a:t>
            </a:r>
            <a:r>
              <a:rPr lang="zh-CN" altLang="en-US" sz="2100" b="1" dirty="0"/>
              <a:t>月，鉴于请开国会浪潮迭起，清廷诏将筹备立宪之九年期限缩短至五年；</a:t>
            </a:r>
            <a:r>
              <a:rPr lang="en-US" altLang="zh-CN" sz="2100" b="1" dirty="0"/>
              <a:t>1911</a:t>
            </a:r>
            <a:r>
              <a:rPr lang="zh-CN" altLang="en-US" sz="2100" b="1" dirty="0"/>
              <a:t>年</a:t>
            </a:r>
            <a:r>
              <a:rPr lang="en-US" altLang="zh-CN" sz="2100" b="1" dirty="0"/>
              <a:t>5</a:t>
            </a:r>
            <a:r>
              <a:rPr lang="zh-CN" altLang="en-US" sz="2100" b="1" dirty="0"/>
              <a:t>月，颁布“内阁官制暨内阁办事章程谕”，废内阁、军机处及会议政务处，设立责任内阁，</a:t>
            </a:r>
            <a:r>
              <a:rPr lang="en-US" altLang="zh-CN" sz="2100" b="1" dirty="0"/>
              <a:t>……</a:t>
            </a:r>
            <a:r>
              <a:rPr lang="zh-CN" altLang="en-US" sz="2100" b="1" dirty="0"/>
              <a:t>阁员共</a:t>
            </a:r>
            <a:r>
              <a:rPr lang="en-US" altLang="zh-CN" sz="2100" b="1" dirty="0"/>
              <a:t>13</a:t>
            </a:r>
            <a:r>
              <a:rPr lang="zh-CN" altLang="en-US" sz="2100" b="1" dirty="0"/>
              <a:t>人，满员占</a:t>
            </a:r>
            <a:r>
              <a:rPr lang="en-US" altLang="zh-CN" sz="2100" b="1" dirty="0"/>
              <a:t>9</a:t>
            </a:r>
            <a:r>
              <a:rPr lang="zh-CN" altLang="en-US" sz="2100" b="1" dirty="0"/>
              <a:t>人，汉员占</a:t>
            </a:r>
            <a:r>
              <a:rPr lang="en-US" altLang="zh-CN" sz="2100" b="1" dirty="0"/>
              <a:t>4</a:t>
            </a:r>
            <a:r>
              <a:rPr lang="zh-CN" altLang="en-US" sz="2100" b="1" dirty="0"/>
              <a:t>人，满员中皇族又占</a:t>
            </a:r>
            <a:r>
              <a:rPr lang="en-US" altLang="zh-CN" sz="2100" b="1" dirty="0"/>
              <a:t>7</a:t>
            </a:r>
            <a:r>
              <a:rPr lang="zh-CN" altLang="en-US" sz="2100" b="1" dirty="0"/>
              <a:t>人（一说</a:t>
            </a:r>
            <a:r>
              <a:rPr lang="en-US" altLang="zh-CN" sz="2100" b="1" dirty="0"/>
              <a:t>5</a:t>
            </a:r>
            <a:r>
              <a:rPr lang="zh-CN" altLang="en-US" sz="2100" b="1" dirty="0"/>
              <a:t>人），故称皇族内阁或亲责内阁。</a:t>
            </a:r>
            <a:r>
              <a:rPr lang="zh-CN" altLang="en-US" sz="2100" b="1" dirty="0" smtClean="0"/>
              <a:t/>
            </a:r>
            <a:br>
              <a:rPr lang="zh-CN" altLang="en-US" sz="2100" b="1" dirty="0" smtClean="0"/>
            </a:br>
            <a:r>
              <a:rPr lang="en-US" altLang="zh-CN" sz="2100" b="1" dirty="0"/>
              <a:t>--</a:t>
            </a:r>
            <a:r>
              <a:rPr lang="zh-CN" altLang="en-US" sz="2100" b="1" dirty="0"/>
              <a:t>摘自申在文</a:t>
            </a:r>
            <a:r>
              <a:rPr lang="en-US" altLang="zh-CN" sz="2100" b="1" dirty="0"/>
              <a:t>《</a:t>
            </a:r>
            <a:r>
              <a:rPr lang="zh-CN" altLang="en-US" sz="2100" b="1" dirty="0"/>
              <a:t>清末新政政治改革对中国近代化的</a:t>
            </a:r>
            <a:r>
              <a:rPr lang="zh-CN" altLang="en-US" sz="2100" b="1" dirty="0" smtClean="0"/>
              <a:t>影</a:t>
            </a:r>
            <a:endParaRPr lang="en-US" altLang="zh-CN" sz="2100" b="1" dirty="0" smtClean="0"/>
          </a:p>
          <a:p>
            <a:pPr>
              <a:buNone/>
            </a:pPr>
            <a:r>
              <a:rPr lang="zh-CN" altLang="en-US" sz="2100" b="1" dirty="0" smtClean="0"/>
              <a:t>          （</a:t>
            </a:r>
            <a:r>
              <a:rPr lang="en-US" altLang="zh-CN" sz="2100" b="1" dirty="0"/>
              <a:t>2</a:t>
            </a:r>
            <a:r>
              <a:rPr lang="zh-CN" altLang="en-US" sz="2100" b="1" dirty="0"/>
              <a:t>）根据材料并结合所学知识，评价清末新政的官制改革。</a:t>
            </a:r>
          </a:p>
        </p:txBody>
      </p:sp>
    </p:spTree>
  </p:cSld>
  <p:clrMapOvr>
    <a:masterClrMapping/>
  </p:clrMapOvr>
  <p:transition spd="slow" advClick="0" advTm="2000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6"/>
            <a:ext cx="900115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b="1" dirty="0" smtClean="0"/>
              <a:t/>
            </a:r>
            <a:br>
              <a:rPr lang="zh-CN" altLang="en-US" b="1" dirty="0" smtClean="0"/>
            </a:br>
            <a:r>
              <a:rPr lang="zh-CN" altLang="en-US" b="1" dirty="0" smtClean="0"/>
              <a:t>（</a:t>
            </a:r>
            <a:r>
              <a:rPr lang="en-US" altLang="zh-CN" b="1" dirty="0"/>
              <a:t>2</a:t>
            </a:r>
            <a:r>
              <a:rPr lang="zh-CN" altLang="en-US" b="1" dirty="0"/>
              <a:t>）</a:t>
            </a:r>
            <a:r>
              <a:rPr lang="zh-CN" altLang="en-US" b="1" dirty="0">
                <a:solidFill>
                  <a:srgbClr val="FF0000"/>
                </a:solidFill>
              </a:rPr>
              <a:t>评价：</a:t>
            </a:r>
            <a:r>
              <a:rPr lang="zh-CN" altLang="en-US" b="1" dirty="0"/>
              <a:t>淘汰、合并了职能重复的机构，提高了行政效率</a:t>
            </a:r>
            <a:r>
              <a:rPr lang="zh-CN" altLang="en-US" b="1" dirty="0" smtClean="0"/>
              <a:t>；拓展</a:t>
            </a:r>
            <a:r>
              <a:rPr lang="zh-CN" altLang="en-US" b="1" dirty="0"/>
              <a:t>了政府职能，为后来中国政府机构设置提供了一定的借鉴</a:t>
            </a:r>
            <a:r>
              <a:rPr lang="zh-CN" altLang="en-US" b="1" dirty="0" smtClean="0"/>
              <a:t>；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借鉴</a:t>
            </a:r>
            <a:r>
              <a:rPr lang="zh-CN" altLang="en-US" b="1" dirty="0"/>
              <a:t>西方分权原则，试图建立近代中国的宪政体制，推动了政治</a:t>
            </a:r>
            <a:r>
              <a:rPr lang="zh-CN" altLang="en-US" b="1" dirty="0" smtClean="0"/>
              <a:t>近代化。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建立</a:t>
            </a:r>
            <a:r>
              <a:rPr lang="zh-CN" altLang="en-US" b="1" dirty="0"/>
              <a:t>皇族内阁，加剧了各种社会矛盾，加速了清王朝的</a:t>
            </a:r>
            <a:r>
              <a:rPr lang="zh-CN" altLang="en-US" b="1" dirty="0" smtClean="0"/>
              <a:t>灭亡。</a:t>
            </a:r>
            <a:endParaRPr lang="zh-CN" altLang="en-US" b="1" dirty="0"/>
          </a:p>
        </p:txBody>
      </p:sp>
    </p:spTree>
  </p:cSld>
  <p:clrMapOvr>
    <a:masterClrMapping/>
  </p:clrMapOvr>
  <p:transition spd="slow" advClick="0" advTm="2000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矩形 24594"/>
          <p:cNvSpPr>
            <a:spLocks noChangeArrowheads="1"/>
          </p:cNvSpPr>
          <p:nvPr/>
        </p:nvSpPr>
        <p:spPr bwMode="auto">
          <a:xfrm>
            <a:off x="1000100" y="0"/>
            <a:ext cx="2926122" cy="62324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68580" tIns="34290" rIns="68580" bIns="34290" anchor="ctr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表一 洋务运动主要内容</a:t>
            </a:r>
            <a:r>
              <a:rPr lang="zh-CN" altLang="en-US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   </a:t>
            </a:r>
            <a:endParaRPr lang="zh-CN" altLang="en-US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eaLnBrk="0" hangingPunct="0">
              <a:buFont typeface="Arial" panose="020B0604020202020204" pitchFamily="34" charset="0"/>
              <a:buNone/>
            </a:pPr>
            <a:endParaRPr lang="zh-CN" altLang="en-US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24876" name="表格 24875"/>
          <p:cNvGraphicFramePr>
            <a:graphicFrameLocks noGrp="1"/>
          </p:cNvGraphicFramePr>
          <p:nvPr/>
        </p:nvGraphicFramePr>
        <p:xfrm>
          <a:off x="0" y="500042"/>
          <a:ext cx="4624388" cy="4754880"/>
        </p:xfrm>
        <a:graphic>
          <a:graphicData uri="http://schemas.openxmlformats.org/drawingml/2006/table">
            <a:tbl>
              <a:tblPr/>
              <a:tblGrid>
                <a:gridCol w="642938"/>
                <a:gridCol w="3981450"/>
              </a:tblGrid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时间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主要内容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1861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曾国藩创办安庆内军械所。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186l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总理各国事务衙门建立。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1862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京师同文馆创办。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1865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李鸿章在上海建立江南机器制造总局。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1872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李鸿章在上海建立轮船招商局；中国第一批官派留学生出洋，前往美国、欧洲。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1875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在各省设立洋学堂；创立科举考试中“洋务进取”一项。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1880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设立南北电报局。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1881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设立开平矿务局。 </a:t>
                      </a: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87" name="矩形 24721"/>
          <p:cNvSpPr>
            <a:spLocks noChangeArrowheads="1"/>
          </p:cNvSpPr>
          <p:nvPr/>
        </p:nvSpPr>
        <p:spPr bwMode="auto">
          <a:xfrm>
            <a:off x="5929322" y="0"/>
            <a:ext cx="2597506" cy="62324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68580" tIns="34290" rIns="68580" bIns="34290" anchor="ctr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表二</a:t>
            </a:r>
            <a:r>
              <a:rPr lang="zh-CN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清末新政主要内容</a:t>
            </a:r>
            <a:r>
              <a:rPr lang="zh-CN" altLang="en-US" sz="800" dirty="0">
                <a:solidFill>
                  <a:srgbClr val="000000"/>
                </a:solidFill>
                <a:latin typeface="Times New Roman" panose="02020603050405020304" pitchFamily="18" charset="0"/>
              </a:rPr>
              <a:t>   </a:t>
            </a:r>
            <a:endParaRPr lang="zh-CN" altLang="en-US" sz="900" dirty="0"/>
          </a:p>
          <a:p>
            <a:pPr eaLnBrk="0" hangingPunct="0">
              <a:buFont typeface="Arial" panose="020B0604020202020204" pitchFamily="34" charset="0"/>
              <a:buNone/>
            </a:pPr>
            <a:endParaRPr lang="zh-CN" altLang="en-US" dirty="0"/>
          </a:p>
        </p:txBody>
      </p:sp>
      <p:graphicFrame>
        <p:nvGraphicFramePr>
          <p:cNvPr id="23627" name="Group 75"/>
          <p:cNvGraphicFramePr>
            <a:graphicFrameLocks noGrp="1"/>
          </p:cNvGraphicFramePr>
          <p:nvPr/>
        </p:nvGraphicFramePr>
        <p:xfrm>
          <a:off x="4976782" y="428604"/>
          <a:ext cx="4167218" cy="5425440"/>
        </p:xfrm>
        <a:graphic>
          <a:graphicData uri="http://schemas.openxmlformats.org/drawingml/2006/table">
            <a:tbl>
              <a:tblPr/>
              <a:tblGrid>
                <a:gridCol w="724734"/>
                <a:gridCol w="3442484"/>
              </a:tblGrid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时间 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主要内容 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1901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撤销总理衙门，改设外务部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1902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Calibri" panose="020F0502020204030204" pitchFamily="34" charset="0"/>
                        </a:rPr>
                        <a:t>袁世凯编练北洋新军。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1903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Calibri" panose="020F0502020204030204" pitchFamily="34" charset="0"/>
                        </a:rPr>
                        <a:t>设立商部，颁布奖励实业措施。 </a:t>
                      </a: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1903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清政府颁布</a:t>
                      </a:r>
                      <a:r>
                        <a:rPr kumimoji="0" lang="en-US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《</a:t>
                      </a: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奖励游学毕业生章程</a:t>
                      </a:r>
                      <a:r>
                        <a:rPr kumimoji="0" lang="en-US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》</a:t>
                      </a: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，留学生大都留学日本。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1905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废除延续了一千多年的科举制度。 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1905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清政府派五大臣出洋考察宪政。 </a:t>
                      </a:r>
                      <a:endParaRPr kumimoji="0" lang="zh-CN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1908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Calibri" panose="020F050202020403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sym typeface="Calibri" panose="020F0502020204030204" pitchFamily="34" charset="0"/>
                        </a:rPr>
                        <a:t>颁布</a:t>
                      </a:r>
                      <a:r>
                        <a:rPr kumimoji="0" lang="en-US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sym typeface="Calibri" panose="020F0502020204030204" pitchFamily="34" charset="0"/>
                        </a:rPr>
                        <a:t>《</a:t>
                      </a: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sym typeface="Calibri" panose="020F0502020204030204" pitchFamily="34" charset="0"/>
                        </a:rPr>
                        <a:t>钦定宪法大纲</a:t>
                      </a:r>
                      <a:r>
                        <a:rPr kumimoji="0" lang="en-US" altLang="zh-CN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sym typeface="Calibri" panose="020F0502020204030204" pitchFamily="34" charset="0"/>
                        </a:rPr>
                        <a:t>》</a:t>
                      </a: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sym typeface="Calibri" panose="020F0502020204030204" pitchFamily="34" charset="0"/>
                        </a:rPr>
                        <a:t>，这是中国第一部近代意义上的宪法文件</a:t>
                      </a:r>
                      <a:r>
                        <a:rPr kumimoji="0" lang="zh-CN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sym typeface="Calibri" panose="020F0502020204030204" pitchFamily="34" charset="0"/>
                        </a:rPr>
                        <a:t> 。</a:t>
                      </a: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617" name="表格 24871"/>
          <p:cNvGraphicFramePr>
            <a:graphicFrameLocks noGrp="1"/>
          </p:cNvGraphicFramePr>
          <p:nvPr/>
        </p:nvGraphicFramePr>
        <p:xfrm>
          <a:off x="5072066" y="5857892"/>
          <a:ext cx="3929063" cy="762000"/>
        </p:xfrm>
        <a:graphic>
          <a:graphicData uri="http://schemas.openxmlformats.org/drawingml/2006/table">
            <a:tbl>
              <a:tblPr/>
              <a:tblGrid>
                <a:gridCol w="683419"/>
                <a:gridCol w="3245644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1911</a:t>
                      </a: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Calibri" panose="020F0502020204030204" pitchFamily="34" charset="0"/>
                      </a:endParaRPr>
                    </a:p>
                  </a:txBody>
                  <a:tcPr marL="68580" marR="685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  <a:sym typeface="Calibri" panose="020F0502020204030204" pitchFamily="34" charset="0"/>
                        </a:rPr>
                        <a:t>清政府裁撤军机处改设责任内阁。 </a:t>
                      </a: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sym typeface="Calibri" panose="020F0502020204030204" pitchFamily="34" charset="0"/>
                      </a:endParaRPr>
                    </a:p>
                  </a:txBody>
                  <a:tcPr marL="68580" marR="685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873" name="矩形 24872"/>
          <p:cNvSpPr>
            <a:spLocks noChangeArrowheads="1"/>
          </p:cNvSpPr>
          <p:nvPr/>
        </p:nvSpPr>
        <p:spPr bwMode="auto">
          <a:xfrm>
            <a:off x="214282" y="5357826"/>
            <a:ext cx="4429123" cy="10387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 wrap="square" lIns="68580" tIns="34290" rIns="68580" bIns="34290" anchor="ctr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zh-CN" altLang="en-US" sz="2100" b="1" dirty="0" smtClean="0"/>
              <a:t>比较表</a:t>
            </a:r>
            <a:r>
              <a:rPr lang="zh-CN" altLang="en-US" sz="2100" b="1" dirty="0" smtClean="0"/>
              <a:t>一表</a:t>
            </a:r>
            <a:r>
              <a:rPr lang="zh-CN" altLang="en-US" sz="2100" b="1" dirty="0" smtClean="0"/>
              <a:t>二，提取两项有关晚清政府改革举措的变化信息，并结合所学知识予以说明。</a:t>
            </a:r>
            <a:endParaRPr lang="zh-CN" altLang="en-US" sz="2100" b="1" dirty="0"/>
          </a:p>
        </p:txBody>
      </p:sp>
    </p:spTree>
  </p:cSld>
  <p:clrMapOvr>
    <a:masterClrMapping/>
  </p:clrMapOvr>
  <p:transition spd="slow" advClick="0" advTm="2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4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73" grpId="0" bldLvl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34176" y="1600207"/>
            <a:ext cx="8452625" cy="166710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变化一：逐步废除科举制</a:t>
            </a:r>
            <a:r>
              <a:rPr lang="zh-CN" altLang="en-US" b="1" dirty="0" smtClean="0">
                <a:solidFill>
                  <a:srgbClr val="FF0000"/>
                </a:solidFill>
              </a:rPr>
              <a:t>。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b="1" dirty="0" smtClean="0"/>
              <a:t>说明</a:t>
            </a:r>
            <a:r>
              <a:rPr lang="en-US" altLang="zh-CN" b="1" dirty="0" smtClean="0"/>
              <a:t>:</a:t>
            </a:r>
            <a:r>
              <a:rPr lang="zh-CN" altLang="en-US" b="1" dirty="0" smtClean="0"/>
              <a:t>科举</a:t>
            </a:r>
            <a:r>
              <a:rPr lang="zh-CN" altLang="en-US" b="1" dirty="0" smtClean="0"/>
              <a:t>制已经不能适应时代发展的需要，不能应对工业文明的挑战，有识之士的推动</a:t>
            </a:r>
            <a:r>
              <a:rPr lang="zh-CN" altLang="en-US" b="1" dirty="0" smtClean="0"/>
              <a:t>，西学</a:t>
            </a:r>
            <a:r>
              <a:rPr lang="zh-CN" altLang="en-US" b="1" dirty="0" smtClean="0"/>
              <a:t>传播和新式学堂的兴建，民族工业发展需要各类实用人才。</a:t>
            </a:r>
            <a:endParaRPr lang="en-US" altLang="zh-CN" b="1" dirty="0" smtClean="0"/>
          </a:p>
        </p:txBody>
      </p:sp>
      <p:sp>
        <p:nvSpPr>
          <p:cNvPr id="4" name="矩形 3"/>
          <p:cNvSpPr/>
          <p:nvPr/>
        </p:nvSpPr>
        <p:spPr>
          <a:xfrm>
            <a:off x="367048" y="3637037"/>
            <a:ext cx="8422784" cy="13157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buNone/>
            </a:pPr>
            <a:r>
              <a:rPr lang="zh-CN" altLang="en-US" sz="2700" b="1" dirty="0" smtClean="0">
                <a:solidFill>
                  <a:srgbClr val="FF0000"/>
                </a:solidFill>
              </a:rPr>
              <a:t>变化二：清政府由重农抑商到振兴商务，奖励实业</a:t>
            </a:r>
            <a:r>
              <a:rPr lang="zh-CN" altLang="en-US" sz="2700" b="1" dirty="0" smtClean="0"/>
              <a:t>。</a:t>
            </a:r>
            <a:endParaRPr lang="en-US" altLang="zh-CN" sz="2700" b="1" dirty="0" smtClean="0"/>
          </a:p>
          <a:p>
            <a:pPr>
              <a:buNone/>
            </a:pPr>
            <a:r>
              <a:rPr lang="zh-CN" altLang="en-US" sz="2700" b="1" dirty="0" smtClean="0"/>
              <a:t>说明</a:t>
            </a:r>
            <a:r>
              <a:rPr lang="en-US" altLang="zh-CN" sz="2700" b="1" dirty="0" smtClean="0"/>
              <a:t>:</a:t>
            </a:r>
            <a:r>
              <a:rPr lang="zh-CN" altLang="en-US" sz="2700" b="1" dirty="0" smtClean="0"/>
              <a:t>财政</a:t>
            </a:r>
            <a:r>
              <a:rPr lang="zh-CN" altLang="en-US" sz="2700" b="1" dirty="0" smtClean="0"/>
              <a:t>困难，增加税收的需要；列强经济侵略的需要；遏制革命统治危机。</a:t>
            </a:r>
            <a:endParaRPr lang="zh-CN" altLang="en-US" sz="2700" b="1" dirty="0"/>
          </a:p>
        </p:txBody>
      </p:sp>
    </p:spTree>
  </p:cSld>
  <p:clrMapOvr>
    <a:masterClrMapping/>
  </p:clrMapOvr>
  <p:transition spd="slow" advClick="0" advTm="2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7"/>
            <a:ext cx="8229600" cy="116875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FF0000"/>
                </a:solidFill>
              </a:rPr>
              <a:t>变化三：由器物变革到制度变革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说明</a:t>
            </a:r>
            <a:r>
              <a:rPr lang="zh-CN" altLang="en-US" b="1" dirty="0" smtClean="0"/>
              <a:t>：列强侵略加深；自身危机加深；立宪派的推动。</a:t>
            </a:r>
            <a:endParaRPr lang="en-US" altLang="zh-CN" b="1" dirty="0" smtClean="0"/>
          </a:p>
          <a:p>
            <a:endParaRPr lang="zh-CN" altLang="en-US" b="1" dirty="0"/>
          </a:p>
        </p:txBody>
      </p:sp>
      <p:sp>
        <p:nvSpPr>
          <p:cNvPr id="4" name="矩形 3"/>
          <p:cNvSpPr/>
          <p:nvPr/>
        </p:nvSpPr>
        <p:spPr>
          <a:xfrm>
            <a:off x="598869" y="2828836"/>
            <a:ext cx="7968803" cy="13157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buNone/>
            </a:pPr>
            <a:r>
              <a:rPr lang="zh-CN" altLang="en-US" sz="2700" b="1" dirty="0" smtClean="0">
                <a:solidFill>
                  <a:srgbClr val="FF0000"/>
                </a:solidFill>
              </a:rPr>
              <a:t>变化四：晚清留学生由欧美到日本</a:t>
            </a:r>
            <a:r>
              <a:rPr lang="zh-CN" altLang="en-US" sz="2700" b="1" dirty="0" smtClean="0"/>
              <a:t>。</a:t>
            </a:r>
            <a:endParaRPr lang="en-US" altLang="zh-CN" sz="2700" b="1" dirty="0" smtClean="0"/>
          </a:p>
          <a:p>
            <a:pPr>
              <a:buNone/>
            </a:pPr>
            <a:r>
              <a:rPr lang="zh-CN" altLang="en-US" sz="2700" b="1" dirty="0" smtClean="0"/>
              <a:t>说明</a:t>
            </a:r>
            <a:r>
              <a:rPr lang="zh-CN" altLang="en-US" sz="2700" b="1" dirty="0" smtClean="0"/>
              <a:t>：路途距离近；甲午战败；明治维新成功；财政更加困难。</a:t>
            </a:r>
            <a:endParaRPr lang="en-US" altLang="zh-CN" sz="2700" b="1" dirty="0" smtClean="0"/>
          </a:p>
        </p:txBody>
      </p:sp>
    </p:spTree>
  </p:cSld>
  <p:clrMapOvr>
    <a:masterClrMapping/>
  </p:clrMapOvr>
  <p:transition spd="slow" advClick="0" advTm="2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/>
              <a:t>李鸿章</a:t>
            </a:r>
            <a:r>
              <a:rPr lang="en-US" altLang="zh-CN" b="1" dirty="0"/>
              <a:t>1901</a:t>
            </a:r>
            <a:r>
              <a:rPr lang="zh-CN" altLang="en-US" b="1" dirty="0"/>
              <a:t>年去世</a:t>
            </a:r>
          </a:p>
        </p:txBody>
      </p:sp>
      <p:sp>
        <p:nvSpPr>
          <p:cNvPr id="21507" name="内容占位符 2"/>
          <p:cNvSpPr>
            <a:spLocks noGrp="1"/>
          </p:cNvSpPr>
          <p:nvPr>
            <p:ph idx="1"/>
          </p:nvPr>
        </p:nvSpPr>
        <p:spPr>
          <a:xfrm>
            <a:off x="3214688" y="1428750"/>
            <a:ext cx="5786437" cy="4525963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zh-CN" altLang="en-US" sz="2400" b="1" dirty="0" smtClean="0"/>
              <a:t>李鸿章</a:t>
            </a:r>
            <a:r>
              <a:rPr lang="en-US" altLang="zh-CN" sz="2400" b="1" dirty="0" smtClean="0"/>
              <a:t>(1823</a:t>
            </a:r>
            <a:r>
              <a:rPr lang="zh-CN" altLang="en-US" sz="2400" b="1" dirty="0" smtClean="0"/>
              <a:t>年</a:t>
            </a:r>
            <a:r>
              <a:rPr lang="en-US" altLang="zh-CN" sz="2400" b="1" dirty="0" smtClean="0"/>
              <a:t>2</a:t>
            </a:r>
            <a:r>
              <a:rPr lang="zh-CN" altLang="en-US" sz="2400" b="1" dirty="0" smtClean="0"/>
              <a:t>月</a:t>
            </a:r>
            <a:r>
              <a:rPr lang="en-US" altLang="zh-CN" sz="2400" b="1" dirty="0" smtClean="0"/>
              <a:t>15</a:t>
            </a:r>
            <a:r>
              <a:rPr lang="zh-CN" altLang="en-US" sz="2400" b="1" dirty="0" smtClean="0"/>
              <a:t>日</a:t>
            </a:r>
            <a:r>
              <a:rPr lang="en-US" altLang="zh-CN" sz="2400" b="1" dirty="0" smtClean="0"/>
              <a:t>-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1901</a:t>
            </a:r>
            <a:r>
              <a:rPr lang="zh-CN" altLang="en-US" sz="2400" b="1" dirty="0" smtClean="0"/>
              <a:t>年</a:t>
            </a:r>
            <a:r>
              <a:rPr lang="en-US" altLang="zh-CN" sz="2400" b="1" dirty="0" smtClean="0"/>
              <a:t>11</a:t>
            </a:r>
            <a:r>
              <a:rPr lang="zh-CN" altLang="en-US" sz="2400" b="1" dirty="0" smtClean="0"/>
              <a:t>月</a:t>
            </a:r>
            <a:r>
              <a:rPr lang="en-US" altLang="zh-CN" sz="2400" b="1" dirty="0" smtClean="0"/>
              <a:t>7</a:t>
            </a:r>
            <a:r>
              <a:rPr lang="zh-CN" altLang="en-US" sz="2400" b="1" dirty="0" smtClean="0"/>
              <a:t>日</a:t>
            </a:r>
            <a:r>
              <a:rPr lang="en-US" altLang="zh-CN" sz="2400" b="1" dirty="0" smtClean="0"/>
              <a:t>)</a:t>
            </a:r>
            <a:r>
              <a:rPr lang="zh-CN" altLang="en-US" sz="2400" b="1" dirty="0" smtClean="0"/>
              <a:t>，晚清名臣，洋务运动的主要领导人之一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李鸿章是</a:t>
            </a:r>
            <a:r>
              <a:rPr lang="zh-CN" altLang="en-US" sz="2400" b="1" dirty="0" smtClean="0">
                <a:hlinkClick r:id="rId2"/>
              </a:rPr>
              <a:t>淮军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3"/>
              </a:rPr>
              <a:t>北洋水师</a:t>
            </a:r>
            <a:r>
              <a:rPr lang="zh-CN" altLang="en-US" sz="2400" b="1" dirty="0" smtClean="0"/>
              <a:t>的创始人和统帅、</a:t>
            </a:r>
            <a:r>
              <a:rPr lang="zh-CN" altLang="en-US" sz="2400" b="1" dirty="0" smtClean="0">
                <a:hlinkClick r:id="rId4"/>
              </a:rPr>
              <a:t>洋务运动</a:t>
            </a:r>
            <a:r>
              <a:rPr lang="zh-CN" altLang="en-US" sz="2400" b="1" dirty="0" smtClean="0"/>
              <a:t>的领袖、晚清重臣，建立了中国第一支西式海军</a:t>
            </a:r>
            <a:r>
              <a:rPr lang="zh-CN" altLang="en-US" sz="2400" b="1" dirty="0" smtClean="0">
                <a:hlinkClick r:id="rId3"/>
              </a:rPr>
              <a:t>北洋水师</a:t>
            </a:r>
            <a:r>
              <a:rPr lang="zh-CN" altLang="en-US" sz="2400" b="1" dirty="0" smtClean="0"/>
              <a:t>。官至</a:t>
            </a:r>
            <a:r>
              <a:rPr lang="zh-CN" altLang="en-US" sz="2400" b="1" dirty="0" smtClean="0">
                <a:hlinkClick r:id="rId5"/>
              </a:rPr>
              <a:t>东宫三师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6"/>
              </a:rPr>
              <a:t>文华殿大学士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7"/>
              </a:rPr>
              <a:t>北洋通商大臣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8"/>
              </a:rPr>
              <a:t>直隶总督</a:t>
            </a:r>
            <a:r>
              <a:rPr lang="zh-CN" altLang="en-US" sz="2400" b="1" dirty="0" smtClean="0"/>
              <a:t>，</a:t>
            </a:r>
            <a:r>
              <a:rPr lang="zh-CN" altLang="en-US" sz="2400" b="1" dirty="0" smtClean="0">
                <a:hlinkClick r:id="rId9"/>
              </a:rPr>
              <a:t>爵位</a:t>
            </a:r>
            <a:r>
              <a:rPr lang="zh-CN" altLang="en-US" sz="2400" b="1" dirty="0" smtClean="0"/>
              <a:t>一等肃毅伯。</a:t>
            </a:r>
          </a:p>
          <a:p>
            <a:r>
              <a:rPr lang="zh-CN" altLang="en-US" sz="2400" b="1" dirty="0" smtClean="0"/>
              <a:t>日本首相</a:t>
            </a:r>
            <a:r>
              <a:rPr lang="zh-CN" altLang="en-US" sz="2400" b="1" dirty="0" smtClean="0">
                <a:hlinkClick r:id="rId10"/>
              </a:rPr>
              <a:t>伊藤博文</a:t>
            </a:r>
            <a:r>
              <a:rPr lang="zh-CN" altLang="en-US" sz="2400" b="1" dirty="0" smtClean="0"/>
              <a:t>视其为“大清帝国中唯一有能耐可和世界列强一争长短之人”，德国海军大臣柯纳德称其为“东方俾斯麦”，慈禧太后视其为“再造玄黄之人”。与</a:t>
            </a:r>
            <a:r>
              <a:rPr lang="zh-CN" altLang="en-US" sz="2400" b="1" dirty="0" smtClean="0">
                <a:hlinkClick r:id="rId11"/>
              </a:rPr>
              <a:t>曾国藩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12"/>
              </a:rPr>
              <a:t>张之洞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13"/>
              </a:rPr>
              <a:t>左宗棠</a:t>
            </a:r>
            <a:r>
              <a:rPr lang="zh-CN" altLang="en-US" sz="2400" b="1" dirty="0" smtClean="0"/>
              <a:t>并称为“中兴四大名臣”。</a:t>
            </a:r>
          </a:p>
          <a:p>
            <a:endParaRPr lang="zh-CN" altLang="en-US" sz="2400" b="1" dirty="0" smtClean="0"/>
          </a:p>
        </p:txBody>
      </p:sp>
      <p:pic>
        <p:nvPicPr>
          <p:cNvPr id="21508" name="Picture 2" descr="https://p1.ssl.qhmsg.com/dr/270_500_/t018bffa5bfecdbec43.jpg?size=545x80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1857375"/>
            <a:ext cx="3500438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刘坤一</a:t>
            </a:r>
            <a:r>
              <a:rPr lang="en-US" altLang="zh-CN" b="1" dirty="0"/>
              <a:t>1902</a:t>
            </a:r>
            <a:r>
              <a:rPr lang="zh-CN" altLang="en-US" b="1" dirty="0"/>
              <a:t>去世</a:t>
            </a:r>
          </a:p>
        </p:txBody>
      </p:sp>
      <p:sp>
        <p:nvSpPr>
          <p:cNvPr id="22531" name="内容占位符 2"/>
          <p:cNvSpPr>
            <a:spLocks noGrp="1"/>
          </p:cNvSpPr>
          <p:nvPr>
            <p:ph idx="1"/>
          </p:nvPr>
        </p:nvSpPr>
        <p:spPr>
          <a:xfrm>
            <a:off x="3571875" y="1600200"/>
            <a:ext cx="5572125" cy="4525963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b="1" dirty="0" smtClean="0"/>
              <a:t>刘坤一</a:t>
            </a:r>
            <a:r>
              <a:rPr lang="en-US" altLang="zh-CN" b="1" dirty="0" smtClean="0"/>
              <a:t>(1830</a:t>
            </a:r>
            <a:r>
              <a:rPr lang="zh-CN" altLang="en-US" b="1" dirty="0" smtClean="0"/>
              <a:t>年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月</a:t>
            </a:r>
            <a:r>
              <a:rPr lang="en-US" altLang="zh-CN" b="1" dirty="0" smtClean="0"/>
              <a:t>21</a:t>
            </a:r>
            <a:r>
              <a:rPr lang="zh-CN" altLang="en-US" b="1" dirty="0" smtClean="0"/>
              <a:t>日</a:t>
            </a:r>
            <a:r>
              <a:rPr lang="en-US" altLang="zh-CN" b="1" dirty="0" smtClean="0"/>
              <a:t>-</a:t>
            </a:r>
            <a:r>
              <a:rPr lang="en-US" altLang="zh-CN" b="1" dirty="0" smtClean="0">
                <a:solidFill>
                  <a:srgbClr val="FF0000"/>
                </a:solidFill>
              </a:rPr>
              <a:t>1902</a:t>
            </a:r>
            <a:r>
              <a:rPr lang="zh-CN" altLang="en-US" b="1" dirty="0" smtClean="0"/>
              <a:t>年</a:t>
            </a:r>
            <a:r>
              <a:rPr lang="en-US" altLang="zh-CN" b="1" dirty="0" smtClean="0"/>
              <a:t>10</a:t>
            </a:r>
            <a:r>
              <a:rPr lang="zh-CN" altLang="en-US" b="1" dirty="0" smtClean="0"/>
              <a:t>月</a:t>
            </a:r>
            <a:r>
              <a:rPr lang="en-US" altLang="zh-CN" b="1" dirty="0" smtClean="0"/>
              <a:t>6</a:t>
            </a:r>
            <a:r>
              <a:rPr lang="zh-CN" altLang="en-US" b="1" dirty="0" smtClean="0"/>
              <a:t>日</a:t>
            </a:r>
            <a:r>
              <a:rPr lang="en-US" altLang="zh-CN" b="1" dirty="0" smtClean="0"/>
              <a:t>)</a:t>
            </a:r>
            <a:r>
              <a:rPr lang="zh-CN" altLang="en-US" b="1" dirty="0" smtClean="0"/>
              <a:t>，晚清军事家，政治家，湘军宿将。</a:t>
            </a:r>
            <a:r>
              <a:rPr lang="en-US" altLang="zh-CN" b="1" dirty="0" smtClean="0"/>
              <a:t>1874</a:t>
            </a:r>
            <a:r>
              <a:rPr lang="zh-CN" altLang="en-US" b="1" dirty="0" smtClean="0"/>
              <a:t>年，调署</a:t>
            </a:r>
            <a:r>
              <a:rPr lang="zh-CN" altLang="en-US" b="1" dirty="0" smtClean="0">
                <a:hlinkClick r:id="rId2"/>
              </a:rPr>
              <a:t>两江总督</a:t>
            </a:r>
            <a:r>
              <a:rPr lang="zh-CN" altLang="en-US" b="1" dirty="0" smtClean="0"/>
              <a:t>。</a:t>
            </a:r>
            <a:r>
              <a:rPr lang="en-US" altLang="zh-CN" b="1" dirty="0" smtClean="0"/>
              <a:t>1875</a:t>
            </a:r>
            <a:r>
              <a:rPr lang="zh-CN" altLang="en-US" b="1" dirty="0" smtClean="0"/>
              <a:t>年</a:t>
            </a:r>
            <a:r>
              <a:rPr lang="en-US" altLang="zh-CN" b="1" dirty="0" smtClean="0"/>
              <a:t>9</a:t>
            </a:r>
            <a:r>
              <a:rPr lang="zh-CN" altLang="en-US" b="1" dirty="0" smtClean="0"/>
              <a:t>月，授两广总督，次年兼南洋通商大臣。</a:t>
            </a:r>
            <a:r>
              <a:rPr lang="en-US" altLang="zh-CN" b="1" dirty="0" smtClean="0"/>
              <a:t>1891</a:t>
            </a:r>
            <a:r>
              <a:rPr lang="zh-CN" altLang="en-US" b="1" dirty="0" smtClean="0"/>
              <a:t>年受命</a:t>
            </a:r>
            <a:r>
              <a:rPr lang="en-US" altLang="zh-CN" b="1" dirty="0" smtClean="0"/>
              <a:t>"</a:t>
            </a:r>
            <a:r>
              <a:rPr lang="zh-CN" altLang="en-US" b="1" dirty="0" smtClean="0"/>
              <a:t>帮办海军事务</a:t>
            </a:r>
            <a:r>
              <a:rPr lang="en-US" altLang="zh-CN" b="1" dirty="0" smtClean="0"/>
              <a:t>"</a:t>
            </a:r>
            <a:r>
              <a:rPr lang="zh-CN" altLang="en-US" b="1" dirty="0" smtClean="0"/>
              <a:t>，并任两江总督</a:t>
            </a:r>
            <a:r>
              <a:rPr lang="zh-CN" altLang="en-US" dirty="0" smtClean="0"/>
              <a:t>。</a:t>
            </a:r>
          </a:p>
        </p:txBody>
      </p:sp>
      <p:pic>
        <p:nvPicPr>
          <p:cNvPr id="22532" name="Picture 2" descr="https://p1.ssl.qhmsg.com/dr/270_500_/t01e5b8f15edea04a8a.jpg?size=268x3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85938"/>
            <a:ext cx="3429000" cy="39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荣禄</a:t>
            </a:r>
            <a:r>
              <a:rPr lang="en-US" altLang="zh-CN" b="1" dirty="0" smtClean="0"/>
              <a:t>1903</a:t>
            </a:r>
            <a:r>
              <a:rPr lang="zh-CN" altLang="en-US" b="1" dirty="0" smtClean="0"/>
              <a:t>去世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28926" y="1600200"/>
            <a:ext cx="6215074" cy="525780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b="1" dirty="0" smtClean="0"/>
              <a:t>荣禄</a:t>
            </a:r>
            <a:r>
              <a:rPr lang="en-US" altLang="zh-CN" b="1" dirty="0" smtClean="0"/>
              <a:t>(1836---1903)</a:t>
            </a:r>
            <a:r>
              <a:rPr lang="zh-CN" altLang="en-US" b="1" dirty="0" smtClean="0"/>
              <a:t>，字仲华，谥文忠。出身</a:t>
            </a:r>
            <a:r>
              <a:rPr lang="zh-CN" altLang="en-US" b="1" dirty="0" smtClean="0">
                <a:hlinkClick r:id="rId2"/>
              </a:rPr>
              <a:t>满洲</a:t>
            </a:r>
            <a:r>
              <a:rPr lang="zh-CN" altLang="en-US" b="1" dirty="0" smtClean="0"/>
              <a:t>瓜尔佳氏，祖上几代为官，军功赫赫。</a:t>
            </a:r>
            <a:r>
              <a:rPr lang="zh-CN" altLang="en-US" b="1" dirty="0" smtClean="0">
                <a:hlinkClick r:id="rId3"/>
              </a:rPr>
              <a:t>光绪</a:t>
            </a:r>
            <a:r>
              <a:rPr lang="zh-CN" altLang="en-US" b="1" dirty="0" smtClean="0"/>
              <a:t>年间，东山再起，任</a:t>
            </a:r>
            <a:r>
              <a:rPr lang="zh-CN" altLang="en-US" b="1" dirty="0" smtClean="0">
                <a:hlinkClick r:id="rId4"/>
              </a:rPr>
              <a:t>兵部尚书</a:t>
            </a:r>
            <a:r>
              <a:rPr lang="zh-CN" altLang="en-US" b="1" dirty="0" smtClean="0"/>
              <a:t>，掌握了清末最具实力的军队</a:t>
            </a:r>
            <a:r>
              <a:rPr lang="en-US" altLang="zh-CN" b="1" dirty="0" smtClean="0"/>
              <a:t>---</a:t>
            </a:r>
            <a:r>
              <a:rPr lang="zh-CN" altLang="en-US" b="1" dirty="0" smtClean="0">
                <a:hlinkClick r:id="rId5"/>
              </a:rPr>
              <a:t>北洋军</a:t>
            </a:r>
            <a:r>
              <a:rPr lang="zh-CN" altLang="en-US" b="1" dirty="0" smtClean="0"/>
              <a:t>。逐步成为</a:t>
            </a:r>
            <a:r>
              <a:rPr lang="zh-CN" altLang="en-US" b="1" dirty="0" smtClean="0">
                <a:hlinkClick r:id="rId6"/>
              </a:rPr>
              <a:t>慈禧</a:t>
            </a:r>
            <a:r>
              <a:rPr lang="zh-CN" altLang="en-US" b="1" dirty="0" smtClean="0"/>
              <a:t>的亲信，后党的核心人物。</a:t>
            </a:r>
            <a:r>
              <a:rPr lang="en-US" altLang="zh-CN" b="1" dirty="0" smtClean="0"/>
              <a:t>"</a:t>
            </a:r>
            <a:r>
              <a:rPr lang="zh-CN" altLang="en-US" b="1" dirty="0" smtClean="0"/>
              <a:t>百日维新</a:t>
            </a:r>
            <a:r>
              <a:rPr lang="en-US" altLang="zh-CN" b="1" dirty="0" smtClean="0"/>
              <a:t>"</a:t>
            </a:r>
            <a:r>
              <a:rPr lang="zh-CN" altLang="en-US" b="1" dirty="0" smtClean="0"/>
              <a:t>期间，调任</a:t>
            </a:r>
            <a:r>
              <a:rPr lang="zh-CN" altLang="en-US" b="1" dirty="0" smtClean="0">
                <a:hlinkClick r:id="rId7"/>
              </a:rPr>
              <a:t>直隶总督</a:t>
            </a:r>
            <a:r>
              <a:rPr lang="zh-CN" altLang="en-US" b="1" dirty="0" smtClean="0"/>
              <a:t>，协助</a:t>
            </a:r>
            <a:r>
              <a:rPr lang="zh-CN" altLang="en-US" b="1" dirty="0" smtClean="0">
                <a:hlinkClick r:id="rId6"/>
              </a:rPr>
              <a:t>慈禧</a:t>
            </a:r>
            <a:r>
              <a:rPr lang="zh-CN" altLang="en-US" b="1" dirty="0" smtClean="0"/>
              <a:t>打击维新派，发动了</a:t>
            </a:r>
            <a:r>
              <a:rPr lang="en-US" altLang="zh-CN" b="1" dirty="0" smtClean="0"/>
              <a:t>"</a:t>
            </a:r>
            <a:r>
              <a:rPr lang="zh-CN" altLang="en-US" b="1" dirty="0" smtClean="0">
                <a:hlinkClick r:id="rId8"/>
              </a:rPr>
              <a:t>戊戌政变</a:t>
            </a:r>
            <a:r>
              <a:rPr lang="en-US" altLang="zh-CN" b="1" dirty="0" smtClean="0"/>
              <a:t>"</a:t>
            </a:r>
            <a:r>
              <a:rPr lang="zh-CN" altLang="en-US" b="1" dirty="0" smtClean="0"/>
              <a:t>。</a:t>
            </a:r>
            <a:r>
              <a:rPr lang="en-US" altLang="zh-CN" b="1" dirty="0" smtClean="0"/>
              <a:t>"</a:t>
            </a:r>
            <a:r>
              <a:rPr lang="zh-CN" altLang="en-US" b="1" u="sng" dirty="0" smtClean="0">
                <a:hlinkClick r:id="rId9"/>
              </a:rPr>
              <a:t>庚子之变</a:t>
            </a:r>
            <a:r>
              <a:rPr lang="en-US" altLang="zh-CN" b="1" dirty="0" smtClean="0"/>
              <a:t>"</a:t>
            </a:r>
            <a:r>
              <a:rPr lang="zh-CN" altLang="en-US" b="1" dirty="0" smtClean="0"/>
              <a:t>中，</a:t>
            </a:r>
            <a:r>
              <a:rPr lang="zh-CN" altLang="en-US" b="1" dirty="0" smtClean="0">
                <a:hlinkClick r:id="rId10"/>
              </a:rPr>
              <a:t>义和团</a:t>
            </a:r>
            <a:r>
              <a:rPr lang="en-US" altLang="zh-CN" b="1" dirty="0" smtClean="0"/>
              <a:t>"</a:t>
            </a:r>
            <a:r>
              <a:rPr lang="zh-CN" altLang="en-US" b="1" dirty="0" smtClean="0">
                <a:hlinkClick r:id="rId11"/>
              </a:rPr>
              <a:t>扶清灭洋</a:t>
            </a:r>
            <a:r>
              <a:rPr lang="en-US" altLang="zh-CN" b="1" dirty="0" smtClean="0"/>
              <a:t>"</a:t>
            </a:r>
            <a:r>
              <a:rPr lang="zh-CN" altLang="en-US" b="1" dirty="0" smtClean="0"/>
              <a:t>进京，荣禄对各国使馆</a:t>
            </a:r>
            <a:r>
              <a:rPr lang="en-US" altLang="zh-CN" b="1" dirty="0" smtClean="0"/>
              <a:t>"</a:t>
            </a:r>
            <a:r>
              <a:rPr lang="zh-CN" altLang="en-US" b="1" dirty="0" smtClean="0"/>
              <a:t>明攻暗护</a:t>
            </a:r>
            <a:r>
              <a:rPr lang="en-US" altLang="zh-CN" b="1" dirty="0" smtClean="0"/>
              <a:t>"</a:t>
            </a:r>
            <a:r>
              <a:rPr lang="zh-CN" altLang="en-US" b="1" dirty="0" smtClean="0"/>
              <a:t>。八国联军进京后，主张议和，促成了</a:t>
            </a:r>
            <a:r>
              <a:rPr lang="en-US" altLang="zh-CN" b="1" dirty="0" smtClean="0"/>
              <a:t>"</a:t>
            </a:r>
            <a:r>
              <a:rPr lang="zh-CN" altLang="en-US" b="1" dirty="0" smtClean="0">
                <a:hlinkClick r:id="rId12"/>
              </a:rPr>
              <a:t>辛丑条约</a:t>
            </a:r>
            <a:r>
              <a:rPr lang="en-US" altLang="zh-CN" b="1" dirty="0" smtClean="0"/>
              <a:t>"</a:t>
            </a:r>
            <a:r>
              <a:rPr lang="zh-CN" altLang="en-US" b="1" dirty="0" smtClean="0"/>
              <a:t>签订。</a:t>
            </a:r>
            <a:endParaRPr lang="zh-CN" altLang="en-US" b="1" dirty="0"/>
          </a:p>
        </p:txBody>
      </p:sp>
      <p:pic>
        <p:nvPicPr>
          <p:cNvPr id="1026" name="Picture 2" descr="https://p1.ssl.qhmsg.com/dr/270_500_/t01c418473961103a25.jpg?size=400x58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14282" y="1928802"/>
            <a:ext cx="2857520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慈禧、光绪</a:t>
            </a:r>
            <a:r>
              <a:rPr lang="en-US" altLang="zh-CN" b="1" dirty="0"/>
              <a:t>1908</a:t>
            </a:r>
            <a:r>
              <a:rPr lang="zh-CN" altLang="en-US" b="1" dirty="0"/>
              <a:t>去世</a:t>
            </a:r>
          </a:p>
        </p:txBody>
      </p:sp>
      <p:sp>
        <p:nvSpPr>
          <p:cNvPr id="23555" name="内容占位符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sz="2800" b="1" dirty="0" smtClean="0"/>
              <a:t>慈禧</a:t>
            </a:r>
            <a:r>
              <a:rPr lang="en-US" altLang="zh-CN" sz="2800" b="1" dirty="0" smtClean="0"/>
              <a:t>(1835</a:t>
            </a:r>
            <a:r>
              <a:rPr lang="zh-CN" altLang="en-US" sz="2800" b="1" dirty="0" smtClean="0"/>
              <a:t>年</a:t>
            </a:r>
            <a:r>
              <a:rPr lang="en-US" altLang="zh-CN" sz="2800" b="1" dirty="0" smtClean="0"/>
              <a:t>11</a:t>
            </a:r>
            <a:r>
              <a:rPr lang="zh-CN" altLang="en-US" sz="2800" b="1" dirty="0" smtClean="0"/>
              <a:t>月</a:t>
            </a:r>
            <a:r>
              <a:rPr lang="en-US" altLang="zh-CN" sz="2800" b="1" dirty="0" smtClean="0"/>
              <a:t>29</a:t>
            </a:r>
            <a:r>
              <a:rPr lang="zh-CN" altLang="en-US" sz="2800" b="1" dirty="0" smtClean="0"/>
              <a:t>日</a:t>
            </a:r>
            <a:r>
              <a:rPr lang="en-US" altLang="zh-CN" sz="2800" b="1" dirty="0" smtClean="0"/>
              <a:t>-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1908</a:t>
            </a:r>
            <a:r>
              <a:rPr lang="zh-CN" altLang="en-US" sz="2800" b="1" dirty="0" smtClean="0"/>
              <a:t>年</a:t>
            </a:r>
            <a:r>
              <a:rPr lang="en-US" altLang="zh-CN" sz="2800" b="1" dirty="0" smtClean="0"/>
              <a:t>11</a:t>
            </a:r>
            <a:r>
              <a:rPr lang="zh-CN" altLang="en-US" sz="2800" b="1" dirty="0" smtClean="0"/>
              <a:t>月</a:t>
            </a:r>
            <a:r>
              <a:rPr lang="en-US" altLang="zh-CN" sz="2800" b="1" dirty="0" smtClean="0"/>
              <a:t>15</a:t>
            </a:r>
            <a:r>
              <a:rPr lang="zh-CN" altLang="en-US" sz="2800" b="1" dirty="0" smtClean="0"/>
              <a:t>日</a:t>
            </a:r>
            <a:r>
              <a:rPr lang="en-US" altLang="zh-CN" sz="2800" b="1" dirty="0" smtClean="0"/>
              <a:t>)</a:t>
            </a:r>
            <a:endParaRPr lang="zh-CN" altLang="en-US" sz="2800" b="1" dirty="0" smtClean="0"/>
          </a:p>
        </p:txBody>
      </p:sp>
      <p:pic>
        <p:nvPicPr>
          <p:cNvPr id="23556" name="Picture 2" descr="http://img02.imgcdc.com/mili/zh_cn/history4/62/20160321/20160321144937278730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" y="2643188"/>
            <a:ext cx="4429125" cy="364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357430"/>
            <a:ext cx="385762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袁世凯</a:t>
            </a:r>
            <a:r>
              <a:rPr lang="en-US" altLang="zh-CN" b="1" dirty="0" smtClean="0"/>
              <a:t>1908</a:t>
            </a:r>
            <a:r>
              <a:rPr lang="zh-CN" altLang="en-US" b="1" dirty="0" smtClean="0"/>
              <a:t>年被贬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2844" y="1600200"/>
            <a:ext cx="8543956" cy="4525963"/>
          </a:xfrm>
        </p:spPr>
        <p:txBody>
          <a:bodyPr/>
          <a:lstStyle/>
          <a:p>
            <a:pPr>
              <a:buNone/>
            </a:pPr>
            <a:r>
              <a:rPr lang="en-US" altLang="zh-CN" b="1" dirty="0"/>
              <a:t>1908</a:t>
            </a:r>
            <a:r>
              <a:rPr lang="zh-CN" altLang="en-US" b="1" dirty="0"/>
              <a:t>年</a:t>
            </a:r>
            <a:r>
              <a:rPr lang="en-US" altLang="zh-CN" b="1" dirty="0"/>
              <a:t>11</a:t>
            </a:r>
            <a:r>
              <a:rPr lang="zh-CN" altLang="en-US" b="1" dirty="0"/>
              <a:t>月光绪帝和慈禧太后相继病死，年幼的溥仪继位，改元“宣统”，其父载沣为</a:t>
            </a:r>
            <a:r>
              <a:rPr lang="zh-CN" altLang="en-US" b="1" dirty="0">
                <a:hlinkClick r:id="rId2"/>
              </a:rPr>
              <a:t>摄政王</a:t>
            </a:r>
            <a:r>
              <a:rPr lang="zh-CN" altLang="en-US" b="1" dirty="0"/>
              <a:t>。载沣因为反对袁世凯的很多新政措施，更因为戊戌政变一事（他怀疑袁世凯出卖维新派，致使光绪被</a:t>
            </a:r>
            <a:r>
              <a:rPr lang="zh-CN" altLang="en-US" b="1" dirty="0">
                <a:hlinkClick r:id="rId3"/>
              </a:rPr>
              <a:t>慈禧太后</a:t>
            </a:r>
            <a:r>
              <a:rPr lang="zh-CN" altLang="en-US" b="1" dirty="0"/>
              <a:t>幽禁至死），对袁世凯非常痛恨，成为摄政王后立即解除袁世凯的官职，袁称疾返回</a:t>
            </a:r>
            <a:r>
              <a:rPr lang="zh-CN" altLang="en-US" b="1" dirty="0" smtClean="0"/>
              <a:t>河南隐居。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张之洞</a:t>
            </a:r>
            <a:r>
              <a:rPr lang="en-US" altLang="zh-CN" b="1" dirty="0"/>
              <a:t>1909</a:t>
            </a:r>
            <a:r>
              <a:rPr lang="zh-CN" altLang="en-US" b="1" dirty="0"/>
              <a:t>年去世</a:t>
            </a:r>
          </a:p>
        </p:txBody>
      </p:sp>
      <p:sp>
        <p:nvSpPr>
          <p:cNvPr id="24579" name="内容占位符 2"/>
          <p:cNvSpPr>
            <a:spLocks noGrp="1"/>
          </p:cNvSpPr>
          <p:nvPr>
            <p:ph idx="1"/>
          </p:nvPr>
        </p:nvSpPr>
        <p:spPr>
          <a:xfrm>
            <a:off x="0" y="1785938"/>
            <a:ext cx="5715008" cy="4525962"/>
          </a:xfrm>
        </p:spPr>
        <p:txBody>
          <a:bodyPr/>
          <a:lstStyle/>
          <a:p>
            <a:pPr>
              <a:buFontTx/>
              <a:buNone/>
            </a:pPr>
            <a:r>
              <a:rPr lang="zh-CN" altLang="en-US" sz="2400" b="1" dirty="0" smtClean="0"/>
              <a:t>张之洞</a:t>
            </a:r>
            <a:r>
              <a:rPr lang="en-US" altLang="zh-CN" sz="2400" b="1" dirty="0" smtClean="0"/>
              <a:t>(1837-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1909</a:t>
            </a:r>
            <a:r>
              <a:rPr lang="en-US" altLang="zh-CN" sz="2400" b="1" dirty="0" smtClean="0"/>
              <a:t>)</a:t>
            </a:r>
            <a:r>
              <a:rPr lang="zh-CN" altLang="en-US" sz="2400" b="1" dirty="0" smtClean="0"/>
              <a:t>，字孝达，号香涛，又是总督，称</a:t>
            </a:r>
            <a:r>
              <a:rPr lang="en-US" altLang="zh-CN" sz="2400" b="1" dirty="0" smtClean="0"/>
              <a:t>"</a:t>
            </a:r>
            <a:r>
              <a:rPr lang="zh-CN" altLang="en-US" sz="2400" b="1" dirty="0" smtClean="0"/>
              <a:t>帅</a:t>
            </a:r>
            <a:r>
              <a:rPr lang="en-US" altLang="zh-CN" sz="2400" b="1" dirty="0" smtClean="0"/>
              <a:t>"</a:t>
            </a:r>
            <a:r>
              <a:rPr lang="zh-CN" altLang="en-US" sz="2400" b="1" dirty="0" smtClean="0"/>
              <a:t>，故时人皆呼之为</a:t>
            </a:r>
            <a:r>
              <a:rPr lang="en-US" altLang="zh-CN" sz="2400" b="1" dirty="0" smtClean="0"/>
              <a:t>"</a:t>
            </a:r>
            <a:r>
              <a:rPr lang="zh-CN" altLang="en-US" sz="2400" b="1" dirty="0" smtClean="0"/>
              <a:t>张香帅</a:t>
            </a:r>
            <a:r>
              <a:rPr lang="en-US" altLang="zh-CN" sz="2400" b="1" dirty="0" smtClean="0"/>
              <a:t>"</a:t>
            </a:r>
            <a:r>
              <a:rPr lang="zh-CN" altLang="en-US" sz="2400" b="1" dirty="0" smtClean="0"/>
              <a:t>。 </a:t>
            </a:r>
            <a:r>
              <a:rPr lang="zh-CN" altLang="en-US" sz="2400" b="1" dirty="0" smtClean="0">
                <a:hlinkClick r:id="rId2"/>
              </a:rPr>
              <a:t>晚清</a:t>
            </a:r>
            <a:r>
              <a:rPr lang="zh-CN" altLang="en-US" sz="2400" b="1" dirty="0" smtClean="0"/>
              <a:t>名臣、清代</a:t>
            </a:r>
            <a:r>
              <a:rPr lang="zh-CN" altLang="en-US" sz="2400" b="1" dirty="0" smtClean="0">
                <a:hlinkClick r:id="rId3"/>
              </a:rPr>
              <a:t>洋务派</a:t>
            </a:r>
            <a:r>
              <a:rPr lang="zh-CN" altLang="en-US" sz="2400" b="1" dirty="0" smtClean="0"/>
              <a:t>代表人物，</a:t>
            </a:r>
            <a:r>
              <a:rPr lang="en-US" altLang="zh-CN" sz="2400" b="1" dirty="0" smtClean="0"/>
              <a:t>"</a:t>
            </a:r>
            <a:r>
              <a:rPr lang="zh-CN" altLang="en-US" sz="2400" b="1" dirty="0" smtClean="0"/>
              <a:t>直隶南皮</a:t>
            </a:r>
            <a:r>
              <a:rPr lang="en-US" altLang="zh-CN" sz="2400" b="1" dirty="0" smtClean="0"/>
              <a:t>(</a:t>
            </a:r>
            <a:r>
              <a:rPr lang="zh-CN" altLang="en-US" sz="2400" b="1" dirty="0" smtClean="0"/>
              <a:t>今河北南皮人</a:t>
            </a:r>
            <a:r>
              <a:rPr lang="en-US" altLang="zh-CN" sz="2400" b="1" dirty="0" smtClean="0"/>
              <a:t>)</a:t>
            </a:r>
            <a:r>
              <a:rPr lang="zh-CN" altLang="en-US" sz="2400" b="1" dirty="0" smtClean="0"/>
              <a:t>，生于贵州</a:t>
            </a:r>
            <a:r>
              <a:rPr lang="zh-CN" altLang="en-US" sz="2400" b="1" dirty="0" smtClean="0">
                <a:hlinkClick r:id="rId4"/>
              </a:rPr>
              <a:t>兴义</a:t>
            </a:r>
            <a:r>
              <a:rPr lang="en-US" altLang="zh-CN" sz="2400" b="1" dirty="0" smtClean="0"/>
              <a:t>"</a:t>
            </a:r>
            <a:r>
              <a:rPr lang="zh-CN" altLang="en-US" sz="2400" b="1" dirty="0" smtClean="0"/>
              <a:t>。咸丰二年</a:t>
            </a:r>
            <a:r>
              <a:rPr lang="en-US" altLang="zh-CN" sz="2400" b="1" dirty="0" smtClean="0"/>
              <a:t>(1852</a:t>
            </a:r>
            <a:r>
              <a:rPr lang="zh-CN" altLang="en-US" sz="2400" b="1" dirty="0" smtClean="0"/>
              <a:t>年</a:t>
            </a:r>
            <a:r>
              <a:rPr lang="en-US" altLang="zh-CN" sz="2400" b="1" dirty="0" smtClean="0"/>
              <a:t>)</a:t>
            </a:r>
            <a:r>
              <a:rPr lang="zh-CN" altLang="en-US" sz="2400" b="1" dirty="0" smtClean="0"/>
              <a:t>十六岁中顺天府解元，同治二年</a:t>
            </a:r>
            <a:r>
              <a:rPr lang="en-US" altLang="zh-CN" sz="2400" b="1" dirty="0" smtClean="0"/>
              <a:t>(1863</a:t>
            </a:r>
            <a:r>
              <a:rPr lang="zh-CN" altLang="en-US" sz="2400" b="1" dirty="0" smtClean="0"/>
              <a:t>年</a:t>
            </a:r>
            <a:r>
              <a:rPr lang="en-US" altLang="zh-CN" sz="2400" b="1" dirty="0" smtClean="0"/>
              <a:t>)</a:t>
            </a:r>
            <a:r>
              <a:rPr lang="zh-CN" altLang="en-US" sz="2400" b="1" dirty="0" smtClean="0"/>
              <a:t>二十七岁中进士第三名探花，授</a:t>
            </a:r>
            <a:r>
              <a:rPr lang="zh-CN" altLang="en-US" sz="2400" b="1" dirty="0" smtClean="0">
                <a:hlinkClick r:id="rId5"/>
              </a:rPr>
              <a:t>翰林院</a:t>
            </a:r>
            <a:r>
              <a:rPr lang="zh-CN" altLang="en-US" sz="2400" b="1" dirty="0" smtClean="0">
                <a:hlinkClick r:id="rId6"/>
              </a:rPr>
              <a:t>编修</a:t>
            </a:r>
            <a:r>
              <a:rPr lang="zh-CN" altLang="en-US" sz="2400" b="1" dirty="0" smtClean="0"/>
              <a:t>，历任教习、</a:t>
            </a:r>
            <a:r>
              <a:rPr lang="zh-CN" altLang="en-US" sz="2400" b="1" dirty="0" smtClean="0">
                <a:hlinkClick r:id="rId7"/>
              </a:rPr>
              <a:t>侍读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8"/>
              </a:rPr>
              <a:t>侍讲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9"/>
              </a:rPr>
              <a:t>内阁学士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10"/>
              </a:rPr>
              <a:t>山西巡抚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11"/>
              </a:rPr>
              <a:t>两广总督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12"/>
              </a:rPr>
              <a:t>湖广总督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13"/>
              </a:rPr>
              <a:t>两江总督</a:t>
            </a:r>
            <a:r>
              <a:rPr lang="en-US" altLang="zh-CN" sz="2400" b="1" dirty="0" smtClean="0"/>
              <a:t>(</a:t>
            </a:r>
            <a:r>
              <a:rPr lang="zh-CN" altLang="en-US" sz="2400" b="1" dirty="0" smtClean="0"/>
              <a:t>多次署理，从未实授</a:t>
            </a:r>
            <a:r>
              <a:rPr lang="en-US" altLang="zh-CN" sz="2400" b="1" dirty="0" smtClean="0"/>
              <a:t>)</a:t>
            </a:r>
            <a:r>
              <a:rPr lang="zh-CN" altLang="en-US" sz="2400" b="1" dirty="0" smtClean="0"/>
              <a:t>、</a:t>
            </a:r>
            <a:r>
              <a:rPr lang="zh-CN" altLang="en-US" sz="2400" b="1" dirty="0" smtClean="0">
                <a:hlinkClick r:id="rId14"/>
              </a:rPr>
              <a:t>军机大臣</a:t>
            </a:r>
            <a:r>
              <a:rPr lang="zh-CN" altLang="en-US" sz="2400" b="1" dirty="0" smtClean="0"/>
              <a:t>等职，官至</a:t>
            </a:r>
            <a:r>
              <a:rPr lang="zh-CN" altLang="en-US" sz="2400" b="1" dirty="0" smtClean="0">
                <a:hlinkClick r:id="rId15"/>
              </a:rPr>
              <a:t>体仁阁大学士</a:t>
            </a:r>
            <a:r>
              <a:rPr lang="zh-CN" altLang="en-US" sz="2400" b="1" dirty="0" smtClean="0"/>
              <a:t>。</a:t>
            </a:r>
          </a:p>
        </p:txBody>
      </p:sp>
      <p:pic>
        <p:nvPicPr>
          <p:cNvPr id="24580" name="Picture 2" descr="https://p1.ssl.qhmsg.com/t015e45fe9316e74ad1.jp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572125" y="1643063"/>
            <a:ext cx="3429000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标题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二、载沣、隆裕独木难支</a:t>
            </a:r>
            <a:endParaRPr lang="zh-CN" altLang="en-US" dirty="0" smtClean="0"/>
          </a:p>
        </p:txBody>
      </p:sp>
      <p:sp>
        <p:nvSpPr>
          <p:cNvPr id="25603" name="内容占位符 2"/>
          <p:cNvSpPr>
            <a:spLocks noGrp="1"/>
          </p:cNvSpPr>
          <p:nvPr>
            <p:ph idx="1"/>
          </p:nvPr>
        </p:nvSpPr>
        <p:spPr>
          <a:xfrm>
            <a:off x="3428992" y="1285860"/>
            <a:ext cx="5715008" cy="557214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zh-CN" altLang="en-US" b="1" dirty="0"/>
              <a:t>光绪三十四年（</a:t>
            </a:r>
            <a:r>
              <a:rPr lang="en-US" altLang="zh-CN" b="1" dirty="0"/>
              <a:t>1908</a:t>
            </a:r>
            <a:r>
              <a:rPr lang="zh-CN" altLang="en-US" b="1" dirty="0"/>
              <a:t>年）任军机大臣。同年</a:t>
            </a:r>
            <a:r>
              <a:rPr lang="en-US" altLang="zh-CN" b="1" dirty="0"/>
              <a:t>11</a:t>
            </a:r>
            <a:r>
              <a:rPr lang="zh-CN" altLang="en-US" b="1" dirty="0"/>
              <a:t>月其子</a:t>
            </a:r>
            <a:r>
              <a:rPr lang="zh-CN" altLang="en-US" b="1" dirty="0">
                <a:hlinkClick r:id="rId2"/>
              </a:rPr>
              <a:t>溥仪</a:t>
            </a:r>
            <a:r>
              <a:rPr lang="zh-CN" altLang="en-US" b="1" dirty="0"/>
              <a:t>入承大统，载沣任监国摄政王。次年代理陆海军大元帅。因此，在清朝的最后三年中（</a:t>
            </a:r>
            <a:r>
              <a:rPr lang="en-US" altLang="zh-CN" b="1" dirty="0"/>
              <a:t>1909</a:t>
            </a:r>
            <a:r>
              <a:rPr lang="zh-CN" altLang="en-US" b="1" dirty="0"/>
              <a:t>年</a:t>
            </a:r>
            <a:r>
              <a:rPr lang="en-US" altLang="zh-CN" b="1" dirty="0"/>
              <a:t>—1911</a:t>
            </a:r>
            <a:r>
              <a:rPr lang="zh-CN" altLang="en-US" b="1" dirty="0"/>
              <a:t>年），他是中国实际的统治者。宣统三年八月（</a:t>
            </a:r>
            <a:r>
              <a:rPr lang="en-US" altLang="zh-CN" b="1" dirty="0"/>
              <a:t>1911</a:t>
            </a:r>
            <a:r>
              <a:rPr lang="zh-CN" altLang="en-US" b="1" dirty="0"/>
              <a:t>年</a:t>
            </a:r>
            <a:r>
              <a:rPr lang="en-US" altLang="zh-CN" b="1" dirty="0"/>
              <a:t>10</a:t>
            </a:r>
            <a:r>
              <a:rPr lang="zh-CN" altLang="en-US" b="1" dirty="0"/>
              <a:t>月），</a:t>
            </a:r>
            <a:r>
              <a:rPr lang="zh-CN" altLang="en-US" b="1" dirty="0">
                <a:hlinkClick r:id="rId3"/>
              </a:rPr>
              <a:t>辛亥革命</a:t>
            </a:r>
            <a:r>
              <a:rPr lang="zh-CN" altLang="en-US" b="1" dirty="0"/>
              <a:t>爆发，被迫辞去摄政王职，闭门家居，次年他被迫同意儿子溥仪退位。</a:t>
            </a:r>
            <a:endParaRPr lang="zh-CN" altLang="en-US" b="1" dirty="0" smtClean="0"/>
          </a:p>
        </p:txBody>
      </p:sp>
      <p:pic>
        <p:nvPicPr>
          <p:cNvPr id="25604" name="Picture 2" descr="https://p1.ssl.qhmsg.com/dr/270_500_/t014a2c147d2963f1ee.jpg?size=173x25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1857364"/>
            <a:ext cx="328612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2557</Words>
  <Application>Microsoft Office PowerPoint</Application>
  <PresentationFormat>全屏显示(4:3)</PresentationFormat>
  <Paragraphs>105</Paragraphs>
  <Slides>26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27" baseType="lpstr">
      <vt:lpstr>Office 主题</vt:lpstr>
      <vt:lpstr>晚清十年（1901---1911） ------清末新政之殇</vt:lpstr>
      <vt:lpstr>一、晚清擎天柱倾倒</vt:lpstr>
      <vt:lpstr>李鸿章1901年去世</vt:lpstr>
      <vt:lpstr>刘坤一1902去世</vt:lpstr>
      <vt:lpstr>荣禄1903去世</vt:lpstr>
      <vt:lpstr>慈禧、光绪1908去世</vt:lpstr>
      <vt:lpstr>袁世凯1908年被贬</vt:lpstr>
      <vt:lpstr>张之洞1909年去世</vt:lpstr>
      <vt:lpstr>二、载沣、隆裕独木难支</vt:lpstr>
      <vt:lpstr>二、载沣、隆裕独木难支</vt:lpstr>
      <vt:lpstr>三、立宪派鼓吹改革</vt:lpstr>
      <vt:lpstr>四、革命党发难</vt:lpstr>
      <vt:lpstr>五、1905年废除科举制</vt:lpstr>
      <vt:lpstr>幻灯片 14</vt:lpstr>
      <vt:lpstr>（1）共同之处：向西方学习；自上而下的改革；侧重制度改革。</vt:lpstr>
      <vt:lpstr>（2）原因：改革主导者不同；地方实力派对改革的认识与支持程度不同；推行过程不同；面临国内外情势不同。      实质：维护专制统治，抵制革命。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晚清十年（1901---1911）</dc:title>
  <dc:creator>Administrator</dc:creator>
  <cp:lastModifiedBy>Administrator</cp:lastModifiedBy>
  <cp:revision>18</cp:revision>
  <dcterms:created xsi:type="dcterms:W3CDTF">2019-04-21T10:33:23Z</dcterms:created>
  <dcterms:modified xsi:type="dcterms:W3CDTF">2019-05-02T08:03:07Z</dcterms:modified>
</cp:coreProperties>
</file>