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526" r:id="rId3"/>
    <p:sldId id="394" r:id="rId4"/>
    <p:sldId id="376" r:id="rId5"/>
    <p:sldId id="470" r:id="rId6"/>
    <p:sldId id="508" r:id="rId7"/>
    <p:sldId id="509" r:id="rId8"/>
    <p:sldId id="384" r:id="rId9"/>
    <p:sldId id="427" r:id="rId10"/>
    <p:sldId id="316" r:id="rId11"/>
    <p:sldId id="472" r:id="rId12"/>
    <p:sldId id="421" r:id="rId13"/>
    <p:sldId id="390" r:id="rId14"/>
    <p:sldId id="497" r:id="rId15"/>
    <p:sldId id="499" r:id="rId16"/>
    <p:sldId id="264" r:id="rId17"/>
    <p:sldId id="272" r:id="rId18"/>
    <p:sldId id="290" r:id="rId19"/>
    <p:sldId id="505" r:id="rId20"/>
    <p:sldId id="506" r:id="rId21"/>
    <p:sldId id="507" r:id="rId22"/>
    <p:sldId id="401" r:id="rId23"/>
    <p:sldId id="402" r:id="rId24"/>
  </p:sldIdLst>
  <p:sldSz cx="12190095" cy="685927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9" autoAdjust="0"/>
    <p:restoredTop sz="94660"/>
  </p:normalViewPr>
  <p:slideViewPr>
    <p:cSldViewPr>
      <p:cViewPr>
        <p:scale>
          <a:sx n="100" d="100"/>
          <a:sy n="100" d="100"/>
        </p:scale>
        <p:origin x="-786" y="-234"/>
      </p:cViewPr>
      <p:guideLst>
        <p:guide orient="horz" pos="2082"/>
        <p:guide pos="388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首页">
    <p:spTree>
      <p:nvGrpSpPr>
        <p:cNvPr id="1" name=""/>
        <p:cNvGrpSpPr/>
        <p:nvPr/>
      </p:nvGrpSpPr>
      <p:grpSpPr>
        <a:xfrm>
          <a:off x="0" y="0"/>
          <a:ext cx="0" cy="0"/>
          <a:chOff x="0" y="0"/>
          <a:chExt cx="0" cy="0"/>
        </a:xfrm>
      </p:grpSpPr>
      <p:pic>
        <p:nvPicPr>
          <p:cNvPr id="1027" name="Picture 3" descr="C:\Documents and Settings\t11318\桌面\揭开01.jpg"/>
          <p:cNvPicPr>
            <a:picLocks noChangeAspect="1" noChangeArrowheads="1"/>
          </p:cNvPicPr>
          <p:nvPr userDrawn="1"/>
        </p:nvPicPr>
        <p:blipFill>
          <a:blip r:embed="rId2"/>
          <a:srcRect/>
          <a:stretch>
            <a:fillRect/>
          </a:stretch>
        </p:blipFill>
        <p:spPr bwMode="auto">
          <a:xfrm>
            <a:off x="3351593" y="0"/>
            <a:ext cx="883882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257" y="609713"/>
            <a:ext cx="10361581" cy="11432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p:txBody>
          <a:bodyPr/>
          <a:lstStyle/>
          <a:p>
            <a:endParaRPr lang="zh-CN" altLang="en-US"/>
          </a:p>
        </p:txBody>
      </p:sp>
      <p:sp>
        <p:nvSpPr>
          <p:cNvPr id="4" name="日期占位符 3"/>
          <p:cNvSpPr>
            <a:spLocks noGrp="1"/>
          </p:cNvSpPr>
          <p:nvPr>
            <p:ph type="dt" sz="half" idx="10"/>
          </p:nvPr>
        </p:nvSpPr>
        <p:spPr>
          <a:xfrm>
            <a:off x="914257" y="6249557"/>
            <a:ext cx="2539603" cy="457285"/>
          </a:xfrm>
        </p:spPr>
        <p:txBody>
          <a:bodyPr/>
          <a:lstStyle/>
          <a:p>
            <a:pPr lvl="0"/>
            <a:endParaRPr lang="zh-CN" altLang="en-US"/>
          </a:p>
        </p:txBody>
      </p:sp>
      <p:sp>
        <p:nvSpPr>
          <p:cNvPr id="5" name="页脚占位符 4"/>
          <p:cNvSpPr>
            <a:spLocks noGrp="1"/>
          </p:cNvSpPr>
          <p:nvPr>
            <p:ph type="ftr" sz="quarter" idx="11"/>
          </p:nvPr>
        </p:nvSpPr>
        <p:spPr>
          <a:xfrm>
            <a:off x="4164949" y="6249557"/>
            <a:ext cx="3860197" cy="457285"/>
          </a:xfrm>
        </p:spPr>
        <p:txBody>
          <a:bodyPr/>
          <a:lstStyle/>
          <a:p>
            <a:pPr lvl="0"/>
            <a:endParaRPr lang="zh-CN"/>
          </a:p>
        </p:txBody>
      </p:sp>
      <p:sp>
        <p:nvSpPr>
          <p:cNvPr id="6" name="灯片编号占位符 5"/>
          <p:cNvSpPr>
            <a:spLocks noGrp="1"/>
          </p:cNvSpPr>
          <p:nvPr>
            <p:ph type="sldNum" sz="quarter" idx="12"/>
          </p:nvPr>
        </p:nvSpPr>
        <p:spPr>
          <a:xfrm>
            <a:off x="8736235" y="6249557"/>
            <a:ext cx="2539603" cy="457285"/>
          </a:xfrm>
        </p:spPr>
        <p:txBody>
          <a:bodyPr/>
          <a:lstStyle/>
          <a:p>
            <a:pPr lvl="0"/>
            <a:fld id="{9A0DB2DC-4C9A-4742-B13C-FB6460FD3503}" type="slidenum">
              <a:rPr lang="zh-CN"/>
            </a:fld>
            <a:endParaRPr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2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9" name="Picture 3" descr="C:\Documents and Settings\t11318\桌面\揭开01.jpg"/>
          <p:cNvPicPr>
            <a:picLocks noChangeAspect="1" noChangeArrowheads="1"/>
          </p:cNvPicPr>
          <p:nvPr userDrawn="1"/>
        </p:nvPicPr>
        <p:blipFill>
          <a:blip r:embed="rId2"/>
          <a:srcRect/>
          <a:stretch>
            <a:fillRect/>
          </a:stretch>
        </p:blipFill>
        <p:spPr bwMode="auto">
          <a:xfrm>
            <a:off x="3339147" y="0"/>
            <a:ext cx="883882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3"/>
          <p:cNvSpPr txBox="1"/>
          <p:nvPr userDrawn="1"/>
        </p:nvSpPr>
        <p:spPr>
          <a:xfrm>
            <a:off x="1644019" y="1886583"/>
            <a:ext cx="5336440" cy="1446886"/>
          </a:xfrm>
          <a:prstGeom prst="rect">
            <a:avLst/>
          </a:prstGeom>
          <a:noFill/>
        </p:spPr>
        <p:txBody>
          <a:bodyPr wrap="square" lIns="91438" tIns="45719" rIns="91438" bIns="45719"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r>
              <a:rPr lang="zh-CN" altLang="en-US" sz="8800" b="1" dirty="0" smtClean="0">
                <a:solidFill>
                  <a:srgbClr val="CD1F06"/>
                </a:solidFill>
                <a:latin typeface="微软雅黑" panose="020B0503020204020204" pitchFamily="34" charset="-122"/>
                <a:ea typeface="微软雅黑" panose="020B0503020204020204" pitchFamily="34" charset="-122"/>
              </a:rPr>
              <a:t>谢谢</a:t>
            </a:r>
            <a:r>
              <a:rPr lang="zh-CN" altLang="en-US" sz="8800" b="1" dirty="0" smtClean="0">
                <a:solidFill>
                  <a:srgbClr val="00B050"/>
                </a:solidFill>
                <a:latin typeface="微软雅黑" panose="020B0503020204020204" pitchFamily="34" charset="-122"/>
                <a:ea typeface="微软雅黑" panose="020B0503020204020204" pitchFamily="34" charset="-122"/>
              </a:rPr>
              <a:t>观看</a:t>
            </a:r>
            <a:endParaRPr lang="zh-CN" altLang="en-US" sz="8800" b="1" dirty="0">
              <a:solidFill>
                <a:srgbClr val="00B050"/>
              </a:solidFill>
              <a:latin typeface="微软雅黑" panose="020B0503020204020204" pitchFamily="34" charset="-122"/>
              <a:ea typeface="微软雅黑" panose="020B0503020204020204" pitchFamily="34" charset="-122"/>
            </a:endParaRPr>
          </a:p>
        </p:txBody>
      </p:sp>
      <p:sp>
        <p:nvSpPr>
          <p:cNvPr id="11" name="矩形 10"/>
          <p:cNvSpPr/>
          <p:nvPr userDrawn="1"/>
        </p:nvSpPr>
        <p:spPr>
          <a:xfrm>
            <a:off x="1782653" y="3658772"/>
            <a:ext cx="5618653" cy="954328"/>
          </a:xfrm>
          <a:prstGeom prst="rect">
            <a:avLst/>
          </a:prstGeom>
        </p:spPr>
        <p:txBody>
          <a:bodyPr wrap="square" lIns="91438" tIns="45719" rIns="91438" bIns="45719" anchor="ctr">
            <a:spAutoFit/>
          </a:bodyPr>
          <a:lstStyle/>
          <a:p>
            <a:pPr algn="l"/>
            <a:r>
              <a:rPr lang="en-US" altLang="zh-CN" sz="2800" b="0" dirty="0" smtClean="0">
                <a:solidFill>
                  <a:schemeClr val="bg1">
                    <a:lumMod val="50000"/>
                  </a:schemeClr>
                </a:solidFill>
                <a:effectLst/>
                <a:latin typeface="微软雅黑" panose="020B0503020204020204" pitchFamily="34" charset="-122"/>
                <a:ea typeface="微软雅黑" panose="020B0503020204020204" pitchFamily="34" charset="-122"/>
                <a:cs typeface="经典繁仿黑" pitchFamily="49" charset="-122"/>
              </a:rPr>
              <a:t>——</a:t>
            </a:r>
            <a:r>
              <a:rPr lang="zh-CN" altLang="en-US" sz="2800" b="0" dirty="0" smtClean="0">
                <a:solidFill>
                  <a:schemeClr val="bg1">
                    <a:lumMod val="50000"/>
                  </a:schemeClr>
                </a:solidFill>
                <a:effectLst/>
                <a:latin typeface="微软雅黑" panose="020B0503020204020204" pitchFamily="34" charset="-122"/>
                <a:ea typeface="微软雅黑" panose="020B0503020204020204" pitchFamily="34" charset="-122"/>
                <a:cs typeface="经典繁仿黑" pitchFamily="49" charset="-122"/>
              </a:rPr>
              <a:t>更多精彩内容请登录 </a:t>
            </a:r>
            <a:endParaRPr lang="en-US" altLang="zh-CN" sz="2800" b="0" dirty="0" smtClean="0">
              <a:solidFill>
                <a:schemeClr val="bg1">
                  <a:lumMod val="50000"/>
                </a:schemeClr>
              </a:solidFill>
              <a:effectLst/>
              <a:latin typeface="微软雅黑" panose="020B0503020204020204" pitchFamily="34" charset="-122"/>
              <a:ea typeface="微软雅黑" panose="020B0503020204020204" pitchFamily="34" charset="-122"/>
              <a:cs typeface="经典繁仿黑" pitchFamily="49" charset="-122"/>
            </a:endParaRPr>
          </a:p>
          <a:p>
            <a:pPr algn="l"/>
            <a:r>
              <a:rPr lang="en-US" altLang="zh-CN" sz="2800" b="0" baseline="0" dirty="0" smtClean="0">
                <a:solidFill>
                  <a:schemeClr val="bg1">
                    <a:lumMod val="50000"/>
                  </a:schemeClr>
                </a:solidFill>
                <a:effectLst/>
                <a:latin typeface="微软雅黑" panose="020B0503020204020204" pitchFamily="34" charset="-122"/>
                <a:ea typeface="微软雅黑" panose="020B0503020204020204" pitchFamily="34" charset="-122"/>
                <a:cs typeface="经典繁仿黑" pitchFamily="49" charset="-122"/>
              </a:rPr>
              <a:t>        </a:t>
            </a:r>
            <a:r>
              <a:rPr lang="en-US" altLang="zh-CN" sz="2800" b="0" dirty="0" smtClean="0">
                <a:solidFill>
                  <a:srgbClr val="FF0000"/>
                </a:solidFill>
                <a:effectLst/>
                <a:latin typeface="微软雅黑" panose="020B0503020204020204" pitchFamily="34" charset="-122"/>
                <a:ea typeface="微软雅黑" panose="020B0503020204020204" pitchFamily="34" charset="-122"/>
                <a:cs typeface="经典繁仿黑" pitchFamily="49" charset="-122"/>
              </a:rPr>
              <a:t>www.91taoke.com</a:t>
            </a:r>
            <a:endParaRPr lang="zh-CN" altLang="en-US" sz="2800" b="0" dirty="0">
              <a:solidFill>
                <a:srgbClr val="FF0000"/>
              </a:solidFill>
              <a:effectLst/>
              <a:latin typeface="微软雅黑" panose="020B0503020204020204" pitchFamily="34" charset="-122"/>
              <a:ea typeface="微软雅黑" panose="020B0503020204020204" pitchFamily="34"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6*min(max(#ppt_w*#ppt_h,.3),1)-7.4)/-.7*#ppt_w"/>
                                          </p:val>
                                        </p:tav>
                                        <p:tav tm="100000">
                                          <p:val>
                                            <p:strVal val="#ppt_w"/>
                                          </p:val>
                                        </p:tav>
                                      </p:tavLst>
                                    </p:anim>
                                    <p:anim calcmode="lin" valueType="num">
                                      <p:cBhvr>
                                        <p:cTn id="8" dur="500" fill="hold"/>
                                        <p:tgtEl>
                                          <p:spTgt spid="10"/>
                                        </p:tgtEl>
                                        <p:attrNameLst>
                                          <p:attrName>ppt_h</p:attrName>
                                        </p:attrNameLst>
                                      </p:cBhvr>
                                      <p:tavLst>
                                        <p:tav tm="0">
                                          <p:val>
                                            <p:strVal val="(6*min(max(#ppt_w*#ppt_h,.3),1)-7.4)/-.7*#ppt_h"/>
                                          </p:val>
                                        </p:tav>
                                        <p:tav tm="100000">
                                          <p:val>
                                            <p:strVal val="#ppt_h"/>
                                          </p:val>
                                        </p:tav>
                                      </p:tavLst>
                                    </p:anim>
                                    <p:anim calcmode="lin" valueType="num">
                                      <p:cBhvr>
                                        <p:cTn id="9" dur="500" fill="hold"/>
                                        <p:tgtEl>
                                          <p:spTgt spid="10"/>
                                        </p:tgtEl>
                                        <p:attrNameLst>
                                          <p:attrName>ppt_x</p:attrName>
                                        </p:attrNameLst>
                                      </p:cBhvr>
                                      <p:tavLst>
                                        <p:tav tm="0">
                                          <p:val>
                                            <p:fltVal val="0.5"/>
                                          </p:val>
                                        </p:tav>
                                        <p:tav tm="100000">
                                          <p:val>
                                            <p:strVal val="#ppt_x"/>
                                          </p:val>
                                        </p:tav>
                                      </p:tavLst>
                                    </p:anim>
                                    <p:anim calcmode="lin" valueType="num">
                                      <p:cBhvr>
                                        <p:cTn id="10"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69"/>
                            </p:stCondLst>
                            <p:childTnLst>
                              <p:par>
                                <p:cTn id="12" presetID="2" presetClass="entr" presetSubtype="2" decel="10000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521" y="1600572"/>
            <a:ext cx="10971372" cy="4527011"/>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520" y="6357823"/>
            <a:ext cx="2844430" cy="365210"/>
          </a:xfrm>
          <a:prstGeom prst="rect">
            <a:avLst/>
          </a:prstGeom>
        </p:spPr>
        <p:txBody>
          <a:bodyPr/>
          <a:lstStyle/>
          <a:p>
            <a:fld id="{4AAF8EAA-C5BF-4496-BB41-11877E7CA3C8}" type="datetimeFigureOut">
              <a:rPr lang="zh-CN" altLang="en-US" smtClean="0"/>
            </a:fld>
            <a:endParaRPr lang="zh-CN" altLang="en-US"/>
          </a:p>
        </p:txBody>
      </p:sp>
      <p:sp>
        <p:nvSpPr>
          <p:cNvPr id="5" name="页脚占位符 4"/>
          <p:cNvSpPr>
            <a:spLocks noGrp="1"/>
          </p:cNvSpPr>
          <p:nvPr>
            <p:ph type="ftr" sz="quarter" idx="11"/>
          </p:nvPr>
        </p:nvSpPr>
        <p:spPr>
          <a:xfrm>
            <a:off x="4165059" y="6357823"/>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2DD37EAF-6AA8-45D2-8A63-92BD463EBD7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02104" y="6246382"/>
            <a:ext cx="3051756" cy="476338"/>
          </a:xfrm>
        </p:spPr>
        <p:txBody>
          <a:bodyPr/>
          <a:lstStyle/>
          <a:p>
            <a:pPr lvl="0"/>
            <a:fld id="{BB962C8B-B14F-4D97-AF65-F5344CB8AC3E}" type="datetime1">
              <a:rPr lang="zh-CN" altLang="en-US" dirty="0"/>
            </a:fld>
            <a:endParaRPr lang="zh-CN" altLang="en-US" dirty="0"/>
          </a:p>
        </p:txBody>
      </p:sp>
      <p:sp>
        <p:nvSpPr>
          <p:cNvPr id="3" name="页脚占位符 2"/>
          <p:cNvSpPr>
            <a:spLocks noGrp="1"/>
          </p:cNvSpPr>
          <p:nvPr>
            <p:ph type="ftr" sz="quarter" idx="11"/>
          </p:nvPr>
        </p:nvSpPr>
        <p:spPr>
          <a:xfrm>
            <a:off x="4164949" y="6246382"/>
            <a:ext cx="3860197" cy="476338"/>
          </a:xfrm>
        </p:spPr>
        <p:txBody>
          <a:bodyPr/>
          <a:lstStyle/>
          <a:p>
            <a:pPr lvl="0"/>
            <a:endParaRPr lang="zh-CN" altLang="en-US" dirty="0"/>
          </a:p>
        </p:txBody>
      </p:sp>
      <p:sp>
        <p:nvSpPr>
          <p:cNvPr id="4" name="灯片编号占位符 3"/>
          <p:cNvSpPr>
            <a:spLocks noGrp="1"/>
          </p:cNvSpPr>
          <p:nvPr>
            <p:ph type="sldNum" sz="quarter" idx="12"/>
          </p:nvPr>
        </p:nvSpPr>
        <p:spPr>
          <a:xfrm>
            <a:off x="8736235" y="6246382"/>
            <a:ext cx="3051756" cy="476338"/>
          </a:xfrm>
        </p:spPr>
        <p:txBody>
          <a:bodyPr/>
          <a:lstStyle/>
          <a:p>
            <a:pPr lvl="0"/>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slide" Target="slide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slide" Target="slide17.xml"/><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slide" Target="slide17.xml"/><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slide" Target="slide17.xml"/><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slide" Target="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5.xml"/><Relationship Id="rId2" Type="http://schemas.openxmlformats.org/officeDocument/2006/relationships/image" Target="../media/image8.e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Text Box 2"/>
          <p:cNvSpPr txBox="1"/>
          <p:nvPr/>
        </p:nvSpPr>
        <p:spPr>
          <a:xfrm>
            <a:off x="2131914" y="951089"/>
            <a:ext cx="8154910" cy="2529840"/>
          </a:xfrm>
          <a:prstGeom prst="rect">
            <a:avLst/>
          </a:prstGeom>
          <a:noFill/>
          <a:ln w="9525">
            <a:noFill/>
          </a:ln>
        </p:spPr>
        <p:txBody>
          <a:bodyPr>
            <a:spAutoFit/>
          </a:bodyPr>
          <a:p>
            <a:pPr lvl="0"/>
            <a:r>
              <a:rPr lang="en-US" altLang="zh-CN" sz="2800" b="1">
                <a:latin typeface="楷体_GB2312" pitchFamily="49" charset="-122"/>
                <a:ea typeface="楷体_GB2312" pitchFamily="49" charset="-122"/>
              </a:rPr>
              <a:t>    </a:t>
            </a:r>
            <a:r>
              <a:rPr lang="zh-CN" altLang="en-US" sz="3200" b="1" dirty="0">
                <a:solidFill>
                  <a:schemeClr val="tx2"/>
                </a:solidFill>
                <a:latin typeface="楷体_GB2312" pitchFamily="49" charset="-122"/>
                <a:ea typeface="楷体_GB2312" pitchFamily="49" charset="-122"/>
              </a:rPr>
              <a:t>今天回头来看美国走过的百年中</a:t>
            </a:r>
            <a:r>
              <a:rPr lang="en-US" altLang="zh-CN" sz="3200" b="1">
                <a:solidFill>
                  <a:schemeClr val="tx2"/>
                </a:solidFill>
                <a:latin typeface="Arial" panose="020B0604020202020204" pitchFamily="34" charset="0"/>
                <a:ea typeface="楷体_GB2312" pitchFamily="49" charset="-122"/>
              </a:rPr>
              <a:t>……</a:t>
            </a:r>
            <a:r>
              <a:rPr lang="zh-CN" altLang="en-US" sz="3200" b="1" dirty="0">
                <a:solidFill>
                  <a:schemeClr val="tx2"/>
                </a:solidFill>
                <a:latin typeface="楷体_GB2312" pitchFamily="49" charset="-122"/>
                <a:ea typeface="楷体_GB2312" pitchFamily="49" charset="-122"/>
              </a:rPr>
              <a:t>基本上在原有的思想和政体的框架内不断更新、变化</a:t>
            </a:r>
            <a:r>
              <a:rPr lang="en-US" altLang="zh-CN" sz="3200" b="1">
                <a:solidFill>
                  <a:schemeClr val="tx2"/>
                </a:solidFill>
                <a:latin typeface="Arial" panose="020B0604020202020204" pitchFamily="34" charset="0"/>
                <a:ea typeface="楷体_GB2312" pitchFamily="49" charset="-122"/>
              </a:rPr>
              <a:t>……</a:t>
            </a:r>
            <a:r>
              <a:rPr lang="zh-CN" altLang="en-US" sz="3200" b="1" dirty="0">
                <a:solidFill>
                  <a:schemeClr val="tx2"/>
                </a:solidFill>
                <a:latin typeface="楷体_GB2312" pitchFamily="49" charset="-122"/>
                <a:ea typeface="楷体_GB2312" pitchFamily="49" charset="-122"/>
              </a:rPr>
              <a:t>一个世纪独领风骚，其秘诀在于渐进主义的改良。             </a:t>
            </a:r>
            <a:endParaRPr lang="en-US" altLang="zh-CN" sz="3200" b="1">
              <a:solidFill>
                <a:schemeClr val="tx2"/>
              </a:solidFill>
              <a:latin typeface="楷体_GB2312" pitchFamily="49" charset="-122"/>
              <a:ea typeface="楷体_GB2312" pitchFamily="49" charset="-122"/>
            </a:endParaRPr>
          </a:p>
          <a:p>
            <a:pPr lvl="0"/>
            <a:r>
              <a:rPr lang="zh-CN" altLang="en-US" sz="3200" b="1" dirty="0">
                <a:solidFill>
                  <a:schemeClr val="tx2"/>
                </a:solidFill>
                <a:latin typeface="楷体_GB2312" pitchFamily="49" charset="-122"/>
                <a:ea typeface="楷体_GB2312" pitchFamily="49" charset="-122"/>
              </a:rPr>
              <a:t>           </a:t>
            </a:r>
            <a:r>
              <a:rPr lang="en-US" altLang="zh-CN" sz="3200" b="1">
                <a:solidFill>
                  <a:schemeClr val="tx2"/>
                </a:solidFill>
                <a:latin typeface="Arial" panose="020B0604020202020204" pitchFamily="34" charset="0"/>
                <a:ea typeface="楷体_GB2312" pitchFamily="49" charset="-122"/>
              </a:rPr>
              <a:t>——</a:t>
            </a:r>
            <a:r>
              <a:rPr lang="zh-CN" altLang="en-US" sz="3200" b="1" dirty="0">
                <a:solidFill>
                  <a:schemeClr val="tx2"/>
                </a:solidFill>
                <a:latin typeface="楷体_GB2312" pitchFamily="49" charset="-122"/>
                <a:ea typeface="楷体_GB2312" pitchFamily="49" charset="-122"/>
              </a:rPr>
              <a:t>资中筠</a:t>
            </a:r>
            <a:r>
              <a:rPr lang="en-US" altLang="zh-CN" sz="3200" b="1">
                <a:solidFill>
                  <a:schemeClr val="tx2"/>
                </a:solidFill>
                <a:latin typeface="楷体_GB2312" pitchFamily="49" charset="-122"/>
                <a:ea typeface="楷体_GB2312" pitchFamily="49" charset="-122"/>
              </a:rPr>
              <a:t>《</a:t>
            </a:r>
            <a:r>
              <a:rPr lang="zh-CN" altLang="en-US" sz="3200" b="1" dirty="0">
                <a:solidFill>
                  <a:schemeClr val="tx2"/>
                </a:solidFill>
                <a:latin typeface="楷体_GB2312" pitchFamily="49" charset="-122"/>
                <a:ea typeface="楷体_GB2312" pitchFamily="49" charset="-122"/>
              </a:rPr>
              <a:t>二十世纪的美国</a:t>
            </a:r>
            <a:r>
              <a:rPr lang="en-US" altLang="zh-CN" sz="3200" b="1">
                <a:solidFill>
                  <a:schemeClr val="tx2"/>
                </a:solidFill>
                <a:latin typeface="楷体_GB2312" pitchFamily="49" charset="-122"/>
                <a:ea typeface="楷体_GB2312" pitchFamily="49" charset="-122"/>
              </a:rPr>
              <a:t>》</a:t>
            </a:r>
            <a:endParaRPr lang="en-US" altLang="zh-CN" sz="3200" b="1">
              <a:solidFill>
                <a:schemeClr val="tx2"/>
              </a:solidFill>
              <a:latin typeface="楷体_GB2312" pitchFamily="49" charset="-122"/>
              <a:ea typeface="楷体_GB2312" pitchFamily="49" charset="-122"/>
            </a:endParaRPr>
          </a:p>
        </p:txBody>
      </p:sp>
      <p:pic>
        <p:nvPicPr>
          <p:cNvPr id="6147" name="图片 6146" descr="u=3530597658,4189983305&amp;gp=28"/>
          <p:cNvPicPr>
            <a:picLocks noChangeAspect="1"/>
          </p:cNvPicPr>
          <p:nvPr/>
        </p:nvPicPr>
        <p:blipFill>
          <a:blip r:embed="rId1"/>
          <a:stretch>
            <a:fillRect/>
          </a:stretch>
        </p:blipFill>
        <p:spPr>
          <a:xfrm>
            <a:off x="1522201" y="4293395"/>
            <a:ext cx="2089537" cy="1656070"/>
          </a:xfrm>
          <a:prstGeom prst="rect">
            <a:avLst/>
          </a:prstGeom>
          <a:noFill/>
          <a:ln w="9525">
            <a:noFill/>
          </a:ln>
        </p:spPr>
      </p:pic>
      <p:pic>
        <p:nvPicPr>
          <p:cNvPr id="6148" name="图片 6147" descr="200632213427912"/>
          <p:cNvPicPr>
            <a:picLocks noChangeAspect="1"/>
          </p:cNvPicPr>
          <p:nvPr/>
        </p:nvPicPr>
        <p:blipFill>
          <a:blip r:embed="rId2"/>
          <a:stretch>
            <a:fillRect/>
          </a:stretch>
        </p:blipFill>
        <p:spPr>
          <a:xfrm>
            <a:off x="3646669" y="4293395"/>
            <a:ext cx="2232438" cy="1657657"/>
          </a:xfrm>
          <a:prstGeom prst="rect">
            <a:avLst/>
          </a:prstGeom>
          <a:noFill/>
          <a:ln w="9525">
            <a:noFill/>
          </a:ln>
        </p:spPr>
      </p:pic>
      <p:pic>
        <p:nvPicPr>
          <p:cNvPr id="6149" name="图片 6148" descr="08里"/>
          <p:cNvPicPr>
            <a:picLocks noChangeAspect="1"/>
          </p:cNvPicPr>
          <p:nvPr/>
        </p:nvPicPr>
        <p:blipFill>
          <a:blip r:embed="rId3">
            <a:lum contrast="20000"/>
          </a:blip>
          <a:stretch>
            <a:fillRect/>
          </a:stretch>
        </p:blipFill>
        <p:spPr>
          <a:xfrm>
            <a:off x="5950559" y="4293395"/>
            <a:ext cx="2286423" cy="1640192"/>
          </a:xfrm>
          <a:prstGeom prst="rect">
            <a:avLst/>
          </a:prstGeom>
          <a:noFill/>
          <a:ln w="28575" cap="flat" cmpd="sng">
            <a:solidFill>
              <a:srgbClr val="FFCC00"/>
            </a:solidFill>
            <a:prstDash val="solid"/>
            <a:miter/>
            <a:headEnd type="none" w="med" len="med"/>
            <a:tailEnd type="none" w="med" len="med"/>
          </a:ln>
        </p:spPr>
      </p:pic>
      <p:pic>
        <p:nvPicPr>
          <p:cNvPr id="6150" name="图片 6149" descr="200632213612725">
            <a:hlinkClick r:id="rId4" action="ppaction://hlinksldjump"/>
          </p:cNvPr>
          <p:cNvPicPr>
            <a:picLocks noChangeAspect="1"/>
          </p:cNvPicPr>
          <p:nvPr/>
        </p:nvPicPr>
        <p:blipFill>
          <a:blip r:embed="rId5"/>
          <a:stretch>
            <a:fillRect/>
          </a:stretch>
        </p:blipFill>
        <p:spPr>
          <a:xfrm>
            <a:off x="8327486" y="4221945"/>
            <a:ext cx="2160988" cy="1729107"/>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图片 54273" descr="http_imgloadbnfhj"/>
          <p:cNvPicPr>
            <a:picLocks noChangeAspect="1"/>
          </p:cNvPicPr>
          <p:nvPr/>
        </p:nvPicPr>
        <p:blipFill>
          <a:blip r:embed="rId1"/>
          <a:stretch>
            <a:fillRect/>
          </a:stretch>
        </p:blipFill>
        <p:spPr>
          <a:xfrm>
            <a:off x="1522201" y="-6351"/>
            <a:ext cx="9145693" cy="6865621"/>
          </a:xfrm>
          <a:prstGeom prst="rect">
            <a:avLst/>
          </a:prstGeom>
          <a:noFill/>
          <a:ln w="9525">
            <a:noFill/>
          </a:ln>
        </p:spPr>
      </p:pic>
      <p:pic>
        <p:nvPicPr>
          <p:cNvPr id="54275" name="图片 54274" descr="200632213612725">
            <a:hlinkClick r:id="rId2" action="ppaction://hlinksldjump"/>
          </p:cNvPr>
          <p:cNvPicPr>
            <a:picLocks noChangeAspect="1"/>
          </p:cNvPicPr>
          <p:nvPr/>
        </p:nvPicPr>
        <p:blipFill>
          <a:blip r:embed="rId3"/>
          <a:stretch>
            <a:fillRect/>
          </a:stretch>
        </p:blipFill>
        <p:spPr>
          <a:xfrm>
            <a:off x="8229043" y="765317"/>
            <a:ext cx="2438852" cy="3505849"/>
          </a:xfrm>
          <a:prstGeom prst="rect">
            <a:avLst/>
          </a:prstGeom>
          <a:noFill/>
          <a:ln w="9525">
            <a:noFill/>
          </a:ln>
        </p:spPr>
      </p:pic>
      <p:sp>
        <p:nvSpPr>
          <p:cNvPr id="54276" name="矩形 54275"/>
          <p:cNvSpPr/>
          <p:nvPr/>
        </p:nvSpPr>
        <p:spPr>
          <a:xfrm>
            <a:off x="8542631" y="3717069"/>
            <a:ext cx="1710055" cy="457200"/>
          </a:xfrm>
          <a:prstGeom prst="rect">
            <a:avLst/>
          </a:prstGeom>
          <a:noFill/>
          <a:ln w="9525">
            <a:noFill/>
          </a:ln>
        </p:spPr>
        <p:txBody>
          <a:bodyPr wrap="none" anchor="ctr">
            <a:spAutoFit/>
          </a:bodyPr>
          <a:p>
            <a:pPr lvl="0" algn="ctr"/>
            <a:r>
              <a:rPr lang="zh-CN" altLang="en-US" b="1" dirty="0">
                <a:solidFill>
                  <a:srgbClr val="FFFF00"/>
                </a:solidFill>
                <a:effectLst>
                  <a:outerShdw blurRad="38100" dist="38100" dir="2700000">
                    <a:srgbClr val="000000"/>
                  </a:outerShdw>
                </a:effectLst>
                <a:latin typeface="Arial" panose="020B0604020202020204" pitchFamily="34" charset="0"/>
                <a:ea typeface="华文中宋" panose="02010600040101010101" pitchFamily="2" charset="-122"/>
              </a:rPr>
              <a:t>克林顿总统</a:t>
            </a:r>
            <a:endParaRPr lang="zh-CN" altLang="en-US" b="1" dirty="0">
              <a:solidFill>
                <a:srgbClr val="FFFF00"/>
              </a:solidFill>
              <a:effectLst>
                <a:outerShdw blurRad="38100" dist="38100" dir="2700000">
                  <a:srgbClr val="000000"/>
                </a:outerShdw>
              </a:effectLst>
              <a:latin typeface="Arial" panose="020B0604020202020204" pitchFamily="34" charset="0"/>
              <a:ea typeface="华文中宋" panose="02010600040101010101" pitchFamily="2" charset="-122"/>
            </a:endParaRPr>
          </a:p>
        </p:txBody>
      </p:sp>
      <p:sp>
        <p:nvSpPr>
          <p:cNvPr id="54277" name="矩形 54276"/>
          <p:cNvSpPr/>
          <p:nvPr/>
        </p:nvSpPr>
        <p:spPr>
          <a:xfrm>
            <a:off x="1773072" y="0"/>
            <a:ext cx="5258774" cy="640080"/>
          </a:xfrm>
          <a:prstGeom prst="rect">
            <a:avLst/>
          </a:prstGeom>
          <a:noFill/>
          <a:ln w="9525">
            <a:noFill/>
          </a:ln>
        </p:spPr>
        <p:txBody>
          <a:bodyPr>
            <a:spAutoFit/>
          </a:bodyPr>
          <a:p>
            <a:pPr lvl="0"/>
            <a:r>
              <a:rPr lang="zh-CN" altLang="en-US" sz="3600" b="1" i="1" dirty="0">
                <a:solidFill>
                  <a:srgbClr val="FF0000"/>
                </a:solidFill>
                <a:latin typeface="Arial" panose="020B0604020202020204" pitchFamily="34" charset="0"/>
                <a:ea typeface="华文新魏" panose="02010800040101010101" pitchFamily="2" charset="-122"/>
              </a:rPr>
              <a:t>“新经济”的出现</a:t>
            </a:r>
            <a:endParaRPr lang="zh-CN" altLang="en-US" sz="3600" b="1" i="1" dirty="0">
              <a:solidFill>
                <a:srgbClr val="FF0000"/>
              </a:solidFill>
              <a:latin typeface="Arial" panose="020B0604020202020204" pitchFamily="34" charset="0"/>
              <a:ea typeface="华文新魏" panose="02010800040101010101" pitchFamily="2" charset="-122"/>
            </a:endParaRPr>
          </a:p>
        </p:txBody>
      </p:sp>
      <p:sp>
        <p:nvSpPr>
          <p:cNvPr id="54278" name="矩形 54277"/>
          <p:cNvSpPr/>
          <p:nvPr/>
        </p:nvSpPr>
        <p:spPr>
          <a:xfrm>
            <a:off x="1846111" y="1125746"/>
            <a:ext cx="6265435" cy="4785360"/>
          </a:xfrm>
          <a:prstGeom prst="rect">
            <a:avLst/>
          </a:prstGeom>
          <a:noFill/>
          <a:ln w="9525">
            <a:noFill/>
          </a:ln>
        </p:spPr>
        <p:txBody>
          <a:bodyPr>
            <a:spAutoFit/>
          </a:bodyPr>
          <a:p>
            <a:pPr lvl="0"/>
            <a:r>
              <a:rPr lang="zh-CN" altLang="en-US" sz="2800" b="1" dirty="0">
                <a:solidFill>
                  <a:srgbClr val="FF0000"/>
                </a:solidFill>
                <a:latin typeface="Arial" panose="020B0604020202020204" pitchFamily="34" charset="0"/>
                <a:ea typeface="华文中宋" panose="02010600040101010101" pitchFamily="2" charset="-122"/>
              </a:rPr>
              <a:t>含义</a:t>
            </a:r>
            <a:r>
              <a:rPr lang="zh-CN" altLang="en-US" sz="2800" b="1" dirty="0">
                <a:latin typeface="Arial" panose="020B0604020202020204" pitchFamily="34" charset="0"/>
                <a:ea typeface="华文中宋" panose="02010600040101010101" pitchFamily="2" charset="-122"/>
              </a:rPr>
              <a:t>：</a:t>
            </a:r>
            <a:r>
              <a:rPr lang="zh-CN" altLang="en-US" sz="2800" b="1" dirty="0">
                <a:solidFill>
                  <a:srgbClr val="0000FF"/>
                </a:solidFill>
                <a:latin typeface="Arial" panose="020B0604020202020204" pitchFamily="34" charset="0"/>
                <a:ea typeface="华文中宋" panose="02010600040101010101" pitchFamily="2" charset="-122"/>
              </a:rPr>
              <a:t>以</a:t>
            </a:r>
            <a:r>
              <a:rPr lang="zh-CN" altLang="en-US" sz="2800" b="1" dirty="0">
                <a:solidFill>
                  <a:srgbClr val="FD1503"/>
                </a:solidFill>
                <a:latin typeface="Arial" panose="020B0604020202020204" pitchFamily="34" charset="0"/>
                <a:ea typeface="华文中宋" panose="02010600040101010101" pitchFamily="2" charset="-122"/>
              </a:rPr>
              <a:t>知识经济</a:t>
            </a:r>
            <a:r>
              <a:rPr lang="zh-CN" altLang="en-US" sz="2800" b="1" dirty="0">
                <a:solidFill>
                  <a:srgbClr val="0000FF"/>
                </a:solidFill>
                <a:latin typeface="Arial" panose="020B0604020202020204" pitchFamily="34" charset="0"/>
                <a:ea typeface="华文中宋" panose="02010600040101010101" pitchFamily="2" charset="-122"/>
              </a:rPr>
              <a:t>为基础，以</a:t>
            </a:r>
            <a:r>
              <a:rPr lang="zh-CN" altLang="en-US" sz="2800" b="1" dirty="0">
                <a:solidFill>
                  <a:srgbClr val="FD1503"/>
                </a:solidFill>
                <a:latin typeface="Arial" panose="020B0604020202020204" pitchFamily="34" charset="0"/>
                <a:ea typeface="华文中宋" panose="02010600040101010101" pitchFamily="2" charset="-122"/>
              </a:rPr>
              <a:t>信息技术</a:t>
            </a:r>
            <a:r>
              <a:rPr lang="zh-CN" altLang="en-US" sz="2800" b="1" dirty="0">
                <a:solidFill>
                  <a:srgbClr val="0000FF"/>
                </a:solidFill>
                <a:latin typeface="Arial" panose="020B0604020202020204" pitchFamily="34" charset="0"/>
                <a:ea typeface="华文中宋" panose="02010600040101010101" pitchFamily="2" charset="-122"/>
              </a:rPr>
              <a:t>为主导的经济增长模式。</a:t>
            </a:r>
            <a:endParaRPr lang="zh-CN" altLang="en-US" sz="2800" b="1" dirty="0">
              <a:solidFill>
                <a:srgbClr val="0000FF"/>
              </a:solidFill>
              <a:latin typeface="Arial" panose="020B0604020202020204" pitchFamily="34" charset="0"/>
              <a:ea typeface="华文中宋" panose="02010600040101010101" pitchFamily="2" charset="-122"/>
            </a:endParaRPr>
          </a:p>
          <a:p>
            <a:pPr lvl="0"/>
            <a:endParaRPr lang="zh-CN" altLang="en-US" sz="2800" b="1" dirty="0">
              <a:solidFill>
                <a:srgbClr val="FF0000"/>
              </a:solidFill>
              <a:latin typeface="Arial" panose="020B0604020202020204" pitchFamily="34" charset="0"/>
              <a:ea typeface="华文中宋" panose="02010600040101010101" pitchFamily="2" charset="-122"/>
            </a:endParaRPr>
          </a:p>
          <a:p>
            <a:pPr lvl="0">
              <a:buClrTx/>
            </a:pPr>
            <a:r>
              <a:rPr lang="zh-CN" altLang="en-US" sz="2800" b="1" dirty="0">
                <a:solidFill>
                  <a:srgbClr val="FF0000"/>
                </a:solidFill>
                <a:latin typeface="Arial" panose="020B0604020202020204" pitchFamily="34" charset="0"/>
                <a:ea typeface="华文中宋" panose="02010600040101010101" pitchFamily="2" charset="-122"/>
              </a:rPr>
              <a:t>特点（三个</a:t>
            </a:r>
            <a:r>
              <a:rPr lang="en-US" altLang="zh-CN" sz="2800" b="1" dirty="0">
                <a:solidFill>
                  <a:srgbClr val="FF0000"/>
                </a:solidFill>
                <a:latin typeface="Arial" panose="020B0604020202020204" pitchFamily="34" charset="0"/>
                <a:ea typeface="华文中宋" panose="02010600040101010101" pitchFamily="2" charset="-122"/>
              </a:rPr>
              <a:t>“</a:t>
            </a:r>
            <a:r>
              <a:rPr lang="zh-CN" altLang="en-US" sz="2800" b="1" dirty="0">
                <a:solidFill>
                  <a:srgbClr val="FF0000"/>
                </a:solidFill>
                <a:latin typeface="Arial" panose="020B0604020202020204" pitchFamily="34" charset="0"/>
                <a:ea typeface="华文中宋" panose="02010600040101010101" pitchFamily="2" charset="-122"/>
              </a:rPr>
              <a:t>新</a:t>
            </a:r>
            <a:r>
              <a:rPr lang="en-US" altLang="zh-CN" sz="2800" b="1" dirty="0">
                <a:solidFill>
                  <a:srgbClr val="FF0000"/>
                </a:solidFill>
                <a:latin typeface="Arial" panose="020B0604020202020204" pitchFamily="34" charset="0"/>
                <a:ea typeface="华文中宋" panose="02010600040101010101" pitchFamily="2" charset="-122"/>
              </a:rPr>
              <a:t>”</a:t>
            </a:r>
            <a:r>
              <a:rPr lang="zh-CN" altLang="en-US" sz="2800" b="1" dirty="0">
                <a:solidFill>
                  <a:srgbClr val="FF0000"/>
                </a:solidFill>
                <a:latin typeface="Arial" panose="020B0604020202020204" pitchFamily="34" charset="0"/>
                <a:ea typeface="华文中宋" panose="02010600040101010101" pitchFamily="2" charset="-122"/>
              </a:rPr>
              <a:t>）</a:t>
            </a:r>
            <a:r>
              <a:rPr lang="zh-CN" altLang="en-US" sz="2800" b="1" dirty="0">
                <a:latin typeface="Arial" panose="020B0604020202020204" pitchFamily="34" charset="0"/>
                <a:ea typeface="华文中宋" panose="02010600040101010101" pitchFamily="2" charset="-122"/>
              </a:rPr>
              <a:t>：</a:t>
            </a:r>
            <a:r>
              <a:rPr lang="zh-CN" altLang="en-US" sz="2800" b="1">
                <a:effectLst>
                  <a:outerShdw blurRad="38100" dist="38100" dir="2700000">
                    <a:srgbClr val="FFFFFF"/>
                  </a:outerShdw>
                </a:effectLst>
                <a:latin typeface="黑体" panose="02010609060101010101" pitchFamily="49" charset="-122"/>
                <a:ea typeface="黑体" panose="02010609060101010101" pitchFamily="49" charset="-122"/>
                <a:sym typeface="+mn-ea"/>
              </a:rPr>
              <a:t>（</a:t>
            </a:r>
            <a:r>
              <a:rPr lang="en-US" altLang="zh-CN" sz="2800" b="1">
                <a:effectLst>
                  <a:outerShdw blurRad="38100" dist="38100" dir="2700000">
                    <a:srgbClr val="FFFFFF"/>
                  </a:outerShdw>
                </a:effectLst>
                <a:latin typeface="黑体" panose="02010609060101010101" pitchFamily="49" charset="-122"/>
                <a:ea typeface="黑体" panose="02010609060101010101" pitchFamily="49" charset="-122"/>
                <a:sym typeface="+mn-ea"/>
              </a:rPr>
              <a:t>1</a:t>
            </a:r>
            <a:r>
              <a:rPr lang="zh-CN" altLang="en-US" sz="2800" b="1">
                <a:effectLst>
                  <a:outerShdw blurRad="38100" dist="38100" dir="2700000">
                    <a:srgbClr val="FFFFFF"/>
                  </a:outerShdw>
                </a:effectLst>
                <a:latin typeface="黑体" panose="02010609060101010101" pitchFamily="49" charset="-122"/>
                <a:ea typeface="黑体" panose="02010609060101010101" pitchFamily="49" charset="-122"/>
                <a:sym typeface="+mn-ea"/>
              </a:rPr>
              <a:t>）较长时期经济持续繁荣高度发展。</a:t>
            </a:r>
            <a:endParaRPr lang="zh-CN" altLang="en-US" sz="2800" b="1">
              <a:effectLst>
                <a:outerShdw blurRad="38100" dist="38100" dir="2700000">
                  <a:srgbClr val="FFFFFF"/>
                </a:outerShdw>
              </a:effectLst>
              <a:latin typeface="黑体" panose="02010609060101010101" pitchFamily="49" charset="-122"/>
              <a:ea typeface="黑体" panose="02010609060101010101" pitchFamily="49" charset="-122"/>
            </a:endParaRPr>
          </a:p>
          <a:p>
            <a:pPr lvl="0">
              <a:buClrTx/>
            </a:pPr>
            <a:r>
              <a:rPr lang="zh-CN" altLang="en-US" sz="2800" b="1">
                <a:effectLst>
                  <a:outerShdw blurRad="38100" dist="38100" dir="2700000">
                    <a:srgbClr val="FFFFFF"/>
                  </a:outerShdw>
                </a:effectLst>
                <a:latin typeface="黑体" panose="02010609060101010101" pitchFamily="49" charset="-122"/>
                <a:ea typeface="黑体" panose="02010609060101010101" pitchFamily="49" charset="-122"/>
                <a:sym typeface="+mn-ea"/>
              </a:rPr>
              <a:t>    （</a:t>
            </a:r>
            <a:r>
              <a:rPr lang="en-US" altLang="zh-CN" sz="2800" b="1">
                <a:effectLst>
                  <a:outerShdw blurRad="38100" dist="38100" dir="2700000">
                    <a:srgbClr val="FFFFFF"/>
                  </a:outerShdw>
                </a:effectLst>
                <a:latin typeface="黑体" panose="02010609060101010101" pitchFamily="49" charset="-122"/>
                <a:ea typeface="黑体" panose="02010609060101010101" pitchFamily="49" charset="-122"/>
                <a:sym typeface="+mn-ea"/>
              </a:rPr>
              <a:t>2</a:t>
            </a:r>
            <a:r>
              <a:rPr lang="zh-CN" altLang="en-US" sz="2800" b="1">
                <a:effectLst>
                  <a:outerShdw blurRad="38100" dist="38100" dir="2700000">
                    <a:srgbClr val="FFFFFF"/>
                  </a:outerShdw>
                </a:effectLst>
                <a:latin typeface="黑体" panose="02010609060101010101" pitchFamily="49" charset="-122"/>
                <a:ea typeface="黑体" panose="02010609060101010101" pitchFamily="49" charset="-122"/>
                <a:sym typeface="+mn-ea"/>
              </a:rPr>
              <a:t>）打破凯恩斯主义理论：</a:t>
            </a:r>
            <a:r>
              <a:rPr lang="zh-CN" altLang="en-US" sz="2800" b="1" dirty="0">
                <a:solidFill>
                  <a:srgbClr val="0000FF"/>
                </a:solidFill>
                <a:latin typeface="Arial" panose="020B0604020202020204" pitchFamily="34" charset="0"/>
                <a:ea typeface="华文中宋" panose="02010600040101010101" pitchFamily="2" charset="-122"/>
                <a:sym typeface="+mn-ea"/>
              </a:rPr>
              <a:t>低通货膨胀和低失业同时出现，基本实现零通胀下的充分就业。</a:t>
            </a:r>
            <a:endParaRPr lang="zh-CN" altLang="en-US" sz="2800" b="1">
              <a:solidFill>
                <a:srgbClr val="0000FF"/>
              </a:solidFill>
              <a:effectLst>
                <a:outerShdw blurRad="38100" dist="38100" dir="2700000">
                  <a:srgbClr val="000000"/>
                </a:outerShdw>
              </a:effectLst>
              <a:latin typeface="黑体" panose="02010609060101010101" pitchFamily="49" charset="-122"/>
              <a:ea typeface="黑体" panose="02010609060101010101" pitchFamily="49" charset="-122"/>
            </a:endParaRPr>
          </a:p>
          <a:p>
            <a:pPr lvl="0">
              <a:buClrTx/>
            </a:pPr>
            <a:r>
              <a:rPr lang="zh-CN" altLang="en-US" sz="2800" b="1">
                <a:effectLst>
                  <a:outerShdw blurRad="38100" dist="38100" dir="2700000">
                    <a:srgbClr val="FFFFFF"/>
                  </a:outerShdw>
                </a:effectLst>
                <a:latin typeface="黑体" panose="02010609060101010101" pitchFamily="49" charset="-122"/>
                <a:ea typeface="黑体" panose="02010609060101010101" pitchFamily="49" charset="-122"/>
                <a:sym typeface="+mn-ea"/>
              </a:rPr>
              <a:t>    （</a:t>
            </a:r>
            <a:r>
              <a:rPr lang="en-US" altLang="zh-CN" sz="2800" b="1">
                <a:effectLst>
                  <a:outerShdw blurRad="38100" dist="38100" dir="2700000">
                    <a:srgbClr val="FFFFFF"/>
                  </a:outerShdw>
                </a:effectLst>
                <a:latin typeface="黑体" panose="02010609060101010101" pitchFamily="49" charset="-122"/>
                <a:ea typeface="黑体" panose="02010609060101010101" pitchFamily="49" charset="-122"/>
                <a:sym typeface="+mn-ea"/>
              </a:rPr>
              <a:t>3</a:t>
            </a:r>
            <a:r>
              <a:rPr lang="zh-CN" altLang="en-US" sz="2800" b="1">
                <a:effectLst>
                  <a:outerShdw blurRad="38100" dist="38100" dir="2700000">
                    <a:srgbClr val="FFFFFF"/>
                  </a:outerShdw>
                </a:effectLst>
                <a:latin typeface="黑体" panose="02010609060101010101" pitchFamily="49" charset="-122"/>
                <a:ea typeface="黑体" panose="02010609060101010101" pitchFamily="49" charset="-122"/>
                <a:sym typeface="+mn-ea"/>
              </a:rPr>
              <a:t>）经济运行机制发生变化：</a:t>
            </a:r>
            <a:r>
              <a:rPr lang="zh-CN" altLang="en-US" sz="2800" b="1" dirty="0">
                <a:solidFill>
                  <a:srgbClr val="0000FF"/>
                </a:solidFill>
                <a:latin typeface="Arial" panose="020B0604020202020204" pitchFamily="34" charset="0"/>
                <a:ea typeface="华文中宋" panose="02010600040101010101" pitchFamily="2" charset="-122"/>
                <a:sym typeface="+mn-ea"/>
              </a:rPr>
              <a:t>打破了经济增长、失业率和通货膨胀连动的关系。</a:t>
            </a:r>
            <a:endParaRPr lang="zh-CN" altLang="en-US" sz="2800" b="1" dirty="0">
              <a:solidFill>
                <a:srgbClr val="0000FF"/>
              </a:solidFill>
              <a:latin typeface="Arial" panose="020B060402020202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8">
                                            <p:txEl>
                                              <p:pRg st="0" end="0"/>
                                            </p:txEl>
                                          </p:spTgt>
                                        </p:tgtEl>
                                        <p:attrNameLst>
                                          <p:attrName>style.visibility</p:attrName>
                                        </p:attrNameLst>
                                      </p:cBhvr>
                                      <p:to>
                                        <p:strVal val="visible"/>
                                      </p:to>
                                    </p:set>
                                    <p:animEffect transition="in" filter="blinds(horizontal)">
                                      <p:cBhvr>
                                        <p:cTn id="7" dur="500"/>
                                        <p:tgtEl>
                                          <p:spTgt spid="542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278">
                                            <p:txEl>
                                              <p:pRg st="2" end="2"/>
                                            </p:txEl>
                                          </p:spTgt>
                                        </p:tgtEl>
                                        <p:attrNameLst>
                                          <p:attrName>style.visibility</p:attrName>
                                        </p:attrNameLst>
                                      </p:cBhvr>
                                      <p:to>
                                        <p:strVal val="visible"/>
                                      </p:to>
                                    </p:set>
                                    <p:anim calcmode="lin" valueType="num">
                                      <p:cBhvr additive="base">
                                        <p:cTn id="12" dur="500" fill="hold"/>
                                        <p:tgtEl>
                                          <p:spTgt spid="54278">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4278">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4278">
                                            <p:txEl>
                                              <p:pRg st="3" end="3"/>
                                            </p:txEl>
                                          </p:spTgt>
                                        </p:tgtEl>
                                        <p:attrNameLst>
                                          <p:attrName>style.visibility</p:attrName>
                                        </p:attrNameLst>
                                      </p:cBhvr>
                                      <p:to>
                                        <p:strVal val="visible"/>
                                      </p:to>
                                    </p:set>
                                    <p:anim calcmode="lin" valueType="num">
                                      <p:cBhvr additive="base">
                                        <p:cTn id="16" dur="500" fill="hold"/>
                                        <p:tgtEl>
                                          <p:spTgt spid="54278">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4278">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4278">
                                            <p:txEl>
                                              <p:pRg st="4" end="4"/>
                                            </p:txEl>
                                          </p:spTgt>
                                        </p:tgtEl>
                                        <p:attrNameLst>
                                          <p:attrName>style.visibility</p:attrName>
                                        </p:attrNameLst>
                                      </p:cBhvr>
                                      <p:to>
                                        <p:strVal val="visible"/>
                                      </p:to>
                                    </p:set>
                                    <p:anim calcmode="lin" valueType="num">
                                      <p:cBhvr additive="base">
                                        <p:cTn id="20" dur="500" fill="hold"/>
                                        <p:tgtEl>
                                          <p:spTgt spid="54278">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42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2558" y="405458"/>
            <a:ext cx="11515153" cy="5211166"/>
          </a:xfrm>
          <a:prstGeom prst="rect">
            <a:avLst/>
          </a:prstGeom>
          <a:noFill/>
        </p:spPr>
        <p:txBody>
          <a:bodyPr wrap="square" lIns="121917" tIns="60958" rIns="121917" bIns="60958" rtlCol="0">
            <a:spAutoFit/>
          </a:bodyPr>
          <a:lstStyle/>
          <a:p>
            <a:pPr algn="just" defTabSz="-635">
              <a:lnSpc>
                <a:spcPct val="150000"/>
              </a:lnSpc>
              <a:spcAft>
                <a:spcPts val="0"/>
              </a:spcAft>
              <a:tabLst>
                <a:tab pos="1890395" algn="l"/>
              </a:tabLst>
            </a:pPr>
            <a:r>
              <a:rPr lang="zh-CN" altLang="zh-CN" sz="2800" b="1" kern="100" dirty="0">
                <a:solidFill>
                  <a:srgbClr val="C00000"/>
                </a:solidFill>
                <a:latin typeface="Times New Roman" panose="02020603050405020304"/>
                <a:ea typeface="微软雅黑" panose="020B0503020204020204" pitchFamily="34" charset="-122"/>
                <a:cs typeface="Times New Roman" panose="02020603050405020304"/>
              </a:rPr>
              <a:t>答案　</a:t>
            </a:r>
            <a:r>
              <a:rPr lang="zh-CN" altLang="zh-CN" sz="2800" kern="100" dirty="0">
                <a:latin typeface="Times New Roman" panose="02020603050405020304"/>
                <a:ea typeface="华文细黑" panose="02010600040101010101" charset="-122"/>
                <a:cs typeface="Times New Roman" panose="02020603050405020304"/>
              </a:rPr>
              <a:t>出现：</a:t>
            </a:r>
            <a:r>
              <a:rPr lang="en-US" altLang="zh-CN" sz="2800" kern="100" dirty="0">
                <a:latin typeface="Times New Roman" panose="02020603050405020304"/>
                <a:ea typeface="华文细黑" panose="02010600040101010101" charset="-122"/>
                <a:cs typeface="Courier New" panose="02070309020205020404"/>
              </a:rPr>
              <a:t>20</a:t>
            </a:r>
            <a:r>
              <a:rPr lang="zh-CN" altLang="zh-CN" sz="2800" kern="100" dirty="0">
                <a:latin typeface="Times New Roman" panose="02020603050405020304"/>
                <a:ea typeface="华文细黑" panose="02010600040101010101" charset="-122"/>
                <a:cs typeface="Times New Roman" panose="02020603050405020304"/>
              </a:rPr>
              <a:t>世纪</a:t>
            </a:r>
            <a:r>
              <a:rPr lang="en-US" altLang="zh-CN" sz="2800" kern="100" dirty="0">
                <a:latin typeface="Times New Roman" panose="02020603050405020304"/>
                <a:ea typeface="华文细黑" panose="02010600040101010101" charset="-122"/>
                <a:cs typeface="Courier New" panose="02070309020205020404"/>
              </a:rPr>
              <a:t>90</a:t>
            </a:r>
            <a:r>
              <a:rPr lang="zh-CN" altLang="zh-CN" sz="2800" kern="100" dirty="0">
                <a:latin typeface="Times New Roman" panose="02020603050405020304"/>
                <a:ea typeface="华文细黑" panose="02010600040101010101" charset="-122"/>
                <a:cs typeface="Times New Roman" panose="02020603050405020304"/>
              </a:rPr>
              <a:t>年代，克林顿政府扶持高新技术产业，通过增加供应来刺激新需求，再用新需求来促进经济的持续增长，取得了成功。即美国进入了一个</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新经济</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时代</a:t>
            </a:r>
            <a:r>
              <a:rPr lang="zh-CN" altLang="zh-CN" sz="2800" kern="100" dirty="0" smtClean="0">
                <a:latin typeface="Times New Roman" panose="02020603050405020304"/>
                <a:ea typeface="华文细黑" panose="02010600040101010101" charset="-122"/>
                <a:cs typeface="Times New Roman" panose="02020603050405020304"/>
              </a:rPr>
              <a:t>。</a:t>
            </a:r>
            <a:endParaRPr lang="en-US" altLang="zh-CN" sz="2800" kern="100" dirty="0" smtClean="0">
              <a:latin typeface="Times New Roman" panose="02020603050405020304"/>
              <a:ea typeface="华文细黑" panose="02010600040101010101" charset="-122"/>
              <a:cs typeface="Times New Roman" panose="02020603050405020304"/>
            </a:endParaRPr>
          </a:p>
          <a:p>
            <a:pPr algn="just" defTabSz="-635">
              <a:lnSpc>
                <a:spcPct val="150000"/>
              </a:lnSpc>
              <a:spcAft>
                <a:spcPts val="0"/>
              </a:spcAft>
              <a:tabLst>
                <a:tab pos="1890395" algn="l"/>
              </a:tabLst>
            </a:pPr>
            <a:r>
              <a:rPr lang="zh-CN" altLang="zh-CN" sz="2800" kern="100" dirty="0" smtClean="0">
                <a:latin typeface="Times New Roman" panose="02020603050405020304"/>
                <a:ea typeface="华文细黑" panose="02010600040101010101" charset="-122"/>
                <a:cs typeface="Times New Roman" panose="02020603050405020304"/>
              </a:rPr>
              <a:t>特点</a:t>
            </a:r>
            <a:r>
              <a:rPr lang="zh-CN" altLang="zh-CN" sz="2800" kern="100" dirty="0">
                <a:latin typeface="Times New Roman" panose="02020603050405020304"/>
                <a:ea typeface="华文细黑" panose="02010600040101010101" charset="-122"/>
                <a:cs typeface="Times New Roman" panose="02020603050405020304"/>
              </a:rPr>
              <a:t>：美国经济持续增长、低通货膨胀率和低失业率同时并存</a:t>
            </a:r>
            <a:r>
              <a:rPr lang="zh-CN" altLang="zh-CN" sz="2800" kern="100" dirty="0" smtClean="0">
                <a:latin typeface="Times New Roman" panose="02020603050405020304"/>
                <a:ea typeface="华文细黑" panose="02010600040101010101" charset="-122"/>
                <a:cs typeface="Times New Roman" panose="02020603050405020304"/>
              </a:rPr>
              <a:t>。</a:t>
            </a:r>
            <a:endParaRPr lang="en-US" altLang="zh-CN" sz="2800" kern="100" dirty="0" smtClean="0">
              <a:latin typeface="Times New Roman" panose="02020603050405020304"/>
              <a:ea typeface="华文细黑" panose="02010600040101010101" charset="-122"/>
              <a:cs typeface="Times New Roman" panose="02020603050405020304"/>
            </a:endParaRPr>
          </a:p>
          <a:p>
            <a:pPr algn="just" defTabSz="-635">
              <a:lnSpc>
                <a:spcPct val="150000"/>
              </a:lnSpc>
              <a:spcAft>
                <a:spcPts val="0"/>
              </a:spcAft>
              <a:tabLst>
                <a:tab pos="1890395" algn="l"/>
              </a:tabLst>
            </a:pPr>
            <a:r>
              <a:rPr lang="zh-CN" altLang="zh-CN" sz="2800" kern="100" dirty="0" smtClean="0">
                <a:latin typeface="Times New Roman" panose="02020603050405020304"/>
                <a:ea typeface="华文细黑" panose="02010600040101010101" charset="-122"/>
                <a:cs typeface="Times New Roman" panose="02020603050405020304"/>
              </a:rPr>
              <a:t>评价</a:t>
            </a:r>
            <a:r>
              <a:rPr lang="zh-CN" altLang="zh-CN" sz="2800" kern="100" dirty="0">
                <a:latin typeface="Times New Roman" panose="02020603050405020304"/>
                <a:ea typeface="华文细黑" panose="02010600040101010101" charset="-122"/>
                <a:cs typeface="Times New Roman" panose="02020603050405020304"/>
              </a:rPr>
              <a:t>：克林顿政府的确创造了经济扩张的奇迹，但美国的资本主义生产关系没有因此改变，垄断资本在国民经济中依然占据支配地位，左右着国家政策，美国社会依然是一个富裕与贫困、竞争与垄断并存的两极社会。</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750"/>
                                        <p:tgtEl>
                                          <p:spTgt spid="6">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750"/>
                                        <p:tgtEl>
                                          <p:spTgt spid="6">
                                            <p:txEl>
                                              <p:pRg st="1" end="1"/>
                                            </p:txEl>
                                          </p:spTgt>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9" name="矩形 8"/>
          <p:cNvSpPr/>
          <p:nvPr/>
        </p:nvSpPr>
        <p:spPr>
          <a:xfrm>
            <a:off x="397049" y="405458"/>
            <a:ext cx="11272852" cy="1302408"/>
          </a:xfrm>
          <a:prstGeom prst="rect">
            <a:avLst/>
          </a:prstGeom>
        </p:spPr>
        <p:txBody>
          <a:bodyPr wrap="square">
            <a:spAutoFit/>
          </a:bodyPr>
          <a:lstStyle/>
          <a:p>
            <a:pPr defTabSz="-635">
              <a:lnSpc>
                <a:spcPct val="150000"/>
              </a:lnSpc>
              <a:tabLst>
                <a:tab pos="1890395" algn="l"/>
              </a:tabLst>
            </a:pPr>
            <a:r>
              <a:rPr lang="en-US" altLang="zh-CN" sz="2800" b="1" kern="100">
                <a:solidFill>
                  <a:srgbClr val="0000FF"/>
                </a:solidFill>
                <a:latin typeface="Times New Roman" panose="02020603050405020304"/>
                <a:ea typeface="华文细黑" panose="02010600040101010101" charset="-122"/>
                <a:cs typeface="Times New Roman" panose="02020603050405020304"/>
              </a:rPr>
              <a:t>(2)</a:t>
            </a:r>
            <a:r>
              <a:rPr lang="zh-CN" altLang="zh-CN" sz="2800" b="1" kern="100">
                <a:solidFill>
                  <a:srgbClr val="0000FF"/>
                </a:solidFill>
                <a:latin typeface="Times New Roman" panose="02020603050405020304"/>
                <a:ea typeface="华文细黑" panose="02010600040101010101" charset="-122"/>
                <a:cs typeface="Times New Roman" panose="02020603050405020304"/>
              </a:rPr>
              <a:t>结合图示说说美国</a:t>
            </a:r>
            <a:r>
              <a:rPr lang="en-US" altLang="zh-CN" sz="2800" b="1" kern="100">
                <a:solidFill>
                  <a:srgbClr val="0000FF"/>
                </a:solidFill>
                <a:latin typeface="Times New Roman" panose="02020603050405020304"/>
                <a:ea typeface="华文细黑" panose="02010600040101010101" charset="-122"/>
                <a:cs typeface="Times New Roman" panose="02020603050405020304"/>
              </a:rPr>
              <a:t>“</a:t>
            </a:r>
            <a:r>
              <a:rPr lang="zh-CN" altLang="zh-CN" sz="2800" b="1" kern="100">
                <a:solidFill>
                  <a:srgbClr val="0000FF"/>
                </a:solidFill>
                <a:latin typeface="Times New Roman" panose="02020603050405020304"/>
                <a:ea typeface="华文细黑" panose="02010600040101010101" charset="-122"/>
                <a:cs typeface="Times New Roman" panose="02020603050405020304"/>
              </a:rPr>
              <a:t>新经济</a:t>
            </a:r>
            <a:r>
              <a:rPr lang="en-US" altLang="zh-CN" sz="2800" b="1" kern="100">
                <a:solidFill>
                  <a:srgbClr val="0000FF"/>
                </a:solidFill>
                <a:latin typeface="Times New Roman" panose="02020603050405020304"/>
                <a:ea typeface="华文细黑" panose="02010600040101010101" charset="-122"/>
                <a:cs typeface="Times New Roman" panose="02020603050405020304"/>
              </a:rPr>
              <a:t>”</a:t>
            </a:r>
            <a:r>
              <a:rPr lang="zh-CN" altLang="zh-CN" sz="2800" b="1" kern="100">
                <a:solidFill>
                  <a:srgbClr val="0000FF"/>
                </a:solidFill>
                <a:latin typeface="Times New Roman" panose="02020603050405020304"/>
                <a:ea typeface="华文细黑" panose="02010600040101010101" charset="-122"/>
                <a:cs typeface="Times New Roman" panose="02020603050405020304"/>
              </a:rPr>
              <a:t>的实质是什么？反思战后美国经济的发展对我国经济建设有何借鉴作用？</a:t>
            </a:r>
            <a:endParaRPr lang="zh-CN" altLang="zh-CN" sz="2800" b="1" kern="100">
              <a:solidFill>
                <a:srgbClr val="0000FF"/>
              </a:solidFill>
              <a:latin typeface="Times New Roman" panose="02020603050405020304"/>
              <a:ea typeface="华文细黑" panose="02010600040101010101" charset="-122"/>
              <a:cs typeface="Times New Roman" panose="02020603050405020304"/>
            </a:endParaRPr>
          </a:p>
        </p:txBody>
      </p:sp>
      <p:sp>
        <p:nvSpPr>
          <p:cNvPr id="10" name="矩形 9"/>
          <p:cNvSpPr/>
          <p:nvPr/>
        </p:nvSpPr>
        <p:spPr>
          <a:xfrm>
            <a:off x="397049" y="1701602"/>
            <a:ext cx="11272852" cy="2595069"/>
          </a:xfrm>
          <a:prstGeom prst="rect">
            <a:avLst/>
          </a:prstGeom>
        </p:spPr>
        <p:txBody>
          <a:bodyPr wrap="square">
            <a:spAutoFit/>
          </a:bodyPr>
          <a:lstStyle/>
          <a:p>
            <a:pPr algn="just" defTabSz="-635">
              <a:lnSpc>
                <a:spcPct val="150000"/>
              </a:lnSpc>
              <a:spcAft>
                <a:spcPts val="0"/>
              </a:spcAft>
              <a:tabLst>
                <a:tab pos="1890395" algn="l"/>
              </a:tabLst>
            </a:pPr>
            <a:r>
              <a:rPr lang="zh-CN" altLang="zh-CN" sz="2800" b="1" kern="100" dirty="0">
                <a:solidFill>
                  <a:srgbClr val="C00000"/>
                </a:solidFill>
                <a:latin typeface="Times New Roman" panose="02020603050405020304"/>
                <a:ea typeface="微软雅黑" panose="020B0503020204020204" pitchFamily="34" charset="-122"/>
                <a:cs typeface="Times New Roman" panose="02020603050405020304"/>
              </a:rPr>
              <a:t>答案　</a:t>
            </a:r>
            <a:r>
              <a:rPr lang="zh-CN" altLang="zh-CN" sz="2800" kern="100" dirty="0">
                <a:latin typeface="Times New Roman" panose="02020603050405020304"/>
                <a:ea typeface="华文细黑" panose="02010600040101010101" charset="-122"/>
                <a:cs typeface="Times New Roman" panose="02020603050405020304"/>
              </a:rPr>
              <a:t>实质是</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知识经济</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smtClean="0">
                <a:latin typeface="Times New Roman" panose="02020603050405020304"/>
                <a:ea typeface="华文细黑" panose="02010600040101010101" charset="-122"/>
                <a:cs typeface="Times New Roman" panose="02020603050405020304"/>
              </a:rPr>
              <a:t>。</a:t>
            </a:r>
            <a:endParaRPr lang="en-US" altLang="zh-CN" sz="2800" kern="100" dirty="0" smtClean="0">
              <a:latin typeface="Times New Roman" panose="02020603050405020304"/>
              <a:ea typeface="华文细黑" panose="02010600040101010101" charset="-122"/>
              <a:cs typeface="Times New Roman" panose="02020603050405020304"/>
            </a:endParaRPr>
          </a:p>
          <a:p>
            <a:pPr algn="just" defTabSz="-635">
              <a:lnSpc>
                <a:spcPct val="150000"/>
              </a:lnSpc>
              <a:spcAft>
                <a:spcPts val="0"/>
              </a:spcAft>
              <a:tabLst>
                <a:tab pos="1890395" algn="l"/>
              </a:tabLst>
            </a:pPr>
            <a:r>
              <a:rPr lang="zh-CN" altLang="zh-CN" sz="2800" kern="100" dirty="0" smtClean="0">
                <a:latin typeface="Times New Roman" panose="02020603050405020304"/>
                <a:ea typeface="华文细黑" panose="02010600040101010101" charset="-122"/>
                <a:cs typeface="Times New Roman" panose="02020603050405020304"/>
              </a:rPr>
              <a:t>借鉴</a:t>
            </a:r>
            <a:r>
              <a:rPr lang="zh-CN" altLang="zh-CN" sz="2800" kern="100" dirty="0">
                <a:latin typeface="Times New Roman" panose="02020603050405020304"/>
                <a:ea typeface="华文细黑" panose="02010600040101010101" charset="-122"/>
                <a:cs typeface="Times New Roman" panose="02020603050405020304"/>
              </a:rPr>
              <a:t>：改革社会经济；加大发展科技教育事业的力度，促进以信息产业为代表的高新技术的发展，实施</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科教兴国</a:t>
            </a:r>
            <a:r>
              <a:rPr lang="en-US" altLang="zh-CN" sz="2800" kern="100" dirty="0">
                <a:latin typeface="宋体" panose="02010600030101010101" pitchFamily="2" charset="-122"/>
                <a:ea typeface="华文细黑" panose="02010600040101010101" charset="-122"/>
                <a:cs typeface="Times New Roman" panose="02020603050405020304"/>
              </a:rPr>
              <a:t>”</a:t>
            </a:r>
            <a:r>
              <a:rPr lang="zh-CN" altLang="zh-CN" sz="2800" kern="100" dirty="0">
                <a:latin typeface="Times New Roman" panose="02020603050405020304"/>
                <a:ea typeface="华文细黑" panose="02010600040101010101" charset="-122"/>
                <a:cs typeface="Times New Roman" panose="02020603050405020304"/>
              </a:rPr>
              <a:t>战略，重视教育，重视人才等。</a:t>
            </a:r>
            <a:endParaRPr lang="zh-CN" altLang="zh-CN" sz="1050" kern="100" dirty="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2" name="文本框 1"/>
          <p:cNvSpPr txBox="1"/>
          <p:nvPr/>
        </p:nvSpPr>
        <p:spPr>
          <a:xfrm>
            <a:off x="324803" y="198755"/>
            <a:ext cx="6238875" cy="731520"/>
          </a:xfrm>
          <a:prstGeom prst="rect">
            <a:avLst/>
          </a:prstGeom>
          <a:noFill/>
        </p:spPr>
        <p:txBody>
          <a:bodyPr wrap="none" rtlCol="0" anchor="t">
            <a:spAutoFit/>
          </a:bodyPr>
          <a:p>
            <a:pPr algn="just" defTabSz="-635">
              <a:lnSpc>
                <a:spcPct val="150000"/>
              </a:lnSpc>
              <a:spcAft>
                <a:spcPts val="0"/>
              </a:spcAft>
              <a:tabLst>
                <a:tab pos="1890395" algn="l"/>
              </a:tabLst>
            </a:pPr>
            <a:r>
              <a:rPr lang="zh-CN" altLang="zh-CN" sz="2800" b="1" kern="100" dirty="0">
                <a:latin typeface="Times New Roman" panose="02020603050405020304"/>
                <a:ea typeface="华文细黑" panose="02010600040101010101" charset="-122"/>
                <a:cs typeface="Times New Roman" panose="02020603050405020304"/>
                <a:sym typeface="+mn-ea"/>
              </a:rPr>
              <a:t>探究点三　战后西方资本主义的新变化</a:t>
            </a:r>
            <a:endParaRPr lang="zh-CN" altLang="en-US" sz="2800"/>
          </a:p>
        </p:txBody>
      </p:sp>
      <p:graphicFrame>
        <p:nvGraphicFramePr>
          <p:cNvPr id="41987" name="表格 41986"/>
          <p:cNvGraphicFramePr/>
          <p:nvPr/>
        </p:nvGraphicFramePr>
        <p:xfrm>
          <a:off x="644843" y="1252220"/>
          <a:ext cx="4464050" cy="3430588"/>
        </p:xfrm>
        <a:graphic>
          <a:graphicData uri="http://schemas.openxmlformats.org/drawingml/2006/table">
            <a:tbl>
              <a:tblPr/>
              <a:tblGrid>
                <a:gridCol w="1741488"/>
                <a:gridCol w="1296670"/>
                <a:gridCol w="1425892"/>
              </a:tblGrid>
              <a:tr h="944563">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b="1">
                        <a:latin typeface="黑体" panose="02010609060101010101" pitchFamily="49" charset="-122"/>
                        <a:ea typeface="黑体" panose="02010609060101010101" pitchFamily="49"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1950</a:t>
                      </a:r>
                      <a:endParaRPr lang="zh-CN" altLang="en-US" b="1">
                        <a:latin typeface="黑体" panose="02010609060101010101" pitchFamily="49" charset="-122"/>
                        <a:ea typeface="黑体" panose="02010609060101010101" pitchFamily="49"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1995</a:t>
                      </a:r>
                      <a:endParaRPr lang="zh-CN" altLang="en-US" b="1">
                        <a:latin typeface="黑体" panose="02010609060101010101" pitchFamily="49" charset="-122"/>
                        <a:ea typeface="黑体" panose="02010609060101010101" pitchFamily="49"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50887">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a:latin typeface="黑体" panose="02010609060101010101" pitchFamily="49" charset="-122"/>
                          <a:ea typeface="黑体" panose="02010609060101010101" pitchFamily="49" charset="-122"/>
                        </a:rPr>
                        <a:t>第一产业</a:t>
                      </a:r>
                      <a:endParaRPr lang="zh-CN" altLang="en-US" b="1">
                        <a:latin typeface="黑体" panose="02010609060101010101" pitchFamily="49" charset="-122"/>
                        <a:ea typeface="黑体" panose="02010609060101010101" pitchFamily="49"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  6%</a:t>
                      </a:r>
                      <a:endParaRPr lang="zh-CN" altLang="en-US" b="1">
                        <a:ea typeface="黑体" panose="02010609060101010101" pitchFamily="49"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  2%</a:t>
                      </a:r>
                      <a:endParaRPr lang="zh-CN" altLang="en-US" b="1">
                        <a:ea typeface="黑体" panose="02010609060101010101" pitchFamily="49"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0425">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a:latin typeface="黑体" panose="02010609060101010101" pitchFamily="49" charset="-122"/>
                          <a:ea typeface="黑体" panose="02010609060101010101" pitchFamily="49" charset="-122"/>
                        </a:rPr>
                        <a:t>第二产业</a:t>
                      </a:r>
                      <a:endParaRPr lang="zh-CN" altLang="en-US" b="1">
                        <a:latin typeface="黑体" panose="02010609060101010101" pitchFamily="49" charset="-122"/>
                        <a:ea typeface="黑体" panose="02010609060101010101" pitchFamily="49"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36%</a:t>
                      </a:r>
                      <a:endParaRPr lang="zh-CN" altLang="en-US" b="1">
                        <a:ea typeface="黑体" panose="02010609060101010101" pitchFamily="49"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27%</a:t>
                      </a:r>
                      <a:endParaRPr lang="zh-CN" altLang="en-US" b="1">
                        <a:ea typeface="黑体" panose="02010609060101010101" pitchFamily="49"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74713">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b="1">
                          <a:latin typeface="黑体" panose="02010609060101010101" pitchFamily="49" charset="-122"/>
                          <a:ea typeface="黑体" panose="02010609060101010101" pitchFamily="49" charset="-122"/>
                        </a:rPr>
                        <a:t>第三产业</a:t>
                      </a:r>
                      <a:endParaRPr lang="zh-CN" altLang="en-US" b="1">
                        <a:latin typeface="黑体" panose="02010609060101010101" pitchFamily="49" charset="-122"/>
                        <a:ea typeface="黑体" panose="02010609060101010101" pitchFamily="49" charset="-122"/>
                      </a:endParaRPr>
                    </a:p>
                  </a:txBody>
                  <a:tcPr vert="horz" anchor="t">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58%</a:t>
                      </a:r>
                      <a:endParaRPr lang="zh-CN" altLang="en-US" b="1">
                        <a:ea typeface="黑体" panose="02010609060101010101" pitchFamily="49" charset="-122"/>
                      </a:endParaRPr>
                    </a:p>
                  </a:txBody>
                  <a:tcPr vert="horz" anchor="t">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en-US" altLang="zh-CN" b="1">
                          <a:ea typeface="黑体" panose="02010609060101010101" pitchFamily="49" charset="-122"/>
                        </a:rPr>
                        <a:t>71%</a:t>
                      </a:r>
                      <a:endParaRPr lang="zh-CN" altLang="en-US" b="1">
                        <a:ea typeface="黑体" panose="02010609060101010101" pitchFamily="49" charset="-122"/>
                      </a:endParaRPr>
                    </a:p>
                  </a:txBody>
                  <a:tcPr vert="horz" anchor="t">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pic>
        <p:nvPicPr>
          <p:cNvPr id="41986" name="图片 41985" descr="DSCN2654"/>
          <p:cNvPicPr>
            <a:picLocks noChangeAspect="1"/>
          </p:cNvPicPr>
          <p:nvPr/>
        </p:nvPicPr>
        <p:blipFill>
          <a:blip r:embed="rId1"/>
          <a:srcRect t="21138" r="4878" b="19675"/>
          <a:stretch>
            <a:fillRect/>
          </a:stretch>
        </p:blipFill>
        <p:spPr>
          <a:xfrm>
            <a:off x="5988685" y="1062990"/>
            <a:ext cx="4283075" cy="4175125"/>
          </a:xfrm>
          <a:prstGeom prst="rect">
            <a:avLst/>
          </a:prstGeom>
          <a:noFill/>
          <a:ln w="9525">
            <a:noFill/>
          </a:ln>
        </p:spPr>
      </p:pic>
      <p:sp>
        <p:nvSpPr>
          <p:cNvPr id="3" name="文本框 2"/>
          <p:cNvSpPr txBox="1"/>
          <p:nvPr/>
        </p:nvSpPr>
        <p:spPr>
          <a:xfrm>
            <a:off x="1001395" y="5497830"/>
            <a:ext cx="8681720" cy="944880"/>
          </a:xfrm>
          <a:prstGeom prst="rect">
            <a:avLst/>
          </a:prstGeom>
          <a:noFill/>
        </p:spPr>
        <p:txBody>
          <a:bodyPr wrap="square" rtlCol="0">
            <a:spAutoFit/>
          </a:bodyPr>
          <a:p>
            <a:r>
              <a:rPr lang="zh-CN" altLang="en-US" sz="2800" b="1"/>
              <a:t>结合上述材料和和所学知识，你能总结出二战后资本主义的新变化有哪些？</a:t>
            </a:r>
            <a:endParaRPr lang="zh-CN" altLang="en-US" sz="2800"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2" name="文本框 1"/>
          <p:cNvSpPr txBox="1"/>
          <p:nvPr/>
        </p:nvSpPr>
        <p:spPr>
          <a:xfrm>
            <a:off x="2457450" y="229235"/>
            <a:ext cx="6695440" cy="579120"/>
          </a:xfrm>
          <a:prstGeom prst="rect">
            <a:avLst/>
          </a:prstGeom>
          <a:noFill/>
        </p:spPr>
        <p:txBody>
          <a:bodyPr wrap="none" rtlCol="0" anchor="t">
            <a:spAutoFit/>
          </a:bodyPr>
          <a:p>
            <a:pPr lvl="0"/>
            <a:r>
              <a:rPr lang="zh-CN" altLang="zh-CN" sz="3200" b="1" kern="100">
                <a:solidFill>
                  <a:srgbClr val="0000FF"/>
                </a:solidFill>
                <a:latin typeface="Times New Roman" panose="02020603050405020304"/>
                <a:ea typeface="华文细黑" panose="02010600040101010101" charset="-122"/>
                <a:cs typeface="Times New Roman" panose="02020603050405020304"/>
                <a:sym typeface="+mn-ea"/>
              </a:rPr>
              <a:t>战后世界资本主义经济发展的新变化</a:t>
            </a:r>
            <a:endParaRPr lang="zh-CN" altLang="zh-CN" sz="3200" b="1" kern="100">
              <a:solidFill>
                <a:srgbClr val="0000FF"/>
              </a:solidFill>
              <a:latin typeface="Times New Roman" panose="02020603050405020304"/>
              <a:ea typeface="华文细黑" panose="02010600040101010101" charset="-122"/>
              <a:cs typeface="Times New Roman" panose="02020603050405020304"/>
            </a:endParaRPr>
          </a:p>
        </p:txBody>
      </p:sp>
      <p:sp>
        <p:nvSpPr>
          <p:cNvPr id="3" name="文本框 2"/>
          <p:cNvSpPr txBox="1"/>
          <p:nvPr/>
        </p:nvSpPr>
        <p:spPr>
          <a:xfrm>
            <a:off x="1495425" y="991235"/>
            <a:ext cx="8619490" cy="3749040"/>
          </a:xfrm>
          <a:prstGeom prst="rect">
            <a:avLst/>
          </a:prstGeom>
          <a:noFill/>
        </p:spPr>
        <p:txBody>
          <a:bodyPr wrap="square" rtlCol="0" anchor="t">
            <a:spAutoFit/>
          </a:bodyPr>
          <a:p>
            <a:pPr lvl="0">
              <a:spcBef>
                <a:spcPct val="50000"/>
              </a:spcBef>
              <a:buClrTx/>
            </a:pPr>
            <a:r>
              <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sym typeface="+mn-ea"/>
              </a:rPr>
              <a:t>1、</a:t>
            </a:r>
            <a:r>
              <a:rPr lang="zh-CN" altLang="en-US" sz="3200" b="1" dirty="0">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sym typeface="+mn-ea"/>
              </a:rPr>
              <a:t>国家干预经济,进入国家垄断资本主义</a:t>
            </a:r>
            <a:r>
              <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sym typeface="+mn-ea"/>
              </a:rPr>
              <a:t>；</a:t>
            </a:r>
            <a:endPar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endParaRPr>
          </a:p>
          <a:p>
            <a:pPr lvl="0">
              <a:spcBef>
                <a:spcPct val="50000"/>
              </a:spcBef>
              <a:buClrTx/>
            </a:pPr>
            <a:r>
              <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sym typeface="+mn-ea"/>
              </a:rPr>
              <a:t>2、西方福利国家在战后得到发展，社会福利政策普遍实行；</a:t>
            </a:r>
            <a:endPar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endParaRPr>
          </a:p>
          <a:p>
            <a:pPr lvl="0">
              <a:spcBef>
                <a:spcPct val="50000"/>
              </a:spcBef>
              <a:buClrTx/>
            </a:pPr>
            <a:r>
              <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sym typeface="+mn-ea"/>
              </a:rPr>
              <a:t>3、第三产业（服务业）的蓬勃发展，高科技产业部门迅速发展，成为国民经济的重要支柱；</a:t>
            </a:r>
            <a:endPar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endParaRPr>
          </a:p>
          <a:p>
            <a:pPr lvl="0">
              <a:spcBef>
                <a:spcPct val="50000"/>
              </a:spcBef>
              <a:buClrTx/>
            </a:pPr>
            <a:r>
              <a:rPr lang="zh-CN" altLang="en-US" sz="3200" b="1" dirty="0">
                <a:solidFill>
                  <a:srgbClr val="000000"/>
                </a:solidFill>
                <a:effectLst>
                  <a:outerShdw blurRad="38100" dist="38100" dir="2700000">
                    <a:srgbClr val="FFFFFF"/>
                  </a:outerShdw>
                </a:effectLst>
                <a:latin typeface="黑体" panose="02010609060101010101" pitchFamily="49" charset="-122"/>
                <a:ea typeface="黑体" panose="02010609060101010101" pitchFamily="49" charset="-122"/>
                <a:sym typeface="+mn-ea"/>
              </a:rPr>
              <a:t>4、美国出现“新经济”。</a:t>
            </a:r>
            <a:endParaRPr lang="zh-CN" altLang="en-US" sz="3200"/>
          </a:p>
        </p:txBody>
      </p:sp>
      <p:sp>
        <p:nvSpPr>
          <p:cNvPr id="4" name="文本框 3"/>
          <p:cNvSpPr txBox="1"/>
          <p:nvPr/>
        </p:nvSpPr>
        <p:spPr>
          <a:xfrm>
            <a:off x="2457450" y="4985385"/>
            <a:ext cx="6433185" cy="944880"/>
          </a:xfrm>
          <a:prstGeom prst="rect">
            <a:avLst/>
          </a:prstGeom>
          <a:noFill/>
        </p:spPr>
        <p:txBody>
          <a:bodyPr wrap="square" rtlCol="0" anchor="t">
            <a:spAutoFit/>
          </a:bodyPr>
          <a:p>
            <a:pPr lvl="0">
              <a:buClrTx/>
            </a:pPr>
            <a:r>
              <a:rPr lang="zh-CN" altLang="en-US" sz="2800" b="1" dirty="0">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sym typeface="+mn-ea"/>
              </a:rPr>
              <a:t>新变化的实质：</a:t>
            </a:r>
            <a:r>
              <a:rPr lang="zh-CN" altLang="en-US" sz="2800" b="1" dirty="0">
                <a:solidFill>
                  <a:srgbClr val="CC0000"/>
                </a:solidFill>
                <a:effectLst>
                  <a:outerShdw blurRad="38100" dist="38100" dir="2700000">
                    <a:srgbClr val="000000"/>
                  </a:outerShdw>
                </a:effectLst>
                <a:latin typeface="黑体" panose="02010609060101010101" pitchFamily="49" charset="-122"/>
                <a:ea typeface="黑体" panose="02010609060101010101" pitchFamily="49" charset="-122"/>
                <a:sym typeface="+mn-ea"/>
              </a:rPr>
              <a:t>资本主义生产关系的内部调整，没有改变资本主义的本质。</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0" y="6663993"/>
            <a:ext cx="12194933" cy="194007"/>
          </a:xfrm>
          <a:prstGeom prst="rect">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13" name="TextBox 12">
            <a:hlinkClick r:id="rId1" action="ppaction://hlinksldjump"/>
          </p:cNvPr>
          <p:cNvSpPr txBox="1"/>
          <p:nvPr/>
        </p:nvSpPr>
        <p:spPr>
          <a:xfrm>
            <a:off x="9025128"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1</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4" name="TextBox 13">
            <a:hlinkClick r:id="rId2" action="ppaction://hlinksldjump"/>
          </p:cNvPr>
          <p:cNvSpPr txBox="1"/>
          <p:nvPr/>
        </p:nvSpPr>
        <p:spPr>
          <a:xfrm>
            <a:off x="9514266"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solidFill>
                  <a:srgbClr val="0000FF"/>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2</a:t>
            </a:r>
            <a:endParaRPr lang="zh-CN" altLang="en-US" sz="2000" dirty="0">
              <a:solidFill>
                <a:srgbClr val="0000FF"/>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6" name="TextBox 15">
            <a:hlinkClick r:id="rId1" action="ppaction://hlinksldjump"/>
          </p:cNvPr>
          <p:cNvSpPr txBox="1"/>
          <p:nvPr/>
        </p:nvSpPr>
        <p:spPr>
          <a:xfrm>
            <a:off x="10016102"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3</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7" name="TextBox 16">
            <a:hlinkClick r:id="rId3" action="ppaction://hlinksldjump"/>
          </p:cNvPr>
          <p:cNvSpPr txBox="1"/>
          <p:nvPr/>
        </p:nvSpPr>
        <p:spPr>
          <a:xfrm>
            <a:off x="10505240"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4</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8" name="TextBox 17">
            <a:hlinkClick r:id="rId4" action="ppaction://hlinksldjump"/>
          </p:cNvPr>
          <p:cNvSpPr txBox="1"/>
          <p:nvPr/>
        </p:nvSpPr>
        <p:spPr>
          <a:xfrm>
            <a:off x="11004020"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5</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9" name="TextBox 18">
            <a:hlinkClick r:id="rId1" action="ppaction://hlinksldjump"/>
          </p:cNvPr>
          <p:cNvSpPr txBox="1"/>
          <p:nvPr/>
        </p:nvSpPr>
        <p:spPr>
          <a:xfrm>
            <a:off x="11467169"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6</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5" name="矩形 14"/>
          <p:cNvSpPr/>
          <p:nvPr/>
        </p:nvSpPr>
        <p:spPr>
          <a:xfrm>
            <a:off x="302917" y="477466"/>
            <a:ext cx="11480921" cy="3930650"/>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1.</a:t>
            </a:r>
            <a:r>
              <a:rPr lang="zh-CN" altLang="zh-CN" sz="2800" kern="100">
                <a:latin typeface="Times New Roman" panose="02020603050405020304"/>
                <a:ea typeface="华文细黑" panose="02010600040101010101" charset="-122"/>
                <a:cs typeface="Times New Roman" panose="02020603050405020304"/>
              </a:rPr>
              <a:t>二十世纪七十年代，西方资本主义国家发生了严重的滞胀，经济停滞与通货膨胀并存。这一现象的出现</a:t>
            </a:r>
            <a:r>
              <a:rPr lang="en-US" altLang="zh-CN" sz="2800" kern="100">
                <a:latin typeface="Times New Roman" panose="02020603050405020304"/>
                <a:ea typeface="华文细黑" panose="02010600040101010101" charset="-122"/>
                <a:cs typeface="Courier New" panose="02070309020205020404"/>
              </a:rPr>
              <a:t>(</a:t>
            </a:r>
            <a:r>
              <a:rPr lang="zh-CN" altLang="zh-CN" sz="2800" kern="100">
                <a:latin typeface="Times New Roman" panose="02020603050405020304"/>
                <a:ea typeface="华文细黑" panose="02010600040101010101" charset="-122"/>
                <a:cs typeface="Times New Roman" panose="02020603050405020304"/>
              </a:rPr>
              <a:t>　　</a:t>
            </a:r>
            <a:r>
              <a:rPr lang="en-US" altLang="zh-CN" sz="2800" kern="100">
                <a:latin typeface="Times New Roman" panose="02020603050405020304"/>
                <a:ea typeface="华文细黑" panose="02010600040101010101" charset="-122"/>
                <a:cs typeface="Courier New" panose="02070309020205020404"/>
              </a:rPr>
              <a:t>)</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A.</a:t>
            </a:r>
            <a:r>
              <a:rPr lang="zh-CN" altLang="zh-CN" sz="2800" kern="100">
                <a:latin typeface="Times New Roman" panose="02020603050405020304"/>
                <a:ea typeface="华文细黑" panose="02010600040101010101" charset="-122"/>
                <a:cs typeface="Times New Roman" panose="02020603050405020304"/>
              </a:rPr>
              <a:t>表明资本主义的发展已经处于强弩之末</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B.</a:t>
            </a:r>
            <a:r>
              <a:rPr lang="zh-CN" altLang="zh-CN" sz="2800" kern="100">
                <a:latin typeface="Times New Roman" panose="02020603050405020304"/>
                <a:ea typeface="华文细黑" panose="02010600040101010101" charset="-122"/>
                <a:cs typeface="Times New Roman" panose="02020603050405020304"/>
              </a:rPr>
              <a:t>是凯恩斯主义在西方各国普遍推行的结果</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C.</a:t>
            </a:r>
            <a:r>
              <a:rPr lang="zh-CN" altLang="zh-CN" sz="2800" kern="100">
                <a:latin typeface="Times New Roman" panose="02020603050405020304"/>
                <a:ea typeface="华文细黑" panose="02010600040101010101" charset="-122"/>
                <a:cs typeface="Times New Roman" panose="02020603050405020304"/>
              </a:rPr>
              <a:t>与两大阵营的尖锐对立密切相关</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D.</a:t>
            </a:r>
            <a:r>
              <a:rPr lang="zh-CN" altLang="zh-CN" sz="2800" kern="100">
                <a:latin typeface="Times New Roman" panose="02020603050405020304"/>
                <a:ea typeface="华文细黑" panose="02010600040101010101" charset="-122"/>
                <a:cs typeface="Times New Roman" panose="02020603050405020304"/>
              </a:rPr>
              <a:t>促使资本主义各国加强对经济的干预</a:t>
            </a:r>
            <a:endParaRPr lang="zh-CN" altLang="zh-CN" sz="1050" kern="100">
              <a:effectLst/>
              <a:latin typeface="宋体" panose="02010600030101010101" pitchFamily="2" charset="-122"/>
              <a:cs typeface="Courier New" panose="02070309020205020404"/>
            </a:endParaRPr>
          </a:p>
        </p:txBody>
      </p:sp>
      <p:sp>
        <p:nvSpPr>
          <p:cNvPr id="21" name="矩形 20"/>
          <p:cNvSpPr/>
          <p:nvPr/>
        </p:nvSpPr>
        <p:spPr>
          <a:xfrm>
            <a:off x="334566" y="4437906"/>
            <a:ext cx="11367249" cy="1949506"/>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zh-CN" altLang="zh-CN" sz="2800" b="1" kern="100" smtClean="0">
                <a:solidFill>
                  <a:srgbClr val="C00000"/>
                </a:solidFill>
                <a:latin typeface="Times New Roman" panose="02020603050405020304"/>
                <a:ea typeface="微软雅黑" panose="020B0503020204020204" pitchFamily="34" charset="-122"/>
                <a:cs typeface="Times New Roman" panose="02020603050405020304"/>
              </a:rPr>
              <a:t>解析</a:t>
            </a:r>
            <a:r>
              <a:rPr lang="zh-CN" altLang="zh-CN" sz="2800" b="1" kern="100">
                <a:solidFill>
                  <a:srgbClr val="C00000"/>
                </a:solidFill>
                <a:latin typeface="Times New Roman" panose="02020603050405020304"/>
                <a:ea typeface="微软雅黑" panose="020B0503020204020204" pitchFamily="34" charset="-122"/>
                <a:cs typeface="Times New Roman" panose="02020603050405020304"/>
              </a:rPr>
              <a:t>　</a:t>
            </a:r>
            <a:r>
              <a:rPr lang="zh-CN" altLang="zh-CN" sz="2800" kern="100">
                <a:latin typeface="Times New Roman" panose="02020603050405020304"/>
                <a:ea typeface="华文细黑" panose="02010600040101010101" charset="-122"/>
                <a:cs typeface="Times New Roman" panose="02020603050405020304"/>
              </a:rPr>
              <a:t>二战后，西方各国普遍接受凯恩斯主义，对经济大力干预和调节，虽然在一定时期带动经济发展，但是也具有一定的弊端，导致滞胀现象出现，故</a:t>
            </a:r>
            <a:r>
              <a:rPr lang="en-US" altLang="zh-CN" sz="2800" kern="100">
                <a:latin typeface="Times New Roman" panose="02020603050405020304"/>
                <a:ea typeface="华文细黑" panose="02010600040101010101" charset="-122"/>
                <a:cs typeface="Courier New" panose="02070309020205020404"/>
              </a:rPr>
              <a:t>B</a:t>
            </a:r>
            <a:r>
              <a:rPr lang="zh-CN" altLang="zh-CN" sz="2800" kern="100">
                <a:latin typeface="Times New Roman" panose="02020603050405020304"/>
                <a:ea typeface="华文细黑" panose="02010600040101010101" charset="-122"/>
                <a:cs typeface="Times New Roman" panose="02020603050405020304"/>
              </a:rPr>
              <a:t>项正确。</a:t>
            </a:r>
            <a:endParaRPr lang="zh-CN" altLang="zh-CN" sz="1050" kern="100">
              <a:effectLst/>
              <a:latin typeface="宋体" panose="02010600030101010101" pitchFamily="2" charset="-122"/>
              <a:cs typeface="Courier New" panose="02070309020205020404"/>
            </a:endParaRPr>
          </a:p>
        </p:txBody>
      </p:sp>
      <p:sp>
        <p:nvSpPr>
          <p:cNvPr id="22" name="矩形 21"/>
          <p:cNvSpPr/>
          <p:nvPr/>
        </p:nvSpPr>
        <p:spPr>
          <a:xfrm>
            <a:off x="5591150" y="1269554"/>
            <a:ext cx="423514" cy="523220"/>
          </a:xfrm>
          <a:prstGeom prst="rect">
            <a:avLst/>
          </a:prstGeom>
        </p:spPr>
        <p:txBody>
          <a:bodyPr wrap="none">
            <a:spAutoFit/>
          </a:bodyPr>
          <a:lstStyle/>
          <a:p>
            <a:r>
              <a:rPr lang="en-US" altLang="zh-CN" sz="2800" b="1" kern="100">
                <a:solidFill>
                  <a:schemeClr val="accent6">
                    <a:lumMod val="75000"/>
                  </a:schemeClr>
                </a:solidFill>
                <a:latin typeface="Times New Roman" panose="02020603050405020304"/>
                <a:ea typeface="华文细黑" panose="02010600040101010101" charset="-122"/>
                <a:cs typeface="Times New Roman" panose="02020603050405020304"/>
              </a:rPr>
              <a:t>B</a:t>
            </a:r>
            <a:endParaRPr lang="en-US" altLang="zh-CN" sz="2800" b="1" kern="100">
              <a:solidFill>
                <a:schemeClr val="accent6">
                  <a:lumMod val="75000"/>
                </a:schemeClr>
              </a:solidFill>
              <a:latin typeface="Times New Roman" panose="02020603050405020304"/>
              <a:ea typeface="华文细黑" panose="02010600040101010101"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hlinkClick r:id="rId1" action="ppaction://hlinksldjump"/>
          </p:cNvPr>
          <p:cNvSpPr txBox="1"/>
          <p:nvPr/>
        </p:nvSpPr>
        <p:spPr>
          <a:xfrm>
            <a:off x="9025128"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1</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21" name="TextBox 20">
            <a:hlinkClick r:id="rId2" action="ppaction://hlinksldjump"/>
          </p:cNvPr>
          <p:cNvSpPr txBox="1"/>
          <p:nvPr/>
        </p:nvSpPr>
        <p:spPr>
          <a:xfrm>
            <a:off x="9514266"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2</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22" name="TextBox 21">
            <a:hlinkClick r:id="rId1" action="ppaction://hlinksldjump"/>
          </p:cNvPr>
          <p:cNvSpPr txBox="1"/>
          <p:nvPr/>
        </p:nvSpPr>
        <p:spPr>
          <a:xfrm>
            <a:off x="10016102"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3</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23" name="TextBox 22">
            <a:hlinkClick r:id="rId3" action="ppaction://hlinksldjump"/>
          </p:cNvPr>
          <p:cNvSpPr txBox="1"/>
          <p:nvPr/>
        </p:nvSpPr>
        <p:spPr>
          <a:xfrm>
            <a:off x="10505240"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solidFill>
                  <a:srgbClr val="0000FF"/>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4</a:t>
            </a:r>
            <a:endParaRPr lang="zh-CN" altLang="en-US" sz="2000" dirty="0">
              <a:solidFill>
                <a:srgbClr val="0000FF"/>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25" name="TextBox 24">
            <a:hlinkClick r:id="rId4" action="ppaction://hlinksldjump"/>
          </p:cNvPr>
          <p:cNvSpPr txBox="1"/>
          <p:nvPr/>
        </p:nvSpPr>
        <p:spPr>
          <a:xfrm>
            <a:off x="11004020"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5</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26" name="TextBox 25">
            <a:hlinkClick r:id="rId1" action="ppaction://hlinksldjump"/>
          </p:cNvPr>
          <p:cNvSpPr txBox="1"/>
          <p:nvPr/>
        </p:nvSpPr>
        <p:spPr>
          <a:xfrm>
            <a:off x="11467169"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6</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8" name="矩形 17"/>
          <p:cNvSpPr/>
          <p:nvPr/>
        </p:nvSpPr>
        <p:spPr>
          <a:xfrm>
            <a:off x="0" y="6663993"/>
            <a:ext cx="12194933" cy="194007"/>
          </a:xfrm>
          <a:prstGeom prst="rect">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20" name="矩形 19"/>
          <p:cNvSpPr/>
          <p:nvPr/>
        </p:nvSpPr>
        <p:spPr>
          <a:xfrm>
            <a:off x="488597" y="549474"/>
            <a:ext cx="11367249" cy="730250"/>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en-US" altLang="zh-CN" sz="2800" kern="100" dirty="0">
                <a:latin typeface="Times New Roman" panose="02020603050405020304"/>
                <a:ea typeface="华文细黑" panose="02010600040101010101" charset="-122"/>
                <a:cs typeface="Courier New" panose="02070309020205020404"/>
              </a:rPr>
              <a:t>2.</a:t>
            </a:r>
            <a:r>
              <a:rPr lang="zh-CN" altLang="zh-CN" sz="2800" kern="100" dirty="0" smtClean="0">
                <a:latin typeface="Times New Roman" panose="02020603050405020304"/>
                <a:ea typeface="华文细黑" panose="02010600040101010101" charset="-122"/>
                <a:cs typeface="Times New Roman" panose="02020603050405020304"/>
              </a:rPr>
              <a:t>阅读</a:t>
            </a:r>
            <a:r>
              <a:rPr lang="zh-CN" altLang="en-US" sz="2800" kern="100" dirty="0">
                <a:latin typeface="Times New Roman" panose="02020603050405020304"/>
                <a:ea typeface="华文细黑" panose="02010600040101010101" charset="-122"/>
                <a:cs typeface="Times New Roman" panose="02020603050405020304"/>
              </a:rPr>
              <a:t>右</a:t>
            </a:r>
            <a:r>
              <a:rPr lang="zh-CN" altLang="zh-CN" sz="2800" kern="100" dirty="0" smtClean="0">
                <a:latin typeface="Times New Roman" panose="02020603050405020304"/>
                <a:ea typeface="华文细黑" panose="02010600040101010101" charset="-122"/>
                <a:cs typeface="Times New Roman" panose="02020603050405020304"/>
              </a:rPr>
              <a:t>图</a:t>
            </a:r>
            <a:r>
              <a:rPr lang="zh-CN" altLang="zh-CN" sz="2800" kern="100" dirty="0">
                <a:latin typeface="Times New Roman" panose="02020603050405020304"/>
                <a:ea typeface="华文细黑" panose="02010600040101010101" charset="-122"/>
                <a:cs typeface="Times New Roman" panose="02020603050405020304"/>
              </a:rPr>
              <a:t>，其叙述正确的是</a:t>
            </a:r>
            <a:r>
              <a:rPr lang="en-US" altLang="zh-CN" sz="2800" kern="100" dirty="0">
                <a:latin typeface="Times New Roman" panose="02020603050405020304"/>
                <a:ea typeface="华文细黑" panose="02010600040101010101" charset="-122"/>
                <a:cs typeface="Courier New" panose="02070309020205020404"/>
              </a:rPr>
              <a:t>(</a:t>
            </a:r>
            <a:r>
              <a:rPr lang="zh-CN" altLang="zh-CN" sz="2800" kern="100" dirty="0">
                <a:latin typeface="Times New Roman" panose="02020603050405020304"/>
                <a:ea typeface="华文细黑" panose="02010600040101010101" charset="-122"/>
                <a:cs typeface="Times New Roman" panose="02020603050405020304"/>
              </a:rPr>
              <a:t>　　</a:t>
            </a:r>
            <a:r>
              <a:rPr lang="en-US" altLang="zh-CN" sz="2800" kern="100" dirty="0">
                <a:latin typeface="Times New Roman" panose="02020603050405020304"/>
                <a:ea typeface="华文细黑" panose="02010600040101010101" charset="-122"/>
                <a:cs typeface="Courier New" panose="02070309020205020404"/>
              </a:rPr>
              <a:t>)</a:t>
            </a:r>
            <a:endParaRPr lang="zh-CN" altLang="zh-CN" sz="1050" kern="100" dirty="0">
              <a:effectLst/>
              <a:latin typeface="宋体" panose="02010600030101010101" pitchFamily="2" charset="-122"/>
              <a:cs typeface="Courier New" panose="02070309020205020404"/>
            </a:endParaRPr>
          </a:p>
        </p:txBody>
      </p:sp>
      <p:sp>
        <p:nvSpPr>
          <p:cNvPr id="27" name="矩形 26"/>
          <p:cNvSpPr/>
          <p:nvPr/>
        </p:nvSpPr>
        <p:spPr>
          <a:xfrm>
            <a:off x="334566" y="5294971"/>
            <a:ext cx="11367249" cy="1303175"/>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zh-CN" altLang="zh-CN" sz="2800" b="1" kern="100" smtClean="0">
                <a:solidFill>
                  <a:srgbClr val="C00000"/>
                </a:solidFill>
                <a:latin typeface="Times New Roman" panose="02020603050405020304"/>
                <a:ea typeface="微软雅黑" panose="020B0503020204020204" pitchFamily="34" charset="-122"/>
                <a:cs typeface="Times New Roman" panose="02020603050405020304"/>
              </a:rPr>
              <a:t>解析</a:t>
            </a:r>
            <a:r>
              <a:rPr lang="zh-CN" altLang="zh-CN" sz="2800" b="1" kern="100">
                <a:solidFill>
                  <a:srgbClr val="C00000"/>
                </a:solidFill>
                <a:latin typeface="Times New Roman" panose="02020603050405020304"/>
                <a:ea typeface="微软雅黑" panose="020B0503020204020204" pitchFamily="34" charset="-122"/>
                <a:cs typeface="Times New Roman" panose="02020603050405020304"/>
              </a:rPr>
              <a:t>　</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福利国家</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的发展，不利于提高人们的工作积极性，故排除</a:t>
            </a:r>
            <a:r>
              <a:rPr lang="en-US" altLang="zh-CN" sz="2800" kern="100">
                <a:latin typeface="宋体" panose="02010600030101010101" pitchFamily="2" charset="-122"/>
                <a:ea typeface="华文细黑" panose="02010600040101010101" charset="-122"/>
                <a:cs typeface="Times New Roman" panose="02020603050405020304"/>
              </a:rPr>
              <a:t>③</a:t>
            </a:r>
            <a:r>
              <a:rPr lang="zh-CN" altLang="zh-CN" sz="2800" kern="100">
                <a:latin typeface="Times New Roman" panose="02020603050405020304"/>
                <a:ea typeface="华文细黑" panose="02010600040101010101" charset="-122"/>
                <a:cs typeface="Times New Roman" panose="02020603050405020304"/>
              </a:rPr>
              <a:t>，答案选</a:t>
            </a:r>
            <a:r>
              <a:rPr lang="en-US" altLang="zh-CN" sz="2800" kern="100">
                <a:latin typeface="Times New Roman" panose="02020603050405020304"/>
                <a:ea typeface="华文细黑" panose="02010600040101010101" charset="-122"/>
                <a:cs typeface="Courier New" panose="02070309020205020404"/>
              </a:rPr>
              <a:t>C</a:t>
            </a:r>
            <a:r>
              <a:rPr lang="zh-CN" altLang="zh-CN" sz="2800" kern="100">
                <a:latin typeface="Times New Roman" panose="02020603050405020304"/>
                <a:ea typeface="华文细黑" panose="02010600040101010101" charset="-122"/>
                <a:cs typeface="Times New Roman" panose="02020603050405020304"/>
              </a:rPr>
              <a:t>项。</a:t>
            </a:r>
            <a:endParaRPr lang="zh-CN" altLang="zh-CN" sz="1050" kern="100">
              <a:effectLst/>
              <a:latin typeface="宋体" panose="02010600030101010101" pitchFamily="2" charset="-122"/>
              <a:cs typeface="Courier New" panose="02070309020205020404"/>
            </a:endParaRPr>
          </a:p>
        </p:txBody>
      </p:sp>
      <p:sp>
        <p:nvSpPr>
          <p:cNvPr id="28" name="矩形 27"/>
          <p:cNvSpPr/>
          <p:nvPr/>
        </p:nvSpPr>
        <p:spPr>
          <a:xfrm>
            <a:off x="5303118" y="703006"/>
            <a:ext cx="444352" cy="523220"/>
          </a:xfrm>
          <a:prstGeom prst="rect">
            <a:avLst/>
          </a:prstGeom>
        </p:spPr>
        <p:txBody>
          <a:bodyPr wrap="none">
            <a:spAutoFit/>
          </a:bodyPr>
          <a:lstStyle/>
          <a:p>
            <a:r>
              <a:rPr lang="en-US" altLang="zh-CN" sz="2800" b="1" kern="100">
                <a:solidFill>
                  <a:schemeClr val="accent6">
                    <a:lumMod val="75000"/>
                  </a:schemeClr>
                </a:solidFill>
                <a:latin typeface="Times New Roman" panose="02020603050405020304"/>
                <a:ea typeface="华文细黑" panose="02010600040101010101" charset="-122"/>
                <a:cs typeface="Times New Roman" panose="02020603050405020304"/>
              </a:rPr>
              <a:t>C</a:t>
            </a:r>
            <a:endParaRPr lang="en-US" altLang="zh-CN" sz="2800" b="1" kern="100">
              <a:solidFill>
                <a:schemeClr val="accent6">
                  <a:lumMod val="75000"/>
                </a:schemeClr>
              </a:solidFill>
              <a:latin typeface="Times New Roman" panose="02020603050405020304"/>
              <a:ea typeface="华文细黑" panose="02010600040101010101" charset="-122"/>
              <a:cs typeface="Times New Roman" panose="02020603050405020304"/>
            </a:endParaRPr>
          </a:p>
        </p:txBody>
      </p:sp>
      <p:pic>
        <p:nvPicPr>
          <p:cNvPr id="5122" name="Picture 2" descr="\\常先平\d\常先平\源文件\2016\同步\创新\历史\（创新）历史人民版必修2\M173.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1154" y="621482"/>
            <a:ext cx="4858628" cy="224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334566" y="2781722"/>
            <a:ext cx="11367249" cy="2677654"/>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en-US" altLang="zh-CN" sz="2800" kern="100">
                <a:latin typeface="宋体" panose="02010600030101010101" pitchFamily="2" charset="-122"/>
                <a:ea typeface="华文细黑" panose="02010600040101010101" charset="-122"/>
                <a:cs typeface="Times New Roman" panose="02020603050405020304"/>
              </a:rPr>
              <a:t>①</a:t>
            </a:r>
            <a:r>
              <a:rPr lang="zh-CN" altLang="zh-CN" sz="2800" kern="100">
                <a:latin typeface="Times New Roman" panose="02020603050405020304"/>
                <a:ea typeface="华文细黑" panose="02010600040101010101" charset="-122"/>
                <a:cs typeface="Times New Roman" panose="02020603050405020304"/>
              </a:rPr>
              <a:t>图示国家被称为</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福利国家</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　</a:t>
            </a:r>
            <a:r>
              <a:rPr lang="en-US" altLang="zh-CN" sz="2800" kern="100">
                <a:latin typeface="宋体" panose="02010600030101010101" pitchFamily="2" charset="-122"/>
                <a:ea typeface="华文细黑" panose="02010600040101010101" charset="-122"/>
                <a:cs typeface="Times New Roman" panose="02020603050405020304"/>
              </a:rPr>
              <a:t>②</a:t>
            </a:r>
            <a:r>
              <a:rPr lang="zh-CN" altLang="zh-CN" sz="2800" kern="100">
                <a:latin typeface="Times New Roman" panose="02020603050405020304"/>
                <a:ea typeface="华文细黑" panose="02010600040101010101" charset="-122"/>
                <a:cs typeface="Times New Roman" panose="02020603050405020304"/>
              </a:rPr>
              <a:t>发达国家的社会福利已成为公民的社会权利　</a:t>
            </a:r>
            <a:r>
              <a:rPr lang="en-US" altLang="zh-CN" sz="2800" kern="100">
                <a:latin typeface="宋体" panose="02010600030101010101" pitchFamily="2" charset="-122"/>
                <a:ea typeface="华文细黑" panose="02010600040101010101" charset="-122"/>
                <a:cs typeface="Times New Roman" panose="02020603050405020304"/>
              </a:rPr>
              <a:t>③</a:t>
            </a:r>
            <a:r>
              <a:rPr lang="zh-CN" altLang="zh-CN" sz="2800" kern="100">
                <a:latin typeface="Times New Roman" panose="02020603050405020304"/>
                <a:ea typeface="华文细黑" panose="02010600040101010101" charset="-122"/>
                <a:cs typeface="Times New Roman" panose="02020603050405020304"/>
              </a:rPr>
              <a:t>发达国家的福利政策缓解了社会矛盾，提高了人们的</a:t>
            </a:r>
            <a:r>
              <a:rPr lang="zh-CN" altLang="zh-CN" sz="2800" kern="100" smtClean="0">
                <a:latin typeface="Times New Roman" panose="02020603050405020304"/>
                <a:ea typeface="华文细黑" panose="02010600040101010101" charset="-122"/>
                <a:cs typeface="Times New Roman" panose="02020603050405020304"/>
              </a:rPr>
              <a:t>工作积极性</a:t>
            </a:r>
            <a:r>
              <a:rPr lang="zh-CN" altLang="zh-CN" sz="2800" kern="100">
                <a:latin typeface="Times New Roman" panose="02020603050405020304"/>
                <a:ea typeface="华文细黑" panose="02010600040101010101" charset="-122"/>
                <a:cs typeface="Times New Roman" panose="02020603050405020304"/>
              </a:rPr>
              <a:t>　</a:t>
            </a:r>
            <a:r>
              <a:rPr lang="en-US" altLang="zh-CN" sz="2800" kern="100">
                <a:latin typeface="宋体" panose="02010600030101010101" pitchFamily="2" charset="-122"/>
                <a:ea typeface="华文细黑" panose="02010600040101010101" charset="-122"/>
                <a:cs typeface="Times New Roman" panose="02020603050405020304"/>
              </a:rPr>
              <a:t>④</a:t>
            </a:r>
            <a:r>
              <a:rPr lang="zh-CN" altLang="zh-CN" sz="2800" kern="100">
                <a:latin typeface="Times New Roman" panose="02020603050405020304"/>
                <a:ea typeface="华文细黑" panose="02010600040101010101" charset="-122"/>
                <a:cs typeface="Times New Roman" panose="02020603050405020304"/>
              </a:rPr>
              <a:t>发达国家建立起了比较完善的社会福利制度</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A.</a:t>
            </a:r>
            <a:r>
              <a:rPr lang="en-US" altLang="zh-CN" sz="2800" kern="100">
                <a:latin typeface="宋体" panose="02010600030101010101" pitchFamily="2" charset="-122"/>
                <a:ea typeface="华文细黑" panose="02010600040101010101" charset="-122"/>
                <a:cs typeface="Times New Roman" panose="02020603050405020304"/>
              </a:rPr>
              <a:t>①②③</a:t>
            </a:r>
            <a:r>
              <a:rPr lang="en-US" altLang="zh-CN" sz="2800" kern="100">
                <a:latin typeface="Times New Roman" panose="02020603050405020304"/>
                <a:ea typeface="华文细黑" panose="02010600040101010101" charset="-122"/>
                <a:cs typeface="Courier New" panose="02070309020205020404"/>
              </a:rPr>
              <a:t>  	B.</a:t>
            </a:r>
            <a:r>
              <a:rPr lang="en-US" altLang="zh-CN" sz="2800" kern="100" smtClean="0">
                <a:latin typeface="宋体" panose="02010600030101010101" pitchFamily="2" charset="-122"/>
                <a:ea typeface="华文细黑" panose="02010600040101010101" charset="-122"/>
                <a:cs typeface="Times New Roman" panose="02020603050405020304"/>
              </a:rPr>
              <a:t>②③④	     </a:t>
            </a:r>
            <a:r>
              <a:rPr lang="en-US" altLang="zh-CN" sz="2800" kern="100" smtClean="0">
                <a:latin typeface="Times New Roman" panose="02020603050405020304"/>
                <a:ea typeface="华文细黑" panose="02010600040101010101" charset="-122"/>
                <a:cs typeface="Courier New" panose="02070309020205020404"/>
              </a:rPr>
              <a:t>C</a:t>
            </a:r>
            <a:r>
              <a:rPr lang="en-US" altLang="zh-CN" sz="2800" kern="100">
                <a:latin typeface="Times New Roman" panose="02020603050405020304"/>
                <a:ea typeface="华文细黑" panose="02010600040101010101" charset="-122"/>
                <a:cs typeface="Courier New" panose="02070309020205020404"/>
              </a:rPr>
              <a:t>.</a:t>
            </a:r>
            <a:r>
              <a:rPr lang="en-US" altLang="zh-CN" sz="2800" kern="100">
                <a:latin typeface="宋体" panose="02010600030101010101" pitchFamily="2" charset="-122"/>
                <a:ea typeface="华文细黑" panose="02010600040101010101" charset="-122"/>
                <a:cs typeface="Times New Roman" panose="02020603050405020304"/>
              </a:rPr>
              <a:t>①②④</a:t>
            </a:r>
            <a:r>
              <a:rPr lang="en-US" altLang="zh-CN" sz="2800" kern="100">
                <a:latin typeface="Times New Roman" panose="02020603050405020304"/>
                <a:ea typeface="华文细黑" panose="02010600040101010101" charset="-122"/>
                <a:cs typeface="Courier New" panose="02070309020205020404"/>
              </a:rPr>
              <a:t>  </a:t>
            </a:r>
            <a:r>
              <a:rPr lang="en-US" altLang="zh-CN" sz="2800" kern="100" smtClean="0">
                <a:latin typeface="Times New Roman" panose="02020603050405020304"/>
                <a:ea typeface="华文细黑" panose="02010600040101010101" charset="-122"/>
                <a:cs typeface="Courier New" panose="02070309020205020404"/>
              </a:rPr>
              <a:t>     </a:t>
            </a:r>
            <a:r>
              <a:rPr lang="en-US" altLang="zh-CN" sz="2800" kern="100">
                <a:latin typeface="Times New Roman" panose="02020603050405020304"/>
                <a:ea typeface="华文细黑" panose="02010600040101010101" charset="-122"/>
                <a:cs typeface="Courier New" panose="02070309020205020404"/>
              </a:rPr>
              <a:t>	</a:t>
            </a:r>
            <a:r>
              <a:rPr lang="en-US" altLang="zh-CN" sz="2800" kern="100" smtClean="0">
                <a:latin typeface="Times New Roman" panose="02020603050405020304"/>
                <a:ea typeface="华文细黑" panose="02010600040101010101" charset="-122"/>
                <a:cs typeface="Courier New" panose="02070309020205020404"/>
              </a:rPr>
              <a:t> D</a:t>
            </a:r>
            <a:r>
              <a:rPr lang="en-US" altLang="zh-CN" sz="2800" kern="100">
                <a:latin typeface="Times New Roman" panose="02020603050405020304"/>
                <a:ea typeface="华文细黑" panose="02010600040101010101" charset="-122"/>
                <a:cs typeface="Courier New" panose="02070309020205020404"/>
              </a:rPr>
              <a:t>.</a:t>
            </a:r>
            <a:r>
              <a:rPr lang="en-US" altLang="zh-CN" sz="2800" kern="100">
                <a:latin typeface="宋体" panose="02010600030101010101" pitchFamily="2" charset="-122"/>
                <a:ea typeface="华文细黑" panose="02010600040101010101" charset="-122"/>
                <a:cs typeface="Times New Roman" panose="02020603050405020304"/>
              </a:rPr>
              <a:t>①②③④</a:t>
            </a:r>
            <a:endParaRPr lang="zh-CN" altLang="zh-CN" sz="1050" kern="10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hlinkClick r:id="rId1" action="ppaction://hlinksldjump"/>
          </p:cNvPr>
          <p:cNvSpPr txBox="1"/>
          <p:nvPr/>
        </p:nvSpPr>
        <p:spPr>
          <a:xfrm>
            <a:off x="9025128"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1</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4" name="TextBox 13">
            <a:hlinkClick r:id="rId2" action="ppaction://hlinksldjump"/>
          </p:cNvPr>
          <p:cNvSpPr txBox="1"/>
          <p:nvPr/>
        </p:nvSpPr>
        <p:spPr>
          <a:xfrm>
            <a:off x="9514266"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2</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5" name="TextBox 14">
            <a:hlinkClick r:id="rId1" action="ppaction://hlinksldjump"/>
          </p:cNvPr>
          <p:cNvSpPr txBox="1"/>
          <p:nvPr/>
        </p:nvSpPr>
        <p:spPr>
          <a:xfrm>
            <a:off x="10016102"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3</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6" name="TextBox 15">
            <a:hlinkClick r:id="rId3" action="ppaction://hlinksldjump"/>
          </p:cNvPr>
          <p:cNvSpPr txBox="1"/>
          <p:nvPr/>
        </p:nvSpPr>
        <p:spPr>
          <a:xfrm>
            <a:off x="10505240"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4</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24" name="TextBox 23">
            <a:hlinkClick r:id="rId4" action="ppaction://hlinksldjump"/>
          </p:cNvPr>
          <p:cNvSpPr txBox="1"/>
          <p:nvPr/>
        </p:nvSpPr>
        <p:spPr>
          <a:xfrm>
            <a:off x="11004020"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solidFill>
                  <a:srgbClr val="0000FF"/>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5</a:t>
            </a:r>
            <a:endParaRPr lang="zh-CN" altLang="en-US" sz="2000" dirty="0">
              <a:solidFill>
                <a:srgbClr val="0000FF"/>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25" name="TextBox 24">
            <a:hlinkClick r:id="rId1" action="ppaction://hlinksldjump"/>
          </p:cNvPr>
          <p:cNvSpPr txBox="1"/>
          <p:nvPr/>
        </p:nvSpPr>
        <p:spPr>
          <a:xfrm>
            <a:off x="11467169" y="131143"/>
            <a:ext cx="460685" cy="400105"/>
          </a:xfrm>
          <a:prstGeom prst="rect">
            <a:avLst/>
          </a:prstGeom>
          <a:noFill/>
          <a:effectLst>
            <a:reflection blurRad="6350" stA="50000" endA="300" endPos="38500" dist="50800" dir="5400000" sy="-100000" algn="bl" rotWithShape="0"/>
          </a:effectLst>
        </p:spPr>
        <p:txBody>
          <a:bodyPr wrap="square" lIns="91436" tIns="45718" rIns="91436" bIns="45718" rtlCol="0" anchor="ctr">
            <a:spAutoFit/>
          </a:bodyPr>
          <a:lstStyle/>
          <a:p>
            <a:pPr algn="ctr"/>
            <a:r>
              <a:rPr lang="en-US" altLang="zh-CN"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6</a:t>
            </a:r>
            <a:endParaRPr lang="zh-CN" altLang="en-US" sz="2000" dirty="0">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sp>
        <p:nvSpPr>
          <p:cNvPr id="11" name="矩形 10"/>
          <p:cNvSpPr/>
          <p:nvPr/>
        </p:nvSpPr>
        <p:spPr>
          <a:xfrm>
            <a:off x="0" y="6663993"/>
            <a:ext cx="12194933" cy="194007"/>
          </a:xfrm>
          <a:prstGeom prst="rect">
            <a:avLst/>
          </a:prstGeom>
          <a:solidFill>
            <a:schemeClr val="accent3">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19" name="矩形 18"/>
          <p:cNvSpPr/>
          <p:nvPr/>
        </p:nvSpPr>
        <p:spPr>
          <a:xfrm>
            <a:off x="344581" y="693490"/>
            <a:ext cx="11367249" cy="3930650"/>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3.1946</a:t>
            </a:r>
            <a:r>
              <a:rPr lang="zh-CN" altLang="zh-CN" sz="2800" kern="100">
                <a:latin typeface="Times New Roman" panose="02020603050405020304"/>
                <a:ea typeface="华文细黑" panose="02010600040101010101" charset="-122"/>
                <a:cs typeface="Times New Roman" panose="02020603050405020304"/>
              </a:rPr>
              <a:t>年至</a:t>
            </a:r>
            <a:r>
              <a:rPr lang="en-US" altLang="zh-CN" sz="2800" kern="100">
                <a:latin typeface="Times New Roman" panose="02020603050405020304"/>
                <a:ea typeface="华文细黑" panose="02010600040101010101" charset="-122"/>
                <a:cs typeface="Courier New" panose="02070309020205020404"/>
              </a:rPr>
              <a:t>1992</a:t>
            </a:r>
            <a:r>
              <a:rPr lang="zh-CN" altLang="zh-CN" sz="2800" kern="100">
                <a:latin typeface="Times New Roman" panose="02020603050405020304"/>
                <a:ea typeface="华文细黑" panose="02010600040101010101" charset="-122"/>
                <a:cs typeface="Times New Roman" panose="02020603050405020304"/>
              </a:rPr>
              <a:t>年，法国政府连续实施了</a:t>
            </a:r>
            <a:r>
              <a:rPr lang="en-US" altLang="zh-CN" sz="2800" kern="100">
                <a:latin typeface="Times New Roman" panose="02020603050405020304"/>
                <a:ea typeface="华文细黑" panose="02010600040101010101" charset="-122"/>
                <a:cs typeface="Courier New" panose="02070309020205020404"/>
              </a:rPr>
              <a:t>10</a:t>
            </a:r>
            <a:r>
              <a:rPr lang="zh-CN" altLang="zh-CN" sz="2800" kern="100">
                <a:latin typeface="Times New Roman" panose="02020603050405020304"/>
                <a:ea typeface="华文细黑" panose="02010600040101010101" charset="-122"/>
                <a:cs typeface="Times New Roman" panose="02020603050405020304"/>
              </a:rPr>
              <a:t>个计划，规划经济发展方向，确定总体目标和长远战略。这些计划是指导性的，主要是为企业决策提供权威的信息和可靠的政策依据。政府采取激励措施来推动计划的实现。这表明当时法国</a:t>
            </a:r>
            <a:r>
              <a:rPr lang="en-US" altLang="zh-CN" sz="2800" kern="100">
                <a:latin typeface="Times New Roman" panose="02020603050405020304"/>
                <a:ea typeface="华文细黑" panose="02010600040101010101" charset="-122"/>
                <a:cs typeface="Courier New" panose="02070309020205020404"/>
              </a:rPr>
              <a:t>(</a:t>
            </a:r>
            <a:r>
              <a:rPr lang="zh-CN" altLang="zh-CN" sz="2800" kern="100">
                <a:latin typeface="Times New Roman" panose="02020603050405020304"/>
                <a:ea typeface="华文细黑" panose="02010600040101010101" charset="-122"/>
                <a:cs typeface="Times New Roman" panose="02020603050405020304"/>
              </a:rPr>
              <a:t>　　</a:t>
            </a:r>
            <a:r>
              <a:rPr lang="en-US" altLang="zh-CN" sz="2800" kern="100">
                <a:latin typeface="Times New Roman" panose="02020603050405020304"/>
                <a:ea typeface="华文细黑" panose="02010600040101010101" charset="-122"/>
                <a:cs typeface="Courier New" panose="02070309020205020404"/>
              </a:rPr>
              <a:t>)</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A.</a:t>
            </a:r>
            <a:r>
              <a:rPr lang="zh-CN" altLang="zh-CN" sz="2800" kern="100">
                <a:latin typeface="Times New Roman" panose="02020603050405020304"/>
                <a:ea typeface="华文细黑" panose="02010600040101010101" charset="-122"/>
                <a:cs typeface="Times New Roman" panose="02020603050405020304"/>
              </a:rPr>
              <a:t>运用了亚当</a:t>
            </a:r>
            <a:r>
              <a:rPr lang="en-US" altLang="zh-CN" sz="2800" kern="100">
                <a:latin typeface="Times New Roman" panose="02020603050405020304"/>
                <a:ea typeface="华文细黑" panose="02010600040101010101" charset="-122"/>
                <a:cs typeface="Courier New" panose="02070309020205020404"/>
              </a:rPr>
              <a:t>·</a:t>
            </a:r>
            <a:r>
              <a:rPr lang="zh-CN" altLang="zh-CN" sz="2800" kern="100">
                <a:latin typeface="Times New Roman" panose="02020603050405020304"/>
                <a:ea typeface="华文细黑" panose="02010600040101010101" charset="-122"/>
                <a:cs typeface="Times New Roman" panose="02020603050405020304"/>
              </a:rPr>
              <a:t>斯密的经济</a:t>
            </a:r>
            <a:r>
              <a:rPr lang="zh-CN" altLang="zh-CN" sz="2800" kern="100" smtClean="0">
                <a:latin typeface="Times New Roman" panose="02020603050405020304"/>
                <a:ea typeface="华文细黑" panose="02010600040101010101" charset="-122"/>
                <a:cs typeface="Times New Roman" panose="02020603050405020304"/>
              </a:rPr>
              <a:t>思想</a:t>
            </a:r>
            <a:r>
              <a:rPr lang="en-US" altLang="zh-CN" sz="2800" kern="100" smtClean="0">
                <a:latin typeface="Times New Roman" panose="02020603050405020304"/>
                <a:ea typeface="华文细黑" panose="02010600040101010101" charset="-122"/>
                <a:cs typeface="Times New Roman" panose="02020603050405020304"/>
              </a:rPr>
              <a:t>	</a:t>
            </a:r>
            <a:r>
              <a:rPr lang="en-US" altLang="zh-CN" sz="2800" kern="100" smtClean="0">
                <a:latin typeface="Times New Roman" panose="02020603050405020304"/>
                <a:ea typeface="华文细黑" panose="02010600040101010101" charset="-122"/>
                <a:cs typeface="Courier New" panose="02070309020205020404"/>
              </a:rPr>
              <a:t>B</a:t>
            </a:r>
            <a:r>
              <a:rPr lang="en-US" altLang="zh-CN" sz="2800" kern="100">
                <a:latin typeface="Times New Roman" panose="02020603050405020304"/>
                <a:ea typeface="华文细黑" panose="02010600040101010101" charset="-122"/>
                <a:cs typeface="Courier New" panose="02070309020205020404"/>
              </a:rPr>
              <a:t>.</a:t>
            </a:r>
            <a:r>
              <a:rPr lang="zh-CN" altLang="zh-CN" sz="2800" kern="100">
                <a:latin typeface="Times New Roman" panose="02020603050405020304"/>
                <a:ea typeface="华文细黑" panose="02010600040101010101" charset="-122"/>
                <a:cs typeface="Times New Roman" panose="02020603050405020304"/>
              </a:rPr>
              <a:t>强化了政府干预经济的政策</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C.</a:t>
            </a:r>
            <a:r>
              <a:rPr lang="zh-CN" altLang="zh-CN" sz="2800" kern="100">
                <a:latin typeface="Times New Roman" panose="02020603050405020304"/>
                <a:ea typeface="华文细黑" panose="02010600040101010101" charset="-122"/>
                <a:cs typeface="Times New Roman" panose="02020603050405020304"/>
              </a:rPr>
              <a:t>采用了斯大林的计划经济</a:t>
            </a:r>
            <a:r>
              <a:rPr lang="zh-CN" altLang="zh-CN" sz="2800" kern="100" smtClean="0">
                <a:latin typeface="Times New Roman" panose="02020603050405020304"/>
                <a:ea typeface="华文细黑" panose="02010600040101010101" charset="-122"/>
                <a:cs typeface="Times New Roman" panose="02020603050405020304"/>
              </a:rPr>
              <a:t>模式</a:t>
            </a:r>
            <a:r>
              <a:rPr lang="en-US" altLang="zh-CN" sz="2800" kern="100" smtClean="0">
                <a:latin typeface="Times New Roman" panose="02020603050405020304"/>
                <a:ea typeface="华文细黑" panose="02010600040101010101" charset="-122"/>
                <a:cs typeface="Times New Roman" panose="02020603050405020304"/>
              </a:rPr>
              <a:t>	</a:t>
            </a:r>
            <a:r>
              <a:rPr lang="en-US" altLang="zh-CN" sz="2800" kern="100" smtClean="0">
                <a:latin typeface="Times New Roman" panose="02020603050405020304"/>
                <a:ea typeface="华文细黑" panose="02010600040101010101" charset="-122"/>
                <a:cs typeface="Courier New" panose="02070309020205020404"/>
              </a:rPr>
              <a:t>D</a:t>
            </a:r>
            <a:r>
              <a:rPr lang="en-US" altLang="zh-CN" sz="2800" kern="100">
                <a:latin typeface="Times New Roman" panose="02020603050405020304"/>
                <a:ea typeface="华文细黑" panose="02010600040101010101" charset="-122"/>
                <a:cs typeface="Courier New" panose="02070309020205020404"/>
              </a:rPr>
              <a:t>.</a:t>
            </a:r>
            <a:r>
              <a:rPr lang="zh-CN" altLang="zh-CN" sz="2800" kern="100">
                <a:latin typeface="Times New Roman" panose="02020603050405020304"/>
                <a:ea typeface="华文细黑" panose="02010600040101010101" charset="-122"/>
                <a:cs typeface="Times New Roman" panose="02020603050405020304"/>
              </a:rPr>
              <a:t>确立了社会主义市场经济模式</a:t>
            </a:r>
            <a:endParaRPr lang="zh-CN" altLang="zh-CN" sz="1050" kern="100">
              <a:effectLst/>
              <a:latin typeface="宋体" panose="02010600030101010101" pitchFamily="2" charset="-122"/>
              <a:cs typeface="Courier New" panose="02070309020205020404"/>
            </a:endParaRPr>
          </a:p>
        </p:txBody>
      </p:sp>
      <p:sp>
        <p:nvSpPr>
          <p:cNvPr id="20" name="矩形 19"/>
          <p:cNvSpPr/>
          <p:nvPr/>
        </p:nvSpPr>
        <p:spPr>
          <a:xfrm>
            <a:off x="334566" y="4509914"/>
            <a:ext cx="11367249" cy="1303175"/>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zh-CN" altLang="zh-CN" sz="2800" b="1" kern="100" smtClean="0">
                <a:solidFill>
                  <a:srgbClr val="C00000"/>
                </a:solidFill>
                <a:latin typeface="Times New Roman" panose="02020603050405020304"/>
                <a:ea typeface="微软雅黑" panose="020B0503020204020204" pitchFamily="34" charset="-122"/>
                <a:cs typeface="Times New Roman" panose="02020603050405020304"/>
              </a:rPr>
              <a:t>解析</a:t>
            </a:r>
            <a:r>
              <a:rPr lang="zh-CN" altLang="zh-CN" sz="2800" b="1" kern="100">
                <a:solidFill>
                  <a:srgbClr val="C00000"/>
                </a:solidFill>
                <a:latin typeface="Times New Roman" panose="02020603050405020304"/>
                <a:ea typeface="微软雅黑" panose="020B0503020204020204" pitchFamily="34" charset="-122"/>
                <a:cs typeface="Times New Roman" panose="02020603050405020304"/>
              </a:rPr>
              <a:t>　</a:t>
            </a:r>
            <a:r>
              <a:rPr lang="zh-CN" altLang="zh-CN" sz="2800" kern="100">
                <a:latin typeface="Times New Roman" panose="02020603050405020304"/>
                <a:ea typeface="华文细黑" panose="02010600040101010101" charset="-122"/>
                <a:cs typeface="Times New Roman" panose="02020603050405020304"/>
              </a:rPr>
              <a:t>二战后法国通过经济计划进行</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指导</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经济的发展，实际上是强化政府对经济的干预，</a:t>
            </a:r>
            <a:r>
              <a:rPr lang="en-US" altLang="zh-CN" sz="2800" kern="100">
                <a:latin typeface="Times New Roman" panose="02020603050405020304"/>
                <a:ea typeface="华文细黑" panose="02010600040101010101" charset="-122"/>
                <a:cs typeface="Courier New" panose="02070309020205020404"/>
              </a:rPr>
              <a:t>A</a:t>
            </a:r>
            <a:r>
              <a:rPr lang="zh-CN" altLang="zh-CN" sz="2800" kern="100">
                <a:latin typeface="Times New Roman" panose="02020603050405020304"/>
                <a:ea typeface="华文细黑" panose="02010600040101010101" charset="-122"/>
                <a:cs typeface="Times New Roman" panose="02020603050405020304"/>
              </a:rPr>
              <a:t>项错在时间，</a:t>
            </a:r>
            <a:r>
              <a:rPr lang="en-US" altLang="zh-CN" sz="2800" kern="100">
                <a:latin typeface="Times New Roman" panose="02020603050405020304"/>
                <a:ea typeface="华文细黑" panose="02010600040101010101" charset="-122"/>
                <a:cs typeface="Courier New" panose="02070309020205020404"/>
              </a:rPr>
              <a:t>C</a:t>
            </a:r>
            <a:r>
              <a:rPr lang="zh-CN" altLang="zh-CN" sz="2800" kern="100">
                <a:latin typeface="Times New Roman" panose="02020603050405020304"/>
                <a:ea typeface="华文细黑" panose="02010600040101010101" charset="-122"/>
                <a:cs typeface="Times New Roman" panose="02020603050405020304"/>
              </a:rPr>
              <a:t>、</a:t>
            </a:r>
            <a:r>
              <a:rPr lang="en-US" altLang="zh-CN" sz="2800" kern="100">
                <a:latin typeface="Times New Roman" panose="02020603050405020304"/>
                <a:ea typeface="华文细黑" panose="02010600040101010101" charset="-122"/>
                <a:cs typeface="Courier New" panose="02070309020205020404"/>
              </a:rPr>
              <a:t>D</a:t>
            </a:r>
            <a:r>
              <a:rPr lang="zh-CN" altLang="zh-CN" sz="2800" kern="100">
                <a:latin typeface="Times New Roman" panose="02020603050405020304"/>
                <a:ea typeface="华文细黑" panose="02010600040101010101" charset="-122"/>
                <a:cs typeface="Times New Roman" panose="02020603050405020304"/>
              </a:rPr>
              <a:t>两项错在性质。</a:t>
            </a:r>
            <a:endParaRPr lang="zh-CN" altLang="zh-CN" sz="1050" kern="100">
              <a:effectLst/>
              <a:latin typeface="宋体" panose="02010600030101010101" pitchFamily="2" charset="-122"/>
              <a:cs typeface="Courier New" panose="02070309020205020404"/>
            </a:endParaRPr>
          </a:p>
        </p:txBody>
      </p:sp>
      <p:sp>
        <p:nvSpPr>
          <p:cNvPr id="21" name="矩形 20"/>
          <p:cNvSpPr/>
          <p:nvPr/>
        </p:nvSpPr>
        <p:spPr>
          <a:xfrm>
            <a:off x="3151412" y="2762558"/>
            <a:ext cx="423514" cy="523220"/>
          </a:xfrm>
          <a:prstGeom prst="rect">
            <a:avLst/>
          </a:prstGeom>
        </p:spPr>
        <p:txBody>
          <a:bodyPr wrap="none">
            <a:spAutoFit/>
          </a:bodyPr>
          <a:lstStyle/>
          <a:p>
            <a:r>
              <a:rPr lang="en-US" altLang="zh-CN" sz="2800" b="1" kern="100">
                <a:solidFill>
                  <a:schemeClr val="accent6">
                    <a:lumMod val="75000"/>
                  </a:schemeClr>
                </a:solidFill>
                <a:latin typeface="Times New Roman" panose="02020603050405020304"/>
                <a:ea typeface="华文细黑" panose="02010600040101010101" charset="-122"/>
                <a:cs typeface="Times New Roman" panose="02020603050405020304"/>
              </a:rPr>
              <a:t>B</a:t>
            </a:r>
            <a:endParaRPr lang="en-US" altLang="zh-CN" sz="2800" b="1" kern="100">
              <a:solidFill>
                <a:schemeClr val="accent6">
                  <a:lumMod val="75000"/>
                </a:schemeClr>
              </a:solidFill>
              <a:latin typeface="Times New Roman" panose="02020603050405020304"/>
              <a:ea typeface="华文细黑" panose="02010600040101010101" charset="-122"/>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34566" y="1105874"/>
            <a:ext cx="11170784" cy="523220"/>
          </a:xfrm>
          <a:prstGeom prst="rect">
            <a:avLst/>
          </a:prstGeom>
        </p:spPr>
        <p:txBody>
          <a:bodyPr wrap="square">
            <a:spAutoFit/>
          </a:bodyPr>
          <a:lstStyle/>
          <a:p>
            <a:r>
              <a:rPr lang="en-US" altLang="zh-CN" sz="2800" b="1" kern="100" dirty="0">
                <a:solidFill>
                  <a:srgbClr val="0000FF"/>
                </a:solidFill>
                <a:latin typeface="Times New Roman" panose="02020603050405020304"/>
                <a:ea typeface="华文细黑" panose="02010600040101010101" charset="-122"/>
              </a:rPr>
              <a:t>1.</a:t>
            </a:r>
            <a:r>
              <a:rPr lang="zh-CN" altLang="zh-CN" sz="2800" b="1" kern="100" dirty="0">
                <a:solidFill>
                  <a:srgbClr val="0000FF"/>
                </a:solidFill>
                <a:latin typeface="Times New Roman" panose="02020603050405020304"/>
                <a:ea typeface="华文细黑" panose="02010600040101010101" charset="-122"/>
                <a:cs typeface="Times New Roman" panose="02020603050405020304"/>
              </a:rPr>
              <a:t>结构图示</a:t>
            </a:r>
            <a:endParaRPr lang="zh-CN" altLang="en-US" sz="2800" b="1" dirty="0">
              <a:solidFill>
                <a:srgbClr val="0000FF"/>
              </a:solidFill>
            </a:endParaRPr>
          </a:p>
        </p:txBody>
      </p:sp>
      <p:sp>
        <p:nvSpPr>
          <p:cNvPr id="5" name="矩形 4"/>
          <p:cNvSpPr>
            <a:spLocks noChangeArrowheads="1"/>
          </p:cNvSpPr>
          <p:nvPr/>
        </p:nvSpPr>
        <p:spPr bwMode="auto">
          <a:xfrm>
            <a:off x="334566" y="189434"/>
            <a:ext cx="1800200" cy="738664"/>
          </a:xfrm>
          <a:prstGeom prst="rect">
            <a:avLst/>
          </a:prstGeom>
          <a:noFill/>
          <a:ln w="9525">
            <a:noFill/>
            <a:miter lim="800000"/>
          </a:ln>
          <a:effectLst/>
        </p:spPr>
        <p:txBody>
          <a:bodyPr wrap="square">
            <a:spAutoFit/>
          </a:bodyPr>
          <a:lstStyle/>
          <a:p>
            <a:pPr>
              <a:lnSpc>
                <a:spcPct val="150000"/>
              </a:lnSpc>
            </a:pPr>
            <a:r>
              <a:rPr lang="zh-CN" altLang="en-US" sz="2800" b="1" dirty="0" smtClean="0">
                <a:solidFill>
                  <a:srgbClr val="FF6600"/>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rPr>
              <a:t>方法总结</a:t>
            </a:r>
            <a:endParaRPr lang="zh-CN" altLang="en-US" sz="2800" b="1" dirty="0">
              <a:solidFill>
                <a:srgbClr val="FF6600"/>
              </a:solidFill>
              <a:effectLst>
                <a:reflection blurRad="6350" stA="60000" endA="900" endPos="60000" dist="60007" dir="5400000" sy="-100000" algn="bl" rotWithShape="0"/>
              </a:effectLst>
              <a:latin typeface="微软雅黑" panose="020B0503020204020204" pitchFamily="34" charset="-122"/>
              <a:ea typeface="微软雅黑" panose="020B0503020204020204" pitchFamily="34" charset="-122"/>
            </a:endParaRPr>
          </a:p>
        </p:txBody>
      </p:sp>
      <p:pic>
        <p:nvPicPr>
          <p:cNvPr id="1026" name="Picture 2" descr="\\常先平\d\常先平\源文件\2016\同步\创新\历史\（创新）历史人民版必修2\M169.T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3318" y="1922315"/>
            <a:ext cx="8509467" cy="366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421" y="251610"/>
            <a:ext cx="11222569" cy="687620"/>
          </a:xfrm>
          <a:prstGeom prst="rect">
            <a:avLst/>
          </a:prstGeom>
          <a:noFill/>
        </p:spPr>
        <p:txBody>
          <a:bodyPr wrap="square" lIns="121917" tIns="60958" rIns="121917" bIns="60958" rtlCol="0">
            <a:spAutoFit/>
          </a:bodyPr>
          <a:lstStyle/>
          <a:p>
            <a:pPr>
              <a:lnSpc>
                <a:spcPct val="150000"/>
              </a:lnSpc>
              <a:spcAft>
                <a:spcPts val="0"/>
              </a:spcAft>
            </a:pPr>
            <a:r>
              <a:rPr lang="en-US" altLang="zh-CN" sz="2800" b="1" kern="100" dirty="0">
                <a:solidFill>
                  <a:srgbClr val="0000FF"/>
                </a:solidFill>
                <a:latin typeface="Times New Roman" panose="02020603050405020304"/>
                <a:ea typeface="华文细黑" panose="02010600040101010101" charset="-122"/>
                <a:cs typeface="Courier New" panose="02070309020205020404"/>
              </a:rPr>
              <a:t>2</a:t>
            </a:r>
            <a:r>
              <a:rPr lang="en-US" altLang="zh-CN" sz="2800" b="1" kern="100" dirty="0" smtClean="0">
                <a:solidFill>
                  <a:srgbClr val="0000FF"/>
                </a:solidFill>
                <a:latin typeface="Times New Roman" panose="02020603050405020304"/>
                <a:ea typeface="华文细黑" panose="02010600040101010101" charset="-122"/>
                <a:cs typeface="Courier New" panose="02070309020205020404"/>
              </a:rPr>
              <a:t>.</a:t>
            </a:r>
            <a:r>
              <a:rPr lang="zh-CN" altLang="zh-CN" sz="2800" b="1" kern="100" dirty="0" smtClean="0">
                <a:solidFill>
                  <a:srgbClr val="0000FF"/>
                </a:solidFill>
                <a:latin typeface="Times New Roman" panose="02020603050405020304"/>
                <a:ea typeface="华文细黑" panose="02010600040101010101" charset="-122"/>
                <a:cs typeface="Times New Roman" panose="02020603050405020304"/>
              </a:rPr>
              <a:t>方法</a:t>
            </a:r>
            <a:r>
              <a:rPr lang="zh-CN" altLang="en-US" sz="2800" b="1" kern="100" dirty="0" smtClean="0">
                <a:solidFill>
                  <a:srgbClr val="0000FF"/>
                </a:solidFill>
                <a:latin typeface="Times New Roman" panose="02020603050405020304"/>
                <a:ea typeface="华文细黑" panose="02010600040101010101" charset="-122"/>
                <a:cs typeface="Times New Roman" panose="02020603050405020304"/>
              </a:rPr>
              <a:t>点拨</a:t>
            </a:r>
            <a:endParaRPr lang="zh-CN" altLang="zh-CN" sz="2800" b="1" kern="100" dirty="0" smtClean="0">
              <a:solidFill>
                <a:srgbClr val="0000FF"/>
              </a:solidFill>
              <a:latin typeface="宋体" panose="02010600030101010101" pitchFamily="2" charset="-122"/>
              <a:cs typeface="Courier New" panose="02070309020205020404"/>
            </a:endParaRPr>
          </a:p>
        </p:txBody>
      </p:sp>
      <p:sp>
        <p:nvSpPr>
          <p:cNvPr id="3" name="矩形 2"/>
          <p:cNvSpPr/>
          <p:nvPr/>
        </p:nvSpPr>
        <p:spPr>
          <a:xfrm>
            <a:off x="478582" y="1053530"/>
            <a:ext cx="11032940" cy="681042"/>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(1)</a:t>
            </a:r>
            <a:r>
              <a:rPr lang="zh-CN" altLang="zh-CN" sz="2800" kern="100">
                <a:latin typeface="Times New Roman" panose="02020603050405020304"/>
                <a:ea typeface="华文细黑" panose="02010600040101010101" charset="-122"/>
                <a:cs typeface="Times New Roman" panose="02020603050405020304"/>
              </a:rPr>
              <a:t>图示法理解美国经济政策的调整</a:t>
            </a:r>
            <a:endParaRPr lang="zh-CN" altLang="zh-CN" sz="1050" kern="100">
              <a:effectLst/>
              <a:latin typeface="宋体" panose="02010600030101010101" pitchFamily="2" charset="-122"/>
              <a:cs typeface="Courier New" panose="02070309020205020404"/>
            </a:endParaRPr>
          </a:p>
        </p:txBody>
      </p:sp>
      <p:pic>
        <p:nvPicPr>
          <p:cNvPr id="2050" name="Picture 2" descr="\\常先平\d\常先平\源文件\2016\同步\创新\历史\（创新）历史人民版必修2\M170.T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37152" y="2061642"/>
            <a:ext cx="8158176" cy="324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92582" y="2480735"/>
            <a:ext cx="9743184" cy="938719"/>
          </a:xfrm>
          <a:prstGeom prst="rect">
            <a:avLst/>
          </a:prstGeom>
          <a:noFill/>
        </p:spPr>
        <p:txBody>
          <a:bodyPr wrap="square" rtlCol="0">
            <a:spAutoFit/>
          </a:bodyPr>
          <a:lstStyle/>
          <a:p>
            <a:r>
              <a:rPr lang="zh-CN" altLang="en-US" sz="5500" b="1" smtClean="0">
                <a:solidFill>
                  <a:schemeClr val="accent6">
                    <a:lumMod val="75000"/>
                  </a:schemeClr>
                </a:solidFill>
                <a:effectLst>
                  <a:reflection blurRad="6350" stA="55000" endA="300" endPos="45500" dir="5400000" sy="-100000" algn="bl" rotWithShape="0"/>
                </a:effectLst>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5500" b="1" smtClean="0">
                <a:solidFill>
                  <a:schemeClr val="accent6">
                    <a:lumMod val="75000"/>
                  </a:schemeClr>
                </a:solidFill>
                <a:effectLst>
                  <a:reflection blurRad="6350" stA="55000" endA="300" endPos="45500" dir="5400000" sy="-100000" algn="bl" rotWithShape="0"/>
                </a:effectLst>
                <a:latin typeface="Times New Roman" panose="02020603050405020304" pitchFamily="18" charset="0"/>
                <a:ea typeface="Times New Roman" panose="02020603050405020304" pitchFamily="18" charset="0"/>
                <a:cs typeface="Times New Roman" panose="02020603050405020304" pitchFamily="18" charset="0"/>
              </a:rPr>
              <a:t>3</a:t>
            </a:r>
            <a:r>
              <a:rPr lang="zh-CN" altLang="en-US" sz="5500" b="1" smtClean="0">
                <a:solidFill>
                  <a:schemeClr val="accent6">
                    <a:lumMod val="75000"/>
                  </a:schemeClr>
                </a:solidFill>
                <a:effectLst>
                  <a:reflection blurRad="6350" stA="55000" endA="300" endPos="45500" dir="5400000" sy="-100000" algn="bl" rotWithShape="0"/>
                </a:effectLst>
                <a:latin typeface="Times New Roman" panose="02020603050405020304" pitchFamily="18" charset="0"/>
                <a:ea typeface="微软雅黑" panose="020B0503020204020204" pitchFamily="34" charset="-122"/>
                <a:cs typeface="Times New Roman" panose="02020603050405020304" pitchFamily="18" charset="0"/>
              </a:rPr>
              <a:t>课　当代资本主义的新变化</a:t>
            </a:r>
            <a:endParaRPr lang="zh-CN" altLang="en-US" sz="5500" b="1" dirty="0">
              <a:solidFill>
                <a:schemeClr val="accent6">
                  <a:lumMod val="75000"/>
                </a:schemeClr>
              </a:solidFill>
              <a:effectLst>
                <a:reflection blurRad="6350" stA="55000" endA="300" endPos="45500" dir="5400000" sy="-100000" algn="bl" rotWithShape="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a:spLocks noChangeArrowheads="1"/>
          </p:cNvSpPr>
          <p:nvPr/>
        </p:nvSpPr>
        <p:spPr bwMode="auto">
          <a:xfrm>
            <a:off x="1486694" y="1989634"/>
            <a:ext cx="38813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sz="1600" i="1">
                <a:solidFill>
                  <a:schemeClr val="accent6">
                    <a:lumMod val="75000"/>
                  </a:schemeClr>
                </a:solidFill>
                <a:latin typeface="微软雅黑" panose="020B0503020204020204" pitchFamily="34" charset="-122"/>
                <a:ea typeface="微软雅黑" panose="020B0503020204020204" pitchFamily="34" charset="-122"/>
              </a:rPr>
              <a:t>专题</a:t>
            </a:r>
            <a:r>
              <a:rPr lang="zh-CN" altLang="en-US" sz="1600" i="1" smtClean="0">
                <a:solidFill>
                  <a:schemeClr val="accent6">
                    <a:lumMod val="75000"/>
                  </a:schemeClr>
                </a:solidFill>
                <a:latin typeface="微软雅黑" panose="020B0503020204020204" pitchFamily="34" charset="-122"/>
                <a:ea typeface="微软雅黑" panose="020B0503020204020204" pitchFamily="34" charset="-122"/>
              </a:rPr>
              <a:t>六    罗斯福新政与当代资本主义</a:t>
            </a:r>
            <a:endParaRPr lang="zh-CN" altLang="en-US" sz="1600" i="1" dirty="0">
              <a:solidFill>
                <a:schemeClr val="accent6">
                  <a:lumMod val="75000"/>
                </a:schemeClr>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29181" y="4415092"/>
            <a:ext cx="3761232" cy="24444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5" name="圆角矩形 4">
            <a:hlinkClick r:id="rId1" action="ppaction://hlinksldjump"/>
          </p:cNvPr>
          <p:cNvSpPr/>
          <p:nvPr/>
        </p:nvSpPr>
        <p:spPr>
          <a:xfrm>
            <a:off x="11387041" y="6653505"/>
            <a:ext cx="807892" cy="21570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0000FF"/>
                </a:solidFill>
                <a:latin typeface="黑体" panose="02010609060101010101" pitchFamily="49" charset="-122"/>
                <a:ea typeface="黑体" panose="02010609060101010101" pitchFamily="49" charset="-122"/>
              </a:rPr>
              <a:t>返回</a:t>
            </a:r>
            <a:endParaRPr lang="zh-CN" altLang="en-US" sz="1400" dirty="0">
              <a:solidFill>
                <a:srgbClr val="0000FF"/>
              </a:solidFill>
              <a:latin typeface="黑体" panose="02010609060101010101" pitchFamily="49" charset="-122"/>
              <a:ea typeface="黑体" panose="02010609060101010101" pitchFamily="49" charset="-122"/>
            </a:endParaRPr>
          </a:p>
        </p:txBody>
      </p:sp>
      <p:sp>
        <p:nvSpPr>
          <p:cNvPr id="6" name="矩形 5"/>
          <p:cNvSpPr/>
          <p:nvPr/>
        </p:nvSpPr>
        <p:spPr>
          <a:xfrm>
            <a:off x="334566" y="333450"/>
            <a:ext cx="11032940" cy="681042"/>
          </a:xfrm>
          <a:prstGeom prst="rect">
            <a:avLst/>
          </a:prstGeom>
        </p:spPr>
        <p:txBody>
          <a:bodyPr wrap="square" lIns="91438" tIns="45719" rIns="91438" bIns="45719">
            <a:spAutoFit/>
          </a:bodyPr>
          <a:lstStyle/>
          <a:p>
            <a:pPr>
              <a:lnSpc>
                <a:spcPct val="150000"/>
              </a:lnSpc>
              <a:spcAft>
                <a:spcPts val="0"/>
              </a:spcAft>
            </a:pPr>
            <a:r>
              <a:rPr lang="en-US" altLang="zh-CN" sz="2800" kern="100">
                <a:latin typeface="Times New Roman" panose="02020603050405020304"/>
                <a:ea typeface="华文细黑" panose="02010600040101010101" charset="-122"/>
              </a:rPr>
              <a:t>(2)</a:t>
            </a:r>
            <a:r>
              <a:rPr lang="zh-CN" altLang="zh-CN" sz="2800" kern="100">
                <a:latin typeface="Times New Roman" panose="02020603050405020304"/>
                <a:ea typeface="华文细黑" panose="02010600040101010101" charset="-122"/>
                <a:cs typeface="Times New Roman" panose="02020603050405020304"/>
              </a:rPr>
              <a:t>图表法识记西欧和日本的经济发展模式及特点</a:t>
            </a:r>
            <a:endParaRPr lang="zh-CN" altLang="zh-CN" sz="2800" kern="100" dirty="0">
              <a:latin typeface="Times New Roman" panose="02020603050405020304" pitchFamily="18" charset="0"/>
              <a:ea typeface="华文细黑" panose="02010600040101010101" charset="-122"/>
              <a:cs typeface="Times New Roman" panose="02020603050405020304" pitchFamily="18" charset="0"/>
            </a:endParaRPr>
          </a:p>
        </p:txBody>
      </p:sp>
      <p:graphicFrame>
        <p:nvGraphicFramePr>
          <p:cNvPr id="3" name="表格 2"/>
          <p:cNvGraphicFramePr>
            <a:graphicFrameLocks noGrp="1"/>
          </p:cNvGraphicFramePr>
          <p:nvPr/>
        </p:nvGraphicFramePr>
        <p:xfrm>
          <a:off x="334566" y="1232954"/>
          <a:ext cx="10657184" cy="4717120"/>
        </p:xfrm>
        <a:graphic>
          <a:graphicData uri="http://schemas.openxmlformats.org/drawingml/2006/table">
            <a:tbl>
              <a:tblPr/>
              <a:tblGrid>
                <a:gridCol w="1579068"/>
                <a:gridCol w="3382981"/>
                <a:gridCol w="5695135"/>
              </a:tblGrid>
              <a:tr h="663841">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国家</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模式</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特点</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440">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英国</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混合市场经济</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en-US" sz="2800" kern="100">
                          <a:effectLst/>
                          <a:latin typeface="宋体" panose="02010600030101010101" pitchFamily="2" charset="-122"/>
                          <a:ea typeface="华文细黑" panose="02010600040101010101" charset="-122"/>
                          <a:cs typeface="Times New Roman" panose="02020603050405020304"/>
                        </a:rPr>
                        <a:t>“</a:t>
                      </a:r>
                      <a:r>
                        <a:rPr lang="zh-CN" sz="2800" kern="100">
                          <a:effectLst/>
                          <a:latin typeface="Times New Roman" panose="02020603050405020304"/>
                          <a:ea typeface="华文细黑" panose="02010600040101010101" charset="-122"/>
                          <a:cs typeface="Times New Roman" panose="02020603050405020304"/>
                        </a:rPr>
                        <a:t>三个结合</a:t>
                      </a:r>
                      <a:r>
                        <a:rPr lang="en-US" sz="2800" kern="100">
                          <a:effectLst/>
                          <a:latin typeface="宋体" panose="02010600030101010101" pitchFamily="2" charset="-122"/>
                          <a:ea typeface="华文细黑" panose="02010600040101010101" charset="-122"/>
                          <a:cs typeface="Times New Roman" panose="02020603050405020304"/>
                        </a:rPr>
                        <a:t>”</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160">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法国</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计划指导型经济</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唯一实行明确的经济发展计划的西方国家</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8879">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联邦德国</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社会市场经济</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介于计划经济和市场经济之间</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160">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日本</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政府主导型经济</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defTabSz="-635">
                        <a:lnSpc>
                          <a:spcPct val="150000"/>
                        </a:lnSpc>
                        <a:spcAft>
                          <a:spcPts val="0"/>
                        </a:spcAft>
                        <a:tabLst>
                          <a:tab pos="1890395" algn="l"/>
                        </a:tabLst>
                      </a:pPr>
                      <a:r>
                        <a:rPr lang="zh-CN" sz="2800" kern="100">
                          <a:effectLst/>
                          <a:latin typeface="Times New Roman" panose="02020603050405020304"/>
                          <a:ea typeface="华文细黑" panose="02010600040101010101" charset="-122"/>
                          <a:cs typeface="Times New Roman" panose="02020603050405020304"/>
                        </a:rPr>
                        <a:t>政府对经济的干预远大于市场调节</a:t>
                      </a:r>
                      <a:endParaRPr lang="zh-CN" sz="2800" kern="100">
                        <a:effectLst/>
                        <a:latin typeface="宋体" panose="02010600030101010101" pitchFamily="2" charset="-122"/>
                        <a:cs typeface="Courier New" panose="02070309020205020404"/>
                      </a:endParaRPr>
                    </a:p>
                  </a:txBody>
                  <a:tcPr marL="34650" marR="346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635" y="94193"/>
            <a:ext cx="11515153" cy="693071"/>
          </a:xfrm>
          <a:prstGeom prst="rect">
            <a:avLst/>
          </a:prstGeom>
          <a:noFill/>
        </p:spPr>
        <p:txBody>
          <a:bodyPr wrap="square" lIns="121917" tIns="60958" rIns="121917" bIns="60958" rtlCol="0">
            <a:spAutoFit/>
          </a:bodyPr>
          <a:lstStyle/>
          <a:p>
            <a:pPr>
              <a:lnSpc>
                <a:spcPct val="150000"/>
              </a:lnSpc>
            </a:pPr>
            <a:r>
              <a:rPr lang="zh-CN" altLang="en-US" sz="2800" b="1" kern="100" dirty="0">
                <a:solidFill>
                  <a:srgbClr val="C00000"/>
                </a:solidFill>
                <a:latin typeface="Times New Roman" panose="02020603050405020304"/>
                <a:ea typeface="微软雅黑" panose="020B0503020204020204" pitchFamily="34" charset="-122"/>
                <a:cs typeface="Times New Roman" panose="02020603050405020304"/>
              </a:rPr>
              <a:t>史论</a:t>
            </a:r>
            <a:r>
              <a:rPr lang="zh-CN" altLang="en-US" sz="2800" b="1" kern="100" dirty="0" smtClean="0">
                <a:solidFill>
                  <a:srgbClr val="C00000"/>
                </a:solidFill>
                <a:latin typeface="Times New Roman" panose="02020603050405020304"/>
                <a:ea typeface="微软雅黑" panose="020B0503020204020204" pitchFamily="34" charset="-122"/>
                <a:cs typeface="Times New Roman" panose="02020603050405020304"/>
              </a:rPr>
              <a:t>总结</a:t>
            </a:r>
            <a:endParaRPr lang="en-US" altLang="zh-CN" sz="2800" b="1" kern="100" dirty="0" smtClean="0">
              <a:solidFill>
                <a:srgbClr val="C00000"/>
              </a:solidFill>
              <a:latin typeface="Times New Roman" panose="02020603050405020304"/>
              <a:ea typeface="微软雅黑" panose="020B0503020204020204" pitchFamily="34" charset="-122"/>
              <a:cs typeface="Times New Roman" panose="02020603050405020304"/>
            </a:endParaRPr>
          </a:p>
        </p:txBody>
      </p:sp>
      <p:sp>
        <p:nvSpPr>
          <p:cNvPr id="3" name="矩形 2"/>
          <p:cNvSpPr/>
          <p:nvPr/>
        </p:nvSpPr>
        <p:spPr>
          <a:xfrm>
            <a:off x="334566" y="909514"/>
            <a:ext cx="11032940" cy="5180390"/>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zh-CN" altLang="zh-CN" sz="2800" kern="100">
                <a:latin typeface="Times New Roman" panose="02020603050405020304"/>
                <a:ea typeface="华文细黑" panose="02010600040101010101" charset="-122"/>
                <a:cs typeface="Times New Roman" panose="02020603050405020304"/>
              </a:rPr>
              <a:t>全面认识国家垄断资本主义</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(1)</a:t>
            </a:r>
            <a:r>
              <a:rPr lang="zh-CN" altLang="zh-CN" sz="2800" kern="100">
                <a:latin typeface="Times New Roman" panose="02020603050405020304"/>
                <a:ea typeface="华文细黑" panose="02010600040101010101" charset="-122"/>
                <a:cs typeface="Times New Roman" panose="02020603050405020304"/>
              </a:rPr>
              <a:t>实质：国家垄断资本主义是一种国家政权和私人垄断资本相结合的资本主义，其实质是对资本主义生产关系的局部调整。</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(2)</a:t>
            </a:r>
            <a:r>
              <a:rPr lang="zh-CN" altLang="zh-CN" sz="2800" kern="100">
                <a:latin typeface="Times New Roman" panose="02020603050405020304"/>
                <a:ea typeface="华文细黑" panose="02010600040101010101" charset="-122"/>
                <a:cs typeface="Times New Roman" panose="02020603050405020304"/>
              </a:rPr>
              <a:t>发展历程：它产生于</a:t>
            </a:r>
            <a:r>
              <a:rPr lang="en-US" altLang="zh-CN" sz="2800" kern="100">
                <a:latin typeface="Times New Roman" panose="02020603050405020304"/>
                <a:ea typeface="华文细黑" panose="02010600040101010101" charset="-122"/>
                <a:cs typeface="Courier New" panose="02070309020205020404"/>
              </a:rPr>
              <a:t>19</a:t>
            </a:r>
            <a:r>
              <a:rPr lang="zh-CN" altLang="zh-CN" sz="2800" kern="100">
                <a:latin typeface="Times New Roman" panose="02020603050405020304"/>
                <a:ea typeface="华文细黑" panose="02010600040101010101" charset="-122"/>
                <a:cs typeface="Times New Roman" panose="02020603050405020304"/>
              </a:rPr>
              <a:t>世纪末</a:t>
            </a:r>
            <a:r>
              <a:rPr lang="en-US" altLang="zh-CN" sz="2800" kern="100">
                <a:latin typeface="Times New Roman" panose="02020603050405020304"/>
                <a:ea typeface="华文细黑" panose="02010600040101010101" charset="-122"/>
                <a:cs typeface="Courier New" panose="02070309020205020404"/>
              </a:rPr>
              <a:t>20</a:t>
            </a:r>
            <a:r>
              <a:rPr lang="zh-CN" altLang="zh-CN" sz="2800" kern="100">
                <a:latin typeface="Times New Roman" panose="02020603050405020304"/>
                <a:ea typeface="华文细黑" panose="02010600040101010101" charset="-122"/>
                <a:cs typeface="Times New Roman" panose="02020603050405020304"/>
              </a:rPr>
              <a:t>世纪初，初步发展于罗斯福新政时期，广泛应用于第二次世界大战后。</a:t>
            </a:r>
            <a:endParaRPr lang="zh-CN" altLang="zh-CN" sz="1050" kern="100">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en-US" altLang="zh-CN" sz="2800" kern="100">
                <a:latin typeface="Times New Roman" panose="02020603050405020304"/>
                <a:ea typeface="华文细黑" panose="02010600040101010101" charset="-122"/>
                <a:cs typeface="Courier New" panose="02070309020205020404"/>
              </a:rPr>
              <a:t>(3)</a:t>
            </a:r>
            <a:r>
              <a:rPr lang="zh-CN" altLang="zh-CN" sz="2800" kern="100">
                <a:latin typeface="Times New Roman" panose="02020603050405020304"/>
                <a:ea typeface="华文细黑" panose="02010600040101010101" charset="-122"/>
                <a:cs typeface="Times New Roman" panose="02020603050405020304"/>
              </a:rPr>
              <a:t>特点：垄断资本与国家政权相结合，并以其巨大的力量，对整个社会经济活动进行干预和调节；国家垄断资本主义所追求的是国家垄断利润</a:t>
            </a:r>
            <a:r>
              <a:rPr lang="zh-CN" altLang="zh-CN" sz="2800" kern="100" smtClean="0">
                <a:latin typeface="Times New Roman" panose="02020603050405020304"/>
                <a:ea typeface="华文细黑" panose="02010600040101010101" charset="-122"/>
                <a:cs typeface="Times New Roman" panose="02020603050405020304"/>
              </a:rPr>
              <a:t>。</a:t>
            </a:r>
            <a:endParaRPr lang="zh-CN" altLang="zh-CN" sz="1050" kern="100">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0590" y="261442"/>
            <a:ext cx="11032940" cy="3888498"/>
          </a:xfrm>
          <a:prstGeom prst="rect">
            <a:avLst/>
          </a:prstGeom>
        </p:spPr>
        <p:txBody>
          <a:bodyPr wrap="square" lIns="91438" tIns="45719" rIns="91438" bIns="45719">
            <a:spAutoFit/>
          </a:bodyPr>
          <a:lstStyle/>
          <a:p>
            <a:pPr lvl="0" algn="just" defTabSz="-635">
              <a:lnSpc>
                <a:spcPct val="150000"/>
              </a:lnSpc>
              <a:tabLst>
                <a:tab pos="1890395" algn="l"/>
              </a:tabLst>
            </a:pPr>
            <a:r>
              <a:rPr lang="en-US" altLang="zh-CN" sz="2800" kern="100">
                <a:solidFill>
                  <a:prstClr val="black"/>
                </a:solidFill>
                <a:latin typeface="Times New Roman" panose="02020603050405020304"/>
                <a:ea typeface="华文细黑" panose="02010600040101010101" charset="-122"/>
                <a:cs typeface="Courier New" panose="02070309020205020404"/>
              </a:rPr>
              <a:t>(4)</a:t>
            </a:r>
            <a:r>
              <a:rPr lang="zh-CN" altLang="zh-CN" sz="2800" kern="100">
                <a:solidFill>
                  <a:prstClr val="black"/>
                </a:solidFill>
                <a:latin typeface="Times New Roman" panose="02020603050405020304"/>
                <a:ea typeface="华文细黑" panose="02010600040101010101" charset="-122"/>
                <a:cs typeface="Times New Roman" panose="02020603050405020304"/>
              </a:rPr>
              <a:t>积极作用：首先，它突破了私人垄断资本主义的局限，使生产、技术改造过程更加社会化，从而可在更大程度上容纳生产力的发展；其次，它在一定程度上克服了私人垄断资本主义同现代化巨额投资的矛盾，即在一定程度上缓和了生产和消费的矛盾，使资本主义市场的供需关系得到调整，促进了生产力的发展。</a:t>
            </a:r>
            <a:endParaRPr lang="zh-CN" altLang="zh-CN" sz="1050" kern="100">
              <a:solidFill>
                <a:prstClr val="black"/>
              </a:solidFill>
              <a:latin typeface="宋体" panose="02010600030101010101" pitchFamily="2" charset="-122"/>
              <a:cs typeface="Courier New" panose="02070309020205020404"/>
            </a:endParaRPr>
          </a:p>
          <a:p>
            <a:pPr lvl="0" algn="just" defTabSz="-635">
              <a:lnSpc>
                <a:spcPct val="150000"/>
              </a:lnSpc>
              <a:tabLst>
                <a:tab pos="1890395" algn="l"/>
              </a:tabLst>
            </a:pPr>
            <a:r>
              <a:rPr lang="en-US" altLang="zh-CN" sz="2800" kern="100">
                <a:solidFill>
                  <a:prstClr val="black"/>
                </a:solidFill>
                <a:latin typeface="Times New Roman" panose="02020603050405020304"/>
                <a:ea typeface="华文细黑" panose="02010600040101010101" charset="-122"/>
                <a:cs typeface="Courier New" panose="02070309020205020404"/>
              </a:rPr>
              <a:t>(5)</a:t>
            </a:r>
            <a:r>
              <a:rPr lang="zh-CN" altLang="zh-CN" sz="2800" kern="100">
                <a:solidFill>
                  <a:prstClr val="black"/>
                </a:solidFill>
                <a:latin typeface="Times New Roman" panose="02020603050405020304"/>
                <a:ea typeface="华文细黑" panose="02010600040101010101" charset="-122"/>
                <a:cs typeface="Times New Roman" panose="02020603050405020304"/>
              </a:rPr>
              <a:t>局限性：不可能从根本上消除资本主义的基本矛盾。</a:t>
            </a:r>
            <a:endParaRPr lang="zh-CN" altLang="zh-CN" sz="1050" kern="100">
              <a:solidFill>
                <a:prstClr val="black"/>
              </a:solidFill>
              <a:latin typeface="宋体" panose="02010600030101010101" pitchFamily="2" charset="-122"/>
              <a:cs typeface="Courier New" panose="020703090202050204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杨绘绘\2016\同步\创新\人教必修三（历史）\幻灯片图\1-15010QH319596.jpg"/>
          <p:cNvPicPr>
            <a:picLocks noChangeAspect="1" noChangeArrowheads="1"/>
          </p:cNvPicPr>
          <p:nvPr/>
        </p:nvPicPr>
        <p:blipFill rotWithShape="1">
          <a:blip r:embed="rId1">
            <a:extLst>
              <a:ext uri="{28A0092B-C50C-407E-A947-70E740481C1C}">
                <a14:useLocalDpi xmlns:a14="http://schemas.microsoft.com/office/drawing/2010/main" val="0"/>
              </a:ext>
            </a:extLst>
          </a:blip>
          <a:srcRect t="61567" r="583"/>
          <a:stretch>
            <a:fillRect/>
          </a:stretch>
        </p:blipFill>
        <p:spPr bwMode="auto">
          <a:xfrm>
            <a:off x="0" y="4368800"/>
            <a:ext cx="12190413" cy="25173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8014" y="555110"/>
            <a:ext cx="11194432" cy="819150"/>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nSpc>
                <a:spcPts val="5500"/>
              </a:lnSpc>
            </a:pPr>
            <a:r>
              <a:rPr lang="zh-CN" altLang="en-US" sz="2600" b="1" kern="1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课程标准</a:t>
            </a:r>
            <a:endParaRPr lang="zh-CN" altLang="en-US" sz="2600" b="1" kern="100" dirty="0">
              <a:solidFill>
                <a:schemeClr val="accent6">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TextBox 4"/>
          <p:cNvSpPr txBox="1"/>
          <p:nvPr/>
        </p:nvSpPr>
        <p:spPr>
          <a:xfrm>
            <a:off x="406574" y="1660208"/>
            <a:ext cx="11194432" cy="1583690"/>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just" defTabSz="-635">
              <a:lnSpc>
                <a:spcPct val="150000"/>
              </a:lnSpc>
              <a:spcAft>
                <a:spcPts val="0"/>
              </a:spcAft>
              <a:tabLst>
                <a:tab pos="1890395" algn="l"/>
              </a:tabLst>
            </a:pPr>
            <a:r>
              <a:rPr lang="zh-CN" altLang="zh-CN" sz="3200" kern="100">
                <a:effectLst/>
                <a:latin typeface="宋体" panose="02010600030101010101" pitchFamily="2" charset="-122"/>
                <a:cs typeface="Courier New" panose="02070309020205020404"/>
              </a:rPr>
              <a:t>以第二次世界大战后美国等国家为例,分析当代资本主义的新变化。</a:t>
            </a:r>
            <a:endParaRPr lang="zh-CN" altLang="zh-CN" sz="3200" kern="10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0414" y="349568"/>
            <a:ext cx="11194432" cy="4601210"/>
          </a:xfrm>
          <a:prstGeom prst="rect">
            <a:avLst/>
          </a:prstGeom>
          <a:noFill/>
          <a:ln w="12700">
            <a:no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just" defTabSz="-635">
              <a:lnSpc>
                <a:spcPct val="150000"/>
              </a:lnSpc>
              <a:spcAft>
                <a:spcPts val="0"/>
              </a:spcAft>
              <a:tabLst>
                <a:tab pos="1890395" algn="l"/>
              </a:tabLst>
            </a:pPr>
            <a:r>
              <a:rPr lang="zh-CN" altLang="zh-CN" sz="2800" b="1" kern="100">
                <a:effectLst/>
                <a:latin typeface="宋体" panose="02010600030101010101" pitchFamily="2" charset="-122"/>
                <a:cs typeface="Courier New" panose="02070309020205020404"/>
              </a:rPr>
              <a:t>完成《同步学案》知识梳理，思考下列问题。</a:t>
            </a:r>
            <a:endParaRPr lang="zh-CN" altLang="zh-CN" sz="2800" b="1" kern="100">
              <a:effectLst/>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zh-CN" altLang="zh-CN" sz="2800" b="1" kern="100">
                <a:effectLst/>
                <a:latin typeface="宋体" panose="02010600030101010101" pitchFamily="2" charset="-122"/>
                <a:cs typeface="Courier New" panose="02070309020205020404"/>
              </a:rPr>
              <a:t>1、美国国家垄断资本主义巩固和发展的原因、表现 、特点、实质及影响；              </a:t>
            </a:r>
            <a:endParaRPr lang="zh-CN" altLang="zh-CN" sz="2800" b="1" kern="100">
              <a:effectLst/>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zh-CN" altLang="zh-CN" sz="2800" b="1" kern="100">
                <a:effectLst/>
                <a:latin typeface="宋体" panose="02010600030101010101" pitchFamily="2" charset="-122"/>
                <a:cs typeface="Courier New" panose="02070309020205020404"/>
              </a:rPr>
              <a:t>2、二战后到90年代美国历届政府不断变化调整的经济政策及效果；</a:t>
            </a:r>
            <a:endParaRPr lang="zh-CN" altLang="zh-CN" sz="2800" b="1" kern="100">
              <a:effectLst/>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zh-CN" altLang="zh-CN" sz="2800" b="1" kern="100">
                <a:effectLst/>
                <a:latin typeface="宋体" panose="02010600030101010101" pitchFamily="2" charset="-122"/>
                <a:cs typeface="Courier New" panose="02070309020205020404"/>
              </a:rPr>
              <a:t>3、美国“新经济”的含义、表现、特点及问题；</a:t>
            </a:r>
            <a:endParaRPr lang="zh-CN" altLang="zh-CN" sz="2800" b="1" kern="100">
              <a:effectLst/>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zh-CN" altLang="zh-CN" sz="2800" b="1" kern="100">
                <a:effectLst/>
                <a:latin typeface="宋体" panose="02010600030101010101" pitchFamily="2" charset="-122"/>
                <a:cs typeface="Courier New" panose="02070309020205020404"/>
              </a:rPr>
              <a:t>4、战后西欧和日本经济发展采取的政策及效果。</a:t>
            </a:r>
            <a:endParaRPr lang="zh-CN" altLang="zh-CN" sz="2800" b="1" kern="100">
              <a:effectLst/>
              <a:latin typeface="宋体" panose="02010600030101010101" pitchFamily="2" charset="-122"/>
              <a:cs typeface="Courier New" panose="02070309020205020404"/>
            </a:endParaRPr>
          </a:p>
          <a:p>
            <a:pPr algn="just" defTabSz="-635">
              <a:lnSpc>
                <a:spcPct val="150000"/>
              </a:lnSpc>
              <a:spcAft>
                <a:spcPts val="0"/>
              </a:spcAft>
              <a:tabLst>
                <a:tab pos="1890395" algn="l"/>
              </a:tabLst>
            </a:pPr>
            <a:r>
              <a:rPr lang="zh-CN" altLang="zh-CN" sz="2800" b="1" kern="100">
                <a:effectLst/>
                <a:latin typeface="宋体" panose="02010600030101010101" pitchFamily="2" charset="-122"/>
                <a:cs typeface="Courier New" panose="02070309020205020404"/>
              </a:rPr>
              <a:t>5、当代资本主义的新变化表现有哪些？</a:t>
            </a:r>
            <a:endParaRPr lang="zh-CN" altLang="zh-CN" sz="2800" b="1" kern="100">
              <a:effectLst/>
              <a:latin typeface="宋体" panose="02010600030101010101" pitchFamily="2" charset="-122"/>
              <a:cs typeface="Courier New" panose="0207030902020502040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矩形 10242"/>
          <p:cNvSpPr/>
          <p:nvPr/>
        </p:nvSpPr>
        <p:spPr>
          <a:xfrm>
            <a:off x="3430729" y="44458"/>
            <a:ext cx="4968208" cy="620828"/>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Times New Roman" panose="02020603050405020304" pitchFamily="18" charset="0"/>
                <a:ea typeface="宋体" panose="02010600030101010101" pitchFamily="2" charset="-122"/>
              </a:defRPr>
            </a:lvl1pPr>
          </a:lstStyle>
          <a:p>
            <a:pPr lvl="0" algn="l"/>
            <a:r>
              <a:rPr lang="zh-CN" altLang="en-US" sz="3200" b="1">
                <a:solidFill>
                  <a:srgbClr val="FF0000"/>
                </a:solidFill>
                <a:ea typeface="黑体" panose="02010609060101010101" pitchFamily="49" charset="-122"/>
              </a:rPr>
              <a:t>国家垄断资本主义的发展</a:t>
            </a:r>
            <a:endParaRPr lang="zh-CN" altLang="en-US" sz="3200" b="1" i="1">
              <a:solidFill>
                <a:srgbClr val="FF0000"/>
              </a:solidFill>
              <a:ea typeface="黑体" panose="02010609060101010101" pitchFamily="49" charset="-122"/>
            </a:endParaRPr>
          </a:p>
        </p:txBody>
      </p:sp>
      <p:sp>
        <p:nvSpPr>
          <p:cNvPr id="10244" name="文本框 10243"/>
          <p:cNvSpPr txBox="1"/>
          <p:nvPr/>
        </p:nvSpPr>
        <p:spPr>
          <a:xfrm>
            <a:off x="1298575" y="864870"/>
            <a:ext cx="9592310" cy="1066800"/>
          </a:xfrm>
          <a:prstGeom prst="rect">
            <a:avLst/>
          </a:prstGeom>
          <a:noFill/>
          <a:ln w="9525">
            <a:noFill/>
          </a:ln>
        </p:spPr>
        <p:txBody>
          <a:bodyPr wrap="square">
            <a:spAutoFit/>
          </a:bodyPr>
          <a:p>
            <a:pPr lvl="0">
              <a:spcBef>
                <a:spcPct val="50000"/>
              </a:spcBef>
            </a:pPr>
            <a:r>
              <a:rPr lang="zh-CN" altLang="en-US"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a:t>
            </a:r>
            <a:r>
              <a:rPr lang="en-US" altLang="zh-CN"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1</a:t>
            </a:r>
            <a:r>
              <a:rPr lang="zh-CN" altLang="en-US"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）含义：</a:t>
            </a:r>
            <a:r>
              <a:rPr lang="zh-CN" altLang="en-US" sz="3200" b="1">
                <a:solidFill>
                  <a:schemeClr val="tx1"/>
                </a:solidFill>
                <a:effectLst>
                  <a:outerShdw blurRad="38100" dist="38100" dir="2700000">
                    <a:srgbClr val="FFFFFF"/>
                  </a:outerShdw>
                </a:effectLst>
                <a:latin typeface="Times New Roman" panose="02020603050405020304" pitchFamily="18" charset="0"/>
                <a:ea typeface="宋体" panose="02010600030101010101" pitchFamily="2" charset="-122"/>
              </a:rPr>
              <a:t>是私人垄断组织与资本主义国家政权相结合的资本主义。</a:t>
            </a:r>
            <a:endParaRPr lang="zh-CN" altLang="en-US" sz="3200" b="1">
              <a:solidFill>
                <a:schemeClr val="tx1"/>
              </a:solidFill>
              <a:effectLst>
                <a:outerShdw blurRad="38100" dist="38100" dir="2700000">
                  <a:srgbClr val="FFFFFF"/>
                </a:outerShdw>
              </a:effectLst>
              <a:latin typeface="Times New Roman" panose="02020603050405020304" pitchFamily="18" charset="0"/>
              <a:ea typeface="宋体" panose="02010600030101010101" pitchFamily="2" charset="-122"/>
            </a:endParaRPr>
          </a:p>
        </p:txBody>
      </p:sp>
      <p:sp>
        <p:nvSpPr>
          <p:cNvPr id="10245" name="文本框 10244"/>
          <p:cNvSpPr txBox="1"/>
          <p:nvPr/>
        </p:nvSpPr>
        <p:spPr>
          <a:xfrm>
            <a:off x="2278031" y="2566620"/>
            <a:ext cx="7273685" cy="579120"/>
          </a:xfrm>
          <a:prstGeom prst="rect">
            <a:avLst/>
          </a:prstGeom>
          <a:noFill/>
          <a:ln w="9525">
            <a:noFill/>
          </a:ln>
        </p:spPr>
        <p:txBody>
          <a:bodyPr wrap="square">
            <a:spAutoFit/>
          </a:bodyPr>
          <a:p>
            <a:pPr lvl="0">
              <a:buClr>
                <a:srgbClr val="FF3300"/>
              </a:buClr>
            </a:pPr>
            <a:r>
              <a:rPr lang="zh-CN" altLang="en-US" sz="3200" b="1" dirty="0">
                <a:solidFill>
                  <a:schemeClr val="tx1"/>
                </a:solidFill>
                <a:latin typeface="Arial" panose="020B0604020202020204" pitchFamily="34" charset="0"/>
                <a:ea typeface="黑体" panose="02010609060101010101" pitchFamily="49" charset="-122"/>
              </a:rPr>
              <a:t>国家垄断资本主义                国有经济</a:t>
            </a:r>
            <a:endParaRPr lang="zh-CN" altLang="en-US" sz="3200" b="1" dirty="0">
              <a:solidFill>
                <a:schemeClr val="tx1"/>
              </a:solidFill>
              <a:latin typeface="Arial" panose="020B0604020202020204" pitchFamily="34" charset="0"/>
              <a:ea typeface="黑体" panose="02010609060101010101" pitchFamily="49" charset="-122"/>
            </a:endParaRPr>
          </a:p>
        </p:txBody>
      </p:sp>
      <p:sp>
        <p:nvSpPr>
          <p:cNvPr id="10246" name="文本框 10245"/>
          <p:cNvSpPr txBox="1"/>
          <p:nvPr/>
        </p:nvSpPr>
        <p:spPr>
          <a:xfrm>
            <a:off x="5716217" y="2475470"/>
            <a:ext cx="1866900" cy="762000"/>
          </a:xfrm>
          <a:prstGeom prst="rect">
            <a:avLst/>
          </a:prstGeom>
          <a:noFill/>
          <a:ln w="9525">
            <a:noFill/>
          </a:ln>
        </p:spPr>
        <p:txBody>
          <a:bodyPr wrap="none">
            <a:spAutoFit/>
          </a:bodyPr>
          <a:p>
            <a:pPr lvl="0" algn="l" eaLnBrk="1" latinLnBrk="0" hangingPunct="1"/>
            <a:r>
              <a:rPr lang="zh-CN" altLang="en-US" sz="4400" b="1" dirty="0">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rPr>
              <a:t>不等于</a:t>
            </a:r>
            <a:endParaRPr lang="zh-CN" altLang="en-US" sz="4400" b="1" dirty="0">
              <a:solidFill>
                <a:srgbClr val="FF0000"/>
              </a:solidFill>
              <a:effectLst>
                <a:outerShdw blurRad="38100" dist="38100" dir="2700000">
                  <a:srgbClr val="000000"/>
                </a:outerShdw>
              </a:effectLst>
              <a:latin typeface="Times New Roman" panose="02020603050405020304" pitchFamily="18" charset="0"/>
              <a:ea typeface="宋体" panose="02010600030101010101" pitchFamily="2" charset="-122"/>
            </a:endParaRPr>
          </a:p>
        </p:txBody>
      </p:sp>
      <p:sp>
        <p:nvSpPr>
          <p:cNvPr id="11267" name="文本框 11266"/>
          <p:cNvSpPr txBox="1"/>
          <p:nvPr/>
        </p:nvSpPr>
        <p:spPr>
          <a:xfrm>
            <a:off x="1298575" y="3780155"/>
            <a:ext cx="9749790" cy="1066800"/>
          </a:xfrm>
          <a:prstGeom prst="rect">
            <a:avLst/>
          </a:prstGeom>
          <a:noFill/>
          <a:ln w="9525">
            <a:noFill/>
          </a:ln>
        </p:spPr>
        <p:txBody>
          <a:bodyPr vert="horz" wrap="square" anchor="t">
            <a:spAutoFit/>
          </a:bodyPr>
          <a:p>
            <a:pPr lvl="0">
              <a:buClrTx/>
            </a:pPr>
            <a:r>
              <a:rPr lang="zh-CN" altLang="en-US"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a:t>
            </a:r>
            <a:r>
              <a:rPr lang="en-US" altLang="zh-CN"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2</a:t>
            </a:r>
            <a:r>
              <a:rPr lang="zh-CN" altLang="en-US"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）发展过程 ：罗斯福新政</a:t>
            </a:r>
            <a:r>
              <a:rPr lang="zh-CN" altLang="en-US" sz="3200" b="1">
                <a:solidFill>
                  <a:schemeClr val="tx1"/>
                </a:solidFill>
                <a:effectLst>
                  <a:outerShdw blurRad="38100" dist="38100" dir="2700000">
                    <a:srgbClr val="FFFFFF"/>
                  </a:outerShdw>
                </a:effectLst>
                <a:latin typeface="Times New Roman" panose="02020603050405020304" pitchFamily="18" charset="0"/>
                <a:ea typeface="宋体" panose="02010600030101010101" pitchFamily="2" charset="-122"/>
              </a:rPr>
              <a:t>开创，</a:t>
            </a:r>
            <a:r>
              <a:rPr lang="zh-CN" altLang="en-US"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凯恩斯</a:t>
            </a:r>
            <a:r>
              <a:rPr lang="zh-CN" altLang="en-US" sz="3200" b="1">
                <a:solidFill>
                  <a:schemeClr val="tx1"/>
                </a:solidFill>
                <a:effectLst>
                  <a:outerShdw blurRad="38100" dist="38100" dir="2700000">
                    <a:srgbClr val="FFFFFF"/>
                  </a:outerShdw>
                </a:effectLst>
                <a:latin typeface="Times New Roman" panose="02020603050405020304" pitchFamily="18" charset="0"/>
                <a:ea typeface="宋体" panose="02010600030101010101" pitchFamily="2" charset="-122"/>
              </a:rPr>
              <a:t>倡导，</a:t>
            </a:r>
            <a:r>
              <a:rPr lang="zh-CN" altLang="en-US"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二战期间</a:t>
            </a:r>
            <a:r>
              <a:rPr lang="zh-CN" altLang="en-US" sz="3200" b="1">
                <a:solidFill>
                  <a:schemeClr val="tx1"/>
                </a:solidFill>
                <a:effectLst>
                  <a:outerShdw blurRad="38100" dist="38100" dir="2700000">
                    <a:srgbClr val="FFFFFF"/>
                  </a:outerShdw>
                </a:effectLst>
                <a:latin typeface="Times New Roman" panose="02020603050405020304" pitchFamily="18" charset="0"/>
                <a:ea typeface="宋体" panose="02010600030101010101" pitchFamily="2" charset="-122"/>
              </a:rPr>
              <a:t>得到巩固和发展，到</a:t>
            </a:r>
            <a:r>
              <a:rPr lang="zh-CN" altLang="en-US" sz="3200" b="1">
                <a:solidFill>
                  <a:schemeClr val="tx1"/>
                </a:solidFill>
                <a:effectLst>
                  <a:outerShdw blurRad="38100" dist="38100" dir="2700000">
                    <a:srgbClr val="000000"/>
                  </a:outerShdw>
                </a:effectLst>
                <a:latin typeface="Times New Roman" panose="02020603050405020304" pitchFamily="18" charset="0"/>
                <a:ea typeface="宋体" panose="02010600030101010101" pitchFamily="2" charset="-122"/>
              </a:rPr>
              <a:t>二战后</a:t>
            </a:r>
            <a:r>
              <a:rPr lang="zh-CN" altLang="en-US" sz="3200" b="1">
                <a:solidFill>
                  <a:schemeClr val="tx1"/>
                </a:solidFill>
                <a:effectLst>
                  <a:outerShdw blurRad="38100" dist="38100" dir="2700000">
                    <a:srgbClr val="FFFFFF"/>
                  </a:outerShdw>
                </a:effectLst>
                <a:latin typeface="Times New Roman" panose="02020603050405020304" pitchFamily="18" charset="0"/>
                <a:ea typeface="宋体" panose="02010600030101010101" pitchFamily="2" charset="-122"/>
              </a:rPr>
              <a:t>有了进一步发展。</a:t>
            </a:r>
            <a:endParaRPr lang="zh-CN" altLang="en-US" sz="3200" b="1">
              <a:solidFill>
                <a:schemeClr val="tx1"/>
              </a:solidFill>
              <a:effectLst>
                <a:outerShdw blurRad="38100" dist="38100" dir="2700000">
                  <a:srgbClr val="FFFFFF"/>
                </a:outerShdw>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 fill="hold"/>
                                        <p:tgtEl>
                                          <p:spTgt spid="10246"/>
                                        </p:tgtEl>
                                        <p:attrNameLst>
                                          <p:attrName>ppt_x</p:attrName>
                                        </p:attrNameLst>
                                      </p:cBhvr>
                                      <p:tavLst>
                                        <p:tav tm="0">
                                          <p:val>
                                            <p:strVal val="#ppt_x"/>
                                          </p:val>
                                        </p:tav>
                                        <p:tav tm="100000">
                                          <p:val>
                                            <p:strVal val="#ppt_x"/>
                                          </p:val>
                                        </p:tav>
                                      </p:tavLst>
                                    </p:anim>
                                    <p:anim calcmode="lin" valueType="num">
                                      <p:cBhvr additive="base">
                                        <p:cTn id="16"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additive="base">
                                        <p:cTn id="21" dur="500" fill="hold"/>
                                        <p:tgtEl>
                                          <p:spTgt spid="11267"/>
                                        </p:tgtEl>
                                        <p:attrNameLst>
                                          <p:attrName>ppt_x</p:attrName>
                                        </p:attrNameLst>
                                      </p:cBhvr>
                                      <p:tavLst>
                                        <p:tav tm="0">
                                          <p:val>
                                            <p:strVal val="#ppt_x"/>
                                          </p:val>
                                        </p:tav>
                                        <p:tav tm="100000">
                                          <p:val>
                                            <p:strVal val="#ppt_x"/>
                                          </p:val>
                                        </p:tav>
                                      </p:tavLst>
                                    </p:anim>
                                    <p:anim calcmode="lin" valueType="num">
                                      <p:cBhvr additive="base">
                                        <p:cTn id="22"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bldLvl="0"/>
      <p:bldP spid="112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xfrm>
            <a:off x="1919149" y="117497"/>
            <a:ext cx="8351796" cy="863760"/>
          </a:xfrm>
        </p:spPr>
        <p:txBody>
          <a:bodyPr anchor="ctr"/>
          <a:p>
            <a:pPr algn="l"/>
            <a:r>
              <a:rPr lang="zh-CN" altLang="en-US" sz="3200" dirty="0">
                <a:solidFill>
                  <a:srgbClr val="FF0000"/>
                </a:solidFill>
              </a:rPr>
              <a:t>比较凯恩斯主义、货币学派和供给学派的不同</a:t>
            </a:r>
            <a:endParaRPr lang="zh-CN" altLang="en-US" sz="3200" dirty="0">
              <a:solidFill>
                <a:srgbClr val="FF0000"/>
              </a:solidFill>
            </a:endParaRPr>
          </a:p>
        </p:txBody>
      </p:sp>
      <p:graphicFrame>
        <p:nvGraphicFramePr>
          <p:cNvPr id="15363" name="表格占位符 15362"/>
          <p:cNvGraphicFramePr/>
          <p:nvPr>
            <p:ph type="tbl" idx="1"/>
          </p:nvPr>
        </p:nvGraphicFramePr>
        <p:xfrm>
          <a:off x="1847699" y="909806"/>
          <a:ext cx="8279765" cy="5144135"/>
        </p:xfrm>
        <a:graphic>
          <a:graphicData uri="http://schemas.openxmlformats.org/drawingml/2006/table">
            <a:tbl>
              <a:tblPr/>
              <a:tblGrid>
                <a:gridCol w="1768475"/>
                <a:gridCol w="1754505"/>
                <a:gridCol w="1849755"/>
                <a:gridCol w="1059180"/>
                <a:gridCol w="1847850"/>
              </a:tblGrid>
              <a:tr h="1371600">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经济思想</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货币投放量与社会需求量</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政府开支</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税收</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国家干预力度</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r>
              <a:tr h="1372235">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凯恩斯主义</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E8D0D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适度通货膨胀</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E8D0D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赤字财政</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E8D0D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E8D0D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加强国家对经济的干预</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E8D0D0">
                        <a:alpha val="100000"/>
                      </a:srgbClr>
                    </a:solidFill>
                  </a:tcPr>
                </a:tc>
              </a:tr>
              <a:tr h="1028700">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货币学派</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控制货币发行</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rowSpan="2">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反对扩大政府开支、预算赤字</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rowSpan="2">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减税</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c rowSpan="2">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减少政府费经济的过度干预</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FFFFFF"/>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F4E9E9">
                        <a:alpha val="100000"/>
                      </a:srgbClr>
                    </a:solidFill>
                  </a:tcPr>
                </a:tc>
              </a:tr>
              <a:tr h="1371600">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供给学派</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E8D0D0">
                        <a:alpha val="100000"/>
                      </a:srgbClr>
                    </a:solidFill>
                  </a:tcPr>
                </a:tc>
                <a:tc>
                  <a:txBody>
                    <a:bodyPr wrap="square"/>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2800" b="1" dirty="0">
                          <a:solidFill>
                            <a:srgbClr val="000000"/>
                          </a:solidFill>
                          <a:latin typeface="Calibri" panose="020F0502020204030204" charset="0"/>
                        </a:rPr>
                        <a:t>扩大供应而不是消费需求</a:t>
                      </a:r>
                      <a:endParaRPr lang="zh-CN" altLang="en-US" sz="2800" b="1" dirty="0">
                        <a:solidFill>
                          <a:srgbClr val="000000"/>
                        </a:solidFill>
                        <a:latin typeface="Calibri" panose="020F0502020204030204" charset="0"/>
                      </a:endParaRPr>
                    </a:p>
                  </a:txBody>
                  <a:tcPr marL="91456" marR="91456" marT="45728" marB="45728" vert="horz" anchor="t">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T w="12700" cap="flat" cmpd="sng">
                      <a:solidFill>
                        <a:srgbClr val="C0504D"/>
                      </a:solidFill>
                      <a:prstDash val="solid"/>
                      <a:headEnd type="none" w="med" len="med"/>
                      <a:tailEnd type="none" w="med" len="med"/>
                    </a:lnT>
                    <a:lnB w="12700" cap="flat" cmpd="sng">
                      <a:solidFill>
                        <a:srgbClr val="C0504D"/>
                      </a:solidFill>
                      <a:prstDash val="solid"/>
                      <a:headEnd type="none" w="med" len="med"/>
                      <a:tailEnd type="none" w="med" len="med"/>
                    </a:lnB>
                    <a:lnTlToBr>
                      <a:noFill/>
                    </a:lnTlToBr>
                    <a:lnBlToTr>
                      <a:noFill/>
                    </a:lnBlToTr>
                    <a:solidFill>
                      <a:srgbClr val="E8D0D0">
                        <a:alpha val="100000"/>
                      </a:srgbClr>
                    </a:solidFill>
                  </a:tcPr>
                </a:tc>
                <a:tc vMerge="1">
                  <a:tcP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B w="12700" cap="flat" cmpd="sng">
                      <a:solidFill>
                        <a:srgbClr val="C0504D"/>
                      </a:solidFill>
                      <a:prstDash val="solid"/>
                      <a:headEnd type="none" w="med" len="med"/>
                      <a:tailEnd type="none" w="med" len="med"/>
                    </a:lnB>
                  </a:tcPr>
                </a:tc>
                <a:tc vMerge="1">
                  <a:tcP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B w="12700" cap="flat" cmpd="sng">
                      <a:solidFill>
                        <a:srgbClr val="C0504D"/>
                      </a:solidFill>
                      <a:prstDash val="solid"/>
                      <a:headEnd type="none" w="med" len="med"/>
                      <a:tailEnd type="none" w="med" len="med"/>
                    </a:lnB>
                  </a:tcPr>
                </a:tc>
                <a:tc vMerge="1">
                  <a:tcPr>
                    <a:lnL w="12700" cap="flat" cmpd="sng">
                      <a:solidFill>
                        <a:srgbClr val="C0504D"/>
                      </a:solidFill>
                      <a:prstDash val="solid"/>
                      <a:headEnd type="none" w="med" len="med"/>
                      <a:tailEnd type="none" w="med" len="med"/>
                    </a:lnL>
                    <a:lnR w="12700" cap="flat" cmpd="sng">
                      <a:solidFill>
                        <a:srgbClr val="C0504D"/>
                      </a:solidFill>
                      <a:prstDash val="solid"/>
                      <a:headEnd type="none" w="med" len="med"/>
                      <a:tailEnd type="none" w="med" len="med"/>
                    </a:lnR>
                    <a:lnB w="12700" cap="flat" cmpd="sng">
                      <a:solidFill>
                        <a:srgbClr val="C0504D"/>
                      </a:solidFill>
                      <a:prstDash val="solid"/>
                      <a:headEnd type="none" w="med" len="med"/>
                      <a:tailEnd type="none" w="med" len="med"/>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34820" y="-232459"/>
            <a:ext cx="11614431" cy="971550"/>
          </a:xfrm>
          <a:prstGeom prst="rect">
            <a:avLst/>
          </a:prstGeom>
        </p:spPr>
        <p:txBody>
          <a:bodyPr wrap="square">
            <a:spAutoFit/>
          </a:bodyPr>
          <a:lstStyle/>
          <a:p>
            <a:pPr algn="just" defTabSz="-635">
              <a:lnSpc>
                <a:spcPct val="150000"/>
              </a:lnSpc>
              <a:spcAft>
                <a:spcPts val="0"/>
              </a:spcAft>
              <a:tabLst>
                <a:tab pos="1890395" algn="l"/>
              </a:tabLst>
            </a:pPr>
            <a:r>
              <a:rPr lang="zh-CN" altLang="zh-CN" sz="2800" b="1" kern="100" dirty="0">
                <a:latin typeface="Times New Roman" panose="02020603050405020304"/>
                <a:ea typeface="华文细黑" panose="02010600040101010101" charset="-122"/>
                <a:cs typeface="Times New Roman" panose="02020603050405020304"/>
              </a:rPr>
              <a:t>探究点一　美国不断调整的经济政策</a:t>
            </a:r>
            <a:endParaRPr lang="zh-CN" altLang="zh-CN" sz="2800" b="1" kern="100" dirty="0">
              <a:latin typeface="Times New Roman" panose="02020603050405020304"/>
              <a:ea typeface="华文细黑" panose="02010600040101010101" charset="-122"/>
              <a:cs typeface="Times New Roman" panose="02020603050405020304"/>
            </a:endParaRPr>
          </a:p>
          <a:p>
            <a:pPr algn="just" defTabSz="-635">
              <a:lnSpc>
                <a:spcPct val="150000"/>
              </a:lnSpc>
              <a:spcAft>
                <a:spcPts val="0"/>
              </a:spcAft>
              <a:tabLst>
                <a:tab pos="1890395" algn="l"/>
              </a:tabLst>
            </a:pPr>
            <a:endParaRPr lang="zh-CN" altLang="zh-CN" sz="1050" kern="100" dirty="0">
              <a:latin typeface="宋体" panose="02010600030101010101" pitchFamily="2" charset="-122"/>
              <a:cs typeface="Courier New" panose="02070309020205020404"/>
            </a:endParaRPr>
          </a:p>
        </p:txBody>
      </p:sp>
      <p:graphicFrame>
        <p:nvGraphicFramePr>
          <p:cNvPr id="43131" name="表格 43130"/>
          <p:cNvGraphicFramePr/>
          <p:nvPr/>
        </p:nvGraphicFramePr>
        <p:xfrm>
          <a:off x="532765" y="636270"/>
          <a:ext cx="9589135" cy="5904865"/>
        </p:xfrm>
        <a:graphic>
          <a:graphicData uri="http://schemas.openxmlformats.org/drawingml/2006/table">
            <a:tbl>
              <a:tblPr/>
              <a:tblGrid>
                <a:gridCol w="1270000"/>
                <a:gridCol w="1461770"/>
                <a:gridCol w="1553210"/>
                <a:gridCol w="1914525"/>
                <a:gridCol w="1618615"/>
                <a:gridCol w="1771015"/>
              </a:tblGrid>
              <a:tr h="73850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zh-CN" altLang="en-US" sz="2400" b="1" dirty="0">
                          <a:solidFill>
                            <a:srgbClr val="FF3300"/>
                          </a:solidFill>
                          <a:ea typeface="黑体" panose="02010609060101010101" pitchFamily="49" charset="-122"/>
                        </a:rPr>
                        <a:t>时间</a:t>
                      </a:r>
                      <a:endParaRPr lang="zh-CN" altLang="en-US" sz="2400" b="1" dirty="0">
                        <a:solidFill>
                          <a:srgbClr val="FF3300"/>
                        </a:solidFill>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zh-CN" altLang="en-US" sz="2400" b="1" dirty="0">
                          <a:solidFill>
                            <a:srgbClr val="FF3300"/>
                          </a:solidFill>
                          <a:ea typeface="黑体" panose="02010609060101010101" pitchFamily="49" charset="-122"/>
                        </a:rPr>
                        <a:t>代表政府</a:t>
                      </a:r>
                      <a:endParaRPr lang="zh-CN" altLang="en-US" sz="2400" b="1" dirty="0">
                        <a:solidFill>
                          <a:srgbClr val="FF3300"/>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zh-CN" altLang="en-US" sz="2400" b="1" dirty="0">
                          <a:solidFill>
                            <a:srgbClr val="FF3300"/>
                          </a:solidFill>
                          <a:ea typeface="黑体" panose="02010609060101010101" pitchFamily="49" charset="-122"/>
                        </a:rPr>
                        <a:t>经济理论</a:t>
                      </a:r>
                      <a:endParaRPr lang="zh-CN" altLang="en-US" sz="2400" b="1" dirty="0">
                        <a:solidFill>
                          <a:srgbClr val="FF3300"/>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en-US" altLang="zh-CN" sz="2400" b="1" dirty="0">
                          <a:solidFill>
                            <a:srgbClr val="FF3300"/>
                          </a:solidFill>
                          <a:ea typeface="黑体" panose="02010609060101010101" pitchFamily="49" charset="-122"/>
                        </a:rPr>
                        <a:t> </a:t>
                      </a:r>
                      <a:r>
                        <a:rPr lang="zh-CN" altLang="en-US" sz="2400" b="1" dirty="0">
                          <a:solidFill>
                            <a:srgbClr val="FF3300"/>
                          </a:solidFill>
                          <a:ea typeface="黑体" panose="02010609060101010101" pitchFamily="49" charset="-122"/>
                        </a:rPr>
                        <a:t>经济政策</a:t>
                      </a:r>
                      <a:endParaRPr lang="zh-CN" altLang="en-US" sz="2400" b="1" dirty="0">
                        <a:solidFill>
                          <a:srgbClr val="FF3300"/>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zh-CN" altLang="en-US" sz="2400" b="1" dirty="0">
                          <a:solidFill>
                            <a:srgbClr val="FF3300"/>
                          </a:solidFill>
                          <a:ea typeface="黑体" panose="02010609060101010101" pitchFamily="49" charset="-122"/>
                        </a:rPr>
                        <a:t>     成效</a:t>
                      </a:r>
                      <a:endParaRPr lang="zh-CN" altLang="en-US" sz="2400" b="1" dirty="0">
                        <a:solidFill>
                          <a:srgbClr val="FF3300"/>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zh-CN" altLang="en-US" sz="2400" b="1" dirty="0">
                          <a:solidFill>
                            <a:srgbClr val="FF3300"/>
                          </a:solidFill>
                          <a:ea typeface="黑体" panose="02010609060101010101" pitchFamily="49" charset="-122"/>
                        </a:rPr>
                        <a:t>主要问题</a:t>
                      </a:r>
                      <a:endParaRPr lang="zh-CN" altLang="en-US" sz="2400" b="1" dirty="0">
                        <a:solidFill>
                          <a:srgbClr val="FF3300"/>
                        </a:solidFill>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3055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en-US" altLang="zh-CN" sz="1800" b="1">
                          <a:solidFill>
                            <a:srgbClr val="000808"/>
                          </a:solidFill>
                          <a:latin typeface="黑体" panose="02010609060101010101" pitchFamily="49" charset="-122"/>
                          <a:ea typeface="黑体" panose="02010609060101010101" pitchFamily="49" charset="-122"/>
                        </a:rPr>
                        <a:t>50</a:t>
                      </a:r>
                      <a:r>
                        <a:rPr lang="zh-CN" altLang="en-US" sz="1800" b="1" dirty="0">
                          <a:solidFill>
                            <a:srgbClr val="000808"/>
                          </a:solidFill>
                          <a:latin typeface="黑体" panose="02010609060101010101" pitchFamily="49" charset="-122"/>
                          <a:ea typeface="黑体" panose="02010609060101010101" pitchFamily="49" charset="-122"/>
                        </a:rPr>
                        <a:t>年代</a:t>
                      </a:r>
                      <a:endParaRPr lang="zh-CN" altLang="en-US" sz="1800" b="1" dirty="0">
                        <a:solidFill>
                          <a:srgbClr val="000808"/>
                        </a:solidFill>
                        <a:latin typeface="黑体" panose="02010609060101010101" pitchFamily="49" charset="-122"/>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en-US" altLang="zh-CN" sz="1800" b="1" dirty="0">
                          <a:solidFill>
                            <a:srgbClr val="0000FF"/>
                          </a:solidFill>
                          <a:latin typeface="黑体" panose="02010609060101010101" pitchFamily="49" charset="-122"/>
                          <a:ea typeface="黑体" panose="02010609060101010101" pitchFamily="49" charset="-122"/>
                        </a:rPr>
                        <a:t> </a:t>
                      </a:r>
                      <a:r>
                        <a:rPr lang="zh-CN" altLang="en-US" sz="1800" b="1" dirty="0">
                          <a:solidFill>
                            <a:srgbClr val="0000FF"/>
                          </a:solidFill>
                          <a:latin typeface="黑体" panose="02010609060101010101" pitchFamily="49" charset="-122"/>
                          <a:ea typeface="黑体" panose="02010609060101010101" pitchFamily="49" charset="-122"/>
                        </a:rPr>
                        <a:t>杜、艾</a:t>
                      </a: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96900">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en-US" altLang="zh-CN" sz="1800" b="1">
                          <a:solidFill>
                            <a:srgbClr val="000808"/>
                          </a:solidFill>
                          <a:latin typeface="黑体" panose="02010609060101010101" pitchFamily="49" charset="-122"/>
                          <a:ea typeface="黑体" panose="02010609060101010101" pitchFamily="49" charset="-122"/>
                        </a:rPr>
                        <a:t>60</a:t>
                      </a:r>
                      <a:r>
                        <a:rPr lang="zh-CN" altLang="en-US" sz="1800" b="1" dirty="0">
                          <a:solidFill>
                            <a:srgbClr val="000808"/>
                          </a:solidFill>
                          <a:latin typeface="黑体" panose="02010609060101010101" pitchFamily="49" charset="-122"/>
                          <a:ea typeface="黑体" panose="02010609060101010101" pitchFamily="49" charset="-122"/>
                        </a:rPr>
                        <a:t>年代</a:t>
                      </a:r>
                      <a:endParaRPr lang="zh-CN" altLang="en-US" sz="1800" b="1" dirty="0">
                        <a:solidFill>
                          <a:srgbClr val="000808"/>
                        </a:solidFill>
                        <a:latin typeface="黑体" panose="02010609060101010101" pitchFamily="49" charset="-122"/>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en-US" altLang="zh-CN" sz="1800" b="1" dirty="0">
                          <a:solidFill>
                            <a:srgbClr val="0000FF"/>
                          </a:solidFill>
                          <a:latin typeface="黑体" panose="02010609060101010101" pitchFamily="49" charset="-122"/>
                          <a:ea typeface="黑体" panose="02010609060101010101" pitchFamily="49" charset="-122"/>
                        </a:rPr>
                        <a:t>  </a:t>
                      </a: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r>
              <a:tr h="842010">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en-US" altLang="zh-CN" sz="1800" b="1">
                          <a:solidFill>
                            <a:srgbClr val="000808"/>
                          </a:solidFill>
                          <a:latin typeface="黑体" panose="02010609060101010101" pitchFamily="49" charset="-122"/>
                          <a:ea typeface="黑体" panose="02010609060101010101" pitchFamily="49" charset="-122"/>
                        </a:rPr>
                        <a:t>70</a:t>
                      </a:r>
                      <a:r>
                        <a:rPr lang="zh-CN" altLang="en-US" sz="1800" b="1" dirty="0">
                          <a:solidFill>
                            <a:srgbClr val="000808"/>
                          </a:solidFill>
                          <a:latin typeface="黑体" panose="02010609060101010101" pitchFamily="49" charset="-122"/>
                          <a:ea typeface="黑体" panose="02010609060101010101" pitchFamily="49" charset="-122"/>
                        </a:rPr>
                        <a:t>年代</a:t>
                      </a:r>
                      <a:endParaRPr lang="zh-CN" altLang="en-US" sz="1800" b="1" dirty="0">
                        <a:solidFill>
                          <a:srgbClr val="000808"/>
                        </a:solidFill>
                        <a:latin typeface="黑体" panose="02010609060101010101" pitchFamily="49" charset="-122"/>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sym typeface="+mn-ea"/>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凯恩斯主义</a:t>
                      </a: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20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50365">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en-US" altLang="zh-CN" sz="1800" b="1">
                        <a:solidFill>
                          <a:srgbClr val="000808"/>
                        </a:solidFill>
                        <a:latin typeface="黑体" panose="02010609060101010101" pitchFamily="49" charset="-122"/>
                        <a:ea typeface="黑体" panose="02010609060101010101" pitchFamily="49" charset="-122"/>
                      </a:endParaRPr>
                    </a:p>
                    <a:p>
                      <a:pPr marL="0" lvl="0" indent="0">
                        <a:buNone/>
                      </a:pPr>
                      <a:endParaRPr lang="en-US" altLang="zh-CN" sz="1800" b="1">
                        <a:solidFill>
                          <a:srgbClr val="000808"/>
                        </a:solidFill>
                        <a:latin typeface="黑体" panose="02010609060101010101" pitchFamily="49" charset="-122"/>
                        <a:ea typeface="黑体" panose="02010609060101010101" pitchFamily="49" charset="-122"/>
                      </a:endParaRPr>
                    </a:p>
                    <a:p>
                      <a:pPr marL="0" lvl="0" indent="0">
                        <a:buNone/>
                      </a:pPr>
                      <a:r>
                        <a:rPr lang="en-US" altLang="zh-CN" sz="1800" b="1">
                          <a:solidFill>
                            <a:srgbClr val="000808"/>
                          </a:solidFill>
                          <a:latin typeface="黑体" panose="02010609060101010101" pitchFamily="49" charset="-122"/>
                          <a:ea typeface="黑体" panose="02010609060101010101" pitchFamily="49" charset="-122"/>
                        </a:rPr>
                        <a:t>80</a:t>
                      </a:r>
                      <a:r>
                        <a:rPr lang="zh-CN" altLang="en-US" sz="1800" b="1" dirty="0">
                          <a:solidFill>
                            <a:srgbClr val="000808"/>
                          </a:solidFill>
                          <a:latin typeface="黑体" panose="02010609060101010101" pitchFamily="49" charset="-122"/>
                          <a:ea typeface="黑体" panose="02010609060101010101" pitchFamily="49" charset="-122"/>
                        </a:rPr>
                        <a:t>年代</a:t>
                      </a:r>
                      <a:endParaRPr lang="zh-CN" altLang="en-US" sz="1800" b="1" dirty="0">
                        <a:solidFill>
                          <a:srgbClr val="000808"/>
                        </a:solidFill>
                        <a:latin typeface="黑体" panose="02010609060101010101" pitchFamily="49" charset="-122"/>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rPr>
                        <a:t>   </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20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rPr>
                        <a:t>  经济复苏</a:t>
                      </a: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446530">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en-US" altLang="zh-CN" sz="1800" b="1">
                        <a:solidFill>
                          <a:srgbClr val="000808"/>
                        </a:solidFill>
                        <a:latin typeface="黑体" panose="02010609060101010101" pitchFamily="49" charset="-122"/>
                        <a:ea typeface="黑体" panose="02010609060101010101" pitchFamily="49" charset="-122"/>
                      </a:endParaRPr>
                    </a:p>
                    <a:p>
                      <a:pPr marL="0" lvl="0" indent="0">
                        <a:buNone/>
                      </a:pPr>
                      <a:r>
                        <a:rPr lang="en-US" altLang="zh-CN" sz="1800" b="1">
                          <a:solidFill>
                            <a:srgbClr val="000808"/>
                          </a:solidFill>
                          <a:latin typeface="黑体" panose="02010609060101010101" pitchFamily="49" charset="-122"/>
                          <a:ea typeface="黑体" panose="02010609060101010101" pitchFamily="49" charset="-122"/>
                        </a:rPr>
                        <a:t>90</a:t>
                      </a:r>
                      <a:r>
                        <a:rPr lang="zh-CN" altLang="en-US" sz="1800" b="1" dirty="0">
                          <a:solidFill>
                            <a:srgbClr val="000808"/>
                          </a:solidFill>
                          <a:latin typeface="黑体" panose="02010609060101010101" pitchFamily="49" charset="-122"/>
                          <a:ea typeface="黑体" panose="02010609060101010101" pitchFamily="49" charset="-122"/>
                        </a:rPr>
                        <a:t>年代</a:t>
                      </a:r>
                      <a:endParaRPr lang="zh-CN" altLang="en-US" sz="1800" b="1" dirty="0">
                        <a:solidFill>
                          <a:srgbClr val="000808"/>
                        </a:solidFill>
                        <a:latin typeface="黑体" panose="02010609060101010101" pitchFamily="49" charset="-122"/>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r>
                        <a:rPr lang="zh-CN" altLang="en-US" sz="1800" b="1" dirty="0">
                          <a:solidFill>
                            <a:srgbClr val="0000FF"/>
                          </a:solidFill>
                          <a:latin typeface="黑体" panose="02010609060101010101" pitchFamily="49" charset="-122"/>
                          <a:ea typeface="黑体" panose="02010609060101010101" pitchFamily="49" charset="-122"/>
                        </a:rPr>
                        <a:t>      </a:t>
                      </a: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buClr>
                          <a:schemeClr val="accent2"/>
                        </a:buClr>
                        <a:defRPr sz="2400" kern="1200"/>
                      </a:lvl2pPr>
                      <a:lvl3pPr marL="1143000" lvl="2" indent="-228600">
                        <a:buClr>
                          <a:schemeClr val="hlink"/>
                        </a:buClr>
                        <a:defRPr sz="2000" kern="1200"/>
                      </a:lvl3pPr>
                      <a:lvl4pPr marL="1600200" lvl="3" indent="-228600">
                        <a:buClr>
                          <a:schemeClr val="accent2"/>
                        </a:buClr>
                        <a:defRPr sz="1800" kern="1200"/>
                      </a:lvl4pPr>
                      <a:lvl5pPr marL="2057400" lvl="4" indent="-228600">
                        <a:buClr>
                          <a:schemeClr val="hlink"/>
                        </a:buClr>
                        <a:defRPr sz="1800" kern="1200"/>
                      </a:lvl5pPr>
                    </a:lstStyle>
                    <a:p>
                      <a:pPr marL="0" lvl="0" indent="0">
                        <a:buNone/>
                      </a:pP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rPr>
                        <a:t>两极分化</a:t>
                      </a:r>
                      <a:endParaRPr lang="zh-CN" altLang="en-US" sz="1800" b="1" dirty="0">
                        <a:solidFill>
                          <a:srgbClr val="0000FF"/>
                        </a:solidFill>
                        <a:latin typeface="黑体" panose="02010609060101010101" pitchFamily="49" charset="-122"/>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889125" y="2101215"/>
            <a:ext cx="958850" cy="365760"/>
          </a:xfrm>
          <a:prstGeom prst="rect">
            <a:avLst/>
          </a:prstGeom>
          <a:noFill/>
        </p:spPr>
        <p:txBody>
          <a:bodyPr wrap="square" rtlCol="0">
            <a:spAutoFit/>
          </a:bodyPr>
          <a:p>
            <a:pPr marL="0" lvl="0" algn="l" defTabSz="914400" fontAlgn="base">
              <a:spcBef>
                <a:spcPct val="20000"/>
              </a:spcBef>
              <a:buClr>
                <a:schemeClr val="hlink"/>
              </a:buClr>
              <a:buSzPct val="75000"/>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sym typeface="+mn-ea"/>
              </a:rPr>
              <a:t>肯、约</a:t>
            </a:r>
            <a:endParaRPr lang="zh-CN" altLang="en-US" sz="1800" b="1" dirty="0">
              <a:solidFill>
                <a:srgbClr val="0000FF"/>
              </a:solidFill>
              <a:latin typeface="黑体" panose="02010609060101010101" pitchFamily="49" charset="-122"/>
              <a:ea typeface="黑体" panose="02010609060101010101" pitchFamily="49" charset="-122"/>
            </a:endParaRPr>
          </a:p>
        </p:txBody>
      </p:sp>
      <p:sp>
        <p:nvSpPr>
          <p:cNvPr id="4" name="文本框 3"/>
          <p:cNvSpPr txBox="1"/>
          <p:nvPr/>
        </p:nvSpPr>
        <p:spPr>
          <a:xfrm>
            <a:off x="3296920" y="1735455"/>
            <a:ext cx="1443990" cy="365760"/>
          </a:xfrm>
          <a:prstGeom prst="rect">
            <a:avLst/>
          </a:prstGeom>
          <a:noFill/>
        </p:spPr>
        <p:txBody>
          <a:bodyPr wrap="square" rtlCol="0">
            <a:spAutoFit/>
          </a:bodyPr>
          <a:p>
            <a:pPr marL="0" lvl="0" algn="l" defTabSz="914400" fontAlgn="base">
              <a:spcBef>
                <a:spcPct val="20000"/>
              </a:spcBef>
              <a:buClr>
                <a:schemeClr val="hlink"/>
              </a:buClr>
              <a:buSzPct val="75000"/>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sym typeface="+mn-ea"/>
              </a:rPr>
              <a:t>凯恩斯主义</a:t>
            </a:r>
            <a:endParaRPr lang="zh-CN" altLang="en-US" sz="1800" b="1" dirty="0">
              <a:solidFill>
                <a:srgbClr val="0000FF"/>
              </a:solidFill>
              <a:latin typeface="黑体" panose="02010609060101010101" pitchFamily="49" charset="-122"/>
              <a:ea typeface="黑体" panose="02010609060101010101" pitchFamily="49" charset="-122"/>
            </a:endParaRPr>
          </a:p>
        </p:txBody>
      </p:sp>
      <p:sp>
        <p:nvSpPr>
          <p:cNvPr id="5" name="文本框 4"/>
          <p:cNvSpPr txBox="1"/>
          <p:nvPr/>
        </p:nvSpPr>
        <p:spPr>
          <a:xfrm>
            <a:off x="5067935" y="1522095"/>
            <a:ext cx="1503045" cy="365760"/>
          </a:xfrm>
          <a:prstGeom prst="rect">
            <a:avLst/>
          </a:prstGeom>
          <a:noFill/>
        </p:spPr>
        <p:txBody>
          <a:bodyPr wrap="square" rtlCol="0">
            <a:spAutoFit/>
          </a:bodyPr>
          <a:p>
            <a:r>
              <a:rPr lang="zh-CN" altLang="en-US" sz="1800" b="1" dirty="0">
                <a:solidFill>
                  <a:srgbClr val="0000FF"/>
                </a:solidFill>
                <a:latin typeface="黑体" panose="02010609060101010101" pitchFamily="49" charset="-122"/>
                <a:ea typeface="黑体" panose="02010609060101010101" pitchFamily="49" charset="-122"/>
                <a:sym typeface="+mn-ea"/>
              </a:rPr>
              <a:t>充分就业</a:t>
            </a:r>
            <a:endParaRPr lang="zh-CN" altLang="en-US" sz="1800"/>
          </a:p>
        </p:txBody>
      </p:sp>
      <p:sp>
        <p:nvSpPr>
          <p:cNvPr id="6" name="文本框 5"/>
          <p:cNvSpPr txBox="1"/>
          <p:nvPr/>
        </p:nvSpPr>
        <p:spPr>
          <a:xfrm>
            <a:off x="5067935" y="2101215"/>
            <a:ext cx="1102360" cy="365760"/>
          </a:xfrm>
          <a:prstGeom prst="rect">
            <a:avLst/>
          </a:prstGeom>
          <a:noFill/>
        </p:spPr>
        <p:txBody>
          <a:bodyPr wrap="none" rtlCol="0">
            <a:spAutoFit/>
          </a:bodyPr>
          <a:p>
            <a:pPr algn="l"/>
            <a:r>
              <a:rPr lang="zh-CN" altLang="en-US" sz="1800" b="1" dirty="0">
                <a:solidFill>
                  <a:srgbClr val="0000FF"/>
                </a:solidFill>
                <a:latin typeface="黑体" panose="02010609060101010101" pitchFamily="49" charset="-122"/>
                <a:ea typeface="黑体" panose="02010609060101010101" pitchFamily="49" charset="-122"/>
                <a:sym typeface="+mn-ea"/>
              </a:rPr>
              <a:t>赤字财政</a:t>
            </a:r>
            <a:endParaRPr lang="zh-CN" altLang="en-US" sz="1800"/>
          </a:p>
        </p:txBody>
      </p:sp>
      <p:sp>
        <p:nvSpPr>
          <p:cNvPr id="8" name="文本框 7"/>
          <p:cNvSpPr txBox="1"/>
          <p:nvPr/>
        </p:nvSpPr>
        <p:spPr>
          <a:xfrm>
            <a:off x="6948170" y="1598295"/>
            <a:ext cx="1361440" cy="64008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经济发展的黄金时代</a:t>
            </a:r>
            <a:endParaRPr lang="zh-CN" altLang="en-US" sz="1800" b="1" dirty="0">
              <a:solidFill>
                <a:srgbClr val="0000FF"/>
              </a:solidFill>
              <a:latin typeface="黑体" panose="02010609060101010101" pitchFamily="49" charset="-122"/>
              <a:ea typeface="黑体" panose="02010609060101010101" pitchFamily="49" charset="-122"/>
              <a:sym typeface="+mn-ea"/>
            </a:endParaRPr>
          </a:p>
        </p:txBody>
      </p:sp>
      <p:sp>
        <p:nvSpPr>
          <p:cNvPr id="9" name="文本框 8"/>
          <p:cNvSpPr txBox="1"/>
          <p:nvPr/>
        </p:nvSpPr>
        <p:spPr>
          <a:xfrm>
            <a:off x="8562975" y="1522095"/>
            <a:ext cx="1204595" cy="1005840"/>
          </a:xfrm>
          <a:prstGeom prst="rect">
            <a:avLst/>
          </a:prstGeom>
          <a:noFill/>
        </p:spPr>
        <p:txBody>
          <a:bodyPr wrap="square" rtlCol="0">
            <a:spAutoFit/>
          </a:bodyPr>
          <a:p>
            <a:pPr marL="0" lvl="0" indent="0">
              <a:buNone/>
            </a:pPr>
            <a:r>
              <a:rPr lang="zh-CN" altLang="en-US" sz="2000" b="1" dirty="0">
                <a:solidFill>
                  <a:srgbClr val="0000FF"/>
                </a:solidFill>
                <a:latin typeface="黑体" panose="02010609060101010101" pitchFamily="49" charset="-122"/>
                <a:ea typeface="黑体" panose="02010609060101010101" pitchFamily="49" charset="-122"/>
                <a:sym typeface="+mn-ea"/>
              </a:rPr>
              <a:t>高赤字</a:t>
            </a:r>
            <a:endParaRPr lang="zh-CN" altLang="en-US" sz="20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2000" b="1" dirty="0">
                <a:solidFill>
                  <a:srgbClr val="0000FF"/>
                </a:solidFill>
                <a:latin typeface="黑体" panose="02010609060101010101" pitchFamily="49" charset="-122"/>
                <a:ea typeface="黑体" panose="02010609060101010101" pitchFamily="49" charset="-122"/>
                <a:sym typeface="+mn-ea"/>
              </a:rPr>
              <a:t>高国债</a:t>
            </a:r>
            <a:endParaRPr lang="zh-CN" altLang="en-US" sz="20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2000" b="1" dirty="0">
                <a:solidFill>
                  <a:srgbClr val="0000FF"/>
                </a:solidFill>
                <a:latin typeface="黑体" panose="02010609060101010101" pitchFamily="49" charset="-122"/>
                <a:ea typeface="黑体" panose="02010609060101010101" pitchFamily="49" charset="-122"/>
                <a:sym typeface="+mn-ea"/>
              </a:rPr>
              <a:t>高通胀</a:t>
            </a:r>
            <a:endParaRPr lang="zh-CN" altLang="en-US" sz="2000"/>
          </a:p>
        </p:txBody>
      </p:sp>
      <p:sp>
        <p:nvSpPr>
          <p:cNvPr id="10" name="文本框 9"/>
          <p:cNvSpPr txBox="1"/>
          <p:nvPr/>
        </p:nvSpPr>
        <p:spPr>
          <a:xfrm>
            <a:off x="1889125" y="2756535"/>
            <a:ext cx="930910" cy="640080"/>
          </a:xfrm>
          <a:prstGeom prst="rect">
            <a:avLst/>
          </a:prstGeom>
          <a:noFill/>
        </p:spPr>
        <p:txBody>
          <a:bodyPr wrap="square" rtlCol="0">
            <a:spAutoFit/>
          </a:bodyPr>
          <a:p>
            <a:r>
              <a:rPr lang="zh-CN" altLang="en-US" sz="1800" b="1" dirty="0">
                <a:solidFill>
                  <a:srgbClr val="0000FF"/>
                </a:solidFill>
                <a:latin typeface="黑体" panose="02010609060101010101" pitchFamily="49" charset="-122"/>
                <a:ea typeface="黑体" panose="02010609060101010101" pitchFamily="49" charset="-122"/>
                <a:sym typeface="+mn-ea"/>
              </a:rPr>
              <a:t>尼、福、卡</a:t>
            </a:r>
            <a:endParaRPr lang="zh-CN" altLang="en-US" sz="1800"/>
          </a:p>
        </p:txBody>
      </p:sp>
      <p:sp>
        <p:nvSpPr>
          <p:cNvPr id="12" name="文本框 11"/>
          <p:cNvSpPr txBox="1"/>
          <p:nvPr/>
        </p:nvSpPr>
        <p:spPr>
          <a:xfrm>
            <a:off x="4997450" y="2710815"/>
            <a:ext cx="1385570" cy="64008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紧缩财政</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赤字财政</a:t>
            </a:r>
            <a:endParaRPr lang="zh-CN" altLang="en-US" sz="1800"/>
          </a:p>
        </p:txBody>
      </p:sp>
      <p:sp>
        <p:nvSpPr>
          <p:cNvPr id="13" name="文本框 12"/>
          <p:cNvSpPr txBox="1"/>
          <p:nvPr/>
        </p:nvSpPr>
        <p:spPr>
          <a:xfrm>
            <a:off x="7070725" y="2847975"/>
            <a:ext cx="1115695" cy="36576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成效不大</a:t>
            </a:r>
            <a:endParaRPr lang="zh-CN" altLang="en-US" sz="1800"/>
          </a:p>
        </p:txBody>
      </p:sp>
      <p:sp>
        <p:nvSpPr>
          <p:cNvPr id="14" name="文本框 13"/>
          <p:cNvSpPr txBox="1"/>
          <p:nvPr/>
        </p:nvSpPr>
        <p:spPr>
          <a:xfrm>
            <a:off x="8562975" y="2847975"/>
            <a:ext cx="1101725" cy="457200"/>
          </a:xfrm>
          <a:prstGeom prst="rect">
            <a:avLst/>
          </a:prstGeom>
          <a:noFill/>
        </p:spPr>
        <p:txBody>
          <a:bodyPr wrap="square" rtlCol="0">
            <a:spAutoFit/>
          </a:bodyPr>
          <a:p>
            <a:r>
              <a:rPr lang="zh-CN" altLang="en-US" b="1" dirty="0">
                <a:solidFill>
                  <a:srgbClr val="0000FF"/>
                </a:solidFill>
                <a:latin typeface="黑体" panose="02010609060101010101" pitchFamily="49" charset="-122"/>
                <a:ea typeface="黑体" panose="02010609060101010101" pitchFamily="49" charset="-122"/>
                <a:sym typeface="+mn-ea"/>
              </a:rPr>
              <a:t>滞胀</a:t>
            </a:r>
            <a:endParaRPr lang="zh-CN" altLang="en-US"/>
          </a:p>
        </p:txBody>
      </p:sp>
      <p:sp>
        <p:nvSpPr>
          <p:cNvPr id="15" name="文本框 14"/>
          <p:cNvSpPr txBox="1"/>
          <p:nvPr/>
        </p:nvSpPr>
        <p:spPr>
          <a:xfrm>
            <a:off x="1978025" y="4112260"/>
            <a:ext cx="869950" cy="457200"/>
          </a:xfrm>
          <a:prstGeom prst="rect">
            <a:avLst/>
          </a:prstGeom>
          <a:noFill/>
        </p:spPr>
        <p:txBody>
          <a:bodyPr wrap="square" rtlCol="0">
            <a:spAutoFit/>
          </a:bodyPr>
          <a:p>
            <a:pPr marL="0" lvl="0" indent="0">
              <a:buNone/>
            </a:pPr>
            <a:r>
              <a:rPr lang="zh-CN" altLang="en-US" b="1" dirty="0">
                <a:solidFill>
                  <a:srgbClr val="0000FF"/>
                </a:solidFill>
                <a:latin typeface="黑体" panose="02010609060101010101" pitchFamily="49" charset="-122"/>
                <a:ea typeface="黑体" panose="02010609060101010101" pitchFamily="49" charset="-122"/>
                <a:sym typeface="+mn-ea"/>
              </a:rPr>
              <a:t>里根</a:t>
            </a:r>
            <a:endParaRPr lang="zh-CN" altLang="en-US"/>
          </a:p>
        </p:txBody>
      </p:sp>
      <p:sp>
        <p:nvSpPr>
          <p:cNvPr id="16" name="文本框 15"/>
          <p:cNvSpPr txBox="1"/>
          <p:nvPr/>
        </p:nvSpPr>
        <p:spPr>
          <a:xfrm>
            <a:off x="3458845" y="3929380"/>
            <a:ext cx="1119505" cy="64008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货币学派</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供给学派</a:t>
            </a:r>
            <a:endParaRPr lang="zh-CN" altLang="en-US" sz="1800"/>
          </a:p>
        </p:txBody>
      </p:sp>
      <p:sp>
        <p:nvSpPr>
          <p:cNvPr id="17" name="文本框 16"/>
          <p:cNvSpPr txBox="1"/>
          <p:nvPr/>
        </p:nvSpPr>
        <p:spPr>
          <a:xfrm>
            <a:off x="4946015" y="3655060"/>
            <a:ext cx="1746885" cy="118872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削减开支</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紧缩货币</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减税</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加大国防开支</a:t>
            </a:r>
            <a:endParaRPr lang="zh-CN" altLang="en-US" sz="1800"/>
          </a:p>
        </p:txBody>
      </p:sp>
      <p:sp>
        <p:nvSpPr>
          <p:cNvPr id="18" name="文本框 17"/>
          <p:cNvSpPr txBox="1"/>
          <p:nvPr/>
        </p:nvSpPr>
        <p:spPr>
          <a:xfrm>
            <a:off x="8562975" y="3655060"/>
            <a:ext cx="1379220" cy="118872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高赤字</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高国债</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高利率</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高逆差</a:t>
            </a:r>
            <a:endParaRPr lang="zh-CN" altLang="en-US" sz="1800"/>
          </a:p>
        </p:txBody>
      </p:sp>
      <p:sp>
        <p:nvSpPr>
          <p:cNvPr id="19" name="文本框 18"/>
          <p:cNvSpPr txBox="1"/>
          <p:nvPr/>
        </p:nvSpPr>
        <p:spPr>
          <a:xfrm>
            <a:off x="1889125" y="5697220"/>
            <a:ext cx="1194435" cy="457200"/>
          </a:xfrm>
          <a:prstGeom prst="rect">
            <a:avLst/>
          </a:prstGeom>
          <a:noFill/>
        </p:spPr>
        <p:txBody>
          <a:bodyPr wrap="square" rtlCol="0">
            <a:spAutoFit/>
          </a:bodyPr>
          <a:p>
            <a:r>
              <a:rPr lang="zh-CN" altLang="en-US" b="1" dirty="0">
                <a:solidFill>
                  <a:srgbClr val="0000FF"/>
                </a:solidFill>
                <a:latin typeface="黑体" panose="02010609060101010101" pitchFamily="49" charset="-122"/>
                <a:ea typeface="黑体" panose="02010609060101010101" pitchFamily="49" charset="-122"/>
                <a:sym typeface="+mn-ea"/>
              </a:rPr>
              <a:t>克林顿</a:t>
            </a:r>
            <a:endParaRPr lang="zh-CN" altLang="en-US"/>
          </a:p>
        </p:txBody>
      </p:sp>
      <p:sp>
        <p:nvSpPr>
          <p:cNvPr id="20" name="文本框 19"/>
          <p:cNvSpPr txBox="1"/>
          <p:nvPr/>
        </p:nvSpPr>
        <p:spPr>
          <a:xfrm>
            <a:off x="3443605" y="5514340"/>
            <a:ext cx="1134745" cy="64008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宏观调控</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微观自主</a:t>
            </a:r>
            <a:endParaRPr lang="zh-CN" altLang="en-US" sz="1800"/>
          </a:p>
        </p:txBody>
      </p:sp>
      <p:sp>
        <p:nvSpPr>
          <p:cNvPr id="21" name="文本框 20"/>
          <p:cNvSpPr txBox="1"/>
          <p:nvPr/>
        </p:nvSpPr>
        <p:spPr>
          <a:xfrm>
            <a:off x="4997450" y="5102860"/>
            <a:ext cx="1426845" cy="146304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消灭赤字</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扶持高新技术和第三产业</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鼓励出口</a:t>
            </a:r>
            <a:endParaRPr lang="zh-CN" altLang="en-US" sz="1800"/>
          </a:p>
        </p:txBody>
      </p:sp>
      <p:sp>
        <p:nvSpPr>
          <p:cNvPr id="22" name="文本框 21"/>
          <p:cNvSpPr txBox="1"/>
          <p:nvPr/>
        </p:nvSpPr>
        <p:spPr>
          <a:xfrm>
            <a:off x="6993890" y="5377180"/>
            <a:ext cx="1189355" cy="914400"/>
          </a:xfrm>
          <a:prstGeom prst="rect">
            <a:avLst/>
          </a:prstGeom>
          <a:noFill/>
        </p:spPr>
        <p:txBody>
          <a:bodyPr wrap="square" rtlCol="0">
            <a:spAutoFit/>
          </a:bodyPr>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“新经济”</a:t>
            </a:r>
            <a:endParaRPr lang="zh-CN" altLang="en-US" sz="1800" b="1" dirty="0">
              <a:solidFill>
                <a:srgbClr val="0000FF"/>
              </a:solidFill>
              <a:latin typeface="黑体" panose="02010609060101010101" pitchFamily="49" charset="-122"/>
              <a:ea typeface="黑体" panose="02010609060101010101" pitchFamily="49" charset="-122"/>
            </a:endParaRPr>
          </a:p>
          <a:p>
            <a:pPr marL="0" lvl="0" indent="0">
              <a:buNone/>
            </a:pPr>
            <a:r>
              <a:rPr lang="zh-CN" altLang="en-US" sz="1800" b="1" dirty="0">
                <a:solidFill>
                  <a:srgbClr val="0000FF"/>
                </a:solidFill>
                <a:latin typeface="黑体" panose="02010609060101010101" pitchFamily="49" charset="-122"/>
                <a:ea typeface="黑体" panose="02010609060101010101" pitchFamily="49" charset="-122"/>
                <a:sym typeface="+mn-ea"/>
              </a:rPr>
              <a:t>（一高两低）</a:t>
            </a:r>
            <a:endParaRPr lang="zh-CN" alt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blinds(horizontal)">
                                      <p:cBhvr>
                                        <p:cTn id="45" dur="500"/>
                                        <p:tgtEl>
                                          <p:spTgt spid="1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linds(horizont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linds(horizont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linds(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animEffect transition="in" filter="blinds(horizontal)">
                                      <p:cBhvr>
                                        <p:cTn id="90" dur="500"/>
                                        <p:tgtEl>
                                          <p:spTgt spid="21"/>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22">
                                            <p:txEl>
                                              <p:pRg st="0" end="0"/>
                                            </p:txEl>
                                          </p:spTgt>
                                        </p:tgtEl>
                                        <p:attrNameLst>
                                          <p:attrName>style.visibility</p:attrName>
                                        </p:attrNameLst>
                                      </p:cBhvr>
                                      <p:to>
                                        <p:strVal val="visible"/>
                                      </p:to>
                                    </p:set>
                                    <p:animEffect transition="in" filter="blinds(horizontal)">
                                      <p:cBhvr>
                                        <p:cTn id="95" dur="500"/>
                                        <p:tgtEl>
                                          <p:spTgt spid="22">
                                            <p:txEl>
                                              <p:pRg st="0" end="0"/>
                                            </p:txEl>
                                          </p:spTgt>
                                        </p:tgtEl>
                                      </p:cBhvr>
                                    </p:animEffect>
                                  </p:childTnLst>
                                </p:cTn>
                              </p:par>
                              <p:par>
                                <p:cTn id="96" presetID="3" presetClass="entr" presetSubtype="10" fill="hold" nodeType="with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blinds(horizontal)">
                                      <p:cBhvr>
                                        <p:cTn id="9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10" grpId="0"/>
      <p:bldP spid="13" grpId="0"/>
      <p:bldP spid="14" grpId="0"/>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100" name="文本框 99"/>
          <p:cNvSpPr txBox="1"/>
          <p:nvPr/>
        </p:nvSpPr>
        <p:spPr>
          <a:xfrm>
            <a:off x="247650" y="393065"/>
            <a:ext cx="9832975" cy="518160"/>
          </a:xfrm>
          <a:prstGeom prst="rect">
            <a:avLst/>
          </a:prstGeom>
          <a:noFill/>
          <a:ln w="9525">
            <a:noFill/>
          </a:ln>
        </p:spPr>
        <p:txBody>
          <a:bodyPr wrap="square">
            <a:spAutoFit/>
          </a:bodyPr>
          <a:p>
            <a:pPr marL="0" indent="0" algn="l"/>
            <a:r>
              <a:rPr lang="en-US" altLang="zh-CN" sz="2800" b="0" u="none">
                <a:latin typeface="黑体" panose="02010609060101010101" pitchFamily="49" charset="-122"/>
                <a:ea typeface="黑体" panose="02010609060101010101" pitchFamily="49" charset="-122"/>
                <a:cs typeface="黑体" panose="02010609060101010101" pitchFamily="49" charset="-122"/>
              </a:rPr>
              <a:t>2</a:t>
            </a:r>
            <a:r>
              <a:rPr lang="zh-CN" altLang="en-US" sz="2800" b="0" u="none">
                <a:latin typeface="黑体" panose="02010609060101010101" pitchFamily="49" charset="-122"/>
                <a:ea typeface="黑体" panose="02010609060101010101" pitchFamily="49" charset="-122"/>
                <a:cs typeface="黑体" panose="02010609060101010101" pitchFamily="49" charset="-122"/>
              </a:rPr>
              <a:t>、在下列美国经济增长曲线图上标注出各时期经济发展特点。</a:t>
            </a:r>
            <a:endParaRPr lang="zh-CN" altLang="en-US" sz="2800"/>
          </a:p>
        </p:txBody>
      </p:sp>
      <p:graphicFrame>
        <p:nvGraphicFramePr>
          <p:cNvPr id="2" name="对象 31"/>
          <p:cNvGraphicFramePr/>
          <p:nvPr/>
        </p:nvGraphicFramePr>
        <p:xfrm>
          <a:off x="0" y="916940"/>
          <a:ext cx="10403840" cy="5741035"/>
        </p:xfrm>
        <a:graphic>
          <a:graphicData uri="http://schemas.openxmlformats.org/presentationml/2006/ole">
            <mc:AlternateContent xmlns:mc="http://schemas.openxmlformats.org/markup-compatibility/2006">
              <mc:Choice xmlns:v="urn:schemas-microsoft-com:vml" Requires="v">
                <p:oleObj spid="_x0000_s3076" name="" r:id="rId1" imgW="8590915" imgH="6479540" progId="Excel.Chart.8">
                  <p:embed/>
                </p:oleObj>
              </mc:Choice>
              <mc:Fallback>
                <p:oleObj name="" r:id="rId1" imgW="8590915" imgH="6479540" progId="Excel.Chart.8">
                  <p:embed/>
                  <p:pic>
                    <p:nvPicPr>
                      <p:cNvPr id="0" name="图片 3075"/>
                      <p:cNvPicPr/>
                      <p:nvPr/>
                    </p:nvPicPr>
                    <p:blipFill>
                      <a:blip r:embed="rId2"/>
                      <a:stretch>
                        <a:fillRect/>
                      </a:stretch>
                    </p:blipFill>
                    <p:spPr>
                      <a:xfrm>
                        <a:off x="0" y="916940"/>
                        <a:ext cx="10403840" cy="5741035"/>
                      </a:xfrm>
                      <a:prstGeom prst="rect">
                        <a:avLst/>
                      </a:prstGeom>
                      <a:noFill/>
                      <a:ln w="38100" cap="flat" cmpd="sng">
                        <a:solidFill>
                          <a:srgbClr val="FFFFFF"/>
                        </a:solidFill>
                        <a:prstDash val="solid"/>
                        <a:miter/>
                        <a:headEnd type="none" w="med" len="med"/>
                        <a:tailEnd type="none" w="med" len="med"/>
                      </a:ln>
                    </p:spPr>
                  </p:pic>
                </p:oleObj>
              </mc:Fallback>
            </mc:AlternateContent>
          </a:graphicData>
        </a:graphic>
      </p:graphicFrame>
      <p:sp>
        <p:nvSpPr>
          <p:cNvPr id="3" name="文本框 2"/>
          <p:cNvSpPr txBox="1"/>
          <p:nvPr/>
        </p:nvSpPr>
        <p:spPr>
          <a:xfrm>
            <a:off x="893445" y="1023620"/>
            <a:ext cx="3651885" cy="460375"/>
          </a:xfrm>
          <a:prstGeom prst="rect">
            <a:avLst/>
          </a:prstGeom>
          <a:noFill/>
        </p:spPr>
        <p:txBody>
          <a:bodyPr wrap="square" rtlCol="0">
            <a:spAutoFit/>
          </a:bodyPr>
          <a:p>
            <a:r>
              <a:rPr lang="en-US" altLang="zh-CN" b="1"/>
              <a:t>50-90</a:t>
            </a:r>
            <a:r>
              <a:rPr lang="zh-CN" altLang="en-US" b="1"/>
              <a:t>年代美国经济增长率</a:t>
            </a:r>
            <a:endParaRPr lang="zh-CN" altLang="en-US"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835686" y="117426"/>
            <a:ext cx="8516958" cy="1224915"/>
          </a:xfrm>
          <a:prstGeom prst="rect">
            <a:avLst/>
          </a:prstGeom>
        </p:spPr>
        <p:txBody>
          <a:bodyPr wrap="square" lIns="121917" tIns="60958" rIns="121917" bIns="60958">
            <a:spAutoFit/>
          </a:bodyPr>
          <a:lstStyle/>
          <a:p>
            <a:pPr algn="ctr"/>
            <a:endParaRPr lang="zh-CN" altLang="en-US" sz="3500" b="1" kern="100">
              <a:solidFill>
                <a:srgbClr val="0000FF"/>
              </a:solidFill>
              <a:latin typeface="微软雅黑" panose="020B0503020204020204" pitchFamily="34" charset="-122"/>
              <a:ea typeface="微软雅黑" panose="020B0503020204020204" pitchFamily="34" charset="-122"/>
              <a:cs typeface="Times New Roman" panose="02020603050405020304"/>
            </a:endParaRPr>
          </a:p>
          <a:p>
            <a:pPr algn="ctr"/>
            <a:r>
              <a:rPr lang="zh-CN" altLang="en-US" sz="3500" b="1" kern="100">
                <a:solidFill>
                  <a:srgbClr val="0000FF"/>
                </a:solidFill>
                <a:latin typeface="微软雅黑" panose="020B0503020204020204" pitchFamily="34" charset="-122"/>
                <a:ea typeface="微软雅黑" panose="020B0503020204020204" pitchFamily="34" charset="-122"/>
                <a:cs typeface="Times New Roman" panose="02020603050405020304"/>
              </a:rPr>
              <a:t> </a:t>
            </a:r>
            <a:endParaRPr lang="zh-CN" altLang="en-US" sz="3500" b="1" kern="100">
              <a:solidFill>
                <a:srgbClr val="0000FF"/>
              </a:solidFill>
              <a:latin typeface="微软雅黑" panose="020B0503020204020204" pitchFamily="34" charset="-122"/>
              <a:ea typeface="微软雅黑" panose="020B0503020204020204" pitchFamily="34" charset="-122"/>
              <a:cs typeface="Times New Roman" panose="02020603050405020304"/>
            </a:endParaRPr>
          </a:p>
        </p:txBody>
      </p:sp>
      <p:sp>
        <p:nvSpPr>
          <p:cNvPr id="4" name="TextBox 3"/>
          <p:cNvSpPr txBox="1"/>
          <p:nvPr/>
        </p:nvSpPr>
        <p:spPr>
          <a:xfrm>
            <a:off x="262558" y="765498"/>
            <a:ext cx="11515153" cy="693071"/>
          </a:xfrm>
          <a:prstGeom prst="rect">
            <a:avLst/>
          </a:prstGeom>
          <a:noFill/>
        </p:spPr>
        <p:txBody>
          <a:bodyPr wrap="square" lIns="121917" tIns="60958" rIns="121917" bIns="60958" rtlCol="0">
            <a:spAutoFit/>
          </a:bodyPr>
          <a:lstStyle/>
          <a:p>
            <a:pPr>
              <a:lnSpc>
                <a:spcPct val="150000"/>
              </a:lnSpc>
            </a:pPr>
            <a:r>
              <a:rPr lang="zh-CN" altLang="en-US" sz="2800" b="1" kern="100" dirty="0">
                <a:solidFill>
                  <a:srgbClr val="C00000"/>
                </a:solidFill>
                <a:latin typeface="Times New Roman" panose="02020603050405020304"/>
                <a:ea typeface="微软雅黑" panose="020B0503020204020204" pitchFamily="34" charset="-122"/>
                <a:cs typeface="Times New Roman" panose="02020603050405020304"/>
              </a:rPr>
              <a:t>史料</a:t>
            </a:r>
            <a:r>
              <a:rPr lang="zh-CN" altLang="en-US" sz="2800" b="1" kern="100" dirty="0" smtClean="0">
                <a:solidFill>
                  <a:srgbClr val="C00000"/>
                </a:solidFill>
                <a:latin typeface="Times New Roman" panose="02020603050405020304"/>
                <a:ea typeface="微软雅黑" panose="020B0503020204020204" pitchFamily="34" charset="-122"/>
                <a:cs typeface="Times New Roman" panose="02020603050405020304"/>
              </a:rPr>
              <a:t>探究</a:t>
            </a:r>
            <a:endParaRPr lang="en-US" altLang="zh-CN" sz="2800" b="1" kern="100" dirty="0" smtClean="0">
              <a:solidFill>
                <a:srgbClr val="C00000"/>
              </a:solidFill>
              <a:latin typeface="Times New Roman" panose="02020603050405020304"/>
              <a:ea typeface="微软雅黑" panose="020B0503020204020204" pitchFamily="34" charset="-122"/>
              <a:cs typeface="Times New Roman" panose="02020603050405020304"/>
            </a:endParaRPr>
          </a:p>
        </p:txBody>
      </p:sp>
      <p:sp>
        <p:nvSpPr>
          <p:cNvPr id="5" name="矩形 4"/>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charset="-122"/>
              <a:cs typeface="Times New Roman" panose="02020603050405020304" pitchFamily="18" charset="0"/>
            </a:endParaRPr>
          </a:p>
        </p:txBody>
      </p:sp>
      <p:sp>
        <p:nvSpPr>
          <p:cNvPr id="8" name="矩形 7"/>
          <p:cNvSpPr/>
          <p:nvPr/>
        </p:nvSpPr>
        <p:spPr>
          <a:xfrm>
            <a:off x="-1143079" y="2346385"/>
            <a:ext cx="11032940" cy="681042"/>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zh-CN" altLang="zh-CN" sz="2800" kern="100">
                <a:latin typeface="Times New Roman" panose="02020603050405020304"/>
                <a:ea typeface="华文细黑" panose="02010600040101010101" charset="-122"/>
                <a:cs typeface="Times New Roman" panose="02020603050405020304"/>
              </a:rPr>
              <a:t>材料</a:t>
            </a:r>
            <a:endParaRPr lang="zh-CN" altLang="zh-CN" sz="1050" kern="100">
              <a:effectLst/>
              <a:latin typeface="宋体" panose="02010600030101010101" pitchFamily="2" charset="-122"/>
              <a:cs typeface="Courier New" panose="02070309020205020404"/>
            </a:endParaRPr>
          </a:p>
        </p:txBody>
      </p:sp>
      <p:pic>
        <p:nvPicPr>
          <p:cNvPr id="4098" name="Picture 2" descr="\\常先平\d\常先平\源文件\2016\同步\创新\历史\（创新）历史人民版必修2\M171.T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4686" y="1618780"/>
            <a:ext cx="2630158" cy="2535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557162" y="3925845"/>
            <a:ext cx="2339102" cy="656077"/>
          </a:xfrm>
          <a:prstGeom prst="rect">
            <a:avLst/>
          </a:prstGeom>
        </p:spPr>
        <p:txBody>
          <a:bodyPr wrap="none">
            <a:spAutoFit/>
          </a:bodyPr>
          <a:lstStyle/>
          <a:p>
            <a:pPr algn="ctr" defTabSz="-635">
              <a:lnSpc>
                <a:spcPct val="150000"/>
              </a:lnSpc>
              <a:spcAft>
                <a:spcPts val="0"/>
              </a:spcAft>
              <a:tabLst>
                <a:tab pos="1890395" algn="l"/>
              </a:tabLst>
            </a:pPr>
            <a:r>
              <a:rPr lang="zh-CN" altLang="zh-CN" sz="2800" kern="100">
                <a:latin typeface="Times New Roman" panose="02020603050405020304"/>
                <a:ea typeface="华文细黑" panose="02010600040101010101" charset="-122"/>
                <a:cs typeface="Times New Roman" panose="02020603050405020304"/>
              </a:rPr>
              <a:t>图一　互联网</a:t>
            </a:r>
            <a:endParaRPr lang="zh-CN" altLang="zh-CN" sz="2800" kern="100">
              <a:effectLst/>
              <a:latin typeface="宋体" panose="02010600030101010101" pitchFamily="2" charset="-122"/>
              <a:cs typeface="Courier New" panose="02070309020205020404"/>
            </a:endParaRPr>
          </a:p>
        </p:txBody>
      </p:sp>
      <p:pic>
        <p:nvPicPr>
          <p:cNvPr id="4100" name="Picture 4" descr="\\常先平\d\常先平\源文件\2016\同步\创新\历史\（创新）历史人民版必修2\M17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822" y="1917626"/>
            <a:ext cx="6287522" cy="198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777007" y="3915266"/>
            <a:ext cx="9086951" cy="738664"/>
          </a:xfrm>
          <a:prstGeom prst="rect">
            <a:avLst/>
          </a:prstGeom>
        </p:spPr>
        <p:txBody>
          <a:bodyPr wrap="square">
            <a:spAutoFit/>
          </a:bodyPr>
          <a:lstStyle/>
          <a:p>
            <a:pPr algn="ctr" defTabSz="-635">
              <a:lnSpc>
                <a:spcPct val="150000"/>
              </a:lnSpc>
              <a:spcAft>
                <a:spcPts val="0"/>
              </a:spcAft>
              <a:tabLst>
                <a:tab pos="1890395" algn="l"/>
              </a:tabLst>
            </a:pPr>
            <a:r>
              <a:rPr lang="zh-CN" altLang="zh-CN" sz="2800" kern="100">
                <a:latin typeface="Times New Roman" panose="02020603050405020304"/>
                <a:ea typeface="华文细黑" panose="02010600040101010101" charset="-122"/>
                <a:cs typeface="Times New Roman" panose="02020603050405020304"/>
              </a:rPr>
              <a:t>图二　美国信息高速公路　</a:t>
            </a:r>
            <a:r>
              <a:rPr lang="zh-CN" altLang="zh-CN" sz="2800" kern="100" smtClean="0">
                <a:latin typeface="Times New Roman" panose="02020603050405020304"/>
                <a:ea typeface="华文细黑" panose="02010600040101010101" charset="-122"/>
                <a:cs typeface="Times New Roman" panose="02020603050405020304"/>
              </a:rPr>
              <a:t>图</a:t>
            </a:r>
            <a:r>
              <a:rPr lang="zh-CN" altLang="zh-CN" sz="2800" kern="100">
                <a:latin typeface="Times New Roman" panose="02020603050405020304"/>
                <a:ea typeface="华文细黑" panose="02010600040101010101" charset="-122"/>
                <a:cs typeface="Times New Roman" panose="02020603050405020304"/>
              </a:rPr>
              <a:t>三　美国的</a:t>
            </a:r>
            <a:r>
              <a:rPr lang="en-US" altLang="zh-CN" sz="2800" kern="100">
                <a:latin typeface="宋体" panose="02010600030101010101" pitchFamily="2" charset="-122"/>
                <a:ea typeface="华文细黑" panose="02010600040101010101" charset="-122"/>
                <a:cs typeface="Times New Roman" panose="02020603050405020304"/>
              </a:rPr>
              <a:t>“</a:t>
            </a:r>
            <a:r>
              <a:rPr lang="zh-CN" altLang="zh-CN" sz="2800" kern="100">
                <a:latin typeface="Times New Roman" panose="02020603050405020304"/>
                <a:ea typeface="华文细黑" panose="02010600040101010101" charset="-122"/>
                <a:cs typeface="Times New Roman" panose="02020603050405020304"/>
              </a:rPr>
              <a:t>硅谷</a:t>
            </a:r>
            <a:r>
              <a:rPr lang="en-US" altLang="zh-CN" sz="2800" kern="100">
                <a:latin typeface="宋体" panose="02010600030101010101" pitchFamily="2" charset="-122"/>
                <a:ea typeface="华文细黑" panose="02010600040101010101" charset="-122"/>
                <a:cs typeface="Times New Roman" panose="02020603050405020304"/>
              </a:rPr>
              <a:t>”</a:t>
            </a:r>
            <a:endParaRPr lang="zh-CN" altLang="zh-CN" sz="2800" kern="100">
              <a:effectLst/>
              <a:latin typeface="宋体" panose="02010600030101010101" pitchFamily="2" charset="-122"/>
              <a:cs typeface="Courier New" panose="02070309020205020404"/>
            </a:endParaRPr>
          </a:p>
        </p:txBody>
      </p:sp>
      <p:sp>
        <p:nvSpPr>
          <p:cNvPr id="14" name="矩形 13"/>
          <p:cNvSpPr/>
          <p:nvPr/>
        </p:nvSpPr>
        <p:spPr>
          <a:xfrm>
            <a:off x="344581" y="4649409"/>
            <a:ext cx="11367249" cy="1384993"/>
          </a:xfrm>
          <a:prstGeom prst="rect">
            <a:avLst/>
          </a:prstGeom>
        </p:spPr>
        <p:txBody>
          <a:bodyPr wrap="square" lIns="91438" tIns="45719" rIns="91438" bIns="45719">
            <a:spAutoFit/>
          </a:bodyPr>
          <a:lstStyle/>
          <a:p>
            <a:pPr algn="just" defTabSz="-635">
              <a:lnSpc>
                <a:spcPct val="150000"/>
              </a:lnSpc>
              <a:spcAft>
                <a:spcPts val="0"/>
              </a:spcAft>
              <a:tabLst>
                <a:tab pos="1890395" algn="l"/>
              </a:tabLst>
            </a:pPr>
            <a:r>
              <a:rPr lang="zh-CN" altLang="zh-CN" sz="2800" b="1" kern="100">
                <a:solidFill>
                  <a:srgbClr val="E36C0A"/>
                </a:solidFill>
                <a:latin typeface="Times New Roman" panose="02020603050405020304"/>
                <a:ea typeface="微软雅黑" panose="020B0503020204020204" pitchFamily="34" charset="-122"/>
                <a:cs typeface="Times New Roman" panose="02020603050405020304"/>
              </a:rPr>
              <a:t>探究</a:t>
            </a:r>
            <a:endParaRPr lang="zh-CN" altLang="zh-CN" sz="1050" kern="100">
              <a:latin typeface="宋体" panose="02010600030101010101" pitchFamily="2" charset="-122"/>
              <a:cs typeface="Courier New" panose="02070309020205020404"/>
            </a:endParaRPr>
          </a:p>
          <a:p>
            <a:pPr defTabSz="-635">
              <a:lnSpc>
                <a:spcPct val="150000"/>
              </a:lnSpc>
              <a:tabLst>
                <a:tab pos="1890395" algn="l"/>
              </a:tabLst>
            </a:pPr>
            <a:r>
              <a:rPr lang="en-US" altLang="zh-CN" sz="2800" b="1" kern="100">
                <a:solidFill>
                  <a:srgbClr val="0000FF"/>
                </a:solidFill>
                <a:latin typeface="Times New Roman" panose="02020603050405020304"/>
                <a:ea typeface="华文细黑" panose="02010600040101010101" charset="-122"/>
                <a:cs typeface="Times New Roman" panose="02020603050405020304"/>
              </a:rPr>
              <a:t>(1)</a:t>
            </a:r>
            <a:r>
              <a:rPr lang="zh-CN" altLang="zh-CN" sz="2800" b="1" kern="100">
                <a:solidFill>
                  <a:srgbClr val="0000FF"/>
                </a:solidFill>
                <a:latin typeface="Times New Roman" panose="02020603050405020304"/>
                <a:ea typeface="华文细黑" panose="02010600040101010101" charset="-122"/>
                <a:cs typeface="Times New Roman" panose="02020603050405020304"/>
              </a:rPr>
              <a:t>美国的</a:t>
            </a:r>
            <a:r>
              <a:rPr lang="en-US" altLang="zh-CN" sz="2800" b="1" kern="100">
                <a:solidFill>
                  <a:srgbClr val="0000FF"/>
                </a:solidFill>
                <a:latin typeface="Times New Roman" panose="02020603050405020304"/>
                <a:ea typeface="华文细黑" panose="02010600040101010101" charset="-122"/>
                <a:cs typeface="Times New Roman" panose="02020603050405020304"/>
              </a:rPr>
              <a:t>“</a:t>
            </a:r>
            <a:r>
              <a:rPr lang="zh-CN" altLang="zh-CN" sz="2800" b="1" kern="100">
                <a:solidFill>
                  <a:srgbClr val="0000FF"/>
                </a:solidFill>
                <a:latin typeface="Times New Roman" panose="02020603050405020304"/>
                <a:ea typeface="华文细黑" panose="02010600040101010101" charset="-122"/>
                <a:cs typeface="Times New Roman" panose="02020603050405020304"/>
              </a:rPr>
              <a:t>新经济</a:t>
            </a:r>
            <a:r>
              <a:rPr lang="en-US" altLang="zh-CN" sz="2800" b="1" kern="100">
                <a:solidFill>
                  <a:srgbClr val="0000FF"/>
                </a:solidFill>
                <a:latin typeface="Times New Roman" panose="02020603050405020304"/>
                <a:ea typeface="华文细黑" panose="02010600040101010101" charset="-122"/>
                <a:cs typeface="Times New Roman" panose="02020603050405020304"/>
              </a:rPr>
              <a:t>”</a:t>
            </a:r>
            <a:r>
              <a:rPr lang="zh-CN" altLang="zh-CN" sz="2800" b="1" kern="100">
                <a:solidFill>
                  <a:srgbClr val="0000FF"/>
                </a:solidFill>
                <a:latin typeface="Times New Roman" panose="02020603050405020304"/>
                <a:ea typeface="华文细黑" panose="02010600040101010101" charset="-122"/>
                <a:cs typeface="Times New Roman" panose="02020603050405020304"/>
              </a:rPr>
              <a:t>是如何出现的？有何特点？如何评价美国的</a:t>
            </a:r>
            <a:r>
              <a:rPr lang="en-US" altLang="zh-CN" sz="2800" b="1" kern="100">
                <a:solidFill>
                  <a:srgbClr val="0000FF"/>
                </a:solidFill>
                <a:latin typeface="Times New Roman" panose="02020603050405020304"/>
                <a:ea typeface="华文细黑" panose="02010600040101010101" charset="-122"/>
                <a:cs typeface="Times New Roman" panose="02020603050405020304"/>
              </a:rPr>
              <a:t>“</a:t>
            </a:r>
            <a:r>
              <a:rPr lang="zh-CN" altLang="zh-CN" sz="2800" b="1" kern="100">
                <a:solidFill>
                  <a:srgbClr val="0000FF"/>
                </a:solidFill>
                <a:latin typeface="Times New Roman" panose="02020603050405020304"/>
                <a:ea typeface="华文细黑" panose="02010600040101010101" charset="-122"/>
                <a:cs typeface="Times New Roman" panose="02020603050405020304"/>
              </a:rPr>
              <a:t>新经济</a:t>
            </a:r>
            <a:r>
              <a:rPr lang="en-US" altLang="zh-CN" sz="2800" b="1" kern="100">
                <a:solidFill>
                  <a:srgbClr val="0000FF"/>
                </a:solidFill>
                <a:latin typeface="Times New Roman" panose="02020603050405020304"/>
                <a:ea typeface="华文细黑" panose="02010600040101010101" charset="-122"/>
                <a:cs typeface="Times New Roman" panose="02020603050405020304"/>
              </a:rPr>
              <a:t>”</a:t>
            </a:r>
            <a:r>
              <a:rPr lang="zh-CN" altLang="zh-CN" sz="2800" b="1" kern="100" smtClean="0">
                <a:solidFill>
                  <a:srgbClr val="0000FF"/>
                </a:solidFill>
                <a:latin typeface="Times New Roman" panose="02020603050405020304"/>
                <a:ea typeface="华文细黑" panose="02010600040101010101" charset="-122"/>
                <a:cs typeface="Times New Roman" panose="02020603050405020304"/>
              </a:rPr>
              <a:t>？</a:t>
            </a:r>
            <a:endParaRPr lang="en-US" altLang="zh-CN" sz="2800" b="1" kern="100" smtClean="0">
              <a:solidFill>
                <a:srgbClr val="0000FF"/>
              </a:solidFill>
              <a:latin typeface="Times New Roman" panose="02020603050405020304"/>
              <a:ea typeface="华文细黑" panose="02010600040101010101" charset="-122"/>
              <a:cs typeface="Times New Roman" panose="02020603050405020304"/>
            </a:endParaRPr>
          </a:p>
        </p:txBody>
      </p:sp>
      <p:sp>
        <p:nvSpPr>
          <p:cNvPr id="6" name="文本框 5"/>
          <p:cNvSpPr txBox="1"/>
          <p:nvPr/>
        </p:nvSpPr>
        <p:spPr>
          <a:xfrm>
            <a:off x="344805" y="-93980"/>
            <a:ext cx="5861050" cy="1371600"/>
          </a:xfrm>
          <a:prstGeom prst="rect">
            <a:avLst/>
          </a:prstGeom>
          <a:noFill/>
        </p:spPr>
        <p:txBody>
          <a:bodyPr wrap="square" rtlCol="0" anchor="t">
            <a:spAutoFit/>
          </a:bodyPr>
          <a:p>
            <a:pPr algn="just" defTabSz="-635">
              <a:lnSpc>
                <a:spcPct val="150000"/>
              </a:lnSpc>
              <a:spcAft>
                <a:spcPts val="0"/>
              </a:spcAft>
              <a:tabLst>
                <a:tab pos="1890395" algn="l"/>
              </a:tabLst>
            </a:pPr>
            <a:r>
              <a:rPr lang="zh-CN" altLang="zh-CN" sz="2800" b="1" kern="100" dirty="0">
                <a:latin typeface="Times New Roman" panose="02020603050405020304"/>
                <a:ea typeface="华文细黑" panose="02010600040101010101" charset="-122"/>
                <a:cs typeface="Times New Roman" panose="02020603050405020304"/>
                <a:sym typeface="+mn-ea"/>
              </a:rPr>
              <a:t>探究点二　美国的</a:t>
            </a:r>
            <a:r>
              <a:rPr lang="en-US" altLang="zh-CN" sz="2800" b="1" kern="100" dirty="0">
                <a:latin typeface="Times New Roman" panose="02020603050405020304"/>
                <a:ea typeface="华文细黑" panose="02010600040101010101" charset="-122"/>
                <a:cs typeface="Times New Roman" panose="02020603050405020304"/>
                <a:sym typeface="+mn-ea"/>
              </a:rPr>
              <a:t>“</a:t>
            </a:r>
            <a:r>
              <a:rPr lang="zh-CN" altLang="en-US" sz="2800" b="1" kern="100" dirty="0">
                <a:latin typeface="Times New Roman" panose="02020603050405020304"/>
                <a:ea typeface="华文细黑" panose="02010600040101010101" charset="-122"/>
                <a:cs typeface="Times New Roman" panose="02020603050405020304"/>
                <a:sym typeface="+mn-ea"/>
              </a:rPr>
              <a:t>新经济</a:t>
            </a:r>
            <a:r>
              <a:rPr lang="en-US" altLang="zh-CN" sz="2800" b="1" kern="100" dirty="0">
                <a:latin typeface="Times New Roman" panose="02020603050405020304"/>
                <a:ea typeface="华文细黑" panose="02010600040101010101" charset="-122"/>
                <a:cs typeface="Times New Roman" panose="02020603050405020304"/>
                <a:sym typeface="+mn-ea"/>
              </a:rPr>
              <a:t>”</a:t>
            </a:r>
            <a:endParaRPr lang="en-US" altLang="zh-CN" sz="2800" b="1" kern="100" dirty="0">
              <a:latin typeface="Times New Roman" panose="02020603050405020304"/>
              <a:ea typeface="华文细黑" panose="02010600040101010101" charset="-122"/>
              <a:cs typeface="Times New Roman" panose="02020603050405020304"/>
              <a:sym typeface="+mn-ea"/>
            </a:endParaRPr>
          </a:p>
          <a:p>
            <a:pPr algn="just" defTabSz="-635">
              <a:lnSpc>
                <a:spcPct val="150000"/>
              </a:lnSpc>
              <a:spcAft>
                <a:spcPts val="0"/>
              </a:spcAft>
              <a:tabLst>
                <a:tab pos="1890395" algn="l"/>
              </a:tabLst>
            </a:pPr>
            <a:endParaRPr lang="zh-CN" altLang="en-US" sz="2800"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2820</Words>
  <Application>WPS 演示</Application>
  <PresentationFormat>自定义</PresentationFormat>
  <Paragraphs>351</Paragraphs>
  <Slides>22</Slides>
  <Notes>0</Notes>
  <HiddenSlides>8</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42" baseType="lpstr">
      <vt:lpstr>Arial</vt:lpstr>
      <vt:lpstr>宋体</vt:lpstr>
      <vt:lpstr>Wingdings</vt:lpstr>
      <vt:lpstr>华康俪金黑W8(P)</vt:lpstr>
      <vt:lpstr>经典繁仿黑</vt:lpstr>
      <vt:lpstr>微软雅黑</vt:lpstr>
      <vt:lpstr>Times New Roman</vt:lpstr>
      <vt:lpstr>Courier New</vt:lpstr>
      <vt:lpstr>黑体</vt:lpstr>
      <vt:lpstr>Calibri</vt:lpstr>
      <vt:lpstr>Times New Roman</vt:lpstr>
      <vt:lpstr>华文细黑</vt:lpstr>
      <vt:lpstr>华文中宋</vt:lpstr>
      <vt:lpstr>华文新魏</vt:lpstr>
      <vt:lpstr>Broadway</vt:lpstr>
      <vt:lpstr>楷体</vt:lpstr>
      <vt:lpstr>楷体_GB2312</vt:lpstr>
      <vt:lpstr>新宋体</vt:lpstr>
      <vt:lpstr>Office 主题​​</vt:lpstr>
      <vt:lpstr>Excel.Chart.8</vt:lpstr>
      <vt:lpstr>PowerPoint 演示文稿</vt:lpstr>
      <vt:lpstr>PowerPoint 演示文稿</vt:lpstr>
      <vt:lpstr>PowerPoint 演示文稿</vt:lpstr>
      <vt:lpstr>PowerPoint 演示文稿</vt:lpstr>
      <vt:lpstr>PowerPoint 演示文稿</vt:lpstr>
      <vt:lpstr>比较凯恩斯主义、货币学派和供给学派的不同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cp:lastModifiedBy>
  <cp:revision>420</cp:revision>
  <dcterms:created xsi:type="dcterms:W3CDTF">2015-03-06T01:52:00Z</dcterms:created>
  <dcterms:modified xsi:type="dcterms:W3CDTF">2017-05-18T00:40:53Z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