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1" r:id="rId4"/>
    <p:sldId id="292" r:id="rId5"/>
    <p:sldId id="293" r:id="rId6"/>
    <p:sldId id="294" r:id="rId7"/>
    <p:sldId id="295" r:id="rId8"/>
    <p:sldId id="296" r:id="rId9"/>
    <p:sldId id="298" r:id="rId10"/>
    <p:sldId id="258" r:id="rId11"/>
    <p:sldId id="261" r:id="rId12"/>
    <p:sldId id="262" r:id="rId13"/>
    <p:sldId id="299" r:id="rId14"/>
    <p:sldId id="281" r:id="rId15"/>
    <p:sldId id="275" r:id="rId16"/>
    <p:sldId id="274" r:id="rId17"/>
    <p:sldId id="279" r:id="rId18"/>
    <p:sldId id="300" r:id="rId19"/>
    <p:sldId id="301" r:id="rId20"/>
    <p:sldId id="257" r:id="rId21"/>
    <p:sldId id="265" r:id="rId22"/>
    <p:sldId id="267" r:id="rId23"/>
    <p:sldId id="302" r:id="rId24"/>
    <p:sldId id="282" r:id="rId25"/>
    <p:sldId id="283" r:id="rId26"/>
    <p:sldId id="284" r:id="rId27"/>
    <p:sldId id="305" r:id="rId28"/>
    <p:sldId id="304" r:id="rId29"/>
    <p:sldId id="307" r:id="rId30"/>
    <p:sldId id="303" r:id="rId31"/>
    <p:sldId id="306" r:id="rId32"/>
    <p:sldId id="308" r:id="rId33"/>
    <p:sldId id="309" r:id="rId3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59E87-2B42-4F0E-86DC-0BF343CD101D}" type="datetimeFigureOut">
              <a:rPr lang="zh-CN" altLang="en-US" smtClean="0"/>
              <a:pPr/>
              <a:t>2019/5/12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5AED-C4B4-4B28-9859-5CCF3EADEF4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2019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高考备考最后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“临门一脚”的内容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chemeClr val="tx1"/>
                </a:solidFill>
              </a:rPr>
              <a:t>张俊海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zh-CN" altLang="en-US" b="1" dirty="0" smtClean="0">
                <a:solidFill>
                  <a:schemeClr val="tx1"/>
                </a:solidFill>
              </a:rPr>
              <a:t>深圳市中澳实验学校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en-US" altLang="zh-CN" b="1" dirty="0" smtClean="0">
                <a:solidFill>
                  <a:schemeClr val="tx1"/>
                </a:solidFill>
              </a:rPr>
              <a:t>Qq:524706197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858048"/>
          </a:xfrm>
        </p:spPr>
        <p:txBody>
          <a:bodyPr>
            <a:normAutofit fontScale="62500" lnSpcReduction="20000"/>
          </a:bodyPr>
          <a:lstStyle/>
          <a:p>
            <a:pPr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charset="0"/>
              </a:rPr>
              <a:t>(2018</a:t>
            </a:r>
            <a:r>
              <a:rPr lang="zh-CN" b="1" dirty="0" smtClean="0">
                <a:solidFill>
                  <a:srgbClr val="FF0000"/>
                </a:solidFill>
                <a:latin typeface="Times New Roman" panose="02020603050405020304" charset="0"/>
              </a:rPr>
              <a:t>全国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charset="0"/>
              </a:rPr>
              <a:t>I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charset="0"/>
              </a:rPr>
              <a:t>卷）</a:t>
            </a:r>
            <a:r>
              <a:rPr lang="en-US" b="1" dirty="0" smtClean="0">
                <a:latin typeface="Times New Roman" panose="02020603050405020304" charset="0"/>
              </a:rPr>
              <a:t>41</a:t>
            </a:r>
            <a:r>
              <a:rPr lang="zh-CN" b="1" dirty="0" smtClean="0">
                <a:ea typeface="宋体" panose="02010600030101010101" pitchFamily="2" charset="-122"/>
              </a:rPr>
              <a:t>．阅读材料，完成下列要求。（</a:t>
            </a:r>
            <a:r>
              <a:rPr lang="en-US" b="1" dirty="0" smtClean="0">
                <a:latin typeface="Times New Roman" panose="02020603050405020304" charset="0"/>
              </a:rPr>
              <a:t>25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pPr>
              <a:buNone/>
            </a:pPr>
            <a:r>
              <a:rPr lang="en-US" altLang="zh-CN" b="1" dirty="0" smtClean="0">
                <a:ea typeface="宋体" panose="02010600030101010101" pitchFamily="2" charset="-122"/>
              </a:rPr>
              <a:t> </a:t>
            </a:r>
            <a:r>
              <a:rPr lang="zh-CN" b="1" dirty="0" smtClean="0">
                <a:ea typeface="宋体" panose="02010600030101010101" pitchFamily="2" charset="-122"/>
              </a:rPr>
              <a:t>中国基层社会治理历史悠久。改革开放以后，村民自治成为中国亿万农民的伟大创造。</a:t>
            </a:r>
            <a:endParaRPr lang="zh-CN" b="1" dirty="0" smtClean="0">
              <a:ea typeface="黑体" panose="02010609060101010101" pitchFamily="49" charset="-122"/>
            </a:endParaRPr>
          </a:p>
          <a:p>
            <a:pPr indent="0"/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材料一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宋代一些地方实行乡约制度。其功能主要是扬善惩恶，制定规约进行道德教化，并建立民间组织和相关的赏罚制度，明清时期，宣讲“圣谕”成为乡约最重要的内容。当时，由地方官吏广泛推行乡约制度，设立乡约组织，每月召集百姓宣讲、教化。康熙九年颁布了乡约组织必须宣讲的《上谕十六条》，内容包含“重农桑以足衣食”“训子弟以禁非为”等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None/>
            </a:pP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据杨开道《中国乡约制度》等</a:t>
            </a:r>
          </a:p>
          <a:p>
            <a:pPr>
              <a:buNone/>
            </a:pP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材料二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清末，时人认为“地方自治者，为今世界立国之基础……于救亡之事，至为切要”。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1909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年，清政府颁布《城镇乡地方自治章程》，地方自治大致按行政区划分城镇和乡两级，设立议事会为议决机关，议员由选民互选充任。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据张海鹏主编《中国近代通史》</a:t>
            </a:r>
          </a:p>
          <a:p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材料三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20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80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年代后，村民自治迅速发展，到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1997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年底，全国共有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91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万个村民委员会的村干部由村民直接选举产生，大部分农村有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90%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以上的选民参加了选举。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1998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年颁布了《中华人民共和国村民委员会组织法》，村民委员会是我国农村基层社会的群众自治组织。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None/>
            </a:pP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据郭德宏等主编《中华人民共和国专题史稿》</a:t>
            </a:r>
            <a:endParaRPr lang="en-US" altLang="zh-CN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1</a:t>
            </a:r>
            <a:r>
              <a:rPr lang="zh-CN" b="1" dirty="0" smtClean="0">
                <a:ea typeface="宋体" panose="02010600030101010101" pitchFamily="2" charset="-122"/>
              </a:rPr>
              <a:t>）根据材料一并结合所学知识，概括宋代到明清时期乡约制度的变化，并说明乡约制度的积极作用。（</a:t>
            </a:r>
            <a:r>
              <a:rPr lang="en-US" b="1" dirty="0" smtClean="0">
                <a:latin typeface="Times New Roman" panose="02020603050405020304" charset="0"/>
              </a:rPr>
              <a:t>12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2</a:t>
            </a:r>
            <a:r>
              <a:rPr lang="zh-CN" b="1" dirty="0" smtClean="0">
                <a:ea typeface="宋体" panose="02010600030101010101" pitchFamily="2" charset="-122"/>
              </a:rPr>
              <a:t>）根据材料二并结合所学知识，简述清末城镇乡地方自治的历史背景。（</a:t>
            </a:r>
            <a:r>
              <a:rPr lang="en-US" b="1" dirty="0" smtClean="0">
                <a:latin typeface="Times New Roman" panose="02020603050405020304" charset="0"/>
              </a:rPr>
              <a:t>9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3</a:t>
            </a:r>
            <a:r>
              <a:rPr lang="zh-CN" b="1" dirty="0" smtClean="0">
                <a:ea typeface="宋体" panose="02010600030101010101" pitchFamily="2" charset="-122"/>
              </a:rPr>
              <a:t>）根据材料三并结合所学知识，说明村民自治的意义。（</a:t>
            </a:r>
            <a:r>
              <a:rPr lang="en-US" b="1" dirty="0" smtClean="0">
                <a:latin typeface="Times New Roman" panose="02020603050405020304" charset="0"/>
              </a:rPr>
              <a:t>4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4" name="文本框 1"/>
          <p:cNvSpPr txBox="1"/>
          <p:nvPr/>
        </p:nvSpPr>
        <p:spPr>
          <a:xfrm>
            <a:off x="0" y="2571744"/>
            <a:ext cx="9144000" cy="3108543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新课标选择性必修模块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1.5 </a:t>
            </a:r>
            <a:r>
              <a:rPr lang="zh-CN" altLang="en-US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基层治理与社会保障</a:t>
            </a:r>
            <a:endParaRPr lang="zh-CN" altLang="en-US" sz="2800" b="1" dirty="0" smtClean="0">
              <a:latin typeface="幼圆" panose="02010509060101010101" charset="-122"/>
              <a:ea typeface="幼圆" panose="02010509060101010101" charset="-122"/>
              <a:cs typeface="幼圆" panose="02010509060101010101" charset="-122"/>
            </a:endParaRPr>
          </a:p>
          <a:p>
            <a:r>
              <a:rPr lang="zh-CN" altLang="en-US" sz="2800" b="1" dirty="0" smtClean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了解中国古代以赋役征发为首要目的的户籍制度，以及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有代表性的基层管理组织；知道中国古代王朝在社会救济和优抚方面采取的重要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措施；知道西方主要国家基层治理的特点及其由来；了解现代社会保障制度的产生及其实行情况。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5983313"/>
          </a:xfrm>
        </p:spPr>
        <p:txBody>
          <a:bodyPr>
            <a:normAutofit fontScale="62500" lnSpcReduction="20000"/>
          </a:bodyPr>
          <a:lstStyle/>
          <a:p>
            <a:pPr indent="0"/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charset="0"/>
              </a:rPr>
              <a:t>（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charset="0"/>
              </a:rPr>
              <a:t>2018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charset="0"/>
              </a:rPr>
              <a:t>全国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charset="0"/>
              </a:rPr>
              <a:t>II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charset="0"/>
              </a:rPr>
              <a:t>卷）</a:t>
            </a:r>
            <a:r>
              <a:rPr lang="en-US" b="1" dirty="0" smtClean="0">
                <a:latin typeface="Times New Roman" panose="02020603050405020304" charset="0"/>
              </a:rPr>
              <a:t>41</a:t>
            </a:r>
            <a:r>
              <a:rPr lang="zh-CN" b="1" dirty="0" smtClean="0">
                <a:ea typeface="宋体" panose="02010600030101010101" pitchFamily="2" charset="-122"/>
              </a:rPr>
              <a:t>．阅读材料，完成下列要求。（</a:t>
            </a:r>
            <a:r>
              <a:rPr lang="en-US" b="1" dirty="0" smtClean="0">
                <a:latin typeface="宋体" panose="02010600030101010101" pitchFamily="2" charset="-122"/>
              </a:rPr>
              <a:t>25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  <a:endParaRPr lang="zh-CN" b="1" dirty="0" smtClean="0">
              <a:ea typeface="黑体" panose="02010609060101010101" pitchFamily="49" charset="-122"/>
            </a:endParaRPr>
          </a:p>
          <a:p>
            <a:pPr>
              <a:buNone/>
            </a:pPr>
            <a:r>
              <a:rPr lang="zh-CN" b="1" dirty="0" smtClean="0">
                <a:ea typeface="黑体" panose="02010609060101010101" pitchFamily="49" charset="-122"/>
              </a:rPr>
              <a:t>材料</a:t>
            </a:r>
            <a:r>
              <a:rPr lang="en-US" b="1" dirty="0" smtClean="0">
                <a:latin typeface="黑体" panose="02010609060101010101" pitchFamily="49" charset="-122"/>
              </a:rPr>
              <a:t> </a:t>
            </a:r>
            <a:r>
              <a:rPr lang="en-US" b="1" dirty="0" smtClean="0">
                <a:latin typeface="宋体" panose="02010600030101010101" pitchFamily="2" charset="-122"/>
              </a:rPr>
              <a:t> 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国是大豆的故乡,甲骨文中就有关于大豆的记载。先秦时期，大豆栽培主要是在黄河中游地区，“豆饭”是人们的重要食物。《齐民要术》通过总结劳动人民长期的实践经验，认识到大豆对于改良土壤的作用，主张大豆与其他作物轮种。唐宋时期的文献中都有朝廷调集大豆送至南方救灾、备种的记录，大豆的种植推广到江南及岭南……从古至今，各式各样的豆制品是中国人喜爱的食物，提供了人体所需的优质植物蛋白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None/>
            </a:pP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1765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年，大豆引入北美，最初作为饲料或绿肥。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年代，豆腐在美国开始被视为健康食品。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世纪末，大豆根瘤的固氮功能被发现，在美国干旱地区推广种植。至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1910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年，美国已经拥有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280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多个大豆品种。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1931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年，福特公司从大豆中开发出人造蛋白纤维，大豆成为食品工业、轻工业及医药工业的重要原料。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1954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年，美国成为世界上最大的大豆生产国，种植面积超过一亿亩。大豆在南北美州都得到广泛种植，美洲的农田和中国人的餐桌发生了紧密联系。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None/>
            </a:pP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摘编自刘启振等《“一带一路”视域下栽培大豆的起源和传播》等</a:t>
            </a:r>
            <a:endParaRPr lang="zh-CN" b="1" dirty="0" smtClean="0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1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）根据材料并结合所学知识，概括我国历史上种植利用大豆的特点和作用（</a:t>
            </a:r>
            <a:r>
              <a:rPr lang="en-US" b="1" dirty="0" smtClean="0">
                <a:latin typeface="Times New Roman" panose="02020603050405020304" charset="0"/>
              </a:rPr>
              <a:t>12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2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）根据材料并结合所学知识，说明大豆在美国广泛种植的原因。（</a:t>
            </a:r>
            <a:r>
              <a:rPr lang="en-US" b="1" dirty="0" smtClean="0">
                <a:latin typeface="Times New Roman" panose="02020603050405020304" charset="0"/>
              </a:rPr>
              <a:t>8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pPr>
              <a:buNone/>
            </a:pPr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Times New Roman" panose="02020603050405020304" charset="0"/>
              </a:rPr>
              <a:t>3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）根据材料并结合所学知识，简析物种交流的积极意义。（</a:t>
            </a:r>
            <a:r>
              <a:rPr lang="en-US" b="1" dirty="0" smtClean="0">
                <a:latin typeface="Times New Roman" panose="02020603050405020304" charset="0"/>
              </a:rPr>
              <a:t>5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5" name="文本框 2"/>
          <p:cNvSpPr txBox="1"/>
          <p:nvPr/>
        </p:nvSpPr>
        <p:spPr>
          <a:xfrm>
            <a:off x="214282" y="3571876"/>
            <a:ext cx="8258810" cy="190821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经济与社会生活</a:t>
            </a:r>
          </a:p>
          <a:p>
            <a:r>
              <a:rPr lang="en-US" b="1" dirty="0">
                <a:solidFill>
                  <a:srgbClr val="FF0000"/>
                </a:solidFill>
              </a:rPr>
              <a:t>2.1 </a:t>
            </a:r>
            <a:r>
              <a:rPr lang="zh-CN" altLang="en-US" b="1" dirty="0">
                <a:solidFill>
                  <a:srgbClr val="FF0000"/>
                </a:solidFill>
              </a:rPr>
              <a:t>食物生产与社会生活</a:t>
            </a:r>
          </a:p>
          <a:p>
            <a:r>
              <a:rPr lang="en-US" b="1" dirty="0"/>
              <a:t> </a:t>
            </a:r>
            <a:r>
              <a:rPr lang="zh-CN" altLang="en-US" b="1" dirty="0"/>
              <a:t>知道人类由食物采集者向食物生产者演进的过程及意义；知道古代不同地区的食物生产及其对社会生活的影响；了解新航路开辟后食物物种交流及其历史影响；了解现代农业发展过程中，人类在食物生产、储备等方面的进步，认识消除饥饿和食品安全在人类历史上的重大意义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62500" lnSpcReduction="20000"/>
          </a:bodyPr>
          <a:lstStyle/>
          <a:p>
            <a:pPr indent="0"/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2018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全国</a:t>
            </a:r>
            <a:r>
              <a:rPr lang="en-US" altLang="zh-CN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III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卷）</a:t>
            </a:r>
            <a:r>
              <a:rPr lang="en-US" b="1" dirty="0" smtClean="0">
                <a:latin typeface="宋体" panose="02010600030101010101" pitchFamily="2" charset="-122"/>
              </a:rPr>
              <a:t>41</a:t>
            </a:r>
            <a:r>
              <a:rPr lang="zh-CN" b="1" dirty="0" smtClean="0">
                <a:ea typeface="宋体" panose="02010600030101010101" pitchFamily="2" charset="-122"/>
              </a:rPr>
              <a:t>．阅读材料，完成下列要求。（</a:t>
            </a:r>
            <a:r>
              <a:rPr lang="en-US" b="1" dirty="0" smtClean="0">
                <a:latin typeface="Times New Roman" panose="02020603050405020304" charset="0"/>
              </a:rPr>
              <a:t>25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  <a:endParaRPr lang="zh-CN" b="1" dirty="0" smtClean="0">
              <a:ea typeface="黑体" panose="02010609060101010101" pitchFamily="49" charset="-122"/>
            </a:endParaRPr>
          </a:p>
          <a:p>
            <a:pPr indent="0"/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材料一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19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年代初，上海开始“依港兴市”，租界中“华洋杂居”；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年代后，上海由一个古老的县城逐渐发展成港口与商业中心；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世纪下半叶形成了沪东、沪西、沪南等工业区。甲午战争后，民族资本参与上海发展，形成新的商业区。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1929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年，由市政府主导，建成以江湾五角场为中心的“大上海市中心区”。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1949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年后，上海一直是国家重要的经济中心。十一届三中全会以后，上海作为国际化大都市，世界影响力日益增强。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摘编自张仲礼编《近代上海城市研究》等</a:t>
            </a:r>
          </a:p>
          <a:p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材料二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16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世纪开始，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曼彻斯特从军事要塞逐渐发展成为工商业城市。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1830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年已有棉纺厂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家，并开通世界最早的现代化铁路。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1838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年，设立议会和市政府，摆脱了封建管理体制。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世纪下半期，从传统的棉纺业衍生出许多新门类，开通了通海运河，可通往世界各地。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世纪初，不断与周围工业社区及城镇连接，发展为大城市。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1961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～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1981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年，因过于拥挤，人口大量外迁，老龄化日益严重，纺织业日趋衰落。</a:t>
            </a:r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世纪后期，城市中心被废弃的工业区包围，几个大面积的旧贫民区仍然存在。</a:t>
            </a:r>
            <a:endParaRPr lang="en-US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摘编自（英）克拉潘《现代英国经济史》等</a:t>
            </a:r>
          </a:p>
          <a:p>
            <a:pPr indent="0"/>
            <a:endParaRPr lang="zh-CN" b="1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/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宋体" panose="02010600030101010101" pitchFamily="2" charset="-122"/>
              </a:rPr>
              <a:t>1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）根据材料并结合所学知识，概述上海和曼彻斯特发展成为近代大都市的相同因素。（</a:t>
            </a:r>
            <a:r>
              <a:rPr lang="en-US" b="1" dirty="0" smtClean="0">
                <a:latin typeface="Times New Roman" panose="02020603050405020304" charset="0"/>
              </a:rPr>
              <a:t>9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宋体" panose="02010600030101010101" pitchFamily="2" charset="-122"/>
              </a:rPr>
              <a:t>2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）根据材料并结合所学知识，说明</a:t>
            </a:r>
            <a:r>
              <a:rPr lang="en-US" b="1" dirty="0" smtClean="0">
                <a:latin typeface="Times New Roman" panose="02020603050405020304" charset="0"/>
              </a:rPr>
              <a:t>20</a:t>
            </a:r>
            <a:r>
              <a:rPr lang="zh-CN" b="1" dirty="0" smtClean="0">
                <a:ea typeface="宋体" panose="02010600030101010101" pitchFamily="2" charset="-122"/>
              </a:rPr>
              <a:t>世纪中期以后上海相对于曼彻斯特的有利发展条件。（</a:t>
            </a:r>
            <a:r>
              <a:rPr lang="en-US" b="1" dirty="0" smtClean="0">
                <a:latin typeface="Times New Roman" panose="02020603050405020304" charset="0"/>
              </a:rPr>
              <a:t>10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</a:p>
          <a:p>
            <a:r>
              <a:rPr lang="zh-CN" b="1" dirty="0" smtClean="0">
                <a:ea typeface="宋体" panose="02010600030101010101" pitchFamily="2" charset="-122"/>
              </a:rPr>
              <a:t>（</a:t>
            </a:r>
            <a:r>
              <a:rPr lang="en-US" b="1" dirty="0" smtClean="0">
                <a:latin typeface="宋体" panose="02010600030101010101" pitchFamily="2" charset="-122"/>
              </a:rPr>
              <a:t>3</a:t>
            </a:r>
            <a:r>
              <a:rPr lang="zh-CN" b="1" dirty="0" smtClean="0">
                <a:ea typeface="宋体" panose="02010600030101010101" pitchFamily="2" charset="-122"/>
              </a:rPr>
              <a:t>）根据材料并结合所学知识，以曼彻斯特为例，简析现代城市发展中应当注意的问题。（</a:t>
            </a:r>
            <a:r>
              <a:rPr lang="en-US" b="1" dirty="0" smtClean="0">
                <a:latin typeface="Times New Roman" panose="02020603050405020304" charset="0"/>
              </a:rPr>
              <a:t>6</a:t>
            </a:r>
            <a:r>
              <a:rPr lang="zh-CN" b="1" dirty="0" smtClean="0">
                <a:ea typeface="宋体" panose="02010600030101010101" pitchFamily="2" charset="-122"/>
              </a:rPr>
              <a:t>分）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4" name="文本框 2"/>
          <p:cNvSpPr txBox="1"/>
          <p:nvPr/>
        </p:nvSpPr>
        <p:spPr>
          <a:xfrm>
            <a:off x="357158" y="3357562"/>
            <a:ext cx="8258810" cy="2677656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新课标选择性必修模块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2.4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村落、城镇与居住环境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楷体" panose="02010609060101010101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幼圆" panose="02010509060101010101" charset="-122"/>
                <a:ea typeface="幼圆" panose="02010509060101010101" charset="-122"/>
                <a:cs typeface="楷体" panose="02010609060101010101" charset="-122"/>
                <a:sym typeface="+mn-ea"/>
              </a:rPr>
              <a:t>了解人类居住条件的变迁及各地民居的差异及其特征；了解古代的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楷体" panose="02010609060101010101" charset="-122"/>
                <a:sym typeface="+mn-ea"/>
              </a:rPr>
              <a:t>村落、集镇和城市形成的原因及影响；了解近代以来城市化进程中人们居住条件和生活环境的改善及问题。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825626"/>
            <a:ext cx="9143999" cy="5246712"/>
          </a:xfrm>
        </p:spPr>
        <p:txBody>
          <a:bodyPr>
            <a:normAutofit fontScale="95000"/>
          </a:bodyPr>
          <a:lstStyle/>
          <a:p>
            <a:pPr marL="0" indent="0">
              <a:buNone/>
            </a:pPr>
            <a:r>
              <a:rPr lang="zh-CN" altLang="en-US" sz="2000" b="1" dirty="0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sz="2000" b="1" dirty="0">
                <a:solidFill>
                  <a:srgbClr val="FF0000"/>
                </a:solidFill>
                <a:sym typeface="+mn-ea"/>
              </a:rPr>
              <a:t>8</a:t>
            </a:r>
            <a:r>
              <a:rPr lang="zh-CN" altLang="en-US" sz="2000" b="1" dirty="0">
                <a:solidFill>
                  <a:srgbClr val="FF0000"/>
                </a:solidFill>
                <a:sym typeface="+mn-ea"/>
              </a:rPr>
              <a:t>年（新课标全国</a:t>
            </a:r>
            <a:r>
              <a:rPr lang="en-US" altLang="zh-CN" sz="2000" b="1" dirty="0">
                <a:solidFill>
                  <a:srgbClr val="FF0000"/>
                </a:solidFill>
                <a:sym typeface="+mn-ea"/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sym typeface="+mn-ea"/>
              </a:rPr>
              <a:t>卷）47．【历史——选修4：中外历史人物评说】（15分）</a:t>
            </a:r>
          </a:p>
          <a:p>
            <a:pPr marL="0" indent="0">
              <a:buNone/>
            </a:pPr>
            <a:r>
              <a:rPr lang="zh-CN" altLang="en-US" sz="2000" b="1" dirty="0"/>
              <a:t>材料  三娘子（1550～1613），明代蒙古土默特部首领俺答汗之妻，深受俺答汗器重。“事无巨细，咸听取裁”。三娘子生活的时代，明朝与蒙古部落势力沿长城相持已近200年。1570年，俺答汗之孙投附明朝，双方关系顿时紧张，在三娘子的劝说下，俺答汗同意与明朝和谈。明朝送还俺答汗之孙，封俺答汗为顺义王，并开放十余处市场供蒙汉人民自由贸易，每当开市时，蒙汉人民“醉饱讴歌，婆娑忘返”。三娘子本人也“勤精骑，拥胡姬，貂帽锦裘，翱翔塞下”，在三娘子的辅佐下，俺答汗在今呼和浩特地区建城，后明朝赐名为“归化”。1581年，俺答汗去世后，三娘子辅佐继任的顺义王，继续与明朝通好，明、蒙“四十余年无用兵之患，沿边旷土皆得耕牧”。——摘编自白寿彝总主编《中国通史》</a:t>
            </a:r>
          </a:p>
          <a:p>
            <a:pPr marL="0" indent="0">
              <a:buNone/>
            </a:pPr>
            <a:r>
              <a:rPr lang="zh-CN" altLang="en-US" sz="2000" b="1" dirty="0"/>
              <a:t>（1）根据材料并结合所学知识，概括三娘子能够推动明、蒙双方取得和平局面的原因</a:t>
            </a:r>
            <a:r>
              <a:rPr lang="zh-CN" altLang="en-US" sz="2000" b="1" dirty="0" smtClean="0"/>
              <a:t>。（</a:t>
            </a:r>
            <a:r>
              <a:rPr lang="zh-CN" altLang="en-US" sz="2000" b="1" dirty="0"/>
              <a:t>8分</a:t>
            </a:r>
            <a:r>
              <a:rPr lang="zh-CN" altLang="en-US" sz="2000" b="1" dirty="0" smtClean="0"/>
              <a:t>）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zh-CN" altLang="en-US" sz="2000" b="1" dirty="0" smtClean="0"/>
              <a:t>（2）根据材料并结合所学知识，简要评价三娘子的历史功绩。（7分）</a:t>
            </a:r>
          </a:p>
          <a:p>
            <a:pPr marL="0" indent="0">
              <a:buNone/>
            </a:pPr>
            <a:endParaRPr lang="zh-CN" altLang="en-US" sz="2000" b="1" dirty="0"/>
          </a:p>
          <a:p>
            <a:pPr marL="0" indent="0">
              <a:buNone/>
            </a:pPr>
            <a:endParaRPr lang="zh-CN" altLang="en-US" sz="2000" b="1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90821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1.4 </a:t>
            </a:r>
            <a:r>
              <a:rPr lang="zh-CN" altLang="en-US" b="1" dirty="0" smtClean="0">
                <a:solidFill>
                  <a:srgbClr val="FF0000"/>
                </a:solidFill>
              </a:rPr>
              <a:t>民族关系与国家关系 </a:t>
            </a:r>
          </a:p>
          <a:p>
            <a:r>
              <a:rPr lang="zh-CN" altLang="en-US" b="1" dirty="0" smtClean="0"/>
              <a:t>了解中国古代的民族政策和边疆管理制度，认识中国作为多民族统一国家的发展历程，以及中国古代处理对外关系的体制；了解近代西方民族国家的形成情况，以及国际法的发展；了解新中国民族区域自治制度的历史意义，以及独立自主和平外交政策的主要成就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82726"/>
            <a:ext cx="9024463" cy="5175274"/>
          </a:xfrm>
        </p:spPr>
        <p:txBody>
          <a:bodyPr>
            <a:normAutofit fontScale="72500" lnSpcReduction="2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（201</a:t>
            </a:r>
            <a:r>
              <a:rPr lang="en-US" altLang="zh-CN" b="1" dirty="0" smtClean="0">
                <a:solidFill>
                  <a:srgbClr val="FF0000"/>
                </a:solidFill>
                <a:sym typeface="+mn-ea"/>
              </a:rPr>
              <a:t>8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新课标全国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卷）</a:t>
            </a:r>
            <a:r>
              <a:rPr lang="zh-CN" altLang="en-US" b="1" dirty="0">
                <a:solidFill>
                  <a:srgbClr val="FF0000"/>
                </a:solidFill>
              </a:rPr>
              <a:t>45．【历史——选修1：历史上重大改革回眸】（15分）</a:t>
            </a:r>
          </a:p>
          <a:p>
            <a:pPr marL="0" indent="0">
              <a:buNone/>
            </a:pPr>
            <a:r>
              <a:rPr lang="zh-CN" altLang="en-US" b="1" dirty="0"/>
              <a:t>材料  19世纪后期，近代警察制度从西方传入中国。清代社会治安由八旗、绿营</a:t>
            </a:r>
            <a:r>
              <a:rPr lang="zh-CN" altLang="en-US" b="1" dirty="0" smtClean="0"/>
              <a:t>、衙役</a:t>
            </a:r>
            <a:r>
              <a:rPr lang="zh-CN" altLang="en-US" b="1" dirty="0"/>
              <a:t>以及保甲、团练等承担。近代湖南治安尤难，地方官向来重视，</a:t>
            </a:r>
            <a:r>
              <a:rPr lang="zh-CN" altLang="en-US" b="1" dirty="0" smtClean="0"/>
              <a:t>戊戌变法时期</a:t>
            </a:r>
            <a:r>
              <a:rPr lang="zh-CN" altLang="en-US" b="1" dirty="0"/>
              <a:t>，湖南维新运动颇为活跃。1898年，湖南按察使黄遵宪在巡抚陈宝箴的</a:t>
            </a:r>
            <a:r>
              <a:rPr lang="zh-CN" altLang="en-US" b="1" dirty="0" smtClean="0"/>
              <a:t>支持</a:t>
            </a:r>
            <a:r>
              <a:rPr lang="zh-CN" altLang="en-US" b="1" dirty="0"/>
              <a:t>下，参照日本警察制度与租界巡捕制度，在省城长沙创设了湖南保卫局。根据《湖南保卫局章程》，保卫局由官商合办，职责是“去民害，卫民生，检非违，索罪犯”。其机构设置实行三级体制，即总局、分局、小分局。戊戌变法失败后，湖南保卫局被清廷裁撤。</a:t>
            </a:r>
          </a:p>
          <a:p>
            <a:pPr marL="0" indent="0">
              <a:buNone/>
            </a:pPr>
            <a:r>
              <a:rPr lang="zh-CN" altLang="en-US" b="1" dirty="0"/>
              <a:t>                                  ——摘编自韩延龙等 《中国近代警察史》</a:t>
            </a:r>
          </a:p>
          <a:p>
            <a:pPr marL="0" indent="0">
              <a:buNone/>
            </a:pPr>
            <a:r>
              <a:rPr lang="zh-CN" altLang="en-US" b="1" dirty="0"/>
              <a:t>（1）根据材料并结合所学知识，简析湖南保卫局创建的原因。（8分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（2）根据材料并结合所学知识，说明湖南保卫局相对于以前的治安机构有何不同。（7分）</a:t>
            </a:r>
          </a:p>
          <a:p>
            <a:pPr marL="0" indent="0">
              <a:buNone/>
            </a:pPr>
            <a:endParaRPr lang="zh-CN" altLang="en-US" b="1" dirty="0"/>
          </a:p>
          <a:p>
            <a:pPr marL="0" indent="0">
              <a:buNone/>
            </a:pPr>
            <a:endParaRPr lang="zh-CN" altLang="en-US" b="1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文本框 1"/>
          <p:cNvSpPr txBox="1"/>
          <p:nvPr/>
        </p:nvSpPr>
        <p:spPr>
          <a:xfrm>
            <a:off x="0" y="3214686"/>
            <a:ext cx="9144000" cy="3108543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新课标选择性必修模块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1.5 </a:t>
            </a:r>
            <a:r>
              <a:rPr lang="zh-CN" altLang="en-US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基层治理与社会保障</a:t>
            </a:r>
            <a:endParaRPr lang="zh-CN" altLang="en-US" sz="2800" b="1" dirty="0" smtClean="0">
              <a:latin typeface="幼圆" panose="02010509060101010101" charset="-122"/>
              <a:ea typeface="幼圆" panose="02010509060101010101" charset="-122"/>
              <a:cs typeface="幼圆" panose="02010509060101010101" charset="-122"/>
            </a:endParaRPr>
          </a:p>
          <a:p>
            <a:r>
              <a:rPr lang="zh-CN" altLang="en-US" sz="2800" b="1" dirty="0" smtClean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了解中国古代以赋役征发为首要目的的户籍制度，以及</a:t>
            </a:r>
            <a:r>
              <a:rPr lang="zh-CN" altLang="en-US" sz="2800" b="1" dirty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有代表性的基层管理组织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；知道中国古代王朝在社会救济和优抚方面采取的重要措施；知道西方主要国家基层治理的特点及其由来；了解现代社会保障制度的产生及其实行情况。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1472" y="214290"/>
            <a:ext cx="764386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（2017卷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Ⅰ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.42）</a:t>
            </a:r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阅读材料，完成下列要求。（</a:t>
            </a:r>
            <a:r>
              <a:rPr lang="en-US" altLang="zh-CN" sz="2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12</a:t>
            </a:r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分）</a:t>
            </a:r>
            <a:endParaRPr lang="zh-CN" altLang="en-US" sz="2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表格 -1"/>
          <p:cNvGraphicFramePr/>
          <p:nvPr/>
        </p:nvGraphicFramePr>
        <p:xfrm>
          <a:off x="642910" y="1123950"/>
          <a:ext cx="7858180" cy="3883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081"/>
                <a:gridCol w="4309145"/>
                <a:gridCol w="2978954"/>
              </a:tblGrid>
              <a:tr h="279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时间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中国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外国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14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～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15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世纪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朱元璋在位期间，与占城、爪哇、暹罗等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30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余国进行官方贸易。废除丞相制度。郑和七下西洋，是世界航海史和中国古代对外交往史上的壮举。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德国人古登堡发明了最早的印刷机。哥伦布到达美洲大陆。佛罗伦萨</a:t>
                      </a: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200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余家纺织工场雇佣</a:t>
                      </a: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3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万余名工人。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7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16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世纪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张居正进行赋役合一、统一征银的“一条鞭法”改革。李时珍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《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本草纲目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》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刊刻。玉米、番薯、马铃薯等高产作物传入中国。汤显祖出生，代表作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《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牡丹亭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》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表现男女主人公冲破礼教束缚，追求爱情自由。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哥白尼提出“太阳中心说”。意大利传教士利玛窦到中国，传播了西方自然科学知识。莎士比亚出生，代表作</a:t>
                      </a: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《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哈姆雷特</a:t>
                      </a: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》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64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17</a:t>
                      </a:r>
                      <a:r>
                        <a:rPr lang="zh-CN" altLang="en-US" sz="1800" b="1" u="none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世纪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朱子学在日本为官方推崇，成为显学。茶叶大量输往欧洲。宋应星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《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天工开物</a:t>
                      </a:r>
                      <a:r>
                        <a:rPr lang="en-US" altLang="zh-CN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》</a:t>
                      </a: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刊刻。美洲白银大量流入中国。郑成功收复台湾。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1800" b="1" u="none" dirty="0">
                          <a:latin typeface="楷体" panose="02010609060101010101" pitchFamily="49" charset="-122"/>
                          <a:ea typeface="楷体" panose="02010609060101010101" pitchFamily="49" charset="-122"/>
                          <a:cs typeface="仿宋_GB2312" panose="02010609030101010101" charset="-122"/>
                        </a:rPr>
                        <a:t>英国入侵印度，英属东印度公司在印度开展殖民活动。英国早期移民乘“五月花号”到达北美。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4414" y="5214950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——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据李亚凡编</a:t>
            </a:r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世界历史年表</a:t>
            </a:r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等</a:t>
            </a:r>
          </a:p>
          <a:p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表</a:t>
            </a:r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14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17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世纪中外历史事件简表。从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表中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提取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相互关联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中外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历史信息，自拟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论题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，并结合所学知识予以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阐述</a:t>
            </a:r>
            <a:r>
              <a:rPr lang="zh-CN" altLang="en-US" b="1" dirty="0">
                <a:solidFill>
                  <a:srgbClr val="3E3E3E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。（要求：写明论题，中外关联，史论结合。）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文本框 2"/>
          <p:cNvSpPr txBox="1"/>
          <p:nvPr/>
        </p:nvSpPr>
        <p:spPr>
          <a:xfrm>
            <a:off x="500034" y="2143116"/>
            <a:ext cx="8258810" cy="3323987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经济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与社会生活</a:t>
            </a:r>
          </a:p>
          <a:p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2.3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商业贸易与日常生活 </a:t>
            </a:r>
          </a:p>
          <a:p>
            <a:r>
              <a:rPr lang="zh-CN" altLang="en-US" b="1" dirty="0"/>
              <a:t>了解商业贸易的起源和古代的商贸活动与贸易通道；知道货币、信贷、商业契约等在日常生活中的角色；认识世界市场的形成对商业贸易的意义；认识</a:t>
            </a:r>
            <a:r>
              <a:rPr lang="en-US" b="1" dirty="0"/>
              <a:t>20</a:t>
            </a:r>
            <a:r>
              <a:rPr lang="zh-CN" altLang="en-US" b="1" dirty="0"/>
              <a:t>世纪以来贸易、金融的变化对人类生活的影响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文化交流与传播</a:t>
            </a:r>
          </a:p>
          <a:p>
            <a:r>
              <a:rPr lang="en-US" b="1" dirty="0" smtClean="0"/>
              <a:t>3.3 </a:t>
            </a:r>
            <a:r>
              <a:rPr lang="zh-CN" altLang="en-US" b="1" dirty="0"/>
              <a:t>商路、贸易与文化交流 </a:t>
            </a:r>
          </a:p>
          <a:p>
            <a:r>
              <a:rPr lang="zh-CN" altLang="en-US" b="1" dirty="0"/>
              <a:t>了解不同时代、不同类型商路的开辟；通过了解商品所体现的特色文化，理解贸易活动在文化交流中所扮演的重要角色。 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37161" y="1071564"/>
          <a:ext cx="8608806" cy="5568953"/>
        </p:xfrm>
        <a:graphic>
          <a:graphicData uri="http://schemas.openxmlformats.org/drawingml/2006/table">
            <a:tbl>
              <a:tblPr/>
              <a:tblGrid>
                <a:gridCol w="2024266"/>
                <a:gridCol w="6584540"/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古代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日晷被</a:t>
                      </a:r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称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为“最早的钟表”，是古代比较普遍使用的计时工具。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中世纪末期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机械钟在西欧流行，最初的机械钟只有时和刻。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182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近代早期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在伽利略等人的研究基础上，发明了游丝，钟的精准度提高，制造出怀表，在很长一段时间内，钟表价格昂贵，属于奢侈品。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1850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年前后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英国社会各个阶层都拥有了钟表。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20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世纪初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原为女性装饰品的手表逐渐为男性所接受，在户外运动，驾驶汽车时都可佩戴。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20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世纪</a:t>
                      </a: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50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年代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根据原子物理学原</a:t>
                      </a:r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理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制造出原子钟，精准度可以达到每</a:t>
                      </a: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100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万年误差</a:t>
                      </a: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1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秒。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21</a:t>
                      </a: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世纪初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CN" sz="2400" b="1" kern="12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+mn-cs"/>
                        </a:rPr>
                        <a:t>随着信息技术的发展，具有计时、信息处理、导航、监测等多种功能的智能手表出现。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4540" name="Rectangle 1"/>
          <p:cNvSpPr>
            <a:spLocks noChangeArrowheads="1"/>
          </p:cNvSpPr>
          <p:nvPr/>
        </p:nvSpPr>
        <p:spPr bwMode="auto">
          <a:xfrm>
            <a:off x="285720" y="319"/>
            <a:ext cx="8715436" cy="20928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2017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.42）</a:t>
            </a: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阅读材料，完成下列要求。</a:t>
            </a:r>
          </a:p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从材料中</a:t>
            </a:r>
            <a:r>
              <a:rPr lang="zh-CN" altLang="en-US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提取两条或两条以上信息，拟定一个论题，并就所拟论题进行简要阐述。</a:t>
            </a: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（要求：明确写出所拟论题，阐述须有史实依据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文本框 2"/>
          <p:cNvSpPr txBox="1"/>
          <p:nvPr/>
        </p:nvSpPr>
        <p:spPr>
          <a:xfrm>
            <a:off x="500034" y="2143116"/>
            <a:ext cx="8258810" cy="3323987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经济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与社会生活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2.2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生产工具与劳作方式 </a:t>
            </a:r>
          </a:p>
          <a:p>
            <a:r>
              <a:rPr lang="zh-CN" altLang="en-US" b="1" dirty="0"/>
              <a:t>了解历史上劳动工具的变化和主要劳作方式；认识近代以来大机器生产、工厂制度、智能技术等的出现对改变人们劳作方式及生活方式的 意义。</a:t>
            </a: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文化交流与传播</a:t>
            </a:r>
          </a:p>
          <a:p>
            <a:r>
              <a:rPr lang="en-US" b="1" dirty="0"/>
              <a:t>3.6 </a:t>
            </a:r>
            <a:r>
              <a:rPr lang="zh-CN" altLang="en-US" b="1" dirty="0"/>
              <a:t>信息革命与人类文化共享 </a:t>
            </a:r>
          </a:p>
          <a:p>
            <a:r>
              <a:rPr lang="zh-CN" altLang="en-US" b="1" dirty="0"/>
              <a:t>了解现代信息技术对文化传播方式、内容、规模、效果等方面的巨大影 响，认识现代信息技术对人类文化共享起到了前所未有的作用，对人类文化的发展提出了新课题。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0" grpId="0"/>
      <p:bldP spid="5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4282" y="0"/>
            <a:ext cx="892971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79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（2017 </a:t>
            </a:r>
            <a:r>
              <a:rPr lang="en-US" altLang="zh-CN" sz="24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Ⅲ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.4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） 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阅读材料，完成下列要求。（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12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分）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材料  近代中国接触的西洋“除了强大的武力，尚有别具一格的政治组织、经济力量、高度文化，一旦彼此短兵相接，中国的藩篱为之突破，立国基础为之震撼”。面对这“旷古未有的变局”，中国“应付的困难就从此开始了，但前途放大光明、得大幸福的希望亦即寄托在这个大变化上”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                         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——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摘编自吕思勉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《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中国通史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》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围绕材料，结合中国近代史的具体史实，自拟论题，并就所拟论题进行阐述。（要求：明确写出论题，阐述须史论结合。）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4282" y="3571876"/>
            <a:ext cx="8258810" cy="150810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文化交流与传播</a:t>
            </a:r>
          </a:p>
          <a:p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3.4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战争与文化碰撞 </a:t>
            </a:r>
          </a:p>
          <a:p>
            <a:r>
              <a:rPr lang="zh-CN" altLang="en-US" b="1" dirty="0"/>
              <a:t>通过了解历史上的著名战争，理解战争对人类文化的破坏，以及造成的文化断裂；认识战争在客观上又为不同文化的碰撞提供了契机。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14291"/>
            <a:ext cx="9144000" cy="514353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（</a:t>
            </a:r>
            <a:r>
              <a:rPr lang="en-US" b="1" dirty="0" smtClean="0">
                <a:solidFill>
                  <a:srgbClr val="FF0000"/>
                </a:solidFill>
              </a:rPr>
              <a:t>2017</a:t>
            </a:r>
            <a:r>
              <a:rPr lang="en-US" altLang="zh-CN" b="1" dirty="0" smtClean="0">
                <a:solidFill>
                  <a:srgbClr val="FF0000"/>
                </a:solidFill>
              </a:rPr>
              <a:t>·</a:t>
            </a:r>
            <a:r>
              <a:rPr lang="zh-CN" altLang="en-US" b="1" dirty="0" smtClean="0">
                <a:solidFill>
                  <a:srgbClr val="FF0000"/>
                </a:solidFill>
              </a:rPr>
              <a:t>新课标全国</a:t>
            </a:r>
            <a:r>
              <a:rPr lang="en-US" altLang="zh-CN" b="1" dirty="0" smtClean="0">
                <a:solidFill>
                  <a:srgbClr val="FF0000"/>
                </a:solidFill>
              </a:rPr>
              <a:t>Ⅱ</a:t>
            </a:r>
            <a:r>
              <a:rPr lang="zh-CN" altLang="en-US" b="1" dirty="0" smtClean="0">
                <a:solidFill>
                  <a:srgbClr val="FF0000"/>
                </a:solidFill>
              </a:rPr>
              <a:t>卷高考</a:t>
            </a:r>
            <a:r>
              <a:rPr lang="en-US" altLang="zh-CN" b="1" dirty="0" smtClean="0">
                <a:solidFill>
                  <a:srgbClr val="FF0000"/>
                </a:solidFill>
              </a:rPr>
              <a:t>·</a:t>
            </a:r>
            <a:r>
              <a:rPr lang="en-US" b="1" dirty="0" smtClean="0">
                <a:solidFill>
                  <a:srgbClr val="FF0000"/>
                </a:solidFill>
              </a:rPr>
              <a:t>45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FF0000"/>
                </a:solidFill>
              </a:rPr>
              <a:t>                         【</a:t>
            </a:r>
            <a:r>
              <a:rPr lang="zh-CN" altLang="en-US" b="1" dirty="0" smtClean="0">
                <a:solidFill>
                  <a:srgbClr val="FF0000"/>
                </a:solidFill>
              </a:rPr>
              <a:t>历史</a:t>
            </a:r>
            <a:r>
              <a:rPr lang="en-US" b="1" dirty="0" smtClean="0">
                <a:solidFill>
                  <a:srgbClr val="FF0000"/>
                </a:solidFill>
              </a:rPr>
              <a:t>——</a:t>
            </a:r>
            <a:r>
              <a:rPr lang="zh-CN" altLang="en-US" b="1" dirty="0" smtClean="0">
                <a:solidFill>
                  <a:srgbClr val="FF0000"/>
                </a:solidFill>
              </a:rPr>
              <a:t>选修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：历史上重大改革回眸</a:t>
            </a:r>
            <a:r>
              <a:rPr lang="en-US" altLang="zh-CN" b="1" dirty="0" smtClean="0">
                <a:solidFill>
                  <a:srgbClr val="FF0000"/>
                </a:solidFill>
              </a:rPr>
              <a:t>】</a:t>
            </a:r>
            <a:r>
              <a:rPr lang="zh-CN" altLang="en-US" b="1" dirty="0" smtClean="0">
                <a:solidFill>
                  <a:srgbClr val="FF0000"/>
                </a:solidFill>
              </a:rPr>
              <a:t>（</a:t>
            </a:r>
            <a:r>
              <a:rPr lang="en-US" b="1" dirty="0" smtClean="0">
                <a:solidFill>
                  <a:srgbClr val="FF0000"/>
                </a:solidFill>
              </a:rPr>
              <a:t>15</a:t>
            </a:r>
            <a:r>
              <a:rPr lang="zh-CN" altLang="en-US" b="1" dirty="0" smtClean="0">
                <a:solidFill>
                  <a:srgbClr val="FF0000"/>
                </a:solidFill>
              </a:rPr>
              <a:t>分）</a:t>
            </a:r>
          </a:p>
          <a:p>
            <a:pPr>
              <a:buNone/>
            </a:pPr>
            <a:r>
              <a:rPr lang="zh-CN" altLang="en-US" b="1" dirty="0" smtClean="0"/>
              <a:t>材料一</a:t>
            </a:r>
            <a:r>
              <a:rPr lang="en-US" b="1" dirty="0" smtClean="0"/>
              <a:t>  </a:t>
            </a:r>
            <a:r>
              <a:rPr lang="zh-CN" altLang="en-US" b="1" dirty="0" smtClean="0"/>
              <a:t>清末，有很多部门负责管理北京的街道与沟渠、河道，“严且</a:t>
            </a:r>
            <a:r>
              <a:rPr lang="zh-CN" altLang="en-US" b="1" dirty="0" smtClean="0"/>
              <a:t>备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矣</a:t>
            </a:r>
            <a:r>
              <a:rPr lang="zh-CN" altLang="en-US" b="1" dirty="0" smtClean="0"/>
              <a:t>”，但“究其实，无一人过问”，以致北京城“粪土载道，秽污</a:t>
            </a:r>
            <a:r>
              <a:rPr lang="zh-CN" altLang="en-US" b="1" dirty="0" smtClean="0"/>
              <a:t>山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积</a:t>
            </a:r>
            <a:r>
              <a:rPr lang="zh-CN" altLang="en-US" b="1" dirty="0" smtClean="0"/>
              <a:t>”，“洋人目之为猪圈，外省比之为厕屋”。清政府每年出资修缮，并向商</a:t>
            </a:r>
            <a:r>
              <a:rPr lang="zh-CN" altLang="en-US" b="1" dirty="0" smtClean="0"/>
              <a:t>民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收取</a:t>
            </a:r>
            <a:r>
              <a:rPr lang="zh-CN" altLang="en-US" b="1" dirty="0" smtClean="0"/>
              <a:t>巨款，但款项皆被官员私吞，并没有真正用于街道等的修缮。戊戌变法时期</a:t>
            </a:r>
            <a:r>
              <a:rPr lang="zh-CN" altLang="en-US" b="1" dirty="0" smtClean="0"/>
              <a:t>，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清政府</a:t>
            </a:r>
            <a:r>
              <a:rPr lang="zh-CN" altLang="en-US" b="1" dirty="0" smtClean="0"/>
              <a:t>令“各衙门即行查勘、估修，以壮观瞻，并大清门、正阳门外，菜蔬鸡</a:t>
            </a:r>
            <a:r>
              <a:rPr lang="zh-CN" altLang="en-US" b="1" dirty="0" smtClean="0"/>
              <a:t>鱼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摊</a:t>
            </a:r>
            <a:r>
              <a:rPr lang="zh-CN" altLang="en-US" b="1" dirty="0" smtClean="0"/>
              <a:t>肆，一概逐令于城根摆设”。对此改革，“官吏闾民，皆称不便”，更有</a:t>
            </a:r>
            <a:r>
              <a:rPr lang="zh-CN" altLang="en-US" b="1" dirty="0" smtClean="0"/>
              <a:t>官吏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怂恿</a:t>
            </a:r>
            <a:r>
              <a:rPr lang="zh-CN" altLang="en-US" b="1" dirty="0" smtClean="0"/>
              <a:t>百姓联名反对。</a:t>
            </a:r>
          </a:p>
          <a:p>
            <a:pPr>
              <a:buNone/>
            </a:pPr>
            <a:r>
              <a:rPr lang="en-US" b="1" dirty="0" smtClean="0"/>
              <a:t>                                               ——</a:t>
            </a:r>
            <a:r>
              <a:rPr lang="zh-CN" altLang="en-US" b="1" dirty="0" smtClean="0"/>
              <a:t>据苏继祖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清廷戊戌朝变记</a:t>
            </a:r>
            <a:r>
              <a:rPr lang="en-US" altLang="zh-CN" b="1" dirty="0" smtClean="0"/>
              <a:t>》</a:t>
            </a:r>
          </a:p>
          <a:p>
            <a:pPr>
              <a:buNone/>
            </a:pPr>
            <a:r>
              <a:rPr lang="zh-CN" altLang="en-US" b="1" dirty="0" smtClean="0"/>
              <a:t>材料二</a:t>
            </a:r>
            <a:r>
              <a:rPr lang="en-US" b="1" dirty="0" smtClean="0"/>
              <a:t>  </a:t>
            </a:r>
            <a:r>
              <a:rPr lang="zh-CN" altLang="en-US" b="1" dirty="0" smtClean="0"/>
              <a:t>凡改革之事，必除旧与布新，两者之用力相等，然后可有效也。</a:t>
            </a:r>
            <a:r>
              <a:rPr lang="zh-CN" altLang="en-US" b="1" dirty="0" smtClean="0"/>
              <a:t>苟不务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除</a:t>
            </a:r>
            <a:r>
              <a:rPr lang="zh-CN" altLang="en-US" b="1" dirty="0" smtClean="0"/>
              <a:t>旧而言布新，其势必将旧政之积弊，悉移而纳于新政之中，而新政反增其害矣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en-US" b="1" dirty="0" smtClean="0"/>
              <a:t>——</a:t>
            </a:r>
            <a:r>
              <a:rPr lang="zh-CN" altLang="en-US" b="1" dirty="0" smtClean="0"/>
              <a:t>摘自梁启超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戊戌政变记</a:t>
            </a:r>
            <a:r>
              <a:rPr lang="en-US" altLang="zh-CN" b="1" dirty="0" smtClean="0"/>
              <a:t>》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1</a:t>
            </a:r>
            <a:r>
              <a:rPr lang="zh-CN" altLang="en-US" b="1" dirty="0" smtClean="0"/>
              <a:t>）根据材料一并结合所学知识，概括清末北京街道管理改革的原因。（</a:t>
            </a:r>
            <a:r>
              <a:rPr lang="en-US" b="1" dirty="0" smtClean="0"/>
              <a:t>8</a:t>
            </a:r>
            <a:r>
              <a:rPr lang="zh-CN" altLang="en-US" b="1" dirty="0" smtClean="0"/>
              <a:t>分）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2</a:t>
            </a:r>
            <a:r>
              <a:rPr lang="zh-CN" altLang="en-US" b="1" dirty="0" smtClean="0"/>
              <a:t>）根据材料并结合所学知识，简析清末北京街道管理改革的困难及启示。（</a:t>
            </a:r>
            <a:r>
              <a:rPr lang="en-US" b="1" dirty="0" smtClean="0"/>
              <a:t>7</a:t>
            </a:r>
            <a:r>
              <a:rPr lang="zh-CN" altLang="en-US" b="1" dirty="0" smtClean="0"/>
              <a:t>分）</a:t>
            </a:r>
          </a:p>
          <a:p>
            <a:endParaRPr lang="zh-CN" altLang="en-US" b="1" dirty="0"/>
          </a:p>
        </p:txBody>
      </p:sp>
      <p:sp>
        <p:nvSpPr>
          <p:cNvPr id="4" name="文本框 2"/>
          <p:cNvSpPr txBox="1"/>
          <p:nvPr/>
        </p:nvSpPr>
        <p:spPr>
          <a:xfrm>
            <a:off x="642910" y="2714620"/>
            <a:ext cx="8258810" cy="2677656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新课标选择性必修模块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  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2.4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村落、城镇与居住环境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楷体" panose="02010609060101010101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幼圆" panose="02010509060101010101" charset="-122"/>
                <a:ea typeface="幼圆" panose="02010509060101010101" charset="-122"/>
                <a:cs typeface="楷体" panose="02010609060101010101" charset="-122"/>
                <a:sym typeface="+mn-ea"/>
              </a:rPr>
              <a:t>了解人类居住条件的变迁及各地民居的差异及其特征；了解古代的</a:t>
            </a:r>
            <a:r>
              <a:rPr lang="zh-CN" altLang="en-US" sz="2800" b="1" dirty="0">
                <a:latin typeface="幼圆" panose="02010509060101010101" charset="-122"/>
                <a:ea typeface="幼圆" panose="02010509060101010101" charset="-122"/>
                <a:cs typeface="楷体" panose="02010609060101010101" charset="-122"/>
                <a:sym typeface="+mn-ea"/>
              </a:rPr>
              <a:t>村落、集镇和城市形成的原因及影响；了解近代以来城市化进程中人们居住条件和生活环境的改善及问题。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28736"/>
            <a:ext cx="9028356" cy="5429264"/>
          </a:xfrm>
        </p:spPr>
        <p:txBody>
          <a:bodyPr>
            <a:normAutofit fontScale="72500" lnSpcReduction="20000"/>
          </a:bodyPr>
          <a:lstStyle/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sym typeface="+mn-ea"/>
              </a:rPr>
              <a:t>（201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新课标全国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卷）</a:t>
            </a:r>
            <a:r>
              <a:rPr lang="zh-CN" altLang="en-US" b="1" dirty="0">
                <a:solidFill>
                  <a:srgbClr val="FF0000"/>
                </a:solidFill>
              </a:rPr>
              <a:t>44．【历史——选修1：历史上重大改革回眸】（15分）</a:t>
            </a:r>
          </a:p>
          <a:p>
            <a:pPr marL="0" indent="0">
              <a:buNone/>
            </a:pPr>
            <a:r>
              <a:rPr lang="zh-CN" altLang="en-US" b="1" dirty="0"/>
              <a:t>材料  北周武帝时期制定的《大律》“凡二十五篇”，制罪“二十五等”，定罪1537条，“条流苛密，比于齐（北齐）法，烦而不要”、宣帝“更峻其法”，导致“上下愁怨”、“内外离心”。隋文帝取代北周建立隋朝，开皇初年两次“更定新律”，史谓《开皇律》。</a:t>
            </a:r>
          </a:p>
          <a:p>
            <a:pPr marL="0" indent="0">
              <a:buNone/>
            </a:pPr>
            <a:r>
              <a:rPr lang="zh-CN" altLang="en-US" b="1" dirty="0"/>
              <a:t>隋朝统治者鉴于《北齐律》“法令明审，科条简要”，将其作为制定《开皇律》的主要参考，并“采魏、晋刑典，下至齐、粱，沿革轻重，取其折衷”，成文“十二卷”。新律制罪二十等，度除“前代鞭刑及枭首”等“苛惨之法”，“以轻代重，化死为生”；定罪500条，删繁就简，比旧律减少死刑81条、流放刑154条、劳役刑等一千佘条。唐朝官修史书评价《开皇律》“刑网简要，疏而不失”。</a:t>
            </a:r>
          </a:p>
          <a:p>
            <a:pPr marL="0" indent="0">
              <a:buNone/>
            </a:pPr>
            <a:r>
              <a:rPr lang="zh-CN" altLang="en-US" b="1" dirty="0"/>
              <a:t>                                 ——据《隋书》</a:t>
            </a:r>
          </a:p>
          <a:p>
            <a:pPr marL="0" indent="0">
              <a:buNone/>
            </a:pPr>
            <a:r>
              <a:rPr lang="zh-CN" altLang="en-US" b="1" dirty="0"/>
              <a:t>（1）根据材料，概括隋代法律制度改革的特点。（7分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（2）根据材料井结合所学知识，简析隋代《开皇律》制定的意义。（8分）</a:t>
            </a:r>
          </a:p>
          <a:p>
            <a:pPr marL="0" indent="0">
              <a:buNone/>
            </a:pPr>
            <a:endParaRPr lang="zh-CN" altLang="en-US" b="1" dirty="0"/>
          </a:p>
          <a:p>
            <a:pPr marL="0" indent="0">
              <a:buNone/>
            </a:pPr>
            <a:endParaRPr lang="zh-CN" altLang="en-US" b="1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90821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1.3 </a:t>
            </a:r>
            <a:r>
              <a:rPr lang="zh-CN" altLang="en-US" b="1" dirty="0" smtClean="0">
                <a:solidFill>
                  <a:srgbClr val="FF0000"/>
                </a:solidFill>
              </a:rPr>
              <a:t>法律与教化 </a:t>
            </a:r>
          </a:p>
          <a:p>
            <a:r>
              <a:rPr lang="zh-CN" altLang="en-US" b="1" dirty="0" smtClean="0"/>
              <a:t>知道中国先秦时期成文法的产生过程，</a:t>
            </a:r>
            <a:r>
              <a:rPr lang="zh-CN" altLang="en-US" b="1" dirty="0" smtClean="0"/>
              <a:t>以及这一时期思想家对于德治、法治关系的讨论；知道自西汉起历代王朝法律、礼教并用的统治手段；了解近代西方法律制度的渊源和基本特征，知道宗教伦理在西方社会发展进程中的</a:t>
            </a:r>
            <a:r>
              <a:rPr lang="zh-CN" altLang="en-US" b="1" dirty="0" smtClean="0"/>
              <a:t>作用；了解新中国的法制建设和精神文明建设成就。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一、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标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选修课程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概览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7058052" cy="1752600"/>
          </a:xfrm>
        </p:spPr>
        <p:txBody>
          <a:bodyPr>
            <a:normAutofit fontScale="92500"/>
          </a:bodyPr>
          <a:lstStyle/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</a:t>
            </a:r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课程</a:t>
            </a:r>
            <a:r>
              <a:rPr lang="zh-CN" altLang="zh-CN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zh-CN" altLang="en-US" b="1" dirty="0" smtClean="0">
                <a:solidFill>
                  <a:schemeClr val="tx1"/>
                </a:solidFill>
              </a:rPr>
              <a:t>）国家</a:t>
            </a:r>
            <a:r>
              <a:rPr lang="zh-CN" altLang="en-US" b="1" dirty="0" smtClean="0">
                <a:solidFill>
                  <a:schemeClr val="tx1"/>
                </a:solidFill>
              </a:rPr>
              <a:t>制度与社会</a:t>
            </a:r>
            <a:r>
              <a:rPr lang="zh-CN" altLang="en-US" b="1" dirty="0" smtClean="0">
                <a:solidFill>
                  <a:schemeClr val="tx1"/>
                </a:solidFill>
              </a:rPr>
              <a:t>治理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选修课程</a:t>
            </a:r>
            <a:r>
              <a:rPr lang="zh-CN" altLang="zh-CN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b="1" dirty="0" smtClean="0">
                <a:solidFill>
                  <a:schemeClr val="tx1"/>
                </a:solidFill>
              </a:rPr>
              <a:t>）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zh-CN" altLang="en-US" b="1" dirty="0" smtClean="0">
                <a:solidFill>
                  <a:schemeClr val="tx1"/>
                </a:solidFill>
              </a:rPr>
              <a:t>经济与</a:t>
            </a:r>
            <a:r>
              <a:rPr lang="zh-CN" altLang="en-US" b="1" dirty="0" smtClean="0">
                <a:solidFill>
                  <a:schemeClr val="tx1"/>
                </a:solidFill>
              </a:rPr>
              <a:t>社会生活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</a:t>
            </a:r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课程</a:t>
            </a:r>
            <a:r>
              <a:rPr lang="zh-CN" altLang="zh-CN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zh-CN" altLang="en-US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b="1" dirty="0" smtClean="0">
                <a:solidFill>
                  <a:schemeClr val="tx1"/>
                </a:solidFill>
              </a:rPr>
              <a:t>）文化</a:t>
            </a:r>
            <a:r>
              <a:rPr lang="zh-CN" altLang="en-US" b="1" dirty="0" smtClean="0">
                <a:solidFill>
                  <a:schemeClr val="tx1"/>
                </a:solidFill>
              </a:rPr>
              <a:t>交流与传播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-5417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200025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b="1" dirty="0">
                <a:solidFill>
                  <a:srgbClr val="FF0000"/>
                </a:solidFill>
              </a:rPr>
              <a:t>2016</a:t>
            </a:r>
            <a:r>
              <a:rPr lang="zh-CN" altLang="en-US" sz="2000" b="1" dirty="0">
                <a:solidFill>
                  <a:srgbClr val="FF0000"/>
                </a:solidFill>
              </a:rPr>
              <a:t>年普通高等学校招生全国统一考试（新课标全国</a:t>
            </a:r>
            <a:r>
              <a:rPr lang="en-US" altLang="zh-CN" sz="2000" b="1" dirty="0">
                <a:solidFill>
                  <a:srgbClr val="FF0000"/>
                </a:solidFill>
              </a:rPr>
              <a:t>Ⅰ</a:t>
            </a:r>
            <a:r>
              <a:rPr lang="zh-CN" altLang="en-US" sz="2000" b="1" dirty="0">
                <a:solidFill>
                  <a:srgbClr val="FF0000"/>
                </a:solidFill>
              </a:rPr>
              <a:t>卷）</a:t>
            </a:r>
            <a:endParaRPr lang="zh-CN" altLang="en-US" sz="2000" dirty="0">
              <a:solidFill>
                <a:srgbClr val="FF0000"/>
              </a:solidFill>
            </a:endParaRPr>
          </a:p>
          <a:p>
            <a:pPr marL="0" marR="0" lvl="0" indent="2000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40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．阅读材料，完成下列要求。（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25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分）</a:t>
            </a: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材料一  清朝康、雍、乾长达一个多世纪中，社会总体稳定。清朝取消了人头税，根据耕地面积确定税额，减轻了下层百姓负担。农业上普遍采用了轮作、复种、多熟等农作制。玉米、甘薯等耐寒、耐旱、高产作物不断推广，人们将林木覆盖的山地和草原广为开垦。人口从清初的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8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亿增加到鸦片战争前夕的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亿之众，引起了一系列变化：一些地区“游手好闲者更数十倍于前”“田地贵少，寸土为金”。水土流失和草原沙化现象凸显。农业人均收益递减，各地民变此起彼伏。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——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摘编自李龙潜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《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明清经济史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》</a:t>
            </a: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材料二  为解决人口压力，康有为认为，“西北诸省土旷人稀，东三省、蒙古、新疆疏旷益甚，人迹既少</a:t>
            </a:r>
            <a:r>
              <a:rPr lang="en-US" altLang="zh-CN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0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早谋移徙”。严复则认为兴办现代实业较垦荒辟田有效得多。到民国时期，有人认为，“人口增加是无止息的，食料的增加是越来越困难的，即使我们能开垦荒地、改良农业、增加生长，总是赶不上人口增加的快”；至于工业化一途，因需要大量投资，短期内难以搞成，因此很多人认为，解决人口问题的“治本方法”是“迟婚与节育”。</a:t>
            </a: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                                      ——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据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康有为全集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》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等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）根据材料一并结合所学知识，说明清中期人口膨胀的原因及其影响。（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12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分）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）根据材料二并结合所学知识，概括近代学者缓解人口压力的主张，并加以简要评价。（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13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分）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文本框 2"/>
          <p:cNvSpPr txBox="1"/>
          <p:nvPr/>
        </p:nvSpPr>
        <p:spPr>
          <a:xfrm>
            <a:off x="214282" y="3571876"/>
            <a:ext cx="8258810" cy="190821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经济与社会生活</a:t>
            </a:r>
          </a:p>
          <a:p>
            <a:r>
              <a:rPr lang="en-US" altLang="en-US" b="1" dirty="0">
                <a:solidFill>
                  <a:srgbClr val="FF0000"/>
                </a:solidFill>
              </a:rPr>
              <a:t>2.1 </a:t>
            </a:r>
            <a:r>
              <a:rPr lang="zh-CN" altLang="en-US" b="1" dirty="0">
                <a:solidFill>
                  <a:srgbClr val="FF0000"/>
                </a:solidFill>
              </a:rPr>
              <a:t>食物生产与社会生活</a:t>
            </a:r>
          </a:p>
          <a:p>
            <a:r>
              <a:rPr lang="en-US" b="1" dirty="0"/>
              <a:t> </a:t>
            </a:r>
            <a:r>
              <a:rPr lang="zh-CN" altLang="en-US" b="1" dirty="0"/>
              <a:t>知道人类由食物采集者向食物生产者演进的过程及意义；</a:t>
            </a:r>
            <a:r>
              <a:rPr lang="zh-CN" altLang="en-US" b="1" dirty="0"/>
              <a:t>知道古代不同地区的食物生产及其对社会生活的影响；了解新航路开辟后食物物种交流及其历史影响；了解现代农业发展过程中，人类在食物生产、储备等方面的进步，认识消除饥饿和食品安全在人类历史上的重大意义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/>
        </p:nvGraphicFramePr>
        <p:xfrm>
          <a:off x="364807" y="1071546"/>
          <a:ext cx="8779193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344"/>
                <a:gridCol w="1897856"/>
                <a:gridCol w="2082165"/>
                <a:gridCol w="2810828"/>
              </a:tblGrid>
              <a:tr h="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latin typeface="Times New Roman" panose="02020603050405020304" charset="0"/>
                          <a:cs typeface="Times New Roman" panose="02020603050405020304" charset="0"/>
                        </a:rPr>
                        <a:t>时间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1500</a:t>
                      </a:r>
                      <a:r>
                        <a:rPr lang="en-US" sz="2000" b="1" dirty="0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1850年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1850</a:t>
                      </a:r>
                      <a:r>
                        <a:rPr lang="en-US" sz="2000" b="1" dirty="0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1945年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1945</a:t>
                      </a:r>
                      <a:r>
                        <a:rPr lang="en-US" sz="2000" b="1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2000年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主要移出地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欧洲、非洲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latin typeface="Times New Roman" panose="02020603050405020304" charset="0"/>
                          <a:cs typeface="Times New Roman" panose="02020603050405020304" charset="0"/>
                        </a:rPr>
                        <a:t>欧洲、亚洲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latin typeface="Times New Roman" panose="02020603050405020304" charset="0"/>
                          <a:cs typeface="Times New Roman" panose="02020603050405020304" charset="0"/>
                        </a:rPr>
                        <a:t>亚洲、非洲、拉丁美洲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主要移入地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美洲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美洲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latin typeface="Times New Roman" panose="02020603050405020304" charset="0"/>
                          <a:cs typeface="Times New Roman" panose="02020603050405020304" charset="0"/>
                        </a:rPr>
                        <a:t>西欧、北美洲、大洋洲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latin typeface="Times New Roman" panose="02020603050405020304" charset="0"/>
                          <a:cs typeface="Times New Roman" panose="02020603050405020304" charset="0"/>
                        </a:rPr>
                        <a:t>人口迁移数量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至1850年，黑奴约为1500万，为白人移民的4</a:t>
                      </a:r>
                      <a:r>
                        <a:rPr lang="en-US" sz="2000" b="1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5倍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1846</a:t>
                      </a:r>
                      <a:r>
                        <a:rPr lang="en-US" sz="2000" b="1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1924年欧洲移出4800万，1834</a:t>
                      </a:r>
                      <a:r>
                        <a:rPr lang="en-US" sz="2000" b="1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1941年亚洲移出1200</a:t>
                      </a:r>
                      <a:r>
                        <a:rPr lang="en-US" sz="2000" b="1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3700万</a:t>
                      </a:r>
                      <a:endParaRPr lang="en-US" altLang="en-US" sz="2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1960年迁移人口为325万，1974年为947．5万，1985</a:t>
                      </a:r>
                      <a:r>
                        <a:rPr lang="en-US" sz="2000" b="1" dirty="0">
                          <a:latin typeface="楷体_GB2312" charset="0"/>
                          <a:cs typeface="楷体_GB2312" charset="0"/>
                        </a:rPr>
                        <a:t>～</a:t>
                      </a:r>
                      <a:r>
                        <a:rPr lang="en-US" sz="20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1990年年增长率为2．59%</a:t>
                      </a:r>
                      <a:endParaRPr lang="en-US" altLang="en-US" sz="2000" b="1" dirty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51435" marR="51435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214283" y="214290"/>
            <a:ext cx="8929718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00025"/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【2016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年全国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卷 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40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r>
              <a:rPr lang="zh-CN" sz="2400" b="1" dirty="0"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sz="2400" b="1" dirty="0">
                <a:ea typeface="宋体" panose="02010600030101010101" pitchFamily="2" charset="-122"/>
              </a:rPr>
              <a:t>）根据材料一并结合所学知识，概括近代以来全球国际人口迁移的基本趋势。（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8</a:t>
            </a:r>
            <a:r>
              <a:rPr lang="zh-CN" sz="2400" b="1" dirty="0">
                <a:ea typeface="宋体" panose="02010600030101010101" pitchFamily="2" charset="-122"/>
              </a:rPr>
              <a:t>分）</a:t>
            </a:r>
            <a:endParaRPr lang="zh-CN" altLang="en-US" sz="2400" b="1" dirty="0"/>
          </a:p>
        </p:txBody>
      </p:sp>
      <p:graphicFrame>
        <p:nvGraphicFramePr>
          <p:cNvPr id="3" name="对象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4229100" y="3321050"/>
          <a:ext cx="685800" cy="215900"/>
        </p:xfrm>
        <a:graphic>
          <a:graphicData uri="http://schemas.openxmlformats.org/presentationml/2006/ole">
            <p:oleObj spid="_x0000_s1026" r:id="rId3" imgW="914400" imgH="215640" progId="">
              <p:embed/>
            </p:oleObj>
          </a:graphicData>
        </a:graphic>
      </p:graphicFrame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286702" y="3500438"/>
            <a:ext cx="8857298" cy="3500462"/>
          </a:xfrm>
        </p:spPr>
        <p:txBody>
          <a:bodyPr vert="horz" wrap="square" lIns="91440" tIns="45720" rIns="91440" bIns="45720" anchor="t"/>
          <a:lstStyle/>
          <a:p>
            <a:pPr marL="0" indent="0">
              <a:buNone/>
            </a:pPr>
            <a:r>
              <a:rPr lang="zh-CN" altLang="zh-CN" sz="2000" b="1" dirty="0" smtClean="0"/>
              <a:t>材料</a:t>
            </a:r>
            <a:r>
              <a:rPr lang="zh-CN" altLang="zh-CN" sz="2000" b="1" dirty="0"/>
              <a:t>二</a:t>
            </a:r>
            <a:r>
              <a:rPr lang="en-US" altLang="zh-CN" sz="2000" b="1" dirty="0"/>
              <a:t>  </a:t>
            </a:r>
            <a:r>
              <a:rPr lang="zh-CN" altLang="zh-CN" sz="2000" b="1" dirty="0"/>
              <a:t>中国的海外移民历史悠久，大致从</a:t>
            </a:r>
            <a:r>
              <a:rPr lang="en-US" altLang="zh-CN" sz="2000" b="1" dirty="0"/>
              <a:t>1567</a:t>
            </a:r>
            <a:r>
              <a:rPr lang="zh-CN" altLang="zh-CN" sz="2000" b="1" dirty="0"/>
              <a:t>～</a:t>
            </a:r>
            <a:r>
              <a:rPr lang="en-US" altLang="zh-CN" sz="2000" b="1" dirty="0"/>
              <a:t>1840</a:t>
            </a:r>
            <a:r>
              <a:rPr lang="zh-CN" altLang="zh-CN" sz="2000" b="1" dirty="0"/>
              <a:t>年是一个承前启后的时期，移民数量有所增加，</a:t>
            </a:r>
            <a:r>
              <a:rPr lang="en-US" altLang="zh-CN" sz="2000" b="1" dirty="0"/>
              <a:t>1801</a:t>
            </a:r>
            <a:r>
              <a:rPr lang="zh-CN" altLang="zh-CN" sz="2000" b="1" dirty="0"/>
              <a:t>～</a:t>
            </a:r>
            <a:r>
              <a:rPr lang="en-US" altLang="zh-CN" sz="2000" b="1" dirty="0"/>
              <a:t>1850</a:t>
            </a:r>
            <a:r>
              <a:rPr lang="zh-CN" altLang="zh-CN" sz="2000" b="1" dirty="0"/>
              <a:t>年中国海外移民数达</a:t>
            </a:r>
            <a:r>
              <a:rPr lang="en-US" altLang="zh-CN" sz="2000" b="1" dirty="0"/>
              <a:t>32</a:t>
            </a:r>
            <a:r>
              <a:rPr lang="zh-CN" altLang="zh-CN" sz="2000" b="1" dirty="0"/>
              <a:t>万人。近代中国海外移民的总数为</a:t>
            </a:r>
            <a:r>
              <a:rPr lang="en-US" altLang="zh-CN" sz="2000" b="1" dirty="0"/>
              <a:t>1500</a:t>
            </a:r>
            <a:r>
              <a:rPr lang="zh-CN" altLang="zh-CN" sz="2000" b="1" dirty="0"/>
              <a:t>万人左右，其中</a:t>
            </a:r>
            <a:r>
              <a:rPr lang="en-US" altLang="zh-CN" sz="2000" b="1" dirty="0"/>
              <a:t>90%</a:t>
            </a:r>
            <a:r>
              <a:rPr lang="zh-CN" altLang="zh-CN" sz="2000" b="1" dirty="0"/>
              <a:t>移往</a:t>
            </a:r>
            <a:r>
              <a:rPr lang="zh-CN" altLang="zh-CN" sz="2000" b="1" dirty="0">
                <a:solidFill>
                  <a:srgbClr val="FF0000"/>
                </a:solidFill>
              </a:rPr>
              <a:t>东南亚</a:t>
            </a:r>
            <a:r>
              <a:rPr lang="zh-CN" altLang="zh-CN" sz="2000" b="1" dirty="0"/>
              <a:t>，移民与祖国保持着密切联系</a:t>
            </a:r>
            <a:r>
              <a:rPr lang="zh-CN" altLang="zh-CN" sz="1800" b="1" dirty="0"/>
              <a:t>，</a:t>
            </a:r>
            <a:r>
              <a:rPr lang="en-US" altLang="zh-CN" sz="1800" b="1" dirty="0">
                <a:solidFill>
                  <a:srgbClr val="FF0000"/>
                </a:solidFill>
              </a:rPr>
              <a:t>1862</a:t>
            </a:r>
            <a:r>
              <a:rPr lang="zh-CN" altLang="zh-CN" sz="1800" b="1" dirty="0">
                <a:solidFill>
                  <a:srgbClr val="FF0000"/>
                </a:solidFill>
              </a:rPr>
              <a:t>～</a:t>
            </a:r>
            <a:r>
              <a:rPr lang="en-US" altLang="zh-CN" sz="1800" b="1" dirty="0">
                <a:solidFill>
                  <a:srgbClr val="FF0000"/>
                </a:solidFill>
              </a:rPr>
              <a:t>1949</a:t>
            </a:r>
            <a:r>
              <a:rPr lang="zh-CN" altLang="zh-CN" sz="1800" b="1" dirty="0">
                <a:solidFill>
                  <a:srgbClr val="FF0000"/>
                </a:solidFill>
              </a:rPr>
              <a:t>年</a:t>
            </a:r>
            <a:r>
              <a:rPr lang="zh-CN" altLang="zh-CN" sz="2000" b="1" dirty="0"/>
              <a:t>，华侨投资国内企业有</a:t>
            </a:r>
            <a:r>
              <a:rPr lang="en-US" altLang="zh-CN" sz="2000" b="1" dirty="0"/>
              <a:t>25510</a:t>
            </a:r>
            <a:r>
              <a:rPr lang="zh-CN" altLang="zh-CN" sz="2000" b="1" dirty="0"/>
              <a:t>家，投资总额约</a:t>
            </a:r>
            <a:r>
              <a:rPr lang="en-US" altLang="zh-CN" sz="2000" b="1" dirty="0"/>
              <a:t>63271</a:t>
            </a:r>
            <a:r>
              <a:rPr lang="zh-CN" altLang="zh-CN" sz="2000" b="1" dirty="0"/>
              <a:t>万元。新中国成立后，大陆地区很少向外移民。</a:t>
            </a:r>
            <a:r>
              <a:rPr lang="en-US" altLang="zh-CN" sz="2000" b="1" dirty="0"/>
              <a:t>70</a:t>
            </a:r>
            <a:r>
              <a:rPr lang="zh-CN" altLang="zh-CN" sz="2000" b="1" dirty="0"/>
              <a:t>年代以后，出现了一个新的移民潮。到</a:t>
            </a:r>
            <a:r>
              <a:rPr lang="en-US" altLang="zh-CN" sz="2000" b="1" dirty="0"/>
              <a:t>2008</a:t>
            </a:r>
            <a:r>
              <a:rPr lang="zh-CN" altLang="zh-CN" sz="2000" b="1" dirty="0"/>
              <a:t>年，移民人数达</a:t>
            </a:r>
            <a:r>
              <a:rPr lang="en-US" altLang="zh-CN" sz="2000" b="1" dirty="0"/>
              <a:t>1000</a:t>
            </a:r>
            <a:r>
              <a:rPr lang="zh-CN" altLang="zh-CN" sz="2000" b="1" dirty="0"/>
              <a:t>万以上，主要集中于发达国家。</a:t>
            </a:r>
            <a:r>
              <a:rPr lang="en-US" altLang="zh-CN" sz="2000" b="1" dirty="0"/>
              <a:t>——</a:t>
            </a:r>
            <a:r>
              <a:rPr lang="zh-CN" altLang="zh-CN" sz="2000" b="1" dirty="0"/>
              <a:t>摘编自曹树基《中国移民史》（第六卷）等</a:t>
            </a:r>
          </a:p>
          <a:p>
            <a:pPr marL="0" indent="0">
              <a:buNone/>
            </a:pPr>
            <a:r>
              <a:rPr lang="zh-CN" altLang="zh-CN" sz="2000" b="1" dirty="0"/>
              <a:t>（</a:t>
            </a:r>
            <a:r>
              <a:rPr lang="en-US" altLang="zh-CN" sz="2000" b="1" dirty="0"/>
              <a:t>2</a:t>
            </a:r>
            <a:r>
              <a:rPr lang="zh-CN" altLang="zh-CN" sz="2000" b="1" dirty="0"/>
              <a:t>）根据材料一、二并结合所学知识，指出</a:t>
            </a:r>
            <a:r>
              <a:rPr lang="en-US" altLang="zh-CN" sz="2000" b="1" dirty="0"/>
              <a:t>16</a:t>
            </a:r>
            <a:r>
              <a:rPr lang="zh-CN" altLang="zh-CN" sz="2000" b="1" dirty="0"/>
              <a:t>世纪以来中国海外移民的特点及形成的主要原因，并说明华侨华人在</a:t>
            </a:r>
            <a:r>
              <a:rPr lang="zh-CN" altLang="zh-CN" sz="2000" b="1" dirty="0"/>
              <a:t>中国近代史上的</a:t>
            </a:r>
            <a:r>
              <a:rPr lang="zh-CN" altLang="zh-CN" sz="2000" b="1" dirty="0"/>
              <a:t>贡献。（</a:t>
            </a:r>
            <a:r>
              <a:rPr lang="en-US" altLang="zh-CN" sz="2000" b="1" dirty="0"/>
              <a:t>17</a:t>
            </a:r>
            <a:r>
              <a:rPr lang="zh-CN" altLang="zh-CN" sz="2000" b="1" dirty="0"/>
              <a:t>分）</a:t>
            </a:r>
          </a:p>
          <a:p>
            <a:endParaRPr lang="en-US" altLang="zh-CN" sz="2000" b="1" dirty="0"/>
          </a:p>
          <a:p>
            <a:pPr marL="0" indent="0">
              <a:buNone/>
            </a:pPr>
            <a:endParaRPr lang="zh-CN" altLang="en-US" sz="2000" b="1" dirty="0"/>
          </a:p>
        </p:txBody>
      </p:sp>
      <p:sp>
        <p:nvSpPr>
          <p:cNvPr id="8" name="文本框 2"/>
          <p:cNvSpPr txBox="1"/>
          <p:nvPr/>
        </p:nvSpPr>
        <p:spPr>
          <a:xfrm>
            <a:off x="214282" y="3571876"/>
            <a:ext cx="8258810" cy="1354217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</a:t>
            </a:r>
            <a:r>
              <a:rPr lang="zh-CN" altLang="en-US" sz="2800" b="1" dirty="0">
                <a:solidFill>
                  <a:srgbClr val="FF0000"/>
                </a:solidFill>
              </a:rPr>
              <a:t>模块</a:t>
            </a:r>
            <a:r>
              <a:rPr lang="en-US" sz="2800" b="1" dirty="0">
                <a:solidFill>
                  <a:srgbClr val="FF0000"/>
                </a:solidFill>
              </a:rPr>
              <a:t>3 </a:t>
            </a:r>
            <a:r>
              <a:rPr lang="zh-CN" altLang="en-US" sz="2800" b="1" dirty="0">
                <a:solidFill>
                  <a:srgbClr val="FF0000"/>
                </a:solidFill>
              </a:rPr>
              <a:t>文化交流与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传播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3.2 </a:t>
            </a:r>
            <a:r>
              <a:rPr lang="zh-CN" altLang="en-US" b="1" dirty="0">
                <a:solidFill>
                  <a:srgbClr val="FF0000"/>
                </a:solidFill>
              </a:rPr>
              <a:t>人口迁徙与文化认同 </a:t>
            </a:r>
          </a:p>
          <a:p>
            <a:r>
              <a:rPr lang="zh-CN" altLang="en-US" b="1" dirty="0"/>
              <a:t>通过了解历史上跨洲、跨国家、跨地区不同规模的人口迁徙，以及移民所面临的机遇与挑战，认识在迁徙与融入当地社会过程中出现的文化认同。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3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264275"/>
          </a:xfrm>
        </p:spPr>
        <p:txBody>
          <a:bodyPr vert="horz" wrap="square" lIns="91440" tIns="45720" rIns="91440" bIns="45720" anchor="t"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【2016</a:t>
            </a:r>
            <a:r>
              <a:rPr lang="zh-CN" altLang="en-US" sz="1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年全国</a:t>
            </a:r>
            <a:r>
              <a:rPr lang="en-US" altLang="zh-CN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Ⅲ</a:t>
            </a:r>
            <a:r>
              <a:rPr lang="zh-CN" altLang="en-US" sz="1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卷 </a:t>
            </a:r>
            <a:r>
              <a:rPr lang="en-US" altLang="zh-CN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40</a:t>
            </a:r>
            <a:r>
              <a:rPr lang="en-US" altLang="zh-CN" sz="1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r>
              <a:rPr lang="zh-CN" altLang="en-US" sz="1800" b="1" dirty="0"/>
              <a:t>阅读材料，完成下要求。（</a:t>
            </a:r>
            <a:r>
              <a:rPr lang="en-US" altLang="zh-CN" sz="1800" b="1" dirty="0"/>
              <a:t>25</a:t>
            </a:r>
            <a:r>
              <a:rPr lang="zh-CN" altLang="en-US" sz="1800" b="1" dirty="0"/>
              <a:t>分）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zh-CN" altLang="en-US" sz="1800" b="1" dirty="0"/>
              <a:t>材料一  社会救济是中国古代历朝实施“仁政”的重要内容，主要依赖于政府财政。明初设养济院收孤苦无靠者，按月发口粮。明律规定：“凡鳏寡孤独及笃废之人，贫穷无亲属依倚，不能自存，所在官司应收养而不收养者，杖六十。”这是正律中首次纳入社会救济保障条款。清代的法律也有关于社会救济的规定，主要有灾荒救济，高龄老人养赡，设栖流所以收养流浪贫民，孝子节妇贫苦者救济，贫穷读书人救济等。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zh-CN" altLang="en-US" sz="1800" b="1" dirty="0"/>
              <a:t>                                            ——摘编自邓云特《中国救荒史》等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zh-CN" altLang="en-US" sz="1800" b="1" dirty="0"/>
              <a:t>材料二  英国圈地运动开始后，偷盗者、乞讨者等日益增多，社会不安定因素急剧增加。 1601年，英国颁布济贫法。救济办法因类而异，凡年老及丧失劳动力者，在家接受救济；贫穷儿童则在指定的人家寄养，长到一定年龄时送去做学徒；流浪者被关进监狱或送入教养院。1834年，新济贫法规定，有劳动能力的失业者必须进“贫民习艺所”，才能得到救济，而那里的条件比最低工资收入的自由劳动者还要恶劣得多。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b="1" dirty="0"/>
              <a:t>                             ——</a:t>
            </a:r>
            <a:r>
              <a:rPr lang="zh-CN" altLang="en-US" sz="1800" b="1" dirty="0"/>
              <a:t>摘编自陈晓律</a:t>
            </a:r>
            <a:r>
              <a:rPr lang="en-US" altLang="zh-CN" sz="1800" b="1" dirty="0"/>
              <a:t>《</a:t>
            </a:r>
            <a:r>
              <a:rPr lang="zh-CN" altLang="en-US" sz="1800" b="1" dirty="0"/>
              <a:t>英国福利制度的由来与发展</a:t>
            </a:r>
            <a:r>
              <a:rPr lang="en-US" altLang="zh-CN" sz="1800" b="1" dirty="0"/>
              <a:t>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1800" b="1" dirty="0"/>
              <a:t>（</a:t>
            </a:r>
            <a:r>
              <a:rPr lang="en-US" altLang="zh-CN" sz="1800" b="1" dirty="0"/>
              <a:t>1</a:t>
            </a:r>
            <a:r>
              <a:rPr lang="zh-CN" altLang="en-US" sz="1800" b="1" dirty="0"/>
              <a:t>）根据材料一、二，概括中国明清时期救济制度和英国近代济贫制度实施的</a:t>
            </a:r>
            <a:r>
              <a:rPr lang="zh-CN" altLang="en-US" sz="1800" b="1" dirty="0">
                <a:solidFill>
                  <a:srgbClr val="FF0000"/>
                </a:solidFill>
              </a:rPr>
              <a:t>共同</a:t>
            </a:r>
            <a:r>
              <a:rPr lang="zh-CN" altLang="en-US" sz="1800" b="1" dirty="0"/>
              <a:t>目的，并指出其救济方式的</a:t>
            </a:r>
            <a:r>
              <a:rPr lang="zh-CN" altLang="en-US" sz="1800" b="1" dirty="0">
                <a:solidFill>
                  <a:srgbClr val="FF0000"/>
                </a:solidFill>
              </a:rPr>
              <a:t>异同。</a:t>
            </a:r>
            <a:r>
              <a:rPr lang="zh-CN" altLang="en-US" sz="1800" b="1" dirty="0"/>
              <a:t>（</a:t>
            </a:r>
            <a:r>
              <a:rPr lang="en-US" altLang="zh-CN" sz="1800" b="1" dirty="0"/>
              <a:t>18</a:t>
            </a:r>
            <a:r>
              <a:rPr lang="zh-CN" altLang="en-US" sz="1800" b="1" dirty="0"/>
              <a:t>分</a:t>
            </a:r>
            <a:r>
              <a:rPr lang="zh-CN" altLang="en-US" sz="1800" b="1" dirty="0" smtClean="0"/>
              <a:t>）（2）根据材料二并结合所学知识，指出与英国近代济贫制度相比，西方现代福利制度有哪些发展。（7分）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5720" y="4429132"/>
            <a:ext cx="8501122" cy="1785104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</a:p>
          <a:p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1.5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基层治理与社会保障 </a:t>
            </a:r>
          </a:p>
          <a:p>
            <a:r>
              <a:rPr lang="zh-CN" altLang="en-US" b="1" dirty="0" smtClean="0"/>
              <a:t>了解中国古代以赋役征发为首要目的的户籍制度，以及有代表性的基层管理组织；知道中国</a:t>
            </a:r>
            <a:r>
              <a:rPr lang="zh-CN" altLang="en-US" b="1" dirty="0" smtClean="0"/>
              <a:t>古代王朝在社会救济和优抚方面的重要措施；知道西方主要国家基层治理的特点及其由来；了解现代社会保障制度的产生及其实行情况。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571612"/>
            <a:ext cx="8915400" cy="490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b="1" dirty="0">
                <a:solidFill>
                  <a:srgbClr val="FF0000"/>
                </a:solidFill>
              </a:rPr>
              <a:t>（2015新课标全国Ⅰ卷）45．（15分）历史上重大改革回眸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从秦朝铸造“半两”钱开始，铜币主要以重量为名。汉代的“五铢”钱，“重如其文”，直到隋代，都被视为标准性的钱币。由于盗铸、剪凿良币以取铜等原因，钱币实际重量与钱币上铭文不符的现象时常发生。隋末，劣币盛行，“千钱初重二斤，其后愈轻，不及一斤”。币值混乱，影响流通[改革是为了解决问题，改革后解决了币制混乱问题；影响：币制统一，方便流通，促进经济发展]。针对这种情况，武德四年（621）唐高祖下诏铸“开元通宝”钱，即在钱币上铸“开元通宝”字样（或识读成“开通元宝”），大小仿汉“五铢”，称作一文，亦称一钱，每十钱重一两。“新钱轻重大小最为折衷，远近甚便之”。这成为衡法由十六进位制变为十进位制的关键。[衡法的变化：十进制 ]“钱”取代“铢”成为“两”以下的重量单位。此后历代钱币均称“通宝”或“元宝”，钱币上不再标识重量[钱币标识的变化：用年号而非重量]。宋代以后，使用皇帝的年号作为钱名逐渐成为常制[为后世年号钱奠定基础]，如“熙宁通宝”“光绪元宝”等。——摘编自彭信威《中国贷币史》等</a:t>
            </a:r>
          </a:p>
          <a:p>
            <a:pPr marL="0" indent="0">
              <a:buNone/>
            </a:pPr>
            <a:r>
              <a:rPr lang="zh-CN" altLang="en-US" sz="2000" b="1" dirty="0"/>
              <a:t>（1）根据材料，指出唐代币制改革的主要内容。（6分</a:t>
            </a:r>
            <a:r>
              <a:rPr lang="zh-CN" altLang="en-US" sz="2000" b="1" dirty="0" smtClean="0"/>
              <a:t>）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zh-CN" altLang="en-US" sz="2000" b="1" dirty="0" smtClean="0"/>
              <a:t>（2）根据材料并结合所学知识，说明唐代币制改革的意义。（9分）</a:t>
            </a:r>
          </a:p>
          <a:p>
            <a:pPr marL="0" indent="0">
              <a:buNone/>
            </a:pPr>
            <a:endParaRPr lang="zh-CN" altLang="en-US" sz="2000" b="1" dirty="0"/>
          </a:p>
          <a:p>
            <a:pPr marL="0" indent="0">
              <a:buNone/>
            </a:pPr>
            <a:endParaRPr lang="zh-CN" altLang="en-US" sz="2000" b="1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354217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1.6 </a:t>
            </a:r>
            <a:r>
              <a:rPr lang="zh-CN" altLang="en-US" b="1" dirty="0" smtClean="0">
                <a:solidFill>
                  <a:srgbClr val="FF0000"/>
                </a:solidFill>
              </a:rPr>
              <a:t>货币与税收 </a:t>
            </a:r>
          </a:p>
          <a:p>
            <a:r>
              <a:rPr lang="zh-CN" altLang="en-US" b="1" dirty="0" smtClean="0"/>
              <a:t>了解中外历史上货币发行和使用情况，以及现代世界货币体系的形成；了解中国古代赋税制度的演变；了解关税、个人所得税制度的产生及其在中国的实行。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285860"/>
            <a:ext cx="9233059" cy="48888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b="1" dirty="0">
                <a:solidFill>
                  <a:srgbClr val="FF0000"/>
                </a:solidFill>
              </a:rPr>
              <a:t>（2015新课标全国Ⅱ卷）45．（15分）历史上重大改革回眸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清代前期，正一品文官年薪俸银180两，正七品知县45两，正九品官员33两。这些银两除养家糊口外，还要支付随从、幕僚的酬金及办公费用[国家办公经费不足]，普遍入不敷出[官员工资低，不够用]。各级官员在征收田赋等税收时，以各种名义额外加征。这些税外之税，小部分作为各级衙门的办公经费，大部分被各级官员据为己有[税收繁多，官员贪腐]。“大州上县，每正赋一两”，额外加征“银一钱五分，二钱不等”；部分州县“数倍于正额”，以致引发民变[百姓税负沉重，民变，社会矛盾尖锐]。雍正帝认为[统治者、政府要整顿吏治]，与其暗取而多征，不若明定其数；与其营私而中饱，不若责其办公。他决定改革，明确规定加征的税额，统一管理[一定程度来说，会减轻百姓负担，缓和矛盾]，用于发放以“养廉”为名的津贴。养廉银的数目，视职位的高低及岗位的重要程度而定。总督每年约二万两，州县官每年也有二千两左右。用作办公经费与官员薪水补贴。官员的合法收入大幅提高[1、提高官员合法收入。</a:t>
            </a:r>
          </a:p>
          <a:p>
            <a:pPr marL="0" indent="0">
              <a:buNone/>
            </a:pPr>
            <a:r>
              <a:rPr lang="zh-CN" altLang="en-US" sz="2000" b="1" dirty="0"/>
              <a:t>但是腐败不能从根本上解决]。——摘编自黄惠贤等《中国俸禄制度史》</a:t>
            </a:r>
          </a:p>
          <a:p>
            <a:pPr marL="0" indent="0">
              <a:buNone/>
            </a:pPr>
            <a:r>
              <a:rPr lang="zh-CN" altLang="en-US" sz="2000" b="1" dirty="0" smtClean="0"/>
              <a:t>（1）根据材料，概括指出清政府建立养廉银制度的原因。（8分）</a:t>
            </a:r>
          </a:p>
          <a:p>
            <a:pPr marL="0" indent="0">
              <a:buNone/>
            </a:pPr>
            <a:r>
              <a:rPr lang="zh-CN" altLang="en-US" sz="2000" b="1" dirty="0" smtClean="0"/>
              <a:t>（</a:t>
            </a:r>
            <a:r>
              <a:rPr lang="zh-CN" altLang="en-US" sz="2000" b="1" dirty="0"/>
              <a:t>2）根据材料并结合所学知识，简析养廉银制度的作用。（7分）</a:t>
            </a: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631216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1.2 </a:t>
            </a:r>
            <a:r>
              <a:rPr lang="zh-CN" altLang="en-US" b="1" dirty="0" smtClean="0">
                <a:solidFill>
                  <a:srgbClr val="FF0000"/>
                </a:solidFill>
              </a:rPr>
              <a:t>官员的选拔与管理 </a:t>
            </a:r>
          </a:p>
          <a:p>
            <a:r>
              <a:rPr lang="zh-CN" altLang="en-US" b="1" dirty="0" smtClean="0"/>
              <a:t>了解中国古代官员选拔方式的更迭过程和不同阶段的特征，知道中央集权体制下古代中国的官员考核和监察制度；知道西方近代文官制度的特点以及对近现代中国公务员制度的影响。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28604"/>
            <a:ext cx="9143999" cy="6429396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zh-CN" altLang="en-US" sz="2000" b="1" dirty="0">
                <a:solidFill>
                  <a:srgbClr val="FF0000"/>
                </a:solidFill>
              </a:rPr>
              <a:t>（2014新课标全国Ⅰ卷）45．（15分）历史上重大改革回眸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西汉建立后，“约法三章”不再适应现实需要[改革为了适应现实]，新的法令条文不断增加，形成《九章律》。汉武帝时，《九章律》之外的“旁章科条”迅速增至359 “章”，仅关于死罪的法律条文便有1000 多条，“律令烦多，百有余万言”；具有法律意义的案例汇编越编越多，《春秋》一书所记史事在判案时也用作参考。三国魏初，沿用的“秦汉旧律”竞多达906卷，770余万字[法律条文、字数均由多到少；删繁就简、精简法律]，东汉以来马融、郑玄等儒学大师对法律的注释也具有法律效力。</a:t>
            </a:r>
          </a:p>
          <a:p>
            <a:pPr marL="0" indent="0">
              <a:buNone/>
            </a:pPr>
            <a:r>
              <a:rPr lang="zh-CN" altLang="en-US" sz="2000" b="1" dirty="0"/>
              <a:t>魏晋时对法律进行了重大改革。大量行政法规被编辑为“令”，由具体行政部门掌握。改定的新律以刑法为主体[行政法为令、刑法单列。行政法与刑法分离]，共20篇、620条、27600字，大大降低了官吏判案时任意引用法令条文的可能性。与汉代明显不同的是，新律不少条文突出上下尊卑，同罪而不同罚[法律注重等级秩序、同罪不同罚，伦理道德纳入法律]</a:t>
            </a:r>
            <a:r>
              <a:rPr lang="zh-CN" altLang="en-US" sz="2000" b="1" dirty="0" smtClean="0"/>
              <a:t>。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en-US" altLang="zh-CN" sz="2000" b="1" dirty="0" smtClean="0"/>
              <a:t>                  </a:t>
            </a:r>
            <a:r>
              <a:rPr lang="zh-CN" altLang="en-US" sz="2000" b="1" dirty="0" smtClean="0"/>
              <a:t>——</a:t>
            </a:r>
            <a:r>
              <a:rPr lang="zh-CN" altLang="en-US" sz="2000" b="1" dirty="0"/>
              <a:t>摘编自张晋藩总主编《中国法制通史》</a:t>
            </a:r>
          </a:p>
          <a:p>
            <a:pPr marL="0" indent="0">
              <a:buNone/>
            </a:pPr>
            <a:r>
              <a:rPr lang="zh-CN" altLang="en-US" sz="2000" b="1" dirty="0"/>
              <a:t>（1）根据材料并结合所学知识，概括指出魏晋法律改革的主要特点。（8分</a:t>
            </a:r>
            <a:r>
              <a:rPr lang="zh-CN" altLang="en-US" sz="2000" b="1" dirty="0" smtClean="0"/>
              <a:t>）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zh-CN" altLang="en-US" sz="2000" b="1" dirty="0" smtClean="0"/>
              <a:t>（2）根据材料并结合所学知识，分别说明儒学对西汉、东汉、魏晋时期法律的影响。（7 分）</a:t>
            </a:r>
          </a:p>
          <a:p>
            <a:pPr marL="0" indent="0">
              <a:buNone/>
            </a:pPr>
            <a:endParaRPr lang="zh-CN" altLang="en-US" sz="2000" b="1" dirty="0"/>
          </a:p>
          <a:p>
            <a:pPr marL="0" indent="0">
              <a:buNone/>
            </a:pPr>
            <a:endParaRPr lang="zh-CN" altLang="en-US" sz="2000" b="1" dirty="0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908215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1.3 </a:t>
            </a:r>
            <a:r>
              <a:rPr lang="zh-CN" altLang="en-US" b="1" dirty="0" smtClean="0">
                <a:solidFill>
                  <a:srgbClr val="FF0000"/>
                </a:solidFill>
              </a:rPr>
              <a:t>法律与教化 </a:t>
            </a:r>
          </a:p>
          <a:p>
            <a:r>
              <a:rPr lang="zh-CN" altLang="en-US" b="1" dirty="0" smtClean="0"/>
              <a:t>知道中国先秦时期成文法的产生过程，以及这一时期思想家对于德治、法治关系的讨论；知道自西汉起历代王朝法律、礼教并用的统治手段；了解近代西方法律制度的渊源和基本特征，知道宗教伦理在西方社会发展进程中的作用；了解新中国的法制建设和精神文明建设成就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023985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100" b="1" dirty="0">
                <a:solidFill>
                  <a:srgbClr val="FF0000"/>
                </a:solidFill>
              </a:rPr>
              <a:t>（2013新课标全国Ⅱ卷）45．（15分）历史上重大改革回眸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100" b="1" dirty="0"/>
              <a:t>材料  唐前期，继续推行北魏以来的“均田制”。在此基础上，实行租庸调制，“有田则有租（田租），有家则有调（纳绢布等），有身则有庸（每丁每年服力役二旬，若不服役则纳布帛等代替）”。庸和调在整个国家财政中占据重要地位。唐中期以后，随着人口增加，土地兼并加剧，均田制急剧崩坏[土地兼并严重，均田制崩溃]，租庸调制难以维持[租庸调无法维持，影响财政]。“有幼未成丁，而承袭世资，家累千金者，乃薄赋之；又有年齿已壮，而身居穷约，家无置锥者，乃厚赋之[税负不均，贫富分化]，岂不背谬！”百姓举家逃亡，规避赋税[百姓逃亡，户口不实，影响税收]，被称为“客户”。</a:t>
            </a:r>
          </a:p>
          <a:p>
            <a:pPr marL="0" indent="0">
              <a:buNone/>
            </a:pPr>
            <a:r>
              <a:rPr lang="zh-CN" altLang="en-US" sz="2100" b="1" dirty="0"/>
              <a:t>公元780年，唐朝推行两税法：以国家财政开支所需为总额，所谓“量出以制入”。所有民户在现居地登记，根据财产情况定户等，按户等高低交纳赋税，[税负相对公平，标准由人丁到财产]“户无主客，以见居为簿；人无丁中，以贫富为差”。分夏秋两季征收[征收程序简化]，“不居处而行商者，在所郡县税三十之一”。结果“赋不加敛而增入，版籍不造而得其虚实，贪吏不诚而奸无所取，自是轻重之权，始归于朝廷”。每户负担并未增加，但国家财政总收入增加[增加财政收入]，对户口的掌握也更为准确，“天下便之”</a:t>
            </a:r>
            <a:r>
              <a:rPr lang="zh-CN" altLang="en-US" sz="2100" b="1" dirty="0" smtClean="0"/>
              <a:t>。——</a:t>
            </a:r>
            <a:r>
              <a:rPr lang="zh-CN" altLang="en-US" sz="2100" b="1" dirty="0"/>
              <a:t>摘编自白寿彝总主编《中国通史》等</a:t>
            </a:r>
          </a:p>
          <a:p>
            <a:pPr marL="0" indent="0">
              <a:buNone/>
            </a:pPr>
            <a:r>
              <a:rPr lang="zh-CN" altLang="en-US" sz="2100" b="1" dirty="0"/>
              <a:t>（1）根据材料，概括指出两税法改革的背景。（6分</a:t>
            </a:r>
            <a:r>
              <a:rPr lang="zh-CN" altLang="en-US" sz="2100" b="1" dirty="0" smtClean="0"/>
              <a:t>）（2）根据材料并结合所学知识，说明两税法与唐前期的赋役制度相比有哪些积极作用。（9分）</a:t>
            </a:r>
          </a:p>
          <a:p>
            <a:pPr marL="0" indent="0">
              <a:buNone/>
            </a:pPr>
            <a:endParaRPr lang="zh-CN" altLang="en-US" sz="2100" b="1" dirty="0"/>
          </a:p>
          <a:p>
            <a:pPr marL="0" indent="0">
              <a:buNone/>
            </a:pPr>
            <a:endParaRPr lang="zh-CN" altLang="en-US" sz="2100" b="1" dirty="0"/>
          </a:p>
        </p:txBody>
      </p:sp>
      <p:sp>
        <p:nvSpPr>
          <p:cNvPr id="5" name="文本框 2"/>
          <p:cNvSpPr txBox="1"/>
          <p:nvPr/>
        </p:nvSpPr>
        <p:spPr>
          <a:xfrm>
            <a:off x="357158" y="5000636"/>
            <a:ext cx="8501122" cy="1354217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新课标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选择性模块</a:t>
            </a:r>
            <a:r>
              <a:rPr lang="en-US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国家制度与社会治理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1.6 </a:t>
            </a:r>
            <a:r>
              <a:rPr lang="zh-CN" altLang="en-US" b="1" dirty="0" smtClean="0">
                <a:solidFill>
                  <a:srgbClr val="FF0000"/>
                </a:solidFill>
              </a:rPr>
              <a:t>货币与税收 </a:t>
            </a:r>
          </a:p>
          <a:p>
            <a:r>
              <a:rPr lang="zh-CN" altLang="en-US" b="1" dirty="0" smtClean="0"/>
              <a:t>了解中外历史上货币发行和使用情况，以及现代世界货币体系的形成；了解中国古代赋税制度的演变；了解关税、个人所得税制度的产生及其在中国的实行。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7158" y="2130427"/>
            <a:ext cx="8101042" cy="1470025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三、有关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2019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标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选修课程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内容练习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7058052" cy="1752600"/>
          </a:xfrm>
        </p:spPr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3985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1</a:t>
            </a:r>
            <a:r>
              <a:rPr lang="zh-CN" altLang="en-US" sz="2000" b="1" dirty="0" smtClean="0"/>
              <a:t>．</a:t>
            </a:r>
            <a:r>
              <a:rPr lang="en-US" sz="2000" b="1" dirty="0" smtClean="0"/>
              <a:t>(2019</a:t>
            </a:r>
            <a:r>
              <a:rPr lang="en-US" altLang="zh-CN" sz="2000" b="1" dirty="0" smtClean="0"/>
              <a:t>·</a:t>
            </a:r>
            <a:r>
              <a:rPr lang="zh-CN" altLang="en-US" sz="2000" b="1" dirty="0" smtClean="0"/>
              <a:t>广东深圳一模</a:t>
            </a:r>
            <a:r>
              <a:rPr lang="en-US" altLang="zh-CN" sz="2000" b="1" dirty="0" smtClean="0"/>
              <a:t>·</a:t>
            </a:r>
            <a:r>
              <a:rPr lang="en-US" sz="2000" b="1" dirty="0" smtClean="0"/>
              <a:t>42)</a:t>
            </a:r>
            <a:r>
              <a:rPr lang="zh-CN" altLang="en-US" sz="2000" b="1" dirty="0" smtClean="0"/>
              <a:t>阅读材料，完成下列要求。（</a:t>
            </a:r>
            <a:r>
              <a:rPr lang="en-US" sz="2000" b="1" dirty="0" smtClean="0"/>
              <a:t>12</a:t>
            </a:r>
            <a:r>
              <a:rPr lang="zh-CN" altLang="en-US" sz="2000" b="1" dirty="0" smtClean="0"/>
              <a:t>分</a:t>
            </a:r>
            <a:r>
              <a:rPr lang="zh-CN" altLang="en-US" sz="2000" b="1" dirty="0" smtClean="0"/>
              <a:t>）</a:t>
            </a:r>
            <a:r>
              <a:rPr lang="en-US" sz="2000" b="1" dirty="0" smtClean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zh-CN" altLang="en-US" sz="2000" dirty="0" smtClean="0"/>
              <a:t/>
            </a:r>
            <a:br>
              <a:rPr lang="zh-CN" altLang="en-US" sz="2000" dirty="0" smtClean="0"/>
            </a:br>
            <a:r>
              <a:rPr lang="zh-CN" altLang="en-US" sz="2000" dirty="0" smtClean="0"/>
              <a:t/>
            </a:r>
            <a:br>
              <a:rPr lang="zh-CN" altLang="en-US" sz="2000" dirty="0" smtClean="0"/>
            </a:br>
            <a:endParaRPr lang="zh-CN" altLang="en-US" sz="20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0" y="928670"/>
          <a:ext cx="9001124" cy="4412362"/>
        </p:xfrm>
        <a:graphic>
          <a:graphicData uri="http://schemas.openxmlformats.org/drawingml/2006/table">
            <a:tbl>
              <a:tblPr/>
              <a:tblGrid>
                <a:gridCol w="4780867"/>
                <a:gridCol w="422025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古代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>
                          <a:latin typeface="Calibri"/>
                          <a:ea typeface="楷体_GB2312"/>
                          <a:cs typeface="Times New Roman"/>
                        </a:rPr>
                        <a:t>近现代</a:t>
                      </a:r>
                      <a:endParaRPr lang="zh-CN" sz="1400" b="1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先秦：传说伏羲制九针，神农尝百草；扁鹊运用望、闻、问、切四诊法诊病。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秦汉：《黄帝内经》是重要的中医基础理论著作；《伤寒杂病论》奠定了中医临床学的基础。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魏晋南北朝：葛洪记载了青蒿治疗疟疾的功用。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隋唐：日本多次派药师来中国学习医学；鉴真赴日本传授医学；唐代的《新修本草》是世界上第一部政府颁布的药典；孙思邈的《千金方》集唐以前医方学之大成。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宋元：政府派医官到高丽教授医学；王惟一撰《铜人俞穴针灸图经》。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明清：李时珍的《本草纲目》被誉为“东方药学巨典”，后由朝廷颁行；传教士卜弥格翻译《中国医药概说》、《中国诊脉秘法》等书。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1914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年，各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省中医组织请愿团向政府请求保存中医，政府申明“非有废弃中医之意”。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1950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年，新中国第一届全国卫生会议确定“团结中西医”的方针。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1955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，中医研究院成立。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1956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，苏联派专家来华学习针灸。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1986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，国家中医管理局成立，后更名为国家中医药管理局。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2010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，针灸被联合国教科文组织列入非物质文化遗产。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2015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，屠呦呦凭青蒿素获得诺贝尔生理学或医学奖。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2016</a:t>
                      </a:r>
                      <a:r>
                        <a:rPr lang="zh-CN" sz="1400" b="1" kern="0" dirty="0">
                          <a:latin typeface="Times New Roman"/>
                          <a:ea typeface="楷体_GB2312"/>
                          <a:cs typeface="Times New Roman"/>
                        </a:rPr>
                        <a:t>年</a:t>
                      </a:r>
                      <a:r>
                        <a:rPr lang="zh-CN" sz="1400" b="1" kern="0" dirty="0">
                          <a:latin typeface="Calibri"/>
                          <a:ea typeface="楷体_GB2312"/>
                          <a:cs typeface="Times New Roman"/>
                        </a:rPr>
                        <a:t>，《中华人民共和国中医药法》颁布。</a:t>
                      </a:r>
                      <a:endParaRPr lang="zh-CN" sz="14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14348" y="5429264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——</a:t>
            </a:r>
            <a:r>
              <a:rPr lang="zh-CN" altLang="en-US" b="1" dirty="0" smtClean="0"/>
              <a:t>摘编自陈邦贤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中国医学史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等</a:t>
            </a:r>
            <a:br>
              <a:rPr lang="zh-CN" altLang="en-US" b="1" dirty="0" smtClean="0"/>
            </a:br>
            <a:r>
              <a:rPr lang="zh-CN" altLang="en-US" b="1" dirty="0" smtClean="0"/>
              <a:t>表</a:t>
            </a:r>
            <a:r>
              <a:rPr lang="en-US" b="1" dirty="0" smtClean="0"/>
              <a:t>2</a:t>
            </a:r>
            <a:r>
              <a:rPr lang="zh-CN" altLang="en-US" b="1" dirty="0" smtClean="0"/>
              <a:t>为中医药学发展史大事简表。请围绕“中华优秀传统文化的传承与发展”的主题，从表中提取相关的信息，自拟一个具体论题，并结合所学知识加以论证。（要求：论题明确，史论结合）。</a:t>
            </a:r>
            <a:endParaRPr lang="zh-CN" altLang="en-US" dirty="0"/>
          </a:p>
        </p:txBody>
      </p:sp>
      <p:sp>
        <p:nvSpPr>
          <p:cNvPr id="7" name="文本框 2"/>
          <p:cNvSpPr txBox="1"/>
          <p:nvPr/>
        </p:nvSpPr>
        <p:spPr>
          <a:xfrm>
            <a:off x="428596" y="4214818"/>
            <a:ext cx="8501122" cy="2246769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3.5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文化的传承与保护 </a:t>
            </a:r>
          </a:p>
          <a:p>
            <a:pPr>
              <a:buNone/>
            </a:pPr>
            <a:r>
              <a:rPr lang="zh-CN" altLang="en-US" sz="2800" b="1" dirty="0" smtClean="0"/>
              <a:t>了解历史上学校教育、留学、书刊出版、翻译事业以及图书馆、</a:t>
            </a:r>
            <a:r>
              <a:rPr lang="zh-CN" altLang="en-US" sz="2800" b="1" dirty="0" smtClean="0"/>
              <a:t>博物馆在</a:t>
            </a:r>
            <a:r>
              <a:rPr lang="zh-CN" altLang="en-US" sz="2800" b="1" dirty="0" smtClean="0"/>
              <a:t>文化传承与传播中的作用；认识文化遗产保护对保持民族文化的传承、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维护世界文化多样性和创造性的重要意义。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内容占位符 2"/>
          <p:cNvSpPr>
            <a:spLocks noGrp="1" noChangeArrowheads="1"/>
          </p:cNvSpPr>
          <p:nvPr>
            <p:ph idx="1"/>
          </p:nvPr>
        </p:nvSpPr>
        <p:spPr>
          <a:xfrm>
            <a:off x="179388" y="765175"/>
            <a:ext cx="8785225" cy="62372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zh-CN" altLang="en-US" sz="2000" b="1" dirty="0" smtClean="0"/>
              <a:t>示例</a:t>
            </a:r>
            <a:r>
              <a:rPr lang="en-US" altLang="zh-CN" sz="2000" b="1" dirty="0" smtClean="0"/>
              <a:t>：</a:t>
            </a:r>
            <a:r>
              <a:rPr lang="en-US" altLang="zh-CN" sz="2000" b="1" dirty="0" err="1" smtClean="0"/>
              <a:t>以中医药学</a:t>
            </a:r>
            <a:r>
              <a:rPr lang="zh-CN" altLang="en-US" sz="2000" b="1" dirty="0" smtClean="0"/>
              <a:t>为</a:t>
            </a:r>
            <a:r>
              <a:rPr lang="en-US" altLang="zh-CN" sz="2000" b="1" dirty="0" err="1" smtClean="0"/>
              <a:t>代表的中华传统文化在传承中发展，在发展中又有创新</a:t>
            </a:r>
            <a:endParaRPr lang="en-US" altLang="zh-CN" sz="2000" b="1" dirty="0" smtClean="0"/>
          </a:p>
          <a:p>
            <a:pPr marL="0" indent="0" eaLnBrk="1" hangingPunct="1">
              <a:buFontTx/>
              <a:buNone/>
            </a:pPr>
            <a:r>
              <a:rPr lang="en-US" altLang="zh-CN" sz="2000" b="1" dirty="0" err="1" smtClean="0"/>
              <a:t>论证</a:t>
            </a:r>
            <a:r>
              <a:rPr lang="en-US" altLang="zh-CN" sz="2000" b="1" dirty="0" smtClean="0"/>
              <a:t>：</a:t>
            </a:r>
          </a:p>
          <a:p>
            <a:pPr marL="0" indent="0" eaLnBrk="1" hangingPunct="1">
              <a:buFontTx/>
              <a:buNone/>
            </a:pPr>
            <a:r>
              <a:rPr lang="en-US" altLang="zh-CN" sz="2000" b="1" dirty="0" smtClean="0"/>
              <a:t>       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先秦时期，名医扁鹊个人依靠自身的研究提出</a:t>
            </a:r>
            <a:r>
              <a:rPr lang="en-US" altLang="zh-CN" sz="2000" b="1" dirty="0" err="1" smtClean="0"/>
              <a:t>“</a:t>
            </a:r>
            <a:r>
              <a:rPr lang="en-US" altLang="en-US" sz="2000" b="1" dirty="0" err="1" smtClean="0"/>
              <a:t>望、闻、问、切</a:t>
            </a:r>
            <a:r>
              <a:rPr lang="en-US" altLang="zh-CN" sz="2000" b="1" dirty="0" err="1" smtClean="0"/>
              <a:t>”</a:t>
            </a:r>
            <a:r>
              <a:rPr lang="en-US" altLang="en-US" sz="2000" b="1" dirty="0" err="1" smtClean="0"/>
              <a:t>四诊法，成为此后中医诊疗的重要方法</a:t>
            </a:r>
            <a:r>
              <a:rPr lang="en-US" altLang="en-US" sz="2000" b="1" dirty="0" smtClean="0"/>
              <a:t>。</a:t>
            </a:r>
            <a:r>
              <a:rPr lang="en-US" altLang="en-US" sz="2000" b="1" dirty="0" err="1" smtClean="0"/>
              <a:t>新中国成立后，政府和国家重视中华医药学的发展，先后成立中医研究院和国家中医药管理局等机构，对中医药学进行统筹管理</a:t>
            </a:r>
            <a:r>
              <a:rPr lang="en-US" altLang="en-US" sz="2000" b="1" dirty="0" smtClean="0"/>
              <a:t>。</a:t>
            </a:r>
            <a:r>
              <a:rPr lang="en-US" altLang="en-US" sz="2000" b="1" dirty="0" smtClean="0"/>
              <a:t>从这里，可以看出早期的中医药学发展受个人经验积累影响较大，现代中医药学在个人研究、政府组织和国家机构之间形成合力，共同促进中医药的传承与发展。</a:t>
            </a:r>
            <a:endParaRPr lang="en-US" altLang="zh-CN" sz="2000" b="1" dirty="0" smtClean="0"/>
          </a:p>
          <a:p>
            <a:pPr marL="0" indent="0" eaLnBrk="1" hangingPunct="1">
              <a:buFontTx/>
              <a:buNone/>
            </a:pPr>
            <a:r>
              <a:rPr lang="en-US" altLang="en-US" sz="2000" b="1" dirty="0" smtClean="0"/>
              <a:t>       </a:t>
            </a:r>
            <a:r>
              <a:rPr lang="en-US" altLang="en-US" sz="2000" b="1" dirty="0" err="1" smtClean="0"/>
              <a:t>魏晋南北朝，葛洪凭借个人行医经验，记载了青蒿治疗疟疾的功用</a:t>
            </a:r>
            <a:r>
              <a:rPr lang="en-US" altLang="en-US" sz="2000" b="1" dirty="0" smtClean="0"/>
              <a:t>。</a:t>
            </a:r>
            <a:r>
              <a:rPr lang="en-US" altLang="zh-CN" sz="2000" b="1" dirty="0" smtClean="0"/>
              <a:t>20</a:t>
            </a:r>
            <a:r>
              <a:rPr lang="en-US" altLang="en-US" sz="2000" b="1" dirty="0" smtClean="0"/>
              <a:t>世纪中后期，随着第三次科技革命的发展，生物科学的进步，科学家通过在植物中提取相关成分，推动了中医药学的发展和创新。</a:t>
            </a:r>
            <a:r>
              <a:rPr lang="en-US" altLang="en-US" sz="2000" b="1" dirty="0" err="1" smtClean="0"/>
              <a:t>屠呦呦通过研读葛洪的著作，结合生物科学的成就，成功从青蒿中提取青蒿素，这种创造性的功绩使得她获得诺贝尔生理学或医学奖</a:t>
            </a:r>
            <a:r>
              <a:rPr lang="en-US" altLang="en-US" sz="2000" b="1" dirty="0" smtClean="0"/>
              <a:t>。从中，可以看出早期的中医药学受到农业时代的限制，经验性较强，现代中医药学在借鉴和继承传统经验的基础上，更加强调与科学相结合，应用科学的方法，发展甚至创新出新的成果。 </a:t>
            </a:r>
          </a:p>
          <a:p>
            <a:pPr marL="0" indent="0" eaLnBrk="1" hangingPunct="1">
              <a:buFontTx/>
              <a:buNone/>
            </a:pPr>
            <a:r>
              <a:rPr lang="en-US" altLang="en-US" sz="2000" b="1" dirty="0" smtClean="0"/>
              <a:t>      </a:t>
            </a:r>
            <a:r>
              <a:rPr lang="en-US" altLang="zh-CN" sz="2000" b="1" dirty="0" smtClean="0"/>
              <a:t> 总而言之，通过从个人研究到结合政府组织和国家机构的力量，以及从经验的总结到科学的研究，使得中医药学走出了一条“</a:t>
            </a:r>
            <a:r>
              <a:rPr lang="en-US" altLang="en-US" sz="2000" b="1" dirty="0" smtClean="0"/>
              <a:t>传承</a:t>
            </a:r>
            <a:r>
              <a:rPr lang="en-US" altLang="zh-CN" sz="2000" b="1" dirty="0" smtClean="0"/>
              <a:t>—</a:t>
            </a:r>
            <a:r>
              <a:rPr lang="en-US" altLang="en-US" sz="2000" b="1" dirty="0" smtClean="0"/>
              <a:t>发展</a:t>
            </a:r>
            <a:r>
              <a:rPr lang="en-US" altLang="zh-CN" sz="2000" b="1" dirty="0" smtClean="0"/>
              <a:t>—</a:t>
            </a:r>
            <a:r>
              <a:rPr lang="en-US" altLang="en-US" sz="2000" b="1" dirty="0" smtClean="0"/>
              <a:t>创新</a:t>
            </a:r>
            <a:r>
              <a:rPr lang="en-US" altLang="zh-CN" sz="2000" b="1" dirty="0" smtClean="0"/>
              <a:t>”</a:t>
            </a:r>
            <a:r>
              <a:rPr lang="en-US" altLang="en-US" sz="2000" b="1" dirty="0" smtClean="0"/>
              <a:t>的路径，对中华传统古文化的繁荣具有重要借鉴意义。</a:t>
            </a:r>
          </a:p>
          <a:p>
            <a:pPr marL="0" indent="0" eaLnBrk="1" hangingPunct="1">
              <a:buFontTx/>
              <a:buNone/>
            </a:pPr>
            <a:endParaRPr lang="zh-CN" altLang="en-US" sz="1800" dirty="0" smtClean="0"/>
          </a:p>
        </p:txBody>
      </p:sp>
      <p:sp>
        <p:nvSpPr>
          <p:cNvPr id="2" name="矩形 1"/>
          <p:cNvSpPr/>
          <p:nvPr/>
        </p:nvSpPr>
        <p:spPr>
          <a:xfrm>
            <a:off x="234950" y="620713"/>
            <a:ext cx="8674100" cy="62547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/>
        </p:nvSpPr>
        <p:spPr>
          <a:xfrm>
            <a:off x="179388" y="5643563"/>
            <a:ext cx="8674100" cy="982662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选择性必修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：国家制度与社会治理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92935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1.1 </a:t>
            </a:r>
            <a:r>
              <a:rPr lang="zh-CN" altLang="en-US" sz="3800" b="1" dirty="0" smtClean="0">
                <a:solidFill>
                  <a:srgbClr val="FF0000"/>
                </a:solidFill>
              </a:rPr>
              <a:t>政治体制 </a:t>
            </a:r>
          </a:p>
          <a:p>
            <a:pPr>
              <a:buNone/>
            </a:pPr>
            <a:r>
              <a:rPr lang="zh-CN" altLang="en-US" sz="3800" b="1" dirty="0" smtClean="0"/>
              <a:t>了解中国古代政治体制在秦朝建立前后的巨大变化；通过宰相制度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和地方行政层级管理的变化，认识自秦起君主专制中央集权政治体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制的演变线索；了解古代至近代西方政治体制各主要类型的产生和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演变过程，以及共和制在中国建立的曲折过程。 </a:t>
            </a:r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1.2 </a:t>
            </a:r>
            <a:r>
              <a:rPr lang="zh-CN" altLang="en-US" sz="3800" b="1" dirty="0" smtClean="0">
                <a:solidFill>
                  <a:srgbClr val="FF0000"/>
                </a:solidFill>
              </a:rPr>
              <a:t>官员的选拔与管理 </a:t>
            </a:r>
          </a:p>
          <a:p>
            <a:pPr>
              <a:buNone/>
            </a:pPr>
            <a:r>
              <a:rPr lang="zh-CN" altLang="en-US" sz="3800" b="1" dirty="0" smtClean="0"/>
              <a:t>了解中国古代官员选拔方式的更迭过程和不同阶段的特征，知道中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央集权体制下古代中国的官员考核和监察制度；知道西方近代文官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制度的特点以及对近现代中国公务员制度的影响。 </a:t>
            </a:r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1.3 </a:t>
            </a:r>
            <a:r>
              <a:rPr lang="zh-CN" altLang="en-US" sz="3800" b="1" dirty="0" smtClean="0">
                <a:solidFill>
                  <a:srgbClr val="FF0000"/>
                </a:solidFill>
              </a:rPr>
              <a:t>法律与教化 </a:t>
            </a:r>
          </a:p>
          <a:p>
            <a:pPr>
              <a:buNone/>
            </a:pPr>
            <a:r>
              <a:rPr lang="zh-CN" altLang="en-US" sz="3800" b="1" dirty="0" smtClean="0"/>
              <a:t>知道中国先秦时期成文法的产生过程，以及这一时期思想家对于德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治、法治关系的讨论；知道自西汉起历代王朝法律、礼教并用的统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治手段；了解近代西方法律制度的渊源和基本特征，知道宗教伦理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在西方社会发展进程中的作用；了解新中国的法制建设和精神文明</a:t>
            </a:r>
            <a:endParaRPr lang="en-US" altLang="zh-CN" sz="3800" b="1" dirty="0" smtClean="0"/>
          </a:p>
          <a:p>
            <a:pPr>
              <a:buNone/>
            </a:pPr>
            <a:r>
              <a:rPr lang="zh-CN" altLang="en-US" sz="3800" b="1" dirty="0" smtClean="0"/>
              <a:t>建设成就。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800" b="1" dirty="0" smtClean="0"/>
              <a:t>2</a:t>
            </a:r>
            <a:r>
              <a:rPr lang="zh-CN" altLang="en-US" sz="1800" b="1" dirty="0" smtClean="0"/>
              <a:t>．</a:t>
            </a:r>
            <a:r>
              <a:rPr lang="en-US" sz="1800" b="1" dirty="0" smtClean="0"/>
              <a:t>(2017·</a:t>
            </a:r>
            <a:r>
              <a:rPr lang="zh-CN" altLang="en-US" sz="1800" b="1" dirty="0" smtClean="0"/>
              <a:t>山东济宁一模</a:t>
            </a:r>
            <a:r>
              <a:rPr lang="en-US" sz="1800" b="1" dirty="0" smtClean="0"/>
              <a:t>)</a:t>
            </a:r>
            <a:r>
              <a:rPr lang="zh-CN" altLang="en-US" sz="1800" b="1" dirty="0" smtClean="0"/>
              <a:t>阅读材料，完成下列要求。</a:t>
            </a:r>
          </a:p>
          <a:p>
            <a:pPr>
              <a:buNone/>
            </a:pPr>
            <a:r>
              <a:rPr lang="zh-CN" altLang="en-US" sz="1800" b="1" dirty="0" smtClean="0"/>
              <a:t>材料一　朱元璋推行严刑峻法，对大臣擅权、武将骄横给予最严厉的打击，所谓</a:t>
            </a:r>
            <a:r>
              <a:rPr lang="en-US" sz="1800" b="1" dirty="0" smtClean="0"/>
              <a:t>“</a:t>
            </a:r>
            <a:r>
              <a:rPr lang="zh-CN" altLang="en-US" sz="1800" b="1" dirty="0" smtClean="0"/>
              <a:t>以重典驭臣下</a:t>
            </a:r>
            <a:r>
              <a:rPr lang="en-US" sz="1800" b="1" dirty="0" smtClean="0"/>
              <a:t>”</a:t>
            </a:r>
            <a:r>
              <a:rPr lang="zh-CN" altLang="en-US" sz="1800" b="1" dirty="0" smtClean="0"/>
              <a:t>。明律简于唐律，</a:t>
            </a:r>
            <a:r>
              <a:rPr lang="zh-CN" altLang="en-US" sz="1800" b="1" dirty="0" smtClean="0"/>
              <a:t>严于</a:t>
            </a:r>
            <a:r>
              <a:rPr lang="zh-CN" altLang="en-US" sz="1800" b="1" dirty="0" smtClean="0"/>
              <a:t>宋律。又在明律之外，把案例编为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大诰</a:t>
            </a:r>
            <a:r>
              <a:rPr lang="en-US" altLang="zh-CN" sz="1800" b="1" dirty="0" smtClean="0"/>
              <a:t>》</a:t>
            </a:r>
            <a:r>
              <a:rPr lang="zh-CN" altLang="en-US" sz="1800" b="1" dirty="0" smtClean="0"/>
              <a:t>，颁给各级学校作为必读教材，以后又编了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大诰续编</a:t>
            </a:r>
            <a:r>
              <a:rPr lang="en-US" altLang="zh-CN" sz="1800" b="1" dirty="0" smtClean="0"/>
              <a:t>》《</a:t>
            </a:r>
            <a:r>
              <a:rPr lang="zh-CN" altLang="en-US" sz="1800" b="1" dirty="0" smtClean="0"/>
              <a:t>大诰三编</a:t>
            </a:r>
            <a:r>
              <a:rPr lang="en-US" altLang="zh-CN" sz="1800" b="1" dirty="0" smtClean="0"/>
              <a:t>》</a:t>
            </a:r>
            <a:r>
              <a:rPr lang="zh-CN" altLang="en-US" sz="1800" b="1" dirty="0" smtClean="0"/>
              <a:t>。其</a:t>
            </a:r>
            <a:r>
              <a:rPr lang="zh-CN" altLang="en-US" sz="1800" b="1" dirty="0" smtClean="0"/>
              <a:t>序言说：“诸司敢不急公务而务私者，必穷搜其原，而置之重典。”所载都是惩治贪官污吏、地方豪强的重大</a:t>
            </a:r>
            <a:r>
              <a:rPr lang="zh-CN" altLang="en-US" sz="1800" b="1" dirty="0" smtClean="0"/>
              <a:t>刑事案件</a:t>
            </a:r>
            <a:r>
              <a:rPr lang="zh-CN" altLang="en-US" sz="1800" b="1" dirty="0" smtClean="0"/>
              <a:t>，其中凌迟、斩首、族诛的有几千条，弃市以下万余条，大都出于朱元璋亲自裁定。针对元季官吏贪冒、徇私</a:t>
            </a:r>
            <a:r>
              <a:rPr lang="zh-CN" altLang="en-US" sz="1800" b="1" dirty="0" smtClean="0"/>
              <a:t>灭公</a:t>
            </a:r>
            <a:r>
              <a:rPr lang="zh-CN" altLang="en-US" sz="1800" b="1" dirty="0" smtClean="0"/>
              <a:t>，他下决心严惩贪污，说：“此弊不革，欲成善政，终不可得”，于洪武二十五年编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醒贪简要录</a:t>
            </a:r>
            <a:r>
              <a:rPr lang="en-US" altLang="zh-CN" sz="1800" b="1" dirty="0" smtClean="0"/>
              <a:t>》</a:t>
            </a:r>
            <a:r>
              <a:rPr lang="zh-CN" altLang="en-US" sz="1800" b="1" dirty="0" smtClean="0"/>
              <a:t>，颁行天下</a:t>
            </a:r>
            <a:r>
              <a:rPr lang="zh-CN" altLang="en-US" sz="1800" b="1" dirty="0" smtClean="0"/>
              <a:t>，官吏</a:t>
            </a:r>
            <a:r>
              <a:rPr lang="zh-CN" altLang="en-US" sz="1800" b="1" dirty="0" smtClean="0"/>
              <a:t>贪赃六十两以上即枭首示众，再处以剥皮之刑</a:t>
            </a:r>
            <a:r>
              <a:rPr lang="zh-CN" altLang="en-US" sz="1800" b="1" dirty="0" smtClean="0"/>
              <a:t>。</a:t>
            </a:r>
            <a:r>
              <a:rPr lang="en-US" altLang="zh-CN" sz="1800" b="1" dirty="0" smtClean="0"/>
              <a:t>——</a:t>
            </a:r>
            <a:r>
              <a:rPr lang="zh-CN" altLang="en-US" sz="1800" b="1" dirty="0" smtClean="0"/>
              <a:t>据樊树志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国史概要</a:t>
            </a:r>
            <a:r>
              <a:rPr lang="en-US" altLang="zh-CN" sz="1800" b="1" dirty="0" smtClean="0"/>
              <a:t>》</a:t>
            </a:r>
          </a:p>
          <a:p>
            <a:pPr>
              <a:buNone/>
            </a:pPr>
            <a:r>
              <a:rPr lang="zh-CN" altLang="en-US" sz="1800" b="1" dirty="0" smtClean="0"/>
              <a:t>材料</a:t>
            </a:r>
            <a:r>
              <a:rPr lang="zh-CN" altLang="en-US" sz="1800" b="1" dirty="0" smtClean="0"/>
              <a:t>二　工业革命把英国变成一个工业强国的同时，也让它遭受了严重泛滥的政治腐败。</a:t>
            </a:r>
            <a:r>
              <a:rPr lang="en-US" sz="1800" b="1" dirty="0" smtClean="0"/>
              <a:t>1872</a:t>
            </a:r>
            <a:r>
              <a:rPr lang="zh-CN" altLang="en-US" sz="1800" b="1" dirty="0" smtClean="0"/>
              <a:t>年，议会两次通过</a:t>
            </a:r>
            <a:r>
              <a:rPr lang="zh-CN" altLang="en-US" sz="1800" b="1" dirty="0" smtClean="0"/>
              <a:t>议案宣称</a:t>
            </a:r>
            <a:r>
              <a:rPr lang="zh-CN" altLang="en-US" sz="1800" b="1" dirty="0" smtClean="0"/>
              <a:t>贿买和威胁选民均属刑事犯罪，并于当年通过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秘密投票法案</a:t>
            </a:r>
            <a:r>
              <a:rPr lang="en-US" altLang="zh-CN" sz="1800" b="1" dirty="0" smtClean="0"/>
              <a:t>》</a:t>
            </a:r>
            <a:r>
              <a:rPr lang="zh-CN" altLang="en-US" sz="1800" b="1" dirty="0" smtClean="0"/>
              <a:t>。</a:t>
            </a:r>
            <a:r>
              <a:rPr lang="en-US" sz="1800" b="1" dirty="0" smtClean="0"/>
              <a:t>1883</a:t>
            </a:r>
            <a:r>
              <a:rPr lang="zh-CN" altLang="en-US" sz="1800" b="1" dirty="0" smtClean="0"/>
              <a:t>年，英国议会通过了世界上第一部政府</a:t>
            </a:r>
            <a:r>
              <a:rPr lang="zh-CN" altLang="en-US" sz="1800" b="1" dirty="0" smtClean="0"/>
              <a:t>官员</a:t>
            </a:r>
            <a:r>
              <a:rPr lang="zh-CN" altLang="en-US" sz="1800" b="1" dirty="0" smtClean="0"/>
              <a:t>财产申报的法律，亦即被称为</a:t>
            </a:r>
            <a:r>
              <a:rPr lang="en-US" sz="1800" b="1" dirty="0" smtClean="0"/>
              <a:t>“</a:t>
            </a:r>
            <a:r>
              <a:rPr lang="zh-CN" altLang="en-US" sz="1800" b="1" dirty="0" smtClean="0"/>
              <a:t>阳光法案</a:t>
            </a:r>
            <a:r>
              <a:rPr lang="en-US" sz="1800" b="1" dirty="0" smtClean="0"/>
              <a:t>”</a:t>
            </a:r>
            <a:r>
              <a:rPr lang="zh-CN" altLang="en-US" sz="1800" b="1" dirty="0" smtClean="0"/>
              <a:t>的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净化选举、防止腐败法</a:t>
            </a:r>
            <a:r>
              <a:rPr lang="en-US" altLang="zh-CN" sz="1800" b="1" dirty="0" smtClean="0"/>
              <a:t>》</a:t>
            </a:r>
            <a:r>
              <a:rPr lang="zh-CN" altLang="en-US" sz="1800" b="1" dirty="0" smtClean="0"/>
              <a:t>。该法令规定了议会中议员选举费用的</a:t>
            </a:r>
            <a:r>
              <a:rPr lang="zh-CN" altLang="en-US" sz="1800" b="1" dirty="0" smtClean="0"/>
              <a:t>限额和</a:t>
            </a:r>
            <a:r>
              <a:rPr lang="zh-CN" altLang="en-US" sz="1800" b="1" dirty="0" smtClean="0"/>
              <a:t>对选举舞弊的刑罚，并规定如果官员个人财产与其正常收入之间存在差距，就必须作出解释和说明，如不能提供</a:t>
            </a:r>
            <a:r>
              <a:rPr lang="zh-CN" altLang="en-US" sz="1800" b="1" dirty="0" smtClean="0"/>
              <a:t>合法</a:t>
            </a:r>
            <a:r>
              <a:rPr lang="zh-CN" altLang="en-US" sz="1800" b="1" dirty="0" smtClean="0"/>
              <a:t>所得的证据，就会被认定为灰色收入，进而被治罪。该法案建立起的财产申报制度后来被许多国家所学习，“</a:t>
            </a:r>
            <a:r>
              <a:rPr lang="zh-CN" altLang="en-US" sz="1800" b="1" dirty="0" smtClean="0"/>
              <a:t>获得了</a:t>
            </a:r>
            <a:r>
              <a:rPr lang="zh-CN" altLang="en-US" sz="1800" b="1" dirty="0" smtClean="0"/>
              <a:t>广泛的赞誉和好评，并且还拓宽了社会公众对政府及其公职人员的监督方式和监督途径”。</a:t>
            </a:r>
          </a:p>
          <a:p>
            <a:pPr>
              <a:buNone/>
            </a:pPr>
            <a:r>
              <a:rPr lang="zh-CN" altLang="en-US" sz="1800" b="1" dirty="0" smtClean="0"/>
              <a:t>                                          </a:t>
            </a:r>
            <a:r>
              <a:rPr lang="en-US" altLang="zh-CN" sz="1800" b="1" dirty="0" smtClean="0"/>
              <a:t>——</a:t>
            </a:r>
            <a:r>
              <a:rPr lang="zh-CN" altLang="en-US" sz="1800" b="1" dirty="0" smtClean="0"/>
              <a:t>据唐朗诗等</a:t>
            </a:r>
            <a:r>
              <a:rPr lang="en-US" altLang="zh-CN" sz="1800" b="1" dirty="0" smtClean="0"/>
              <a:t>《</a:t>
            </a:r>
            <a:r>
              <a:rPr lang="zh-CN" altLang="en-US" sz="1800" b="1" dirty="0" smtClean="0"/>
              <a:t>英国腐败治理经验</a:t>
            </a:r>
            <a:r>
              <a:rPr lang="zh-CN" altLang="en-US" sz="1800" b="1" dirty="0" smtClean="0"/>
              <a:t>：制度</a:t>
            </a:r>
            <a:r>
              <a:rPr lang="zh-CN" altLang="en-US" sz="1800" b="1" dirty="0" smtClean="0"/>
              <a:t>变迁的特征与时序</a:t>
            </a:r>
            <a:r>
              <a:rPr lang="en-US" altLang="zh-CN" sz="1800" b="1" dirty="0" smtClean="0"/>
              <a:t>》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(</a:t>
            </a:r>
            <a:r>
              <a:rPr lang="en-US" sz="1800" b="1" dirty="0" smtClean="0"/>
              <a:t>1)</a:t>
            </a:r>
            <a:r>
              <a:rPr lang="zh-CN" altLang="en-US" sz="1800" b="1" dirty="0" smtClean="0"/>
              <a:t>根据材料一、二，比较明代整顿吏治和近代英国反腐举措的异同，并指出其反腐举措出现差异的政治根源。</a:t>
            </a:r>
          </a:p>
          <a:p>
            <a:pPr>
              <a:buNone/>
            </a:pPr>
            <a:endParaRPr lang="zh-CN" altLang="en-US" sz="1800" b="1" dirty="0" smtClean="0"/>
          </a:p>
          <a:p>
            <a:pPr>
              <a:buNone/>
            </a:pPr>
            <a:r>
              <a:rPr lang="en-US" sz="1800" b="1" dirty="0" smtClean="0"/>
              <a:t> </a:t>
            </a:r>
            <a:r>
              <a:rPr lang="en-US" sz="1800" b="1" dirty="0" smtClean="0"/>
              <a:t>(</a:t>
            </a:r>
            <a:r>
              <a:rPr lang="en-US" sz="1800" b="1" dirty="0" smtClean="0"/>
              <a:t>2)</a:t>
            </a:r>
            <a:r>
              <a:rPr lang="zh-CN" altLang="en-US" sz="1800" b="1" dirty="0" smtClean="0"/>
              <a:t>根据材料二，指出近代英国反腐的重要领域，结合所学知识，说明其反腐举措的重要影响。</a:t>
            </a:r>
          </a:p>
          <a:p>
            <a:pPr>
              <a:buNone/>
            </a:pPr>
            <a:r>
              <a:rPr lang="en-US" sz="1800" b="1" dirty="0" smtClean="0"/>
              <a:t> </a:t>
            </a:r>
            <a:endParaRPr lang="zh-CN" altLang="en-US" sz="1800" b="1" dirty="0" smtClean="0"/>
          </a:p>
          <a:p>
            <a:pPr>
              <a:buNone/>
            </a:pPr>
            <a:r>
              <a:rPr lang="en-US" sz="1800" b="1" dirty="0" smtClean="0"/>
              <a:t> </a:t>
            </a:r>
            <a:endParaRPr lang="zh-CN" altLang="en-US" sz="1800" b="1" dirty="0" smtClean="0"/>
          </a:p>
          <a:p>
            <a:endParaRPr lang="zh-CN" altLang="en-US" sz="1800" b="1" dirty="0"/>
          </a:p>
        </p:txBody>
      </p:sp>
      <p:sp>
        <p:nvSpPr>
          <p:cNvPr id="4" name="文本框 2"/>
          <p:cNvSpPr txBox="1"/>
          <p:nvPr/>
        </p:nvSpPr>
        <p:spPr>
          <a:xfrm>
            <a:off x="357158" y="5000636"/>
            <a:ext cx="8501122" cy="1415772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1.2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官员的选拔与管理 </a:t>
            </a:r>
          </a:p>
          <a:p>
            <a:r>
              <a:rPr lang="zh-CN" altLang="en-US" b="1" dirty="0" smtClean="0"/>
              <a:t>了解中国古代官员选拔方式的更迭过程和不同阶段的特征，知道中央集权体制下古代中国的官员考核和监察制度；知道西方近代文官制度的特点以及对近现代中国公务员制度的影响。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525779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(</a:t>
            </a:r>
            <a:r>
              <a:rPr lang="en-US" b="1" dirty="0" smtClean="0"/>
              <a:t>1)</a:t>
            </a:r>
            <a:r>
              <a:rPr lang="zh-CN" altLang="en-US" b="1" dirty="0" smtClean="0"/>
              <a:t>同：加强立法，通过法律规范和约束官员的行为。</a:t>
            </a:r>
          </a:p>
          <a:p>
            <a:pPr>
              <a:buNone/>
            </a:pPr>
            <a:r>
              <a:rPr lang="zh-CN" altLang="en-US" b="1" dirty="0" smtClean="0"/>
              <a:t>异：明代突出君主个人意志，强调严刑峻法；</a:t>
            </a:r>
            <a:r>
              <a:rPr lang="en-US" b="1" dirty="0" smtClean="0"/>
              <a:t>(</a:t>
            </a:r>
            <a:r>
              <a:rPr lang="zh-CN" altLang="en-US" b="1" dirty="0" smtClean="0"/>
              <a:t>若答</a:t>
            </a:r>
            <a:r>
              <a:rPr lang="zh-CN" altLang="en-US" b="1" dirty="0" smtClean="0"/>
              <a:t>出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注重</a:t>
            </a:r>
            <a:r>
              <a:rPr lang="zh-CN" altLang="en-US" b="1" dirty="0" smtClean="0"/>
              <a:t>发挥案例的教化和警示作用亦可</a:t>
            </a:r>
            <a:r>
              <a:rPr lang="en-US" b="1" dirty="0" smtClean="0"/>
              <a:t>)</a:t>
            </a:r>
            <a:r>
              <a:rPr lang="zh-CN" altLang="en-US" b="1" dirty="0" smtClean="0"/>
              <a:t>英国突出议会</a:t>
            </a:r>
            <a:r>
              <a:rPr lang="zh-CN" altLang="en-US" b="1" dirty="0" smtClean="0"/>
              <a:t>民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主</a:t>
            </a:r>
            <a:r>
              <a:rPr lang="zh-CN" altLang="en-US" b="1" dirty="0" smtClean="0"/>
              <a:t>决策，强调公共意志和民主法治。</a:t>
            </a:r>
          </a:p>
          <a:p>
            <a:pPr>
              <a:buNone/>
            </a:pPr>
            <a:r>
              <a:rPr lang="zh-CN" altLang="en-US" b="1" dirty="0" smtClean="0"/>
              <a:t>根源：明代实行君主专制。英国确立了资产阶级代</a:t>
            </a:r>
            <a:r>
              <a:rPr lang="zh-CN" altLang="en-US" b="1" dirty="0" smtClean="0"/>
              <a:t>议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制</a:t>
            </a:r>
            <a:r>
              <a:rPr lang="zh-CN" altLang="en-US" b="1" dirty="0" smtClean="0"/>
              <a:t>。</a:t>
            </a:r>
          </a:p>
          <a:p>
            <a:pPr>
              <a:buNone/>
            </a:pPr>
            <a:r>
              <a:rPr lang="en-US" b="1" dirty="0" smtClean="0"/>
              <a:t>(2)</a:t>
            </a:r>
            <a:r>
              <a:rPr lang="zh-CN" altLang="en-US" b="1" dirty="0" smtClean="0"/>
              <a:t>领域：选举、官员的财产申报。</a:t>
            </a:r>
          </a:p>
          <a:p>
            <a:pPr>
              <a:buNone/>
            </a:pPr>
            <a:r>
              <a:rPr lang="zh-CN" altLang="en-US" b="1" dirty="0" smtClean="0"/>
              <a:t>影响：进一步推进和完善了民主体制；有利于利于</a:t>
            </a:r>
            <a:r>
              <a:rPr lang="zh-CN" altLang="en-US" b="1" dirty="0" smtClean="0"/>
              <a:t>缓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和</a:t>
            </a:r>
            <a:r>
              <a:rPr lang="zh-CN" altLang="en-US" b="1" dirty="0" smtClean="0"/>
              <a:t>社会矛盾；有利于为社会发展提供可靠的政治保障</a:t>
            </a:r>
            <a:r>
              <a:rPr lang="zh-CN" altLang="en-US" b="1" dirty="0" smtClean="0"/>
              <a:t>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为</a:t>
            </a:r>
            <a:r>
              <a:rPr lang="zh-CN" altLang="en-US" b="1" dirty="0" smtClean="0"/>
              <a:t>世界各国反腐提供了有益的借鉴。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8929718" cy="525779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CN" b="1" dirty="0" smtClean="0"/>
              <a:t>3.</a:t>
            </a:r>
            <a:r>
              <a:rPr lang="en-US" b="1" dirty="0" smtClean="0"/>
              <a:t>(2019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广东</a:t>
            </a:r>
            <a:r>
              <a:rPr lang="zh-CN" altLang="en-US" b="1" dirty="0" smtClean="0"/>
              <a:t>深圳二模</a:t>
            </a:r>
            <a:r>
              <a:rPr lang="en-US" altLang="zh-CN" b="1" dirty="0" smtClean="0"/>
              <a:t>·</a:t>
            </a:r>
            <a:r>
              <a:rPr lang="en-US" b="1" dirty="0" smtClean="0"/>
              <a:t>4</a:t>
            </a:r>
            <a:r>
              <a:rPr lang="en-US" altLang="zh-CN" b="1" dirty="0" smtClean="0"/>
              <a:t>5</a:t>
            </a:r>
            <a:r>
              <a:rPr lang="en-US" b="1" dirty="0" smtClean="0"/>
              <a:t>)</a:t>
            </a:r>
            <a:r>
              <a:rPr lang="zh-CN" altLang="en-US" b="1" dirty="0" smtClean="0"/>
              <a:t>（</a:t>
            </a:r>
            <a:r>
              <a:rPr lang="en-US" b="1" dirty="0" smtClean="0"/>
              <a:t>15</a:t>
            </a:r>
            <a:r>
              <a:rPr lang="zh-CN" altLang="en-US" b="1" dirty="0" smtClean="0"/>
              <a:t>分）</a:t>
            </a:r>
            <a:r>
              <a:rPr lang="en-US" altLang="zh-CN" b="1" dirty="0" smtClean="0"/>
              <a:t>【</a:t>
            </a:r>
            <a:r>
              <a:rPr lang="zh-CN" altLang="en-US" b="1" dirty="0" smtClean="0"/>
              <a:t>历史</a:t>
            </a:r>
            <a:r>
              <a:rPr lang="en-US" b="1" dirty="0" smtClean="0"/>
              <a:t>——</a:t>
            </a:r>
            <a:r>
              <a:rPr lang="zh-CN" altLang="en-US" b="1" dirty="0" smtClean="0"/>
              <a:t>选考一：历史上的重大改革回眸</a:t>
            </a:r>
            <a:r>
              <a:rPr lang="en-US" altLang="zh-CN" b="1" dirty="0" smtClean="0"/>
              <a:t>】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zh-CN" altLang="en-US" b="1" dirty="0" smtClean="0"/>
              <a:t>材料</a:t>
            </a:r>
            <a:r>
              <a:rPr lang="en-US" b="1" dirty="0" smtClean="0"/>
              <a:t>  </a:t>
            </a:r>
            <a:r>
              <a:rPr lang="zh-CN" altLang="en-US" b="1" dirty="0" smtClean="0"/>
              <a:t>从中世纪后期开始，巴黎的面貌不断变化。</a:t>
            </a:r>
            <a:r>
              <a:rPr lang="en-US" b="1" dirty="0" smtClean="0"/>
              <a:t>19</a:t>
            </a:r>
            <a:r>
              <a:rPr lang="zh-CN" altLang="en-US" b="1" dirty="0" smtClean="0"/>
              <a:t>世纪，法国工业化和城镇建设高速发展，进城定居的人越来越多。</a:t>
            </a:r>
            <a:r>
              <a:rPr lang="en-US" b="1" dirty="0" smtClean="0"/>
              <a:t>1832</a:t>
            </a:r>
            <a:r>
              <a:rPr lang="en-US" altLang="zh-CN" b="1" dirty="0" smtClean="0"/>
              <a:t>—</a:t>
            </a:r>
            <a:r>
              <a:rPr lang="en-US" b="1" dirty="0" smtClean="0"/>
              <a:t>1849</a:t>
            </a:r>
            <a:r>
              <a:rPr lang="zh-CN" altLang="en-US" b="1" dirty="0" smtClean="0"/>
              <a:t>年间的巴黎空气混浊，房屋老旧，道路狭窄，用水短缺，霍乱等疾病肆虐。</a:t>
            </a:r>
            <a:r>
              <a:rPr lang="en-US" b="1" dirty="0" smtClean="0"/>
              <a:t>1852</a:t>
            </a:r>
            <a:r>
              <a:rPr lang="zh-CN" altLang="en-US" b="1" dirty="0" smtClean="0"/>
              <a:t>年，市政府开始着手改造城市。到</a:t>
            </a:r>
            <a:r>
              <a:rPr lang="en-US" b="1" dirty="0" smtClean="0"/>
              <a:t>1870</a:t>
            </a:r>
            <a:r>
              <a:rPr lang="zh-CN" altLang="en-US" b="1" dirty="0" smtClean="0"/>
              <a:t>年，市内道路总长度从</a:t>
            </a:r>
            <a:r>
              <a:rPr lang="en-US" b="1" dirty="0" smtClean="0"/>
              <a:t>239</a:t>
            </a:r>
            <a:r>
              <a:rPr lang="zh-CN" altLang="en-US" b="1" dirty="0" smtClean="0"/>
              <a:t>英里增至</a:t>
            </a:r>
            <a:r>
              <a:rPr lang="en-US" b="1" dirty="0" smtClean="0"/>
              <a:t>525</a:t>
            </a:r>
            <a:r>
              <a:rPr lang="zh-CN" altLang="en-US" b="1" dirty="0" smtClean="0"/>
              <a:t>英里，路宽从</a:t>
            </a:r>
            <a:r>
              <a:rPr lang="en-US" b="1" dirty="0" smtClean="0"/>
              <a:t>39</a:t>
            </a:r>
            <a:r>
              <a:rPr lang="zh-CN" altLang="en-US" b="1" dirty="0" smtClean="0"/>
              <a:t>英尺增至</a:t>
            </a:r>
            <a:r>
              <a:rPr lang="en-US" b="1" dirty="0" smtClean="0"/>
              <a:t>79</a:t>
            </a:r>
            <a:r>
              <a:rPr lang="zh-CN" altLang="en-US" b="1" dirty="0" smtClean="0"/>
              <a:t>英尺，大量人行道和林荫大道建成，路旁还设有公厕、长椅、凉亭、垃圾箱等。城市下水管道总长由</a:t>
            </a:r>
            <a:r>
              <a:rPr lang="en-US" b="1" dirty="0" smtClean="0"/>
              <a:t>142</a:t>
            </a:r>
            <a:r>
              <a:rPr lang="zh-CN" altLang="en-US" b="1" dirty="0" smtClean="0"/>
              <a:t>公里扩展到</a:t>
            </a:r>
            <a:r>
              <a:rPr lang="en-US" b="1" dirty="0" smtClean="0"/>
              <a:t>600</a:t>
            </a:r>
            <a:r>
              <a:rPr lang="zh-CN" altLang="en-US" b="1" dirty="0" smtClean="0"/>
              <a:t>公里。多达</a:t>
            </a:r>
            <a:r>
              <a:rPr lang="en-US" b="1" dirty="0" smtClean="0"/>
              <a:t>19730</a:t>
            </a:r>
            <a:r>
              <a:rPr lang="zh-CN" altLang="en-US" b="1" dirty="0" smtClean="0"/>
              <a:t>座房屋被拆除，</a:t>
            </a:r>
            <a:r>
              <a:rPr lang="en-US" b="1" dirty="0" smtClean="0"/>
              <a:t>34000</a:t>
            </a:r>
            <a:r>
              <a:rPr lang="zh-CN" altLang="en-US" b="1" dirty="0" smtClean="0"/>
              <a:t>座新房落成，城市人口容量大增。此外，政府还兴办公立学校、医院、剧院等，除了保障低收入租户利益，还面向工人推广福利房。市内广植树木，形成了许多绿地公园，连同新的建筑风格一起形成了巴黎特有的城市美学。从此，巴黎走出中世纪，成了现代意义上的城市。</a:t>
            </a:r>
            <a:r>
              <a:rPr lang="en-US" b="1" dirty="0" smtClean="0"/>
              <a:t>19</a:t>
            </a:r>
            <a:r>
              <a:rPr lang="zh-CN" altLang="en-US" b="1" dirty="0" smtClean="0"/>
              <a:t>世纪末，罗马、马德里等城市纷纷效仿，上海法租界的规划也参考了巴黎的经验。</a:t>
            </a:r>
          </a:p>
          <a:p>
            <a:pPr>
              <a:buNone/>
            </a:pPr>
            <a:r>
              <a:rPr lang="en-US" b="1" dirty="0" smtClean="0"/>
              <a:t>      ——</a:t>
            </a:r>
            <a:r>
              <a:rPr lang="zh-CN" altLang="en-US" b="1" dirty="0" smtClean="0"/>
              <a:t>摘编自朱明 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奥斯曼时期的巴黎城市改造和城市化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等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1</a:t>
            </a:r>
            <a:r>
              <a:rPr lang="zh-CN" altLang="en-US" b="1" dirty="0" smtClean="0"/>
              <a:t>）根据材料并结合所学知识，分析</a:t>
            </a:r>
            <a:r>
              <a:rPr lang="en-US" b="1" dirty="0" smtClean="0"/>
              <a:t>1852</a:t>
            </a:r>
            <a:r>
              <a:rPr lang="en-US" altLang="zh-CN" b="1" dirty="0" smtClean="0"/>
              <a:t>—</a:t>
            </a:r>
            <a:r>
              <a:rPr lang="en-US" b="1" dirty="0" smtClean="0"/>
              <a:t>1870</a:t>
            </a:r>
            <a:r>
              <a:rPr lang="zh-CN" altLang="en-US" b="1" dirty="0" smtClean="0"/>
              <a:t>年巴黎黎城市改造的历史背景，并概括其措施。（</a:t>
            </a:r>
            <a:r>
              <a:rPr lang="en-US" b="1" dirty="0" smtClean="0"/>
              <a:t>11</a:t>
            </a:r>
            <a:r>
              <a:rPr lang="zh-CN" altLang="en-US" b="1" dirty="0" smtClean="0"/>
              <a:t>分）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2</a:t>
            </a:r>
            <a:r>
              <a:rPr lang="zh-CN" altLang="en-US" b="1" dirty="0" smtClean="0"/>
              <a:t>）根据材料并结合所学知识，简析巴黎城市改造对当今中国城市化的启示。（</a:t>
            </a:r>
            <a:r>
              <a:rPr lang="en-US" b="1" dirty="0" smtClean="0"/>
              <a:t>4</a:t>
            </a:r>
            <a:r>
              <a:rPr lang="zh-CN" altLang="en-US" b="1" dirty="0" smtClean="0"/>
              <a:t>分）</a:t>
            </a:r>
          </a:p>
          <a:p>
            <a:endParaRPr lang="zh-CN" altLang="en-US" dirty="0"/>
          </a:p>
        </p:txBody>
      </p:sp>
      <p:sp>
        <p:nvSpPr>
          <p:cNvPr id="4" name="文本框 2"/>
          <p:cNvSpPr txBox="1"/>
          <p:nvPr/>
        </p:nvSpPr>
        <p:spPr>
          <a:xfrm>
            <a:off x="357158" y="3357562"/>
            <a:ext cx="8258810" cy="2246769"/>
          </a:xfrm>
          <a:prstGeom prst="rect">
            <a:avLst/>
          </a:prstGeom>
          <a:solidFill>
            <a:schemeClr val="bg1"/>
          </a:solidFill>
          <a:ln w="53975" cmpd="sng">
            <a:solidFill>
              <a:schemeClr val="accent1">
                <a:shade val="50000"/>
                <a:alpha val="88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800" b="1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2.4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charset="-122"/>
                <a:sym typeface="+mn-ea"/>
              </a:rPr>
              <a:t>村落、城镇与居住环境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楷体" panose="02010609060101010101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幼圆" panose="02010509060101010101" charset="-122"/>
                <a:ea typeface="幼圆" panose="02010509060101010101" charset="-122"/>
                <a:cs typeface="楷体" panose="02010609060101010101" charset="-122"/>
                <a:sym typeface="+mn-ea"/>
              </a:rPr>
              <a:t>了解人类居住条件的变迁及各地民居的差异及其特征；了解古代的村落、集镇和城市形成的原因及影响；了解近代以来城市化进程中人们居住条件和生活环境的改善及问题。</a:t>
            </a:r>
            <a:endParaRPr lang="zh-CN" altLang="en-US" sz="2800" b="1" noProof="0" dirty="0">
              <a:ln>
                <a:noFill/>
              </a:ln>
              <a:effectLst/>
              <a:uLnTx/>
              <a:uFillTx/>
              <a:latin typeface="幼圆" panose="02010509060101010101" charset="-122"/>
              <a:ea typeface="幼圆" panose="020105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1</a:t>
            </a:r>
            <a:r>
              <a:rPr lang="zh-CN" altLang="en-US" b="1" dirty="0" smtClean="0"/>
              <a:t>）背景：巴黎的城市改造历史悠久；国内政治局势比较稳定；工业革命推动了工业化；城市化进程加快；城市人口增加；贫富差距扩大，底层民众生活水平低；城市设施老化、环境卫生条件恶化；巴黎市政府积极推动改革。（每点</a:t>
            </a:r>
            <a:r>
              <a:rPr lang="en-US" b="1" dirty="0" smtClean="0"/>
              <a:t>2</a:t>
            </a:r>
            <a:r>
              <a:rPr lang="zh-CN" altLang="en-US" b="1" dirty="0" smtClean="0"/>
              <a:t>分，答出</a:t>
            </a:r>
            <a:r>
              <a:rPr lang="en-US" b="1" dirty="0" smtClean="0"/>
              <a:t>3</a:t>
            </a:r>
            <a:r>
              <a:rPr lang="zh-CN" altLang="en-US" b="1" dirty="0" smtClean="0"/>
              <a:t>点得</a:t>
            </a:r>
            <a:r>
              <a:rPr lang="en-US" b="1" dirty="0" smtClean="0"/>
              <a:t>6</a:t>
            </a:r>
            <a:r>
              <a:rPr lang="zh-CN" altLang="en-US" b="1" dirty="0" smtClean="0"/>
              <a:t>分）</a:t>
            </a:r>
          </a:p>
          <a:p>
            <a:pPr>
              <a:buNone/>
            </a:pPr>
            <a:r>
              <a:rPr lang="zh-CN" altLang="en-US" b="1" dirty="0" smtClean="0"/>
              <a:t>措施：建设市政道路，改善交通；建设下水管道，改善卫生状况；拆旧建新，改善居民住房；兴建学校、医院等公共设施；建立健全社会保障与福利制度；建设绿地及城市公园。（答出</a:t>
            </a:r>
            <a:r>
              <a:rPr lang="en-US" b="1" dirty="0" smtClean="0"/>
              <a:t>1</a:t>
            </a:r>
            <a:r>
              <a:rPr lang="zh-CN" altLang="en-US" b="1" dirty="0" smtClean="0"/>
              <a:t>点得</a:t>
            </a:r>
            <a:r>
              <a:rPr lang="en-US" b="1" dirty="0" smtClean="0"/>
              <a:t>2</a:t>
            </a:r>
            <a:r>
              <a:rPr lang="zh-CN" altLang="en-US" b="1" dirty="0" smtClean="0"/>
              <a:t>分，</a:t>
            </a:r>
            <a:r>
              <a:rPr lang="en-US" b="1" dirty="0" smtClean="0"/>
              <a:t>2</a:t>
            </a:r>
            <a:r>
              <a:rPr lang="zh-CN" altLang="en-US" b="1" dirty="0" smtClean="0"/>
              <a:t>点得</a:t>
            </a:r>
            <a:r>
              <a:rPr lang="en-US" b="1" dirty="0" smtClean="0"/>
              <a:t>4</a:t>
            </a:r>
            <a:r>
              <a:rPr lang="zh-CN" altLang="en-US" b="1" dirty="0" smtClean="0"/>
              <a:t>分，</a:t>
            </a:r>
            <a:r>
              <a:rPr lang="en-US" b="1" dirty="0" smtClean="0"/>
              <a:t>3</a:t>
            </a:r>
            <a:r>
              <a:rPr lang="zh-CN" altLang="en-US" b="1" dirty="0" smtClean="0"/>
              <a:t>点得</a:t>
            </a:r>
            <a:r>
              <a:rPr lang="en-US" b="1" dirty="0" smtClean="0"/>
              <a:t>5</a:t>
            </a:r>
            <a:r>
              <a:rPr lang="zh-CN" altLang="en-US" b="1" dirty="0" smtClean="0"/>
              <a:t>分）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2</a:t>
            </a:r>
            <a:r>
              <a:rPr lang="zh-CN" altLang="en-US" b="1" dirty="0" smtClean="0"/>
              <a:t>）启示：要顺应人民利益；要关注生态环境，建设宜居城市；要不断创新规划理念，提高规划科学性；要推进城市科技、文化等多方面的发展，丰富城市职能；要保护城市历史传承；要形成特有的城市精神。（每点</a:t>
            </a:r>
            <a:r>
              <a:rPr lang="en-US" b="1" dirty="0" smtClean="0"/>
              <a:t>2</a:t>
            </a:r>
            <a:r>
              <a:rPr lang="zh-CN" altLang="en-US" b="1" dirty="0" smtClean="0"/>
              <a:t>分，答出</a:t>
            </a:r>
            <a:r>
              <a:rPr lang="en-US" b="1" dirty="0" smtClean="0"/>
              <a:t>2</a:t>
            </a:r>
            <a:r>
              <a:rPr lang="zh-CN" altLang="en-US" b="1" dirty="0" smtClean="0"/>
              <a:t>点得</a:t>
            </a:r>
            <a:r>
              <a:rPr lang="en-US" b="1" dirty="0" smtClean="0"/>
              <a:t>4</a:t>
            </a:r>
            <a:r>
              <a:rPr lang="zh-CN" altLang="en-US" b="1" dirty="0" smtClean="0"/>
              <a:t>分）</a:t>
            </a:r>
          </a:p>
          <a:p>
            <a:endParaRPr lang="zh-CN" alt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选择性必修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：国家制度与社会治理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511494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1.4 </a:t>
            </a:r>
            <a:r>
              <a:rPr lang="zh-CN" altLang="en-US" b="1" dirty="0" smtClean="0">
                <a:solidFill>
                  <a:srgbClr val="FF0000"/>
                </a:solidFill>
              </a:rPr>
              <a:t>民族关系与国家关系 </a:t>
            </a:r>
          </a:p>
          <a:p>
            <a:pPr>
              <a:buNone/>
            </a:pPr>
            <a:r>
              <a:rPr lang="zh-CN" altLang="en-US" b="1" dirty="0" smtClean="0"/>
              <a:t>了解中国古代的民族政策和边疆管理制度，认识中国作为多</a:t>
            </a:r>
            <a:r>
              <a:rPr lang="zh-CN" altLang="en-US" b="1" dirty="0" smtClean="0"/>
              <a:t>民族统一国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家</a:t>
            </a:r>
            <a:r>
              <a:rPr lang="zh-CN" altLang="en-US" b="1" dirty="0" smtClean="0"/>
              <a:t>的发展历程，以及中国古代处理对外关系的体制；</a:t>
            </a:r>
            <a:r>
              <a:rPr lang="zh-CN" altLang="en-US" b="1" dirty="0" smtClean="0"/>
              <a:t>了解近代</a:t>
            </a:r>
            <a:r>
              <a:rPr lang="zh-CN" altLang="en-US" b="1" dirty="0" smtClean="0"/>
              <a:t>西方</a:t>
            </a:r>
            <a:r>
              <a:rPr lang="zh-CN" altLang="en-US" b="1" dirty="0" smtClean="0"/>
              <a:t>民族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国家</a:t>
            </a:r>
            <a:r>
              <a:rPr lang="zh-CN" altLang="en-US" b="1" dirty="0" smtClean="0"/>
              <a:t>的形成情况，以及国际法的发展；了解新中国</a:t>
            </a:r>
            <a:r>
              <a:rPr lang="zh-CN" altLang="en-US" b="1" dirty="0" smtClean="0"/>
              <a:t>民族区域自治</a:t>
            </a:r>
            <a:r>
              <a:rPr lang="zh-CN" altLang="en-US" b="1" dirty="0" smtClean="0"/>
              <a:t>制度</a:t>
            </a:r>
            <a:r>
              <a:rPr lang="zh-CN" altLang="en-US" b="1" dirty="0" smtClean="0"/>
              <a:t>的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历史意义</a:t>
            </a:r>
            <a:r>
              <a:rPr lang="zh-CN" altLang="en-US" b="1" dirty="0" smtClean="0"/>
              <a:t>，以及独立自主和平外交政策的主要成就。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1.5 </a:t>
            </a:r>
            <a:r>
              <a:rPr lang="zh-CN" altLang="en-US" b="1" dirty="0" smtClean="0">
                <a:solidFill>
                  <a:srgbClr val="FF0000"/>
                </a:solidFill>
              </a:rPr>
              <a:t>基层治理与社会保障 </a:t>
            </a:r>
          </a:p>
          <a:p>
            <a:pPr>
              <a:buNone/>
            </a:pPr>
            <a:r>
              <a:rPr lang="zh-CN" altLang="en-US" b="1" dirty="0" smtClean="0"/>
              <a:t>了解中国古代以赋役征发为首要目的的户籍制度，以及有代表性的基层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管理组织；知道中国古代王朝在社会救济和优抚方面的重要措施；知道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西方主要国家基层治理的特点及其由来；了解现代社会保障制度的产生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及其实行情况。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1.6 </a:t>
            </a:r>
            <a:r>
              <a:rPr lang="zh-CN" altLang="en-US" b="1" dirty="0" smtClean="0">
                <a:solidFill>
                  <a:srgbClr val="FF0000"/>
                </a:solidFill>
              </a:rPr>
              <a:t>货币与税收 </a:t>
            </a:r>
          </a:p>
          <a:p>
            <a:pPr>
              <a:buNone/>
            </a:pPr>
            <a:r>
              <a:rPr lang="zh-CN" altLang="en-US" b="1" dirty="0" smtClean="0"/>
              <a:t>了解中外历史上货币发行和使用情况，以及现代世界货币体系的形成；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了解中国古代赋税制度的演变；了解关税、个人所得税制度的产生及其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在中国的实行。 </a:t>
            </a:r>
          </a:p>
          <a:p>
            <a:endParaRPr lang="zh-CN" altLang="en-US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选择性必修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b="1" dirty="0" smtClean="0">
                <a:solidFill>
                  <a:srgbClr val="FF0000"/>
                </a:solidFill>
              </a:rPr>
              <a:t>2 </a:t>
            </a:r>
            <a:r>
              <a:rPr lang="zh-CN" altLang="en-US" b="1" dirty="0" smtClean="0">
                <a:solidFill>
                  <a:srgbClr val="FF0000"/>
                </a:solidFill>
              </a:rPr>
              <a:t> 经济</a:t>
            </a:r>
            <a:r>
              <a:rPr lang="zh-CN" altLang="en-US" b="1" dirty="0" smtClean="0">
                <a:solidFill>
                  <a:srgbClr val="FF0000"/>
                </a:solidFill>
              </a:rPr>
              <a:t>与社会生活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525779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2.1 </a:t>
            </a:r>
            <a:r>
              <a:rPr lang="zh-CN" altLang="en-US" b="1" dirty="0" smtClean="0">
                <a:solidFill>
                  <a:srgbClr val="FF0000"/>
                </a:solidFill>
              </a:rPr>
              <a:t>食物生产与社会生活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zh-CN" altLang="en-US" b="1" dirty="0" smtClean="0"/>
              <a:t>知道人类由食物采集者向食物生产者演进的过程及意义；</a:t>
            </a:r>
            <a:r>
              <a:rPr lang="zh-CN" altLang="en-US" b="1" dirty="0" smtClean="0"/>
              <a:t>知道古代不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同</a:t>
            </a:r>
            <a:r>
              <a:rPr lang="zh-CN" altLang="en-US" b="1" dirty="0" smtClean="0"/>
              <a:t>地区的食物生产及其对社会生活的影响；了解新</a:t>
            </a:r>
            <a:r>
              <a:rPr lang="zh-CN" altLang="en-US" b="1" dirty="0" smtClean="0"/>
              <a:t>航路开辟</a:t>
            </a:r>
            <a:r>
              <a:rPr lang="zh-CN" altLang="en-US" b="1" dirty="0" smtClean="0"/>
              <a:t>后食物</a:t>
            </a:r>
            <a:r>
              <a:rPr lang="zh-CN" altLang="en-US" b="1" dirty="0" smtClean="0"/>
              <a:t>物种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交流</a:t>
            </a:r>
            <a:r>
              <a:rPr lang="zh-CN" altLang="en-US" b="1" dirty="0" smtClean="0"/>
              <a:t>及其历史影响；了解现代农业发展过程中</a:t>
            </a:r>
            <a:r>
              <a:rPr lang="zh-CN" altLang="en-US" b="1" dirty="0" smtClean="0"/>
              <a:t>，人类</a:t>
            </a:r>
            <a:r>
              <a:rPr lang="zh-CN" altLang="en-US" b="1" dirty="0" smtClean="0"/>
              <a:t>在食物生产、</a:t>
            </a:r>
            <a:r>
              <a:rPr lang="zh-CN" altLang="en-US" b="1" dirty="0" smtClean="0"/>
              <a:t>储备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等</a:t>
            </a:r>
            <a:r>
              <a:rPr lang="zh-CN" altLang="en-US" b="1" dirty="0" smtClean="0"/>
              <a:t>方面的进步，认识消除饥饿和食品安全在</a:t>
            </a:r>
            <a:r>
              <a:rPr lang="zh-CN" altLang="en-US" b="1" dirty="0" smtClean="0"/>
              <a:t>人类历史上</a:t>
            </a:r>
            <a:r>
              <a:rPr lang="zh-CN" altLang="en-US" b="1" dirty="0" smtClean="0"/>
              <a:t>的重大意义。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2.2 </a:t>
            </a:r>
            <a:r>
              <a:rPr lang="zh-CN" altLang="en-US" b="1" dirty="0" smtClean="0">
                <a:solidFill>
                  <a:srgbClr val="FF0000"/>
                </a:solidFill>
              </a:rPr>
              <a:t>生产工具与劳作方式 </a:t>
            </a:r>
          </a:p>
          <a:p>
            <a:pPr>
              <a:buNone/>
            </a:pPr>
            <a:r>
              <a:rPr lang="zh-CN" altLang="en-US" b="1" dirty="0" smtClean="0"/>
              <a:t>了解历史上劳动工具的变化和主要劳作方式；认识近代以来大机器 </a:t>
            </a:r>
            <a:r>
              <a:rPr lang="zh-CN" altLang="en-US" b="1" dirty="0" smtClean="0"/>
              <a:t>生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产</a:t>
            </a:r>
            <a:r>
              <a:rPr lang="zh-CN" altLang="en-US" b="1" dirty="0" smtClean="0"/>
              <a:t>、工厂制度、智能技术等的出现对改变人们劳作方式及生活方式的 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意义</a:t>
            </a:r>
            <a:r>
              <a:rPr lang="zh-CN" altLang="en-US" b="1" dirty="0" smtClean="0"/>
              <a:t>。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2.3 </a:t>
            </a:r>
            <a:r>
              <a:rPr lang="zh-CN" altLang="en-US" b="1" dirty="0" smtClean="0">
                <a:solidFill>
                  <a:srgbClr val="FF0000"/>
                </a:solidFill>
              </a:rPr>
              <a:t>商业贸易与日常生活 </a:t>
            </a:r>
          </a:p>
          <a:p>
            <a:pPr>
              <a:buNone/>
            </a:pPr>
            <a:r>
              <a:rPr lang="zh-CN" altLang="en-US" b="1" dirty="0" smtClean="0"/>
              <a:t>了解商业贸易的起源和古代的商贸活动与贸易通道；知道货币、信贷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商业</a:t>
            </a:r>
            <a:r>
              <a:rPr lang="zh-CN" altLang="en-US" b="1" dirty="0" smtClean="0"/>
              <a:t>契约等在日常生活中的角色；认识世界市场的形成对商业贸易的</a:t>
            </a:r>
            <a:r>
              <a:rPr lang="zh-CN" altLang="en-US" b="1" dirty="0" smtClean="0"/>
              <a:t>意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义</a:t>
            </a:r>
            <a:r>
              <a:rPr lang="zh-CN" altLang="en-US" b="1" dirty="0" smtClean="0"/>
              <a:t>；认识</a:t>
            </a:r>
            <a:r>
              <a:rPr lang="en-US" b="1" dirty="0" smtClean="0"/>
              <a:t>20</a:t>
            </a:r>
            <a:r>
              <a:rPr lang="zh-CN" altLang="en-US" b="1" dirty="0" smtClean="0"/>
              <a:t>世纪以来贸易、金融的变化对人类生活的影响。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选择性必修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</a:rPr>
              <a:t>经济与社会生活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2.4 </a:t>
            </a:r>
            <a:r>
              <a:rPr lang="zh-CN" altLang="en-US" b="1" dirty="0" smtClean="0">
                <a:solidFill>
                  <a:srgbClr val="FF0000"/>
                </a:solidFill>
              </a:rPr>
              <a:t>村落、城镇与居住环境 </a:t>
            </a:r>
          </a:p>
          <a:p>
            <a:pPr>
              <a:buNone/>
            </a:pPr>
            <a:r>
              <a:rPr lang="zh-CN" altLang="en-US" b="1" dirty="0" smtClean="0"/>
              <a:t>了解人类居住条件的变迁及各地民居的差异及其特征；</a:t>
            </a:r>
            <a:r>
              <a:rPr lang="zh-CN" altLang="en-US" b="1" dirty="0" smtClean="0"/>
              <a:t>了解古代的</a:t>
            </a:r>
            <a:r>
              <a:rPr lang="zh-CN" altLang="en-US" b="1" dirty="0" smtClean="0"/>
              <a:t>村落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集镇</a:t>
            </a:r>
            <a:r>
              <a:rPr lang="zh-CN" altLang="en-US" b="1" dirty="0" smtClean="0"/>
              <a:t>和城市形成的原因及影响；了解近代以来</a:t>
            </a:r>
            <a:r>
              <a:rPr lang="zh-CN" altLang="en-US" b="1" dirty="0" smtClean="0"/>
              <a:t>城市化进程</a:t>
            </a:r>
            <a:r>
              <a:rPr lang="zh-CN" altLang="en-US" b="1" dirty="0" smtClean="0"/>
              <a:t>中人们居住</a:t>
            </a:r>
            <a:r>
              <a:rPr lang="zh-CN" altLang="en-US" b="1" dirty="0" smtClean="0"/>
              <a:t>条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件</a:t>
            </a:r>
            <a:r>
              <a:rPr lang="zh-CN" altLang="en-US" b="1" dirty="0" smtClean="0"/>
              <a:t>和生活环境的改善及问题。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2.5 </a:t>
            </a:r>
            <a:r>
              <a:rPr lang="zh-CN" altLang="en-US" b="1" dirty="0" smtClean="0">
                <a:solidFill>
                  <a:srgbClr val="FF0000"/>
                </a:solidFill>
              </a:rPr>
              <a:t>交通与社会变迁 </a:t>
            </a:r>
          </a:p>
          <a:p>
            <a:pPr>
              <a:buNone/>
            </a:pPr>
            <a:r>
              <a:rPr lang="zh-CN" altLang="en-US" b="1" dirty="0" smtClean="0"/>
              <a:t>了解古代的水陆交通建设及主要交通工具；认识新航路开辟和</a:t>
            </a:r>
            <a:r>
              <a:rPr lang="zh-CN" altLang="en-US" b="1" dirty="0" smtClean="0"/>
              <a:t>工业革命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对</a:t>
            </a:r>
            <a:r>
              <a:rPr lang="zh-CN" altLang="en-US" b="1" dirty="0" smtClean="0"/>
              <a:t>促进交通进步的作用；认识</a:t>
            </a:r>
            <a:r>
              <a:rPr lang="en-US" b="1" dirty="0" smtClean="0"/>
              <a:t>20</a:t>
            </a:r>
            <a:r>
              <a:rPr lang="zh-CN" altLang="en-US" b="1" dirty="0" smtClean="0"/>
              <a:t>世纪交通运输的新变化</a:t>
            </a:r>
            <a:r>
              <a:rPr lang="zh-CN" altLang="en-US" b="1" dirty="0" smtClean="0"/>
              <a:t>对民众</a:t>
            </a:r>
            <a:r>
              <a:rPr lang="zh-CN" altLang="en-US" b="1" dirty="0" smtClean="0"/>
              <a:t>生活及</a:t>
            </a:r>
            <a:r>
              <a:rPr lang="zh-CN" altLang="en-US" b="1" dirty="0" smtClean="0"/>
              <a:t>社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会 </a:t>
            </a:r>
            <a:r>
              <a:rPr lang="zh-CN" altLang="en-US" b="1" dirty="0" smtClean="0"/>
              <a:t>变迁的意义。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2.6 </a:t>
            </a:r>
            <a:r>
              <a:rPr lang="zh-CN" altLang="en-US" b="1" dirty="0" smtClean="0">
                <a:solidFill>
                  <a:srgbClr val="FF0000"/>
                </a:solidFill>
              </a:rPr>
              <a:t>医疗与公共卫生 </a:t>
            </a:r>
          </a:p>
          <a:p>
            <a:pPr>
              <a:buNone/>
            </a:pPr>
            <a:r>
              <a:rPr lang="zh-CN" altLang="en-US" b="1" dirty="0" smtClean="0"/>
              <a:t>知道古代历史上疫病的流行与影响；了解中医中药的主要成就</a:t>
            </a:r>
            <a:r>
              <a:rPr lang="zh-CN" altLang="en-US" b="1" dirty="0" smtClean="0"/>
              <a:t>和西医在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中国</a:t>
            </a:r>
            <a:r>
              <a:rPr lang="zh-CN" altLang="en-US" b="1" dirty="0" smtClean="0"/>
              <a:t>的传播、发展过程；了解现代医疗卫生体系的建立</a:t>
            </a:r>
            <a:r>
              <a:rPr lang="zh-CN" altLang="en-US" b="1" dirty="0" smtClean="0"/>
              <a:t>、发展</a:t>
            </a:r>
            <a:r>
              <a:rPr lang="zh-CN" altLang="en-US" b="1" dirty="0" smtClean="0"/>
              <a:t>及其对</a:t>
            </a:r>
            <a:r>
              <a:rPr lang="zh-CN" altLang="en-US" b="1" dirty="0" smtClean="0"/>
              <a:t>社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会</a:t>
            </a:r>
            <a:r>
              <a:rPr lang="zh-CN" altLang="en-US" b="1" dirty="0" smtClean="0"/>
              <a:t>生 活的影响。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选择性必修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b="1" dirty="0" smtClean="0">
                <a:solidFill>
                  <a:srgbClr val="FF0000"/>
                </a:solidFill>
              </a:rPr>
              <a:t>3 </a:t>
            </a:r>
            <a:r>
              <a:rPr lang="zh-CN" altLang="en-US" b="1" dirty="0" smtClean="0">
                <a:solidFill>
                  <a:srgbClr val="FF0000"/>
                </a:solidFill>
              </a:rPr>
              <a:t> 文化</a:t>
            </a:r>
            <a:r>
              <a:rPr lang="zh-CN" altLang="en-US" b="1" dirty="0" smtClean="0">
                <a:solidFill>
                  <a:srgbClr val="FF0000"/>
                </a:solidFill>
              </a:rPr>
              <a:t>交流与传播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3.1 </a:t>
            </a:r>
            <a:r>
              <a:rPr lang="zh-CN" altLang="en-US" b="1" dirty="0" smtClean="0">
                <a:solidFill>
                  <a:srgbClr val="FF0000"/>
                </a:solidFill>
              </a:rPr>
              <a:t>多样发展的世界文化 </a:t>
            </a:r>
          </a:p>
          <a:p>
            <a:pPr>
              <a:buNone/>
            </a:pPr>
            <a:r>
              <a:rPr lang="zh-CN" altLang="en-US" b="1" dirty="0" smtClean="0"/>
              <a:t>通过了解世界各主要区域文化，理解世界文化的</a:t>
            </a:r>
            <a:r>
              <a:rPr lang="zh-CN" altLang="en-US" b="1" dirty="0" smtClean="0"/>
              <a:t>多样性；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认识</a:t>
            </a:r>
            <a:r>
              <a:rPr lang="zh-CN" altLang="en-US" b="1" dirty="0" smtClean="0"/>
              <a:t>世界各国、各地区、各民族对人类文化发展所作出的</a:t>
            </a:r>
            <a:r>
              <a:rPr lang="zh-CN" altLang="en-US" b="1" dirty="0" smtClean="0"/>
              <a:t>贡献</a:t>
            </a:r>
            <a:r>
              <a:rPr lang="zh-CN" altLang="en-US" b="1" dirty="0" smtClean="0"/>
              <a:t>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3.2 </a:t>
            </a:r>
            <a:r>
              <a:rPr lang="zh-CN" altLang="en-US" b="1" dirty="0" smtClean="0">
                <a:solidFill>
                  <a:srgbClr val="FF0000"/>
                </a:solidFill>
              </a:rPr>
              <a:t>人口迁徙与文化认同 </a:t>
            </a:r>
          </a:p>
          <a:p>
            <a:pPr>
              <a:buNone/>
            </a:pPr>
            <a:r>
              <a:rPr lang="zh-CN" altLang="en-US" b="1" dirty="0" smtClean="0"/>
              <a:t>通过了解历史上跨洲、跨国家、跨地区不同规模的人口迁徙，</a:t>
            </a:r>
            <a:r>
              <a:rPr lang="zh-CN" altLang="en-US" b="1" dirty="0" smtClean="0"/>
              <a:t>以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及</a:t>
            </a:r>
            <a:r>
              <a:rPr lang="zh-CN" altLang="en-US" b="1" dirty="0" smtClean="0"/>
              <a:t>移民所面临的机遇与挑战，认识在迁徙与融入当地社会过程</a:t>
            </a:r>
            <a:r>
              <a:rPr lang="zh-CN" altLang="en-US" b="1" dirty="0" smtClean="0"/>
              <a:t>中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出现</a:t>
            </a:r>
            <a:r>
              <a:rPr lang="zh-CN" altLang="en-US" b="1" dirty="0" smtClean="0"/>
              <a:t>的文化认同。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3.3 </a:t>
            </a:r>
            <a:r>
              <a:rPr lang="zh-CN" altLang="en-US" b="1" dirty="0" smtClean="0">
                <a:solidFill>
                  <a:srgbClr val="FF0000"/>
                </a:solidFill>
              </a:rPr>
              <a:t>商路、贸易与文化交流 </a:t>
            </a:r>
          </a:p>
          <a:p>
            <a:pPr>
              <a:buNone/>
            </a:pPr>
            <a:r>
              <a:rPr lang="zh-CN" altLang="en-US" b="1" dirty="0" smtClean="0"/>
              <a:t>了解不同时代、不同类型商路的开辟；通过了解商品所体现的</a:t>
            </a:r>
            <a:r>
              <a:rPr lang="zh-CN" altLang="en-US" b="1" dirty="0" smtClean="0"/>
              <a:t>特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色</a:t>
            </a:r>
            <a:r>
              <a:rPr lang="zh-CN" altLang="en-US" b="1" dirty="0" smtClean="0"/>
              <a:t>文化，理解贸易活动在文化交流中所扮演的重要角色。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选择性必修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en-US" b="1" dirty="0" smtClean="0">
                <a:solidFill>
                  <a:srgbClr val="FF0000"/>
                </a:solidFill>
              </a:rPr>
              <a:t>3 </a:t>
            </a:r>
            <a:r>
              <a:rPr lang="zh-CN" altLang="en-US" b="1" dirty="0" smtClean="0">
                <a:solidFill>
                  <a:srgbClr val="FF0000"/>
                </a:solidFill>
              </a:rPr>
              <a:t> 文化</a:t>
            </a:r>
            <a:r>
              <a:rPr lang="zh-CN" altLang="en-US" b="1" dirty="0" smtClean="0">
                <a:solidFill>
                  <a:srgbClr val="FF0000"/>
                </a:solidFill>
              </a:rPr>
              <a:t>交流与传播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2"/>
            <a:ext cx="91440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3.4 </a:t>
            </a:r>
            <a:r>
              <a:rPr lang="zh-CN" altLang="en-US" b="1" dirty="0" smtClean="0">
                <a:solidFill>
                  <a:srgbClr val="FF0000"/>
                </a:solidFill>
              </a:rPr>
              <a:t>战争与文化碰撞 </a:t>
            </a:r>
          </a:p>
          <a:p>
            <a:pPr>
              <a:buNone/>
            </a:pPr>
            <a:r>
              <a:rPr lang="zh-CN" altLang="en-US" b="1" dirty="0" smtClean="0"/>
              <a:t>通过了解历史上的著名战争，理解战争对人类文化的破坏，</a:t>
            </a:r>
            <a:r>
              <a:rPr lang="zh-CN" altLang="en-US" b="1" dirty="0" smtClean="0"/>
              <a:t>以及造成的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文化</a:t>
            </a:r>
            <a:r>
              <a:rPr lang="zh-CN" altLang="en-US" b="1" dirty="0" smtClean="0"/>
              <a:t>断裂；认识战争在客观上又为不同文化的碰撞提供</a:t>
            </a:r>
            <a:r>
              <a:rPr lang="zh-CN" altLang="en-US" b="1" dirty="0" smtClean="0"/>
              <a:t>了契机</a:t>
            </a:r>
            <a:r>
              <a:rPr lang="zh-CN" altLang="en-US" b="1" dirty="0" smtClean="0"/>
              <a:t>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3.5 </a:t>
            </a:r>
            <a:r>
              <a:rPr lang="zh-CN" altLang="en-US" b="1" dirty="0" smtClean="0">
                <a:solidFill>
                  <a:srgbClr val="FF0000"/>
                </a:solidFill>
              </a:rPr>
              <a:t>文化的传承与保护 </a:t>
            </a:r>
          </a:p>
          <a:p>
            <a:pPr>
              <a:buNone/>
            </a:pPr>
            <a:r>
              <a:rPr lang="zh-CN" altLang="en-US" b="1" dirty="0" smtClean="0"/>
              <a:t>了解历史上学校教育、留学、书刊出版、翻译事业以及图书馆</a:t>
            </a:r>
            <a:r>
              <a:rPr lang="zh-CN" altLang="en-US" b="1" dirty="0" smtClean="0"/>
              <a:t>、博物馆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在</a:t>
            </a:r>
            <a:r>
              <a:rPr lang="zh-CN" altLang="en-US" b="1" dirty="0" smtClean="0"/>
              <a:t>文化传承与传播中的作用；认识文化遗产保护对保持</a:t>
            </a:r>
            <a:r>
              <a:rPr lang="zh-CN" altLang="en-US" b="1" dirty="0" smtClean="0"/>
              <a:t>民族文化</a:t>
            </a:r>
            <a:r>
              <a:rPr lang="zh-CN" altLang="en-US" b="1" dirty="0" smtClean="0"/>
              <a:t>的传承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维护</a:t>
            </a:r>
            <a:r>
              <a:rPr lang="zh-CN" altLang="en-US" b="1" dirty="0" smtClean="0"/>
              <a:t>世界文化多样性和创造性的重要意义。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3.6 </a:t>
            </a:r>
            <a:r>
              <a:rPr lang="zh-CN" altLang="en-US" b="1" dirty="0" smtClean="0">
                <a:solidFill>
                  <a:srgbClr val="FF0000"/>
                </a:solidFill>
              </a:rPr>
              <a:t>信息革命与人类文化共享 </a:t>
            </a:r>
          </a:p>
          <a:p>
            <a:pPr>
              <a:buNone/>
            </a:pPr>
            <a:r>
              <a:rPr lang="zh-CN" altLang="en-US" b="1" dirty="0" smtClean="0"/>
              <a:t>了解现代信息技术对文化传播方式、内容、规模、效果等方面</a:t>
            </a:r>
            <a:r>
              <a:rPr lang="zh-CN" altLang="en-US" b="1" dirty="0" smtClean="0"/>
              <a:t>的巨大</a:t>
            </a:r>
            <a:r>
              <a:rPr lang="zh-CN" altLang="en-US" b="1" dirty="0" smtClean="0"/>
              <a:t>影 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响</a:t>
            </a:r>
            <a:r>
              <a:rPr lang="zh-CN" altLang="en-US" b="1" dirty="0" smtClean="0"/>
              <a:t>，认识现代信息技术对人类文化共享起到了前所未有</a:t>
            </a:r>
            <a:r>
              <a:rPr lang="zh-CN" altLang="en-US" b="1" dirty="0" smtClean="0"/>
              <a:t>的作用</a:t>
            </a:r>
            <a:r>
              <a:rPr lang="zh-CN" altLang="en-US" b="1" dirty="0" smtClean="0"/>
              <a:t>，对</a:t>
            </a:r>
            <a:r>
              <a:rPr lang="zh-CN" altLang="en-US" b="1" dirty="0" smtClean="0"/>
              <a:t>人类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文化</a:t>
            </a:r>
            <a:r>
              <a:rPr lang="zh-CN" altLang="en-US" b="1" dirty="0" smtClean="0"/>
              <a:t>的发展提出了新课题。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7158" y="2130427"/>
            <a:ext cx="8101042" cy="1470025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二、最近几年国卷与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新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标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选修课程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模块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的对接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7058052" cy="1752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卷早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在</a:t>
            </a:r>
            <a:r>
              <a:rPr lang="en-US" altLang="zh-CN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年新</a:t>
            </a:r>
            <a:r>
              <a:rPr lang="zh-CN" altLang="zh-CN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课标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颁布前</a:t>
            </a:r>
            <a:r>
              <a:rPr lang="zh-CN" altLang="en-US" sz="42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，其内容就已经体现出来了。</a:t>
            </a:r>
            <a:endParaRPr lang="en-US" altLang="zh-CN" sz="4200" b="1" dirty="0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</a:rPr>
              <a:t>“</a:t>
            </a:r>
            <a:r>
              <a:rPr lang="zh-CN" altLang="en-US" b="1" dirty="0" smtClean="0">
                <a:solidFill>
                  <a:schemeClr val="tx1"/>
                </a:solidFill>
              </a:rPr>
              <a:t>依样葫芦画不难，葫芦变化有千端</a:t>
            </a:r>
            <a:r>
              <a:rPr lang="zh-CN" altLang="en-US" b="1" dirty="0" smtClean="0">
                <a:solidFill>
                  <a:schemeClr val="tx1"/>
                </a:solidFill>
              </a:rPr>
              <a:t>。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</a:rPr>
              <a:t>画</a:t>
            </a:r>
            <a:r>
              <a:rPr lang="zh-CN" altLang="en-US" b="1" dirty="0" smtClean="0">
                <a:solidFill>
                  <a:schemeClr val="tx1"/>
                </a:solidFill>
              </a:rPr>
              <a:t>成依旧葫芦样，要把葫芦仔细看。</a:t>
            </a:r>
            <a:r>
              <a:rPr lang="zh-CN" altLang="en-US" b="1" dirty="0" smtClean="0">
                <a:solidFill>
                  <a:schemeClr val="tx1"/>
                </a:solidFill>
              </a:rPr>
              <a:t>”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8800</Words>
  <Application>Microsoft Office PowerPoint</Application>
  <PresentationFormat>全屏显示(4:3)</PresentationFormat>
  <Paragraphs>354</Paragraphs>
  <Slides>33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Office 主题</vt:lpstr>
      <vt:lpstr>2019年高考备考最后 “临门一脚”的内容</vt:lpstr>
      <vt:lpstr>一、2017年新课标选修课程模块 概览</vt:lpstr>
      <vt:lpstr>选择性必修1：国家制度与社会治理</vt:lpstr>
      <vt:lpstr>选择性必修1：国家制度与社会治理</vt:lpstr>
      <vt:lpstr>选择性必修模块2  经济与社会生活</vt:lpstr>
      <vt:lpstr>选择性必修模块2  经济与社会生活</vt:lpstr>
      <vt:lpstr>选择性必修模块3  文化交流与传播</vt:lpstr>
      <vt:lpstr>选择性必修模块3  文化交流与传播</vt:lpstr>
      <vt:lpstr>二、最近几年国卷与 2017年新课标选修课程模块的对接 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 三、有关2019年新课标选修课程模块内容练习 </vt:lpstr>
      <vt:lpstr> 1．(2019·广东深圳一模·42)阅读材料，完成下列要求。（12分）    </vt:lpstr>
      <vt:lpstr>幻灯片 29</vt:lpstr>
      <vt:lpstr>幻灯片 30</vt:lpstr>
      <vt:lpstr>幻灯片 31</vt:lpstr>
      <vt:lpstr>幻灯片 32</vt:lpstr>
      <vt:lpstr>幻灯片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29</cp:revision>
  <dcterms:created xsi:type="dcterms:W3CDTF">2019-03-21T07:39:35Z</dcterms:created>
  <dcterms:modified xsi:type="dcterms:W3CDTF">2019-05-12T09:13:58Z</dcterms:modified>
</cp:coreProperties>
</file>