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docProps/custom.xml" ContentType="application/vnd.openxmlformats-officedocument.custom-properties+xml"/>
  <Override PartName="/ppt/slides/slide99.xml" ContentType="application/vnd.openxmlformats-officedocument.presentationml.slide+xml"/>
  <Override PartName="/ppt/tags/tag12.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slides/slide20.xml" ContentType="application/vnd.openxmlformats-officedocument.presentationml.slide+xml"/>
  <Override PartName="/ppt/tags/tag1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2"/>
  </p:notesMasterIdLst>
  <p:sldIdLst>
    <p:sldId id="257" r:id="rId2"/>
    <p:sldId id="1089" r:id="rId3"/>
    <p:sldId id="1090" r:id="rId4"/>
    <p:sldId id="1215" r:id="rId5"/>
    <p:sldId id="1200" r:id="rId6"/>
    <p:sldId id="866" r:id="rId7"/>
    <p:sldId id="1202" r:id="rId8"/>
    <p:sldId id="1203" r:id="rId9"/>
    <p:sldId id="1214" r:id="rId10"/>
    <p:sldId id="286" r:id="rId11"/>
    <p:sldId id="507" r:id="rId12"/>
    <p:sldId id="506" r:id="rId13"/>
    <p:sldId id="308" r:id="rId14"/>
    <p:sldId id="309" r:id="rId15"/>
    <p:sldId id="310" r:id="rId16"/>
    <p:sldId id="311" r:id="rId17"/>
    <p:sldId id="753" r:id="rId18"/>
    <p:sldId id="754" r:id="rId19"/>
    <p:sldId id="312" r:id="rId20"/>
    <p:sldId id="314" r:id="rId21"/>
    <p:sldId id="316" r:id="rId22"/>
    <p:sldId id="323" r:id="rId23"/>
    <p:sldId id="324" r:id="rId24"/>
    <p:sldId id="334"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6" r:id="rId47"/>
    <p:sldId id="369" r:id="rId48"/>
    <p:sldId id="371" r:id="rId49"/>
    <p:sldId id="372" r:id="rId50"/>
    <p:sldId id="373" r:id="rId51"/>
    <p:sldId id="1204" r:id="rId52"/>
    <p:sldId id="1205" r:id="rId53"/>
    <p:sldId id="1206" r:id="rId54"/>
    <p:sldId id="1207" r:id="rId55"/>
    <p:sldId id="1208" r:id="rId56"/>
    <p:sldId id="1209" r:id="rId57"/>
    <p:sldId id="1210" r:id="rId58"/>
    <p:sldId id="1211" r:id="rId59"/>
    <p:sldId id="402" r:id="rId60"/>
    <p:sldId id="404" r:id="rId61"/>
    <p:sldId id="405" r:id="rId62"/>
    <p:sldId id="406" r:id="rId63"/>
    <p:sldId id="407" r:id="rId64"/>
    <p:sldId id="419" r:id="rId65"/>
    <p:sldId id="420" r:id="rId66"/>
    <p:sldId id="421" r:id="rId67"/>
    <p:sldId id="422" r:id="rId68"/>
    <p:sldId id="423" r:id="rId69"/>
    <p:sldId id="425" r:id="rId70"/>
    <p:sldId id="426" r:id="rId71"/>
    <p:sldId id="427" r:id="rId72"/>
    <p:sldId id="428" r:id="rId73"/>
    <p:sldId id="712" r:id="rId74"/>
    <p:sldId id="713" r:id="rId75"/>
    <p:sldId id="715" r:id="rId76"/>
    <p:sldId id="429" r:id="rId77"/>
    <p:sldId id="763" r:id="rId78"/>
    <p:sldId id="765" r:id="rId79"/>
    <p:sldId id="761" r:id="rId80"/>
    <p:sldId id="441" r:id="rId81"/>
    <p:sldId id="707" r:id="rId82"/>
    <p:sldId id="445" r:id="rId83"/>
    <p:sldId id="756" r:id="rId84"/>
    <p:sldId id="447" r:id="rId85"/>
    <p:sldId id="448" r:id="rId86"/>
    <p:sldId id="449" r:id="rId87"/>
    <p:sldId id="451" r:id="rId88"/>
    <p:sldId id="480" r:id="rId89"/>
    <p:sldId id="482" r:id="rId90"/>
    <p:sldId id="483" r:id="rId91"/>
    <p:sldId id="981"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497" r:id="rId105"/>
    <p:sldId id="498" r:id="rId106"/>
    <p:sldId id="499" r:id="rId107"/>
    <p:sldId id="500" r:id="rId108"/>
    <p:sldId id="501" r:id="rId109"/>
    <p:sldId id="710" r:id="rId110"/>
    <p:sldId id="980" r:id="rId1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4D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44" y="-108"/>
      </p:cViewPr>
      <p:guideLst>
        <p:guide orient="horz" pos="2178"/>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2F209BD-0D5C-4556-8BE2-49BD603863AD}" type="doc">
      <dgm:prSet loTypeId="urn:microsoft.com/office/officeart/2005/8/layout/hList1" loCatId="list" qsTypeId="urn:microsoft.com/office/officeart/2005/8/quickstyle/simple1#1" qsCatId="simple" csTypeId="urn:microsoft.com/office/officeart/2005/8/colors/colorful4#1" csCatId="colorful" phldr="1"/>
      <dgm:spPr/>
      <dgm:t>
        <a:bodyPr/>
        <a:lstStyle/>
        <a:p>
          <a:endParaRPr lang="zh-CN" altLang="en-US"/>
        </a:p>
      </dgm:t>
    </dgm:pt>
    <dgm:pt modelId="{C93A36FB-0B3A-49BD-ACFE-E2DC6F42E54C}">
      <dgm:prSet phldrT="[文本]"/>
      <dgm:spPr/>
      <dgm:t>
        <a:bodyPr/>
        <a:lstStyle/>
        <a:p>
          <a:r>
            <a:rPr lang="zh-CN" altLang="en-US" dirty="0" smtClean="0"/>
            <a:t>春秋战国</a:t>
          </a:r>
          <a:endParaRPr lang="zh-CN" altLang="en-US" dirty="0"/>
        </a:p>
      </dgm:t>
    </dgm:pt>
    <dgm:pt modelId="{5053FA9A-9273-4B37-9350-BBFF214A36F2}" type="parTrans" cxnId="{D14841CF-76D0-4B0E-989E-405A7D185F74}">
      <dgm:prSet/>
      <dgm:spPr/>
      <dgm:t>
        <a:bodyPr/>
        <a:lstStyle/>
        <a:p>
          <a:endParaRPr lang="zh-CN" altLang="en-US"/>
        </a:p>
      </dgm:t>
    </dgm:pt>
    <dgm:pt modelId="{3294C928-733E-4FA7-943B-C81D995F545A}" type="sibTrans" cxnId="{D14841CF-76D0-4B0E-989E-405A7D185F74}">
      <dgm:prSet/>
      <dgm:spPr/>
      <dgm:t>
        <a:bodyPr/>
        <a:lstStyle/>
        <a:p>
          <a:endParaRPr lang="zh-CN" altLang="en-US"/>
        </a:p>
      </dgm:t>
    </dgm:pt>
    <dgm:pt modelId="{38D7419F-6A95-4010-8387-0372648BBD51}">
      <dgm:prSet phldrT="[文本]"/>
      <dgm:spPr/>
      <dgm:t>
        <a:bodyPr/>
        <a:lstStyle/>
        <a:p>
          <a:r>
            <a:rPr lang="zh-CN" altLang="en-US" smtClean="0"/>
            <a:t>学说化理想化</a:t>
          </a:r>
          <a:endParaRPr lang="zh-CN" altLang="en-US"/>
        </a:p>
      </dgm:t>
    </dgm:pt>
    <dgm:pt modelId="{3BA65EEA-35C4-4602-831D-496A048DC422}" type="parTrans" cxnId="{84459EA2-CDEE-4B8B-8A98-7BC987C276E4}">
      <dgm:prSet/>
      <dgm:spPr/>
      <dgm:t>
        <a:bodyPr/>
        <a:lstStyle/>
        <a:p>
          <a:endParaRPr lang="zh-CN" altLang="en-US"/>
        </a:p>
      </dgm:t>
    </dgm:pt>
    <dgm:pt modelId="{11860AD5-E3CF-40DE-A70E-52CEA7130787}" type="sibTrans" cxnId="{84459EA2-CDEE-4B8B-8A98-7BC987C276E4}">
      <dgm:prSet/>
      <dgm:spPr/>
      <dgm:t>
        <a:bodyPr/>
        <a:lstStyle/>
        <a:p>
          <a:endParaRPr lang="zh-CN" altLang="en-US"/>
        </a:p>
      </dgm:t>
    </dgm:pt>
    <dgm:pt modelId="{585688FF-27DA-4E6C-85AA-4E92F77A742C}">
      <dgm:prSet/>
      <dgm:spPr/>
      <dgm:t>
        <a:bodyPr/>
        <a:lstStyle/>
        <a:p>
          <a:r>
            <a:rPr lang="zh-CN" altLang="en-US" dirty="0" smtClean="0"/>
            <a:t>秦朝</a:t>
          </a:r>
          <a:endParaRPr lang="zh-CN" altLang="en-US" dirty="0"/>
        </a:p>
      </dgm:t>
    </dgm:pt>
    <dgm:pt modelId="{D329E6B3-291E-4AE9-976C-F38AA8A99EF2}" type="parTrans" cxnId="{A01D1F10-3272-43FE-B89B-8BC631A8BDB8}">
      <dgm:prSet/>
      <dgm:spPr/>
      <dgm:t>
        <a:bodyPr/>
        <a:lstStyle/>
        <a:p>
          <a:endParaRPr lang="zh-CN" altLang="en-US"/>
        </a:p>
      </dgm:t>
    </dgm:pt>
    <dgm:pt modelId="{6BDBD91D-1E61-457D-935C-62DCE20FEBDB}" type="sibTrans" cxnId="{A01D1F10-3272-43FE-B89B-8BC631A8BDB8}">
      <dgm:prSet/>
      <dgm:spPr/>
      <dgm:t>
        <a:bodyPr/>
        <a:lstStyle/>
        <a:p>
          <a:endParaRPr lang="zh-CN" altLang="en-US"/>
        </a:p>
      </dgm:t>
    </dgm:pt>
    <dgm:pt modelId="{0C47FC1E-8DBB-4A09-9B8C-C2F3276384AE}">
      <dgm:prSet/>
      <dgm:spPr/>
      <dgm:t>
        <a:bodyPr/>
        <a:lstStyle/>
        <a:p>
          <a:r>
            <a:rPr lang="zh-CN" altLang="en-US" smtClean="0"/>
            <a:t>边缘化</a:t>
          </a:r>
          <a:endParaRPr lang="zh-CN" altLang="en-US"/>
        </a:p>
      </dgm:t>
    </dgm:pt>
    <dgm:pt modelId="{131E6740-3D9C-44B4-84A8-323A74231671}" type="parTrans" cxnId="{4A945BBE-75E7-4226-AACE-6D53DC60DF91}">
      <dgm:prSet/>
      <dgm:spPr/>
      <dgm:t>
        <a:bodyPr/>
        <a:lstStyle/>
        <a:p>
          <a:endParaRPr lang="zh-CN" altLang="en-US"/>
        </a:p>
      </dgm:t>
    </dgm:pt>
    <dgm:pt modelId="{811F708A-9889-4202-A890-D6AC6D68D918}" type="sibTrans" cxnId="{4A945BBE-75E7-4226-AACE-6D53DC60DF91}">
      <dgm:prSet/>
      <dgm:spPr/>
      <dgm:t>
        <a:bodyPr/>
        <a:lstStyle/>
        <a:p>
          <a:endParaRPr lang="zh-CN" altLang="en-US"/>
        </a:p>
      </dgm:t>
    </dgm:pt>
    <dgm:pt modelId="{3EE26A51-8CCD-4AFC-81A8-9D3E0D8C93D1}">
      <dgm:prSet/>
      <dgm:spPr/>
      <dgm:t>
        <a:bodyPr/>
        <a:lstStyle/>
        <a:p>
          <a:r>
            <a:rPr lang="zh-CN" altLang="en-US" smtClean="0"/>
            <a:t>汉朝</a:t>
          </a:r>
          <a:endParaRPr lang="zh-CN" altLang="en-US"/>
        </a:p>
      </dgm:t>
    </dgm:pt>
    <dgm:pt modelId="{6C9BB1F8-4A79-4A4A-9F1E-1F27E8181234}" type="parTrans" cxnId="{2D23CCE3-C44A-475D-A7C5-F5C13114A4FC}">
      <dgm:prSet/>
      <dgm:spPr/>
      <dgm:t>
        <a:bodyPr/>
        <a:lstStyle/>
        <a:p>
          <a:endParaRPr lang="zh-CN" altLang="en-US"/>
        </a:p>
      </dgm:t>
    </dgm:pt>
    <dgm:pt modelId="{F072A6E1-AA69-46CE-8E89-3D4AE2185873}" type="sibTrans" cxnId="{2D23CCE3-C44A-475D-A7C5-F5C13114A4FC}">
      <dgm:prSet/>
      <dgm:spPr/>
      <dgm:t>
        <a:bodyPr/>
        <a:lstStyle/>
        <a:p>
          <a:endParaRPr lang="zh-CN" altLang="en-US"/>
        </a:p>
      </dgm:t>
    </dgm:pt>
    <dgm:pt modelId="{6CA8E9A5-D7D7-406B-B8E3-B053EA841CE7}">
      <dgm:prSet/>
      <dgm:spPr/>
      <dgm:t>
        <a:bodyPr/>
        <a:lstStyle/>
        <a:p>
          <a:r>
            <a:rPr lang="zh-CN" altLang="en-US" smtClean="0"/>
            <a:t>神化</a:t>
          </a:r>
          <a:endParaRPr lang="zh-CN" altLang="en-US"/>
        </a:p>
      </dgm:t>
    </dgm:pt>
    <dgm:pt modelId="{DB36DDDB-D13D-4595-821D-7305E64A9C4D}" type="parTrans" cxnId="{7761D410-DBBE-4768-9FF5-55A86CCB5140}">
      <dgm:prSet/>
      <dgm:spPr/>
      <dgm:t>
        <a:bodyPr/>
        <a:lstStyle/>
        <a:p>
          <a:endParaRPr lang="zh-CN" altLang="en-US"/>
        </a:p>
      </dgm:t>
    </dgm:pt>
    <dgm:pt modelId="{D0C5D5C9-0C21-41D2-A0DC-C153B7E01F7F}" type="sibTrans" cxnId="{7761D410-DBBE-4768-9FF5-55A86CCB5140}">
      <dgm:prSet/>
      <dgm:spPr/>
      <dgm:t>
        <a:bodyPr/>
        <a:lstStyle/>
        <a:p>
          <a:endParaRPr lang="zh-CN" altLang="en-US"/>
        </a:p>
      </dgm:t>
    </dgm:pt>
    <dgm:pt modelId="{4423DFBC-3454-4BB8-8F21-ADAC7C89D24F}">
      <dgm:prSet/>
      <dgm:spPr/>
      <dgm:t>
        <a:bodyPr/>
        <a:lstStyle/>
        <a:p>
          <a:r>
            <a:rPr lang="zh-CN" altLang="en-US" smtClean="0"/>
            <a:t>宗教化</a:t>
          </a:r>
          <a:endParaRPr lang="zh-CN" altLang="en-US"/>
        </a:p>
      </dgm:t>
    </dgm:pt>
    <dgm:pt modelId="{E0BD064D-5995-460D-9688-1FC2D82AF2DD}" type="parTrans" cxnId="{13FB9990-ABDD-48B6-BC36-64C12500096D}">
      <dgm:prSet/>
      <dgm:spPr/>
      <dgm:t>
        <a:bodyPr/>
        <a:lstStyle/>
        <a:p>
          <a:endParaRPr lang="zh-CN" altLang="en-US"/>
        </a:p>
      </dgm:t>
    </dgm:pt>
    <dgm:pt modelId="{86F3C591-768B-46BC-A854-BEE8C17E874E}" type="sibTrans" cxnId="{13FB9990-ABDD-48B6-BC36-64C12500096D}">
      <dgm:prSet/>
      <dgm:spPr/>
      <dgm:t>
        <a:bodyPr/>
        <a:lstStyle/>
        <a:p>
          <a:endParaRPr lang="zh-CN" altLang="en-US"/>
        </a:p>
      </dgm:t>
    </dgm:pt>
    <dgm:pt modelId="{1C6DC7AC-4E64-4613-9023-A2D597937317}">
      <dgm:prSet/>
      <dgm:spPr/>
      <dgm:t>
        <a:bodyPr/>
        <a:lstStyle/>
        <a:p>
          <a:r>
            <a:rPr lang="zh-CN" altLang="en-US" smtClean="0"/>
            <a:t>政治化</a:t>
          </a:r>
          <a:endParaRPr lang="zh-CN" altLang="en-US"/>
        </a:p>
      </dgm:t>
    </dgm:pt>
    <dgm:pt modelId="{E9609F47-823A-4968-B1AB-063807FBEC50}" type="parTrans" cxnId="{45AF98CE-8811-4C17-BC24-E1F4B0C177F0}">
      <dgm:prSet/>
      <dgm:spPr/>
      <dgm:t>
        <a:bodyPr/>
        <a:lstStyle/>
        <a:p>
          <a:endParaRPr lang="zh-CN" altLang="en-US"/>
        </a:p>
      </dgm:t>
    </dgm:pt>
    <dgm:pt modelId="{18C3C855-6453-48F9-A8E7-D4A2F840C323}" type="sibTrans" cxnId="{45AF98CE-8811-4C17-BC24-E1F4B0C177F0}">
      <dgm:prSet/>
      <dgm:spPr/>
      <dgm:t>
        <a:bodyPr/>
        <a:lstStyle/>
        <a:p>
          <a:endParaRPr lang="zh-CN" altLang="en-US"/>
        </a:p>
      </dgm:t>
    </dgm:pt>
    <dgm:pt modelId="{473799EF-2A16-4AC4-8F30-2D3C31064035}">
      <dgm:prSet/>
      <dgm:spPr/>
      <dgm:t>
        <a:bodyPr/>
        <a:lstStyle/>
        <a:p>
          <a:r>
            <a:rPr lang="zh-CN" altLang="en-US" smtClean="0"/>
            <a:t>官方化</a:t>
          </a:r>
          <a:endParaRPr lang="zh-CN" altLang="en-US"/>
        </a:p>
      </dgm:t>
    </dgm:pt>
    <dgm:pt modelId="{3E07A25D-E734-49E6-B8C7-C5AE76B17EB9}" type="parTrans" cxnId="{C7B63B60-FF9C-4C21-8BAC-281238DDD7C9}">
      <dgm:prSet/>
      <dgm:spPr/>
      <dgm:t>
        <a:bodyPr/>
        <a:lstStyle/>
        <a:p>
          <a:endParaRPr lang="zh-CN" altLang="en-US"/>
        </a:p>
      </dgm:t>
    </dgm:pt>
    <dgm:pt modelId="{5B1EB633-142A-4AFD-B34F-98512448E5DD}" type="sibTrans" cxnId="{C7B63B60-FF9C-4C21-8BAC-281238DDD7C9}">
      <dgm:prSet/>
      <dgm:spPr/>
      <dgm:t>
        <a:bodyPr/>
        <a:lstStyle/>
        <a:p>
          <a:endParaRPr lang="zh-CN" altLang="en-US"/>
        </a:p>
      </dgm:t>
    </dgm:pt>
    <dgm:pt modelId="{0D4D4C59-34F6-4554-88E0-1C9284253632}">
      <dgm:prSet phldrT="[文本]"/>
      <dgm:spPr/>
      <dgm:t>
        <a:bodyPr/>
        <a:lstStyle/>
        <a:p>
          <a:r>
            <a:rPr lang="zh-CN" altLang="en-US" smtClean="0"/>
            <a:t>宋朝</a:t>
          </a:r>
          <a:endParaRPr lang="zh-CN" altLang="en-US"/>
        </a:p>
      </dgm:t>
    </dgm:pt>
    <dgm:pt modelId="{F578F429-7818-4CD6-856D-6B4F8A42AA06}" type="parTrans" cxnId="{FF924883-815B-4FD4-B159-38F601FD4A0F}">
      <dgm:prSet/>
      <dgm:spPr/>
      <dgm:t>
        <a:bodyPr/>
        <a:lstStyle/>
        <a:p>
          <a:endParaRPr lang="zh-CN" altLang="en-US"/>
        </a:p>
      </dgm:t>
    </dgm:pt>
    <dgm:pt modelId="{572A739D-D83B-463B-9FE9-A251F6080E52}" type="sibTrans" cxnId="{FF924883-815B-4FD4-B159-38F601FD4A0F}">
      <dgm:prSet/>
      <dgm:spPr/>
      <dgm:t>
        <a:bodyPr/>
        <a:lstStyle/>
        <a:p>
          <a:endParaRPr lang="zh-CN" altLang="en-US"/>
        </a:p>
      </dgm:t>
    </dgm:pt>
    <dgm:pt modelId="{895871F6-4C9B-40C4-A2CF-2EAF1C5115D5}">
      <dgm:prSet phldrT="[文本]" phldr="0" custT="0"/>
      <dgm:spPr/>
      <dgm:t>
        <a:bodyPr vert="horz" wrap="square"/>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a:lnSpc>
              <a:spcPct val="100000"/>
            </a:lnSpc>
            <a:spcBef>
              <a:spcPct val="0"/>
            </a:spcBef>
            <a:spcAft>
              <a:spcPct val="15000"/>
            </a:spcAft>
          </a:pPr>
          <a:r>
            <a:rPr lang="zh-CN" altLang="en-US" smtClean="0"/>
            <a:t>思辩化</a:t>
          </a:r>
          <a:endParaRPr lang="zh-CN" altLang="en-US"/>
        </a:p>
      </dgm:t>
    </dgm:pt>
    <dgm:pt modelId="{B69BAFE7-471B-4845-9F83-315F63F5699E}" type="parTrans" cxnId="{4D80B825-8D4C-413A-96E8-CEBB0C756362}">
      <dgm:prSet/>
      <dgm:spPr/>
      <dgm:t>
        <a:bodyPr/>
        <a:lstStyle/>
        <a:p>
          <a:endParaRPr lang="zh-CN" altLang="en-US"/>
        </a:p>
      </dgm:t>
    </dgm:pt>
    <dgm:pt modelId="{9492F8DF-7E4D-4685-AB34-1CBFB48C6E85}" type="sibTrans" cxnId="{4D80B825-8D4C-413A-96E8-CEBB0C756362}">
      <dgm:prSet/>
      <dgm:spPr/>
      <dgm:t>
        <a:bodyPr/>
        <a:lstStyle/>
        <a:p>
          <a:endParaRPr lang="zh-CN" altLang="en-US"/>
        </a:p>
      </dgm:t>
    </dgm:pt>
    <dgm:pt modelId="{82574FA6-4896-443C-99EB-49E553B0B07C}">
      <dgm:prSet phldr="0" custT="0"/>
      <dgm:spPr/>
      <dgm:t>
        <a:bodyPr vert="horz" wrap="square"/>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a:lnSpc>
              <a:spcPct val="100000"/>
            </a:lnSpc>
            <a:spcBef>
              <a:spcPct val="0"/>
            </a:spcBef>
            <a:spcAft>
              <a:spcPct val="15000"/>
            </a:spcAft>
          </a:pPr>
          <a:r>
            <a:rPr lang="zh-CN" altLang="en-US" smtClean="0"/>
            <a:t>哲学化</a:t>
          </a:r>
          <a:endParaRPr lang="zh-CN" altLang="en-US"/>
        </a:p>
      </dgm:t>
    </dgm:pt>
    <dgm:pt modelId="{AFE8149A-9BCB-4F80-B869-6EF77414DB2F}" type="parTrans" cxnId="{99A711E2-953A-4C49-858D-0F3933CFC0CC}">
      <dgm:prSet/>
      <dgm:spPr/>
    </dgm:pt>
    <dgm:pt modelId="{47876650-D0CA-46EF-B8D8-705B6C8B6997}" type="sibTrans" cxnId="{99A711E2-953A-4C49-858D-0F3933CFC0CC}">
      <dgm:prSet/>
      <dgm:spPr/>
    </dgm:pt>
    <dgm:pt modelId="{BBEEA3E9-6A47-47CF-8465-4413EF9581C8}">
      <dgm:prSet phldr="0" custT="0"/>
      <dgm:spPr/>
      <dgm:t>
        <a:bodyPr vert="horz" wrap="square"/>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a:lnSpc>
              <a:spcPct val="100000"/>
            </a:lnSpc>
            <a:spcBef>
              <a:spcPct val="0"/>
            </a:spcBef>
            <a:spcAft>
              <a:spcPct val="15000"/>
            </a:spcAft>
          </a:pPr>
          <a:r>
            <a:rPr lang="zh-CN" altLang="en-US" smtClean="0"/>
            <a:t>哲理化</a:t>
          </a:r>
          <a:endParaRPr lang="zh-CN" altLang="en-US"/>
        </a:p>
      </dgm:t>
    </dgm:pt>
    <dgm:pt modelId="{28ABE345-8209-45B8-9204-41825F4172CD}" type="parTrans" cxnId="{62699B2B-76C5-4210-9B9B-00BFC5EDDB9D}">
      <dgm:prSet/>
      <dgm:spPr/>
    </dgm:pt>
    <dgm:pt modelId="{96D377F9-088C-47DF-847C-EEF2FF99F455}" type="sibTrans" cxnId="{62699B2B-76C5-4210-9B9B-00BFC5EDDB9D}">
      <dgm:prSet/>
      <dgm:spPr/>
    </dgm:pt>
    <dgm:pt modelId="{B8C018BF-2007-4329-ACE0-B0EB940D0F9A}">
      <dgm:prSet phldrT="[文本]"/>
      <dgm:spPr/>
      <dgm:t>
        <a:bodyPr/>
        <a:lstStyle/>
        <a:p>
          <a:r>
            <a:rPr lang="zh-CN" altLang="en-US" smtClean="0"/>
            <a:t>明清</a:t>
          </a:r>
          <a:endParaRPr lang="zh-CN" altLang="en-US"/>
        </a:p>
      </dgm:t>
    </dgm:pt>
    <dgm:pt modelId="{A1A35E04-1859-42A6-A23A-6EE2F7D77B46}" type="parTrans" cxnId="{C8F27F16-3F8B-4CFD-A0BF-074C4EB59913}">
      <dgm:prSet/>
      <dgm:spPr/>
      <dgm:t>
        <a:bodyPr/>
        <a:lstStyle/>
        <a:p>
          <a:endParaRPr lang="zh-CN" altLang="en-US"/>
        </a:p>
      </dgm:t>
    </dgm:pt>
    <dgm:pt modelId="{5C122423-54F2-4000-BC3A-0EFB3B2E7C3B}" type="sibTrans" cxnId="{C8F27F16-3F8B-4CFD-A0BF-074C4EB59913}">
      <dgm:prSet/>
      <dgm:spPr/>
      <dgm:t>
        <a:bodyPr/>
        <a:lstStyle/>
        <a:p>
          <a:endParaRPr lang="zh-CN" altLang="en-US"/>
        </a:p>
      </dgm:t>
    </dgm:pt>
    <dgm:pt modelId="{0AC2C7AC-F590-4DF1-BEAC-91154F4BCF92}">
      <dgm:prSet phldrT="[文本]"/>
      <dgm:spPr/>
      <dgm:t>
        <a:bodyPr/>
        <a:lstStyle/>
        <a:p>
          <a:r>
            <a:rPr lang="zh-CN" altLang="en-US" smtClean="0"/>
            <a:t>僵化</a:t>
          </a:r>
          <a:endParaRPr lang="zh-CN" altLang="en-US"/>
        </a:p>
      </dgm:t>
    </dgm:pt>
    <dgm:pt modelId="{CE223969-8591-44A5-8569-A4A18B8D315A}" type="parTrans" cxnId="{D6DABE83-169E-4B78-87D4-0516B7EF37DF}">
      <dgm:prSet/>
      <dgm:spPr/>
      <dgm:t>
        <a:bodyPr/>
        <a:lstStyle/>
        <a:p>
          <a:endParaRPr lang="zh-CN" altLang="en-US"/>
        </a:p>
      </dgm:t>
    </dgm:pt>
    <dgm:pt modelId="{6164A5A3-91ED-4562-88A2-08C0007ED2CD}" type="sibTrans" cxnId="{D6DABE83-169E-4B78-87D4-0516B7EF37DF}">
      <dgm:prSet/>
      <dgm:spPr/>
      <dgm:t>
        <a:bodyPr/>
        <a:lstStyle/>
        <a:p>
          <a:endParaRPr lang="zh-CN" altLang="en-US"/>
        </a:p>
      </dgm:t>
    </dgm:pt>
    <dgm:pt modelId="{934D99FE-0792-4327-A4EF-D13DA698AFF9}">
      <dgm:prSet phldrT="[文本]"/>
      <dgm:spPr/>
      <dgm:t>
        <a:bodyPr/>
        <a:lstStyle/>
        <a:p>
          <a:r>
            <a:rPr lang="zh-CN" altLang="en-US" smtClean="0"/>
            <a:t>主体化</a:t>
          </a:r>
          <a:endParaRPr lang="zh-CN" altLang="en-US"/>
        </a:p>
      </dgm:t>
    </dgm:pt>
    <dgm:pt modelId="{988452DF-5C48-4F08-8412-797073FD5CC4}" type="parTrans" cxnId="{4EA48BCB-CEC7-40D5-B140-1F4212D08991}">
      <dgm:prSet/>
      <dgm:spPr/>
      <dgm:t>
        <a:bodyPr/>
        <a:lstStyle/>
        <a:p>
          <a:endParaRPr lang="zh-CN" altLang="en-US"/>
        </a:p>
      </dgm:t>
    </dgm:pt>
    <dgm:pt modelId="{78C3BCBC-DE64-490C-97E4-DFB5DB7A1759}" type="sibTrans" cxnId="{4EA48BCB-CEC7-40D5-B140-1F4212D08991}">
      <dgm:prSet/>
      <dgm:spPr/>
      <dgm:t>
        <a:bodyPr/>
        <a:lstStyle/>
        <a:p>
          <a:endParaRPr lang="zh-CN" altLang="en-US"/>
        </a:p>
      </dgm:t>
    </dgm:pt>
    <dgm:pt modelId="{72690E3B-9ACC-4339-BB46-C485DCABADCD}" type="pres">
      <dgm:prSet presAssocID="{72F209BD-0D5C-4556-8BE2-49BD603863AD}" presName="Name0" presStyleCnt="0">
        <dgm:presLayoutVars>
          <dgm:dir/>
          <dgm:animLvl val="lvl"/>
          <dgm:resizeHandles val="exact"/>
        </dgm:presLayoutVars>
      </dgm:prSet>
      <dgm:spPr/>
      <dgm:t>
        <a:bodyPr/>
        <a:lstStyle/>
        <a:p>
          <a:endParaRPr lang="zh-CN" altLang="en-US"/>
        </a:p>
      </dgm:t>
    </dgm:pt>
    <dgm:pt modelId="{264CA67A-07F7-4D47-A0E5-D670586C715A}" type="pres">
      <dgm:prSet presAssocID="{C93A36FB-0B3A-49BD-ACFE-E2DC6F42E54C}" presName="composite" presStyleCnt="0"/>
      <dgm:spPr/>
    </dgm:pt>
    <dgm:pt modelId="{CABC0D7D-6873-4562-A152-55D9833E0885}" type="pres">
      <dgm:prSet presAssocID="{C93A36FB-0B3A-49BD-ACFE-E2DC6F42E54C}" presName="parTx" presStyleLbl="alignNode1" presStyleIdx="0" presStyleCnt="5">
        <dgm:presLayoutVars>
          <dgm:chMax val="0"/>
          <dgm:chPref val="0"/>
          <dgm:bulletEnabled val="1"/>
        </dgm:presLayoutVars>
      </dgm:prSet>
      <dgm:spPr/>
      <dgm:t>
        <a:bodyPr/>
        <a:lstStyle/>
        <a:p>
          <a:endParaRPr lang="zh-CN" altLang="en-US"/>
        </a:p>
      </dgm:t>
    </dgm:pt>
    <dgm:pt modelId="{07C410B5-329D-4DCC-9413-34B4BE9A1C4F}" type="pres">
      <dgm:prSet presAssocID="{C93A36FB-0B3A-49BD-ACFE-E2DC6F42E54C}" presName="desTx" presStyleLbl="alignAccFollowNode1" presStyleIdx="0" presStyleCnt="5">
        <dgm:presLayoutVars>
          <dgm:bulletEnabled val="1"/>
        </dgm:presLayoutVars>
      </dgm:prSet>
      <dgm:spPr/>
      <dgm:t>
        <a:bodyPr/>
        <a:lstStyle/>
        <a:p>
          <a:endParaRPr lang="zh-CN" altLang="en-US"/>
        </a:p>
      </dgm:t>
    </dgm:pt>
    <dgm:pt modelId="{518FF14B-557E-4B0D-A044-26F571BB0AC8}" type="pres">
      <dgm:prSet presAssocID="{3294C928-733E-4FA7-943B-C81D995F545A}" presName="space" presStyleCnt="0"/>
      <dgm:spPr/>
    </dgm:pt>
    <dgm:pt modelId="{DF99BB27-6CCB-4306-85D8-4E55596BE1C3}" type="pres">
      <dgm:prSet presAssocID="{585688FF-27DA-4E6C-85AA-4E92F77A742C}" presName="composite" presStyleCnt="0"/>
      <dgm:spPr/>
    </dgm:pt>
    <dgm:pt modelId="{9C81785E-BE9A-4675-9F82-6AA7F7E9D3A7}" type="pres">
      <dgm:prSet presAssocID="{585688FF-27DA-4E6C-85AA-4E92F77A742C}" presName="parTx" presStyleLbl="alignNode1" presStyleIdx="1" presStyleCnt="5" custLinFactNeighborX="1305" custLinFactNeighborY="-3930">
        <dgm:presLayoutVars>
          <dgm:chMax val="0"/>
          <dgm:chPref val="0"/>
          <dgm:bulletEnabled val="1"/>
        </dgm:presLayoutVars>
      </dgm:prSet>
      <dgm:spPr/>
      <dgm:t>
        <a:bodyPr/>
        <a:lstStyle/>
        <a:p>
          <a:endParaRPr lang="zh-CN" altLang="en-US"/>
        </a:p>
      </dgm:t>
    </dgm:pt>
    <dgm:pt modelId="{DEBDA5CE-1632-4BB4-BC48-E55334B6402D}" type="pres">
      <dgm:prSet presAssocID="{585688FF-27DA-4E6C-85AA-4E92F77A742C}" presName="desTx" presStyleLbl="alignAccFollowNode1" presStyleIdx="1" presStyleCnt="5">
        <dgm:presLayoutVars>
          <dgm:bulletEnabled val="1"/>
        </dgm:presLayoutVars>
      </dgm:prSet>
      <dgm:spPr/>
      <dgm:t>
        <a:bodyPr/>
        <a:lstStyle/>
        <a:p>
          <a:endParaRPr lang="zh-CN" altLang="en-US"/>
        </a:p>
      </dgm:t>
    </dgm:pt>
    <dgm:pt modelId="{9EF41CBD-D637-45E9-8A15-6A42B5441AFE}" type="pres">
      <dgm:prSet presAssocID="{6BDBD91D-1E61-457D-935C-62DCE20FEBDB}" presName="space" presStyleCnt="0"/>
      <dgm:spPr/>
    </dgm:pt>
    <dgm:pt modelId="{865D9120-3479-4778-AE2A-31F15AB7785E}" type="pres">
      <dgm:prSet presAssocID="{3EE26A51-8CCD-4AFC-81A8-9D3E0D8C93D1}" presName="composite" presStyleCnt="0"/>
      <dgm:spPr/>
    </dgm:pt>
    <dgm:pt modelId="{BF2287A9-C6A2-45C1-81F6-87DAB4397DE1}" type="pres">
      <dgm:prSet presAssocID="{3EE26A51-8CCD-4AFC-81A8-9D3E0D8C93D1}" presName="parTx" presStyleLbl="alignNode1" presStyleIdx="2" presStyleCnt="5">
        <dgm:presLayoutVars>
          <dgm:chMax val="0"/>
          <dgm:chPref val="0"/>
          <dgm:bulletEnabled val="1"/>
        </dgm:presLayoutVars>
      </dgm:prSet>
      <dgm:spPr/>
      <dgm:t>
        <a:bodyPr/>
        <a:lstStyle/>
        <a:p>
          <a:endParaRPr lang="zh-CN" altLang="en-US"/>
        </a:p>
      </dgm:t>
    </dgm:pt>
    <dgm:pt modelId="{A5BB2BB0-9053-4D17-9C84-0D0EFE70406F}" type="pres">
      <dgm:prSet presAssocID="{3EE26A51-8CCD-4AFC-81A8-9D3E0D8C93D1}" presName="desTx" presStyleLbl="alignAccFollowNode1" presStyleIdx="2" presStyleCnt="5">
        <dgm:presLayoutVars>
          <dgm:bulletEnabled val="1"/>
        </dgm:presLayoutVars>
      </dgm:prSet>
      <dgm:spPr/>
      <dgm:t>
        <a:bodyPr/>
        <a:lstStyle/>
        <a:p>
          <a:endParaRPr lang="zh-CN" altLang="en-US"/>
        </a:p>
      </dgm:t>
    </dgm:pt>
    <dgm:pt modelId="{D846A9EF-6981-4AA1-85AA-97AF04E5895F}" type="pres">
      <dgm:prSet presAssocID="{F072A6E1-AA69-46CE-8E89-3D4AE2185873}" presName="space" presStyleCnt="0"/>
      <dgm:spPr/>
    </dgm:pt>
    <dgm:pt modelId="{05F3F66F-12D3-407B-8185-725CACC057F4}" type="pres">
      <dgm:prSet presAssocID="{0D4D4C59-34F6-4554-88E0-1C9284253632}" presName="composite" presStyleCnt="0"/>
      <dgm:spPr/>
    </dgm:pt>
    <dgm:pt modelId="{FF65912D-A0E4-46E5-A97D-589F140D7D75}" type="pres">
      <dgm:prSet presAssocID="{0D4D4C59-34F6-4554-88E0-1C9284253632}" presName="parTx" presStyleLbl="alignNode1" presStyleIdx="3" presStyleCnt="5">
        <dgm:presLayoutVars>
          <dgm:chMax val="0"/>
          <dgm:chPref val="0"/>
          <dgm:bulletEnabled val="1"/>
        </dgm:presLayoutVars>
      </dgm:prSet>
      <dgm:spPr/>
      <dgm:t>
        <a:bodyPr/>
        <a:lstStyle/>
        <a:p>
          <a:endParaRPr lang="zh-CN" altLang="en-US"/>
        </a:p>
      </dgm:t>
    </dgm:pt>
    <dgm:pt modelId="{7BCD4CE9-1756-45FF-8CD4-81A5B51A33A8}" type="pres">
      <dgm:prSet presAssocID="{0D4D4C59-34F6-4554-88E0-1C9284253632}" presName="desTx" presStyleLbl="alignAccFollowNode1" presStyleIdx="3" presStyleCnt="5">
        <dgm:presLayoutVars>
          <dgm:bulletEnabled val="1"/>
        </dgm:presLayoutVars>
      </dgm:prSet>
      <dgm:spPr/>
      <dgm:t>
        <a:bodyPr/>
        <a:lstStyle/>
        <a:p>
          <a:endParaRPr lang="zh-CN" altLang="en-US"/>
        </a:p>
      </dgm:t>
    </dgm:pt>
    <dgm:pt modelId="{1F8BD469-0ACD-416C-BDCE-A0FF7170F364}" type="pres">
      <dgm:prSet presAssocID="{572A739D-D83B-463B-9FE9-A251F6080E52}" presName="space" presStyleCnt="0"/>
      <dgm:spPr/>
    </dgm:pt>
    <dgm:pt modelId="{4670458F-0896-4244-85CC-9115D77CF65D}" type="pres">
      <dgm:prSet presAssocID="{B8C018BF-2007-4329-ACE0-B0EB940D0F9A}" presName="composite" presStyleCnt="0"/>
      <dgm:spPr/>
    </dgm:pt>
    <dgm:pt modelId="{9A38D93A-E5C5-4078-9EC0-301274EBCF61}" type="pres">
      <dgm:prSet presAssocID="{B8C018BF-2007-4329-ACE0-B0EB940D0F9A}" presName="parTx" presStyleLbl="alignNode1" presStyleIdx="4" presStyleCnt="5">
        <dgm:presLayoutVars>
          <dgm:chMax val="0"/>
          <dgm:chPref val="0"/>
          <dgm:bulletEnabled val="1"/>
        </dgm:presLayoutVars>
      </dgm:prSet>
      <dgm:spPr/>
      <dgm:t>
        <a:bodyPr/>
        <a:lstStyle/>
        <a:p>
          <a:endParaRPr lang="zh-CN" altLang="en-US"/>
        </a:p>
      </dgm:t>
    </dgm:pt>
    <dgm:pt modelId="{329556FE-A538-46B8-A53E-BC79E9D58390}" type="pres">
      <dgm:prSet presAssocID="{B8C018BF-2007-4329-ACE0-B0EB940D0F9A}" presName="desTx" presStyleLbl="alignAccFollowNode1" presStyleIdx="4" presStyleCnt="5">
        <dgm:presLayoutVars>
          <dgm:bulletEnabled val="1"/>
        </dgm:presLayoutVars>
      </dgm:prSet>
      <dgm:spPr/>
      <dgm:t>
        <a:bodyPr/>
        <a:lstStyle/>
        <a:p>
          <a:endParaRPr lang="zh-CN" altLang="en-US"/>
        </a:p>
      </dgm:t>
    </dgm:pt>
  </dgm:ptLst>
  <dgm:cxnLst>
    <dgm:cxn modelId="{82045928-F0C7-4D45-A4AA-CCE43E66409B}" type="presOf" srcId="{C93A36FB-0B3A-49BD-ACFE-E2DC6F42E54C}" destId="{CABC0D7D-6873-4562-A152-55D9833E0885}" srcOrd="0" destOrd="0" presId="urn:microsoft.com/office/officeart/2005/8/layout/hList1"/>
    <dgm:cxn modelId="{8A46612D-CEE1-4DC0-8334-27777C626B94}" type="presOf" srcId="{B8C018BF-2007-4329-ACE0-B0EB940D0F9A}" destId="{9A38D93A-E5C5-4078-9EC0-301274EBCF61}" srcOrd="0" destOrd="0" presId="urn:microsoft.com/office/officeart/2005/8/layout/hList1"/>
    <dgm:cxn modelId="{1212AB56-EBF3-47DC-BC8C-247E66F668AF}" type="presOf" srcId="{6CA8E9A5-D7D7-406B-B8E3-B053EA841CE7}" destId="{A5BB2BB0-9053-4D17-9C84-0D0EFE70406F}" srcOrd="0" destOrd="0" presId="urn:microsoft.com/office/officeart/2005/8/layout/hList1"/>
    <dgm:cxn modelId="{06A19BCF-F7B1-44EC-959C-41BCF58AB496}" type="presOf" srcId="{0D4D4C59-34F6-4554-88E0-1C9284253632}" destId="{FF65912D-A0E4-46E5-A97D-589F140D7D75}" srcOrd="0" destOrd="0" presId="urn:microsoft.com/office/officeart/2005/8/layout/hList1"/>
    <dgm:cxn modelId="{082DF49B-EE51-4752-8E91-3AB51B742EFE}" type="presOf" srcId="{1C6DC7AC-4E64-4613-9023-A2D597937317}" destId="{A5BB2BB0-9053-4D17-9C84-0D0EFE70406F}" srcOrd="0" destOrd="2" presId="urn:microsoft.com/office/officeart/2005/8/layout/hList1"/>
    <dgm:cxn modelId="{62699B2B-76C5-4210-9B9B-00BFC5EDDB9D}" srcId="{0D4D4C59-34F6-4554-88E0-1C9284253632}" destId="{BBEEA3E9-6A47-47CF-8465-4413EF9581C8}" srcOrd="2" destOrd="0" parTransId="{28ABE345-8209-45B8-9204-41825F4172CD}" sibTransId="{96D377F9-088C-47DF-847C-EEF2FF99F455}"/>
    <dgm:cxn modelId="{13FB9990-ABDD-48B6-BC36-64C12500096D}" srcId="{3EE26A51-8CCD-4AFC-81A8-9D3E0D8C93D1}" destId="{4423DFBC-3454-4BB8-8F21-ADAC7C89D24F}" srcOrd="1" destOrd="0" parTransId="{E0BD064D-5995-460D-9688-1FC2D82AF2DD}" sibTransId="{86F3C591-768B-46BC-A854-BEE8C17E874E}"/>
    <dgm:cxn modelId="{A01D1F10-3272-43FE-B89B-8BC631A8BDB8}" srcId="{72F209BD-0D5C-4556-8BE2-49BD603863AD}" destId="{585688FF-27DA-4E6C-85AA-4E92F77A742C}" srcOrd="1" destOrd="0" parTransId="{D329E6B3-291E-4AE9-976C-F38AA8A99EF2}" sibTransId="{6BDBD91D-1E61-457D-935C-62DCE20FEBDB}"/>
    <dgm:cxn modelId="{7761D410-DBBE-4768-9FF5-55A86CCB5140}" srcId="{3EE26A51-8CCD-4AFC-81A8-9D3E0D8C93D1}" destId="{6CA8E9A5-D7D7-406B-B8E3-B053EA841CE7}" srcOrd="0" destOrd="0" parTransId="{DB36DDDB-D13D-4595-821D-7305E64A9C4D}" sibTransId="{D0C5D5C9-0C21-41D2-A0DC-C153B7E01F7F}"/>
    <dgm:cxn modelId="{4A945BBE-75E7-4226-AACE-6D53DC60DF91}" srcId="{585688FF-27DA-4E6C-85AA-4E92F77A742C}" destId="{0C47FC1E-8DBB-4A09-9B8C-C2F3276384AE}" srcOrd="0" destOrd="0" parTransId="{131E6740-3D9C-44B4-84A8-323A74231671}" sibTransId="{811F708A-9889-4202-A890-D6AC6D68D918}"/>
    <dgm:cxn modelId="{45AF98CE-8811-4C17-BC24-E1F4B0C177F0}" srcId="{3EE26A51-8CCD-4AFC-81A8-9D3E0D8C93D1}" destId="{1C6DC7AC-4E64-4613-9023-A2D597937317}" srcOrd="2" destOrd="0" parTransId="{E9609F47-823A-4968-B1AB-063807FBEC50}" sibTransId="{18C3C855-6453-48F9-A8E7-D4A2F840C323}"/>
    <dgm:cxn modelId="{84459EA2-CDEE-4B8B-8A98-7BC987C276E4}" srcId="{C93A36FB-0B3A-49BD-ACFE-E2DC6F42E54C}" destId="{38D7419F-6A95-4010-8387-0372648BBD51}" srcOrd="0" destOrd="0" parTransId="{3BA65EEA-35C4-4602-831D-496A048DC422}" sibTransId="{11860AD5-E3CF-40DE-A70E-52CEA7130787}"/>
    <dgm:cxn modelId="{AC973016-5B3E-4D88-8A33-90C392F3AB6C}" type="presOf" srcId="{4423DFBC-3454-4BB8-8F21-ADAC7C89D24F}" destId="{A5BB2BB0-9053-4D17-9C84-0D0EFE70406F}" srcOrd="0" destOrd="1" presId="urn:microsoft.com/office/officeart/2005/8/layout/hList1"/>
    <dgm:cxn modelId="{4D80B825-8D4C-413A-96E8-CEBB0C756362}" srcId="{0D4D4C59-34F6-4554-88E0-1C9284253632}" destId="{895871F6-4C9B-40C4-A2CF-2EAF1C5115D5}" srcOrd="0" destOrd="0" parTransId="{B69BAFE7-471B-4845-9F83-315F63F5699E}" sibTransId="{9492F8DF-7E4D-4685-AB34-1CBFB48C6E85}"/>
    <dgm:cxn modelId="{00B2808A-8C41-48F9-A8E1-F45A4ABCF882}" type="presOf" srcId="{0C47FC1E-8DBB-4A09-9B8C-C2F3276384AE}" destId="{DEBDA5CE-1632-4BB4-BC48-E55334B6402D}" srcOrd="0" destOrd="0" presId="urn:microsoft.com/office/officeart/2005/8/layout/hList1"/>
    <dgm:cxn modelId="{AB79B9B3-E75B-48F8-B275-5E0D14DA10F0}" type="presOf" srcId="{82574FA6-4896-443C-99EB-49E553B0B07C}" destId="{7BCD4CE9-1756-45FF-8CD4-81A5B51A33A8}" srcOrd="0" destOrd="1" presId="urn:microsoft.com/office/officeart/2005/8/layout/hList1"/>
    <dgm:cxn modelId="{50CBB343-05E3-4FAE-BAD9-26771221ADDC}" type="presOf" srcId="{BBEEA3E9-6A47-47CF-8465-4413EF9581C8}" destId="{7BCD4CE9-1756-45FF-8CD4-81A5B51A33A8}" srcOrd="0" destOrd="2" presId="urn:microsoft.com/office/officeart/2005/8/layout/hList1"/>
    <dgm:cxn modelId="{D6DABE83-169E-4B78-87D4-0516B7EF37DF}" srcId="{B8C018BF-2007-4329-ACE0-B0EB940D0F9A}" destId="{0AC2C7AC-F590-4DF1-BEAC-91154F4BCF92}" srcOrd="0" destOrd="0" parTransId="{CE223969-8591-44A5-8569-A4A18B8D315A}" sibTransId="{6164A5A3-91ED-4562-88A2-08C0007ED2CD}"/>
    <dgm:cxn modelId="{25EF3E84-74CA-4C32-BC28-46876B09AC8C}" type="presOf" srcId="{895871F6-4C9B-40C4-A2CF-2EAF1C5115D5}" destId="{7BCD4CE9-1756-45FF-8CD4-81A5B51A33A8}" srcOrd="0" destOrd="0" presId="urn:microsoft.com/office/officeart/2005/8/layout/hList1"/>
    <dgm:cxn modelId="{99A711E2-953A-4C49-858D-0F3933CFC0CC}" srcId="{0D4D4C59-34F6-4554-88E0-1C9284253632}" destId="{82574FA6-4896-443C-99EB-49E553B0B07C}" srcOrd="1" destOrd="0" parTransId="{AFE8149A-9BCB-4F80-B869-6EF77414DB2F}" sibTransId="{47876650-D0CA-46EF-B8D8-705B6C8B6997}"/>
    <dgm:cxn modelId="{C7B63B60-FF9C-4C21-8BAC-281238DDD7C9}" srcId="{3EE26A51-8CCD-4AFC-81A8-9D3E0D8C93D1}" destId="{473799EF-2A16-4AC4-8F30-2D3C31064035}" srcOrd="3" destOrd="0" parTransId="{3E07A25D-E734-49E6-B8C7-C5AE76B17EB9}" sibTransId="{5B1EB633-142A-4AFD-B34F-98512448E5DD}"/>
    <dgm:cxn modelId="{3492B010-66FA-4FA3-B694-1E90A4A7B9A8}" type="presOf" srcId="{934D99FE-0792-4327-A4EF-D13DA698AFF9}" destId="{329556FE-A538-46B8-A53E-BC79E9D58390}" srcOrd="0" destOrd="1" presId="urn:microsoft.com/office/officeart/2005/8/layout/hList1"/>
    <dgm:cxn modelId="{D14841CF-76D0-4B0E-989E-405A7D185F74}" srcId="{72F209BD-0D5C-4556-8BE2-49BD603863AD}" destId="{C93A36FB-0B3A-49BD-ACFE-E2DC6F42E54C}" srcOrd="0" destOrd="0" parTransId="{5053FA9A-9273-4B37-9350-BBFF214A36F2}" sibTransId="{3294C928-733E-4FA7-943B-C81D995F545A}"/>
    <dgm:cxn modelId="{4EA48BCB-CEC7-40D5-B140-1F4212D08991}" srcId="{B8C018BF-2007-4329-ACE0-B0EB940D0F9A}" destId="{934D99FE-0792-4327-A4EF-D13DA698AFF9}" srcOrd="1" destOrd="0" parTransId="{988452DF-5C48-4F08-8412-797073FD5CC4}" sibTransId="{78C3BCBC-DE64-490C-97E4-DFB5DB7A1759}"/>
    <dgm:cxn modelId="{FF924883-815B-4FD4-B159-38F601FD4A0F}" srcId="{72F209BD-0D5C-4556-8BE2-49BD603863AD}" destId="{0D4D4C59-34F6-4554-88E0-1C9284253632}" srcOrd="3" destOrd="0" parTransId="{F578F429-7818-4CD6-856D-6B4F8A42AA06}" sibTransId="{572A739D-D83B-463B-9FE9-A251F6080E52}"/>
    <dgm:cxn modelId="{C8F27F16-3F8B-4CFD-A0BF-074C4EB59913}" srcId="{72F209BD-0D5C-4556-8BE2-49BD603863AD}" destId="{B8C018BF-2007-4329-ACE0-B0EB940D0F9A}" srcOrd="4" destOrd="0" parTransId="{A1A35E04-1859-42A6-A23A-6EE2F7D77B46}" sibTransId="{5C122423-54F2-4000-BC3A-0EFB3B2E7C3B}"/>
    <dgm:cxn modelId="{44DF6304-891D-49AB-B286-70319EDB1564}" type="presOf" srcId="{38D7419F-6A95-4010-8387-0372648BBD51}" destId="{07C410B5-329D-4DCC-9413-34B4BE9A1C4F}" srcOrd="0" destOrd="0" presId="urn:microsoft.com/office/officeart/2005/8/layout/hList1"/>
    <dgm:cxn modelId="{E60BF6CE-CCA4-40BC-9D38-85EC68C83A7B}" type="presOf" srcId="{0AC2C7AC-F590-4DF1-BEAC-91154F4BCF92}" destId="{329556FE-A538-46B8-A53E-BC79E9D58390}" srcOrd="0" destOrd="0" presId="urn:microsoft.com/office/officeart/2005/8/layout/hList1"/>
    <dgm:cxn modelId="{F61A5B32-C898-4568-AAE5-11E100D923EE}" type="presOf" srcId="{72F209BD-0D5C-4556-8BE2-49BD603863AD}" destId="{72690E3B-9ACC-4339-BB46-C485DCABADCD}" srcOrd="0" destOrd="0" presId="urn:microsoft.com/office/officeart/2005/8/layout/hList1"/>
    <dgm:cxn modelId="{74B5C883-4A6F-4E0F-B611-08364CD34F2D}" type="presOf" srcId="{585688FF-27DA-4E6C-85AA-4E92F77A742C}" destId="{9C81785E-BE9A-4675-9F82-6AA7F7E9D3A7}" srcOrd="0" destOrd="0" presId="urn:microsoft.com/office/officeart/2005/8/layout/hList1"/>
    <dgm:cxn modelId="{7BFD2759-78B2-45CF-A646-8F6844A4D9F0}" type="presOf" srcId="{3EE26A51-8CCD-4AFC-81A8-9D3E0D8C93D1}" destId="{BF2287A9-C6A2-45C1-81F6-87DAB4397DE1}" srcOrd="0" destOrd="0" presId="urn:microsoft.com/office/officeart/2005/8/layout/hList1"/>
    <dgm:cxn modelId="{655B01A3-A0FC-463F-BB80-26C230CAA155}" type="presOf" srcId="{473799EF-2A16-4AC4-8F30-2D3C31064035}" destId="{A5BB2BB0-9053-4D17-9C84-0D0EFE70406F}" srcOrd="0" destOrd="3" presId="urn:microsoft.com/office/officeart/2005/8/layout/hList1"/>
    <dgm:cxn modelId="{2D23CCE3-C44A-475D-A7C5-F5C13114A4FC}" srcId="{72F209BD-0D5C-4556-8BE2-49BD603863AD}" destId="{3EE26A51-8CCD-4AFC-81A8-9D3E0D8C93D1}" srcOrd="2" destOrd="0" parTransId="{6C9BB1F8-4A79-4A4A-9F1E-1F27E8181234}" sibTransId="{F072A6E1-AA69-46CE-8E89-3D4AE2185873}"/>
    <dgm:cxn modelId="{62165A33-8593-4A55-A116-4A362DD300BE}" type="presParOf" srcId="{72690E3B-9ACC-4339-BB46-C485DCABADCD}" destId="{264CA67A-07F7-4D47-A0E5-D670586C715A}" srcOrd="0" destOrd="0" presId="urn:microsoft.com/office/officeart/2005/8/layout/hList1"/>
    <dgm:cxn modelId="{C754C07E-BA12-4197-82DE-C47CAA600F45}" type="presParOf" srcId="{264CA67A-07F7-4D47-A0E5-D670586C715A}" destId="{CABC0D7D-6873-4562-A152-55D9833E0885}" srcOrd="0" destOrd="0" presId="urn:microsoft.com/office/officeart/2005/8/layout/hList1"/>
    <dgm:cxn modelId="{F94795B7-50C1-4B55-A318-0120BF392B4A}" type="presParOf" srcId="{264CA67A-07F7-4D47-A0E5-D670586C715A}" destId="{07C410B5-329D-4DCC-9413-34B4BE9A1C4F}" srcOrd="1" destOrd="0" presId="urn:microsoft.com/office/officeart/2005/8/layout/hList1"/>
    <dgm:cxn modelId="{06BD9B18-FE9B-4EA6-B0CC-A7127D81C7AD}" type="presParOf" srcId="{72690E3B-9ACC-4339-BB46-C485DCABADCD}" destId="{518FF14B-557E-4B0D-A044-26F571BB0AC8}" srcOrd="1" destOrd="0" presId="urn:microsoft.com/office/officeart/2005/8/layout/hList1"/>
    <dgm:cxn modelId="{9B26766F-2CA7-4448-BB6E-CAFAD9C92639}" type="presParOf" srcId="{72690E3B-9ACC-4339-BB46-C485DCABADCD}" destId="{DF99BB27-6CCB-4306-85D8-4E55596BE1C3}" srcOrd="2" destOrd="0" presId="urn:microsoft.com/office/officeart/2005/8/layout/hList1"/>
    <dgm:cxn modelId="{BEB9EFBD-7EDD-4937-AE34-11021A04A604}" type="presParOf" srcId="{DF99BB27-6CCB-4306-85D8-4E55596BE1C3}" destId="{9C81785E-BE9A-4675-9F82-6AA7F7E9D3A7}" srcOrd="0" destOrd="0" presId="urn:microsoft.com/office/officeart/2005/8/layout/hList1"/>
    <dgm:cxn modelId="{FBCBD10F-020F-422E-A0DD-9883636159B9}" type="presParOf" srcId="{DF99BB27-6CCB-4306-85D8-4E55596BE1C3}" destId="{DEBDA5CE-1632-4BB4-BC48-E55334B6402D}" srcOrd="1" destOrd="0" presId="urn:microsoft.com/office/officeart/2005/8/layout/hList1"/>
    <dgm:cxn modelId="{A6C9F34E-4EDF-447A-8DDC-F5EE426AB783}" type="presParOf" srcId="{72690E3B-9ACC-4339-BB46-C485DCABADCD}" destId="{9EF41CBD-D637-45E9-8A15-6A42B5441AFE}" srcOrd="3" destOrd="0" presId="urn:microsoft.com/office/officeart/2005/8/layout/hList1"/>
    <dgm:cxn modelId="{254FBE4F-FC89-4275-8874-EF3E6960A59E}" type="presParOf" srcId="{72690E3B-9ACC-4339-BB46-C485DCABADCD}" destId="{865D9120-3479-4778-AE2A-31F15AB7785E}" srcOrd="4" destOrd="0" presId="urn:microsoft.com/office/officeart/2005/8/layout/hList1"/>
    <dgm:cxn modelId="{21DC95F0-486C-4743-AE56-12873C3D8B29}" type="presParOf" srcId="{865D9120-3479-4778-AE2A-31F15AB7785E}" destId="{BF2287A9-C6A2-45C1-81F6-87DAB4397DE1}" srcOrd="0" destOrd="0" presId="urn:microsoft.com/office/officeart/2005/8/layout/hList1"/>
    <dgm:cxn modelId="{35F5E6CA-5B1A-4EAF-9C37-7897F18F3A4D}" type="presParOf" srcId="{865D9120-3479-4778-AE2A-31F15AB7785E}" destId="{A5BB2BB0-9053-4D17-9C84-0D0EFE70406F}" srcOrd="1" destOrd="0" presId="urn:microsoft.com/office/officeart/2005/8/layout/hList1"/>
    <dgm:cxn modelId="{92F5BDCB-25FA-4444-8843-7053E181212E}" type="presParOf" srcId="{72690E3B-9ACC-4339-BB46-C485DCABADCD}" destId="{D846A9EF-6981-4AA1-85AA-97AF04E5895F}" srcOrd="5" destOrd="0" presId="urn:microsoft.com/office/officeart/2005/8/layout/hList1"/>
    <dgm:cxn modelId="{93DC985C-80F0-4470-9905-68F9162019B4}" type="presParOf" srcId="{72690E3B-9ACC-4339-BB46-C485DCABADCD}" destId="{05F3F66F-12D3-407B-8185-725CACC057F4}" srcOrd="6" destOrd="0" presId="urn:microsoft.com/office/officeart/2005/8/layout/hList1"/>
    <dgm:cxn modelId="{94BD358A-5F2C-4A0A-A51C-08156895D4E9}" type="presParOf" srcId="{05F3F66F-12D3-407B-8185-725CACC057F4}" destId="{FF65912D-A0E4-46E5-A97D-589F140D7D75}" srcOrd="0" destOrd="0" presId="urn:microsoft.com/office/officeart/2005/8/layout/hList1"/>
    <dgm:cxn modelId="{DBB67D88-5115-4BC7-880A-3E018EC6CE13}" type="presParOf" srcId="{05F3F66F-12D3-407B-8185-725CACC057F4}" destId="{7BCD4CE9-1756-45FF-8CD4-81A5B51A33A8}" srcOrd="1" destOrd="0" presId="urn:microsoft.com/office/officeart/2005/8/layout/hList1"/>
    <dgm:cxn modelId="{6FE36A86-3573-4300-9376-FBC206A3A932}" type="presParOf" srcId="{72690E3B-9ACC-4339-BB46-C485DCABADCD}" destId="{1F8BD469-0ACD-416C-BDCE-A0FF7170F364}" srcOrd="7" destOrd="0" presId="urn:microsoft.com/office/officeart/2005/8/layout/hList1"/>
    <dgm:cxn modelId="{876417B9-EBD3-462F-8AB9-E574AC158425}" type="presParOf" srcId="{72690E3B-9ACC-4339-BB46-C485DCABADCD}" destId="{4670458F-0896-4244-85CC-9115D77CF65D}" srcOrd="8" destOrd="0" presId="urn:microsoft.com/office/officeart/2005/8/layout/hList1"/>
    <dgm:cxn modelId="{9FC7E404-4994-435E-BD64-836D0F57C7FB}" type="presParOf" srcId="{4670458F-0896-4244-85CC-9115D77CF65D}" destId="{9A38D93A-E5C5-4078-9EC0-301274EBCF61}" srcOrd="0" destOrd="0" presId="urn:microsoft.com/office/officeart/2005/8/layout/hList1"/>
    <dgm:cxn modelId="{8E2892E3-8DAD-46E0-AE4E-7AD53607FDCB}" type="presParOf" srcId="{4670458F-0896-4244-85CC-9115D77CF65D}" destId="{329556FE-A538-46B8-A53E-BC79E9D58390}"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209BD-0D5C-4556-8BE2-49BD603863AD}" type="doc">
      <dgm:prSet loTypeId="urn:microsoft.com/office/officeart/2005/8/layout/hList1" loCatId="list" qsTypeId="urn:microsoft.com/office/officeart/2005/8/quickstyle/simple1#2" qsCatId="simple" csTypeId="urn:microsoft.com/office/officeart/2005/8/colors/colorful3#1" csCatId="colorful" phldr="1"/>
      <dgm:spPr/>
      <dgm:t>
        <a:bodyPr/>
        <a:lstStyle/>
        <a:p>
          <a:endParaRPr lang="zh-CN" altLang="en-US"/>
        </a:p>
      </dgm:t>
    </dgm:pt>
    <dgm:pt modelId="{C93A36FB-0B3A-49BD-ACFE-E2DC6F42E54C}">
      <dgm:prSet phldrT="[文本]"/>
      <dgm:spPr/>
      <dgm:t>
        <a:bodyPr/>
        <a:lstStyle/>
        <a:p>
          <a:r>
            <a:rPr lang="zh-CN" altLang="en-US" dirty="0" smtClean="0"/>
            <a:t>明清之际</a:t>
          </a:r>
          <a:endParaRPr lang="zh-CN" altLang="en-US" dirty="0"/>
        </a:p>
      </dgm:t>
    </dgm:pt>
    <dgm:pt modelId="{5053FA9A-9273-4B37-9350-BBFF214A36F2}" type="parTrans" cxnId="{F50376F3-114E-4A23-BDB3-2614404D4653}">
      <dgm:prSet/>
      <dgm:spPr/>
      <dgm:t>
        <a:bodyPr/>
        <a:lstStyle/>
        <a:p>
          <a:endParaRPr lang="zh-CN" altLang="en-US"/>
        </a:p>
      </dgm:t>
    </dgm:pt>
    <dgm:pt modelId="{3294C928-733E-4FA7-943B-C81D995F545A}" type="sibTrans" cxnId="{F50376F3-114E-4A23-BDB3-2614404D4653}">
      <dgm:prSet/>
      <dgm:spPr/>
      <dgm:t>
        <a:bodyPr/>
        <a:lstStyle/>
        <a:p>
          <a:endParaRPr lang="zh-CN" altLang="en-US"/>
        </a:p>
      </dgm:t>
    </dgm:pt>
    <dgm:pt modelId="{38D7419F-6A95-4010-8387-0372648BBD51}">
      <dgm:prSet phldrT="[文本]"/>
      <dgm:spPr/>
      <dgm:t>
        <a:bodyPr/>
        <a:lstStyle/>
        <a:p>
          <a:r>
            <a:rPr lang="zh-CN" altLang="en-US" dirty="0" smtClean="0"/>
            <a:t>活跃化</a:t>
          </a:r>
          <a:endParaRPr lang="zh-CN" altLang="en-US" dirty="0"/>
        </a:p>
      </dgm:t>
    </dgm:pt>
    <dgm:pt modelId="{3BA65EEA-35C4-4602-831D-496A048DC422}" type="parTrans" cxnId="{5F5637FC-E7BD-4C43-81F4-8D89A9BE2BDA}">
      <dgm:prSet/>
      <dgm:spPr/>
      <dgm:t>
        <a:bodyPr/>
        <a:lstStyle/>
        <a:p>
          <a:endParaRPr lang="zh-CN" altLang="en-US"/>
        </a:p>
      </dgm:t>
    </dgm:pt>
    <dgm:pt modelId="{11860AD5-E3CF-40DE-A70E-52CEA7130787}" type="sibTrans" cxnId="{5F5637FC-E7BD-4C43-81F4-8D89A9BE2BDA}">
      <dgm:prSet/>
      <dgm:spPr/>
      <dgm:t>
        <a:bodyPr/>
        <a:lstStyle/>
        <a:p>
          <a:endParaRPr lang="zh-CN" altLang="en-US"/>
        </a:p>
      </dgm:t>
    </dgm:pt>
    <dgm:pt modelId="{0D4D4C59-34F6-4554-88E0-1C9284253632}">
      <dgm:prSet phldrT="[文本]"/>
      <dgm:spPr/>
      <dgm:t>
        <a:bodyPr/>
        <a:lstStyle/>
        <a:p>
          <a:r>
            <a:rPr lang="zh-CN" altLang="en-US" dirty="0" smtClean="0"/>
            <a:t>文革</a:t>
          </a:r>
          <a:endParaRPr lang="zh-CN" altLang="en-US" dirty="0"/>
        </a:p>
      </dgm:t>
    </dgm:pt>
    <dgm:pt modelId="{F578F429-7818-4CD6-856D-6B4F8A42AA06}" type="parTrans" cxnId="{E1FF80DA-9513-4766-B2E6-B4CD70620ECA}">
      <dgm:prSet/>
      <dgm:spPr/>
      <dgm:t>
        <a:bodyPr/>
        <a:lstStyle/>
        <a:p>
          <a:endParaRPr lang="zh-CN" altLang="en-US"/>
        </a:p>
      </dgm:t>
    </dgm:pt>
    <dgm:pt modelId="{572A739D-D83B-463B-9FE9-A251F6080E52}" type="sibTrans" cxnId="{E1FF80DA-9513-4766-B2E6-B4CD70620ECA}">
      <dgm:prSet/>
      <dgm:spPr/>
      <dgm:t>
        <a:bodyPr/>
        <a:lstStyle/>
        <a:p>
          <a:endParaRPr lang="zh-CN" altLang="en-US"/>
        </a:p>
      </dgm:t>
    </dgm:pt>
    <dgm:pt modelId="{895871F6-4C9B-40C4-A2CF-2EAF1C5115D5}">
      <dgm:prSet phldrT="[文本]"/>
      <dgm:spPr/>
      <dgm:t>
        <a:bodyPr/>
        <a:lstStyle/>
        <a:p>
          <a:r>
            <a:rPr lang="zh-CN" altLang="en-US" smtClean="0"/>
            <a:t>批判化</a:t>
          </a:r>
          <a:endParaRPr lang="zh-CN" altLang="en-US"/>
        </a:p>
      </dgm:t>
    </dgm:pt>
    <dgm:pt modelId="{B69BAFE7-471B-4845-9F83-315F63F5699E}" type="parTrans" cxnId="{937F62AD-FE61-406D-8E21-A75F58BF4FFC}">
      <dgm:prSet/>
      <dgm:spPr/>
      <dgm:t>
        <a:bodyPr/>
        <a:lstStyle/>
        <a:p>
          <a:endParaRPr lang="zh-CN" altLang="en-US"/>
        </a:p>
      </dgm:t>
    </dgm:pt>
    <dgm:pt modelId="{9492F8DF-7E4D-4685-AB34-1CBFB48C6E85}" type="sibTrans" cxnId="{937F62AD-FE61-406D-8E21-A75F58BF4FFC}">
      <dgm:prSet/>
      <dgm:spPr/>
      <dgm:t>
        <a:bodyPr/>
        <a:lstStyle/>
        <a:p>
          <a:endParaRPr lang="zh-CN" altLang="en-US"/>
        </a:p>
      </dgm:t>
    </dgm:pt>
    <dgm:pt modelId="{B8C018BF-2007-4329-ACE0-B0EB940D0F9A}">
      <dgm:prSet phldrT="[文本]"/>
      <dgm:spPr/>
      <dgm:t>
        <a:bodyPr/>
        <a:lstStyle/>
        <a:p>
          <a:r>
            <a:rPr lang="zh-CN" altLang="en-US" smtClean="0"/>
            <a:t>当今</a:t>
          </a:r>
          <a:endParaRPr lang="zh-CN" altLang="en-US"/>
        </a:p>
      </dgm:t>
    </dgm:pt>
    <dgm:pt modelId="{A1A35E04-1859-42A6-A23A-6EE2F7D77B46}" type="parTrans" cxnId="{E256D6BB-3371-4CED-9460-6780883F7914}">
      <dgm:prSet/>
      <dgm:spPr/>
      <dgm:t>
        <a:bodyPr/>
        <a:lstStyle/>
        <a:p>
          <a:endParaRPr lang="zh-CN" altLang="en-US"/>
        </a:p>
      </dgm:t>
    </dgm:pt>
    <dgm:pt modelId="{5C122423-54F2-4000-BC3A-0EFB3B2E7C3B}" type="sibTrans" cxnId="{E256D6BB-3371-4CED-9460-6780883F7914}">
      <dgm:prSet/>
      <dgm:spPr/>
      <dgm:t>
        <a:bodyPr/>
        <a:lstStyle/>
        <a:p>
          <a:endParaRPr lang="zh-CN" altLang="en-US"/>
        </a:p>
      </dgm:t>
    </dgm:pt>
    <dgm:pt modelId="{0AC2C7AC-F590-4DF1-BEAC-91154F4BCF92}">
      <dgm:prSet phldrT="[文本]"/>
      <dgm:spPr/>
      <dgm:t>
        <a:bodyPr/>
        <a:lstStyle/>
        <a:p>
          <a:r>
            <a:rPr lang="zh-CN" altLang="en-US" smtClean="0"/>
            <a:t>活化</a:t>
          </a:r>
          <a:endParaRPr lang="zh-CN" altLang="en-US"/>
        </a:p>
      </dgm:t>
    </dgm:pt>
    <dgm:pt modelId="{CE223969-8591-44A5-8569-A4A18B8D315A}" type="parTrans" cxnId="{69ABABE3-BD2D-4C01-A18D-69BF7076CB9C}">
      <dgm:prSet/>
      <dgm:spPr/>
      <dgm:t>
        <a:bodyPr/>
        <a:lstStyle/>
        <a:p>
          <a:endParaRPr lang="zh-CN" altLang="en-US"/>
        </a:p>
      </dgm:t>
    </dgm:pt>
    <dgm:pt modelId="{6164A5A3-91ED-4562-88A2-08C0007ED2CD}" type="sibTrans" cxnId="{69ABABE3-BD2D-4C01-A18D-69BF7076CB9C}">
      <dgm:prSet/>
      <dgm:spPr/>
      <dgm:t>
        <a:bodyPr/>
        <a:lstStyle/>
        <a:p>
          <a:endParaRPr lang="zh-CN" altLang="en-US"/>
        </a:p>
      </dgm:t>
    </dgm:pt>
    <dgm:pt modelId="{585688FF-27DA-4E6C-85AA-4E92F77A742C}">
      <dgm:prSet/>
      <dgm:spPr/>
      <dgm:t>
        <a:bodyPr/>
        <a:lstStyle/>
        <a:p>
          <a:r>
            <a:rPr lang="zh-CN" altLang="en-US" smtClean="0"/>
            <a:t>维新变法</a:t>
          </a:r>
          <a:endParaRPr lang="zh-CN" altLang="en-US"/>
        </a:p>
      </dgm:t>
    </dgm:pt>
    <dgm:pt modelId="{D329E6B3-291E-4AE9-976C-F38AA8A99EF2}" type="parTrans" cxnId="{6AF18FD9-767C-416A-B988-636F93A18D32}">
      <dgm:prSet/>
      <dgm:spPr/>
      <dgm:t>
        <a:bodyPr/>
        <a:lstStyle/>
        <a:p>
          <a:endParaRPr lang="zh-CN" altLang="en-US"/>
        </a:p>
      </dgm:t>
    </dgm:pt>
    <dgm:pt modelId="{6BDBD91D-1E61-457D-935C-62DCE20FEBDB}" type="sibTrans" cxnId="{6AF18FD9-767C-416A-B988-636F93A18D32}">
      <dgm:prSet/>
      <dgm:spPr/>
      <dgm:t>
        <a:bodyPr/>
        <a:lstStyle/>
        <a:p>
          <a:endParaRPr lang="zh-CN" altLang="en-US"/>
        </a:p>
      </dgm:t>
    </dgm:pt>
    <dgm:pt modelId="{3EE26A51-8CCD-4AFC-81A8-9D3E0D8C93D1}">
      <dgm:prSet/>
      <dgm:spPr/>
      <dgm:t>
        <a:bodyPr/>
        <a:lstStyle/>
        <a:p>
          <a:r>
            <a:rPr lang="zh-CN" altLang="en-US" dirty="0" smtClean="0"/>
            <a:t>新文化</a:t>
          </a:r>
          <a:endParaRPr lang="zh-CN" altLang="en-US" dirty="0"/>
        </a:p>
      </dgm:t>
    </dgm:pt>
    <dgm:pt modelId="{6C9BB1F8-4A79-4A4A-9F1E-1F27E8181234}" type="parTrans" cxnId="{8F68883D-0A99-4C60-8EE2-8B7DAB7C298F}">
      <dgm:prSet/>
      <dgm:spPr/>
      <dgm:t>
        <a:bodyPr/>
        <a:lstStyle/>
        <a:p>
          <a:endParaRPr lang="zh-CN" altLang="en-US"/>
        </a:p>
      </dgm:t>
    </dgm:pt>
    <dgm:pt modelId="{F072A6E1-AA69-46CE-8E89-3D4AE2185873}" type="sibTrans" cxnId="{8F68883D-0A99-4C60-8EE2-8B7DAB7C298F}">
      <dgm:prSet/>
      <dgm:spPr/>
      <dgm:t>
        <a:bodyPr/>
        <a:lstStyle/>
        <a:p>
          <a:endParaRPr lang="zh-CN" altLang="en-US"/>
        </a:p>
      </dgm:t>
    </dgm:pt>
    <dgm:pt modelId="{5055D345-0D25-408F-AED8-570A0B9AEF86}">
      <dgm:prSet/>
      <dgm:spPr/>
      <dgm:t>
        <a:bodyPr/>
        <a:lstStyle/>
        <a:p>
          <a:r>
            <a:rPr lang="zh-CN" altLang="en-US" dirty="0" smtClean="0"/>
            <a:t>维新化</a:t>
          </a:r>
          <a:endParaRPr lang="zh-CN" altLang="en-US" dirty="0"/>
        </a:p>
      </dgm:t>
    </dgm:pt>
    <dgm:pt modelId="{805ECADE-80F8-4F5E-B40B-DB5E18C02EE4}" type="parTrans" cxnId="{E1CE7F73-80DD-4800-9E30-ED6D109C24C4}">
      <dgm:prSet/>
      <dgm:spPr/>
      <dgm:t>
        <a:bodyPr/>
        <a:lstStyle/>
        <a:p>
          <a:endParaRPr lang="zh-CN" altLang="en-US"/>
        </a:p>
      </dgm:t>
    </dgm:pt>
    <dgm:pt modelId="{BCBC5333-7739-4418-B92F-6660678D25DF}" type="sibTrans" cxnId="{E1CE7F73-80DD-4800-9E30-ED6D109C24C4}">
      <dgm:prSet/>
      <dgm:spPr/>
      <dgm:t>
        <a:bodyPr/>
        <a:lstStyle/>
        <a:p>
          <a:endParaRPr lang="zh-CN" altLang="en-US"/>
        </a:p>
      </dgm:t>
    </dgm:pt>
    <dgm:pt modelId="{D56F315B-29A5-4F8D-83DE-D8EC1E7E1263}">
      <dgm:prSet/>
      <dgm:spPr/>
      <dgm:t>
        <a:bodyPr/>
        <a:lstStyle/>
        <a:p>
          <a:r>
            <a:rPr lang="zh-CN" altLang="en-US" dirty="0" smtClean="0"/>
            <a:t>丑化</a:t>
          </a:r>
          <a:endParaRPr lang="zh-CN" altLang="en-US" dirty="0"/>
        </a:p>
      </dgm:t>
    </dgm:pt>
    <dgm:pt modelId="{41147BCC-276A-494E-A66F-25FDD273B392}" type="parTrans" cxnId="{528668C2-783D-4488-9D2E-6273DA7BC476}">
      <dgm:prSet/>
      <dgm:spPr/>
      <dgm:t>
        <a:bodyPr/>
        <a:lstStyle/>
        <a:p>
          <a:endParaRPr lang="zh-CN" altLang="en-US"/>
        </a:p>
      </dgm:t>
    </dgm:pt>
    <dgm:pt modelId="{710EA5A9-0E64-4E8B-8F4E-0476FA5EB463}" type="sibTrans" cxnId="{528668C2-783D-4488-9D2E-6273DA7BC476}">
      <dgm:prSet/>
      <dgm:spPr/>
      <dgm:t>
        <a:bodyPr/>
        <a:lstStyle/>
        <a:p>
          <a:endParaRPr lang="zh-CN" altLang="en-US"/>
        </a:p>
      </dgm:t>
    </dgm:pt>
    <dgm:pt modelId="{299F54EC-EC78-4E2A-8CE9-E6D772772EA0}">
      <dgm:prSet phldrT="[文本]"/>
      <dgm:spPr/>
      <dgm:t>
        <a:bodyPr/>
        <a:lstStyle/>
        <a:p>
          <a:r>
            <a:rPr lang="zh-CN" altLang="en-US" dirty="0" smtClean="0"/>
            <a:t>实用化</a:t>
          </a:r>
          <a:endParaRPr lang="zh-CN" altLang="en-US" dirty="0"/>
        </a:p>
      </dgm:t>
    </dgm:pt>
    <dgm:pt modelId="{6FE7089D-2136-4CF5-8388-117D97DC5BAC}" type="parTrans" cxnId="{E3F24F47-EAE2-4AB2-BBDB-DC165B3399C9}">
      <dgm:prSet/>
      <dgm:spPr/>
      <dgm:t>
        <a:bodyPr/>
        <a:lstStyle/>
        <a:p>
          <a:endParaRPr lang="zh-CN" altLang="en-US"/>
        </a:p>
      </dgm:t>
    </dgm:pt>
    <dgm:pt modelId="{74B81C6C-1D01-4A54-9954-4673ED106ADD}" type="sibTrans" cxnId="{E3F24F47-EAE2-4AB2-BBDB-DC165B3399C9}">
      <dgm:prSet/>
      <dgm:spPr/>
      <dgm:t>
        <a:bodyPr/>
        <a:lstStyle/>
        <a:p>
          <a:endParaRPr lang="zh-CN" altLang="en-US"/>
        </a:p>
      </dgm:t>
    </dgm:pt>
    <dgm:pt modelId="{72690E3B-9ACC-4339-BB46-C485DCABADCD}" type="pres">
      <dgm:prSet presAssocID="{72F209BD-0D5C-4556-8BE2-49BD603863AD}" presName="Name0" presStyleCnt="0">
        <dgm:presLayoutVars>
          <dgm:dir/>
          <dgm:animLvl val="lvl"/>
          <dgm:resizeHandles val="exact"/>
        </dgm:presLayoutVars>
      </dgm:prSet>
      <dgm:spPr/>
      <dgm:t>
        <a:bodyPr/>
        <a:lstStyle/>
        <a:p>
          <a:endParaRPr lang="zh-CN" altLang="en-US"/>
        </a:p>
      </dgm:t>
    </dgm:pt>
    <dgm:pt modelId="{264CA67A-07F7-4D47-A0E5-D670586C715A}" type="pres">
      <dgm:prSet presAssocID="{C93A36FB-0B3A-49BD-ACFE-E2DC6F42E54C}" presName="composite" presStyleCnt="0"/>
      <dgm:spPr/>
    </dgm:pt>
    <dgm:pt modelId="{CABC0D7D-6873-4562-A152-55D9833E0885}" type="pres">
      <dgm:prSet presAssocID="{C93A36FB-0B3A-49BD-ACFE-E2DC6F42E54C}" presName="parTx" presStyleLbl="alignNode1" presStyleIdx="0" presStyleCnt="5">
        <dgm:presLayoutVars>
          <dgm:chMax val="0"/>
          <dgm:chPref val="0"/>
          <dgm:bulletEnabled val="1"/>
        </dgm:presLayoutVars>
      </dgm:prSet>
      <dgm:spPr/>
      <dgm:t>
        <a:bodyPr/>
        <a:lstStyle/>
        <a:p>
          <a:endParaRPr lang="zh-CN" altLang="en-US"/>
        </a:p>
      </dgm:t>
    </dgm:pt>
    <dgm:pt modelId="{07C410B5-329D-4DCC-9413-34B4BE9A1C4F}" type="pres">
      <dgm:prSet presAssocID="{C93A36FB-0B3A-49BD-ACFE-E2DC6F42E54C}" presName="desTx" presStyleLbl="alignAccFollowNode1" presStyleIdx="0" presStyleCnt="5">
        <dgm:presLayoutVars>
          <dgm:bulletEnabled val="1"/>
        </dgm:presLayoutVars>
      </dgm:prSet>
      <dgm:spPr/>
      <dgm:t>
        <a:bodyPr/>
        <a:lstStyle/>
        <a:p>
          <a:endParaRPr lang="zh-CN" altLang="en-US"/>
        </a:p>
      </dgm:t>
    </dgm:pt>
    <dgm:pt modelId="{518FF14B-557E-4B0D-A044-26F571BB0AC8}" type="pres">
      <dgm:prSet presAssocID="{3294C928-733E-4FA7-943B-C81D995F545A}" presName="space" presStyleCnt="0"/>
      <dgm:spPr/>
    </dgm:pt>
    <dgm:pt modelId="{DF99BB27-6CCB-4306-85D8-4E55596BE1C3}" type="pres">
      <dgm:prSet presAssocID="{585688FF-27DA-4E6C-85AA-4E92F77A742C}" presName="composite" presStyleCnt="0"/>
      <dgm:spPr/>
    </dgm:pt>
    <dgm:pt modelId="{9C81785E-BE9A-4675-9F82-6AA7F7E9D3A7}" type="pres">
      <dgm:prSet presAssocID="{585688FF-27DA-4E6C-85AA-4E92F77A742C}" presName="parTx" presStyleLbl="alignNode1" presStyleIdx="1" presStyleCnt="5" custLinFactNeighborX="1305" custLinFactNeighborY="-3930">
        <dgm:presLayoutVars>
          <dgm:chMax val="0"/>
          <dgm:chPref val="0"/>
          <dgm:bulletEnabled val="1"/>
        </dgm:presLayoutVars>
      </dgm:prSet>
      <dgm:spPr/>
      <dgm:t>
        <a:bodyPr/>
        <a:lstStyle/>
        <a:p>
          <a:endParaRPr lang="zh-CN" altLang="en-US"/>
        </a:p>
      </dgm:t>
    </dgm:pt>
    <dgm:pt modelId="{DEBDA5CE-1632-4BB4-BC48-E55334B6402D}" type="pres">
      <dgm:prSet presAssocID="{585688FF-27DA-4E6C-85AA-4E92F77A742C}" presName="desTx" presStyleLbl="alignAccFollowNode1" presStyleIdx="1" presStyleCnt="5">
        <dgm:presLayoutVars>
          <dgm:bulletEnabled val="1"/>
        </dgm:presLayoutVars>
      </dgm:prSet>
      <dgm:spPr/>
      <dgm:t>
        <a:bodyPr/>
        <a:lstStyle/>
        <a:p>
          <a:endParaRPr lang="zh-CN" altLang="en-US"/>
        </a:p>
      </dgm:t>
    </dgm:pt>
    <dgm:pt modelId="{9EF41CBD-D637-45E9-8A15-6A42B5441AFE}" type="pres">
      <dgm:prSet presAssocID="{6BDBD91D-1E61-457D-935C-62DCE20FEBDB}" presName="space" presStyleCnt="0"/>
      <dgm:spPr/>
    </dgm:pt>
    <dgm:pt modelId="{865D9120-3479-4778-AE2A-31F15AB7785E}" type="pres">
      <dgm:prSet presAssocID="{3EE26A51-8CCD-4AFC-81A8-9D3E0D8C93D1}" presName="composite" presStyleCnt="0"/>
      <dgm:spPr/>
    </dgm:pt>
    <dgm:pt modelId="{BF2287A9-C6A2-45C1-81F6-87DAB4397DE1}" type="pres">
      <dgm:prSet presAssocID="{3EE26A51-8CCD-4AFC-81A8-9D3E0D8C93D1}" presName="parTx" presStyleLbl="alignNode1" presStyleIdx="2" presStyleCnt="5" custLinFactNeighborX="-2055" custLinFactNeighborY="15411">
        <dgm:presLayoutVars>
          <dgm:chMax val="0"/>
          <dgm:chPref val="0"/>
          <dgm:bulletEnabled val="1"/>
        </dgm:presLayoutVars>
      </dgm:prSet>
      <dgm:spPr/>
      <dgm:t>
        <a:bodyPr/>
        <a:lstStyle/>
        <a:p>
          <a:endParaRPr lang="zh-CN" altLang="en-US"/>
        </a:p>
      </dgm:t>
    </dgm:pt>
    <dgm:pt modelId="{A5BB2BB0-9053-4D17-9C84-0D0EFE70406F}" type="pres">
      <dgm:prSet presAssocID="{3EE26A51-8CCD-4AFC-81A8-9D3E0D8C93D1}" presName="desTx" presStyleLbl="alignAccFollowNode1" presStyleIdx="2" presStyleCnt="5">
        <dgm:presLayoutVars>
          <dgm:bulletEnabled val="1"/>
        </dgm:presLayoutVars>
      </dgm:prSet>
      <dgm:spPr/>
      <dgm:t>
        <a:bodyPr/>
        <a:lstStyle/>
        <a:p>
          <a:endParaRPr lang="zh-CN" altLang="en-US"/>
        </a:p>
      </dgm:t>
    </dgm:pt>
    <dgm:pt modelId="{D846A9EF-6981-4AA1-85AA-97AF04E5895F}" type="pres">
      <dgm:prSet presAssocID="{F072A6E1-AA69-46CE-8E89-3D4AE2185873}" presName="space" presStyleCnt="0"/>
      <dgm:spPr/>
    </dgm:pt>
    <dgm:pt modelId="{05F3F66F-12D3-407B-8185-725CACC057F4}" type="pres">
      <dgm:prSet presAssocID="{0D4D4C59-34F6-4554-88E0-1C9284253632}" presName="composite" presStyleCnt="0"/>
      <dgm:spPr/>
    </dgm:pt>
    <dgm:pt modelId="{FF65912D-A0E4-46E5-A97D-589F140D7D75}" type="pres">
      <dgm:prSet presAssocID="{0D4D4C59-34F6-4554-88E0-1C9284253632}" presName="parTx" presStyleLbl="alignNode1" presStyleIdx="3" presStyleCnt="5">
        <dgm:presLayoutVars>
          <dgm:chMax val="0"/>
          <dgm:chPref val="0"/>
          <dgm:bulletEnabled val="1"/>
        </dgm:presLayoutVars>
      </dgm:prSet>
      <dgm:spPr/>
      <dgm:t>
        <a:bodyPr/>
        <a:lstStyle/>
        <a:p>
          <a:endParaRPr lang="zh-CN" altLang="en-US"/>
        </a:p>
      </dgm:t>
    </dgm:pt>
    <dgm:pt modelId="{7BCD4CE9-1756-45FF-8CD4-81A5B51A33A8}" type="pres">
      <dgm:prSet presAssocID="{0D4D4C59-34F6-4554-88E0-1C9284253632}" presName="desTx" presStyleLbl="alignAccFollowNode1" presStyleIdx="3" presStyleCnt="5">
        <dgm:presLayoutVars>
          <dgm:bulletEnabled val="1"/>
        </dgm:presLayoutVars>
      </dgm:prSet>
      <dgm:spPr/>
      <dgm:t>
        <a:bodyPr/>
        <a:lstStyle/>
        <a:p>
          <a:endParaRPr lang="zh-CN" altLang="en-US"/>
        </a:p>
      </dgm:t>
    </dgm:pt>
    <dgm:pt modelId="{1F8BD469-0ACD-416C-BDCE-A0FF7170F364}" type="pres">
      <dgm:prSet presAssocID="{572A739D-D83B-463B-9FE9-A251F6080E52}" presName="space" presStyleCnt="0"/>
      <dgm:spPr/>
    </dgm:pt>
    <dgm:pt modelId="{4670458F-0896-4244-85CC-9115D77CF65D}" type="pres">
      <dgm:prSet presAssocID="{B8C018BF-2007-4329-ACE0-B0EB940D0F9A}" presName="composite" presStyleCnt="0"/>
      <dgm:spPr/>
    </dgm:pt>
    <dgm:pt modelId="{9A38D93A-E5C5-4078-9EC0-301274EBCF61}" type="pres">
      <dgm:prSet presAssocID="{B8C018BF-2007-4329-ACE0-B0EB940D0F9A}" presName="parTx" presStyleLbl="alignNode1" presStyleIdx="4" presStyleCnt="5">
        <dgm:presLayoutVars>
          <dgm:chMax val="0"/>
          <dgm:chPref val="0"/>
          <dgm:bulletEnabled val="1"/>
        </dgm:presLayoutVars>
      </dgm:prSet>
      <dgm:spPr/>
      <dgm:t>
        <a:bodyPr/>
        <a:lstStyle/>
        <a:p>
          <a:endParaRPr lang="zh-CN" altLang="en-US"/>
        </a:p>
      </dgm:t>
    </dgm:pt>
    <dgm:pt modelId="{329556FE-A538-46B8-A53E-BC79E9D58390}" type="pres">
      <dgm:prSet presAssocID="{B8C018BF-2007-4329-ACE0-B0EB940D0F9A}" presName="desTx" presStyleLbl="alignAccFollowNode1" presStyleIdx="4" presStyleCnt="5" custLinFactNeighborX="2689" custLinFactNeighborY="2227">
        <dgm:presLayoutVars>
          <dgm:bulletEnabled val="1"/>
        </dgm:presLayoutVars>
      </dgm:prSet>
      <dgm:spPr/>
      <dgm:t>
        <a:bodyPr/>
        <a:lstStyle/>
        <a:p>
          <a:endParaRPr lang="zh-CN" altLang="en-US"/>
        </a:p>
      </dgm:t>
    </dgm:pt>
  </dgm:ptLst>
  <dgm:cxnLst>
    <dgm:cxn modelId="{E1CE7F73-80DD-4800-9E30-ED6D109C24C4}" srcId="{585688FF-27DA-4E6C-85AA-4E92F77A742C}" destId="{5055D345-0D25-408F-AED8-570A0B9AEF86}" srcOrd="0" destOrd="0" parTransId="{805ECADE-80F8-4F5E-B40B-DB5E18C02EE4}" sibTransId="{BCBC5333-7739-4418-B92F-6660678D25DF}"/>
    <dgm:cxn modelId="{8F68883D-0A99-4C60-8EE2-8B7DAB7C298F}" srcId="{72F209BD-0D5C-4556-8BE2-49BD603863AD}" destId="{3EE26A51-8CCD-4AFC-81A8-9D3E0D8C93D1}" srcOrd="2" destOrd="0" parTransId="{6C9BB1F8-4A79-4A4A-9F1E-1F27E8181234}" sibTransId="{F072A6E1-AA69-46CE-8E89-3D4AE2185873}"/>
    <dgm:cxn modelId="{1859C2B7-5A74-4724-B149-F5BEBC48FB62}" type="presOf" srcId="{895871F6-4C9B-40C4-A2CF-2EAF1C5115D5}" destId="{7BCD4CE9-1756-45FF-8CD4-81A5B51A33A8}" srcOrd="0" destOrd="0" presId="urn:microsoft.com/office/officeart/2005/8/layout/hList1"/>
    <dgm:cxn modelId="{937F62AD-FE61-406D-8E21-A75F58BF4FFC}" srcId="{0D4D4C59-34F6-4554-88E0-1C9284253632}" destId="{895871F6-4C9B-40C4-A2CF-2EAF1C5115D5}" srcOrd="0" destOrd="0" parTransId="{B69BAFE7-471B-4845-9F83-315F63F5699E}" sibTransId="{9492F8DF-7E4D-4685-AB34-1CBFB48C6E85}"/>
    <dgm:cxn modelId="{8118BB72-A6D1-410A-80F1-115836535622}" type="presOf" srcId="{B8C018BF-2007-4329-ACE0-B0EB940D0F9A}" destId="{9A38D93A-E5C5-4078-9EC0-301274EBCF61}" srcOrd="0" destOrd="0" presId="urn:microsoft.com/office/officeart/2005/8/layout/hList1"/>
    <dgm:cxn modelId="{6746A0B1-8391-4573-B80B-99B1B68EFAEC}" type="presOf" srcId="{C93A36FB-0B3A-49BD-ACFE-E2DC6F42E54C}" destId="{CABC0D7D-6873-4562-A152-55D9833E0885}" srcOrd="0" destOrd="0" presId="urn:microsoft.com/office/officeart/2005/8/layout/hList1"/>
    <dgm:cxn modelId="{ED43BE53-DD6A-400B-ABAF-F8739A143962}" type="presOf" srcId="{3EE26A51-8CCD-4AFC-81A8-9D3E0D8C93D1}" destId="{BF2287A9-C6A2-45C1-81F6-87DAB4397DE1}" srcOrd="0" destOrd="0" presId="urn:microsoft.com/office/officeart/2005/8/layout/hList1"/>
    <dgm:cxn modelId="{E1FF80DA-9513-4766-B2E6-B4CD70620ECA}" srcId="{72F209BD-0D5C-4556-8BE2-49BD603863AD}" destId="{0D4D4C59-34F6-4554-88E0-1C9284253632}" srcOrd="3" destOrd="0" parTransId="{F578F429-7818-4CD6-856D-6B4F8A42AA06}" sibTransId="{572A739D-D83B-463B-9FE9-A251F6080E52}"/>
    <dgm:cxn modelId="{69ABABE3-BD2D-4C01-A18D-69BF7076CB9C}" srcId="{B8C018BF-2007-4329-ACE0-B0EB940D0F9A}" destId="{0AC2C7AC-F590-4DF1-BEAC-91154F4BCF92}" srcOrd="0" destOrd="0" parTransId="{CE223969-8591-44A5-8569-A4A18B8D315A}" sibTransId="{6164A5A3-91ED-4562-88A2-08C0007ED2CD}"/>
    <dgm:cxn modelId="{BFC026FE-A91B-4306-931E-66D08F49B33C}" type="presOf" srcId="{72F209BD-0D5C-4556-8BE2-49BD603863AD}" destId="{72690E3B-9ACC-4339-BB46-C485DCABADCD}" srcOrd="0" destOrd="0" presId="urn:microsoft.com/office/officeart/2005/8/layout/hList1"/>
    <dgm:cxn modelId="{6AF18FD9-767C-416A-B988-636F93A18D32}" srcId="{72F209BD-0D5C-4556-8BE2-49BD603863AD}" destId="{585688FF-27DA-4E6C-85AA-4E92F77A742C}" srcOrd="1" destOrd="0" parTransId="{D329E6B3-291E-4AE9-976C-F38AA8A99EF2}" sibTransId="{6BDBD91D-1E61-457D-935C-62DCE20FEBDB}"/>
    <dgm:cxn modelId="{D8293276-ADD1-4C0E-85EE-27B0D90A86CB}" type="presOf" srcId="{0AC2C7AC-F590-4DF1-BEAC-91154F4BCF92}" destId="{329556FE-A538-46B8-A53E-BC79E9D58390}" srcOrd="0" destOrd="0" presId="urn:microsoft.com/office/officeart/2005/8/layout/hList1"/>
    <dgm:cxn modelId="{66C45F38-91A5-474E-8564-A4F669BBFBCD}" type="presOf" srcId="{0D4D4C59-34F6-4554-88E0-1C9284253632}" destId="{FF65912D-A0E4-46E5-A97D-589F140D7D75}" srcOrd="0" destOrd="0" presId="urn:microsoft.com/office/officeart/2005/8/layout/hList1"/>
    <dgm:cxn modelId="{5F5637FC-E7BD-4C43-81F4-8D89A9BE2BDA}" srcId="{C93A36FB-0B3A-49BD-ACFE-E2DC6F42E54C}" destId="{38D7419F-6A95-4010-8387-0372648BBD51}" srcOrd="0" destOrd="0" parTransId="{3BA65EEA-35C4-4602-831D-496A048DC422}" sibTransId="{11860AD5-E3CF-40DE-A70E-52CEA7130787}"/>
    <dgm:cxn modelId="{54EE1E27-E2E5-42B2-B670-A58E20F60C4A}" type="presOf" srcId="{D56F315B-29A5-4F8D-83DE-D8EC1E7E1263}" destId="{A5BB2BB0-9053-4D17-9C84-0D0EFE70406F}" srcOrd="0" destOrd="0" presId="urn:microsoft.com/office/officeart/2005/8/layout/hList1"/>
    <dgm:cxn modelId="{B05FBA75-2523-438C-BDFD-5F98F10BA88B}" type="presOf" srcId="{38D7419F-6A95-4010-8387-0372648BBD51}" destId="{07C410B5-329D-4DCC-9413-34B4BE9A1C4F}" srcOrd="0" destOrd="0" presId="urn:microsoft.com/office/officeart/2005/8/layout/hList1"/>
    <dgm:cxn modelId="{F50376F3-114E-4A23-BDB3-2614404D4653}" srcId="{72F209BD-0D5C-4556-8BE2-49BD603863AD}" destId="{C93A36FB-0B3A-49BD-ACFE-E2DC6F42E54C}" srcOrd="0" destOrd="0" parTransId="{5053FA9A-9273-4B37-9350-BBFF214A36F2}" sibTransId="{3294C928-733E-4FA7-943B-C81D995F545A}"/>
    <dgm:cxn modelId="{9A7D144B-1596-46DC-B2B8-A9D158988C3C}" type="presOf" srcId="{5055D345-0D25-408F-AED8-570A0B9AEF86}" destId="{DEBDA5CE-1632-4BB4-BC48-E55334B6402D}" srcOrd="0" destOrd="0" presId="urn:microsoft.com/office/officeart/2005/8/layout/hList1"/>
    <dgm:cxn modelId="{E256D6BB-3371-4CED-9460-6780883F7914}" srcId="{72F209BD-0D5C-4556-8BE2-49BD603863AD}" destId="{B8C018BF-2007-4329-ACE0-B0EB940D0F9A}" srcOrd="4" destOrd="0" parTransId="{A1A35E04-1859-42A6-A23A-6EE2F7D77B46}" sibTransId="{5C122423-54F2-4000-BC3A-0EFB3B2E7C3B}"/>
    <dgm:cxn modelId="{E3F24F47-EAE2-4AB2-BBDB-DC165B3399C9}" srcId="{B8C018BF-2007-4329-ACE0-B0EB940D0F9A}" destId="{299F54EC-EC78-4E2A-8CE9-E6D772772EA0}" srcOrd="1" destOrd="0" parTransId="{6FE7089D-2136-4CF5-8388-117D97DC5BAC}" sibTransId="{74B81C6C-1D01-4A54-9954-4673ED106ADD}"/>
    <dgm:cxn modelId="{2D9D2FC9-5C29-4184-8C83-CC1239F568C2}" type="presOf" srcId="{299F54EC-EC78-4E2A-8CE9-E6D772772EA0}" destId="{329556FE-A538-46B8-A53E-BC79E9D58390}" srcOrd="0" destOrd="1" presId="urn:microsoft.com/office/officeart/2005/8/layout/hList1"/>
    <dgm:cxn modelId="{1AF34AA3-F232-42AA-9843-EC7C7F57EAAA}" type="presOf" srcId="{585688FF-27DA-4E6C-85AA-4E92F77A742C}" destId="{9C81785E-BE9A-4675-9F82-6AA7F7E9D3A7}" srcOrd="0" destOrd="0" presId="urn:microsoft.com/office/officeart/2005/8/layout/hList1"/>
    <dgm:cxn modelId="{528668C2-783D-4488-9D2E-6273DA7BC476}" srcId="{3EE26A51-8CCD-4AFC-81A8-9D3E0D8C93D1}" destId="{D56F315B-29A5-4F8D-83DE-D8EC1E7E1263}" srcOrd="0" destOrd="0" parTransId="{41147BCC-276A-494E-A66F-25FDD273B392}" sibTransId="{710EA5A9-0E64-4E8B-8F4E-0476FA5EB463}"/>
    <dgm:cxn modelId="{13629A23-B81A-46E8-AFE3-7D5F6B69CD8A}" type="presParOf" srcId="{72690E3B-9ACC-4339-BB46-C485DCABADCD}" destId="{264CA67A-07F7-4D47-A0E5-D670586C715A}" srcOrd="0" destOrd="0" presId="urn:microsoft.com/office/officeart/2005/8/layout/hList1"/>
    <dgm:cxn modelId="{DF24BD70-9595-439F-B423-88AC1A5BC428}" type="presParOf" srcId="{264CA67A-07F7-4D47-A0E5-D670586C715A}" destId="{CABC0D7D-6873-4562-A152-55D9833E0885}" srcOrd="0" destOrd="0" presId="urn:microsoft.com/office/officeart/2005/8/layout/hList1"/>
    <dgm:cxn modelId="{56885086-0442-4C17-91AD-A7A2BB8B779D}" type="presParOf" srcId="{264CA67A-07F7-4D47-A0E5-D670586C715A}" destId="{07C410B5-329D-4DCC-9413-34B4BE9A1C4F}" srcOrd="1" destOrd="0" presId="urn:microsoft.com/office/officeart/2005/8/layout/hList1"/>
    <dgm:cxn modelId="{042528EA-439C-4217-867B-2EEE067E6324}" type="presParOf" srcId="{72690E3B-9ACC-4339-BB46-C485DCABADCD}" destId="{518FF14B-557E-4B0D-A044-26F571BB0AC8}" srcOrd="1" destOrd="0" presId="urn:microsoft.com/office/officeart/2005/8/layout/hList1"/>
    <dgm:cxn modelId="{45F3216A-F250-4245-B600-02EB2D7C35A7}" type="presParOf" srcId="{72690E3B-9ACC-4339-BB46-C485DCABADCD}" destId="{DF99BB27-6CCB-4306-85D8-4E55596BE1C3}" srcOrd="2" destOrd="0" presId="urn:microsoft.com/office/officeart/2005/8/layout/hList1"/>
    <dgm:cxn modelId="{8AC4B048-8A97-4CCF-A338-C68F29822C4D}" type="presParOf" srcId="{DF99BB27-6CCB-4306-85D8-4E55596BE1C3}" destId="{9C81785E-BE9A-4675-9F82-6AA7F7E9D3A7}" srcOrd="0" destOrd="0" presId="urn:microsoft.com/office/officeart/2005/8/layout/hList1"/>
    <dgm:cxn modelId="{632CD94E-AD26-4004-B86E-571D5C966951}" type="presParOf" srcId="{DF99BB27-6CCB-4306-85D8-4E55596BE1C3}" destId="{DEBDA5CE-1632-4BB4-BC48-E55334B6402D}" srcOrd="1" destOrd="0" presId="urn:microsoft.com/office/officeart/2005/8/layout/hList1"/>
    <dgm:cxn modelId="{35485B22-EB02-492F-A2E8-47AD4CCAF3F3}" type="presParOf" srcId="{72690E3B-9ACC-4339-BB46-C485DCABADCD}" destId="{9EF41CBD-D637-45E9-8A15-6A42B5441AFE}" srcOrd="3" destOrd="0" presId="urn:microsoft.com/office/officeart/2005/8/layout/hList1"/>
    <dgm:cxn modelId="{1A1FEBEF-F8E6-405D-874F-48DEE6FC7760}" type="presParOf" srcId="{72690E3B-9ACC-4339-BB46-C485DCABADCD}" destId="{865D9120-3479-4778-AE2A-31F15AB7785E}" srcOrd="4" destOrd="0" presId="urn:microsoft.com/office/officeart/2005/8/layout/hList1"/>
    <dgm:cxn modelId="{C1F40793-D467-48BE-B9E2-E5F83372DCD7}" type="presParOf" srcId="{865D9120-3479-4778-AE2A-31F15AB7785E}" destId="{BF2287A9-C6A2-45C1-81F6-87DAB4397DE1}" srcOrd="0" destOrd="0" presId="urn:microsoft.com/office/officeart/2005/8/layout/hList1"/>
    <dgm:cxn modelId="{3578B7AF-64A0-4476-9537-1BEF2B43935B}" type="presParOf" srcId="{865D9120-3479-4778-AE2A-31F15AB7785E}" destId="{A5BB2BB0-9053-4D17-9C84-0D0EFE70406F}" srcOrd="1" destOrd="0" presId="urn:microsoft.com/office/officeart/2005/8/layout/hList1"/>
    <dgm:cxn modelId="{C75BA588-1AE3-4129-BC17-125550722CF6}" type="presParOf" srcId="{72690E3B-9ACC-4339-BB46-C485DCABADCD}" destId="{D846A9EF-6981-4AA1-85AA-97AF04E5895F}" srcOrd="5" destOrd="0" presId="urn:microsoft.com/office/officeart/2005/8/layout/hList1"/>
    <dgm:cxn modelId="{C985BE00-9200-4293-B6E9-69D3DB67F93C}" type="presParOf" srcId="{72690E3B-9ACC-4339-BB46-C485DCABADCD}" destId="{05F3F66F-12D3-407B-8185-725CACC057F4}" srcOrd="6" destOrd="0" presId="urn:microsoft.com/office/officeart/2005/8/layout/hList1"/>
    <dgm:cxn modelId="{91AF920B-7451-4C7A-BAFB-90BA541763F7}" type="presParOf" srcId="{05F3F66F-12D3-407B-8185-725CACC057F4}" destId="{FF65912D-A0E4-46E5-A97D-589F140D7D75}" srcOrd="0" destOrd="0" presId="urn:microsoft.com/office/officeart/2005/8/layout/hList1"/>
    <dgm:cxn modelId="{223E40D5-AA17-4949-94F6-5E675F7F4BC0}" type="presParOf" srcId="{05F3F66F-12D3-407B-8185-725CACC057F4}" destId="{7BCD4CE9-1756-45FF-8CD4-81A5B51A33A8}" srcOrd="1" destOrd="0" presId="urn:microsoft.com/office/officeart/2005/8/layout/hList1"/>
    <dgm:cxn modelId="{7D2EDFEE-B1DD-463B-901F-F3E83B7AEA23}" type="presParOf" srcId="{72690E3B-9ACC-4339-BB46-C485DCABADCD}" destId="{1F8BD469-0ACD-416C-BDCE-A0FF7170F364}" srcOrd="7" destOrd="0" presId="urn:microsoft.com/office/officeart/2005/8/layout/hList1"/>
    <dgm:cxn modelId="{6857CC2D-82F3-491D-AA07-0BA15FBD2648}" type="presParOf" srcId="{72690E3B-9ACC-4339-BB46-C485DCABADCD}" destId="{4670458F-0896-4244-85CC-9115D77CF65D}" srcOrd="8" destOrd="0" presId="urn:microsoft.com/office/officeart/2005/8/layout/hList1"/>
    <dgm:cxn modelId="{E776AC51-2039-46F5-9BEA-7C8B79E10080}" type="presParOf" srcId="{4670458F-0896-4244-85CC-9115D77CF65D}" destId="{9A38D93A-E5C5-4078-9EC0-301274EBCF61}" srcOrd="0" destOrd="0" presId="urn:microsoft.com/office/officeart/2005/8/layout/hList1"/>
    <dgm:cxn modelId="{7188627B-65ED-4E71-AD2C-B5DCCA75B8E6}" type="presParOf" srcId="{4670458F-0896-4244-85CC-9115D77CF65D}" destId="{329556FE-A538-46B8-A53E-BC79E9D58390}" srcOrd="1" destOrd="0" presId="urn:microsoft.com/office/officeart/2005/8/layout/hLis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BC0D7D-6873-4562-A152-55D9833E0885}">
      <dsp:nvSpPr>
        <dsp:cNvPr id="0" name=""/>
        <dsp:cNvSpPr/>
      </dsp:nvSpPr>
      <dsp:spPr>
        <a:xfrm>
          <a:off x="5299" y="1479946"/>
          <a:ext cx="2031328" cy="81253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CN" altLang="en-US" sz="3100" kern="1200" dirty="0" smtClean="0"/>
            <a:t>春秋战国</a:t>
          </a:r>
          <a:endParaRPr lang="zh-CN" altLang="en-US" sz="3100" kern="1200" dirty="0"/>
        </a:p>
      </dsp:txBody>
      <dsp:txXfrm>
        <a:off x="5299" y="1479946"/>
        <a:ext cx="2031328" cy="812531"/>
      </dsp:txXfrm>
    </dsp:sp>
    <dsp:sp modelId="{07C410B5-329D-4DCC-9413-34B4BE9A1C4F}">
      <dsp:nvSpPr>
        <dsp:cNvPr id="0" name=""/>
        <dsp:cNvSpPr/>
      </dsp:nvSpPr>
      <dsp:spPr>
        <a:xfrm>
          <a:off x="5299" y="2292477"/>
          <a:ext cx="2031328" cy="25103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zh-CN" altLang="en-US" sz="3100" kern="1200" smtClean="0"/>
            <a:t>学说化理想化</a:t>
          </a:r>
          <a:endParaRPr lang="zh-CN" altLang="en-US" sz="3100" kern="1200"/>
        </a:p>
      </dsp:txBody>
      <dsp:txXfrm>
        <a:off x="5299" y="2292477"/>
        <a:ext cx="2031328" cy="2510302"/>
      </dsp:txXfrm>
    </dsp:sp>
    <dsp:sp modelId="{9C81785E-BE9A-4675-9F82-6AA7F7E9D3A7}">
      <dsp:nvSpPr>
        <dsp:cNvPr id="0" name=""/>
        <dsp:cNvSpPr/>
      </dsp:nvSpPr>
      <dsp:spPr>
        <a:xfrm>
          <a:off x="2347522" y="1448014"/>
          <a:ext cx="2031328" cy="812531"/>
        </a:xfrm>
        <a:prstGeom prst="rect">
          <a:avLst/>
        </a:prstGeom>
        <a:solidFill>
          <a:schemeClr val="accent4">
            <a:hueOff val="2598923"/>
            <a:satOff val="-11992"/>
            <a:lumOff val="441"/>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CN" altLang="en-US" sz="3100" kern="1200" dirty="0" smtClean="0"/>
            <a:t>秦朝</a:t>
          </a:r>
          <a:endParaRPr lang="zh-CN" altLang="en-US" sz="3100" kern="1200" dirty="0"/>
        </a:p>
      </dsp:txBody>
      <dsp:txXfrm>
        <a:off x="2347522" y="1448014"/>
        <a:ext cx="2031328" cy="812531"/>
      </dsp:txXfrm>
    </dsp:sp>
    <dsp:sp modelId="{DEBDA5CE-1632-4BB4-BC48-E55334B6402D}">
      <dsp:nvSpPr>
        <dsp:cNvPr id="0" name=""/>
        <dsp:cNvSpPr/>
      </dsp:nvSpPr>
      <dsp:spPr>
        <a:xfrm>
          <a:off x="2321013" y="2292477"/>
          <a:ext cx="2031328" cy="2510302"/>
        </a:xfrm>
        <a:prstGeom prst="rect">
          <a:avLst/>
        </a:prstGeom>
        <a:solidFill>
          <a:schemeClr val="accent4">
            <a:tint val="40000"/>
            <a:alpha val="90000"/>
            <a:hueOff val="2878480"/>
            <a:satOff val="-15315"/>
            <a:lumOff val="-873"/>
            <a:alphaOff val="0"/>
          </a:schemeClr>
        </a:solidFill>
        <a:ln w="12700" cap="flat" cmpd="sng" algn="ctr">
          <a:solidFill>
            <a:schemeClr val="accent4">
              <a:tint val="40000"/>
              <a:alpha val="90000"/>
              <a:hueOff val="2878480"/>
              <a:satOff val="-15315"/>
              <a:lumOff val="-8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zh-CN" altLang="en-US" sz="3100" kern="1200" smtClean="0"/>
            <a:t>边缘化</a:t>
          </a:r>
          <a:endParaRPr lang="zh-CN" altLang="en-US" sz="3100" kern="1200"/>
        </a:p>
      </dsp:txBody>
      <dsp:txXfrm>
        <a:off x="2321013" y="2292477"/>
        <a:ext cx="2031328" cy="2510302"/>
      </dsp:txXfrm>
    </dsp:sp>
    <dsp:sp modelId="{BF2287A9-C6A2-45C1-81F6-87DAB4397DE1}">
      <dsp:nvSpPr>
        <dsp:cNvPr id="0" name=""/>
        <dsp:cNvSpPr/>
      </dsp:nvSpPr>
      <dsp:spPr>
        <a:xfrm>
          <a:off x="4636728" y="1479946"/>
          <a:ext cx="2031328" cy="812531"/>
        </a:xfrm>
        <a:prstGeom prst="rect">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CN" altLang="en-US" sz="3100" kern="1200" smtClean="0"/>
            <a:t>汉朝</a:t>
          </a:r>
          <a:endParaRPr lang="zh-CN" altLang="en-US" sz="3100" kern="1200"/>
        </a:p>
      </dsp:txBody>
      <dsp:txXfrm>
        <a:off x="4636728" y="1479946"/>
        <a:ext cx="2031328" cy="812531"/>
      </dsp:txXfrm>
    </dsp:sp>
    <dsp:sp modelId="{A5BB2BB0-9053-4D17-9C84-0D0EFE70406F}">
      <dsp:nvSpPr>
        <dsp:cNvPr id="0" name=""/>
        <dsp:cNvSpPr/>
      </dsp:nvSpPr>
      <dsp:spPr>
        <a:xfrm>
          <a:off x="4636728" y="2292477"/>
          <a:ext cx="2031328" cy="2510302"/>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zh-CN" altLang="en-US" sz="3100" kern="1200" smtClean="0"/>
            <a:t>神化</a:t>
          </a:r>
          <a:endParaRPr lang="zh-CN" altLang="en-US" sz="3100" kern="1200"/>
        </a:p>
        <a:p>
          <a:pPr marL="285750" lvl="1" indent="-285750" algn="l" defTabSz="1377950">
            <a:lnSpc>
              <a:spcPct val="90000"/>
            </a:lnSpc>
            <a:spcBef>
              <a:spcPct val="0"/>
            </a:spcBef>
            <a:spcAft>
              <a:spcPct val="15000"/>
            </a:spcAft>
            <a:buChar char="••"/>
          </a:pPr>
          <a:r>
            <a:rPr lang="zh-CN" altLang="en-US" sz="3100" kern="1200" smtClean="0"/>
            <a:t>宗教化</a:t>
          </a:r>
          <a:endParaRPr lang="zh-CN" altLang="en-US" sz="3100" kern="1200"/>
        </a:p>
        <a:p>
          <a:pPr marL="285750" lvl="1" indent="-285750" algn="l" defTabSz="1377950">
            <a:lnSpc>
              <a:spcPct val="90000"/>
            </a:lnSpc>
            <a:spcBef>
              <a:spcPct val="0"/>
            </a:spcBef>
            <a:spcAft>
              <a:spcPct val="15000"/>
            </a:spcAft>
            <a:buChar char="••"/>
          </a:pPr>
          <a:r>
            <a:rPr lang="zh-CN" altLang="en-US" sz="3100" kern="1200" smtClean="0"/>
            <a:t>政治化</a:t>
          </a:r>
          <a:endParaRPr lang="zh-CN" altLang="en-US" sz="3100" kern="1200"/>
        </a:p>
        <a:p>
          <a:pPr marL="285750" lvl="1" indent="-285750" algn="l" defTabSz="1377950">
            <a:lnSpc>
              <a:spcPct val="90000"/>
            </a:lnSpc>
            <a:spcBef>
              <a:spcPct val="0"/>
            </a:spcBef>
            <a:spcAft>
              <a:spcPct val="15000"/>
            </a:spcAft>
            <a:buChar char="••"/>
          </a:pPr>
          <a:r>
            <a:rPr lang="zh-CN" altLang="en-US" sz="3100" kern="1200" smtClean="0"/>
            <a:t>官方化</a:t>
          </a:r>
          <a:endParaRPr lang="zh-CN" altLang="en-US" sz="3100" kern="1200"/>
        </a:p>
      </dsp:txBody>
      <dsp:txXfrm>
        <a:off x="4636728" y="2292477"/>
        <a:ext cx="2031328" cy="2510302"/>
      </dsp:txXfrm>
    </dsp:sp>
    <dsp:sp modelId="{FF65912D-A0E4-46E5-A97D-589F140D7D75}">
      <dsp:nvSpPr>
        <dsp:cNvPr id="0" name=""/>
        <dsp:cNvSpPr/>
      </dsp:nvSpPr>
      <dsp:spPr>
        <a:xfrm>
          <a:off x="6952442" y="1479946"/>
          <a:ext cx="2031328" cy="812531"/>
        </a:xfrm>
        <a:prstGeom prst="rect">
          <a:avLst/>
        </a:prstGeom>
        <a:solidFill>
          <a:schemeClr val="accent4">
            <a:hueOff val="7796770"/>
            <a:satOff val="-35976"/>
            <a:lumOff val="1324"/>
            <a:alphaOff val="0"/>
          </a:schemeClr>
        </a:solidFill>
        <a:ln w="12700" cap="flat" cmpd="sng" algn="ctr">
          <a:solidFill>
            <a:schemeClr val="accent4">
              <a:hueOff val="7796770"/>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CN" altLang="en-US" sz="3100" kern="1200" smtClean="0"/>
            <a:t>宋朝</a:t>
          </a:r>
          <a:endParaRPr lang="zh-CN" altLang="en-US" sz="3100" kern="1200"/>
        </a:p>
      </dsp:txBody>
      <dsp:txXfrm>
        <a:off x="6952442" y="1479946"/>
        <a:ext cx="2031328" cy="812531"/>
      </dsp:txXfrm>
    </dsp:sp>
    <dsp:sp modelId="{7BCD4CE9-1756-45FF-8CD4-81A5B51A33A8}">
      <dsp:nvSpPr>
        <dsp:cNvPr id="0" name=""/>
        <dsp:cNvSpPr/>
      </dsp:nvSpPr>
      <dsp:spPr>
        <a:xfrm>
          <a:off x="6952442" y="2292477"/>
          <a:ext cx="2031328" cy="2510302"/>
        </a:xfrm>
        <a:prstGeom prst="rect">
          <a:avLst/>
        </a:prstGeom>
        <a:solidFill>
          <a:schemeClr val="accent4">
            <a:tint val="40000"/>
            <a:alpha val="90000"/>
            <a:hueOff val="8635439"/>
            <a:satOff val="-45946"/>
            <a:lumOff val="-2618"/>
            <a:alphaOff val="0"/>
          </a:schemeClr>
        </a:solidFill>
        <a:ln w="12700" cap="flat" cmpd="sng" algn="ctr">
          <a:solidFill>
            <a:schemeClr val="accent4">
              <a:tint val="40000"/>
              <a:alpha val="90000"/>
              <a:hueOff val="8635439"/>
              <a:satOff val="-45946"/>
              <a:lumOff val="-26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100000"/>
            </a:lnSpc>
            <a:spcBef>
              <a:spcPct val="0"/>
            </a:spcBef>
            <a:spcAft>
              <a:spcPct val="15000"/>
            </a:spcAft>
            <a:buChar char="••"/>
          </a:pPr>
          <a:r>
            <a:rPr lang="zh-CN" altLang="en-US" sz="3100" kern="1200" smtClean="0"/>
            <a:t>思辩化</a:t>
          </a:r>
          <a:endParaRPr lang="zh-CN" altLang="en-US" sz="3100" kern="1200"/>
        </a:p>
        <a:p>
          <a:pPr marL="285750" lvl="1" indent="-285750" algn="l" defTabSz="1377950">
            <a:lnSpc>
              <a:spcPct val="100000"/>
            </a:lnSpc>
            <a:spcBef>
              <a:spcPct val="0"/>
            </a:spcBef>
            <a:spcAft>
              <a:spcPct val="15000"/>
            </a:spcAft>
            <a:buChar char="••"/>
          </a:pPr>
          <a:r>
            <a:rPr lang="zh-CN" altLang="en-US" sz="3100" kern="1200" smtClean="0"/>
            <a:t>哲学化</a:t>
          </a:r>
          <a:endParaRPr lang="zh-CN" altLang="en-US" sz="3100" kern="1200"/>
        </a:p>
        <a:p>
          <a:pPr marL="285750" lvl="1" indent="-285750" algn="l" defTabSz="1377950">
            <a:lnSpc>
              <a:spcPct val="100000"/>
            </a:lnSpc>
            <a:spcBef>
              <a:spcPct val="0"/>
            </a:spcBef>
            <a:spcAft>
              <a:spcPct val="15000"/>
            </a:spcAft>
            <a:buChar char="••"/>
          </a:pPr>
          <a:r>
            <a:rPr lang="zh-CN" altLang="en-US" sz="3100" kern="1200" smtClean="0"/>
            <a:t>哲理化</a:t>
          </a:r>
          <a:endParaRPr lang="zh-CN" altLang="en-US" sz="3100" kern="1200"/>
        </a:p>
      </dsp:txBody>
      <dsp:txXfrm>
        <a:off x="6952442" y="2292477"/>
        <a:ext cx="2031328" cy="2510302"/>
      </dsp:txXfrm>
    </dsp:sp>
    <dsp:sp modelId="{9A38D93A-E5C5-4078-9EC0-301274EBCF61}">
      <dsp:nvSpPr>
        <dsp:cNvPr id="0" name=""/>
        <dsp:cNvSpPr/>
      </dsp:nvSpPr>
      <dsp:spPr>
        <a:xfrm>
          <a:off x="9268157" y="1479946"/>
          <a:ext cx="2031328" cy="812531"/>
        </a:xfrm>
        <a:prstGeom prst="rect">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CN" altLang="en-US" sz="3100" kern="1200" smtClean="0"/>
            <a:t>明清</a:t>
          </a:r>
          <a:endParaRPr lang="zh-CN" altLang="en-US" sz="3100" kern="1200"/>
        </a:p>
      </dsp:txBody>
      <dsp:txXfrm>
        <a:off x="9268157" y="1479946"/>
        <a:ext cx="2031328" cy="812531"/>
      </dsp:txXfrm>
    </dsp:sp>
    <dsp:sp modelId="{329556FE-A538-46B8-A53E-BC79E9D58390}">
      <dsp:nvSpPr>
        <dsp:cNvPr id="0" name=""/>
        <dsp:cNvSpPr/>
      </dsp:nvSpPr>
      <dsp:spPr>
        <a:xfrm>
          <a:off x="9268157" y="2292477"/>
          <a:ext cx="2031328" cy="2510302"/>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zh-CN" altLang="en-US" sz="3100" kern="1200" smtClean="0"/>
            <a:t>僵化</a:t>
          </a:r>
          <a:endParaRPr lang="zh-CN" altLang="en-US" sz="3100" kern="1200"/>
        </a:p>
        <a:p>
          <a:pPr marL="285750" lvl="1" indent="-285750" algn="l" defTabSz="1377950">
            <a:lnSpc>
              <a:spcPct val="90000"/>
            </a:lnSpc>
            <a:spcBef>
              <a:spcPct val="0"/>
            </a:spcBef>
            <a:spcAft>
              <a:spcPct val="15000"/>
            </a:spcAft>
            <a:buChar char="••"/>
          </a:pPr>
          <a:r>
            <a:rPr lang="zh-CN" altLang="en-US" sz="3100" kern="1200" smtClean="0"/>
            <a:t>主体化</a:t>
          </a:r>
          <a:endParaRPr lang="zh-CN" altLang="en-US" sz="3100" kern="1200"/>
        </a:p>
      </dsp:txBody>
      <dsp:txXfrm>
        <a:off x="9268157" y="2292477"/>
        <a:ext cx="2031328" cy="251030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BC0D7D-6873-4562-A152-55D9833E0885}">
      <dsp:nvSpPr>
        <dsp:cNvPr id="0" name=""/>
        <dsp:cNvSpPr/>
      </dsp:nvSpPr>
      <dsp:spPr>
        <a:xfrm>
          <a:off x="5197" y="2042885"/>
          <a:ext cx="1992513" cy="7970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kern="1200" dirty="0" smtClean="0"/>
            <a:t>明清之际</a:t>
          </a:r>
          <a:endParaRPr lang="zh-CN" altLang="en-US" sz="3000" kern="1200" dirty="0"/>
        </a:p>
      </dsp:txBody>
      <dsp:txXfrm>
        <a:off x="5197" y="2042885"/>
        <a:ext cx="1992513" cy="797005"/>
      </dsp:txXfrm>
    </dsp:sp>
    <dsp:sp modelId="{07C410B5-329D-4DCC-9413-34B4BE9A1C4F}">
      <dsp:nvSpPr>
        <dsp:cNvPr id="0" name=""/>
        <dsp:cNvSpPr/>
      </dsp:nvSpPr>
      <dsp:spPr>
        <a:xfrm>
          <a:off x="5197" y="2839891"/>
          <a:ext cx="1992513" cy="13999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CN" altLang="en-US" sz="3000" kern="1200" dirty="0" smtClean="0"/>
            <a:t>活跃化</a:t>
          </a:r>
          <a:endParaRPr lang="zh-CN" altLang="en-US" sz="3000" kern="1200" dirty="0"/>
        </a:p>
      </dsp:txBody>
      <dsp:txXfrm>
        <a:off x="5197" y="2839891"/>
        <a:ext cx="1992513" cy="1399950"/>
      </dsp:txXfrm>
    </dsp:sp>
    <dsp:sp modelId="{9C81785E-BE9A-4675-9F82-6AA7F7E9D3A7}">
      <dsp:nvSpPr>
        <dsp:cNvPr id="0" name=""/>
        <dsp:cNvSpPr/>
      </dsp:nvSpPr>
      <dsp:spPr>
        <a:xfrm>
          <a:off x="2302665" y="2011563"/>
          <a:ext cx="1992513" cy="797005"/>
        </a:xfrm>
        <a:prstGeom prst="rect">
          <a:avLst/>
        </a:prstGeom>
        <a:solidFill>
          <a:schemeClr val="accent3">
            <a:hueOff val="677650"/>
            <a:satOff val="25000"/>
            <a:lumOff val="-3676"/>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kern="1200" smtClean="0"/>
            <a:t>维新变法</a:t>
          </a:r>
          <a:endParaRPr lang="zh-CN" altLang="en-US" sz="3000" kern="1200"/>
        </a:p>
      </dsp:txBody>
      <dsp:txXfrm>
        <a:off x="2302665" y="2011563"/>
        <a:ext cx="1992513" cy="797005"/>
      </dsp:txXfrm>
    </dsp:sp>
    <dsp:sp modelId="{DEBDA5CE-1632-4BB4-BC48-E55334B6402D}">
      <dsp:nvSpPr>
        <dsp:cNvPr id="0" name=""/>
        <dsp:cNvSpPr/>
      </dsp:nvSpPr>
      <dsp:spPr>
        <a:xfrm>
          <a:off x="2276663" y="2839891"/>
          <a:ext cx="1992513" cy="1399950"/>
        </a:xfrm>
        <a:prstGeom prst="rect">
          <a:avLst/>
        </a:prstGeom>
        <a:solidFill>
          <a:schemeClr val="accent3">
            <a:tint val="40000"/>
            <a:alpha val="90000"/>
            <a:hueOff val="507285"/>
            <a:satOff val="25000"/>
            <a:lumOff val="445"/>
            <a:alphaOff val="0"/>
          </a:schemeClr>
        </a:solidFill>
        <a:ln w="12700" cap="flat" cmpd="sng" algn="ctr">
          <a:solidFill>
            <a:schemeClr val="accent3">
              <a:tint val="40000"/>
              <a:alpha val="90000"/>
              <a:hueOff val="507285"/>
              <a:satOff val="25000"/>
              <a:lumOff val="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CN" altLang="en-US" sz="3000" kern="1200" dirty="0" smtClean="0"/>
            <a:t>维新化</a:t>
          </a:r>
          <a:endParaRPr lang="zh-CN" altLang="en-US" sz="3000" kern="1200" dirty="0"/>
        </a:p>
      </dsp:txBody>
      <dsp:txXfrm>
        <a:off x="2276663" y="2839891"/>
        <a:ext cx="1992513" cy="1399950"/>
      </dsp:txXfrm>
    </dsp:sp>
    <dsp:sp modelId="{BF2287A9-C6A2-45C1-81F6-87DAB4397DE1}">
      <dsp:nvSpPr>
        <dsp:cNvPr id="0" name=""/>
        <dsp:cNvSpPr/>
      </dsp:nvSpPr>
      <dsp:spPr>
        <a:xfrm>
          <a:off x="4507182" y="2165712"/>
          <a:ext cx="1992513" cy="797005"/>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kern="1200" dirty="0" smtClean="0"/>
            <a:t>新文化</a:t>
          </a:r>
          <a:endParaRPr lang="zh-CN" altLang="en-US" sz="3000" kern="1200" dirty="0"/>
        </a:p>
      </dsp:txBody>
      <dsp:txXfrm>
        <a:off x="4507182" y="2165712"/>
        <a:ext cx="1992513" cy="797005"/>
      </dsp:txXfrm>
    </dsp:sp>
    <dsp:sp modelId="{A5BB2BB0-9053-4D17-9C84-0D0EFE70406F}">
      <dsp:nvSpPr>
        <dsp:cNvPr id="0" name=""/>
        <dsp:cNvSpPr/>
      </dsp:nvSpPr>
      <dsp:spPr>
        <a:xfrm>
          <a:off x="4548128" y="2839891"/>
          <a:ext cx="1992513" cy="1399950"/>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CN" altLang="en-US" sz="3000" kern="1200" dirty="0" smtClean="0"/>
            <a:t>丑化</a:t>
          </a:r>
          <a:endParaRPr lang="zh-CN" altLang="en-US" sz="3000" kern="1200" dirty="0"/>
        </a:p>
      </dsp:txBody>
      <dsp:txXfrm>
        <a:off x="4548128" y="2839891"/>
        <a:ext cx="1992513" cy="1399950"/>
      </dsp:txXfrm>
    </dsp:sp>
    <dsp:sp modelId="{FF65912D-A0E4-46E5-A97D-589F140D7D75}">
      <dsp:nvSpPr>
        <dsp:cNvPr id="0" name=""/>
        <dsp:cNvSpPr/>
      </dsp:nvSpPr>
      <dsp:spPr>
        <a:xfrm>
          <a:off x="6819593" y="2042885"/>
          <a:ext cx="1992513" cy="797005"/>
        </a:xfrm>
        <a:prstGeom prst="rect">
          <a:avLst/>
        </a:prstGeom>
        <a:solidFill>
          <a:schemeClr val="accent3">
            <a:hueOff val="2032949"/>
            <a:satOff val="75000"/>
            <a:lumOff val="-11029"/>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kern="1200" dirty="0" smtClean="0"/>
            <a:t>文革</a:t>
          </a:r>
          <a:endParaRPr lang="zh-CN" altLang="en-US" sz="3000" kern="1200" dirty="0"/>
        </a:p>
      </dsp:txBody>
      <dsp:txXfrm>
        <a:off x="6819593" y="2042885"/>
        <a:ext cx="1992513" cy="797005"/>
      </dsp:txXfrm>
    </dsp:sp>
    <dsp:sp modelId="{7BCD4CE9-1756-45FF-8CD4-81A5B51A33A8}">
      <dsp:nvSpPr>
        <dsp:cNvPr id="0" name=""/>
        <dsp:cNvSpPr/>
      </dsp:nvSpPr>
      <dsp:spPr>
        <a:xfrm>
          <a:off x="6819593" y="2839891"/>
          <a:ext cx="1992513" cy="1399950"/>
        </a:xfrm>
        <a:prstGeom prst="rect">
          <a:avLst/>
        </a:prstGeom>
        <a:solidFill>
          <a:schemeClr val="accent3">
            <a:tint val="40000"/>
            <a:alpha val="90000"/>
            <a:hueOff val="1521856"/>
            <a:satOff val="75000"/>
            <a:lumOff val="1334"/>
            <a:alphaOff val="0"/>
          </a:schemeClr>
        </a:solidFill>
        <a:ln w="12700" cap="flat" cmpd="sng" algn="ctr">
          <a:solidFill>
            <a:schemeClr val="accent3">
              <a:tint val="40000"/>
              <a:alpha val="90000"/>
              <a:hueOff val="1521856"/>
              <a:satOff val="75000"/>
              <a:lumOff val="1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CN" altLang="en-US" sz="3000" kern="1200" smtClean="0"/>
            <a:t>批判化</a:t>
          </a:r>
          <a:endParaRPr lang="zh-CN" altLang="en-US" sz="3000" kern="1200"/>
        </a:p>
      </dsp:txBody>
      <dsp:txXfrm>
        <a:off x="6819593" y="2839891"/>
        <a:ext cx="1992513" cy="1399950"/>
      </dsp:txXfrm>
    </dsp:sp>
    <dsp:sp modelId="{9A38D93A-E5C5-4078-9EC0-301274EBCF61}">
      <dsp:nvSpPr>
        <dsp:cNvPr id="0" name=""/>
        <dsp:cNvSpPr/>
      </dsp:nvSpPr>
      <dsp:spPr>
        <a:xfrm>
          <a:off x="9091058" y="2042885"/>
          <a:ext cx="1992513" cy="797005"/>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CN" altLang="en-US" sz="3000" kern="1200" smtClean="0"/>
            <a:t>当今</a:t>
          </a:r>
          <a:endParaRPr lang="zh-CN" altLang="en-US" sz="3000" kern="1200"/>
        </a:p>
      </dsp:txBody>
      <dsp:txXfrm>
        <a:off x="9091058" y="2042885"/>
        <a:ext cx="1992513" cy="797005"/>
      </dsp:txXfrm>
    </dsp:sp>
    <dsp:sp modelId="{329556FE-A538-46B8-A53E-BC79E9D58390}">
      <dsp:nvSpPr>
        <dsp:cNvPr id="0" name=""/>
        <dsp:cNvSpPr/>
      </dsp:nvSpPr>
      <dsp:spPr>
        <a:xfrm>
          <a:off x="9096256" y="2871068"/>
          <a:ext cx="1992513" cy="1399950"/>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CN" altLang="en-US" sz="3000" kern="1200" smtClean="0"/>
            <a:t>活化</a:t>
          </a:r>
          <a:endParaRPr lang="zh-CN" altLang="en-US" sz="3000" kern="1200"/>
        </a:p>
        <a:p>
          <a:pPr marL="285750" lvl="1" indent="-285750" algn="l" defTabSz="1333500">
            <a:lnSpc>
              <a:spcPct val="90000"/>
            </a:lnSpc>
            <a:spcBef>
              <a:spcPct val="0"/>
            </a:spcBef>
            <a:spcAft>
              <a:spcPct val="15000"/>
            </a:spcAft>
            <a:buChar char="••"/>
          </a:pPr>
          <a:r>
            <a:rPr lang="zh-CN" altLang="en-US" sz="3000" kern="1200" dirty="0" smtClean="0"/>
            <a:t>实用化</a:t>
          </a:r>
          <a:endParaRPr lang="zh-CN" altLang="en-US" sz="3000" kern="1200" dirty="0"/>
        </a:p>
      </dsp:txBody>
      <dsp:txXfrm>
        <a:off x="9096256" y="2871068"/>
        <a:ext cx="1992513" cy="13999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416F-F2B4-4F1D-BA2F-FD87CE2F20CA}" type="datetimeFigureOut">
              <a:rPr lang="zh-CN" altLang="en-US" smtClean="0"/>
              <a:pPr/>
              <a:t>2019/3/24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59641-6E7B-4B5B-8DE8-3425F26BEBC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p:sp>
      <p:sp>
        <p:nvSpPr>
          <p:cNvPr id="40963" name="备注占位符 2"/>
          <p:cNvSpPr>
            <a:spLocks noGrp="1"/>
          </p:cNvSpPr>
          <p:nvPr>
            <p:ph type="body" idx="1"/>
          </p:nvPr>
        </p:nvSpPr>
        <p:spPr>
          <a:noFill/>
        </p:spPr>
        <p:txBody>
          <a:bodyPr/>
          <a:lstStyle/>
          <a:p>
            <a:r>
              <a:rPr lang="en-US" altLang="zh-CN" smtClean="0"/>
              <a:t>•	</a:t>
            </a:r>
            <a:r>
              <a:rPr lang="zh-CN" altLang="en-US" smtClean="0"/>
              <a:t>普遍状态：死记硬背知识点，缺乏历史认识理解</a:t>
            </a:r>
          </a:p>
          <a:p>
            <a:r>
              <a:rPr lang="en-US" altLang="zh-CN" smtClean="0"/>
              <a:t>•	</a:t>
            </a:r>
            <a:r>
              <a:rPr lang="zh-CN" altLang="en-US" smtClean="0"/>
              <a:t>死记硬背是懒惰学生；照本宣科是低质教学；</a:t>
            </a:r>
          </a:p>
          <a:p>
            <a:r>
              <a:rPr lang="en-US" altLang="zh-CN" smtClean="0"/>
              <a:t>•	</a:t>
            </a:r>
            <a:r>
              <a:rPr lang="zh-CN" altLang="en-US" smtClean="0"/>
              <a:t>依赖教材措辞，少有抽象概括能力的必要训练，更无历史思维的意识。</a:t>
            </a:r>
          </a:p>
          <a:p>
            <a:r>
              <a:rPr lang="en-US" altLang="zh-CN" smtClean="0"/>
              <a:t>•	</a:t>
            </a:r>
            <a:r>
              <a:rPr lang="zh-CN" altLang="en-US" smtClean="0"/>
              <a:t>生活阅历简单，难以理解复杂的人类社会问题。</a:t>
            </a:r>
          </a:p>
          <a:p>
            <a:r>
              <a:rPr lang="en-US" altLang="zh-CN" smtClean="0"/>
              <a:t>•	</a:t>
            </a:r>
            <a:r>
              <a:rPr lang="zh-CN" altLang="en-US" smtClean="0"/>
              <a:t>无法理解人类的生存与发展的内在动力；无法理解社会利益的实现或剥夺的历史现象；无法理解政治权利的价值规定与分配，并常被意识形态化。</a:t>
            </a:r>
          </a:p>
          <a:p>
            <a:r>
              <a:rPr lang="en-US" altLang="zh-CN" smtClean="0"/>
              <a:t>•	</a:t>
            </a:r>
            <a:r>
              <a:rPr lang="zh-CN" altLang="en-US" smtClean="0"/>
              <a:t>简单机械、海量无序的高考练习题。总结学生失分原因</a:t>
            </a:r>
          </a:p>
          <a:p>
            <a:r>
              <a:rPr lang="zh-CN" altLang="en-US" smtClean="0"/>
              <a:t>材料解读：材料解读能力较弱，不能有效地对文字、图表、数据等不同材料采用不同的解读方法，不能最大限度的从材料中获取有效信息，不少考生在解读信息时出现偏差。</a:t>
            </a:r>
          </a:p>
          <a:p>
            <a:r>
              <a:rPr lang="zh-CN" altLang="en-US" smtClean="0"/>
              <a:t>历史认识：不能将具体的历史问题与整体的历史进程和特定的历史环境进行综合认识，忽视了时间与空间的统一关系，从而造成无法根据问题设问进行有针对性的整体分析和理解，出现答题错位。</a:t>
            </a:r>
          </a:p>
          <a:p>
            <a:r>
              <a:rPr lang="zh-CN" altLang="en-US" smtClean="0"/>
              <a:t>文字表达：不能充分利用试题材料所提供的历史信息和所学的历史知识，表现为文字表述空泛，缺乏证据意识，导致语言逻辑和思维层次模糊不清。</a:t>
            </a:r>
          </a:p>
          <a:p>
            <a:r>
              <a:rPr lang="en-US" altLang="zh-CN" smtClean="0"/>
              <a:t>•	</a:t>
            </a:r>
            <a:r>
              <a:rPr lang="zh-CN" altLang="en-US" smtClean="0"/>
              <a:t>第一阶段：梳理大事年表，清晰问题要求</a:t>
            </a:r>
          </a:p>
          <a:p>
            <a:r>
              <a:rPr lang="en-US" altLang="zh-CN" smtClean="0"/>
              <a:t>•	</a:t>
            </a:r>
            <a:r>
              <a:rPr lang="zh-CN" altLang="en-US" smtClean="0"/>
              <a:t>指导学生做大事年表：</a:t>
            </a:r>
          </a:p>
          <a:p>
            <a:r>
              <a:rPr lang="en-US" altLang="zh-CN" smtClean="0"/>
              <a:t>•	1.</a:t>
            </a:r>
            <a:r>
              <a:rPr lang="zh-CN" altLang="en-US" smtClean="0"/>
              <a:t>什么是大事？什么是“历史”大事？</a:t>
            </a:r>
          </a:p>
          <a:p>
            <a:r>
              <a:rPr lang="en-US" altLang="zh-CN" smtClean="0"/>
              <a:t>•	2.</a:t>
            </a:r>
            <a:r>
              <a:rPr lang="zh-CN" altLang="en-US" smtClean="0"/>
              <a:t>大事年表的基本要素有哪些？</a:t>
            </a:r>
          </a:p>
          <a:p>
            <a:r>
              <a:rPr lang="en-US" altLang="zh-CN" smtClean="0"/>
              <a:t>•	3.</a:t>
            </a:r>
            <a:r>
              <a:rPr lang="zh-CN" altLang="en-US" smtClean="0"/>
              <a:t>怎样在年表中表述历史大事？</a:t>
            </a:r>
          </a:p>
          <a:p>
            <a:endParaRPr lang="zh-CN" altLang="en-US" smtClean="0"/>
          </a:p>
        </p:txBody>
      </p:sp>
      <p:sp>
        <p:nvSpPr>
          <p:cNvPr id="40964"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fld id="{5CFCCF36-B4CE-495D-A123-171BAD61A1F8}" type="slidenum">
              <a:rPr altLang="en-US" smtClean="0">
                <a:solidFill>
                  <a:prstClr val="black"/>
                </a:solidFill>
                <a:ea typeface="Arial" panose="020B0604020202020204" pitchFamily="34" charset="0"/>
              </a:rPr>
              <a:pPr/>
              <a:t>10</a:t>
            </a:fld>
            <a:endParaRPr lang="zh-CN" altLang="en-US" smtClean="0">
              <a:solidFill>
                <a:prstClr val="black"/>
              </a:solidFill>
              <a:ea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noFill/>
        </p:spPr>
        <p:txBody>
          <a:bodyPr/>
          <a:lstStyle/>
          <a:p>
            <a:r>
              <a:rPr lang="en-US" altLang="zh-CN" smtClean="0"/>
              <a:t>1</a:t>
            </a:r>
            <a:r>
              <a:rPr lang="zh-CN" altLang="en-US" smtClean="0"/>
              <a:t>）抓“点”：概念准确到位，史实陈述清楚，阶段特征牢记，</a:t>
            </a:r>
          </a:p>
          <a:p>
            <a:r>
              <a:rPr lang="zh-CN" altLang="en-US" smtClean="0"/>
              <a:t>重要节点突出。</a:t>
            </a:r>
          </a:p>
          <a:p>
            <a:r>
              <a:rPr lang="zh-CN" altLang="en-US" smtClean="0"/>
              <a:t>（</a:t>
            </a:r>
            <a:r>
              <a:rPr lang="en-US" altLang="zh-CN" smtClean="0"/>
              <a:t>2</a:t>
            </a:r>
            <a:r>
              <a:rPr lang="zh-CN" altLang="en-US" smtClean="0"/>
              <a:t>）串“线”：即有内在联系的历史事件构成的知识线索。</a:t>
            </a:r>
          </a:p>
          <a:p>
            <a:r>
              <a:rPr lang="zh-CN" altLang="en-US" smtClean="0"/>
              <a:t>（</a:t>
            </a:r>
            <a:r>
              <a:rPr lang="en-US" altLang="zh-CN" smtClean="0"/>
              <a:t>3</a:t>
            </a:r>
            <a:r>
              <a:rPr lang="zh-CN" altLang="en-US" smtClean="0"/>
              <a:t>）铺“面”：即某一时期历史的全部内容构成的知识整体。</a:t>
            </a:r>
          </a:p>
          <a:p>
            <a:r>
              <a:rPr lang="zh-CN" altLang="en-US" smtClean="0"/>
              <a:t>（</a:t>
            </a:r>
            <a:r>
              <a:rPr lang="en-US" altLang="zh-CN" smtClean="0"/>
              <a:t>4</a:t>
            </a:r>
            <a:r>
              <a:rPr lang="zh-CN" altLang="en-US" smtClean="0"/>
              <a:t>）织“网”：即把零散的知识串联起来，“织”成完整的、</a:t>
            </a:r>
          </a:p>
          <a:p>
            <a:r>
              <a:rPr lang="zh-CN" altLang="en-US" smtClean="0"/>
              <a:t>立体的网，实现学科内的“超级链接”。</a:t>
            </a:r>
          </a:p>
          <a:p>
            <a:endParaRPr lang="zh-CN" altLang="en-US" smtClean="0"/>
          </a:p>
          <a:p>
            <a:endParaRPr lang="zh-CN" altLang="en-US" smtClean="0"/>
          </a:p>
        </p:txBody>
      </p:sp>
      <p:sp>
        <p:nvSpPr>
          <p:cNvPr id="7578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fld id="{DE1F85AE-E3BC-4A9E-92BE-AA4026CB9F7B}" type="slidenum">
              <a:rPr altLang="zh-CN" smtClean="0">
                <a:solidFill>
                  <a:prstClr val="black"/>
                </a:solidFill>
                <a:ea typeface="Arial" panose="020B0604020202020204" pitchFamily="34" charset="0"/>
              </a:rPr>
              <a:pPr/>
              <a:t>13</a:t>
            </a:fld>
            <a:endParaRPr lang="zh-CN" altLang="en-US" smtClean="0">
              <a:solidFill>
                <a:prstClr val="black"/>
              </a:solidFill>
              <a:ea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p:sp>
      <p:sp>
        <p:nvSpPr>
          <p:cNvPr id="93187" name="备注占位符 2"/>
          <p:cNvSpPr>
            <a:spLocks noGrp="1"/>
          </p:cNvSpPr>
          <p:nvPr>
            <p:ph type="body" idx="1"/>
          </p:nvPr>
        </p:nvSpPr>
        <p:spPr>
          <a:noFill/>
        </p:spPr>
        <p:txBody>
          <a:bodyPr/>
          <a:lstStyle/>
          <a:p>
            <a:endParaRPr lang="zh-CN" altLang="en-US" smtClean="0"/>
          </a:p>
        </p:txBody>
      </p:sp>
      <p:sp>
        <p:nvSpPr>
          <p:cNvPr id="93188"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fld id="{14CD2FC2-749F-4585-BD4E-35870BF2C74C}" type="slidenum">
              <a:rPr altLang="zh-CN" smtClean="0">
                <a:solidFill>
                  <a:prstClr val="black"/>
                </a:solidFill>
                <a:ea typeface="Arial" panose="020B0604020202020204" pitchFamily="34" charset="0"/>
              </a:rPr>
              <a:pPr/>
              <a:t>23</a:t>
            </a:fld>
            <a:endParaRPr lang="zh-CN" altLang="en-US" smtClean="0">
              <a:solidFill>
                <a:prstClr val="black"/>
              </a:solidFill>
              <a:ea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8463" y="1243013"/>
            <a:ext cx="5964237" cy="33559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1351E-23C5-4DB6-9532-C7AC1FAFE92E}" type="slidenum">
              <a:rPr lang="zh-CN" altLang="en-US" smtClean="0"/>
              <a:pPr/>
              <a:t>51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p:sp>
      <p:sp>
        <p:nvSpPr>
          <p:cNvPr id="9219" name="备注占位符 2"/>
          <p:cNvSpPr>
            <a:spLocks noGrp="1"/>
          </p:cNvSpPr>
          <p:nvPr>
            <p:ph type="body" idx="1"/>
          </p:nvPr>
        </p:nvSpPr>
        <p:spPr/>
        <p:txBody>
          <a:bodyPr wrap="square" lIns="91440" tIns="45720" rIns="91440" bIns="45720" anchor="t"/>
          <a:lstStyle/>
          <a:p>
            <a:pPr lvl="0"/>
            <a:r>
              <a:rPr lang="zh-CN" altLang="en-US" dirty="0">
                <a:ea typeface="宋体" panose="02010600030101010101" pitchFamily="2" charset="-122"/>
              </a:rPr>
              <a:t>选择题的解题技巧</a:t>
            </a:r>
          </a:p>
          <a:p>
            <a:pPr lvl="0"/>
            <a:r>
              <a:rPr lang="zh-CN" altLang="en-US" dirty="0">
                <a:ea typeface="宋体" panose="02010600030101010101" pitchFamily="2" charset="-122"/>
              </a:rPr>
              <a:t>    ①阅读题干审题意（阅读题干材料，把握材料中心思想，考查哪一主干知识）</a:t>
            </a:r>
          </a:p>
          <a:p>
            <a:pPr lvl="0"/>
            <a:r>
              <a:rPr lang="zh-CN" altLang="en-US" dirty="0">
                <a:ea typeface="宋体" panose="02010600030101010101" pitchFamily="2" charset="-122"/>
              </a:rPr>
              <a:t>    ②研究题眼好入门（研究设问的指向，即题眼，明确从什么方向进行选择）</a:t>
            </a:r>
          </a:p>
          <a:p>
            <a:pPr lvl="0"/>
            <a:r>
              <a:rPr lang="zh-CN" altLang="en-US" dirty="0">
                <a:ea typeface="宋体" panose="02010600030101010101" pitchFamily="2" charset="-122"/>
              </a:rPr>
              <a:t>    ③排除无效干扰项（不要急于直接进行选择，而是要先进行排除，看选项是否符合史实、是否全面体现材料，排除一些干扰项）</a:t>
            </a:r>
          </a:p>
          <a:p>
            <a:pPr lvl="0"/>
            <a:r>
              <a:rPr lang="zh-CN" altLang="en-US" dirty="0">
                <a:ea typeface="宋体" panose="02010600030101010101" pitchFamily="2" charset="-122"/>
              </a:rPr>
              <a:t>    ④二次再审关键词（时间、空间、程度形容词）</a:t>
            </a:r>
          </a:p>
          <a:p>
            <a:pPr lvl="0"/>
            <a:r>
              <a:rPr lang="zh-CN" altLang="en-US" dirty="0">
                <a:ea typeface="宋体" panose="02010600030101010101" pitchFamily="2" charset="-122"/>
              </a:rPr>
              <a:t>    ⑤比较之后见分晓（把余下的选项进行比较，选出和题干逻辑关系的选项）</a:t>
            </a: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buChar char="•"/>
            </a:pPr>
            <a:fld id="{9A0DB2DC-4C9A-4742-B13C-FB6460FD3503}" type="slidenum">
              <a:rPr lang="en-US" altLang="en-US" sz="1200" dirty="0">
                <a:cs typeface="Arial" panose="020B0604020202020204" pitchFamily="34" charset="0"/>
              </a:rPr>
              <a:pPr lvl="0" algn="r" eaLnBrk="1" hangingPunct="1">
                <a:buChar char="•"/>
              </a:pPr>
              <a:t>59</a:t>
            </a:fld>
            <a:endParaRPr lang="en-US" altLang="en-US" sz="1200" dirty="0">
              <a:ea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p:sp>
      <p:sp>
        <p:nvSpPr>
          <p:cNvPr id="55299" name="备注占位符 2"/>
          <p:cNvSpPr>
            <a:spLocks noGrp="1"/>
          </p:cNvSpPr>
          <p:nvPr>
            <p:ph type="body" idx="1"/>
          </p:nvPr>
        </p:nvSpPr>
        <p:spPr/>
        <p:txBody>
          <a:bodyPr wrap="square" lIns="91440" tIns="45720" rIns="91440" bIns="45720" anchor="t"/>
          <a:lstStyle/>
          <a:p>
            <a:pPr lvl="0"/>
            <a:endParaRPr lang="zh-CN" altLang="en-US" dirty="0">
              <a:ea typeface="宋体" panose="02010600030101010101" pitchFamily="2" charset="-122"/>
            </a:endParaRPr>
          </a:p>
        </p:txBody>
      </p:sp>
      <p:sp>
        <p:nvSpPr>
          <p:cNvPr id="5530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buChar char="•"/>
            </a:pPr>
            <a:fld id="{9A0DB2DC-4C9A-4742-B13C-FB6460FD3503}" type="slidenum">
              <a:rPr lang="en-US" altLang="zh-CN" sz="1200" dirty="0">
                <a:cs typeface="Arial" panose="020B0604020202020204" pitchFamily="34" charset="0"/>
              </a:rPr>
              <a:pPr lvl="0" algn="r" eaLnBrk="1" hangingPunct="1">
                <a:buChar char="•"/>
              </a:pPr>
              <a:t>82</a:t>
            </a:fld>
            <a:endParaRPr lang="en-US" altLang="zh-CN" sz="1200" dirty="0">
              <a:ea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b="1"/>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801978"/>
            <a:ext cx="9144000" cy="1455821"/>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E8835417-0AF3-434F-8584-0D6EFCA87748}" type="datetimeFigureOut">
              <a:rPr lang="zh-CN" altLang="en-US">
                <a:solidFill>
                  <a:prstClr val="white"/>
                </a:solidFill>
              </a:rPr>
              <a:pPr>
                <a:defRPr/>
              </a:pPr>
              <a:t>2019/3/24 Sunday</a:t>
            </a:fld>
            <a:endParaRPr lang="zh-CN" altLang="en-US">
              <a:solidFill>
                <a:prstClr val="white"/>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6" name="灯片编号占位符 5"/>
          <p:cNvSpPr>
            <a:spLocks noGrp="1"/>
          </p:cNvSpPr>
          <p:nvPr>
            <p:ph type="sldNum" sz="quarter" idx="12"/>
          </p:nvPr>
        </p:nvSpPr>
        <p:spPr/>
        <p:txBody>
          <a:bodyPr/>
          <a:lstStyle>
            <a:lvl1pPr>
              <a:defRPr/>
            </a:lvl1pPr>
          </a:lstStyle>
          <a:p>
            <a:pPr>
              <a:defRPr/>
            </a:pPr>
            <a:fld id="{AA9B274C-DEF6-48EA-A812-D88DF2C7ADAA}"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914400" y="685800"/>
            <a:ext cx="10363200" cy="55435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3" name="日期占位符 3"/>
          <p:cNvSpPr>
            <a:spLocks noGrp="1"/>
          </p:cNvSpPr>
          <p:nvPr>
            <p:ph type="dt" sz="half" idx="14"/>
          </p:nvPr>
        </p:nvSpPr>
        <p:spPr/>
        <p:txBody>
          <a:bodyPr/>
          <a:lstStyle>
            <a:lvl1pPr>
              <a:defRPr/>
            </a:lvl1pPr>
          </a:lstStyle>
          <a:p>
            <a:pPr>
              <a:defRPr/>
            </a:pPr>
            <a:fld id="{2F2270E3-18E7-4CD0-B0FF-09C68E868883}" type="datetimeFigureOut">
              <a:rPr lang="zh-CN" altLang="en-US">
                <a:solidFill>
                  <a:prstClr val="white"/>
                </a:solidFill>
              </a:rPr>
              <a:pPr>
                <a:defRPr/>
              </a:pPr>
              <a:t>2019/3/24 Sunday</a:t>
            </a:fld>
            <a:endParaRPr lang="zh-CN" altLang="en-US">
              <a:solidFill>
                <a:prstClr val="white"/>
              </a:solidFill>
            </a:endParaRPr>
          </a:p>
        </p:txBody>
      </p:sp>
      <p:sp>
        <p:nvSpPr>
          <p:cNvPr id="4" name="页脚占位符 4"/>
          <p:cNvSpPr>
            <a:spLocks noGrp="1"/>
          </p:cNvSpPr>
          <p:nvPr>
            <p:ph type="ftr" sz="quarter" idx="15"/>
          </p:nvPr>
        </p:nvSpPr>
        <p:spPr/>
        <p:txBody>
          <a:bodyPr/>
          <a:lstStyle>
            <a:lvl1pPr>
              <a:defRPr/>
            </a:lvl1pPr>
          </a:lstStyle>
          <a:p>
            <a:pPr>
              <a:defRPr/>
            </a:pPr>
            <a:endParaRPr lang="zh-CN" altLang="en-US">
              <a:solidFill>
                <a:prstClr val="white"/>
              </a:solidFill>
            </a:endParaRPr>
          </a:p>
        </p:txBody>
      </p:sp>
      <p:sp>
        <p:nvSpPr>
          <p:cNvPr id="5" name="灯片编号占位符 5"/>
          <p:cNvSpPr>
            <a:spLocks noGrp="1"/>
          </p:cNvSpPr>
          <p:nvPr>
            <p:ph type="sldNum" sz="quarter" idx="16"/>
          </p:nvPr>
        </p:nvSpPr>
        <p:spPr/>
        <p:txBody>
          <a:bodyPr/>
          <a:lstStyle>
            <a:lvl1pPr>
              <a:defRPr/>
            </a:lvl1pPr>
          </a:lstStyle>
          <a:p>
            <a:pPr>
              <a:defRPr/>
            </a:pPr>
            <a:fld id="{A9DA8DD8-E1DD-44F2-9FB0-5B40DBD5E8D1}"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custDataLst>
              <p:tags r:id="rId1"/>
            </p:custDataLst>
          </p:nvPr>
        </p:nvSpPr>
        <p:spPr/>
        <p:txBody>
          <a:bodyPr/>
          <a:lstStyle>
            <a:lvl1pPr>
              <a:defRPr/>
            </a:lvl1pPr>
          </a:lstStyle>
          <a:p>
            <a:pPr>
              <a:defRPr/>
            </a:pPr>
            <a:fld id="{B48DC789-9948-4847-949D-0E80335A5139}" type="datetimeFigureOut">
              <a:rPr lang="zh-CN" altLang="en-US"/>
              <a:pPr>
                <a:defRPr/>
              </a:pPr>
              <a:t>2019/3/24 Sunday</a:t>
            </a:fld>
            <a:endParaRPr lang="zh-CN" altLang="en-US"/>
          </a:p>
        </p:txBody>
      </p:sp>
      <p:sp>
        <p:nvSpPr>
          <p:cNvPr id="4"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3"/>
            </p:custDataLst>
          </p:nvPr>
        </p:nvSpPr>
        <p:spPr/>
        <p:txBody>
          <a:bodyPr/>
          <a:lstStyle>
            <a:lvl1pPr>
              <a:defRPr/>
            </a:lvl1pPr>
          </a:lstStyle>
          <a:p>
            <a:pPr>
              <a:defRPr/>
            </a:pPr>
            <a:fld id="{75D52B35-15C8-4F80-BFCA-1A730D64EFFC}"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635900" y="1713600"/>
            <a:ext cx="6241693" cy="11808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1635900" y="2894400"/>
            <a:ext cx="8920200" cy="2707200"/>
          </a:xfrm>
        </p:spPr>
        <p:txBody>
          <a:bodyPr>
            <a:normAutofit/>
          </a:bodyPr>
          <a:lstStyle>
            <a:lvl1pPr marL="342900" indent="-342900" algn="just">
              <a:buFont typeface="Arial" panose="020B0604020202020204" pitchFamily="34" charset="0"/>
              <a:buChar char="•"/>
              <a:defRPr sz="2400"/>
            </a:lvl1pPr>
            <a:lvl2pPr marL="685800" indent="-342900" algn="just">
              <a:buFont typeface="Arial" panose="020B0604020202020204" pitchFamily="34" charset="0"/>
              <a:buChar char="•"/>
              <a:defRPr sz="2000"/>
            </a:lvl2pPr>
            <a:lvl3pPr marL="1028700" indent="-342900" algn="just">
              <a:buFont typeface="Arial" panose="020B0604020202020204" pitchFamily="34" charset="0"/>
              <a:buChar char="•"/>
              <a:defRPr sz="1800"/>
            </a:lvl3pPr>
            <a:lvl4pPr marL="1371600" indent="-342900" algn="just">
              <a:buFont typeface="Arial" panose="020B0604020202020204" pitchFamily="34" charset="0"/>
              <a:buChar char="•"/>
              <a:defRPr sz="1800"/>
            </a:lvl4pPr>
            <a:lvl5pPr marL="1714500" indent="-342900" algn="just">
              <a:buFont typeface="Arial" panose="020B0604020202020204" pitchFamily="34" charset="0"/>
              <a:buChar cha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4FE4B55-CF89-4599-BEA6-8BB53389704C}" type="datetimeFigureOut">
              <a:rPr lang="zh-CN" altLang="en-US">
                <a:solidFill>
                  <a:prstClr val="white"/>
                </a:solidFill>
              </a:rPr>
              <a:pPr>
                <a:defRPr/>
              </a:pPr>
              <a:t>2019/3/24 Sunday</a:t>
            </a:fld>
            <a:endParaRPr lang="zh-CN" altLang="en-US">
              <a:solidFill>
                <a:prstClr val="white"/>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6" name="灯片编号占位符 5"/>
          <p:cNvSpPr>
            <a:spLocks noGrp="1"/>
          </p:cNvSpPr>
          <p:nvPr>
            <p:ph type="sldNum" sz="quarter" idx="12"/>
          </p:nvPr>
        </p:nvSpPr>
        <p:spPr/>
        <p:txBody>
          <a:bodyPr/>
          <a:lstStyle>
            <a:lvl1pPr>
              <a:defRPr/>
            </a:lvl1pPr>
          </a:lstStyle>
          <a:p>
            <a:pPr>
              <a:defRPr/>
            </a:pPr>
            <a:fld id="{C39638C7-5002-409A-B0F0-DC454D7B91A3}"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846411" y="4132800"/>
            <a:ext cx="8499179" cy="1337558"/>
          </a:xfrm>
        </p:spPr>
        <p:txBody>
          <a:bodyPr>
            <a:normAutofit/>
          </a:bodyPr>
          <a:lstStyle>
            <a:lvl1pPr algn="ctr">
              <a:defRPr sz="40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1846411" y="2632614"/>
            <a:ext cx="8499179" cy="1500187"/>
          </a:xfrm>
        </p:spPr>
        <p:txBody>
          <a:bodyPr anchor="b">
            <a:normAutofit/>
          </a:bodyPr>
          <a:lstStyle>
            <a:lvl1pPr marL="0" indent="0">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2F34D19-EC13-4C29-A48E-F89AEF437EC5}" type="datetimeFigureOut">
              <a:rPr lang="zh-CN" altLang="en-US">
                <a:solidFill>
                  <a:prstClr val="white"/>
                </a:solidFill>
              </a:rPr>
              <a:pPr>
                <a:defRPr/>
              </a:pPr>
              <a:t>2019/3/24 Sunday</a:t>
            </a:fld>
            <a:endParaRPr lang="zh-CN" altLang="en-US">
              <a:solidFill>
                <a:prstClr val="white"/>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6" name="灯片编号占位符 5"/>
          <p:cNvSpPr>
            <a:spLocks noGrp="1"/>
          </p:cNvSpPr>
          <p:nvPr>
            <p:ph type="sldNum" sz="quarter" idx="12"/>
          </p:nvPr>
        </p:nvSpPr>
        <p:spPr/>
        <p:txBody>
          <a:bodyPr/>
          <a:lstStyle>
            <a:lvl1pPr>
              <a:defRPr/>
            </a:lvl1pPr>
          </a:lstStyle>
          <a:p>
            <a:pPr>
              <a:defRPr/>
            </a:pPr>
            <a:fld id="{BAC2E1E9-D53A-4C72-9707-5EA86E4B3804}"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77816" y="1007752"/>
            <a:ext cx="5980711" cy="11808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1095816" y="2188551"/>
            <a:ext cx="4857283" cy="3827238"/>
          </a:xfrm>
        </p:spPr>
        <p:txBody>
          <a:bodyPr>
            <a:noAutofit/>
          </a:bodyPr>
          <a:lstStyle>
            <a:lvl1pPr marL="285750" indent="-285750">
              <a:buFont typeface="Arial" panose="020B0604020202020204" pitchFamily="34" charset="0"/>
              <a:buChar char="•"/>
              <a:defRPr sz="2400"/>
            </a:lvl1pPr>
            <a:lvl2pPr marL="628650" indent="-285750">
              <a:buFont typeface="Arial" panose="020B0604020202020204" pitchFamily="34" charset="0"/>
              <a:buChar char="•"/>
              <a:defRPr sz="2000"/>
            </a:lvl2pPr>
            <a:lvl3pPr marL="971550" indent="-285750">
              <a:buFont typeface="Arial" panose="020B0604020202020204" pitchFamily="34" charset="0"/>
              <a:buChar char="•"/>
              <a:defRPr sz="1800"/>
            </a:lvl3pPr>
            <a:lvl4pPr marL="1314450" indent="-285750">
              <a:buFont typeface="Arial" panose="020B0604020202020204" pitchFamily="34" charset="0"/>
              <a:buChar char="•"/>
              <a:defRPr sz="1800"/>
            </a:lvl4pPr>
            <a:lvl5pPr marL="1657350" indent="-285750">
              <a:buFont typeface="Arial" panose="020B0604020202020204" pitchFamily="34" charset="0"/>
              <a:buChar cha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225816" y="2188551"/>
            <a:ext cx="4857283" cy="3827238"/>
          </a:xfrm>
        </p:spPr>
        <p:txBody>
          <a:bodyPr>
            <a:noAutofit/>
          </a:bodyPr>
          <a:lstStyle>
            <a:lvl1pPr marL="285750" indent="-285750">
              <a:buFont typeface="Arial" panose="020B0604020202020204" pitchFamily="34" charset="0"/>
              <a:buChar char="•"/>
              <a:defRPr sz="2400"/>
            </a:lvl1pPr>
            <a:lvl2pPr marL="628650" indent="-285750">
              <a:buFont typeface="Arial" panose="020B0604020202020204" pitchFamily="34" charset="0"/>
              <a:buChar char="•"/>
              <a:defRPr sz="2000"/>
            </a:lvl2pPr>
            <a:lvl3pPr marL="971550" indent="-285750">
              <a:buFont typeface="Arial" panose="020B0604020202020204" pitchFamily="34" charset="0"/>
              <a:buChar char="•"/>
              <a:defRPr sz="1800"/>
            </a:lvl3pPr>
            <a:lvl4pPr marL="1314450" indent="-285750">
              <a:buFont typeface="Arial" panose="020B0604020202020204" pitchFamily="34" charset="0"/>
              <a:buChar char="•"/>
              <a:defRPr sz="1800"/>
            </a:lvl4pPr>
            <a:lvl5pPr marL="1657350" indent="-285750">
              <a:buFont typeface="Arial" panose="020B0604020202020204" pitchFamily="34" charset="0"/>
              <a:buChar cha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8A86DDBC-C906-4414-AA2A-59A18527A3CC}" type="datetimeFigureOut">
              <a:rPr lang="zh-CN" altLang="en-US">
                <a:solidFill>
                  <a:prstClr val="white"/>
                </a:solidFill>
              </a:rPr>
              <a:pPr>
                <a:defRPr/>
              </a:pPr>
              <a:t>2019/3/24 Sunday</a:t>
            </a:fld>
            <a:endParaRPr lang="zh-CN" altLang="en-US">
              <a:solidFill>
                <a:prstClr val="white"/>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7" name="灯片编号占位符 5"/>
          <p:cNvSpPr>
            <a:spLocks noGrp="1"/>
          </p:cNvSpPr>
          <p:nvPr>
            <p:ph type="sldNum" sz="quarter" idx="12"/>
          </p:nvPr>
        </p:nvSpPr>
        <p:spPr/>
        <p:txBody>
          <a:bodyPr/>
          <a:lstStyle>
            <a:lvl1pPr>
              <a:defRPr/>
            </a:lvl1pPr>
          </a:lstStyle>
          <a:p>
            <a:pPr>
              <a:defRPr/>
            </a:pPr>
            <a:fld id="{11C1EDCC-F496-42F7-AB70-6D7782AF95D2}"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686200"/>
            <a:ext cx="10515600" cy="893446"/>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9" y="1681163"/>
            <a:ext cx="4943792" cy="823912"/>
          </a:xfrm>
        </p:spPr>
        <p:txBody>
          <a:bodyPr anchor="b">
            <a:no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789" y="2505075"/>
            <a:ext cx="4943792" cy="3684588"/>
          </a:xfrm>
        </p:spPr>
        <p:txBody>
          <a:bodyPr>
            <a:normAutofit/>
          </a:bodyPr>
          <a:lstStyle>
            <a:lvl1pPr>
              <a:defRPr sz="2400"/>
            </a:lvl1pPr>
            <a:lvl2pPr>
              <a:defRPr sz="2000"/>
            </a:lvl2pPr>
            <a:lvl3pPr>
              <a:defRPr sz="1800"/>
            </a:lvl3pPr>
            <a:lvl4pPr>
              <a:defRPr sz="1800"/>
            </a:lvl4pPr>
            <a:lvl5pP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411000" y="1681163"/>
            <a:ext cx="4942800" cy="823912"/>
          </a:xfrm>
        </p:spPr>
        <p:txBody>
          <a:bodyPr anchor="b">
            <a:no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411000" y="2505075"/>
            <a:ext cx="4942800" cy="3684588"/>
          </a:xfrm>
        </p:spPr>
        <p:txBody>
          <a:bodyPr>
            <a:normAutofit/>
          </a:bodyPr>
          <a:lstStyle>
            <a:lvl1pPr>
              <a:defRPr sz="2400"/>
            </a:lvl1pPr>
            <a:lvl2pPr>
              <a:defRPr sz="2000"/>
            </a:lvl2pPr>
            <a:lvl3pPr>
              <a:defRPr sz="1800"/>
            </a:lvl3pPr>
            <a:lvl4pPr>
              <a:defRPr sz="1800"/>
            </a:lvl4pPr>
            <a:lvl5pP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fld id="{2341764F-5A88-4A09-AA9B-71C1616A9DD4}" type="datetimeFigureOut">
              <a:rPr lang="zh-CN" altLang="en-US">
                <a:solidFill>
                  <a:prstClr val="white"/>
                </a:solidFill>
              </a:rPr>
              <a:pPr>
                <a:defRPr/>
              </a:pPr>
              <a:t>2019/3/24 Sunday</a:t>
            </a:fld>
            <a:endParaRPr lang="zh-CN" altLang="en-US">
              <a:solidFill>
                <a:prstClr val="white"/>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9" name="灯片编号占位符 5"/>
          <p:cNvSpPr>
            <a:spLocks noGrp="1"/>
          </p:cNvSpPr>
          <p:nvPr>
            <p:ph type="sldNum" sz="quarter" idx="12"/>
          </p:nvPr>
        </p:nvSpPr>
        <p:spPr/>
        <p:txBody>
          <a:bodyPr/>
          <a:lstStyle>
            <a:lvl1pPr>
              <a:defRPr/>
            </a:lvl1pPr>
          </a:lstStyle>
          <a:p>
            <a:pPr>
              <a:defRPr/>
            </a:pPr>
            <a:fld id="{BC0CDA30-593A-4E9F-8A78-80FC0E6C9DEF}"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22800" y="1123200"/>
            <a:ext cx="9144000" cy="2791074"/>
          </a:xfrm>
        </p:spPr>
        <p:txBody>
          <a:bodyPr anchor="b">
            <a:normAutofit/>
          </a:bodyPr>
          <a:lstStyle>
            <a:lvl1pPr algn="ctr">
              <a:defRPr sz="8800"/>
            </a:lvl1p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fld id="{2719A1D7-1522-4D7C-9944-59FA966CCDF3}" type="datetimeFigureOut">
              <a:rPr lang="zh-CN" altLang="en-US">
                <a:solidFill>
                  <a:prstClr val="white"/>
                </a:solidFill>
              </a:rPr>
              <a:pPr>
                <a:defRPr/>
              </a:pPr>
              <a:t>2019/3/24 Sunday</a:t>
            </a:fld>
            <a:endParaRPr lang="zh-CN" altLang="en-US">
              <a:solidFill>
                <a:prstClr val="white"/>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5" name="灯片编号占位符 5"/>
          <p:cNvSpPr>
            <a:spLocks noGrp="1"/>
          </p:cNvSpPr>
          <p:nvPr>
            <p:ph type="sldNum" sz="quarter" idx="12"/>
          </p:nvPr>
        </p:nvSpPr>
        <p:spPr/>
        <p:txBody>
          <a:bodyPr/>
          <a:lstStyle>
            <a:lvl1pPr>
              <a:defRPr/>
            </a:lvl1pPr>
          </a:lstStyle>
          <a:p>
            <a:pPr>
              <a:defRPr/>
            </a:pPr>
            <a:fld id="{1B646752-0A3B-4708-BCBA-96F42D0D0E86}"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451600"/>
            <a:ext cx="2743200" cy="365125"/>
          </a:xfrm>
        </p:spPr>
        <p:txBody>
          <a:bodyPr/>
          <a:lstStyle>
            <a:lvl1pPr>
              <a:defRPr/>
            </a:lvl1pPr>
          </a:lstStyle>
          <a:p>
            <a:pPr>
              <a:defRPr/>
            </a:pPr>
            <a:fld id="{068D502D-75CE-47B8-82A3-715D0C0DA8BF}" type="datetimeFigureOut">
              <a:rPr lang="zh-CN" altLang="en-US">
                <a:solidFill>
                  <a:prstClr val="white"/>
                </a:solidFill>
              </a:rPr>
              <a:pPr>
                <a:defRPr/>
              </a:pPr>
              <a:t>2019/3/24 Sunday</a:t>
            </a:fld>
            <a:endParaRPr lang="zh-CN" altLang="en-US">
              <a:solidFill>
                <a:prstClr val="white"/>
              </a:solidFill>
            </a:endParaRPr>
          </a:p>
        </p:txBody>
      </p:sp>
      <p:sp>
        <p:nvSpPr>
          <p:cNvPr id="3" name="页脚占位符 2"/>
          <p:cNvSpPr>
            <a:spLocks noGrp="1"/>
          </p:cNvSpPr>
          <p:nvPr>
            <p:ph type="ftr" sz="quarter" idx="11"/>
          </p:nvPr>
        </p:nvSpPr>
        <p:spPr>
          <a:xfrm>
            <a:off x="4038600" y="6451600"/>
            <a:ext cx="4114800" cy="365125"/>
          </a:xfrm>
        </p:spPr>
        <p:txBody>
          <a:bodyPr/>
          <a:lstStyle>
            <a:lvl1pPr>
              <a:defRPr/>
            </a:lvl1pPr>
          </a:lstStyle>
          <a:p>
            <a:pPr>
              <a:defRPr/>
            </a:pPr>
            <a:endParaRPr lang="zh-CN" altLang="en-US">
              <a:solidFill>
                <a:prstClr val="white"/>
              </a:solidFill>
            </a:endParaRPr>
          </a:p>
        </p:txBody>
      </p:sp>
      <p:sp>
        <p:nvSpPr>
          <p:cNvPr id="4" name="灯片编号占位符 3"/>
          <p:cNvSpPr>
            <a:spLocks noGrp="1"/>
          </p:cNvSpPr>
          <p:nvPr>
            <p:ph type="sldNum" sz="quarter" idx="12"/>
          </p:nvPr>
        </p:nvSpPr>
        <p:spPr>
          <a:xfrm>
            <a:off x="8610600" y="6451600"/>
            <a:ext cx="2743200" cy="365125"/>
          </a:xfrm>
        </p:spPr>
        <p:txBody>
          <a:bodyPr/>
          <a:lstStyle>
            <a:lvl1pPr>
              <a:defRPr/>
            </a:lvl1pPr>
          </a:lstStyle>
          <a:p>
            <a:pPr>
              <a:defRPr/>
            </a:pPr>
            <a:fld id="{14E4D678-51DC-4722-BAB7-B340765894B1}"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711200"/>
            <a:ext cx="4262400" cy="1600200"/>
          </a:xfrm>
        </p:spPr>
        <p:txBody>
          <a:bodyPr anchor="t">
            <a:noAutofit/>
          </a:bodyPr>
          <a:lstStyle>
            <a:lvl1pPr>
              <a:defRPr sz="32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352521" y="733425"/>
            <a:ext cx="59712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839788" y="2311400"/>
            <a:ext cx="42624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8D51079-9736-4889-A9DA-71B0C2C11E60}" type="datetimeFigureOut">
              <a:rPr lang="zh-CN" altLang="en-US">
                <a:solidFill>
                  <a:prstClr val="white"/>
                </a:solidFill>
              </a:rPr>
              <a:pPr>
                <a:defRPr/>
              </a:pPr>
              <a:t>2019/3/24 Sunday</a:t>
            </a:fld>
            <a:endParaRPr lang="zh-CN" altLang="en-US">
              <a:solidFill>
                <a:prstClr val="white"/>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7" name="灯片编号占位符 5"/>
          <p:cNvSpPr>
            <a:spLocks noGrp="1"/>
          </p:cNvSpPr>
          <p:nvPr>
            <p:ph type="sldNum" sz="quarter" idx="12"/>
          </p:nvPr>
        </p:nvSpPr>
        <p:spPr/>
        <p:txBody>
          <a:bodyPr/>
          <a:lstStyle>
            <a:lvl1pPr>
              <a:defRPr/>
            </a:lvl1pPr>
          </a:lstStyle>
          <a:p>
            <a:pPr>
              <a:defRPr/>
            </a:pPr>
            <a:fld id="{FA4F1FEF-D557-4572-94C4-2F013B586F11}"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617219"/>
            <a:ext cx="2628900" cy="5559744"/>
          </a:xfrm>
        </p:spPr>
        <p:txBody>
          <a:bodyPr vert="eaVert"/>
          <a:lstStyle>
            <a:lvl1pPr>
              <a:defRPr sz="2400"/>
            </a:lvl1p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838200" y="617220"/>
            <a:ext cx="7734300" cy="5559743"/>
          </a:xfrm>
        </p:spPr>
        <p:txBody>
          <a:bodyPr vert="eaVert">
            <a:normAutofit/>
          </a:bodyPr>
          <a:lstStyle>
            <a:lvl1pPr marL="257175" indent="-257175">
              <a:buFont typeface="Arial" panose="020B0604020202020204" pitchFamily="34" charset="0"/>
              <a:buChar char="•"/>
              <a:defRPr sz="2400"/>
            </a:lvl1pPr>
            <a:lvl2pPr marL="600075" indent="-257175">
              <a:buFont typeface="Arial" panose="020B0604020202020204" pitchFamily="34" charset="0"/>
              <a:buChar char="•"/>
              <a:defRPr sz="2000"/>
            </a:lvl2pPr>
            <a:lvl3pPr marL="942975" indent="-257175">
              <a:buFont typeface="Arial" panose="020B0604020202020204" pitchFamily="34" charset="0"/>
              <a:buChar char="•"/>
              <a:defRPr sz="1800"/>
            </a:lvl3pPr>
            <a:lvl4pPr marL="1285875" indent="-257175">
              <a:buFont typeface="Arial" panose="020B0604020202020204" pitchFamily="34" charset="0"/>
              <a:buChar char="•"/>
              <a:defRPr sz="1800"/>
            </a:lvl4pPr>
            <a:lvl5pPr marL="1628775" indent="-257175">
              <a:buFont typeface="Arial" panose="020B0604020202020204" pitchFamily="34" charset="0"/>
              <a:buChar char="•"/>
              <a:defRPr sz="1800"/>
            </a:lvl5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A72B4542-7417-4DE3-9C5C-C5507F408C8C}" type="datetimeFigureOut">
              <a:rPr lang="zh-CN" altLang="en-US">
                <a:solidFill>
                  <a:prstClr val="white"/>
                </a:solidFill>
              </a:rPr>
              <a:pPr>
                <a:defRPr/>
              </a:pPr>
              <a:t>2019/3/24 Sunday</a:t>
            </a:fld>
            <a:endParaRPr lang="zh-CN" altLang="en-US">
              <a:solidFill>
                <a:prstClr val="white"/>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white"/>
              </a:solidFill>
            </a:endParaRPr>
          </a:p>
        </p:txBody>
      </p:sp>
      <p:sp>
        <p:nvSpPr>
          <p:cNvPr id="6" name="灯片编号占位符 5"/>
          <p:cNvSpPr>
            <a:spLocks noGrp="1"/>
          </p:cNvSpPr>
          <p:nvPr>
            <p:ph type="sldNum" sz="quarter" idx="12"/>
          </p:nvPr>
        </p:nvSpPr>
        <p:spPr/>
        <p:txBody>
          <a:bodyPr/>
          <a:lstStyle>
            <a:lvl1pPr>
              <a:defRPr/>
            </a:lvl1pPr>
          </a:lstStyle>
          <a:p>
            <a:pPr>
              <a:defRPr/>
            </a:pPr>
            <a:fld id="{0809E3F2-59E9-4496-A816-D9BFC36E31A4}" type="slidenum">
              <a:rPr altLang="en-US">
                <a:solidFill>
                  <a:prstClr val="white"/>
                </a:solidFill>
              </a:rPr>
              <a:pPr>
                <a:defRPr/>
              </a:pPr>
              <a:t>‹#›</a:t>
            </a:fld>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3"/>
            </p:custDataLst>
          </p:nvPr>
        </p:nvSpPr>
        <p:spPr bwMode="auto">
          <a:xfrm>
            <a:off x="838200" y="657225"/>
            <a:ext cx="10515600"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noChangeArrowheads="1"/>
          </p:cNvSpPr>
          <p:nvPr>
            <p:ph type="body" idx="9"/>
            <p:custDataLst>
              <p:tags r:id="rId14"/>
            </p:custDataLst>
          </p:nvPr>
        </p:nvSpPr>
        <p:spPr bwMode="auto">
          <a:xfrm>
            <a:off x="838200" y="1866900"/>
            <a:ext cx="10515600" cy="431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561138"/>
            <a:ext cx="2743200" cy="255587"/>
          </a:xfrm>
          <a:prstGeom prst="rect">
            <a:avLst/>
          </a:prstGeom>
        </p:spPr>
        <p:txBody>
          <a:bodyPr vert="horz" lIns="91440" tIns="45720" rIns="91440" bIns="45720" rtlCol="0" anchor="ctr">
            <a:normAutofit/>
          </a:bodyPr>
          <a:lstStyle>
            <a:lvl1pPr algn="l" defTabSz="683895" eaLnBrk="1" hangingPunct="1">
              <a:buFont typeface="Arial" panose="020B0604020202020204" pitchFamily="34" charset="0"/>
              <a:buNone/>
              <a:defRPr sz="1350" baseline="0" noProof="1">
                <a:solidFill>
                  <a:schemeClr val="bg1"/>
                </a:solidFill>
                <a:latin typeface="+mn-lt"/>
                <a:ea typeface="+mn-ea"/>
              </a:defRPr>
            </a:lvl1pPr>
          </a:lstStyle>
          <a:p>
            <a:pPr fontAlgn="base">
              <a:spcBef>
                <a:spcPct val="0"/>
              </a:spcBef>
              <a:spcAft>
                <a:spcPct val="0"/>
              </a:spcAft>
              <a:defRPr/>
            </a:pPr>
            <a:fld id="{0DF0BCFB-EED9-4104-AAAB-E5EAE3F7F0B3}" type="datetimeFigureOut">
              <a:rPr lang="zh-CN" altLang="en-US">
                <a:solidFill>
                  <a:prstClr val="white"/>
                </a:solidFill>
              </a:rPr>
              <a:pPr fontAlgn="base">
                <a:spcBef>
                  <a:spcPct val="0"/>
                </a:spcBef>
                <a:spcAft>
                  <a:spcPct val="0"/>
                </a:spcAft>
                <a:defRPr/>
              </a:pPr>
              <a:t>2019/3/24 Sunday</a:t>
            </a:fld>
            <a:endParaRPr lang="zh-CN" altLang="en-US">
              <a:solidFill>
                <a:prstClr val="white"/>
              </a:solidFill>
            </a:endParaRPr>
          </a:p>
        </p:txBody>
      </p:sp>
      <p:sp>
        <p:nvSpPr>
          <p:cNvPr id="5" name="页脚占位符 4"/>
          <p:cNvSpPr>
            <a:spLocks noGrp="1"/>
          </p:cNvSpPr>
          <p:nvPr>
            <p:ph type="ftr" sz="quarter" idx="3"/>
          </p:nvPr>
        </p:nvSpPr>
        <p:spPr>
          <a:xfrm>
            <a:off x="4038600" y="6561138"/>
            <a:ext cx="4114800" cy="255587"/>
          </a:xfrm>
          <a:prstGeom prst="rect">
            <a:avLst/>
          </a:prstGeom>
        </p:spPr>
        <p:txBody>
          <a:bodyPr vert="horz" lIns="91440" tIns="45720" rIns="91440" bIns="45720" rtlCol="0" anchor="ctr">
            <a:normAutofit/>
          </a:bodyPr>
          <a:lstStyle>
            <a:lvl1pPr algn="ctr" defTabSz="683895" eaLnBrk="1" hangingPunct="1">
              <a:buFont typeface="Arial" panose="020B0604020202020204" pitchFamily="34" charset="0"/>
              <a:buNone/>
              <a:defRPr sz="1350" baseline="0" noProof="1">
                <a:solidFill>
                  <a:schemeClr val="bg1"/>
                </a:solidFill>
                <a:latin typeface="+mn-lt"/>
                <a:ea typeface="+mn-ea"/>
              </a:defRPr>
            </a:lvl1pPr>
          </a:lstStyle>
          <a:p>
            <a:pPr fontAlgn="base">
              <a:spcBef>
                <a:spcPct val="0"/>
              </a:spcBef>
              <a:spcAft>
                <a:spcPct val="0"/>
              </a:spcAft>
              <a:defRPr/>
            </a:pPr>
            <a:endParaRPr lang="zh-CN" altLang="en-US">
              <a:solidFill>
                <a:prstClr val="white"/>
              </a:solidFill>
            </a:endParaRPr>
          </a:p>
        </p:txBody>
      </p:sp>
      <p:sp>
        <p:nvSpPr>
          <p:cNvPr id="6" name="灯片编号占位符 5"/>
          <p:cNvSpPr>
            <a:spLocks noGrp="1"/>
          </p:cNvSpPr>
          <p:nvPr>
            <p:ph type="sldNum" sz="quarter" idx="4"/>
          </p:nvPr>
        </p:nvSpPr>
        <p:spPr>
          <a:xfrm>
            <a:off x="8610600" y="6561138"/>
            <a:ext cx="2743200" cy="255587"/>
          </a:xfrm>
          <a:prstGeom prst="rect">
            <a:avLst/>
          </a:prstGeom>
        </p:spPr>
        <p:txBody>
          <a:bodyPr vert="horz" wrap="square" lIns="91440" tIns="45720" rIns="91440" bIns="45720" numCol="1" anchor="ctr" anchorCtr="0" compatLnSpc="1">
            <a:normAutofit/>
          </a:bodyPr>
          <a:lstStyle>
            <a:lvl1pPr algn="r" defTabSz="682625" eaLnBrk="1" hangingPunct="1">
              <a:buFont typeface="Arial" panose="020B0604020202020204" pitchFamily="34" charset="0"/>
              <a:buNone/>
              <a:defRPr sz="1300" noProof="1">
                <a:solidFill>
                  <a:schemeClr val="bg1"/>
                </a:solidFill>
              </a:defRPr>
            </a:lvl1pPr>
          </a:lstStyle>
          <a:p>
            <a:pPr fontAlgn="base">
              <a:spcBef>
                <a:spcPct val="0"/>
              </a:spcBef>
              <a:spcAft>
                <a:spcPct val="0"/>
              </a:spcAft>
              <a:defRPr/>
            </a:pPr>
            <a:fld id="{B2752D02-95B4-47C4-B784-0DACBE2595A1}" type="slidenum">
              <a:rPr altLang="en-US">
                <a:solidFill>
                  <a:prstClr val="white"/>
                </a:solidFill>
              </a:rPr>
              <a:pPr fontAlgn="base">
                <a:spcBef>
                  <a:spcPct val="0"/>
                </a:spcBef>
                <a:spcAft>
                  <a:spcPct val="0"/>
                </a:spcAft>
                <a:defRPr/>
              </a:pPr>
              <a:t>‹#›</a:t>
            </a:fld>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0" fontAlgn="base" hangingPunct="0">
        <a:lnSpc>
          <a:spcPct val="90000"/>
        </a:lnSpc>
        <a:spcBef>
          <a:spcPct val="0"/>
        </a:spcBef>
        <a:spcAft>
          <a:spcPct val="0"/>
        </a:spcAft>
        <a:defRPr sz="2800" b="1" kern="1200">
          <a:solidFill>
            <a:schemeClr val="accent1"/>
          </a:solidFill>
          <a:latin typeface="+mj-lt"/>
          <a:ea typeface="+mj-ea"/>
          <a:cs typeface="+mj-cs"/>
        </a:defRPr>
      </a:lvl1pPr>
      <a:lvl2pPr algn="l" defTabSz="685800" rtl="0" eaLnBrk="0" fontAlgn="base" hangingPunct="0">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2pPr>
      <a:lvl3pPr algn="l" defTabSz="685800" rtl="0" eaLnBrk="0" fontAlgn="base" hangingPunct="0">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3pPr>
      <a:lvl4pPr algn="l" defTabSz="685800" rtl="0" eaLnBrk="0" fontAlgn="base" hangingPunct="0">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4pPr>
      <a:lvl5pPr algn="l" defTabSz="685800" rtl="0" eaLnBrk="0" fontAlgn="base" hangingPunct="0">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5pPr>
      <a:lvl6pPr marL="457200" algn="l" defTabSz="685800" rtl="0" fontAlgn="base">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6pPr>
      <a:lvl7pPr marL="914400" algn="l" defTabSz="685800" rtl="0" fontAlgn="base">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7pPr>
      <a:lvl8pPr marL="1371600" algn="l" defTabSz="685800" rtl="0" fontAlgn="base">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8pPr>
      <a:lvl9pPr marL="1828800" algn="l" defTabSz="685800" rtl="0" fontAlgn="base">
        <a:lnSpc>
          <a:spcPct val="90000"/>
        </a:lnSpc>
        <a:spcBef>
          <a:spcPct val="0"/>
        </a:spcBef>
        <a:spcAft>
          <a:spcPct val="0"/>
        </a:spcAft>
        <a:defRPr sz="2800" b="1">
          <a:solidFill>
            <a:schemeClr val="accent1"/>
          </a:solidFill>
          <a:latin typeface="Arial" panose="020B0604020202020204" pitchFamily="34" charset="0"/>
          <a:ea typeface="黑体" panose="02010600030101010101" pitchFamily="49" charset="-122"/>
        </a:defRPr>
      </a:lvl9pPr>
    </p:titleStyle>
    <p:bodyStyle>
      <a:lvl1pPr marL="257175" indent="-257175" algn="l" defTabSz="685800" rtl="0" eaLnBrk="0" fontAlgn="base" hangingPunct="0">
        <a:lnSpc>
          <a:spcPct val="110000"/>
        </a:lnSpc>
        <a:spcBef>
          <a:spcPts val="450"/>
        </a:spcBef>
        <a:spcAft>
          <a:spcPct val="0"/>
        </a:spcAft>
        <a:buFont typeface="Arial" panose="020B0604020202020204" pitchFamily="34" charset="0"/>
        <a:buChar char="•"/>
        <a:defRPr sz="2400" kern="1200">
          <a:solidFill>
            <a:srgbClr val="767171"/>
          </a:solidFill>
          <a:latin typeface="+mn-lt"/>
          <a:ea typeface="+mn-ea"/>
          <a:cs typeface="+mn-cs"/>
        </a:defRPr>
      </a:lvl1pPr>
      <a:lvl2pPr marL="600075" indent="-257175" algn="l" defTabSz="685800" rtl="0" eaLnBrk="0" fontAlgn="base" hangingPunct="0">
        <a:lnSpc>
          <a:spcPct val="110000"/>
        </a:lnSpc>
        <a:spcBef>
          <a:spcPts val="450"/>
        </a:spcBef>
        <a:spcAft>
          <a:spcPct val="0"/>
        </a:spcAft>
        <a:buFont typeface="Arial" panose="020B0604020202020204" pitchFamily="34" charset="0"/>
        <a:buChar char="•"/>
        <a:defRPr sz="2000" kern="1200">
          <a:solidFill>
            <a:srgbClr val="767171"/>
          </a:solidFill>
          <a:latin typeface="+mn-lt"/>
          <a:ea typeface="+mn-ea"/>
          <a:cs typeface="+mn-cs"/>
        </a:defRPr>
      </a:lvl2pPr>
      <a:lvl3pPr marL="942975" indent="-257175" algn="l" defTabSz="685800" rtl="0" eaLnBrk="0" fontAlgn="base" hangingPunct="0">
        <a:lnSpc>
          <a:spcPct val="110000"/>
        </a:lnSpc>
        <a:spcBef>
          <a:spcPts val="450"/>
        </a:spcBef>
        <a:spcAft>
          <a:spcPct val="0"/>
        </a:spcAft>
        <a:buFont typeface="Arial" panose="020B0604020202020204" pitchFamily="34" charset="0"/>
        <a:buChar char="•"/>
        <a:defRPr kern="1200">
          <a:solidFill>
            <a:srgbClr val="767171"/>
          </a:solidFill>
          <a:latin typeface="+mn-lt"/>
          <a:ea typeface="+mn-ea"/>
          <a:cs typeface="+mn-cs"/>
        </a:defRPr>
      </a:lvl3pPr>
      <a:lvl4pPr marL="1243330" indent="-214630" algn="l" defTabSz="685800" rtl="0" eaLnBrk="0" fontAlgn="base" hangingPunct="0">
        <a:lnSpc>
          <a:spcPct val="110000"/>
        </a:lnSpc>
        <a:spcBef>
          <a:spcPts val="450"/>
        </a:spcBef>
        <a:spcAft>
          <a:spcPct val="0"/>
        </a:spcAft>
        <a:buFont typeface="Arial" panose="020B0604020202020204" pitchFamily="34" charset="0"/>
        <a:buChar char="•"/>
        <a:defRPr kern="1200">
          <a:solidFill>
            <a:srgbClr val="767171"/>
          </a:solidFill>
          <a:latin typeface="+mn-lt"/>
          <a:ea typeface="+mn-ea"/>
          <a:cs typeface="+mn-cs"/>
        </a:defRPr>
      </a:lvl4pPr>
      <a:lvl5pPr marL="1586230" indent="-214630" algn="l" defTabSz="685800" rtl="0" eaLnBrk="0" fontAlgn="base" hangingPunct="0">
        <a:lnSpc>
          <a:spcPct val="110000"/>
        </a:lnSpc>
        <a:spcBef>
          <a:spcPts val="450"/>
        </a:spcBef>
        <a:spcAft>
          <a:spcPct val="0"/>
        </a:spcAft>
        <a:buFont typeface="Arial" panose="020B0604020202020204" pitchFamily="34" charset="0"/>
        <a:buChar char="•"/>
        <a:defRPr kern="1200">
          <a:solidFill>
            <a:srgbClr val="76717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6.gif"/></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42.jpeg"/></Relationships>
</file>

<file path=ppt/slides/_rels/slide9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0.png"/></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a:xfrm>
            <a:off x="1157605" y="701675"/>
            <a:ext cx="9979025" cy="2663825"/>
          </a:xfrm>
        </p:spPr>
        <p:txBody>
          <a:bodyPr anchor="ctr">
            <a:normAutofit/>
          </a:bodyPr>
          <a:lstStyle/>
          <a:p>
            <a:pPr defTabSz="914400" eaLnBrk="1" hangingPunct="1">
              <a:lnSpc>
                <a:spcPct val="140000"/>
              </a:lnSpc>
              <a:defRPr/>
            </a:pPr>
            <a:r>
              <a:rPr lang="zh-CN" altLang="en-US" sz="5400" dirty="0" smtClean="0">
                <a:solidFill>
                  <a:srgbClr val="FF0000"/>
                </a:solidFill>
                <a:effectLst>
                  <a:outerShdw blurRad="38100" dist="38100" dir="2700000" algn="tl">
                    <a:srgbClr val="C0C0C0"/>
                  </a:outerShdw>
                </a:effectLst>
                <a:latin typeface="黑体" panose="02010600030101010101" pitchFamily="49" charset="-122"/>
                <a:ea typeface="黑体" panose="02010600030101010101" pitchFamily="49" charset="-122"/>
                <a:cs typeface="黑体" panose="02010600030101010101" pitchFamily="49" charset="-122"/>
              </a:rPr>
              <a:t>明确方向  讲究方法  提高实效</a:t>
            </a:r>
          </a:p>
        </p:txBody>
      </p:sp>
      <p:sp>
        <p:nvSpPr>
          <p:cNvPr id="4099" name="文本框 1"/>
          <p:cNvSpPr txBox="1">
            <a:spLocks noChangeArrowheads="1"/>
          </p:cNvSpPr>
          <p:nvPr/>
        </p:nvSpPr>
        <p:spPr bwMode="auto">
          <a:xfrm>
            <a:off x="3507105" y="4869180"/>
            <a:ext cx="7629525"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en-US" altLang="zh-CN" sz="3600" b="1" dirty="0">
                <a:solidFill>
                  <a:srgbClr val="0070C0"/>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srgbClr val="0070C0"/>
                </a:solidFill>
                <a:latin typeface="楷体" panose="02010609060101010101" pitchFamily="49" charset="-122"/>
                <a:ea typeface="楷体" panose="02010609060101010101" pitchFamily="49" charset="-122"/>
                <a:cs typeface="楷体" panose="02010609060101010101" pitchFamily="49" charset="-122"/>
              </a:rPr>
              <a:t>河北省南和中学  张改强</a:t>
            </a:r>
          </a:p>
        </p:txBody>
      </p:sp>
      <p:sp>
        <p:nvSpPr>
          <p:cNvPr id="4" name="矩形 3"/>
          <p:cNvSpPr/>
          <p:nvPr/>
        </p:nvSpPr>
        <p:spPr>
          <a:xfrm>
            <a:off x="2425065" y="3279140"/>
            <a:ext cx="8613775" cy="706755"/>
          </a:xfrm>
          <a:prstGeom prst="rect">
            <a:avLst/>
          </a:prstGeom>
        </p:spPr>
        <p:txBody>
          <a:bodyPr wrap="square">
            <a:spAutoFit/>
          </a:bodyPr>
          <a:lstStyle/>
          <a:p>
            <a:pPr eaLnBrk="0" fontAlgn="base" hangingPunct="0">
              <a:spcBef>
                <a:spcPct val="0"/>
              </a:spcBef>
              <a:spcAft>
                <a:spcPct val="0"/>
              </a:spcAft>
              <a:defRPr/>
            </a:pPr>
            <a:r>
              <a:rPr lang="en-US" altLang="zh-CN" sz="4000" b="1" dirty="0">
                <a:solidFill>
                  <a:prstClr val="black"/>
                </a:solidFill>
                <a:effectLst>
                  <a:outerShdw blurRad="38100" dist="38100" dir="2700000" algn="tl">
                    <a:srgbClr val="C0C0C0"/>
                  </a:outerShdw>
                </a:effectLst>
                <a:latin typeface="汉真广标" pitchFamily="49" charset="-122"/>
                <a:ea typeface="汉真广标" pitchFamily="49" charset="-122"/>
              </a:rPr>
              <a:t>     ——</a:t>
            </a:r>
            <a:r>
              <a:rPr lang="zh-CN" altLang="en-US" sz="4000" b="1" dirty="0">
                <a:solidFill>
                  <a:prstClr val="black"/>
                </a:solidFill>
                <a:effectLst>
                  <a:outerShdw blurRad="38100" dist="38100" dir="2700000" algn="tl">
                    <a:srgbClr val="C0C0C0"/>
                  </a:outerShdw>
                </a:effectLst>
                <a:latin typeface="汉真广标" pitchFamily="49" charset="-122"/>
                <a:ea typeface="汉真广标" pitchFamily="49" charset="-122"/>
              </a:rPr>
              <a:t>新</a:t>
            </a:r>
            <a:r>
              <a:rPr lang="zh-CN" altLang="en-US" sz="4000" b="1" dirty="0" smtClean="0">
                <a:solidFill>
                  <a:prstClr val="black"/>
                </a:solidFill>
                <a:effectLst>
                  <a:outerShdw blurRad="38100" dist="38100" dir="2700000" algn="tl">
                    <a:srgbClr val="C0C0C0"/>
                  </a:outerShdw>
                </a:effectLst>
                <a:latin typeface="汉真广标" pitchFamily="49" charset="-122"/>
                <a:ea typeface="汉真广标" pitchFamily="49" charset="-122"/>
              </a:rPr>
              <a:t>考改背景下历史备</a:t>
            </a:r>
            <a:r>
              <a:rPr lang="zh-CN" altLang="en-US" sz="4000" b="1" dirty="0">
                <a:solidFill>
                  <a:prstClr val="black"/>
                </a:solidFill>
                <a:effectLst>
                  <a:outerShdw blurRad="38100" dist="38100" dir="2700000" algn="tl">
                    <a:srgbClr val="C0C0C0"/>
                  </a:outerShdw>
                </a:effectLst>
                <a:latin typeface="汉真广标" pitchFamily="49" charset="-122"/>
                <a:ea typeface="汉真广标" pitchFamily="49" charset="-122"/>
              </a:rPr>
              <a:t>考方略</a:t>
            </a:r>
            <a:endParaRPr lang="zh-CN" altLang="en-US" sz="4000" b="1" dirty="0">
              <a:solidFill>
                <a:prstClr val="black"/>
              </a:solidFill>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080250" y="2182813"/>
            <a:ext cx="4184650" cy="3046412"/>
          </a:xfrm>
          <a:prstGeom prst="rect">
            <a:avLst/>
          </a:prstGeom>
          <a:noFill/>
          <a:ln w="25400">
            <a:solidFill>
              <a:srgbClr val="FF0000"/>
            </a:solidFill>
            <a:prstDash val="sysDot"/>
            <a:miter lim="800000"/>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0"/>
              </a:spcBef>
              <a:spcAft>
                <a:spcPct val="0"/>
              </a:spcAft>
              <a:buFont typeface="Arial" panose="020B0604020202020204" pitchFamily="34" charset="0"/>
              <a:buNone/>
            </a:pPr>
            <a:r>
              <a:rPr lang="zh-CN" altLang="en-US" sz="3200">
                <a:solidFill>
                  <a:srgbClr val="000099"/>
                </a:solidFill>
                <a:latin typeface="黑体" panose="02010600030101010101" pitchFamily="49" charset="-122"/>
              </a:rPr>
              <a:t>主干知识掌握</a:t>
            </a:r>
            <a:r>
              <a:rPr lang="zh-CN" altLang="en-US" sz="3200">
                <a:solidFill>
                  <a:srgbClr val="FF0000"/>
                </a:solidFill>
                <a:latin typeface="黑体" panose="02010600030101010101" pitchFamily="49" charset="-122"/>
              </a:rPr>
              <a:t>不足</a:t>
            </a:r>
            <a:endParaRPr lang="en-US" altLang="zh-CN" sz="3200">
              <a:solidFill>
                <a:srgbClr val="FF0000"/>
              </a:solidFill>
              <a:latin typeface="黑体" panose="02010600030101010101" pitchFamily="49" charset="-122"/>
            </a:endParaRPr>
          </a:p>
          <a:p>
            <a:pPr algn="ctr" fontAlgn="base">
              <a:lnSpc>
                <a:spcPct val="100000"/>
              </a:lnSpc>
              <a:spcBef>
                <a:spcPct val="0"/>
              </a:spcBef>
              <a:spcAft>
                <a:spcPct val="0"/>
              </a:spcAft>
              <a:buFontTx/>
              <a:buNone/>
            </a:pPr>
            <a:r>
              <a:rPr lang="zh-CN" altLang="en-US" sz="3200">
                <a:solidFill>
                  <a:srgbClr val="000099"/>
                </a:solidFill>
                <a:latin typeface="黑体" panose="02010600030101010101" pitchFamily="49" charset="-122"/>
              </a:rPr>
              <a:t>阅读材料能力</a:t>
            </a:r>
            <a:r>
              <a:rPr lang="zh-CN" altLang="en-US" sz="3200">
                <a:solidFill>
                  <a:srgbClr val="FF0000"/>
                </a:solidFill>
                <a:latin typeface="黑体" panose="02010600030101010101" pitchFamily="49" charset="-122"/>
              </a:rPr>
              <a:t>欠佳</a:t>
            </a:r>
            <a:endParaRPr lang="en-US" altLang="zh-CN" sz="3200">
              <a:solidFill>
                <a:srgbClr val="FF0000"/>
              </a:solidFill>
              <a:latin typeface="黑体" panose="02010600030101010101" pitchFamily="49" charset="-122"/>
            </a:endParaRPr>
          </a:p>
          <a:p>
            <a:pPr algn="ctr" fontAlgn="base">
              <a:lnSpc>
                <a:spcPct val="100000"/>
              </a:lnSpc>
              <a:spcBef>
                <a:spcPct val="0"/>
              </a:spcBef>
              <a:spcAft>
                <a:spcPct val="0"/>
              </a:spcAft>
              <a:buFontTx/>
              <a:buNone/>
            </a:pPr>
            <a:r>
              <a:rPr lang="zh-CN" altLang="en-US" sz="3200">
                <a:solidFill>
                  <a:srgbClr val="000099"/>
                </a:solidFill>
                <a:latin typeface="黑体" panose="02010600030101010101" pitchFamily="49" charset="-122"/>
              </a:rPr>
              <a:t>历史概念理解</a:t>
            </a:r>
            <a:r>
              <a:rPr lang="zh-CN" altLang="en-US" sz="3200">
                <a:solidFill>
                  <a:srgbClr val="FF0000"/>
                </a:solidFill>
                <a:latin typeface="黑体" panose="02010600030101010101" pitchFamily="49" charset="-122"/>
              </a:rPr>
              <a:t>不准</a:t>
            </a:r>
            <a:endParaRPr lang="en-US" altLang="zh-CN" sz="3200">
              <a:solidFill>
                <a:srgbClr val="FF0000"/>
              </a:solidFill>
              <a:latin typeface="黑体" panose="02010600030101010101" pitchFamily="49" charset="-122"/>
            </a:endParaRPr>
          </a:p>
          <a:p>
            <a:pPr algn="ctr" fontAlgn="base">
              <a:lnSpc>
                <a:spcPct val="100000"/>
              </a:lnSpc>
              <a:spcBef>
                <a:spcPct val="0"/>
              </a:spcBef>
              <a:spcAft>
                <a:spcPct val="0"/>
              </a:spcAft>
              <a:buFontTx/>
              <a:buNone/>
            </a:pPr>
            <a:r>
              <a:rPr lang="zh-CN" altLang="en-US" sz="3200">
                <a:solidFill>
                  <a:srgbClr val="000099"/>
                </a:solidFill>
                <a:latin typeface="黑体" panose="02010600030101010101" pitchFamily="49" charset="-122"/>
              </a:rPr>
              <a:t>独立思考能力</a:t>
            </a:r>
            <a:r>
              <a:rPr lang="zh-CN" altLang="en-US" sz="3200">
                <a:solidFill>
                  <a:srgbClr val="FF0000"/>
                </a:solidFill>
                <a:latin typeface="黑体" panose="02010600030101010101" pitchFamily="49" charset="-122"/>
              </a:rPr>
              <a:t>欠缺</a:t>
            </a:r>
            <a:endParaRPr lang="en-US" altLang="zh-CN" sz="3200">
              <a:solidFill>
                <a:srgbClr val="FF0000"/>
              </a:solidFill>
              <a:latin typeface="黑体" panose="02010600030101010101" pitchFamily="49" charset="-122"/>
            </a:endParaRPr>
          </a:p>
          <a:p>
            <a:pPr algn="ctr" fontAlgn="base">
              <a:lnSpc>
                <a:spcPct val="100000"/>
              </a:lnSpc>
              <a:spcBef>
                <a:spcPct val="0"/>
              </a:spcBef>
              <a:spcAft>
                <a:spcPct val="0"/>
              </a:spcAft>
              <a:buFontTx/>
              <a:buNone/>
            </a:pPr>
            <a:r>
              <a:rPr lang="zh-CN" altLang="en-US" sz="3200">
                <a:solidFill>
                  <a:srgbClr val="000099"/>
                </a:solidFill>
                <a:latin typeface="黑体" panose="02010600030101010101" pitchFamily="49" charset="-122"/>
              </a:rPr>
              <a:t>知识迁移能力</a:t>
            </a:r>
            <a:r>
              <a:rPr lang="zh-CN" altLang="en-US" sz="3200">
                <a:solidFill>
                  <a:srgbClr val="FF0000"/>
                </a:solidFill>
                <a:latin typeface="黑体" panose="02010600030101010101" pitchFamily="49" charset="-122"/>
              </a:rPr>
              <a:t>不够</a:t>
            </a:r>
            <a:endParaRPr lang="en-US" altLang="zh-CN" sz="3200">
              <a:solidFill>
                <a:srgbClr val="FF0000"/>
              </a:solidFill>
              <a:latin typeface="黑体" panose="02010600030101010101" pitchFamily="49" charset="-122"/>
            </a:endParaRPr>
          </a:p>
          <a:p>
            <a:pPr algn="ctr" fontAlgn="base">
              <a:lnSpc>
                <a:spcPct val="100000"/>
              </a:lnSpc>
              <a:spcBef>
                <a:spcPct val="0"/>
              </a:spcBef>
              <a:spcAft>
                <a:spcPct val="0"/>
              </a:spcAft>
              <a:buFontTx/>
              <a:buNone/>
            </a:pPr>
            <a:r>
              <a:rPr lang="zh-CN" altLang="en-US" sz="3200">
                <a:solidFill>
                  <a:srgbClr val="000099"/>
                </a:solidFill>
                <a:latin typeface="黑体" panose="02010600030101010101" pitchFamily="49" charset="-122"/>
              </a:rPr>
              <a:t>应试答题技巧</a:t>
            </a:r>
            <a:r>
              <a:rPr lang="zh-CN" altLang="en-US" sz="3200">
                <a:solidFill>
                  <a:srgbClr val="FF0000"/>
                </a:solidFill>
                <a:latin typeface="黑体" panose="02010600030101010101" pitchFamily="49" charset="-122"/>
              </a:rPr>
              <a:t>缺乏</a:t>
            </a:r>
            <a:endParaRPr lang="zh-CN" altLang="zh-CN" sz="3200">
              <a:solidFill>
                <a:srgbClr val="FF0000"/>
              </a:solidFill>
              <a:latin typeface="黑体" panose="02010600030101010101" pitchFamily="49" charset="-122"/>
            </a:endParaRPr>
          </a:p>
        </p:txBody>
      </p:sp>
      <p:sp>
        <p:nvSpPr>
          <p:cNvPr id="39939" name="Text Box 4"/>
          <p:cNvSpPr txBox="1">
            <a:spLocks noChangeArrowheads="1"/>
          </p:cNvSpPr>
          <p:nvPr/>
        </p:nvSpPr>
        <p:spPr bwMode="auto">
          <a:xfrm>
            <a:off x="5735638" y="1031875"/>
            <a:ext cx="6477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50000"/>
              </a:spcBef>
              <a:spcAft>
                <a:spcPct val="0"/>
              </a:spcAft>
              <a:buFontTx/>
              <a:buNone/>
            </a:pPr>
            <a:r>
              <a:rPr lang="en-US" altLang="zh-CN" sz="3600">
                <a:solidFill>
                  <a:srgbClr val="FF0000"/>
                </a:solidFill>
              </a:rPr>
              <a:t>                    </a:t>
            </a:r>
            <a:r>
              <a:rPr lang="zh-CN" altLang="zh-CN" sz="3600">
                <a:solidFill>
                  <a:srgbClr val="FF0000"/>
                </a:solidFill>
              </a:rPr>
              <a:t>学情</a:t>
            </a:r>
          </a:p>
        </p:txBody>
      </p:sp>
      <p:sp>
        <p:nvSpPr>
          <p:cNvPr id="39940" name="Text Box 3"/>
          <p:cNvSpPr txBox="1">
            <a:spLocks noChangeArrowheads="1"/>
          </p:cNvSpPr>
          <p:nvPr/>
        </p:nvSpPr>
        <p:spPr bwMode="auto">
          <a:xfrm>
            <a:off x="2784475" y="1063625"/>
            <a:ext cx="6477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50000"/>
              </a:spcBef>
              <a:spcAft>
                <a:spcPct val="0"/>
              </a:spcAft>
              <a:buFontTx/>
              <a:buNone/>
            </a:pPr>
            <a:r>
              <a:rPr lang="zh-CN" altLang="zh-CN" sz="3600">
                <a:solidFill>
                  <a:srgbClr val="FF0000"/>
                </a:solidFill>
              </a:rPr>
              <a:t>教情</a:t>
            </a:r>
          </a:p>
        </p:txBody>
      </p:sp>
      <p:sp>
        <p:nvSpPr>
          <p:cNvPr id="6" name="Rectangle 4"/>
          <p:cNvSpPr>
            <a:spLocks noChangeArrowheads="1"/>
          </p:cNvSpPr>
          <p:nvPr/>
        </p:nvSpPr>
        <p:spPr bwMode="auto">
          <a:xfrm>
            <a:off x="1271588" y="2144713"/>
            <a:ext cx="4953000" cy="3124200"/>
          </a:xfrm>
          <a:prstGeom prst="rect">
            <a:avLst/>
          </a:prstGeom>
          <a:noFill/>
          <a:ln w="25400" cap="rnd">
            <a:solidFill>
              <a:srgbClr val="FF0000"/>
            </a:solidFill>
            <a:prstDash val="sysDot"/>
            <a:miter lim="800000"/>
          </a:ln>
          <a:extLst>
            <a:ext uri="{909E8E84-426E-40DD-AFC4-6F175D3DCCD1}">
              <a14:hiddenFill xmlns="" xmlns:a14="http://schemas.microsoft.com/office/drawing/2010/main">
                <a:solidFill>
                  <a:srgbClr val="FFFFFF"/>
                </a:solidFill>
              </a14:hiddenFill>
            </a:ext>
          </a:extLst>
        </p:spPr>
        <p:txBody>
          <a:bodyPr/>
          <a:lstStyle>
            <a:lvl1pPr marL="342900" indent="-342900" eaLnBrk="0" hangingPunct="0">
              <a:defRPr>
                <a:solidFill>
                  <a:schemeClr val="tx1"/>
                </a:solidFill>
                <a:latin typeface="Arial" panose="020B0604020202020204" pitchFamily="34" charset="0"/>
                <a:ea typeface="黑体" panose="02010600030101010101" pitchFamily="49" charset="-122"/>
              </a:defRPr>
            </a:lvl1pPr>
            <a:lvl2pPr marL="742950" indent="-285750" eaLnBrk="0" hangingPunct="0">
              <a:defRPr>
                <a:solidFill>
                  <a:schemeClr val="tx1"/>
                </a:solidFill>
                <a:latin typeface="Arial" panose="020B0604020202020204" pitchFamily="34" charset="0"/>
                <a:ea typeface="黑体" panose="02010600030101010101" pitchFamily="49" charset="-122"/>
              </a:defRPr>
            </a:lvl2pPr>
            <a:lvl3pPr marL="1143000" indent="-228600" eaLnBrk="0" hangingPunct="0">
              <a:defRPr>
                <a:solidFill>
                  <a:schemeClr val="tx1"/>
                </a:solidFill>
                <a:latin typeface="Arial" panose="020B0604020202020204" pitchFamily="34" charset="0"/>
                <a:ea typeface="黑体" panose="02010600030101010101" pitchFamily="49" charset="-122"/>
              </a:defRPr>
            </a:lvl3pPr>
            <a:lvl4pPr marL="1600200" indent="-228600" eaLnBrk="0" hangingPunct="0">
              <a:defRPr>
                <a:solidFill>
                  <a:schemeClr val="tx1"/>
                </a:solidFill>
                <a:latin typeface="Arial" panose="020B0604020202020204" pitchFamily="34" charset="0"/>
                <a:ea typeface="黑体" panose="02010600030101010101" pitchFamily="49" charset="-122"/>
              </a:defRPr>
            </a:lvl4pPr>
            <a:lvl5pPr marL="2057400" indent="-228600" eaLnBrk="0" hangingPunct="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1" fontAlgn="base" hangingPunct="1">
              <a:lnSpc>
                <a:spcPct val="90000"/>
              </a:lnSpc>
              <a:spcBef>
                <a:spcPct val="20000"/>
              </a:spcBef>
              <a:spcAft>
                <a:spcPct val="0"/>
              </a:spcAft>
              <a:buClr>
                <a:prstClr val="black"/>
              </a:buClr>
              <a:buSzPct val="70000"/>
              <a:buFont typeface="Wingdings" panose="05000000000000000000" pitchFamily="2" charset="2"/>
              <a:buNone/>
              <a:defRPr/>
            </a:pPr>
            <a:r>
              <a:rPr lang="zh-CN" altLang="zh-CN" sz="3200" dirty="0">
                <a:solidFill>
                  <a:srgbClr val="1B24D3"/>
                </a:solidFill>
                <a:latin typeface="黑体" panose="02010600030101010101" pitchFamily="49" charset="-122"/>
              </a:rPr>
              <a:t>关注</a:t>
            </a:r>
            <a:r>
              <a:rPr lang="zh-CN" altLang="zh-CN" sz="3200" dirty="0">
                <a:solidFill>
                  <a:srgbClr val="FF0000"/>
                </a:solidFill>
                <a:latin typeface="黑体" panose="02010600030101010101" pitchFamily="49" charset="-122"/>
              </a:rPr>
              <a:t>知识</a:t>
            </a:r>
            <a:r>
              <a:rPr lang="zh-CN" altLang="zh-CN" sz="3200" dirty="0" smtClean="0">
                <a:solidFill>
                  <a:schemeClr val="accent5">
                    <a:lumMod val="75000"/>
                  </a:schemeClr>
                </a:solidFill>
                <a:latin typeface="黑体" panose="02010600030101010101" pitchFamily="49" charset="-122"/>
              </a:rPr>
              <a:t>多</a:t>
            </a:r>
            <a:r>
              <a:rPr lang="en-US" altLang="zh-CN" sz="3200" dirty="0" smtClean="0">
                <a:solidFill>
                  <a:srgbClr val="000099"/>
                </a:solidFill>
                <a:latin typeface="黑体" panose="02010600030101010101" pitchFamily="49" charset="-122"/>
              </a:rPr>
              <a:t> </a:t>
            </a:r>
            <a:r>
              <a:rPr lang="zh-CN" altLang="zh-CN" sz="3200" dirty="0" smtClean="0">
                <a:solidFill>
                  <a:srgbClr val="1B24D3"/>
                </a:solidFill>
                <a:latin typeface="黑体" panose="02010600030101010101" pitchFamily="49" charset="-122"/>
              </a:rPr>
              <a:t>关</a:t>
            </a:r>
            <a:r>
              <a:rPr lang="zh-CN" altLang="zh-CN" sz="3200" dirty="0">
                <a:solidFill>
                  <a:srgbClr val="1B24D3"/>
                </a:solidFill>
                <a:latin typeface="黑体" panose="02010600030101010101" pitchFamily="49" charset="-122"/>
              </a:rPr>
              <a:t>注</a:t>
            </a:r>
            <a:r>
              <a:rPr lang="zh-CN" altLang="zh-CN" sz="3200" dirty="0">
                <a:solidFill>
                  <a:srgbClr val="FF0000"/>
                </a:solidFill>
                <a:latin typeface="黑体" panose="02010600030101010101" pitchFamily="49" charset="-122"/>
              </a:rPr>
              <a:t>学生</a:t>
            </a:r>
            <a:r>
              <a:rPr lang="zh-CN" altLang="zh-CN" sz="3200" dirty="0">
                <a:solidFill>
                  <a:srgbClr val="1B24D3"/>
                </a:solidFill>
                <a:latin typeface="黑体" panose="02010600030101010101" pitchFamily="49" charset="-122"/>
              </a:rPr>
              <a:t>少</a:t>
            </a:r>
            <a:endParaRPr lang="zh-CN" altLang="zh-CN" sz="3200" dirty="0">
              <a:solidFill>
                <a:srgbClr val="FF0000"/>
              </a:solidFill>
              <a:latin typeface="黑体" panose="02010600030101010101" pitchFamily="49" charset="-122"/>
            </a:endParaRPr>
          </a:p>
          <a:p>
            <a:pPr eaLnBrk="1" fontAlgn="base" hangingPunct="1">
              <a:lnSpc>
                <a:spcPct val="90000"/>
              </a:lnSpc>
              <a:spcBef>
                <a:spcPct val="20000"/>
              </a:spcBef>
              <a:spcAft>
                <a:spcPct val="0"/>
              </a:spcAft>
              <a:buClr>
                <a:prstClr val="black"/>
              </a:buClr>
              <a:buSzPct val="70000"/>
              <a:buFont typeface="Wingdings" panose="05000000000000000000" pitchFamily="2" charset="2"/>
              <a:buNone/>
              <a:defRPr/>
            </a:pPr>
            <a:r>
              <a:rPr lang="zh-CN" altLang="zh-CN" sz="3200" dirty="0">
                <a:solidFill>
                  <a:srgbClr val="1B24D3"/>
                </a:solidFill>
                <a:latin typeface="黑体" panose="02010600030101010101" pitchFamily="49" charset="-122"/>
              </a:rPr>
              <a:t>关注</a:t>
            </a:r>
            <a:r>
              <a:rPr lang="zh-CN" altLang="zh-CN" sz="3200" dirty="0">
                <a:solidFill>
                  <a:srgbClr val="FF0000"/>
                </a:solidFill>
                <a:latin typeface="黑体" panose="02010600030101010101" pitchFamily="49" charset="-122"/>
              </a:rPr>
              <a:t>内容</a:t>
            </a:r>
            <a:r>
              <a:rPr lang="zh-CN" altLang="zh-CN" sz="3200" dirty="0" smtClean="0">
                <a:solidFill>
                  <a:schemeClr val="accent5">
                    <a:lumMod val="75000"/>
                  </a:schemeClr>
                </a:solidFill>
                <a:latin typeface="黑体" panose="02010600030101010101" pitchFamily="49" charset="-122"/>
              </a:rPr>
              <a:t>多</a:t>
            </a:r>
            <a:r>
              <a:rPr lang="en-US" altLang="zh-CN" sz="3200" dirty="0" smtClean="0">
                <a:solidFill>
                  <a:srgbClr val="000099"/>
                </a:solidFill>
                <a:latin typeface="黑体" panose="02010600030101010101" pitchFamily="49" charset="-122"/>
              </a:rPr>
              <a:t> </a:t>
            </a:r>
            <a:r>
              <a:rPr lang="zh-CN" altLang="zh-CN" sz="3200" dirty="0" smtClean="0">
                <a:solidFill>
                  <a:srgbClr val="1B24D3"/>
                </a:solidFill>
                <a:latin typeface="黑体" panose="02010600030101010101" pitchFamily="49" charset="-122"/>
              </a:rPr>
              <a:t>关</a:t>
            </a:r>
            <a:r>
              <a:rPr lang="zh-CN" altLang="zh-CN" sz="3200" dirty="0">
                <a:solidFill>
                  <a:srgbClr val="1B24D3"/>
                </a:solidFill>
                <a:latin typeface="黑体" panose="02010600030101010101" pitchFamily="49" charset="-122"/>
              </a:rPr>
              <a:t>注</a:t>
            </a:r>
            <a:r>
              <a:rPr lang="zh-CN" altLang="zh-CN" sz="3200" dirty="0">
                <a:solidFill>
                  <a:srgbClr val="FF0000"/>
                </a:solidFill>
                <a:latin typeface="黑体" panose="02010600030101010101" pitchFamily="49" charset="-122"/>
              </a:rPr>
              <a:t>方法</a:t>
            </a:r>
            <a:r>
              <a:rPr lang="zh-CN" altLang="zh-CN" sz="3200" dirty="0">
                <a:solidFill>
                  <a:srgbClr val="1B24D3"/>
                </a:solidFill>
                <a:latin typeface="黑体" panose="02010600030101010101" pitchFamily="49" charset="-122"/>
              </a:rPr>
              <a:t>少</a:t>
            </a:r>
            <a:r>
              <a:rPr lang="zh-CN" altLang="zh-CN" sz="3200" dirty="0">
                <a:solidFill>
                  <a:srgbClr val="000099"/>
                </a:solidFill>
                <a:latin typeface="黑体" panose="02010600030101010101" pitchFamily="49" charset="-122"/>
              </a:rPr>
              <a:t> </a:t>
            </a:r>
          </a:p>
          <a:p>
            <a:pPr eaLnBrk="1" fontAlgn="base" hangingPunct="1">
              <a:lnSpc>
                <a:spcPct val="90000"/>
              </a:lnSpc>
              <a:spcBef>
                <a:spcPct val="20000"/>
              </a:spcBef>
              <a:spcAft>
                <a:spcPct val="0"/>
              </a:spcAft>
              <a:buClr>
                <a:prstClr val="black"/>
              </a:buClr>
              <a:buSzPct val="70000"/>
              <a:buFont typeface="Wingdings" panose="05000000000000000000" pitchFamily="2" charset="2"/>
              <a:buNone/>
              <a:defRPr/>
            </a:pPr>
            <a:r>
              <a:rPr lang="zh-CN" altLang="en-US" sz="3200" dirty="0">
                <a:solidFill>
                  <a:srgbClr val="1B24D3"/>
                </a:solidFill>
                <a:latin typeface="黑体" panose="02010600030101010101" pitchFamily="49" charset="-122"/>
              </a:rPr>
              <a:t>抽象概</a:t>
            </a:r>
            <a:r>
              <a:rPr lang="zh-CN" altLang="en-US" sz="3200" dirty="0" smtClean="0">
                <a:solidFill>
                  <a:srgbClr val="1B24D3"/>
                </a:solidFill>
                <a:latin typeface="黑体" panose="02010600030101010101" pitchFamily="49" charset="-122"/>
              </a:rPr>
              <a:t>括能力的</a:t>
            </a:r>
            <a:r>
              <a:rPr lang="zh-CN" altLang="en-US" sz="3200" dirty="0" smtClean="0">
                <a:solidFill>
                  <a:srgbClr val="FF0000"/>
                </a:solidFill>
                <a:latin typeface="黑体" panose="02010600030101010101" pitchFamily="49" charset="-122"/>
              </a:rPr>
              <a:t>训练少</a:t>
            </a:r>
            <a:endParaRPr lang="en-US" altLang="zh-CN" sz="3200" dirty="0" smtClean="0">
              <a:solidFill>
                <a:srgbClr val="FF0000"/>
              </a:solidFill>
              <a:latin typeface="黑体" panose="02010600030101010101" pitchFamily="49" charset="-122"/>
            </a:endParaRPr>
          </a:p>
          <a:p>
            <a:pPr eaLnBrk="1" fontAlgn="base" hangingPunct="1">
              <a:lnSpc>
                <a:spcPct val="90000"/>
              </a:lnSpc>
              <a:spcBef>
                <a:spcPct val="20000"/>
              </a:spcBef>
              <a:spcAft>
                <a:spcPct val="0"/>
              </a:spcAft>
              <a:buClr>
                <a:prstClr val="black"/>
              </a:buClr>
              <a:buSzPct val="70000"/>
              <a:buFont typeface="Wingdings" panose="05000000000000000000" pitchFamily="2" charset="2"/>
              <a:buNone/>
              <a:defRPr/>
            </a:pPr>
            <a:r>
              <a:rPr lang="zh-CN" altLang="zh-CN" sz="3200" dirty="0" smtClean="0">
                <a:solidFill>
                  <a:srgbClr val="1B24D3"/>
                </a:solidFill>
                <a:latin typeface="黑体" panose="02010600030101010101" pitchFamily="49" charset="-122"/>
              </a:rPr>
              <a:t>规</a:t>
            </a:r>
            <a:r>
              <a:rPr lang="zh-CN" altLang="zh-CN" sz="3200" dirty="0">
                <a:solidFill>
                  <a:srgbClr val="1B24D3"/>
                </a:solidFill>
                <a:latin typeface="黑体" panose="02010600030101010101" pitchFamily="49" charset="-122"/>
              </a:rPr>
              <a:t>范要求</a:t>
            </a:r>
            <a:r>
              <a:rPr lang="zh-CN" altLang="zh-CN" sz="3200" dirty="0">
                <a:solidFill>
                  <a:srgbClr val="FF0000"/>
                </a:solidFill>
                <a:latin typeface="黑体" panose="02010600030101010101" pitchFamily="49" charset="-122"/>
              </a:rPr>
              <a:t>不能贯彻始终</a:t>
            </a:r>
          </a:p>
          <a:p>
            <a:pPr eaLnBrk="1" fontAlgn="base" hangingPunct="1">
              <a:lnSpc>
                <a:spcPct val="90000"/>
              </a:lnSpc>
              <a:spcBef>
                <a:spcPct val="20000"/>
              </a:spcBef>
              <a:spcAft>
                <a:spcPct val="0"/>
              </a:spcAft>
              <a:buClr>
                <a:prstClr val="black"/>
              </a:buClr>
              <a:buSzPct val="70000"/>
              <a:buFont typeface="Wingdings" panose="05000000000000000000" pitchFamily="2" charset="2"/>
              <a:buNone/>
              <a:defRPr/>
            </a:pPr>
            <a:r>
              <a:rPr lang="zh-CN" altLang="zh-CN" sz="3200" dirty="0">
                <a:solidFill>
                  <a:srgbClr val="1B24D3"/>
                </a:solidFill>
                <a:latin typeface="黑体" panose="02010600030101010101" pitchFamily="49" charset="-122"/>
              </a:rPr>
              <a:t>学生管理</a:t>
            </a:r>
            <a:r>
              <a:rPr lang="zh-CN" altLang="zh-CN" sz="3200" dirty="0">
                <a:solidFill>
                  <a:srgbClr val="FF0000"/>
                </a:solidFill>
                <a:latin typeface="黑体" panose="02010600030101010101" pitchFamily="49" charset="-122"/>
              </a:rPr>
              <a:t>缺乏层次</a:t>
            </a:r>
            <a:r>
              <a:rPr lang="zh-CN" altLang="zh-CN" sz="3200" dirty="0" smtClean="0">
                <a:solidFill>
                  <a:srgbClr val="FF0000"/>
                </a:solidFill>
                <a:latin typeface="黑体" panose="02010600030101010101" pitchFamily="49" charset="-122"/>
              </a:rPr>
              <a:t>性</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图片 1" descr="旧民主主义革命思维导图"/>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 y="33338"/>
            <a:ext cx="12157075"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269875" y="5716588"/>
            <a:ext cx="1593850" cy="849312"/>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0"/>
              </a:spcBef>
              <a:spcAft>
                <a:spcPct val="0"/>
              </a:spcAft>
              <a:buFont typeface="Arial" panose="020B0604020202020204" pitchFamily="34" charset="0"/>
              <a:buNone/>
              <a:defRPr/>
            </a:pPr>
            <a:r>
              <a:rPr lang="zh-CN" altLang="en-US" sz="2400" b="1" noProof="1" smtClean="0">
                <a:solidFill>
                  <a:srgbClr val="0000FF"/>
                </a:solidFill>
                <a:effectLst>
                  <a:outerShdw blurRad="38100" dist="38100" dir="2700000" algn="tl">
                    <a:srgbClr val="C0C0C0"/>
                  </a:outerShdw>
                </a:effectLst>
                <a:latin typeface="微软雅黑" panose="020B0503020204020204" charset="-122"/>
                <a:ea typeface="微软雅黑" panose="020B0503020204020204" charset="-122"/>
                <a:cs typeface="黑体" panose="02010600030101010101" pitchFamily="49" charset="-122"/>
              </a:rPr>
              <a:t>看图说话</a:t>
            </a:r>
          </a:p>
          <a:p>
            <a:pPr fontAlgn="base">
              <a:spcBef>
                <a:spcPct val="0"/>
              </a:spcBef>
              <a:spcAft>
                <a:spcPct val="0"/>
              </a:spcAft>
              <a:buFont typeface="Arial" panose="020B0604020202020204" pitchFamily="34" charset="0"/>
              <a:buNone/>
              <a:defRPr/>
            </a:pPr>
            <a:r>
              <a:rPr lang="zh-CN" altLang="en-US" sz="2400" b="1" noProof="1" smtClean="0">
                <a:solidFill>
                  <a:srgbClr val="0000FF"/>
                </a:solidFill>
                <a:effectLst>
                  <a:outerShdw blurRad="38100" dist="38100" dir="2700000" algn="tl">
                    <a:srgbClr val="C0C0C0"/>
                  </a:outerShdw>
                </a:effectLst>
                <a:latin typeface="微软雅黑" panose="020B0503020204020204" charset="-122"/>
                <a:ea typeface="微软雅黑" panose="020B0503020204020204" charset="-122"/>
                <a:cs typeface="黑体" panose="02010600030101010101" pitchFamily="49" charset="-122"/>
              </a:rPr>
              <a:t>连词成句</a:t>
            </a:r>
            <a:endParaRPr lang="zh-CN" altLang="en-US" sz="2400" b="1" noProof="1" smtClean="0">
              <a:solidFill>
                <a:srgbClr val="0000FF"/>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2" name="文本框 1"/>
          <p:cNvSpPr txBox="1"/>
          <p:nvPr/>
        </p:nvSpPr>
        <p:spPr>
          <a:xfrm>
            <a:off x="120650" y="33338"/>
            <a:ext cx="3187700" cy="460375"/>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0"/>
              </a:spcBef>
              <a:spcAft>
                <a:spcPct val="0"/>
              </a:spcAft>
              <a:buFont typeface="Arial" panose="020B0604020202020204" pitchFamily="34" charset="0"/>
              <a:buNone/>
              <a:defRPr/>
            </a:pPr>
            <a:r>
              <a:rPr lang="zh-CN" altLang="en-US" sz="2400" noProof="1" smtClean="0">
                <a:solidFill>
                  <a:srgbClr val="0000FF"/>
                </a:solidFill>
                <a:effectLst>
                  <a:outerShdw blurRad="38100" dist="38100" dir="2700000" algn="tl">
                    <a:srgbClr val="C0C0C0"/>
                  </a:outerShdw>
                </a:effectLst>
              </a:rPr>
              <a:t>逻辑性</a:t>
            </a:r>
            <a:r>
              <a:rPr lang="zh-CN" altLang="en-US" sz="2400" noProof="1" smtClean="0">
                <a:solidFill>
                  <a:srgbClr val="FF0000"/>
                </a:solidFill>
                <a:effectLst>
                  <a:outerShdw blurRad="38100" dist="38100" dir="2700000" algn="tl">
                    <a:srgbClr val="C0C0C0"/>
                  </a:outerShdw>
                </a:effectLst>
              </a:rPr>
              <a:t>宏观</a:t>
            </a:r>
            <a:r>
              <a:rPr lang="zh-CN" altLang="en-US" sz="2400" noProof="1" smtClean="0">
                <a:solidFill>
                  <a:srgbClr val="0000FF"/>
                </a:solidFill>
                <a:effectLst>
                  <a:outerShdw blurRad="38100" dist="38100" dir="2700000" algn="tl">
                    <a:srgbClr val="C0C0C0"/>
                  </a:outerShdw>
                </a:effectLst>
              </a:rPr>
              <a:t>思维导图</a:t>
            </a: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图片 1" descr="360截图1847013057885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25" y="14288"/>
            <a:ext cx="12184063"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120650" y="33338"/>
            <a:ext cx="3187700" cy="460375"/>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0"/>
              </a:spcBef>
              <a:spcAft>
                <a:spcPct val="0"/>
              </a:spcAft>
              <a:buFont typeface="Arial" panose="020B0604020202020204" pitchFamily="34" charset="0"/>
              <a:buNone/>
              <a:defRPr/>
            </a:pPr>
            <a:r>
              <a:rPr lang="zh-CN" altLang="en-US" sz="2400" noProof="1" smtClean="0">
                <a:solidFill>
                  <a:srgbClr val="0000FF"/>
                </a:solidFill>
                <a:effectLst>
                  <a:outerShdw blurRad="38100" dist="38100" dir="2700000" algn="tl">
                    <a:srgbClr val="C0C0C0"/>
                  </a:outerShdw>
                </a:effectLst>
              </a:rPr>
              <a:t>逻辑性</a:t>
            </a:r>
            <a:r>
              <a:rPr lang="zh-CN" altLang="en-US" sz="2400" noProof="1" smtClean="0">
                <a:solidFill>
                  <a:srgbClr val="FF0000"/>
                </a:solidFill>
                <a:effectLst>
                  <a:outerShdw blurRad="38100" dist="38100" dir="2700000" algn="tl">
                    <a:srgbClr val="C0C0C0"/>
                  </a:outerShdw>
                </a:effectLst>
              </a:rPr>
              <a:t>宏观</a:t>
            </a:r>
            <a:r>
              <a:rPr lang="zh-CN" altLang="en-US" sz="2400" noProof="1" smtClean="0">
                <a:solidFill>
                  <a:srgbClr val="0000FF"/>
                </a:solidFill>
                <a:effectLst>
                  <a:outerShdw blurRad="38100" dist="38100" dir="2700000" algn="tl">
                    <a:srgbClr val="C0C0C0"/>
                  </a:outerShdw>
                </a:effectLst>
              </a:rPr>
              <a:t>思维导图</a:t>
            </a: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图片 1" descr="360截图1875081726397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74925" y="15875"/>
            <a:ext cx="6729413"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8380413" y="3371850"/>
            <a:ext cx="3187700" cy="460375"/>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0"/>
              </a:spcBef>
              <a:spcAft>
                <a:spcPct val="0"/>
              </a:spcAft>
              <a:buFont typeface="Arial" panose="020B0604020202020204" pitchFamily="34" charset="0"/>
              <a:buNone/>
              <a:defRPr/>
            </a:pPr>
            <a:r>
              <a:rPr lang="zh-CN" altLang="en-US" sz="2400" noProof="1" smtClean="0">
                <a:solidFill>
                  <a:srgbClr val="0000FF"/>
                </a:solidFill>
                <a:effectLst>
                  <a:outerShdw blurRad="38100" dist="38100" dir="2700000" algn="tl">
                    <a:srgbClr val="C0C0C0"/>
                  </a:outerShdw>
                </a:effectLst>
              </a:rPr>
              <a:t>递进性</a:t>
            </a:r>
            <a:r>
              <a:rPr lang="zh-CN" altLang="en-US" sz="2400" noProof="1" smtClean="0">
                <a:solidFill>
                  <a:srgbClr val="FF0000"/>
                </a:solidFill>
                <a:effectLst>
                  <a:outerShdw blurRad="38100" dist="38100" dir="2700000" algn="tl">
                    <a:srgbClr val="C0C0C0"/>
                  </a:outerShdw>
                </a:effectLst>
              </a:rPr>
              <a:t>宏观</a:t>
            </a:r>
            <a:r>
              <a:rPr lang="zh-CN" altLang="en-US" sz="2400" noProof="1" smtClean="0">
                <a:solidFill>
                  <a:srgbClr val="0000FF"/>
                </a:solidFill>
                <a:effectLst>
                  <a:outerShdw blurRad="38100" dist="38100" dir="2700000" algn="tl">
                    <a:srgbClr val="C0C0C0"/>
                  </a:outerShdw>
                </a:effectLst>
              </a:rPr>
              <a:t>思维导图</a:t>
            </a: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图片 1" descr="IMG_20170327_160814"/>
          <p:cNvPicPr>
            <a:picLocks noChangeAspect="1"/>
          </p:cNvPicPr>
          <p:nvPr/>
        </p:nvPicPr>
        <p:blipFill>
          <a:blip r:embed="rId3" cstate="print"/>
          <a:stretch>
            <a:fillRect/>
          </a:stretch>
        </p:blipFill>
        <p:spPr>
          <a:xfrm>
            <a:off x="1641475" y="28575"/>
            <a:ext cx="10058400" cy="6799263"/>
          </a:xfrm>
          <a:prstGeom prst="rect">
            <a:avLst/>
          </a:prstGeom>
          <a:noFill/>
          <a:ln w="9525">
            <a:solidFill>
              <a:srgbClr val="C00000"/>
            </a:solidFill>
          </a:ln>
          <a:effectLst>
            <a:outerShdw blurRad="50800" dist="38100" algn="l" rotWithShape="0">
              <a:prstClr val="black">
                <a:alpha val="40000"/>
              </a:prstClr>
            </a:outerShdw>
          </a:effectLst>
        </p:spPr>
      </p:pic>
      <p:sp>
        <p:nvSpPr>
          <p:cNvPr id="2" name="文本框 1"/>
          <p:cNvSpPr txBox="1"/>
          <p:nvPr/>
        </p:nvSpPr>
        <p:spPr>
          <a:xfrm>
            <a:off x="820738" y="865188"/>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图片 3"/>
          <p:cNvPicPr>
            <a:picLocks noChangeAspect="1"/>
          </p:cNvPicPr>
          <p:nvPr/>
        </p:nvPicPr>
        <p:blipFill>
          <a:blip r:embed="rId2" cstate="print">
            <a:extLst>
              <a:ext uri="{28A0092B-C50C-407E-A947-70E740481C1C}">
                <a14:useLocalDpi xmlns="" xmlns:a14="http://schemas.microsoft.com/office/drawing/2010/main" val="0"/>
              </a:ext>
            </a:extLst>
          </a:blip>
          <a:srcRect t="4652" b="4613"/>
          <a:stretch>
            <a:fillRect/>
          </a:stretch>
        </p:blipFill>
        <p:spPr bwMode="auto">
          <a:xfrm>
            <a:off x="1992313" y="549275"/>
            <a:ext cx="9117012"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本框 4"/>
          <p:cNvSpPr txBox="1"/>
          <p:nvPr/>
        </p:nvSpPr>
        <p:spPr>
          <a:xfrm>
            <a:off x="911225" y="777875"/>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CIMG201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152400"/>
            <a:ext cx="9144000" cy="668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911225" y="777875"/>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IMG2027"/>
          <p:cNvPicPr>
            <a:picLocks noChangeAspect="1" noChangeArrowheads="1"/>
          </p:cNvPicPr>
          <p:nvPr/>
        </p:nvPicPr>
        <p:blipFill>
          <a:blip r:embed="rId2" cstate="print">
            <a:extLst>
              <a:ext uri="{28A0092B-C50C-407E-A947-70E740481C1C}">
                <a14:useLocalDpi xmlns="" xmlns:a14="http://schemas.microsoft.com/office/drawing/2010/main" val="0"/>
              </a:ext>
            </a:extLst>
          </a:blip>
          <a:srcRect l="1666" t="4445" r="3334" b="6667"/>
          <a:stretch>
            <a:fillRect/>
          </a:stretch>
        </p:blipFill>
        <p:spPr bwMode="auto">
          <a:xfrm>
            <a:off x="1524000" y="228600"/>
            <a:ext cx="9144000" cy="641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911225" y="777875"/>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陈嘉璐"/>
          <p:cNvPicPr>
            <a:picLocks noChangeAspect="1" noChangeArrowheads="1"/>
          </p:cNvPicPr>
          <p:nvPr/>
        </p:nvPicPr>
        <p:blipFill>
          <a:blip r:embed="rId2" cstate="print">
            <a:extLst>
              <a:ext uri="{28A0092B-C50C-407E-A947-70E740481C1C}">
                <a14:useLocalDpi xmlns="" xmlns:a14="http://schemas.microsoft.com/office/drawing/2010/main" val="0"/>
              </a:ext>
            </a:extLst>
          </a:blip>
          <a:srcRect l="2499" t="4445" r="4167" b="4445"/>
          <a:stretch>
            <a:fillRect/>
          </a:stretch>
        </p:blipFill>
        <p:spPr bwMode="auto">
          <a:xfrm>
            <a:off x="1524000" y="76200"/>
            <a:ext cx="9144000" cy="669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911225" y="777875"/>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IMG2017"/>
          <p:cNvPicPr>
            <a:picLocks noChangeAspect="1" noChangeArrowheads="1"/>
          </p:cNvPicPr>
          <p:nvPr/>
        </p:nvPicPr>
        <p:blipFill>
          <a:blip r:embed="rId2" cstate="print">
            <a:extLst>
              <a:ext uri="{28A0092B-C50C-407E-A947-70E740481C1C}">
                <a14:useLocalDpi xmlns="" xmlns:a14="http://schemas.microsoft.com/office/drawing/2010/main" val="0"/>
              </a:ext>
            </a:extLst>
          </a:blip>
          <a:srcRect l="2426" t="3154" r="2959" b="5254"/>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911225" y="777875"/>
            <a:ext cx="736600" cy="5302250"/>
          </a:xfrm>
          <a:prstGeom prst="rect">
            <a:avLst/>
          </a:prstGeom>
          <a:noFill/>
        </p:spPr>
        <p:txBody>
          <a:bodyPr vert="eaVert">
            <a:spAutoFit/>
          </a:bodyPr>
          <a:lstStyle/>
          <a:p>
            <a:pPr algn="ctr" fontAlgn="base">
              <a:spcBef>
                <a:spcPct val="0"/>
              </a:spcBef>
              <a:spcAft>
                <a:spcPct val="0"/>
              </a:spcAft>
              <a:buFont typeface="Arial" panose="020B0604020202020204" pitchFamily="34" charset="0"/>
              <a:buNone/>
              <a:defRPr/>
            </a:pPr>
            <a:r>
              <a:rPr lang="zh-CN" altLang="en-US" sz="3600" b="1" noProof="1">
                <a:solidFill>
                  <a:srgbClr val="0000FF"/>
                </a:solidFill>
                <a:effectLst>
                  <a:outerShdw blurRad="38100" dist="38100" dir="2700000" algn="tl">
                    <a:srgbClr val="000000">
                      <a:alpha val="43137"/>
                    </a:srgbClr>
                  </a:outerShdw>
                </a:effectLst>
                <a:latin typeface="庞中华钢笔字体" panose="02000600000000000000" charset="-122"/>
                <a:ea typeface="庞中华钢笔字体" panose="02000600000000000000" charset="-122"/>
                <a:cs typeface="+mn-ea"/>
              </a:rPr>
              <a:t>身 边 的 高 手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0"/>
          <p:cNvSpPr txBox="1"/>
          <p:nvPr/>
        </p:nvSpPr>
        <p:spPr>
          <a:xfrm>
            <a:off x="768350" y="549275"/>
            <a:ext cx="10799763" cy="6946900"/>
          </a:xfrm>
          <a:prstGeom prst="rect">
            <a:avLst/>
          </a:prstGeom>
          <a:noFill/>
          <a:ln w="9525">
            <a:noFill/>
          </a:ln>
        </p:spPr>
        <p:txBody>
          <a:bodyPr>
            <a:spAutoFit/>
          </a:bodyPr>
          <a:lstStyle/>
          <a:p>
            <a:r>
              <a:rPr lang="en-US" altLang="zh-CN" sz="3600" b="1" dirty="0">
                <a:solidFill>
                  <a:srgbClr val="FF0000"/>
                </a:solidFill>
                <a:latin typeface="+mj-ea"/>
                <a:ea typeface="+mj-ea"/>
              </a:rPr>
              <a:t>               </a:t>
            </a:r>
            <a:r>
              <a:rPr lang="zh-CN" altLang="en-US" sz="3600" b="1" dirty="0">
                <a:solidFill>
                  <a:srgbClr val="FF0000"/>
                </a:solidFill>
                <a:latin typeface="+mj-ea"/>
                <a:ea typeface="+mj-ea"/>
              </a:rPr>
              <a:t>再 说 两 句</a:t>
            </a:r>
            <a:endParaRPr lang="en-US" altLang="zh-CN" sz="3200" b="1" dirty="0">
              <a:latin typeface="仿宋" panose="02010609060101010101" pitchFamily="49" charset="-122"/>
              <a:ea typeface="仿宋" panose="02010609060101010101" pitchFamily="49" charset="-122"/>
            </a:endParaRPr>
          </a:p>
          <a:p>
            <a:r>
              <a:rPr lang="en-US" altLang="zh-CN" sz="3200" b="1" dirty="0">
                <a:latin typeface="仿宋" panose="02010609060101010101" pitchFamily="49" charset="-122"/>
                <a:ea typeface="仿宋" panose="02010609060101010101" pitchFamily="49" charset="-122"/>
              </a:rPr>
              <a:t>1</a:t>
            </a:r>
            <a:r>
              <a:rPr lang="zh-CN" altLang="en-US" sz="3200" b="1" dirty="0">
                <a:latin typeface="仿宋" panose="02010609060101010101" pitchFamily="49" charset="-122"/>
                <a:ea typeface="仿宋" panose="02010609060101010101" pitchFamily="49" charset="-122"/>
              </a:rPr>
              <a:t>、尽早进行答题卡</a:t>
            </a:r>
            <a:r>
              <a:rPr lang="zh-CN" altLang="en-US" sz="3200" b="1" dirty="0">
                <a:solidFill>
                  <a:srgbClr val="FF0000"/>
                </a:solidFill>
                <a:latin typeface="仿宋" panose="02010609060101010101" pitchFamily="49" charset="-122"/>
                <a:ea typeface="仿宋" panose="02010609060101010101" pitchFamily="49" charset="-122"/>
              </a:rPr>
              <a:t>三科合一</a:t>
            </a:r>
            <a:r>
              <a:rPr lang="zh-CN" altLang="en-US" sz="3200" b="1" dirty="0">
                <a:latin typeface="仿宋" panose="02010609060101010101" pitchFamily="49" charset="-122"/>
                <a:ea typeface="仿宋" panose="02010609060101010101" pitchFamily="49" charset="-122"/>
              </a:rPr>
              <a:t>的文综考试训练。</a:t>
            </a:r>
            <a:endParaRPr lang="en-US" altLang="zh-CN" sz="3200" b="1" dirty="0">
              <a:latin typeface="仿宋" panose="02010609060101010101" pitchFamily="49" charset="-122"/>
              <a:ea typeface="仿宋" panose="02010609060101010101" pitchFamily="49" charset="-122"/>
            </a:endParaRPr>
          </a:p>
          <a:p>
            <a:r>
              <a:rPr lang="en-US" altLang="zh-CN" sz="3200" b="1" dirty="0">
                <a:latin typeface="仿宋" panose="02010609060101010101" pitchFamily="49" charset="-122"/>
                <a:ea typeface="仿宋" panose="02010609060101010101" pitchFamily="49" charset="-122"/>
              </a:rPr>
              <a:t>2</a:t>
            </a:r>
            <a:r>
              <a:rPr lang="zh-CN" altLang="en-US" sz="3200" b="1" dirty="0">
                <a:latin typeface="仿宋" panose="02010609060101010101" pitchFamily="49" charset="-122"/>
                <a:ea typeface="仿宋" panose="02010609060101010101" pitchFamily="49" charset="-122"/>
              </a:rPr>
              <a:t>、</a:t>
            </a:r>
            <a:r>
              <a:rPr lang="zh-CN" altLang="en-US" sz="3200" b="1" dirty="0">
                <a:solidFill>
                  <a:srgbClr val="FF0000"/>
                </a:solidFill>
                <a:latin typeface="仿宋" panose="02010609060101010101" pitchFamily="49" charset="-122"/>
                <a:ea typeface="仿宋" panose="02010609060101010101" pitchFamily="49" charset="-122"/>
              </a:rPr>
              <a:t>科学安排考试时间</a:t>
            </a:r>
            <a:r>
              <a:rPr lang="zh-CN" altLang="en-US" sz="3200" b="1" dirty="0">
                <a:latin typeface="仿宋" panose="02010609060101010101" pitchFamily="49" charset="-122"/>
                <a:ea typeface="仿宋" panose="02010609060101010101" pitchFamily="49" charset="-122"/>
              </a:rPr>
              <a:t>，确定非选择题答题顺序。建议学生</a:t>
            </a:r>
            <a:endParaRPr lang="en-US" altLang="zh-CN" sz="3200" b="1" dirty="0">
              <a:latin typeface="仿宋" panose="02010609060101010101" pitchFamily="49" charset="-122"/>
              <a:ea typeface="仿宋" panose="02010609060101010101" pitchFamily="49" charset="-122"/>
            </a:endParaRPr>
          </a:p>
          <a:p>
            <a:r>
              <a:rPr lang="en-US" altLang="zh-CN" sz="3200" b="1" dirty="0">
                <a:latin typeface="仿宋" panose="02010609060101010101" pitchFamily="49" charset="-122"/>
                <a:ea typeface="仿宋" panose="02010609060101010101" pitchFamily="49" charset="-122"/>
              </a:rPr>
              <a:t>   10-12</a:t>
            </a:r>
            <a:r>
              <a:rPr lang="zh-CN" altLang="en-US" sz="3200" b="1" dirty="0">
                <a:latin typeface="仿宋" panose="02010609060101010101" pitchFamily="49" charset="-122"/>
                <a:ea typeface="仿宋" panose="02010609060101010101" pitchFamily="49" charset="-122"/>
              </a:rPr>
              <a:t>分钟完成历史选择题，</a:t>
            </a:r>
            <a:r>
              <a:rPr lang="en-US" altLang="zh-CN" sz="3200" b="1" dirty="0">
                <a:latin typeface="仿宋" panose="02010609060101010101" pitchFamily="49" charset="-122"/>
                <a:ea typeface="仿宋" panose="02010609060101010101" pitchFamily="49" charset="-122"/>
              </a:rPr>
              <a:t>25</a:t>
            </a:r>
            <a:r>
              <a:rPr lang="zh-CN" altLang="en-US" sz="3200" b="1" dirty="0">
                <a:latin typeface="仿宋" panose="02010609060101010101" pitchFamily="49" charset="-122"/>
                <a:ea typeface="仿宋" panose="02010609060101010101" pitchFamily="49" charset="-122"/>
              </a:rPr>
              <a:t>分题约</a:t>
            </a:r>
            <a:r>
              <a:rPr lang="en-US" altLang="zh-CN" sz="3200" b="1" dirty="0">
                <a:latin typeface="仿宋" panose="02010609060101010101" pitchFamily="49" charset="-122"/>
                <a:ea typeface="仿宋" panose="02010609060101010101" pitchFamily="49" charset="-122"/>
              </a:rPr>
              <a:t>15</a:t>
            </a:r>
            <a:r>
              <a:rPr lang="zh-CN" altLang="en-US" sz="3200" b="1" dirty="0">
                <a:latin typeface="仿宋" panose="02010609060101010101" pitchFamily="49" charset="-122"/>
                <a:ea typeface="仿宋" panose="02010609060101010101" pitchFamily="49" charset="-122"/>
              </a:rPr>
              <a:t>分钟，</a:t>
            </a:r>
            <a:r>
              <a:rPr lang="en-US" altLang="zh-CN" sz="3200" b="1" dirty="0">
                <a:latin typeface="仿宋" panose="02010609060101010101" pitchFamily="49" charset="-122"/>
                <a:ea typeface="仿宋" panose="02010609060101010101" pitchFamily="49" charset="-122"/>
              </a:rPr>
              <a:t>12</a:t>
            </a:r>
            <a:r>
              <a:rPr lang="zh-CN" altLang="en-US" sz="3200" b="1" dirty="0">
                <a:latin typeface="仿宋" panose="02010609060101010101" pitchFamily="49" charset="-122"/>
                <a:ea typeface="仿宋" panose="02010609060101010101" pitchFamily="49" charset="-122"/>
              </a:rPr>
              <a:t>分题</a:t>
            </a:r>
            <a:endParaRPr lang="en-US" altLang="zh-CN" sz="3200" b="1" dirty="0">
              <a:latin typeface="仿宋" panose="02010609060101010101" pitchFamily="49" charset="-122"/>
              <a:ea typeface="仿宋" panose="02010609060101010101" pitchFamily="49" charset="-122"/>
            </a:endParaRPr>
          </a:p>
          <a:p>
            <a:r>
              <a:rPr lang="en-US" altLang="zh-CN" sz="3200" b="1" dirty="0">
                <a:latin typeface="仿宋" panose="02010609060101010101" pitchFamily="49" charset="-122"/>
                <a:ea typeface="仿宋" panose="02010609060101010101" pitchFamily="49" charset="-122"/>
              </a:rPr>
              <a:t>   </a:t>
            </a:r>
            <a:r>
              <a:rPr lang="zh-CN" altLang="en-US" sz="3200" b="1" dirty="0">
                <a:latin typeface="仿宋" panose="02010609060101010101" pitchFamily="49" charset="-122"/>
                <a:ea typeface="仿宋" panose="02010609060101010101" pitchFamily="49" charset="-122"/>
              </a:rPr>
              <a:t>约</a:t>
            </a:r>
            <a:r>
              <a:rPr lang="en-US" altLang="zh-CN" sz="3200" b="1" dirty="0">
                <a:latin typeface="仿宋" panose="02010609060101010101" pitchFamily="49" charset="-122"/>
                <a:ea typeface="仿宋" panose="02010609060101010101" pitchFamily="49" charset="-122"/>
              </a:rPr>
              <a:t>11</a:t>
            </a:r>
            <a:r>
              <a:rPr lang="zh-CN" altLang="en-US" sz="3200" b="1" dirty="0">
                <a:latin typeface="仿宋" panose="02010609060101010101" pitchFamily="49" charset="-122"/>
                <a:ea typeface="仿宋" panose="02010609060101010101" pitchFamily="49" charset="-122"/>
              </a:rPr>
              <a:t>分钟，选做题约</a:t>
            </a:r>
            <a:r>
              <a:rPr lang="en-US" altLang="zh-CN" sz="3200" b="1" dirty="0">
                <a:latin typeface="仿宋" panose="02010609060101010101" pitchFamily="49" charset="-122"/>
                <a:ea typeface="仿宋" panose="02010609060101010101" pitchFamily="49" charset="-122"/>
              </a:rPr>
              <a:t>11</a:t>
            </a:r>
            <a:r>
              <a:rPr lang="zh-CN" altLang="en-US" sz="3200" b="1" dirty="0">
                <a:latin typeface="仿宋" panose="02010609060101010101" pitchFamily="49" charset="-122"/>
                <a:ea typeface="仿宋" panose="02010609060101010101" pitchFamily="49" charset="-122"/>
              </a:rPr>
              <a:t>分钟。总计约</a:t>
            </a:r>
            <a:r>
              <a:rPr lang="en-US" altLang="zh-CN" sz="3200" b="1" dirty="0">
                <a:latin typeface="仿宋" panose="02010609060101010101" pitchFamily="49" charset="-122"/>
                <a:ea typeface="仿宋" panose="02010609060101010101" pitchFamily="49" charset="-122"/>
              </a:rPr>
              <a:t>49</a:t>
            </a:r>
            <a:r>
              <a:rPr lang="zh-CN" altLang="en-US" sz="3200" b="1" dirty="0">
                <a:latin typeface="仿宋" panose="02010609060101010101" pitchFamily="49" charset="-122"/>
                <a:ea typeface="仿宋" panose="02010609060101010101" pitchFamily="49" charset="-122"/>
              </a:rPr>
              <a:t>分钟。</a:t>
            </a:r>
            <a:endParaRPr lang="en-US" altLang="zh-CN" sz="3200" b="1" dirty="0">
              <a:latin typeface="仿宋" panose="02010609060101010101" pitchFamily="49" charset="-122"/>
              <a:ea typeface="仿宋" panose="02010609060101010101" pitchFamily="49" charset="-122"/>
            </a:endParaRPr>
          </a:p>
          <a:p>
            <a:pPr>
              <a:spcBef>
                <a:spcPct val="20000"/>
              </a:spcBef>
            </a:pPr>
            <a:r>
              <a:rPr lang="en-US" altLang="zh-CN" sz="3200" dirty="0" smtClean="0">
                <a:latin typeface="黑体" panose="02010600030101010101" pitchFamily="49" charset="-122"/>
              </a:rPr>
              <a:t>3</a:t>
            </a:r>
            <a:r>
              <a:rPr lang="zh-CN" altLang="en-US" sz="3200" b="1" dirty="0" smtClean="0">
                <a:latin typeface="仿宋" panose="02010609060101010101" pitchFamily="49" charset="-122"/>
                <a:ea typeface="仿宋" panose="02010609060101010101" pitchFamily="49" charset="-122"/>
              </a:rPr>
              <a:t>、</a:t>
            </a:r>
            <a:r>
              <a:rPr lang="zh-CN" altLang="en-US" sz="3200" b="1" dirty="0" smtClean="0">
                <a:solidFill>
                  <a:srgbClr val="FF0000"/>
                </a:solidFill>
                <a:latin typeface="仿宋" pitchFamily="49" charset="-122"/>
                <a:ea typeface="仿宋" pitchFamily="49" charset="-122"/>
              </a:rPr>
              <a:t>打</a:t>
            </a:r>
            <a:r>
              <a:rPr lang="zh-CN" altLang="en-US" sz="3200" b="1" dirty="0">
                <a:solidFill>
                  <a:srgbClr val="FF0000"/>
                </a:solidFill>
                <a:latin typeface="仿宋" pitchFamily="49" charset="-122"/>
                <a:ea typeface="仿宋" pitchFamily="49" charset="-122"/>
              </a:rPr>
              <a:t>造自主学习、自主发展的高效复习</a:t>
            </a:r>
          </a:p>
          <a:p>
            <a:pPr>
              <a:spcBef>
                <a:spcPct val="20000"/>
              </a:spcBef>
            </a:pPr>
            <a:r>
              <a:rPr lang="zh-CN" altLang="en-US" sz="3200" b="1" dirty="0">
                <a:latin typeface="仿宋" panose="02010609060101010101" pitchFamily="49" charset="-122"/>
                <a:ea typeface="仿宋" panose="02010609060101010101" pitchFamily="49" charset="-122"/>
              </a:rPr>
              <a:t>  相信学生，实现</a:t>
            </a:r>
            <a:r>
              <a:rPr lang="zh-CN" altLang="zh-CN" sz="3200" b="1" dirty="0">
                <a:solidFill>
                  <a:srgbClr val="FF0000"/>
                </a:solidFill>
                <a:latin typeface="仿宋" panose="02010609060101010101" pitchFamily="49" charset="-122"/>
                <a:ea typeface="仿宋" panose="02010609060101010101" pitchFamily="49" charset="-122"/>
              </a:rPr>
              <a:t>从教师为本到学生为本</a:t>
            </a:r>
            <a:r>
              <a:rPr lang="zh-CN" altLang="en-US" sz="3200" b="1" dirty="0">
                <a:solidFill>
                  <a:srgbClr val="FF0000"/>
                </a:solidFill>
                <a:latin typeface="仿宋" panose="02010609060101010101" pitchFamily="49" charset="-122"/>
                <a:ea typeface="仿宋" panose="02010609060101010101" pitchFamily="49" charset="-122"/>
              </a:rPr>
              <a:t>的课堂</a:t>
            </a:r>
            <a:r>
              <a:rPr lang="zh-CN" altLang="zh-CN" sz="3200" b="1" dirty="0">
                <a:solidFill>
                  <a:srgbClr val="FF0000"/>
                </a:solidFill>
                <a:latin typeface="仿宋" panose="02010609060101010101" pitchFamily="49" charset="-122"/>
                <a:ea typeface="仿宋" panose="02010609060101010101" pitchFamily="49" charset="-122"/>
              </a:rPr>
              <a:t>焦点转移</a:t>
            </a:r>
            <a:r>
              <a:rPr lang="zh-CN" altLang="en-US" sz="3200" b="1" dirty="0">
                <a:latin typeface="仿宋" panose="02010609060101010101" pitchFamily="49" charset="-122"/>
                <a:ea typeface="仿宋" panose="02010609060101010101" pitchFamily="49" charset="-122"/>
              </a:rPr>
              <a:t>，使学生主动融入复习，在自主探究中实现提升完善。</a:t>
            </a:r>
            <a:endParaRPr lang="en-US" altLang="zh-CN" sz="3200" b="1" dirty="0">
              <a:latin typeface="仿宋" panose="02010609060101010101" pitchFamily="49" charset="-122"/>
              <a:ea typeface="仿宋" panose="02010609060101010101" pitchFamily="49" charset="-122"/>
            </a:endParaRPr>
          </a:p>
          <a:p>
            <a:pPr>
              <a:spcBef>
                <a:spcPct val="20000"/>
              </a:spcBef>
            </a:pPr>
            <a:r>
              <a:rPr lang="zh-CN" altLang="en-US" sz="3200" b="1" dirty="0">
                <a:latin typeface="仿宋" panose="02010609060101010101" pitchFamily="49" charset="-122"/>
                <a:ea typeface="仿宋" panose="02010609060101010101" pitchFamily="49" charset="-122"/>
              </a:rPr>
              <a:t>  </a:t>
            </a:r>
            <a:r>
              <a:rPr lang="zh-CN" altLang="en-US" sz="3200" b="1" dirty="0">
                <a:solidFill>
                  <a:srgbClr val="FF0000"/>
                </a:solidFill>
                <a:latin typeface="仿宋" panose="02010609060101010101" pitchFamily="49" charset="-122"/>
                <a:ea typeface="仿宋" panose="02010609060101010101" pitchFamily="49" charset="-122"/>
              </a:rPr>
              <a:t>原则：</a:t>
            </a:r>
            <a:r>
              <a:rPr lang="zh-CN" altLang="en-US" sz="3200" b="1" dirty="0">
                <a:latin typeface="仿宋" panose="02010609060101010101" pitchFamily="49" charset="-122"/>
                <a:ea typeface="仿宋" panose="02010609060101010101" pitchFamily="49" charset="-122"/>
              </a:rPr>
              <a:t>明确要求、教师指导、科学评价</a:t>
            </a:r>
            <a:endParaRPr lang="en-US" altLang="zh-CN" sz="3200" b="1" dirty="0">
              <a:latin typeface="仿宋" panose="02010609060101010101" pitchFamily="49" charset="-122"/>
              <a:ea typeface="仿宋" panose="02010609060101010101" pitchFamily="49" charset="-122"/>
            </a:endParaRPr>
          </a:p>
          <a:p>
            <a:pPr>
              <a:spcBef>
                <a:spcPct val="20000"/>
              </a:spcBef>
            </a:pPr>
            <a:r>
              <a:rPr lang="zh-CN" altLang="en-US" sz="3200" b="1" dirty="0">
                <a:solidFill>
                  <a:srgbClr val="FF0000"/>
                </a:solidFill>
                <a:latin typeface="仿宋" panose="02010609060101010101" pitchFamily="49" charset="-122"/>
                <a:ea typeface="仿宋" panose="02010609060101010101" pitchFamily="49" charset="-122"/>
              </a:rPr>
              <a:t>  方式：小组学习分组讨论；学生讲题、选题出题；总结知识脉络；交换批改作业；参与评卷</a:t>
            </a:r>
            <a:endParaRPr lang="en-US" altLang="zh-CN" sz="3200" b="1" dirty="0">
              <a:solidFill>
                <a:srgbClr val="FF0000"/>
              </a:solidFill>
              <a:latin typeface="仿宋" panose="02010609060101010101" pitchFamily="49" charset="-122"/>
              <a:ea typeface="仿宋" panose="02010609060101010101" pitchFamily="49" charset="-122"/>
            </a:endParaRPr>
          </a:p>
          <a:p>
            <a:endParaRPr lang="zh-CN" altLang="en-US" sz="3200" b="1" dirty="0">
              <a:solidFill>
                <a:srgbClr val="990099"/>
              </a:solidFill>
              <a:latin typeface="仿宋" panose="02010609060101010101" pitchFamily="49" charset="-122"/>
              <a:ea typeface="仿宋" panose="02010609060101010101" pitchFamily="49" charset="-122"/>
            </a:endParaRPr>
          </a:p>
          <a:p>
            <a:endParaRPr lang="zh-CN" altLang="en-US" sz="32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内容占位符 2"/>
          <p:cNvSpPr>
            <a:spLocks noGrp="1"/>
          </p:cNvSpPr>
          <p:nvPr>
            <p:ph idx="1"/>
          </p:nvPr>
        </p:nvSpPr>
        <p:spPr>
          <a:xfrm>
            <a:off x="1757680" y="632460"/>
            <a:ext cx="8689975" cy="5692140"/>
          </a:xfrm>
        </p:spPr>
        <p:txBody>
          <a:bodyPr anchor="t">
            <a:normAutofit/>
          </a:bodyPr>
          <a:lstStyle/>
          <a:p>
            <a:pPr>
              <a:buNone/>
            </a:pPr>
            <a:r>
              <a:rPr lang="en-US" altLang="zh-CN" dirty="0"/>
              <a:t>                  </a:t>
            </a:r>
            <a:r>
              <a:rPr lang="zh-CN" altLang="en-US" sz="4400" dirty="0">
                <a:solidFill>
                  <a:srgbClr val="FF0000"/>
                </a:solidFill>
                <a:latin typeface="黑体" panose="02010600030101010101" pitchFamily="49" charset="-122"/>
                <a:ea typeface="黑体" panose="02010600030101010101" pitchFamily="49" charset="-122"/>
              </a:rPr>
              <a:t>高考备考方略概说</a:t>
            </a:r>
            <a:endParaRPr lang="zh-CN" altLang="en-US" sz="3600" dirty="0">
              <a:solidFill>
                <a:srgbClr val="FF0000"/>
              </a:solidFill>
              <a:latin typeface="黑体" panose="02010600030101010101" pitchFamily="49" charset="-122"/>
              <a:ea typeface="黑体" panose="02010600030101010101" pitchFamily="49" charset="-122"/>
            </a:endParaRPr>
          </a:p>
          <a:p>
            <a:pPr>
              <a:buNone/>
            </a:pPr>
            <a:r>
              <a:rPr lang="zh-CN" altLang="en-US" sz="3200" b="1" dirty="0">
                <a:solidFill>
                  <a:srgbClr val="FF0000"/>
                </a:solidFill>
                <a:sym typeface="+mn-ea"/>
              </a:rPr>
              <a:t>     </a:t>
            </a:r>
            <a:r>
              <a:rPr lang="zh-CN" altLang="en-US" sz="3200" b="1" dirty="0">
                <a:solidFill>
                  <a:srgbClr val="FF0000"/>
                </a:solidFill>
                <a:latin typeface="+mn-ea"/>
                <a:cs typeface="+mn-ea"/>
                <a:sym typeface="+mn-ea"/>
              </a:rPr>
              <a:t>方略之一：</a:t>
            </a:r>
            <a:r>
              <a:rPr lang="zh-CN" altLang="en-US" sz="3200" b="1" dirty="0">
                <a:solidFill>
                  <a:srgbClr val="002060"/>
                </a:solidFill>
                <a:latin typeface="+mn-ea"/>
                <a:cs typeface="+mn-ea"/>
                <a:sym typeface="+mn-ea"/>
              </a:rPr>
              <a:t>明晰复习计划</a:t>
            </a:r>
            <a:endParaRPr lang="zh-CN" altLang="en-US" sz="3200" b="1" dirty="0">
              <a:solidFill>
                <a:srgbClr val="FF0000"/>
              </a:solidFill>
              <a:latin typeface="+mn-ea"/>
              <a:cs typeface="+mn-ea"/>
              <a:sym typeface="+mn-ea"/>
            </a:endParaRPr>
          </a:p>
          <a:p>
            <a:pPr>
              <a:buNone/>
            </a:pPr>
            <a:r>
              <a:rPr lang="zh-CN" altLang="en-US" sz="3200" b="1" dirty="0">
                <a:solidFill>
                  <a:srgbClr val="FF0000"/>
                </a:solidFill>
                <a:latin typeface="+mn-ea"/>
                <a:cs typeface="+mn-ea"/>
                <a:sym typeface="+mn-ea"/>
              </a:rPr>
              <a:t>   方略之二：</a:t>
            </a:r>
            <a:r>
              <a:rPr lang="zh-CN" altLang="en-US" sz="3200" b="1" dirty="0">
                <a:solidFill>
                  <a:srgbClr val="002060"/>
                </a:solidFill>
                <a:latin typeface="+mn-ea"/>
                <a:cs typeface="+mn-ea"/>
                <a:sym typeface="+mn-ea"/>
              </a:rPr>
              <a:t>构建通史体系</a:t>
            </a:r>
            <a:endParaRPr lang="zh-CN" altLang="en-US" sz="3200" b="1" dirty="0">
              <a:solidFill>
                <a:srgbClr val="FF0000"/>
              </a:solidFill>
              <a:latin typeface="+mn-ea"/>
              <a:cs typeface="+mn-ea"/>
              <a:sym typeface="+mn-ea"/>
            </a:endParaRPr>
          </a:p>
          <a:p>
            <a:pPr>
              <a:buNone/>
            </a:pPr>
            <a:r>
              <a:rPr lang="zh-CN" altLang="en-US" sz="3200" b="1" dirty="0">
                <a:solidFill>
                  <a:srgbClr val="FF0000"/>
                </a:solidFill>
                <a:latin typeface="+mn-ea"/>
                <a:cs typeface="+mn-ea"/>
                <a:sym typeface="+mn-ea"/>
              </a:rPr>
              <a:t>   方略之三：</a:t>
            </a:r>
            <a:r>
              <a:rPr lang="zh-CN" altLang="en-US" sz="3200" b="1" dirty="0">
                <a:solidFill>
                  <a:srgbClr val="002060"/>
                </a:solidFill>
                <a:latin typeface="+mn-ea"/>
                <a:cs typeface="+mn-ea"/>
                <a:sym typeface="+mn-ea"/>
              </a:rPr>
              <a:t>深挖高考频点</a:t>
            </a:r>
            <a:endParaRPr lang="zh-CN" altLang="en-US" sz="3200" b="1" dirty="0">
              <a:solidFill>
                <a:srgbClr val="FF0000"/>
              </a:solidFill>
              <a:latin typeface="+mn-ea"/>
              <a:cs typeface="+mn-ea"/>
              <a:sym typeface="+mn-ea"/>
            </a:endParaRPr>
          </a:p>
          <a:p>
            <a:pPr>
              <a:buNone/>
            </a:pPr>
            <a:r>
              <a:rPr lang="zh-CN" altLang="en-US" sz="3200" b="1" dirty="0">
                <a:solidFill>
                  <a:srgbClr val="FF0000"/>
                </a:solidFill>
                <a:latin typeface="+mn-ea"/>
                <a:cs typeface="+mn-ea"/>
                <a:sym typeface="+mn-ea"/>
              </a:rPr>
              <a:t>   方略之四：</a:t>
            </a:r>
            <a:r>
              <a:rPr lang="zh-CN" altLang="en-US" sz="3200" b="1" dirty="0">
                <a:solidFill>
                  <a:srgbClr val="002060"/>
                </a:solidFill>
                <a:latin typeface="+mn-ea"/>
                <a:cs typeface="+mn-ea"/>
                <a:sym typeface="+mn-ea"/>
              </a:rPr>
              <a:t>创新教学设计</a:t>
            </a:r>
            <a:endParaRPr lang="zh-CN" altLang="en-US" sz="3200" b="1" dirty="0">
              <a:solidFill>
                <a:srgbClr val="FF0000"/>
              </a:solidFill>
              <a:latin typeface="+mn-ea"/>
              <a:cs typeface="+mn-ea"/>
              <a:sym typeface="+mn-ea"/>
            </a:endParaRPr>
          </a:p>
          <a:p>
            <a:pPr>
              <a:buNone/>
            </a:pPr>
            <a:r>
              <a:rPr lang="zh-CN" altLang="en-US" sz="3200" b="1" dirty="0">
                <a:solidFill>
                  <a:srgbClr val="FF0000"/>
                </a:solidFill>
                <a:latin typeface="+mn-ea"/>
                <a:cs typeface="+mn-ea"/>
                <a:sym typeface="+mn-ea"/>
              </a:rPr>
              <a:t>   方略之五：</a:t>
            </a:r>
            <a:r>
              <a:rPr lang="zh-CN" altLang="en-US" sz="3200" b="1" dirty="0">
                <a:solidFill>
                  <a:srgbClr val="002060"/>
                </a:solidFill>
                <a:latin typeface="+mn-ea"/>
                <a:cs typeface="+mn-ea"/>
                <a:sym typeface="+mn-ea"/>
              </a:rPr>
              <a:t>透析核心概念</a:t>
            </a:r>
          </a:p>
          <a:p>
            <a:pPr>
              <a:buNone/>
            </a:pPr>
            <a:r>
              <a:rPr lang="zh-CN" altLang="en-US" sz="3200" b="1" dirty="0">
                <a:solidFill>
                  <a:srgbClr val="FF0000"/>
                </a:solidFill>
                <a:latin typeface="+mn-ea"/>
                <a:cs typeface="+mn-ea"/>
                <a:sym typeface="+mn-ea"/>
              </a:rPr>
              <a:t>   方略之六：</a:t>
            </a:r>
            <a:r>
              <a:rPr lang="zh-CN" altLang="en-US" sz="3200" b="1" dirty="0">
                <a:solidFill>
                  <a:srgbClr val="002060"/>
                </a:solidFill>
                <a:latin typeface="+mn-ea"/>
                <a:cs typeface="+mn-ea"/>
                <a:sym typeface="+mn-ea"/>
              </a:rPr>
              <a:t>细化试题评讲</a:t>
            </a:r>
            <a:endParaRPr lang="zh-CN" altLang="en-US" sz="3200" b="1" dirty="0">
              <a:solidFill>
                <a:srgbClr val="FF0000"/>
              </a:solidFill>
              <a:latin typeface="+mn-ea"/>
              <a:cs typeface="+mn-ea"/>
              <a:sym typeface="+mn-ea"/>
            </a:endParaRPr>
          </a:p>
          <a:p>
            <a:pPr>
              <a:buNone/>
            </a:pPr>
            <a:r>
              <a:rPr lang="zh-CN" altLang="en-US" sz="3200" b="1" dirty="0">
                <a:solidFill>
                  <a:srgbClr val="FF0000"/>
                </a:solidFill>
                <a:latin typeface="+mn-ea"/>
                <a:cs typeface="+mn-ea"/>
                <a:sym typeface="+mn-ea"/>
              </a:rPr>
              <a:t>   方略之七：</a:t>
            </a:r>
            <a:r>
              <a:rPr lang="zh-CN" altLang="en-US" sz="3200" b="1" dirty="0">
                <a:solidFill>
                  <a:srgbClr val="002060"/>
                </a:solidFill>
                <a:latin typeface="+mn-ea"/>
                <a:cs typeface="+mn-ea"/>
                <a:sym typeface="+mn-ea"/>
              </a:rPr>
              <a:t>适时反思改错</a:t>
            </a:r>
            <a:endParaRPr lang="zh-CN" altLang="en-US" sz="3200" b="1" dirty="0">
              <a:solidFill>
                <a:srgbClr val="FF0000"/>
              </a:solidFill>
              <a:latin typeface="+mn-ea"/>
              <a:cs typeface="+mn-ea"/>
            </a:endParaRPr>
          </a:p>
          <a:p>
            <a:pPr>
              <a:buNone/>
            </a:pPr>
            <a:r>
              <a:rPr lang="zh-CN" altLang="en-US" sz="3200" b="1" dirty="0">
                <a:solidFill>
                  <a:srgbClr val="FF0000"/>
                </a:solidFill>
                <a:latin typeface="+mn-ea"/>
                <a:cs typeface="+mn-ea"/>
                <a:sym typeface="+mn-ea"/>
              </a:rPr>
              <a:t>   方略之八：</a:t>
            </a:r>
            <a:r>
              <a:rPr lang="zh-CN" altLang="en-US" sz="3200" b="1" dirty="0">
                <a:solidFill>
                  <a:srgbClr val="002060"/>
                </a:solidFill>
                <a:latin typeface="+mn-ea"/>
                <a:cs typeface="+mn-ea"/>
                <a:sym typeface="+mn-ea"/>
              </a:rPr>
              <a:t>巧用思维导图</a:t>
            </a:r>
            <a:endParaRPr lang="zh-CN" altLang="en-US" sz="2800" b="1" dirty="0">
              <a:solidFill>
                <a:srgbClr val="FF0000"/>
              </a:solidFill>
              <a:latin typeface="+mn-ea"/>
              <a:cs typeface="+mn-ea"/>
              <a:sym typeface="+mn-ea"/>
            </a:endParaRPr>
          </a:p>
          <a:p>
            <a:endParaRPr lang="zh-CN" altLang="en-US" sz="2800" b="1" dirty="0">
              <a:solidFill>
                <a:srgbClr val="FF0000"/>
              </a:solidFill>
              <a:latin typeface="+mn-ea"/>
              <a:cs typeface="+mn-ea"/>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00-2.png"/>
          <p:cNvPicPr>
            <a:picLocks noChangeAspect="1"/>
          </p:cNvPicPr>
          <p:nvPr/>
        </p:nvPicPr>
        <p:blipFill>
          <a:blip r:embed="rId2" cstate="print"/>
          <a:srcRect/>
          <a:stretch>
            <a:fillRect/>
          </a:stretch>
        </p:blipFill>
        <p:spPr bwMode="auto">
          <a:xfrm>
            <a:off x="7342717" y="714375"/>
            <a:ext cx="12175067" cy="5486400"/>
          </a:xfrm>
          <a:prstGeom prst="rect">
            <a:avLst/>
          </a:prstGeom>
          <a:noFill/>
          <a:ln w="9525">
            <a:noFill/>
            <a:miter lim="800000"/>
            <a:headEnd/>
            <a:tailEnd/>
          </a:ln>
        </p:spPr>
      </p:pic>
      <p:pic>
        <p:nvPicPr>
          <p:cNvPr id="11" name="图片 10" descr="00-4.png"/>
          <p:cNvPicPr>
            <a:picLocks noChangeAspect="1"/>
          </p:cNvPicPr>
          <p:nvPr/>
        </p:nvPicPr>
        <p:blipFill>
          <a:blip r:embed="rId3" cstate="print"/>
          <a:srcRect/>
          <a:stretch>
            <a:fillRect/>
          </a:stretch>
        </p:blipFill>
        <p:spPr bwMode="auto">
          <a:xfrm>
            <a:off x="8467" y="685800"/>
            <a:ext cx="12175067" cy="5486400"/>
          </a:xfrm>
          <a:prstGeom prst="rect">
            <a:avLst/>
          </a:prstGeom>
          <a:noFill/>
          <a:ln w="9525">
            <a:noFill/>
            <a:miter lim="800000"/>
            <a:headEnd/>
            <a:tailEnd/>
          </a:ln>
        </p:spPr>
      </p:pic>
      <p:pic>
        <p:nvPicPr>
          <p:cNvPr id="12" name="图片 11" descr="00-5.png"/>
          <p:cNvPicPr>
            <a:picLocks noChangeAspect="1"/>
          </p:cNvPicPr>
          <p:nvPr/>
        </p:nvPicPr>
        <p:blipFill>
          <a:blip r:embed="rId4" cstate="print"/>
          <a:srcRect/>
          <a:stretch>
            <a:fillRect/>
          </a:stretch>
        </p:blipFill>
        <p:spPr bwMode="auto">
          <a:xfrm>
            <a:off x="0" y="503421"/>
            <a:ext cx="11909341" cy="5366657"/>
          </a:xfrm>
          <a:prstGeom prst="rect">
            <a:avLst/>
          </a:prstGeom>
          <a:noFill/>
          <a:ln w="9525">
            <a:noFill/>
            <a:miter lim="800000"/>
            <a:headEnd/>
            <a:tailEnd/>
          </a:ln>
        </p:spPr>
      </p:pic>
      <p:pic>
        <p:nvPicPr>
          <p:cNvPr id="10" name="图片 9" descr="00-4.png"/>
          <p:cNvPicPr>
            <a:picLocks noChangeAspect="1"/>
          </p:cNvPicPr>
          <p:nvPr/>
        </p:nvPicPr>
        <p:blipFill>
          <a:blip r:embed="rId5" cstate="print"/>
          <a:srcRect/>
          <a:stretch>
            <a:fillRect/>
          </a:stretch>
        </p:blipFill>
        <p:spPr bwMode="auto">
          <a:xfrm>
            <a:off x="4943959" y="1090631"/>
            <a:ext cx="12798576" cy="5767369"/>
          </a:xfrm>
          <a:prstGeom prst="rect">
            <a:avLst/>
          </a:prstGeom>
          <a:noFill/>
          <a:ln w="9525">
            <a:noFill/>
            <a:miter lim="800000"/>
            <a:headEnd/>
            <a:tailEnd/>
          </a:ln>
        </p:spPr>
      </p:pic>
      <p:sp>
        <p:nvSpPr>
          <p:cNvPr id="32775" name="Text Box 7"/>
          <p:cNvSpPr txBox="1">
            <a:spLocks noChangeArrowheads="1"/>
          </p:cNvSpPr>
          <p:nvPr/>
        </p:nvSpPr>
        <p:spPr bwMode="auto">
          <a:xfrm>
            <a:off x="12296795" y="1582341"/>
            <a:ext cx="1508105" cy="115481"/>
          </a:xfrm>
          <a:prstGeom prst="rect">
            <a:avLst/>
          </a:prstGeom>
          <a:noFill/>
          <a:ln w="9525">
            <a:noFill/>
            <a:miter lim="800000"/>
          </a:ln>
          <a:effectLst/>
        </p:spPr>
        <p:txBody>
          <a:bodyPr vert="eaVert" wrap="none" lIns="114300" tIns="57150" rIns="114300" bIns="57150">
            <a:spAutoFit/>
          </a:bodyPr>
          <a:lstStyle/>
          <a:p>
            <a:pPr>
              <a:defRPr/>
            </a:pPr>
            <a:endParaRPr lang="zh-CN" altLang="zh-CN" sz="8300" b="1" dirty="0">
              <a:effectLst>
                <a:outerShdw blurRad="38100" dist="38100" dir="2700000" algn="tl">
                  <a:srgbClr val="C0C0C0"/>
                </a:outerShdw>
              </a:effectLst>
              <a:latin typeface="Arial" panose="020B0604020202020204" pitchFamily="34" charset="0"/>
              <a:ea typeface="楷体_GB2312" panose="02010609030101010101" charset="-122"/>
            </a:endParaRPr>
          </a:p>
        </p:txBody>
      </p:sp>
      <p:sp>
        <p:nvSpPr>
          <p:cNvPr id="32776" name="Text Box 8"/>
          <p:cNvSpPr txBox="1">
            <a:spLocks noChangeArrowheads="1"/>
          </p:cNvSpPr>
          <p:nvPr/>
        </p:nvSpPr>
        <p:spPr bwMode="auto">
          <a:xfrm>
            <a:off x="1581854" y="687077"/>
            <a:ext cx="1615827" cy="5366742"/>
          </a:xfrm>
          <a:prstGeom prst="rect">
            <a:avLst/>
          </a:prstGeom>
          <a:noFill/>
          <a:ln w="9525">
            <a:noFill/>
            <a:miter lim="800000"/>
          </a:ln>
          <a:effectLst/>
        </p:spPr>
        <p:txBody>
          <a:bodyPr vert="eaVert" lIns="114300" tIns="57150" rIns="114300" bIns="57150">
            <a:spAutoFit/>
          </a:bodyPr>
          <a:lstStyle/>
          <a:p>
            <a:pPr>
              <a:defRPr/>
            </a:pPr>
            <a:r>
              <a:rPr lang="zh-CN" altLang="en-US" sz="9000" b="1" dirty="0">
                <a:solidFill>
                  <a:srgbClr val="FF0000"/>
                </a:solidFill>
                <a:effectLst>
                  <a:outerShdw blurRad="38100" dist="38100" dir="2700000" algn="tl">
                    <a:srgbClr val="C0C0C0"/>
                  </a:outerShdw>
                </a:effectLst>
                <a:latin typeface="Arial" panose="020B0604020202020204" pitchFamily="34" charset="0"/>
                <a:ea typeface="楷体_GB2312" panose="02010609030101010101" charset="-122"/>
              </a:rPr>
              <a:t>谢 谢 </a:t>
            </a:r>
            <a:r>
              <a:rPr lang="zh-CN" altLang="en-US" sz="9000" b="1" dirty="0" smtClean="0">
                <a:solidFill>
                  <a:srgbClr val="FF0000"/>
                </a:solidFill>
                <a:effectLst>
                  <a:outerShdw blurRad="38100" dist="38100" dir="2700000" algn="tl">
                    <a:srgbClr val="C0C0C0"/>
                  </a:outerShdw>
                </a:effectLst>
                <a:latin typeface="Arial" panose="020B0604020202020204" pitchFamily="34" charset="0"/>
                <a:ea typeface="楷体_GB2312" panose="02010609030101010101" charset="-122"/>
              </a:rPr>
              <a:t>大家</a:t>
            </a:r>
            <a:endParaRPr lang="zh-CN" altLang="en-US" sz="9000" b="1" dirty="0">
              <a:solidFill>
                <a:srgbClr val="FF0000"/>
              </a:solidFill>
              <a:effectLst>
                <a:outerShdw blurRad="38100" dist="38100" dir="2700000" algn="tl">
                  <a:srgbClr val="C0C0C0"/>
                </a:outerShdw>
              </a:effectLst>
              <a:latin typeface="Arial" panose="020B0604020202020204" pitchFamily="34" charset="0"/>
              <a:ea typeface="楷体_GB2312" panose="02010609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3.33333E-6 L -0.60156 -0.00417 " pathEditMode="relative" rAng="0" ptsTypes="AA">
                                      <p:cBhvr>
                                        <p:cTn id="6" dur="2000" fill="hold"/>
                                        <p:tgtEl>
                                          <p:spTgt spid="8"/>
                                        </p:tgtEl>
                                        <p:attrNameLst>
                                          <p:attrName>ppt_x</p:attrName>
                                          <p:attrName>ppt_y</p:attrName>
                                        </p:attrNameLst>
                                      </p:cBhvr>
                                      <p:rCtr x="-301" y="-2"/>
                                    </p:animMotion>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anim calcmode="lin" valueType="num">
                                      <p:cBhvr>
                                        <p:cTn id="10" dur="2000" fill="hold"/>
                                        <p:tgtEl>
                                          <p:spTgt spid="10"/>
                                        </p:tgtEl>
                                        <p:attrNameLst>
                                          <p:attrName>ppt_x</p:attrName>
                                        </p:attrNameLst>
                                      </p:cBhvr>
                                      <p:tavLst>
                                        <p:tav tm="0">
                                          <p:val>
                                            <p:strVal val="#ppt_x"/>
                                          </p:val>
                                        </p:tav>
                                        <p:tav tm="100000">
                                          <p:val>
                                            <p:strVal val="#ppt_x"/>
                                          </p:val>
                                        </p:tav>
                                      </p:tavLst>
                                    </p:anim>
                                    <p:anim calcmode="lin" valueType="num">
                                      <p:cBhvr>
                                        <p:cTn id="11" dur="2000" fill="hold"/>
                                        <p:tgtEl>
                                          <p:spTgt spid="10"/>
                                        </p:tgtEl>
                                        <p:attrNameLst>
                                          <p:attrName>ppt_y</p:attrName>
                                        </p:attrNameLst>
                                      </p:cBhvr>
                                      <p:tavLst>
                                        <p:tav tm="0">
                                          <p:val>
                                            <p:strVal val="#ppt_y+.1"/>
                                          </p:val>
                                        </p:tav>
                                        <p:tav tm="100000">
                                          <p:val>
                                            <p:strVal val="#ppt_y"/>
                                          </p:val>
                                        </p:tav>
                                      </p:tavLst>
                                    </p:anim>
                                  </p:childTnLst>
                                </p:cTn>
                              </p:par>
                              <p:par>
                                <p:cTn id="12" presetID="0" presetClass="path" presetSubtype="0" accel="50000" decel="50000" fill="hold" nodeType="withEffect">
                                  <p:stCondLst>
                                    <p:cond delay="0"/>
                                  </p:stCondLst>
                                  <p:childTnLst>
                                    <p:animMotion origin="layout" path="M -0.00429 0.14838 C 0.00157 0.12408 -0.00781 0.16019 0.00065 0.13449 C 0.00222 0.1301 0.00404 0.12084 0.00404 0.12107 C 0.00365 0.11459 0.00417 0.10811 0.00248 0.10232 C 0.00157 0.1 -0.00143 0.10162 -0.00273 0.1 C -0.00403 0.09838 -0.00364 0.09537 -0.00429 0.09329 C -0.00924 0.08125 -0.01705 0.08334 -0.02643 0.08172 C -0.03424 0.04977 -0.00664 0.05556 0.00742 0.05417 C 0.01498 0.04746 0.01771 0.03773 0.0125 0.02431 C 0.01042 0.01852 0.00248 0.01042 0.00248 0.01065 C -0.0125 0.01713 -0.03021 0.0125 -0.04492 0.00579 C -0.05455 0.00787 -0.05872 0.00718 -0.06185 0.01968 C -0.06106 0.03056 -0.06002 0.06459 -0.0569 0.07709 C -0.0556 0.08241 -0.05 0.09098 -0.05 0.09121 C -0.05508 0.10093 -0.05143 0.0963 -0.06028 0.1 C -0.06354 0.10139 -0.07031 0.10463 -0.07031 0.10486 C -0.07643 0.10186 -0.08164 0.10047 -0.08711 0.09561 C -0.08971 0.08519 -0.09323 0.0875 -0.0957 0.07709 C -0.09531 0.05718 -0.09544 0.03727 -0.09388 0.01736 C -0.09231 -0.00648 -0.07565 -0.00347 -0.06185 -0.00555 C -0.05039 -0.00972 -0.04674 -0.0118 -0.03489 -0.00324 C -0.03138 -0.00069 -0.02487 0.00579 -0.02487 0.00602 C -0.01914 0.02894 -0.02044 0.04885 -0.01966 0.07477 C -0.02135 0.08797 -0.02343 0.09074 -0.03164 0.09769 C -0.03841 0.11158 -0.05508 0.11991 -0.06705 0.12315 C -0.07487 0.12246 -0.08294 0.12338 -0.09049 0.12084 C -0.097 0.11875 -0.10364 0.09445 -0.10768 0.08635 C -0.11159 0.06945 -0.1082 0.07593 -0.11601 0.06551 C -0.11823 0.05648 -0.12031 0.05255 -0.12617 0.04723 C -0.13242 0.03449 -0.13281 0.03125 -0.1431 0.02662 C -0.15573 0.02824 -0.1608 0.02709 -0.16992 0.03565 C -0.1707 0.03797 -0.17187 0.04005 -0.17187 0.0426 C -0.17187 0.04815 -0.17239 0.05417 -0.16992 0.0588 C -0.16445 0.07107 -0.15 0.06945 -0.14114 0.07246 C -0.13802 0.07176 -0.13437 0.07153 -0.13138 0.07014 C -0.1233 0.06644 -0.1181 0.05371 -0.11093 0.04723 C -0.10794 0.0419 -0.10521 0.03635 -0.1026 0.03102 C -0.10117 0.02871 -0.09909 0.02431 -0.09909 0.02454 C -0.10104 0.00672 -0.10117 0.00417 -0.1125 -0.00324 C -0.10429 -0.00717 -0.09674 -0.00231 -0.08893 0.00116 C -0.09166 0.01227 -0.09596 0.02292 -0.10429 0.02662 C -0.10846 0.04375 -0.10273 0.04236 -0.09231 0.04491 C -0.07487 0.04931 -0.09388 0.04561 -0.07031 0.04954 C -0.0733 0.05116 -0.07591 0.05394 -0.07877 0.05417 C -0.08385 0.05463 -0.08945 0.0551 -0.09388 0.05186 C -0.09648 0.05 -0.08815 0.05023 -0.08541 0.04954 C -0.07708 0.04375 -0.06914 0.03727 -0.06028 0.03334 C -0.05586 0.02454 -0.05716 0.02269 -0.04674 0.02894 C -0.04101 0.03241 -0.03489 0.04954 -0.03489 0.04977 C -0.03685 0.06621 -0.0375 0.07662 -0.0483 0.08635 C -0.04388 0.08704 -0.03893 0.08542 -0.03489 0.08866 C -0.0332 0.09005 -0.03815 0.09213 -0.03971 0.09329 C -0.04153 0.09445 -0.04323 0.09491 -0.04492 0.09561 C -0.06471 0.09352 -0.072 0.09098 -0.08893 0.08172 C -0.0931 0.07315 -0.09804 0.07107 -0.10429 0.06551 C -0.10364 0.0625 -0.10377 0.05903 -0.1026 0.05648 C -0.09544 0.04329 -0.08021 0.03982 -0.07031 0.03334 C -0.06653 0.03079 -0.06393 0.02454 -0.06028 0.02199 C -0.05039 0.01574 -0.04518 0.01829 -0.03646 0.01042 C -0.03893 0.0007 -0.04271 0.0007 -0.05 -0.00115 C -0.06133 -0.0037 -0.07278 -0.00578 -0.08385 -0.00787 C -0.10885 -0.00602 -0.11341 -0.01597 -0.1194 0.00811 C -0.11679 0.025 -0.11601 0.02477 -0.10429 0.03102 C -0.1026 0.03334 -0.09987 0.03496 -0.09909 0.03797 C -0.09687 0.04676 -0.1108 0.05417 -0.11601 0.05648 C -0.16914 0.05324 -0.14205 0.06528 -0.16315 0.03565 C -0.16523 0.02778 -0.16888 0.02084 -0.1651 0.01273 C -0.16393 0.01042 -0.15781 0.00834 -0.15989 0.00811 C -0.1694 0.00718 -0.17916 0.00973 -0.18867 0.01042 C -0.19153 0.01204 -0.19414 0.01366 -0.19726 0.01505 C -0.19883 0.01598 -0.20104 0.01574 -0.20221 0.01736 C -0.20351 0.01898 -0.20325 0.02199 -0.20403 0.02431 C -0.20508 0.02732 -0.20625 0.03033 -0.20716 0.03334 C -0.20664 0.04098 -0.20677 0.04885 -0.2056 0.05648 C -0.20508 0.05926 -0.20377 0.06158 -0.20221 0.06343 C -0.19323 0.07454 -0.17721 0.0926 -0.1651 0.09769 C -0.175 0.10209 -0.16575 0.09653 -0.17343 0.10695 C -0.17747 0.11227 -0.18021 0.11204 -0.18528 0.11389 C -0.19049 0.11227 -0.1957 0.11204 -0.20052 0.10926 C -0.20377 0.10741 -0.20612 0.10278 -0.20885 0.1 C -0.22851 0.08172 -0.21705 0.0963 -0.2276 0.08172 C -0.22539 0.0632 -0.22708 0.07223 -0.22252 0.05417 C -0.22252 0.0544 -0.20976 0.0426 -0.20716 0.04028 C -0.2056 0.03866 -0.20221 0.03565 -0.20221 0.03588 C -0.18971 0.03773 -0.17669 0.04121 -0.1651 0.04723 C -0.1625 0.04838 -0.16041 0.05 -0.1582 0.05186 C -0.15573 0.05394 -0.15416 0.05718 -0.15156 0.0588 C -0.14896 0.06042 -0.1457 0.05996 -0.1431 0.06111 C -0.13646 0.06366 -0.13372 0.06621 -0.12773 0.07014 C -0.13086 0.08195 -0.13242 0.08102 -0.13958 0.08635 C -0.14323 0.08912 -0.14987 0.09561 -0.14987 0.09584 C -0.14935 0.09792 -0.14948 0.10093 -0.14804 0.10232 C -0.14635 0.10417 -0.14336 0.10348 -0.14114 0.10463 C -0.13958 0.10579 -0.13802 0.10811 -0.13606 0.10926 C -0.1345 0.11042 -0.13294 0.11088 -0.13138 0.11158 C -0.12187 0.10996 -0.11185 0.11042 -0.1026 0.10695 C -0.10052 0.10625 -0.09909 0.10278 -0.09909 0.1 C -0.09856 0.09005 -0.09909 0.07986 -0.10065 0.07014 C -0.10586 0.04098 -0.13125 0.01158 -0.14987 -0.00115 C -0.15208 -0.00046 -0.15573 -0.00185 -0.15664 0.00116 C -0.16146 0.01806 -0.14804 0.02871 -0.14114 0.03797 C -0.1401 0.03982 -0.13958 0.04306 -0.13802 0.04491 C -0.13502 0.04815 -0.13086 0.04908 -0.12773 0.05186 C -0.13073 0.05741 -0.13138 0.06088 -0.13606 0.06343 C -0.14271 0.0669 -0.15664 0.07246 -0.15664 0.07269 C -0.15364 0.07408 -0.15117 0.07639 -0.14804 0.07709 C -0.13177 0.08125 -0.122 0.07662 -0.13606 0.08172 C -0.14218 0.08727 -0.14804 0.08797 -0.15508 0.09098 C -0.17083 0.10579 -0.14231 0.10764 -0.13606 0.10926 C -0.13437 0.11088 -0.13281 0.11204 -0.13138 0.11389 C -0.12929 0.11598 -0.12864 0.11991 -0.12617 0.12084 C -0.125 0.1213 -0.11601 0.1169 -0.11419 0.11621 C -0.10898 0.10903 -0.10455 0.10556 -0.09752 0.10232 C -0.0957 0.1 -0.09231 0.09885 -0.09231 0.09561 C -0.09231 0.09306 -0.0957 0.0926 -0.09752 0.09329 C -0.10794 0.09792 -0.11718 0.1125 -0.12617 0.12084 C -0.13138 0.12014 -0.13646 0.11991 -0.14114 0.11852 C -0.14479 0.1176 -0.15156 0.11389 -0.15156 0.11412 C -0.16054 0.1044 -0.16627 0.10579 -0.17695 0.10232 C -0.17968 0.0919 -0.18685 0.08959 -0.19375 0.08403 C -0.19492 0.08172 -0.1957 0.07894 -0.19726 0.07709 C -0.19843 0.07523 -0.20091 0.07454 -0.20221 0.07246 C -0.20351 0.07061 -0.20273 0.06736 -0.20403 0.06551 C -0.20625 0.06158 -0.21093 0.06019 -0.21393 0.0588 C -0.22799 0.06366 -0.24231 0.06297 -0.25625 0.06783 C -0.29271 0.06713 -0.32955 0.0669 -0.36614 0.06551 C -0.36966 0.06528 -0.37291 0.06436 -0.37643 0.06343 C -0.37799 0.06297 -0.38242 0.05949 -0.38138 0.06111 C -0.3776 0.06574 -0.3707 0.06667 -0.36614 0.06783 C -0.35937 0.06713 -0.3526 0.06736 -0.34596 0.06551 C -0.33906 0.06366 -0.34179 0.05926 -0.33737 0.05417 C -0.33541 0.05186 -0.33281 0.05116 -0.33073 0.04954 C -0.32396 0.04028 -0.31771 0.03264 -0.30872 0.02894 C -0.3 0.02963 -0.29127 0.02824 -0.28333 0.03102 C -0.27721 0.03311 -0.272 0.03866 -0.26627 0.0426 C -0.25638 0.04931 -0.247 0.05278 -0.23945 0.06343 C -0.24075 0.07732 -0.23971 0.08426 -0.24961 0.08866 C -0.2457 0.08056 -0.24271 0.07778 -0.23593 0.07477 C -0.23034 0.0632 -0.23424 0.06945 -0.22252 0.0588 C -0.2207 0.05718 -0.21758 0.05417 -0.21758 0.0544 C -0.21367 0.04653 -0.20937 0.04213 -0.20716 0.03334 C -0.21705 0.02361 -0.22591 0.02014 -0.23763 0.01736 C -0.24518 0.01991 -0.24856 0.02084 -0.25117 0.03102 C -0.25065 0.03334 -0.25065 0.03635 -0.24961 0.03797 C -0.24843 0.03959 -0.2444 0.04028 -0.2444 0.04051 C -0.2444 0.04051 -0.00429 0.14838 -0.00429 0.14838 Z " pathEditMode="relative" rAng="0" ptsTypes="ffffffffffffffffffffffffffffffffffffffffffffffffffffffffffffffffffffffffffffffffffffffffffffffffffffffffffffffffffffffffffffffffffffffffffffffffff">
                                      <p:cBhvr>
                                        <p:cTn id="13" dur="3000" fill="hold"/>
                                        <p:tgtEl>
                                          <p:spTgt spid="10"/>
                                        </p:tgtEl>
                                        <p:attrNameLst>
                                          <p:attrName>ppt_x</p:attrName>
                                          <p:attrName>ppt_y</p:attrName>
                                        </p:attrNameLst>
                                      </p:cBhvr>
                                      <p:rCtr x="-178" y="-76"/>
                                    </p:animMotion>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0" presetClass="path" presetSubtype="0" accel="50000" decel="50000" fill="hold" nodeType="withEffect">
                                  <p:stCondLst>
                                    <p:cond delay="0"/>
                                  </p:stCondLst>
                                  <p:childTnLst>
                                    <p:animMotion origin="layout" path="M -0.38247 0.05741 L -0.4533 0.05741 " pathEditMode="relative" rAng="0" ptsTypes="AA">
                                      <p:cBhvr>
                                        <p:cTn id="21" dur="2000" fill="hold"/>
                                        <p:tgtEl>
                                          <p:spTgt spid="10"/>
                                        </p:tgtEl>
                                        <p:attrNameLst>
                                          <p:attrName>ppt_x</p:attrName>
                                          <p:attrName>ppt_y</p:attrName>
                                        </p:attrNameLst>
                                      </p:cBhvr>
                                      <p:rCtr x="-35" y="0"/>
                                    </p:animMotion>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2776">
                                            <p:txEl>
                                              <p:pRg st="0" end="0"/>
                                            </p:txEl>
                                          </p:spTgt>
                                        </p:tgtEl>
                                        <p:attrNameLst>
                                          <p:attrName>style.visibility</p:attrName>
                                        </p:attrNameLst>
                                      </p:cBhvr>
                                      <p:to>
                                        <p:strVal val="visible"/>
                                      </p:to>
                                    </p:set>
                                    <p:anim calcmode="lin" valueType="num">
                                      <p:cBhvr additive="base">
                                        <p:cTn id="25" dur="500" fill="hold"/>
                                        <p:tgtEl>
                                          <p:spTgt spid="3277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8" descr="318763-130FGSI662"/>
          <p:cNvPicPr>
            <a:picLocks noChangeAspect="1"/>
          </p:cNvPicPr>
          <p:nvPr/>
        </p:nvPicPr>
        <p:blipFill>
          <a:blip r:embed="rId3" cstate="print"/>
          <a:stretch>
            <a:fillRect/>
          </a:stretch>
        </p:blipFill>
        <p:spPr>
          <a:xfrm>
            <a:off x="2590800" y="1468120"/>
            <a:ext cx="7391400" cy="4938713"/>
          </a:xfrm>
          <a:prstGeom prst="rect">
            <a:avLst/>
          </a:prstGeom>
          <a:noFill/>
          <a:ln w="9525">
            <a:noFill/>
          </a:ln>
        </p:spPr>
      </p:pic>
      <p:sp>
        <p:nvSpPr>
          <p:cNvPr id="48132" name="Text Box 10"/>
          <p:cNvSpPr txBox="1"/>
          <p:nvPr/>
        </p:nvSpPr>
        <p:spPr>
          <a:xfrm>
            <a:off x="2743200" y="5638800"/>
            <a:ext cx="7086600" cy="768350"/>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lstStyle/>
          <a:p>
            <a:pPr>
              <a:spcBef>
                <a:spcPct val="50000"/>
              </a:spcBef>
            </a:pPr>
            <a:r>
              <a:rPr lang="en-US" altLang="zh-CN" sz="3600" b="1">
                <a:latin typeface="Arial" panose="020B0604020202020204" pitchFamily="34" charset="0"/>
                <a:ea typeface="黑体" panose="02010600030101010101" pitchFamily="49" charset="-122"/>
              </a:rPr>
              <a:t>              </a:t>
            </a:r>
            <a:r>
              <a:rPr lang="zh-CN" altLang="en-US" sz="4400" b="1" dirty="0">
                <a:solidFill>
                  <a:srgbClr val="FF0000"/>
                </a:solidFill>
                <a:latin typeface="Arial" panose="020B0604020202020204" pitchFamily="34" charset="0"/>
                <a:ea typeface="黑体" panose="02010600030101010101" pitchFamily="49" charset="-122"/>
              </a:rPr>
              <a:t>历史复习三阶段</a:t>
            </a:r>
          </a:p>
        </p:txBody>
      </p:sp>
      <p:sp>
        <p:nvSpPr>
          <p:cNvPr id="48133" name="Text Box 11"/>
          <p:cNvSpPr txBox="1"/>
          <p:nvPr/>
        </p:nvSpPr>
        <p:spPr>
          <a:xfrm>
            <a:off x="4800600" y="4953000"/>
            <a:ext cx="2951163" cy="521970"/>
          </a:xfrm>
          <a:prstGeom prst="rect">
            <a:avLst/>
          </a:prstGeom>
          <a:solidFill>
            <a:schemeClr val="bg1"/>
          </a:solidFill>
          <a:ln w="9525">
            <a:noFill/>
          </a:ln>
        </p:spPr>
        <p:txBody>
          <a:bodyPr>
            <a:spAutoFit/>
          </a:bodyPr>
          <a:lstStyle/>
          <a:p>
            <a:pPr>
              <a:spcBef>
                <a:spcPct val="50000"/>
              </a:spcBef>
            </a:pPr>
            <a:r>
              <a:rPr lang="zh-CN" altLang="en-US" sz="2800" b="1" dirty="0">
                <a:solidFill>
                  <a:srgbClr val="FF0000"/>
                </a:solidFill>
                <a:latin typeface="Arial" panose="020B0604020202020204" pitchFamily="34" charset="0"/>
              </a:rPr>
              <a:t>一轮</a:t>
            </a:r>
            <a:r>
              <a:rPr lang="zh-CN" altLang="en-US" sz="2800" b="1" dirty="0" smtClean="0">
                <a:solidFill>
                  <a:srgbClr val="FF0000"/>
                </a:solidFill>
                <a:latin typeface="Arial" panose="020B0604020202020204" pitchFamily="34" charset="0"/>
              </a:rPr>
              <a:t>：</a:t>
            </a:r>
            <a:r>
              <a:rPr lang="zh-CN" altLang="en-US" sz="2800" b="1" dirty="0" smtClean="0">
                <a:latin typeface="Arial" panose="020B0604020202020204" pitchFamily="34" charset="0"/>
              </a:rPr>
              <a:t>单元</a:t>
            </a:r>
            <a:r>
              <a:rPr lang="zh-CN" altLang="en-US" sz="2800" b="1" dirty="0" smtClean="0">
                <a:latin typeface="Arial" panose="020B0604020202020204" pitchFamily="34" charset="0"/>
              </a:rPr>
              <a:t>复</a:t>
            </a:r>
            <a:r>
              <a:rPr lang="zh-CN" altLang="en-US" sz="2800" b="1" dirty="0">
                <a:latin typeface="Arial" panose="020B0604020202020204" pitchFamily="34" charset="0"/>
              </a:rPr>
              <a:t>习</a:t>
            </a:r>
          </a:p>
        </p:txBody>
      </p:sp>
      <p:sp>
        <p:nvSpPr>
          <p:cNvPr id="48134" name="Text Box 12"/>
          <p:cNvSpPr txBox="1"/>
          <p:nvPr/>
        </p:nvSpPr>
        <p:spPr>
          <a:xfrm>
            <a:off x="4759656" y="3823647"/>
            <a:ext cx="3128750" cy="523220"/>
          </a:xfrm>
          <a:prstGeom prst="rect">
            <a:avLst/>
          </a:prstGeom>
          <a:solidFill>
            <a:schemeClr val="bg1"/>
          </a:solidFill>
          <a:ln w="9525">
            <a:noFill/>
          </a:ln>
        </p:spPr>
        <p:txBody>
          <a:bodyPr wrap="square">
            <a:spAutoFit/>
          </a:bodyPr>
          <a:lstStyle/>
          <a:p>
            <a:pPr>
              <a:spcBef>
                <a:spcPct val="50000"/>
              </a:spcBef>
            </a:pPr>
            <a:r>
              <a:rPr lang="zh-CN" altLang="en-US" sz="2800" b="1" dirty="0">
                <a:solidFill>
                  <a:srgbClr val="FF0000"/>
                </a:solidFill>
                <a:latin typeface="Arial" panose="020B0604020202020204" pitchFamily="34" charset="0"/>
              </a:rPr>
              <a:t>二轮：</a:t>
            </a:r>
            <a:r>
              <a:rPr lang="zh-CN" altLang="en-US" sz="2800" b="1" dirty="0">
                <a:latin typeface="Arial" panose="020B0604020202020204" pitchFamily="34" charset="0"/>
              </a:rPr>
              <a:t>通</a:t>
            </a:r>
            <a:r>
              <a:rPr lang="zh-CN" altLang="en-US" sz="2800" b="1" dirty="0" smtClean="0">
                <a:latin typeface="Arial" panose="020B0604020202020204" pitchFamily="34" charset="0"/>
              </a:rPr>
              <a:t>史</a:t>
            </a:r>
            <a:r>
              <a:rPr lang="zh-CN" altLang="en-US" sz="2800" b="1" dirty="0" smtClean="0">
                <a:latin typeface="Arial" panose="020B0604020202020204" pitchFamily="34" charset="0"/>
              </a:rPr>
              <a:t>＋专题</a:t>
            </a:r>
            <a:endParaRPr lang="zh-CN" altLang="en-US" sz="2800" b="1" dirty="0">
              <a:latin typeface="Arial" panose="020B0604020202020204" pitchFamily="34" charset="0"/>
            </a:endParaRPr>
          </a:p>
        </p:txBody>
      </p:sp>
      <p:sp>
        <p:nvSpPr>
          <p:cNvPr id="48135" name="Text Box 14"/>
          <p:cNvSpPr txBox="1"/>
          <p:nvPr/>
        </p:nvSpPr>
        <p:spPr>
          <a:xfrm>
            <a:off x="4800600" y="2636838"/>
            <a:ext cx="2895600" cy="521970"/>
          </a:xfrm>
          <a:prstGeom prst="rect">
            <a:avLst/>
          </a:prstGeom>
          <a:solidFill>
            <a:schemeClr val="bg1"/>
          </a:solidFill>
          <a:ln w="9525">
            <a:noFill/>
          </a:ln>
        </p:spPr>
        <p:txBody>
          <a:bodyPr>
            <a:spAutoFit/>
          </a:bodyPr>
          <a:lstStyle/>
          <a:p>
            <a:pPr>
              <a:spcBef>
                <a:spcPct val="50000"/>
              </a:spcBef>
            </a:pPr>
            <a:r>
              <a:rPr lang="zh-CN" altLang="en-US" sz="2800" b="1" dirty="0">
                <a:solidFill>
                  <a:srgbClr val="FF0000"/>
                </a:solidFill>
                <a:latin typeface="Arial" panose="020B0604020202020204" pitchFamily="34" charset="0"/>
              </a:rPr>
              <a:t>三轮：</a:t>
            </a:r>
            <a:r>
              <a:rPr lang="zh-CN" altLang="en-US" sz="2800" b="1" dirty="0">
                <a:latin typeface="Arial" panose="020B0604020202020204" pitchFamily="34" charset="0"/>
              </a:rPr>
              <a:t>强化训练</a:t>
            </a:r>
          </a:p>
        </p:txBody>
      </p:sp>
      <p:sp>
        <p:nvSpPr>
          <p:cNvPr id="48137" name="Text Box 14"/>
          <p:cNvSpPr txBox="1"/>
          <p:nvPr/>
        </p:nvSpPr>
        <p:spPr>
          <a:xfrm>
            <a:off x="4828540" y="1683385"/>
            <a:ext cx="2895600" cy="521970"/>
          </a:xfrm>
          <a:prstGeom prst="rect">
            <a:avLst/>
          </a:prstGeom>
          <a:solidFill>
            <a:schemeClr val="bg1"/>
          </a:solidFill>
          <a:ln w="9525">
            <a:noFill/>
          </a:ln>
        </p:spPr>
        <p:txBody>
          <a:bodyPr>
            <a:spAutoFit/>
          </a:bodyPr>
          <a:lstStyle/>
          <a:p>
            <a:pPr algn="ctr">
              <a:spcBef>
                <a:spcPct val="50000"/>
              </a:spcBef>
            </a:pPr>
            <a:r>
              <a:rPr lang="zh-CN" altLang="en-US" sz="2800" b="1" dirty="0">
                <a:solidFill>
                  <a:srgbClr val="FF0000"/>
                </a:solidFill>
                <a:latin typeface="Arial" panose="020B0604020202020204" pitchFamily="34" charset="0"/>
              </a:rPr>
              <a:t>高考折桂</a:t>
            </a:r>
          </a:p>
        </p:txBody>
      </p:sp>
      <p:sp>
        <p:nvSpPr>
          <p:cNvPr id="48139" name="文本框 48138"/>
          <p:cNvSpPr txBox="1"/>
          <p:nvPr/>
        </p:nvSpPr>
        <p:spPr>
          <a:xfrm>
            <a:off x="1524000" y="4797425"/>
            <a:ext cx="2808288" cy="953135"/>
          </a:xfrm>
          <a:prstGeom prst="rect">
            <a:avLst/>
          </a:prstGeom>
          <a:solidFill>
            <a:srgbClr val="FFFF00"/>
          </a:solidFill>
          <a:ln w="9525">
            <a:noFill/>
          </a:ln>
        </p:spPr>
        <p:txBody>
          <a:bodyPr>
            <a:spAutoFit/>
          </a:bodyPr>
          <a:lstStyle/>
          <a:p>
            <a:pPr>
              <a:spcBef>
                <a:spcPct val="50000"/>
              </a:spcBef>
            </a:pPr>
            <a:r>
              <a:rPr lang="en-US" altLang="zh-CN" sz="2800" b="1" dirty="0">
                <a:latin typeface="Arial" panose="020B0604020202020204" pitchFamily="34" charset="0"/>
              </a:rPr>
              <a:t>3</a:t>
            </a:r>
            <a:r>
              <a:rPr lang="zh-CN" altLang="en-US" sz="2800" b="1" dirty="0">
                <a:latin typeface="Arial" panose="020B0604020202020204" pitchFamily="34" charset="0"/>
              </a:rPr>
              <a:t>月初</a:t>
            </a:r>
            <a:r>
              <a:rPr lang="en-US" altLang="zh-CN" sz="2800" b="1" dirty="0">
                <a:latin typeface="Arial" panose="020B0604020202020204" pitchFamily="34" charset="0"/>
              </a:rPr>
              <a:t>—</a:t>
            </a:r>
            <a:r>
              <a:rPr lang="en-US" altLang="zh-CN" sz="2800" b="1" dirty="0" smtClean="0">
                <a:latin typeface="Arial" panose="020B0604020202020204" pitchFamily="34" charset="0"/>
              </a:rPr>
              <a:t>11</a:t>
            </a:r>
            <a:r>
              <a:rPr lang="zh-CN" altLang="en-US" sz="2800" b="1" dirty="0" smtClean="0">
                <a:latin typeface="Arial" panose="020B0604020202020204" pitchFamily="34" charset="0"/>
              </a:rPr>
              <a:t>月</a:t>
            </a:r>
            <a:r>
              <a:rPr lang="zh-CN" altLang="en-US" sz="2800" b="1" dirty="0">
                <a:latin typeface="Arial" panose="020B0604020202020204" pitchFamily="34" charset="0"/>
              </a:rPr>
              <a:t>底</a:t>
            </a:r>
            <a:r>
              <a:rPr lang="zh-CN" altLang="en-US" sz="2800" b="1" dirty="0" smtClean="0">
                <a:solidFill>
                  <a:srgbClr val="FF0000"/>
                </a:solidFill>
                <a:latin typeface="Arial" panose="020B0604020202020204" pitchFamily="34" charset="0"/>
              </a:rPr>
              <a:t>（</a:t>
            </a:r>
            <a:r>
              <a:rPr lang="en-US" altLang="zh-CN" sz="2800" b="1" dirty="0" smtClean="0">
                <a:solidFill>
                  <a:srgbClr val="FF0000"/>
                </a:solidFill>
                <a:latin typeface="Arial" panose="020B0604020202020204" pitchFamily="34" charset="0"/>
              </a:rPr>
              <a:t>7</a:t>
            </a:r>
            <a:r>
              <a:rPr lang="zh-CN" altLang="en-US" sz="2800" b="1" dirty="0" smtClean="0">
                <a:solidFill>
                  <a:srgbClr val="FF0000"/>
                </a:solidFill>
                <a:latin typeface="Arial" panose="020B0604020202020204" pitchFamily="34" charset="0"/>
              </a:rPr>
              <a:t>个</a:t>
            </a:r>
            <a:r>
              <a:rPr lang="zh-CN" altLang="en-US" sz="2800" b="1" dirty="0">
                <a:solidFill>
                  <a:srgbClr val="FF0000"/>
                </a:solidFill>
                <a:latin typeface="Arial" panose="020B0604020202020204" pitchFamily="34" charset="0"/>
              </a:rPr>
              <a:t>月）</a:t>
            </a:r>
          </a:p>
        </p:txBody>
      </p:sp>
      <p:sp>
        <p:nvSpPr>
          <p:cNvPr id="48141" name="直接连接符 48140"/>
          <p:cNvSpPr/>
          <p:nvPr/>
        </p:nvSpPr>
        <p:spPr>
          <a:xfrm flipV="1">
            <a:off x="6240463" y="4365625"/>
            <a:ext cx="0" cy="503238"/>
          </a:xfrm>
          <a:prstGeom prst="line">
            <a:avLst/>
          </a:prstGeom>
          <a:ln w="76200" cap="flat" cmpd="sng">
            <a:solidFill>
              <a:schemeClr val="hlink"/>
            </a:solidFill>
            <a:prstDash val="solid"/>
            <a:headEnd type="none" w="med" len="med"/>
            <a:tailEnd type="triangle" w="med" len="med"/>
          </a:ln>
        </p:spPr>
      </p:sp>
      <p:sp>
        <p:nvSpPr>
          <p:cNvPr id="48142" name="直接连接符 48141"/>
          <p:cNvSpPr/>
          <p:nvPr/>
        </p:nvSpPr>
        <p:spPr>
          <a:xfrm flipV="1">
            <a:off x="6240463" y="3213100"/>
            <a:ext cx="0" cy="504825"/>
          </a:xfrm>
          <a:prstGeom prst="line">
            <a:avLst/>
          </a:prstGeom>
          <a:ln w="76200" cap="flat" cmpd="sng">
            <a:solidFill>
              <a:srgbClr val="FF0000"/>
            </a:solidFill>
            <a:prstDash val="solid"/>
            <a:headEnd type="none" w="med" len="med"/>
            <a:tailEnd type="triangle" w="med" len="med"/>
          </a:ln>
        </p:spPr>
      </p:sp>
      <p:sp>
        <p:nvSpPr>
          <p:cNvPr id="48143" name="直接连接符 48142"/>
          <p:cNvSpPr/>
          <p:nvPr/>
        </p:nvSpPr>
        <p:spPr>
          <a:xfrm flipV="1">
            <a:off x="6240463" y="2205038"/>
            <a:ext cx="0" cy="360362"/>
          </a:xfrm>
          <a:prstGeom prst="line">
            <a:avLst/>
          </a:prstGeom>
          <a:ln w="76200" cap="flat" cmpd="sng">
            <a:solidFill>
              <a:srgbClr val="FFFF00"/>
            </a:solidFill>
            <a:prstDash val="solid"/>
            <a:headEnd type="none" w="med" len="med"/>
            <a:tailEnd type="triangle" w="med" len="med"/>
          </a:ln>
        </p:spPr>
      </p:sp>
      <p:sp>
        <p:nvSpPr>
          <p:cNvPr id="48144" name="文本框 48143"/>
          <p:cNvSpPr txBox="1"/>
          <p:nvPr/>
        </p:nvSpPr>
        <p:spPr>
          <a:xfrm>
            <a:off x="8159964" y="3456296"/>
            <a:ext cx="2808287" cy="953135"/>
          </a:xfrm>
          <a:prstGeom prst="rect">
            <a:avLst/>
          </a:prstGeom>
          <a:solidFill>
            <a:srgbClr val="FFFF00"/>
          </a:solidFill>
          <a:ln w="9525">
            <a:noFill/>
          </a:ln>
        </p:spPr>
        <p:txBody>
          <a:bodyPr>
            <a:spAutoFit/>
          </a:bodyPr>
          <a:lstStyle/>
          <a:p>
            <a:pPr>
              <a:spcBef>
                <a:spcPct val="50000"/>
              </a:spcBef>
            </a:pPr>
            <a:r>
              <a:rPr lang="en-US" altLang="zh-CN" sz="2800" b="1" dirty="0" smtClean="0">
                <a:latin typeface="Arial" panose="020B0604020202020204" pitchFamily="34" charset="0"/>
              </a:rPr>
              <a:t>12</a:t>
            </a:r>
            <a:r>
              <a:rPr lang="zh-CN" altLang="en-US" sz="2800" b="1" dirty="0" smtClean="0">
                <a:latin typeface="Arial" panose="020B0604020202020204" pitchFamily="34" charset="0"/>
              </a:rPr>
              <a:t>月</a:t>
            </a:r>
            <a:r>
              <a:rPr lang="zh-CN" altLang="en-US" sz="2800" b="1" dirty="0">
                <a:latin typeface="Arial" panose="020B0604020202020204" pitchFamily="34" charset="0"/>
              </a:rPr>
              <a:t>初</a:t>
            </a:r>
            <a:r>
              <a:rPr lang="en-US" altLang="zh-CN" sz="2800" b="1" dirty="0" smtClean="0">
                <a:latin typeface="Arial" panose="020B0604020202020204" pitchFamily="34" charset="0"/>
              </a:rPr>
              <a:t>—3</a:t>
            </a:r>
            <a:r>
              <a:rPr lang="zh-CN" altLang="en-US" sz="2800" b="1" dirty="0" smtClean="0">
                <a:latin typeface="Arial" panose="020B0604020202020204" pitchFamily="34" charset="0"/>
              </a:rPr>
              <a:t>月</a:t>
            </a:r>
            <a:r>
              <a:rPr lang="zh-CN" altLang="en-US" sz="2800" b="1" dirty="0" smtClean="0">
                <a:latin typeface="Arial" panose="020B0604020202020204" pitchFamily="34" charset="0"/>
              </a:rPr>
              <a:t>底      </a:t>
            </a:r>
            <a:r>
              <a:rPr lang="zh-CN" altLang="en-US" sz="2800" b="1" dirty="0" smtClean="0">
                <a:solidFill>
                  <a:srgbClr val="FF0000"/>
                </a:solidFill>
                <a:latin typeface="Arial" panose="020B0604020202020204" pitchFamily="34" charset="0"/>
              </a:rPr>
              <a:t>（</a:t>
            </a:r>
            <a:r>
              <a:rPr lang="en-US" altLang="zh-CN" sz="2800" b="1" dirty="0">
                <a:solidFill>
                  <a:srgbClr val="FF0000"/>
                </a:solidFill>
                <a:latin typeface="Arial" panose="020B0604020202020204" pitchFamily="34" charset="0"/>
              </a:rPr>
              <a:t>4</a:t>
            </a:r>
            <a:r>
              <a:rPr lang="zh-CN" altLang="en-US" sz="2800" b="1" dirty="0">
                <a:solidFill>
                  <a:srgbClr val="FF0000"/>
                </a:solidFill>
                <a:latin typeface="Arial" panose="020B0604020202020204" pitchFamily="34" charset="0"/>
              </a:rPr>
              <a:t>个月）</a:t>
            </a:r>
          </a:p>
        </p:txBody>
      </p:sp>
      <p:sp>
        <p:nvSpPr>
          <p:cNvPr id="48145" name="文本框 48144"/>
          <p:cNvSpPr txBox="1"/>
          <p:nvPr/>
        </p:nvSpPr>
        <p:spPr>
          <a:xfrm>
            <a:off x="1524000" y="2420938"/>
            <a:ext cx="2808288" cy="953135"/>
          </a:xfrm>
          <a:prstGeom prst="rect">
            <a:avLst/>
          </a:prstGeom>
          <a:solidFill>
            <a:srgbClr val="FFFF00"/>
          </a:solidFill>
          <a:ln w="9525">
            <a:noFill/>
          </a:ln>
        </p:spPr>
        <p:txBody>
          <a:bodyPr>
            <a:spAutoFit/>
          </a:bodyPr>
          <a:lstStyle/>
          <a:p>
            <a:pPr>
              <a:spcBef>
                <a:spcPct val="50000"/>
              </a:spcBef>
            </a:pPr>
            <a:r>
              <a:rPr lang="en-US" altLang="zh-CN" sz="2800" b="1" dirty="0" smtClean="0">
                <a:latin typeface="Arial" panose="020B0604020202020204" pitchFamily="34" charset="0"/>
              </a:rPr>
              <a:t>4</a:t>
            </a:r>
            <a:r>
              <a:rPr lang="zh-CN" altLang="en-US" sz="2800" b="1" dirty="0" smtClean="0">
                <a:latin typeface="Arial" panose="020B0604020202020204" pitchFamily="34" charset="0"/>
              </a:rPr>
              <a:t>月</a:t>
            </a:r>
            <a:r>
              <a:rPr lang="zh-CN" altLang="en-US" sz="2800" b="1" dirty="0">
                <a:latin typeface="Arial" panose="020B0604020202020204" pitchFamily="34" charset="0"/>
              </a:rPr>
              <a:t>初</a:t>
            </a:r>
            <a:r>
              <a:rPr lang="en-US" altLang="zh-CN" sz="2800" b="1" dirty="0">
                <a:latin typeface="Arial" panose="020B0604020202020204" pitchFamily="34" charset="0"/>
              </a:rPr>
              <a:t>—5</a:t>
            </a:r>
            <a:r>
              <a:rPr lang="zh-CN" altLang="en-US" sz="2800" b="1" dirty="0">
                <a:latin typeface="Arial" panose="020B0604020202020204" pitchFamily="34" charset="0"/>
              </a:rPr>
              <a:t>月底  </a:t>
            </a:r>
            <a:r>
              <a:rPr lang="zh-CN" altLang="en-US" sz="2800" b="1" dirty="0" smtClean="0">
                <a:solidFill>
                  <a:srgbClr val="FF0000"/>
                </a:solidFill>
                <a:latin typeface="Arial" panose="020B0604020202020204" pitchFamily="34" charset="0"/>
              </a:rPr>
              <a:t>（</a:t>
            </a:r>
            <a:r>
              <a:rPr lang="en-US" altLang="zh-CN" sz="2800" b="1" dirty="0" smtClean="0">
                <a:solidFill>
                  <a:srgbClr val="FF0000"/>
                </a:solidFill>
                <a:latin typeface="Arial" panose="020B0604020202020204" pitchFamily="34" charset="0"/>
              </a:rPr>
              <a:t>2</a:t>
            </a:r>
            <a:r>
              <a:rPr lang="zh-CN" altLang="en-US" sz="2800" b="1" dirty="0" smtClean="0">
                <a:solidFill>
                  <a:srgbClr val="FF0000"/>
                </a:solidFill>
                <a:latin typeface="Arial" panose="020B0604020202020204" pitchFamily="34" charset="0"/>
              </a:rPr>
              <a:t>个</a:t>
            </a:r>
            <a:r>
              <a:rPr lang="zh-CN" altLang="en-US" sz="2800" b="1" dirty="0">
                <a:solidFill>
                  <a:srgbClr val="FF0000"/>
                </a:solidFill>
                <a:latin typeface="Arial" panose="020B0604020202020204" pitchFamily="34" charset="0"/>
              </a:rPr>
              <a:t>月）</a:t>
            </a:r>
          </a:p>
        </p:txBody>
      </p:sp>
      <p:sp>
        <p:nvSpPr>
          <p:cNvPr id="4" name="文本框 3"/>
          <p:cNvSpPr txBox="1"/>
          <p:nvPr/>
        </p:nvSpPr>
        <p:spPr>
          <a:xfrm>
            <a:off x="2743200" y="510540"/>
            <a:ext cx="7970520" cy="645160"/>
          </a:xfrm>
          <a:prstGeom prst="rect">
            <a:avLst/>
          </a:prstGeom>
          <a:noFill/>
        </p:spPr>
        <p:txBody>
          <a:bodyPr wrap="square" rtlCol="0">
            <a:spAutoFit/>
          </a:bodyPr>
          <a:lstStyle/>
          <a:p>
            <a:r>
              <a:rPr lang="zh-CN" altLang="en-US" sz="3600" b="1">
                <a:solidFill>
                  <a:srgbClr val="FF0000"/>
                </a:solidFill>
                <a:sym typeface="+mn-ea"/>
              </a:rPr>
              <a:t>高考备考方略之一：</a:t>
            </a:r>
            <a:r>
              <a:rPr lang="zh-CN" altLang="en-US" sz="3600" b="1">
                <a:solidFill>
                  <a:srgbClr val="002060"/>
                </a:solidFill>
                <a:sym typeface="+mn-ea"/>
              </a:rPr>
              <a:t>明晰复习计划</a:t>
            </a:r>
            <a:endParaRPr lang="zh-CN" altLang="en-US" sz="36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plus(out)">
                                      <p:cBhvr>
                                        <p:cTn id="7" dur="1000"/>
                                        <p:tgtEl>
                                          <p:spTgt spid="48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2000"/>
                                        <p:tgtEl>
                                          <p:spTgt spid="48133"/>
                                        </p:tgtEl>
                                      </p:cBhvr>
                                    </p:animEffect>
                                  </p:childTnLst>
                                </p:cTn>
                              </p:par>
                            </p:childTnLst>
                          </p:cTn>
                        </p:par>
                        <p:par>
                          <p:cTn id="13" fill="hold">
                            <p:stCondLst>
                              <p:cond delay="2000"/>
                            </p:stCondLst>
                            <p:childTnLst>
                              <p:par>
                                <p:cTn id="14" presetID="7" presetClass="entr" presetSubtype="8" fill="hold" grpId="0" nodeType="afterEffect">
                                  <p:stCondLst>
                                    <p:cond delay="0"/>
                                  </p:stCondLst>
                                  <p:childTnLst>
                                    <p:set>
                                      <p:cBhvr>
                                        <p:cTn id="15" dur="1" fill="hold">
                                          <p:stCondLst>
                                            <p:cond delay="0"/>
                                          </p:stCondLst>
                                        </p:cTn>
                                        <p:tgtEl>
                                          <p:spTgt spid="48139"/>
                                        </p:tgtEl>
                                        <p:attrNameLst>
                                          <p:attrName>style.visibility</p:attrName>
                                        </p:attrNameLst>
                                      </p:cBhvr>
                                      <p:to>
                                        <p:strVal val="visible"/>
                                      </p:to>
                                    </p:set>
                                    <p:anim calcmode="lin" valueType="num">
                                      <p:cBhvr additive="base">
                                        <p:cTn id="16" dur="1000" fill="hold"/>
                                        <p:tgtEl>
                                          <p:spTgt spid="48139"/>
                                        </p:tgtEl>
                                        <p:attrNameLst>
                                          <p:attrName>ppt_x</p:attrName>
                                        </p:attrNameLst>
                                      </p:cBhvr>
                                      <p:tavLst>
                                        <p:tav tm="0">
                                          <p:val>
                                            <p:strVal val="0-#ppt_w/2"/>
                                          </p:val>
                                        </p:tav>
                                        <p:tav tm="100000">
                                          <p:val>
                                            <p:strVal val="#ppt_x"/>
                                          </p:val>
                                        </p:tav>
                                      </p:tavLst>
                                    </p:anim>
                                    <p:anim calcmode="lin" valueType="num">
                                      <p:cBhvr additive="base">
                                        <p:cTn id="17" dur="1000" fill="hold"/>
                                        <p:tgtEl>
                                          <p:spTgt spid="48139"/>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3" presetClass="entr" presetSubtype="32" fill="hold" nodeType="afterEffect">
                                  <p:stCondLst>
                                    <p:cond delay="0"/>
                                  </p:stCondLst>
                                  <p:childTnLst>
                                    <p:set>
                                      <p:cBhvr>
                                        <p:cTn id="20" dur="1" fill="hold">
                                          <p:stCondLst>
                                            <p:cond delay="0"/>
                                          </p:stCondLst>
                                        </p:cTn>
                                        <p:tgtEl>
                                          <p:spTgt spid="48141"/>
                                        </p:tgtEl>
                                        <p:attrNameLst>
                                          <p:attrName>style.visibility</p:attrName>
                                        </p:attrNameLst>
                                      </p:cBhvr>
                                      <p:to>
                                        <p:strVal val="visible"/>
                                      </p:to>
                                    </p:set>
                                    <p:animEffect transition="in" filter="plus(out)">
                                      <p:cBhvr>
                                        <p:cTn id="21" dur="1000"/>
                                        <p:tgtEl>
                                          <p:spTgt spid="48141"/>
                                        </p:tgtEl>
                                      </p:cBhvr>
                                    </p:animEffect>
                                  </p:childTnLst>
                                </p:cTn>
                              </p:par>
                            </p:childTnLst>
                          </p:cTn>
                        </p:par>
                        <p:par>
                          <p:cTn id="22" fill="hold">
                            <p:stCondLst>
                              <p:cond delay="4000"/>
                            </p:stCondLst>
                            <p:childTnLst>
                              <p:par>
                                <p:cTn id="23" presetID="8" presetClass="entr" presetSubtype="16" fill="hold" grpId="0" nodeType="afterEffect">
                                  <p:stCondLst>
                                    <p:cond delay="0"/>
                                  </p:stCondLst>
                                  <p:childTnLst>
                                    <p:set>
                                      <p:cBhvr>
                                        <p:cTn id="24" dur="1" fill="hold">
                                          <p:stCondLst>
                                            <p:cond delay="0"/>
                                          </p:stCondLst>
                                        </p:cTn>
                                        <p:tgtEl>
                                          <p:spTgt spid="48134"/>
                                        </p:tgtEl>
                                        <p:attrNameLst>
                                          <p:attrName>style.visibility</p:attrName>
                                        </p:attrNameLst>
                                      </p:cBhvr>
                                      <p:to>
                                        <p:strVal val="visible"/>
                                      </p:to>
                                    </p:set>
                                    <p:animEffect transition="in" filter="diamond(in)">
                                      <p:cBhvr>
                                        <p:cTn id="25" dur="2000"/>
                                        <p:tgtEl>
                                          <p:spTgt spid="48134"/>
                                        </p:tgtEl>
                                      </p:cBhvr>
                                    </p:animEffect>
                                  </p:childTnLst>
                                </p:cTn>
                              </p:par>
                            </p:childTnLst>
                          </p:cTn>
                        </p:par>
                        <p:par>
                          <p:cTn id="26" fill="hold">
                            <p:stCondLst>
                              <p:cond delay="6000"/>
                            </p:stCondLst>
                            <p:childTnLst>
                              <p:par>
                                <p:cTn id="27" presetID="7" presetClass="entr" presetSubtype="2" fill="hold" grpId="0" nodeType="afterEffect">
                                  <p:stCondLst>
                                    <p:cond delay="0"/>
                                  </p:stCondLst>
                                  <p:childTnLst>
                                    <p:set>
                                      <p:cBhvr>
                                        <p:cTn id="28" dur="1" fill="hold">
                                          <p:stCondLst>
                                            <p:cond delay="0"/>
                                          </p:stCondLst>
                                        </p:cTn>
                                        <p:tgtEl>
                                          <p:spTgt spid="48144"/>
                                        </p:tgtEl>
                                        <p:attrNameLst>
                                          <p:attrName>style.visibility</p:attrName>
                                        </p:attrNameLst>
                                      </p:cBhvr>
                                      <p:to>
                                        <p:strVal val="visible"/>
                                      </p:to>
                                    </p:set>
                                    <p:anim calcmode="lin" valueType="num">
                                      <p:cBhvr additive="base">
                                        <p:cTn id="29" dur="1000" fill="hold"/>
                                        <p:tgtEl>
                                          <p:spTgt spid="48144"/>
                                        </p:tgtEl>
                                        <p:attrNameLst>
                                          <p:attrName>ppt_x</p:attrName>
                                        </p:attrNameLst>
                                      </p:cBhvr>
                                      <p:tavLst>
                                        <p:tav tm="0">
                                          <p:val>
                                            <p:strVal val="1+#ppt_w/2"/>
                                          </p:val>
                                        </p:tav>
                                        <p:tav tm="100000">
                                          <p:val>
                                            <p:strVal val="#ppt_x"/>
                                          </p:val>
                                        </p:tav>
                                      </p:tavLst>
                                    </p:anim>
                                    <p:anim calcmode="lin" valueType="num">
                                      <p:cBhvr additive="base">
                                        <p:cTn id="30" dur="1000" fill="hold"/>
                                        <p:tgtEl>
                                          <p:spTgt spid="48144"/>
                                        </p:tgtEl>
                                        <p:attrNameLst>
                                          <p:attrName>ppt_y</p:attrName>
                                        </p:attrNameLst>
                                      </p:cBhvr>
                                      <p:tavLst>
                                        <p:tav tm="0">
                                          <p:val>
                                            <p:strVal val="#ppt_y"/>
                                          </p:val>
                                        </p:tav>
                                        <p:tav tm="100000">
                                          <p:val>
                                            <p:strVal val="#ppt_y"/>
                                          </p:val>
                                        </p:tav>
                                      </p:tavLst>
                                    </p:anim>
                                  </p:childTnLst>
                                </p:cTn>
                              </p:par>
                            </p:childTnLst>
                          </p:cTn>
                        </p:par>
                        <p:par>
                          <p:cTn id="31" fill="hold">
                            <p:stCondLst>
                              <p:cond delay="7000"/>
                            </p:stCondLst>
                            <p:childTnLst>
                              <p:par>
                                <p:cTn id="32" presetID="13" presetClass="entr" presetSubtype="32" fill="hold" nodeType="afterEffect">
                                  <p:stCondLst>
                                    <p:cond delay="0"/>
                                  </p:stCondLst>
                                  <p:childTnLst>
                                    <p:set>
                                      <p:cBhvr>
                                        <p:cTn id="33" dur="1" fill="hold">
                                          <p:stCondLst>
                                            <p:cond delay="0"/>
                                          </p:stCondLst>
                                        </p:cTn>
                                        <p:tgtEl>
                                          <p:spTgt spid="48142"/>
                                        </p:tgtEl>
                                        <p:attrNameLst>
                                          <p:attrName>style.visibility</p:attrName>
                                        </p:attrNameLst>
                                      </p:cBhvr>
                                      <p:to>
                                        <p:strVal val="visible"/>
                                      </p:to>
                                    </p:set>
                                    <p:animEffect transition="in" filter="plus(out)">
                                      <p:cBhvr>
                                        <p:cTn id="34" dur="1000"/>
                                        <p:tgtEl>
                                          <p:spTgt spid="48142"/>
                                        </p:tgtEl>
                                      </p:cBhvr>
                                    </p:animEffect>
                                  </p:childTnLst>
                                </p:cTn>
                              </p:par>
                            </p:childTnLst>
                          </p:cTn>
                        </p:par>
                        <p:par>
                          <p:cTn id="35" fill="hold">
                            <p:stCondLst>
                              <p:cond delay="8000"/>
                            </p:stCondLst>
                            <p:childTnLst>
                              <p:par>
                                <p:cTn id="36" presetID="10" presetClass="entr" presetSubtype="0" fill="hold" grpId="1" nodeType="afterEffect">
                                  <p:stCondLst>
                                    <p:cond delay="0"/>
                                  </p:stCondLst>
                                  <p:childTnLst>
                                    <p:set>
                                      <p:cBhvr>
                                        <p:cTn id="37" dur="1" fill="hold">
                                          <p:stCondLst>
                                            <p:cond delay="0"/>
                                          </p:stCondLst>
                                        </p:cTn>
                                        <p:tgtEl>
                                          <p:spTgt spid="48135"/>
                                        </p:tgtEl>
                                        <p:attrNameLst>
                                          <p:attrName>style.visibility</p:attrName>
                                        </p:attrNameLst>
                                      </p:cBhvr>
                                      <p:to>
                                        <p:strVal val="visible"/>
                                      </p:to>
                                    </p:set>
                                    <p:animEffect transition="in" filter="fade">
                                      <p:cBhvr>
                                        <p:cTn id="38" dur="2000"/>
                                        <p:tgtEl>
                                          <p:spTgt spid="48135"/>
                                        </p:tgtEl>
                                      </p:cBhvr>
                                    </p:animEffect>
                                  </p:childTnLst>
                                </p:cTn>
                              </p:par>
                            </p:childTnLst>
                          </p:cTn>
                        </p:par>
                        <p:par>
                          <p:cTn id="39" fill="hold">
                            <p:stCondLst>
                              <p:cond delay="10000"/>
                            </p:stCondLst>
                            <p:childTnLst>
                              <p:par>
                                <p:cTn id="40" presetID="7" presetClass="entr" presetSubtype="8" fill="hold" grpId="0" nodeType="afterEffect">
                                  <p:stCondLst>
                                    <p:cond delay="0"/>
                                  </p:stCondLst>
                                  <p:childTnLst>
                                    <p:set>
                                      <p:cBhvr>
                                        <p:cTn id="41" dur="1" fill="hold">
                                          <p:stCondLst>
                                            <p:cond delay="0"/>
                                          </p:stCondLst>
                                        </p:cTn>
                                        <p:tgtEl>
                                          <p:spTgt spid="48145"/>
                                        </p:tgtEl>
                                        <p:attrNameLst>
                                          <p:attrName>style.visibility</p:attrName>
                                        </p:attrNameLst>
                                      </p:cBhvr>
                                      <p:to>
                                        <p:strVal val="visible"/>
                                      </p:to>
                                    </p:set>
                                    <p:anim calcmode="lin" valueType="num">
                                      <p:cBhvr additive="base">
                                        <p:cTn id="42" dur="1000" fill="hold"/>
                                        <p:tgtEl>
                                          <p:spTgt spid="48145"/>
                                        </p:tgtEl>
                                        <p:attrNameLst>
                                          <p:attrName>ppt_x</p:attrName>
                                        </p:attrNameLst>
                                      </p:cBhvr>
                                      <p:tavLst>
                                        <p:tav tm="0">
                                          <p:val>
                                            <p:strVal val="0-#ppt_w/2"/>
                                          </p:val>
                                        </p:tav>
                                        <p:tav tm="100000">
                                          <p:val>
                                            <p:strVal val="#ppt_x"/>
                                          </p:val>
                                        </p:tav>
                                      </p:tavLst>
                                    </p:anim>
                                    <p:anim calcmode="lin" valueType="num">
                                      <p:cBhvr additive="base">
                                        <p:cTn id="43" dur="1000" fill="hold"/>
                                        <p:tgtEl>
                                          <p:spTgt spid="48145"/>
                                        </p:tgtEl>
                                        <p:attrNameLst>
                                          <p:attrName>ppt_y</p:attrName>
                                        </p:attrNameLst>
                                      </p:cBhvr>
                                      <p:tavLst>
                                        <p:tav tm="0">
                                          <p:val>
                                            <p:strVal val="#ppt_y"/>
                                          </p:val>
                                        </p:tav>
                                        <p:tav tm="100000">
                                          <p:val>
                                            <p:strVal val="#ppt_y"/>
                                          </p:val>
                                        </p:tav>
                                      </p:tavLst>
                                    </p:anim>
                                  </p:childTnLst>
                                </p:cTn>
                              </p:par>
                            </p:childTnLst>
                          </p:cTn>
                        </p:par>
                        <p:par>
                          <p:cTn id="44" fill="hold">
                            <p:stCondLst>
                              <p:cond delay="11000"/>
                            </p:stCondLst>
                            <p:childTnLst>
                              <p:par>
                                <p:cTn id="45" presetID="13" presetClass="entr" presetSubtype="32" fill="hold" nodeType="afterEffect">
                                  <p:stCondLst>
                                    <p:cond delay="0"/>
                                  </p:stCondLst>
                                  <p:childTnLst>
                                    <p:set>
                                      <p:cBhvr>
                                        <p:cTn id="46" dur="1" fill="hold">
                                          <p:stCondLst>
                                            <p:cond delay="0"/>
                                          </p:stCondLst>
                                        </p:cTn>
                                        <p:tgtEl>
                                          <p:spTgt spid="48143"/>
                                        </p:tgtEl>
                                        <p:attrNameLst>
                                          <p:attrName>style.visibility</p:attrName>
                                        </p:attrNameLst>
                                      </p:cBhvr>
                                      <p:to>
                                        <p:strVal val="visible"/>
                                      </p:to>
                                    </p:set>
                                    <p:animEffect transition="in" filter="plus(out)">
                                      <p:cBhvr>
                                        <p:cTn id="47" dur="1000"/>
                                        <p:tgtEl>
                                          <p:spTgt spid="48143"/>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8137"/>
                                        </p:tgtEl>
                                        <p:attrNameLst>
                                          <p:attrName>style.visibility</p:attrName>
                                        </p:attrNameLst>
                                      </p:cBhvr>
                                      <p:to>
                                        <p:strVal val="visible"/>
                                      </p:to>
                                    </p:set>
                                    <p:animEffect transition="in" filter="fade">
                                      <p:cBhvr>
                                        <p:cTn id="51" dur="20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ldLvl="0" animBg="1"/>
      <p:bldP spid="48134" grpId="0" bldLvl="0" animBg="1"/>
      <p:bldP spid="48135" grpId="1" bldLvl="0" animBg="1"/>
      <p:bldP spid="48137" grpId="0" bldLvl="0" animBg="1"/>
      <p:bldP spid="48139" grpId="0" bldLvl="0" animBg="1"/>
      <p:bldP spid="48144" grpId="0" bldLvl="0" animBg="1"/>
      <p:bldP spid="4814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副标题 2"/>
          <p:cNvSpPr>
            <a:spLocks noGrp="1" noChangeArrowheads="1"/>
          </p:cNvSpPr>
          <p:nvPr>
            <p:ph type="subTitle" idx="1"/>
          </p:nvPr>
        </p:nvSpPr>
        <p:spPr>
          <a:xfrm>
            <a:off x="1332865" y="1954530"/>
            <a:ext cx="9923145" cy="3781425"/>
          </a:xfrm>
          <a:ln w="28575">
            <a:solidFill>
              <a:srgbClr val="FF0000"/>
            </a:solidFill>
            <a:prstDash val="dash"/>
            <a:miter lim="800000"/>
          </a:ln>
        </p:spPr>
        <p:txBody>
          <a:bodyPr>
            <a:normAutofit/>
          </a:bodyPr>
          <a:lstStyle/>
          <a:p>
            <a:pPr algn="l"/>
            <a:r>
              <a:rPr lang="en-US" altLang="zh-CN" sz="3200" b="1" smtClean="0">
                <a:solidFill>
                  <a:srgbClr val="FF0000"/>
                </a:solidFill>
                <a:ea typeface="宋体" panose="02010600030101010101" pitchFamily="2" charset="-122"/>
              </a:rPr>
              <a:t>1.</a:t>
            </a:r>
            <a:r>
              <a:rPr lang="zh-CN" altLang="en-US" sz="3200" b="1" smtClean="0">
                <a:solidFill>
                  <a:srgbClr val="FF0000"/>
                </a:solidFill>
                <a:ea typeface="宋体" panose="02010600030101010101" pitchFamily="2" charset="-122"/>
              </a:rPr>
              <a:t>宏观知识整合：</a:t>
            </a:r>
            <a:r>
              <a:rPr lang="en-US" altLang="zh-CN" sz="3200" b="1" smtClean="0">
                <a:solidFill>
                  <a:srgbClr val="002060"/>
                </a:solidFill>
                <a:ea typeface="宋体" panose="02010600030101010101" pitchFamily="2" charset="-122"/>
              </a:rPr>
              <a:t>5</a:t>
            </a:r>
            <a:r>
              <a:rPr lang="zh-CN" altLang="en-US" sz="3200" b="1" smtClean="0">
                <a:solidFill>
                  <a:srgbClr val="002060"/>
                </a:solidFill>
                <a:ea typeface="宋体" panose="02010600030101010101" pitchFamily="2" charset="-122"/>
              </a:rPr>
              <a:t>本教材中国古代、近代、现代，</a:t>
            </a:r>
          </a:p>
          <a:p>
            <a:pPr algn="l"/>
            <a:r>
              <a:rPr lang="zh-CN" altLang="en-US" sz="3200" b="1" smtClean="0">
                <a:solidFill>
                  <a:srgbClr val="002060"/>
                </a:solidFill>
                <a:ea typeface="宋体" panose="02010600030101010101" pitchFamily="2" charset="-122"/>
                <a:sym typeface="+mn-ea"/>
              </a:rPr>
              <a:t>                                         世界古代、近代、现代；</a:t>
            </a:r>
            <a:endParaRPr lang="zh-CN" altLang="en-US" sz="3200" b="1" smtClean="0">
              <a:ea typeface="宋体" panose="02010600030101010101" pitchFamily="2" charset="-122"/>
              <a:sym typeface="+mn-ea"/>
            </a:endParaRPr>
          </a:p>
          <a:p>
            <a:pPr algn="l"/>
            <a:r>
              <a:rPr lang="en-US" altLang="zh-CN" sz="3200" b="1" smtClean="0">
                <a:solidFill>
                  <a:srgbClr val="FF0000"/>
                </a:solidFill>
                <a:ea typeface="宋体" panose="02010600030101010101" pitchFamily="2" charset="-122"/>
                <a:sym typeface="+mn-ea"/>
              </a:rPr>
              <a:t>2.</a:t>
            </a:r>
            <a:r>
              <a:rPr lang="zh-CN" altLang="en-US" sz="3200" b="1" smtClean="0">
                <a:solidFill>
                  <a:srgbClr val="FF0000"/>
                </a:solidFill>
                <a:ea typeface="宋体" panose="02010600030101010101" pitchFamily="2" charset="-122"/>
                <a:sym typeface="+mn-ea"/>
              </a:rPr>
              <a:t>中观知识整合：</a:t>
            </a:r>
            <a:r>
              <a:rPr lang="zh-CN" altLang="en-US" sz="3200" b="1" smtClean="0">
                <a:solidFill>
                  <a:srgbClr val="002060"/>
                </a:solidFill>
                <a:ea typeface="宋体" panose="02010600030101010101" pitchFamily="2" charset="-122"/>
                <a:sym typeface="+mn-ea"/>
              </a:rPr>
              <a:t>历史阶段、国别历史等；</a:t>
            </a:r>
            <a:endParaRPr lang="zh-CN" altLang="en-US" sz="3200" b="1" smtClean="0">
              <a:ea typeface="宋体" panose="02010600030101010101" pitchFamily="2" charset="-122"/>
              <a:sym typeface="+mn-ea"/>
            </a:endParaRPr>
          </a:p>
          <a:p>
            <a:pPr algn="l"/>
            <a:r>
              <a:rPr lang="en-US" altLang="zh-CN" sz="3200" b="1" smtClean="0">
                <a:solidFill>
                  <a:srgbClr val="FF0000"/>
                </a:solidFill>
                <a:ea typeface="宋体" panose="02010600030101010101" pitchFamily="2" charset="-122"/>
                <a:sym typeface="+mn-ea"/>
              </a:rPr>
              <a:t>3.</a:t>
            </a:r>
            <a:r>
              <a:rPr lang="zh-CN" altLang="en-US" sz="3200" b="1" smtClean="0">
                <a:solidFill>
                  <a:srgbClr val="FF0000"/>
                </a:solidFill>
                <a:ea typeface="宋体" panose="02010600030101010101" pitchFamily="2" charset="-122"/>
                <a:sym typeface="+mn-ea"/>
              </a:rPr>
              <a:t>微观知识整合：</a:t>
            </a:r>
            <a:r>
              <a:rPr lang="zh-CN" altLang="en-US" sz="3200" b="1" smtClean="0">
                <a:solidFill>
                  <a:srgbClr val="002060"/>
                </a:solidFill>
                <a:ea typeface="宋体" panose="02010600030101010101" pitchFamily="2" charset="-122"/>
                <a:sym typeface="+mn-ea"/>
              </a:rPr>
              <a:t>历史事件、历史人物等。</a:t>
            </a:r>
          </a:p>
          <a:p>
            <a:pPr algn="l"/>
            <a:endParaRPr lang="zh-CN" altLang="en-US" sz="3200" b="1" smtClean="0">
              <a:solidFill>
                <a:srgbClr val="002060"/>
              </a:solidFill>
              <a:ea typeface="宋体" panose="02010600030101010101" pitchFamily="2" charset="-122"/>
            </a:endParaRPr>
          </a:p>
          <a:p>
            <a:pPr algn="l"/>
            <a:r>
              <a:rPr lang="zh-CN" altLang="en-US" sz="3200" b="1" smtClean="0">
                <a:solidFill>
                  <a:srgbClr val="FF0000"/>
                </a:solidFill>
                <a:ea typeface="宋体" panose="02010600030101010101" pitchFamily="2" charset="-122"/>
              </a:rPr>
              <a:t>       （将</a:t>
            </a:r>
            <a:r>
              <a:rPr lang="en-US" altLang="zh-CN" sz="3200" b="1" smtClean="0">
                <a:solidFill>
                  <a:srgbClr val="FF0000"/>
                </a:solidFill>
                <a:ea typeface="宋体" panose="02010600030101010101" pitchFamily="2" charset="-122"/>
              </a:rPr>
              <a:t>3</a:t>
            </a:r>
            <a:r>
              <a:rPr lang="zh-CN" altLang="en-US" sz="3200" b="1" smtClean="0">
                <a:solidFill>
                  <a:srgbClr val="FF0000"/>
                </a:solidFill>
                <a:ea typeface="宋体" panose="02010600030101010101" pitchFamily="2" charset="-122"/>
              </a:rPr>
              <a:t>本</a:t>
            </a:r>
            <a:r>
              <a:rPr lang="zh-CN" altLang="en-US" sz="3200" b="1" smtClean="0">
                <a:solidFill>
                  <a:srgbClr val="FF0000"/>
                </a:solidFill>
                <a:ea typeface="宋体" panose="02010600030101010101" pitchFamily="2" charset="-122"/>
                <a:sym typeface="+mn-ea"/>
              </a:rPr>
              <a:t>必</a:t>
            </a:r>
            <a:r>
              <a:rPr lang="zh-CN" altLang="en-US" sz="3200" b="1" smtClean="0">
                <a:solidFill>
                  <a:srgbClr val="FF0000"/>
                </a:solidFill>
                <a:ea typeface="宋体" panose="02010600030101010101" pitchFamily="2" charset="-122"/>
              </a:rPr>
              <a:t>修内容与</a:t>
            </a:r>
            <a:r>
              <a:rPr lang="zh-CN" altLang="en-US" sz="3200" b="1" smtClean="0">
                <a:solidFill>
                  <a:srgbClr val="FF0000"/>
                </a:solidFill>
                <a:ea typeface="宋体" panose="02010600030101010101" pitchFamily="2" charset="-122"/>
                <a:sym typeface="+mn-ea"/>
              </a:rPr>
              <a:t>选</a:t>
            </a:r>
            <a:r>
              <a:rPr lang="zh-CN" altLang="en-US" sz="3200" b="1" smtClean="0">
                <a:solidFill>
                  <a:srgbClr val="FF0000"/>
                </a:solidFill>
                <a:ea typeface="宋体" panose="02010600030101010101" pitchFamily="2" charset="-122"/>
              </a:rPr>
              <a:t>修内容整合为一体）</a:t>
            </a:r>
          </a:p>
          <a:p>
            <a:pPr algn="l"/>
            <a:endParaRPr lang="zh-CN" altLang="en-US" sz="2800" b="1" smtClean="0">
              <a:ea typeface="宋体" panose="02010600030101010101" pitchFamily="2" charset="-122"/>
            </a:endParaRPr>
          </a:p>
          <a:p>
            <a:pPr algn="l"/>
            <a:endParaRPr lang="zh-CN" altLang="en-US" smtClean="0">
              <a:ea typeface="宋体" panose="02010600030101010101" pitchFamily="2" charset="-122"/>
            </a:endParaRPr>
          </a:p>
        </p:txBody>
      </p:sp>
      <p:sp>
        <p:nvSpPr>
          <p:cNvPr id="8194" name="标题 1"/>
          <p:cNvSpPr>
            <a:spLocks noGrp="1"/>
          </p:cNvSpPr>
          <p:nvPr/>
        </p:nvSpPr>
        <p:spPr>
          <a:xfrm>
            <a:off x="1728153" y="354648"/>
            <a:ext cx="8918575" cy="1127125"/>
          </a:xfrm>
          <a:prstGeom prst="rect">
            <a:avLst/>
          </a:prstGeom>
          <a:noFill/>
          <a:ln w="9525">
            <a:noFill/>
          </a:ln>
        </p:spPr>
        <p:txBody>
          <a:bodyPr anchor="b"/>
          <a:lstStyle/>
          <a:p>
            <a:pPr eaLnBrk="0" fontAlgn="base" hangingPunct="0">
              <a:spcBef>
                <a:spcPct val="0"/>
              </a:spcBef>
              <a:spcAft>
                <a:spcPct val="0"/>
              </a:spcAft>
              <a:defRPr/>
            </a:pPr>
            <a:r>
              <a:rPr lang="zh-CN" altLang="en-US" sz="4000" b="1">
                <a:solidFill>
                  <a:srgbClr val="FF0000"/>
                </a:solidFill>
                <a:sym typeface="+mn-ea"/>
              </a:rPr>
              <a:t>高考备考方略之二：</a:t>
            </a:r>
            <a:r>
              <a:rPr lang="zh-CN" altLang="en-US" sz="4000" b="1">
                <a:solidFill>
                  <a:srgbClr val="002060"/>
                </a:solidFill>
                <a:sym typeface="+mn-ea"/>
              </a:rPr>
              <a:t>构建通史体系</a:t>
            </a:r>
            <a:endParaRPr lang="zh-CN" altLang="en-US" sz="4000" b="1">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副标题 2"/>
          <p:cNvSpPr>
            <a:spLocks noGrp="1"/>
          </p:cNvSpPr>
          <p:nvPr>
            <p:ph type="subTitle" idx="1"/>
          </p:nvPr>
        </p:nvSpPr>
        <p:spPr>
          <a:xfrm>
            <a:off x="2249488" y="1897063"/>
            <a:ext cx="7456487" cy="1143000"/>
          </a:xfrm>
          <a:ln w="22225">
            <a:solidFill>
              <a:srgbClr val="FF0000"/>
            </a:solidFill>
            <a:prstDash val="sysDot"/>
            <a:miter/>
          </a:ln>
        </p:spPr>
        <p:txBody>
          <a:bodyPr>
            <a:normAutofit lnSpcReduction="10000"/>
          </a:bodyPr>
          <a:lstStyle/>
          <a:p>
            <a:pPr>
              <a:defRPr/>
            </a:pPr>
            <a:r>
              <a:rPr lang="zh-CN" altLang="en-US" sz="2000" b="1" dirty="0">
                <a:solidFill>
                  <a:srgbClr val="FF0000"/>
                </a:solidFill>
                <a:effectLst>
                  <a:outerShdw blurRad="38100" dist="38100" dir="2700000" algn="tl">
                    <a:srgbClr val="C0C0C0"/>
                  </a:outerShdw>
                </a:effectLst>
                <a:ea typeface="宋体" panose="02010600030101010101" pitchFamily="2" charset="-122"/>
              </a:rPr>
              <a:t>按照时序构建五本教材的大框架分</a:t>
            </a:r>
            <a:r>
              <a:rPr lang="zh-CN" altLang="en-US" sz="2000" b="1" dirty="0" smtClean="0">
                <a:solidFill>
                  <a:srgbClr val="FF0000"/>
                </a:solidFill>
                <a:effectLst>
                  <a:outerShdw blurRad="38100" dist="38100" dir="2700000" algn="tl">
                    <a:srgbClr val="C0C0C0"/>
                  </a:outerShdw>
                </a:effectLst>
                <a:ea typeface="宋体" panose="02010600030101010101" pitchFamily="2" charset="-122"/>
              </a:rPr>
              <a:t>为六个</a:t>
            </a:r>
            <a:r>
              <a:rPr lang="zh-CN" altLang="en-US" sz="2000" b="1" dirty="0">
                <a:solidFill>
                  <a:srgbClr val="FF0000"/>
                </a:solidFill>
                <a:effectLst>
                  <a:outerShdw blurRad="38100" dist="38100" dir="2700000" algn="tl">
                    <a:srgbClr val="C0C0C0"/>
                  </a:outerShdw>
                </a:effectLst>
                <a:ea typeface="宋体" panose="02010600030101010101" pitchFamily="2" charset="-122"/>
              </a:rPr>
              <a:t>部分依序复习</a:t>
            </a:r>
          </a:p>
          <a:p>
            <a:pPr>
              <a:defRPr/>
            </a:pPr>
            <a:r>
              <a:rPr lang="zh-CN" altLang="en-US" sz="2000" b="1" dirty="0">
                <a:effectLst>
                  <a:outerShdw blurRad="38100" dist="38100" dir="2700000" algn="tl">
                    <a:srgbClr val="C0C0C0"/>
                  </a:outerShdw>
                </a:effectLst>
                <a:ea typeface="宋体" panose="02010600030101010101" pitchFamily="2" charset="-122"/>
              </a:rPr>
              <a:t>中国古代史</a:t>
            </a:r>
            <a:r>
              <a:rPr lang="en-US" altLang="zh-CN" sz="2000" b="1" dirty="0">
                <a:effectLst>
                  <a:outerShdw blurRad="38100" dist="38100" dir="2700000" algn="tl">
                    <a:srgbClr val="C0C0C0"/>
                  </a:outerShdw>
                </a:effectLst>
                <a:ea typeface="宋体" panose="02010600030101010101" pitchFamily="2" charset="-122"/>
              </a:rPr>
              <a:t>——</a:t>
            </a:r>
            <a:r>
              <a:rPr lang="zh-CN" altLang="en-US" sz="2000" b="1" dirty="0">
                <a:effectLst>
                  <a:outerShdw blurRad="38100" dist="38100" dir="2700000" algn="tl">
                    <a:srgbClr val="C0C0C0"/>
                  </a:outerShdw>
                </a:effectLst>
                <a:ea typeface="宋体" panose="02010600030101010101" pitchFamily="2" charset="-122"/>
              </a:rPr>
              <a:t>中国近代史</a:t>
            </a:r>
            <a:r>
              <a:rPr lang="en-US" altLang="zh-CN" sz="2000" b="1" dirty="0">
                <a:effectLst>
                  <a:outerShdw blurRad="38100" dist="38100" dir="2700000" algn="tl">
                    <a:srgbClr val="C0C0C0"/>
                  </a:outerShdw>
                </a:effectLst>
                <a:ea typeface="宋体" panose="02010600030101010101" pitchFamily="2" charset="-122"/>
              </a:rPr>
              <a:t>——</a:t>
            </a:r>
            <a:r>
              <a:rPr lang="zh-CN" altLang="en-US" sz="2000" b="1" dirty="0">
                <a:effectLst>
                  <a:outerShdw blurRad="38100" dist="38100" dir="2700000" algn="tl">
                    <a:srgbClr val="C0C0C0"/>
                  </a:outerShdw>
                </a:effectLst>
                <a:ea typeface="宋体" panose="02010600030101010101" pitchFamily="2" charset="-122"/>
              </a:rPr>
              <a:t>中国现代史</a:t>
            </a:r>
          </a:p>
          <a:p>
            <a:pPr>
              <a:defRPr/>
            </a:pPr>
            <a:r>
              <a:rPr lang="zh-CN" altLang="en-US" sz="2000" b="1" dirty="0">
                <a:effectLst>
                  <a:outerShdw blurRad="38100" dist="38100" dir="2700000" algn="tl">
                    <a:srgbClr val="C0C0C0"/>
                  </a:outerShdw>
                </a:effectLst>
                <a:ea typeface="宋体" panose="02010600030101010101" pitchFamily="2" charset="-122"/>
              </a:rPr>
              <a:t>世界古代史</a:t>
            </a:r>
            <a:r>
              <a:rPr lang="en-US" altLang="zh-CN" sz="2000" b="1" dirty="0">
                <a:effectLst>
                  <a:outerShdw blurRad="38100" dist="38100" dir="2700000" algn="tl">
                    <a:srgbClr val="C0C0C0"/>
                  </a:outerShdw>
                </a:effectLst>
                <a:ea typeface="宋体" panose="02010600030101010101" pitchFamily="2" charset="-122"/>
              </a:rPr>
              <a:t>——</a:t>
            </a:r>
            <a:r>
              <a:rPr lang="zh-CN" altLang="en-US" sz="2000" b="1" dirty="0">
                <a:effectLst>
                  <a:outerShdw blurRad="38100" dist="38100" dir="2700000" algn="tl">
                    <a:srgbClr val="C0C0C0"/>
                  </a:outerShdw>
                </a:effectLst>
                <a:ea typeface="宋体" panose="02010600030101010101" pitchFamily="2" charset="-122"/>
              </a:rPr>
              <a:t>世界近代史</a:t>
            </a:r>
            <a:r>
              <a:rPr lang="en-US" altLang="zh-CN" sz="2000" b="1" dirty="0">
                <a:effectLst>
                  <a:outerShdw blurRad="38100" dist="38100" dir="2700000" algn="tl">
                    <a:srgbClr val="C0C0C0"/>
                  </a:outerShdw>
                </a:effectLst>
                <a:ea typeface="宋体" panose="02010600030101010101" pitchFamily="2" charset="-122"/>
              </a:rPr>
              <a:t>——</a:t>
            </a:r>
            <a:r>
              <a:rPr lang="zh-CN" altLang="en-US" sz="2000" b="1" dirty="0">
                <a:effectLst>
                  <a:outerShdw blurRad="38100" dist="38100" dir="2700000" algn="tl">
                    <a:srgbClr val="C0C0C0"/>
                  </a:outerShdw>
                </a:effectLst>
                <a:ea typeface="宋体" panose="02010600030101010101" pitchFamily="2" charset="-122"/>
              </a:rPr>
              <a:t>世界现代史</a:t>
            </a:r>
          </a:p>
          <a:p>
            <a:pPr algn="l">
              <a:defRPr/>
            </a:pPr>
            <a:endParaRPr lang="zh-CN" altLang="en-US" sz="2000" b="1" dirty="0">
              <a:effectLst>
                <a:outerShdw blurRad="38100" dist="38100" dir="2700000" algn="tl">
                  <a:srgbClr val="C0C0C0"/>
                </a:outerShdw>
              </a:effectLst>
              <a:ea typeface="宋体" panose="02010600030101010101" pitchFamily="2" charset="-122"/>
            </a:endParaRPr>
          </a:p>
        </p:txBody>
      </p:sp>
      <p:sp>
        <p:nvSpPr>
          <p:cNvPr id="15362" name="标题 1"/>
          <p:cNvSpPr>
            <a:spLocks noGrp="1"/>
          </p:cNvSpPr>
          <p:nvPr/>
        </p:nvSpPr>
        <p:spPr>
          <a:xfrm>
            <a:off x="1927225" y="820738"/>
            <a:ext cx="8232775" cy="998537"/>
          </a:xfrm>
          <a:prstGeom prst="rect">
            <a:avLst/>
          </a:prstGeom>
          <a:noFill/>
          <a:ln w="9525">
            <a:noFill/>
          </a:ln>
        </p:spPr>
        <p:txBody>
          <a:bodyPr anchor="b"/>
          <a:lstStyle/>
          <a:p>
            <a:pPr eaLnBrk="0" fontAlgn="base" hangingPunct="0">
              <a:spcBef>
                <a:spcPct val="0"/>
              </a:spcBef>
              <a:spcAft>
                <a:spcPct val="0"/>
              </a:spcAft>
              <a:defRPr/>
            </a:pPr>
            <a:r>
              <a:rPr lang="zh-CN" altLang="en-US" sz="3200" b="1" dirty="0">
                <a:solidFill>
                  <a:srgbClr val="FF0000"/>
                </a:solidFill>
                <a:effectLst>
                  <a:outerShdw blurRad="38100" dist="38100" dir="2700000" algn="tl">
                    <a:srgbClr val="C0C0C0"/>
                  </a:outerShdw>
                </a:effectLst>
                <a:latin typeface="黑体" panose="02010600030101010101" pitchFamily="49" charset="-122"/>
              </a:rPr>
              <a:t>建构通史体系，深化知识运用</a:t>
            </a:r>
            <a:br>
              <a:rPr lang="zh-CN" altLang="en-US" sz="3200" b="1" dirty="0">
                <a:solidFill>
                  <a:srgbClr val="FF0000"/>
                </a:solidFill>
                <a:effectLst>
                  <a:outerShdw blurRad="38100" dist="38100" dir="2700000" algn="tl">
                    <a:srgbClr val="C0C0C0"/>
                  </a:outerShdw>
                </a:effectLst>
                <a:latin typeface="黑体" panose="02010600030101010101" pitchFamily="49" charset="-122"/>
              </a:rPr>
            </a:br>
            <a:r>
              <a:rPr lang="zh-CN" altLang="en-US" sz="3200" b="1" dirty="0">
                <a:solidFill>
                  <a:srgbClr val="FF0000"/>
                </a:solidFill>
                <a:effectLst>
                  <a:outerShdw blurRad="38100" dist="38100" dir="2700000" algn="tl">
                    <a:srgbClr val="C0C0C0"/>
                  </a:outerShdw>
                </a:effectLst>
                <a:latin typeface="黑体" panose="02010600030101010101" pitchFamily="49" charset="-122"/>
              </a:rPr>
              <a:t>            </a:t>
            </a:r>
            <a:r>
              <a:rPr lang="en-US" altLang="zh-CN" sz="2800" b="1" dirty="0">
                <a:solidFill>
                  <a:prstClr val="black"/>
                </a:solidFill>
                <a:effectLst>
                  <a:outerShdw blurRad="38100" dist="38100" dir="2700000" algn="tl">
                    <a:srgbClr val="C0C0C0"/>
                  </a:outerShdw>
                </a:effectLst>
                <a:latin typeface="黑体" panose="02010600030101010101" pitchFamily="49" charset="-122"/>
              </a:rPr>
              <a:t>——</a:t>
            </a:r>
            <a:r>
              <a:rPr lang="zh-CN" altLang="en-US" sz="2800" b="1" dirty="0">
                <a:solidFill>
                  <a:srgbClr val="FF0000"/>
                </a:solidFill>
                <a:effectLst>
                  <a:outerShdw blurRad="38100" dist="38100" dir="2700000" algn="tl">
                    <a:srgbClr val="C0C0C0"/>
                  </a:outerShdw>
                </a:effectLst>
                <a:latin typeface="黑体" panose="02010600030101010101" pitchFamily="49" charset="-122"/>
              </a:rPr>
              <a:t>宏观</a:t>
            </a:r>
            <a:r>
              <a:rPr lang="zh-CN" altLang="en-US" sz="2800" b="1" dirty="0">
                <a:solidFill>
                  <a:prstClr val="black"/>
                </a:solidFill>
                <a:effectLst>
                  <a:outerShdw blurRad="38100" dist="38100" dir="2700000" algn="tl">
                    <a:srgbClr val="C0C0C0"/>
                  </a:outerShdw>
                </a:effectLst>
                <a:latin typeface="黑体" panose="02010600030101010101" pitchFamily="49" charset="-122"/>
              </a:rPr>
              <a:t>知识整</a:t>
            </a:r>
            <a:r>
              <a:rPr lang="zh-CN" altLang="en-US" sz="2800" b="1" dirty="0" smtClean="0">
                <a:solidFill>
                  <a:prstClr val="black"/>
                </a:solidFill>
                <a:effectLst>
                  <a:outerShdw blurRad="38100" dist="38100" dir="2700000" algn="tl">
                    <a:srgbClr val="C0C0C0"/>
                  </a:outerShdw>
                </a:effectLst>
                <a:latin typeface="黑体" panose="02010600030101010101" pitchFamily="49" charset="-122"/>
              </a:rPr>
              <a:t>合•大历史观</a:t>
            </a:r>
            <a:endParaRPr lang="zh-CN" altLang="en-US" sz="2800" dirty="0">
              <a:solidFill>
                <a:srgbClr val="44546A"/>
              </a:solidFill>
              <a:effectLst>
                <a:outerShdw blurRad="38100" dist="38100" dir="2700000" algn="tl">
                  <a:srgbClr val="C0C0C0"/>
                </a:outerShdw>
              </a:effectLst>
              <a:latin typeface="黑体" panose="02010600030101010101" pitchFamily="49" charset="-122"/>
            </a:endParaRPr>
          </a:p>
        </p:txBody>
      </p:sp>
      <p:graphicFrame>
        <p:nvGraphicFramePr>
          <p:cNvPr id="76804" name="对象 32772"/>
          <p:cNvGraphicFramePr>
            <a:graphicFrameLocks/>
          </p:cNvGraphicFramePr>
          <p:nvPr/>
        </p:nvGraphicFramePr>
        <p:xfrm>
          <a:off x="1343025" y="3124200"/>
          <a:ext cx="4392613" cy="3106738"/>
        </p:xfrm>
        <a:graphic>
          <a:graphicData uri="http://schemas.openxmlformats.org/presentationml/2006/ole">
            <p:oleObj spid="_x0000_s1025" r:id="rId3" imgW="3905280" imgH="1714680" progId="PBrush">
              <p:embed/>
            </p:oleObj>
          </a:graphicData>
        </a:graphic>
      </p:graphicFrame>
      <p:graphicFrame>
        <p:nvGraphicFramePr>
          <p:cNvPr id="76805" name="对象 32773"/>
          <p:cNvGraphicFramePr>
            <a:graphicFrameLocks/>
          </p:cNvGraphicFramePr>
          <p:nvPr/>
        </p:nvGraphicFramePr>
        <p:xfrm>
          <a:off x="5951538" y="3124200"/>
          <a:ext cx="4897437" cy="3106738"/>
        </p:xfrm>
        <a:graphic>
          <a:graphicData uri="http://schemas.openxmlformats.org/presentationml/2006/ole">
            <p:oleObj spid="_x0000_s1027" r:id="rId4" imgW="3371760" imgH="2028960" progId="PBrush">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90570" y="492125"/>
            <a:ext cx="5693410" cy="460375"/>
          </a:xfrm>
          <a:prstGeom prst="rect">
            <a:avLst/>
          </a:prstGeom>
          <a:noFill/>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buFont typeface="Arial" panose="020B0604020202020204" pitchFamily="34" charset="0"/>
              <a:buNone/>
              <a:defRPr/>
            </a:pPr>
            <a:r>
              <a:rPr lang="zh-CN" altLang="en-US" sz="2400" b="1" smtClean="0">
                <a:solidFill>
                  <a:srgbClr val="FF0000"/>
                </a:solidFill>
                <a:effectLst>
                  <a:outerShdw blurRad="38100" dist="38100" dir="2700000" algn="tl">
                    <a:srgbClr val="C0C0C0"/>
                  </a:outerShdw>
                </a:effectLst>
                <a:latin typeface="宋体" panose="02010600030101010101" pitchFamily="2" charset="-122"/>
                <a:sym typeface="+mn-ea"/>
              </a:rPr>
              <a:t>参考</a:t>
            </a:r>
            <a:r>
              <a:rPr lang="en-US" altLang="zh-CN" sz="2400" b="1" smtClean="0">
                <a:solidFill>
                  <a:srgbClr val="FF0000"/>
                </a:solidFill>
                <a:effectLst>
                  <a:outerShdw blurRad="38100" dist="38100" dir="2700000" algn="tl">
                    <a:srgbClr val="C0C0C0"/>
                  </a:outerShdw>
                </a:effectLst>
                <a:latin typeface="宋体" panose="02010600030101010101" pitchFamily="2" charset="-122"/>
                <a:sym typeface="+mn-ea"/>
              </a:rPr>
              <a:t>:</a:t>
            </a:r>
            <a:r>
              <a:rPr lang="en-US" altLang="zh-CN" sz="2400" b="1" smtClean="0">
                <a:solidFill>
                  <a:srgbClr val="0000FF"/>
                </a:solidFill>
                <a:effectLst>
                  <a:outerShdw blurRad="38100" dist="38100" dir="2700000" algn="tl">
                    <a:srgbClr val="C0C0C0"/>
                  </a:outerShdw>
                </a:effectLst>
                <a:latin typeface="宋体" panose="02010600030101010101" pitchFamily="2" charset="-122"/>
                <a:sym typeface="+mn-ea"/>
              </a:rPr>
              <a:t> </a:t>
            </a:r>
            <a:r>
              <a:rPr lang="zh-CN" altLang="en-US" sz="2400" b="1" smtClean="0">
                <a:solidFill>
                  <a:srgbClr val="0000FF"/>
                </a:solidFill>
                <a:effectLst>
                  <a:outerShdw blurRad="38100" dist="38100" dir="2700000" algn="tl">
                    <a:srgbClr val="C0C0C0"/>
                  </a:outerShdw>
                </a:effectLst>
                <a:latin typeface="宋体" panose="02010600030101010101" pitchFamily="2" charset="-122"/>
                <a:sym typeface="+mn-ea"/>
              </a:rPr>
              <a:t>以《中外历史纲要》专题呈现形式</a:t>
            </a:r>
          </a:p>
        </p:txBody>
      </p:sp>
      <p:sp>
        <p:nvSpPr>
          <p:cNvPr id="77827" name="文本框 2"/>
          <p:cNvSpPr txBox="1">
            <a:spLocks noChangeArrowheads="1"/>
          </p:cNvSpPr>
          <p:nvPr/>
        </p:nvSpPr>
        <p:spPr bwMode="auto">
          <a:xfrm>
            <a:off x="933450" y="952500"/>
            <a:ext cx="10407650" cy="5516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宋体" panose="02010600030101010101" pitchFamily="2" charset="-122"/>
                <a:ea typeface="宋体" panose="02010600030101010101" pitchFamily="2" charset="-122"/>
                <a:sym typeface="黑体" panose="02010600030101010101" pitchFamily="49" charset="-122"/>
              </a:rPr>
              <a:t>    </a:t>
            </a:r>
            <a:r>
              <a:rPr lang="zh-CN" altLang="en-US" sz="1800" b="1">
                <a:solidFill>
                  <a:prstClr val="black"/>
                </a:solidFill>
                <a:latin typeface="宋体" panose="02010600030101010101" pitchFamily="2" charset="-122"/>
                <a:ea typeface="宋体" panose="02010600030101010101" pitchFamily="2" charset="-122"/>
                <a:sym typeface="黑体" panose="02010600030101010101" pitchFamily="49" charset="-122"/>
              </a:rPr>
              <a:t>刚刚</a:t>
            </a:r>
            <a:r>
              <a:rPr lang="zh-CN" altLang="zh-CN" sz="1800" b="1">
                <a:solidFill>
                  <a:prstClr val="black"/>
                </a:solidFill>
                <a:latin typeface="宋体" panose="02010600030101010101" pitchFamily="2" charset="-122"/>
                <a:ea typeface="宋体" panose="02010600030101010101" pitchFamily="2" charset="-122"/>
                <a:sym typeface="黑体" panose="02010600030101010101" pitchFamily="49" charset="-122"/>
              </a:rPr>
              <a:t>公布的新高中历史课程标准将现行课程标准中的三本必修内容整合为《中外历史纲要》， 主要专题有：</a:t>
            </a:r>
            <a:endParaRPr lang="en-US" altLang="zh-CN" sz="1800" b="1">
              <a:solidFill>
                <a:prstClr val="black"/>
              </a:solidFill>
              <a:latin typeface="宋体" panose="02010600030101010101" pitchFamily="2" charset="-122"/>
              <a:ea typeface="宋体" panose="02010600030101010101" pitchFamily="2"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早期中华文明</a:t>
            </a: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 </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2.</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春秋战国的政治社会变动与“华夏”观念的形成</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3.</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秦汉大一统国家的建立与巩固</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4.</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三国至唐前期的民族交融与文化创新</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5.</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唐后期至两宋的政治、社会变革</a:t>
            </a: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6.</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辽、西夏、金、元的统治与统一多民族国家的发展</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7.</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明清时期中国版图的奠定与社会变动</a:t>
            </a: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   </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8.</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晚清时期的内忧外患与救亡图存</a:t>
            </a: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 </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9.</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辛亥革命与中华民国的建立</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10.</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新民主主义革命的兴起</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11.</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中华民族的抗日战争</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12.</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人民解放战争</a:t>
            </a:r>
            <a:endParaRPr lang="en-US" altLang="zh-CN" sz="1800" b="1">
              <a:solidFill>
                <a:prstClr val="black"/>
              </a:solidFill>
              <a:latin typeface="楷体" panose="02010609060101010101" pitchFamily="49" charset="-122"/>
              <a:ea typeface="楷体" panose="02010609060101010101" pitchFamily="49" charset="-122"/>
            </a:endParaRPr>
          </a:p>
          <a:p>
            <a:pPr eaLnBrk="0" fontAlgn="base" hangingPunct="0">
              <a:lnSpc>
                <a:spcPct val="100000"/>
              </a:lnSpc>
              <a:spcBef>
                <a:spcPct val="20000"/>
              </a:spcBef>
              <a:spcAft>
                <a:spcPct val="0"/>
              </a:spcAft>
              <a:buClr>
                <a:srgbClr val="0563C1"/>
              </a:buClr>
              <a:buSzPct val="60000"/>
              <a:buFont typeface="Wingdings" panose="05000000000000000000" pitchFamily="2" charset="2"/>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13.</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中华人民共和国的成立及向社会主义过渡</a:t>
            </a:r>
          </a:p>
          <a:p>
            <a:pPr fontAlgn="base">
              <a:lnSpc>
                <a:spcPct val="10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14.</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社会主义建设道路的探索</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0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15.</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改革开放与建设中国特色社会主义</a:t>
            </a:r>
            <a:endParaRPr lang="zh-CN" altLang="en-US" sz="1800">
              <a:solidFill>
                <a:prstClr val="black"/>
              </a:solidFill>
              <a:latin typeface="楷体" panose="02010609060101010101" pitchFamily="49" charset="-122"/>
              <a:ea typeface="楷体" panose="02010609060101010101" pitchFamily="49" charset="-122"/>
            </a:endParaRPr>
          </a:p>
        </p:txBody>
      </p:sp>
      <p:sp>
        <p:nvSpPr>
          <p:cNvPr id="77828" name="文本框 3"/>
          <p:cNvSpPr txBox="1">
            <a:spLocks noChangeArrowheads="1"/>
          </p:cNvSpPr>
          <p:nvPr/>
        </p:nvSpPr>
        <p:spPr bwMode="auto">
          <a:xfrm>
            <a:off x="6924675" y="1498600"/>
            <a:ext cx="4822825" cy="341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古代文明的产生与发展</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2.</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中古世界的多元面貌</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3.</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大航海时代</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4.</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西方人文主义的发展与资本主义制度的确立</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5.</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改变世界面貌的工业革命</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6.</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马克思主义的诞生</a:t>
            </a: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7.</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世界殖民体系的建立与亚非拉民族独立运动</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8.</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改变国际秩序的两次世界大战</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9.20</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世纪下半期世界的新变化</a:t>
            </a:r>
            <a:endParaRPr lang="en-US" altLang="zh-CN" sz="1800" b="1">
              <a:solidFill>
                <a:prstClr val="black"/>
              </a:solidFill>
              <a:latin typeface="楷体" panose="02010609060101010101" pitchFamily="49" charset="-122"/>
              <a:ea typeface="楷体" panose="02010609060101010101" pitchFamily="49" charset="-122"/>
            </a:endParaRPr>
          </a:p>
          <a:p>
            <a:pPr fontAlgn="base">
              <a:lnSpc>
                <a:spcPct val="120000"/>
              </a:lnSpc>
              <a:spcBef>
                <a:spcPct val="0"/>
              </a:spcBef>
              <a:spcAft>
                <a:spcPct val="0"/>
              </a:spcAft>
              <a:buFont typeface="Arial" panose="020B0604020202020204" pitchFamily="34" charset="0"/>
              <a:buNone/>
            </a:pPr>
            <a:r>
              <a:rPr lang="en-US"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10.</a:t>
            </a:r>
            <a:r>
              <a:rPr lang="zh-CN" altLang="zh-CN" sz="1800" b="1">
                <a:solidFill>
                  <a:prstClr val="black"/>
                </a:solidFill>
                <a:latin typeface="楷体" panose="02010609060101010101" pitchFamily="49" charset="-122"/>
                <a:ea typeface="楷体" panose="02010609060101010101" pitchFamily="49" charset="-122"/>
                <a:sym typeface="黑体" panose="02010600030101010101" pitchFamily="49" charset="-122"/>
              </a:rPr>
              <a:t>当代世界的发展特点和主要趋势</a:t>
            </a:r>
            <a:endParaRPr lang="zh-CN" altLang="en-US" sz="1800">
              <a:solidFill>
                <a:prstClr val="black"/>
              </a:solidFill>
              <a:latin typeface="楷体" panose="02010609060101010101" pitchFamily="49" charset="-122"/>
              <a:ea typeface="楷体" panose="02010609060101010101" pitchFamily="49" charset="-122"/>
            </a:endParaRPr>
          </a:p>
        </p:txBody>
      </p:sp>
      <p:pic>
        <p:nvPicPr>
          <p:cNvPr id="7782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4325" y="5127625"/>
            <a:ext cx="1203325"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副标题 2"/>
          <p:cNvSpPr>
            <a:spLocks noGrp="1" noChangeArrowheads="1"/>
          </p:cNvSpPr>
          <p:nvPr>
            <p:ph type="subTitle" idx="1"/>
          </p:nvPr>
        </p:nvSpPr>
        <p:spPr>
          <a:xfrm>
            <a:off x="3963988" y="1420813"/>
            <a:ext cx="4572000" cy="1655762"/>
          </a:xfrm>
        </p:spPr>
        <p:txBody>
          <a:bodyPr>
            <a:normAutofit fontScale="85000" lnSpcReduction="10000"/>
          </a:bodyPr>
          <a:lstStyle/>
          <a:p>
            <a:pPr algn="l">
              <a:lnSpc>
                <a:spcPct val="80000"/>
              </a:lnSpc>
              <a:defRPr/>
            </a:pPr>
            <a:endParaRPr lang="zh-CN" altLang="en-US" smtClean="0">
              <a:ea typeface="宋体" panose="02010600030101010101" pitchFamily="2" charset="-122"/>
            </a:endParaRPr>
          </a:p>
          <a:p>
            <a:pPr>
              <a:lnSpc>
                <a:spcPct val="80000"/>
              </a:lnSpc>
              <a:defRPr/>
            </a:pPr>
            <a:r>
              <a:rPr lang="zh-CN" altLang="en-US" b="1" smtClean="0">
                <a:solidFill>
                  <a:srgbClr val="FF0000"/>
                </a:solidFill>
                <a:ea typeface="宋体" panose="02010600030101010101" pitchFamily="2" charset="-122"/>
              </a:rPr>
              <a:t>隋唐时期</a:t>
            </a:r>
          </a:p>
          <a:p>
            <a:pPr algn="l">
              <a:lnSpc>
                <a:spcPct val="80000"/>
              </a:lnSpc>
              <a:defRPr/>
            </a:pPr>
            <a:r>
              <a:rPr lang="zh-CN" altLang="en-US" b="1" smtClean="0">
                <a:ea typeface="宋体" panose="02010600030101010101" pitchFamily="2" charset="-122"/>
              </a:rPr>
              <a:t>必修一13—16页</a:t>
            </a:r>
          </a:p>
          <a:p>
            <a:pPr algn="l">
              <a:lnSpc>
                <a:spcPct val="80000"/>
              </a:lnSpc>
              <a:defRPr/>
            </a:pPr>
            <a:r>
              <a:rPr lang="zh-CN" altLang="en-US" b="1" smtClean="0">
                <a:ea typeface="宋体" panose="02010600030101010101" pitchFamily="2" charset="-122"/>
              </a:rPr>
              <a:t>必修二6、12、15、17、18、20、23页</a:t>
            </a:r>
          </a:p>
          <a:p>
            <a:pPr algn="l">
              <a:lnSpc>
                <a:spcPct val="80000"/>
              </a:lnSpc>
              <a:defRPr/>
            </a:pPr>
            <a:r>
              <a:rPr lang="zh-CN" altLang="en-US" b="1" smtClean="0">
                <a:ea typeface="宋体" panose="02010600030101010101" pitchFamily="2" charset="-122"/>
              </a:rPr>
              <a:t>必修三28、29、32、33、34、39页</a:t>
            </a:r>
          </a:p>
          <a:p>
            <a:pPr algn="l">
              <a:defRPr/>
            </a:pPr>
            <a:endParaRPr lang="zh-CN" altLang="en-US" smtClean="0">
              <a:ea typeface="宋体" panose="02010600030101010101" pitchFamily="2" charset="-122"/>
            </a:endParaRPr>
          </a:p>
        </p:txBody>
      </p:sp>
      <p:sp>
        <p:nvSpPr>
          <p:cNvPr id="13314" name="标题 1"/>
          <p:cNvSpPr>
            <a:spLocks noGrp="1"/>
          </p:cNvSpPr>
          <p:nvPr/>
        </p:nvSpPr>
        <p:spPr>
          <a:xfrm>
            <a:off x="1635125" y="698500"/>
            <a:ext cx="9285288" cy="998538"/>
          </a:xfrm>
          <a:prstGeom prst="rect">
            <a:avLst/>
          </a:prstGeom>
          <a:noFill/>
          <a:ln w="9525">
            <a:noFill/>
          </a:ln>
        </p:spPr>
        <p:txBody>
          <a:bodyPr anchor="b"/>
          <a:lstStyle/>
          <a:p>
            <a:pPr eaLnBrk="0" fontAlgn="base" hangingPunct="0">
              <a:spcBef>
                <a:spcPct val="0"/>
              </a:spcBef>
              <a:spcAft>
                <a:spcPct val="0"/>
              </a:spcAft>
              <a:defRPr/>
            </a:pPr>
            <a:r>
              <a:rPr lang="zh-CN" altLang="en-US" sz="3200" b="1" dirty="0">
                <a:solidFill>
                  <a:srgbClr val="FF0000"/>
                </a:solidFill>
                <a:effectLst>
                  <a:outerShdw blurRad="38100" dist="38100" dir="2700000" algn="tl">
                    <a:srgbClr val="C0C0C0"/>
                  </a:outerShdw>
                </a:effectLst>
                <a:latin typeface="黑体" panose="02010600030101010101" pitchFamily="49" charset="-122"/>
              </a:rPr>
              <a:t>建构通史体系，深化知识运用</a:t>
            </a:r>
            <a:br>
              <a:rPr lang="zh-CN" altLang="en-US" sz="3200" b="1" dirty="0">
                <a:solidFill>
                  <a:srgbClr val="FF0000"/>
                </a:solidFill>
                <a:effectLst>
                  <a:outerShdw blurRad="38100" dist="38100" dir="2700000" algn="tl">
                    <a:srgbClr val="C0C0C0"/>
                  </a:outerShdw>
                </a:effectLst>
                <a:latin typeface="黑体" panose="02010600030101010101" pitchFamily="49" charset="-122"/>
              </a:rPr>
            </a:br>
            <a:r>
              <a:rPr lang="zh-CN" altLang="en-US" sz="3200" b="1" dirty="0">
                <a:solidFill>
                  <a:srgbClr val="FF0000"/>
                </a:solidFill>
                <a:effectLst>
                  <a:outerShdw blurRad="38100" dist="38100" dir="2700000" algn="tl">
                    <a:srgbClr val="C0C0C0"/>
                  </a:outerShdw>
                </a:effectLst>
                <a:latin typeface="黑体" panose="02010600030101010101" pitchFamily="49" charset="-122"/>
              </a:rPr>
              <a:t>        </a:t>
            </a:r>
            <a:r>
              <a:rPr lang="en-US" altLang="zh-CN" sz="3200" b="1" dirty="0">
                <a:solidFill>
                  <a:prstClr val="black"/>
                </a:solidFill>
                <a:effectLst>
                  <a:outerShdw blurRad="38100" dist="38100" dir="2700000" algn="tl">
                    <a:srgbClr val="C0C0C0"/>
                  </a:outerShdw>
                </a:effectLst>
                <a:latin typeface="黑体" panose="02010600030101010101" pitchFamily="49" charset="-122"/>
              </a:rPr>
              <a:t>——</a:t>
            </a:r>
            <a:r>
              <a:rPr lang="zh-CN" altLang="en-US" sz="3200" b="1" dirty="0">
                <a:solidFill>
                  <a:srgbClr val="FF0000"/>
                </a:solidFill>
                <a:effectLst>
                  <a:outerShdw blurRad="38100" dist="38100" dir="2700000" algn="tl">
                    <a:srgbClr val="C0C0C0"/>
                  </a:outerShdw>
                </a:effectLst>
                <a:latin typeface="黑体" panose="02010600030101010101" pitchFamily="49" charset="-122"/>
              </a:rPr>
              <a:t>中观</a:t>
            </a:r>
            <a:r>
              <a:rPr lang="zh-CN" altLang="en-US" sz="3200" b="1" dirty="0">
                <a:solidFill>
                  <a:prstClr val="black"/>
                </a:solidFill>
                <a:effectLst>
                  <a:outerShdw blurRad="38100" dist="38100" dir="2700000" algn="tl">
                    <a:srgbClr val="C0C0C0"/>
                  </a:outerShdw>
                </a:effectLst>
                <a:latin typeface="黑体" panose="02010600030101010101" pitchFamily="49" charset="-122"/>
              </a:rPr>
              <a:t>知识整合•历史阶段</a:t>
            </a:r>
            <a:endParaRPr lang="zh-CN" altLang="en-US" sz="3200" dirty="0">
              <a:solidFill>
                <a:srgbClr val="44546A"/>
              </a:solidFill>
              <a:effectLst>
                <a:outerShdw blurRad="38100" dist="38100" dir="2700000" algn="tl">
                  <a:srgbClr val="C0C0C0"/>
                </a:outerShdw>
              </a:effectLst>
              <a:latin typeface="黑体" panose="02010600030101010101" pitchFamily="49" charset="-122"/>
            </a:endParaRPr>
          </a:p>
        </p:txBody>
      </p:sp>
      <p:graphicFrame>
        <p:nvGraphicFramePr>
          <p:cNvPr id="78852" name="对象 28675"/>
          <p:cNvGraphicFramePr>
            <a:graphicFrameLocks/>
          </p:cNvGraphicFramePr>
          <p:nvPr/>
        </p:nvGraphicFramePr>
        <p:xfrm>
          <a:off x="2553653" y="1953895"/>
          <a:ext cx="6761162" cy="4491038"/>
        </p:xfrm>
        <a:graphic>
          <a:graphicData uri="http://schemas.openxmlformats.org/presentationml/2006/ole">
            <p:oleObj spid="_x0000_s29697" r:id="rId3" imgW="4867200" imgH="2562120" progId="PBrush">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内容占位符 2"/>
          <p:cNvSpPr>
            <a:spLocks noGrp="1" noChangeArrowheads="1"/>
          </p:cNvSpPr>
          <p:nvPr>
            <p:ph idx="1"/>
          </p:nvPr>
        </p:nvSpPr>
        <p:spPr>
          <a:xfrm>
            <a:off x="1847850" y="874713"/>
            <a:ext cx="8229600" cy="4731430"/>
          </a:xfrm>
        </p:spPr>
        <p:txBody>
          <a:bodyPr vert="horz" wrap="square" lIns="91440" tIns="45720" rIns="91440" bIns="45720" numCol="1" anchor="t" anchorCtr="0" compatLnSpc="1">
            <a:normAutofit fontScale="65000" lnSpcReduction="20000"/>
          </a:bodyPr>
          <a:lstStyle/>
          <a:p>
            <a:pPr marL="0" marR="0" lvl="0" indent="0" algn="l" defTabSz="914400" rtl="0" eaLnBrk="0" fontAlgn="base" latinLnBrk="0" hangingPunct="0">
              <a:lnSpc>
                <a:spcPct val="9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资本主义工场手工业时期（</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14</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15</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世纪至</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18</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a:t>
            </a:r>
            <a:endPar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endParaRPr>
          </a:p>
          <a:p>
            <a:pPr marL="0" marR="0" lvl="0" indent="0" algn="l" defTabSz="914400" rtl="0" eaLnBrk="0" fontAlgn="base" latinLnBrk="0" hangingPunct="0">
              <a:lnSpc>
                <a:spcPct val="17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）经济领域：</a:t>
            </a:r>
            <a:r>
              <a:rPr kumimoji="0" lang="en-US" altLang="zh-CN" sz="3200" b="1" i="0" u="none" strike="noStrike" kern="0" cap="none" spc="0" normalizeH="0" baseline="0" noProof="0" dirty="0" smtClean="0">
                <a:ln>
                  <a:noFill/>
                </a:ln>
                <a:solidFill>
                  <a:srgbClr val="0000FF"/>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
            </a:r>
            <a:br>
              <a:rPr kumimoji="0" lang="en-US" altLang="zh-CN" sz="3200" b="1" i="0" u="none" strike="noStrike" kern="0" cap="none" spc="0" normalizeH="0" baseline="0" noProof="0" dirty="0" smtClean="0">
                <a:ln>
                  <a:noFill/>
                </a:ln>
                <a:solidFill>
                  <a:srgbClr val="0000FF"/>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b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①</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14</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15</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世纪资本主义萌芽在意大利和西北欧出现</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
            </a:r>
            <a:b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b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②新航路开辟和西欧早期殖民扩张，完成了资本原始积累，并开始形成世界市场。</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
            </a:r>
            <a:b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b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③资本主义进入工场手工业时期</a:t>
            </a:r>
          </a:p>
          <a:p>
            <a:pPr marL="0" marR="0" lvl="0" indent="0" algn="l" defTabSz="914400" rtl="0" eaLnBrk="0" fontAlgn="base" latinLnBrk="0" hangingPunct="0">
              <a:lnSpc>
                <a:spcPct val="9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2</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）政治领域：</a:t>
            </a:r>
          </a:p>
          <a:p>
            <a:pPr marL="0" marR="0" lvl="0" indent="0" algn="l" defTabSz="914400" rtl="0" eaLnBrk="0" fontAlgn="base" latinLnBrk="0" hangingPunct="0">
              <a:lnSpc>
                <a:spcPct val="17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①早期资产阶级革命使英、美、法走上资本主义道路</a:t>
            </a:r>
          </a:p>
          <a:p>
            <a:pPr marL="0" marR="0" lvl="0" indent="0" algn="l" defTabSz="914400" rtl="0" eaLnBrk="0" fontAlgn="base" latinLnBrk="0" hangingPunct="0">
              <a:lnSpc>
                <a:spcPct val="17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②</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17</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世纪初开始，英、法、荷等欧洲国家加紧殖民扩张，并开始了殖民争霸战争，至</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18</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世纪中期，英国成为世界上最大的殖民帝国</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106">
                                            <p:txEl>
                                              <p:pRg st="0" end="0"/>
                                            </p:txEl>
                                          </p:spTgt>
                                        </p:tgtEl>
                                        <p:attrNameLst>
                                          <p:attrName>style.visibility</p:attrName>
                                        </p:attrNameLst>
                                      </p:cBhvr>
                                      <p:to>
                                        <p:strVal val="visible"/>
                                      </p:to>
                                    </p:set>
                                    <p:anim calcmode="lin" valueType="num">
                                      <p:cBhvr additive="base">
                                        <p:cTn id="7" dur="500" fill="hold"/>
                                        <p:tgtEl>
                                          <p:spTgt spid="1751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106">
                                            <p:txEl>
                                              <p:pRg st="1" end="1"/>
                                            </p:txEl>
                                          </p:spTgt>
                                        </p:tgtEl>
                                        <p:attrNameLst>
                                          <p:attrName>style.visibility</p:attrName>
                                        </p:attrNameLst>
                                      </p:cBhvr>
                                      <p:to>
                                        <p:strVal val="visible"/>
                                      </p:to>
                                    </p:set>
                                    <p:anim calcmode="lin" valueType="num">
                                      <p:cBhvr additive="base">
                                        <p:cTn id="13" dur="500" fill="hold"/>
                                        <p:tgtEl>
                                          <p:spTgt spid="17510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1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106">
                                            <p:txEl>
                                              <p:pRg st="2" end="2"/>
                                            </p:txEl>
                                          </p:spTgt>
                                        </p:tgtEl>
                                        <p:attrNameLst>
                                          <p:attrName>style.visibility</p:attrName>
                                        </p:attrNameLst>
                                      </p:cBhvr>
                                      <p:to>
                                        <p:strVal val="visible"/>
                                      </p:to>
                                    </p:set>
                                    <p:anim calcmode="lin" valueType="num">
                                      <p:cBhvr additive="base">
                                        <p:cTn id="19" dur="500" fill="hold"/>
                                        <p:tgtEl>
                                          <p:spTgt spid="17510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1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106">
                                            <p:txEl>
                                              <p:pRg st="3" end="3"/>
                                            </p:txEl>
                                          </p:spTgt>
                                        </p:tgtEl>
                                        <p:attrNameLst>
                                          <p:attrName>style.visibility</p:attrName>
                                        </p:attrNameLst>
                                      </p:cBhvr>
                                      <p:to>
                                        <p:strVal val="visible"/>
                                      </p:to>
                                    </p:set>
                                    <p:anim calcmode="lin" valueType="num">
                                      <p:cBhvr additive="base">
                                        <p:cTn id="25" dur="500" fill="hold"/>
                                        <p:tgtEl>
                                          <p:spTgt spid="17510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1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5106">
                                            <p:txEl>
                                              <p:pRg st="4" end="4"/>
                                            </p:txEl>
                                          </p:spTgt>
                                        </p:tgtEl>
                                        <p:attrNameLst>
                                          <p:attrName>style.visibility</p:attrName>
                                        </p:attrNameLst>
                                      </p:cBhvr>
                                      <p:to>
                                        <p:strVal val="visible"/>
                                      </p:to>
                                    </p:set>
                                    <p:anim calcmode="lin" valueType="num">
                                      <p:cBhvr additive="base">
                                        <p:cTn id="31" dur="500" fill="hold"/>
                                        <p:tgtEl>
                                          <p:spTgt spid="17510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51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idx="1"/>
          </p:nvPr>
        </p:nvSpPr>
        <p:spPr>
          <a:xfrm>
            <a:off x="1847850" y="765175"/>
            <a:ext cx="8480425" cy="4897438"/>
          </a:xfrm>
        </p:spPr>
        <p:txBody>
          <a:bodyPr vert="horz" wrap="square" lIns="91440" tIns="45720" rIns="91440" bIns="45720" numCol="1" anchor="t" anchorCtr="0" compatLnSpc="1">
            <a:normAutofit fontScale="85000" lnSpcReduction="20000"/>
          </a:bodyPr>
          <a:lstStyle/>
          <a:p>
            <a:pPr marL="342900" marR="0" lvl="0" indent="-342900" algn="l" defTabSz="914400" rtl="0" eaLnBrk="1" fontAlgn="base" latinLnBrk="0" hangingPunct="1">
              <a:lnSpc>
                <a:spcPct val="150000"/>
              </a:lnSpc>
              <a:spcBef>
                <a:spcPct val="20000"/>
              </a:spcBef>
              <a:spcAft>
                <a:spcPct val="0"/>
              </a:spcAft>
              <a:buClr>
                <a:schemeClr val="hlink"/>
              </a:buClr>
              <a:buSzPct val="70000"/>
              <a:buFontTx/>
              <a:buNone/>
              <a:defRPr/>
            </a:pP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③</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英国和欧洲封建国家干涉法国革命、拿破仑的对外战争和维也纳体系</a:t>
            </a:r>
          </a:p>
          <a:p>
            <a:pPr marL="342900" marR="0" lvl="0" indent="-342900" algn="l" defTabSz="914400" rtl="0" eaLnBrk="1" fontAlgn="base" latinLnBrk="0" hangingPunct="1">
              <a:lnSpc>
                <a:spcPct val="15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3</a:t>
            </a:r>
            <a:r>
              <a:rPr kumimoji="0" lang="zh-CN" altLang="en-US" sz="32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）思想文化领域：</a:t>
            </a:r>
          </a:p>
          <a:p>
            <a:pPr marL="342900" marR="0" lvl="0" indent="-342900" algn="l" defTabSz="914400" rtl="0" eaLnBrk="1" fontAlgn="base" latinLnBrk="0" hangingPunct="1">
              <a:lnSpc>
                <a:spcPct val="15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①资产阶级发起了文艺复兴、宗教改革和启蒙运动，在思想文化领域开展了反封建斗争，特别是</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17</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a:t>
            </a:r>
            <a:r>
              <a:rPr kumimoji="0" lang="en-US" altLang="zh-CN"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18</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世纪启蒙运动为资本主义社会提供了一套政治构想</a:t>
            </a:r>
          </a:p>
          <a:p>
            <a:pPr marL="342900" marR="0" lvl="0" indent="-342900" algn="l" defTabSz="914400" rtl="0" eaLnBrk="1" fontAlgn="base" latinLnBrk="0" hangingPunct="1">
              <a:lnSpc>
                <a:spcPct val="150000"/>
              </a:lnSpc>
              <a:spcBef>
                <a:spcPct val="20000"/>
              </a:spcBef>
              <a:spcAft>
                <a:spcPct val="0"/>
              </a:spcAft>
              <a:buClr>
                <a:schemeClr val="hlink"/>
              </a:buClr>
              <a:buSzPct val="70000"/>
              <a:buFontTx/>
              <a:buNone/>
              <a:defRPr/>
            </a:pP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0030101010101" pitchFamily="49" charset="-122"/>
                <a:ea typeface="黑体" panose="02010600030101010101" pitchFamily="49" charset="-122"/>
                <a:cs typeface="+mn-cs"/>
              </a:rPr>
              <a:t>②以天文学革命为开端的近代自然科学兴起，产生了近代实验科学。特别是牛顿力学体系的创立</a:t>
            </a:r>
            <a:r>
              <a:rPr kumimoji="0" lang="zh-CN" alt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zh-CN" alt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panose="05000000000000000000" pitchFamily="2" charset="2"/>
              <a:buChar char="n"/>
              <a:defRPr/>
            </a:pPr>
            <a:endParaRPr kumimoji="0" lang="en-US" altLang="zh-CN"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130">
                                            <p:txEl>
                                              <p:pRg st="0" end="0"/>
                                            </p:txEl>
                                          </p:spTgt>
                                        </p:tgtEl>
                                        <p:attrNameLst>
                                          <p:attrName>style.visibility</p:attrName>
                                        </p:attrNameLst>
                                      </p:cBhvr>
                                      <p:to>
                                        <p:strVal val="visible"/>
                                      </p:to>
                                    </p:set>
                                    <p:anim calcmode="lin" valueType="num">
                                      <p:cBhvr additive="base">
                                        <p:cTn id="7" dur="500" fill="hold"/>
                                        <p:tgtEl>
                                          <p:spTgt spid="1761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6130">
                                            <p:txEl>
                                              <p:pRg st="1" end="1"/>
                                            </p:txEl>
                                          </p:spTgt>
                                        </p:tgtEl>
                                        <p:attrNameLst>
                                          <p:attrName>style.visibility</p:attrName>
                                        </p:attrNameLst>
                                      </p:cBhvr>
                                      <p:to>
                                        <p:strVal val="visible"/>
                                      </p:to>
                                    </p:set>
                                    <p:anim calcmode="lin" valueType="num">
                                      <p:cBhvr additive="base">
                                        <p:cTn id="13" dur="500" fill="hold"/>
                                        <p:tgtEl>
                                          <p:spTgt spid="1761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6130">
                                            <p:txEl>
                                              <p:pRg st="2" end="2"/>
                                            </p:txEl>
                                          </p:spTgt>
                                        </p:tgtEl>
                                        <p:attrNameLst>
                                          <p:attrName>style.visibility</p:attrName>
                                        </p:attrNameLst>
                                      </p:cBhvr>
                                      <p:to>
                                        <p:strVal val="visible"/>
                                      </p:to>
                                    </p:set>
                                    <p:anim calcmode="lin" valueType="num">
                                      <p:cBhvr additive="base">
                                        <p:cTn id="19" dur="500" fill="hold"/>
                                        <p:tgtEl>
                                          <p:spTgt spid="17613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6130">
                                            <p:txEl>
                                              <p:pRg st="3" end="3"/>
                                            </p:txEl>
                                          </p:spTgt>
                                        </p:tgtEl>
                                        <p:attrNameLst>
                                          <p:attrName>style.visibility</p:attrName>
                                        </p:attrNameLst>
                                      </p:cBhvr>
                                      <p:to>
                                        <p:strVal val="visible"/>
                                      </p:to>
                                    </p:set>
                                    <p:anim calcmode="lin" valueType="num">
                                      <p:cBhvr additive="base">
                                        <p:cTn id="25" dur="500" fill="hold"/>
                                        <p:tgtEl>
                                          <p:spTgt spid="17613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副标题 2"/>
          <p:cNvSpPr>
            <a:spLocks noGrp="1"/>
          </p:cNvSpPr>
          <p:nvPr>
            <p:ph type="subTitle" idx="1"/>
          </p:nvPr>
        </p:nvSpPr>
        <p:spPr>
          <a:xfrm>
            <a:off x="2666683" y="1812925"/>
            <a:ext cx="6858000" cy="747713"/>
          </a:xfrm>
          <a:ln>
            <a:miter/>
          </a:ln>
        </p:spPr>
        <p:txBody>
          <a:bodyPr/>
          <a:lstStyle/>
          <a:p>
            <a:pPr>
              <a:lnSpc>
                <a:spcPct val="90000"/>
              </a:lnSpc>
              <a:defRPr/>
            </a:pPr>
            <a:endParaRPr lang="zh-CN" altLang="en-US" sz="2000" b="1">
              <a:effectLst>
                <a:outerShdw blurRad="38100" dist="38100" dir="2700000" algn="tl">
                  <a:srgbClr val="C0C0C0"/>
                </a:outerShdw>
              </a:effectLst>
              <a:ea typeface="宋体" panose="02010600030101010101" pitchFamily="2" charset="-122"/>
            </a:endParaRPr>
          </a:p>
          <a:p>
            <a:pPr>
              <a:lnSpc>
                <a:spcPct val="90000"/>
              </a:lnSpc>
              <a:defRPr/>
            </a:pPr>
            <a:r>
              <a:rPr lang="zh-CN" altLang="en-US" sz="2000" b="1">
                <a:solidFill>
                  <a:srgbClr val="FF0000"/>
                </a:solidFill>
                <a:effectLst>
                  <a:outerShdw blurRad="38100" dist="38100" dir="2700000" algn="tl">
                    <a:srgbClr val="C0C0C0"/>
                  </a:outerShdw>
                </a:effectLst>
                <a:ea typeface="宋体" panose="02010600030101010101" pitchFamily="2" charset="-122"/>
              </a:rPr>
              <a:t>英国：</a:t>
            </a:r>
            <a:r>
              <a:rPr lang="zh-CN" altLang="en-US" sz="2000" b="1">
                <a:effectLst>
                  <a:outerShdw blurRad="38100" dist="38100" dir="2700000" algn="tl">
                    <a:srgbClr val="C0C0C0"/>
                  </a:outerShdw>
                </a:effectLst>
                <a:ea typeface="宋体" panose="02010600030101010101" pitchFamily="2" charset="-122"/>
              </a:rPr>
              <a:t>君主立宪制的确立与民主政治的扩大</a:t>
            </a:r>
          </a:p>
        </p:txBody>
      </p:sp>
      <p:sp>
        <p:nvSpPr>
          <p:cNvPr id="14338" name="标题 1"/>
          <p:cNvSpPr>
            <a:spLocks noGrp="1"/>
          </p:cNvSpPr>
          <p:nvPr/>
        </p:nvSpPr>
        <p:spPr>
          <a:xfrm>
            <a:off x="1857375" y="847725"/>
            <a:ext cx="9063038" cy="1092200"/>
          </a:xfrm>
          <a:prstGeom prst="rect">
            <a:avLst/>
          </a:prstGeom>
          <a:noFill/>
          <a:ln w="9525">
            <a:noFill/>
          </a:ln>
        </p:spPr>
        <p:txBody>
          <a:bodyPr anchor="b"/>
          <a:lstStyle/>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rPr>
              <a:t>建构通史体系，深化知识运用</a:t>
            </a:r>
            <a:br>
              <a:rPr lang="zh-CN" altLang="en-US" sz="3200" b="1">
                <a:solidFill>
                  <a:srgbClr val="FF0000"/>
                </a:solidFill>
                <a:effectLst>
                  <a:outerShdw blurRad="38100" dist="38100" dir="2700000" algn="tl">
                    <a:srgbClr val="C0C0C0"/>
                  </a:outerShdw>
                </a:effectLst>
                <a:latin typeface="黑体" panose="02010600030101010101" pitchFamily="49" charset="-122"/>
              </a:rPr>
            </a:br>
            <a:r>
              <a:rPr lang="zh-CN" altLang="en-US" sz="3200" b="1">
                <a:solidFill>
                  <a:srgbClr val="FF0000"/>
                </a:solidFill>
                <a:effectLst>
                  <a:outerShdw blurRad="38100" dist="38100" dir="2700000" algn="tl">
                    <a:srgbClr val="C0C0C0"/>
                  </a:outerShdw>
                </a:effectLst>
                <a:latin typeface="黑体" panose="02010600030101010101" pitchFamily="49" charset="-122"/>
              </a:rPr>
              <a:t>        </a:t>
            </a:r>
            <a:r>
              <a:rPr lang="en-US" altLang="zh-CN" sz="3200" b="1">
                <a:solidFill>
                  <a:prstClr val="black"/>
                </a:solidFill>
                <a:effectLst>
                  <a:outerShdw blurRad="38100" dist="38100" dir="2700000" algn="tl">
                    <a:srgbClr val="C0C0C0"/>
                  </a:outerShdw>
                </a:effectLst>
                <a:latin typeface="黑体" panose="02010600030101010101" pitchFamily="49" charset="-122"/>
              </a:rPr>
              <a:t>——</a:t>
            </a:r>
            <a:r>
              <a:rPr lang="zh-CN" altLang="en-US" sz="3200" b="1">
                <a:solidFill>
                  <a:srgbClr val="FF0000"/>
                </a:solidFill>
                <a:effectLst>
                  <a:outerShdw blurRad="38100" dist="38100" dir="2700000" algn="tl">
                    <a:srgbClr val="C0C0C0"/>
                  </a:outerShdw>
                </a:effectLst>
                <a:latin typeface="黑体" panose="02010600030101010101" pitchFamily="49" charset="-122"/>
              </a:rPr>
              <a:t>中观</a:t>
            </a:r>
            <a:r>
              <a:rPr lang="zh-CN" altLang="en-US" sz="3200" b="1">
                <a:solidFill>
                  <a:prstClr val="black"/>
                </a:solidFill>
                <a:effectLst>
                  <a:outerShdw blurRad="38100" dist="38100" dir="2700000" algn="tl">
                    <a:srgbClr val="C0C0C0"/>
                  </a:outerShdw>
                </a:effectLst>
                <a:latin typeface="黑体" panose="02010600030101010101" pitchFamily="49" charset="-122"/>
              </a:rPr>
              <a:t>知识整合•国别历史</a:t>
            </a:r>
            <a:endParaRPr lang="zh-CN" altLang="en-US" sz="3200">
              <a:solidFill>
                <a:srgbClr val="44546A"/>
              </a:solidFill>
              <a:effectLst>
                <a:outerShdw blurRad="38100" dist="38100" dir="2700000" algn="tl">
                  <a:srgbClr val="C0C0C0"/>
                </a:outerShdw>
              </a:effectLst>
              <a:latin typeface="黑体" panose="02010600030101010101" pitchFamily="49" charset="-122"/>
            </a:endParaRPr>
          </a:p>
        </p:txBody>
      </p:sp>
      <p:graphicFrame>
        <p:nvGraphicFramePr>
          <p:cNvPr id="79876" name="对象 30724"/>
          <p:cNvGraphicFramePr>
            <a:graphicFrameLocks/>
          </p:cNvGraphicFramePr>
          <p:nvPr/>
        </p:nvGraphicFramePr>
        <p:xfrm>
          <a:off x="2222500" y="2901950"/>
          <a:ext cx="3941763" cy="3297238"/>
        </p:xfrm>
        <a:graphic>
          <a:graphicData uri="http://schemas.openxmlformats.org/presentationml/2006/ole">
            <p:oleObj spid="_x0000_s31746" r:id="rId3" imgW="3505320" imgH="1828800" progId="PBrush">
              <p:embed/>
            </p:oleObj>
          </a:graphicData>
        </a:graphic>
      </p:graphicFrame>
      <p:graphicFrame>
        <p:nvGraphicFramePr>
          <p:cNvPr id="79877" name="对象 30725"/>
          <p:cNvGraphicFramePr>
            <a:graphicFrameLocks/>
          </p:cNvGraphicFramePr>
          <p:nvPr/>
        </p:nvGraphicFramePr>
        <p:xfrm>
          <a:off x="6503988" y="2901950"/>
          <a:ext cx="3709987" cy="3297238"/>
        </p:xfrm>
        <a:graphic>
          <a:graphicData uri="http://schemas.openxmlformats.org/presentationml/2006/ole">
            <p:oleObj spid="_x0000_s31745" r:id="rId4" imgW="3514680" imgH="2162160" progId="PBrush">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ph type="title"/>
          </p:nvPr>
        </p:nvSpPr>
        <p:spPr/>
        <p:txBody>
          <a:bodyPr anchor="ctr"/>
          <a:lstStyle/>
          <a:p>
            <a:endParaRPr lang="zh-CN" altLang="en-US"/>
          </a:p>
        </p:txBody>
      </p:sp>
      <p:sp>
        <p:nvSpPr>
          <p:cNvPr id="3" name="内容占位符 2"/>
          <p:cNvSpPr>
            <a:spLocks noGrp="1"/>
          </p:cNvSpPr>
          <p:nvPr>
            <p:ph idx="1"/>
          </p:nvPr>
        </p:nvSpPr>
        <p:spPr/>
        <p:txBody>
          <a:bodyPr/>
          <a:lstStyle/>
          <a:p>
            <a:pPr fontAlgn="base"/>
            <a:endParaRPr lang="zh-CN" altLang="en-US" strike="noStrike" noProof="1"/>
          </a:p>
        </p:txBody>
      </p:sp>
      <p:pic>
        <p:nvPicPr>
          <p:cNvPr id="16387" name="图片 1" descr="http://photocdn.sohu.com/20160604/Img452762093.jpeg"/>
          <p:cNvPicPr>
            <a:picLocks noChangeAspect="1"/>
          </p:cNvPicPr>
          <p:nvPr/>
        </p:nvPicPr>
        <p:blipFill>
          <a:blip r:embed="rId2" cstate="print"/>
          <a:stretch>
            <a:fillRect/>
          </a:stretch>
        </p:blipFill>
        <p:spPr>
          <a:xfrm>
            <a:off x="4404060" y="789573"/>
            <a:ext cx="3248526" cy="4872789"/>
          </a:xfrm>
          <a:prstGeom prst="rect">
            <a:avLst/>
          </a:prstGeom>
          <a:noFill/>
          <a:ln w="9525">
            <a:noFill/>
          </a:ln>
        </p:spPr>
      </p:pic>
      <p:sp>
        <p:nvSpPr>
          <p:cNvPr id="16388" name="矩形 2"/>
          <p:cNvSpPr/>
          <p:nvPr/>
        </p:nvSpPr>
        <p:spPr>
          <a:xfrm>
            <a:off x="2509086" y="5730039"/>
            <a:ext cx="7331743" cy="500380"/>
          </a:xfrm>
          <a:prstGeom prst="rect">
            <a:avLst/>
          </a:prstGeom>
          <a:noFill/>
          <a:ln w="9525">
            <a:noFill/>
          </a:ln>
        </p:spPr>
        <p:txBody>
          <a:bodyPr anchor="t">
            <a:spAutoFit/>
          </a:bodyPr>
          <a:lstStyle/>
          <a:p>
            <a:pPr algn="ctr"/>
            <a:r>
              <a:rPr lang="zh-CN" altLang="en-US" sz="2655" dirty="0">
                <a:latin typeface="黑体" panose="02010600030101010101" pitchFamily="49" charset="-122"/>
                <a:ea typeface="黑体" panose="02010600030101010101" pitchFamily="49" charset="-122"/>
              </a:rPr>
              <a:t>考生高考前撕书减压 场面震撼如下雪</a:t>
            </a:r>
          </a:p>
        </p:txBody>
      </p:sp>
      <p:pic>
        <p:nvPicPr>
          <p:cNvPr id="16389" name="图片 3" descr="http://photocdn.sohu.com/20160604/Img452762094.jpeg"/>
          <p:cNvPicPr>
            <a:picLocks noChangeAspect="1"/>
          </p:cNvPicPr>
          <p:nvPr/>
        </p:nvPicPr>
        <p:blipFill>
          <a:blip r:embed="rId3" cstate="print"/>
          <a:stretch>
            <a:fillRect/>
          </a:stretch>
        </p:blipFill>
        <p:spPr>
          <a:xfrm>
            <a:off x="7720263" y="789573"/>
            <a:ext cx="3153778" cy="4872789"/>
          </a:xfrm>
          <a:prstGeom prst="rect">
            <a:avLst/>
          </a:prstGeom>
          <a:noFill/>
          <a:ln w="9525">
            <a:noFill/>
          </a:ln>
        </p:spPr>
      </p:pic>
      <p:pic>
        <p:nvPicPr>
          <p:cNvPr id="16390" name="图片 4" descr="http://photocdn.sohu.com/20160604/Img452762090.jpeg"/>
          <p:cNvPicPr>
            <a:picLocks noChangeAspect="1"/>
          </p:cNvPicPr>
          <p:nvPr/>
        </p:nvPicPr>
        <p:blipFill>
          <a:blip r:embed="rId4" cstate="print"/>
          <a:stretch>
            <a:fillRect/>
          </a:stretch>
        </p:blipFill>
        <p:spPr>
          <a:xfrm>
            <a:off x="1290889" y="789573"/>
            <a:ext cx="3045493" cy="4872789"/>
          </a:xfrm>
          <a:prstGeom prst="rect">
            <a:avLst/>
          </a:prstGeom>
          <a:noFill/>
          <a:ln w="9525">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副标题 2"/>
          <p:cNvSpPr>
            <a:spLocks noGrp="1" noChangeArrowheads="1"/>
          </p:cNvSpPr>
          <p:nvPr>
            <p:ph type="subTitle" idx="1"/>
          </p:nvPr>
        </p:nvSpPr>
        <p:spPr>
          <a:xfrm>
            <a:off x="623888" y="1989138"/>
            <a:ext cx="10583862" cy="5807075"/>
          </a:xfrm>
        </p:spPr>
        <p:txBody>
          <a:bodyPr/>
          <a:lstStyle/>
          <a:p>
            <a:r>
              <a:rPr lang="zh-CN" altLang="en-US" sz="3600" b="1" smtClean="0">
                <a:solidFill>
                  <a:schemeClr val="tx1"/>
                </a:solidFill>
                <a:ea typeface="宋体" panose="02010600030101010101" pitchFamily="2" charset="-122"/>
              </a:rPr>
              <a:t>辛亥革命</a:t>
            </a:r>
          </a:p>
          <a:p>
            <a:pPr algn="l"/>
            <a:r>
              <a:rPr lang="zh-CN" altLang="en-US" sz="2800" b="1" smtClean="0">
                <a:solidFill>
                  <a:schemeClr val="tx1"/>
                </a:solidFill>
                <a:ea typeface="宋体" panose="02010600030101010101" pitchFamily="2" charset="-122"/>
              </a:rPr>
              <a:t>（1）必修一50—53页：背景—兴中会、同盟会、黄花岗起义、武昌起义—中华民国成立、法令和措施（含临时约法）—历史功绩。</a:t>
            </a:r>
          </a:p>
          <a:p>
            <a:pPr algn="l"/>
            <a:r>
              <a:rPr lang="zh-CN" altLang="en-US" sz="2800" b="1" smtClean="0">
                <a:solidFill>
                  <a:schemeClr val="tx1"/>
                </a:solidFill>
                <a:ea typeface="宋体" panose="02010600030101010101" pitchFamily="2" charset="-122"/>
              </a:rPr>
              <a:t>（2）必修二34页：辛亥革命在经济方面的影响。</a:t>
            </a:r>
          </a:p>
          <a:p>
            <a:pPr algn="l"/>
            <a:r>
              <a:rPr lang="zh-CN" altLang="en-US" sz="2800" b="1" smtClean="0">
                <a:solidFill>
                  <a:schemeClr val="tx1"/>
                </a:solidFill>
                <a:ea typeface="宋体" panose="02010600030101010101" pitchFamily="2" charset="-122"/>
              </a:rPr>
              <a:t>（3）必修三51页：走向共和——民主共和思想兴起的背景和表现。</a:t>
            </a:r>
          </a:p>
          <a:p>
            <a:pPr algn="l"/>
            <a:r>
              <a:rPr lang="zh-CN" altLang="en-US" sz="2800" b="1" smtClean="0">
                <a:solidFill>
                  <a:schemeClr val="tx1"/>
                </a:solidFill>
                <a:ea typeface="宋体" panose="02010600030101010101" pitchFamily="2" charset="-122"/>
              </a:rPr>
              <a:t>（4）必修三64—65页：同盟会的成立与三民主义。</a:t>
            </a:r>
          </a:p>
          <a:p>
            <a:endParaRPr lang="zh-CN" altLang="en-US" sz="2800" b="1" smtClean="0">
              <a:solidFill>
                <a:schemeClr val="tx1"/>
              </a:solidFill>
              <a:ea typeface="宋体" panose="02010600030101010101" pitchFamily="2" charset="-122"/>
            </a:endParaRPr>
          </a:p>
        </p:txBody>
      </p:sp>
      <p:sp>
        <p:nvSpPr>
          <p:cNvPr id="10242" name="标题 1"/>
          <p:cNvSpPr>
            <a:spLocks noGrp="1"/>
          </p:cNvSpPr>
          <p:nvPr/>
        </p:nvSpPr>
        <p:spPr>
          <a:xfrm>
            <a:off x="1725613" y="1557338"/>
            <a:ext cx="8955087" cy="198437"/>
          </a:xfrm>
          <a:prstGeom prst="rect">
            <a:avLst/>
          </a:prstGeom>
          <a:noFill/>
          <a:ln w="9525">
            <a:noFill/>
          </a:ln>
        </p:spPr>
        <p:txBody>
          <a:bodyPr anchor="b"/>
          <a:lstStyle/>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sym typeface="Arial" panose="020B0604020202020204" pitchFamily="34" charset="0"/>
              </a:rPr>
              <a:t>采用通史复习，建构通史体系</a:t>
            </a:r>
          </a:p>
          <a:p>
            <a:pPr eaLnBrk="0" fontAlgn="base" hangingPunct="0">
              <a:spcBef>
                <a:spcPct val="0"/>
              </a:spcBef>
              <a:spcAft>
                <a:spcPct val="0"/>
              </a:spcAft>
              <a:defRPr/>
            </a:pPr>
            <a:r>
              <a:rPr lang="zh-CN" altLang="en-US" sz="3200" b="1">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rPr>
              <a:t>         </a:t>
            </a:r>
            <a:r>
              <a:rPr lang="zh-CN" altLang="en-US" sz="2800" b="1">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rPr>
              <a:t>——</a:t>
            </a:r>
            <a:r>
              <a:rPr lang="zh-CN" altLang="en-US" sz="2800" b="1">
                <a:solidFill>
                  <a:srgbClr val="FF0000"/>
                </a:solidFill>
                <a:effectLst>
                  <a:outerShdw blurRad="38100" dist="38100" dir="2700000" algn="tl">
                    <a:srgbClr val="C0C0C0"/>
                  </a:outerShdw>
                </a:effectLst>
                <a:latin typeface="黑体" panose="02010600030101010101" pitchFamily="49" charset="-122"/>
                <a:sym typeface="Arial" panose="020B0604020202020204" pitchFamily="34" charset="0"/>
              </a:rPr>
              <a:t>微观</a:t>
            </a:r>
            <a:r>
              <a:rPr lang="zh-CN" altLang="en-US" sz="2800" b="1">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rPr>
              <a:t>知识整合•历史事件</a:t>
            </a:r>
          </a:p>
        </p:txBody>
      </p:sp>
      <p:sp>
        <p:nvSpPr>
          <p:cNvPr id="2" name="文本框 1"/>
          <p:cNvSpPr txBox="1"/>
          <p:nvPr/>
        </p:nvSpPr>
        <p:spPr>
          <a:xfrm>
            <a:off x="705757" y="1690642"/>
            <a:ext cx="10826750" cy="4030980"/>
          </a:xfrm>
          <a:prstGeom prst="rect">
            <a:avLst/>
          </a:prstGeom>
          <a:ln w="28575">
            <a:solidFill>
              <a:srgbClr val="FF0000"/>
            </a:solidFill>
            <a:prstDash val="sysDot"/>
          </a:ln>
        </p:spPr>
        <p:style>
          <a:lnRef idx="2">
            <a:schemeClr val="dk1"/>
          </a:lnRef>
          <a:fillRef idx="1">
            <a:schemeClr val="lt1"/>
          </a:fillRef>
          <a:effectRef idx="0">
            <a:schemeClr val="dk1"/>
          </a:effectRef>
          <a:fontRef idx="minor">
            <a:schemeClr val="dk1"/>
          </a:fontRef>
        </p:style>
        <p:txBody>
          <a:bodyPr anchor="ctr">
            <a:spAutoFit/>
          </a:bodyPr>
          <a:lstStyle/>
          <a:p>
            <a:pPr eaLnBrk="0" fontAlgn="base" hangingPunct="0">
              <a:spcBef>
                <a:spcPct val="0"/>
              </a:spcBef>
              <a:spcAft>
                <a:spcPct val="0"/>
              </a:spcAft>
              <a:defRPr/>
            </a:pPr>
            <a:r>
              <a:rPr lang="zh-CN" altLang="en-US" sz="3200" b="1" dirty="0">
                <a:solidFill>
                  <a:srgbClr val="FF0000"/>
                </a:solidFill>
                <a:latin typeface="黑体" panose="02010600030101010101" pitchFamily="49" charset="-122"/>
                <a:sym typeface="Arial" panose="020B0604020202020204" pitchFamily="34" charset="0"/>
              </a:rPr>
              <a:t>                 辛亥革命</a:t>
            </a:r>
          </a:p>
          <a:p>
            <a:pPr eaLnBrk="0" fontAlgn="base" hangingPunct="0">
              <a:spcBef>
                <a:spcPct val="0"/>
              </a:spcBef>
              <a:spcAft>
                <a:spcPct val="0"/>
              </a:spcAft>
              <a:defRPr/>
            </a:pPr>
            <a:r>
              <a:rPr lang="zh-CN" altLang="en-US" sz="3200" b="1" dirty="0">
                <a:solidFill>
                  <a:srgbClr val="FF0000"/>
                </a:solidFill>
                <a:latin typeface="黑体" panose="02010600030101010101" pitchFamily="49" charset="-122"/>
                <a:sym typeface="Arial" panose="020B0604020202020204" pitchFamily="34" charset="0"/>
              </a:rPr>
              <a:t>整合成下列内容，形成知识系统：</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一、背景（四点）</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二、准备（组织准备、思想准备、实践准备）</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三、爆发（武昌起义到多省独立）</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四、成果（中华民国、法令和措施、临时约法）</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五、巩固（临时约法、二次革命、护国运动、护法运动）</a:t>
            </a:r>
          </a:p>
          <a:p>
            <a:pPr eaLnBrk="0" fontAlgn="base" hangingPunct="0">
              <a:spcBef>
                <a:spcPct val="0"/>
              </a:spcBef>
              <a:spcAft>
                <a:spcPct val="0"/>
              </a:spcAft>
              <a:defRPr/>
            </a:pPr>
            <a:r>
              <a:rPr lang="zh-CN" altLang="en-US" sz="3200" b="1" dirty="0">
                <a:solidFill>
                  <a:srgbClr val="0D0D0D"/>
                </a:solidFill>
                <a:latin typeface="黑体" panose="02010600030101010101" pitchFamily="49" charset="-122"/>
                <a:sym typeface="Arial" panose="020B0604020202020204" pitchFamily="34" charset="0"/>
              </a:rPr>
              <a:t>六、评价（“成功的革命”“失败的革命”）</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副标题 2"/>
          <p:cNvSpPr>
            <a:spLocks noGrp="1" noChangeArrowheads="1"/>
          </p:cNvSpPr>
          <p:nvPr>
            <p:ph type="subTitle" idx="1"/>
          </p:nvPr>
        </p:nvSpPr>
        <p:spPr>
          <a:xfrm>
            <a:off x="839788" y="1579563"/>
            <a:ext cx="10583862" cy="5019675"/>
          </a:xfrm>
        </p:spPr>
        <p:txBody>
          <a:bodyPr/>
          <a:lstStyle/>
          <a:p>
            <a:pPr>
              <a:lnSpc>
                <a:spcPct val="80000"/>
              </a:lnSpc>
            </a:pPr>
            <a:r>
              <a:rPr lang="zh-CN" altLang="en-US" sz="3200" b="1" dirty="0" smtClean="0">
                <a:solidFill>
                  <a:srgbClr val="FF0000"/>
                </a:solidFill>
                <a:ea typeface="宋体" panose="02010600030101010101" pitchFamily="2" charset="-122"/>
              </a:rPr>
              <a:t>洋务运动</a:t>
            </a:r>
          </a:p>
          <a:p>
            <a:pPr algn="l">
              <a:lnSpc>
                <a:spcPct val="150000"/>
              </a:lnSpc>
              <a:spcBef>
                <a:spcPct val="0"/>
              </a:spcBef>
            </a:pPr>
            <a:r>
              <a:rPr lang="zh-CN" altLang="en-US" sz="2800" b="1" dirty="0" smtClean="0">
                <a:solidFill>
                  <a:schemeClr val="tx1"/>
                </a:solidFill>
                <a:ea typeface="宋体" panose="02010600030101010101" pitchFamily="2" charset="-122"/>
              </a:rPr>
              <a:t>必修二31页：正文谈到洋务派创办近代企业促进近代民族工业的产生和发展，辅文介绍洋务运动在创办近代企业方面的情况。</a:t>
            </a:r>
          </a:p>
          <a:p>
            <a:pPr algn="l">
              <a:lnSpc>
                <a:spcPct val="150000"/>
              </a:lnSpc>
              <a:spcBef>
                <a:spcPct val="0"/>
              </a:spcBef>
            </a:pPr>
            <a:r>
              <a:rPr lang="zh-CN" altLang="en-US" sz="2800" b="1" dirty="0" smtClean="0">
                <a:solidFill>
                  <a:schemeClr val="tx1"/>
                </a:solidFill>
                <a:ea typeface="宋体" panose="02010600030101010101" pitchFamily="2" charset="-122"/>
              </a:rPr>
              <a:t>必修二68、69页：轮船招商局、试办邮政。</a:t>
            </a:r>
          </a:p>
          <a:p>
            <a:pPr algn="l">
              <a:lnSpc>
                <a:spcPct val="150000"/>
              </a:lnSpc>
              <a:spcBef>
                <a:spcPct val="0"/>
              </a:spcBef>
            </a:pPr>
            <a:r>
              <a:rPr lang="zh-CN" altLang="en-US" sz="2800" b="1" dirty="0" smtClean="0">
                <a:solidFill>
                  <a:schemeClr val="tx1"/>
                </a:solidFill>
                <a:ea typeface="宋体" panose="02010600030101010101" pitchFamily="2" charset="-122"/>
              </a:rPr>
              <a:t>必修三49页：正文“中体西用”思想 ，辅文介绍“中体西用”的提出及内涵。</a:t>
            </a:r>
          </a:p>
          <a:p>
            <a:pPr algn="l">
              <a:lnSpc>
                <a:spcPct val="150000"/>
              </a:lnSpc>
              <a:spcBef>
                <a:spcPct val="0"/>
              </a:spcBef>
            </a:pPr>
            <a:r>
              <a:rPr lang="zh-CN" altLang="en-US" sz="2800" b="1" dirty="0" smtClean="0">
                <a:solidFill>
                  <a:schemeClr val="tx1"/>
                </a:solidFill>
                <a:ea typeface="宋体" panose="02010600030101010101" pitchFamily="2" charset="-122"/>
              </a:rPr>
              <a:t>选修一121页：洋务运动及其评价、洋务派与早期维新派的关系。</a:t>
            </a:r>
          </a:p>
          <a:p>
            <a:endParaRPr lang="zh-CN" altLang="en-US" sz="2800" b="1" dirty="0" smtClean="0">
              <a:solidFill>
                <a:schemeClr val="tx1"/>
              </a:solidFill>
              <a:ea typeface="宋体" panose="02010600030101010101" pitchFamily="2" charset="-122"/>
            </a:endParaRPr>
          </a:p>
        </p:txBody>
      </p:sp>
      <p:sp>
        <p:nvSpPr>
          <p:cNvPr id="12290" name="标题 1"/>
          <p:cNvSpPr>
            <a:spLocks noGrp="1"/>
          </p:cNvSpPr>
          <p:nvPr/>
        </p:nvSpPr>
        <p:spPr>
          <a:xfrm>
            <a:off x="1554163" y="649288"/>
            <a:ext cx="8820150" cy="998537"/>
          </a:xfrm>
          <a:prstGeom prst="rect">
            <a:avLst/>
          </a:prstGeom>
          <a:noFill/>
          <a:ln w="9525">
            <a:noFill/>
          </a:ln>
        </p:spPr>
        <p:txBody>
          <a:bodyPr anchor="b"/>
          <a:lstStyle/>
          <a:p>
            <a:pPr eaLnBrk="0" fontAlgn="base" hangingPunct="0">
              <a:spcBef>
                <a:spcPct val="0"/>
              </a:spcBef>
              <a:spcAft>
                <a:spcPct val="0"/>
              </a:spcAft>
              <a:defRPr/>
            </a:pPr>
            <a:r>
              <a:rPr lang="zh-CN" altLang="en-US" sz="3200" b="1" dirty="0">
                <a:solidFill>
                  <a:srgbClr val="FF0000"/>
                </a:solidFill>
                <a:effectLst>
                  <a:outerShdw blurRad="38100" dist="38100" dir="2700000" algn="tl">
                    <a:srgbClr val="C0C0C0"/>
                  </a:outerShdw>
                </a:effectLst>
                <a:latin typeface="黑体" panose="02010600030101010101" pitchFamily="49" charset="-122"/>
                <a:sym typeface="Arial" panose="020B0604020202020204" pitchFamily="34" charset="0"/>
              </a:rPr>
              <a:t>建构通史体系，深化知识运用 </a:t>
            </a:r>
          </a:p>
          <a:p>
            <a:pPr eaLnBrk="0" fontAlgn="base" hangingPunct="0">
              <a:spcBef>
                <a:spcPct val="0"/>
              </a:spcBef>
              <a:spcAft>
                <a:spcPct val="0"/>
              </a:spcAft>
              <a:defRPr/>
            </a:pPr>
            <a:r>
              <a:rPr lang="zh-CN" altLang="en-US" sz="3200" b="1" dirty="0">
                <a:solidFill>
                  <a:srgbClr val="FF0000"/>
                </a:solidFill>
                <a:effectLst>
                  <a:outerShdw blurRad="38100" dist="38100" dir="2700000" algn="tl">
                    <a:srgbClr val="C0C0C0"/>
                  </a:outerShdw>
                </a:effectLst>
                <a:latin typeface="黑体" panose="02010600030101010101" pitchFamily="49" charset="-122"/>
                <a:sym typeface="Arial" panose="020B0604020202020204" pitchFamily="34" charset="0"/>
              </a:rPr>
              <a:t>        </a:t>
            </a:r>
            <a:r>
              <a:rPr lang="zh-CN" altLang="en-US" sz="3200" b="1" dirty="0">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rPr>
              <a:t> ——</a:t>
            </a:r>
            <a:r>
              <a:rPr lang="zh-CN" altLang="en-US" sz="3200" b="1" dirty="0">
                <a:solidFill>
                  <a:srgbClr val="FF0000"/>
                </a:solidFill>
                <a:effectLst>
                  <a:outerShdw blurRad="38100" dist="38100" dir="2700000" algn="tl">
                    <a:srgbClr val="C0C0C0"/>
                  </a:outerShdw>
                </a:effectLst>
                <a:latin typeface="黑体" panose="02010600030101010101" pitchFamily="49" charset="-122"/>
                <a:sym typeface="Arial" panose="020B0604020202020204" pitchFamily="34" charset="0"/>
              </a:rPr>
              <a:t>微观</a:t>
            </a:r>
            <a:r>
              <a:rPr lang="zh-CN" altLang="en-US" sz="3200" b="1" dirty="0">
                <a:solidFill>
                  <a:srgbClr val="0D0D0D"/>
                </a:solidFill>
                <a:effectLst>
                  <a:outerShdw blurRad="38100" dist="38100" dir="2700000" algn="tl">
                    <a:srgbClr val="C0C0C0"/>
                  </a:outerShdw>
                </a:effectLst>
                <a:latin typeface="黑体" panose="02010600030101010101" pitchFamily="49" charset="-122"/>
                <a:sym typeface="Arial" panose="020B0604020202020204" pitchFamily="34" charset="0"/>
              </a:rPr>
              <a:t>知识整合•正辅结合</a:t>
            </a:r>
          </a:p>
        </p:txBody>
      </p:sp>
      <p:sp>
        <p:nvSpPr>
          <p:cNvPr id="2" name="文本框 1"/>
          <p:cNvSpPr txBox="1"/>
          <p:nvPr/>
        </p:nvSpPr>
        <p:spPr>
          <a:xfrm>
            <a:off x="623888" y="2065361"/>
            <a:ext cx="10944225" cy="3970318"/>
          </a:xfrm>
          <a:prstGeom prst="rect">
            <a:avLst/>
          </a:prstGeom>
          <a:ln w="28575">
            <a:solidFill>
              <a:srgbClr val="FF0000"/>
            </a:solidFill>
            <a:prstDash val="sysDot"/>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fontAlgn="base" hangingPunct="0">
              <a:lnSpc>
                <a:spcPct val="150000"/>
              </a:lnSpc>
              <a:spcBef>
                <a:spcPct val="0"/>
              </a:spcBef>
              <a:spcAft>
                <a:spcPct val="0"/>
              </a:spcAft>
              <a:defRPr/>
            </a:pPr>
            <a:r>
              <a:rPr lang="zh-CN" altLang="en-US" sz="2800" b="1" dirty="0" smtClean="0">
                <a:solidFill>
                  <a:srgbClr val="FF0000"/>
                </a:solidFill>
                <a:latin typeface="宋体" panose="02010600030101010101" pitchFamily="2" charset="-122"/>
                <a:ea typeface="宋体" panose="02010600030101010101" pitchFamily="2" charset="-122"/>
                <a:sym typeface="Arial" panose="020B0604020202020204" pitchFamily="34" charset="0"/>
              </a:rPr>
              <a:t>整合成下列内容掌握，形成知识系统：</a:t>
            </a:r>
            <a:endParaRPr lang="zh-CN" altLang="en-US" sz="2800" b="1" dirty="0" smtClean="0">
              <a:solidFill>
                <a:prstClr val="black"/>
              </a:solidFill>
              <a:latin typeface="宋体" panose="02010600030101010101" pitchFamily="2" charset="-122"/>
              <a:ea typeface="宋体" panose="02010600030101010101" pitchFamily="2" charset="-122"/>
            </a:endParaRPr>
          </a:p>
          <a:p>
            <a:pPr eaLnBrk="0" fontAlgn="base" hangingPunct="0">
              <a:lnSpc>
                <a:spcPct val="150000"/>
              </a:lnSpc>
              <a:spcBef>
                <a:spcPct val="0"/>
              </a:spcBef>
              <a:spcAft>
                <a:spcPct val="0"/>
              </a:spcAft>
              <a:defRPr/>
            </a:pPr>
            <a:r>
              <a:rPr lang="zh-CN" altLang="en-US" sz="2800" b="1" dirty="0" smtClean="0">
                <a:solidFill>
                  <a:prstClr val="black"/>
                </a:solidFill>
                <a:latin typeface="宋体" panose="02010600030101010101" pitchFamily="2" charset="-122"/>
                <a:ea typeface="宋体" panose="02010600030101010101" pitchFamily="2" charset="-122"/>
                <a:sym typeface="Arial" panose="020B0604020202020204" pitchFamily="34" charset="0"/>
              </a:rPr>
              <a:t>1．背景；2．目的；3．指导思想；4．代表；5．口号；</a:t>
            </a:r>
          </a:p>
          <a:p>
            <a:pPr eaLnBrk="0" fontAlgn="base" hangingPunct="0">
              <a:lnSpc>
                <a:spcPct val="150000"/>
              </a:lnSpc>
              <a:spcBef>
                <a:spcPct val="0"/>
              </a:spcBef>
              <a:spcAft>
                <a:spcPct val="0"/>
              </a:spcAft>
              <a:defRPr/>
            </a:pPr>
            <a:r>
              <a:rPr lang="zh-CN" altLang="en-US" sz="2800" b="1" dirty="0" smtClean="0">
                <a:solidFill>
                  <a:prstClr val="black"/>
                </a:solidFill>
                <a:latin typeface="宋体" panose="02010600030101010101" pitchFamily="2" charset="-122"/>
                <a:ea typeface="宋体" panose="02010600030101010101" pitchFamily="2" charset="-122"/>
                <a:sym typeface="Arial" panose="020B0604020202020204" pitchFamily="34" charset="0"/>
              </a:rPr>
              <a:t>6．主要活动；7．性质；8．破产；9．评价。</a:t>
            </a:r>
            <a:endParaRPr lang="zh-CN" altLang="en-US" sz="2800" b="1" dirty="0" smtClean="0">
              <a:solidFill>
                <a:prstClr val="black"/>
              </a:solidFill>
              <a:latin typeface="宋体" panose="02010600030101010101" pitchFamily="2" charset="-122"/>
              <a:ea typeface="宋体" panose="02010600030101010101" pitchFamily="2" charset="-122"/>
            </a:endParaRPr>
          </a:p>
          <a:p>
            <a:pPr eaLnBrk="0" fontAlgn="base" hangingPunct="0">
              <a:lnSpc>
                <a:spcPct val="150000"/>
              </a:lnSpc>
              <a:spcBef>
                <a:spcPct val="0"/>
              </a:spcBef>
              <a:spcAft>
                <a:spcPct val="0"/>
              </a:spcAft>
              <a:defRPr/>
            </a:pPr>
            <a:r>
              <a:rPr lang="zh-CN" altLang="en-US" sz="2800" b="1" dirty="0" smtClean="0">
                <a:solidFill>
                  <a:srgbClr val="FF0000"/>
                </a:solidFill>
                <a:latin typeface="宋体" panose="02010600030101010101" pitchFamily="2" charset="-122"/>
                <a:ea typeface="宋体" panose="02010600030101010101" pitchFamily="2" charset="-122"/>
                <a:sym typeface="Arial" panose="020B0604020202020204" pitchFamily="34" charset="0"/>
              </a:rPr>
              <a:t>注：晚清三次新政历来是全国各卷考查的重点。（清末新政在教材中也是辅文，但有必要提升为大字内容掌握</a:t>
            </a:r>
            <a:r>
              <a:rPr lang="en-US" altLang="zh-CN" sz="2800" b="1" dirty="0" smtClean="0">
                <a:solidFill>
                  <a:srgbClr val="FF0000"/>
                </a:solidFill>
                <a:latin typeface="宋体" panose="02010600030101010101" pitchFamily="2" charset="-122"/>
                <a:ea typeface="宋体" panose="02010600030101010101" pitchFamily="2" charset="-122"/>
                <a:sym typeface="Arial" panose="020B0604020202020204" pitchFamily="34" charset="0"/>
              </a:rPr>
              <a:t>,</a:t>
            </a:r>
            <a:r>
              <a:rPr lang="zh-CN" altLang="zh-CN" sz="2800" b="1" dirty="0" smtClean="0">
                <a:solidFill>
                  <a:srgbClr val="FF0000"/>
                </a:solidFill>
                <a:latin typeface="宋体" panose="02010600030101010101" pitchFamily="2" charset="-122"/>
                <a:ea typeface="宋体" panose="02010600030101010101" pitchFamily="2" charset="-122"/>
                <a:sym typeface="Arial" panose="020B0604020202020204" pitchFamily="34" charset="0"/>
              </a:rPr>
              <a:t>又如，经济重心南移</a:t>
            </a:r>
            <a:r>
              <a:rPr lang="zh-CN" altLang="en-US" sz="2800" b="1" dirty="0" smtClean="0">
                <a:solidFill>
                  <a:srgbClr val="FF0000"/>
                </a:solidFill>
                <a:latin typeface="宋体" panose="02010600030101010101" pitchFamily="2" charset="-122"/>
                <a:ea typeface="宋体" panose="02010600030101010101" pitchFamily="2" charset="-122"/>
                <a:sym typeface="Arial" panose="020B0604020202020204" pitchFamily="34" charset="0"/>
              </a:rPr>
              <a:t>、市民阶层的形成及影响等）</a:t>
            </a:r>
            <a:endParaRPr lang="zh-CN" altLang="en-US" sz="28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副标题 2"/>
          <p:cNvSpPr>
            <a:spLocks noGrp="1"/>
          </p:cNvSpPr>
          <p:nvPr>
            <p:ph type="subTitle" idx="1"/>
          </p:nvPr>
        </p:nvSpPr>
        <p:spPr>
          <a:xfrm>
            <a:off x="986427" y="2042025"/>
            <a:ext cx="8558213" cy="2870200"/>
          </a:xfrm>
          <a:ln>
            <a:miter/>
          </a:ln>
        </p:spPr>
        <p:txBody>
          <a:bodyPr>
            <a:noAutofit/>
          </a:bodyPr>
          <a:lstStyle/>
          <a:p>
            <a:pPr algn="l">
              <a:defRPr/>
            </a:pPr>
            <a:r>
              <a:rPr lang="zh-CN" altLang="en-US" sz="3200" b="1" dirty="0" smtClean="0">
                <a:solidFill>
                  <a:srgbClr val="FF0000"/>
                </a:solidFill>
                <a:effectLst>
                  <a:outerShdw blurRad="38100" dist="38100" dir="2700000" algn="tl">
                    <a:srgbClr val="C0C0C0"/>
                  </a:outerShdw>
                </a:effectLst>
                <a:ea typeface="宋体" panose="02010600030101010101" pitchFamily="2" charset="-122"/>
              </a:rPr>
              <a:t>纵向挖掘</a:t>
            </a:r>
            <a:r>
              <a:rPr lang="en-US" altLang="zh-CN" sz="3200" b="1" dirty="0" smtClean="0">
                <a:solidFill>
                  <a:srgbClr val="FF0000"/>
                </a:solidFill>
                <a:effectLst>
                  <a:outerShdw blurRad="38100" dist="38100" dir="2700000" algn="tl">
                    <a:srgbClr val="C0C0C0"/>
                  </a:outerShdw>
                </a:effectLst>
                <a:ea typeface="宋体" panose="02010600030101010101" pitchFamily="2" charset="-122"/>
              </a:rPr>
              <a:t>——</a:t>
            </a:r>
            <a:r>
              <a:rPr lang="zh-CN" altLang="en-US" sz="3200" b="1" dirty="0" smtClean="0">
                <a:solidFill>
                  <a:srgbClr val="FF0000"/>
                </a:solidFill>
                <a:effectLst>
                  <a:outerShdw blurRad="38100" dist="38100" dir="2700000" algn="tl">
                    <a:srgbClr val="C0C0C0"/>
                  </a:outerShdw>
                </a:effectLst>
                <a:ea typeface="宋体" panose="02010600030101010101" pitchFamily="2" charset="-122"/>
              </a:rPr>
              <a:t>儒学的传承与创新</a:t>
            </a:r>
            <a:endParaRPr lang="zh-CN" altLang="en-US" sz="3200" b="1" dirty="0" smtClean="0">
              <a:solidFill>
                <a:schemeClr val="tx1"/>
              </a:solidFill>
              <a:effectLst>
                <a:outerShdw blurRad="38100" dist="38100" dir="2700000" algn="tl">
                  <a:srgbClr val="C0C0C0"/>
                </a:outerShdw>
              </a:effectLst>
              <a:ea typeface="宋体" panose="02010600030101010101" pitchFamily="2" charset="-122"/>
            </a:endParaRPr>
          </a:p>
          <a:p>
            <a:pPr algn="l">
              <a:defRPr/>
            </a:pPr>
            <a:r>
              <a:rPr lang="en-US" altLang="zh-CN" sz="3200" b="1" dirty="0" smtClean="0">
                <a:solidFill>
                  <a:schemeClr val="tx1"/>
                </a:solidFill>
                <a:ea typeface="宋体" panose="02010600030101010101" pitchFamily="2" charset="-122"/>
              </a:rPr>
              <a:t>1.</a:t>
            </a:r>
            <a:r>
              <a:rPr lang="zh-CN" altLang="en-US" sz="3200" b="1" dirty="0" smtClean="0">
                <a:solidFill>
                  <a:schemeClr val="tx1"/>
                </a:solidFill>
                <a:ea typeface="宋体" panose="02010600030101010101" pitchFamily="2" charset="-122"/>
              </a:rPr>
              <a:t>每一阶段儒学的发展内容、原因、影响</a:t>
            </a:r>
          </a:p>
          <a:p>
            <a:pPr algn="l">
              <a:defRPr/>
            </a:pPr>
            <a:r>
              <a:rPr lang="en-US" altLang="zh-CN" sz="3200" b="1" dirty="0" smtClean="0">
                <a:solidFill>
                  <a:schemeClr val="tx1"/>
                </a:solidFill>
                <a:ea typeface="宋体" panose="02010600030101010101" pitchFamily="2" charset="-122"/>
              </a:rPr>
              <a:t>2.</a:t>
            </a:r>
            <a:r>
              <a:rPr lang="zh-CN" altLang="en-US" sz="3200" b="1" dirty="0" smtClean="0">
                <a:solidFill>
                  <a:schemeClr val="tx1"/>
                </a:solidFill>
                <a:ea typeface="宋体" panose="02010600030101010101" pitchFamily="2" charset="-122"/>
              </a:rPr>
              <a:t>儒学整体发展的脉络、线索与阶段特征</a:t>
            </a:r>
            <a:r>
              <a:rPr lang="en-US" altLang="zh-CN" sz="3200" b="1" dirty="0" smtClean="0">
                <a:solidFill>
                  <a:schemeClr val="tx1"/>
                </a:solidFill>
                <a:ea typeface="宋体" panose="02010600030101010101" pitchFamily="2" charset="-122"/>
              </a:rPr>
              <a:t>——</a:t>
            </a:r>
            <a:r>
              <a:rPr lang="zh-CN" altLang="en-US" sz="3200" b="1" dirty="0" smtClean="0">
                <a:solidFill>
                  <a:srgbClr val="FF0000"/>
                </a:solidFill>
                <a:ea typeface="宋体" panose="02010600030101010101" pitchFamily="2" charset="-122"/>
              </a:rPr>
              <a:t>批判继承与创新</a:t>
            </a:r>
          </a:p>
          <a:p>
            <a:pPr algn="l">
              <a:defRPr/>
            </a:pPr>
            <a:r>
              <a:rPr lang="en-US" altLang="zh-CN" sz="3200" b="1" dirty="0" smtClean="0">
                <a:solidFill>
                  <a:schemeClr val="tx1"/>
                </a:solidFill>
                <a:ea typeface="宋体" panose="02010600030101010101" pitchFamily="2" charset="-122"/>
              </a:rPr>
              <a:t>3.</a:t>
            </a:r>
            <a:r>
              <a:rPr lang="zh-CN" altLang="en-US" sz="3200" b="1" dirty="0" smtClean="0">
                <a:solidFill>
                  <a:schemeClr val="tx1"/>
                </a:solidFill>
                <a:ea typeface="宋体" panose="02010600030101010101" pitchFamily="2" charset="-122"/>
              </a:rPr>
              <a:t>儒学为什么在中国古代能够成为主流思想</a:t>
            </a:r>
          </a:p>
          <a:p>
            <a:pPr algn="l">
              <a:defRPr/>
            </a:pPr>
            <a:r>
              <a:rPr lang="en-US" altLang="zh-CN" sz="3200" b="1" dirty="0" smtClean="0">
                <a:solidFill>
                  <a:schemeClr val="tx1"/>
                </a:solidFill>
                <a:ea typeface="宋体" panose="02010600030101010101" pitchFamily="2" charset="-122"/>
              </a:rPr>
              <a:t>4.</a:t>
            </a:r>
            <a:r>
              <a:rPr lang="zh-CN" altLang="en-US" sz="3200" b="1" dirty="0" smtClean="0">
                <a:solidFill>
                  <a:schemeClr val="tx1"/>
                </a:solidFill>
                <a:ea typeface="宋体" panose="02010600030101010101" pitchFamily="2" charset="-122"/>
              </a:rPr>
              <a:t>儒学在中国古代、近代、现代的命运及原因</a:t>
            </a:r>
          </a:p>
          <a:p>
            <a:pPr>
              <a:defRPr/>
            </a:pPr>
            <a:endParaRPr lang="zh-CN" altLang="en-US" sz="3200" dirty="0" smtClean="0">
              <a:ea typeface="宋体" panose="02010600030101010101" pitchFamily="2" charset="-122"/>
            </a:endParaRPr>
          </a:p>
        </p:txBody>
      </p:sp>
      <p:sp>
        <p:nvSpPr>
          <p:cNvPr id="44034" name="标题 1"/>
          <p:cNvSpPr>
            <a:spLocks noGrp="1"/>
          </p:cNvSpPr>
          <p:nvPr/>
        </p:nvSpPr>
        <p:spPr>
          <a:xfrm>
            <a:off x="1517968" y="801688"/>
            <a:ext cx="8770937" cy="998537"/>
          </a:xfrm>
          <a:prstGeom prst="rect">
            <a:avLst/>
          </a:prstGeom>
          <a:noFill/>
          <a:ln w="9525">
            <a:noFill/>
          </a:ln>
        </p:spPr>
        <p:txBody>
          <a:bodyPr anchor="b"/>
          <a:lstStyle/>
          <a:p>
            <a:pPr eaLnBrk="0" fontAlgn="base" hangingPunct="0">
              <a:spcBef>
                <a:spcPct val="0"/>
              </a:spcBef>
              <a:spcAft>
                <a:spcPct val="0"/>
              </a:spcAft>
              <a:defRPr/>
            </a:pPr>
            <a:r>
              <a:rPr lang="zh-CN" altLang="en-US" sz="3600" b="1">
                <a:solidFill>
                  <a:srgbClr val="FF0000"/>
                </a:solidFill>
                <a:effectLst>
                  <a:outerShdw blurRad="38100" dist="38100" dir="2700000" algn="tl">
                    <a:srgbClr val="C0C0C0"/>
                  </a:outerShdw>
                </a:effectLst>
                <a:latin typeface="黑体" panose="02010600030101010101" pitchFamily="49" charset="-122"/>
              </a:rPr>
              <a:t>备考方略之三：</a:t>
            </a:r>
            <a:r>
              <a:rPr lang="zh-CN" altLang="en-US" sz="3600" b="1">
                <a:solidFill>
                  <a:schemeClr val="tx1"/>
                </a:solidFill>
                <a:effectLst>
                  <a:outerShdw blurRad="38100" dist="38100" dir="2700000" algn="tl">
                    <a:srgbClr val="C0C0C0"/>
                  </a:outerShdw>
                </a:effectLst>
                <a:latin typeface="黑体" panose="02010600030101010101" pitchFamily="49" charset="-122"/>
              </a:rPr>
              <a:t>深挖高频考点</a:t>
            </a:r>
            <a:endParaRPr lang="zh-CN" altLang="en-US" sz="3600" b="1">
              <a:solidFill>
                <a:srgbClr val="FF0000"/>
              </a:solidFill>
              <a:effectLst>
                <a:outerShdw blurRad="38100" dist="38100" dir="2700000" algn="tl">
                  <a:srgbClr val="C0C0C0"/>
                </a:outerShdw>
              </a:effectLst>
              <a:latin typeface="黑体" panose="02010600030101010101" pitchFamily="49" charset="-122"/>
            </a:endParaRPr>
          </a:p>
          <a:p>
            <a:pPr eaLnBrk="0" fontAlgn="base" hangingPunct="0">
              <a:spcBef>
                <a:spcPct val="0"/>
              </a:spcBef>
              <a:spcAft>
                <a:spcPct val="0"/>
              </a:spcAft>
              <a:defRPr/>
            </a:pPr>
            <a:r>
              <a:rPr lang="en-US" altLang="zh-CN" sz="3600" b="1">
                <a:solidFill>
                  <a:prstClr val="black"/>
                </a:solidFill>
                <a:effectLst>
                  <a:outerShdw blurRad="38100" dist="38100" dir="2700000" algn="tl">
                    <a:srgbClr val="C0C0C0"/>
                  </a:outerShdw>
                </a:effectLst>
                <a:latin typeface="黑体" panose="02010600030101010101" pitchFamily="49" charset="-122"/>
              </a:rPr>
              <a:t>  ——</a:t>
            </a:r>
            <a:r>
              <a:rPr lang="zh-CN" altLang="en-US" sz="3600" b="1">
                <a:solidFill>
                  <a:prstClr val="black"/>
                </a:solidFill>
                <a:effectLst>
                  <a:outerShdw blurRad="38100" dist="38100" dir="2700000" algn="tl">
                    <a:srgbClr val="C0C0C0"/>
                  </a:outerShdw>
                </a:effectLst>
                <a:latin typeface="黑体" panose="02010600030101010101" pitchFamily="49" charset="-122"/>
              </a:rPr>
              <a:t>例说深挖考点•</a:t>
            </a:r>
            <a:r>
              <a:rPr lang="zh-CN" altLang="en-US" sz="3600" b="1">
                <a:solidFill>
                  <a:srgbClr val="FF0000"/>
                </a:solidFill>
                <a:effectLst>
                  <a:outerShdw blurRad="38100" dist="38100" dir="2700000" algn="tl">
                    <a:srgbClr val="C0C0C0"/>
                  </a:outerShdw>
                </a:effectLst>
                <a:latin typeface="黑体" panose="02010600030101010101" pitchFamily="49" charset="-122"/>
              </a:rPr>
              <a:t>儒学发展</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407605" y="-765582"/>
          <a:ext cx="11304785" cy="6282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图示 7"/>
          <p:cNvGraphicFramePr/>
          <p:nvPr/>
        </p:nvGraphicFramePr>
        <p:xfrm>
          <a:off x="647149" y="1853894"/>
          <a:ext cx="11088770" cy="62827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文本框 1"/>
          <p:cNvSpPr txBox="1">
            <a:spLocks noChangeArrowheads="1"/>
          </p:cNvSpPr>
          <p:nvPr/>
        </p:nvSpPr>
        <p:spPr bwMode="auto">
          <a:xfrm>
            <a:off x="1565275" y="126523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endParaRPr lang="zh-CN" altLang="en-US">
              <a:solidFill>
                <a:prstClr val="black"/>
              </a:solidFill>
              <a:ea typeface="宋体" panose="02010600030101010101" pitchFamily="2" charset="-122"/>
              <a:cs typeface="Arial" panose="020B0604020202020204" pitchFamily="34" charset="0"/>
            </a:endParaRPr>
          </a:p>
        </p:txBody>
      </p:sp>
      <p:sp>
        <p:nvSpPr>
          <p:cNvPr id="43011" name="文本框 2"/>
          <p:cNvSpPr txBox="1"/>
          <p:nvPr/>
        </p:nvSpPr>
        <p:spPr>
          <a:xfrm>
            <a:off x="839788" y="1125538"/>
            <a:ext cx="10728325" cy="52168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eaLnBrk="0" fontAlgn="base" hangingPunct="0">
              <a:lnSpc>
                <a:spcPct val="150000"/>
              </a:lnSpc>
              <a:spcBef>
                <a:spcPct val="0"/>
              </a:spcBef>
              <a:spcAft>
                <a:spcPct val="0"/>
              </a:spcAft>
              <a:defRPr/>
            </a:pPr>
            <a:endPar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endParaRPr>
          </a:p>
          <a:p>
            <a:pPr eaLnBrk="0" fontAlgn="base" hangingPunct="0">
              <a:lnSpc>
                <a:spcPct val="150000"/>
              </a:lnSpc>
              <a:spcBef>
                <a:spcPct val="0"/>
              </a:spcBef>
              <a:spcAft>
                <a:spcPct val="0"/>
              </a:spcAft>
              <a:defRPr/>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       1.</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首先是</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一次经济新政</a:t>
            </a:r>
          </a:p>
          <a:p>
            <a:pPr eaLnBrk="0" fontAlgn="base" hangingPunct="0">
              <a:lnSpc>
                <a:spcPct val="150000"/>
              </a:lnSpc>
              <a:spcBef>
                <a:spcPct val="0"/>
              </a:spcBef>
              <a:spcAft>
                <a:spcPct val="0"/>
              </a:spcAft>
              <a:defRPr/>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       2</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还是一次政治体制新政</a:t>
            </a:r>
            <a:endParaRPr lang="zh-CN" altLang="en-US" b="1" dirty="0">
              <a:solidFill>
                <a:prstClr val="black"/>
              </a:solidFill>
              <a:latin typeface="宋体" panose="02010600030101010101" pitchFamily="2" charset="-122"/>
              <a:ea typeface="宋体" panose="02010600030101010101" pitchFamily="2" charset="-122"/>
            </a:endParaRPr>
          </a:p>
          <a:p>
            <a:pPr eaLnBrk="0" fontAlgn="base" hangingPunct="0">
              <a:lnSpc>
                <a:spcPct val="150000"/>
              </a:lnSpc>
              <a:spcBef>
                <a:spcPct val="0"/>
              </a:spcBef>
              <a:spcAft>
                <a:spcPct val="0"/>
              </a:spcAft>
              <a:defRPr/>
            </a:pPr>
            <a:r>
              <a:rPr lang="zh-CN" altLang="en-US" dirty="0">
                <a:solidFill>
                  <a:srgbClr val="000000"/>
                </a:solidFill>
                <a:latin typeface="宋体" panose="02010600030101010101" pitchFamily="2" charset="-122"/>
                <a:ea typeface="宋体" panose="02010600030101010101" pitchFamily="2" charset="-122"/>
              </a:rPr>
              <a:t>    </a:t>
            </a:r>
            <a:r>
              <a:rPr lang="zh-CN" altLang="en-US" b="1" dirty="0">
                <a:solidFill>
                  <a:srgbClr val="000000"/>
                </a:solidFill>
                <a:latin typeface="宋体" panose="02010600030101010101" pitchFamily="2" charset="-122"/>
                <a:ea typeface="宋体" panose="02010600030101010101" pitchFamily="2" charset="-122"/>
              </a:rPr>
              <a:t>在美国建国以后一个很长时间里，“</a:t>
            </a:r>
            <a:r>
              <a:rPr lang="zh-CN" altLang="en-US" b="1" dirty="0">
                <a:solidFill>
                  <a:prstClr val="black"/>
                </a:solidFill>
                <a:latin typeface="宋体" panose="02010600030101010101" pitchFamily="2" charset="-122"/>
                <a:ea typeface="宋体" panose="02010600030101010101" pitchFamily="2" charset="-122"/>
              </a:rPr>
              <a:t>国会明显居于支配地位”</a:t>
            </a:r>
            <a:r>
              <a:rPr lang="zh-CN" altLang="en-US" b="1" dirty="0">
                <a:solidFill>
                  <a:srgbClr val="000000"/>
                </a:solidFill>
                <a:latin typeface="宋体" panose="02010600030101010101" pitchFamily="2" charset="-122"/>
                <a:ea typeface="宋体" panose="02010600030101010101" pitchFamily="2" charset="-122"/>
              </a:rPr>
              <a:t>。最高法院的地位和权力也相当的巩固。相对而言，总统却比较软弱。进入</a:t>
            </a:r>
            <a:r>
              <a:rPr lang="en-US" altLang="zh-CN" b="1" dirty="0">
                <a:solidFill>
                  <a:srgbClr val="000000"/>
                </a:solidFill>
                <a:latin typeface="宋体" panose="02010600030101010101" pitchFamily="2" charset="-122"/>
                <a:ea typeface="宋体" panose="02010600030101010101" pitchFamily="2" charset="-122"/>
              </a:rPr>
              <a:t>20</a:t>
            </a:r>
            <a:r>
              <a:rPr lang="zh-CN" altLang="en-US" b="1" dirty="0">
                <a:solidFill>
                  <a:srgbClr val="000000"/>
                </a:solidFill>
                <a:latin typeface="宋体" panose="02010600030101010101" pitchFamily="2" charset="-122"/>
                <a:ea typeface="宋体" panose="02010600030101010101" pitchFamily="2" charset="-122"/>
              </a:rPr>
              <a:t>世纪，情况发生了变化，“其总的趋势是，总统权力日趋强大和重要，打破了制宪者当年关于三权平等、相互制衡的设想，从而确定了一种以</a:t>
            </a:r>
            <a:r>
              <a:rPr lang="zh-CN" altLang="en-US" b="1" dirty="0">
                <a:solidFill>
                  <a:prstClr val="black"/>
                </a:solidFill>
                <a:latin typeface="宋体" panose="02010600030101010101" pitchFamily="2" charset="-122"/>
                <a:ea typeface="宋体" panose="02010600030101010101" pitchFamily="2" charset="-122"/>
              </a:rPr>
              <a:t>总统为中心的三权格局和制衡关系</a:t>
            </a:r>
            <a:r>
              <a:rPr lang="zh-CN" altLang="en-US" b="1" dirty="0">
                <a:solidFill>
                  <a:srgbClr val="000000"/>
                </a:solidFill>
                <a:latin typeface="宋体" panose="02010600030101010101" pitchFamily="2" charset="-122"/>
                <a:ea typeface="宋体" panose="02010600030101010101" pitchFamily="2" charset="-122"/>
              </a:rPr>
              <a:t>。”</a:t>
            </a:r>
          </a:p>
          <a:p>
            <a:pPr eaLnBrk="0" fontAlgn="base" hangingPunct="0">
              <a:lnSpc>
                <a:spcPct val="150000"/>
              </a:lnSpc>
              <a:spcBef>
                <a:spcPct val="0"/>
              </a:spcBef>
              <a:spcAft>
                <a:spcPct val="0"/>
              </a:spcAft>
              <a:buFont typeface="宋体" panose="02010600030101010101" pitchFamily="2" charset="-122"/>
              <a:buNone/>
              <a:defRPr/>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       3</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还是一次外交新政</a:t>
            </a:r>
            <a:endParaRPr lang="zh-CN" altLang="en-US" b="1" dirty="0">
              <a:solidFill>
                <a:prstClr val="black"/>
              </a:solidFill>
              <a:latin typeface="宋体" panose="02010600030101010101" pitchFamily="2" charset="-122"/>
              <a:ea typeface="宋体" panose="02010600030101010101" pitchFamily="2" charset="-122"/>
            </a:endParaRPr>
          </a:p>
          <a:p>
            <a:pPr eaLnBrk="0" fontAlgn="base" hangingPunct="0">
              <a:lnSpc>
                <a:spcPct val="150000"/>
              </a:lnSpc>
              <a:spcBef>
                <a:spcPct val="0"/>
              </a:spcBef>
              <a:spcAft>
                <a:spcPct val="0"/>
              </a:spcAft>
              <a:buFont typeface="宋体" panose="02010600030101010101" pitchFamily="2" charset="-122"/>
              <a:buNone/>
              <a:defRPr/>
            </a:pPr>
            <a:r>
              <a:rPr lang="zh-CN" altLang="en-US" dirty="0">
                <a:solidFill>
                  <a:prstClr val="black"/>
                </a:solidFill>
                <a:latin typeface="宋体" panose="02010600030101010101" pitchFamily="2" charset="-122"/>
                <a:ea typeface="宋体" panose="02010600030101010101" pitchFamily="2" charset="-122"/>
              </a:rPr>
              <a:t>   </a:t>
            </a:r>
            <a:r>
              <a:rPr lang="zh-CN" altLang="en-US" b="1" dirty="0">
                <a:solidFill>
                  <a:prstClr val="black"/>
                </a:solidFill>
                <a:latin typeface="宋体" panose="02010600030101010101" pitchFamily="2" charset="-122"/>
                <a:ea typeface="宋体" panose="02010600030101010101" pitchFamily="2" charset="-122"/>
              </a:rPr>
              <a:t>（</a:t>
            </a:r>
            <a:r>
              <a:rPr lang="en-US" altLang="zh-CN" b="1" dirty="0">
                <a:solidFill>
                  <a:prstClr val="black"/>
                </a:solidFill>
                <a:latin typeface="宋体" panose="02010600030101010101" pitchFamily="2" charset="-122"/>
                <a:ea typeface="宋体" panose="02010600030101010101" pitchFamily="2" charset="-122"/>
              </a:rPr>
              <a:t>1</a:t>
            </a:r>
            <a:r>
              <a:rPr lang="zh-CN" altLang="en-US" b="1" dirty="0">
                <a:solidFill>
                  <a:prstClr val="black"/>
                </a:solidFill>
                <a:latin typeface="宋体" panose="02010600030101010101" pitchFamily="2" charset="-122"/>
                <a:ea typeface="宋体" panose="02010600030101010101" pitchFamily="2" charset="-122"/>
              </a:rPr>
              <a:t>）从拒绝承认苏联到美苏建交。</a:t>
            </a:r>
            <a:endParaRPr lang="en-US" altLang="zh-CN" b="1" dirty="0">
              <a:solidFill>
                <a:prstClr val="black"/>
              </a:solidFill>
              <a:latin typeface="宋体" panose="02010600030101010101" pitchFamily="2" charset="-122"/>
              <a:ea typeface="宋体" panose="02010600030101010101" pitchFamily="2" charset="-122"/>
            </a:endParaRPr>
          </a:p>
          <a:p>
            <a:pPr eaLnBrk="0" fontAlgn="base" hangingPunct="0">
              <a:lnSpc>
                <a:spcPct val="150000"/>
              </a:lnSpc>
              <a:spcBef>
                <a:spcPct val="0"/>
              </a:spcBef>
              <a:spcAft>
                <a:spcPct val="0"/>
              </a:spcAft>
              <a:buFont typeface="宋体" panose="02010600030101010101" pitchFamily="2" charset="-122"/>
              <a:buNone/>
              <a:defRPr/>
            </a:pPr>
            <a:r>
              <a:rPr lang="zh-CN" altLang="en-US" b="1" dirty="0">
                <a:solidFill>
                  <a:prstClr val="black"/>
                </a:solidFill>
                <a:latin typeface="宋体" panose="02010600030101010101" pitchFamily="2" charset="-122"/>
                <a:ea typeface="宋体" panose="02010600030101010101" pitchFamily="2" charset="-122"/>
              </a:rPr>
              <a:t>   （</a:t>
            </a:r>
            <a:r>
              <a:rPr lang="en-US" altLang="zh-CN" b="1" dirty="0">
                <a:solidFill>
                  <a:prstClr val="black"/>
                </a:solidFill>
                <a:latin typeface="宋体" panose="02010600030101010101" pitchFamily="2" charset="-122"/>
                <a:ea typeface="宋体" panose="02010600030101010101" pitchFamily="2" charset="-122"/>
              </a:rPr>
              <a:t>2</a:t>
            </a:r>
            <a:r>
              <a:rPr lang="zh-CN" altLang="en-US" b="1" dirty="0">
                <a:solidFill>
                  <a:prstClr val="black"/>
                </a:solidFill>
                <a:latin typeface="宋体" panose="02010600030101010101" pitchFamily="2" charset="-122"/>
                <a:ea typeface="宋体" panose="02010600030101010101" pitchFamily="2" charset="-122"/>
              </a:rPr>
              <a:t>）从“恶邻外交”到“睦邻外交”。</a:t>
            </a:r>
          </a:p>
          <a:p>
            <a:pPr eaLnBrk="0" fontAlgn="base" hangingPunct="0">
              <a:lnSpc>
                <a:spcPct val="150000"/>
              </a:lnSpc>
              <a:spcBef>
                <a:spcPct val="0"/>
              </a:spcBef>
              <a:spcAft>
                <a:spcPct val="0"/>
              </a:spcAft>
              <a:buFont typeface="宋体" panose="02010600030101010101" pitchFamily="2" charset="-122"/>
              <a:buNone/>
              <a:defRPr/>
            </a:pPr>
            <a:r>
              <a:rPr lang="zh-CN" altLang="en-US" b="1" dirty="0">
                <a:solidFill>
                  <a:prstClr val="black"/>
                </a:solidFill>
                <a:latin typeface="宋体" panose="02010600030101010101" pitchFamily="2" charset="-122"/>
                <a:ea typeface="宋体" panose="02010600030101010101" pitchFamily="2" charset="-122"/>
              </a:rPr>
              <a:t>   （</a:t>
            </a:r>
            <a:r>
              <a:rPr lang="en-US" altLang="zh-CN" b="1" dirty="0">
                <a:solidFill>
                  <a:prstClr val="black"/>
                </a:solidFill>
                <a:latin typeface="宋体" panose="02010600030101010101" pitchFamily="2" charset="-122"/>
                <a:ea typeface="宋体" panose="02010600030101010101" pitchFamily="2" charset="-122"/>
              </a:rPr>
              <a:t>3</a:t>
            </a:r>
            <a:r>
              <a:rPr lang="zh-CN" altLang="en-US" b="1" dirty="0">
                <a:solidFill>
                  <a:prstClr val="black"/>
                </a:solidFill>
                <a:latin typeface="宋体" panose="02010600030101010101" pitchFamily="2" charset="-122"/>
                <a:ea typeface="宋体" panose="02010600030101010101" pitchFamily="2" charset="-122"/>
              </a:rPr>
              <a:t>）从孤立主义到加入世界反法西斯同盟并在其中发挥无可替代的作用。</a:t>
            </a:r>
            <a:endParaRPr lang="en-US" altLang="zh-CN" dirty="0">
              <a:solidFill>
                <a:prstClr val="black"/>
              </a:solidFill>
              <a:latin typeface="宋体" panose="02010600030101010101" pitchFamily="2" charset="-122"/>
              <a:ea typeface="宋体" panose="02010600030101010101" pitchFamily="2" charset="-122"/>
            </a:endParaRPr>
          </a:p>
          <a:p>
            <a:pPr eaLnBrk="0" fontAlgn="base" hangingPunct="0">
              <a:spcBef>
                <a:spcPct val="0"/>
              </a:spcBef>
              <a:spcAft>
                <a:spcPct val="0"/>
              </a:spcAft>
              <a:defRPr/>
            </a:pPr>
            <a:r>
              <a:rPr lang="en-US" altLang="zh-CN" b="1" dirty="0" smtClean="0">
                <a:solidFill>
                  <a:srgbClr val="FF0000"/>
                </a:solidFill>
                <a:ea typeface="宋体" panose="02010600030101010101" pitchFamily="2" charset="-122"/>
              </a:rPr>
              <a:t>       4.</a:t>
            </a:r>
            <a:r>
              <a:rPr lang="zh-CN" altLang="en-US" b="1" dirty="0" smtClean="0">
                <a:solidFill>
                  <a:srgbClr val="FF0000"/>
                </a:solidFill>
                <a:ea typeface="宋体" panose="02010600030101010101" pitchFamily="2" charset="-122"/>
              </a:rPr>
              <a:t>知</a:t>
            </a:r>
            <a:r>
              <a:rPr lang="zh-CN" altLang="en-US" b="1" dirty="0">
                <a:solidFill>
                  <a:srgbClr val="FF0000"/>
                </a:solidFill>
                <a:ea typeface="宋体" panose="02010600030101010101" pitchFamily="2" charset="-122"/>
              </a:rPr>
              <a:t>识相互关系</a:t>
            </a:r>
            <a:r>
              <a:rPr lang="zh-CN" altLang="en-US" dirty="0">
                <a:solidFill>
                  <a:prstClr val="black"/>
                </a:solidFill>
                <a:ea typeface="宋体" panose="02010600030101010101" pitchFamily="2" charset="-122"/>
              </a:rPr>
              <a:t/>
            </a:r>
            <a:br>
              <a:rPr lang="zh-CN" altLang="en-US" dirty="0">
                <a:solidFill>
                  <a:prstClr val="black"/>
                </a:solidFill>
                <a:ea typeface="宋体" panose="02010600030101010101" pitchFamily="2" charset="-122"/>
              </a:rPr>
            </a:br>
            <a:r>
              <a:rPr lang="zh-CN" altLang="en-US" dirty="0" smtClean="0">
                <a:solidFill>
                  <a:prstClr val="black"/>
                </a:solidFill>
                <a:ea typeface="宋体" panose="02010600030101010101" pitchFamily="2" charset="-122"/>
              </a:rPr>
              <a:t>      </a:t>
            </a:r>
            <a:r>
              <a:rPr lang="zh-CN" altLang="en-US" b="1" dirty="0" smtClean="0">
                <a:solidFill>
                  <a:prstClr val="black"/>
                </a:solidFill>
                <a:ea typeface="宋体" panose="02010600030101010101" pitchFamily="2" charset="-122"/>
              </a:rPr>
              <a:t>自</a:t>
            </a:r>
            <a:r>
              <a:rPr lang="zh-CN" altLang="en-US" b="1" dirty="0">
                <a:solidFill>
                  <a:prstClr val="black"/>
                </a:solidFill>
                <a:ea typeface="宋体" panose="02010600030101010101" pitchFamily="2" charset="-122"/>
              </a:rPr>
              <a:t>由主义</a:t>
            </a:r>
            <a:r>
              <a:rPr lang="en-US" altLang="zh-CN" b="1" dirty="0">
                <a:solidFill>
                  <a:prstClr val="black"/>
                </a:solidFill>
                <a:ea typeface="宋体" panose="02010600030101010101" pitchFamily="2" charset="-122"/>
              </a:rPr>
              <a:t>——</a:t>
            </a:r>
            <a:r>
              <a:rPr lang="zh-CN" altLang="en-US" b="1" dirty="0">
                <a:solidFill>
                  <a:srgbClr val="FF0000"/>
                </a:solidFill>
                <a:ea typeface="宋体" panose="02010600030101010101" pitchFamily="2" charset="-122"/>
              </a:rPr>
              <a:t>国家干预</a:t>
            </a:r>
            <a:r>
              <a:rPr lang="en-US" altLang="zh-CN" b="1" dirty="0">
                <a:solidFill>
                  <a:prstClr val="black"/>
                </a:solidFill>
                <a:ea typeface="宋体" panose="02010600030101010101" pitchFamily="2" charset="-122"/>
              </a:rPr>
              <a:t>——</a:t>
            </a:r>
            <a:r>
              <a:rPr lang="zh-CN" altLang="en-US" b="1" dirty="0">
                <a:solidFill>
                  <a:prstClr val="black"/>
                </a:solidFill>
                <a:ea typeface="宋体" panose="02010600030101010101" pitchFamily="2" charset="-122"/>
              </a:rPr>
              <a:t>新自由主义经济思想</a:t>
            </a:r>
          </a:p>
        </p:txBody>
      </p:sp>
      <p:sp>
        <p:nvSpPr>
          <p:cNvPr id="43009" name="标题 1"/>
          <p:cNvSpPr>
            <a:spLocks noGrp="1"/>
          </p:cNvSpPr>
          <p:nvPr/>
        </p:nvSpPr>
        <p:spPr>
          <a:xfrm>
            <a:off x="1565275" y="753110"/>
            <a:ext cx="8261350" cy="998538"/>
          </a:xfrm>
          <a:prstGeom prst="rect">
            <a:avLst/>
          </a:prstGeom>
          <a:noFill/>
          <a:ln w="9525">
            <a:noFill/>
          </a:ln>
        </p:spPr>
        <p:txBody>
          <a:bodyPr anchor="b"/>
          <a:lstStyle/>
          <a:p>
            <a:pPr eaLnBrk="0" fontAlgn="base" hangingPunct="0">
              <a:spcBef>
                <a:spcPct val="0"/>
              </a:spcBef>
              <a:spcAft>
                <a:spcPct val="0"/>
              </a:spcAft>
              <a:defRPr/>
            </a:pPr>
            <a:r>
              <a:rPr lang="zh-CN" altLang="en-US" sz="3200" b="1" dirty="0" smtClean="0">
                <a:solidFill>
                  <a:srgbClr val="FF0000"/>
                </a:solidFill>
                <a:effectLst>
                  <a:outerShdw blurRad="38100" dist="38100" dir="2700000" algn="tl">
                    <a:srgbClr val="C0C0C0"/>
                  </a:outerShdw>
                </a:effectLst>
                <a:latin typeface="黑体" panose="02010600030101010101" pitchFamily="49" charset="-122"/>
                <a:sym typeface="+mn-ea"/>
              </a:rPr>
              <a:t>备</a:t>
            </a:r>
            <a:r>
              <a:rPr lang="zh-CN" altLang="en-US" sz="3200" b="1" dirty="0">
                <a:solidFill>
                  <a:srgbClr val="FF0000"/>
                </a:solidFill>
                <a:effectLst>
                  <a:outerShdw blurRad="38100" dist="38100" dir="2700000" algn="tl">
                    <a:srgbClr val="C0C0C0"/>
                  </a:outerShdw>
                </a:effectLst>
                <a:latin typeface="黑体" panose="02010600030101010101" pitchFamily="49" charset="-122"/>
                <a:sym typeface="+mn-ea"/>
              </a:rPr>
              <a:t>考方略之三：</a:t>
            </a:r>
            <a:r>
              <a:rPr lang="zh-CN" altLang="en-US" sz="3200" b="1" dirty="0">
                <a:effectLst>
                  <a:outerShdw blurRad="38100" dist="38100" dir="2700000" algn="tl">
                    <a:srgbClr val="C0C0C0"/>
                  </a:outerShdw>
                </a:effectLst>
                <a:latin typeface="黑体" panose="02010600030101010101" pitchFamily="49" charset="-122"/>
                <a:sym typeface="+mn-ea"/>
              </a:rPr>
              <a:t>深挖高频考点</a:t>
            </a:r>
            <a:endParaRPr lang="zh-CN" altLang="en-US" sz="3200" b="1" dirty="0">
              <a:solidFill>
                <a:srgbClr val="FF0000"/>
              </a:solidFill>
              <a:effectLst>
                <a:outerShdw blurRad="38100" dist="38100" dir="2700000" algn="tl">
                  <a:srgbClr val="C0C0C0"/>
                </a:outerShdw>
              </a:effectLst>
              <a:latin typeface="黑体" panose="02010600030101010101" pitchFamily="49" charset="-122"/>
            </a:endParaRPr>
          </a:p>
          <a:p>
            <a:pPr eaLnBrk="0" fontAlgn="base" hangingPunct="0">
              <a:spcBef>
                <a:spcPct val="0"/>
              </a:spcBef>
              <a:spcAft>
                <a:spcPct val="0"/>
              </a:spcAft>
              <a:defRPr/>
            </a:pPr>
            <a:r>
              <a:rPr lang="en-US" altLang="zh-CN" sz="3200" b="1" dirty="0">
                <a:solidFill>
                  <a:prstClr val="black"/>
                </a:solidFill>
                <a:effectLst>
                  <a:outerShdw blurRad="38100" dist="38100" dir="2700000" algn="tl">
                    <a:srgbClr val="C0C0C0"/>
                  </a:outerShdw>
                </a:effectLst>
                <a:latin typeface="黑体" panose="02010600030101010101" pitchFamily="49" charset="-122"/>
              </a:rPr>
              <a:t>            ——</a:t>
            </a:r>
            <a:r>
              <a:rPr lang="zh-CN" altLang="en-US" sz="3200" b="1" dirty="0">
                <a:solidFill>
                  <a:prstClr val="black"/>
                </a:solidFill>
                <a:effectLst>
                  <a:outerShdw blurRad="38100" dist="38100" dir="2700000" algn="tl">
                    <a:srgbClr val="C0C0C0"/>
                  </a:outerShdw>
                </a:effectLst>
                <a:latin typeface="黑体" panose="02010600030101010101" pitchFamily="49" charset="-122"/>
              </a:rPr>
              <a:t>例说深挖考</a:t>
            </a:r>
            <a:r>
              <a:rPr lang="zh-CN" altLang="en-US" sz="3200" b="1" dirty="0" smtClean="0">
                <a:solidFill>
                  <a:prstClr val="black"/>
                </a:solidFill>
                <a:effectLst>
                  <a:outerShdw blurRad="38100" dist="38100" dir="2700000" algn="tl">
                    <a:srgbClr val="C0C0C0"/>
                  </a:outerShdw>
                </a:effectLst>
                <a:latin typeface="黑体" panose="02010600030101010101" pitchFamily="49" charset="-122"/>
              </a:rPr>
              <a:t>点•</a:t>
            </a:r>
            <a:r>
              <a:rPr lang="zh-CN" altLang="en-US" sz="3200" b="1" dirty="0">
                <a:solidFill>
                  <a:srgbClr val="FF0000"/>
                </a:solidFill>
                <a:effectLst>
                  <a:outerShdw blurRad="38100" dist="38100" dir="2700000" algn="tl">
                    <a:srgbClr val="C0C0C0"/>
                  </a:outerShdw>
                </a:effectLst>
                <a:latin typeface="黑体" panose="02010600030101010101" pitchFamily="49" charset="-122"/>
              </a:rPr>
              <a:t>罗斯福新政</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idx="4294967295"/>
          </p:nvPr>
        </p:nvSpPr>
        <p:spPr>
          <a:xfrm>
            <a:off x="1883229" y="2120675"/>
            <a:ext cx="8693150" cy="4525962"/>
          </a:xfrm>
        </p:spPr>
        <p:txBody>
          <a:bodyPr/>
          <a:lstStyle/>
          <a:p>
            <a:r>
              <a:rPr lang="zh-CN" altLang="en-US" sz="3600" dirty="0" smtClean="0">
                <a:solidFill>
                  <a:srgbClr val="FF0000"/>
                </a:solidFill>
                <a:latin typeface="黑体" panose="02010600030101010101" pitchFamily="49" charset="-122"/>
              </a:rPr>
              <a:t>理性的光芒：</a:t>
            </a:r>
            <a:r>
              <a:rPr lang="zh-CN" altLang="en-US" sz="3600" dirty="0" smtClean="0">
                <a:solidFill>
                  <a:srgbClr val="000099"/>
                </a:solidFill>
                <a:latin typeface="黑体" panose="02010600030101010101" pitchFamily="49" charset="-122"/>
              </a:rPr>
              <a:t>启蒙运动（</a:t>
            </a:r>
            <a:r>
              <a:rPr lang="en-US" altLang="zh-CN" sz="3600" dirty="0" smtClean="0">
                <a:solidFill>
                  <a:srgbClr val="000099"/>
                </a:solidFill>
                <a:latin typeface="黑体" panose="02010600030101010101" pitchFamily="49" charset="-122"/>
              </a:rPr>
              <a:t>18</a:t>
            </a:r>
            <a:r>
              <a:rPr lang="zh-CN" altLang="en-US" sz="3600" dirty="0" smtClean="0">
                <a:solidFill>
                  <a:srgbClr val="000099"/>
                </a:solidFill>
                <a:latin typeface="黑体" panose="02010600030101010101" pitchFamily="49" charset="-122"/>
              </a:rPr>
              <a:t>世纪）</a:t>
            </a:r>
            <a:endParaRPr lang="en-US" altLang="zh-CN" sz="3600" dirty="0" smtClean="0">
              <a:solidFill>
                <a:srgbClr val="000099"/>
              </a:solidFill>
              <a:latin typeface="黑体" panose="02010600030101010101" pitchFamily="49" charset="-122"/>
            </a:endParaRPr>
          </a:p>
          <a:p>
            <a:pPr>
              <a:buFontTx/>
              <a:buNone/>
            </a:pPr>
            <a:r>
              <a:rPr lang="en-US" altLang="zh-CN" sz="3600" dirty="0" smtClean="0">
                <a:solidFill>
                  <a:srgbClr val="000099"/>
                </a:solidFill>
                <a:latin typeface="黑体" panose="02010600030101010101" pitchFamily="49" charset="-122"/>
              </a:rPr>
              <a:t>      ——</a:t>
            </a:r>
            <a:r>
              <a:rPr lang="zh-CN" altLang="en-US" sz="3600" dirty="0" smtClean="0">
                <a:solidFill>
                  <a:srgbClr val="000099"/>
                </a:solidFill>
                <a:latin typeface="黑体" panose="02010600030101010101" pitchFamily="49" charset="-122"/>
              </a:rPr>
              <a:t>旧制度的批判和新制度的设计</a:t>
            </a:r>
          </a:p>
          <a:p>
            <a:pPr>
              <a:buFontTx/>
              <a:buNone/>
            </a:pPr>
            <a:endParaRPr lang="en-US" altLang="zh-CN" sz="3600" dirty="0" smtClean="0">
              <a:solidFill>
                <a:srgbClr val="000099"/>
              </a:solidFill>
              <a:latin typeface="黑体" panose="02010600030101010101" pitchFamily="49" charset="-122"/>
            </a:endParaRPr>
          </a:p>
          <a:p>
            <a:r>
              <a:rPr lang="zh-CN" altLang="en-US" sz="3600" dirty="0" smtClean="0">
                <a:solidFill>
                  <a:srgbClr val="FF0000"/>
                </a:solidFill>
                <a:latin typeface="黑体" panose="02010600030101010101" pitchFamily="49" charset="-122"/>
              </a:rPr>
              <a:t>理性的力量：</a:t>
            </a:r>
            <a:r>
              <a:rPr lang="zh-CN" altLang="en-US" sz="3600" dirty="0" smtClean="0">
                <a:solidFill>
                  <a:srgbClr val="000099"/>
                </a:solidFill>
                <a:latin typeface="黑体" panose="02010600030101010101" pitchFamily="49" charset="-122"/>
              </a:rPr>
              <a:t>革命风暴（</a:t>
            </a:r>
            <a:r>
              <a:rPr lang="en-US" altLang="zh-CN" sz="3600" dirty="0" smtClean="0">
                <a:solidFill>
                  <a:srgbClr val="000099"/>
                </a:solidFill>
                <a:latin typeface="黑体" panose="02010600030101010101" pitchFamily="49" charset="-122"/>
              </a:rPr>
              <a:t>17—18</a:t>
            </a:r>
            <a:r>
              <a:rPr lang="zh-CN" altLang="en-US" sz="3600" dirty="0" smtClean="0">
                <a:solidFill>
                  <a:srgbClr val="000099"/>
                </a:solidFill>
                <a:latin typeface="黑体" panose="02010600030101010101" pitchFamily="49" charset="-122"/>
              </a:rPr>
              <a:t>世纪）</a:t>
            </a:r>
            <a:endParaRPr lang="en-US" altLang="zh-CN" sz="3600" dirty="0" smtClean="0">
              <a:solidFill>
                <a:srgbClr val="000099"/>
              </a:solidFill>
              <a:latin typeface="黑体" panose="02010600030101010101" pitchFamily="49" charset="-122"/>
            </a:endParaRPr>
          </a:p>
          <a:p>
            <a:pPr>
              <a:buFontTx/>
              <a:buNone/>
            </a:pPr>
            <a:r>
              <a:rPr lang="en-US" altLang="zh-CN" sz="3600" dirty="0" smtClean="0">
                <a:solidFill>
                  <a:srgbClr val="000099"/>
                </a:solidFill>
                <a:latin typeface="黑体" panose="02010600030101010101" pitchFamily="49" charset="-122"/>
              </a:rPr>
              <a:t>      ——</a:t>
            </a:r>
            <a:r>
              <a:rPr lang="zh-CN" altLang="en-US" sz="3600" dirty="0" smtClean="0">
                <a:solidFill>
                  <a:srgbClr val="000099"/>
                </a:solidFill>
                <a:latin typeface="黑体" panose="02010600030101010101" pitchFamily="49" charset="-122"/>
              </a:rPr>
              <a:t>旧制度的摧毁和新制度的创建</a:t>
            </a:r>
            <a:endParaRPr lang="en-US" altLang="zh-CN" sz="3600" dirty="0" smtClean="0">
              <a:solidFill>
                <a:srgbClr val="000099"/>
              </a:solidFill>
              <a:latin typeface="黑体" panose="02010600030101010101" pitchFamily="49" charset="-122"/>
            </a:endParaRPr>
          </a:p>
          <a:p>
            <a:endParaRPr lang="zh-CN" altLang="en-US" dirty="0" smtClean="0">
              <a:solidFill>
                <a:srgbClr val="000099"/>
              </a:solidFill>
              <a:latin typeface="黑体" panose="02010600030101010101" pitchFamily="49" charset="-122"/>
            </a:endParaRPr>
          </a:p>
        </p:txBody>
      </p:sp>
      <p:sp>
        <p:nvSpPr>
          <p:cNvPr id="5" name="标题 1"/>
          <p:cNvSpPr>
            <a:spLocks noGrp="1"/>
          </p:cNvSpPr>
          <p:nvPr/>
        </p:nvSpPr>
        <p:spPr>
          <a:xfrm>
            <a:off x="1548448" y="816928"/>
            <a:ext cx="9428162" cy="998537"/>
          </a:xfrm>
          <a:prstGeom prst="rect">
            <a:avLst/>
          </a:prstGeom>
          <a:noFill/>
          <a:ln w="9525">
            <a:noFill/>
          </a:ln>
        </p:spPr>
        <p:txBody>
          <a:bodyPr anchor="b"/>
          <a:lstStyle/>
          <a:p>
            <a:pPr eaLnBrk="0" fontAlgn="base" hangingPunct="0">
              <a:spcBef>
                <a:spcPct val="0"/>
              </a:spcBef>
              <a:spcAft>
                <a:spcPct val="0"/>
              </a:spcAft>
              <a:defRPr/>
            </a:pPr>
            <a:r>
              <a:rPr lang="zh-CN" altLang="en-US" sz="3600" b="1">
                <a:solidFill>
                  <a:srgbClr val="FF0000"/>
                </a:solidFill>
                <a:latin typeface="黑体" panose="02010600030101010101" pitchFamily="49" charset="-122"/>
              </a:rPr>
              <a:t>备考方略之四：创新教学设计，追求教学立意 </a:t>
            </a:r>
          </a:p>
          <a:p>
            <a:pPr eaLnBrk="0" fontAlgn="base" hangingPunct="0">
              <a:spcBef>
                <a:spcPct val="0"/>
              </a:spcBef>
              <a:spcAft>
                <a:spcPct val="0"/>
              </a:spcAft>
              <a:defRPr/>
            </a:pPr>
            <a:r>
              <a:rPr lang="zh-CN" altLang="en-US" sz="3600" b="1">
                <a:solidFill>
                  <a:srgbClr val="FF0000"/>
                </a:solidFill>
                <a:latin typeface="黑体" panose="02010600030101010101" pitchFamily="49" charset="-122"/>
              </a:rPr>
              <a:t>            </a:t>
            </a:r>
            <a:r>
              <a:rPr lang="en-US" altLang="zh-CN" sz="3600" b="1">
                <a:solidFill>
                  <a:prstClr val="black"/>
                </a:solidFill>
                <a:effectLst>
                  <a:outerShdw blurRad="38100" dist="38100" dir="2700000" algn="tl">
                    <a:srgbClr val="C0C0C0"/>
                  </a:outerShdw>
                </a:effectLst>
                <a:latin typeface="黑体" panose="02010600030101010101" pitchFamily="49" charset="-122"/>
              </a:rPr>
              <a:t>——</a:t>
            </a:r>
            <a:r>
              <a:rPr lang="zh-CN" altLang="en-US" sz="3600" b="1">
                <a:solidFill>
                  <a:prstClr val="black"/>
                </a:solidFill>
                <a:effectLst>
                  <a:outerShdw blurRad="38100" dist="38100" dir="2700000" algn="tl">
                    <a:srgbClr val="C0C0C0"/>
                  </a:outerShdw>
                </a:effectLst>
                <a:latin typeface="黑体" panose="02010600030101010101" pitchFamily="49" charset="-122"/>
              </a:rPr>
              <a:t>例说优秀立意•</a:t>
            </a:r>
            <a:r>
              <a:rPr lang="zh-CN" altLang="en-US" sz="3600" b="1">
                <a:solidFill>
                  <a:srgbClr val="FF0000"/>
                </a:solidFill>
                <a:effectLst>
                  <a:outerShdw blurRad="38100" dist="38100" dir="2700000" algn="tl">
                    <a:srgbClr val="C0C0C0"/>
                  </a:outerShdw>
                </a:effectLst>
                <a:latin typeface="黑体" panose="02010600030101010101" pitchFamily="49" charset="-122"/>
              </a:rPr>
              <a:t>理性的时代</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内容占位符 2"/>
          <p:cNvSpPr>
            <a:spLocks noGrp="1"/>
          </p:cNvSpPr>
          <p:nvPr>
            <p:ph idx="4294967295"/>
          </p:nvPr>
        </p:nvSpPr>
        <p:spPr>
          <a:xfrm>
            <a:off x="1034143" y="686708"/>
            <a:ext cx="8229600" cy="4525963"/>
          </a:xfrm>
        </p:spPr>
        <p:txBody>
          <a:bodyPr/>
          <a:lstStyle/>
          <a:p>
            <a:pPr>
              <a:buFontTx/>
              <a:buNone/>
            </a:pPr>
            <a:r>
              <a:rPr lang="zh-CN" altLang="en-US" sz="2800" dirty="0" smtClean="0">
                <a:solidFill>
                  <a:srgbClr val="000099"/>
                </a:solidFill>
                <a:latin typeface="黑体" panose="02010600030101010101" pitchFamily="49" charset="-122"/>
              </a:rPr>
              <a:t>一</a:t>
            </a:r>
            <a:r>
              <a:rPr lang="en-US" altLang="zh-CN" sz="2800" dirty="0" smtClean="0">
                <a:solidFill>
                  <a:srgbClr val="000099"/>
                </a:solidFill>
                <a:latin typeface="黑体" panose="02010600030101010101" pitchFamily="49" charset="-122"/>
              </a:rPr>
              <a:t>.</a:t>
            </a:r>
            <a:r>
              <a:rPr lang="zh-CN" altLang="en-US" sz="2800" dirty="0" smtClean="0">
                <a:solidFill>
                  <a:srgbClr val="000099"/>
                </a:solidFill>
                <a:latin typeface="黑体" panose="02010600030101010101" pitchFamily="49" charset="-122"/>
              </a:rPr>
              <a:t>知识梳理与难点分析</a:t>
            </a:r>
            <a:endParaRPr lang="en-US" altLang="zh-CN" sz="2800" dirty="0" smtClean="0">
              <a:solidFill>
                <a:srgbClr val="000099"/>
              </a:solidFill>
              <a:latin typeface="黑体" panose="02010600030101010101" pitchFamily="49" charset="-122"/>
            </a:endParaRPr>
          </a:p>
          <a:p>
            <a:pPr>
              <a:buFontTx/>
              <a:buNone/>
            </a:pPr>
            <a:r>
              <a:rPr lang="zh-CN" altLang="en-US" sz="2800" dirty="0" smtClean="0">
                <a:solidFill>
                  <a:srgbClr val="FF0000"/>
                </a:solidFill>
                <a:latin typeface="黑体" panose="02010600030101010101" pitchFamily="49" charset="-122"/>
              </a:rPr>
              <a:t>（一）理性的光芒</a:t>
            </a:r>
            <a:r>
              <a:rPr lang="en-US" altLang="zh-CN" sz="2800" dirty="0" smtClean="0">
                <a:solidFill>
                  <a:srgbClr val="FF0000"/>
                </a:solidFill>
                <a:latin typeface="黑体" panose="02010600030101010101" pitchFamily="49" charset="-122"/>
              </a:rPr>
              <a:t>——</a:t>
            </a:r>
            <a:r>
              <a:rPr lang="zh-CN" altLang="en-US" sz="2800" dirty="0" smtClean="0">
                <a:solidFill>
                  <a:srgbClr val="FF0000"/>
                </a:solidFill>
                <a:latin typeface="黑体" panose="02010600030101010101" pitchFamily="49" charset="-122"/>
              </a:rPr>
              <a:t>启蒙运动</a:t>
            </a:r>
            <a:endParaRPr lang="en-US" altLang="zh-CN" sz="2800" dirty="0" smtClean="0">
              <a:solidFill>
                <a:srgbClr val="FF0000"/>
              </a:solidFill>
              <a:latin typeface="黑体" panose="02010600030101010101" pitchFamily="49" charset="-122"/>
            </a:endParaRPr>
          </a:p>
          <a:p>
            <a:pPr>
              <a:buFontTx/>
              <a:buNone/>
            </a:pPr>
            <a:r>
              <a:rPr lang="zh-CN" altLang="en-US" sz="2800" dirty="0" smtClean="0">
                <a:solidFill>
                  <a:srgbClr val="000099"/>
                </a:solidFill>
                <a:latin typeface="黑体" panose="02010600030101010101" pitchFamily="49" charset="-122"/>
              </a:rPr>
              <a:t>  </a:t>
            </a: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a:t>
            </a:r>
            <a:r>
              <a:rPr lang="zh-CN" altLang="en-US" sz="2800" dirty="0" smtClean="0">
                <a:solidFill>
                  <a:srgbClr val="FF0000"/>
                </a:solidFill>
                <a:latin typeface="黑体" panose="02010600030101010101" pitchFamily="49" charset="-122"/>
              </a:rPr>
              <a:t>理性</a:t>
            </a:r>
            <a:endParaRPr lang="en-US" altLang="zh-CN" sz="2800" dirty="0" smtClean="0">
              <a:solidFill>
                <a:srgbClr val="FF0000"/>
              </a:solidFill>
              <a:latin typeface="黑体" panose="02010600030101010101" pitchFamily="49" charset="-122"/>
            </a:endParaRPr>
          </a:p>
          <a:p>
            <a:pPr>
              <a:buFontTx/>
              <a:buNone/>
            </a:pPr>
            <a:endParaRPr lang="en-US" altLang="zh-CN" dirty="0" smtClean="0">
              <a:solidFill>
                <a:schemeClr val="bg1"/>
              </a:solidFill>
            </a:endParaRPr>
          </a:p>
          <a:p>
            <a:pPr>
              <a:buFontTx/>
              <a:buNone/>
            </a:pPr>
            <a:endParaRPr lang="zh-CN" altLang="en-US" dirty="0" smtClean="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内容占位符 2"/>
          <p:cNvSpPr>
            <a:spLocks noGrp="1"/>
          </p:cNvSpPr>
          <p:nvPr>
            <p:ph idx="4294967295"/>
          </p:nvPr>
        </p:nvSpPr>
        <p:spPr>
          <a:xfrm>
            <a:off x="838199" y="414563"/>
            <a:ext cx="8229600" cy="4525963"/>
          </a:xfrm>
        </p:spPr>
        <p:txBody>
          <a:bodyPr/>
          <a:lstStyle/>
          <a:p>
            <a:pPr>
              <a:buFontTx/>
              <a:buNone/>
            </a:pPr>
            <a:r>
              <a:rPr lang="zh-CN" altLang="en-US" sz="2800" dirty="0" smtClean="0">
                <a:solidFill>
                  <a:srgbClr val="000099"/>
                </a:solidFill>
                <a:latin typeface="黑体" panose="02010600030101010101" pitchFamily="49" charset="-122"/>
              </a:rPr>
              <a:t>一</a:t>
            </a:r>
            <a:r>
              <a:rPr lang="en-US" altLang="zh-CN" sz="2800" dirty="0" smtClean="0">
                <a:solidFill>
                  <a:srgbClr val="000099"/>
                </a:solidFill>
                <a:latin typeface="黑体" panose="02010600030101010101" pitchFamily="49" charset="-122"/>
              </a:rPr>
              <a:t>.</a:t>
            </a:r>
            <a:r>
              <a:rPr lang="zh-CN" altLang="en-US" sz="2800" dirty="0" smtClean="0">
                <a:solidFill>
                  <a:srgbClr val="000099"/>
                </a:solidFill>
                <a:latin typeface="黑体" panose="02010600030101010101" pitchFamily="49" charset="-122"/>
              </a:rPr>
              <a:t>知识梳理与难点分析</a:t>
            </a:r>
            <a:endParaRPr lang="en-US" altLang="zh-CN" sz="2800" dirty="0" smtClean="0">
              <a:solidFill>
                <a:srgbClr val="000099"/>
              </a:solidFill>
              <a:latin typeface="黑体" panose="02010600030101010101" pitchFamily="49" charset="-122"/>
            </a:endParaRPr>
          </a:p>
          <a:p>
            <a:pPr>
              <a:buFontTx/>
              <a:buNone/>
            </a:pPr>
            <a:r>
              <a:rPr lang="zh-CN" altLang="en-US" sz="2800" dirty="0" smtClean="0">
                <a:solidFill>
                  <a:srgbClr val="FF0000"/>
                </a:solidFill>
                <a:latin typeface="黑体" panose="02010600030101010101" pitchFamily="49" charset="-122"/>
              </a:rPr>
              <a:t>（一）理性的光芒</a:t>
            </a:r>
            <a:r>
              <a:rPr lang="en-US" altLang="zh-CN" sz="2800" dirty="0" smtClean="0">
                <a:solidFill>
                  <a:srgbClr val="FF0000"/>
                </a:solidFill>
                <a:latin typeface="黑体" panose="02010600030101010101" pitchFamily="49" charset="-122"/>
              </a:rPr>
              <a:t>——</a:t>
            </a:r>
            <a:r>
              <a:rPr lang="zh-CN" altLang="en-US" sz="2800" dirty="0" smtClean="0">
                <a:solidFill>
                  <a:srgbClr val="FF0000"/>
                </a:solidFill>
                <a:latin typeface="黑体" panose="02010600030101010101" pitchFamily="49" charset="-122"/>
              </a:rPr>
              <a:t>启蒙运动</a:t>
            </a:r>
            <a:endParaRPr lang="en-US" altLang="zh-CN" sz="2800" dirty="0" smtClean="0">
              <a:solidFill>
                <a:srgbClr val="FF0000"/>
              </a:solidFill>
              <a:latin typeface="黑体" panose="02010600030101010101" pitchFamily="49" charset="-122"/>
            </a:endParaRPr>
          </a:p>
          <a:p>
            <a:pPr>
              <a:buFontTx/>
              <a:buNone/>
            </a:pPr>
            <a:r>
              <a:rPr lang="zh-CN" altLang="en-US" sz="2800" dirty="0" smtClean="0">
                <a:solidFill>
                  <a:srgbClr val="000099"/>
                </a:solidFill>
                <a:latin typeface="黑体" panose="02010600030101010101" pitchFamily="49" charset="-122"/>
              </a:rPr>
              <a:t>  </a:t>
            </a: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一个核心：理性</a:t>
            </a:r>
            <a:endParaRPr lang="en-US" altLang="zh-CN" sz="2800" dirty="0" smtClean="0">
              <a:solidFill>
                <a:srgbClr val="000099"/>
              </a:solidFill>
              <a:latin typeface="黑体" panose="02010600030101010101" pitchFamily="49" charset="-122"/>
            </a:endParaRPr>
          </a:p>
          <a:p>
            <a:pPr>
              <a:buFontTx/>
              <a:buNone/>
            </a:pPr>
            <a:endParaRPr lang="en-US" altLang="zh-CN" dirty="0" smtClean="0">
              <a:solidFill>
                <a:schemeClr val="bg1"/>
              </a:solidFill>
            </a:endParaRPr>
          </a:p>
          <a:p>
            <a:pPr>
              <a:buFontTx/>
              <a:buNone/>
            </a:pPr>
            <a:endParaRPr lang="zh-CN" altLang="en-US" dirty="0" smtClean="0">
              <a:solidFill>
                <a:schemeClr val="bg1"/>
              </a:solidFill>
            </a:endParaRPr>
          </a:p>
        </p:txBody>
      </p:sp>
      <p:pic>
        <p:nvPicPr>
          <p:cNvPr id="125955" name="图片 1"/>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1563" y="1909174"/>
            <a:ext cx="8351837" cy="462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4294967295"/>
          </p:nvPr>
        </p:nvSpPr>
        <p:spPr>
          <a:xfrm>
            <a:off x="2351315" y="2527526"/>
            <a:ext cx="8229600" cy="3886200"/>
          </a:xfrm>
        </p:spPr>
        <p:txBody>
          <a:bodyPr/>
          <a:lstStyle/>
          <a:p>
            <a:pPr>
              <a:buFont typeface="Wingdings" panose="05000000000000000000" pitchFamily="2" charset="2"/>
              <a:buNone/>
            </a:pPr>
            <a:r>
              <a:rPr lang="en-US" altLang="zh-CN" sz="2800" dirty="0" smtClean="0">
                <a:solidFill>
                  <a:srgbClr val="000099"/>
                </a:solidFill>
                <a:latin typeface="黑体" panose="02010600030101010101" pitchFamily="49" charset="-122"/>
              </a:rPr>
              <a:t>3.</a:t>
            </a:r>
            <a:r>
              <a:rPr lang="zh-CN" altLang="en-US" sz="2800" dirty="0" smtClean="0">
                <a:solidFill>
                  <a:srgbClr val="000099"/>
                </a:solidFill>
                <a:latin typeface="黑体" panose="02010600030101010101" pitchFamily="49" charset="-122"/>
              </a:rPr>
              <a:t>三大特点</a:t>
            </a:r>
          </a:p>
          <a:p>
            <a:pPr>
              <a:buFontTx/>
              <a:buNone/>
            </a:pPr>
            <a:r>
              <a:rPr lang="zh-CN" altLang="en-US" sz="2800" dirty="0" smtClean="0">
                <a:solidFill>
                  <a:srgbClr val="000099"/>
                </a:solidFill>
                <a:latin typeface="黑体" panose="02010600030101010101" pitchFamily="49" charset="-122"/>
              </a:rPr>
              <a:t>（</a:t>
            </a: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）以</a:t>
            </a:r>
            <a:r>
              <a:rPr lang="zh-CN" altLang="en-US" sz="2800" dirty="0" smtClean="0">
                <a:solidFill>
                  <a:srgbClr val="FF0000"/>
                </a:solidFill>
                <a:latin typeface="黑体" panose="02010600030101010101" pitchFamily="49" charset="-122"/>
              </a:rPr>
              <a:t>人权</a:t>
            </a:r>
            <a:r>
              <a:rPr lang="zh-CN" altLang="en-US" sz="2800" dirty="0" smtClean="0">
                <a:solidFill>
                  <a:srgbClr val="000099"/>
                </a:solidFill>
                <a:latin typeface="黑体" panose="02010600030101010101" pitchFamily="49" charset="-122"/>
              </a:rPr>
              <a:t>对抗王权</a:t>
            </a:r>
          </a:p>
          <a:p>
            <a:pPr>
              <a:buFontTx/>
              <a:buNone/>
            </a:pPr>
            <a:r>
              <a:rPr lang="zh-CN" altLang="en-US" sz="2800" dirty="0" smtClean="0">
                <a:solidFill>
                  <a:srgbClr val="000099"/>
                </a:solidFill>
                <a:latin typeface="黑体" panose="02010600030101010101" pitchFamily="49" charset="-122"/>
              </a:rPr>
              <a:t>（</a:t>
            </a:r>
            <a:r>
              <a:rPr lang="en-US" altLang="zh-CN" sz="2800" dirty="0" smtClean="0">
                <a:solidFill>
                  <a:srgbClr val="000099"/>
                </a:solidFill>
                <a:latin typeface="黑体" panose="02010600030101010101" pitchFamily="49" charset="-122"/>
              </a:rPr>
              <a:t>2</a:t>
            </a:r>
            <a:r>
              <a:rPr lang="zh-CN" altLang="en-US" sz="2800" dirty="0" smtClean="0">
                <a:solidFill>
                  <a:srgbClr val="000099"/>
                </a:solidFill>
                <a:latin typeface="黑体" panose="02010600030101010101" pitchFamily="49" charset="-122"/>
              </a:rPr>
              <a:t>）以</a:t>
            </a:r>
            <a:r>
              <a:rPr lang="zh-CN" altLang="en-US" sz="2800" dirty="0" smtClean="0">
                <a:solidFill>
                  <a:srgbClr val="FF0000"/>
                </a:solidFill>
                <a:latin typeface="黑体" panose="02010600030101010101" pitchFamily="49" charset="-122"/>
              </a:rPr>
              <a:t>法律</a:t>
            </a:r>
            <a:r>
              <a:rPr lang="zh-CN" altLang="en-US" sz="2800" dirty="0" smtClean="0">
                <a:solidFill>
                  <a:srgbClr val="000099"/>
                </a:solidFill>
                <a:latin typeface="黑体" panose="02010600030101010101" pitchFamily="49" charset="-122"/>
              </a:rPr>
              <a:t>对抗专制</a:t>
            </a:r>
          </a:p>
          <a:p>
            <a:pPr>
              <a:buFontTx/>
              <a:buNone/>
            </a:pPr>
            <a:r>
              <a:rPr lang="zh-CN" altLang="en-US" sz="2800" dirty="0" smtClean="0">
                <a:solidFill>
                  <a:srgbClr val="000099"/>
                </a:solidFill>
                <a:latin typeface="黑体" panose="02010600030101010101" pitchFamily="49" charset="-122"/>
              </a:rPr>
              <a:t>（</a:t>
            </a:r>
            <a:r>
              <a:rPr lang="en-US" altLang="zh-CN" sz="2800" dirty="0" smtClean="0">
                <a:solidFill>
                  <a:srgbClr val="000099"/>
                </a:solidFill>
                <a:latin typeface="黑体" panose="02010600030101010101" pitchFamily="49" charset="-122"/>
              </a:rPr>
              <a:t>3</a:t>
            </a:r>
            <a:r>
              <a:rPr lang="zh-CN" altLang="en-US" sz="2800" dirty="0" smtClean="0">
                <a:solidFill>
                  <a:srgbClr val="000099"/>
                </a:solidFill>
                <a:latin typeface="黑体" panose="02010600030101010101" pitchFamily="49" charset="-122"/>
              </a:rPr>
              <a:t>）以</a:t>
            </a:r>
            <a:r>
              <a:rPr lang="zh-CN" altLang="en-US" sz="2800" dirty="0" smtClean="0">
                <a:solidFill>
                  <a:srgbClr val="FF0000"/>
                </a:solidFill>
                <a:latin typeface="黑体" panose="02010600030101010101" pitchFamily="49" charset="-122"/>
              </a:rPr>
              <a:t>科学</a:t>
            </a:r>
            <a:r>
              <a:rPr lang="zh-CN" altLang="en-US" sz="2800" dirty="0" smtClean="0">
                <a:solidFill>
                  <a:srgbClr val="000099"/>
                </a:solidFill>
                <a:latin typeface="黑体" panose="02010600030101010101" pitchFamily="49" charset="-122"/>
              </a:rPr>
              <a:t>对抗蒙昧</a:t>
            </a:r>
            <a:endParaRPr lang="en-US" altLang="zh-CN" sz="2800" dirty="0" smtClean="0">
              <a:solidFill>
                <a:srgbClr val="000099"/>
              </a:solidFill>
              <a:latin typeface="黑体" panose="02010600030101010101" pitchFamily="49" charset="-122"/>
            </a:endParaRPr>
          </a:p>
        </p:txBody>
      </p:sp>
      <p:sp>
        <p:nvSpPr>
          <p:cNvPr id="126979" name="内容占位符 2"/>
          <p:cNvSpPr txBox="1"/>
          <p:nvPr/>
        </p:nvSpPr>
        <p:spPr bwMode="auto">
          <a:xfrm>
            <a:off x="1966913" y="425450"/>
            <a:ext cx="822960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一</a:t>
            </a:r>
            <a:r>
              <a:rPr lang="en-US" altLang="zh-CN" sz="2800" dirty="0">
                <a:solidFill>
                  <a:srgbClr val="000099"/>
                </a:solidFill>
                <a:latin typeface="黑体" panose="02010600030101010101" pitchFamily="49" charset="-122"/>
              </a:rPr>
              <a:t>.</a:t>
            </a:r>
            <a:r>
              <a:rPr lang="zh-CN" altLang="en-US" sz="2800" dirty="0">
                <a:solidFill>
                  <a:srgbClr val="000099"/>
                </a:solidFill>
                <a:latin typeface="黑体" panose="02010600030101010101" pitchFamily="49" charset="-122"/>
              </a:rPr>
              <a:t>知识梳理与难点分析</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FF0000"/>
                </a:solidFill>
                <a:latin typeface="黑体" panose="02010600030101010101" pitchFamily="49" charset="-122"/>
              </a:rPr>
              <a:t>（一）理性的光芒</a:t>
            </a:r>
            <a:r>
              <a:rPr lang="en-US" altLang="zh-CN" sz="2800" dirty="0">
                <a:solidFill>
                  <a:srgbClr val="FF0000"/>
                </a:solidFill>
                <a:latin typeface="黑体" panose="02010600030101010101" pitchFamily="49" charset="-122"/>
              </a:rPr>
              <a:t>——</a:t>
            </a:r>
            <a:r>
              <a:rPr lang="zh-CN" altLang="en-US" sz="2800" dirty="0">
                <a:solidFill>
                  <a:srgbClr val="FF0000"/>
                </a:solidFill>
                <a:latin typeface="黑体" panose="02010600030101010101" pitchFamily="49" charset="-122"/>
              </a:rPr>
              <a:t>启蒙运动</a:t>
            </a:r>
            <a:endParaRPr lang="en-US" altLang="zh-CN" sz="2800" dirty="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  </a:t>
            </a:r>
            <a:r>
              <a:rPr lang="en-US" altLang="zh-CN" sz="2800" dirty="0">
                <a:solidFill>
                  <a:srgbClr val="000099"/>
                </a:solidFill>
                <a:latin typeface="黑体" panose="02010600030101010101" pitchFamily="49" charset="-122"/>
              </a:rPr>
              <a:t>1.</a:t>
            </a:r>
            <a:r>
              <a:rPr lang="zh-CN" altLang="en-US" sz="2800" dirty="0">
                <a:solidFill>
                  <a:srgbClr val="000099"/>
                </a:solidFill>
                <a:latin typeface="黑体" panose="02010600030101010101" pitchFamily="49" charset="-122"/>
              </a:rPr>
              <a:t>一个核心：理性</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  2.</a:t>
            </a:r>
            <a:r>
              <a:rPr lang="zh-CN" altLang="en-US" sz="2800" dirty="0">
                <a:solidFill>
                  <a:srgbClr val="000099"/>
                </a:solidFill>
                <a:latin typeface="黑体" panose="02010600030101010101" pitchFamily="49" charset="-122"/>
              </a:rPr>
              <a:t>两种现实</a:t>
            </a:r>
            <a:endParaRPr lang="en-US" altLang="zh-CN" sz="2800" dirty="0">
              <a:solidFill>
                <a:srgbClr val="000099"/>
              </a:solidFill>
              <a:latin typeface="黑体" panose="02010600030101010101" pitchFamily="49" charset="-122"/>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body" idx="4294967295"/>
          </p:nvPr>
        </p:nvSpPr>
        <p:spPr>
          <a:xfrm>
            <a:off x="2329542" y="2581956"/>
            <a:ext cx="8229600" cy="573087"/>
          </a:xfrm>
        </p:spPr>
        <p:txBody>
          <a:bodyPr/>
          <a:lstStyle/>
          <a:p>
            <a:pPr>
              <a:buFont typeface="Wingdings" panose="05000000000000000000" pitchFamily="2" charset="2"/>
              <a:buNone/>
            </a:pPr>
            <a:r>
              <a:rPr lang="en-US" altLang="zh-CN" sz="2800" dirty="0" smtClean="0">
                <a:solidFill>
                  <a:srgbClr val="000099"/>
                </a:solidFill>
                <a:latin typeface="黑体" panose="02010600030101010101" pitchFamily="49" charset="-122"/>
              </a:rPr>
              <a:t>3.</a:t>
            </a:r>
            <a:r>
              <a:rPr lang="zh-CN" altLang="en-US" sz="2800" dirty="0" smtClean="0">
                <a:solidFill>
                  <a:srgbClr val="000099"/>
                </a:solidFill>
                <a:latin typeface="黑体" panose="02010600030101010101" pitchFamily="49" charset="-122"/>
              </a:rPr>
              <a:t>三大特点</a:t>
            </a:r>
          </a:p>
        </p:txBody>
      </p:sp>
      <p:sp>
        <p:nvSpPr>
          <p:cNvPr id="128003" name="内容占位符 2"/>
          <p:cNvSpPr txBox="1"/>
          <p:nvPr/>
        </p:nvSpPr>
        <p:spPr bwMode="auto">
          <a:xfrm>
            <a:off x="1980883" y="552450"/>
            <a:ext cx="822960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一</a:t>
            </a:r>
            <a:r>
              <a:rPr lang="en-US" altLang="zh-CN" sz="2800" dirty="0">
                <a:solidFill>
                  <a:srgbClr val="000099"/>
                </a:solidFill>
                <a:latin typeface="黑体" panose="02010600030101010101" pitchFamily="49" charset="-122"/>
              </a:rPr>
              <a:t>.</a:t>
            </a:r>
            <a:r>
              <a:rPr lang="zh-CN" altLang="en-US" sz="2800" dirty="0">
                <a:solidFill>
                  <a:srgbClr val="000099"/>
                </a:solidFill>
                <a:latin typeface="黑体" panose="02010600030101010101" pitchFamily="49" charset="-122"/>
              </a:rPr>
              <a:t>知识梳理与难点分析</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FF0000"/>
                </a:solidFill>
                <a:latin typeface="黑体" panose="02010600030101010101" pitchFamily="49" charset="-122"/>
              </a:rPr>
              <a:t>（一）理性的光芒</a:t>
            </a:r>
            <a:r>
              <a:rPr lang="en-US" altLang="zh-CN" sz="2800" dirty="0">
                <a:solidFill>
                  <a:srgbClr val="FF0000"/>
                </a:solidFill>
                <a:latin typeface="黑体" panose="02010600030101010101" pitchFamily="49" charset="-122"/>
              </a:rPr>
              <a:t>——</a:t>
            </a:r>
            <a:r>
              <a:rPr lang="zh-CN" altLang="en-US" sz="2800" dirty="0">
                <a:solidFill>
                  <a:srgbClr val="FF0000"/>
                </a:solidFill>
                <a:latin typeface="黑体" panose="02010600030101010101" pitchFamily="49" charset="-122"/>
              </a:rPr>
              <a:t>启蒙运动</a:t>
            </a:r>
            <a:endParaRPr lang="en-US" altLang="zh-CN" sz="2800" dirty="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  </a:t>
            </a:r>
            <a:r>
              <a:rPr lang="en-US" altLang="zh-CN" sz="2800" dirty="0">
                <a:solidFill>
                  <a:srgbClr val="000099"/>
                </a:solidFill>
                <a:latin typeface="黑体" panose="02010600030101010101" pitchFamily="49" charset="-122"/>
              </a:rPr>
              <a:t>1.</a:t>
            </a:r>
            <a:r>
              <a:rPr lang="zh-CN" altLang="en-US" sz="2800" dirty="0">
                <a:solidFill>
                  <a:srgbClr val="000099"/>
                </a:solidFill>
                <a:latin typeface="黑体" panose="02010600030101010101" pitchFamily="49" charset="-122"/>
              </a:rPr>
              <a:t>一个核心：理性</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  2.</a:t>
            </a:r>
            <a:r>
              <a:rPr lang="zh-CN" altLang="en-US" sz="2800" dirty="0">
                <a:solidFill>
                  <a:srgbClr val="000099"/>
                </a:solidFill>
                <a:latin typeface="黑体" panose="02010600030101010101" pitchFamily="49" charset="-122"/>
              </a:rPr>
              <a:t>两种现实</a:t>
            </a:r>
            <a:endParaRPr lang="en-US" altLang="zh-CN" sz="2800" dirty="0">
              <a:solidFill>
                <a:srgbClr val="000099"/>
              </a:solidFill>
              <a:latin typeface="黑体" panose="02010600030101010101" pitchFamily="49" charset="-122"/>
            </a:endParaRPr>
          </a:p>
        </p:txBody>
      </p:sp>
      <p:sp>
        <p:nvSpPr>
          <p:cNvPr id="4" name="Rectangle 2"/>
          <p:cNvSpPr txBox="1">
            <a:spLocks noChangeArrowheads="1"/>
          </p:cNvSpPr>
          <p:nvPr/>
        </p:nvSpPr>
        <p:spPr>
          <a:xfrm>
            <a:off x="2282146" y="3150688"/>
            <a:ext cx="8229600" cy="332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ct val="50000"/>
              </a:spcBef>
              <a:spcAft>
                <a:spcPct val="0"/>
              </a:spcAft>
              <a:buFontTx/>
              <a:buNone/>
              <a:defRPr/>
            </a:pPr>
            <a:r>
              <a:rPr lang="en-US" altLang="zh-CN" dirty="0" smtClean="0">
                <a:solidFill>
                  <a:srgbClr val="000099"/>
                </a:solidFill>
                <a:latin typeface="黑体" panose="02010600030101010101" pitchFamily="49" charset="-122"/>
              </a:rPr>
              <a:t>4.</a:t>
            </a:r>
            <a:r>
              <a:rPr lang="zh-CN" altLang="en-US" dirty="0" smtClean="0">
                <a:solidFill>
                  <a:srgbClr val="000099"/>
                </a:solidFill>
                <a:latin typeface="黑体" panose="02010600030101010101" pitchFamily="49" charset="-122"/>
              </a:rPr>
              <a:t>四大学说</a:t>
            </a:r>
            <a:endParaRPr lang="en-US" altLang="zh-CN" dirty="0" smtClean="0">
              <a:solidFill>
                <a:srgbClr val="000099"/>
              </a:solidFill>
              <a:latin typeface="黑体" panose="02010600030101010101" pitchFamily="49" charset="-122"/>
            </a:endParaRPr>
          </a:p>
          <a:p>
            <a:pPr fontAlgn="base">
              <a:spcBef>
                <a:spcPct val="50000"/>
              </a:spcBef>
              <a:spcAft>
                <a:spcPct val="0"/>
              </a:spcAft>
              <a:buFontTx/>
              <a:buNone/>
              <a:defRPr/>
            </a:pPr>
            <a:r>
              <a:rPr lang="zh-CN" altLang="en-US" dirty="0" smtClean="0">
                <a:solidFill>
                  <a:srgbClr val="FF0000"/>
                </a:solidFill>
                <a:latin typeface="黑体" panose="02010600030101010101" pitchFamily="49" charset="-122"/>
              </a:rPr>
              <a:t>（</a:t>
            </a:r>
            <a:r>
              <a:rPr lang="en-US" altLang="zh-CN" dirty="0" smtClean="0">
                <a:solidFill>
                  <a:srgbClr val="FF0000"/>
                </a:solidFill>
                <a:latin typeface="黑体" panose="02010600030101010101" pitchFamily="49" charset="-122"/>
              </a:rPr>
              <a:t>1</a:t>
            </a:r>
            <a:r>
              <a:rPr lang="zh-CN" altLang="en-US" dirty="0" smtClean="0">
                <a:solidFill>
                  <a:srgbClr val="FF0000"/>
                </a:solidFill>
                <a:latin typeface="黑体" panose="02010600030101010101" pitchFamily="49" charset="-122"/>
              </a:rPr>
              <a:t>）天赋人权</a:t>
            </a:r>
          </a:p>
          <a:p>
            <a:pPr fontAlgn="base">
              <a:spcBef>
                <a:spcPct val="50000"/>
              </a:spcBef>
              <a:spcAft>
                <a:spcPct val="0"/>
              </a:spcAft>
              <a:buFontTx/>
              <a:buNone/>
              <a:defRPr/>
            </a:pPr>
            <a:r>
              <a:rPr lang="zh-CN" altLang="en-US" dirty="0" smtClean="0">
                <a:solidFill>
                  <a:srgbClr val="FF0000"/>
                </a:solidFill>
                <a:latin typeface="黑体" panose="02010600030101010101" pitchFamily="49" charset="-122"/>
              </a:rPr>
              <a:t>（2）人民主权</a:t>
            </a:r>
            <a:endParaRPr lang="en-US" altLang="zh-CN" dirty="0" smtClean="0">
              <a:solidFill>
                <a:srgbClr val="FF0000"/>
              </a:solidFill>
              <a:latin typeface="黑体" panose="02010600030101010101" pitchFamily="49" charset="-122"/>
            </a:endParaRPr>
          </a:p>
          <a:p>
            <a:pPr fontAlgn="base">
              <a:spcBef>
                <a:spcPct val="50000"/>
              </a:spcBef>
              <a:spcAft>
                <a:spcPct val="0"/>
              </a:spcAft>
              <a:buFontTx/>
              <a:buNone/>
              <a:defRPr/>
            </a:pPr>
            <a:r>
              <a:rPr lang="zh-CN" altLang="en-US" dirty="0" smtClean="0">
                <a:solidFill>
                  <a:srgbClr val="FF0000"/>
                </a:solidFill>
                <a:latin typeface="黑体" panose="02010600030101010101" pitchFamily="49" charset="-122"/>
              </a:rPr>
              <a:t>（3）社会契约</a:t>
            </a:r>
          </a:p>
          <a:p>
            <a:pPr fontAlgn="base">
              <a:spcBef>
                <a:spcPct val="50000"/>
              </a:spcBef>
              <a:spcAft>
                <a:spcPct val="0"/>
              </a:spcAft>
              <a:buFontTx/>
              <a:buNone/>
              <a:defRPr/>
            </a:pPr>
            <a:r>
              <a:rPr lang="zh-CN" altLang="en-US" dirty="0" smtClean="0">
                <a:solidFill>
                  <a:srgbClr val="FF0000"/>
                </a:solidFill>
                <a:latin typeface="黑体" panose="02010600030101010101" pitchFamily="49" charset="-122"/>
              </a:rPr>
              <a:t>（4）三权分立</a:t>
            </a:r>
          </a:p>
          <a:p>
            <a:pPr marL="0" indent="0" fontAlgn="base">
              <a:spcAft>
                <a:spcPct val="0"/>
              </a:spcAft>
              <a:buFont typeface="Arial" panose="020B0604020202020204" pitchFamily="34" charset="0"/>
              <a:buNone/>
              <a:defRPr/>
            </a:pPr>
            <a:endParaRPr lang="zh-CN" altLang="en-US" dirty="0" smtClean="0">
              <a:solidFill>
                <a:prstClr val="black"/>
              </a:solidFill>
              <a:latin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3" descr="Img257376846"/>
          <p:cNvPicPr>
            <a:picLocks noChangeAspect="1"/>
          </p:cNvPicPr>
          <p:nvPr/>
        </p:nvPicPr>
        <p:blipFill>
          <a:blip r:embed="rId2" cstate="print"/>
          <a:stretch>
            <a:fillRect/>
          </a:stretch>
        </p:blipFill>
        <p:spPr>
          <a:xfrm>
            <a:off x="3218949" y="1896478"/>
            <a:ext cx="5286375" cy="4143375"/>
          </a:xfrm>
          <a:prstGeom prst="rect">
            <a:avLst/>
          </a:prstGeom>
          <a:noFill/>
          <a:ln w="9525">
            <a:noFill/>
          </a:ln>
        </p:spPr>
      </p:pic>
      <p:sp>
        <p:nvSpPr>
          <p:cNvPr id="3" name="Text Box 8"/>
          <p:cNvSpPr txBox="1"/>
          <p:nvPr/>
        </p:nvSpPr>
        <p:spPr>
          <a:xfrm>
            <a:off x="3185862" y="924928"/>
            <a:ext cx="5552574" cy="970280"/>
          </a:xfrm>
          <a:prstGeom prst="rect">
            <a:avLst/>
          </a:prstGeom>
          <a:noFill/>
          <a:ln w="9525">
            <a:noFill/>
          </a:ln>
        </p:spPr>
        <p:txBody>
          <a:bodyPr lIns="95904" tIns="47952" rIns="95904" bIns="47952" anchor="t">
            <a:spAutoFit/>
          </a:bodyPr>
          <a:lstStyle/>
          <a:p>
            <a:pPr marL="379730" indent="-379730" algn="ctr"/>
            <a:r>
              <a:rPr lang="zh-CN" altLang="en-US" sz="5685" dirty="0">
                <a:latin typeface="黑体" panose="02010600030101010101" pitchFamily="49" charset="-122"/>
                <a:ea typeface="黑体" panose="02010600030101010101" pitchFamily="49" charset="-122"/>
              </a:rPr>
              <a:t>白忙活了一年</a:t>
            </a:r>
          </a:p>
        </p:txBody>
      </p:sp>
      <p:sp>
        <p:nvSpPr>
          <p:cNvPr id="4" name="Text Box 7"/>
          <p:cNvSpPr txBox="1"/>
          <p:nvPr/>
        </p:nvSpPr>
        <p:spPr>
          <a:xfrm>
            <a:off x="1279024" y="2216818"/>
            <a:ext cx="1939925" cy="3230479"/>
          </a:xfrm>
          <a:prstGeom prst="rect">
            <a:avLst/>
          </a:prstGeom>
          <a:noFill/>
          <a:ln w="9525">
            <a:noFill/>
          </a:ln>
        </p:spPr>
        <p:txBody>
          <a:bodyPr vert="eaVert" lIns="95904" tIns="47952" rIns="95904" bIns="47952" anchor="t">
            <a:spAutoFit/>
          </a:bodyPr>
          <a:lstStyle/>
          <a:p>
            <a:pPr marL="379730" indent="-379730" algn="ctr"/>
            <a:r>
              <a:rPr lang="zh-CN" altLang="en-US" sz="3790" dirty="0">
                <a:solidFill>
                  <a:schemeClr val="accent2"/>
                </a:solidFill>
                <a:latin typeface="Verdana" panose="020B0604030504040204" pitchFamily="34" charset="0"/>
                <a:ea typeface="华文行楷" pitchFamily="2" charset="-122"/>
              </a:rPr>
              <a:t>考的都没学</a:t>
            </a:r>
          </a:p>
          <a:p>
            <a:pPr marL="379730" indent="-379730" algn="ctr"/>
            <a:r>
              <a:rPr lang="zh-CN" altLang="en-US" sz="3790" dirty="0">
                <a:solidFill>
                  <a:schemeClr val="accent2"/>
                </a:solidFill>
                <a:latin typeface="Verdana" panose="020B0604030504040204" pitchFamily="34" charset="0"/>
                <a:ea typeface="华文行楷" pitchFamily="2" charset="-122"/>
              </a:rPr>
              <a:t>学的都没考</a:t>
            </a:r>
          </a:p>
          <a:p>
            <a:pPr marL="379730" indent="-379730" algn="ctr"/>
            <a:endParaRPr lang="zh-CN" altLang="en-US" sz="3790" dirty="0">
              <a:solidFill>
                <a:srgbClr val="00B050"/>
              </a:solidFill>
              <a:latin typeface="Verdana" panose="020B0604030504040204" pitchFamily="34" charset="0"/>
              <a:ea typeface="华文行楷" pitchFamily="2" charset="-122"/>
            </a:endParaRPr>
          </a:p>
        </p:txBody>
      </p:sp>
      <p:sp>
        <p:nvSpPr>
          <p:cNvPr id="5" name="Text Box 6"/>
          <p:cNvSpPr txBox="1"/>
          <p:nvPr/>
        </p:nvSpPr>
        <p:spPr>
          <a:xfrm>
            <a:off x="8332537" y="2581108"/>
            <a:ext cx="1939925" cy="2501900"/>
          </a:xfrm>
          <a:prstGeom prst="rect">
            <a:avLst/>
          </a:prstGeom>
          <a:noFill/>
          <a:ln w="9525">
            <a:noFill/>
          </a:ln>
        </p:spPr>
        <p:txBody>
          <a:bodyPr vert="eaVert" wrap="none" lIns="95904" tIns="47952" rIns="95904" bIns="47952" anchor="t">
            <a:spAutoFit/>
          </a:bodyPr>
          <a:lstStyle/>
          <a:p>
            <a:pPr marL="379730" indent="-379730" algn="ctr"/>
            <a:r>
              <a:rPr lang="zh-CN" altLang="en-US" sz="3790" dirty="0">
                <a:solidFill>
                  <a:srgbClr val="E41D08"/>
                </a:solidFill>
                <a:latin typeface="Verdana" panose="020B0604030504040204" pitchFamily="34" charset="0"/>
                <a:ea typeface="华文行楷" pitchFamily="2" charset="-122"/>
              </a:rPr>
              <a:t>考的都没讲</a:t>
            </a:r>
            <a:endParaRPr lang="en-US" altLang="zh-CN" sz="3790" dirty="0">
              <a:solidFill>
                <a:srgbClr val="E41D08"/>
              </a:solidFill>
              <a:latin typeface="Verdana" panose="020B0604030504040204" pitchFamily="34" charset="0"/>
              <a:ea typeface="华文行楷" pitchFamily="2" charset="-122"/>
            </a:endParaRPr>
          </a:p>
          <a:p>
            <a:pPr marL="379730" indent="-379730" algn="ctr"/>
            <a:r>
              <a:rPr lang="zh-CN" altLang="en-US" sz="3790" dirty="0">
                <a:solidFill>
                  <a:srgbClr val="E41D08"/>
                </a:solidFill>
                <a:latin typeface="Verdana" panose="020B0604030504040204" pitchFamily="34" charset="0"/>
                <a:ea typeface="华文行楷" pitchFamily="2" charset="-122"/>
              </a:rPr>
              <a:t>讲的都没考</a:t>
            </a:r>
          </a:p>
          <a:p>
            <a:pPr marL="379730" indent="-379730" algn="ctr"/>
            <a:endParaRPr lang="zh-CN" altLang="en-US" sz="3790" dirty="0">
              <a:solidFill>
                <a:srgbClr val="E41D08"/>
              </a:solidFill>
              <a:latin typeface="Verdana" panose="020B0604030504040204" pitchFamily="34" charset="0"/>
              <a:ea typeface="华文行楷" pitchFamily="2" charset="-122"/>
            </a:endParaRPr>
          </a:p>
        </p:txBody>
      </p:sp>
      <p:pic>
        <p:nvPicPr>
          <p:cNvPr id="6" name="Picture 12" descr="http://p4.so.qhmsg.com/t01fec4537ce7e524ce.jpg"/>
          <p:cNvPicPr>
            <a:picLocks noChangeAspect="1"/>
          </p:cNvPicPr>
          <p:nvPr/>
        </p:nvPicPr>
        <p:blipFill>
          <a:blip r:embed="rId3" cstate="print"/>
          <a:srcRect b="10567"/>
          <a:stretch>
            <a:fillRect/>
          </a:stretch>
        </p:blipFill>
        <p:spPr>
          <a:xfrm>
            <a:off x="3185862" y="1872415"/>
            <a:ext cx="5551069" cy="4399046"/>
          </a:xfrm>
          <a:prstGeom prst="rect">
            <a:avLst/>
          </a:prstGeom>
          <a:noFill/>
          <a:ln w="9525">
            <a:noFill/>
          </a:ln>
        </p:spPr>
      </p:pic>
    </p:spTree>
  </p:cSld>
  <p:clrMapOvr>
    <a:masterClrMapping/>
  </p:clrMapOvr>
  <p:transition advTm="2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500"/>
                            </p:stCondLst>
                            <p:childTnLst>
                              <p:par>
                                <p:cTn id="19" presetID="21"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4)">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4294967295"/>
          </p:nvPr>
        </p:nvSpPr>
        <p:spPr>
          <a:xfrm>
            <a:off x="2329543" y="2483985"/>
            <a:ext cx="8229600" cy="573087"/>
          </a:xfrm>
        </p:spPr>
        <p:txBody>
          <a:bodyPr/>
          <a:lstStyle/>
          <a:p>
            <a:pPr>
              <a:buFont typeface="Wingdings" panose="05000000000000000000" pitchFamily="2" charset="2"/>
              <a:buNone/>
            </a:pPr>
            <a:r>
              <a:rPr lang="en-US" altLang="zh-CN" sz="2800" dirty="0" smtClean="0">
                <a:solidFill>
                  <a:srgbClr val="000099"/>
                </a:solidFill>
                <a:latin typeface="黑体" panose="02010600030101010101" pitchFamily="49" charset="-122"/>
              </a:rPr>
              <a:t>3.</a:t>
            </a:r>
            <a:r>
              <a:rPr lang="zh-CN" altLang="en-US" sz="2800" dirty="0" smtClean="0">
                <a:solidFill>
                  <a:srgbClr val="000099"/>
                </a:solidFill>
                <a:latin typeface="黑体" panose="02010600030101010101" pitchFamily="49" charset="-122"/>
              </a:rPr>
              <a:t>三大特点</a:t>
            </a:r>
          </a:p>
        </p:txBody>
      </p:sp>
      <p:sp>
        <p:nvSpPr>
          <p:cNvPr id="129027" name="内容占位符 2"/>
          <p:cNvSpPr txBox="1"/>
          <p:nvPr/>
        </p:nvSpPr>
        <p:spPr bwMode="auto">
          <a:xfrm>
            <a:off x="1966913" y="425450"/>
            <a:ext cx="822960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一</a:t>
            </a:r>
            <a:r>
              <a:rPr lang="en-US" altLang="zh-CN" sz="2800" dirty="0">
                <a:solidFill>
                  <a:srgbClr val="000099"/>
                </a:solidFill>
                <a:latin typeface="黑体" panose="02010600030101010101" pitchFamily="49" charset="-122"/>
              </a:rPr>
              <a:t>.</a:t>
            </a:r>
            <a:r>
              <a:rPr lang="zh-CN" altLang="en-US" sz="2800" dirty="0">
                <a:solidFill>
                  <a:srgbClr val="000099"/>
                </a:solidFill>
                <a:latin typeface="黑体" panose="02010600030101010101" pitchFamily="49" charset="-122"/>
              </a:rPr>
              <a:t>知识梳理与难点分析</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FF0000"/>
                </a:solidFill>
                <a:latin typeface="黑体" panose="02010600030101010101" pitchFamily="49" charset="-122"/>
              </a:rPr>
              <a:t>（一）理性的光芒</a:t>
            </a:r>
            <a:r>
              <a:rPr lang="en-US" altLang="zh-CN" sz="2800" dirty="0">
                <a:solidFill>
                  <a:srgbClr val="FF0000"/>
                </a:solidFill>
                <a:latin typeface="黑体" panose="02010600030101010101" pitchFamily="49" charset="-122"/>
              </a:rPr>
              <a:t>——</a:t>
            </a:r>
            <a:r>
              <a:rPr lang="zh-CN" altLang="en-US" sz="2800" dirty="0">
                <a:solidFill>
                  <a:srgbClr val="FF0000"/>
                </a:solidFill>
                <a:latin typeface="黑体" panose="02010600030101010101" pitchFamily="49" charset="-122"/>
              </a:rPr>
              <a:t>启蒙运动</a:t>
            </a:r>
            <a:endParaRPr lang="en-US" altLang="zh-CN" sz="2800" dirty="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  </a:t>
            </a:r>
            <a:r>
              <a:rPr lang="en-US" altLang="zh-CN" sz="2800" dirty="0">
                <a:solidFill>
                  <a:srgbClr val="000099"/>
                </a:solidFill>
                <a:latin typeface="黑体" panose="02010600030101010101" pitchFamily="49" charset="-122"/>
              </a:rPr>
              <a:t>1.</a:t>
            </a:r>
            <a:r>
              <a:rPr lang="zh-CN" altLang="en-US" sz="2800" dirty="0">
                <a:solidFill>
                  <a:srgbClr val="000099"/>
                </a:solidFill>
                <a:latin typeface="黑体" panose="02010600030101010101" pitchFamily="49" charset="-122"/>
              </a:rPr>
              <a:t>一个核心：理性</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  2.</a:t>
            </a:r>
            <a:r>
              <a:rPr lang="zh-CN" altLang="en-US" sz="2800" dirty="0">
                <a:solidFill>
                  <a:srgbClr val="000099"/>
                </a:solidFill>
                <a:latin typeface="黑体" panose="02010600030101010101" pitchFamily="49" charset="-122"/>
              </a:rPr>
              <a:t>两种现实</a:t>
            </a:r>
            <a:endParaRPr lang="en-US" altLang="zh-CN" sz="2800" dirty="0">
              <a:solidFill>
                <a:srgbClr val="000099"/>
              </a:solidFill>
              <a:latin typeface="黑体" panose="02010600030101010101" pitchFamily="49" charset="-122"/>
            </a:endParaRPr>
          </a:p>
        </p:txBody>
      </p:sp>
      <p:sp>
        <p:nvSpPr>
          <p:cNvPr id="4" name="Rectangle 2"/>
          <p:cNvSpPr txBox="1">
            <a:spLocks noChangeArrowheads="1"/>
          </p:cNvSpPr>
          <p:nvPr/>
        </p:nvSpPr>
        <p:spPr>
          <a:xfrm>
            <a:off x="2325688" y="3111500"/>
            <a:ext cx="8229600"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ct val="50000"/>
              </a:spcBef>
              <a:spcAft>
                <a:spcPct val="0"/>
              </a:spcAft>
              <a:buFontTx/>
              <a:buNone/>
              <a:defRPr/>
            </a:pPr>
            <a:r>
              <a:rPr lang="en-US" altLang="zh-CN" smtClean="0">
                <a:solidFill>
                  <a:srgbClr val="000099"/>
                </a:solidFill>
                <a:latin typeface="黑体" panose="02010600030101010101" pitchFamily="49" charset="-122"/>
              </a:rPr>
              <a:t>4.</a:t>
            </a:r>
            <a:r>
              <a:rPr lang="zh-CN" altLang="en-US" smtClean="0">
                <a:solidFill>
                  <a:srgbClr val="000099"/>
                </a:solidFill>
                <a:latin typeface="黑体" panose="02010600030101010101" pitchFamily="49" charset="-122"/>
              </a:rPr>
              <a:t>四大学说</a:t>
            </a:r>
          </a:p>
          <a:p>
            <a:pPr marL="0" indent="0" fontAlgn="base">
              <a:spcAft>
                <a:spcPct val="0"/>
              </a:spcAft>
              <a:buFont typeface="Arial" panose="020B0604020202020204" pitchFamily="34" charset="0"/>
              <a:buNone/>
              <a:defRPr/>
            </a:pPr>
            <a:endParaRPr lang="zh-CN" altLang="en-US" smtClean="0">
              <a:solidFill>
                <a:prstClr val="black"/>
              </a:solidFill>
              <a:latin typeface="宋体" panose="02010600030101010101" pitchFamily="2" charset="-122"/>
            </a:endParaRPr>
          </a:p>
        </p:txBody>
      </p:sp>
      <p:sp>
        <p:nvSpPr>
          <p:cNvPr id="129029" name="Text Box 2"/>
          <p:cNvSpPr txBox="1">
            <a:spLocks noChangeArrowheads="1"/>
          </p:cNvSpPr>
          <p:nvPr/>
        </p:nvSpPr>
        <p:spPr bwMode="auto">
          <a:xfrm>
            <a:off x="2151063" y="3716338"/>
            <a:ext cx="7772400" cy="2547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ct val="50000"/>
              </a:spcBef>
              <a:spcAft>
                <a:spcPct val="0"/>
              </a:spcAft>
              <a:buFontTx/>
              <a:buNone/>
            </a:pPr>
            <a:r>
              <a:rPr lang="zh-CN" altLang="en-US" sz="2800">
                <a:solidFill>
                  <a:srgbClr val="000099"/>
                </a:solidFill>
                <a:latin typeface="黑体" panose="02010600030101010101" pitchFamily="49" charset="-122"/>
              </a:rPr>
              <a:t> </a:t>
            </a:r>
            <a:r>
              <a:rPr lang="en-US" altLang="zh-CN" sz="2800">
                <a:solidFill>
                  <a:srgbClr val="000099"/>
                </a:solidFill>
                <a:latin typeface="黑体" panose="02010600030101010101" pitchFamily="49" charset="-122"/>
              </a:rPr>
              <a:t>5.</a:t>
            </a:r>
            <a:r>
              <a:rPr lang="zh-CN" altLang="en-US" sz="2800">
                <a:solidFill>
                  <a:srgbClr val="000099"/>
                </a:solidFill>
                <a:latin typeface="黑体" panose="02010600030101010101" pitchFamily="49" charset="-122"/>
              </a:rPr>
              <a:t>五大设计</a:t>
            </a:r>
            <a:r>
              <a:rPr lang="zh-CN" altLang="en-US">
                <a:solidFill>
                  <a:srgbClr val="FF0000"/>
                </a:solidFill>
                <a:latin typeface="黑体" panose="02010600030101010101" pitchFamily="49" charset="-122"/>
              </a:rPr>
              <a:t>（</a:t>
            </a:r>
            <a:r>
              <a:rPr lang="en-US" altLang="zh-CN">
                <a:solidFill>
                  <a:srgbClr val="FF0000"/>
                </a:solidFill>
                <a:latin typeface="黑体" panose="02010600030101010101" pitchFamily="49" charset="-122"/>
              </a:rPr>
              <a:t>1</a:t>
            </a:r>
            <a:r>
              <a:rPr lang="zh-CN" altLang="en-US">
                <a:solidFill>
                  <a:srgbClr val="FF0000"/>
                </a:solidFill>
                <a:latin typeface="黑体" panose="02010600030101010101" pitchFamily="49" charset="-122"/>
              </a:rPr>
              <a:t>）国家来源：社会契约</a:t>
            </a:r>
            <a:endParaRPr lang="en-US" altLang="zh-CN">
              <a:solidFill>
                <a:srgbClr val="FF0000"/>
              </a:solidFill>
              <a:latin typeface="黑体" panose="02010600030101010101" pitchFamily="49" charset="-122"/>
            </a:endParaRPr>
          </a:p>
          <a:p>
            <a:pPr fontAlgn="base">
              <a:lnSpc>
                <a:spcPct val="90000"/>
              </a:lnSpc>
              <a:spcBef>
                <a:spcPct val="50000"/>
              </a:spcBef>
              <a:spcAft>
                <a:spcPct val="0"/>
              </a:spcAft>
              <a:buFontTx/>
              <a:buNone/>
            </a:pPr>
            <a:r>
              <a:rPr lang="zh-CN" altLang="en-US">
                <a:solidFill>
                  <a:srgbClr val="FF0000"/>
                </a:solidFill>
                <a:latin typeface="黑体" panose="02010600030101010101" pitchFamily="49" charset="-122"/>
              </a:rPr>
              <a:t>             （</a:t>
            </a:r>
            <a:r>
              <a:rPr lang="en-US" altLang="zh-CN">
                <a:solidFill>
                  <a:srgbClr val="FF0000"/>
                </a:solidFill>
                <a:latin typeface="黑体" panose="02010600030101010101" pitchFamily="49" charset="-122"/>
              </a:rPr>
              <a:t>2</a:t>
            </a:r>
            <a:r>
              <a:rPr lang="zh-CN" altLang="en-US">
                <a:solidFill>
                  <a:srgbClr val="FF0000"/>
                </a:solidFill>
                <a:latin typeface="黑体" panose="02010600030101010101" pitchFamily="49" charset="-122"/>
              </a:rPr>
              <a:t>）国家归属：人民主权</a:t>
            </a:r>
          </a:p>
          <a:p>
            <a:pPr fontAlgn="base">
              <a:lnSpc>
                <a:spcPct val="90000"/>
              </a:lnSpc>
              <a:spcBef>
                <a:spcPct val="50000"/>
              </a:spcBef>
              <a:spcAft>
                <a:spcPct val="0"/>
              </a:spcAft>
              <a:buFontTx/>
              <a:buNone/>
            </a:pPr>
            <a:r>
              <a:rPr lang="zh-CN" altLang="en-US">
                <a:solidFill>
                  <a:srgbClr val="FF0000"/>
                </a:solidFill>
                <a:latin typeface="黑体" panose="02010600030101010101" pitchFamily="49" charset="-122"/>
              </a:rPr>
              <a:t>             （</a:t>
            </a:r>
            <a:r>
              <a:rPr lang="en-US" altLang="zh-CN">
                <a:solidFill>
                  <a:srgbClr val="FF0000"/>
                </a:solidFill>
                <a:latin typeface="黑体" panose="02010600030101010101" pitchFamily="49" charset="-122"/>
              </a:rPr>
              <a:t>3</a:t>
            </a:r>
            <a:r>
              <a:rPr lang="zh-CN" altLang="en-US">
                <a:solidFill>
                  <a:srgbClr val="FF0000"/>
                </a:solidFill>
                <a:latin typeface="黑体" panose="02010600030101010101" pitchFamily="49" charset="-122"/>
              </a:rPr>
              <a:t>）国家职能：保护人权</a:t>
            </a:r>
          </a:p>
          <a:p>
            <a:pPr fontAlgn="base">
              <a:lnSpc>
                <a:spcPct val="90000"/>
              </a:lnSpc>
              <a:spcBef>
                <a:spcPct val="50000"/>
              </a:spcBef>
              <a:spcAft>
                <a:spcPct val="0"/>
              </a:spcAft>
              <a:buFontTx/>
              <a:buNone/>
            </a:pPr>
            <a:r>
              <a:rPr lang="zh-CN" altLang="en-US">
                <a:solidFill>
                  <a:srgbClr val="FF0000"/>
                </a:solidFill>
                <a:latin typeface="黑体" panose="02010600030101010101" pitchFamily="49" charset="-122"/>
              </a:rPr>
              <a:t>             （</a:t>
            </a:r>
            <a:r>
              <a:rPr lang="en-US" altLang="zh-CN">
                <a:solidFill>
                  <a:srgbClr val="FF0000"/>
                </a:solidFill>
                <a:latin typeface="黑体" panose="02010600030101010101" pitchFamily="49" charset="-122"/>
              </a:rPr>
              <a:t>4</a:t>
            </a:r>
            <a:r>
              <a:rPr lang="zh-CN" altLang="en-US">
                <a:solidFill>
                  <a:srgbClr val="FF0000"/>
                </a:solidFill>
                <a:latin typeface="黑体" panose="02010600030101010101" pitchFamily="49" charset="-122"/>
              </a:rPr>
              <a:t>）国家政体：君主立宪</a:t>
            </a:r>
            <a:r>
              <a:rPr lang="en-US" altLang="zh-CN">
                <a:solidFill>
                  <a:srgbClr val="FF0000"/>
                </a:solidFill>
                <a:latin typeface="黑体" panose="02010600030101010101" pitchFamily="49" charset="-122"/>
              </a:rPr>
              <a:t>/</a:t>
            </a:r>
            <a:r>
              <a:rPr lang="zh-CN" altLang="en-US">
                <a:solidFill>
                  <a:srgbClr val="FF0000"/>
                </a:solidFill>
                <a:latin typeface="黑体" panose="02010600030101010101" pitchFamily="49" charset="-122"/>
              </a:rPr>
              <a:t>民主共和</a:t>
            </a:r>
          </a:p>
          <a:p>
            <a:pPr fontAlgn="base">
              <a:lnSpc>
                <a:spcPct val="90000"/>
              </a:lnSpc>
              <a:spcBef>
                <a:spcPct val="50000"/>
              </a:spcBef>
              <a:spcAft>
                <a:spcPct val="0"/>
              </a:spcAft>
              <a:buFontTx/>
              <a:buNone/>
            </a:pPr>
            <a:r>
              <a:rPr lang="zh-CN" altLang="en-US">
                <a:solidFill>
                  <a:srgbClr val="FF0000"/>
                </a:solidFill>
                <a:latin typeface="黑体" panose="02010600030101010101" pitchFamily="49" charset="-122"/>
              </a:rPr>
              <a:t>             （</a:t>
            </a:r>
            <a:r>
              <a:rPr lang="en-US" altLang="zh-CN">
                <a:solidFill>
                  <a:srgbClr val="FF0000"/>
                </a:solidFill>
                <a:latin typeface="黑体" panose="02010600030101010101" pitchFamily="49" charset="-122"/>
              </a:rPr>
              <a:t>5</a:t>
            </a:r>
            <a:r>
              <a:rPr lang="zh-CN" altLang="en-US">
                <a:solidFill>
                  <a:srgbClr val="FF0000"/>
                </a:solidFill>
                <a:latin typeface="黑体" panose="02010600030101010101" pitchFamily="49" charset="-122"/>
              </a:rPr>
              <a:t>）国家运行：三权分立</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内容占位符 2"/>
          <p:cNvSpPr>
            <a:spLocks noGrp="1"/>
          </p:cNvSpPr>
          <p:nvPr>
            <p:ph idx="4294967295"/>
          </p:nvPr>
        </p:nvSpPr>
        <p:spPr>
          <a:xfrm>
            <a:off x="1763485" y="811213"/>
            <a:ext cx="8229600" cy="4525962"/>
          </a:xfrm>
        </p:spPr>
        <p:txBody>
          <a:bodyPr/>
          <a:lstStyle/>
          <a:p>
            <a:pPr>
              <a:buFontTx/>
              <a:buNone/>
            </a:pPr>
            <a:r>
              <a:rPr lang="en-US" altLang="zh-CN" dirty="0" smtClean="0">
                <a:solidFill>
                  <a:srgbClr val="000099"/>
                </a:solidFill>
                <a:latin typeface="黑体" panose="02010600030101010101" pitchFamily="49" charset="-122"/>
              </a:rPr>
              <a:t>6.</a:t>
            </a:r>
            <a:r>
              <a:rPr lang="zh-CN" altLang="en-US" dirty="0" smtClean="0">
                <a:solidFill>
                  <a:srgbClr val="000099"/>
                </a:solidFill>
                <a:latin typeface="黑体" panose="02010600030101010101" pitchFamily="49" charset="-122"/>
              </a:rPr>
              <a:t>多重影响</a:t>
            </a:r>
            <a:endParaRPr lang="en-US" altLang="zh-CN" dirty="0" smtClean="0">
              <a:solidFill>
                <a:srgbClr val="000099"/>
              </a:solidFill>
              <a:latin typeface="黑体" panose="02010600030101010101" pitchFamily="49" charset="-122"/>
            </a:endParaRPr>
          </a:p>
          <a:p>
            <a:pPr>
              <a:buFontTx/>
              <a:buNone/>
            </a:pP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1</a:t>
            </a:r>
            <a:r>
              <a:rPr lang="zh-CN" altLang="en-US" dirty="0" smtClean="0">
                <a:solidFill>
                  <a:srgbClr val="000099"/>
                </a:solidFill>
                <a:latin typeface="黑体" panose="02010600030101010101" pitchFamily="49" charset="-122"/>
              </a:rPr>
              <a:t>）一次伟大的</a:t>
            </a:r>
            <a:r>
              <a:rPr lang="zh-CN" altLang="en-US" dirty="0" smtClean="0">
                <a:solidFill>
                  <a:srgbClr val="FF0000"/>
                </a:solidFill>
                <a:latin typeface="黑体" panose="02010600030101010101" pitchFamily="49" charset="-122"/>
              </a:rPr>
              <a:t>思想解放</a:t>
            </a:r>
            <a:r>
              <a:rPr lang="zh-CN" altLang="en-US" dirty="0" smtClean="0">
                <a:solidFill>
                  <a:srgbClr val="000099"/>
                </a:solidFill>
                <a:latin typeface="黑体" panose="02010600030101010101" pitchFamily="49" charset="-122"/>
              </a:rPr>
              <a:t>运动</a:t>
            </a:r>
          </a:p>
          <a:p>
            <a:pPr>
              <a:buFontTx/>
              <a:buNone/>
            </a:pP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2</a:t>
            </a:r>
            <a:r>
              <a:rPr lang="zh-CN" altLang="en-US" dirty="0" smtClean="0">
                <a:solidFill>
                  <a:srgbClr val="000099"/>
                </a:solidFill>
                <a:latin typeface="黑体" panose="02010600030101010101" pitchFamily="49" charset="-122"/>
              </a:rPr>
              <a:t>）丰富和发展了</a:t>
            </a:r>
            <a:r>
              <a:rPr lang="zh-CN" altLang="en-US" dirty="0" smtClean="0">
                <a:solidFill>
                  <a:srgbClr val="FF0000"/>
                </a:solidFill>
                <a:latin typeface="黑体" panose="02010600030101010101" pitchFamily="49" charset="-122"/>
              </a:rPr>
              <a:t>人文精神</a:t>
            </a:r>
            <a:r>
              <a:rPr lang="zh-CN" altLang="en-US" dirty="0" smtClean="0">
                <a:solidFill>
                  <a:srgbClr val="000099"/>
                </a:solidFill>
                <a:latin typeface="黑体" panose="02010600030101010101" pitchFamily="49" charset="-122"/>
              </a:rPr>
              <a:t>的内涵</a:t>
            </a:r>
          </a:p>
          <a:p>
            <a:pPr>
              <a:buFontTx/>
              <a:buNone/>
            </a:pP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3</a:t>
            </a:r>
            <a:r>
              <a:rPr lang="zh-CN" altLang="en-US" dirty="0" smtClean="0">
                <a:solidFill>
                  <a:srgbClr val="000099"/>
                </a:solidFill>
                <a:latin typeface="黑体" panose="02010600030101010101" pitchFamily="49" charset="-122"/>
              </a:rPr>
              <a:t>）</a:t>
            </a:r>
            <a:r>
              <a:rPr lang="zh-CN" altLang="en-US" dirty="0" smtClean="0">
                <a:solidFill>
                  <a:srgbClr val="FF0000"/>
                </a:solidFill>
                <a:latin typeface="黑体" panose="02010600030101010101" pitchFamily="49" charset="-122"/>
              </a:rPr>
              <a:t>资产阶级革命</a:t>
            </a:r>
            <a:r>
              <a:rPr lang="zh-CN" altLang="en-US" dirty="0" smtClean="0">
                <a:solidFill>
                  <a:srgbClr val="000099"/>
                </a:solidFill>
                <a:latin typeface="黑体" panose="02010600030101010101" pitchFamily="49" charset="-122"/>
              </a:rPr>
              <a:t>思想舆论准备</a:t>
            </a:r>
          </a:p>
          <a:p>
            <a:pPr>
              <a:buFontTx/>
              <a:buNone/>
            </a:pP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4</a:t>
            </a:r>
            <a:r>
              <a:rPr lang="zh-CN" altLang="en-US" dirty="0" smtClean="0">
                <a:solidFill>
                  <a:srgbClr val="000099"/>
                </a:solidFill>
                <a:latin typeface="黑体" panose="02010600030101010101" pitchFamily="49" charset="-122"/>
              </a:rPr>
              <a:t>）奠定了民主政治基石，培育了西方</a:t>
            </a:r>
            <a:r>
              <a:rPr lang="zh-CN" altLang="en-US" dirty="0" smtClean="0">
                <a:solidFill>
                  <a:srgbClr val="FF0000"/>
                </a:solidFill>
                <a:latin typeface="黑体" panose="02010600030101010101" pitchFamily="49" charset="-122"/>
              </a:rPr>
              <a:t>资本主义体制</a:t>
            </a:r>
          </a:p>
          <a:p>
            <a:pPr>
              <a:buFontTx/>
              <a:buNone/>
            </a:pP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5</a:t>
            </a:r>
            <a:r>
              <a:rPr lang="zh-CN" altLang="en-US" dirty="0" smtClean="0">
                <a:solidFill>
                  <a:srgbClr val="000099"/>
                </a:solidFill>
                <a:latin typeface="黑体" panose="02010600030101010101" pitchFamily="49" charset="-122"/>
              </a:rPr>
              <a:t>）对</a:t>
            </a:r>
            <a:r>
              <a:rPr lang="zh-CN" altLang="en-US" dirty="0" smtClean="0">
                <a:solidFill>
                  <a:srgbClr val="FF0000"/>
                </a:solidFill>
                <a:latin typeface="黑体" panose="02010600030101010101" pitchFamily="49" charset="-122"/>
              </a:rPr>
              <a:t>世界政治</a:t>
            </a:r>
            <a:r>
              <a:rPr lang="zh-CN" altLang="en-US" dirty="0" smtClean="0">
                <a:solidFill>
                  <a:srgbClr val="000099"/>
                </a:solidFill>
                <a:latin typeface="黑体" panose="02010600030101010101" pitchFamily="49" charset="-122"/>
              </a:rPr>
              <a:t>发展产生重大影响，为人类社会创造了宝贵的精神财富</a:t>
            </a:r>
          </a:p>
          <a:p>
            <a:endParaRPr lang="zh-CN" alt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内容占位符 2"/>
          <p:cNvSpPr>
            <a:spLocks noGrp="1"/>
          </p:cNvSpPr>
          <p:nvPr>
            <p:ph idx="4294967295"/>
          </p:nvPr>
        </p:nvSpPr>
        <p:spPr>
          <a:xfrm>
            <a:off x="1208314" y="759732"/>
            <a:ext cx="8229600" cy="4768850"/>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a:t>
            </a:r>
            <a:r>
              <a:rPr lang="zh-CN" altLang="en-US" sz="2800" dirty="0" smtClean="0">
                <a:solidFill>
                  <a:srgbClr val="FF0000"/>
                </a:solidFill>
                <a:latin typeface="黑体" panose="02010600030101010101" pitchFamily="49" charset="-122"/>
              </a:rPr>
              <a:t>立法权</a:t>
            </a:r>
            <a:endParaRPr lang="en-US" altLang="zh-CN" sz="2800" dirty="0" smtClean="0">
              <a:solidFill>
                <a:srgbClr val="FF0000"/>
              </a:solidFill>
              <a:latin typeface="黑体" panose="02010600030101010101" pitchFamily="49"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内容占位符 2"/>
          <p:cNvSpPr>
            <a:spLocks noGrp="1"/>
          </p:cNvSpPr>
          <p:nvPr>
            <p:ph idx="4294967295"/>
          </p:nvPr>
        </p:nvSpPr>
        <p:spPr>
          <a:xfrm>
            <a:off x="1153886" y="424997"/>
            <a:ext cx="8988425" cy="5397500"/>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   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2099" name="Rectangle 5"/>
          <p:cNvSpPr txBox="1">
            <a:spLocks noChangeArrowheads="1"/>
          </p:cNvSpPr>
          <p:nvPr/>
        </p:nvSpPr>
        <p:spPr bwMode="auto">
          <a:xfrm>
            <a:off x="1684338" y="1844675"/>
            <a:ext cx="8424862" cy="330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dirty="0">
                <a:solidFill>
                  <a:srgbClr val="000099"/>
                </a:solidFill>
                <a:latin typeface="黑体" panose="02010600030101010101" pitchFamily="49" charset="-122"/>
              </a:rPr>
              <a:t>2.</a:t>
            </a:r>
            <a:r>
              <a:rPr lang="zh-CN" altLang="en-US" sz="2800" dirty="0">
                <a:solidFill>
                  <a:srgbClr val="000099"/>
                </a:solidFill>
                <a:latin typeface="黑体" panose="02010600030101010101" pitchFamily="49" charset="-122"/>
              </a:rPr>
              <a:t>两类政体：</a:t>
            </a:r>
            <a:endParaRPr lang="en-US" altLang="zh-CN" sz="2800" dirty="0">
              <a:solidFill>
                <a:srgbClr val="000099"/>
              </a:solidFill>
              <a:latin typeface="黑体" panose="02010600030101010101" pitchFamily="49" charset="-122"/>
            </a:endParaRPr>
          </a:p>
          <a:p>
            <a:pPr eaLnBrk="0" fontAlgn="base" hangingPunct="0">
              <a:lnSpc>
                <a:spcPct val="120000"/>
              </a:lnSpc>
              <a:spcBef>
                <a:spcPct val="0"/>
              </a:spcBef>
              <a:spcAft>
                <a:spcPct val="0"/>
              </a:spcAft>
              <a:buClr>
                <a:srgbClr val="E7E6E6"/>
              </a:buClr>
              <a:buSzPct val="75000"/>
              <a:buFontTx/>
              <a:buNone/>
            </a:pPr>
            <a:r>
              <a:rPr lang="zh-CN" altLang="en-US" sz="2800" dirty="0">
                <a:solidFill>
                  <a:srgbClr val="FF0000"/>
                </a:solidFill>
                <a:latin typeface="黑体" panose="02010600030101010101" pitchFamily="49" charset="-122"/>
              </a:rPr>
              <a:t>君主立宪制</a:t>
            </a:r>
            <a:r>
              <a:rPr lang="zh-CN" altLang="en-US" sz="2800" dirty="0">
                <a:solidFill>
                  <a:srgbClr val="000099"/>
                </a:solidFill>
                <a:latin typeface="黑体" panose="02010600030101010101" pitchFamily="49" charset="-122"/>
              </a:rPr>
              <a:t>：</a:t>
            </a:r>
          </a:p>
          <a:p>
            <a:pPr eaLnBrk="0" fontAlgn="base" hangingPunct="0">
              <a:lnSpc>
                <a:spcPct val="120000"/>
              </a:lnSpc>
              <a:spcBef>
                <a:spcPct val="0"/>
              </a:spcBef>
              <a:spcAft>
                <a:spcPct val="0"/>
              </a:spcAft>
              <a:buClr>
                <a:srgbClr val="E7E6E6"/>
              </a:buClr>
              <a:buSzPct val="75000"/>
              <a:buFontTx/>
              <a:buNone/>
            </a:pPr>
            <a:r>
              <a:rPr lang="zh-CN" altLang="en-US" sz="2800" dirty="0">
                <a:solidFill>
                  <a:srgbClr val="000099"/>
                </a:solidFill>
                <a:latin typeface="黑体" panose="02010600030101010101" pitchFamily="49" charset="-122"/>
                <a:sym typeface="Wingdings" panose="05000000000000000000" pitchFamily="2" charset="2"/>
              </a:rPr>
              <a:t>（</a:t>
            </a:r>
            <a:r>
              <a:rPr lang="en-US" altLang="zh-CN" sz="2800" dirty="0">
                <a:solidFill>
                  <a:srgbClr val="000099"/>
                </a:solidFill>
                <a:latin typeface="黑体" panose="02010600030101010101" pitchFamily="49" charset="-122"/>
                <a:sym typeface="Wingdings" panose="05000000000000000000" pitchFamily="2" charset="2"/>
              </a:rPr>
              <a:t>1</a:t>
            </a:r>
            <a:r>
              <a:rPr lang="zh-CN" altLang="en-US" sz="2800" dirty="0">
                <a:solidFill>
                  <a:srgbClr val="000099"/>
                </a:solidFill>
                <a:latin typeface="黑体" panose="02010600030101010101" pitchFamily="49" charset="-122"/>
                <a:sym typeface="Wingdings" panose="05000000000000000000" pitchFamily="2" charset="2"/>
              </a:rPr>
              <a:t>）议会制君主立宪制（英国）</a:t>
            </a:r>
          </a:p>
          <a:p>
            <a:pPr eaLnBrk="0" fontAlgn="base" hangingPunct="0">
              <a:lnSpc>
                <a:spcPct val="120000"/>
              </a:lnSpc>
              <a:spcBef>
                <a:spcPct val="0"/>
              </a:spcBef>
              <a:spcAft>
                <a:spcPct val="0"/>
              </a:spcAft>
              <a:buClr>
                <a:srgbClr val="E7E6E6"/>
              </a:buClr>
              <a:buSzPct val="75000"/>
              <a:buFontTx/>
              <a:buNone/>
            </a:pPr>
            <a:r>
              <a:rPr lang="zh-CN" altLang="en-US" sz="2800" dirty="0">
                <a:solidFill>
                  <a:srgbClr val="000099"/>
                </a:solidFill>
                <a:latin typeface="黑体" panose="02010600030101010101" pitchFamily="49" charset="-122"/>
                <a:sym typeface="Wingdings" panose="05000000000000000000" pitchFamily="2" charset="2"/>
              </a:rPr>
              <a:t>（</a:t>
            </a:r>
            <a:r>
              <a:rPr lang="en-US" altLang="zh-CN" sz="2800" dirty="0">
                <a:solidFill>
                  <a:srgbClr val="000099"/>
                </a:solidFill>
                <a:latin typeface="黑体" panose="02010600030101010101" pitchFamily="49" charset="-122"/>
                <a:sym typeface="Wingdings" panose="05000000000000000000" pitchFamily="2" charset="2"/>
              </a:rPr>
              <a:t>2</a:t>
            </a:r>
            <a:r>
              <a:rPr lang="zh-CN" altLang="en-US" sz="2800" dirty="0">
                <a:solidFill>
                  <a:srgbClr val="000099"/>
                </a:solidFill>
                <a:latin typeface="黑体" panose="02010600030101010101" pitchFamily="49" charset="-122"/>
                <a:sym typeface="Wingdings" panose="05000000000000000000" pitchFamily="2" charset="2"/>
              </a:rPr>
              <a:t>）二元制君主立宪制</a:t>
            </a:r>
            <a:endParaRPr lang="en-US" altLang="zh-CN" sz="2800" dirty="0">
              <a:solidFill>
                <a:srgbClr val="000099"/>
              </a:solidFill>
              <a:latin typeface="黑体" panose="02010600030101010101" pitchFamily="49" charset="-122"/>
              <a:sym typeface="Wingdings" panose="05000000000000000000" pitchFamily="2" charset="2"/>
            </a:endParaRPr>
          </a:p>
          <a:p>
            <a:pPr eaLnBrk="0" fontAlgn="base" hangingPunct="0">
              <a:lnSpc>
                <a:spcPct val="120000"/>
              </a:lnSpc>
              <a:spcBef>
                <a:spcPct val="0"/>
              </a:spcBef>
              <a:spcAft>
                <a:spcPct val="0"/>
              </a:spcAft>
              <a:buClr>
                <a:srgbClr val="E7E6E6"/>
              </a:buClr>
              <a:buSzPct val="75000"/>
              <a:buFontTx/>
              <a:buNone/>
            </a:pPr>
            <a:r>
              <a:rPr lang="zh-CN" altLang="en-US" sz="2800" dirty="0">
                <a:solidFill>
                  <a:srgbClr val="000099"/>
                </a:solidFill>
                <a:latin typeface="黑体" panose="02010600030101010101" pitchFamily="49" charset="-122"/>
                <a:sym typeface="Wingdings" panose="05000000000000000000" pitchFamily="2" charset="2"/>
              </a:rPr>
              <a:t>（</a:t>
            </a:r>
            <a:r>
              <a:rPr lang="en-US" altLang="zh-CN" sz="2800" dirty="0">
                <a:solidFill>
                  <a:srgbClr val="000099"/>
                </a:solidFill>
                <a:latin typeface="黑体" panose="02010600030101010101" pitchFamily="49" charset="-122"/>
                <a:sym typeface="Wingdings" panose="05000000000000000000" pitchFamily="2" charset="2"/>
              </a:rPr>
              <a:t>1871—1918</a:t>
            </a:r>
            <a:r>
              <a:rPr lang="zh-CN" altLang="en-US" sz="2800" dirty="0">
                <a:solidFill>
                  <a:srgbClr val="000099"/>
                </a:solidFill>
                <a:latin typeface="黑体" panose="02010600030101010101" pitchFamily="49" charset="-122"/>
                <a:sym typeface="Wingdings" panose="05000000000000000000" pitchFamily="2" charset="2"/>
              </a:rPr>
              <a:t>年德国；</a:t>
            </a:r>
            <a:r>
              <a:rPr lang="en-US" altLang="zh-CN" sz="2800" dirty="0">
                <a:solidFill>
                  <a:srgbClr val="000099"/>
                </a:solidFill>
                <a:latin typeface="黑体" panose="02010600030101010101" pitchFamily="49" charset="-122"/>
                <a:sym typeface="Wingdings" panose="05000000000000000000" pitchFamily="2" charset="2"/>
              </a:rPr>
              <a:t>1889—1945</a:t>
            </a:r>
            <a:r>
              <a:rPr lang="zh-CN" altLang="en-US" sz="2800" dirty="0">
                <a:solidFill>
                  <a:srgbClr val="000099"/>
                </a:solidFill>
                <a:latin typeface="黑体" panose="02010600030101010101" pitchFamily="49" charset="-122"/>
                <a:sym typeface="Wingdings" panose="05000000000000000000" pitchFamily="2" charset="2"/>
              </a:rPr>
              <a:t>年日本）</a:t>
            </a:r>
          </a:p>
          <a:p>
            <a:pPr eaLnBrk="0" fontAlgn="base" hangingPunct="0">
              <a:lnSpc>
                <a:spcPct val="120000"/>
              </a:lnSpc>
              <a:spcBef>
                <a:spcPct val="0"/>
              </a:spcBef>
              <a:spcAft>
                <a:spcPct val="0"/>
              </a:spcAft>
              <a:buClr>
                <a:srgbClr val="E7E6E6"/>
              </a:buClr>
              <a:buSzPct val="75000"/>
              <a:buFontTx/>
              <a:buNone/>
            </a:pPr>
            <a:r>
              <a:rPr lang="zh-CN" altLang="en-US" sz="2800" dirty="0">
                <a:solidFill>
                  <a:srgbClr val="FF0000"/>
                </a:solidFill>
                <a:latin typeface="黑体" panose="02010600030101010101" pitchFamily="49" charset="-122"/>
                <a:sym typeface="Wingdings" panose="05000000000000000000" pitchFamily="2" charset="2"/>
              </a:rPr>
              <a:t>民主共和制</a:t>
            </a:r>
            <a:r>
              <a:rPr lang="zh-CN" altLang="en-US" sz="2800" dirty="0">
                <a:solidFill>
                  <a:srgbClr val="000099"/>
                </a:solidFill>
                <a:latin typeface="黑体" panose="02010600030101010101" pitchFamily="49" charset="-122"/>
                <a:sym typeface="Wingdings" panose="05000000000000000000" pitchFamily="2" charset="2"/>
              </a:rPr>
              <a:t>：</a:t>
            </a:r>
            <a:r>
              <a:rPr lang="zh-CN" altLang="en-US" sz="3200" dirty="0">
                <a:solidFill>
                  <a:srgbClr val="000099"/>
                </a:solidFill>
                <a:latin typeface="Times New Roman" panose="02020603050405020304" pitchFamily="18" charset="0"/>
                <a:cs typeface="Times New Roman" panose="02020603050405020304" pitchFamily="18" charset="0"/>
                <a:sym typeface="Wingdings" panose="05000000000000000000" pitchFamily="2" charset="2"/>
              </a:rPr>
              <a:t> </a:t>
            </a:r>
          </a:p>
          <a:p>
            <a:pPr eaLnBrk="0" fontAlgn="base" hangingPunct="0">
              <a:lnSpc>
                <a:spcPct val="120000"/>
              </a:lnSpc>
              <a:spcBef>
                <a:spcPct val="0"/>
              </a:spcBef>
              <a:spcAft>
                <a:spcPct val="0"/>
              </a:spcAft>
              <a:buClr>
                <a:srgbClr val="E7E6E6"/>
              </a:buClr>
              <a:buSzPct val="75000"/>
              <a:buFontTx/>
              <a:buNone/>
            </a:pPr>
            <a:r>
              <a:rPr lang="zh-CN" altLang="en-US" sz="2800" dirty="0">
                <a:solidFill>
                  <a:srgbClr val="000099"/>
                </a:solidFill>
                <a:latin typeface="黑体" panose="02010600030101010101" pitchFamily="49" charset="-122"/>
                <a:sym typeface="Wingdings" panose="05000000000000000000" pitchFamily="2" charset="2"/>
              </a:rPr>
              <a:t>（</a:t>
            </a:r>
            <a:r>
              <a:rPr lang="en-US" altLang="zh-CN" sz="2800" dirty="0">
                <a:solidFill>
                  <a:srgbClr val="000099"/>
                </a:solidFill>
                <a:latin typeface="黑体" panose="02010600030101010101" pitchFamily="49" charset="-122"/>
                <a:sym typeface="Wingdings" panose="05000000000000000000" pitchFamily="2" charset="2"/>
              </a:rPr>
              <a:t>1</a:t>
            </a:r>
            <a:r>
              <a:rPr lang="zh-CN" altLang="en-US" sz="2800" dirty="0">
                <a:solidFill>
                  <a:srgbClr val="000099"/>
                </a:solidFill>
                <a:latin typeface="黑体" panose="02010600030101010101" pitchFamily="49" charset="-122"/>
                <a:sym typeface="Wingdings" panose="05000000000000000000" pitchFamily="2" charset="2"/>
              </a:rPr>
              <a:t>）总统制民主共和制（美国）</a:t>
            </a:r>
          </a:p>
          <a:p>
            <a:pPr eaLnBrk="0" fontAlgn="base" hangingPunct="0">
              <a:lnSpc>
                <a:spcPct val="130000"/>
              </a:lnSpc>
              <a:spcBef>
                <a:spcPct val="0"/>
              </a:spcBef>
              <a:spcAft>
                <a:spcPct val="0"/>
              </a:spcAft>
              <a:buClr>
                <a:srgbClr val="E7E6E6"/>
              </a:buClr>
              <a:buSzPct val="75000"/>
              <a:buFontTx/>
              <a:buNone/>
            </a:pPr>
            <a:r>
              <a:rPr lang="zh-CN" altLang="en-US" sz="2800" dirty="0">
                <a:solidFill>
                  <a:srgbClr val="000099"/>
                </a:solidFill>
                <a:latin typeface="黑体" panose="02010600030101010101" pitchFamily="49" charset="-122"/>
                <a:sym typeface="Wingdings" panose="05000000000000000000" pitchFamily="2" charset="2"/>
              </a:rPr>
              <a:t>（</a:t>
            </a:r>
            <a:r>
              <a:rPr lang="en-US" altLang="zh-CN" sz="2800" dirty="0">
                <a:solidFill>
                  <a:srgbClr val="000099"/>
                </a:solidFill>
                <a:latin typeface="黑体" panose="02010600030101010101" pitchFamily="49" charset="-122"/>
                <a:sym typeface="Wingdings" panose="05000000000000000000" pitchFamily="2" charset="2"/>
              </a:rPr>
              <a:t>2</a:t>
            </a:r>
            <a:r>
              <a:rPr lang="zh-CN" altLang="en-US" sz="2800" dirty="0">
                <a:solidFill>
                  <a:srgbClr val="000099"/>
                </a:solidFill>
                <a:latin typeface="黑体" panose="02010600030101010101" pitchFamily="49" charset="-122"/>
                <a:sym typeface="Wingdings" panose="05000000000000000000" pitchFamily="2" charset="2"/>
              </a:rPr>
              <a:t>）议会制民主共和制（法国）</a:t>
            </a:r>
            <a:endParaRPr lang="zh-CN" altLang="en-US" sz="2800" dirty="0">
              <a:solidFill>
                <a:srgbClr val="000099"/>
              </a:solidFill>
              <a:latin typeface="黑体" panose="02010600030101010101" pitchFamily="49"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内容占位符 2"/>
          <p:cNvSpPr>
            <a:spLocks noGrp="1"/>
          </p:cNvSpPr>
          <p:nvPr>
            <p:ph idx="4294967295"/>
          </p:nvPr>
        </p:nvSpPr>
        <p:spPr>
          <a:xfrm>
            <a:off x="957943" y="1004434"/>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  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3123" name="Rectangle 5"/>
          <p:cNvSpPr txBox="1">
            <a:spLocks noChangeArrowheads="1"/>
          </p:cNvSpPr>
          <p:nvPr/>
        </p:nvSpPr>
        <p:spPr bwMode="auto">
          <a:xfrm>
            <a:off x="1293178" y="2787333"/>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a:solidFill>
                  <a:srgbClr val="000099"/>
                </a:solidFill>
                <a:latin typeface="黑体" panose="02010600030101010101" pitchFamily="49" charset="-122"/>
              </a:rPr>
              <a:t>2.</a:t>
            </a:r>
            <a:r>
              <a:rPr lang="zh-CN" altLang="en-US" sz="2800">
                <a:solidFill>
                  <a:srgbClr val="000099"/>
                </a:solidFill>
                <a:latin typeface="黑体" panose="02010600030101010101" pitchFamily="49" charset="-122"/>
              </a:rPr>
              <a:t>两类政体</a:t>
            </a:r>
            <a:r>
              <a:rPr lang="zh-CN" altLang="en-US" sz="3200">
                <a:solidFill>
                  <a:srgbClr val="000099"/>
                </a:solidFill>
              </a:rPr>
              <a:t>：</a:t>
            </a:r>
            <a:endParaRPr lang="en-US" altLang="zh-CN" sz="3200">
              <a:solidFill>
                <a:srgbClr val="000099"/>
              </a:solidFill>
            </a:endParaRPr>
          </a:p>
        </p:txBody>
      </p:sp>
      <p:sp>
        <p:nvSpPr>
          <p:cNvPr id="133124" name="内容占位符 2"/>
          <p:cNvSpPr txBox="1"/>
          <p:nvPr/>
        </p:nvSpPr>
        <p:spPr bwMode="auto">
          <a:xfrm>
            <a:off x="1293178" y="3482658"/>
            <a:ext cx="8229600" cy="213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dirty="0">
                <a:solidFill>
                  <a:srgbClr val="000099"/>
                </a:solidFill>
                <a:latin typeface="黑体" panose="02010600030101010101" pitchFamily="49" charset="-122"/>
              </a:rPr>
              <a:t>3.</a:t>
            </a:r>
            <a:r>
              <a:rPr lang="zh-CN" altLang="en-US" sz="2800" dirty="0">
                <a:solidFill>
                  <a:srgbClr val="000099"/>
                </a:solidFill>
                <a:latin typeface="黑体" panose="02010600030101010101" pitchFamily="49" charset="-122"/>
              </a:rPr>
              <a:t>三大特征：</a:t>
            </a:r>
            <a:endParaRPr lang="en-US" altLang="zh-CN" sz="2800" dirty="0">
              <a:solidFill>
                <a:srgbClr val="000099"/>
              </a:solidFill>
              <a:latin typeface="黑体" panose="02010600030101010101" pitchFamily="49" charset="-122"/>
            </a:endParaRPr>
          </a:p>
          <a:p>
            <a:pPr fontAlgn="base">
              <a:lnSpc>
                <a:spcPct val="100000"/>
              </a:lnSpc>
              <a:spcBef>
                <a:spcPts val="1000"/>
              </a:spcBef>
              <a:spcAft>
                <a:spcPct val="0"/>
              </a:spcAft>
              <a:buFont typeface="Arial" panose="020B0604020202020204" pitchFamily="34" charset="0"/>
              <a:buNone/>
            </a:pPr>
            <a:r>
              <a:rPr lang="zh-CN" altLang="en-US" sz="2800" dirty="0">
                <a:solidFill>
                  <a:srgbClr val="000099"/>
                </a:solidFill>
                <a:latin typeface="黑体" panose="02010600030101010101" pitchFamily="49" charset="-122"/>
              </a:rPr>
              <a:t>（</a:t>
            </a:r>
            <a:r>
              <a:rPr lang="en-US" altLang="zh-CN" sz="2800" dirty="0">
                <a:solidFill>
                  <a:srgbClr val="000099"/>
                </a:solidFill>
                <a:latin typeface="黑体" panose="02010600030101010101" pitchFamily="49" charset="-122"/>
              </a:rPr>
              <a:t>1</a:t>
            </a:r>
            <a:r>
              <a:rPr lang="zh-CN" altLang="en-US"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议会</a:t>
            </a:r>
            <a:r>
              <a:rPr lang="zh-CN" altLang="en-US" sz="2800" dirty="0">
                <a:solidFill>
                  <a:srgbClr val="000099"/>
                </a:solidFill>
                <a:latin typeface="黑体" panose="02010600030101010101" pitchFamily="49" charset="-122"/>
              </a:rPr>
              <a:t>政治</a:t>
            </a:r>
            <a:endParaRPr lang="en-US" altLang="zh-CN" sz="2800" dirty="0">
              <a:solidFill>
                <a:srgbClr val="000099"/>
              </a:solidFill>
              <a:latin typeface="黑体" panose="02010600030101010101" pitchFamily="49" charset="-122"/>
            </a:endParaRPr>
          </a:p>
          <a:p>
            <a:pPr fontAlgn="base">
              <a:lnSpc>
                <a:spcPct val="100000"/>
              </a:lnSpc>
              <a:spcBef>
                <a:spcPts val="1000"/>
              </a:spcBef>
              <a:spcAft>
                <a:spcPct val="0"/>
              </a:spcAft>
              <a:buFont typeface="Arial" panose="020B0604020202020204" pitchFamily="34" charset="0"/>
              <a:buNone/>
            </a:pPr>
            <a:r>
              <a:rPr lang="zh-CN" altLang="en-US" sz="2800" dirty="0">
                <a:solidFill>
                  <a:srgbClr val="000099"/>
                </a:solidFill>
                <a:latin typeface="黑体" panose="02010600030101010101" pitchFamily="49" charset="-122"/>
              </a:rPr>
              <a:t>（</a:t>
            </a:r>
            <a:r>
              <a:rPr lang="en-US" altLang="zh-CN" sz="2800" dirty="0">
                <a:solidFill>
                  <a:srgbClr val="000099"/>
                </a:solidFill>
                <a:latin typeface="黑体" panose="02010600030101010101" pitchFamily="49" charset="-122"/>
              </a:rPr>
              <a:t>2</a:t>
            </a:r>
            <a:r>
              <a:rPr lang="zh-CN" altLang="en-US"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政党</a:t>
            </a:r>
            <a:r>
              <a:rPr lang="zh-CN" altLang="en-US" sz="2800" dirty="0">
                <a:solidFill>
                  <a:srgbClr val="000099"/>
                </a:solidFill>
                <a:latin typeface="黑体" panose="02010600030101010101" pitchFamily="49" charset="-122"/>
              </a:rPr>
              <a:t>政治</a:t>
            </a:r>
            <a:endParaRPr lang="en-US" altLang="zh-CN" sz="2800" dirty="0">
              <a:solidFill>
                <a:srgbClr val="000099"/>
              </a:solidFill>
              <a:latin typeface="黑体" panose="02010600030101010101" pitchFamily="49" charset="-122"/>
            </a:endParaRPr>
          </a:p>
          <a:p>
            <a:pPr fontAlgn="base">
              <a:lnSpc>
                <a:spcPct val="100000"/>
              </a:lnSpc>
              <a:spcBef>
                <a:spcPts val="1000"/>
              </a:spcBef>
              <a:spcAft>
                <a:spcPct val="0"/>
              </a:spcAft>
              <a:buFont typeface="Arial" panose="020B0604020202020204" pitchFamily="34" charset="0"/>
              <a:buNone/>
            </a:pPr>
            <a:r>
              <a:rPr lang="zh-CN" altLang="en-US" sz="2800" dirty="0">
                <a:solidFill>
                  <a:srgbClr val="000099"/>
                </a:solidFill>
                <a:latin typeface="黑体" panose="02010600030101010101" pitchFamily="49" charset="-122"/>
              </a:rPr>
              <a:t>（</a:t>
            </a:r>
            <a:r>
              <a:rPr lang="en-US" altLang="zh-CN" sz="2800" dirty="0">
                <a:solidFill>
                  <a:srgbClr val="000099"/>
                </a:solidFill>
                <a:latin typeface="黑体" panose="02010600030101010101" pitchFamily="49" charset="-122"/>
              </a:rPr>
              <a:t>3</a:t>
            </a:r>
            <a:r>
              <a:rPr lang="zh-CN" altLang="en-US"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分权</a:t>
            </a:r>
            <a:r>
              <a:rPr lang="zh-CN" altLang="en-US" sz="2800" dirty="0">
                <a:solidFill>
                  <a:srgbClr val="000099"/>
                </a:solidFill>
                <a:latin typeface="黑体" panose="02010600030101010101" pitchFamily="49" charset="-122"/>
              </a:rPr>
              <a:t>和制衡</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内容占位符 2"/>
          <p:cNvSpPr>
            <a:spLocks noGrp="1"/>
          </p:cNvSpPr>
          <p:nvPr>
            <p:ph idx="4294967295"/>
          </p:nvPr>
        </p:nvSpPr>
        <p:spPr>
          <a:xfrm>
            <a:off x="1077686" y="540431"/>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000099"/>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4147" name="Rectangle 5"/>
          <p:cNvSpPr txBox="1">
            <a:spLocks noChangeArrowheads="1"/>
          </p:cNvSpPr>
          <p:nvPr/>
        </p:nvSpPr>
        <p:spPr bwMode="auto">
          <a:xfrm>
            <a:off x="1195388" y="1989138"/>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a:solidFill>
                  <a:srgbClr val="000099"/>
                </a:solidFill>
                <a:latin typeface="黑体" panose="02010600030101010101" pitchFamily="49" charset="-122"/>
              </a:rPr>
              <a:t>2.</a:t>
            </a:r>
            <a:r>
              <a:rPr lang="zh-CN" altLang="en-US" sz="2800">
                <a:solidFill>
                  <a:srgbClr val="000099"/>
                </a:solidFill>
                <a:latin typeface="黑体" panose="02010600030101010101" pitchFamily="49" charset="-122"/>
              </a:rPr>
              <a:t>两类政体：</a:t>
            </a:r>
            <a:endParaRPr lang="en-US" altLang="zh-CN" sz="2800">
              <a:solidFill>
                <a:srgbClr val="000099"/>
              </a:solidFill>
              <a:latin typeface="黑体" panose="02010600030101010101" pitchFamily="49" charset="-122"/>
            </a:endParaRPr>
          </a:p>
        </p:txBody>
      </p:sp>
      <p:sp>
        <p:nvSpPr>
          <p:cNvPr id="134148" name="内容占位符 2"/>
          <p:cNvSpPr txBox="1"/>
          <p:nvPr/>
        </p:nvSpPr>
        <p:spPr bwMode="auto">
          <a:xfrm>
            <a:off x="1195388" y="2557463"/>
            <a:ext cx="8229600" cy="197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a:solidFill>
                  <a:srgbClr val="000099"/>
                </a:solidFill>
                <a:latin typeface="黑体" panose="02010600030101010101" pitchFamily="49" charset="-122"/>
              </a:rPr>
              <a:t>3.</a:t>
            </a:r>
            <a:r>
              <a:rPr lang="zh-CN" altLang="en-US" sz="2800">
                <a:solidFill>
                  <a:srgbClr val="000099"/>
                </a:solidFill>
                <a:latin typeface="黑体" panose="02010600030101010101" pitchFamily="49" charset="-122"/>
              </a:rPr>
              <a:t>三大特征：</a:t>
            </a:r>
            <a:endParaRPr lang="en-US" altLang="zh-CN" sz="2800">
              <a:solidFill>
                <a:srgbClr val="000099"/>
              </a:solidFill>
              <a:latin typeface="黑体" panose="02010600030101010101" pitchFamily="49" charset="-122"/>
            </a:endParaRPr>
          </a:p>
        </p:txBody>
      </p:sp>
      <p:sp>
        <p:nvSpPr>
          <p:cNvPr id="134149" name="内容占位符 2"/>
          <p:cNvSpPr txBox="1"/>
          <p:nvPr/>
        </p:nvSpPr>
        <p:spPr bwMode="auto">
          <a:xfrm>
            <a:off x="1238931" y="3091090"/>
            <a:ext cx="8229600" cy="26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4.</a:t>
            </a:r>
            <a:r>
              <a:rPr lang="zh-CN" altLang="en-US" sz="2800" dirty="0">
                <a:solidFill>
                  <a:srgbClr val="000099"/>
                </a:solidFill>
                <a:latin typeface="黑体" panose="02010600030101010101" pitchFamily="49" charset="-122"/>
              </a:rPr>
              <a:t>四大进程</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呼唤民主</a:t>
            </a:r>
            <a:r>
              <a:rPr lang="en-US" altLang="zh-CN"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观念</a:t>
            </a:r>
            <a:r>
              <a:rPr lang="zh-CN" altLang="en-US" sz="2800" dirty="0">
                <a:solidFill>
                  <a:srgbClr val="000099"/>
                </a:solidFill>
                <a:latin typeface="黑体" panose="02010600030101010101" pitchFamily="49" charset="-122"/>
              </a:rPr>
              <a:t>革命</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争取民主</a:t>
            </a:r>
            <a:r>
              <a:rPr lang="en-US" altLang="zh-CN"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政治</a:t>
            </a:r>
            <a:r>
              <a:rPr lang="zh-CN" altLang="en-US" sz="2800" dirty="0">
                <a:solidFill>
                  <a:srgbClr val="000099"/>
                </a:solidFill>
                <a:latin typeface="黑体" panose="02010600030101010101" pitchFamily="49" charset="-122"/>
              </a:rPr>
              <a:t>革命</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确立民主</a:t>
            </a:r>
            <a:r>
              <a:rPr lang="en-US" altLang="zh-CN" sz="2800" dirty="0">
                <a:solidFill>
                  <a:srgbClr val="000099"/>
                </a:solidFill>
                <a:latin typeface="黑体" panose="02010600030101010101" pitchFamily="49" charset="-122"/>
              </a:rPr>
              <a:t>——</a:t>
            </a:r>
            <a:r>
              <a:rPr lang="zh-CN" altLang="en-US" sz="2800" dirty="0">
                <a:solidFill>
                  <a:srgbClr val="FF0000"/>
                </a:solidFill>
                <a:latin typeface="黑体" panose="02010600030101010101" pitchFamily="49" charset="-122"/>
              </a:rPr>
              <a:t>制度</a:t>
            </a:r>
            <a:r>
              <a:rPr lang="zh-CN" altLang="en-US" sz="2800" dirty="0">
                <a:solidFill>
                  <a:srgbClr val="000099"/>
                </a:solidFill>
                <a:latin typeface="黑体" panose="02010600030101010101" pitchFamily="49" charset="-122"/>
              </a:rPr>
              <a:t>革命</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800" dirty="0">
                <a:solidFill>
                  <a:srgbClr val="000099"/>
                </a:solidFill>
                <a:latin typeface="黑体" panose="02010600030101010101" pitchFamily="49" charset="-122"/>
              </a:rPr>
              <a:t>完善民主</a:t>
            </a:r>
            <a:r>
              <a:rPr lang="en-US" altLang="zh-CN" sz="2800" dirty="0">
                <a:solidFill>
                  <a:srgbClr val="000099"/>
                </a:solidFill>
                <a:latin typeface="黑体" panose="02010600030101010101" pitchFamily="49" charset="-122"/>
              </a:rPr>
              <a:t>——</a:t>
            </a:r>
            <a:r>
              <a:rPr lang="zh-CN" altLang="en-US" sz="2800" dirty="0">
                <a:solidFill>
                  <a:srgbClr val="000099"/>
                </a:solidFill>
                <a:latin typeface="黑体" panose="02010600030101010101" pitchFamily="49" charset="-122"/>
              </a:rPr>
              <a:t>制度</a:t>
            </a:r>
            <a:r>
              <a:rPr lang="zh-CN" altLang="en-US" sz="2800" dirty="0">
                <a:solidFill>
                  <a:srgbClr val="FF0000"/>
                </a:solidFill>
                <a:latin typeface="黑体" panose="02010600030101010101" pitchFamily="49" charset="-122"/>
              </a:rPr>
              <a:t>改进</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内容占位符 2"/>
          <p:cNvSpPr>
            <a:spLocks noGrp="1"/>
          </p:cNvSpPr>
          <p:nvPr>
            <p:ph idx="4294967295"/>
          </p:nvPr>
        </p:nvSpPr>
        <p:spPr>
          <a:xfrm>
            <a:off x="620486" y="529545"/>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   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5171" name="Rectangle 5"/>
          <p:cNvSpPr txBox="1">
            <a:spLocks noChangeArrowheads="1"/>
          </p:cNvSpPr>
          <p:nvPr/>
        </p:nvSpPr>
        <p:spPr bwMode="auto">
          <a:xfrm>
            <a:off x="1195388" y="1989138"/>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dirty="0">
                <a:solidFill>
                  <a:srgbClr val="000099"/>
                </a:solidFill>
                <a:latin typeface="黑体" panose="02010600030101010101" pitchFamily="49" charset="-122"/>
              </a:rPr>
              <a:t>2.</a:t>
            </a:r>
            <a:r>
              <a:rPr lang="zh-CN" altLang="en-US" sz="2800" dirty="0">
                <a:solidFill>
                  <a:srgbClr val="000099"/>
                </a:solidFill>
                <a:latin typeface="黑体" panose="02010600030101010101" pitchFamily="49" charset="-122"/>
              </a:rPr>
              <a:t>两类政体：</a:t>
            </a:r>
            <a:endParaRPr lang="en-US" altLang="zh-CN" sz="2800" dirty="0">
              <a:solidFill>
                <a:srgbClr val="000099"/>
              </a:solidFill>
              <a:latin typeface="黑体" panose="02010600030101010101" pitchFamily="49" charset="-122"/>
            </a:endParaRPr>
          </a:p>
        </p:txBody>
      </p:sp>
      <p:sp>
        <p:nvSpPr>
          <p:cNvPr id="135172" name="内容占位符 2"/>
          <p:cNvSpPr txBox="1"/>
          <p:nvPr/>
        </p:nvSpPr>
        <p:spPr bwMode="auto">
          <a:xfrm>
            <a:off x="1195388" y="2557463"/>
            <a:ext cx="8229600" cy="197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a:solidFill>
                  <a:srgbClr val="000099"/>
                </a:solidFill>
                <a:latin typeface="黑体" panose="02010600030101010101" pitchFamily="49" charset="-122"/>
              </a:rPr>
              <a:t>3.</a:t>
            </a:r>
            <a:r>
              <a:rPr lang="zh-CN" altLang="en-US" sz="2800">
                <a:solidFill>
                  <a:srgbClr val="000099"/>
                </a:solidFill>
                <a:latin typeface="黑体" panose="02010600030101010101" pitchFamily="49" charset="-122"/>
              </a:rPr>
              <a:t>三大特征：</a:t>
            </a:r>
            <a:endParaRPr lang="en-US" altLang="zh-CN" sz="2800">
              <a:solidFill>
                <a:srgbClr val="000099"/>
              </a:solidFill>
              <a:latin typeface="黑体" panose="02010600030101010101" pitchFamily="49" charset="-122"/>
            </a:endParaRPr>
          </a:p>
        </p:txBody>
      </p:sp>
      <p:sp>
        <p:nvSpPr>
          <p:cNvPr id="135173" name="内容占位符 2"/>
          <p:cNvSpPr txBox="1"/>
          <p:nvPr/>
        </p:nvSpPr>
        <p:spPr bwMode="auto">
          <a:xfrm>
            <a:off x="1195388" y="3178175"/>
            <a:ext cx="8229600" cy="26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4.</a:t>
            </a:r>
            <a:r>
              <a:rPr lang="zh-CN" altLang="en-US" sz="2800">
                <a:solidFill>
                  <a:srgbClr val="000099"/>
                </a:solidFill>
                <a:latin typeface="黑体" panose="02010600030101010101" pitchFamily="49" charset="-122"/>
              </a:rPr>
              <a:t>四大进程</a:t>
            </a:r>
            <a:endParaRPr lang="en-US" altLang="zh-CN" sz="2800">
              <a:solidFill>
                <a:srgbClr val="000099"/>
              </a:solidFill>
              <a:latin typeface="黑体" panose="02010600030101010101" pitchFamily="49" charset="-122"/>
            </a:endParaRPr>
          </a:p>
        </p:txBody>
      </p:sp>
      <p:sp>
        <p:nvSpPr>
          <p:cNvPr id="135174" name="内容占位符 2"/>
          <p:cNvSpPr txBox="1"/>
          <p:nvPr/>
        </p:nvSpPr>
        <p:spPr bwMode="auto">
          <a:xfrm>
            <a:off x="1198563" y="3789363"/>
            <a:ext cx="3952875" cy="208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5.</a:t>
            </a:r>
            <a:r>
              <a:rPr lang="zh-CN" altLang="en-US" sz="2800" dirty="0">
                <a:solidFill>
                  <a:srgbClr val="000099"/>
                </a:solidFill>
                <a:latin typeface="黑体" panose="02010600030101010101" pitchFamily="49" charset="-122"/>
              </a:rPr>
              <a:t>多部文献</a:t>
            </a:r>
            <a:endParaRPr lang="en-US" altLang="zh-CN" sz="28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000" dirty="0">
                <a:solidFill>
                  <a:srgbClr val="FF0000"/>
                </a:solidFill>
                <a:latin typeface="黑体" panose="02010600030101010101" pitchFamily="49" charset="-122"/>
              </a:rPr>
              <a:t>第一类</a:t>
            </a:r>
            <a:r>
              <a:rPr lang="zh-CN" altLang="en-US" sz="2000" dirty="0">
                <a:solidFill>
                  <a:srgbClr val="000099"/>
                </a:solidFill>
                <a:latin typeface="黑体" panose="02010600030101010101" pitchFamily="49" charset="-122"/>
              </a:rPr>
              <a:t>：对封建制度的</a:t>
            </a:r>
            <a:r>
              <a:rPr lang="zh-CN" altLang="en-US" sz="2000" dirty="0">
                <a:solidFill>
                  <a:srgbClr val="FF0000"/>
                </a:solidFill>
                <a:latin typeface="黑体" panose="02010600030101010101" pitchFamily="49" charset="-122"/>
              </a:rPr>
              <a:t>抗议</a:t>
            </a:r>
            <a:endParaRPr lang="en-US" altLang="zh-CN" sz="2000" dirty="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zh-CN" altLang="en-US" sz="2000" dirty="0">
                <a:solidFill>
                  <a:srgbClr val="000099"/>
                </a:solidFill>
                <a:latin typeface="黑体" panose="02010600030101010101" pitchFamily="49" charset="-122"/>
              </a:rPr>
              <a:t>（</a:t>
            </a:r>
            <a:r>
              <a:rPr lang="en-US" altLang="zh-CN" sz="2000" dirty="0">
                <a:solidFill>
                  <a:srgbClr val="000099"/>
                </a:solidFill>
                <a:latin typeface="黑体" panose="02010600030101010101" pitchFamily="49" charset="-122"/>
              </a:rPr>
              <a:t>1</a:t>
            </a:r>
            <a:r>
              <a:rPr lang="zh-CN" altLang="en-US" sz="2000" dirty="0">
                <a:solidFill>
                  <a:srgbClr val="000099"/>
                </a:solidFill>
                <a:latin typeface="黑体" panose="02010600030101010101" pitchFamily="49" charset="-122"/>
              </a:rPr>
              <a:t>）《权利请愿书》</a:t>
            </a:r>
          </a:p>
          <a:p>
            <a:pPr fontAlgn="base">
              <a:lnSpc>
                <a:spcPct val="90000"/>
              </a:lnSpc>
              <a:spcBef>
                <a:spcPts val="1000"/>
              </a:spcBef>
              <a:spcAft>
                <a:spcPct val="0"/>
              </a:spcAft>
              <a:buFontTx/>
              <a:buNone/>
            </a:pPr>
            <a:r>
              <a:rPr lang="zh-CN" altLang="en-US" sz="2000" dirty="0">
                <a:solidFill>
                  <a:srgbClr val="000099"/>
                </a:solidFill>
                <a:latin typeface="黑体" panose="02010600030101010101" pitchFamily="49" charset="-122"/>
              </a:rPr>
              <a:t>（</a:t>
            </a:r>
            <a:r>
              <a:rPr lang="en-US" altLang="zh-CN" sz="2000" dirty="0">
                <a:solidFill>
                  <a:srgbClr val="000099"/>
                </a:solidFill>
                <a:latin typeface="黑体" panose="02010600030101010101" pitchFamily="49" charset="-122"/>
              </a:rPr>
              <a:t>2</a:t>
            </a:r>
            <a:r>
              <a:rPr lang="zh-CN" altLang="en-US" sz="2000" dirty="0">
                <a:solidFill>
                  <a:srgbClr val="000099"/>
                </a:solidFill>
                <a:latin typeface="黑体" panose="02010600030101010101" pitchFamily="49" charset="-122"/>
              </a:rPr>
              <a:t>）《大抗议书》</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2000" dirty="0">
              <a:solidFill>
                <a:prstClr val="black"/>
              </a:solidFill>
            </a:endParaRPr>
          </a:p>
        </p:txBody>
      </p:sp>
      <p:sp>
        <p:nvSpPr>
          <p:cNvPr id="135175" name="矩形 6"/>
          <p:cNvSpPr>
            <a:spLocks noChangeArrowheads="1"/>
          </p:cNvSpPr>
          <p:nvPr/>
        </p:nvSpPr>
        <p:spPr bwMode="auto">
          <a:xfrm>
            <a:off x="5151438" y="4337050"/>
            <a:ext cx="6096000" cy="117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lnSpc>
                <a:spcPct val="90000"/>
              </a:lnSpc>
              <a:spcBef>
                <a:spcPts val="1000"/>
              </a:spcBef>
              <a:spcAft>
                <a:spcPct val="0"/>
              </a:spcAft>
            </a:pPr>
            <a:r>
              <a:rPr lang="zh-CN" altLang="en-US" sz="2000" dirty="0">
                <a:solidFill>
                  <a:srgbClr val="FF0000"/>
                </a:solidFill>
                <a:latin typeface="黑体" panose="02010600030101010101" pitchFamily="49" charset="-122"/>
              </a:rPr>
              <a:t>第二类</a:t>
            </a:r>
            <a:r>
              <a:rPr lang="zh-CN" altLang="en-US" sz="2000" dirty="0">
                <a:solidFill>
                  <a:srgbClr val="000099"/>
                </a:solidFill>
                <a:latin typeface="黑体" panose="02010600030101010101" pitchFamily="49" charset="-122"/>
              </a:rPr>
              <a:t>：对封建制度的</a:t>
            </a:r>
            <a:r>
              <a:rPr lang="zh-CN" altLang="en-US" sz="2000" dirty="0">
                <a:solidFill>
                  <a:srgbClr val="FF0000"/>
                </a:solidFill>
                <a:latin typeface="黑体" panose="02010600030101010101" pitchFamily="49" charset="-122"/>
              </a:rPr>
              <a:t>宣战</a:t>
            </a:r>
            <a:endParaRPr lang="en-US" altLang="zh-CN" sz="2000" dirty="0">
              <a:solidFill>
                <a:srgbClr val="FF0000"/>
              </a:solidFill>
              <a:latin typeface="黑体" panose="02010600030101010101" pitchFamily="49" charset="-122"/>
            </a:endParaRPr>
          </a:p>
          <a:p>
            <a:pPr eaLnBrk="0" fontAlgn="base" hangingPunct="0">
              <a:lnSpc>
                <a:spcPct val="90000"/>
              </a:lnSpc>
              <a:spcBef>
                <a:spcPts val="1000"/>
              </a:spcBef>
              <a:spcAft>
                <a:spcPct val="0"/>
              </a:spcAft>
            </a:pPr>
            <a:r>
              <a:rPr lang="zh-CN" altLang="en-US" sz="2000" dirty="0">
                <a:solidFill>
                  <a:srgbClr val="000099"/>
                </a:solidFill>
                <a:latin typeface="黑体" panose="02010600030101010101" pitchFamily="49" charset="-122"/>
              </a:rPr>
              <a:t>（</a:t>
            </a:r>
            <a:r>
              <a:rPr lang="en-US" altLang="zh-CN" sz="2000" dirty="0">
                <a:solidFill>
                  <a:srgbClr val="000099"/>
                </a:solidFill>
                <a:latin typeface="黑体" panose="02010600030101010101" pitchFamily="49" charset="-122"/>
              </a:rPr>
              <a:t>1</a:t>
            </a:r>
            <a:r>
              <a:rPr lang="zh-CN" altLang="en-US" sz="2000" dirty="0">
                <a:solidFill>
                  <a:srgbClr val="000099"/>
                </a:solidFill>
                <a:latin typeface="黑体" panose="02010600030101010101" pitchFamily="49" charset="-122"/>
              </a:rPr>
              <a:t>）美国《独立宣言》</a:t>
            </a:r>
          </a:p>
          <a:p>
            <a:pPr eaLnBrk="0" fontAlgn="base" hangingPunct="0">
              <a:lnSpc>
                <a:spcPct val="90000"/>
              </a:lnSpc>
              <a:spcBef>
                <a:spcPts val="1000"/>
              </a:spcBef>
              <a:spcAft>
                <a:spcPct val="0"/>
              </a:spcAft>
            </a:pPr>
            <a:r>
              <a:rPr lang="zh-CN" altLang="en-US" sz="2000" dirty="0">
                <a:solidFill>
                  <a:srgbClr val="000099"/>
                </a:solidFill>
                <a:latin typeface="黑体" panose="02010600030101010101" pitchFamily="49" charset="-122"/>
              </a:rPr>
              <a:t>（</a:t>
            </a:r>
            <a:r>
              <a:rPr lang="en-US" altLang="zh-CN" sz="2000" dirty="0">
                <a:solidFill>
                  <a:srgbClr val="000099"/>
                </a:solidFill>
                <a:latin typeface="黑体" panose="02010600030101010101" pitchFamily="49" charset="-122"/>
              </a:rPr>
              <a:t>2</a:t>
            </a:r>
            <a:r>
              <a:rPr lang="zh-CN" altLang="en-US" sz="2000" dirty="0">
                <a:solidFill>
                  <a:srgbClr val="000099"/>
                </a:solidFill>
                <a:latin typeface="黑体" panose="02010600030101010101" pitchFamily="49" charset="-122"/>
              </a:rPr>
              <a:t>）法国《人权宣言》</a:t>
            </a:r>
            <a:endParaRPr lang="en-US" altLang="zh-CN" sz="2000" dirty="0">
              <a:solidFill>
                <a:srgbClr val="000099"/>
              </a:solidFill>
              <a:latin typeface="黑体" panose="02010600030101010101" pitchFamily="49"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内容占位符 2"/>
          <p:cNvSpPr>
            <a:spLocks noGrp="1"/>
          </p:cNvSpPr>
          <p:nvPr>
            <p:ph idx="4294967295"/>
          </p:nvPr>
        </p:nvSpPr>
        <p:spPr>
          <a:xfrm>
            <a:off x="1153886" y="496888"/>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6195" name="Rectangle 5"/>
          <p:cNvSpPr txBox="1">
            <a:spLocks noChangeArrowheads="1"/>
          </p:cNvSpPr>
          <p:nvPr/>
        </p:nvSpPr>
        <p:spPr bwMode="auto">
          <a:xfrm>
            <a:off x="1195388" y="1989138"/>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a:solidFill>
                  <a:srgbClr val="000099"/>
                </a:solidFill>
                <a:latin typeface="黑体" panose="02010600030101010101" pitchFamily="49" charset="-122"/>
              </a:rPr>
              <a:t>2.</a:t>
            </a:r>
            <a:r>
              <a:rPr lang="zh-CN" altLang="en-US" sz="2800">
                <a:solidFill>
                  <a:srgbClr val="000099"/>
                </a:solidFill>
                <a:latin typeface="黑体" panose="02010600030101010101" pitchFamily="49" charset="-122"/>
              </a:rPr>
              <a:t>两类政体：</a:t>
            </a:r>
            <a:endParaRPr lang="en-US" altLang="zh-CN" sz="2800">
              <a:solidFill>
                <a:srgbClr val="000099"/>
              </a:solidFill>
              <a:latin typeface="黑体" panose="02010600030101010101" pitchFamily="49" charset="-122"/>
            </a:endParaRPr>
          </a:p>
        </p:txBody>
      </p:sp>
      <p:sp>
        <p:nvSpPr>
          <p:cNvPr id="136196" name="内容占位符 2"/>
          <p:cNvSpPr txBox="1"/>
          <p:nvPr/>
        </p:nvSpPr>
        <p:spPr bwMode="auto">
          <a:xfrm>
            <a:off x="1195388" y="2557463"/>
            <a:ext cx="8229600" cy="197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a:solidFill>
                  <a:srgbClr val="000099"/>
                </a:solidFill>
                <a:latin typeface="黑体" panose="02010600030101010101" pitchFamily="49" charset="-122"/>
              </a:rPr>
              <a:t>3.</a:t>
            </a:r>
            <a:r>
              <a:rPr lang="zh-CN" altLang="en-US" sz="2800">
                <a:solidFill>
                  <a:srgbClr val="000099"/>
                </a:solidFill>
                <a:latin typeface="黑体" panose="02010600030101010101" pitchFamily="49" charset="-122"/>
              </a:rPr>
              <a:t>三大特征：</a:t>
            </a:r>
            <a:endParaRPr lang="en-US" altLang="zh-CN" sz="2800">
              <a:solidFill>
                <a:srgbClr val="000099"/>
              </a:solidFill>
              <a:latin typeface="黑体" panose="02010600030101010101" pitchFamily="49" charset="-122"/>
            </a:endParaRPr>
          </a:p>
        </p:txBody>
      </p:sp>
      <p:sp>
        <p:nvSpPr>
          <p:cNvPr id="136197" name="内容占位符 2"/>
          <p:cNvSpPr txBox="1"/>
          <p:nvPr/>
        </p:nvSpPr>
        <p:spPr bwMode="auto">
          <a:xfrm>
            <a:off x="1195388" y="3178175"/>
            <a:ext cx="8229600" cy="26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4.</a:t>
            </a:r>
            <a:r>
              <a:rPr lang="zh-CN" altLang="en-US" sz="2800">
                <a:solidFill>
                  <a:srgbClr val="000099"/>
                </a:solidFill>
                <a:latin typeface="黑体" panose="02010600030101010101" pitchFamily="49" charset="-122"/>
              </a:rPr>
              <a:t>四大进程</a:t>
            </a:r>
            <a:endParaRPr lang="en-US" altLang="zh-CN" sz="2800">
              <a:solidFill>
                <a:srgbClr val="000099"/>
              </a:solidFill>
              <a:latin typeface="黑体" panose="02010600030101010101" pitchFamily="49" charset="-122"/>
            </a:endParaRPr>
          </a:p>
        </p:txBody>
      </p:sp>
      <p:sp>
        <p:nvSpPr>
          <p:cNvPr id="136198" name="内容占位符 2"/>
          <p:cNvSpPr txBox="1"/>
          <p:nvPr/>
        </p:nvSpPr>
        <p:spPr bwMode="auto">
          <a:xfrm>
            <a:off x="1198563" y="3789363"/>
            <a:ext cx="3952875"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5.</a:t>
            </a:r>
            <a:r>
              <a:rPr lang="zh-CN" altLang="en-US" sz="2800">
                <a:solidFill>
                  <a:srgbClr val="000099"/>
                </a:solidFill>
                <a:latin typeface="黑体" panose="02010600030101010101" pitchFamily="49" charset="-122"/>
              </a:rPr>
              <a:t>多部文献</a:t>
            </a:r>
            <a:endParaRPr lang="en-US" altLang="zh-CN" sz="280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2000">
              <a:solidFill>
                <a:prstClr val="black"/>
              </a:solidFill>
            </a:endParaRPr>
          </a:p>
        </p:txBody>
      </p:sp>
      <p:sp>
        <p:nvSpPr>
          <p:cNvPr id="136199" name="内容占位符 2"/>
          <p:cNvSpPr txBox="1"/>
          <p:nvPr/>
        </p:nvSpPr>
        <p:spPr bwMode="auto">
          <a:xfrm>
            <a:off x="1574800" y="4365625"/>
            <a:ext cx="8229600" cy="212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zh-CN" altLang="en-US" sz="2000">
                <a:solidFill>
                  <a:srgbClr val="FF0000"/>
                </a:solidFill>
                <a:latin typeface="黑体" panose="02010600030101010101" pitchFamily="49" charset="-122"/>
              </a:rPr>
              <a:t>第三类</a:t>
            </a:r>
            <a:r>
              <a:rPr lang="zh-CN" altLang="en-US" sz="2000">
                <a:solidFill>
                  <a:srgbClr val="000099"/>
                </a:solidFill>
                <a:latin typeface="黑体" panose="02010600030101010101" pitchFamily="49" charset="-122"/>
              </a:rPr>
              <a:t>：对旧制度的判决和新制度的</a:t>
            </a:r>
            <a:r>
              <a:rPr lang="zh-CN" altLang="en-US" sz="2000">
                <a:solidFill>
                  <a:srgbClr val="FF0000"/>
                </a:solidFill>
                <a:latin typeface="黑体" panose="02010600030101010101" pitchFamily="49" charset="-122"/>
              </a:rPr>
              <a:t>确立</a:t>
            </a:r>
            <a:endParaRPr lang="en-US" altLang="zh-CN" sz="200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1</a:t>
            </a:r>
            <a:r>
              <a:rPr lang="zh-CN" altLang="en-US" sz="2000">
                <a:solidFill>
                  <a:srgbClr val="000099"/>
                </a:solidFill>
                <a:latin typeface="黑体" panose="02010600030101010101" pitchFamily="49" charset="-122"/>
              </a:rPr>
              <a:t>）英国</a:t>
            </a:r>
            <a:r>
              <a:rPr lang="en-US" altLang="zh-CN" sz="2000">
                <a:solidFill>
                  <a:srgbClr val="000099"/>
                </a:solidFill>
                <a:latin typeface="黑体" panose="02010600030101010101" pitchFamily="49" charset="-122"/>
              </a:rPr>
              <a:t>《</a:t>
            </a:r>
            <a:r>
              <a:rPr lang="zh-CN" altLang="en-US" sz="2000">
                <a:solidFill>
                  <a:srgbClr val="000099"/>
                </a:solidFill>
                <a:latin typeface="黑体" panose="02010600030101010101" pitchFamily="49" charset="-122"/>
              </a:rPr>
              <a:t>权利法案</a:t>
            </a:r>
            <a:r>
              <a:rPr lang="en-US" altLang="zh-CN" sz="2000">
                <a:solidFill>
                  <a:srgbClr val="000099"/>
                </a:solidFill>
                <a:latin typeface="黑体" panose="02010600030101010101" pitchFamily="49" charset="-122"/>
              </a:rPr>
              <a:t>》</a:t>
            </a: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1689</a:t>
            </a:r>
            <a:r>
              <a:rPr lang="zh-CN" altLang="en-US" sz="2000">
                <a:solidFill>
                  <a:srgbClr val="000099"/>
                </a:solidFill>
                <a:latin typeface="黑体" panose="02010600030101010101" pitchFamily="49" charset="-122"/>
              </a:rPr>
              <a:t>年）</a:t>
            </a:r>
            <a:endParaRPr lang="en-US" altLang="zh-CN" sz="200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2</a:t>
            </a:r>
            <a:r>
              <a:rPr lang="zh-CN" altLang="en-US" sz="2000">
                <a:solidFill>
                  <a:srgbClr val="000099"/>
                </a:solidFill>
                <a:latin typeface="黑体" panose="02010600030101010101" pitchFamily="49" charset="-122"/>
              </a:rPr>
              <a:t>）美国</a:t>
            </a:r>
            <a:r>
              <a:rPr lang="en-US" altLang="zh-CN" sz="2000">
                <a:solidFill>
                  <a:srgbClr val="000099"/>
                </a:solidFill>
                <a:latin typeface="黑体" panose="02010600030101010101" pitchFamily="49" charset="-122"/>
              </a:rPr>
              <a:t>《1787</a:t>
            </a:r>
            <a:r>
              <a:rPr lang="zh-CN" altLang="en-US" sz="2000">
                <a:solidFill>
                  <a:srgbClr val="000099"/>
                </a:solidFill>
                <a:latin typeface="黑体" panose="02010600030101010101" pitchFamily="49" charset="-122"/>
              </a:rPr>
              <a:t>年宪法</a:t>
            </a:r>
            <a:r>
              <a:rPr lang="en-US" altLang="zh-CN" sz="2000">
                <a:solidFill>
                  <a:srgbClr val="000099"/>
                </a:solidFill>
                <a:latin typeface="黑体" panose="02010600030101010101" pitchFamily="49" charset="-122"/>
              </a:rPr>
              <a:t>》</a:t>
            </a:r>
          </a:p>
          <a:p>
            <a:pPr fontAlgn="base">
              <a:lnSpc>
                <a:spcPct val="90000"/>
              </a:lnSpc>
              <a:spcBef>
                <a:spcPts val="1000"/>
              </a:spcBef>
              <a:spcAft>
                <a:spcPct val="0"/>
              </a:spcAft>
              <a:buFontTx/>
              <a:buNone/>
            </a:pP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3</a:t>
            </a:r>
            <a:r>
              <a:rPr lang="zh-CN" altLang="en-US" sz="2000">
                <a:solidFill>
                  <a:srgbClr val="000099"/>
                </a:solidFill>
                <a:latin typeface="黑体" panose="02010600030101010101" pitchFamily="49" charset="-122"/>
              </a:rPr>
              <a:t>）德国</a:t>
            </a:r>
            <a:r>
              <a:rPr lang="en-US" altLang="zh-CN" sz="2000">
                <a:solidFill>
                  <a:srgbClr val="000099"/>
                </a:solidFill>
                <a:latin typeface="黑体" panose="02010600030101010101" pitchFamily="49" charset="-122"/>
              </a:rPr>
              <a:t>《</a:t>
            </a:r>
            <a:r>
              <a:rPr lang="zh-CN" altLang="en-US" sz="2000">
                <a:solidFill>
                  <a:srgbClr val="000099"/>
                </a:solidFill>
                <a:latin typeface="黑体" panose="02010600030101010101" pitchFamily="49" charset="-122"/>
              </a:rPr>
              <a:t>德意志帝国宪法</a:t>
            </a:r>
            <a:r>
              <a:rPr lang="en-US" altLang="zh-CN" sz="2000">
                <a:solidFill>
                  <a:srgbClr val="000099"/>
                </a:solidFill>
                <a:latin typeface="黑体" panose="02010600030101010101" pitchFamily="49" charset="-122"/>
              </a:rPr>
              <a:t>》</a:t>
            </a: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1871</a:t>
            </a:r>
            <a:r>
              <a:rPr lang="zh-CN" altLang="en-US" sz="2000">
                <a:solidFill>
                  <a:srgbClr val="000099"/>
                </a:solidFill>
                <a:latin typeface="黑体" panose="02010600030101010101" pitchFamily="49" charset="-122"/>
              </a:rPr>
              <a:t>年）</a:t>
            </a:r>
            <a:endParaRPr lang="en-US" altLang="zh-CN" sz="200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000">
                <a:solidFill>
                  <a:srgbClr val="000099"/>
                </a:solidFill>
                <a:latin typeface="黑体" panose="02010600030101010101" pitchFamily="49" charset="-122"/>
              </a:rPr>
              <a:t>（</a:t>
            </a:r>
            <a:r>
              <a:rPr lang="en-US" altLang="zh-CN" sz="2000">
                <a:solidFill>
                  <a:srgbClr val="000099"/>
                </a:solidFill>
                <a:latin typeface="黑体" panose="02010600030101010101" pitchFamily="49" charset="-122"/>
              </a:rPr>
              <a:t>4</a:t>
            </a:r>
            <a:r>
              <a:rPr lang="zh-CN" altLang="en-US" sz="2000">
                <a:solidFill>
                  <a:srgbClr val="000099"/>
                </a:solidFill>
                <a:latin typeface="黑体" panose="02010600030101010101" pitchFamily="49" charset="-122"/>
              </a:rPr>
              <a:t>）法国</a:t>
            </a:r>
            <a:r>
              <a:rPr lang="en-US" altLang="zh-CN" sz="2000">
                <a:solidFill>
                  <a:srgbClr val="000099"/>
                </a:solidFill>
                <a:latin typeface="黑体" panose="02010600030101010101" pitchFamily="49" charset="-122"/>
              </a:rPr>
              <a:t>《1875</a:t>
            </a:r>
            <a:r>
              <a:rPr lang="zh-CN" altLang="en-US" sz="2000">
                <a:solidFill>
                  <a:srgbClr val="000099"/>
                </a:solidFill>
                <a:latin typeface="黑体" panose="02010600030101010101" pitchFamily="49" charset="-122"/>
              </a:rPr>
              <a:t>年宪法</a:t>
            </a:r>
            <a:r>
              <a:rPr lang="en-US" altLang="zh-CN" sz="2000">
                <a:solidFill>
                  <a:srgbClr val="000099"/>
                </a:solidFill>
                <a:latin typeface="黑体" panose="02010600030101010101" pitchFamily="49" charset="-122"/>
              </a:rPr>
              <a:t>》《</a:t>
            </a:r>
            <a:r>
              <a:rPr lang="zh-CN" altLang="en-US" sz="2000">
                <a:solidFill>
                  <a:srgbClr val="000099"/>
                </a:solidFill>
                <a:latin typeface="黑体" panose="02010600030101010101" pitchFamily="49" charset="-122"/>
              </a:rPr>
              <a:t>拿破仑法典</a:t>
            </a:r>
            <a:r>
              <a:rPr lang="en-US" altLang="zh-CN" sz="2000">
                <a:solidFill>
                  <a:srgbClr val="000099"/>
                </a:solidFill>
                <a:latin typeface="黑体" panose="02010600030101010101" pitchFamily="49" charset="-122"/>
              </a:rPr>
              <a:t>》</a:t>
            </a:r>
            <a:endParaRPr lang="zh-CN" altLang="en-US" sz="2000">
              <a:solidFill>
                <a:srgbClr val="000099"/>
              </a:solidFill>
              <a:latin typeface="黑体" panose="02010600030101010101" pitchFamily="49"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内容占位符 2"/>
          <p:cNvSpPr>
            <a:spLocks noGrp="1"/>
          </p:cNvSpPr>
          <p:nvPr>
            <p:ph idx="4294967295"/>
          </p:nvPr>
        </p:nvSpPr>
        <p:spPr>
          <a:xfrm>
            <a:off x="1197429" y="420688"/>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7219" name="Rectangle 5"/>
          <p:cNvSpPr txBox="1">
            <a:spLocks noChangeArrowheads="1"/>
          </p:cNvSpPr>
          <p:nvPr/>
        </p:nvSpPr>
        <p:spPr bwMode="auto">
          <a:xfrm>
            <a:off x="1195388" y="1989138"/>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a:solidFill>
                  <a:srgbClr val="000099"/>
                </a:solidFill>
                <a:latin typeface="黑体" panose="02010600030101010101" pitchFamily="49" charset="-122"/>
              </a:rPr>
              <a:t>2.</a:t>
            </a:r>
            <a:r>
              <a:rPr lang="zh-CN" altLang="en-US" sz="2800">
                <a:solidFill>
                  <a:srgbClr val="000099"/>
                </a:solidFill>
                <a:latin typeface="黑体" panose="02010600030101010101" pitchFamily="49" charset="-122"/>
              </a:rPr>
              <a:t>两类政体：</a:t>
            </a:r>
            <a:endParaRPr lang="en-US" altLang="zh-CN" sz="2800">
              <a:solidFill>
                <a:srgbClr val="000099"/>
              </a:solidFill>
              <a:latin typeface="黑体" panose="02010600030101010101" pitchFamily="49" charset="-122"/>
            </a:endParaRPr>
          </a:p>
        </p:txBody>
      </p:sp>
      <p:sp>
        <p:nvSpPr>
          <p:cNvPr id="137220" name="内容占位符 2"/>
          <p:cNvSpPr txBox="1"/>
          <p:nvPr/>
        </p:nvSpPr>
        <p:spPr bwMode="auto">
          <a:xfrm>
            <a:off x="1195388" y="2557463"/>
            <a:ext cx="8229600" cy="197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a:solidFill>
                  <a:srgbClr val="000099"/>
                </a:solidFill>
                <a:latin typeface="黑体" panose="02010600030101010101" pitchFamily="49" charset="-122"/>
              </a:rPr>
              <a:t>3.</a:t>
            </a:r>
            <a:r>
              <a:rPr lang="zh-CN" altLang="en-US" sz="2800">
                <a:solidFill>
                  <a:srgbClr val="000099"/>
                </a:solidFill>
                <a:latin typeface="黑体" panose="02010600030101010101" pitchFamily="49" charset="-122"/>
              </a:rPr>
              <a:t>三大特征：</a:t>
            </a:r>
            <a:endParaRPr lang="en-US" altLang="zh-CN" sz="2800">
              <a:solidFill>
                <a:srgbClr val="000099"/>
              </a:solidFill>
              <a:latin typeface="黑体" panose="02010600030101010101" pitchFamily="49" charset="-122"/>
            </a:endParaRPr>
          </a:p>
        </p:txBody>
      </p:sp>
      <p:sp>
        <p:nvSpPr>
          <p:cNvPr id="137221" name="内容占位符 2"/>
          <p:cNvSpPr txBox="1"/>
          <p:nvPr/>
        </p:nvSpPr>
        <p:spPr bwMode="auto">
          <a:xfrm>
            <a:off x="1195388" y="3178175"/>
            <a:ext cx="8229600" cy="26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4.</a:t>
            </a:r>
            <a:r>
              <a:rPr lang="zh-CN" altLang="en-US" sz="2800">
                <a:solidFill>
                  <a:srgbClr val="000099"/>
                </a:solidFill>
                <a:latin typeface="黑体" panose="02010600030101010101" pitchFamily="49" charset="-122"/>
              </a:rPr>
              <a:t>四大进程</a:t>
            </a:r>
            <a:endParaRPr lang="en-US" altLang="zh-CN" sz="2800">
              <a:solidFill>
                <a:srgbClr val="000099"/>
              </a:solidFill>
              <a:latin typeface="黑体" panose="02010600030101010101" pitchFamily="49" charset="-122"/>
            </a:endParaRPr>
          </a:p>
        </p:txBody>
      </p:sp>
      <p:sp>
        <p:nvSpPr>
          <p:cNvPr id="137222" name="内容占位符 2"/>
          <p:cNvSpPr txBox="1"/>
          <p:nvPr/>
        </p:nvSpPr>
        <p:spPr bwMode="auto">
          <a:xfrm>
            <a:off x="1198563" y="3789363"/>
            <a:ext cx="3952875"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5.</a:t>
            </a:r>
            <a:r>
              <a:rPr lang="zh-CN" altLang="en-US" sz="2800">
                <a:solidFill>
                  <a:srgbClr val="000099"/>
                </a:solidFill>
                <a:latin typeface="黑体" panose="02010600030101010101" pitchFamily="49" charset="-122"/>
              </a:rPr>
              <a:t>多部文献</a:t>
            </a:r>
            <a:endParaRPr lang="en-US" altLang="zh-CN" sz="280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2000">
              <a:solidFill>
                <a:prstClr val="black"/>
              </a:solidFill>
            </a:endParaRPr>
          </a:p>
        </p:txBody>
      </p:sp>
      <p:sp>
        <p:nvSpPr>
          <p:cNvPr id="137223" name="内容占位符 2"/>
          <p:cNvSpPr txBox="1"/>
          <p:nvPr/>
        </p:nvSpPr>
        <p:spPr bwMode="auto">
          <a:xfrm>
            <a:off x="3447212" y="3522597"/>
            <a:ext cx="72009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zh-CN" altLang="en-US" sz="2000" dirty="0" smtClean="0">
                <a:solidFill>
                  <a:srgbClr val="FF0000"/>
                </a:solidFill>
                <a:latin typeface="黑体" panose="02010600030101010101" pitchFamily="49" charset="-122"/>
              </a:rPr>
              <a:t>     第</a:t>
            </a:r>
            <a:r>
              <a:rPr lang="zh-CN" altLang="en-US" sz="2000" dirty="0">
                <a:solidFill>
                  <a:srgbClr val="FF0000"/>
                </a:solidFill>
                <a:latin typeface="黑体" panose="02010600030101010101" pitchFamily="49" charset="-122"/>
              </a:rPr>
              <a:t>四类：完善</a:t>
            </a:r>
            <a:r>
              <a:rPr lang="zh-CN" altLang="en-US" sz="2000" dirty="0">
                <a:solidFill>
                  <a:srgbClr val="000099"/>
                </a:solidFill>
                <a:latin typeface="黑体" panose="02010600030101010101" pitchFamily="49" charset="-122"/>
              </a:rPr>
              <a:t>民主制度的法律文献</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zh-CN" altLang="en-US" sz="2000" dirty="0" smtClean="0">
                <a:solidFill>
                  <a:srgbClr val="FF0000"/>
                </a:solidFill>
                <a:latin typeface="黑体" panose="02010600030101010101" pitchFamily="49" charset="-122"/>
              </a:rPr>
              <a:t>如：英国</a:t>
            </a:r>
            <a:endParaRPr lang="en-US" altLang="zh-CN" sz="2000" dirty="0">
              <a:solidFill>
                <a:srgbClr val="FF0000"/>
              </a:solidFill>
              <a:latin typeface="黑体" panose="02010600030101010101" pitchFamily="49" charset="-122"/>
            </a:endParaRPr>
          </a:p>
          <a:p>
            <a:pPr fontAlgn="base">
              <a:lnSpc>
                <a:spcPct val="90000"/>
              </a:lnSpc>
              <a:spcBef>
                <a:spcPts val="1000"/>
              </a:spcBef>
              <a:spcAft>
                <a:spcPct val="0"/>
              </a:spcAft>
              <a:buFontTx/>
              <a:buNone/>
            </a:pPr>
            <a:r>
              <a:rPr lang="en-US" altLang="zh-CN" sz="2000" dirty="0">
                <a:solidFill>
                  <a:srgbClr val="000099"/>
                </a:solidFill>
                <a:latin typeface="黑体" panose="02010600030101010101" pitchFamily="49" charset="-122"/>
              </a:rPr>
              <a:t>1832</a:t>
            </a:r>
            <a:r>
              <a:rPr lang="zh-CN" altLang="en-US" sz="2000" dirty="0">
                <a:solidFill>
                  <a:srgbClr val="000099"/>
                </a:solidFill>
                <a:latin typeface="黑体" panose="02010600030101010101" pitchFamily="49" charset="-122"/>
              </a:rPr>
              <a:t>年议会改革法案</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000" dirty="0">
                <a:solidFill>
                  <a:srgbClr val="000099"/>
                </a:solidFill>
                <a:latin typeface="黑体" panose="02010600030101010101" pitchFamily="49" charset="-122"/>
              </a:rPr>
              <a:t>1867</a:t>
            </a:r>
            <a:r>
              <a:rPr lang="zh-CN" altLang="en-US" sz="2000" dirty="0">
                <a:solidFill>
                  <a:srgbClr val="000099"/>
                </a:solidFill>
                <a:latin typeface="黑体" panose="02010600030101010101" pitchFamily="49" charset="-122"/>
              </a:rPr>
              <a:t>年第二次选举改革法案</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000" dirty="0">
                <a:solidFill>
                  <a:srgbClr val="000099"/>
                </a:solidFill>
                <a:latin typeface="黑体" panose="02010600030101010101" pitchFamily="49" charset="-122"/>
              </a:rPr>
              <a:t>1884</a:t>
            </a:r>
            <a:r>
              <a:rPr lang="zh-CN" altLang="en-US" sz="2000" dirty="0">
                <a:solidFill>
                  <a:srgbClr val="000099"/>
                </a:solidFill>
                <a:latin typeface="黑体" panose="02010600030101010101" pitchFamily="49" charset="-122"/>
              </a:rPr>
              <a:t>年格莱斯顿议会改革法案</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r>
              <a:rPr lang="en-US" altLang="zh-CN" sz="2000" dirty="0">
                <a:solidFill>
                  <a:srgbClr val="000099"/>
                </a:solidFill>
                <a:latin typeface="黑体" panose="02010600030101010101" pitchFamily="49" charset="-122"/>
              </a:rPr>
              <a:t>1918</a:t>
            </a:r>
            <a:r>
              <a:rPr lang="zh-CN" altLang="en-US" sz="2000" dirty="0">
                <a:solidFill>
                  <a:srgbClr val="000099"/>
                </a:solidFill>
                <a:latin typeface="黑体" panose="02010600030101010101" pitchFamily="49" charset="-122"/>
              </a:rPr>
              <a:t>年法案</a:t>
            </a:r>
            <a:endParaRPr lang="en-US" altLang="zh-CN" sz="2000" dirty="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2000" dirty="0">
              <a:solidFill>
                <a:prstClr val="black"/>
              </a:solidFill>
            </a:endParaRPr>
          </a:p>
        </p:txBody>
      </p:sp>
      <p:sp>
        <p:nvSpPr>
          <p:cNvPr id="137224" name="内容占位符 2"/>
          <p:cNvSpPr txBox="1"/>
          <p:nvPr/>
        </p:nvSpPr>
        <p:spPr bwMode="auto">
          <a:xfrm>
            <a:off x="7567295" y="2859088"/>
            <a:ext cx="3835400" cy="2119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endParaRPr lang="zh-CN" altLang="en-US" sz="1800" dirty="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1800" dirty="0">
              <a:solidFill>
                <a:srgbClr val="000099"/>
              </a:solidFill>
              <a:latin typeface="黑体" panose="02010600030101010101" pitchFamily="49" charset="-122"/>
            </a:endParaRP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内容占位符 2"/>
          <p:cNvSpPr>
            <a:spLocks noGrp="1"/>
          </p:cNvSpPr>
          <p:nvPr>
            <p:ph idx="4294967295"/>
          </p:nvPr>
        </p:nvSpPr>
        <p:spPr>
          <a:xfrm>
            <a:off x="1175658" y="464231"/>
            <a:ext cx="8988425" cy="2271712"/>
          </a:xfrm>
        </p:spPr>
        <p:txBody>
          <a:bodyPr/>
          <a:lstStyle/>
          <a:p>
            <a:pPr>
              <a:buFontTx/>
              <a:buNone/>
            </a:pPr>
            <a:r>
              <a:rPr lang="zh-CN" altLang="en-US" sz="2800" dirty="0" smtClean="0">
                <a:solidFill>
                  <a:srgbClr val="FF0000"/>
                </a:solidFill>
                <a:latin typeface="黑体" panose="02010600030101010101" pitchFamily="49" charset="-122"/>
              </a:rPr>
              <a:t>（二）理性制度的建立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FF0000"/>
                </a:solidFill>
                <a:latin typeface="黑体" panose="02010600030101010101" pitchFamily="49" charset="-122"/>
              </a:rPr>
              <a:t>                ——</a:t>
            </a:r>
            <a:r>
              <a:rPr lang="zh-CN" altLang="en-US" sz="2800" dirty="0" smtClean="0">
                <a:solidFill>
                  <a:srgbClr val="FF0000"/>
                </a:solidFill>
                <a:latin typeface="黑体" panose="02010600030101010101" pitchFamily="49" charset="-122"/>
              </a:rPr>
              <a:t>代议制民主的确立</a:t>
            </a:r>
            <a:endParaRPr lang="en-US" altLang="zh-CN" sz="2800" dirty="0" smtClean="0">
              <a:solidFill>
                <a:srgbClr val="FF0000"/>
              </a:solidFill>
              <a:latin typeface="黑体" panose="02010600030101010101" pitchFamily="49" charset="-122"/>
            </a:endParaRPr>
          </a:p>
          <a:p>
            <a:pPr>
              <a:buFontTx/>
              <a:buNone/>
            </a:pPr>
            <a:r>
              <a:rPr lang="en-US" altLang="zh-CN" sz="2800" dirty="0" smtClean="0">
                <a:solidFill>
                  <a:srgbClr val="000099"/>
                </a:solidFill>
                <a:latin typeface="黑体" panose="02010600030101010101" pitchFamily="49" charset="-122"/>
              </a:rPr>
              <a:t>1.</a:t>
            </a:r>
            <a:r>
              <a:rPr lang="zh-CN" altLang="en-US" sz="2800" dirty="0" smtClean="0">
                <a:solidFill>
                  <a:srgbClr val="000099"/>
                </a:solidFill>
                <a:latin typeface="黑体" panose="02010600030101010101" pitchFamily="49" charset="-122"/>
              </a:rPr>
              <a:t>一个核心：立法权</a:t>
            </a:r>
            <a:endParaRPr lang="en-US" altLang="zh-CN" sz="2800" dirty="0" smtClean="0">
              <a:solidFill>
                <a:srgbClr val="000099"/>
              </a:solidFill>
              <a:latin typeface="黑体" panose="02010600030101010101" pitchFamily="49" charset="-122"/>
            </a:endParaRPr>
          </a:p>
        </p:txBody>
      </p:sp>
      <p:sp>
        <p:nvSpPr>
          <p:cNvPr id="138243" name="Rectangle 5"/>
          <p:cNvSpPr txBox="1">
            <a:spLocks noChangeArrowheads="1"/>
          </p:cNvSpPr>
          <p:nvPr/>
        </p:nvSpPr>
        <p:spPr bwMode="auto">
          <a:xfrm>
            <a:off x="1195388" y="1989138"/>
            <a:ext cx="8424862"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eaLnBrk="0" fontAlgn="base" hangingPunct="0">
              <a:lnSpc>
                <a:spcPct val="120000"/>
              </a:lnSpc>
              <a:spcBef>
                <a:spcPct val="0"/>
              </a:spcBef>
              <a:spcAft>
                <a:spcPct val="0"/>
              </a:spcAft>
              <a:buClr>
                <a:srgbClr val="E7E6E6"/>
              </a:buClr>
              <a:buSzPct val="75000"/>
              <a:buFontTx/>
              <a:buNone/>
            </a:pPr>
            <a:r>
              <a:rPr lang="en-US" altLang="zh-CN" sz="2800" dirty="0">
                <a:solidFill>
                  <a:srgbClr val="000099"/>
                </a:solidFill>
                <a:latin typeface="黑体" panose="02010600030101010101" pitchFamily="49" charset="-122"/>
              </a:rPr>
              <a:t>2.</a:t>
            </a:r>
            <a:r>
              <a:rPr lang="zh-CN" altLang="en-US" sz="2800" dirty="0">
                <a:solidFill>
                  <a:srgbClr val="000099"/>
                </a:solidFill>
                <a:latin typeface="黑体" panose="02010600030101010101" pitchFamily="49" charset="-122"/>
              </a:rPr>
              <a:t>两类政体：</a:t>
            </a:r>
            <a:endParaRPr lang="en-US" altLang="zh-CN" sz="2800" dirty="0">
              <a:solidFill>
                <a:srgbClr val="000099"/>
              </a:solidFill>
              <a:latin typeface="黑体" panose="02010600030101010101" pitchFamily="49" charset="-122"/>
            </a:endParaRPr>
          </a:p>
        </p:txBody>
      </p:sp>
      <p:sp>
        <p:nvSpPr>
          <p:cNvPr id="138244" name="内容占位符 2"/>
          <p:cNvSpPr txBox="1"/>
          <p:nvPr/>
        </p:nvSpPr>
        <p:spPr bwMode="auto">
          <a:xfrm>
            <a:off x="1195388" y="2557463"/>
            <a:ext cx="8229600" cy="197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ts val="1000"/>
              </a:spcBef>
              <a:spcAft>
                <a:spcPct val="0"/>
              </a:spcAft>
              <a:buFont typeface="Arial" panose="020B0604020202020204" pitchFamily="34" charset="0"/>
              <a:buNone/>
            </a:pPr>
            <a:r>
              <a:rPr lang="en-US" altLang="zh-CN" sz="2800">
                <a:solidFill>
                  <a:srgbClr val="000099"/>
                </a:solidFill>
                <a:latin typeface="黑体" panose="02010600030101010101" pitchFamily="49" charset="-122"/>
              </a:rPr>
              <a:t>3.</a:t>
            </a:r>
            <a:r>
              <a:rPr lang="zh-CN" altLang="en-US" sz="2800">
                <a:solidFill>
                  <a:srgbClr val="000099"/>
                </a:solidFill>
                <a:latin typeface="黑体" panose="02010600030101010101" pitchFamily="49" charset="-122"/>
              </a:rPr>
              <a:t>三大特征：</a:t>
            </a:r>
            <a:endParaRPr lang="en-US" altLang="zh-CN" sz="2800">
              <a:solidFill>
                <a:srgbClr val="000099"/>
              </a:solidFill>
              <a:latin typeface="黑体" panose="02010600030101010101" pitchFamily="49" charset="-122"/>
            </a:endParaRPr>
          </a:p>
        </p:txBody>
      </p:sp>
      <p:sp>
        <p:nvSpPr>
          <p:cNvPr id="138245" name="内容占位符 2"/>
          <p:cNvSpPr txBox="1"/>
          <p:nvPr/>
        </p:nvSpPr>
        <p:spPr bwMode="auto">
          <a:xfrm>
            <a:off x="1195388" y="3178175"/>
            <a:ext cx="8229600" cy="269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4.</a:t>
            </a:r>
            <a:r>
              <a:rPr lang="zh-CN" altLang="en-US" sz="2800">
                <a:solidFill>
                  <a:srgbClr val="000099"/>
                </a:solidFill>
                <a:latin typeface="黑体" panose="02010600030101010101" pitchFamily="49" charset="-122"/>
              </a:rPr>
              <a:t>四大进程</a:t>
            </a:r>
            <a:endParaRPr lang="en-US" altLang="zh-CN" sz="2800">
              <a:solidFill>
                <a:srgbClr val="000099"/>
              </a:solidFill>
              <a:latin typeface="黑体" panose="02010600030101010101" pitchFamily="49" charset="-122"/>
            </a:endParaRPr>
          </a:p>
        </p:txBody>
      </p:sp>
      <p:sp>
        <p:nvSpPr>
          <p:cNvPr id="138246" name="内容占位符 2"/>
          <p:cNvSpPr txBox="1"/>
          <p:nvPr/>
        </p:nvSpPr>
        <p:spPr bwMode="auto">
          <a:xfrm>
            <a:off x="1198563" y="3789363"/>
            <a:ext cx="3952875"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a:solidFill>
                  <a:srgbClr val="000099"/>
                </a:solidFill>
                <a:latin typeface="黑体" panose="02010600030101010101" pitchFamily="49" charset="-122"/>
              </a:rPr>
              <a:t>5.</a:t>
            </a:r>
            <a:r>
              <a:rPr lang="zh-CN" altLang="en-US" sz="2800">
                <a:solidFill>
                  <a:srgbClr val="000099"/>
                </a:solidFill>
                <a:latin typeface="黑体" panose="02010600030101010101" pitchFamily="49" charset="-122"/>
              </a:rPr>
              <a:t>多部文献</a:t>
            </a:r>
            <a:endParaRPr lang="en-US" altLang="zh-CN" sz="2800">
              <a:solidFill>
                <a:srgbClr val="000099"/>
              </a:solidFill>
              <a:latin typeface="黑体" panose="02010600030101010101" pitchFamily="49" charset="-122"/>
            </a:endParaRPr>
          </a:p>
          <a:p>
            <a:pPr fontAlgn="base">
              <a:lnSpc>
                <a:spcPct val="90000"/>
              </a:lnSpc>
              <a:spcBef>
                <a:spcPts val="1000"/>
              </a:spcBef>
              <a:spcAft>
                <a:spcPct val="0"/>
              </a:spcAft>
              <a:buFontTx/>
              <a:buNone/>
            </a:pPr>
            <a:endParaRPr lang="zh-CN" altLang="en-US" sz="2000">
              <a:solidFill>
                <a:prstClr val="black"/>
              </a:solidFill>
            </a:endParaRPr>
          </a:p>
        </p:txBody>
      </p:sp>
      <p:sp>
        <p:nvSpPr>
          <p:cNvPr id="138247" name="Rectangle 3"/>
          <p:cNvSpPr txBox="1">
            <a:spLocks noChangeArrowheads="1"/>
          </p:cNvSpPr>
          <p:nvPr/>
        </p:nvSpPr>
        <p:spPr bwMode="auto">
          <a:xfrm>
            <a:off x="1195388" y="4371975"/>
            <a:ext cx="734853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Tx/>
              <a:buNone/>
            </a:pPr>
            <a:r>
              <a:rPr lang="en-US" altLang="zh-CN" sz="2800" dirty="0">
                <a:solidFill>
                  <a:srgbClr val="000099"/>
                </a:solidFill>
                <a:latin typeface="黑体" panose="02010600030101010101" pitchFamily="49" charset="-122"/>
              </a:rPr>
              <a:t>6</a:t>
            </a:r>
            <a:r>
              <a:rPr lang="en-US" altLang="zh-CN" sz="2800" dirty="0" smtClean="0">
                <a:solidFill>
                  <a:srgbClr val="000099"/>
                </a:solidFill>
                <a:latin typeface="黑体" panose="02010600030101010101" pitchFamily="49" charset="-122"/>
              </a:rPr>
              <a:t>.</a:t>
            </a:r>
            <a:r>
              <a:rPr lang="zh-CN" altLang="en-US" sz="2800" dirty="0" smtClean="0">
                <a:solidFill>
                  <a:srgbClr val="000099"/>
                </a:solidFill>
                <a:latin typeface="黑体" panose="02010600030101010101" pitchFamily="49" charset="-122"/>
              </a:rPr>
              <a:t>代</a:t>
            </a:r>
            <a:r>
              <a:rPr lang="zh-CN" altLang="en-US" sz="2800" dirty="0">
                <a:solidFill>
                  <a:srgbClr val="000099"/>
                </a:solidFill>
                <a:latin typeface="黑体" panose="02010600030101010101" pitchFamily="49" charset="-122"/>
              </a:rPr>
              <a:t>议制的地位：</a:t>
            </a:r>
          </a:p>
          <a:p>
            <a:pPr fontAlgn="base">
              <a:lnSpc>
                <a:spcPct val="90000"/>
              </a:lnSpc>
              <a:spcBef>
                <a:spcPts val="1000"/>
              </a:spcBef>
              <a:spcAft>
                <a:spcPct val="0"/>
              </a:spcAft>
              <a:buFontTx/>
              <a:buNone/>
            </a:pPr>
            <a:r>
              <a:rPr lang="zh-CN" altLang="en-US" dirty="0">
                <a:solidFill>
                  <a:srgbClr val="000099"/>
                </a:solidFill>
                <a:latin typeface="黑体" panose="02010600030101010101" pitchFamily="49" charset="-122"/>
              </a:rPr>
              <a:t>（</a:t>
            </a:r>
            <a:r>
              <a:rPr lang="en-US" altLang="zh-CN" dirty="0">
                <a:solidFill>
                  <a:srgbClr val="000099"/>
                </a:solidFill>
                <a:latin typeface="黑体" panose="02010600030101010101" pitchFamily="49" charset="-122"/>
              </a:rPr>
              <a:t>1</a:t>
            </a:r>
            <a:r>
              <a:rPr lang="zh-CN" altLang="en-US" dirty="0">
                <a:solidFill>
                  <a:srgbClr val="000099"/>
                </a:solidFill>
                <a:latin typeface="黑体" panose="02010600030101010101" pitchFamily="49" charset="-122"/>
              </a:rPr>
              <a:t>）近代世界</a:t>
            </a:r>
            <a:r>
              <a:rPr lang="zh-CN" altLang="en-US" dirty="0">
                <a:solidFill>
                  <a:srgbClr val="FF0000"/>
                </a:solidFill>
                <a:latin typeface="黑体" panose="02010600030101010101" pitchFamily="49" charset="-122"/>
              </a:rPr>
              <a:t>政治文明史</a:t>
            </a:r>
            <a:r>
              <a:rPr lang="zh-CN" altLang="en-US" dirty="0">
                <a:solidFill>
                  <a:srgbClr val="000099"/>
                </a:solidFill>
                <a:latin typeface="黑体" panose="02010600030101010101" pitchFamily="49" charset="-122"/>
              </a:rPr>
              <a:t>的伟大创举</a:t>
            </a:r>
          </a:p>
          <a:p>
            <a:pPr fontAlgn="base">
              <a:lnSpc>
                <a:spcPct val="90000"/>
              </a:lnSpc>
              <a:spcBef>
                <a:spcPts val="1000"/>
              </a:spcBef>
              <a:spcAft>
                <a:spcPct val="0"/>
              </a:spcAft>
              <a:buFontTx/>
              <a:buNone/>
            </a:pPr>
            <a:r>
              <a:rPr lang="zh-CN" altLang="en-US" dirty="0">
                <a:solidFill>
                  <a:srgbClr val="000099"/>
                </a:solidFill>
                <a:latin typeface="黑体" panose="02010600030101010101" pitchFamily="49" charset="-122"/>
              </a:rPr>
              <a:t>（</a:t>
            </a:r>
            <a:r>
              <a:rPr lang="en-US" altLang="zh-CN" dirty="0">
                <a:solidFill>
                  <a:srgbClr val="000099"/>
                </a:solidFill>
                <a:latin typeface="黑体" panose="02010600030101010101" pitchFamily="49" charset="-122"/>
              </a:rPr>
              <a:t>2</a:t>
            </a:r>
            <a:r>
              <a:rPr lang="zh-CN" altLang="en-US" dirty="0">
                <a:solidFill>
                  <a:srgbClr val="000099"/>
                </a:solidFill>
                <a:latin typeface="黑体" panose="02010600030101010101" pitchFamily="49" charset="-122"/>
              </a:rPr>
              <a:t>）人类政治</a:t>
            </a:r>
            <a:r>
              <a:rPr lang="zh-CN" altLang="en-US" dirty="0">
                <a:solidFill>
                  <a:srgbClr val="FF0000"/>
                </a:solidFill>
                <a:latin typeface="黑体" panose="02010600030101010101" pitchFamily="49" charset="-122"/>
              </a:rPr>
              <a:t>民主</a:t>
            </a:r>
            <a:r>
              <a:rPr lang="zh-CN" altLang="en-US" dirty="0">
                <a:solidFill>
                  <a:srgbClr val="000099"/>
                </a:solidFill>
                <a:latin typeface="黑体" panose="02010600030101010101" pitchFamily="49" charset="-122"/>
              </a:rPr>
              <a:t>领域的巨大进步</a:t>
            </a:r>
          </a:p>
          <a:p>
            <a:pPr fontAlgn="base">
              <a:lnSpc>
                <a:spcPct val="90000"/>
              </a:lnSpc>
              <a:spcBef>
                <a:spcPts val="1000"/>
              </a:spcBef>
              <a:spcAft>
                <a:spcPct val="0"/>
              </a:spcAft>
              <a:buFontTx/>
              <a:buNone/>
            </a:pPr>
            <a:r>
              <a:rPr lang="zh-CN" altLang="en-US" dirty="0">
                <a:solidFill>
                  <a:srgbClr val="000099"/>
                </a:solidFill>
                <a:latin typeface="黑体" panose="02010600030101010101" pitchFamily="49" charset="-122"/>
              </a:rPr>
              <a:t>（</a:t>
            </a:r>
            <a:r>
              <a:rPr lang="en-US" altLang="zh-CN" dirty="0">
                <a:solidFill>
                  <a:srgbClr val="000099"/>
                </a:solidFill>
                <a:latin typeface="黑体" panose="02010600030101010101" pitchFamily="49" charset="-122"/>
              </a:rPr>
              <a:t>3</a:t>
            </a:r>
            <a:r>
              <a:rPr lang="zh-CN" altLang="en-US" dirty="0">
                <a:solidFill>
                  <a:srgbClr val="000099"/>
                </a:solidFill>
                <a:latin typeface="黑体" panose="02010600030101010101" pitchFamily="49" charset="-122"/>
              </a:rPr>
              <a:t>）推动了资本主义</a:t>
            </a:r>
            <a:r>
              <a:rPr lang="zh-CN" altLang="en-US" dirty="0">
                <a:solidFill>
                  <a:srgbClr val="FF0000"/>
                </a:solidFill>
                <a:latin typeface="黑体" panose="02010600030101010101" pitchFamily="49" charset="-122"/>
              </a:rPr>
              <a:t>经济</a:t>
            </a:r>
            <a:r>
              <a:rPr lang="zh-CN" altLang="en-US" dirty="0">
                <a:solidFill>
                  <a:srgbClr val="000099"/>
                </a:solidFill>
                <a:latin typeface="黑体" panose="02010600030101010101" pitchFamily="49" charset="-122"/>
              </a:rPr>
              <a:t>发展和人类社会的进步</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p:txBody>
          <a:bodyPr/>
          <a:lstStyle/>
          <a:p>
            <a:endParaRPr lang="zh-CN" altLang="en-US" smtClean="0"/>
          </a:p>
        </p:txBody>
      </p:sp>
      <p:sp>
        <p:nvSpPr>
          <p:cNvPr id="3" name="内容占位符 2"/>
          <p:cNvSpPr>
            <a:spLocks noGrp="1"/>
          </p:cNvSpPr>
          <p:nvPr>
            <p:ph idx="1"/>
          </p:nvPr>
        </p:nvSpPr>
        <p:spPr/>
        <p:txBody>
          <a:bodyPr/>
          <a:lstStyle/>
          <a:p>
            <a:endParaRPr lang="zh-CN" altLang="en-US" noProof="1"/>
          </a:p>
        </p:txBody>
      </p:sp>
      <p:graphicFrame>
        <p:nvGraphicFramePr>
          <p:cNvPr id="18435" name="Object 2" descr="image4"/>
          <p:cNvGraphicFramePr>
            <a:graphicFrameLocks/>
          </p:cNvGraphicFramePr>
          <p:nvPr/>
        </p:nvGraphicFramePr>
        <p:xfrm>
          <a:off x="463666" y="777542"/>
          <a:ext cx="10723418" cy="5549566"/>
        </p:xfrm>
        <a:graphic>
          <a:graphicData uri="http://schemas.openxmlformats.org/presentationml/2006/ole">
            <p:oleObj spid="_x0000_s34818" r:id="rId3" imgW="0" imgH="0" progId="StaticMetafile">
              <p:embed/>
            </p:oleObj>
          </a:graphicData>
        </a:graphic>
      </p:graphicFrame>
      <p:sp>
        <p:nvSpPr>
          <p:cNvPr id="18436" name="Text Box 3"/>
          <p:cNvSpPr txBox="1">
            <a:spLocks noChangeArrowheads="1"/>
          </p:cNvSpPr>
          <p:nvPr/>
        </p:nvSpPr>
        <p:spPr bwMode="auto">
          <a:xfrm rot="-462794">
            <a:off x="3016597" y="2507891"/>
            <a:ext cx="6210531" cy="1383516"/>
          </a:xfrm>
          <a:prstGeom prst="rect">
            <a:avLst/>
          </a:prstGeom>
          <a:noFill/>
          <a:ln w="9525">
            <a:noFill/>
            <a:miter lim="800000"/>
            <a:headEnd/>
            <a:tailEnd/>
          </a:ln>
        </p:spPr>
        <p:txBody>
          <a:bodyPr lIns="89976" tIns="44988" rIns="89976" bIns="44988">
            <a:spAutoFit/>
          </a:bodyPr>
          <a:lstStyle/>
          <a:p>
            <a:pPr algn="ctr"/>
            <a:r>
              <a:rPr lang="zh-CN" altLang="en-US" sz="4800">
                <a:solidFill>
                  <a:srgbClr val="FF0000"/>
                </a:solidFill>
                <a:latin typeface="黑体" pitchFamily="49" charset="-122"/>
                <a:ea typeface="黑体" pitchFamily="49" charset="-122"/>
              </a:rPr>
              <a:t>不争的事实</a:t>
            </a:r>
          </a:p>
          <a:p>
            <a:pPr algn="ctr"/>
            <a:r>
              <a:rPr lang="zh-CN" altLang="en-US" sz="3600">
                <a:solidFill>
                  <a:srgbClr val="002060"/>
                </a:solidFill>
                <a:latin typeface="黑体" pitchFamily="49" charset="-122"/>
                <a:ea typeface="黑体" pitchFamily="49" charset="-122"/>
              </a:rPr>
              <a:t>备考与高考有差距</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内容占位符 2"/>
          <p:cNvSpPr>
            <a:spLocks noGrp="1"/>
          </p:cNvSpPr>
          <p:nvPr>
            <p:ph idx="4294967295"/>
          </p:nvPr>
        </p:nvSpPr>
        <p:spPr>
          <a:xfrm>
            <a:off x="1325790" y="858384"/>
            <a:ext cx="9864725" cy="4525962"/>
          </a:xfrm>
        </p:spPr>
        <p:txBody>
          <a:bodyPr/>
          <a:lstStyle/>
          <a:p>
            <a:pPr>
              <a:buFontTx/>
              <a:buNone/>
            </a:pPr>
            <a:r>
              <a:rPr lang="zh-CN" altLang="en-US" sz="4000" dirty="0" smtClean="0">
                <a:solidFill>
                  <a:srgbClr val="FF0000"/>
                </a:solidFill>
                <a:latin typeface="黑体" panose="02010600030101010101" pitchFamily="49" charset="-122"/>
              </a:rPr>
              <a:t>（三）英美在制度创新中的贡献</a:t>
            </a:r>
            <a:endParaRPr lang="en-US" altLang="zh-CN" sz="4000" dirty="0" smtClean="0">
              <a:solidFill>
                <a:srgbClr val="FF0000"/>
              </a:solidFill>
              <a:latin typeface="黑体" panose="02010600030101010101" pitchFamily="49" charset="-122"/>
            </a:endParaRPr>
          </a:p>
          <a:p>
            <a:pPr>
              <a:buFontTx/>
              <a:buNone/>
            </a:pPr>
            <a:r>
              <a:rPr lang="en-US" altLang="zh-CN" sz="4000" dirty="0" smtClean="0">
                <a:solidFill>
                  <a:srgbClr val="000099"/>
                </a:solidFill>
                <a:latin typeface="黑体" panose="02010600030101010101" pitchFamily="49" charset="-122"/>
              </a:rPr>
              <a:t>1.</a:t>
            </a:r>
            <a:r>
              <a:rPr lang="zh-CN" altLang="en-US" sz="4000" dirty="0" smtClean="0">
                <a:solidFill>
                  <a:srgbClr val="FF0000"/>
                </a:solidFill>
                <a:latin typeface="黑体" panose="02010600030101010101" pitchFamily="49" charset="-122"/>
              </a:rPr>
              <a:t>英国</a:t>
            </a:r>
            <a:r>
              <a:rPr lang="zh-CN" altLang="en-US" sz="4000" dirty="0" smtClean="0">
                <a:solidFill>
                  <a:srgbClr val="000099"/>
                </a:solidFill>
                <a:latin typeface="黑体" panose="02010600030101010101" pitchFamily="49" charset="-122"/>
              </a:rPr>
              <a:t>对民主制度的贡献</a:t>
            </a:r>
            <a:endParaRPr lang="en-US" altLang="zh-CN" sz="4000" dirty="0" smtClean="0">
              <a:solidFill>
                <a:srgbClr val="000099"/>
              </a:solidFill>
              <a:latin typeface="黑体" panose="02010600030101010101" pitchFamily="49" charset="-122"/>
            </a:endParaRPr>
          </a:p>
          <a:p>
            <a:pPr>
              <a:buFontTx/>
              <a:buNone/>
            </a:pPr>
            <a:r>
              <a:rPr lang="zh-CN" altLang="en-US" sz="4000" dirty="0" smtClean="0">
                <a:solidFill>
                  <a:srgbClr val="FF0000"/>
                </a:solidFill>
                <a:latin typeface="黑体" panose="02010600030101010101" pitchFamily="49" charset="-122"/>
              </a:rPr>
              <a:t>（</a:t>
            </a:r>
            <a:r>
              <a:rPr lang="en-US" altLang="zh-CN" sz="4000" dirty="0" smtClean="0">
                <a:solidFill>
                  <a:srgbClr val="FF0000"/>
                </a:solidFill>
                <a:latin typeface="黑体" panose="02010600030101010101" pitchFamily="49" charset="-122"/>
              </a:rPr>
              <a:t>1</a:t>
            </a:r>
            <a:r>
              <a:rPr lang="zh-CN" altLang="en-US" sz="4000" dirty="0" smtClean="0">
                <a:solidFill>
                  <a:srgbClr val="FF0000"/>
                </a:solidFill>
                <a:latin typeface="黑体" panose="02010600030101010101" pitchFamily="49" charset="-122"/>
              </a:rPr>
              <a:t>）政治体制：</a:t>
            </a:r>
            <a:r>
              <a:rPr lang="zh-CN" altLang="en-US" sz="4000" dirty="0" smtClean="0">
                <a:solidFill>
                  <a:srgbClr val="000099"/>
                </a:solidFill>
                <a:latin typeface="黑体" panose="02010600030101010101" pitchFamily="49" charset="-122"/>
              </a:rPr>
              <a:t>君主立宪</a:t>
            </a:r>
            <a:endParaRPr lang="en-US" altLang="zh-CN" sz="4000" dirty="0" smtClean="0">
              <a:solidFill>
                <a:srgbClr val="000099"/>
              </a:solidFill>
              <a:latin typeface="黑体" panose="02010600030101010101" pitchFamily="49" charset="-122"/>
            </a:endParaRPr>
          </a:p>
          <a:p>
            <a:pPr>
              <a:buFontTx/>
              <a:buNone/>
            </a:pPr>
            <a:r>
              <a:rPr lang="zh-CN" altLang="en-US" sz="4000" dirty="0" smtClean="0">
                <a:solidFill>
                  <a:srgbClr val="FF0000"/>
                </a:solidFill>
                <a:latin typeface="黑体" panose="02010600030101010101" pitchFamily="49" charset="-122"/>
              </a:rPr>
              <a:t>（</a:t>
            </a:r>
            <a:r>
              <a:rPr lang="en-US" altLang="zh-CN" sz="4000" dirty="0" smtClean="0">
                <a:solidFill>
                  <a:srgbClr val="FF0000"/>
                </a:solidFill>
                <a:latin typeface="黑体" panose="02010600030101010101" pitchFamily="49" charset="-122"/>
              </a:rPr>
              <a:t>2</a:t>
            </a:r>
            <a:r>
              <a:rPr lang="zh-CN" altLang="en-US" sz="4000" dirty="0" smtClean="0">
                <a:solidFill>
                  <a:srgbClr val="FF0000"/>
                </a:solidFill>
                <a:latin typeface="黑体" panose="02010600030101010101" pitchFamily="49" charset="-122"/>
              </a:rPr>
              <a:t>）政治运行：</a:t>
            </a:r>
            <a:r>
              <a:rPr lang="zh-CN" altLang="en-US" sz="4000" dirty="0" smtClean="0">
                <a:solidFill>
                  <a:srgbClr val="000099"/>
                </a:solidFill>
                <a:latin typeface="黑体" panose="02010600030101010101" pitchFamily="49" charset="-122"/>
              </a:rPr>
              <a:t>议会制度、政党政治、内阁制、文官制</a:t>
            </a:r>
            <a:endParaRPr lang="en-US" altLang="zh-CN" sz="4000" dirty="0" smtClean="0">
              <a:solidFill>
                <a:srgbClr val="000099"/>
              </a:solidFill>
              <a:latin typeface="黑体" panose="02010600030101010101" pitchFamily="49" charset="-122"/>
            </a:endParaRPr>
          </a:p>
          <a:p>
            <a:pPr>
              <a:buFontTx/>
              <a:buNone/>
            </a:pPr>
            <a:r>
              <a:rPr lang="zh-CN" altLang="en-US" sz="4000" dirty="0" smtClean="0">
                <a:solidFill>
                  <a:srgbClr val="FF0000"/>
                </a:solidFill>
                <a:latin typeface="黑体" panose="02010600030101010101" pitchFamily="49" charset="-122"/>
              </a:rPr>
              <a:t>（</a:t>
            </a:r>
            <a:r>
              <a:rPr lang="en-US" altLang="zh-CN" sz="4000" dirty="0" smtClean="0">
                <a:solidFill>
                  <a:srgbClr val="FF0000"/>
                </a:solidFill>
                <a:latin typeface="黑体" panose="02010600030101010101" pitchFamily="49" charset="-122"/>
              </a:rPr>
              <a:t>3</a:t>
            </a:r>
            <a:r>
              <a:rPr lang="zh-CN" altLang="en-US" sz="4000" dirty="0" smtClean="0">
                <a:solidFill>
                  <a:srgbClr val="FF0000"/>
                </a:solidFill>
                <a:latin typeface="黑体" panose="02010600030101010101" pitchFamily="49" charset="-122"/>
              </a:rPr>
              <a:t>）政治原则：</a:t>
            </a:r>
            <a:r>
              <a:rPr lang="zh-CN" altLang="en-US" sz="4000" dirty="0" smtClean="0">
                <a:solidFill>
                  <a:srgbClr val="000099"/>
                </a:solidFill>
                <a:latin typeface="黑体" panose="02010600030101010101" pitchFamily="49" charset="-122"/>
              </a:rPr>
              <a:t>分权原则、全民选举原则</a:t>
            </a:r>
            <a:endParaRPr lang="en-US" altLang="zh-CN" sz="4000" dirty="0" smtClean="0">
              <a:solidFill>
                <a:srgbClr val="000099"/>
              </a:solidFill>
              <a:latin typeface="黑体" panose="02010600030101010101" pitchFamily="49" charset="-122"/>
            </a:endParaRPr>
          </a:p>
          <a:p>
            <a:pPr>
              <a:buFontTx/>
              <a:buNone/>
            </a:pPr>
            <a:r>
              <a:rPr lang="zh-CN" altLang="en-US" sz="4000" dirty="0" smtClean="0">
                <a:solidFill>
                  <a:srgbClr val="FF0000"/>
                </a:solidFill>
                <a:latin typeface="黑体" panose="02010600030101010101" pitchFamily="49" charset="-122"/>
              </a:rPr>
              <a:t>（</a:t>
            </a:r>
            <a:r>
              <a:rPr lang="en-US" altLang="zh-CN" sz="4000" dirty="0" smtClean="0">
                <a:solidFill>
                  <a:srgbClr val="FF0000"/>
                </a:solidFill>
                <a:latin typeface="黑体" panose="02010600030101010101" pitchFamily="49" charset="-122"/>
              </a:rPr>
              <a:t>4</a:t>
            </a:r>
            <a:r>
              <a:rPr lang="zh-CN" altLang="en-US" sz="4000" dirty="0" smtClean="0">
                <a:solidFill>
                  <a:srgbClr val="FF0000"/>
                </a:solidFill>
                <a:latin typeface="黑体" panose="02010600030101010101" pitchFamily="49" charset="-122"/>
              </a:rPr>
              <a:t>）民主道路：</a:t>
            </a:r>
            <a:r>
              <a:rPr lang="zh-CN" altLang="en-US" sz="4000" dirty="0" smtClean="0">
                <a:solidFill>
                  <a:srgbClr val="000099"/>
                </a:solidFill>
                <a:latin typeface="黑体" panose="02010600030101010101" pitchFamily="49" charset="-122"/>
              </a:rPr>
              <a:t>革命到改革</a:t>
            </a:r>
            <a:endParaRPr lang="en-US" altLang="zh-CN" sz="4000" dirty="0" smtClean="0">
              <a:solidFill>
                <a:srgbClr val="000099"/>
              </a:solidFill>
              <a:latin typeface="黑体" panose="02010600030101010101" pitchFamily="49" charset="-122"/>
            </a:endParaRPr>
          </a:p>
          <a:p>
            <a:endParaRPr lang="zh-CN" altLang="en-US" sz="40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4294967295"/>
          </p:nvPr>
        </p:nvSpPr>
        <p:spPr>
          <a:xfrm>
            <a:off x="1926771" y="587829"/>
            <a:ext cx="8229600" cy="4713288"/>
          </a:xfrm>
        </p:spPr>
        <p:txBody>
          <a:bodyPr/>
          <a:lstStyle/>
          <a:p>
            <a:pPr eaLnBrk="1" hangingPunct="1">
              <a:buFontTx/>
              <a:buNone/>
            </a:pPr>
            <a:r>
              <a:rPr lang="en-US" altLang="zh-CN" sz="4000" dirty="0" smtClean="0">
                <a:solidFill>
                  <a:srgbClr val="000099"/>
                </a:solidFill>
                <a:latin typeface="黑体" panose="02010600030101010101" pitchFamily="49" charset="-122"/>
              </a:rPr>
              <a:t>2.</a:t>
            </a:r>
            <a:r>
              <a:rPr lang="zh-CN" altLang="en-US" sz="4000" dirty="0" smtClean="0">
                <a:solidFill>
                  <a:srgbClr val="FF0000"/>
                </a:solidFill>
                <a:latin typeface="黑体" panose="02010600030101010101" pitchFamily="49" charset="-122"/>
              </a:rPr>
              <a:t>美国</a:t>
            </a:r>
            <a:r>
              <a:rPr lang="zh-CN" altLang="en-US" sz="4000" dirty="0" smtClean="0">
                <a:solidFill>
                  <a:srgbClr val="000099"/>
                </a:solidFill>
                <a:latin typeface="黑体" panose="02010600030101010101" pitchFamily="49" charset="-122"/>
              </a:rPr>
              <a:t>对现代民主制的贡献</a:t>
            </a:r>
            <a:endParaRPr lang="en-US" altLang="zh-CN" sz="4000" dirty="0" smtClean="0">
              <a:solidFill>
                <a:srgbClr val="000099"/>
              </a:solidFill>
              <a:latin typeface="黑体" panose="02010600030101010101" pitchFamily="49" charset="-122"/>
            </a:endParaRPr>
          </a:p>
          <a:p>
            <a:pPr eaLnBrk="1" hangingPunct="1">
              <a:buFontTx/>
              <a:buNone/>
            </a:pPr>
            <a:r>
              <a:rPr lang="zh-CN" altLang="en-US" sz="4000" dirty="0" smtClean="0">
                <a:solidFill>
                  <a:srgbClr val="000099"/>
                </a:solidFill>
                <a:latin typeface="黑体" panose="02010600030101010101" pitchFamily="49" charset="-122"/>
              </a:rPr>
              <a:t>（</a:t>
            </a:r>
            <a:r>
              <a:rPr lang="en-US" altLang="zh-CN" sz="4000" dirty="0" smtClean="0">
                <a:solidFill>
                  <a:srgbClr val="000099"/>
                </a:solidFill>
                <a:latin typeface="黑体" panose="02010600030101010101" pitchFamily="49" charset="-122"/>
              </a:rPr>
              <a:t>1</a:t>
            </a:r>
            <a:r>
              <a:rPr lang="zh-CN" altLang="en-US" sz="4000" dirty="0" smtClean="0">
                <a:solidFill>
                  <a:srgbClr val="000099"/>
                </a:solidFill>
                <a:latin typeface="黑体" panose="02010600030101010101" pitchFamily="49" charset="-122"/>
              </a:rPr>
              <a:t>）民主原则的确立</a:t>
            </a:r>
          </a:p>
          <a:p>
            <a:pPr eaLnBrk="1" hangingPunct="1">
              <a:buFontTx/>
              <a:buNone/>
            </a:pPr>
            <a:r>
              <a:rPr lang="zh-CN" altLang="en-US" sz="4000" dirty="0" smtClean="0">
                <a:solidFill>
                  <a:srgbClr val="000099"/>
                </a:solidFill>
                <a:latin typeface="黑体" panose="02010600030101010101" pitchFamily="49" charset="-122"/>
              </a:rPr>
              <a:t>（</a:t>
            </a:r>
            <a:r>
              <a:rPr lang="en-US" altLang="zh-CN" sz="4000" dirty="0" smtClean="0">
                <a:solidFill>
                  <a:srgbClr val="000099"/>
                </a:solidFill>
                <a:latin typeface="黑体" panose="02010600030101010101" pitchFamily="49" charset="-122"/>
              </a:rPr>
              <a:t>2</a:t>
            </a:r>
            <a:r>
              <a:rPr lang="zh-CN" altLang="en-US" sz="4000" dirty="0" smtClean="0">
                <a:solidFill>
                  <a:srgbClr val="000099"/>
                </a:solidFill>
                <a:latin typeface="黑体" panose="02010600030101010101" pitchFamily="49" charset="-122"/>
              </a:rPr>
              <a:t>）民主程序的建设</a:t>
            </a:r>
          </a:p>
          <a:p>
            <a:pPr eaLnBrk="1" hangingPunct="1">
              <a:buFontTx/>
              <a:buNone/>
            </a:pPr>
            <a:r>
              <a:rPr lang="zh-CN" altLang="en-US" sz="4000" dirty="0" smtClean="0">
                <a:solidFill>
                  <a:srgbClr val="000099"/>
                </a:solidFill>
                <a:latin typeface="黑体" panose="02010600030101010101" pitchFamily="49" charset="-122"/>
              </a:rPr>
              <a:t>（</a:t>
            </a:r>
            <a:r>
              <a:rPr lang="en-US" altLang="zh-CN" sz="4000" dirty="0" smtClean="0">
                <a:solidFill>
                  <a:srgbClr val="000099"/>
                </a:solidFill>
                <a:latin typeface="黑体" panose="02010600030101010101" pitchFamily="49" charset="-122"/>
              </a:rPr>
              <a:t>3</a:t>
            </a:r>
            <a:r>
              <a:rPr lang="zh-CN" altLang="en-US" sz="4000" dirty="0" smtClean="0">
                <a:solidFill>
                  <a:srgbClr val="000099"/>
                </a:solidFill>
                <a:latin typeface="黑体" panose="02010600030101010101" pitchFamily="49" charset="-122"/>
              </a:rPr>
              <a:t>）民主机制的完善</a:t>
            </a:r>
            <a:endParaRPr lang="en-US" altLang="zh-CN" sz="4000" dirty="0" smtClean="0">
              <a:solidFill>
                <a:srgbClr val="000099"/>
              </a:solidFill>
              <a:latin typeface="黑体" panose="02010600030101010101" pitchFamily="49" charset="-122"/>
            </a:endParaRPr>
          </a:p>
          <a:p>
            <a:pPr eaLnBrk="1" hangingPunct="1">
              <a:buFontTx/>
              <a:buNone/>
            </a:pPr>
            <a:r>
              <a:rPr lang="zh-CN" altLang="en-US" sz="4000" dirty="0" smtClean="0">
                <a:solidFill>
                  <a:srgbClr val="000099"/>
                </a:solidFill>
                <a:latin typeface="黑体" panose="02010600030101010101" pitchFamily="49" charset="-122"/>
              </a:rPr>
              <a:t>（</a:t>
            </a:r>
            <a:r>
              <a:rPr lang="en-US" altLang="zh-CN" sz="4000" dirty="0" smtClean="0">
                <a:solidFill>
                  <a:srgbClr val="000099"/>
                </a:solidFill>
                <a:latin typeface="黑体" panose="02010600030101010101" pitchFamily="49" charset="-122"/>
              </a:rPr>
              <a:t>4</a:t>
            </a:r>
            <a:r>
              <a:rPr lang="zh-CN" altLang="en-US" sz="4000" dirty="0" smtClean="0">
                <a:solidFill>
                  <a:srgbClr val="000099"/>
                </a:solidFill>
                <a:latin typeface="黑体" panose="02010600030101010101" pitchFamily="49" charset="-122"/>
              </a:rPr>
              <a:t>）民主制度的创新</a:t>
            </a:r>
            <a:endParaRPr lang="en-US" altLang="zh-CN" sz="4000" dirty="0" smtClean="0">
              <a:solidFill>
                <a:srgbClr val="000099"/>
              </a:solidFill>
              <a:latin typeface="黑体" panose="02010600030101010101" pitchFamily="49" charset="-122"/>
            </a:endParaRPr>
          </a:p>
          <a:p>
            <a:pPr eaLnBrk="1" hangingPunct="1"/>
            <a:r>
              <a:rPr lang="zh-CN" altLang="en-US" sz="4000" dirty="0" smtClean="0">
                <a:solidFill>
                  <a:srgbClr val="000099"/>
                </a:solidFill>
                <a:latin typeface="黑体" panose="02010600030101010101" pitchFamily="49" charset="-122"/>
              </a:rPr>
              <a:t>共和制</a:t>
            </a:r>
            <a:endParaRPr lang="en-US" altLang="zh-CN" sz="4000" dirty="0" smtClean="0">
              <a:solidFill>
                <a:srgbClr val="000099"/>
              </a:solidFill>
              <a:latin typeface="黑体" panose="02010600030101010101" pitchFamily="49" charset="-122"/>
            </a:endParaRPr>
          </a:p>
          <a:p>
            <a:pPr eaLnBrk="1" hangingPunct="1"/>
            <a:r>
              <a:rPr lang="zh-CN" altLang="en-US" sz="4000" dirty="0" smtClean="0">
                <a:solidFill>
                  <a:srgbClr val="000099"/>
                </a:solidFill>
                <a:latin typeface="黑体" panose="02010600030101010101" pitchFamily="49" charset="-122"/>
              </a:rPr>
              <a:t>联邦制</a:t>
            </a:r>
            <a:endParaRPr lang="en-US" altLang="zh-CN" sz="4000" dirty="0" smtClean="0">
              <a:solidFill>
                <a:srgbClr val="000099"/>
              </a:solidFill>
              <a:latin typeface="黑体" panose="02010600030101010101" pitchFamily="49" charset="-122"/>
            </a:endParaRPr>
          </a:p>
          <a:p>
            <a:pPr eaLnBrk="1" hangingPunct="1"/>
            <a:r>
              <a:rPr lang="zh-CN" altLang="en-US" sz="4000" dirty="0" smtClean="0">
                <a:solidFill>
                  <a:srgbClr val="000099"/>
                </a:solidFill>
                <a:latin typeface="黑体" panose="02010600030101010101" pitchFamily="49" charset="-122"/>
              </a:rPr>
              <a:t>总统制</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内容占位符 2"/>
          <p:cNvSpPr>
            <a:spLocks noGrp="1"/>
          </p:cNvSpPr>
          <p:nvPr>
            <p:ph idx="4294967295"/>
          </p:nvPr>
        </p:nvSpPr>
        <p:spPr>
          <a:xfrm>
            <a:off x="1295400" y="779917"/>
            <a:ext cx="8229600" cy="4525962"/>
          </a:xfrm>
        </p:spPr>
        <p:txBody>
          <a:bodyPr/>
          <a:lstStyle/>
          <a:p>
            <a:pPr>
              <a:buFontTx/>
              <a:buNone/>
            </a:pPr>
            <a:r>
              <a:rPr lang="zh-CN" altLang="en-US" sz="3600" b="1" dirty="0" smtClean="0">
                <a:solidFill>
                  <a:srgbClr val="FF0000"/>
                </a:solidFill>
                <a:latin typeface="黑体" panose="02010600030101010101" pitchFamily="49" charset="-122"/>
              </a:rPr>
              <a:t>二、时代特征与价值取向</a:t>
            </a:r>
            <a:endParaRPr lang="en-US" altLang="zh-CN" sz="3600" b="1" dirty="0" smtClean="0">
              <a:solidFill>
                <a:srgbClr val="FF0000"/>
              </a:solidFill>
              <a:latin typeface="黑体" panose="02010600030101010101" pitchFamily="49" charset="-122"/>
            </a:endParaRPr>
          </a:p>
          <a:p>
            <a:pPr>
              <a:buFontTx/>
              <a:buNone/>
            </a:pPr>
            <a:r>
              <a:rPr lang="zh-CN" altLang="en-US" sz="3600" dirty="0" smtClean="0">
                <a:solidFill>
                  <a:srgbClr val="000099"/>
                </a:solidFill>
                <a:latin typeface="黑体" panose="02010600030101010101" pitchFamily="49" charset="-122"/>
              </a:rPr>
              <a:t>（一）时代主题：</a:t>
            </a:r>
            <a:r>
              <a:rPr lang="zh-CN" altLang="en-US" sz="3600" dirty="0" smtClean="0">
                <a:solidFill>
                  <a:srgbClr val="FF0000"/>
                </a:solidFill>
                <a:latin typeface="黑体" panose="02010600030101010101" pitchFamily="49" charset="-122"/>
              </a:rPr>
              <a:t>专制向民主过渡</a:t>
            </a:r>
            <a:endParaRPr lang="en-US" altLang="zh-CN" sz="3600" dirty="0" smtClean="0">
              <a:solidFill>
                <a:srgbClr val="FF0000"/>
              </a:solidFill>
              <a:latin typeface="黑体" panose="02010600030101010101" pitchFamily="49" charset="-122"/>
            </a:endParaRPr>
          </a:p>
          <a:p>
            <a:pPr>
              <a:buFontTx/>
              <a:buNone/>
            </a:pPr>
            <a:r>
              <a:rPr lang="en-US" altLang="zh-CN" sz="3600" dirty="0" smtClean="0">
                <a:solidFill>
                  <a:srgbClr val="FF0000"/>
                </a:solidFill>
                <a:latin typeface="黑体" panose="02010600030101010101" pitchFamily="49" charset="-122"/>
              </a:rPr>
              <a:t>1.</a:t>
            </a:r>
            <a:r>
              <a:rPr lang="zh-CN" altLang="en-US" sz="3600" dirty="0" smtClean="0">
                <a:solidFill>
                  <a:srgbClr val="FF0000"/>
                </a:solidFill>
                <a:latin typeface="黑体" panose="02010600030101010101" pitchFamily="49" charset="-122"/>
              </a:rPr>
              <a:t>观念的转型</a:t>
            </a:r>
            <a:endParaRPr lang="en-US" altLang="zh-CN" sz="3600" dirty="0" smtClean="0">
              <a:solidFill>
                <a:srgbClr val="FF0000"/>
              </a:solidFill>
              <a:latin typeface="黑体" panose="02010600030101010101" pitchFamily="49" charset="-122"/>
            </a:endParaRPr>
          </a:p>
          <a:p>
            <a:pPr>
              <a:buFontTx/>
              <a:buNone/>
            </a:pPr>
            <a:r>
              <a:rPr lang="zh-CN" altLang="en-US" sz="3600" dirty="0" smtClean="0">
                <a:solidFill>
                  <a:srgbClr val="000099"/>
                </a:solidFill>
                <a:latin typeface="黑体" panose="02010600030101010101" pitchFamily="49" charset="-122"/>
              </a:rPr>
              <a:t>（</a:t>
            </a:r>
            <a:r>
              <a:rPr lang="en-US" altLang="zh-CN" sz="3600" dirty="0" smtClean="0">
                <a:solidFill>
                  <a:srgbClr val="000099"/>
                </a:solidFill>
                <a:latin typeface="黑体" panose="02010600030101010101" pitchFamily="49" charset="-122"/>
              </a:rPr>
              <a:t>1</a:t>
            </a:r>
            <a:r>
              <a:rPr lang="zh-CN" altLang="en-US" sz="3600" dirty="0" smtClean="0">
                <a:solidFill>
                  <a:srgbClr val="000099"/>
                </a:solidFill>
                <a:latin typeface="黑体" panose="02010600030101010101" pitchFamily="49" charset="-122"/>
              </a:rPr>
              <a:t>）天赋君权到天赋人权</a:t>
            </a:r>
            <a:endParaRPr lang="en-US" altLang="zh-CN" sz="3600" dirty="0" smtClean="0">
              <a:solidFill>
                <a:srgbClr val="000099"/>
              </a:solidFill>
              <a:latin typeface="黑体" panose="02010600030101010101" pitchFamily="49" charset="-122"/>
            </a:endParaRPr>
          </a:p>
          <a:p>
            <a:pPr>
              <a:buFontTx/>
              <a:buNone/>
            </a:pPr>
            <a:r>
              <a:rPr lang="zh-CN" altLang="en-US" sz="3600" dirty="0" smtClean="0">
                <a:solidFill>
                  <a:srgbClr val="000099"/>
                </a:solidFill>
                <a:latin typeface="黑体" panose="02010600030101010101" pitchFamily="49" charset="-122"/>
              </a:rPr>
              <a:t>（</a:t>
            </a:r>
            <a:r>
              <a:rPr lang="en-US" altLang="zh-CN" sz="3600" dirty="0" smtClean="0">
                <a:solidFill>
                  <a:srgbClr val="000099"/>
                </a:solidFill>
                <a:latin typeface="黑体" panose="02010600030101010101" pitchFamily="49" charset="-122"/>
              </a:rPr>
              <a:t>2</a:t>
            </a:r>
            <a:r>
              <a:rPr lang="zh-CN" altLang="en-US" sz="3600" dirty="0" smtClean="0">
                <a:solidFill>
                  <a:srgbClr val="000099"/>
                </a:solidFill>
                <a:latin typeface="黑体" panose="02010600030101010101" pitchFamily="49" charset="-122"/>
              </a:rPr>
              <a:t>）主权在君到主权在民</a:t>
            </a:r>
            <a:endParaRPr lang="en-US" altLang="zh-CN" sz="3600" dirty="0" smtClean="0">
              <a:solidFill>
                <a:srgbClr val="000099"/>
              </a:solidFill>
              <a:latin typeface="黑体" panose="02010600030101010101" pitchFamily="49" charset="-122"/>
            </a:endParaRPr>
          </a:p>
          <a:p>
            <a:pPr>
              <a:buFont typeface="Wingdings" panose="05000000000000000000" pitchFamily="2" charset="2"/>
              <a:buNone/>
            </a:pPr>
            <a:r>
              <a:rPr lang="en-US" altLang="zh-CN" sz="3600" dirty="0" smtClean="0">
                <a:solidFill>
                  <a:srgbClr val="FF0000"/>
                </a:solidFill>
                <a:latin typeface="黑体" panose="02010600030101010101" pitchFamily="49" charset="-122"/>
              </a:rPr>
              <a:t>2.</a:t>
            </a:r>
            <a:r>
              <a:rPr lang="zh-CN" altLang="en-US" sz="3600" dirty="0" smtClean="0">
                <a:solidFill>
                  <a:srgbClr val="FF0000"/>
                </a:solidFill>
                <a:latin typeface="黑体" panose="02010600030101010101" pitchFamily="49" charset="-122"/>
              </a:rPr>
              <a:t>现实的转型</a:t>
            </a:r>
            <a:endParaRPr lang="en-US" altLang="zh-CN" sz="3600" dirty="0" smtClean="0">
              <a:solidFill>
                <a:srgbClr val="FF0000"/>
              </a:solidFill>
              <a:latin typeface="黑体" panose="02010600030101010101" pitchFamily="49" charset="-122"/>
            </a:endParaRPr>
          </a:p>
          <a:p>
            <a:pPr>
              <a:buFont typeface="Wingdings" panose="05000000000000000000" pitchFamily="2" charset="2"/>
              <a:buNone/>
            </a:pPr>
            <a:r>
              <a:rPr lang="zh-CN" altLang="en-US" sz="3600" dirty="0" smtClean="0">
                <a:solidFill>
                  <a:srgbClr val="000099"/>
                </a:solidFill>
                <a:latin typeface="黑体" panose="02010600030101010101" pitchFamily="49" charset="-122"/>
              </a:rPr>
              <a:t>（</a:t>
            </a:r>
            <a:r>
              <a:rPr lang="en-US" altLang="zh-CN" sz="3600" dirty="0" smtClean="0">
                <a:solidFill>
                  <a:srgbClr val="000099"/>
                </a:solidFill>
                <a:latin typeface="黑体" panose="02010600030101010101" pitchFamily="49" charset="-122"/>
              </a:rPr>
              <a:t>1</a:t>
            </a:r>
            <a:r>
              <a:rPr lang="zh-CN" altLang="en-US" sz="3600" dirty="0" smtClean="0">
                <a:solidFill>
                  <a:srgbClr val="000099"/>
                </a:solidFill>
                <a:latin typeface="黑体" panose="02010600030101010101" pitchFamily="49" charset="-122"/>
              </a:rPr>
              <a:t>）人治到法治</a:t>
            </a:r>
            <a:endParaRPr lang="en-US" altLang="zh-CN" sz="3600" dirty="0" smtClean="0">
              <a:solidFill>
                <a:srgbClr val="000099"/>
              </a:solidFill>
              <a:latin typeface="黑体" panose="02010600030101010101" pitchFamily="49" charset="-122"/>
            </a:endParaRPr>
          </a:p>
          <a:p>
            <a:pPr>
              <a:buFont typeface="Wingdings" panose="05000000000000000000" pitchFamily="2" charset="2"/>
              <a:buNone/>
            </a:pPr>
            <a:r>
              <a:rPr lang="zh-CN" altLang="en-US" sz="3600" dirty="0" smtClean="0">
                <a:solidFill>
                  <a:srgbClr val="000099"/>
                </a:solidFill>
                <a:latin typeface="黑体" panose="02010600030101010101" pitchFamily="49" charset="-122"/>
              </a:rPr>
              <a:t>（</a:t>
            </a:r>
            <a:r>
              <a:rPr lang="en-US" altLang="zh-CN" sz="3600" dirty="0" smtClean="0">
                <a:solidFill>
                  <a:srgbClr val="000099"/>
                </a:solidFill>
                <a:latin typeface="黑体" panose="02010600030101010101" pitchFamily="49" charset="-122"/>
              </a:rPr>
              <a:t>2</a:t>
            </a:r>
            <a:r>
              <a:rPr lang="zh-CN" altLang="en-US" sz="3600" dirty="0" smtClean="0">
                <a:solidFill>
                  <a:srgbClr val="000099"/>
                </a:solidFill>
                <a:latin typeface="黑体" panose="02010600030101010101" pitchFamily="49" charset="-122"/>
              </a:rPr>
              <a:t>）臣民到公民</a:t>
            </a:r>
            <a:endParaRPr lang="en-US" altLang="zh-CN" sz="3600" dirty="0" smtClean="0">
              <a:solidFill>
                <a:srgbClr val="000099"/>
              </a:solidFill>
              <a:latin typeface="黑体" panose="02010600030101010101" pitchFamily="49" charset="-122"/>
            </a:endParaRPr>
          </a:p>
          <a:p>
            <a:pPr>
              <a:buFontTx/>
              <a:buNone/>
            </a:pPr>
            <a:endParaRPr lang="en-US" altLang="zh-CN" sz="3600" dirty="0" smtClean="0"/>
          </a:p>
          <a:p>
            <a:pPr>
              <a:buFontTx/>
              <a:buNone/>
            </a:pPr>
            <a:endParaRPr lang="en-US" altLang="zh-CN" sz="3600" dirty="0" smtClean="0"/>
          </a:p>
          <a:p>
            <a:pPr>
              <a:buFontTx/>
              <a:buNone/>
            </a:pPr>
            <a:endParaRPr lang="en-US" altLang="zh-CN" sz="3600" dirty="0" smtClean="0"/>
          </a:p>
          <a:p>
            <a:pPr>
              <a:buFontTx/>
              <a:buNone/>
            </a:pPr>
            <a:endParaRPr lang="zh-CN" altLang="en-US" sz="36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内容占位符 2"/>
          <p:cNvSpPr>
            <a:spLocks noGrp="1"/>
          </p:cNvSpPr>
          <p:nvPr>
            <p:ph idx="4294967295"/>
          </p:nvPr>
        </p:nvSpPr>
        <p:spPr>
          <a:xfrm>
            <a:off x="1129620" y="771525"/>
            <a:ext cx="10333037" cy="4525963"/>
          </a:xfrm>
        </p:spPr>
        <p:txBody>
          <a:bodyPr/>
          <a:lstStyle/>
          <a:p>
            <a:pPr>
              <a:lnSpc>
                <a:spcPct val="150000"/>
              </a:lnSpc>
              <a:buFontTx/>
              <a:buNone/>
            </a:pPr>
            <a:r>
              <a:rPr lang="zh-CN" altLang="en-US" sz="3200" b="1" dirty="0" smtClean="0">
                <a:solidFill>
                  <a:srgbClr val="FF0000"/>
                </a:solidFill>
                <a:latin typeface="黑体" panose="02010600030101010101" pitchFamily="49" charset="-122"/>
                <a:cs typeface="Times New Roman" panose="02020603050405020304" pitchFamily="18" charset="0"/>
              </a:rPr>
              <a:t>（二）价值取向</a:t>
            </a:r>
            <a:endParaRPr lang="en-US" altLang="zh-CN" sz="3200" b="1" dirty="0" smtClean="0">
              <a:solidFill>
                <a:srgbClr val="FF0000"/>
              </a:solidFill>
              <a:latin typeface="黑体" panose="02010600030101010101" pitchFamily="49" charset="-122"/>
              <a:cs typeface="Times New Roman" panose="02020603050405020304" pitchFamily="18" charset="0"/>
            </a:endParaRPr>
          </a:p>
          <a:p>
            <a:pPr>
              <a:buFontTx/>
              <a:buNone/>
            </a:pPr>
            <a:r>
              <a:rPr lang="en-US" altLang="zh-CN" sz="3200" dirty="0" smtClean="0">
                <a:solidFill>
                  <a:srgbClr val="000099"/>
                </a:solidFill>
                <a:latin typeface="黑体" panose="02010600030101010101" pitchFamily="49" charset="-122"/>
                <a:cs typeface="Times New Roman" panose="02020603050405020304" pitchFamily="18" charset="0"/>
              </a:rPr>
              <a:t>1.</a:t>
            </a:r>
            <a:r>
              <a:rPr lang="zh-CN" altLang="en-US" sz="3200" dirty="0" smtClean="0">
                <a:solidFill>
                  <a:srgbClr val="000099"/>
                </a:solidFill>
                <a:latin typeface="黑体" panose="02010600030101010101" pitchFamily="49" charset="-122"/>
                <a:cs typeface="Times New Roman" panose="02020603050405020304" pitchFamily="18" charset="0"/>
              </a:rPr>
              <a:t>启蒙的价值与反思</a:t>
            </a:r>
            <a:endParaRPr lang="en-US" altLang="zh-CN" sz="3200" dirty="0" smtClean="0">
              <a:solidFill>
                <a:srgbClr val="000099"/>
              </a:solidFill>
              <a:latin typeface="黑体" panose="02010600030101010101" pitchFamily="49" charset="-122"/>
              <a:cs typeface="Times New Roman" panose="02020603050405020304" pitchFamily="18" charset="0"/>
            </a:endParaRPr>
          </a:p>
          <a:p>
            <a:pPr>
              <a:buFontTx/>
              <a:buNone/>
            </a:pPr>
            <a:r>
              <a:rPr lang="zh-CN" altLang="en-US" sz="3200" dirty="0" smtClean="0">
                <a:solidFill>
                  <a:srgbClr val="000099"/>
                </a:solidFill>
                <a:latin typeface="黑体" panose="02010600030101010101" pitchFamily="49" charset="-122"/>
                <a:cs typeface="Times New Roman" panose="02020603050405020304" pitchFamily="18" charset="0"/>
              </a:rPr>
              <a:t> </a:t>
            </a:r>
            <a:r>
              <a:rPr lang="zh-CN" altLang="en-US" sz="3200" dirty="0" smtClean="0">
                <a:solidFill>
                  <a:srgbClr val="FF0000"/>
                </a:solidFill>
                <a:latin typeface="黑体" panose="02010600030101010101" pitchFamily="49" charset="-122"/>
                <a:cs typeface="Times New Roman" panose="02020603050405020304" pitchFamily="18" charset="0"/>
              </a:rPr>
              <a:t>观点</a:t>
            </a:r>
            <a:r>
              <a:rPr lang="en-US" altLang="zh-CN" sz="3200" dirty="0" smtClean="0">
                <a:solidFill>
                  <a:srgbClr val="FF0000"/>
                </a:solidFill>
                <a:latin typeface="黑体" panose="02010600030101010101" pitchFamily="49" charset="-122"/>
                <a:cs typeface="Times New Roman" panose="02020603050405020304" pitchFamily="18" charset="0"/>
              </a:rPr>
              <a:t>1</a:t>
            </a:r>
            <a:r>
              <a:rPr lang="zh-CN" altLang="en-US" sz="3200" dirty="0" smtClean="0">
                <a:solidFill>
                  <a:srgbClr val="FF0000"/>
                </a:solidFill>
                <a:latin typeface="黑体" panose="02010600030101010101" pitchFamily="49" charset="-122"/>
                <a:cs typeface="Times New Roman" panose="02020603050405020304" pitchFamily="18" charset="0"/>
              </a:rPr>
              <a:t>：</a:t>
            </a:r>
            <a:r>
              <a:rPr lang="zh-CN" altLang="en-US" sz="3200" dirty="0" smtClean="0">
                <a:solidFill>
                  <a:srgbClr val="000099"/>
                </a:solidFill>
                <a:latin typeface="黑体" panose="02010600030101010101" pitchFamily="49" charset="-122"/>
                <a:cs typeface="Times New Roman" panose="02020603050405020304" pitchFamily="18" charset="0"/>
              </a:rPr>
              <a:t>呼唤启蒙的声音</a:t>
            </a:r>
            <a:endParaRPr lang="en-US" altLang="zh-CN" sz="3200" dirty="0" smtClean="0">
              <a:solidFill>
                <a:srgbClr val="000099"/>
              </a:solidFill>
              <a:latin typeface="黑体" panose="02010600030101010101" pitchFamily="49" charset="-122"/>
              <a:cs typeface="Times New Roman" panose="02020603050405020304" pitchFamily="18" charset="0"/>
            </a:endParaRPr>
          </a:p>
          <a:p>
            <a:pPr>
              <a:buFontTx/>
              <a:buNone/>
            </a:pPr>
            <a:r>
              <a:rPr lang="en-US" altLang="zh-CN" sz="3200" dirty="0" smtClean="0">
                <a:solidFill>
                  <a:srgbClr val="000099"/>
                </a:solidFill>
                <a:latin typeface="黑体" panose="02010600030101010101" pitchFamily="49" charset="-122"/>
                <a:cs typeface="Times New Roman" panose="02020603050405020304" pitchFamily="18" charset="0"/>
              </a:rPr>
              <a:t>        </a:t>
            </a:r>
            <a:r>
              <a:rPr lang="zh-CN" altLang="en-US" sz="3200" dirty="0" smtClean="0">
                <a:solidFill>
                  <a:srgbClr val="000099"/>
                </a:solidFill>
                <a:latin typeface="黑体" panose="02010600030101010101" pitchFamily="49" charset="-122"/>
                <a:cs typeface="Times New Roman" panose="02020603050405020304" pitchFamily="18" charset="0"/>
              </a:rPr>
              <a:t>“即使到了二十一世纪——欧洲启蒙运动已经过了数百年之后，我们的地球村中仍有至少半数人未接受民主、平等、自由等基本的启蒙理念。</a:t>
            </a:r>
            <a:r>
              <a:rPr lang="en-US" altLang="zh-CN" sz="3200" dirty="0" smtClean="0">
                <a:solidFill>
                  <a:srgbClr val="000099"/>
                </a:solidFill>
                <a:latin typeface="黑体" panose="02010600030101010101" pitchFamily="49" charset="-122"/>
                <a:cs typeface="Times New Roman" panose="02020603050405020304" pitchFamily="18" charset="0"/>
              </a:rPr>
              <a:t>……</a:t>
            </a:r>
            <a:r>
              <a:rPr lang="zh-CN" altLang="en-US" sz="3200" dirty="0" smtClean="0">
                <a:solidFill>
                  <a:srgbClr val="000099"/>
                </a:solidFill>
                <a:latin typeface="黑体" panose="02010600030101010101" pitchFamily="49" charset="-122"/>
                <a:cs typeface="Times New Roman" panose="02020603050405020304" pitchFamily="18" charset="0"/>
              </a:rPr>
              <a:t>自由、民主、平等的意识</a:t>
            </a:r>
            <a:r>
              <a:rPr lang="en-US" altLang="zh-CN" sz="3200" dirty="0" smtClean="0">
                <a:solidFill>
                  <a:srgbClr val="000099"/>
                </a:solidFill>
                <a:latin typeface="黑体" panose="02010600030101010101" pitchFamily="49" charset="-122"/>
                <a:cs typeface="Times New Roman" panose="02020603050405020304" pitchFamily="18" charset="0"/>
              </a:rPr>
              <a:t>……</a:t>
            </a:r>
            <a:r>
              <a:rPr lang="zh-CN" altLang="en-US" sz="3200" dirty="0" smtClean="0">
                <a:solidFill>
                  <a:srgbClr val="000099"/>
                </a:solidFill>
                <a:latin typeface="黑体" panose="02010600030101010101" pitchFamily="49" charset="-122"/>
                <a:cs typeface="Times New Roman" panose="02020603050405020304" pitchFamily="18" charset="0"/>
              </a:rPr>
              <a:t>尚是比较稀缺的精神资源。”</a:t>
            </a:r>
            <a:endParaRPr lang="en-US" altLang="zh-CN" sz="3200" dirty="0" smtClean="0">
              <a:solidFill>
                <a:srgbClr val="000099"/>
              </a:solidFill>
              <a:latin typeface="黑体" panose="02010600030101010101" pitchFamily="49" charset="-122"/>
              <a:cs typeface="Times New Roman" panose="02020603050405020304" pitchFamily="18" charset="0"/>
            </a:endParaRPr>
          </a:p>
          <a:p>
            <a:pPr>
              <a:buFontTx/>
              <a:buNone/>
            </a:pPr>
            <a:r>
              <a:rPr lang="en-US" altLang="zh-CN" sz="3200" dirty="0" smtClean="0">
                <a:solidFill>
                  <a:srgbClr val="000099"/>
                </a:solidFill>
                <a:latin typeface="黑体" panose="02010600030101010101" pitchFamily="49" charset="-122"/>
                <a:cs typeface="Times New Roman" panose="02020603050405020304" pitchFamily="18" charset="0"/>
              </a:rPr>
              <a:t>                 ——</a:t>
            </a:r>
            <a:r>
              <a:rPr lang="zh-CN" altLang="en-US" sz="3200" dirty="0" smtClean="0">
                <a:solidFill>
                  <a:srgbClr val="000099"/>
                </a:solidFill>
                <a:latin typeface="黑体" panose="02010600030101010101" pitchFamily="49" charset="-122"/>
                <a:cs typeface="Times New Roman" panose="02020603050405020304" pitchFamily="18" charset="0"/>
              </a:rPr>
              <a:t>王晓华：《也谈“启蒙”》</a:t>
            </a:r>
            <a:endParaRPr lang="en-US" altLang="zh-CN" sz="3200" dirty="0" smtClean="0">
              <a:solidFill>
                <a:srgbClr val="000099"/>
              </a:solidFill>
              <a:latin typeface="黑体" panose="02010600030101010101" pitchFamily="49" charset="-122"/>
              <a:cs typeface="Times New Roman" panose="02020603050405020304" pitchFamily="18" charset="0"/>
            </a:endParaRPr>
          </a:p>
          <a:p>
            <a:pPr>
              <a:buFontTx/>
              <a:buNone/>
            </a:pPr>
            <a:endParaRPr lang="zh-CN" altLang="en-US" sz="3200" dirty="0" smtClean="0">
              <a:solidFill>
                <a:srgbClr val="000099"/>
              </a:solidFill>
              <a:latin typeface="黑体" panose="0201060003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4294967295"/>
          </p:nvPr>
        </p:nvSpPr>
        <p:spPr>
          <a:xfrm>
            <a:off x="760185" y="729570"/>
            <a:ext cx="10833100" cy="3886200"/>
          </a:xfrm>
        </p:spPr>
        <p:txBody>
          <a:bodyPr/>
          <a:lstStyle/>
          <a:p>
            <a:pPr>
              <a:buFontTx/>
              <a:buNone/>
            </a:pPr>
            <a:r>
              <a:rPr lang="zh-CN" altLang="en-US" sz="2000" dirty="0" smtClean="0">
                <a:latin typeface="宋体" panose="02010600030101010101" pitchFamily="2" charset="-122"/>
              </a:rPr>
              <a:t>  </a:t>
            </a:r>
            <a:r>
              <a:rPr lang="zh-CN" altLang="en-US" dirty="0" smtClean="0">
                <a:solidFill>
                  <a:srgbClr val="FF0000"/>
                </a:solidFill>
                <a:latin typeface="黑体" panose="02010600030101010101" pitchFamily="49" charset="-122"/>
              </a:rPr>
              <a:t>观点</a:t>
            </a:r>
            <a:r>
              <a:rPr lang="en-US" altLang="zh-CN" dirty="0" smtClean="0">
                <a:solidFill>
                  <a:srgbClr val="FF0000"/>
                </a:solidFill>
                <a:latin typeface="黑体" panose="02010600030101010101" pitchFamily="49" charset="-122"/>
              </a:rPr>
              <a:t>2</a:t>
            </a:r>
            <a:r>
              <a:rPr lang="zh-CN" altLang="en-US" dirty="0" smtClean="0">
                <a:solidFill>
                  <a:srgbClr val="FF0000"/>
                </a:solidFill>
                <a:latin typeface="黑体" panose="02010600030101010101" pitchFamily="49" charset="-122"/>
              </a:rPr>
              <a:t>：反对的声音</a:t>
            </a:r>
          </a:p>
          <a:p>
            <a:pPr>
              <a:buFont typeface="Wingdings" panose="05000000000000000000" pitchFamily="2" charset="2"/>
              <a:buNone/>
            </a:pPr>
            <a:r>
              <a:rPr lang="en-US" altLang="zh-CN" dirty="0" smtClean="0">
                <a:solidFill>
                  <a:srgbClr val="000099"/>
                </a:solidFill>
                <a:latin typeface="黑体" panose="02010600030101010101" pitchFamily="49" charset="-122"/>
              </a:rPr>
              <a:t> </a:t>
            </a:r>
            <a:r>
              <a:rPr lang="zh-CN" altLang="en-US" dirty="0" smtClean="0">
                <a:solidFill>
                  <a:srgbClr val="000099"/>
                </a:solidFill>
                <a:latin typeface="黑体" panose="02010600030101010101" pitchFamily="49" charset="-122"/>
              </a:rPr>
              <a:t>（</a:t>
            </a:r>
            <a:r>
              <a:rPr lang="en-US" altLang="zh-CN" dirty="0" smtClean="0">
                <a:solidFill>
                  <a:srgbClr val="000099"/>
                </a:solidFill>
                <a:latin typeface="黑体" panose="02010600030101010101" pitchFamily="49" charset="-122"/>
              </a:rPr>
              <a:t>1</a:t>
            </a:r>
            <a:r>
              <a:rPr lang="zh-CN" altLang="en-US" dirty="0" smtClean="0">
                <a:solidFill>
                  <a:srgbClr val="000099"/>
                </a:solidFill>
                <a:latin typeface="黑体" panose="02010600030101010101" pitchFamily="49" charset="-122"/>
              </a:rPr>
              <a:t>）启蒙运动的“普世观念”实际上是西方霸权主义的“遮羞布”， 人权只是为了破坏其他文化提供合法依据</a:t>
            </a:r>
          </a:p>
          <a:p>
            <a:pPr>
              <a:buFont typeface="Wingdings" panose="05000000000000000000" pitchFamily="2" charset="2"/>
              <a:buNone/>
            </a:pPr>
            <a:r>
              <a:rPr lang="zh-CN" altLang="en-US" dirty="0" smtClean="0">
                <a:solidFill>
                  <a:srgbClr val="000099"/>
                </a:solidFill>
                <a:latin typeface="黑体" panose="02010600030101010101" pitchFamily="49" charset="-122"/>
              </a:rPr>
              <a:t> （</a:t>
            </a:r>
            <a:r>
              <a:rPr lang="en-US" altLang="zh-CN" dirty="0" smtClean="0">
                <a:solidFill>
                  <a:srgbClr val="000099"/>
                </a:solidFill>
                <a:latin typeface="黑体" panose="02010600030101010101" pitchFamily="49" charset="-122"/>
              </a:rPr>
              <a:t>2</a:t>
            </a:r>
            <a:r>
              <a:rPr lang="zh-CN" altLang="en-US" dirty="0" smtClean="0">
                <a:solidFill>
                  <a:srgbClr val="000099"/>
                </a:solidFill>
                <a:latin typeface="黑体" panose="02010600030101010101" pitchFamily="49" charset="-122"/>
              </a:rPr>
              <a:t>）启蒙运动是乔装打扮的文化帝国主义，他以一种高度理性化的形式向欧洲人提出“传播文化的使命”</a:t>
            </a:r>
          </a:p>
          <a:p>
            <a:pPr>
              <a:buFont typeface="Wingdings" panose="05000000000000000000" pitchFamily="2" charset="2"/>
              <a:buNone/>
            </a:pPr>
            <a:r>
              <a:rPr lang="zh-CN" altLang="en-US" dirty="0" smtClean="0">
                <a:solidFill>
                  <a:srgbClr val="000099"/>
                </a:solidFill>
                <a:latin typeface="黑体" panose="02010600030101010101" pitchFamily="49" charset="-122"/>
              </a:rPr>
              <a:t> （</a:t>
            </a:r>
            <a:r>
              <a:rPr lang="en-US" altLang="zh-CN" dirty="0" smtClean="0">
                <a:solidFill>
                  <a:srgbClr val="000099"/>
                </a:solidFill>
                <a:latin typeface="黑体" panose="02010600030101010101" pitchFamily="49" charset="-122"/>
              </a:rPr>
              <a:t>3</a:t>
            </a:r>
            <a:r>
              <a:rPr lang="zh-CN" altLang="en-US" dirty="0" smtClean="0">
                <a:solidFill>
                  <a:srgbClr val="000099"/>
                </a:solidFill>
                <a:latin typeface="黑体" panose="02010600030101010101" pitchFamily="49" charset="-122"/>
              </a:rPr>
              <a:t>）启蒙运动疯狂地追求知识，以致道德沦陷，宗教毁灭，最后引向法西斯主义</a:t>
            </a:r>
          </a:p>
          <a:p>
            <a:pPr>
              <a:buFont typeface="Wingdings" panose="05000000000000000000" pitchFamily="2" charset="2"/>
              <a:buNone/>
            </a:pPr>
            <a:endParaRPr lang="zh-CN" altLang="en-US" sz="2000" b="1" dirty="0" smtClean="0">
              <a:latin typeface="宋体" panose="02010600030101010101" pitchFamily="2" charset="-122"/>
            </a:endParaRPr>
          </a:p>
          <a:p>
            <a:pPr>
              <a:buFont typeface="Wingdings" panose="05000000000000000000" pitchFamily="2" charset="2"/>
              <a:buNone/>
            </a:pPr>
            <a:endParaRPr lang="zh-CN" altLang="en-US" sz="2000" b="1" dirty="0" smtClean="0">
              <a:latin typeface="宋体" panose="02010600030101010101" pitchFamily="2" charset="-122"/>
            </a:endParaRPr>
          </a:p>
          <a:p>
            <a:endParaRPr lang="zh-CN" altLang="en-US" sz="2000" dirty="0" smtClean="0"/>
          </a:p>
        </p:txBody>
      </p:sp>
      <p:sp>
        <p:nvSpPr>
          <p:cNvPr id="143363" name="Rectangle 3"/>
          <p:cNvSpPr txBox="1">
            <a:spLocks noChangeArrowheads="1"/>
          </p:cNvSpPr>
          <p:nvPr/>
        </p:nvSpPr>
        <p:spPr bwMode="auto">
          <a:xfrm>
            <a:off x="407988" y="3790950"/>
            <a:ext cx="11193462"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685800" indent="-22860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90000"/>
              </a:lnSpc>
              <a:spcBef>
                <a:spcPts val="1000"/>
              </a:spcBef>
              <a:spcAft>
                <a:spcPct val="0"/>
              </a:spcAft>
              <a:buFont typeface="Wingdings" panose="05000000000000000000" pitchFamily="2" charset="2"/>
              <a:buNone/>
            </a:pPr>
            <a:r>
              <a:rPr lang="zh-CN" altLang="en-US" dirty="0">
                <a:solidFill>
                  <a:prstClr val="black"/>
                </a:solidFill>
              </a:rPr>
              <a:t>      </a:t>
            </a:r>
            <a:r>
              <a:rPr lang="zh-CN" altLang="en-US" dirty="0">
                <a:solidFill>
                  <a:srgbClr val="000099"/>
                </a:solidFill>
                <a:latin typeface="黑体" panose="02010600030101010101" pitchFamily="49" charset="-122"/>
              </a:rPr>
              <a:t>（</a:t>
            </a:r>
            <a:r>
              <a:rPr lang="en-US" altLang="zh-CN" dirty="0">
                <a:solidFill>
                  <a:srgbClr val="000099"/>
                </a:solidFill>
                <a:latin typeface="黑体" panose="02010600030101010101" pitchFamily="49" charset="-122"/>
              </a:rPr>
              <a:t>4</a:t>
            </a:r>
            <a:r>
              <a:rPr lang="zh-CN" altLang="en-US" dirty="0">
                <a:solidFill>
                  <a:srgbClr val="000099"/>
                </a:solidFill>
                <a:latin typeface="黑体" panose="02010600030101010101" pitchFamily="49" charset="-122"/>
              </a:rPr>
              <a:t>）启蒙运动过分相信理性，由于仅仅依赖理性，遂使人们在非理性袭击前  </a:t>
            </a:r>
            <a:endParaRPr lang="en-US" altLang="zh-CN" dirty="0">
              <a:solidFill>
                <a:srgbClr val="000099"/>
              </a:solidFill>
              <a:latin typeface="黑体" panose="02010600030101010101" pitchFamily="49" charset="-122"/>
            </a:endParaRPr>
          </a:p>
          <a:p>
            <a:pPr fontAlgn="base">
              <a:lnSpc>
                <a:spcPct val="90000"/>
              </a:lnSpc>
              <a:spcBef>
                <a:spcPts val="1000"/>
              </a:spcBef>
              <a:spcAft>
                <a:spcPct val="0"/>
              </a:spcAft>
              <a:buFont typeface="Wingdings" panose="05000000000000000000" pitchFamily="2" charset="2"/>
              <a:buNone/>
            </a:pPr>
            <a:r>
              <a:rPr lang="en-US" altLang="zh-CN" dirty="0">
                <a:solidFill>
                  <a:srgbClr val="000099"/>
                </a:solidFill>
                <a:latin typeface="黑体" panose="02010600030101010101" pitchFamily="49" charset="-122"/>
              </a:rPr>
              <a:t>    </a:t>
            </a:r>
            <a:r>
              <a:rPr lang="zh-CN" altLang="en-US" dirty="0">
                <a:solidFill>
                  <a:srgbClr val="000099"/>
                </a:solidFill>
                <a:latin typeface="黑体" panose="02010600030101010101" pitchFamily="49" charset="-122"/>
              </a:rPr>
              <a:t>束手无策，无所适从</a:t>
            </a:r>
          </a:p>
          <a:p>
            <a:pPr fontAlgn="base">
              <a:lnSpc>
                <a:spcPct val="90000"/>
              </a:lnSpc>
              <a:spcBef>
                <a:spcPts val="1000"/>
              </a:spcBef>
              <a:spcAft>
                <a:spcPct val="0"/>
              </a:spcAft>
              <a:buFont typeface="Wingdings" panose="05000000000000000000" pitchFamily="2" charset="2"/>
              <a:buNone/>
            </a:pPr>
            <a:r>
              <a:rPr lang="zh-CN" altLang="en-US" dirty="0">
                <a:solidFill>
                  <a:srgbClr val="000099"/>
                </a:solidFill>
                <a:latin typeface="黑体" panose="02010600030101010101" pitchFamily="49" charset="-122"/>
              </a:rPr>
              <a:t>   （</a:t>
            </a:r>
            <a:r>
              <a:rPr lang="en-US" altLang="zh-CN" dirty="0">
                <a:solidFill>
                  <a:srgbClr val="000099"/>
                </a:solidFill>
                <a:latin typeface="黑体" panose="02010600030101010101" pitchFamily="49" charset="-122"/>
              </a:rPr>
              <a:t>5</a:t>
            </a:r>
            <a:r>
              <a:rPr lang="zh-CN" altLang="en-US" dirty="0">
                <a:solidFill>
                  <a:srgbClr val="000099"/>
                </a:solidFill>
                <a:latin typeface="黑体" panose="02010600030101010101" pitchFamily="49" charset="-122"/>
              </a:rPr>
              <a:t>）启蒙运动是集权主义根源之一，它为法国大革命的恐怖统治提供理论基础，</a:t>
            </a:r>
            <a:endParaRPr lang="en-US" altLang="zh-CN" dirty="0">
              <a:solidFill>
                <a:srgbClr val="000099"/>
              </a:solidFill>
              <a:latin typeface="黑体" panose="02010600030101010101" pitchFamily="49" charset="-122"/>
            </a:endParaRPr>
          </a:p>
          <a:p>
            <a:pPr fontAlgn="base">
              <a:lnSpc>
                <a:spcPct val="90000"/>
              </a:lnSpc>
              <a:spcBef>
                <a:spcPts val="1000"/>
              </a:spcBef>
              <a:spcAft>
                <a:spcPct val="0"/>
              </a:spcAft>
              <a:buFont typeface="Wingdings" panose="05000000000000000000" pitchFamily="2" charset="2"/>
              <a:buNone/>
            </a:pPr>
            <a:r>
              <a:rPr lang="en-US" altLang="zh-CN" dirty="0">
                <a:solidFill>
                  <a:srgbClr val="000099"/>
                </a:solidFill>
                <a:latin typeface="黑体" panose="02010600030101010101" pitchFamily="49" charset="-122"/>
              </a:rPr>
              <a:t>    </a:t>
            </a:r>
            <a:r>
              <a:rPr lang="zh-CN" altLang="en-US" dirty="0">
                <a:solidFill>
                  <a:srgbClr val="000099"/>
                </a:solidFill>
                <a:latin typeface="黑体" panose="02010600030101010101" pitchFamily="49" charset="-122"/>
              </a:rPr>
              <a:t>为希特勒的恐怖统治开辟道路</a:t>
            </a:r>
          </a:p>
          <a:p>
            <a:pPr fontAlgn="base">
              <a:lnSpc>
                <a:spcPct val="90000"/>
              </a:lnSpc>
              <a:spcBef>
                <a:spcPts val="1000"/>
              </a:spcBef>
              <a:spcAft>
                <a:spcPct val="0"/>
              </a:spcAft>
              <a:buFont typeface="Wingdings" panose="05000000000000000000" pitchFamily="2" charset="2"/>
              <a:buNone/>
            </a:pPr>
            <a:r>
              <a:rPr lang="zh-CN" altLang="en-US" dirty="0">
                <a:solidFill>
                  <a:srgbClr val="000099"/>
                </a:solidFill>
                <a:latin typeface="黑体" panose="02010600030101010101" pitchFamily="49" charset="-122"/>
              </a:rPr>
              <a:t>   （</a:t>
            </a:r>
            <a:r>
              <a:rPr lang="en-US" altLang="zh-CN" dirty="0">
                <a:solidFill>
                  <a:srgbClr val="000099"/>
                </a:solidFill>
                <a:latin typeface="黑体" panose="02010600030101010101" pitchFamily="49" charset="-122"/>
              </a:rPr>
              <a:t>6</a:t>
            </a:r>
            <a:r>
              <a:rPr lang="zh-CN" altLang="en-US" dirty="0">
                <a:solidFill>
                  <a:srgbClr val="000099"/>
                </a:solidFill>
                <a:latin typeface="黑体" panose="02010600030101010101" pitchFamily="49" charset="-122"/>
              </a:rPr>
              <a:t>）启蒙运动作为解决当代问题的观点已经过时不适用，启蒙思想家所坚持的</a:t>
            </a:r>
            <a:endParaRPr lang="en-US" altLang="zh-CN" dirty="0">
              <a:solidFill>
                <a:srgbClr val="000099"/>
              </a:solidFill>
              <a:latin typeface="黑体" panose="02010600030101010101" pitchFamily="49" charset="-122"/>
            </a:endParaRPr>
          </a:p>
          <a:p>
            <a:pPr fontAlgn="base">
              <a:lnSpc>
                <a:spcPct val="90000"/>
              </a:lnSpc>
              <a:spcBef>
                <a:spcPts val="1000"/>
              </a:spcBef>
              <a:spcAft>
                <a:spcPct val="0"/>
              </a:spcAft>
              <a:buFont typeface="Wingdings" panose="05000000000000000000" pitchFamily="2" charset="2"/>
              <a:buNone/>
            </a:pPr>
            <a:r>
              <a:rPr lang="en-US" altLang="zh-CN" dirty="0">
                <a:solidFill>
                  <a:srgbClr val="000099"/>
                </a:solidFill>
                <a:latin typeface="黑体" panose="02010600030101010101" pitchFamily="49" charset="-122"/>
              </a:rPr>
              <a:t>    </a:t>
            </a:r>
            <a:r>
              <a:rPr lang="zh-CN" altLang="en-US" dirty="0">
                <a:solidFill>
                  <a:srgbClr val="000099"/>
                </a:solidFill>
                <a:latin typeface="黑体" panose="02010600030101010101" pitchFamily="49" charset="-122"/>
              </a:rPr>
              <a:t>理性工具论导致生态危机</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内容占位符 2"/>
          <p:cNvSpPr>
            <a:spLocks noGrp="1"/>
          </p:cNvSpPr>
          <p:nvPr>
            <p:ph idx="4294967295"/>
          </p:nvPr>
        </p:nvSpPr>
        <p:spPr>
          <a:xfrm>
            <a:off x="1393371" y="898525"/>
            <a:ext cx="8229600" cy="4525963"/>
          </a:xfrm>
        </p:spPr>
        <p:txBody>
          <a:bodyPr/>
          <a:lstStyle/>
          <a:p>
            <a:pPr>
              <a:buFontTx/>
              <a:buNone/>
            </a:pPr>
            <a:r>
              <a:rPr lang="en-US" altLang="zh-CN" sz="4000" b="1" dirty="0" smtClean="0">
                <a:solidFill>
                  <a:srgbClr val="FF0000"/>
                </a:solidFill>
                <a:latin typeface="黑体" panose="02010600030101010101" pitchFamily="49" charset="-122"/>
                <a:cs typeface="Times New Roman" panose="02020603050405020304" pitchFamily="18" charset="0"/>
              </a:rPr>
              <a:t>2.</a:t>
            </a:r>
            <a:r>
              <a:rPr lang="zh-CN" altLang="en-US" sz="4000" b="1" dirty="0" smtClean="0">
                <a:solidFill>
                  <a:srgbClr val="FF0000"/>
                </a:solidFill>
                <a:latin typeface="黑体" panose="02010600030101010101" pitchFamily="49" charset="-122"/>
                <a:cs typeface="Times New Roman" panose="02020603050405020304" pitchFamily="18" charset="0"/>
              </a:rPr>
              <a:t>民主制度的进步与局限</a:t>
            </a:r>
          </a:p>
          <a:p>
            <a:pPr>
              <a:buFontTx/>
              <a:buNone/>
            </a:pPr>
            <a:r>
              <a:rPr lang="zh-CN" altLang="en-US" sz="4000" dirty="0" smtClean="0">
                <a:solidFill>
                  <a:srgbClr val="000099"/>
                </a:solidFill>
                <a:latin typeface="黑体" panose="02010600030101010101" pitchFamily="49" charset="-122"/>
                <a:cs typeface="Times New Roman" panose="02020603050405020304" pitchFamily="18" charset="0"/>
              </a:rPr>
              <a:t>观点</a:t>
            </a:r>
            <a:r>
              <a:rPr lang="en-US" altLang="zh-CN" sz="4000" dirty="0" smtClean="0">
                <a:solidFill>
                  <a:srgbClr val="000099"/>
                </a:solidFill>
                <a:latin typeface="黑体" panose="02010600030101010101" pitchFamily="49" charset="-122"/>
                <a:cs typeface="Times New Roman" panose="02020603050405020304" pitchFamily="18" charset="0"/>
              </a:rPr>
              <a:t>1</a:t>
            </a:r>
            <a:r>
              <a:rPr lang="zh-CN" altLang="en-US" sz="4000" dirty="0" smtClean="0">
                <a:solidFill>
                  <a:srgbClr val="000099"/>
                </a:solidFill>
                <a:latin typeface="黑体" panose="02010600030101010101" pitchFamily="49" charset="-122"/>
                <a:cs typeface="Times New Roman" panose="02020603050405020304" pitchFamily="18" charset="0"/>
              </a:rPr>
              <a:t>：反对的声音：</a:t>
            </a:r>
            <a:endParaRPr lang="en-US" altLang="zh-CN" sz="4000" dirty="0" smtClean="0">
              <a:solidFill>
                <a:srgbClr val="000099"/>
              </a:solidFill>
              <a:latin typeface="黑体" panose="02010600030101010101" pitchFamily="49" charset="-122"/>
              <a:cs typeface="Times New Roman" panose="02020603050405020304" pitchFamily="18" charset="0"/>
            </a:endParaRPr>
          </a:p>
          <a:p>
            <a:r>
              <a:rPr lang="zh-CN" altLang="en-US" sz="4000" dirty="0" smtClean="0">
                <a:solidFill>
                  <a:srgbClr val="000099"/>
                </a:solidFill>
                <a:latin typeface="黑体" panose="02010600030101010101" pitchFamily="49" charset="-122"/>
                <a:cs typeface="Times New Roman" panose="02020603050405020304" pitchFamily="18" charset="0"/>
              </a:rPr>
              <a:t>民主为少数人控制</a:t>
            </a:r>
            <a:r>
              <a:rPr lang="en-US" altLang="zh-CN" sz="4000" dirty="0" smtClean="0">
                <a:solidFill>
                  <a:srgbClr val="000099"/>
                </a:solidFill>
                <a:latin typeface="黑体" panose="02010600030101010101" pitchFamily="49" charset="-122"/>
                <a:cs typeface="Times New Roman" panose="02020603050405020304" pitchFamily="18" charset="0"/>
              </a:rPr>
              <a:t>——</a:t>
            </a:r>
            <a:r>
              <a:rPr lang="zh-CN" altLang="en-US" sz="4000" dirty="0" smtClean="0">
                <a:solidFill>
                  <a:srgbClr val="000099"/>
                </a:solidFill>
                <a:latin typeface="黑体" panose="02010600030101010101" pitchFamily="49" charset="-122"/>
                <a:cs typeface="Times New Roman" panose="02020603050405020304" pitchFamily="18" charset="0"/>
              </a:rPr>
              <a:t>政党分肥</a:t>
            </a:r>
            <a:endParaRPr lang="en-US" altLang="zh-CN" sz="4000" dirty="0" smtClean="0">
              <a:solidFill>
                <a:srgbClr val="000099"/>
              </a:solidFill>
              <a:latin typeface="黑体" panose="02010600030101010101" pitchFamily="49" charset="-122"/>
              <a:cs typeface="Times New Roman" panose="02020603050405020304" pitchFamily="18" charset="0"/>
            </a:endParaRPr>
          </a:p>
          <a:p>
            <a:r>
              <a:rPr lang="zh-CN" altLang="en-US" sz="4000" dirty="0" smtClean="0">
                <a:solidFill>
                  <a:srgbClr val="000099"/>
                </a:solidFill>
                <a:latin typeface="黑体" panose="02010600030101010101" pitchFamily="49" charset="-122"/>
                <a:cs typeface="Times New Roman" panose="02020603050405020304" pitchFamily="18" charset="0"/>
              </a:rPr>
              <a:t>民主为财富所控制</a:t>
            </a:r>
            <a:r>
              <a:rPr lang="en-US" altLang="zh-CN" sz="4000" dirty="0" smtClean="0">
                <a:solidFill>
                  <a:srgbClr val="000099"/>
                </a:solidFill>
                <a:latin typeface="黑体" panose="02010600030101010101" pitchFamily="49" charset="-122"/>
                <a:cs typeface="Times New Roman" panose="02020603050405020304" pitchFamily="18" charset="0"/>
              </a:rPr>
              <a:t>——</a:t>
            </a:r>
            <a:r>
              <a:rPr lang="zh-CN" altLang="en-US" sz="4000" dirty="0" smtClean="0">
                <a:solidFill>
                  <a:srgbClr val="000099"/>
                </a:solidFill>
                <a:latin typeface="黑体" panose="02010600030101010101" pitchFamily="49" charset="-122"/>
                <a:cs typeface="Times New Roman" panose="02020603050405020304" pitchFamily="18" charset="0"/>
              </a:rPr>
              <a:t>金钱政治</a:t>
            </a:r>
            <a:endParaRPr lang="en-US" altLang="zh-CN" sz="4000" dirty="0" smtClean="0">
              <a:solidFill>
                <a:srgbClr val="000099"/>
              </a:solidFill>
              <a:latin typeface="黑体" panose="02010600030101010101" pitchFamily="49" charset="-122"/>
              <a:cs typeface="Times New Roman" panose="02020603050405020304" pitchFamily="18" charset="0"/>
            </a:endParaRPr>
          </a:p>
          <a:p>
            <a:r>
              <a:rPr lang="zh-CN" altLang="en-US" sz="4000" dirty="0" smtClean="0">
                <a:solidFill>
                  <a:srgbClr val="000099"/>
                </a:solidFill>
                <a:latin typeface="黑体" panose="02010600030101010101" pitchFamily="49" charset="-122"/>
                <a:cs typeface="Times New Roman" panose="02020603050405020304" pitchFamily="18" charset="0"/>
              </a:rPr>
              <a:t>民主容易产生贿选</a:t>
            </a:r>
            <a:r>
              <a:rPr lang="en-US" altLang="zh-CN" sz="4000" dirty="0" smtClean="0">
                <a:solidFill>
                  <a:srgbClr val="000099"/>
                </a:solidFill>
                <a:latin typeface="黑体" panose="02010600030101010101" pitchFamily="49" charset="-122"/>
                <a:cs typeface="Times New Roman" panose="02020603050405020304" pitchFamily="18" charset="0"/>
              </a:rPr>
              <a:t>——</a:t>
            </a:r>
            <a:r>
              <a:rPr lang="zh-CN" altLang="en-US" sz="4000" dirty="0" smtClean="0">
                <a:solidFill>
                  <a:srgbClr val="000099"/>
                </a:solidFill>
                <a:latin typeface="黑体" panose="02010600030101010101" pitchFamily="49" charset="-122"/>
                <a:cs typeface="Times New Roman" panose="02020603050405020304" pitchFamily="18" charset="0"/>
              </a:rPr>
              <a:t>黑金政治</a:t>
            </a:r>
            <a:endParaRPr lang="en-US" altLang="zh-CN" sz="4000" dirty="0" smtClean="0">
              <a:solidFill>
                <a:srgbClr val="000099"/>
              </a:solidFill>
              <a:latin typeface="黑体" panose="02010600030101010101" pitchFamily="49" charset="-122"/>
              <a:cs typeface="Times New Roman" panose="02020603050405020304" pitchFamily="18" charset="0"/>
            </a:endParaRPr>
          </a:p>
          <a:p>
            <a:r>
              <a:rPr lang="zh-CN" altLang="en-US" sz="4000" dirty="0" smtClean="0">
                <a:solidFill>
                  <a:srgbClr val="000099"/>
                </a:solidFill>
                <a:latin typeface="黑体" panose="02010600030101010101" pitchFamily="49" charset="-122"/>
                <a:cs typeface="Times New Roman" panose="02020603050405020304" pitchFamily="18" charset="0"/>
              </a:rPr>
              <a:t>民主导致社会分裂</a:t>
            </a:r>
            <a:r>
              <a:rPr lang="en-US" altLang="zh-CN" sz="4000" dirty="0" smtClean="0">
                <a:solidFill>
                  <a:srgbClr val="000099"/>
                </a:solidFill>
                <a:latin typeface="黑体" panose="02010600030101010101" pitchFamily="49" charset="-122"/>
                <a:cs typeface="Times New Roman" panose="02020603050405020304" pitchFamily="18" charset="0"/>
              </a:rPr>
              <a:t>——</a:t>
            </a:r>
            <a:r>
              <a:rPr lang="zh-CN" altLang="en-US" sz="4000" dirty="0" smtClean="0">
                <a:solidFill>
                  <a:srgbClr val="000099"/>
                </a:solidFill>
                <a:latin typeface="黑体" panose="02010600030101010101" pitchFamily="49" charset="-122"/>
                <a:cs typeface="Times New Roman" panose="02020603050405020304" pitchFamily="18" charset="0"/>
              </a:rPr>
              <a:t>政治动乱</a:t>
            </a:r>
            <a:endParaRPr lang="en-US" altLang="zh-CN" sz="4000" dirty="0" smtClean="0">
              <a:solidFill>
                <a:srgbClr val="000099"/>
              </a:solidFill>
              <a:latin typeface="黑体" panose="02010600030101010101" pitchFamily="49" charset="-122"/>
              <a:cs typeface="Times New Roman" panose="02020603050405020304" pitchFamily="18" charset="0"/>
            </a:endParaRPr>
          </a:p>
          <a:p>
            <a:endParaRPr lang="zh-CN" altLang="en-US" sz="4000" dirty="0" smtClean="0">
              <a:solidFill>
                <a:srgbClr val="000099"/>
              </a:solidFill>
              <a:latin typeface="黑体" panose="0201060003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内容占位符 2"/>
          <p:cNvSpPr>
            <a:spLocks noGrp="1"/>
          </p:cNvSpPr>
          <p:nvPr>
            <p:ph idx="1"/>
          </p:nvPr>
        </p:nvSpPr>
        <p:spPr>
          <a:xfrm>
            <a:off x="2132013" y="1490663"/>
            <a:ext cx="8229600" cy="4525962"/>
          </a:xfrm>
        </p:spPr>
        <p:txBody>
          <a:bodyPr/>
          <a:lstStyle/>
          <a:p>
            <a:r>
              <a:rPr lang="zh-CN" altLang="en-US" sz="4000" smtClean="0">
                <a:solidFill>
                  <a:srgbClr val="000099"/>
                </a:solidFill>
                <a:latin typeface="黑体" panose="02010600030101010101" pitchFamily="49" charset="-122"/>
              </a:rPr>
              <a:t>保障自由</a:t>
            </a:r>
            <a:r>
              <a:rPr lang="en-US" altLang="zh-CN" sz="4000" smtClean="0">
                <a:solidFill>
                  <a:srgbClr val="000099"/>
                </a:solidFill>
                <a:latin typeface="黑体" panose="02010600030101010101" pitchFamily="49" charset="-122"/>
              </a:rPr>
              <a:t>——</a:t>
            </a:r>
            <a:r>
              <a:rPr lang="zh-CN" altLang="en-US" sz="4000" smtClean="0">
                <a:solidFill>
                  <a:srgbClr val="000099"/>
                </a:solidFill>
                <a:latin typeface="黑体" panose="02010600030101010101" pitchFamily="49" charset="-122"/>
              </a:rPr>
              <a:t>政府权利受限</a:t>
            </a:r>
            <a:endParaRPr lang="en-US" altLang="zh-CN" sz="4000" smtClean="0">
              <a:solidFill>
                <a:srgbClr val="000099"/>
              </a:solidFill>
              <a:latin typeface="黑体" panose="02010600030101010101" pitchFamily="49" charset="-122"/>
            </a:endParaRPr>
          </a:p>
          <a:p>
            <a:r>
              <a:rPr lang="zh-CN" altLang="en-US" sz="4000" smtClean="0">
                <a:solidFill>
                  <a:srgbClr val="000099"/>
                </a:solidFill>
                <a:latin typeface="黑体" panose="02010600030101010101" pitchFamily="49" charset="-122"/>
              </a:rPr>
              <a:t>促进发展</a:t>
            </a:r>
            <a:r>
              <a:rPr lang="en-US" altLang="zh-CN" sz="4000" smtClean="0">
                <a:solidFill>
                  <a:srgbClr val="000099"/>
                </a:solidFill>
                <a:latin typeface="黑体" panose="02010600030101010101" pitchFamily="49" charset="-122"/>
              </a:rPr>
              <a:t>——</a:t>
            </a:r>
            <a:r>
              <a:rPr lang="zh-CN" altLang="en-US" sz="4000" smtClean="0">
                <a:solidFill>
                  <a:srgbClr val="000099"/>
                </a:solidFill>
                <a:latin typeface="黑体" panose="02010600030101010101" pitchFamily="49" charset="-122"/>
              </a:rPr>
              <a:t>人民广泛参与</a:t>
            </a:r>
            <a:endParaRPr lang="en-US" altLang="zh-CN" sz="4000" smtClean="0">
              <a:solidFill>
                <a:srgbClr val="000099"/>
              </a:solidFill>
              <a:latin typeface="黑体" panose="02010600030101010101" pitchFamily="49" charset="-122"/>
            </a:endParaRPr>
          </a:p>
          <a:p>
            <a:r>
              <a:rPr lang="zh-CN" altLang="en-US" sz="4000" smtClean="0">
                <a:solidFill>
                  <a:srgbClr val="000099"/>
                </a:solidFill>
                <a:latin typeface="黑体" panose="02010600030101010101" pitchFamily="49" charset="-122"/>
              </a:rPr>
              <a:t>扩大福利</a:t>
            </a:r>
            <a:r>
              <a:rPr lang="en-US" altLang="zh-CN" sz="4000" smtClean="0">
                <a:solidFill>
                  <a:srgbClr val="000099"/>
                </a:solidFill>
                <a:latin typeface="黑体" panose="02010600030101010101" pitchFamily="49" charset="-122"/>
              </a:rPr>
              <a:t>——</a:t>
            </a:r>
            <a:r>
              <a:rPr lang="zh-CN" altLang="en-US" sz="4000" smtClean="0">
                <a:solidFill>
                  <a:srgbClr val="000099"/>
                </a:solidFill>
                <a:latin typeface="黑体" panose="02010600030101010101" pitchFamily="49" charset="-122"/>
              </a:rPr>
              <a:t>反映人民利益</a:t>
            </a:r>
            <a:endParaRPr lang="en-US" altLang="zh-CN" sz="4000" smtClean="0">
              <a:solidFill>
                <a:srgbClr val="000099"/>
              </a:solidFill>
              <a:latin typeface="黑体" panose="02010600030101010101" pitchFamily="49" charset="-122"/>
            </a:endParaRPr>
          </a:p>
          <a:p>
            <a:r>
              <a:rPr lang="zh-CN" altLang="en-US" sz="4000" smtClean="0">
                <a:solidFill>
                  <a:srgbClr val="000099"/>
                </a:solidFill>
                <a:latin typeface="黑体" panose="02010600030101010101" pitchFamily="49" charset="-122"/>
              </a:rPr>
              <a:t>政治稳定</a:t>
            </a:r>
            <a:r>
              <a:rPr lang="en-US" altLang="zh-CN" sz="4000" smtClean="0">
                <a:solidFill>
                  <a:srgbClr val="000099"/>
                </a:solidFill>
                <a:latin typeface="黑体" panose="02010600030101010101" pitchFamily="49" charset="-122"/>
              </a:rPr>
              <a:t>——</a:t>
            </a:r>
            <a:r>
              <a:rPr lang="zh-CN" altLang="en-US" sz="4000" smtClean="0">
                <a:solidFill>
                  <a:srgbClr val="000099"/>
                </a:solidFill>
                <a:latin typeface="黑体" panose="02010600030101010101" pitchFamily="49" charset="-122"/>
              </a:rPr>
              <a:t>国家社会平衡</a:t>
            </a:r>
            <a:endParaRPr lang="en-US" altLang="zh-CN" sz="4000" smtClean="0">
              <a:solidFill>
                <a:srgbClr val="000099"/>
              </a:solidFill>
              <a:latin typeface="黑体" panose="02010600030101010101" pitchFamily="49" charset="-122"/>
            </a:endParaRPr>
          </a:p>
          <a:p>
            <a:endParaRPr lang="zh-CN" altLang="en-US" sz="4000" smtClean="0"/>
          </a:p>
        </p:txBody>
      </p:sp>
      <p:sp>
        <p:nvSpPr>
          <p:cNvPr id="146435" name="矩形 1"/>
          <p:cNvSpPr>
            <a:spLocks noChangeArrowheads="1"/>
          </p:cNvSpPr>
          <p:nvPr/>
        </p:nvSpPr>
        <p:spPr bwMode="auto">
          <a:xfrm>
            <a:off x="1636713" y="663575"/>
            <a:ext cx="51387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4800" b="1" dirty="0">
                <a:solidFill>
                  <a:srgbClr val="FF0000"/>
                </a:solidFill>
                <a:latin typeface="黑体" panose="02010600030101010101" pitchFamily="49" charset="-122"/>
                <a:cs typeface="Times New Roman" panose="02020603050405020304" pitchFamily="18" charset="0"/>
              </a:rPr>
              <a:t>观点</a:t>
            </a:r>
            <a:r>
              <a:rPr lang="en-US" altLang="zh-CN" sz="4800" b="1" dirty="0">
                <a:solidFill>
                  <a:srgbClr val="FF0000"/>
                </a:solidFill>
                <a:latin typeface="黑体" panose="02010600030101010101" pitchFamily="49" charset="-122"/>
                <a:cs typeface="Times New Roman" panose="02020603050405020304" pitchFamily="18" charset="0"/>
              </a:rPr>
              <a:t>2.</a:t>
            </a:r>
            <a:r>
              <a:rPr lang="zh-CN" altLang="en-US" sz="4800" b="1" dirty="0">
                <a:solidFill>
                  <a:srgbClr val="FF0000"/>
                </a:solidFill>
                <a:latin typeface="黑体" panose="02010600030101010101" pitchFamily="49" charset="-122"/>
                <a:cs typeface="Times New Roman" panose="02020603050405020304" pitchFamily="18" charset="0"/>
              </a:rPr>
              <a:t>肯定的声音</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563688" y="496888"/>
            <a:ext cx="9428162" cy="998537"/>
          </a:xfrm>
          <a:prstGeom prst="rect">
            <a:avLst/>
          </a:prstGeom>
          <a:noFill/>
          <a:ln w="9525">
            <a:noFill/>
          </a:ln>
        </p:spPr>
        <p:txBody>
          <a:bodyPr anchor="b"/>
          <a:lstStyle/>
          <a:p>
            <a:pPr eaLnBrk="0" fontAlgn="base" hangingPunct="0">
              <a:spcBef>
                <a:spcPct val="0"/>
              </a:spcBef>
              <a:spcAft>
                <a:spcPct val="0"/>
              </a:spcAft>
              <a:defRPr/>
            </a:pPr>
            <a:r>
              <a:rPr lang="zh-CN" altLang="en-US" sz="3200" b="1">
                <a:solidFill>
                  <a:srgbClr val="FF0000"/>
                </a:solidFill>
                <a:latin typeface="黑体" panose="02010600030101010101" pitchFamily="49" charset="-122"/>
              </a:rPr>
              <a:t>备考方略之四：</a:t>
            </a:r>
            <a:r>
              <a:rPr lang="zh-CN" altLang="en-US" sz="3200" b="1">
                <a:solidFill>
                  <a:schemeClr val="tx1"/>
                </a:solidFill>
                <a:latin typeface="黑体" panose="02010600030101010101" pitchFamily="49" charset="-122"/>
              </a:rPr>
              <a:t>创新教学设计，追求教学立意</a:t>
            </a:r>
            <a:endParaRPr lang="en-US" altLang="zh-CN" sz="3200" b="1">
              <a:solidFill>
                <a:srgbClr val="FF0000"/>
              </a:solidFill>
              <a:latin typeface="黑体" panose="02010600030101010101" pitchFamily="49" charset="-122"/>
            </a:endParaRPr>
          </a:p>
          <a:p>
            <a:pPr algn="r" eaLnBrk="0" fontAlgn="base" hangingPunct="0">
              <a:spcBef>
                <a:spcPct val="0"/>
              </a:spcBef>
              <a:spcAft>
                <a:spcPct val="0"/>
              </a:spcAft>
              <a:defRPr/>
            </a:pPr>
            <a:r>
              <a:rPr lang="en-US" altLang="zh-CN" sz="3200" b="1">
                <a:solidFill>
                  <a:prstClr val="black"/>
                </a:solidFill>
                <a:effectLst>
                  <a:outerShdw blurRad="38100" dist="38100" dir="2700000" algn="tl">
                    <a:srgbClr val="C0C0C0"/>
                  </a:outerShdw>
                </a:effectLst>
                <a:latin typeface="黑体" panose="02010600030101010101" pitchFamily="49" charset="-122"/>
              </a:rPr>
              <a:t>——</a:t>
            </a:r>
            <a:r>
              <a:rPr lang="zh-CN" altLang="en-US" sz="3200" b="1">
                <a:solidFill>
                  <a:prstClr val="black"/>
                </a:solidFill>
                <a:effectLst>
                  <a:outerShdw blurRad="38100" dist="38100" dir="2700000" algn="tl">
                    <a:srgbClr val="C0C0C0"/>
                  </a:outerShdw>
                </a:effectLst>
                <a:latin typeface="黑体" panose="02010600030101010101" pitchFamily="49" charset="-122"/>
              </a:rPr>
              <a:t>例说优秀立意•</a:t>
            </a:r>
            <a:r>
              <a:rPr lang="zh-CN" altLang="en-US" sz="3200" b="1">
                <a:solidFill>
                  <a:srgbClr val="FF0000"/>
                </a:solidFill>
                <a:effectLst>
                  <a:outerShdw blurRad="38100" dist="38100" dir="2700000" algn="tl">
                    <a:srgbClr val="C0C0C0"/>
                  </a:outerShdw>
                </a:effectLst>
                <a:latin typeface="黑体" panose="02010600030101010101" pitchFamily="49" charset="-122"/>
              </a:rPr>
              <a:t>全球化视野的中国</a:t>
            </a:r>
          </a:p>
        </p:txBody>
      </p:sp>
      <p:pic>
        <p:nvPicPr>
          <p:cNvPr id="149507" name="图片 2"/>
          <p:cNvPicPr>
            <a:picLocks noChangeAspect="1"/>
          </p:cNvPicPr>
          <p:nvPr/>
        </p:nvPicPr>
        <p:blipFill>
          <a:blip r:embed="rId2" cstate="print">
            <a:extLst>
              <a:ext uri="{28A0092B-C50C-407E-A947-70E740481C1C}">
                <a14:useLocalDpi xmlns="" xmlns:a14="http://schemas.microsoft.com/office/drawing/2010/main" val="0"/>
              </a:ext>
            </a:extLst>
          </a:blip>
          <a:srcRect l="7280" t="15578" r="9001" b="7788"/>
          <a:stretch>
            <a:fillRect/>
          </a:stretch>
        </p:blipFill>
        <p:spPr bwMode="auto">
          <a:xfrm>
            <a:off x="1712913" y="1557338"/>
            <a:ext cx="9129712" cy="469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057400" y="1676400"/>
            <a:ext cx="640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800" b="1">
                <a:solidFill>
                  <a:prstClr val="black"/>
                </a:solidFill>
              </a:rPr>
              <a:t>小农经济和自然经济是一个概念吗？</a:t>
            </a:r>
          </a:p>
        </p:txBody>
      </p:sp>
      <p:sp>
        <p:nvSpPr>
          <p:cNvPr id="4" name="TextBox 3"/>
          <p:cNvSpPr txBox="1">
            <a:spLocks noChangeArrowheads="1"/>
          </p:cNvSpPr>
          <p:nvPr/>
        </p:nvSpPr>
        <p:spPr bwMode="auto">
          <a:xfrm>
            <a:off x="2133600" y="2590800"/>
            <a:ext cx="640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800" b="1">
                <a:solidFill>
                  <a:prstClr val="black"/>
                </a:solidFill>
              </a:rPr>
              <a:t>中国封建社会只有小农经济吗？</a:t>
            </a:r>
          </a:p>
        </p:txBody>
      </p:sp>
      <p:sp>
        <p:nvSpPr>
          <p:cNvPr id="5" name="TextBox 4"/>
          <p:cNvSpPr txBox="1">
            <a:spLocks noChangeArrowheads="1"/>
          </p:cNvSpPr>
          <p:nvPr/>
        </p:nvSpPr>
        <p:spPr bwMode="auto">
          <a:xfrm>
            <a:off x="2057400" y="4495800"/>
            <a:ext cx="7772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en-US" altLang="zh-CN" sz="2800" b="1">
                <a:solidFill>
                  <a:prstClr val="black"/>
                </a:solidFill>
              </a:rPr>
              <a:t>1952</a:t>
            </a:r>
            <a:r>
              <a:rPr lang="zh-CN" altLang="en-US" sz="2800" b="1">
                <a:solidFill>
                  <a:prstClr val="black"/>
                </a:solidFill>
              </a:rPr>
              <a:t>年土改结束后，今天小农经济还存在吗？</a:t>
            </a:r>
          </a:p>
        </p:txBody>
      </p:sp>
      <p:sp>
        <p:nvSpPr>
          <p:cNvPr id="6" name="TextBox 5"/>
          <p:cNvSpPr txBox="1">
            <a:spLocks noChangeArrowheads="1"/>
          </p:cNvSpPr>
          <p:nvPr/>
        </p:nvSpPr>
        <p:spPr bwMode="auto">
          <a:xfrm>
            <a:off x="2133600" y="3581400"/>
            <a:ext cx="7162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800" b="1">
                <a:solidFill>
                  <a:prstClr val="black"/>
                </a:solidFill>
              </a:rPr>
              <a:t>田庄经济属于自然经济，它是小农经济吗？</a:t>
            </a:r>
          </a:p>
        </p:txBody>
      </p:sp>
      <p:sp>
        <p:nvSpPr>
          <p:cNvPr id="7" name="TextBox 6"/>
          <p:cNvSpPr txBox="1">
            <a:spLocks noChangeArrowheads="1"/>
          </p:cNvSpPr>
          <p:nvPr/>
        </p:nvSpPr>
        <p:spPr bwMode="auto">
          <a:xfrm>
            <a:off x="2133600" y="5419725"/>
            <a:ext cx="7391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800" b="1">
                <a:solidFill>
                  <a:prstClr val="black"/>
                </a:solidFill>
              </a:rPr>
              <a:t>小农经济和商品经济有联系吗？</a:t>
            </a:r>
          </a:p>
        </p:txBody>
      </p:sp>
      <p:sp>
        <p:nvSpPr>
          <p:cNvPr id="9" name="标题 1"/>
          <p:cNvSpPr>
            <a:spLocks noGrp="1"/>
          </p:cNvSpPr>
          <p:nvPr/>
        </p:nvSpPr>
        <p:spPr>
          <a:xfrm>
            <a:off x="1558925" y="677863"/>
            <a:ext cx="9429750" cy="998537"/>
          </a:xfrm>
          <a:prstGeom prst="rect">
            <a:avLst/>
          </a:prstGeom>
          <a:noFill/>
          <a:ln w="9525">
            <a:noFill/>
          </a:ln>
        </p:spPr>
        <p:txBody>
          <a:bodyPr anchor="b"/>
          <a:lstStyle/>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rPr>
              <a:t>备考方略之五：透析核心概念</a:t>
            </a:r>
          </a:p>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rPr>
              <a:t>        </a:t>
            </a:r>
            <a:r>
              <a:rPr lang="en-US" altLang="zh-CN" sz="3200" b="1">
                <a:solidFill>
                  <a:prstClr val="black"/>
                </a:solidFill>
                <a:effectLst>
                  <a:outerShdw blurRad="38100" dist="38100" dir="2700000" algn="tl">
                    <a:srgbClr val="C0C0C0"/>
                  </a:outerShdw>
                </a:effectLst>
                <a:latin typeface="黑体" panose="02010600030101010101" pitchFamily="49" charset="-122"/>
              </a:rPr>
              <a:t>——</a:t>
            </a:r>
            <a:r>
              <a:rPr lang="zh-CN" altLang="en-US" sz="3200" b="1">
                <a:solidFill>
                  <a:prstClr val="black"/>
                </a:solidFill>
                <a:effectLst>
                  <a:outerShdw blurRad="38100" dist="38100" dir="2700000" algn="tl">
                    <a:srgbClr val="C0C0C0"/>
                  </a:outerShdw>
                </a:effectLst>
                <a:latin typeface="黑体" panose="02010600030101010101" pitchFamily="49" charset="-122"/>
              </a:rPr>
              <a:t>例说概念讲解•小农经济</a:t>
            </a:r>
            <a:endParaRPr lang="zh-CN" altLang="en-US" sz="3200">
              <a:solidFill>
                <a:srgbClr val="44546A"/>
              </a:solidFill>
              <a:effectLst>
                <a:outerShdw blurRad="38100" dist="38100" dir="2700000" algn="tl">
                  <a:srgbClr val="C0C0C0"/>
                </a:outerShdw>
              </a:effectLst>
              <a:latin typeface="黑体" panose="02010600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30" name="直接连接符​​ 6"/>
          <p:cNvCxnSpPr/>
          <p:nvPr/>
        </p:nvCxnSpPr>
        <p:spPr>
          <a:xfrm flipV="1">
            <a:off x="4178300" y="2101850"/>
            <a:ext cx="2181225" cy="3175"/>
          </a:xfrm>
          <a:prstGeom prst="line">
            <a:avLst/>
          </a:prstGeom>
          <a:ln w="28575" cap="flat" cmpd="sng">
            <a:solidFill>
              <a:schemeClr val="accent3"/>
            </a:solidFill>
            <a:prstDash val="dash"/>
            <a:headEnd type="none" w="med" len="med"/>
            <a:tailEnd type="none" w="med" len="med"/>
          </a:ln>
        </p:spPr>
      </p:cxnSp>
      <p:sp>
        <p:nvSpPr>
          <p:cNvPr id="152579" name="六边形 2"/>
          <p:cNvSpPr>
            <a:spLocks noChangeArrowheads="1"/>
          </p:cNvSpPr>
          <p:nvPr/>
        </p:nvSpPr>
        <p:spPr bwMode="auto">
          <a:xfrm rot="-5400000">
            <a:off x="6120606" y="1888332"/>
            <a:ext cx="1825625" cy="1290638"/>
          </a:xfrm>
          <a:prstGeom prst="hexagon">
            <a:avLst>
              <a:gd name="adj" fmla="val 28055"/>
              <a:gd name="vf" fmla="val 115470"/>
            </a:avLst>
          </a:prstGeom>
          <a:solidFill>
            <a:schemeClr val="bg1">
              <a:alpha val="41176"/>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sz="3200">
              <a:solidFill>
                <a:srgbClr val="FFFFFF"/>
              </a:solidFill>
              <a:sym typeface="+mn-lt"/>
            </a:endParaRPr>
          </a:p>
        </p:txBody>
      </p:sp>
      <p:sp>
        <p:nvSpPr>
          <p:cNvPr id="152580" name="椭圆​​ 40"/>
          <p:cNvSpPr>
            <a:spLocks noChangeArrowheads="1"/>
          </p:cNvSpPr>
          <p:nvPr/>
        </p:nvSpPr>
        <p:spPr bwMode="auto">
          <a:xfrm>
            <a:off x="6418263" y="1836738"/>
            <a:ext cx="1062037" cy="1416050"/>
          </a:xfrm>
          <a:prstGeom prst="ellipse">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a:solidFill>
                <a:srgbClr val="404040"/>
              </a:solidFill>
              <a:sym typeface="+mn-lt"/>
            </a:endParaRPr>
          </a:p>
        </p:txBody>
      </p:sp>
      <p:sp>
        <p:nvSpPr>
          <p:cNvPr id="152581" name="矩形​​ 9"/>
          <p:cNvSpPr>
            <a:spLocks noChangeArrowheads="1"/>
          </p:cNvSpPr>
          <p:nvPr/>
        </p:nvSpPr>
        <p:spPr bwMode="auto">
          <a:xfrm>
            <a:off x="1828800" y="1758950"/>
            <a:ext cx="2851150" cy="755650"/>
          </a:xfrm>
          <a:prstGeom prst="rect">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r>
              <a:rPr lang="zh-CN" altLang="en-US" sz="2800" b="1">
                <a:solidFill>
                  <a:prstClr val="black"/>
                </a:solidFill>
                <a:sym typeface="+mn-lt"/>
              </a:rPr>
              <a:t>春秋战国产生</a:t>
            </a:r>
          </a:p>
        </p:txBody>
      </p:sp>
      <p:cxnSp>
        <p:nvCxnSpPr>
          <p:cNvPr id="152582" name="直接连接符​​ 10"/>
          <p:cNvCxnSpPr>
            <a:cxnSpLocks noChangeShapeType="1"/>
          </p:cNvCxnSpPr>
          <p:nvPr/>
        </p:nvCxnSpPr>
        <p:spPr bwMode="auto">
          <a:xfrm>
            <a:off x="3913188" y="3457575"/>
            <a:ext cx="3028950" cy="19050"/>
          </a:xfrm>
          <a:prstGeom prst="line">
            <a:avLst/>
          </a:prstGeom>
          <a:noFill/>
          <a:ln w="3175">
            <a:solidFill>
              <a:schemeClr val="bg1"/>
            </a:solidFill>
            <a:prstDash val="dash"/>
            <a:round/>
          </a:ln>
          <a:extLst>
            <a:ext uri="{909E8E84-426E-40DD-AFC4-6F175D3DCCD1}">
              <a14:hiddenFill xmlns="" xmlns:a14="http://schemas.microsoft.com/office/drawing/2010/main">
                <a:noFill/>
              </a14:hiddenFill>
            </a:ext>
          </a:extLst>
        </p:spPr>
      </p:cxnSp>
      <p:sp>
        <p:nvSpPr>
          <p:cNvPr id="152583" name="六边形 6"/>
          <p:cNvSpPr>
            <a:spLocks noChangeArrowheads="1"/>
          </p:cNvSpPr>
          <p:nvPr/>
        </p:nvSpPr>
        <p:spPr bwMode="auto">
          <a:xfrm rot="-5400000">
            <a:off x="6619875" y="3341688"/>
            <a:ext cx="1824038" cy="1179512"/>
          </a:xfrm>
          <a:prstGeom prst="hexagon">
            <a:avLst>
              <a:gd name="adj" fmla="val 28058"/>
              <a:gd name="vf" fmla="val 115470"/>
            </a:avLst>
          </a:prstGeom>
          <a:solidFill>
            <a:schemeClr val="bg1">
              <a:alpha val="41176"/>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sz="3200">
              <a:solidFill>
                <a:srgbClr val="FFFFFF"/>
              </a:solidFill>
              <a:sym typeface="+mn-lt"/>
            </a:endParaRPr>
          </a:p>
        </p:txBody>
      </p:sp>
      <p:sp>
        <p:nvSpPr>
          <p:cNvPr id="152584" name="椭圆​​ 38"/>
          <p:cNvSpPr>
            <a:spLocks noChangeArrowheads="1"/>
          </p:cNvSpPr>
          <p:nvPr/>
        </p:nvSpPr>
        <p:spPr bwMode="auto">
          <a:xfrm>
            <a:off x="7000875" y="3224213"/>
            <a:ext cx="1063625" cy="1414462"/>
          </a:xfrm>
          <a:prstGeom prst="ellipse">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a:solidFill>
                <a:srgbClr val="404040"/>
              </a:solidFill>
              <a:sym typeface="+mn-lt"/>
            </a:endParaRPr>
          </a:p>
        </p:txBody>
      </p:sp>
      <p:cxnSp>
        <p:nvCxnSpPr>
          <p:cNvPr id="152585" name="直接连接符​​ 14"/>
          <p:cNvCxnSpPr>
            <a:cxnSpLocks noChangeShapeType="1"/>
          </p:cNvCxnSpPr>
          <p:nvPr/>
        </p:nvCxnSpPr>
        <p:spPr bwMode="auto">
          <a:xfrm flipV="1">
            <a:off x="4179888" y="4872038"/>
            <a:ext cx="2182812" cy="3175"/>
          </a:xfrm>
          <a:prstGeom prst="line">
            <a:avLst/>
          </a:prstGeom>
          <a:noFill/>
          <a:ln w="3175">
            <a:solidFill>
              <a:schemeClr val="bg1"/>
            </a:solidFill>
            <a:prstDash val="dash"/>
            <a:round/>
          </a:ln>
          <a:extLst>
            <a:ext uri="{909E8E84-426E-40DD-AFC4-6F175D3DCCD1}">
              <a14:hiddenFill xmlns="" xmlns:a14="http://schemas.microsoft.com/office/drawing/2010/main">
                <a:noFill/>
              </a14:hiddenFill>
            </a:ext>
          </a:extLst>
        </p:spPr>
      </p:cxnSp>
      <p:sp>
        <p:nvSpPr>
          <p:cNvPr id="152586" name="六边形 10"/>
          <p:cNvSpPr>
            <a:spLocks noChangeArrowheads="1"/>
          </p:cNvSpPr>
          <p:nvPr/>
        </p:nvSpPr>
        <p:spPr bwMode="auto">
          <a:xfrm rot="-5400000">
            <a:off x="6039644" y="4725194"/>
            <a:ext cx="1825625" cy="1179513"/>
          </a:xfrm>
          <a:prstGeom prst="hexagon">
            <a:avLst>
              <a:gd name="adj" fmla="val 28053"/>
              <a:gd name="vf" fmla="val 115470"/>
            </a:avLst>
          </a:prstGeom>
          <a:solidFill>
            <a:schemeClr val="bg1">
              <a:alpha val="41176"/>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sz="3200">
              <a:solidFill>
                <a:srgbClr val="FFFFFF"/>
              </a:solidFill>
              <a:sym typeface="+mn-lt"/>
            </a:endParaRPr>
          </a:p>
        </p:txBody>
      </p:sp>
      <p:sp>
        <p:nvSpPr>
          <p:cNvPr id="152587" name="椭圆​​ 36"/>
          <p:cNvSpPr>
            <a:spLocks noChangeArrowheads="1"/>
          </p:cNvSpPr>
          <p:nvPr/>
        </p:nvSpPr>
        <p:spPr bwMode="auto">
          <a:xfrm>
            <a:off x="6402388" y="4613275"/>
            <a:ext cx="1063625" cy="1416050"/>
          </a:xfrm>
          <a:prstGeom prst="ellipse">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endParaRPr lang="zh-CN" altLang="en-US">
              <a:solidFill>
                <a:srgbClr val="404040"/>
              </a:solidFill>
              <a:sym typeface="+mn-lt"/>
            </a:endParaRPr>
          </a:p>
        </p:txBody>
      </p:sp>
      <p:sp>
        <p:nvSpPr>
          <p:cNvPr id="152588" name="Freeform 88"/>
          <p:cNvSpPr>
            <a:spLocks noEditPoints="1"/>
          </p:cNvSpPr>
          <p:nvPr/>
        </p:nvSpPr>
        <p:spPr bwMode="auto">
          <a:xfrm>
            <a:off x="6821488" y="4946650"/>
            <a:ext cx="254000" cy="288925"/>
          </a:xfrm>
          <a:custGeom>
            <a:avLst/>
            <a:gdLst>
              <a:gd name="T0" fmla="*/ 2147483646 w 65"/>
              <a:gd name="T1" fmla="*/ 0 h 55"/>
              <a:gd name="T2" fmla="*/ 2147483646 w 65"/>
              <a:gd name="T3" fmla="*/ 0 h 55"/>
              <a:gd name="T4" fmla="*/ 2147483646 w 65"/>
              <a:gd name="T5" fmla="*/ 0 h 55"/>
              <a:gd name="T6" fmla="*/ 2147483646 w 65"/>
              <a:gd name="T7" fmla="*/ 2147483646 h 55"/>
              <a:gd name="T8" fmla="*/ 2147483646 w 65"/>
              <a:gd name="T9" fmla="*/ 2147483646 h 55"/>
              <a:gd name="T10" fmla="*/ 2147483646 w 65"/>
              <a:gd name="T11" fmla="*/ 2147483646 h 55"/>
              <a:gd name="T12" fmla="*/ 2147483646 w 65"/>
              <a:gd name="T13" fmla="*/ 2147483646 h 55"/>
              <a:gd name="T14" fmla="*/ 2147483646 w 65"/>
              <a:gd name="T15" fmla="*/ 2147483646 h 55"/>
              <a:gd name="T16" fmla="*/ 2147483646 w 65"/>
              <a:gd name="T17" fmla="*/ 2147483646 h 55"/>
              <a:gd name="T18" fmla="*/ 2147483646 w 65"/>
              <a:gd name="T19" fmla="*/ 2147483646 h 55"/>
              <a:gd name="T20" fmla="*/ 2147483646 w 65"/>
              <a:gd name="T21" fmla="*/ 2147483646 h 55"/>
              <a:gd name="T22" fmla="*/ 2147483646 w 65"/>
              <a:gd name="T23" fmla="*/ 2147483646 h 55"/>
              <a:gd name="T24" fmla="*/ 2147483646 w 65"/>
              <a:gd name="T25" fmla="*/ 2147483646 h 55"/>
              <a:gd name="T26" fmla="*/ 2147483646 w 65"/>
              <a:gd name="T27" fmla="*/ 2147483646 h 55"/>
              <a:gd name="T28" fmla="*/ 2147483646 w 65"/>
              <a:gd name="T29" fmla="*/ 2147483646 h 55"/>
              <a:gd name="T30" fmla="*/ 2147483646 w 65"/>
              <a:gd name="T31" fmla="*/ 2147483646 h 55"/>
              <a:gd name="T32" fmla="*/ 0 w 65"/>
              <a:gd name="T33" fmla="*/ 2147483646 h 55"/>
              <a:gd name="T34" fmla="*/ 0 w 65"/>
              <a:gd name="T35" fmla="*/ 2147483646 h 55"/>
              <a:gd name="T36" fmla="*/ 0 w 65"/>
              <a:gd name="T37" fmla="*/ 2147483646 h 55"/>
              <a:gd name="T38" fmla="*/ 0 w 65"/>
              <a:gd name="T39" fmla="*/ 0 h 55"/>
              <a:gd name="T40" fmla="*/ 2147483646 w 65"/>
              <a:gd name="T41" fmla="*/ 0 h 55"/>
              <a:gd name="T42" fmla="*/ 2147483646 w 65"/>
              <a:gd name="T43" fmla="*/ 2147483646 h 55"/>
              <a:gd name="T44" fmla="*/ 2147483646 w 65"/>
              <a:gd name="T45" fmla="*/ 2147483646 h 55"/>
              <a:gd name="T46" fmla="*/ 2147483646 w 65"/>
              <a:gd name="T47" fmla="*/ 2147483646 h 55"/>
              <a:gd name="T48" fmla="*/ 2147483646 w 65"/>
              <a:gd name="T49" fmla="*/ 2147483646 h 55"/>
              <a:gd name="T50" fmla="*/ 2147483646 w 65"/>
              <a:gd name="T51" fmla="*/ 2147483646 h 55"/>
              <a:gd name="T52" fmla="*/ 2147483646 w 65"/>
              <a:gd name="T53" fmla="*/ 2147483646 h 55"/>
              <a:gd name="T54" fmla="*/ 2147483646 w 65"/>
              <a:gd name="T55" fmla="*/ 2147483646 h 55"/>
              <a:gd name="T56" fmla="*/ 2147483646 w 65"/>
              <a:gd name="T57" fmla="*/ 2147483646 h 55"/>
              <a:gd name="T58" fmla="*/ 2147483646 w 65"/>
              <a:gd name="T59" fmla="*/ 2147483646 h 55"/>
              <a:gd name="T60" fmla="*/ 2147483646 w 65"/>
              <a:gd name="T61" fmla="*/ 2147483646 h 55"/>
              <a:gd name="T62" fmla="*/ 2147483646 w 65"/>
              <a:gd name="T63" fmla="*/ 2147483646 h 55"/>
              <a:gd name="T64" fmla="*/ 2147483646 w 65"/>
              <a:gd name="T65" fmla="*/ 2147483646 h 55"/>
              <a:gd name="T66" fmla="*/ 2147483646 w 65"/>
              <a:gd name="T67" fmla="*/ 2147483646 h 55"/>
              <a:gd name="T68" fmla="*/ 2147483646 w 65"/>
              <a:gd name="T69" fmla="*/ 2147483646 h 55"/>
              <a:gd name="T70" fmla="*/ 2147483646 w 65"/>
              <a:gd name="T71" fmla="*/ 2147483646 h 55"/>
              <a:gd name="T72" fmla="*/ 2147483646 w 65"/>
              <a:gd name="T73" fmla="*/ 2147483646 h 55"/>
              <a:gd name="T74" fmla="*/ 2147483646 w 65"/>
              <a:gd name="T75" fmla="*/ 2147483646 h 55"/>
              <a:gd name="T76" fmla="*/ 2147483646 w 65"/>
              <a:gd name="T77" fmla="*/ 2147483646 h 55"/>
              <a:gd name="T78" fmla="*/ 2147483646 w 65"/>
              <a:gd name="T79" fmla="*/ 2147483646 h 55"/>
              <a:gd name="T80" fmla="*/ 2147483646 w 65"/>
              <a:gd name="T81" fmla="*/ 2147483646 h 55"/>
              <a:gd name="T82" fmla="*/ 2147483646 w 65"/>
              <a:gd name="T83" fmla="*/ 2147483646 h 55"/>
              <a:gd name="T84" fmla="*/ 2147483646 w 65"/>
              <a:gd name="T85" fmla="*/ 2147483646 h 55"/>
              <a:gd name="T86" fmla="*/ 2147483646 w 65"/>
              <a:gd name="T87" fmla="*/ 2147483646 h 55"/>
              <a:gd name="T88" fmla="*/ 2147483646 w 65"/>
              <a:gd name="T89" fmla="*/ 2147483646 h 55"/>
              <a:gd name="T90" fmla="*/ 2147483646 w 65"/>
              <a:gd name="T91" fmla="*/ 2147483646 h 55"/>
              <a:gd name="T92" fmla="*/ 2147483646 w 65"/>
              <a:gd name="T93" fmla="*/ 2147483646 h 55"/>
              <a:gd name="T94" fmla="*/ 2147483646 w 65"/>
              <a:gd name="T95" fmla="*/ 2147483646 h 55"/>
              <a:gd name="T96" fmla="*/ 2147483646 w 65"/>
              <a:gd name="T97" fmla="*/ 2147483646 h 55"/>
              <a:gd name="T98" fmla="*/ 2147483646 w 65"/>
              <a:gd name="T99" fmla="*/ 2147483646 h 55"/>
              <a:gd name="T100" fmla="*/ 2147483646 w 65"/>
              <a:gd name="T101" fmla="*/ 2147483646 h 55"/>
              <a:gd name="T102" fmla="*/ 2147483646 w 65"/>
              <a:gd name="T103" fmla="*/ 2147483646 h 55"/>
              <a:gd name="T104" fmla="*/ 2147483646 w 65"/>
              <a:gd name="T105" fmla="*/ 2147483646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
              <a:gd name="T160" fmla="*/ 0 h 55"/>
              <a:gd name="T161" fmla="*/ 65 w 65"/>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 h="55">
                <a:moveTo>
                  <a:pt x="2" y="0"/>
                </a:moveTo>
                <a:cubicBezTo>
                  <a:pt x="62" y="0"/>
                  <a:pt x="62" y="0"/>
                  <a:pt x="62" y="0"/>
                </a:cubicBezTo>
                <a:cubicBezTo>
                  <a:pt x="65" y="0"/>
                  <a:pt x="65" y="0"/>
                  <a:pt x="65" y="0"/>
                </a:cubicBezTo>
                <a:cubicBezTo>
                  <a:pt x="65" y="3"/>
                  <a:pt x="65" y="3"/>
                  <a:pt x="65" y="3"/>
                </a:cubicBezTo>
                <a:cubicBezTo>
                  <a:pt x="65" y="37"/>
                  <a:pt x="65" y="37"/>
                  <a:pt x="65" y="37"/>
                </a:cubicBezTo>
                <a:cubicBezTo>
                  <a:pt x="65" y="40"/>
                  <a:pt x="65" y="40"/>
                  <a:pt x="65" y="40"/>
                </a:cubicBezTo>
                <a:cubicBezTo>
                  <a:pt x="62" y="40"/>
                  <a:pt x="62" y="40"/>
                  <a:pt x="62" y="40"/>
                </a:cubicBezTo>
                <a:cubicBezTo>
                  <a:pt x="45" y="40"/>
                  <a:pt x="45" y="40"/>
                  <a:pt x="45" y="40"/>
                </a:cubicBezTo>
                <a:cubicBezTo>
                  <a:pt x="45" y="51"/>
                  <a:pt x="45" y="51"/>
                  <a:pt x="45" y="51"/>
                </a:cubicBezTo>
                <a:cubicBezTo>
                  <a:pt x="52" y="51"/>
                  <a:pt x="52" y="51"/>
                  <a:pt x="52" y="51"/>
                </a:cubicBezTo>
                <a:cubicBezTo>
                  <a:pt x="52" y="55"/>
                  <a:pt x="52" y="55"/>
                  <a:pt x="52" y="55"/>
                </a:cubicBezTo>
                <a:cubicBezTo>
                  <a:pt x="16" y="55"/>
                  <a:pt x="16" y="55"/>
                  <a:pt x="16" y="55"/>
                </a:cubicBezTo>
                <a:cubicBezTo>
                  <a:pt x="16" y="51"/>
                  <a:pt x="16" y="51"/>
                  <a:pt x="16" y="51"/>
                </a:cubicBezTo>
                <a:cubicBezTo>
                  <a:pt x="22" y="51"/>
                  <a:pt x="22" y="51"/>
                  <a:pt x="22" y="51"/>
                </a:cubicBezTo>
                <a:cubicBezTo>
                  <a:pt x="22" y="40"/>
                  <a:pt x="22" y="40"/>
                  <a:pt x="22" y="40"/>
                </a:cubicBezTo>
                <a:cubicBezTo>
                  <a:pt x="2" y="40"/>
                  <a:pt x="2" y="40"/>
                  <a:pt x="2" y="40"/>
                </a:cubicBezTo>
                <a:cubicBezTo>
                  <a:pt x="0" y="40"/>
                  <a:pt x="0" y="40"/>
                  <a:pt x="0" y="40"/>
                </a:cubicBezTo>
                <a:cubicBezTo>
                  <a:pt x="0" y="37"/>
                  <a:pt x="0" y="37"/>
                  <a:pt x="0" y="37"/>
                </a:cubicBezTo>
                <a:cubicBezTo>
                  <a:pt x="0" y="3"/>
                  <a:pt x="0" y="3"/>
                  <a:pt x="0" y="3"/>
                </a:cubicBezTo>
                <a:cubicBezTo>
                  <a:pt x="0" y="0"/>
                  <a:pt x="0" y="0"/>
                  <a:pt x="0" y="0"/>
                </a:cubicBezTo>
                <a:cubicBezTo>
                  <a:pt x="2" y="0"/>
                  <a:pt x="2" y="0"/>
                  <a:pt x="2" y="0"/>
                </a:cubicBezTo>
                <a:close/>
                <a:moveTo>
                  <a:pt x="20" y="16"/>
                </a:moveTo>
                <a:cubicBezTo>
                  <a:pt x="22" y="18"/>
                  <a:pt x="22" y="18"/>
                  <a:pt x="22" y="18"/>
                </a:cubicBezTo>
                <a:cubicBezTo>
                  <a:pt x="22" y="18"/>
                  <a:pt x="22" y="18"/>
                  <a:pt x="23" y="18"/>
                </a:cubicBezTo>
                <a:cubicBezTo>
                  <a:pt x="25" y="14"/>
                  <a:pt x="29" y="13"/>
                  <a:pt x="33" y="13"/>
                </a:cubicBezTo>
                <a:cubicBezTo>
                  <a:pt x="37" y="13"/>
                  <a:pt x="41" y="15"/>
                  <a:pt x="44" y="18"/>
                </a:cubicBezTo>
                <a:cubicBezTo>
                  <a:pt x="44" y="18"/>
                  <a:pt x="44" y="18"/>
                  <a:pt x="44" y="18"/>
                </a:cubicBezTo>
                <a:cubicBezTo>
                  <a:pt x="46" y="16"/>
                  <a:pt x="46" y="16"/>
                  <a:pt x="46" y="16"/>
                </a:cubicBezTo>
                <a:cubicBezTo>
                  <a:pt x="46" y="15"/>
                  <a:pt x="46" y="15"/>
                  <a:pt x="46" y="15"/>
                </a:cubicBezTo>
                <a:cubicBezTo>
                  <a:pt x="42" y="11"/>
                  <a:pt x="38" y="9"/>
                  <a:pt x="33" y="9"/>
                </a:cubicBezTo>
                <a:cubicBezTo>
                  <a:pt x="29" y="9"/>
                  <a:pt x="24" y="11"/>
                  <a:pt x="20" y="15"/>
                </a:cubicBezTo>
                <a:cubicBezTo>
                  <a:pt x="20" y="15"/>
                  <a:pt x="20" y="15"/>
                  <a:pt x="20" y="16"/>
                </a:cubicBezTo>
                <a:close/>
                <a:moveTo>
                  <a:pt x="24" y="21"/>
                </a:moveTo>
                <a:cubicBezTo>
                  <a:pt x="26" y="24"/>
                  <a:pt x="26" y="24"/>
                  <a:pt x="26" y="24"/>
                </a:cubicBezTo>
                <a:cubicBezTo>
                  <a:pt x="27" y="24"/>
                  <a:pt x="27" y="23"/>
                  <a:pt x="27" y="23"/>
                </a:cubicBezTo>
                <a:cubicBezTo>
                  <a:pt x="29" y="21"/>
                  <a:pt x="31" y="21"/>
                  <a:pt x="33" y="21"/>
                </a:cubicBezTo>
                <a:cubicBezTo>
                  <a:pt x="35" y="21"/>
                  <a:pt x="38" y="22"/>
                  <a:pt x="39" y="23"/>
                </a:cubicBezTo>
                <a:cubicBezTo>
                  <a:pt x="39" y="23"/>
                  <a:pt x="40" y="24"/>
                  <a:pt x="40" y="24"/>
                </a:cubicBezTo>
                <a:cubicBezTo>
                  <a:pt x="42" y="21"/>
                  <a:pt x="42" y="21"/>
                  <a:pt x="42" y="21"/>
                </a:cubicBezTo>
                <a:cubicBezTo>
                  <a:pt x="42" y="21"/>
                  <a:pt x="42" y="21"/>
                  <a:pt x="42" y="21"/>
                </a:cubicBezTo>
                <a:cubicBezTo>
                  <a:pt x="39" y="18"/>
                  <a:pt x="36" y="17"/>
                  <a:pt x="33" y="17"/>
                </a:cubicBezTo>
                <a:cubicBezTo>
                  <a:pt x="30" y="17"/>
                  <a:pt x="27" y="18"/>
                  <a:pt x="25" y="21"/>
                </a:cubicBezTo>
                <a:cubicBezTo>
                  <a:pt x="24" y="21"/>
                  <a:pt x="24" y="21"/>
                  <a:pt x="24" y="21"/>
                </a:cubicBezTo>
                <a:close/>
                <a:moveTo>
                  <a:pt x="33" y="24"/>
                </a:moveTo>
                <a:cubicBezTo>
                  <a:pt x="32" y="24"/>
                  <a:pt x="31" y="25"/>
                  <a:pt x="31" y="27"/>
                </a:cubicBezTo>
                <a:cubicBezTo>
                  <a:pt x="31" y="28"/>
                  <a:pt x="32" y="30"/>
                  <a:pt x="33" y="30"/>
                </a:cubicBezTo>
                <a:cubicBezTo>
                  <a:pt x="35" y="30"/>
                  <a:pt x="36" y="28"/>
                  <a:pt x="36" y="27"/>
                </a:cubicBezTo>
                <a:cubicBezTo>
                  <a:pt x="36" y="25"/>
                  <a:pt x="35" y="24"/>
                  <a:pt x="33" y="24"/>
                </a:cubicBezTo>
                <a:close/>
                <a:moveTo>
                  <a:pt x="59" y="6"/>
                </a:moveTo>
                <a:cubicBezTo>
                  <a:pt x="5" y="6"/>
                  <a:pt x="5" y="6"/>
                  <a:pt x="5" y="6"/>
                </a:cubicBezTo>
                <a:cubicBezTo>
                  <a:pt x="5" y="34"/>
                  <a:pt x="5" y="34"/>
                  <a:pt x="5" y="34"/>
                </a:cubicBezTo>
                <a:cubicBezTo>
                  <a:pt x="59" y="34"/>
                  <a:pt x="59" y="34"/>
                  <a:pt x="59" y="34"/>
                </a:cubicBezTo>
                <a:lnTo>
                  <a:pt x="59" y="6"/>
                </a:lnTo>
                <a:close/>
              </a:path>
            </a:pathLst>
          </a:custGeom>
          <a:solidFill>
            <a:srgbClr val="248C9C"/>
          </a:solidFill>
          <a:ln>
            <a:noFill/>
          </a:ln>
          <a:extLst>
            <a:ext uri="{91240B29-F687-4F45-9708-019B960494DF}">
              <a14:hiddenLine xmlns=""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zh-CN" altLang="en-US">
              <a:solidFill>
                <a:prstClr val="black"/>
              </a:solidFill>
            </a:endParaRPr>
          </a:p>
        </p:txBody>
      </p:sp>
      <p:sp>
        <p:nvSpPr>
          <p:cNvPr id="152589" name="Freeform 23"/>
          <p:cNvSpPr/>
          <p:nvPr/>
        </p:nvSpPr>
        <p:spPr bwMode="auto">
          <a:xfrm>
            <a:off x="7399338" y="3448050"/>
            <a:ext cx="250825" cy="339725"/>
          </a:xfrm>
          <a:custGeom>
            <a:avLst/>
            <a:gdLst>
              <a:gd name="T0" fmla="*/ 2147483646 w 55"/>
              <a:gd name="T1" fmla="*/ 2147483646 h 56"/>
              <a:gd name="T2" fmla="*/ 2147483646 w 55"/>
              <a:gd name="T3" fmla="*/ 2147483646 h 56"/>
              <a:gd name="T4" fmla="*/ 2147483646 w 55"/>
              <a:gd name="T5" fmla="*/ 2147483646 h 56"/>
              <a:gd name="T6" fmla="*/ 2147483646 w 55"/>
              <a:gd name="T7" fmla="*/ 2147483646 h 56"/>
              <a:gd name="T8" fmla="*/ 2147483646 w 55"/>
              <a:gd name="T9" fmla="*/ 2147483646 h 56"/>
              <a:gd name="T10" fmla="*/ 2147483646 w 55"/>
              <a:gd name="T11" fmla="*/ 2147483646 h 56"/>
              <a:gd name="T12" fmla="*/ 2147483646 w 55"/>
              <a:gd name="T13" fmla="*/ 2147483646 h 56"/>
              <a:gd name="T14" fmla="*/ 2147483646 w 55"/>
              <a:gd name="T15" fmla="*/ 2147483646 h 56"/>
              <a:gd name="T16" fmla="*/ 2147483646 w 55"/>
              <a:gd name="T17" fmla="*/ 2147483646 h 56"/>
              <a:gd name="T18" fmla="*/ 2147483646 w 55"/>
              <a:gd name="T19" fmla="*/ 2147483646 h 56"/>
              <a:gd name="T20" fmla="*/ 2147483646 w 55"/>
              <a:gd name="T21" fmla="*/ 2147483646 h 56"/>
              <a:gd name="T22" fmla="*/ 2147483646 w 55"/>
              <a:gd name="T23" fmla="*/ 2147483646 h 56"/>
              <a:gd name="T24" fmla="*/ 2147483646 w 55"/>
              <a:gd name="T25" fmla="*/ 2147483646 h 56"/>
              <a:gd name="T26" fmla="*/ 2147483646 w 55"/>
              <a:gd name="T27" fmla="*/ 2147483646 h 56"/>
              <a:gd name="T28" fmla="*/ 2147483646 w 55"/>
              <a:gd name="T29" fmla="*/ 2147483646 h 56"/>
              <a:gd name="T30" fmla="*/ 0 w 55"/>
              <a:gd name="T31" fmla="*/ 2147483646 h 56"/>
              <a:gd name="T32" fmla="*/ 0 w 55"/>
              <a:gd name="T33" fmla="*/ 2147483646 h 56"/>
              <a:gd name="T34" fmla="*/ 2147483646 w 55"/>
              <a:gd name="T35" fmla="*/ 2147483646 h 56"/>
              <a:gd name="T36" fmla="*/ 2147483646 w 55"/>
              <a:gd name="T37" fmla="*/ 2147483646 h 56"/>
              <a:gd name="T38" fmla="*/ 2147483646 w 55"/>
              <a:gd name="T39" fmla="*/ 2147483646 h 56"/>
              <a:gd name="T40" fmla="*/ 2147483646 w 55"/>
              <a:gd name="T41" fmla="*/ 0 h 56"/>
              <a:gd name="T42" fmla="*/ 2147483646 w 55"/>
              <a:gd name="T43" fmla="*/ 2147483646 h 56"/>
              <a:gd name="T44" fmla="*/ 2147483646 w 55"/>
              <a:gd name="T45" fmla="*/ 2147483646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56"/>
              <a:gd name="T71" fmla="*/ 55 w 55"/>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solidFill>
            <a:srgbClr val="248C9C"/>
          </a:solidFill>
          <a:ln>
            <a:noFill/>
          </a:ln>
          <a:extLst>
            <a:ext uri="{91240B29-F687-4F45-9708-019B960494DF}">
              <a14:hiddenLine xmlns=""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zh-CN" altLang="en-US">
              <a:solidFill>
                <a:prstClr val="black"/>
              </a:solidFill>
            </a:endParaRPr>
          </a:p>
        </p:txBody>
      </p:sp>
      <p:sp>
        <p:nvSpPr>
          <p:cNvPr id="152590" name="Freeform 28"/>
          <p:cNvSpPr>
            <a:spLocks noEditPoints="1"/>
          </p:cNvSpPr>
          <p:nvPr/>
        </p:nvSpPr>
        <p:spPr bwMode="auto">
          <a:xfrm>
            <a:off x="6767513" y="2054225"/>
            <a:ext cx="355600" cy="325438"/>
          </a:xfrm>
          <a:custGeom>
            <a:avLst/>
            <a:gdLst>
              <a:gd name="T0" fmla="*/ 2147483646 w 64"/>
              <a:gd name="T1" fmla="*/ 0 h 44"/>
              <a:gd name="T2" fmla="*/ 2147483646 w 64"/>
              <a:gd name="T3" fmla="*/ 0 h 44"/>
              <a:gd name="T4" fmla="*/ 2147483646 w 64"/>
              <a:gd name="T5" fmla="*/ 2147483646 h 44"/>
              <a:gd name="T6" fmla="*/ 2147483646 w 64"/>
              <a:gd name="T7" fmla="*/ 2147483646 h 44"/>
              <a:gd name="T8" fmla="*/ 2147483646 w 64"/>
              <a:gd name="T9" fmla="*/ 2147483646 h 44"/>
              <a:gd name="T10" fmla="*/ 2147483646 w 64"/>
              <a:gd name="T11" fmla="*/ 2147483646 h 44"/>
              <a:gd name="T12" fmla="*/ 2147483646 w 64"/>
              <a:gd name="T13" fmla="*/ 2147483646 h 44"/>
              <a:gd name="T14" fmla="*/ 2147483646 w 64"/>
              <a:gd name="T15" fmla="*/ 2147483646 h 44"/>
              <a:gd name="T16" fmla="*/ 2147483646 w 64"/>
              <a:gd name="T17" fmla="*/ 2147483646 h 44"/>
              <a:gd name="T18" fmla="*/ 0 w 64"/>
              <a:gd name="T19" fmla="*/ 2147483646 h 44"/>
              <a:gd name="T20" fmla="*/ 0 w 64"/>
              <a:gd name="T21" fmla="*/ 2147483646 h 44"/>
              <a:gd name="T22" fmla="*/ 2147483646 w 64"/>
              <a:gd name="T23" fmla="*/ 0 h 44"/>
              <a:gd name="T24" fmla="*/ 2147483646 w 64"/>
              <a:gd name="T25" fmla="*/ 2147483646 h 44"/>
              <a:gd name="T26" fmla="*/ 2147483646 w 64"/>
              <a:gd name="T27" fmla="*/ 2147483646 h 44"/>
              <a:gd name="T28" fmla="*/ 2147483646 w 64"/>
              <a:gd name="T29" fmla="*/ 2147483646 h 44"/>
              <a:gd name="T30" fmla="*/ 2147483646 w 64"/>
              <a:gd name="T31" fmla="*/ 2147483646 h 44"/>
              <a:gd name="T32" fmla="*/ 2147483646 w 64"/>
              <a:gd name="T33" fmla="*/ 2147483646 h 44"/>
              <a:gd name="T34" fmla="*/ 2147483646 w 64"/>
              <a:gd name="T35" fmla="*/ 2147483646 h 44"/>
              <a:gd name="T36" fmla="*/ 2147483646 w 64"/>
              <a:gd name="T37" fmla="*/ 2147483646 h 44"/>
              <a:gd name="T38" fmla="*/ 2147483646 w 64"/>
              <a:gd name="T39" fmla="*/ 2147483646 h 44"/>
              <a:gd name="T40" fmla="*/ 2147483646 w 64"/>
              <a:gd name="T41" fmla="*/ 2147483646 h 44"/>
              <a:gd name="T42" fmla="*/ 2147483646 w 64"/>
              <a:gd name="T43" fmla="*/ 2147483646 h 44"/>
              <a:gd name="T44" fmla="*/ 2147483646 w 64"/>
              <a:gd name="T45" fmla="*/ 2147483646 h 44"/>
              <a:gd name="T46" fmla="*/ 2147483646 w 64"/>
              <a:gd name="T47" fmla="*/ 2147483646 h 44"/>
              <a:gd name="T48" fmla="*/ 2147483646 w 64"/>
              <a:gd name="T49" fmla="*/ 2147483646 h 44"/>
              <a:gd name="T50" fmla="*/ 2147483646 w 64"/>
              <a:gd name="T51" fmla="*/ 2147483646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4"/>
              <a:gd name="T80" fmla="*/ 64 w 64"/>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4">
                <a:moveTo>
                  <a:pt x="8" y="0"/>
                </a:moveTo>
                <a:cubicBezTo>
                  <a:pt x="39" y="0"/>
                  <a:pt x="39" y="0"/>
                  <a:pt x="39" y="0"/>
                </a:cubicBezTo>
                <a:cubicBezTo>
                  <a:pt x="43" y="0"/>
                  <a:pt x="47" y="3"/>
                  <a:pt x="47" y="8"/>
                </a:cubicBezTo>
                <a:cubicBezTo>
                  <a:pt x="47" y="22"/>
                  <a:pt x="47" y="22"/>
                  <a:pt x="47" y="22"/>
                </a:cubicBezTo>
                <a:cubicBezTo>
                  <a:pt x="47" y="27"/>
                  <a:pt x="43" y="30"/>
                  <a:pt x="39" y="30"/>
                </a:cubicBezTo>
                <a:cubicBezTo>
                  <a:pt x="16" y="30"/>
                  <a:pt x="16" y="30"/>
                  <a:pt x="16" y="30"/>
                </a:cubicBezTo>
                <a:cubicBezTo>
                  <a:pt x="9" y="37"/>
                  <a:pt x="9" y="37"/>
                  <a:pt x="9" y="37"/>
                </a:cubicBezTo>
                <a:cubicBezTo>
                  <a:pt x="9" y="30"/>
                  <a:pt x="9" y="30"/>
                  <a:pt x="9" y="30"/>
                </a:cubicBezTo>
                <a:cubicBezTo>
                  <a:pt x="8" y="30"/>
                  <a:pt x="8" y="30"/>
                  <a:pt x="8" y="30"/>
                </a:cubicBezTo>
                <a:cubicBezTo>
                  <a:pt x="4" y="30"/>
                  <a:pt x="0" y="27"/>
                  <a:pt x="0" y="22"/>
                </a:cubicBezTo>
                <a:cubicBezTo>
                  <a:pt x="0" y="8"/>
                  <a:pt x="0" y="8"/>
                  <a:pt x="0" y="8"/>
                </a:cubicBezTo>
                <a:cubicBezTo>
                  <a:pt x="0" y="3"/>
                  <a:pt x="4" y="0"/>
                  <a:pt x="8" y="0"/>
                </a:cubicBezTo>
                <a:close/>
                <a:moveTo>
                  <a:pt x="56" y="7"/>
                </a:moveTo>
                <a:cubicBezTo>
                  <a:pt x="50" y="7"/>
                  <a:pt x="50" y="7"/>
                  <a:pt x="50" y="7"/>
                </a:cubicBezTo>
                <a:cubicBezTo>
                  <a:pt x="50" y="8"/>
                  <a:pt x="50" y="8"/>
                  <a:pt x="50" y="9"/>
                </a:cubicBezTo>
                <a:cubicBezTo>
                  <a:pt x="50" y="24"/>
                  <a:pt x="50" y="24"/>
                  <a:pt x="50" y="24"/>
                </a:cubicBezTo>
                <a:cubicBezTo>
                  <a:pt x="50" y="30"/>
                  <a:pt x="45" y="35"/>
                  <a:pt x="39" y="35"/>
                </a:cubicBezTo>
                <a:cubicBezTo>
                  <a:pt x="19" y="35"/>
                  <a:pt x="19" y="35"/>
                  <a:pt x="19" y="35"/>
                </a:cubicBezTo>
                <a:cubicBezTo>
                  <a:pt x="21" y="37"/>
                  <a:pt x="23" y="38"/>
                  <a:pt x="26" y="38"/>
                </a:cubicBezTo>
                <a:cubicBezTo>
                  <a:pt x="49" y="38"/>
                  <a:pt x="49" y="38"/>
                  <a:pt x="49" y="38"/>
                </a:cubicBezTo>
                <a:cubicBezTo>
                  <a:pt x="55" y="44"/>
                  <a:pt x="55" y="44"/>
                  <a:pt x="55" y="44"/>
                </a:cubicBezTo>
                <a:cubicBezTo>
                  <a:pt x="55" y="38"/>
                  <a:pt x="55" y="38"/>
                  <a:pt x="55" y="38"/>
                </a:cubicBezTo>
                <a:cubicBezTo>
                  <a:pt x="56" y="38"/>
                  <a:pt x="56" y="38"/>
                  <a:pt x="56" y="38"/>
                </a:cubicBezTo>
                <a:cubicBezTo>
                  <a:pt x="61" y="38"/>
                  <a:pt x="64" y="34"/>
                  <a:pt x="64" y="30"/>
                </a:cubicBezTo>
                <a:cubicBezTo>
                  <a:pt x="64" y="15"/>
                  <a:pt x="64" y="15"/>
                  <a:pt x="64" y="15"/>
                </a:cubicBezTo>
                <a:cubicBezTo>
                  <a:pt x="64" y="11"/>
                  <a:pt x="61" y="7"/>
                  <a:pt x="56" y="7"/>
                </a:cubicBezTo>
                <a:close/>
              </a:path>
            </a:pathLst>
          </a:custGeom>
          <a:solidFill>
            <a:srgbClr val="248C9C"/>
          </a:solidFill>
          <a:ln>
            <a:noFill/>
          </a:ln>
          <a:extLst>
            <a:ext uri="{91240B29-F687-4F45-9708-019B960494DF}">
              <a14:hiddenLine xmlns=""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zh-CN" altLang="en-US">
              <a:solidFill>
                <a:prstClr val="black"/>
              </a:solidFill>
            </a:endParaRPr>
          </a:p>
        </p:txBody>
      </p:sp>
      <p:sp>
        <p:nvSpPr>
          <p:cNvPr id="152591" name="文本框 13"/>
          <p:cNvSpPr txBox="1">
            <a:spLocks noChangeArrowheads="1"/>
          </p:cNvSpPr>
          <p:nvPr/>
        </p:nvSpPr>
        <p:spPr bwMode="auto">
          <a:xfrm>
            <a:off x="6418263" y="2387600"/>
            <a:ext cx="1231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404040"/>
                </a:solidFill>
                <a:sym typeface="+mn-lt"/>
              </a:rPr>
              <a:t>时空性</a:t>
            </a:r>
          </a:p>
        </p:txBody>
      </p:sp>
      <p:sp>
        <p:nvSpPr>
          <p:cNvPr id="152592" name="文本框 23"/>
          <p:cNvSpPr txBox="1">
            <a:spLocks noChangeArrowheads="1"/>
          </p:cNvSpPr>
          <p:nvPr/>
        </p:nvSpPr>
        <p:spPr bwMode="auto">
          <a:xfrm>
            <a:off x="6964363" y="3860800"/>
            <a:ext cx="1112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404040"/>
                </a:solidFill>
                <a:sym typeface="+mn-lt"/>
              </a:rPr>
              <a:t>历时性</a:t>
            </a:r>
          </a:p>
        </p:txBody>
      </p:sp>
      <p:sp>
        <p:nvSpPr>
          <p:cNvPr id="152593" name="文本框 24"/>
          <p:cNvSpPr txBox="1">
            <a:spLocks noChangeArrowheads="1"/>
          </p:cNvSpPr>
          <p:nvPr/>
        </p:nvSpPr>
        <p:spPr bwMode="auto">
          <a:xfrm>
            <a:off x="6400800" y="5257800"/>
            <a:ext cx="11128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404040"/>
                </a:solidFill>
                <a:sym typeface="+mn-lt"/>
              </a:rPr>
              <a:t>共时性</a:t>
            </a:r>
          </a:p>
        </p:txBody>
      </p:sp>
      <p:cxnSp>
        <p:nvCxnSpPr>
          <p:cNvPr id="26" name="直接连接符​​ 6"/>
          <p:cNvCxnSpPr/>
          <p:nvPr/>
        </p:nvCxnSpPr>
        <p:spPr>
          <a:xfrm flipV="1">
            <a:off x="4752975" y="3959225"/>
            <a:ext cx="2181225" cy="3175"/>
          </a:xfrm>
          <a:prstGeom prst="line">
            <a:avLst/>
          </a:prstGeom>
          <a:ln w="28575" cap="flat" cmpd="sng">
            <a:solidFill>
              <a:schemeClr val="accent3"/>
            </a:solidFill>
            <a:prstDash val="dash"/>
            <a:headEnd type="none" w="med" len="med"/>
            <a:tailEnd type="none" w="med" len="med"/>
          </a:ln>
        </p:spPr>
      </p:cxnSp>
      <p:sp>
        <p:nvSpPr>
          <p:cNvPr id="152595" name="矩形​​ 9"/>
          <p:cNvSpPr>
            <a:spLocks noChangeArrowheads="1"/>
          </p:cNvSpPr>
          <p:nvPr/>
        </p:nvSpPr>
        <p:spPr bwMode="auto">
          <a:xfrm>
            <a:off x="1676400" y="3124200"/>
            <a:ext cx="3079750" cy="1366838"/>
          </a:xfrm>
          <a:prstGeom prst="rect">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r>
              <a:rPr lang="zh-CN" altLang="en-US" sz="2400" b="1">
                <a:solidFill>
                  <a:prstClr val="black"/>
                </a:solidFill>
                <a:sym typeface="+mn-lt"/>
              </a:rPr>
              <a:t>封建社会</a:t>
            </a:r>
            <a:r>
              <a:rPr lang="en-US" altLang="zh-CN" sz="2400" b="1">
                <a:solidFill>
                  <a:prstClr val="black"/>
                </a:solidFill>
                <a:sym typeface="+mn-lt"/>
              </a:rPr>
              <a:t>—</a:t>
            </a:r>
            <a:r>
              <a:rPr lang="zh-CN" altLang="en-US" sz="2400" b="1">
                <a:solidFill>
                  <a:prstClr val="black"/>
                </a:solidFill>
                <a:sym typeface="+mn-lt"/>
              </a:rPr>
              <a:t>社会主义过渡时期</a:t>
            </a:r>
            <a:r>
              <a:rPr lang="en-US" altLang="zh-CN" sz="2400" b="1">
                <a:solidFill>
                  <a:prstClr val="black"/>
                </a:solidFill>
                <a:sym typeface="+mn-lt"/>
              </a:rPr>
              <a:t>—1956--1978 —</a:t>
            </a:r>
            <a:r>
              <a:rPr lang="zh-CN" altLang="en-US" sz="2400" b="1">
                <a:solidFill>
                  <a:prstClr val="black"/>
                </a:solidFill>
                <a:sym typeface="+mn-lt"/>
              </a:rPr>
              <a:t>改革开放后</a:t>
            </a:r>
          </a:p>
        </p:txBody>
      </p:sp>
      <p:cxnSp>
        <p:nvCxnSpPr>
          <p:cNvPr id="28" name="直接连接符​​ 6"/>
          <p:cNvCxnSpPr/>
          <p:nvPr/>
        </p:nvCxnSpPr>
        <p:spPr>
          <a:xfrm flipV="1">
            <a:off x="4143375" y="5483225"/>
            <a:ext cx="2181225" cy="3175"/>
          </a:xfrm>
          <a:prstGeom prst="line">
            <a:avLst/>
          </a:prstGeom>
          <a:ln w="28575" cap="flat" cmpd="sng">
            <a:solidFill>
              <a:schemeClr val="accent3"/>
            </a:solidFill>
            <a:prstDash val="dash"/>
            <a:headEnd type="none" w="med" len="med"/>
            <a:tailEnd type="none" w="med" len="med"/>
          </a:ln>
        </p:spPr>
      </p:cxnSp>
      <p:sp>
        <p:nvSpPr>
          <p:cNvPr id="152597" name="矩形​​ 9"/>
          <p:cNvSpPr>
            <a:spLocks noChangeArrowheads="1"/>
          </p:cNvSpPr>
          <p:nvPr/>
        </p:nvSpPr>
        <p:spPr bwMode="auto">
          <a:xfrm>
            <a:off x="1722438" y="4800600"/>
            <a:ext cx="3078162" cy="1366838"/>
          </a:xfrm>
          <a:prstGeom prst="rect">
            <a:avLst/>
          </a:prstGeom>
          <a:solidFill>
            <a:schemeClr val="bg1">
              <a:alpha val="92940"/>
            </a:schemeClr>
          </a:solidFill>
          <a:ln>
            <a:noFill/>
          </a:ln>
          <a:effectLst>
            <a:outerShdw dist="38100" dir="2700000" algn="ctr" rotWithShape="0">
              <a:srgbClr val="000000">
                <a:alpha val="39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eaLnBrk="0" fontAlgn="base" hangingPunct="0">
              <a:spcBef>
                <a:spcPct val="0"/>
              </a:spcBef>
              <a:spcAft>
                <a:spcPct val="0"/>
              </a:spcAft>
            </a:pPr>
            <a:r>
              <a:rPr lang="zh-CN" altLang="en-US" sz="2400" b="1">
                <a:solidFill>
                  <a:prstClr val="black"/>
                </a:solidFill>
                <a:sym typeface="+mn-lt"/>
              </a:rPr>
              <a:t>小农经济每个时期相应的制度</a:t>
            </a:r>
          </a:p>
        </p:txBody>
      </p:sp>
      <p:sp>
        <p:nvSpPr>
          <p:cNvPr id="23" name="标题 1"/>
          <p:cNvSpPr>
            <a:spLocks noGrp="1"/>
          </p:cNvSpPr>
          <p:nvPr/>
        </p:nvSpPr>
        <p:spPr>
          <a:xfrm>
            <a:off x="1558925" y="677863"/>
            <a:ext cx="9429750" cy="998537"/>
          </a:xfrm>
          <a:prstGeom prst="rect">
            <a:avLst/>
          </a:prstGeom>
          <a:noFill/>
          <a:ln w="9525">
            <a:noFill/>
          </a:ln>
        </p:spPr>
        <p:txBody>
          <a:bodyPr anchor="b"/>
          <a:lstStyle/>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sym typeface="+mn-ea"/>
              </a:rPr>
              <a:t>备考方略之五：透析核心概念</a:t>
            </a:r>
          </a:p>
          <a:p>
            <a:pPr eaLnBrk="0" fontAlgn="base" hangingPunct="0">
              <a:spcBef>
                <a:spcPct val="0"/>
              </a:spcBef>
              <a:spcAft>
                <a:spcPct val="0"/>
              </a:spcAft>
              <a:defRPr/>
            </a:pPr>
            <a:r>
              <a:rPr lang="zh-CN" altLang="en-US" sz="3200" b="1">
                <a:solidFill>
                  <a:srgbClr val="FF0000"/>
                </a:solidFill>
                <a:effectLst>
                  <a:outerShdw blurRad="38100" dist="38100" dir="2700000" algn="tl">
                    <a:srgbClr val="C0C0C0"/>
                  </a:outerShdw>
                </a:effectLst>
                <a:latin typeface="黑体" panose="02010600030101010101" pitchFamily="49" charset="-122"/>
                <a:sym typeface="+mn-ea"/>
              </a:rPr>
              <a:t>        </a:t>
            </a:r>
            <a:r>
              <a:rPr lang="en-US" altLang="zh-CN" sz="3200" b="1">
                <a:solidFill>
                  <a:prstClr val="black"/>
                </a:solidFill>
                <a:effectLst>
                  <a:outerShdw blurRad="38100" dist="38100" dir="2700000" algn="tl">
                    <a:srgbClr val="C0C0C0"/>
                  </a:outerShdw>
                </a:effectLst>
                <a:latin typeface="黑体" panose="02010600030101010101" pitchFamily="49" charset="-122"/>
              </a:rPr>
              <a:t>——</a:t>
            </a:r>
            <a:r>
              <a:rPr lang="zh-CN" altLang="en-US" sz="3200" b="1">
                <a:solidFill>
                  <a:prstClr val="black"/>
                </a:solidFill>
                <a:effectLst>
                  <a:outerShdw blurRad="38100" dist="38100" dir="2700000" algn="tl">
                    <a:srgbClr val="C0C0C0"/>
                  </a:outerShdw>
                </a:effectLst>
                <a:latin typeface="黑体" panose="02010600030101010101" pitchFamily="49" charset="-122"/>
              </a:rPr>
              <a:t>例说概念讲解•小农经济</a:t>
            </a:r>
            <a:endParaRPr lang="zh-CN" altLang="en-US" sz="3200">
              <a:solidFill>
                <a:srgbClr val="44546A"/>
              </a:solidFill>
              <a:effectLst>
                <a:outerShdw blurRad="38100" dist="38100" dir="2700000" algn="tl">
                  <a:srgbClr val="C0C0C0"/>
                </a:outerShdw>
              </a:effectLst>
              <a:latin typeface="黑体" panose="02010600030101010101"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36865"/>
          <p:cNvSpPr txBox="1"/>
          <p:nvPr/>
        </p:nvSpPr>
        <p:spPr>
          <a:xfrm>
            <a:off x="2362200" y="1079500"/>
            <a:ext cx="7467600" cy="4708981"/>
          </a:xfrm>
          <a:prstGeom prst="rect">
            <a:avLst/>
          </a:prstGeom>
          <a:noFill/>
          <a:ln>
            <a:noFill/>
            <a:headEnd type="none" w="med" len="med"/>
            <a:tailEnd type="none" w="med" len="med"/>
          </a:ln>
          <a:extLst>
            <a:ext uri="{909E8E84-426E-40DD-AFC4-6F175D3DCCD1}">
              <a14:hiddenFill xmlns=""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50000"/>
              </a:spcBef>
              <a:spcAft>
                <a:spcPct val="0"/>
              </a:spcAft>
              <a:buFont typeface="Arial" panose="020B0604020202020204" pitchFamily="34" charset="0"/>
              <a:buNone/>
              <a:defRPr/>
            </a:pPr>
            <a:r>
              <a:rPr lang="zh-CN" altLang="en-US" sz="5400" b="1" noProof="1" smtClean="0">
                <a:solidFill>
                  <a:srgbClr val="FF0000"/>
                </a:solidFill>
                <a:latin typeface="华文新魏" pitchFamily="2" charset="-122"/>
                <a:ea typeface="华文新魏" pitchFamily="2" charset="-122"/>
              </a:rPr>
              <a:t>    </a:t>
            </a:r>
            <a:r>
              <a:rPr lang="zh-CN" altLang="en-US" sz="4400" b="1" noProof="1" smtClean="0">
                <a:solidFill>
                  <a:srgbClr val="FF0000"/>
                </a:solidFill>
                <a:latin typeface="华文新魏" pitchFamily="2" charset="-122"/>
                <a:ea typeface="华文新魏" pitchFamily="2" charset="-122"/>
              </a:rPr>
              <a:t>基本思想</a:t>
            </a:r>
            <a:endParaRPr lang="en-US" altLang="zh-CN" sz="4400" b="1" noProof="1" smtClean="0">
              <a:solidFill>
                <a:srgbClr val="FF0000"/>
              </a:solidFill>
              <a:latin typeface="华文新魏" pitchFamily="2" charset="-122"/>
              <a:ea typeface="华文新魏" pitchFamily="2" charset="-122"/>
            </a:endParaRPr>
          </a:p>
          <a:p>
            <a:pPr fontAlgn="base">
              <a:spcBef>
                <a:spcPct val="50000"/>
              </a:spcBef>
              <a:spcAft>
                <a:spcPct val="0"/>
              </a:spcAft>
              <a:buFont typeface="Arial" panose="020B0604020202020204" pitchFamily="34" charset="0"/>
              <a:buNone/>
              <a:defRPr/>
            </a:pPr>
            <a:r>
              <a:rPr lang="en-US" altLang="zh-CN" sz="4400" b="1" noProof="1" smtClean="0">
                <a:solidFill>
                  <a:srgbClr val="FF0000"/>
                </a:solidFill>
                <a:latin typeface="隶书" pitchFamily="49" charset="-122"/>
                <a:ea typeface="华文新魏" pitchFamily="2" charset="-122"/>
              </a:rPr>
              <a:t>  </a:t>
            </a:r>
            <a:r>
              <a:rPr lang="zh-CN" altLang="en-US" sz="4000" b="1" noProof="1" smtClean="0">
                <a:solidFill>
                  <a:srgbClr val="FF0000"/>
                </a:solidFill>
                <a:latin typeface="隶书" pitchFamily="49" charset="-122"/>
                <a:ea typeface="隶书" pitchFamily="49" charset="-122"/>
              </a:rPr>
              <a:t>方向</a:t>
            </a:r>
            <a:r>
              <a:rPr lang="zh-CN" altLang="en-US" sz="4000" b="1" noProof="1" smtClean="0">
                <a:solidFill>
                  <a:prstClr val="black"/>
                </a:solidFill>
                <a:latin typeface="隶书" pitchFamily="49" charset="-122"/>
                <a:ea typeface="隶书" pitchFamily="49" charset="-122"/>
              </a:rPr>
              <a:t>比努力更重要；</a:t>
            </a:r>
          </a:p>
          <a:p>
            <a:pPr fontAlgn="base">
              <a:spcBef>
                <a:spcPct val="50000"/>
              </a:spcBef>
              <a:spcAft>
                <a:spcPct val="0"/>
              </a:spcAft>
              <a:buFont typeface="Arial" panose="020B0604020202020204" pitchFamily="34" charset="0"/>
              <a:buNone/>
              <a:defRPr/>
            </a:pPr>
            <a:r>
              <a:rPr lang="zh-CN" altLang="en-US" sz="4000" b="1" noProof="1" smtClean="0">
                <a:solidFill>
                  <a:srgbClr val="C00000"/>
                </a:solidFill>
                <a:latin typeface="隶书" pitchFamily="49" charset="-122"/>
                <a:ea typeface="隶书" pitchFamily="49" charset="-122"/>
              </a:rPr>
              <a:t>  </a:t>
            </a:r>
            <a:r>
              <a:rPr lang="zh-CN" altLang="en-US" sz="4000" b="1" noProof="1" smtClean="0">
                <a:solidFill>
                  <a:srgbClr val="FF0000"/>
                </a:solidFill>
                <a:latin typeface="隶书" pitchFamily="49" charset="-122"/>
                <a:ea typeface="隶书" pitchFamily="49" charset="-122"/>
              </a:rPr>
              <a:t>方法</a:t>
            </a:r>
            <a:r>
              <a:rPr lang="zh-CN" altLang="en-US" sz="4000" b="1" noProof="1" smtClean="0">
                <a:solidFill>
                  <a:prstClr val="black"/>
                </a:solidFill>
                <a:latin typeface="隶书" pitchFamily="49" charset="-122"/>
                <a:ea typeface="隶书" pitchFamily="49" charset="-122"/>
              </a:rPr>
              <a:t>比知识更重要；</a:t>
            </a:r>
          </a:p>
          <a:p>
            <a:pPr fontAlgn="base">
              <a:spcBef>
                <a:spcPct val="50000"/>
              </a:spcBef>
              <a:spcAft>
                <a:spcPct val="0"/>
              </a:spcAft>
              <a:buFont typeface="Arial" panose="020B0604020202020204" pitchFamily="34" charset="0"/>
              <a:buNone/>
              <a:defRPr/>
            </a:pPr>
            <a:r>
              <a:rPr lang="zh-CN" altLang="en-US" sz="4000" b="1" noProof="1" smtClean="0">
                <a:solidFill>
                  <a:srgbClr val="C00000"/>
                </a:solidFill>
                <a:latin typeface="隶书" pitchFamily="49" charset="-122"/>
                <a:ea typeface="隶书" pitchFamily="49" charset="-122"/>
              </a:rPr>
              <a:t>  </a:t>
            </a:r>
            <a:r>
              <a:rPr lang="zh-CN" altLang="en-US" sz="4000" b="1" noProof="1" smtClean="0">
                <a:solidFill>
                  <a:srgbClr val="FF0000"/>
                </a:solidFill>
                <a:latin typeface="隶书" pitchFamily="49" charset="-122"/>
                <a:ea typeface="隶书" pitchFamily="49" charset="-122"/>
              </a:rPr>
              <a:t>落实</a:t>
            </a:r>
            <a:r>
              <a:rPr lang="zh-CN" altLang="en-US" sz="4000" b="1" noProof="1" smtClean="0">
                <a:solidFill>
                  <a:prstClr val="black"/>
                </a:solidFill>
                <a:latin typeface="隶书" pitchFamily="49" charset="-122"/>
                <a:ea typeface="隶书" pitchFamily="49" charset="-122"/>
              </a:rPr>
              <a:t>比讲过更重要；</a:t>
            </a:r>
          </a:p>
          <a:p>
            <a:pPr fontAlgn="base">
              <a:spcBef>
                <a:spcPct val="50000"/>
              </a:spcBef>
              <a:spcAft>
                <a:spcPct val="0"/>
              </a:spcAft>
              <a:buFont typeface="Arial" panose="020B0604020202020204" pitchFamily="34" charset="0"/>
              <a:buNone/>
              <a:defRPr/>
            </a:pPr>
            <a:r>
              <a:rPr lang="zh-CN" altLang="en-US" sz="4000" b="1" noProof="1" smtClean="0">
                <a:solidFill>
                  <a:srgbClr val="C00000"/>
                </a:solidFill>
                <a:latin typeface="隶书" pitchFamily="49" charset="-122"/>
                <a:ea typeface="隶书" pitchFamily="49" charset="-122"/>
              </a:rPr>
              <a:t>  </a:t>
            </a:r>
            <a:r>
              <a:rPr lang="zh-CN" altLang="en-US" sz="4000" b="1" noProof="1" smtClean="0">
                <a:solidFill>
                  <a:srgbClr val="FF0000"/>
                </a:solidFill>
                <a:latin typeface="隶书" pitchFamily="49" charset="-122"/>
                <a:ea typeface="隶书" pitchFamily="49" charset="-122"/>
              </a:rPr>
              <a:t>规范</a:t>
            </a:r>
            <a:r>
              <a:rPr lang="zh-CN" altLang="en-US" sz="4000" b="1" noProof="1" smtClean="0">
                <a:solidFill>
                  <a:prstClr val="black"/>
                </a:solidFill>
                <a:latin typeface="隶书" pitchFamily="49" charset="-122"/>
                <a:ea typeface="隶书" pitchFamily="49" charset="-122"/>
              </a:rPr>
              <a:t>比做过更重要。</a:t>
            </a: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768350" y="541338"/>
            <a:ext cx="11088688"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800" b="1" dirty="0">
                <a:solidFill>
                  <a:srgbClr val="FF0000"/>
                </a:solidFill>
              </a:rPr>
              <a:t>最本质属性</a:t>
            </a:r>
            <a:r>
              <a:rPr lang="zh-CN" altLang="en-US" sz="2800" b="1" dirty="0">
                <a:solidFill>
                  <a:srgbClr val="000000"/>
                </a:solidFill>
              </a:rPr>
              <a:t>：农业经营规模狭小（一家一户），它与大农经济相对。</a:t>
            </a:r>
            <a:r>
              <a:rPr lang="en-US" altLang="zh-CN" sz="2800" b="1" dirty="0">
                <a:solidFill>
                  <a:srgbClr val="000000"/>
                </a:solidFill>
              </a:rPr>
              <a:t/>
            </a:r>
            <a:br>
              <a:rPr lang="en-US" altLang="zh-CN" sz="2800" b="1" dirty="0">
                <a:solidFill>
                  <a:srgbClr val="000000"/>
                </a:solidFill>
              </a:rPr>
            </a:br>
            <a:endParaRPr lang="zh-CN" altLang="en-US" dirty="0">
              <a:solidFill>
                <a:prstClr val="black"/>
              </a:solidFill>
            </a:endParaRPr>
          </a:p>
        </p:txBody>
      </p:sp>
      <p:sp>
        <p:nvSpPr>
          <p:cNvPr id="6" name="矩形 5"/>
          <p:cNvSpPr>
            <a:spLocks noChangeArrowheads="1"/>
          </p:cNvSpPr>
          <p:nvPr/>
        </p:nvSpPr>
        <p:spPr bwMode="auto">
          <a:xfrm>
            <a:off x="1447800" y="762000"/>
            <a:ext cx="9144000"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en-US" altLang="zh-CN" sz="2800" b="1">
                <a:solidFill>
                  <a:srgbClr val="000000"/>
                </a:solidFill>
              </a:rPr>
              <a:t/>
            </a:r>
            <a:br>
              <a:rPr lang="en-US" altLang="zh-CN" sz="2800" b="1">
                <a:solidFill>
                  <a:srgbClr val="000000"/>
                </a:solidFill>
              </a:rPr>
            </a:br>
            <a:r>
              <a:rPr lang="zh-CN" altLang="en-US" sz="2400" b="1">
                <a:solidFill>
                  <a:srgbClr val="000000"/>
                </a:solidFill>
              </a:rPr>
              <a:t>（</a:t>
            </a:r>
            <a:r>
              <a:rPr lang="en-US" altLang="zh-CN" sz="2400" b="1">
                <a:solidFill>
                  <a:srgbClr val="000000"/>
                </a:solidFill>
              </a:rPr>
              <a:t>1</a:t>
            </a:r>
            <a:r>
              <a:rPr lang="zh-CN" altLang="en-US" sz="2400" b="1">
                <a:solidFill>
                  <a:srgbClr val="000000"/>
                </a:solidFill>
              </a:rPr>
              <a:t>）</a:t>
            </a:r>
            <a:r>
              <a:rPr lang="zh-CN" altLang="en-US" sz="2400" b="1">
                <a:solidFill>
                  <a:srgbClr val="0000FF"/>
                </a:solidFill>
              </a:rPr>
              <a:t>封建社会时期</a:t>
            </a:r>
            <a:r>
              <a:rPr lang="zh-CN" altLang="en-US" sz="2400" b="1">
                <a:solidFill>
                  <a:srgbClr val="000000"/>
                </a:solidFill>
              </a:rPr>
              <a:t>，由于生产力水平低下，农业生产的目的主要是自给自足，就符合了自然经济的本质属性，等于自然经济。</a:t>
            </a:r>
            <a:endParaRPr lang="zh-CN" altLang="en-US" sz="2400">
              <a:solidFill>
                <a:srgbClr val="000000"/>
              </a:solidFill>
            </a:endParaRPr>
          </a:p>
        </p:txBody>
      </p:sp>
      <p:sp>
        <p:nvSpPr>
          <p:cNvPr id="7" name="矩形 6"/>
          <p:cNvSpPr>
            <a:spLocks noChangeArrowheads="1"/>
          </p:cNvSpPr>
          <p:nvPr/>
        </p:nvSpPr>
        <p:spPr bwMode="auto">
          <a:xfrm>
            <a:off x="1447800" y="2598738"/>
            <a:ext cx="92202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000000"/>
                </a:solidFill>
              </a:rPr>
              <a:t>（</a:t>
            </a:r>
            <a:r>
              <a:rPr lang="en-US" altLang="zh-CN" sz="2400" b="1">
                <a:solidFill>
                  <a:srgbClr val="000000"/>
                </a:solidFill>
              </a:rPr>
              <a:t>2</a:t>
            </a:r>
            <a:r>
              <a:rPr lang="zh-CN" altLang="en-US" sz="2400" b="1">
                <a:solidFill>
                  <a:srgbClr val="000000"/>
                </a:solidFill>
              </a:rPr>
              <a:t>）</a:t>
            </a:r>
            <a:r>
              <a:rPr lang="zh-CN" altLang="en-US" sz="2400" b="1">
                <a:solidFill>
                  <a:srgbClr val="0000FF"/>
                </a:solidFill>
              </a:rPr>
              <a:t>社会主义过渡时期</a:t>
            </a:r>
            <a:r>
              <a:rPr lang="zh-CN" altLang="en-US" sz="2400" b="1">
                <a:solidFill>
                  <a:srgbClr val="000000"/>
                </a:solidFill>
              </a:rPr>
              <a:t>，它与市场联系密切，并不是自给自足的自然经济。但由于它经营规模小，故叫小农经济。</a:t>
            </a:r>
            <a:endParaRPr lang="en-US" altLang="zh-CN" sz="2400" b="1">
              <a:solidFill>
                <a:srgbClr val="000000"/>
              </a:solidFill>
            </a:endParaRPr>
          </a:p>
        </p:txBody>
      </p:sp>
      <p:sp>
        <p:nvSpPr>
          <p:cNvPr id="4" name="矩形 3"/>
          <p:cNvSpPr>
            <a:spLocks noChangeArrowheads="1"/>
          </p:cNvSpPr>
          <p:nvPr/>
        </p:nvSpPr>
        <p:spPr bwMode="auto">
          <a:xfrm>
            <a:off x="1447800" y="5645150"/>
            <a:ext cx="9220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000000"/>
                </a:solidFill>
              </a:rPr>
              <a:t>（</a:t>
            </a:r>
            <a:r>
              <a:rPr lang="en-US" altLang="zh-CN" sz="2400" b="1">
                <a:solidFill>
                  <a:srgbClr val="000000"/>
                </a:solidFill>
              </a:rPr>
              <a:t>4</a:t>
            </a:r>
            <a:r>
              <a:rPr lang="zh-CN" altLang="en-US" sz="2400" b="1">
                <a:solidFill>
                  <a:srgbClr val="000000"/>
                </a:solidFill>
              </a:rPr>
              <a:t>）</a:t>
            </a:r>
            <a:r>
              <a:rPr lang="zh-CN" altLang="en-US" sz="2400" b="1">
                <a:solidFill>
                  <a:srgbClr val="0000FF"/>
                </a:solidFill>
              </a:rPr>
              <a:t>改革开放后</a:t>
            </a:r>
            <a:r>
              <a:rPr lang="zh-CN" altLang="en-US" sz="2400" b="1">
                <a:solidFill>
                  <a:srgbClr val="000000"/>
                </a:solidFill>
              </a:rPr>
              <a:t>，实行家庭联产承包责任制，从生产规模和分户经营看，本质上仍然属于小农经济，与商品经济的联系加强。</a:t>
            </a:r>
          </a:p>
        </p:txBody>
      </p:sp>
      <p:sp>
        <p:nvSpPr>
          <p:cNvPr id="9" name="矩形 8"/>
          <p:cNvSpPr>
            <a:spLocks noChangeArrowheads="1"/>
          </p:cNvSpPr>
          <p:nvPr/>
        </p:nvSpPr>
        <p:spPr bwMode="auto">
          <a:xfrm>
            <a:off x="1458913" y="4198938"/>
            <a:ext cx="890428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eaLnBrk="0" fontAlgn="base" hangingPunct="0">
              <a:spcBef>
                <a:spcPct val="0"/>
              </a:spcBef>
              <a:spcAft>
                <a:spcPct val="0"/>
              </a:spcAft>
            </a:pPr>
            <a:r>
              <a:rPr lang="zh-CN" altLang="en-US" sz="2400" b="1">
                <a:solidFill>
                  <a:srgbClr val="000000"/>
                </a:solidFill>
              </a:rPr>
              <a:t>（</a:t>
            </a:r>
            <a:r>
              <a:rPr lang="en-US" altLang="zh-CN" sz="2400" b="1">
                <a:solidFill>
                  <a:srgbClr val="000000"/>
                </a:solidFill>
              </a:rPr>
              <a:t>3</a:t>
            </a:r>
            <a:r>
              <a:rPr lang="zh-CN" altLang="en-US" sz="2400" b="1">
                <a:solidFill>
                  <a:srgbClr val="000000"/>
                </a:solidFill>
              </a:rPr>
              <a:t>）</a:t>
            </a:r>
            <a:r>
              <a:rPr lang="en-US" altLang="zh-CN" sz="2400" b="1">
                <a:solidFill>
                  <a:srgbClr val="0000FF"/>
                </a:solidFill>
              </a:rPr>
              <a:t>1956—1978</a:t>
            </a:r>
            <a:r>
              <a:rPr lang="zh-CN" altLang="en-US" sz="2400" b="1">
                <a:solidFill>
                  <a:srgbClr val="0000FF"/>
                </a:solidFill>
              </a:rPr>
              <a:t>年之间</a:t>
            </a:r>
            <a:r>
              <a:rPr lang="zh-CN" altLang="en-US" sz="2400" b="1">
                <a:solidFill>
                  <a:srgbClr val="000000"/>
                </a:solidFill>
              </a:rPr>
              <a:t>，</a:t>
            </a:r>
            <a:r>
              <a:rPr lang="en-US" altLang="zh-CN" sz="2400" b="1">
                <a:solidFill>
                  <a:srgbClr val="000000"/>
                </a:solidFill>
              </a:rPr>
              <a:t>1956</a:t>
            </a:r>
            <a:r>
              <a:rPr lang="zh-CN" altLang="en-US" sz="2400" b="1">
                <a:solidFill>
                  <a:srgbClr val="000000"/>
                </a:solidFill>
              </a:rPr>
              <a:t>年底三大改造基本完成，小农经济被农业合作社所代替。</a:t>
            </a:r>
          </a:p>
        </p:txBody>
      </p:sp>
      <p:sp>
        <p:nvSpPr>
          <p:cNvPr id="10" name="下箭头 9"/>
          <p:cNvSpPr/>
          <p:nvPr/>
        </p:nvSpPr>
        <p:spPr>
          <a:xfrm>
            <a:off x="5029200" y="2100263"/>
            <a:ext cx="457200" cy="338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
        <p:nvSpPr>
          <p:cNvPr id="12" name="下箭头 11"/>
          <p:cNvSpPr/>
          <p:nvPr/>
        </p:nvSpPr>
        <p:spPr>
          <a:xfrm>
            <a:off x="5029200" y="3700463"/>
            <a:ext cx="457200" cy="338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
        <p:nvSpPr>
          <p:cNvPr id="13" name="下箭头 12"/>
          <p:cNvSpPr/>
          <p:nvPr/>
        </p:nvSpPr>
        <p:spPr>
          <a:xfrm>
            <a:off x="5029200" y="5148263"/>
            <a:ext cx="457200" cy="338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P spid="9" grpId="0"/>
      <p:bldP spid="10" grpId="0" bldLvl="0" animBg="1"/>
      <p:bldP spid="12" grpId="0" bldLvl="0" animBg="1"/>
      <p:bldP spid="13"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5037534" y="2641599"/>
            <a:ext cx="1375966" cy="1344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t>世界市场</a:t>
            </a:r>
            <a:endParaRPr lang="zh-CN" altLang="en-US" sz="2800" b="1" dirty="0"/>
          </a:p>
        </p:txBody>
      </p:sp>
      <p:cxnSp>
        <p:nvCxnSpPr>
          <p:cNvPr id="22" name="直接箭头连接符 21"/>
          <p:cNvCxnSpPr>
            <a:stCxn id="16" idx="5"/>
            <a:endCxn id="26" idx="1"/>
          </p:cNvCxnSpPr>
          <p:nvPr/>
        </p:nvCxnSpPr>
        <p:spPr>
          <a:xfrm>
            <a:off x="6211994" y="3789211"/>
            <a:ext cx="829761" cy="5625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5162550" y="4648200"/>
            <a:ext cx="14351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概念</a:t>
            </a:r>
            <a:endParaRPr lang="zh-CN" altLang="en-US" sz="2400" b="1" dirty="0"/>
          </a:p>
        </p:txBody>
      </p:sp>
      <p:cxnSp>
        <p:nvCxnSpPr>
          <p:cNvPr id="24" name="直接箭头连接符 23"/>
          <p:cNvCxnSpPr>
            <a:endCxn id="23" idx="0"/>
          </p:cNvCxnSpPr>
          <p:nvPr/>
        </p:nvCxnSpPr>
        <p:spPr>
          <a:xfrm>
            <a:off x="5810250" y="3822700"/>
            <a:ext cx="69850" cy="825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6835774" y="4159250"/>
            <a:ext cx="1406525"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形成过程</a:t>
            </a:r>
            <a:endParaRPr lang="zh-CN" altLang="en-US" sz="2400" b="1" dirty="0"/>
          </a:p>
        </p:txBody>
      </p:sp>
      <p:cxnSp>
        <p:nvCxnSpPr>
          <p:cNvPr id="27" name="直接箭头连接符 26"/>
          <p:cNvCxnSpPr>
            <a:stCxn id="16" idx="6"/>
            <a:endCxn id="29" idx="2"/>
          </p:cNvCxnSpPr>
          <p:nvPr/>
        </p:nvCxnSpPr>
        <p:spPr>
          <a:xfrm flipV="1">
            <a:off x="6413500" y="3275755"/>
            <a:ext cx="85725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7270750" y="2618740"/>
            <a:ext cx="1257300"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形成原因</a:t>
            </a:r>
            <a:endParaRPr lang="zh-CN" altLang="en-US" sz="2400" b="1" dirty="0"/>
          </a:p>
        </p:txBody>
      </p:sp>
      <p:cxnSp>
        <p:nvCxnSpPr>
          <p:cNvPr id="30" name="直接箭头连接符 29"/>
          <p:cNvCxnSpPr/>
          <p:nvPr/>
        </p:nvCxnSpPr>
        <p:spPr>
          <a:xfrm flipV="1">
            <a:off x="6286500" y="2133600"/>
            <a:ext cx="622300"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6642100" y="908050"/>
            <a:ext cx="1257300"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形成途径</a:t>
            </a:r>
            <a:endParaRPr lang="zh-CN" altLang="en-US" sz="2400" b="1" dirty="0"/>
          </a:p>
        </p:txBody>
      </p:sp>
      <p:cxnSp>
        <p:nvCxnSpPr>
          <p:cNvPr id="33" name="直接箭头连接符 32"/>
          <p:cNvCxnSpPr>
            <a:endCxn id="35" idx="4"/>
          </p:cNvCxnSpPr>
          <p:nvPr/>
        </p:nvCxnSpPr>
        <p:spPr>
          <a:xfrm flipH="1" flipV="1">
            <a:off x="5385991" y="2044700"/>
            <a:ext cx="240108" cy="657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4695428" y="730250"/>
            <a:ext cx="1381125"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基本特点</a:t>
            </a:r>
            <a:endParaRPr lang="zh-CN" altLang="en-US" sz="2400" b="1" dirty="0"/>
          </a:p>
        </p:txBody>
      </p:sp>
      <p:cxnSp>
        <p:nvCxnSpPr>
          <p:cNvPr id="36" name="直接箭头连接符 35"/>
          <p:cNvCxnSpPr/>
          <p:nvPr/>
        </p:nvCxnSpPr>
        <p:spPr>
          <a:xfrm flipH="1" flipV="1">
            <a:off x="4357688" y="2908300"/>
            <a:ext cx="822324" cy="23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3289300" y="4159250"/>
            <a:ext cx="1399777"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影响</a:t>
            </a:r>
          </a:p>
        </p:txBody>
      </p:sp>
      <p:cxnSp>
        <p:nvCxnSpPr>
          <p:cNvPr id="39" name="直接箭头连接符 38"/>
          <p:cNvCxnSpPr/>
          <p:nvPr/>
        </p:nvCxnSpPr>
        <p:spPr>
          <a:xfrm flipH="1">
            <a:off x="4572000" y="3663950"/>
            <a:ext cx="813991" cy="781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3100387" y="2044700"/>
            <a:ext cx="1257300" cy="1314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具体表现形式</a:t>
            </a:r>
            <a:endParaRPr lang="zh-CN" altLang="en-US" sz="2400" b="1" dirty="0"/>
          </a:p>
        </p:txBody>
      </p:sp>
      <p:sp>
        <p:nvSpPr>
          <p:cNvPr id="58" name="Text Box 4"/>
          <p:cNvSpPr txBox="1">
            <a:spLocks noChangeArrowheads="1"/>
          </p:cNvSpPr>
          <p:nvPr/>
        </p:nvSpPr>
        <p:spPr bwMode="auto">
          <a:xfrm>
            <a:off x="733542" y="0"/>
            <a:ext cx="7273925" cy="583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dirty="0" smtClean="0">
                <a:solidFill>
                  <a:srgbClr val="FF0000"/>
                </a:solidFill>
                <a:latin typeface="华文新魏" pitchFamily="2" charset="-122"/>
                <a:ea typeface="华文新魏" pitchFamily="2" charset="-122"/>
              </a:rPr>
              <a:t>例：资本主义世界市场</a:t>
            </a:r>
            <a:endParaRPr lang="zh-CN" altLang="en-US" sz="3200" b="1" dirty="0">
              <a:solidFill>
                <a:srgbClr val="FF0000"/>
              </a:soli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6" grpId="0" bldLvl="0" animBg="1"/>
      <p:bldP spid="29" grpId="0" bldLvl="0" animBg="1"/>
      <p:bldP spid="32" grpId="0" bldLvl="0" animBg="1"/>
      <p:bldP spid="35" grpId="0" bldLvl="0" animBg="1"/>
      <p:bldP spid="38" grpId="0" bldLvl="0" animBg="1"/>
      <p:bldP spid="4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2279651" y="2492377"/>
            <a:ext cx="6337300"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sp>
        <p:nvSpPr>
          <p:cNvPr id="84997" name="Text Box 5">
            <a:hlinkClick r:id="rId2" action="ppaction://hlinksldjump"/>
          </p:cNvPr>
          <p:cNvSpPr txBox="1">
            <a:spLocks noChangeArrowheads="1"/>
          </p:cNvSpPr>
          <p:nvPr/>
        </p:nvSpPr>
        <p:spPr bwMode="auto">
          <a:xfrm>
            <a:off x="2135188" y="1989139"/>
            <a:ext cx="7696200" cy="156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3200" dirty="0">
                <a:solidFill>
                  <a:srgbClr val="663300"/>
                </a:solidFill>
                <a:latin typeface="宋体" panose="02010600030101010101" pitchFamily="2" charset="-122"/>
              </a:rPr>
              <a:t>    </a:t>
            </a:r>
            <a:r>
              <a:rPr kumimoji="1" lang="zh-CN" altLang="en-US" sz="3200" b="1" dirty="0">
                <a:solidFill>
                  <a:srgbClr val="FF3300"/>
                </a:solidFill>
                <a:latin typeface="华文新魏" pitchFamily="2" charset="-122"/>
                <a:ea typeface="华文新魏" pitchFamily="2" charset="-122"/>
              </a:rPr>
              <a:t>世界市场：</a:t>
            </a:r>
            <a:r>
              <a:rPr lang="zh-CN" altLang="en-US" sz="3200" b="1" dirty="0">
                <a:latin typeface="华文新魏" pitchFamily="2" charset="-122"/>
                <a:ea typeface="华文新魏" pitchFamily="2" charset="-122"/>
              </a:rPr>
              <a:t>指人力、资金、商品等</a:t>
            </a:r>
            <a:r>
              <a:rPr lang="zh-CN" altLang="en-US" sz="3200" b="1" u="sng" dirty="0">
                <a:solidFill>
                  <a:srgbClr val="0000CC"/>
                </a:solidFill>
                <a:latin typeface="华文新魏" pitchFamily="2" charset="-122"/>
                <a:ea typeface="华文新魏" pitchFamily="2" charset="-122"/>
              </a:rPr>
              <a:t>在世界范围</a:t>
            </a:r>
            <a:r>
              <a:rPr lang="zh-CN" altLang="en-US" sz="3200" b="1" dirty="0">
                <a:latin typeface="华文新魏" pitchFamily="2" charset="-122"/>
                <a:ea typeface="华文新魏" pitchFamily="2" charset="-122"/>
              </a:rPr>
              <a:t>的流动和配置，是世界范围内</a:t>
            </a:r>
            <a:r>
              <a:rPr lang="zh-CN" altLang="en-US" sz="3200" b="1" u="sng" dirty="0">
                <a:solidFill>
                  <a:srgbClr val="0000CC"/>
                </a:solidFill>
                <a:latin typeface="华文新魏" pitchFamily="2" charset="-122"/>
                <a:ea typeface="华文新魏" pitchFamily="2" charset="-122"/>
              </a:rPr>
              <a:t>通过贸易联系</a:t>
            </a:r>
            <a:r>
              <a:rPr lang="zh-CN" altLang="en-US" sz="3200" b="1" dirty="0">
                <a:latin typeface="华文新魏" pitchFamily="2" charset="-122"/>
                <a:ea typeface="华文新魏" pitchFamily="2" charset="-122"/>
              </a:rPr>
              <a:t>起来的</a:t>
            </a:r>
            <a:r>
              <a:rPr lang="zh-CN" altLang="en-US" sz="3200" b="1" u="sng" dirty="0">
                <a:latin typeface="华文新魏" pitchFamily="2" charset="-122"/>
                <a:ea typeface="华文新魏" pitchFamily="2" charset="-122"/>
              </a:rPr>
              <a:t>各国市场</a:t>
            </a:r>
            <a:r>
              <a:rPr lang="zh-CN" altLang="en-US" sz="3200" b="1" dirty="0">
                <a:latin typeface="华文新魏" pitchFamily="2" charset="-122"/>
                <a:ea typeface="华文新魏" pitchFamily="2" charset="-122"/>
              </a:rPr>
              <a:t>的</a:t>
            </a:r>
            <a:r>
              <a:rPr lang="zh-CN" altLang="en-US" sz="3200" b="1" u="sng" dirty="0">
                <a:latin typeface="华文新魏" pitchFamily="2" charset="-122"/>
                <a:ea typeface="华文新魏" pitchFamily="2" charset="-122"/>
              </a:rPr>
              <a:t>总和</a:t>
            </a:r>
            <a:r>
              <a:rPr lang="zh-CN" altLang="en-US" sz="3200" b="1" dirty="0">
                <a:latin typeface="华文新魏" pitchFamily="2" charset="-122"/>
                <a:ea typeface="华文新魏" pitchFamily="2" charset="-122"/>
              </a:rPr>
              <a:t>。</a:t>
            </a:r>
            <a:endParaRPr kumimoji="1" lang="zh-CN" altLang="en-US" sz="5400" b="1" dirty="0">
              <a:solidFill>
                <a:srgbClr val="FF3300"/>
              </a:solidFill>
              <a:latin typeface="华文新魏" pitchFamily="2" charset="-122"/>
              <a:ea typeface="华文新魏" pitchFamily="2" charset="-122"/>
            </a:endParaRPr>
          </a:p>
        </p:txBody>
      </p:sp>
      <p:sp>
        <p:nvSpPr>
          <p:cNvPr id="84998" name="Text Box 6"/>
          <p:cNvSpPr txBox="1">
            <a:spLocks noChangeArrowheads="1"/>
          </p:cNvSpPr>
          <p:nvPr/>
        </p:nvSpPr>
        <p:spPr bwMode="auto">
          <a:xfrm>
            <a:off x="2063751" y="836613"/>
            <a:ext cx="5040313" cy="706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000" b="1" dirty="0">
                <a:solidFill>
                  <a:srgbClr val="FF0000"/>
                </a:solidFill>
                <a:latin typeface="华文新魏" pitchFamily="2" charset="-122"/>
                <a:ea typeface="华文新魏" pitchFamily="2" charset="-122"/>
              </a:rPr>
              <a:t>一、概念：</a:t>
            </a:r>
          </a:p>
        </p:txBody>
      </p:sp>
      <p:sp>
        <p:nvSpPr>
          <p:cNvPr id="84999" name="Rectangle 7"/>
          <p:cNvSpPr>
            <a:spLocks noChangeArrowheads="1"/>
          </p:cNvSpPr>
          <p:nvPr/>
        </p:nvSpPr>
        <p:spPr bwMode="auto">
          <a:xfrm>
            <a:off x="2495550" y="4437065"/>
            <a:ext cx="7704138" cy="11372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dirty="0">
                <a:latin typeface="楷体_GB2312" panose="02010609030101010101" charset="-122"/>
                <a:ea typeface="楷体_GB2312" panose="02010609030101010101" charset="-122"/>
              </a:rPr>
              <a:t>   </a:t>
            </a:r>
            <a:r>
              <a:rPr kumimoji="1" lang="zh-CN" altLang="en-US" sz="3200" b="1" dirty="0">
                <a:latin typeface="华文新魏" pitchFamily="2" charset="-122"/>
                <a:ea typeface="华文新魏" pitchFamily="2" charset="-122"/>
              </a:rPr>
              <a:t>资本主义世界市场即资本主义生产方式占主导地位的世界市场。</a:t>
            </a:r>
          </a:p>
        </p:txBody>
      </p:sp>
      <p:sp>
        <p:nvSpPr>
          <p:cNvPr id="85000" name="Text Box 8"/>
          <p:cNvSpPr txBox="1">
            <a:spLocks noChangeArrowheads="1"/>
          </p:cNvSpPr>
          <p:nvPr/>
        </p:nvSpPr>
        <p:spPr bwMode="auto">
          <a:xfrm>
            <a:off x="5591175" y="3500438"/>
            <a:ext cx="1512888"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blinds(horizontal)">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1635126" y="934403"/>
            <a:ext cx="8893175" cy="4954270"/>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6905625" algn="l"/>
              </a:tabLst>
            </a:pPr>
            <a:r>
              <a:rPr lang="zh-CN" altLang="en-US" sz="3600" b="1" dirty="0">
                <a:solidFill>
                  <a:srgbClr val="FF0000"/>
                </a:solidFill>
                <a:latin typeface="华文新魏" pitchFamily="2" charset="-122"/>
                <a:ea typeface="华文新魏" pitchFamily="2" charset="-122"/>
              </a:rPr>
              <a:t>二、资本主义世界市场的形成过程</a:t>
            </a:r>
          </a:p>
          <a:p>
            <a:pPr>
              <a:lnSpc>
                <a:spcPct val="125000"/>
              </a:lnSpc>
              <a:tabLst>
                <a:tab pos="6905625" algn="l"/>
              </a:tabLst>
            </a:pPr>
            <a:r>
              <a:rPr lang="zh-CN" altLang="en-US" sz="2800" b="1" dirty="0">
                <a:latin typeface="华文新魏" pitchFamily="2" charset="-122"/>
                <a:ea typeface="华文新魏" pitchFamily="2" charset="-122"/>
              </a:rPr>
              <a:t>（一）开辟文明交往的航线</a:t>
            </a:r>
          </a:p>
          <a:p>
            <a:pPr algn="r">
              <a:lnSpc>
                <a:spcPct val="125000"/>
              </a:lnSpc>
              <a:tabLst>
                <a:tab pos="6905625" algn="l"/>
              </a:tabLst>
            </a:pPr>
            <a:r>
              <a:rPr lang="en-US" altLang="zh-CN"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世界市场</a:t>
            </a:r>
            <a:r>
              <a:rPr lang="zh-CN" altLang="en-US" sz="2800" b="1" dirty="0">
                <a:solidFill>
                  <a:srgbClr val="FF0000"/>
                </a:solidFill>
                <a:latin typeface="华文新魏" pitchFamily="2" charset="-122"/>
                <a:ea typeface="华文新魏" pitchFamily="2" charset="-122"/>
              </a:rPr>
              <a:t>开始</a:t>
            </a:r>
            <a:r>
              <a:rPr lang="zh-CN" altLang="en-US" sz="2800" b="1" dirty="0">
                <a:latin typeface="华文新魏" pitchFamily="2" charset="-122"/>
                <a:ea typeface="华文新魏" pitchFamily="2" charset="-122"/>
              </a:rPr>
              <a:t>形成</a:t>
            </a:r>
            <a:r>
              <a:rPr lang="zh-CN" altLang="en-US" sz="2800" b="1" dirty="0">
                <a:solidFill>
                  <a:srgbClr val="FF0000"/>
                </a:solidFill>
                <a:latin typeface="华文新魏" pitchFamily="2" charset="-122"/>
                <a:ea typeface="华文新魏" pitchFamily="2" charset="-122"/>
              </a:rPr>
              <a:t>（</a:t>
            </a:r>
            <a:r>
              <a:rPr lang="en-US" altLang="zh-CN" sz="2800" b="1" dirty="0">
                <a:solidFill>
                  <a:srgbClr val="FF0000"/>
                </a:solidFill>
                <a:latin typeface="华文新魏" pitchFamily="2" charset="-122"/>
                <a:ea typeface="华文新魏" pitchFamily="2" charset="-122"/>
              </a:rPr>
              <a:t>15</a:t>
            </a:r>
            <a:r>
              <a:rPr lang="zh-CN" altLang="en-US" sz="2800" b="1" dirty="0">
                <a:solidFill>
                  <a:srgbClr val="FF0000"/>
                </a:solidFill>
                <a:latin typeface="华文新魏" pitchFamily="2" charset="-122"/>
                <a:ea typeface="华文新魏" pitchFamily="2" charset="-122"/>
              </a:rPr>
              <a:t>世纪末</a:t>
            </a:r>
            <a:r>
              <a:rPr lang="en-US" altLang="zh-CN" sz="2800" b="1" dirty="0">
                <a:solidFill>
                  <a:srgbClr val="FF0000"/>
                </a:solidFill>
                <a:latin typeface="华文新魏" pitchFamily="2" charset="-122"/>
                <a:ea typeface="华文新魏" pitchFamily="2" charset="-122"/>
              </a:rPr>
              <a:t>16</a:t>
            </a:r>
            <a:r>
              <a:rPr lang="zh-CN" altLang="en-US" sz="2800" b="1" dirty="0">
                <a:solidFill>
                  <a:srgbClr val="FF0000"/>
                </a:solidFill>
                <a:latin typeface="华文新魏" pitchFamily="2" charset="-122"/>
                <a:ea typeface="华文新魏" pitchFamily="2" charset="-122"/>
              </a:rPr>
              <a:t>世纪初）</a:t>
            </a:r>
          </a:p>
          <a:p>
            <a:pPr>
              <a:lnSpc>
                <a:spcPct val="125000"/>
              </a:lnSpc>
              <a:tabLst>
                <a:tab pos="6905625" algn="l"/>
              </a:tabLst>
            </a:pPr>
            <a:r>
              <a:rPr lang="zh-CN" altLang="en-US" sz="2800" b="1" dirty="0">
                <a:latin typeface="华文新魏" pitchFamily="2" charset="-122"/>
                <a:ea typeface="华文新魏" pitchFamily="2" charset="-122"/>
              </a:rPr>
              <a:t>（二）血与火的征服与掠夺</a:t>
            </a:r>
          </a:p>
          <a:p>
            <a:pPr algn="r">
              <a:lnSpc>
                <a:spcPct val="125000"/>
              </a:lnSpc>
              <a:tabLst>
                <a:tab pos="6905625" algn="l"/>
              </a:tabLst>
            </a:pPr>
            <a:r>
              <a:rPr lang="en-US" altLang="zh-CN"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世界市场得到</a:t>
            </a:r>
            <a:r>
              <a:rPr lang="zh-CN" altLang="en-US" sz="2800" b="1" dirty="0">
                <a:solidFill>
                  <a:srgbClr val="FF0000"/>
                </a:solidFill>
                <a:latin typeface="华文新魏" pitchFamily="2" charset="-122"/>
                <a:ea typeface="华文新魏" pitchFamily="2" charset="-122"/>
              </a:rPr>
              <a:t>拓展（</a:t>
            </a:r>
            <a:r>
              <a:rPr lang="en-US" altLang="zh-CN" sz="2800" b="1" dirty="0">
                <a:solidFill>
                  <a:srgbClr val="FF0000"/>
                </a:solidFill>
                <a:latin typeface="华文新魏" pitchFamily="2" charset="-122"/>
                <a:ea typeface="华文新魏" pitchFamily="2" charset="-122"/>
              </a:rPr>
              <a:t>16</a:t>
            </a:r>
            <a:r>
              <a:rPr lang="zh-CN" altLang="en-US" sz="2800" b="1" dirty="0">
                <a:solidFill>
                  <a:srgbClr val="FF0000"/>
                </a:solidFill>
                <a:latin typeface="华文新魏" pitchFamily="2" charset="-122"/>
                <a:ea typeface="华文新魏" pitchFamily="2" charset="-122"/>
              </a:rPr>
              <a:t>世纪初</a:t>
            </a:r>
            <a:r>
              <a:rPr lang="en-US" altLang="zh-CN" sz="2800" b="1" dirty="0">
                <a:solidFill>
                  <a:srgbClr val="FF0000"/>
                </a:solidFill>
                <a:latin typeface="Arial" panose="020B0604020202020204"/>
                <a:ea typeface="华文新魏" pitchFamily="2" charset="-122"/>
              </a:rPr>
              <a:t>——</a:t>
            </a:r>
            <a:r>
              <a:rPr lang="en-US" altLang="zh-CN" sz="2800" b="1" dirty="0">
                <a:solidFill>
                  <a:srgbClr val="FF0000"/>
                </a:solidFill>
                <a:latin typeface="华文新魏" pitchFamily="2" charset="-122"/>
                <a:ea typeface="华文新魏" pitchFamily="2" charset="-122"/>
              </a:rPr>
              <a:t>19</a:t>
            </a:r>
            <a:r>
              <a:rPr lang="zh-CN" altLang="en-US" sz="2800" b="1" dirty="0">
                <a:solidFill>
                  <a:srgbClr val="FF0000"/>
                </a:solidFill>
                <a:latin typeface="华文新魏" pitchFamily="2" charset="-122"/>
                <a:ea typeface="华文新魏" pitchFamily="2" charset="-122"/>
              </a:rPr>
              <a:t>世纪）</a:t>
            </a:r>
          </a:p>
          <a:p>
            <a:pPr>
              <a:lnSpc>
                <a:spcPct val="125000"/>
              </a:lnSpc>
              <a:tabLst>
                <a:tab pos="6905625" algn="l"/>
              </a:tabLst>
            </a:pPr>
            <a:r>
              <a:rPr lang="zh-CN" altLang="en-US" sz="2800" b="1" dirty="0">
                <a:latin typeface="华文新魏" pitchFamily="2" charset="-122"/>
                <a:ea typeface="华文新魏" pitchFamily="2" charset="-122"/>
              </a:rPr>
              <a:t>（三）</a:t>
            </a:r>
            <a:r>
              <a:rPr lang="zh-CN" altLang="en-US"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蒸汽</a:t>
            </a:r>
            <a:r>
              <a:rPr lang="zh-CN" altLang="en-US"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的力量</a:t>
            </a:r>
          </a:p>
          <a:p>
            <a:pPr algn="r">
              <a:lnSpc>
                <a:spcPct val="125000"/>
              </a:lnSpc>
              <a:tabLst>
                <a:tab pos="6905625" algn="l"/>
              </a:tabLst>
            </a:pPr>
            <a:r>
              <a:rPr lang="en-US" altLang="zh-CN"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资本主义世界市场</a:t>
            </a:r>
            <a:r>
              <a:rPr lang="zh-CN" altLang="en-US" sz="2800" b="1" dirty="0">
                <a:solidFill>
                  <a:srgbClr val="FF0000"/>
                </a:solidFill>
                <a:latin typeface="华文新魏" pitchFamily="2" charset="-122"/>
                <a:ea typeface="华文新魏" pitchFamily="2" charset="-122"/>
              </a:rPr>
              <a:t>初步</a:t>
            </a:r>
            <a:r>
              <a:rPr lang="zh-CN" altLang="en-US" sz="2800" b="1" dirty="0">
                <a:latin typeface="华文新魏" pitchFamily="2" charset="-122"/>
                <a:ea typeface="华文新魏" pitchFamily="2" charset="-122"/>
              </a:rPr>
              <a:t>形成</a:t>
            </a:r>
            <a:r>
              <a:rPr lang="zh-CN" altLang="en-US" sz="2800" b="1" dirty="0">
                <a:solidFill>
                  <a:srgbClr val="FF0000"/>
                </a:solidFill>
                <a:latin typeface="华文新魏" pitchFamily="2" charset="-122"/>
                <a:ea typeface="华文新魏" pitchFamily="2" charset="-122"/>
              </a:rPr>
              <a:t>（</a:t>
            </a:r>
            <a:r>
              <a:rPr lang="en-US" altLang="zh-CN" sz="2800" b="1" dirty="0">
                <a:solidFill>
                  <a:srgbClr val="FF0000"/>
                </a:solidFill>
                <a:latin typeface="华文新魏" pitchFamily="2" charset="-122"/>
                <a:ea typeface="华文新魏" pitchFamily="2" charset="-122"/>
              </a:rPr>
              <a:t>19</a:t>
            </a:r>
            <a:r>
              <a:rPr lang="zh-CN" altLang="en-US" sz="2800" b="1" dirty="0">
                <a:solidFill>
                  <a:srgbClr val="FF0000"/>
                </a:solidFill>
                <a:latin typeface="华文新魏" pitchFamily="2" charset="-122"/>
                <a:ea typeface="华文新魏" pitchFamily="2" charset="-122"/>
              </a:rPr>
              <a:t>世纪中后期）</a:t>
            </a:r>
          </a:p>
          <a:p>
            <a:pPr>
              <a:lnSpc>
                <a:spcPct val="125000"/>
              </a:lnSpc>
              <a:tabLst>
                <a:tab pos="6905625" algn="l"/>
              </a:tabLst>
            </a:pPr>
            <a:r>
              <a:rPr lang="zh-CN" altLang="en-US" sz="2800" b="1" dirty="0">
                <a:latin typeface="华文新魏" pitchFamily="2" charset="-122"/>
                <a:ea typeface="华文新魏" pitchFamily="2" charset="-122"/>
              </a:rPr>
              <a:t>（四）走向整体的世界</a:t>
            </a:r>
          </a:p>
          <a:p>
            <a:pPr algn="r">
              <a:lnSpc>
                <a:spcPct val="125000"/>
              </a:lnSpc>
              <a:tabLst>
                <a:tab pos="6905625" algn="l"/>
              </a:tabLst>
            </a:pPr>
            <a:r>
              <a:rPr lang="en-US" altLang="zh-CN" sz="2800" b="1" dirty="0">
                <a:latin typeface="Arial" panose="020B0604020202020204"/>
                <a:ea typeface="华文新魏" pitchFamily="2" charset="-122"/>
              </a:rPr>
              <a:t>——</a:t>
            </a:r>
            <a:r>
              <a:rPr lang="zh-CN" altLang="en-US" sz="2800" b="1" dirty="0">
                <a:latin typeface="华文新魏" pitchFamily="2" charset="-122"/>
                <a:ea typeface="华文新魏" pitchFamily="2" charset="-122"/>
              </a:rPr>
              <a:t>资本主义世界市场</a:t>
            </a:r>
            <a:r>
              <a:rPr lang="zh-CN" altLang="en-US" sz="2800" b="1" dirty="0">
                <a:solidFill>
                  <a:srgbClr val="FF0000"/>
                </a:solidFill>
                <a:latin typeface="华文新魏" pitchFamily="2" charset="-122"/>
                <a:ea typeface="华文新魏" pitchFamily="2" charset="-122"/>
              </a:rPr>
              <a:t>最终</a:t>
            </a:r>
            <a:r>
              <a:rPr lang="zh-CN" altLang="en-US" sz="2800" b="1" dirty="0">
                <a:latin typeface="华文新魏" pitchFamily="2" charset="-122"/>
                <a:ea typeface="华文新魏" pitchFamily="2" charset="-122"/>
              </a:rPr>
              <a:t>形成</a:t>
            </a:r>
            <a:r>
              <a:rPr lang="zh-CN" altLang="en-US" sz="2800" b="1" dirty="0">
                <a:solidFill>
                  <a:srgbClr val="FF0000"/>
                </a:solidFill>
                <a:latin typeface="华文新魏" pitchFamily="2" charset="-122"/>
                <a:ea typeface="华文新魏" pitchFamily="2" charset="-122"/>
              </a:rPr>
              <a:t>（</a:t>
            </a:r>
            <a:r>
              <a:rPr lang="en-US" altLang="zh-CN" sz="2800" b="1" dirty="0">
                <a:solidFill>
                  <a:srgbClr val="FF0000"/>
                </a:solidFill>
                <a:latin typeface="华文新魏" pitchFamily="2" charset="-122"/>
                <a:ea typeface="华文新魏" pitchFamily="2" charset="-122"/>
              </a:rPr>
              <a:t>19</a:t>
            </a:r>
            <a:r>
              <a:rPr lang="zh-CN" altLang="en-US" sz="2800" b="1" dirty="0">
                <a:solidFill>
                  <a:srgbClr val="FF0000"/>
                </a:solidFill>
                <a:latin typeface="华文新魏" pitchFamily="2" charset="-122"/>
                <a:ea typeface="华文新魏" pitchFamily="2" charset="-122"/>
              </a:rPr>
              <a:t>世纪末</a:t>
            </a:r>
            <a:r>
              <a:rPr lang="en-US" altLang="zh-CN" sz="2800" b="1" dirty="0">
                <a:solidFill>
                  <a:srgbClr val="FF0000"/>
                </a:solidFill>
                <a:latin typeface="华文新魏" pitchFamily="2" charset="-122"/>
                <a:ea typeface="华文新魏" pitchFamily="2" charset="-122"/>
              </a:rPr>
              <a:t>20</a:t>
            </a:r>
            <a:r>
              <a:rPr lang="zh-CN" altLang="en-US" sz="2800" b="1" dirty="0">
                <a:solidFill>
                  <a:srgbClr val="FF0000"/>
                </a:solidFill>
                <a:latin typeface="华文新魏" pitchFamily="2" charset="-122"/>
                <a:ea typeface="华文新魏" pitchFamily="2" charset="-122"/>
              </a:rPr>
              <a:t>世纪初）</a:t>
            </a:r>
          </a:p>
        </p:txBody>
      </p:sp>
      <p:pic>
        <p:nvPicPr>
          <p:cNvPr id="83971" name="Picture 3" descr="20061122005634208"/>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671050" y="5876925"/>
            <a:ext cx="838200" cy="838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3970">
                                            <p:txEl>
                                              <p:pRg st="2" end="2"/>
                                            </p:txEl>
                                          </p:spTgt>
                                        </p:tgtEl>
                                        <p:attrNameLst>
                                          <p:attrName>style.visibility</p:attrName>
                                        </p:attrNameLst>
                                      </p:cBhvr>
                                      <p:to>
                                        <p:strVal val="visible"/>
                                      </p:to>
                                    </p:set>
                                    <p:animEffect transition="in" filter="wipe(down)">
                                      <p:cBhvr>
                                        <p:cTn id="7" dur="500"/>
                                        <p:tgtEl>
                                          <p:spTgt spid="8397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970">
                                            <p:txEl>
                                              <p:pRg st="4" end="4"/>
                                            </p:txEl>
                                          </p:spTgt>
                                        </p:tgtEl>
                                        <p:attrNameLst>
                                          <p:attrName>style.visibility</p:attrName>
                                        </p:attrNameLst>
                                      </p:cBhvr>
                                      <p:to>
                                        <p:strVal val="visible"/>
                                      </p:to>
                                    </p:set>
                                    <p:animEffect transition="in" filter="wipe(down)">
                                      <p:cBhvr>
                                        <p:cTn id="12" dur="500"/>
                                        <p:tgtEl>
                                          <p:spTgt spid="8397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3970">
                                            <p:txEl>
                                              <p:pRg st="6" end="6"/>
                                            </p:txEl>
                                          </p:spTgt>
                                        </p:tgtEl>
                                        <p:attrNameLst>
                                          <p:attrName>style.visibility</p:attrName>
                                        </p:attrNameLst>
                                      </p:cBhvr>
                                      <p:to>
                                        <p:strVal val="visible"/>
                                      </p:to>
                                    </p:set>
                                    <p:animEffect transition="in" filter="wipe(down)">
                                      <p:cBhvr>
                                        <p:cTn id="17" dur="500"/>
                                        <p:tgtEl>
                                          <p:spTgt spid="8397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3970">
                                            <p:txEl>
                                              <p:pRg st="8" end="8"/>
                                            </p:txEl>
                                          </p:spTgt>
                                        </p:tgtEl>
                                        <p:attrNameLst>
                                          <p:attrName>style.visibility</p:attrName>
                                        </p:attrNameLst>
                                      </p:cBhvr>
                                      <p:to>
                                        <p:strVal val="visible"/>
                                      </p:to>
                                    </p:set>
                                    <p:animEffect transition="in" filter="wipe(down)">
                                      <p:cBhvr>
                                        <p:cTn id="22" dur="500"/>
                                        <p:tgtEl>
                                          <p:spTgt spid="839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992313" y="836615"/>
            <a:ext cx="5943600"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b="1" dirty="0">
                <a:solidFill>
                  <a:srgbClr val="FF0000"/>
                </a:solidFill>
                <a:latin typeface="华文新魏" pitchFamily="2" charset="-122"/>
                <a:ea typeface="华文新魏" pitchFamily="2" charset="-122"/>
              </a:rPr>
              <a:t>三、世界市场形成的原因</a:t>
            </a:r>
          </a:p>
        </p:txBody>
      </p:sp>
      <p:sp>
        <p:nvSpPr>
          <p:cNvPr id="86019" name="Text Box 3"/>
          <p:cNvSpPr txBox="1">
            <a:spLocks noChangeArrowheads="1"/>
          </p:cNvSpPr>
          <p:nvPr/>
        </p:nvSpPr>
        <p:spPr bwMode="auto">
          <a:xfrm>
            <a:off x="1847850" y="1844677"/>
            <a:ext cx="8534400" cy="1026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spcBef>
                <a:spcPct val="50000"/>
              </a:spcBef>
            </a:pPr>
            <a:r>
              <a:rPr kumimoji="1" lang="en-US" altLang="zh-CN" sz="3200" b="1" dirty="0">
                <a:latin typeface="黑体" panose="02010600030101010101" pitchFamily="49" charset="-122"/>
                <a:ea typeface="黑体" panose="02010600030101010101" pitchFamily="49" charset="-122"/>
              </a:rPr>
              <a:t>A</a:t>
            </a:r>
            <a:r>
              <a:rPr kumimoji="1" lang="zh-CN" altLang="en-US" sz="3200" b="1" dirty="0">
                <a:latin typeface="黑体" panose="02010600030101010101" pitchFamily="49" charset="-122"/>
                <a:ea typeface="黑体" panose="02010600030101010101" pitchFamily="49" charset="-122"/>
              </a:rPr>
              <a:t>、资本主义生产力发展的必然结果。尤其是两次工业革命的推动。</a:t>
            </a:r>
          </a:p>
        </p:txBody>
      </p:sp>
      <p:sp>
        <p:nvSpPr>
          <p:cNvPr id="86020" name="Text Box 4"/>
          <p:cNvSpPr txBox="1">
            <a:spLocks noChangeArrowheads="1"/>
          </p:cNvSpPr>
          <p:nvPr/>
        </p:nvSpPr>
        <p:spPr bwMode="auto">
          <a:xfrm>
            <a:off x="1847850" y="3068640"/>
            <a:ext cx="8305800" cy="1026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spcBef>
                <a:spcPct val="50000"/>
              </a:spcBef>
            </a:pPr>
            <a:r>
              <a:rPr kumimoji="1" lang="en-US" altLang="zh-CN" sz="3200" b="1" dirty="0">
                <a:latin typeface="黑体" panose="02010600030101010101" pitchFamily="49" charset="-122"/>
                <a:ea typeface="黑体" panose="02010600030101010101" pitchFamily="49" charset="-122"/>
              </a:rPr>
              <a:t>B</a:t>
            </a:r>
            <a:r>
              <a:rPr kumimoji="1" lang="zh-CN" altLang="en-US" sz="3200" b="1" dirty="0">
                <a:latin typeface="黑体" panose="02010600030101010101" pitchFamily="49" charset="-122"/>
                <a:ea typeface="黑体" panose="02010600030101010101" pitchFamily="49" charset="-122"/>
              </a:rPr>
              <a:t>、资产阶级竭力在全世界拓展市场，抢占原料产地。</a:t>
            </a:r>
          </a:p>
        </p:txBody>
      </p:sp>
      <p:sp>
        <p:nvSpPr>
          <p:cNvPr id="86021" name="Text Box 5"/>
          <p:cNvSpPr txBox="1">
            <a:spLocks noChangeArrowheads="1"/>
          </p:cNvSpPr>
          <p:nvPr/>
        </p:nvSpPr>
        <p:spPr bwMode="auto">
          <a:xfrm>
            <a:off x="1899312" y="4309306"/>
            <a:ext cx="8686800" cy="55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spcBef>
                <a:spcPct val="50000"/>
              </a:spcBef>
            </a:pPr>
            <a:r>
              <a:rPr kumimoji="1" lang="en-US" altLang="zh-CN" sz="3200" b="1" dirty="0">
                <a:latin typeface="黑体" panose="02010600030101010101" pitchFamily="49" charset="-122"/>
                <a:ea typeface="黑体" panose="02010600030101010101" pitchFamily="49" charset="-122"/>
              </a:rPr>
              <a:t>C</a:t>
            </a:r>
            <a:r>
              <a:rPr kumimoji="1" lang="zh-CN" altLang="en-US" sz="3200" b="1" dirty="0">
                <a:latin typeface="黑体" panose="02010600030101010101" pitchFamily="49" charset="-122"/>
                <a:ea typeface="黑体" panose="02010600030101010101" pitchFamily="49" charset="-122"/>
              </a:rPr>
              <a:t>、交通运输、通讯条件的改善。</a:t>
            </a:r>
          </a:p>
        </p:txBody>
      </p:sp>
      <p:sp>
        <p:nvSpPr>
          <p:cNvPr id="86022" name="Text Box 6"/>
          <p:cNvSpPr txBox="1">
            <a:spLocks noChangeArrowheads="1"/>
          </p:cNvSpPr>
          <p:nvPr/>
        </p:nvSpPr>
        <p:spPr bwMode="auto">
          <a:xfrm>
            <a:off x="7240541" y="3734774"/>
            <a:ext cx="3048000" cy="583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3200" b="1" dirty="0">
                <a:solidFill>
                  <a:srgbClr val="FF0000"/>
                </a:solidFill>
                <a:latin typeface="Arial" panose="020B0604020202020204"/>
                <a:ea typeface="黑体" panose="02010600030101010101" pitchFamily="49" charset="-122"/>
              </a:rPr>
              <a:t>——</a:t>
            </a:r>
            <a:r>
              <a:rPr kumimoji="1" lang="en-US" altLang="zh-CN" sz="3200" b="1" dirty="0">
                <a:solidFill>
                  <a:srgbClr val="FF0000"/>
                </a:solidFill>
                <a:latin typeface="黑体" panose="02010600030101010101" pitchFamily="49" charset="-122"/>
                <a:ea typeface="黑体" panose="02010600030101010101" pitchFamily="49" charset="-122"/>
              </a:rPr>
              <a:t> </a:t>
            </a:r>
            <a:r>
              <a:rPr kumimoji="1" lang="zh-CN" altLang="en-US" sz="3200" b="1" dirty="0">
                <a:solidFill>
                  <a:srgbClr val="FF0000"/>
                </a:solidFill>
                <a:latin typeface="黑体" panose="02010600030101010101" pitchFamily="49" charset="-122"/>
                <a:ea typeface="黑体" panose="02010600030101010101" pitchFamily="49" charset="-122"/>
              </a:rPr>
              <a:t>直接原因</a:t>
            </a:r>
          </a:p>
        </p:txBody>
      </p:sp>
      <p:sp>
        <p:nvSpPr>
          <p:cNvPr id="86023" name="Text Box 7"/>
          <p:cNvSpPr txBox="1">
            <a:spLocks noChangeArrowheads="1"/>
          </p:cNvSpPr>
          <p:nvPr/>
        </p:nvSpPr>
        <p:spPr bwMode="auto">
          <a:xfrm>
            <a:off x="7250989" y="2448236"/>
            <a:ext cx="3124200" cy="55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pPr>
            <a:r>
              <a:rPr kumimoji="1" lang="en-US" altLang="zh-CN" sz="3200" b="1" dirty="0">
                <a:solidFill>
                  <a:srgbClr val="FF0000"/>
                </a:solidFill>
                <a:latin typeface="Arial" panose="020B0604020202020204"/>
                <a:ea typeface="黑体" panose="02010600030101010101" pitchFamily="49" charset="-122"/>
              </a:rPr>
              <a:t>——</a:t>
            </a:r>
            <a:r>
              <a:rPr kumimoji="1" lang="zh-CN" altLang="en-US" sz="3200" b="1" dirty="0">
                <a:solidFill>
                  <a:srgbClr val="FF0000"/>
                </a:solidFill>
                <a:latin typeface="黑体" panose="02010600030101010101" pitchFamily="49" charset="-122"/>
                <a:ea typeface="黑体" panose="02010600030101010101" pitchFamily="49" charset="-122"/>
              </a:rPr>
              <a:t>根本原因</a:t>
            </a:r>
            <a:endParaRPr lang="zh-CN" altLang="en-US" sz="3200" b="1" dirty="0">
              <a:solidFill>
                <a:srgbClr val="FF0000"/>
              </a:solidFill>
              <a:latin typeface="黑体" panose="02010600030101010101" pitchFamily="49" charset="-122"/>
              <a:ea typeface="黑体" panose="02010600030101010101" pitchFamily="49" charset="-122"/>
            </a:endParaRPr>
          </a:p>
        </p:txBody>
      </p:sp>
      <p:sp>
        <p:nvSpPr>
          <p:cNvPr id="86025" name="Text Box 9"/>
          <p:cNvSpPr txBox="1">
            <a:spLocks noChangeArrowheads="1"/>
          </p:cNvSpPr>
          <p:nvPr/>
        </p:nvSpPr>
        <p:spPr bwMode="auto">
          <a:xfrm>
            <a:off x="7262172" y="4984302"/>
            <a:ext cx="3048000" cy="583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3200" b="1" dirty="0">
                <a:solidFill>
                  <a:srgbClr val="FF0000"/>
                </a:solidFill>
                <a:latin typeface="Arial" panose="020B0604020202020204"/>
                <a:ea typeface="黑体" panose="02010600030101010101" pitchFamily="49" charset="-122"/>
              </a:rPr>
              <a:t>——</a:t>
            </a:r>
            <a:r>
              <a:rPr kumimoji="1" lang="en-US" altLang="zh-CN" sz="3200" b="1" dirty="0">
                <a:solidFill>
                  <a:srgbClr val="FF0000"/>
                </a:solidFill>
                <a:latin typeface="黑体" panose="02010600030101010101" pitchFamily="49" charset="-122"/>
                <a:ea typeface="黑体" panose="02010600030101010101" pitchFamily="49" charset="-122"/>
              </a:rPr>
              <a:t> </a:t>
            </a:r>
            <a:r>
              <a:rPr kumimoji="1" lang="zh-CN" altLang="en-US" sz="3200" b="1" dirty="0">
                <a:solidFill>
                  <a:srgbClr val="FF0000"/>
                </a:solidFill>
                <a:latin typeface="黑体" panose="02010600030101010101" pitchFamily="49" charset="-122"/>
                <a:ea typeface="黑体" panose="02010600030101010101" pitchFamily="49" charset="-122"/>
              </a:rPr>
              <a:t>可能性</a:t>
            </a: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box(out)">
                                      <p:cBhvr>
                                        <p:cTn id="7" dur="500"/>
                                        <p:tgtEl>
                                          <p:spTgt spid="86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6023">
                                            <p:txEl>
                                              <p:pRg st="0" end="0"/>
                                            </p:txEl>
                                          </p:spTgt>
                                        </p:tgtEl>
                                        <p:attrNameLst>
                                          <p:attrName>style.visibility</p:attrName>
                                        </p:attrNameLst>
                                      </p:cBhvr>
                                      <p:to>
                                        <p:strVal val="visible"/>
                                      </p:to>
                                    </p:set>
                                    <p:animEffect transition="in" filter="box(out)">
                                      <p:cBhvr>
                                        <p:cTn id="12" dur="500"/>
                                        <p:tgtEl>
                                          <p:spTgt spid="860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6020">
                                            <p:txEl>
                                              <p:pRg st="0" end="0"/>
                                            </p:txEl>
                                          </p:spTgt>
                                        </p:tgtEl>
                                        <p:attrNameLst>
                                          <p:attrName>style.visibility</p:attrName>
                                        </p:attrNameLst>
                                      </p:cBhvr>
                                      <p:to>
                                        <p:strVal val="visible"/>
                                      </p:to>
                                    </p:set>
                                    <p:animEffect transition="in" filter="box(out)">
                                      <p:cBhvr>
                                        <p:cTn id="17" dur="500"/>
                                        <p:tgtEl>
                                          <p:spTgt spid="860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6022">
                                            <p:txEl>
                                              <p:pRg st="0" end="0"/>
                                            </p:txEl>
                                          </p:spTgt>
                                        </p:tgtEl>
                                        <p:attrNameLst>
                                          <p:attrName>style.visibility</p:attrName>
                                        </p:attrNameLst>
                                      </p:cBhvr>
                                      <p:to>
                                        <p:strVal val="visible"/>
                                      </p:to>
                                    </p:set>
                                    <p:animEffect transition="in" filter="box(out)">
                                      <p:cBhvr>
                                        <p:cTn id="22" dur="500"/>
                                        <p:tgtEl>
                                          <p:spTgt spid="860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6021">
                                            <p:txEl>
                                              <p:pRg st="0" end="0"/>
                                            </p:txEl>
                                          </p:spTgt>
                                        </p:tgtEl>
                                        <p:attrNameLst>
                                          <p:attrName>style.visibility</p:attrName>
                                        </p:attrNameLst>
                                      </p:cBhvr>
                                      <p:to>
                                        <p:strVal val="visible"/>
                                      </p:to>
                                    </p:set>
                                    <p:animEffect transition="in" filter="box(out)">
                                      <p:cBhvr>
                                        <p:cTn id="27" dur="500"/>
                                        <p:tgtEl>
                                          <p:spTgt spid="860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86025">
                                            <p:txEl>
                                              <p:pRg st="0" end="0"/>
                                            </p:txEl>
                                          </p:spTgt>
                                        </p:tgtEl>
                                        <p:attrNameLst>
                                          <p:attrName>style.visibility</p:attrName>
                                        </p:attrNameLst>
                                      </p:cBhvr>
                                      <p:to>
                                        <p:strVal val="visible"/>
                                      </p:to>
                                    </p:set>
                                    <p:animEffect transition="in" filter="box(out)">
                                      <p:cBhvr>
                                        <p:cTn id="32" dur="500"/>
                                        <p:tgtEl>
                                          <p:spTgt spid="860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P spid="86020" grpId="0" build="p" autoUpdateAnimBg="0"/>
      <p:bldP spid="86021" grpId="0" build="p" autoUpdateAnimBg="0"/>
      <p:bldP spid="86022" grpId="0" build="p" autoUpdateAnimBg="0"/>
      <p:bldP spid="86023" grpId="0" build="p" autoUpdateAnimBg="0"/>
      <p:bldP spid="8602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2279650" y="836613"/>
            <a:ext cx="7200900"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b="1" dirty="0">
                <a:solidFill>
                  <a:srgbClr val="FF0000"/>
                </a:solidFill>
                <a:latin typeface="华文新魏" pitchFamily="2" charset="-122"/>
                <a:ea typeface="华文新魏" pitchFamily="2" charset="-122"/>
              </a:rPr>
              <a:t>四、世界市场形成的基本途径</a:t>
            </a:r>
          </a:p>
        </p:txBody>
      </p:sp>
      <p:sp>
        <p:nvSpPr>
          <p:cNvPr id="89093" name="Text Box 5"/>
          <p:cNvSpPr txBox="1">
            <a:spLocks noChangeArrowheads="1"/>
          </p:cNvSpPr>
          <p:nvPr/>
        </p:nvSpPr>
        <p:spPr bwMode="auto">
          <a:xfrm>
            <a:off x="2208214" y="2420938"/>
            <a:ext cx="8135937"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a:latin typeface="楷体_GB2312" panose="02010609030101010101" charset="-122"/>
                <a:ea typeface="楷体_GB2312" panose="02010609030101010101" charset="-122"/>
              </a:rPr>
              <a:t>1</a:t>
            </a:r>
            <a:r>
              <a:rPr lang="zh-CN" altLang="en-US" sz="2800" b="1">
                <a:latin typeface="楷体_GB2312" panose="02010609030101010101" charset="-122"/>
                <a:ea typeface="楷体_GB2312" panose="02010609030101010101" charset="-122"/>
              </a:rPr>
              <a:t>、资本主义国家的殖民扩张。（主要途径）</a:t>
            </a:r>
          </a:p>
        </p:txBody>
      </p:sp>
      <p:sp>
        <p:nvSpPr>
          <p:cNvPr id="89094" name="Text Box 6"/>
          <p:cNvSpPr txBox="1">
            <a:spLocks noChangeArrowheads="1"/>
          </p:cNvSpPr>
          <p:nvPr/>
        </p:nvSpPr>
        <p:spPr bwMode="auto">
          <a:xfrm>
            <a:off x="2119314" y="3482976"/>
            <a:ext cx="6624638"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latin typeface="楷体_GB2312" panose="02010609030101010101" charset="-122"/>
                <a:ea typeface="楷体_GB2312" panose="02010609030101010101" charset="-122"/>
              </a:rPr>
              <a:t>2</a:t>
            </a:r>
            <a:r>
              <a:rPr lang="zh-CN" altLang="en-US" sz="2800" b="1" dirty="0">
                <a:latin typeface="楷体_GB2312" panose="02010609030101010101" charset="-122"/>
                <a:ea typeface="楷体_GB2312" panose="02010609030101010101" charset="-122"/>
              </a:rPr>
              <a:t>、国家贸易的发展</a:t>
            </a:r>
          </a:p>
        </p:txBody>
      </p:sp>
      <p:sp>
        <p:nvSpPr>
          <p:cNvPr id="89095" name="Text Box 7"/>
          <p:cNvSpPr txBox="1">
            <a:spLocks noChangeArrowheads="1"/>
          </p:cNvSpPr>
          <p:nvPr/>
        </p:nvSpPr>
        <p:spPr bwMode="auto">
          <a:xfrm>
            <a:off x="2135189" y="4868863"/>
            <a:ext cx="7920037"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a:latin typeface="楷体_GB2312" panose="02010609030101010101" charset="-122"/>
                <a:ea typeface="楷体_GB2312" panose="02010609030101010101" charset="-122"/>
              </a:rPr>
              <a:t>3</a:t>
            </a:r>
            <a:r>
              <a:rPr lang="zh-CN" altLang="en-US" sz="2800" b="1">
                <a:latin typeface="楷体_GB2312" panose="02010609030101010101" charset="-122"/>
                <a:ea typeface="楷体_GB2312" panose="02010609030101010101" charset="-122"/>
              </a:rPr>
              <a:t>、资产阶级革命或改革</a:t>
            </a:r>
            <a:r>
              <a:rPr lang="en-US" altLang="zh-CN" sz="2800" b="1">
                <a:latin typeface="Arial" panose="020B0604020202020204"/>
                <a:ea typeface="楷体_GB2312" panose="02010609030101010101" charset="-122"/>
              </a:rPr>
              <a:t>——</a:t>
            </a:r>
            <a:r>
              <a:rPr lang="zh-CN" altLang="en-US" sz="2800" b="1">
                <a:latin typeface="楷体_GB2312" panose="02010609030101010101" charset="-122"/>
                <a:ea typeface="楷体_GB2312" panose="02010609030101010101" charset="-122"/>
              </a:rPr>
              <a:t>扩大国内市场</a:t>
            </a: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blinds(horizontal)">
                                      <p:cBhvr>
                                        <p:cTn id="7" dur="500"/>
                                        <p:tgtEl>
                                          <p:spTgt spid="890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094"/>
                                        </p:tgtEl>
                                        <p:attrNameLst>
                                          <p:attrName>style.visibility</p:attrName>
                                        </p:attrNameLst>
                                      </p:cBhvr>
                                      <p:to>
                                        <p:strVal val="visible"/>
                                      </p:to>
                                    </p:set>
                                    <p:animEffect transition="in" filter="blinds(horizontal)">
                                      <p:cBhvr>
                                        <p:cTn id="12" dur="500"/>
                                        <p:tgtEl>
                                          <p:spTgt spid="890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095"/>
                                        </p:tgtEl>
                                        <p:attrNameLst>
                                          <p:attrName>style.visibility</p:attrName>
                                        </p:attrNameLst>
                                      </p:cBhvr>
                                      <p:to>
                                        <p:strVal val="visible"/>
                                      </p:to>
                                    </p:set>
                                    <p:animEffect transition="in" filter="blinds(horizontal)">
                                      <p:cBhvr>
                                        <p:cTn id="17" dur="5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ldLvl="0" animBg="1"/>
      <p:bldP spid="89094" grpId="0" bldLvl="0" animBg="1"/>
      <p:bldP spid="89095"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2135188" y="765175"/>
            <a:ext cx="7416800"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b="1" dirty="0">
                <a:solidFill>
                  <a:srgbClr val="FF0000"/>
                </a:solidFill>
                <a:latin typeface="华文新魏" pitchFamily="2" charset="-122"/>
                <a:ea typeface="华文新魏" pitchFamily="2" charset="-122"/>
              </a:rPr>
              <a:t>五、资本主义世界市场的基本特点</a:t>
            </a:r>
          </a:p>
        </p:txBody>
      </p:sp>
      <p:sp>
        <p:nvSpPr>
          <p:cNvPr id="90117" name="Text Box 5"/>
          <p:cNvSpPr txBox="1">
            <a:spLocks noChangeArrowheads="1"/>
          </p:cNvSpPr>
          <p:nvPr/>
        </p:nvSpPr>
        <p:spPr bwMode="auto">
          <a:xfrm>
            <a:off x="1919288" y="1989138"/>
            <a:ext cx="244792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1</a:t>
            </a:r>
            <a:r>
              <a:rPr lang="zh-CN" altLang="en-US" sz="2800" b="1" dirty="0">
                <a:solidFill>
                  <a:srgbClr val="FF0000"/>
                </a:solidFill>
                <a:latin typeface="楷体_GB2312" panose="02010609030101010101" charset="-122"/>
                <a:ea typeface="楷体_GB2312" panose="02010609030101010101" charset="-122"/>
              </a:rPr>
              <a:t>、整体性：</a:t>
            </a:r>
            <a:r>
              <a:rPr lang="zh-CN" altLang="en-US" sz="2800" b="1" dirty="0">
                <a:latin typeface="楷体_GB2312" panose="02010609030101010101" charset="-122"/>
                <a:ea typeface="楷体_GB2312" panose="02010609030101010101" charset="-122"/>
              </a:rPr>
              <a:t>：</a:t>
            </a:r>
          </a:p>
        </p:txBody>
      </p:sp>
      <p:sp>
        <p:nvSpPr>
          <p:cNvPr id="90118" name="Text Box 6"/>
          <p:cNvSpPr txBox="1">
            <a:spLocks noChangeArrowheads="1"/>
          </p:cNvSpPr>
          <p:nvPr/>
        </p:nvSpPr>
        <p:spPr bwMode="auto">
          <a:xfrm>
            <a:off x="3863975" y="1989138"/>
            <a:ext cx="604837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a:ea typeface="楷体_GB2312" panose="02010609030101010101" charset="-122"/>
              </a:rPr>
              <a:t>世界各地逐步连成一条。</a:t>
            </a:r>
          </a:p>
        </p:txBody>
      </p:sp>
      <p:sp>
        <p:nvSpPr>
          <p:cNvPr id="90119" name="Text Box 7"/>
          <p:cNvSpPr txBox="1">
            <a:spLocks noChangeArrowheads="1"/>
          </p:cNvSpPr>
          <p:nvPr/>
        </p:nvSpPr>
        <p:spPr bwMode="auto">
          <a:xfrm>
            <a:off x="1847851" y="3068638"/>
            <a:ext cx="4319588"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2</a:t>
            </a:r>
            <a:r>
              <a:rPr lang="zh-CN" altLang="en-US" sz="2800" b="1" dirty="0">
                <a:solidFill>
                  <a:srgbClr val="FF0000"/>
                </a:solidFill>
                <a:latin typeface="楷体_GB2312" panose="02010609030101010101" charset="-122"/>
                <a:ea typeface="楷体_GB2312" panose="02010609030101010101" charset="-122"/>
              </a:rPr>
              <a:t>、开放性、扩张性：</a:t>
            </a:r>
          </a:p>
        </p:txBody>
      </p:sp>
      <p:sp>
        <p:nvSpPr>
          <p:cNvPr id="90120" name="Text Box 8"/>
          <p:cNvSpPr txBox="1">
            <a:spLocks noChangeArrowheads="1"/>
          </p:cNvSpPr>
          <p:nvPr/>
        </p:nvSpPr>
        <p:spPr bwMode="auto">
          <a:xfrm>
            <a:off x="5735638" y="3141663"/>
            <a:ext cx="1800225"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sp>
        <p:nvSpPr>
          <p:cNvPr id="90121" name="Text Box 9"/>
          <p:cNvSpPr txBox="1">
            <a:spLocks noChangeArrowheads="1"/>
          </p:cNvSpPr>
          <p:nvPr/>
        </p:nvSpPr>
        <p:spPr bwMode="auto">
          <a:xfrm>
            <a:off x="5375276" y="3068638"/>
            <a:ext cx="467995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a:ea typeface="楷体_GB2312" panose="02010609030101010101" charset="-122"/>
              </a:rPr>
              <a:t>资本主义固有属性决定的。</a:t>
            </a:r>
          </a:p>
        </p:txBody>
      </p:sp>
      <p:sp>
        <p:nvSpPr>
          <p:cNvPr id="90122" name="Text Box 10"/>
          <p:cNvSpPr txBox="1">
            <a:spLocks noChangeArrowheads="1"/>
          </p:cNvSpPr>
          <p:nvPr/>
        </p:nvSpPr>
        <p:spPr bwMode="auto">
          <a:xfrm>
            <a:off x="1847850" y="3860802"/>
            <a:ext cx="2808288"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3</a:t>
            </a:r>
            <a:r>
              <a:rPr lang="zh-CN" altLang="en-US" sz="2800" b="1" dirty="0">
                <a:solidFill>
                  <a:srgbClr val="FF0000"/>
                </a:solidFill>
                <a:latin typeface="楷体_GB2312" panose="02010609030101010101" charset="-122"/>
                <a:ea typeface="楷体_GB2312" panose="02010609030101010101" charset="-122"/>
              </a:rPr>
              <a:t>、不平等性： </a:t>
            </a:r>
          </a:p>
        </p:txBody>
      </p:sp>
      <p:sp>
        <p:nvSpPr>
          <p:cNvPr id="90123" name="Text Box 11"/>
          <p:cNvSpPr txBox="1">
            <a:spLocks noChangeArrowheads="1"/>
          </p:cNvSpPr>
          <p:nvPr/>
        </p:nvSpPr>
        <p:spPr bwMode="auto">
          <a:xfrm>
            <a:off x="1847851" y="4581527"/>
            <a:ext cx="604837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4</a:t>
            </a:r>
            <a:r>
              <a:rPr lang="zh-CN" altLang="en-US" sz="2800" b="1" dirty="0">
                <a:solidFill>
                  <a:srgbClr val="FF0000"/>
                </a:solidFill>
                <a:latin typeface="楷体_GB2312" panose="02010609030101010101" charset="-122"/>
                <a:ea typeface="楷体_GB2312" panose="02010609030101010101" charset="-122"/>
              </a:rPr>
              <a:t>、由资本主义国家为主导</a:t>
            </a:r>
          </a:p>
        </p:txBody>
      </p:sp>
      <p:sp>
        <p:nvSpPr>
          <p:cNvPr id="90124" name="Text Box 12"/>
          <p:cNvSpPr txBox="1">
            <a:spLocks noChangeArrowheads="1"/>
          </p:cNvSpPr>
          <p:nvPr/>
        </p:nvSpPr>
        <p:spPr bwMode="auto">
          <a:xfrm>
            <a:off x="1847851" y="5445127"/>
            <a:ext cx="2087563"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5</a:t>
            </a:r>
            <a:r>
              <a:rPr lang="zh-CN" altLang="en-US" sz="2800" b="1" dirty="0">
                <a:solidFill>
                  <a:srgbClr val="FF0000"/>
                </a:solidFill>
                <a:latin typeface="楷体_GB2312" panose="02010609030101010101" charset="-122"/>
                <a:ea typeface="楷体_GB2312" panose="02010609030101010101" charset="-122"/>
              </a:rPr>
              <a:t>、进步性：</a:t>
            </a:r>
            <a:r>
              <a:rPr lang="zh-CN" altLang="en-US" dirty="0"/>
              <a:t> </a:t>
            </a:r>
          </a:p>
        </p:txBody>
      </p:sp>
      <p:sp>
        <p:nvSpPr>
          <p:cNvPr id="90125" name="Text Box 13"/>
          <p:cNvSpPr txBox="1">
            <a:spLocks noChangeArrowheads="1"/>
          </p:cNvSpPr>
          <p:nvPr/>
        </p:nvSpPr>
        <p:spPr bwMode="auto">
          <a:xfrm>
            <a:off x="4008438" y="5300663"/>
            <a:ext cx="6335712" cy="9531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a:ea typeface="楷体_GB2312" panose="02010609030101010101" charset="-122"/>
              </a:rPr>
              <a:t>顺应了近代世界经济发展的必然趋势，客观上促进了人类的进步。</a:t>
            </a: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blinds(horizontal)">
                                      <p:cBhvr>
                                        <p:cTn id="7" dur="5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118"/>
                                        </p:tgtEl>
                                        <p:attrNameLst>
                                          <p:attrName>style.visibility</p:attrName>
                                        </p:attrNameLst>
                                      </p:cBhvr>
                                      <p:to>
                                        <p:strVal val="visible"/>
                                      </p:to>
                                    </p:set>
                                    <p:animEffect transition="in" filter="blinds(horizontal)">
                                      <p:cBhvr>
                                        <p:cTn id="12" dur="500"/>
                                        <p:tgtEl>
                                          <p:spTgt spid="901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0119"/>
                                        </p:tgtEl>
                                        <p:attrNameLst>
                                          <p:attrName>style.visibility</p:attrName>
                                        </p:attrNameLst>
                                      </p:cBhvr>
                                      <p:to>
                                        <p:strVal val="visible"/>
                                      </p:to>
                                    </p:set>
                                    <p:animEffect transition="in" filter="blinds(horizontal)">
                                      <p:cBhvr>
                                        <p:cTn id="17" dur="500"/>
                                        <p:tgtEl>
                                          <p:spTgt spid="901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121"/>
                                        </p:tgtEl>
                                        <p:attrNameLst>
                                          <p:attrName>style.visibility</p:attrName>
                                        </p:attrNameLst>
                                      </p:cBhvr>
                                      <p:to>
                                        <p:strVal val="visible"/>
                                      </p:to>
                                    </p:set>
                                    <p:animEffect transition="in" filter="blinds(horizontal)">
                                      <p:cBhvr>
                                        <p:cTn id="22" dur="500"/>
                                        <p:tgtEl>
                                          <p:spTgt spid="901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0122"/>
                                        </p:tgtEl>
                                        <p:attrNameLst>
                                          <p:attrName>style.visibility</p:attrName>
                                        </p:attrNameLst>
                                      </p:cBhvr>
                                      <p:to>
                                        <p:strVal val="visible"/>
                                      </p:to>
                                    </p:set>
                                    <p:animEffect transition="in" filter="blinds(horizontal)">
                                      <p:cBhvr>
                                        <p:cTn id="27" dur="500"/>
                                        <p:tgtEl>
                                          <p:spTgt spid="901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0123"/>
                                        </p:tgtEl>
                                        <p:attrNameLst>
                                          <p:attrName>style.visibility</p:attrName>
                                        </p:attrNameLst>
                                      </p:cBhvr>
                                      <p:to>
                                        <p:strVal val="visible"/>
                                      </p:to>
                                    </p:set>
                                    <p:animEffect transition="in" filter="blinds(horizontal)">
                                      <p:cBhvr>
                                        <p:cTn id="32" dur="500"/>
                                        <p:tgtEl>
                                          <p:spTgt spid="901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0124"/>
                                        </p:tgtEl>
                                        <p:attrNameLst>
                                          <p:attrName>style.visibility</p:attrName>
                                        </p:attrNameLst>
                                      </p:cBhvr>
                                      <p:to>
                                        <p:strVal val="visible"/>
                                      </p:to>
                                    </p:set>
                                    <p:animEffect transition="in" filter="blinds(horizontal)">
                                      <p:cBhvr>
                                        <p:cTn id="37" dur="500"/>
                                        <p:tgtEl>
                                          <p:spTgt spid="901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0125"/>
                                        </p:tgtEl>
                                        <p:attrNameLst>
                                          <p:attrName>style.visibility</p:attrName>
                                        </p:attrNameLst>
                                      </p:cBhvr>
                                      <p:to>
                                        <p:strVal val="visible"/>
                                      </p:to>
                                    </p:set>
                                    <p:animEffect transition="in" filter="blinds(horizontal)">
                                      <p:cBhvr>
                                        <p:cTn id="42" dur="500"/>
                                        <p:tgtEl>
                                          <p:spTgt spid="90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bldLvl="0" animBg="1"/>
      <p:bldP spid="90118" grpId="0" bldLvl="0" animBg="1"/>
      <p:bldP spid="90119" grpId="0" bldLvl="0" animBg="1"/>
      <p:bldP spid="90121" grpId="0" bldLvl="0" animBg="1"/>
      <p:bldP spid="90122" grpId="0" bldLvl="0" animBg="1"/>
      <p:bldP spid="90123" grpId="0" bldLvl="0" animBg="1"/>
      <p:bldP spid="90124" grpId="0" bldLvl="0" animBg="1"/>
      <p:bldP spid="90125"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 Box 4"/>
          <p:cNvSpPr txBox="1">
            <a:spLocks noChangeArrowheads="1"/>
          </p:cNvSpPr>
          <p:nvPr/>
        </p:nvSpPr>
        <p:spPr bwMode="auto">
          <a:xfrm>
            <a:off x="1524000" y="836613"/>
            <a:ext cx="8713788"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t>	</a:t>
            </a:r>
            <a:r>
              <a:rPr lang="zh-CN" altLang="en-US" sz="3600" b="1" dirty="0">
                <a:ea typeface="黑体" panose="02010600030101010101" pitchFamily="49" charset="-122"/>
              </a:rPr>
              <a:t> </a:t>
            </a:r>
            <a:r>
              <a:rPr lang="zh-CN" altLang="en-US" sz="3600" b="1" dirty="0" smtClean="0">
                <a:ea typeface="黑体" panose="02010600030101010101" pitchFamily="49" charset="-122"/>
              </a:rPr>
              <a:t> </a:t>
            </a:r>
            <a:r>
              <a:rPr lang="zh-CN" altLang="en-US" sz="3600" b="1" dirty="0" smtClean="0">
                <a:solidFill>
                  <a:srgbClr val="FF0000"/>
                </a:solidFill>
                <a:latin typeface="华文新魏" pitchFamily="2" charset="-122"/>
                <a:ea typeface="华文新魏" pitchFamily="2" charset="-122"/>
              </a:rPr>
              <a:t>六、资本主义</a:t>
            </a:r>
            <a:r>
              <a:rPr lang="zh-CN" altLang="en-US" sz="3600" b="1" dirty="0">
                <a:solidFill>
                  <a:srgbClr val="FF0000"/>
                </a:solidFill>
                <a:latin typeface="华文新魏" pitchFamily="2" charset="-122"/>
                <a:ea typeface="华文新魏" pitchFamily="2" charset="-122"/>
              </a:rPr>
              <a:t>世界市场具体表现形式</a:t>
            </a:r>
          </a:p>
        </p:txBody>
      </p:sp>
      <p:sp>
        <p:nvSpPr>
          <p:cNvPr id="92165" name="Text Box 5"/>
          <p:cNvSpPr txBox="1">
            <a:spLocks noChangeArrowheads="1"/>
          </p:cNvSpPr>
          <p:nvPr/>
        </p:nvSpPr>
        <p:spPr bwMode="auto">
          <a:xfrm>
            <a:off x="1524001" y="1773238"/>
            <a:ext cx="244792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1</a:t>
            </a:r>
            <a:r>
              <a:rPr lang="zh-CN" altLang="en-US" sz="2800" b="1" dirty="0">
                <a:solidFill>
                  <a:srgbClr val="FF0000"/>
                </a:solidFill>
                <a:latin typeface="楷体_GB2312" panose="02010609030101010101" charset="-122"/>
                <a:ea typeface="楷体_GB2312" panose="02010609030101010101" charset="-122"/>
              </a:rPr>
              <a:t>、市场空间：</a:t>
            </a:r>
          </a:p>
        </p:txBody>
      </p:sp>
      <p:sp>
        <p:nvSpPr>
          <p:cNvPr id="92166" name="Text Box 6"/>
          <p:cNvSpPr txBox="1">
            <a:spLocks noChangeArrowheads="1"/>
          </p:cNvSpPr>
          <p:nvPr/>
        </p:nvSpPr>
        <p:spPr bwMode="auto">
          <a:xfrm>
            <a:off x="1524001" y="2492377"/>
            <a:ext cx="662622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2</a:t>
            </a:r>
            <a:r>
              <a:rPr lang="zh-CN" altLang="en-US" sz="2800" b="1" dirty="0">
                <a:solidFill>
                  <a:srgbClr val="FF0000"/>
                </a:solidFill>
                <a:latin typeface="楷体_GB2312" panose="02010609030101010101" charset="-122"/>
                <a:ea typeface="楷体_GB2312" panose="02010609030101010101" charset="-122"/>
              </a:rPr>
              <a:t>、联系模式：</a:t>
            </a:r>
            <a:r>
              <a:rPr lang="zh-CN" altLang="en-US" sz="2800" b="1" dirty="0">
                <a:latin typeface="楷体_GB2312" panose="02010609030101010101" charset="-122"/>
                <a:ea typeface="楷体_GB2312" panose="02010609030101010101" charset="-122"/>
              </a:rPr>
              <a:t>现代组织、条约跟进</a:t>
            </a:r>
          </a:p>
        </p:txBody>
      </p:sp>
      <p:sp>
        <p:nvSpPr>
          <p:cNvPr id="92167" name="Text Box 7"/>
          <p:cNvSpPr txBox="1">
            <a:spLocks noChangeArrowheads="1"/>
          </p:cNvSpPr>
          <p:nvPr/>
        </p:nvSpPr>
        <p:spPr bwMode="auto">
          <a:xfrm>
            <a:off x="3863976" y="1773238"/>
            <a:ext cx="4176713"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dirty="0">
                <a:ea typeface="楷体_GB2312" panose="02010609030101010101" charset="-122"/>
              </a:rPr>
              <a:t>遍布世界，联系紧密</a:t>
            </a:r>
          </a:p>
        </p:txBody>
      </p:sp>
      <p:sp>
        <p:nvSpPr>
          <p:cNvPr id="92168" name="Text Box 8"/>
          <p:cNvSpPr txBox="1">
            <a:spLocks noChangeArrowheads="1"/>
          </p:cNvSpPr>
          <p:nvPr/>
        </p:nvSpPr>
        <p:spPr bwMode="auto">
          <a:xfrm>
            <a:off x="1524001" y="3213102"/>
            <a:ext cx="252095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3</a:t>
            </a:r>
            <a:r>
              <a:rPr lang="zh-CN" altLang="en-US" sz="2800" b="1" dirty="0" smtClean="0">
                <a:solidFill>
                  <a:srgbClr val="FF0000"/>
                </a:solidFill>
                <a:latin typeface="楷体_GB2312" panose="02010609030101010101" charset="-122"/>
                <a:ea typeface="楷体_GB2312" panose="02010609030101010101" charset="-122"/>
              </a:rPr>
              <a:t>、贸易制度：</a:t>
            </a:r>
            <a:endParaRPr lang="zh-CN" altLang="en-US" sz="2800" b="1" dirty="0">
              <a:solidFill>
                <a:srgbClr val="FF0000"/>
              </a:solidFill>
              <a:latin typeface="楷体_GB2312" panose="02010609030101010101" charset="-122"/>
              <a:ea typeface="楷体_GB2312" panose="02010609030101010101" charset="-122"/>
            </a:endParaRPr>
          </a:p>
        </p:txBody>
      </p:sp>
      <p:sp>
        <p:nvSpPr>
          <p:cNvPr id="92169" name="Text Box 9"/>
          <p:cNvSpPr txBox="1">
            <a:spLocks noChangeArrowheads="1"/>
          </p:cNvSpPr>
          <p:nvPr/>
        </p:nvSpPr>
        <p:spPr bwMode="auto">
          <a:xfrm>
            <a:off x="3935414" y="3213100"/>
            <a:ext cx="6264275" cy="9531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dirty="0">
                <a:latin typeface="楷体_GB2312" panose="02010609030101010101" charset="-122"/>
                <a:ea typeface="楷体_GB2312" panose="02010609030101010101" charset="-122"/>
              </a:rPr>
              <a:t>自由主义、确立准则（国际经济交流基本准则</a:t>
            </a:r>
            <a:r>
              <a:rPr lang="zh-CN" altLang="en-US" sz="2800" b="1" dirty="0" smtClean="0">
                <a:latin typeface="楷体_GB2312" panose="02010609030101010101" charset="-122"/>
                <a:ea typeface="楷体_GB2312" panose="02010609030101010101" charset="-122"/>
              </a:rPr>
              <a:t>）</a:t>
            </a:r>
            <a:endParaRPr lang="en-US" altLang="zh-CN" sz="2800" b="1" dirty="0">
              <a:latin typeface="楷体_GB2312" panose="02010609030101010101" charset="-122"/>
              <a:ea typeface="楷体_GB2312" panose="02010609030101010101" charset="-122"/>
            </a:endParaRPr>
          </a:p>
        </p:txBody>
      </p:sp>
      <p:sp>
        <p:nvSpPr>
          <p:cNvPr id="92170" name="Text Box 10"/>
          <p:cNvSpPr txBox="1">
            <a:spLocks noChangeArrowheads="1"/>
          </p:cNvSpPr>
          <p:nvPr/>
        </p:nvSpPr>
        <p:spPr bwMode="auto">
          <a:xfrm>
            <a:off x="1524001" y="4437063"/>
            <a:ext cx="2339975"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4</a:t>
            </a:r>
            <a:r>
              <a:rPr lang="zh-CN" altLang="en-US" sz="2800" b="1" dirty="0">
                <a:solidFill>
                  <a:srgbClr val="FF0000"/>
                </a:solidFill>
                <a:latin typeface="楷体_GB2312" panose="02010609030101010101" charset="-122"/>
                <a:ea typeface="楷体_GB2312" panose="02010609030101010101" charset="-122"/>
              </a:rPr>
              <a:t>、商品结构：</a:t>
            </a:r>
          </a:p>
        </p:txBody>
      </p:sp>
      <p:sp>
        <p:nvSpPr>
          <p:cNvPr id="92171" name="Text Box 11"/>
          <p:cNvSpPr txBox="1">
            <a:spLocks noChangeArrowheads="1"/>
          </p:cNvSpPr>
          <p:nvPr/>
        </p:nvSpPr>
        <p:spPr bwMode="auto">
          <a:xfrm>
            <a:off x="3935413" y="4437063"/>
            <a:ext cx="489585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dirty="0">
                <a:ea typeface="楷体_GB2312" panose="02010609030101010101" charset="-122"/>
              </a:rPr>
              <a:t>西方产品，东方原料</a:t>
            </a:r>
          </a:p>
        </p:txBody>
      </p:sp>
      <p:sp>
        <p:nvSpPr>
          <p:cNvPr id="92172" name="Text Box 12"/>
          <p:cNvSpPr txBox="1">
            <a:spLocks noChangeArrowheads="1"/>
          </p:cNvSpPr>
          <p:nvPr/>
        </p:nvSpPr>
        <p:spPr bwMode="auto">
          <a:xfrm>
            <a:off x="1524001" y="5516563"/>
            <a:ext cx="2195513"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FF0000"/>
                </a:solidFill>
                <a:latin typeface="楷体_GB2312" panose="02010609030101010101" charset="-122"/>
                <a:ea typeface="楷体_GB2312" panose="02010609030101010101" charset="-122"/>
              </a:rPr>
              <a:t>5</a:t>
            </a:r>
            <a:r>
              <a:rPr lang="zh-CN" altLang="en-US" sz="2800" b="1" dirty="0">
                <a:solidFill>
                  <a:srgbClr val="FF0000"/>
                </a:solidFill>
                <a:latin typeface="楷体_GB2312" panose="02010609030101010101" charset="-122"/>
                <a:ea typeface="楷体_GB2312" panose="02010609030101010101" charset="-122"/>
              </a:rPr>
              <a:t>、贸易总额：</a:t>
            </a:r>
          </a:p>
        </p:txBody>
      </p:sp>
      <p:sp>
        <p:nvSpPr>
          <p:cNvPr id="92174" name="Text Box 14"/>
          <p:cNvSpPr txBox="1">
            <a:spLocks noChangeArrowheads="1"/>
          </p:cNvSpPr>
          <p:nvPr/>
        </p:nvSpPr>
        <p:spPr bwMode="auto">
          <a:xfrm>
            <a:off x="3863975" y="5516563"/>
            <a:ext cx="3455988"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dirty="0">
                <a:ea typeface="楷体_GB2312" panose="02010609030101010101" charset="-122"/>
              </a:rPr>
              <a:t>急剧增加，持续发展</a:t>
            </a: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additive="base">
                                        <p:cTn id="7" dur="500" fill="hold"/>
                                        <p:tgtEl>
                                          <p:spTgt spid="92165"/>
                                        </p:tgtEl>
                                        <p:attrNameLst>
                                          <p:attrName>ppt_x</p:attrName>
                                        </p:attrNameLst>
                                      </p:cBhvr>
                                      <p:tavLst>
                                        <p:tav tm="0">
                                          <p:val>
                                            <p:strVal val="#ppt_x"/>
                                          </p:val>
                                        </p:tav>
                                        <p:tav tm="100000">
                                          <p:val>
                                            <p:strVal val="#ppt_x"/>
                                          </p:val>
                                        </p:tav>
                                      </p:tavLst>
                                    </p:anim>
                                    <p:anim calcmode="lin" valueType="num">
                                      <p:cBhvr additive="base">
                                        <p:cTn id="8" dur="500" fill="hold"/>
                                        <p:tgtEl>
                                          <p:spTgt spid="921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67"/>
                                        </p:tgtEl>
                                        <p:attrNameLst>
                                          <p:attrName>style.visibility</p:attrName>
                                        </p:attrNameLst>
                                      </p:cBhvr>
                                      <p:to>
                                        <p:strVal val="visible"/>
                                      </p:to>
                                    </p:set>
                                    <p:anim calcmode="lin" valueType="num">
                                      <p:cBhvr additive="base">
                                        <p:cTn id="13" dur="500" fill="hold"/>
                                        <p:tgtEl>
                                          <p:spTgt spid="92167"/>
                                        </p:tgtEl>
                                        <p:attrNameLst>
                                          <p:attrName>ppt_x</p:attrName>
                                        </p:attrNameLst>
                                      </p:cBhvr>
                                      <p:tavLst>
                                        <p:tav tm="0">
                                          <p:val>
                                            <p:strVal val="#ppt_x"/>
                                          </p:val>
                                        </p:tav>
                                        <p:tav tm="100000">
                                          <p:val>
                                            <p:strVal val="#ppt_x"/>
                                          </p:val>
                                        </p:tav>
                                      </p:tavLst>
                                    </p:anim>
                                    <p:anim calcmode="lin" valueType="num">
                                      <p:cBhvr additive="base">
                                        <p:cTn id="14" dur="500" fill="hold"/>
                                        <p:tgtEl>
                                          <p:spTgt spid="921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66"/>
                                        </p:tgtEl>
                                        <p:attrNameLst>
                                          <p:attrName>style.visibility</p:attrName>
                                        </p:attrNameLst>
                                      </p:cBhvr>
                                      <p:to>
                                        <p:strVal val="visible"/>
                                      </p:to>
                                    </p:set>
                                    <p:anim calcmode="lin" valueType="num">
                                      <p:cBhvr additive="base">
                                        <p:cTn id="19" dur="500" fill="hold"/>
                                        <p:tgtEl>
                                          <p:spTgt spid="92166"/>
                                        </p:tgtEl>
                                        <p:attrNameLst>
                                          <p:attrName>ppt_x</p:attrName>
                                        </p:attrNameLst>
                                      </p:cBhvr>
                                      <p:tavLst>
                                        <p:tav tm="0">
                                          <p:val>
                                            <p:strVal val="#ppt_x"/>
                                          </p:val>
                                        </p:tav>
                                        <p:tav tm="100000">
                                          <p:val>
                                            <p:strVal val="#ppt_x"/>
                                          </p:val>
                                        </p:tav>
                                      </p:tavLst>
                                    </p:anim>
                                    <p:anim calcmode="lin" valueType="num">
                                      <p:cBhvr additive="base">
                                        <p:cTn id="20" dur="500" fill="hold"/>
                                        <p:tgtEl>
                                          <p:spTgt spid="921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68"/>
                                        </p:tgtEl>
                                        <p:attrNameLst>
                                          <p:attrName>style.visibility</p:attrName>
                                        </p:attrNameLst>
                                      </p:cBhvr>
                                      <p:to>
                                        <p:strVal val="visible"/>
                                      </p:to>
                                    </p:set>
                                    <p:anim calcmode="lin" valueType="num">
                                      <p:cBhvr additive="base">
                                        <p:cTn id="25" dur="500" fill="hold"/>
                                        <p:tgtEl>
                                          <p:spTgt spid="92168"/>
                                        </p:tgtEl>
                                        <p:attrNameLst>
                                          <p:attrName>ppt_x</p:attrName>
                                        </p:attrNameLst>
                                      </p:cBhvr>
                                      <p:tavLst>
                                        <p:tav tm="0">
                                          <p:val>
                                            <p:strVal val="#ppt_x"/>
                                          </p:val>
                                        </p:tav>
                                        <p:tav tm="100000">
                                          <p:val>
                                            <p:strVal val="#ppt_x"/>
                                          </p:val>
                                        </p:tav>
                                      </p:tavLst>
                                    </p:anim>
                                    <p:anim calcmode="lin" valueType="num">
                                      <p:cBhvr additive="base">
                                        <p:cTn id="26" dur="500" fill="hold"/>
                                        <p:tgtEl>
                                          <p:spTgt spid="921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69"/>
                                        </p:tgtEl>
                                        <p:attrNameLst>
                                          <p:attrName>style.visibility</p:attrName>
                                        </p:attrNameLst>
                                      </p:cBhvr>
                                      <p:to>
                                        <p:strVal val="visible"/>
                                      </p:to>
                                    </p:set>
                                    <p:anim calcmode="lin" valueType="num">
                                      <p:cBhvr additive="base">
                                        <p:cTn id="31" dur="500" fill="hold"/>
                                        <p:tgtEl>
                                          <p:spTgt spid="92169"/>
                                        </p:tgtEl>
                                        <p:attrNameLst>
                                          <p:attrName>ppt_x</p:attrName>
                                        </p:attrNameLst>
                                      </p:cBhvr>
                                      <p:tavLst>
                                        <p:tav tm="0">
                                          <p:val>
                                            <p:strVal val="#ppt_x"/>
                                          </p:val>
                                        </p:tav>
                                        <p:tav tm="100000">
                                          <p:val>
                                            <p:strVal val="#ppt_x"/>
                                          </p:val>
                                        </p:tav>
                                      </p:tavLst>
                                    </p:anim>
                                    <p:anim calcmode="lin" valueType="num">
                                      <p:cBhvr additive="base">
                                        <p:cTn id="32" dur="500" fill="hold"/>
                                        <p:tgtEl>
                                          <p:spTgt spid="9216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70"/>
                                        </p:tgtEl>
                                        <p:attrNameLst>
                                          <p:attrName>style.visibility</p:attrName>
                                        </p:attrNameLst>
                                      </p:cBhvr>
                                      <p:to>
                                        <p:strVal val="visible"/>
                                      </p:to>
                                    </p:set>
                                    <p:anim calcmode="lin" valueType="num">
                                      <p:cBhvr additive="base">
                                        <p:cTn id="37" dur="500" fill="hold"/>
                                        <p:tgtEl>
                                          <p:spTgt spid="92170"/>
                                        </p:tgtEl>
                                        <p:attrNameLst>
                                          <p:attrName>ppt_x</p:attrName>
                                        </p:attrNameLst>
                                      </p:cBhvr>
                                      <p:tavLst>
                                        <p:tav tm="0">
                                          <p:val>
                                            <p:strVal val="#ppt_x"/>
                                          </p:val>
                                        </p:tav>
                                        <p:tav tm="100000">
                                          <p:val>
                                            <p:strVal val="#ppt_x"/>
                                          </p:val>
                                        </p:tav>
                                      </p:tavLst>
                                    </p:anim>
                                    <p:anim calcmode="lin" valueType="num">
                                      <p:cBhvr additive="base">
                                        <p:cTn id="38" dur="500" fill="hold"/>
                                        <p:tgtEl>
                                          <p:spTgt spid="9217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2171"/>
                                        </p:tgtEl>
                                        <p:attrNameLst>
                                          <p:attrName>style.visibility</p:attrName>
                                        </p:attrNameLst>
                                      </p:cBhvr>
                                      <p:to>
                                        <p:strVal val="visible"/>
                                      </p:to>
                                    </p:set>
                                    <p:anim calcmode="lin" valueType="num">
                                      <p:cBhvr additive="base">
                                        <p:cTn id="43" dur="500" fill="hold"/>
                                        <p:tgtEl>
                                          <p:spTgt spid="92171"/>
                                        </p:tgtEl>
                                        <p:attrNameLst>
                                          <p:attrName>ppt_x</p:attrName>
                                        </p:attrNameLst>
                                      </p:cBhvr>
                                      <p:tavLst>
                                        <p:tav tm="0">
                                          <p:val>
                                            <p:strVal val="#ppt_x"/>
                                          </p:val>
                                        </p:tav>
                                        <p:tav tm="100000">
                                          <p:val>
                                            <p:strVal val="#ppt_x"/>
                                          </p:val>
                                        </p:tav>
                                      </p:tavLst>
                                    </p:anim>
                                    <p:anim calcmode="lin" valueType="num">
                                      <p:cBhvr additive="base">
                                        <p:cTn id="44" dur="500" fill="hold"/>
                                        <p:tgtEl>
                                          <p:spTgt spid="9217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2172"/>
                                        </p:tgtEl>
                                        <p:attrNameLst>
                                          <p:attrName>style.visibility</p:attrName>
                                        </p:attrNameLst>
                                      </p:cBhvr>
                                      <p:to>
                                        <p:strVal val="visible"/>
                                      </p:to>
                                    </p:set>
                                    <p:anim calcmode="lin" valueType="num">
                                      <p:cBhvr additive="base">
                                        <p:cTn id="49" dur="500" fill="hold"/>
                                        <p:tgtEl>
                                          <p:spTgt spid="92172"/>
                                        </p:tgtEl>
                                        <p:attrNameLst>
                                          <p:attrName>ppt_x</p:attrName>
                                        </p:attrNameLst>
                                      </p:cBhvr>
                                      <p:tavLst>
                                        <p:tav tm="0">
                                          <p:val>
                                            <p:strVal val="#ppt_x"/>
                                          </p:val>
                                        </p:tav>
                                        <p:tav tm="100000">
                                          <p:val>
                                            <p:strVal val="#ppt_x"/>
                                          </p:val>
                                        </p:tav>
                                      </p:tavLst>
                                    </p:anim>
                                    <p:anim calcmode="lin" valueType="num">
                                      <p:cBhvr additive="base">
                                        <p:cTn id="50" dur="500" fill="hold"/>
                                        <p:tgtEl>
                                          <p:spTgt spid="9217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bldLvl="0" animBg="1"/>
      <p:bldP spid="92166" grpId="0" bldLvl="0" animBg="1"/>
      <p:bldP spid="92167" grpId="0" bldLvl="0" animBg="1"/>
      <p:bldP spid="92168" grpId="0" bldLvl="0" animBg="1"/>
      <p:bldP spid="92169" grpId="0" bldLvl="0" animBg="1"/>
      <p:bldP spid="92170" grpId="0" bldLvl="0" animBg="1"/>
      <p:bldP spid="92171" grpId="0" bldLvl="0" animBg="1"/>
      <p:bldP spid="92172" grpId="0" bldLvl="0" animBg="1"/>
      <p:bldP spid="92174"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537648" y="904118"/>
            <a:ext cx="8986838" cy="523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Bef>
                <a:spcPct val="50000"/>
              </a:spcBef>
              <a:buFont typeface="Arial" panose="020B0604020202020204" pitchFamily="34" charset="0"/>
              <a:buNone/>
            </a:pPr>
            <a:r>
              <a:rPr lang="zh-CN" altLang="en-US" sz="2600" b="1" dirty="0">
                <a:latin typeface="华文新魏" pitchFamily="2" charset="-122"/>
                <a:ea typeface="华文新魏" pitchFamily="2" charset="-122"/>
              </a:rPr>
              <a:t>从近代史观、文明史观、全球史观、道德角度评价世界市场</a:t>
            </a:r>
          </a:p>
        </p:txBody>
      </p:sp>
      <p:sp>
        <p:nvSpPr>
          <p:cNvPr id="96259" name="Text Box 3"/>
          <p:cNvSpPr txBox="1">
            <a:spLocks noChangeArrowheads="1"/>
          </p:cNvSpPr>
          <p:nvPr/>
        </p:nvSpPr>
        <p:spPr bwMode="auto">
          <a:xfrm>
            <a:off x="1993901" y="2174877"/>
            <a:ext cx="7858125" cy="360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Bef>
                <a:spcPct val="50000"/>
              </a:spcBef>
              <a:buFont typeface="Arial" panose="020B0604020202020204" pitchFamily="34" charset="0"/>
              <a:buNone/>
            </a:pPr>
            <a:endParaRPr lang="zh-CN" altLang="zh-CN" sz="1400" b="1"/>
          </a:p>
        </p:txBody>
      </p:sp>
      <p:sp>
        <p:nvSpPr>
          <p:cNvPr id="96260" name="Rectangle 4"/>
          <p:cNvSpPr>
            <a:spLocks noChangeArrowheads="1"/>
          </p:cNvSpPr>
          <p:nvPr/>
        </p:nvSpPr>
        <p:spPr bwMode="auto">
          <a:xfrm>
            <a:off x="1305635" y="1623254"/>
            <a:ext cx="8936038" cy="4752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469900" indent="-469900">
              <a:lnSpc>
                <a:spcPct val="115000"/>
              </a:lnSpc>
              <a:spcBef>
                <a:spcPct val="5000"/>
              </a:spcBef>
              <a:buClr>
                <a:schemeClr val="accent2"/>
              </a:buClr>
              <a:buFont typeface="Wingdings" panose="05000000000000000000" pitchFamily="2" charset="2"/>
              <a:buNone/>
            </a:pPr>
            <a:r>
              <a:rPr lang="en-US" sz="2500" b="1" dirty="0">
                <a:solidFill>
                  <a:srgbClr val="FF0000"/>
                </a:solidFill>
                <a:latin typeface="华文新魏" pitchFamily="2" charset="-122"/>
                <a:ea typeface="华文新魏" pitchFamily="2" charset="-122"/>
              </a:rPr>
              <a:t>1</a:t>
            </a:r>
            <a:r>
              <a:rPr lang="zh-CN" altLang="en-US" sz="2500" b="1" dirty="0">
                <a:solidFill>
                  <a:srgbClr val="FF0000"/>
                </a:solidFill>
                <a:latin typeface="华文新魏" pitchFamily="2" charset="-122"/>
                <a:ea typeface="华文新魏" pitchFamily="2" charset="-122"/>
              </a:rPr>
              <a:t>、近代化角度：</a:t>
            </a:r>
          </a:p>
          <a:p>
            <a:pPr marL="469900" indent="-469900">
              <a:lnSpc>
                <a:spcPct val="115000"/>
              </a:lnSpc>
              <a:spcBef>
                <a:spcPct val="5000"/>
              </a:spcBef>
              <a:buClr>
                <a:schemeClr val="accent2"/>
              </a:buClr>
              <a:buFont typeface="Wingdings" panose="05000000000000000000" pitchFamily="2" charset="2"/>
              <a:buNone/>
            </a:pPr>
            <a:r>
              <a:rPr lang="zh-CN" altLang="en-US" sz="2500" b="1" dirty="0">
                <a:solidFill>
                  <a:srgbClr val="FF0000"/>
                </a:solidFill>
                <a:latin typeface="华文新魏" pitchFamily="2" charset="-122"/>
                <a:ea typeface="华文新魏" pitchFamily="2" charset="-122"/>
              </a:rPr>
              <a:t>   </a:t>
            </a:r>
            <a:r>
              <a:rPr lang="zh-CN" altLang="en-US" sz="2500" b="1" dirty="0">
                <a:latin typeface="华文新魏" pitchFamily="2" charset="-122"/>
                <a:ea typeface="华文新魏" pitchFamily="2" charset="-122"/>
              </a:rPr>
              <a:t>促进了世界各国社会生产力的发展。</a:t>
            </a:r>
          </a:p>
          <a:p>
            <a:pPr marL="469900" indent="-469900">
              <a:lnSpc>
                <a:spcPct val="115000"/>
              </a:lnSpc>
              <a:spcBef>
                <a:spcPct val="5000"/>
              </a:spcBef>
              <a:buClr>
                <a:schemeClr val="accent2"/>
              </a:buClr>
              <a:buFont typeface="Wingdings" panose="05000000000000000000" pitchFamily="2" charset="2"/>
              <a:buNone/>
            </a:pPr>
            <a:r>
              <a:rPr lang="en-US" sz="2500" b="1" dirty="0">
                <a:solidFill>
                  <a:srgbClr val="FF0000"/>
                </a:solidFill>
                <a:latin typeface="华文新魏" pitchFamily="2" charset="-122"/>
                <a:ea typeface="华文新魏" pitchFamily="2" charset="-122"/>
              </a:rPr>
              <a:t>2</a:t>
            </a:r>
            <a:r>
              <a:rPr lang="zh-CN" altLang="en-US" sz="2500" b="1" dirty="0">
                <a:solidFill>
                  <a:srgbClr val="FF0000"/>
                </a:solidFill>
                <a:latin typeface="华文新魏" pitchFamily="2" charset="-122"/>
                <a:ea typeface="华文新魏" pitchFamily="2" charset="-122"/>
              </a:rPr>
              <a:t>、文明演进的角度：</a:t>
            </a:r>
          </a:p>
          <a:p>
            <a:pPr marL="469900" indent="-469900">
              <a:lnSpc>
                <a:spcPct val="115000"/>
              </a:lnSpc>
              <a:spcBef>
                <a:spcPct val="5000"/>
              </a:spcBef>
              <a:buClr>
                <a:schemeClr val="accent2"/>
              </a:buClr>
              <a:buFont typeface="Wingdings" panose="05000000000000000000" pitchFamily="2" charset="2"/>
              <a:buNone/>
            </a:pPr>
            <a:r>
              <a:rPr lang="zh-CN" altLang="en-US" sz="2500" b="1" dirty="0">
                <a:solidFill>
                  <a:srgbClr val="0000CC"/>
                </a:solidFill>
                <a:latin typeface="华文新魏" pitchFamily="2" charset="-122"/>
                <a:ea typeface="华文新魏" pitchFamily="2" charset="-122"/>
              </a:rPr>
              <a:t>  </a:t>
            </a:r>
            <a:r>
              <a:rPr lang="zh-CN" altLang="en-US" sz="2500" b="1" dirty="0">
                <a:latin typeface="华文新魏" pitchFamily="2" charset="-122"/>
                <a:ea typeface="华文新魏" pitchFamily="2" charset="-122"/>
              </a:rPr>
              <a:t>传播了先进科技和文化，推动从农耕文明向工业文明转变。</a:t>
            </a:r>
          </a:p>
          <a:p>
            <a:pPr marL="469900" indent="-469900">
              <a:lnSpc>
                <a:spcPct val="115000"/>
              </a:lnSpc>
              <a:spcBef>
                <a:spcPct val="5000"/>
              </a:spcBef>
              <a:buClr>
                <a:schemeClr val="accent2"/>
              </a:buClr>
              <a:buFont typeface="Wingdings" panose="05000000000000000000" pitchFamily="2" charset="2"/>
              <a:buNone/>
            </a:pPr>
            <a:r>
              <a:rPr lang="en-US" sz="2500" b="1" dirty="0">
                <a:solidFill>
                  <a:srgbClr val="FF0000"/>
                </a:solidFill>
                <a:latin typeface="华文新魏" pitchFamily="2" charset="-122"/>
                <a:ea typeface="华文新魏" pitchFamily="2" charset="-122"/>
              </a:rPr>
              <a:t>3</a:t>
            </a:r>
            <a:r>
              <a:rPr lang="zh-CN" altLang="en-US" sz="2500" b="1" dirty="0">
                <a:solidFill>
                  <a:srgbClr val="FF0000"/>
                </a:solidFill>
                <a:latin typeface="华文新魏" pitchFamily="2" charset="-122"/>
                <a:ea typeface="华文新魏" pitchFamily="2" charset="-122"/>
              </a:rPr>
              <a:t>、全球化的角度：</a:t>
            </a:r>
          </a:p>
          <a:p>
            <a:pPr marL="469900" indent="-469900">
              <a:lnSpc>
                <a:spcPct val="115000"/>
              </a:lnSpc>
              <a:spcBef>
                <a:spcPct val="5000"/>
              </a:spcBef>
              <a:buClr>
                <a:schemeClr val="accent2"/>
              </a:buClr>
              <a:buFont typeface="Wingdings" panose="05000000000000000000" pitchFamily="2" charset="2"/>
              <a:buNone/>
            </a:pPr>
            <a:r>
              <a:rPr lang="zh-CN" altLang="en-US" sz="2500" b="1" dirty="0">
                <a:latin typeface="华文新魏" pitchFamily="2" charset="-122"/>
                <a:ea typeface="华文新魏" pitchFamily="2" charset="-122"/>
              </a:rPr>
              <a:t>   加强联系，导致了世界市场开始形成及拓展，是经济</a:t>
            </a:r>
            <a:r>
              <a:rPr lang="zh-CN" altLang="en-US" sz="2500" b="1" dirty="0" smtClean="0">
                <a:latin typeface="华文新魏" pitchFamily="2" charset="-122"/>
                <a:ea typeface="华文新魏" pitchFamily="2" charset="-122"/>
              </a:rPr>
              <a:t>全球化</a:t>
            </a:r>
            <a:r>
              <a:rPr lang="zh-CN" altLang="en-US" sz="2500" b="1" dirty="0">
                <a:latin typeface="华文新魏" pitchFamily="2" charset="-122"/>
                <a:ea typeface="华文新魏" pitchFamily="2" charset="-122"/>
              </a:rPr>
              <a:t>趋势的早期表现。</a:t>
            </a:r>
          </a:p>
          <a:p>
            <a:pPr marL="469900" indent="-469900">
              <a:lnSpc>
                <a:spcPct val="115000"/>
              </a:lnSpc>
              <a:spcBef>
                <a:spcPct val="5000"/>
              </a:spcBef>
              <a:buClr>
                <a:schemeClr val="accent2"/>
              </a:buClr>
              <a:buFont typeface="Wingdings" panose="05000000000000000000" pitchFamily="2" charset="2"/>
              <a:buNone/>
            </a:pPr>
            <a:r>
              <a:rPr lang="en-US" sz="2500" b="1" dirty="0">
                <a:solidFill>
                  <a:srgbClr val="FF0000"/>
                </a:solidFill>
                <a:latin typeface="华文新魏" pitchFamily="2" charset="-122"/>
                <a:ea typeface="华文新魏" pitchFamily="2" charset="-122"/>
              </a:rPr>
              <a:t>4</a:t>
            </a:r>
            <a:r>
              <a:rPr lang="zh-CN" altLang="en-US" sz="2500" b="1" dirty="0">
                <a:solidFill>
                  <a:srgbClr val="FF0000"/>
                </a:solidFill>
                <a:latin typeface="华文新魏" pitchFamily="2" charset="-122"/>
                <a:ea typeface="华文新魏" pitchFamily="2" charset="-122"/>
              </a:rPr>
              <a:t>、从道德角度看：</a:t>
            </a:r>
          </a:p>
          <a:p>
            <a:pPr marL="469900" indent="-469900">
              <a:lnSpc>
                <a:spcPct val="115000"/>
              </a:lnSpc>
              <a:spcBef>
                <a:spcPct val="5000"/>
              </a:spcBef>
              <a:buClr>
                <a:schemeClr val="accent2"/>
              </a:buClr>
              <a:buFont typeface="Wingdings" panose="05000000000000000000" pitchFamily="2" charset="2"/>
              <a:buNone/>
            </a:pPr>
            <a:r>
              <a:rPr lang="zh-CN" altLang="en-US" sz="2500" b="1" dirty="0">
                <a:solidFill>
                  <a:srgbClr val="0000FF"/>
                </a:solidFill>
                <a:latin typeface="华文新魏" pitchFamily="2" charset="-122"/>
                <a:ea typeface="华文新魏" pitchFamily="2" charset="-122"/>
              </a:rPr>
              <a:t>   </a:t>
            </a:r>
            <a:r>
              <a:rPr lang="zh-CN" altLang="en-US" sz="2500" b="1" dirty="0">
                <a:latin typeface="华文新魏" pitchFamily="2" charset="-122"/>
                <a:ea typeface="华文新魏" pitchFamily="2" charset="-122"/>
              </a:rPr>
              <a:t>列强对世界其他国家和地区的掠夺，使他们沦为发达国家  </a:t>
            </a:r>
            <a:r>
              <a:rPr lang="zh-CN" altLang="en-US" sz="2500" b="1" dirty="0" smtClean="0">
                <a:latin typeface="华文新魏" pitchFamily="2" charset="-122"/>
                <a:ea typeface="华文新魏" pitchFamily="2" charset="-122"/>
              </a:rPr>
              <a:t>的</a:t>
            </a:r>
            <a:r>
              <a:rPr lang="zh-CN" altLang="en-US" sz="2500" b="1" dirty="0">
                <a:latin typeface="华文新魏" pitchFamily="2" charset="-122"/>
                <a:ea typeface="华文新魏" pitchFamily="2" charset="-122"/>
              </a:rPr>
              <a:t>经济附庸，导致这些国家长期贫困落后、灾难深重。</a:t>
            </a:r>
          </a:p>
          <a:p>
            <a:pPr marL="469900" indent="-469900">
              <a:lnSpc>
                <a:spcPct val="115000"/>
              </a:lnSpc>
              <a:spcBef>
                <a:spcPct val="5000"/>
              </a:spcBef>
              <a:buClr>
                <a:schemeClr val="accent2"/>
              </a:buClr>
              <a:buFont typeface="Wingdings" panose="05000000000000000000" pitchFamily="2" charset="2"/>
              <a:buChar char="o"/>
            </a:pPr>
            <a:endParaRPr lang="zh-CN" altLang="en-US" sz="2500" b="1" dirty="0">
              <a:solidFill>
                <a:srgbClr val="0000FF"/>
              </a:solidFill>
              <a:latin typeface="新宋体" panose="02010609030101010101" pitchFamily="49" charset="-122"/>
              <a:ea typeface="新宋体" panose="02010609030101010101" pitchFamily="49" charset="-122"/>
            </a:endParaRPr>
          </a:p>
        </p:txBody>
      </p:sp>
      <p:sp>
        <p:nvSpPr>
          <p:cNvPr id="96261" name="Text Box 5"/>
          <p:cNvSpPr txBox="1">
            <a:spLocks noChangeArrowheads="1"/>
          </p:cNvSpPr>
          <p:nvPr/>
        </p:nvSpPr>
        <p:spPr bwMode="auto">
          <a:xfrm>
            <a:off x="1623824" y="229857"/>
            <a:ext cx="7272337"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t>	</a:t>
            </a:r>
            <a:r>
              <a:rPr lang="zh-CN" altLang="en-US" sz="3600" b="1" dirty="0">
                <a:ea typeface="楷体_GB2312" panose="02010609030101010101" charset="-122"/>
              </a:rPr>
              <a:t> </a:t>
            </a:r>
            <a:r>
              <a:rPr lang="zh-CN" altLang="en-US" sz="3600" b="1" dirty="0" smtClean="0">
                <a:ea typeface="楷体_GB2312" panose="02010609030101010101" charset="-122"/>
              </a:rPr>
              <a:t>     </a:t>
            </a:r>
            <a:r>
              <a:rPr lang="zh-CN" altLang="en-US" sz="3200" b="1" dirty="0" smtClean="0">
                <a:solidFill>
                  <a:srgbClr val="FF0000"/>
                </a:solidFill>
                <a:ea typeface="楷体_GB2312" panose="02010609030101010101" charset="-122"/>
              </a:rPr>
              <a:t>七、 世界市场</a:t>
            </a:r>
            <a:r>
              <a:rPr lang="zh-CN" altLang="en-US" sz="3200" b="1" dirty="0">
                <a:solidFill>
                  <a:srgbClr val="FF0000"/>
                </a:solidFill>
                <a:ea typeface="楷体_GB2312" panose="02010609030101010101" charset="-122"/>
              </a:rPr>
              <a:t>形成的影响：</a:t>
            </a:r>
          </a:p>
        </p:txBody>
      </p:sp>
      <p:sp>
        <p:nvSpPr>
          <p:cNvPr id="96263" name="Text Box 7"/>
          <p:cNvSpPr txBox="1">
            <a:spLocks noChangeArrowheads="1"/>
          </p:cNvSpPr>
          <p:nvPr/>
        </p:nvSpPr>
        <p:spPr bwMode="auto">
          <a:xfrm>
            <a:off x="7175500" y="1628775"/>
            <a:ext cx="3492500" cy="922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a:t>促进了物种的广泛交流，世界贸易的发展，促进了国际劳动分工发展，生产的社会化程度提高。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animEffect transition="in" filter="blinds(horizontal)">
                                      <p:cBhvr>
                                        <p:cTn id="7" dur="500"/>
                                        <p:tgtEl>
                                          <p:spTgt spid="962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6260">
                                            <p:txEl>
                                              <p:pRg st="1" end="1"/>
                                            </p:txEl>
                                          </p:spTgt>
                                        </p:tgtEl>
                                        <p:attrNameLst>
                                          <p:attrName>style.visibility</p:attrName>
                                        </p:attrNameLst>
                                      </p:cBhvr>
                                      <p:to>
                                        <p:strVal val="visible"/>
                                      </p:to>
                                    </p:set>
                                    <p:animEffect transition="in" filter="blinds(horizontal)">
                                      <p:cBhvr>
                                        <p:cTn id="12" dur="500"/>
                                        <p:tgtEl>
                                          <p:spTgt spid="962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6263"/>
                                        </p:tgtEl>
                                        <p:attrNameLst>
                                          <p:attrName>style.visibility</p:attrName>
                                        </p:attrNameLst>
                                      </p:cBhvr>
                                      <p:to>
                                        <p:strVal val="visible"/>
                                      </p:to>
                                    </p:set>
                                    <p:animEffect transition="in" filter="blinds(horizontal)">
                                      <p:cBhvr>
                                        <p:cTn id="17" dur="500"/>
                                        <p:tgtEl>
                                          <p:spTgt spid="9626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6260">
                                            <p:txEl>
                                              <p:pRg st="2" end="2"/>
                                            </p:txEl>
                                          </p:spTgt>
                                        </p:tgtEl>
                                        <p:attrNameLst>
                                          <p:attrName>style.visibility</p:attrName>
                                        </p:attrNameLst>
                                      </p:cBhvr>
                                      <p:to>
                                        <p:strVal val="visible"/>
                                      </p:to>
                                    </p:set>
                                    <p:animEffect transition="in" filter="blinds(horizontal)">
                                      <p:cBhvr>
                                        <p:cTn id="22" dur="500"/>
                                        <p:tgtEl>
                                          <p:spTgt spid="9626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6260">
                                            <p:txEl>
                                              <p:pRg st="3" end="3"/>
                                            </p:txEl>
                                          </p:spTgt>
                                        </p:tgtEl>
                                        <p:attrNameLst>
                                          <p:attrName>style.visibility</p:attrName>
                                        </p:attrNameLst>
                                      </p:cBhvr>
                                      <p:to>
                                        <p:strVal val="visible"/>
                                      </p:to>
                                    </p:set>
                                    <p:animEffect transition="in" filter="blinds(horizontal)">
                                      <p:cBhvr>
                                        <p:cTn id="27" dur="500"/>
                                        <p:tgtEl>
                                          <p:spTgt spid="9626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6260">
                                            <p:txEl>
                                              <p:pRg st="4" end="4"/>
                                            </p:txEl>
                                          </p:spTgt>
                                        </p:tgtEl>
                                        <p:attrNameLst>
                                          <p:attrName>style.visibility</p:attrName>
                                        </p:attrNameLst>
                                      </p:cBhvr>
                                      <p:to>
                                        <p:strVal val="visible"/>
                                      </p:to>
                                    </p:set>
                                    <p:animEffect transition="in" filter="blinds(horizontal)">
                                      <p:cBhvr>
                                        <p:cTn id="32" dur="500"/>
                                        <p:tgtEl>
                                          <p:spTgt spid="9626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6260">
                                            <p:txEl>
                                              <p:pRg st="5" end="5"/>
                                            </p:txEl>
                                          </p:spTgt>
                                        </p:tgtEl>
                                        <p:attrNameLst>
                                          <p:attrName>style.visibility</p:attrName>
                                        </p:attrNameLst>
                                      </p:cBhvr>
                                      <p:to>
                                        <p:strVal val="visible"/>
                                      </p:to>
                                    </p:set>
                                    <p:animEffect transition="in" filter="blinds(horizontal)">
                                      <p:cBhvr>
                                        <p:cTn id="37" dur="500"/>
                                        <p:tgtEl>
                                          <p:spTgt spid="9626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6260">
                                            <p:txEl>
                                              <p:pRg st="6" end="6"/>
                                            </p:txEl>
                                          </p:spTgt>
                                        </p:tgtEl>
                                        <p:attrNameLst>
                                          <p:attrName>style.visibility</p:attrName>
                                        </p:attrNameLst>
                                      </p:cBhvr>
                                      <p:to>
                                        <p:strVal val="visible"/>
                                      </p:to>
                                    </p:set>
                                    <p:animEffect transition="in" filter="blinds(horizontal)">
                                      <p:cBhvr>
                                        <p:cTn id="42" dur="500"/>
                                        <p:tgtEl>
                                          <p:spTgt spid="9626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6260">
                                            <p:txEl>
                                              <p:pRg st="7" end="7"/>
                                            </p:txEl>
                                          </p:spTgt>
                                        </p:tgtEl>
                                        <p:attrNameLst>
                                          <p:attrName>style.visibility</p:attrName>
                                        </p:attrNameLst>
                                      </p:cBhvr>
                                      <p:to>
                                        <p:strVal val="visible"/>
                                      </p:to>
                                    </p:set>
                                    <p:animEffect transition="in" filter="blinds(horizontal)">
                                      <p:cBhvr>
                                        <p:cTn id="47" dur="500"/>
                                        <p:tgtEl>
                                          <p:spTgt spid="962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p:nvPr/>
        </p:nvSpPr>
        <p:spPr>
          <a:xfrm>
            <a:off x="1127125" y="1612900"/>
            <a:ext cx="9864725" cy="4156075"/>
          </a:xfrm>
          <a:prstGeom prst="rect">
            <a:avLst/>
          </a:prstGeom>
          <a:noFill/>
          <a:ln w="9525">
            <a:noFill/>
          </a:ln>
        </p:spPr>
        <p:txBody>
          <a:bodyPr>
            <a:spAutoFit/>
          </a:bodyPr>
          <a:lstStyle/>
          <a:p>
            <a:r>
              <a:rPr lang="zh-CN" altLang="en-US" sz="2400" b="1" dirty="0">
                <a:latin typeface="Arial" panose="020B0604020202020204" pitchFamily="34" charset="0"/>
              </a:rPr>
              <a:t>  </a:t>
            </a:r>
            <a:r>
              <a:rPr lang="zh-CN" altLang="en-US" sz="2400" b="1" dirty="0">
                <a:solidFill>
                  <a:srgbClr val="FF0000"/>
                </a:solidFill>
                <a:latin typeface="黑体" panose="02010600030101010101" pitchFamily="49" charset="-122"/>
              </a:rPr>
              <a:t>讲构成：</a:t>
            </a:r>
            <a:r>
              <a:rPr lang="zh-CN" altLang="en-US" sz="2400" b="1" dirty="0">
                <a:latin typeface="Arial" panose="020B0604020202020204" pitchFamily="34" charset="0"/>
              </a:rPr>
              <a:t>强化试题构成</a:t>
            </a:r>
            <a:r>
              <a:rPr lang="en-US" altLang="zh-CN" sz="2400" b="1" dirty="0">
                <a:latin typeface="Arial" panose="020B0604020202020204" pitchFamily="34" charset="0"/>
              </a:rPr>
              <a:t>---</a:t>
            </a:r>
            <a:r>
              <a:rPr lang="zh-CN" altLang="en-US" sz="2400" b="1" dirty="0">
                <a:latin typeface="Arial" panose="020B0604020202020204" pitchFamily="34" charset="0"/>
              </a:rPr>
              <a:t>题干信息、设问方向、题肢构成。</a:t>
            </a:r>
          </a:p>
          <a:p>
            <a:r>
              <a:rPr lang="zh-CN" altLang="en-US" sz="2400" b="1" dirty="0">
                <a:latin typeface="Arial" panose="020B0604020202020204" pitchFamily="34" charset="0"/>
              </a:rPr>
              <a:t>  </a:t>
            </a:r>
            <a:r>
              <a:rPr lang="zh-CN" altLang="en-US" sz="2400" b="1" dirty="0">
                <a:solidFill>
                  <a:srgbClr val="FF0000"/>
                </a:solidFill>
                <a:latin typeface="黑体" panose="02010600030101010101" pitchFamily="49" charset="-122"/>
              </a:rPr>
              <a:t>讲思路：</a:t>
            </a:r>
            <a:r>
              <a:rPr lang="zh-CN" altLang="en-US" sz="2400" b="1" dirty="0">
                <a:latin typeface="Arial" panose="020B0604020202020204" pitchFamily="34" charset="0"/>
              </a:rPr>
              <a:t>审题的关键点是什么，解题的突破口在哪里。</a:t>
            </a:r>
          </a:p>
          <a:p>
            <a:r>
              <a:rPr lang="zh-CN" altLang="en-US" sz="2400" b="1" dirty="0">
                <a:solidFill>
                  <a:srgbClr val="FF0000"/>
                </a:solidFill>
                <a:latin typeface="Arial" panose="020B0604020202020204" pitchFamily="34" charset="0"/>
              </a:rPr>
              <a:t>  </a:t>
            </a:r>
            <a:r>
              <a:rPr lang="zh-CN" altLang="en-US" sz="2400" b="1" dirty="0">
                <a:solidFill>
                  <a:srgbClr val="FF0000"/>
                </a:solidFill>
                <a:latin typeface="黑体" panose="02010600030101010101" pitchFamily="49" charset="-122"/>
              </a:rPr>
              <a:t>讲方法</a:t>
            </a:r>
            <a:r>
              <a:rPr lang="zh-CN" altLang="en-US" sz="2400" b="1" dirty="0">
                <a:solidFill>
                  <a:srgbClr val="FF0000"/>
                </a:solidFill>
                <a:latin typeface="Arial" panose="020B0604020202020204" pitchFamily="34" charset="0"/>
              </a:rPr>
              <a:t>：</a:t>
            </a:r>
            <a:r>
              <a:rPr lang="zh-CN" altLang="en-US" sz="2400" b="1" dirty="0">
                <a:latin typeface="Arial" panose="020B0604020202020204" pitchFamily="34" charset="0"/>
              </a:rPr>
              <a:t>抓住典型题目，敏锐抓住试题本质。讲解试题方法和技巧，引</a:t>
            </a:r>
            <a:endParaRPr lang="en-US" altLang="zh-CN" sz="2400" b="1" dirty="0">
              <a:latin typeface="Arial" panose="020B0604020202020204" pitchFamily="34" charset="0"/>
            </a:endParaRPr>
          </a:p>
          <a:p>
            <a:r>
              <a:rPr lang="en-US" altLang="zh-CN" sz="2400" b="1" dirty="0">
                <a:latin typeface="Arial" panose="020B0604020202020204" pitchFamily="34" charset="0"/>
              </a:rPr>
              <a:t>                </a:t>
            </a:r>
            <a:r>
              <a:rPr lang="zh-CN" altLang="en-US" sz="2400" b="1" dirty="0">
                <a:latin typeface="Arial" panose="020B0604020202020204" pitchFamily="34" charset="0"/>
              </a:rPr>
              <a:t>导学生突破已有思维定势，速解巧解得出结论。</a:t>
            </a:r>
          </a:p>
          <a:p>
            <a:r>
              <a:rPr lang="zh-CN" altLang="en-US" sz="2400" b="1" dirty="0">
                <a:latin typeface="Arial" panose="020B0604020202020204" pitchFamily="34" charset="0"/>
              </a:rPr>
              <a:t>  </a:t>
            </a:r>
            <a:r>
              <a:rPr lang="zh-CN" altLang="en-US" sz="2400" b="1" dirty="0">
                <a:solidFill>
                  <a:srgbClr val="FF0000"/>
                </a:solidFill>
                <a:latin typeface="黑体" panose="02010600030101010101" pitchFamily="49" charset="-122"/>
              </a:rPr>
              <a:t>讲规律</a:t>
            </a:r>
            <a:r>
              <a:rPr lang="zh-CN" altLang="en-US" sz="2400" b="1" dirty="0">
                <a:solidFill>
                  <a:srgbClr val="FF0000"/>
                </a:solidFill>
                <a:latin typeface="Arial" panose="020B0604020202020204" pitchFamily="34" charset="0"/>
              </a:rPr>
              <a:t>：</a:t>
            </a:r>
            <a:r>
              <a:rPr lang="zh-CN" altLang="en-US" sz="2400" b="1" dirty="0">
                <a:latin typeface="Arial" panose="020B0604020202020204" pitchFamily="34" charset="0"/>
              </a:rPr>
              <a:t>即归类讲解，由题及类，触类旁通；强化解题规律，规范解题</a:t>
            </a:r>
            <a:endParaRPr lang="en-US" altLang="zh-CN" sz="2400" b="1" dirty="0">
              <a:latin typeface="Arial" panose="020B0604020202020204" pitchFamily="34" charset="0"/>
            </a:endParaRPr>
          </a:p>
          <a:p>
            <a:r>
              <a:rPr lang="en-US" altLang="zh-CN" sz="2400" b="1" dirty="0">
                <a:latin typeface="Arial" panose="020B0604020202020204" pitchFamily="34" charset="0"/>
              </a:rPr>
              <a:t>                </a:t>
            </a:r>
            <a:r>
              <a:rPr lang="zh-CN" altLang="en-US" sz="2400" b="1" dirty="0">
                <a:latin typeface="Arial" panose="020B0604020202020204" pitchFamily="34" charset="0"/>
              </a:rPr>
              <a:t>格式，把试卷规范化落实于平时复习中。</a:t>
            </a:r>
          </a:p>
          <a:p>
            <a:r>
              <a:rPr lang="zh-CN" altLang="en-US" sz="2400" b="1" dirty="0">
                <a:latin typeface="Arial" panose="020B0604020202020204" pitchFamily="34" charset="0"/>
              </a:rPr>
              <a:t>  </a:t>
            </a:r>
            <a:r>
              <a:rPr lang="zh-CN" altLang="en-US" sz="2400" b="1" dirty="0">
                <a:solidFill>
                  <a:srgbClr val="FF0000"/>
                </a:solidFill>
                <a:latin typeface="黑体" panose="02010600030101010101" pitchFamily="49" charset="-122"/>
              </a:rPr>
              <a:t>讲变化</a:t>
            </a:r>
            <a:r>
              <a:rPr lang="zh-CN" altLang="en-US" sz="2400" b="1" dirty="0">
                <a:solidFill>
                  <a:srgbClr val="FF0000"/>
                </a:solidFill>
                <a:latin typeface="Arial" panose="020B0604020202020204" pitchFamily="34" charset="0"/>
              </a:rPr>
              <a:t>：</a:t>
            </a:r>
            <a:r>
              <a:rPr lang="zh-CN" altLang="en-US" sz="2400" b="1" dirty="0">
                <a:latin typeface="Arial" panose="020B0604020202020204" pitchFamily="34" charset="0"/>
              </a:rPr>
              <a:t>讲评要善于借题发挥，举一反三，对某知识从多角度、多层次</a:t>
            </a:r>
            <a:endParaRPr lang="en-US" altLang="zh-CN" sz="2400" b="1" dirty="0">
              <a:latin typeface="Arial" panose="020B0604020202020204" pitchFamily="34" charset="0"/>
            </a:endParaRPr>
          </a:p>
          <a:p>
            <a:r>
              <a:rPr lang="en-US" altLang="zh-CN" sz="2400" b="1" dirty="0">
                <a:latin typeface="Arial" panose="020B0604020202020204" pitchFamily="34" charset="0"/>
              </a:rPr>
              <a:t>                </a:t>
            </a:r>
            <a:r>
              <a:rPr lang="zh-CN" altLang="en-US" sz="2400" b="1" dirty="0">
                <a:latin typeface="Arial" panose="020B0604020202020204" pitchFamily="34" charset="0"/>
              </a:rPr>
              <a:t>进行拓展讲解。</a:t>
            </a:r>
          </a:p>
          <a:p>
            <a:r>
              <a:rPr lang="zh-CN" altLang="en-US" sz="2400" b="1" dirty="0">
                <a:latin typeface="Arial" panose="020B0604020202020204" pitchFamily="34" charset="0"/>
              </a:rPr>
              <a:t>  </a:t>
            </a:r>
            <a:r>
              <a:rPr lang="zh-CN" altLang="en-US" sz="2400" b="1" dirty="0">
                <a:solidFill>
                  <a:srgbClr val="FF0000"/>
                </a:solidFill>
                <a:latin typeface="黑体" panose="02010600030101010101" pitchFamily="49" charset="-122"/>
              </a:rPr>
              <a:t>讲技巧</a:t>
            </a:r>
            <a:r>
              <a:rPr lang="zh-CN" altLang="en-US" sz="2400" b="1" dirty="0">
                <a:solidFill>
                  <a:srgbClr val="FF0000"/>
                </a:solidFill>
                <a:latin typeface="Arial" panose="020B0604020202020204" pitchFamily="34" charset="0"/>
              </a:rPr>
              <a:t>：</a:t>
            </a:r>
            <a:r>
              <a:rPr lang="zh-CN" altLang="en-US" sz="2400" b="1" dirty="0">
                <a:latin typeface="Arial" panose="020B0604020202020204" pitchFamily="34" charset="0"/>
              </a:rPr>
              <a:t>学会让学生揣摩题意，揣摩出题人的思路</a:t>
            </a:r>
            <a:r>
              <a:rPr lang="en-US" altLang="zh-CN" sz="2400" b="1" dirty="0">
                <a:latin typeface="Arial" panose="020B0604020202020204" pitchFamily="34" charset="0"/>
              </a:rPr>
              <a:t>---</a:t>
            </a:r>
            <a:r>
              <a:rPr lang="zh-CN" altLang="en-US" sz="2400" b="1" dirty="0">
                <a:latin typeface="Arial" panose="020B0604020202020204" pitchFamily="34" charset="0"/>
              </a:rPr>
              <a:t>指导学生思考试题</a:t>
            </a:r>
            <a:endParaRPr lang="en-US" altLang="zh-CN" sz="2400" b="1" dirty="0">
              <a:latin typeface="Arial" panose="020B0604020202020204" pitchFamily="34" charset="0"/>
            </a:endParaRPr>
          </a:p>
          <a:p>
            <a:r>
              <a:rPr lang="en-US" altLang="zh-CN" sz="2400" b="1" dirty="0">
                <a:latin typeface="Arial" panose="020B0604020202020204" pitchFamily="34" charset="0"/>
              </a:rPr>
              <a:t>                </a:t>
            </a:r>
            <a:r>
              <a:rPr lang="zh-CN" altLang="en-US" sz="2400" b="1" dirty="0">
                <a:latin typeface="Arial" panose="020B0604020202020204" pitchFamily="34" charset="0"/>
              </a:rPr>
              <a:t>在考查什么知识点，出题人设计的思路是什么，有时候就能将</a:t>
            </a:r>
            <a:endParaRPr lang="en-US" altLang="zh-CN" sz="2400" b="1" dirty="0">
              <a:latin typeface="Arial" panose="020B0604020202020204" pitchFamily="34" charset="0"/>
            </a:endParaRPr>
          </a:p>
          <a:p>
            <a:r>
              <a:rPr lang="en-US" altLang="zh-CN" sz="2400" b="1" dirty="0">
                <a:latin typeface="Arial" panose="020B0604020202020204" pitchFamily="34" charset="0"/>
              </a:rPr>
              <a:t>                </a:t>
            </a:r>
            <a:r>
              <a:rPr lang="zh-CN" altLang="en-US" sz="2400" b="1" dirty="0">
                <a:latin typeface="Arial" panose="020B0604020202020204" pitchFamily="34" charset="0"/>
              </a:rPr>
              <a:t>答案得出。细化主观题评分细则</a:t>
            </a:r>
          </a:p>
        </p:txBody>
      </p:sp>
      <p:sp>
        <p:nvSpPr>
          <p:cNvPr id="5" name="标题 1"/>
          <p:cNvSpPr>
            <a:spLocks noGrp="1"/>
          </p:cNvSpPr>
          <p:nvPr/>
        </p:nvSpPr>
        <p:spPr>
          <a:xfrm>
            <a:off x="1546225" y="630238"/>
            <a:ext cx="8728075" cy="998538"/>
          </a:xfrm>
          <a:prstGeom prst="rect">
            <a:avLst/>
          </a:prstGeom>
          <a:noFill/>
          <a:ln w="9525">
            <a:noFill/>
          </a:ln>
        </p:spPr>
        <p:txBody>
          <a:bodyPr anchor="b"/>
          <a:lstStyle/>
          <a:p>
            <a:r>
              <a:rPr lang="zh-CN" altLang="en-US" sz="4000" b="1" dirty="0">
                <a:solidFill>
                  <a:srgbClr val="FF0000"/>
                </a:solidFill>
                <a:effectLst>
                  <a:outerShdw blurRad="38100" dist="38100" dir="2700000">
                    <a:srgbClr val="000000"/>
                  </a:outerShdw>
                </a:effectLst>
                <a:latin typeface="黑体" panose="02010600030101010101" pitchFamily="49" charset="-122"/>
                <a:sym typeface="Arial" panose="020B0604020202020204" pitchFamily="34" charset="0"/>
              </a:rPr>
              <a:t>备考方略之六：</a:t>
            </a:r>
            <a:r>
              <a:rPr lang="zh-CN" altLang="en-US" sz="4000" b="1" dirty="0">
                <a:solidFill>
                  <a:schemeClr val="tx1"/>
                </a:solidFill>
                <a:effectLst>
                  <a:outerShdw blurRad="38100" dist="38100" dir="2700000">
                    <a:srgbClr val="000000"/>
                  </a:outerShdw>
                </a:effectLst>
                <a:latin typeface="黑体" panose="02010600030101010101" pitchFamily="49" charset="-122"/>
                <a:sym typeface="Arial" panose="020B0604020202020204" pitchFamily="34" charset="0"/>
              </a:rPr>
              <a:t>细化试题评讲</a:t>
            </a:r>
            <a:endParaRPr lang="zh-CN" altLang="en-US" sz="4000" b="1" dirty="0">
              <a:solidFill>
                <a:schemeClr val="tx1"/>
              </a:solidFill>
              <a:effectLst>
                <a:outerShdw blurRad="38100" dist="38100" dir="2700000">
                  <a:srgbClr val="000000"/>
                </a:outerShdw>
              </a:effectLst>
              <a:latin typeface="黑体" panose="02010600030101010101" pitchFamily="49" charset="-122"/>
            </a:endParaRPr>
          </a:p>
          <a:p>
            <a:r>
              <a:rPr lang="en-US" altLang="zh-CN" sz="3200" b="1" dirty="0">
                <a:effectLst>
                  <a:outerShdw blurRad="38100" dist="38100" dir="2700000">
                    <a:srgbClr val="FFFFFF"/>
                  </a:outerShdw>
                </a:effectLst>
                <a:latin typeface="黑体" panose="02010600030101010101" pitchFamily="49" charset="-122"/>
              </a:rPr>
              <a:t>                    </a:t>
            </a:r>
            <a:endParaRPr lang="zh-CN" altLang="en-US" sz="3200" b="1" dirty="0">
              <a:solidFill>
                <a:schemeClr val="tx2"/>
              </a:solidFill>
              <a:effectLst>
                <a:outerShdw blurRad="38100" dist="38100" dir="2700000">
                  <a:srgbClr val="000000"/>
                </a:outerShdw>
              </a:effectLst>
              <a:latin typeface="黑体" panose="02010600030101010101" pitchFamily="49"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02080" y="683260"/>
            <a:ext cx="8869680" cy="11455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 </a:t>
            </a:r>
            <a:r>
              <a:rPr kumimoji="0" lang="zh-CN" altLang="en-US" sz="36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mn-ea"/>
              </a:rPr>
              <a:t>关注顶层设计 </a:t>
            </a:r>
            <a:r>
              <a:rPr kumimoji="0" lang="en-US" altLang="zh-CN" sz="36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mn-ea"/>
              </a:rPr>
              <a:t>——</a:t>
            </a:r>
            <a:r>
              <a:rPr kumimoji="0" lang="zh-CN" altLang="zh-CN" sz="3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“一体四层四翼”</a:t>
            </a:r>
            <a:endParaRPr kumimoji="0" lang="zh-CN"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10795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endParaRPr kumimoji="0" lang="zh-CN" altLang="en-US" sz="2500" b="0" i="0" u="none" strike="noStrike" kern="1200" cap="none" spc="0" normalizeH="0" baseline="0" noProof="1">
              <a:ln>
                <a:noFill/>
              </a:ln>
              <a:solidFill>
                <a:srgbClr val="FFFF00"/>
              </a:solidFill>
              <a:effectLst>
                <a:outerShdw blurRad="38100" dist="38100" dir="2700000">
                  <a:srgbClr val="000000"/>
                </a:outerShdw>
              </a:effectLst>
              <a:uLnTx/>
              <a:uFillTx/>
              <a:latin typeface="Arial" panose="020B0604020202020204" pitchFamily="34" charset="0"/>
              <a:ea typeface="宋体" panose="02010600030101010101" pitchFamily="2" charset="-122"/>
              <a:cs typeface="+mn-cs"/>
            </a:endParaRPr>
          </a:p>
        </p:txBody>
      </p:sp>
      <p:sp>
        <p:nvSpPr>
          <p:cNvPr id="5" name="矩形 4"/>
          <p:cNvSpPr/>
          <p:nvPr/>
        </p:nvSpPr>
        <p:spPr>
          <a:xfrm>
            <a:off x="5300980" y="1677670"/>
            <a:ext cx="3276600" cy="3859530"/>
          </a:xfrm>
          <a:prstGeom prst="rect">
            <a:avLst/>
          </a:prstGeom>
        </p:spPr>
        <p:txBody>
          <a:bodyPr lIns="46450" tIns="23228" rIns="46450" bIns="23228">
            <a:spAutoFit/>
          </a:bodyPr>
          <a:lstStyle/>
          <a:p>
            <a:pPr marL="0" marR="0" lvl="0" indent="0" algn="l" defTabSz="463550" rtl="0" eaLnBrk="1" fontAlgn="base" latinLnBrk="0" hangingPunct="1">
              <a:lnSpc>
                <a:spcPct val="130000"/>
              </a:lnSpc>
              <a:spcBef>
                <a:spcPct val="0"/>
              </a:spcBef>
              <a:spcAft>
                <a:spcPts val="1220"/>
              </a:spcAft>
              <a:buClrTx/>
              <a:buSzTx/>
              <a:buFont typeface="Arial" panose="020B0604020202020204" pitchFamily="34" charset="0"/>
              <a:buNone/>
              <a:defRPr/>
            </a:pPr>
            <a:r>
              <a:rPr kumimoji="0" lang="zh-CN" altLang="en-US" sz="2500" b="0" i="0" u="none" strike="noStrike" kern="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ea"/>
                <a:sym typeface="+mn-lt"/>
              </a:rPr>
              <a:t>一体：</a:t>
            </a:r>
            <a:r>
              <a:rPr kumimoji="0" lang="zh-CN" altLang="en-US"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rPr>
              <a:t>立德树人、服务选拔、导向教学</a:t>
            </a:r>
            <a:endParaRPr kumimoji="0" lang="en-US" altLang="zh-CN"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endParaRPr>
          </a:p>
          <a:p>
            <a:pPr marL="0" marR="0" lvl="0" indent="0" algn="l" defTabSz="463550" rtl="0" eaLnBrk="1" fontAlgn="base" latinLnBrk="0" hangingPunct="1">
              <a:lnSpc>
                <a:spcPct val="130000"/>
              </a:lnSpc>
              <a:spcBef>
                <a:spcPct val="0"/>
              </a:spcBef>
              <a:spcAft>
                <a:spcPts val="1220"/>
              </a:spcAft>
              <a:buClrTx/>
              <a:buSzTx/>
              <a:buFont typeface="Arial" panose="020B0604020202020204" pitchFamily="34" charset="0"/>
              <a:buNone/>
              <a:defRPr/>
            </a:pPr>
            <a:r>
              <a:rPr kumimoji="0" lang="zh-CN" altLang="en-US" sz="2500" b="0" i="0" u="none" strike="noStrike" kern="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ea"/>
                <a:sym typeface="+mn-lt"/>
              </a:rPr>
              <a:t>四层：</a:t>
            </a:r>
            <a:r>
              <a:rPr kumimoji="0" lang="zh-CN" altLang="en-US"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rPr>
              <a:t>必备知识、关键能力、学科素养、核心价值</a:t>
            </a:r>
            <a:endParaRPr kumimoji="0" lang="en-US" altLang="zh-CN"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endParaRPr>
          </a:p>
          <a:p>
            <a:pPr marL="0" marR="0" lvl="0" indent="0" algn="l" defTabSz="463550" rtl="0" eaLnBrk="1" fontAlgn="base" latinLnBrk="0" hangingPunct="1">
              <a:lnSpc>
                <a:spcPct val="130000"/>
              </a:lnSpc>
              <a:spcBef>
                <a:spcPct val="0"/>
              </a:spcBef>
              <a:spcAft>
                <a:spcPts val="1220"/>
              </a:spcAft>
              <a:buClrTx/>
              <a:buSzTx/>
              <a:buFont typeface="Arial" panose="020B0604020202020204" pitchFamily="34" charset="0"/>
              <a:buNone/>
              <a:defRPr/>
            </a:pPr>
            <a:r>
              <a:rPr kumimoji="0" lang="zh-CN" altLang="en-US" sz="2500" b="0" i="0" u="none" strike="noStrike" kern="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ea"/>
                <a:sym typeface="+mn-lt"/>
              </a:rPr>
              <a:t>四翼：</a:t>
            </a:r>
            <a:r>
              <a:rPr kumimoji="0" lang="zh-CN" altLang="en-US"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rPr>
              <a:t>基础性、综合性、应用性、创新性</a:t>
            </a:r>
            <a:endParaRPr kumimoji="0" lang="en-US" altLang="zh-CN" sz="2500" b="0" i="0" u="none" strike="noStrike" kern="0" cap="none" spc="0" normalizeH="0" baseline="0" noProof="0" dirty="0">
              <a:ln>
                <a:noFill/>
              </a:ln>
              <a:solidFill>
                <a:srgbClr val="0000FF"/>
              </a:solidFill>
              <a:effectLst/>
              <a:uLnTx/>
              <a:uFillTx/>
              <a:latin typeface="黑体" panose="02010600030101010101" pitchFamily="49" charset="-122"/>
              <a:ea typeface="黑体" panose="02010600030101010101" pitchFamily="49" charset="-122"/>
              <a:cs typeface="+mn-ea"/>
              <a:sym typeface="+mn-lt"/>
            </a:endParaRPr>
          </a:p>
        </p:txBody>
      </p:sp>
      <p:sp>
        <p:nvSpPr>
          <p:cNvPr id="6" name="矩形 5"/>
          <p:cNvSpPr/>
          <p:nvPr/>
        </p:nvSpPr>
        <p:spPr>
          <a:xfrm>
            <a:off x="8577263" y="1981200"/>
            <a:ext cx="2070100" cy="466725"/>
          </a:xfrm>
          <a:prstGeom prst="rect">
            <a:avLst/>
          </a:prstGeom>
          <a:noFill/>
          <a:ln w="9525">
            <a:noFill/>
          </a:ln>
        </p:spPr>
        <p:txBody>
          <a:bodyPr wrap="none" lIns="82589" tIns="41294" rIns="82589" bIns="41294">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Pct val="100000"/>
              <a:buFont typeface="Arial" panose="020B0604020202020204" pitchFamily="34" charset="0"/>
              <a:buNone/>
            </a:pPr>
            <a:r>
              <a:rPr lang="en-US" altLang="zh-CN" sz="2500" dirty="0">
                <a:solidFill>
                  <a:srgbClr val="FF0000"/>
                </a:solidFill>
                <a:latin typeface="黑体" panose="02010600030101010101" pitchFamily="49" charset="-122"/>
                <a:ea typeface="黑体" panose="02010600030101010101" pitchFamily="49" charset="-122"/>
                <a:sym typeface="+mn-lt"/>
              </a:rPr>
              <a:t>【</a:t>
            </a:r>
            <a:r>
              <a:rPr lang="zh-CN" altLang="en-US" sz="2500" dirty="0">
                <a:solidFill>
                  <a:srgbClr val="FF0000"/>
                </a:solidFill>
                <a:latin typeface="黑体" panose="02010600030101010101" pitchFamily="49" charset="-122"/>
                <a:ea typeface="黑体" panose="02010600030101010101" pitchFamily="49" charset="-122"/>
                <a:sym typeface="+mn-lt"/>
              </a:rPr>
              <a:t>为什么考</a:t>
            </a:r>
            <a:r>
              <a:rPr lang="en-US" altLang="zh-CN" sz="2500" dirty="0">
                <a:solidFill>
                  <a:srgbClr val="FF0000"/>
                </a:solidFill>
                <a:latin typeface="黑体" panose="02010600030101010101" pitchFamily="49" charset="-122"/>
                <a:ea typeface="黑体" panose="02010600030101010101" pitchFamily="49" charset="-122"/>
                <a:sym typeface="+mn-lt"/>
              </a:rPr>
              <a:t>】</a:t>
            </a:r>
            <a:endParaRPr lang="zh-CN" altLang="en-US" sz="2500" dirty="0">
              <a:solidFill>
                <a:srgbClr val="FF0000"/>
              </a:solidFill>
              <a:latin typeface="Arial" panose="020B0604020202020204" pitchFamily="34" charset="0"/>
              <a:ea typeface="黑体" panose="02010600030101010101" pitchFamily="49" charset="-122"/>
            </a:endParaRPr>
          </a:p>
        </p:txBody>
      </p:sp>
      <p:sp>
        <p:nvSpPr>
          <p:cNvPr id="7" name="矩形 6"/>
          <p:cNvSpPr/>
          <p:nvPr/>
        </p:nvSpPr>
        <p:spPr>
          <a:xfrm>
            <a:off x="8610600" y="3276600"/>
            <a:ext cx="1752600" cy="466725"/>
          </a:xfrm>
          <a:prstGeom prst="rect">
            <a:avLst/>
          </a:prstGeom>
          <a:noFill/>
          <a:ln w="9525">
            <a:noFill/>
          </a:ln>
        </p:spPr>
        <p:txBody>
          <a:bodyPr wrap="none" lIns="82589" tIns="41294" rIns="82589" bIns="41294">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Pct val="100000"/>
              <a:buFont typeface="Arial" panose="020B0604020202020204" pitchFamily="34" charset="0"/>
              <a:buNone/>
            </a:pPr>
            <a:r>
              <a:rPr lang="en-US" altLang="zh-CN" sz="2500" dirty="0">
                <a:solidFill>
                  <a:srgbClr val="FF0000"/>
                </a:solidFill>
                <a:latin typeface="黑体" panose="02010600030101010101" pitchFamily="49" charset="-122"/>
                <a:ea typeface="黑体" panose="02010600030101010101" pitchFamily="49" charset="-122"/>
                <a:sym typeface="+mn-lt"/>
              </a:rPr>
              <a:t>【</a:t>
            </a:r>
            <a:r>
              <a:rPr lang="zh-CN" altLang="en-US" sz="2500" dirty="0">
                <a:solidFill>
                  <a:srgbClr val="FF0000"/>
                </a:solidFill>
                <a:latin typeface="黑体" panose="02010600030101010101" pitchFamily="49" charset="-122"/>
                <a:ea typeface="黑体" panose="02010600030101010101" pitchFamily="49" charset="-122"/>
                <a:sym typeface="+mn-lt"/>
              </a:rPr>
              <a:t>考什么</a:t>
            </a:r>
            <a:r>
              <a:rPr lang="en-US" altLang="zh-CN" sz="2500" dirty="0">
                <a:solidFill>
                  <a:srgbClr val="FF0000"/>
                </a:solidFill>
                <a:latin typeface="黑体" panose="02010600030101010101" pitchFamily="49" charset="-122"/>
                <a:ea typeface="黑体" panose="02010600030101010101" pitchFamily="49" charset="-122"/>
                <a:sym typeface="+mn-lt"/>
              </a:rPr>
              <a:t>】</a:t>
            </a:r>
            <a:endParaRPr lang="zh-CN" altLang="en-US" sz="2500" dirty="0">
              <a:solidFill>
                <a:srgbClr val="FF0000"/>
              </a:solidFill>
              <a:latin typeface="Arial" panose="020B0604020202020204" pitchFamily="34" charset="0"/>
              <a:ea typeface="黑体" panose="02010600030101010101" pitchFamily="49" charset="-122"/>
            </a:endParaRPr>
          </a:p>
        </p:txBody>
      </p:sp>
      <p:sp>
        <p:nvSpPr>
          <p:cNvPr id="8" name="矩形 7"/>
          <p:cNvSpPr/>
          <p:nvPr/>
        </p:nvSpPr>
        <p:spPr>
          <a:xfrm>
            <a:off x="8610600" y="4724400"/>
            <a:ext cx="1752600" cy="466725"/>
          </a:xfrm>
          <a:prstGeom prst="rect">
            <a:avLst/>
          </a:prstGeom>
          <a:noFill/>
          <a:ln w="9525">
            <a:noFill/>
          </a:ln>
        </p:spPr>
        <p:txBody>
          <a:bodyPr wrap="none" lIns="82589" tIns="41294" rIns="82589" bIns="41294">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Pct val="100000"/>
              <a:buFont typeface="Arial" panose="020B0604020202020204" pitchFamily="34" charset="0"/>
              <a:buNone/>
            </a:pPr>
            <a:r>
              <a:rPr lang="en-US" altLang="zh-CN" sz="2500" dirty="0">
                <a:solidFill>
                  <a:srgbClr val="FF0000"/>
                </a:solidFill>
                <a:latin typeface="黑体" panose="02010600030101010101" pitchFamily="49" charset="-122"/>
                <a:ea typeface="黑体" panose="02010600030101010101" pitchFamily="49" charset="-122"/>
                <a:sym typeface="+mn-lt"/>
              </a:rPr>
              <a:t>【</a:t>
            </a:r>
            <a:r>
              <a:rPr lang="zh-CN" altLang="en-US" sz="2500" dirty="0">
                <a:solidFill>
                  <a:srgbClr val="FF0000"/>
                </a:solidFill>
                <a:latin typeface="黑体" panose="02010600030101010101" pitchFamily="49" charset="-122"/>
                <a:ea typeface="黑体" panose="02010600030101010101" pitchFamily="49" charset="-122"/>
                <a:sym typeface="+mn-lt"/>
              </a:rPr>
              <a:t>怎么考</a:t>
            </a:r>
            <a:r>
              <a:rPr lang="en-US" altLang="zh-CN" sz="2500" dirty="0">
                <a:solidFill>
                  <a:srgbClr val="FF0000"/>
                </a:solidFill>
                <a:latin typeface="黑体" panose="02010600030101010101" pitchFamily="49" charset="-122"/>
                <a:ea typeface="黑体" panose="02010600030101010101" pitchFamily="49" charset="-122"/>
                <a:sym typeface="+mn-lt"/>
              </a:rPr>
              <a:t>】</a:t>
            </a:r>
            <a:endParaRPr lang="zh-CN" altLang="en-US" sz="2500" dirty="0">
              <a:solidFill>
                <a:srgbClr val="FF0000"/>
              </a:solidFill>
              <a:latin typeface="Arial" panose="020B0604020202020204" pitchFamily="34" charset="0"/>
              <a:ea typeface="黑体" panose="02010600030101010101" pitchFamily="49" charset="-122"/>
            </a:endParaRPr>
          </a:p>
        </p:txBody>
      </p:sp>
      <p:pic>
        <p:nvPicPr>
          <p:cNvPr id="11271" name="图片 2"/>
          <p:cNvPicPr>
            <a:picLocks noChangeAspect="1"/>
          </p:cNvPicPr>
          <p:nvPr/>
        </p:nvPicPr>
        <p:blipFill>
          <a:blip r:embed="rId2" cstate="print">
            <a:grayscl/>
          </a:blip>
          <a:srcRect l="-1508" t="-1187" r="-1508" b="-1508"/>
          <a:stretch>
            <a:fillRect/>
          </a:stretch>
        </p:blipFill>
        <p:spPr>
          <a:xfrm>
            <a:off x="1524000" y="1828800"/>
            <a:ext cx="3657600" cy="35575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71"/>
                                        </p:tgtEl>
                                        <p:attrNameLst>
                                          <p:attrName>style.visibility</p:attrName>
                                        </p:attrNameLst>
                                      </p:cBhvr>
                                      <p:to>
                                        <p:strVal val="visible"/>
                                      </p:to>
                                    </p:set>
                                    <p:anim calcmode="lin" valueType="num">
                                      <p:cBhvr additive="base">
                                        <p:cTn id="13" dur="500" fill="hold"/>
                                        <p:tgtEl>
                                          <p:spTgt spid="11271"/>
                                        </p:tgtEl>
                                        <p:attrNameLst>
                                          <p:attrName>ppt_x</p:attrName>
                                        </p:attrNameLst>
                                      </p:cBhvr>
                                      <p:tavLst>
                                        <p:tav tm="0">
                                          <p:val>
                                            <p:strVal val="#ppt_x"/>
                                          </p:val>
                                        </p:tav>
                                        <p:tav tm="100000">
                                          <p:val>
                                            <p:strVal val="#ppt_x"/>
                                          </p:val>
                                        </p:tav>
                                      </p:tavLst>
                                    </p:anim>
                                    <p:anim calcmode="lin" valueType="num">
                                      <p:cBhvr additive="base">
                                        <p:cTn id="14"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 calcmode="lin" valueType="num">
                                      <p:cBhvr additive="base">
                                        <p:cTn id="4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标题 1"/>
          <p:cNvSpPr>
            <a:spLocks noGrp="1"/>
          </p:cNvSpPr>
          <p:nvPr/>
        </p:nvSpPr>
        <p:spPr>
          <a:xfrm>
            <a:off x="1546225" y="485775"/>
            <a:ext cx="8728075" cy="998538"/>
          </a:xfrm>
          <a:prstGeom prst="rect">
            <a:avLst/>
          </a:prstGeom>
          <a:noFill/>
          <a:ln w="9525">
            <a:noFill/>
          </a:ln>
        </p:spPr>
        <p:txBody>
          <a:bodyPr anchor="b"/>
          <a:lstStyle/>
          <a:p>
            <a:r>
              <a:rPr lang="zh-CN" altLang="en-US" sz="3200" b="1" dirty="0">
                <a:solidFill>
                  <a:srgbClr val="FF0000"/>
                </a:solidFill>
                <a:effectLst>
                  <a:outerShdw blurRad="38100" dist="38100" dir="2700000">
                    <a:srgbClr val="000000"/>
                  </a:outerShdw>
                </a:effectLst>
                <a:latin typeface="黑体" panose="02010600030101010101" pitchFamily="49" charset="-122"/>
                <a:sym typeface="Arial" panose="020B0604020202020204" pitchFamily="34" charset="0"/>
              </a:rPr>
              <a:t>提高讲评技能，提升应试能力</a:t>
            </a:r>
            <a:endParaRPr lang="zh-CN" altLang="en-US" sz="3200" b="1" dirty="0">
              <a:solidFill>
                <a:srgbClr val="FF0000"/>
              </a:solidFill>
              <a:effectLst>
                <a:outerShdw blurRad="38100" dist="38100" dir="2700000">
                  <a:srgbClr val="000000"/>
                </a:outerShdw>
              </a:effectLst>
              <a:latin typeface="黑体" panose="02010600030101010101" pitchFamily="49" charset="-122"/>
            </a:endParaRPr>
          </a:p>
          <a:p>
            <a:r>
              <a:rPr lang="en-US" altLang="zh-CN" sz="3200" b="1" dirty="0">
                <a:effectLst>
                  <a:outerShdw blurRad="38100" dist="38100" dir="2700000">
                    <a:srgbClr val="FFFFFF"/>
                  </a:outerShdw>
                </a:effectLst>
                <a:latin typeface="黑体" panose="02010600030101010101" pitchFamily="49" charset="-122"/>
              </a:rPr>
              <a:t>                    ——</a:t>
            </a:r>
            <a:r>
              <a:rPr lang="zh-CN" altLang="en-US" sz="3200" b="1" dirty="0">
                <a:effectLst>
                  <a:outerShdw blurRad="38100" dist="38100" dir="2700000">
                    <a:srgbClr val="FFFFFF"/>
                  </a:outerShdw>
                </a:effectLst>
                <a:latin typeface="黑体" panose="02010600030101010101" pitchFamily="49" charset="-122"/>
              </a:rPr>
              <a:t>第</a:t>
            </a:r>
            <a:r>
              <a:rPr lang="en-US" altLang="zh-CN" sz="3200" b="1" dirty="0">
                <a:effectLst>
                  <a:outerShdw blurRad="38100" dist="38100" dir="2700000">
                    <a:srgbClr val="FFFFFF"/>
                  </a:outerShdw>
                </a:effectLst>
                <a:latin typeface="黑体" panose="02010600030101010101" pitchFamily="49" charset="-122"/>
              </a:rPr>
              <a:t>40</a:t>
            </a:r>
            <a:r>
              <a:rPr lang="zh-CN" altLang="en-US" sz="3200" b="1" dirty="0">
                <a:effectLst>
                  <a:outerShdw blurRad="38100" dist="38100" dir="2700000">
                    <a:srgbClr val="FFFFFF"/>
                  </a:outerShdw>
                </a:effectLst>
                <a:latin typeface="黑体" panose="02010600030101010101" pitchFamily="49" charset="-122"/>
              </a:rPr>
              <a:t>题•答案来源</a:t>
            </a:r>
            <a:endParaRPr lang="zh-CN" altLang="en-US" sz="3200" b="1" dirty="0">
              <a:solidFill>
                <a:schemeClr val="tx2"/>
              </a:solidFill>
              <a:effectLst>
                <a:outerShdw blurRad="38100" dist="38100" dir="2700000">
                  <a:srgbClr val="000000"/>
                </a:outerShdw>
              </a:effectLst>
              <a:latin typeface="黑体" panose="02010600030101010101" pitchFamily="49" charset="-122"/>
            </a:endParaRPr>
          </a:p>
        </p:txBody>
      </p:sp>
      <p:sp>
        <p:nvSpPr>
          <p:cNvPr id="56322" name="标题 1"/>
          <p:cNvSpPr>
            <a:spLocks noGrp="1"/>
          </p:cNvSpPr>
          <p:nvPr>
            <p:ph type="ctrTitle"/>
          </p:nvPr>
        </p:nvSpPr>
        <p:spPr>
          <a:xfrm>
            <a:off x="1456094" y="1470665"/>
            <a:ext cx="9055100" cy="4902200"/>
          </a:xfrm>
          <a:ln w="28575">
            <a:solidFill>
              <a:srgbClr val="FF0000"/>
            </a:solidFill>
            <a:prstDash val="sysDot"/>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lstStyle/>
          <a:p>
            <a:pPr algn="l" defTabSz="685800"/>
            <a:r>
              <a:rPr lang="en-US" altLang="zh-CN" sz="2000" kern="1200" dirty="0" smtClean="0">
                <a:solidFill>
                  <a:srgbClr val="FF0000"/>
                </a:solidFill>
                <a:latin typeface="+mj-lt"/>
                <a:ea typeface="宋体" panose="02010600030101010101" pitchFamily="2" charset="-122"/>
                <a:cs typeface="+mj-cs"/>
                <a:sym typeface="黑体" panose="02010600030101010101" pitchFamily="49" charset="-122"/>
              </a:rPr>
              <a:t>（2016</a:t>
            </a:r>
            <a:r>
              <a:rPr lang="zh-CN" altLang="en-US" sz="2000" kern="1200" dirty="0" smtClean="0">
                <a:solidFill>
                  <a:srgbClr val="FF0000"/>
                </a:solidFill>
                <a:latin typeface="+mj-lt"/>
                <a:ea typeface="宋体" panose="02010600030101010101" pitchFamily="2" charset="-122"/>
                <a:cs typeface="+mj-cs"/>
                <a:sym typeface="黑体" panose="02010600030101010101" pitchFamily="49" charset="-122"/>
              </a:rPr>
              <a:t>全国</a:t>
            </a:r>
            <a:r>
              <a:rPr lang="en-US" altLang="zh-CN" sz="2000" kern="1200" dirty="0" smtClean="0">
                <a:solidFill>
                  <a:srgbClr val="FF0000"/>
                </a:solidFill>
                <a:latin typeface="+mj-lt"/>
                <a:ea typeface="宋体" panose="02010600030101010101" pitchFamily="2" charset="-122"/>
                <a:cs typeface="+mj-cs"/>
                <a:sym typeface="黑体" panose="02010600030101010101" pitchFamily="49" charset="-122"/>
              </a:rPr>
              <a:t>1</a:t>
            </a:r>
            <a:r>
              <a:rPr lang="zh-CN" altLang="en-US" sz="2000" kern="1200" dirty="0" smtClean="0">
                <a:solidFill>
                  <a:srgbClr val="FF0000"/>
                </a:solidFill>
                <a:latin typeface="+mj-lt"/>
                <a:ea typeface="宋体" panose="02010600030101010101" pitchFamily="2" charset="-122"/>
                <a:cs typeface="+mj-cs"/>
                <a:sym typeface="黑体" panose="02010600030101010101" pitchFamily="49" charset="-122"/>
              </a:rPr>
              <a:t>卷第</a:t>
            </a:r>
            <a:r>
              <a:rPr lang="en-US" altLang="zh-CN" sz="2000" kern="1200" dirty="0">
                <a:solidFill>
                  <a:srgbClr val="FF0000"/>
                </a:solidFill>
                <a:latin typeface="+mj-lt"/>
                <a:ea typeface="宋体" panose="02010600030101010101" pitchFamily="2" charset="-122"/>
                <a:cs typeface="+mj-cs"/>
                <a:sym typeface="黑体" panose="02010600030101010101" pitchFamily="49" charset="-122"/>
              </a:rPr>
              <a:t>40</a:t>
            </a:r>
            <a:r>
              <a:rPr lang="zh-CN" altLang="en-US" sz="2000" kern="1200" dirty="0">
                <a:solidFill>
                  <a:srgbClr val="FF0000"/>
                </a:solidFill>
                <a:latin typeface="+mj-lt"/>
                <a:ea typeface="宋体" panose="02010600030101010101" pitchFamily="2" charset="-122"/>
                <a:cs typeface="+mj-cs"/>
                <a:sym typeface="黑体" panose="02010600030101010101" pitchFamily="49" charset="-122"/>
              </a:rPr>
              <a:t>题</a:t>
            </a:r>
            <a:r>
              <a:rPr lang="en-US" altLang="zh-CN" sz="2000" kern="1200" dirty="0" smtClean="0">
                <a:solidFill>
                  <a:srgbClr val="FF0000"/>
                </a:solidFill>
                <a:latin typeface="+mj-lt"/>
                <a:ea typeface="宋体" panose="02010600030101010101" pitchFamily="2" charset="-122"/>
                <a:cs typeface="+mj-cs"/>
                <a:sym typeface="黑体" panose="02010600030101010101" pitchFamily="49" charset="-122"/>
              </a:rPr>
              <a:t>）</a:t>
            </a:r>
            <a:r>
              <a:rPr lang="zh-CN" altLang="en-US" sz="2000" kern="1200" dirty="0" smtClean="0">
                <a:solidFill>
                  <a:schemeClr val="tx1"/>
                </a:solidFill>
                <a:latin typeface="+mj-lt"/>
                <a:ea typeface="宋体" panose="02010600030101010101" pitchFamily="2" charset="-122"/>
                <a:cs typeface="+mj-cs"/>
                <a:sym typeface="黑体" panose="02010600030101010101" pitchFamily="49" charset="-122"/>
              </a:rPr>
              <a:t>阅</a:t>
            </a:r>
            <a:r>
              <a:rPr lang="zh-CN" altLang="en-US" sz="2000" kern="1200" dirty="0">
                <a:solidFill>
                  <a:schemeClr val="tx1"/>
                </a:solidFill>
                <a:latin typeface="+mj-lt"/>
                <a:ea typeface="宋体" panose="02010600030101010101" pitchFamily="2" charset="-122"/>
                <a:cs typeface="+mj-cs"/>
                <a:sym typeface="黑体" panose="02010600030101010101" pitchFamily="49" charset="-122"/>
              </a:rPr>
              <a:t>读材料，完成下列要求。（</a:t>
            </a:r>
            <a:r>
              <a:rPr lang="en-US" altLang="zh-CN" sz="2000" kern="1200" dirty="0">
                <a:solidFill>
                  <a:schemeClr val="tx1"/>
                </a:solidFill>
                <a:latin typeface="+mj-lt"/>
                <a:ea typeface="宋体" panose="02010600030101010101" pitchFamily="2" charset="-122"/>
                <a:cs typeface="+mj-cs"/>
                <a:sym typeface="黑体" panose="02010600030101010101" pitchFamily="49" charset="-122"/>
              </a:rPr>
              <a:t>25</a:t>
            </a:r>
            <a:r>
              <a:rPr lang="zh-CN" altLang="en-US" sz="2000" kern="1200" dirty="0">
                <a:solidFill>
                  <a:schemeClr val="tx1"/>
                </a:solidFill>
                <a:latin typeface="+mj-lt"/>
                <a:ea typeface="宋体" panose="02010600030101010101" pitchFamily="2" charset="-122"/>
                <a:cs typeface="+mj-cs"/>
                <a:sym typeface="黑体" panose="02010600030101010101" pitchFamily="49" charset="-122"/>
              </a:rPr>
              <a:t>分）</a:t>
            </a:r>
            <a:br>
              <a:rPr lang="zh-CN" altLang="en-US" sz="2000" kern="1200" dirty="0">
                <a:solidFill>
                  <a:schemeClr val="tx1"/>
                </a:solidFill>
                <a:latin typeface="+mj-lt"/>
                <a:ea typeface="宋体" panose="02010600030101010101" pitchFamily="2" charset="-122"/>
                <a:cs typeface="+mj-cs"/>
                <a:sym typeface="黑体" panose="02010600030101010101" pitchFamily="49" charset="-122"/>
              </a:rPr>
            </a:b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材料一</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  </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清朝康、雍、乾长达一个多世纪中，</a:t>
            </a:r>
            <a:r>
              <a:rPr lang="zh-CN" altLang="en-US" sz="2000" kern="1200" dirty="0">
                <a:solidFill>
                  <a:schemeClr val="tx1"/>
                </a:solidFill>
                <a:latin typeface="仿宋" panose="02010609060101010101" pitchFamily="49" charset="-122"/>
                <a:ea typeface="仿宋" panose="02010609060101010101" pitchFamily="49" charset="-122"/>
                <a:cs typeface="+mj-cs"/>
                <a:sym typeface="黑体" panose="02010600030101010101" pitchFamily="49" charset="-122"/>
              </a:rPr>
              <a:t>社会总体稳定，清朝取消了人头税</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，根据耕地面积确定税额，减轻了下层百姓负担。农业上普遍采用了轮作、复种、多熟等农作制。玉米、甘薯等耐寒、耐旱、高产作物不断推广，人们将林木覆盖的山地和草原广为开垦。人口从清初的</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1</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8</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亿增加到鸦片战争前夕的</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4</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亿之众，引起了一系列变化：一些地区“游手好闲者更数十倍于前”“田地贵少，寸土为金”；水土流失和草原沙化现象凸显；农业人均收益递减，各地民变此起彼伏。</a:t>
            </a:r>
            <a:r>
              <a:rPr lang="en-US" altLang="zh-CN" sz="2000" kern="1200" dirty="0">
                <a:solidFill>
                  <a:srgbClr val="000000"/>
                </a:solidFill>
                <a:latin typeface="仿宋" panose="02010609060101010101" pitchFamily="49" charset="-122"/>
                <a:ea typeface="仿宋" panose="02010609060101010101" pitchFamily="49" charset="-122"/>
                <a:cs typeface="+mj-cs"/>
              </a:rPr>
              <a:t/>
            </a:r>
            <a:br>
              <a:rPr lang="en-US" altLang="zh-CN" sz="2000" kern="1200" dirty="0">
                <a:solidFill>
                  <a:srgbClr val="000000"/>
                </a:solidFill>
                <a:latin typeface="仿宋" panose="02010609060101010101" pitchFamily="49" charset="-122"/>
                <a:ea typeface="仿宋" panose="02010609060101010101" pitchFamily="49" charset="-122"/>
                <a:cs typeface="+mj-cs"/>
              </a:rPr>
            </a:br>
            <a:r>
              <a:rPr lang="en-US" altLang="zh-CN" sz="2000" kern="1200" dirty="0">
                <a:solidFill>
                  <a:srgbClr val="000000"/>
                </a:solidFill>
                <a:latin typeface="仿宋" panose="02010609060101010101" pitchFamily="49" charset="-122"/>
                <a:ea typeface="仿宋" panose="02010609060101010101" pitchFamily="49" charset="-122"/>
                <a:cs typeface="+mj-cs"/>
              </a:rPr>
              <a:t>                                       </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摘编自李龙潜</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明清经济史</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a:t>
            </a:r>
            <a:r>
              <a:rPr lang="en-US" altLang="zh-CN" sz="2000" kern="1200" dirty="0">
                <a:solidFill>
                  <a:srgbClr val="000000"/>
                </a:solidFill>
                <a:latin typeface="仿宋" panose="02010609060101010101" pitchFamily="49" charset="-122"/>
                <a:ea typeface="仿宋" panose="02010609060101010101" pitchFamily="49" charset="-122"/>
                <a:cs typeface="+mj-cs"/>
              </a:rPr>
              <a:t/>
            </a:r>
            <a:br>
              <a:rPr lang="en-US" altLang="zh-CN" sz="2000" kern="1200" dirty="0">
                <a:solidFill>
                  <a:srgbClr val="000000"/>
                </a:solidFill>
                <a:latin typeface="仿宋" panose="02010609060101010101" pitchFamily="49" charset="-122"/>
                <a:ea typeface="仿宋" panose="02010609060101010101" pitchFamily="49" charset="-122"/>
                <a:cs typeface="+mj-cs"/>
              </a:rPr>
            </a:b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材料二</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  </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略</a:t>
            </a:r>
            <a:r>
              <a:rPr lang="en-US" altLang="zh-CN" sz="2000" kern="1200" dirty="0">
                <a:solidFill>
                  <a:srgbClr val="000000"/>
                </a:solidFill>
                <a:latin typeface="仿宋" panose="02010609060101010101" pitchFamily="49" charset="-122"/>
                <a:ea typeface="仿宋" panose="02010609060101010101" pitchFamily="49" charset="-122"/>
                <a:cs typeface="+mj-cs"/>
              </a:rPr>
              <a:t/>
            </a:r>
            <a:br>
              <a:rPr lang="en-US" altLang="zh-CN" sz="2000" kern="1200" dirty="0">
                <a:solidFill>
                  <a:srgbClr val="000000"/>
                </a:solidFill>
                <a:latin typeface="仿宋" panose="02010609060101010101" pitchFamily="49" charset="-122"/>
                <a:ea typeface="仿宋" panose="02010609060101010101" pitchFamily="49" charset="-122"/>
                <a:cs typeface="+mj-cs"/>
              </a:rPr>
            </a:b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1</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）根据材料一并结合所学知识，说明清中期人口膨胀的原因及其影响。（</a:t>
            </a:r>
            <a:r>
              <a:rPr lang="en-US" altLang="zh-CN"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12</a:t>
            </a:r>
            <a:r>
              <a:rPr lang="zh-CN" altLang="en-US" sz="2000" kern="1200" dirty="0">
                <a:solidFill>
                  <a:srgbClr val="000000"/>
                </a:solidFill>
                <a:latin typeface="仿宋" panose="02010609060101010101" pitchFamily="49" charset="-122"/>
                <a:ea typeface="仿宋" panose="02010609060101010101" pitchFamily="49" charset="-122"/>
                <a:cs typeface="+mj-cs"/>
                <a:sym typeface="黑体" panose="02010600030101010101" pitchFamily="49" charset="-122"/>
              </a:rPr>
              <a:t>分）</a:t>
            </a:r>
            <a:r>
              <a:rPr lang="en-US" altLang="zh-CN" sz="2000" kern="1200" dirty="0">
                <a:solidFill>
                  <a:srgbClr val="000000"/>
                </a:solidFill>
                <a:latin typeface="仿宋" panose="02010609060101010101" pitchFamily="49" charset="-122"/>
                <a:ea typeface="仿宋" panose="02010609060101010101" pitchFamily="49" charset="-122"/>
                <a:cs typeface="+mj-cs"/>
              </a:rPr>
              <a:t/>
            </a:r>
            <a:br>
              <a:rPr lang="en-US" altLang="zh-CN" sz="2000" kern="1200" dirty="0">
                <a:solidFill>
                  <a:srgbClr val="000000"/>
                </a:solidFill>
                <a:latin typeface="仿宋" panose="02010609060101010101" pitchFamily="49" charset="-122"/>
                <a:ea typeface="仿宋" panose="02010609060101010101" pitchFamily="49" charset="-122"/>
                <a:cs typeface="+mj-cs"/>
              </a:rPr>
            </a:br>
            <a:r>
              <a:rPr lang="zh-CN" altLang="en-US" sz="2000" kern="1200" dirty="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a:t>
            </a:r>
            <a:r>
              <a:rPr lang="en-US" altLang="zh-CN" sz="2000" kern="1200" dirty="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1</a:t>
            </a:r>
            <a:r>
              <a:rPr lang="zh-CN" altLang="en-US" sz="2000" kern="1200" dirty="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）原因：统一与稳定；耕地面积增加；精耕细作；高产作物的推广；税收制度的变革。</a:t>
            </a:r>
            <a:r>
              <a:rPr lang="zh-CN" altLang="en-US" sz="2000" kern="1200" dirty="0">
                <a:solidFill>
                  <a:srgbClr val="FF0000"/>
                </a:solidFill>
                <a:latin typeface="仿宋" panose="02010609060101010101" pitchFamily="49" charset="-122"/>
                <a:ea typeface="仿宋" panose="02010609060101010101" pitchFamily="49" charset="-122"/>
                <a:cs typeface="+mj-cs"/>
              </a:rPr>
              <a:t/>
            </a:r>
            <a:br>
              <a:rPr lang="zh-CN" altLang="en-US" sz="2000" kern="1200" dirty="0">
                <a:solidFill>
                  <a:srgbClr val="FF0000"/>
                </a:solidFill>
                <a:latin typeface="仿宋" panose="02010609060101010101" pitchFamily="49" charset="-122"/>
                <a:ea typeface="仿宋" panose="02010609060101010101" pitchFamily="49" charset="-122"/>
                <a:cs typeface="+mj-cs"/>
              </a:rPr>
            </a:br>
            <a:r>
              <a:rPr lang="en-US" altLang="zh-CN" sz="2000" kern="1200" dirty="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   </a:t>
            </a:r>
            <a:r>
              <a:rPr lang="zh-CN" altLang="en-US" sz="2000" kern="1200" dirty="0" smtClean="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影</a:t>
            </a:r>
            <a:r>
              <a:rPr lang="zh-CN" altLang="en-US" sz="2000" kern="1200" dirty="0">
                <a:solidFill>
                  <a:srgbClr val="FF0000"/>
                </a:solidFill>
                <a:latin typeface="仿宋" panose="02010609060101010101" pitchFamily="49" charset="-122"/>
                <a:ea typeface="仿宋" panose="02010609060101010101" pitchFamily="49" charset="-122"/>
                <a:cs typeface="+mj-cs"/>
                <a:sym typeface="黑体" panose="02010600030101010101" pitchFamily="49" charset="-122"/>
              </a:rPr>
              <a:t>响：人地关系紧张；土地过度开发，环境破坏；贫困化，社会矛盾加剧。</a:t>
            </a:r>
            <a:r>
              <a:rPr lang="en-US" altLang="zh-CN" sz="2000" kern="1200" dirty="0">
                <a:solidFill>
                  <a:srgbClr val="000000"/>
                </a:solidFill>
                <a:latin typeface="+mj-lt"/>
                <a:ea typeface="宋体" panose="02010600030101010101" pitchFamily="2" charset="-122"/>
                <a:cs typeface="+mj-cs"/>
              </a:rPr>
              <a:t> </a:t>
            </a:r>
            <a:endParaRPr lang="zh-CN" altLang="en-US" sz="2000" kern="1200" dirty="0">
              <a:solidFill>
                <a:srgbClr val="000000"/>
              </a:solidFill>
              <a:latin typeface="+mj-lt"/>
              <a:ea typeface="宋体" panose="02010600030101010101" pitchFamily="2" charset="-122"/>
              <a:cs typeface="+mj-cs"/>
            </a:endParaRPr>
          </a:p>
        </p:txBody>
      </p:sp>
      <p:sp>
        <p:nvSpPr>
          <p:cNvPr id="2" name="斜纹 1"/>
          <p:cNvSpPr/>
          <p:nvPr/>
        </p:nvSpPr>
        <p:spPr>
          <a:xfrm>
            <a:off x="8399463" y="2085975"/>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斜纹 2"/>
          <p:cNvSpPr/>
          <p:nvPr/>
        </p:nvSpPr>
        <p:spPr>
          <a:xfrm>
            <a:off x="7434263" y="2482850"/>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斜纹 3"/>
          <p:cNvSpPr/>
          <p:nvPr/>
        </p:nvSpPr>
        <p:spPr>
          <a:xfrm>
            <a:off x="4249738" y="2686050"/>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5" name="斜纹 4"/>
          <p:cNvSpPr/>
          <p:nvPr/>
        </p:nvSpPr>
        <p:spPr>
          <a:xfrm>
            <a:off x="9480550" y="2686050"/>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6" name="斜纹 5"/>
          <p:cNvSpPr/>
          <p:nvPr/>
        </p:nvSpPr>
        <p:spPr>
          <a:xfrm>
            <a:off x="5321300" y="2927350"/>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斜纹 6"/>
          <p:cNvSpPr/>
          <p:nvPr/>
        </p:nvSpPr>
        <p:spPr>
          <a:xfrm>
            <a:off x="5448300" y="2954338"/>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斜纹 7"/>
          <p:cNvSpPr/>
          <p:nvPr/>
        </p:nvSpPr>
        <p:spPr>
          <a:xfrm>
            <a:off x="9313863" y="3287713"/>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斜纹 10"/>
          <p:cNvSpPr/>
          <p:nvPr/>
        </p:nvSpPr>
        <p:spPr>
          <a:xfrm>
            <a:off x="7032625" y="3570288"/>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斜纹 11"/>
          <p:cNvSpPr/>
          <p:nvPr/>
        </p:nvSpPr>
        <p:spPr>
          <a:xfrm>
            <a:off x="3589338" y="3565525"/>
            <a:ext cx="144463" cy="360363"/>
          </a:xfrm>
          <a:prstGeom prst="diagStri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2" cstate="print"/>
          <a:srcRect l="16599" t="65269" r="-3033" b="-2776"/>
          <a:stretch>
            <a:fillRect/>
          </a:stretch>
        </p:blipFill>
        <p:spPr>
          <a:xfrm>
            <a:off x="639763" y="1557338"/>
            <a:ext cx="11217275" cy="3541712"/>
          </a:xfrm>
          <a:prstGeom prst="rect">
            <a:avLst/>
          </a:prstGeom>
          <a:noFill/>
          <a:ln w="9525">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0965" y="2420930"/>
            <a:ext cx="8618048" cy="17532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5400" b="1" i="0" u="none" strike="noStrike" kern="1200" cap="none" spc="0" normalizeH="0" baseline="0" noProof="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uLnTx/>
                <a:uFillTx/>
                <a:latin typeface="Arial" panose="020B0604020202020204" pitchFamily="34" charset="0"/>
                <a:ea typeface="黑体" panose="02010600030101010101" pitchFamily="49" charset="-122"/>
                <a:cs typeface="+mn-cs"/>
              </a:rPr>
              <a:t>微笑面对“送命题”</a:t>
            </a:r>
            <a:endParaRPr kumimoji="0" lang="zh-CN" altLang="en-US" sz="7200" b="1" i="0" u="none" strike="noStrike" kern="1200" cap="none" spc="0" normalizeH="0" baseline="0" noProof="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uLnTx/>
              <a:uFillTx/>
              <a:latin typeface="Arial" panose="020B0604020202020204" pitchFamily="34" charset="0"/>
              <a:ea typeface="黑体" panose="0201060003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none" spc="0" normalizeH="0" baseline="0" noProof="0" dirty="0">
                <a:ln w="24500" cmpd="dbl">
                  <a:solidFill>
                    <a:schemeClr val="accent2">
                      <a:shade val="85000"/>
                      <a:satMod val="155000"/>
                    </a:schemeClr>
                  </a:solidFill>
                  <a:prstDash val="solid"/>
                  <a:miter lim="800000"/>
                </a:ln>
                <a:solidFill>
                  <a:schemeClr val="tx1"/>
                </a:solidFill>
                <a:effectLst>
                  <a:outerShdw blurRad="38100" dist="38100" dir="7020000" algn="tl">
                    <a:srgbClr val="000000">
                      <a:alpha val="35000"/>
                    </a:srgbClr>
                  </a:outerShdw>
                </a:effectLst>
                <a:uLnTx/>
                <a:uFillTx/>
                <a:latin typeface="Arial" panose="020B0604020202020204" pitchFamily="34" charset="0"/>
                <a:ea typeface="黑体" panose="02010600030101010101" pitchFamily="49" charset="-122"/>
                <a:cs typeface="+mn-cs"/>
              </a:rPr>
              <a:t>—42</a:t>
            </a:r>
            <a:r>
              <a:rPr kumimoji="0" lang="zh-CN" altLang="en-US" sz="5400" b="1" i="0" u="none" strike="noStrike" kern="1200" cap="none" spc="0" normalizeH="0" baseline="0" noProof="0" dirty="0">
                <a:ln w="24500" cmpd="dbl">
                  <a:solidFill>
                    <a:schemeClr val="accent2">
                      <a:shade val="85000"/>
                      <a:satMod val="155000"/>
                    </a:schemeClr>
                  </a:solidFill>
                  <a:prstDash val="solid"/>
                  <a:miter lim="800000"/>
                </a:ln>
                <a:solidFill>
                  <a:schemeClr val="tx1"/>
                </a:solidFill>
                <a:effectLst>
                  <a:outerShdw blurRad="38100" dist="38100" dir="7020000" algn="tl">
                    <a:srgbClr val="000000">
                      <a:alpha val="35000"/>
                    </a:srgbClr>
                  </a:outerShdw>
                </a:effectLst>
                <a:uLnTx/>
                <a:uFillTx/>
                <a:latin typeface="Arial" panose="020B0604020202020204" pitchFamily="34" charset="0"/>
                <a:ea typeface="黑体" panose="02010600030101010101" pitchFamily="49" charset="-122"/>
                <a:cs typeface="+mn-cs"/>
              </a:rPr>
              <a:t>题答题建模</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p:nvPr/>
        </p:nvSpPr>
        <p:spPr>
          <a:xfrm>
            <a:off x="6227763" y="-1827212"/>
            <a:ext cx="8437562" cy="6881812"/>
          </a:xfrm>
          <a:prstGeom prst="rect">
            <a:avLst/>
          </a:prstGeom>
          <a:noFill/>
          <a:ln w="9525">
            <a:noFill/>
          </a:ln>
        </p:spPr>
        <p:txBody>
          <a:bodyPr>
            <a:spAutoFit/>
          </a:bodyPr>
          <a:lstStyle/>
          <a:p>
            <a:r>
              <a:rPr lang="zh-CN" altLang="en-US" sz="4000" b="1" dirty="0">
                <a:latin typeface="Arial" panose="020B0604020202020204" pitchFamily="34" charset="0"/>
              </a:rPr>
              <a:t>现状解读：</a:t>
            </a:r>
            <a:endParaRPr lang="en-US" altLang="zh-CN" sz="4000" b="1" dirty="0">
              <a:latin typeface="Arial" panose="020B0604020202020204" pitchFamily="34" charset="0"/>
            </a:endParaRPr>
          </a:p>
          <a:p>
            <a:endParaRPr lang="en-US" altLang="zh-CN" sz="4000" b="1" dirty="0">
              <a:latin typeface="Arial" panose="020B0604020202020204" pitchFamily="34" charset="0"/>
            </a:endParaRPr>
          </a:p>
          <a:p>
            <a:endParaRPr lang="en-US" altLang="zh-CN" sz="4000" b="1" dirty="0">
              <a:latin typeface="Arial" panose="020B0604020202020204" pitchFamily="34" charset="0"/>
            </a:endParaRPr>
          </a:p>
          <a:p>
            <a:endParaRPr lang="en-US" altLang="zh-CN" sz="4000" b="1" dirty="0">
              <a:latin typeface="Arial" panose="020B0604020202020204" pitchFamily="34" charset="0"/>
            </a:endParaRPr>
          </a:p>
          <a:p>
            <a:endParaRPr lang="en-US" altLang="zh-CN" sz="4000" b="1" dirty="0">
              <a:latin typeface="Arial" panose="020B0604020202020204" pitchFamily="34" charset="0"/>
            </a:endParaRPr>
          </a:p>
          <a:p>
            <a:r>
              <a:rPr lang="zh-CN" altLang="en-US" sz="4000" b="1" dirty="0">
                <a:solidFill>
                  <a:srgbClr val="FF0000"/>
                </a:solidFill>
                <a:latin typeface="Arial" panose="020B0604020202020204" pitchFamily="34" charset="0"/>
              </a:rPr>
              <a:t>暴露问题</a:t>
            </a:r>
            <a:r>
              <a:rPr lang="zh-CN" altLang="en-US" sz="4000" b="1" dirty="0">
                <a:latin typeface="Arial" panose="020B0604020202020204" pitchFamily="34" charset="0"/>
              </a:rPr>
              <a:t>：</a:t>
            </a:r>
            <a:endParaRPr lang="en-US" altLang="zh-CN" sz="4000" b="1" dirty="0">
              <a:latin typeface="Arial" panose="020B0604020202020204" pitchFamily="34" charset="0"/>
            </a:endParaRPr>
          </a:p>
          <a:p>
            <a:r>
              <a:rPr lang="en-US" altLang="zh-CN" sz="4000" dirty="0">
                <a:latin typeface="Arial" panose="020B0604020202020204" pitchFamily="34" charset="0"/>
              </a:rPr>
              <a:t>A</a:t>
            </a:r>
            <a:r>
              <a:rPr lang="zh-CN" altLang="en-US" sz="4000" dirty="0">
                <a:latin typeface="Arial" panose="020B0604020202020204" pitchFamily="34" charset="0"/>
              </a:rPr>
              <a:t>、时间安排不合理；</a:t>
            </a:r>
            <a:endParaRPr lang="en-US" altLang="zh-CN" sz="4000" dirty="0">
              <a:latin typeface="Arial" panose="020B0604020202020204" pitchFamily="34" charset="0"/>
            </a:endParaRPr>
          </a:p>
          <a:p>
            <a:r>
              <a:rPr lang="en-US" altLang="zh-CN" sz="4000" dirty="0">
                <a:latin typeface="Arial" panose="020B0604020202020204" pitchFamily="34" charset="0"/>
              </a:rPr>
              <a:t>B</a:t>
            </a:r>
            <a:r>
              <a:rPr lang="zh-CN" altLang="en-US" sz="4000" dirty="0">
                <a:latin typeface="Arial" panose="020B0604020202020204" pitchFamily="34" charset="0"/>
              </a:rPr>
              <a:t>、畏难心理占大头；</a:t>
            </a:r>
            <a:endParaRPr lang="en-US" altLang="zh-CN" sz="4000" dirty="0">
              <a:latin typeface="Arial" panose="020B0604020202020204" pitchFamily="34" charset="0"/>
            </a:endParaRPr>
          </a:p>
          <a:p>
            <a:r>
              <a:rPr lang="en-US" altLang="zh-CN" sz="4000" dirty="0">
                <a:latin typeface="Arial" panose="020B0604020202020204" pitchFamily="34" charset="0"/>
              </a:rPr>
              <a:t>C</a:t>
            </a:r>
            <a:r>
              <a:rPr lang="zh-CN" altLang="en-US" sz="4000" dirty="0">
                <a:latin typeface="Arial" panose="020B0604020202020204" pitchFamily="34" charset="0"/>
              </a:rPr>
              <a:t>、审题不清偏方向；</a:t>
            </a:r>
            <a:endParaRPr lang="en-US" altLang="zh-CN" sz="4000" dirty="0">
              <a:latin typeface="Arial" panose="020B0604020202020204" pitchFamily="34" charset="0"/>
            </a:endParaRPr>
          </a:p>
          <a:p>
            <a:r>
              <a:rPr lang="en-US" altLang="zh-CN" sz="4000" dirty="0">
                <a:latin typeface="Arial" panose="020B0604020202020204" pitchFamily="34" charset="0"/>
              </a:rPr>
              <a:t>D</a:t>
            </a:r>
            <a:r>
              <a:rPr lang="zh-CN" altLang="en-US" sz="4000" dirty="0">
                <a:latin typeface="Arial" panose="020B0604020202020204" pitchFamily="34" charset="0"/>
              </a:rPr>
              <a:t>、书写规范没做到。</a:t>
            </a:r>
            <a:endParaRPr lang="en-US" altLang="zh-CN" sz="4000" b="1" dirty="0">
              <a:latin typeface="Arial" panose="020B0604020202020204" pitchFamily="34" charset="0"/>
            </a:endParaRPr>
          </a:p>
          <a:p>
            <a:endParaRPr lang="en-US" altLang="zh-CN" sz="4000" b="1" dirty="0">
              <a:latin typeface="Arial" panose="020B0604020202020204" pitchFamily="34" charset="0"/>
            </a:endParaRPr>
          </a:p>
        </p:txBody>
      </p:sp>
      <p:sp>
        <p:nvSpPr>
          <p:cNvPr id="14339" name="TextBox 3"/>
          <p:cNvSpPr txBox="1"/>
          <p:nvPr/>
        </p:nvSpPr>
        <p:spPr>
          <a:xfrm>
            <a:off x="839788" y="1182688"/>
            <a:ext cx="8424862" cy="3662362"/>
          </a:xfrm>
          <a:prstGeom prst="rect">
            <a:avLst/>
          </a:prstGeom>
          <a:noFill/>
          <a:ln w="9525">
            <a:noFill/>
          </a:ln>
        </p:spPr>
        <p:txBody>
          <a:bodyPr>
            <a:spAutoFit/>
          </a:bodyPr>
          <a:lstStyle/>
          <a:p>
            <a:pPr>
              <a:lnSpc>
                <a:spcPct val="120000"/>
              </a:lnSpc>
            </a:pPr>
            <a:r>
              <a:rPr lang="zh-CN" altLang="en-US" sz="4000" b="1" dirty="0">
                <a:solidFill>
                  <a:srgbClr val="FF0000"/>
                </a:solidFill>
                <a:latin typeface="Arial" panose="020B0604020202020204" pitchFamily="34" charset="0"/>
              </a:rPr>
              <a:t>得分情况</a:t>
            </a:r>
            <a:r>
              <a:rPr lang="zh-CN" altLang="en-US" sz="4000" b="1" dirty="0" smtClean="0">
                <a:latin typeface="Arial" panose="020B0604020202020204" pitchFamily="34" charset="0"/>
              </a:rPr>
              <a:t>：                    </a:t>
            </a:r>
            <a:endParaRPr lang="en-US" altLang="zh-CN" sz="4000" b="1" dirty="0">
              <a:latin typeface="Arial" panose="020B0604020202020204" pitchFamily="34" charset="0"/>
            </a:endParaRPr>
          </a:p>
          <a:p>
            <a:pPr>
              <a:lnSpc>
                <a:spcPct val="120000"/>
              </a:lnSpc>
            </a:pPr>
            <a:r>
              <a:rPr lang="en-US" altLang="zh-CN" sz="4000" dirty="0">
                <a:latin typeface="Arial" panose="020B0604020202020204" pitchFamily="34" charset="0"/>
              </a:rPr>
              <a:t>A</a:t>
            </a:r>
            <a:r>
              <a:rPr lang="zh-CN" altLang="en-US" sz="4000" dirty="0">
                <a:latin typeface="Arial" panose="020B0604020202020204" pitchFamily="34" charset="0"/>
              </a:rPr>
              <a:t>、</a:t>
            </a:r>
            <a:r>
              <a:rPr lang="en-US" altLang="zh-CN" sz="4000" dirty="0">
                <a:latin typeface="Arial" panose="020B0604020202020204" pitchFamily="34" charset="0"/>
              </a:rPr>
              <a:t>10</a:t>
            </a:r>
            <a:r>
              <a:rPr lang="zh-CN" altLang="en-US" sz="4000" dirty="0">
                <a:latin typeface="Arial" panose="020B0604020202020204" pitchFamily="34" charset="0"/>
              </a:rPr>
              <a:t>分以上人数很少；</a:t>
            </a:r>
            <a:endParaRPr lang="en-US" altLang="zh-CN" sz="4000" dirty="0">
              <a:latin typeface="Arial" panose="020B0604020202020204" pitchFamily="34" charset="0"/>
            </a:endParaRPr>
          </a:p>
          <a:p>
            <a:pPr>
              <a:lnSpc>
                <a:spcPct val="120000"/>
              </a:lnSpc>
            </a:pPr>
            <a:r>
              <a:rPr lang="en-US" altLang="zh-CN" sz="4000" dirty="0">
                <a:latin typeface="Arial" panose="020B0604020202020204" pitchFamily="34" charset="0"/>
              </a:rPr>
              <a:t>B</a:t>
            </a:r>
            <a:r>
              <a:rPr lang="zh-CN" altLang="en-US" sz="4000" dirty="0">
                <a:latin typeface="Arial" panose="020B0604020202020204" pitchFamily="34" charset="0"/>
              </a:rPr>
              <a:t>、平均分</a:t>
            </a:r>
            <a:r>
              <a:rPr lang="en-US" altLang="zh-CN" sz="4000" dirty="0">
                <a:latin typeface="Arial" panose="020B0604020202020204" pitchFamily="34" charset="0"/>
              </a:rPr>
              <a:t>4</a:t>
            </a:r>
            <a:r>
              <a:rPr lang="zh-CN" altLang="en-US" sz="4000" dirty="0">
                <a:latin typeface="Arial" panose="020B0604020202020204" pitchFamily="34" charset="0"/>
              </a:rPr>
              <a:t>到</a:t>
            </a:r>
            <a:r>
              <a:rPr lang="en-US" altLang="zh-CN" sz="4000" dirty="0">
                <a:latin typeface="Arial" panose="020B0604020202020204" pitchFamily="34" charset="0"/>
              </a:rPr>
              <a:t>5</a:t>
            </a:r>
            <a:r>
              <a:rPr lang="zh-CN" altLang="en-US" sz="4000" dirty="0">
                <a:latin typeface="Arial" panose="020B0604020202020204" pitchFamily="34" charset="0"/>
              </a:rPr>
              <a:t>分之间；</a:t>
            </a:r>
            <a:endParaRPr lang="en-US" altLang="zh-CN" sz="4000" dirty="0">
              <a:latin typeface="Arial" panose="020B0604020202020204" pitchFamily="34" charset="0"/>
            </a:endParaRPr>
          </a:p>
          <a:p>
            <a:pPr>
              <a:lnSpc>
                <a:spcPct val="120000"/>
              </a:lnSpc>
            </a:pPr>
            <a:r>
              <a:rPr lang="en-US" altLang="zh-CN" sz="4000" dirty="0">
                <a:latin typeface="Arial" panose="020B0604020202020204" pitchFamily="34" charset="0"/>
              </a:rPr>
              <a:t>C</a:t>
            </a:r>
            <a:r>
              <a:rPr lang="zh-CN" altLang="en-US" sz="4000" dirty="0">
                <a:latin typeface="Arial" panose="020B0604020202020204" pitchFamily="34" charset="0"/>
              </a:rPr>
              <a:t>、白卷或没写完居多。</a:t>
            </a:r>
            <a:endParaRPr lang="en-US" altLang="zh-CN" sz="4000" b="1" dirty="0">
              <a:latin typeface="Arial" panose="020B0604020202020204" pitchFamily="34" charset="0"/>
            </a:endParaRPr>
          </a:p>
          <a:p>
            <a:endParaRPr lang="en-US" altLang="zh-CN" sz="4000" b="1" dirty="0">
              <a:latin typeface="Arial" panose="020B0604020202020204" pitchFamily="34" charset="0"/>
            </a:endParaRPr>
          </a:p>
        </p:txBody>
      </p:sp>
      <p:sp>
        <p:nvSpPr>
          <p:cNvPr id="2" name="TextBox 3"/>
          <p:cNvSpPr txBox="1"/>
          <p:nvPr/>
        </p:nvSpPr>
        <p:spPr>
          <a:xfrm>
            <a:off x="2237447" y="1388965"/>
            <a:ext cx="8424863" cy="3786187"/>
          </a:xfrm>
          <a:prstGeom prst="rect">
            <a:avLst/>
          </a:prstGeom>
          <a:solidFill>
            <a:schemeClr val="accent2"/>
          </a:solidFill>
          <a:ln w="9525">
            <a:noFill/>
          </a:ln>
        </p:spPr>
        <p:txBody>
          <a:bodyPr>
            <a:spAutoFit/>
          </a:bodyPr>
          <a:lstStyle/>
          <a:p>
            <a:r>
              <a:rPr lang="zh-CN" altLang="en-US" sz="4000" b="1" dirty="0">
                <a:solidFill>
                  <a:srgbClr val="FF0000"/>
                </a:solidFill>
                <a:latin typeface="Arial" panose="020B0604020202020204" pitchFamily="34" charset="0"/>
              </a:rPr>
              <a:t>改进建议：</a:t>
            </a:r>
            <a:endParaRPr lang="en-US" altLang="zh-CN" sz="4000" b="1" dirty="0">
              <a:solidFill>
                <a:srgbClr val="FF0000"/>
              </a:solidFill>
              <a:latin typeface="Arial" panose="020B0604020202020204" pitchFamily="34" charset="0"/>
            </a:endParaRPr>
          </a:p>
          <a:p>
            <a:r>
              <a:rPr lang="en-US" altLang="zh-CN" sz="4000" dirty="0">
                <a:latin typeface="Arial" panose="020B0604020202020204" pitchFamily="34" charset="0"/>
              </a:rPr>
              <a:t>A</a:t>
            </a:r>
            <a:r>
              <a:rPr lang="zh-CN" altLang="en-US" sz="4000" dirty="0">
                <a:latin typeface="Arial" panose="020B0604020202020204" pitchFamily="34" charset="0"/>
              </a:rPr>
              <a:t>、留出八到十分钟时间；</a:t>
            </a:r>
            <a:endParaRPr lang="en-US" altLang="zh-CN" sz="4000" dirty="0">
              <a:latin typeface="Arial" panose="020B0604020202020204" pitchFamily="34" charset="0"/>
            </a:endParaRPr>
          </a:p>
          <a:p>
            <a:r>
              <a:rPr lang="en-US" altLang="zh-CN" sz="4000" dirty="0">
                <a:latin typeface="Arial" panose="020B0604020202020204" pitchFamily="34" charset="0"/>
              </a:rPr>
              <a:t>B</a:t>
            </a:r>
            <a:r>
              <a:rPr lang="zh-CN" altLang="en-US" sz="4000" dirty="0">
                <a:latin typeface="Arial" panose="020B0604020202020204" pitchFamily="34" charset="0"/>
              </a:rPr>
              <a:t>、读清楚材料以及题目；</a:t>
            </a:r>
            <a:endParaRPr lang="en-US" altLang="zh-CN" sz="4000" dirty="0">
              <a:latin typeface="Arial" panose="020B0604020202020204" pitchFamily="34" charset="0"/>
            </a:endParaRPr>
          </a:p>
          <a:p>
            <a:r>
              <a:rPr lang="en-US" altLang="zh-CN" sz="4000" dirty="0">
                <a:latin typeface="Arial" panose="020B0604020202020204" pitchFamily="34" charset="0"/>
              </a:rPr>
              <a:t>C</a:t>
            </a:r>
            <a:r>
              <a:rPr lang="zh-CN" altLang="en-US" sz="4000" dirty="0">
                <a:latin typeface="Arial" panose="020B0604020202020204" pitchFamily="34" charset="0"/>
              </a:rPr>
              <a:t>、调动出最切合的知识；</a:t>
            </a:r>
            <a:endParaRPr lang="en-US" altLang="zh-CN" sz="4000" dirty="0">
              <a:latin typeface="Arial" panose="020B0604020202020204" pitchFamily="34" charset="0"/>
            </a:endParaRPr>
          </a:p>
          <a:p>
            <a:r>
              <a:rPr lang="en-US" altLang="zh-CN" sz="4000" dirty="0">
                <a:latin typeface="Arial" panose="020B0604020202020204" pitchFamily="34" charset="0"/>
              </a:rPr>
              <a:t>D</a:t>
            </a:r>
            <a:r>
              <a:rPr lang="zh-CN" altLang="en-US" sz="4000" dirty="0">
                <a:latin typeface="Arial" panose="020B0604020202020204" pitchFamily="34" charset="0"/>
              </a:rPr>
              <a:t>、答题格式写规范明了。</a:t>
            </a:r>
            <a:endParaRPr lang="en-US" altLang="zh-CN" sz="4000" b="1" dirty="0">
              <a:latin typeface="Arial" panose="020B0604020202020204" pitchFamily="34" charset="0"/>
            </a:endParaRPr>
          </a:p>
          <a:p>
            <a:endParaRPr lang="en-US" altLang="zh-CN" sz="4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p:nvPr/>
        </p:nvSpPr>
        <p:spPr>
          <a:xfrm>
            <a:off x="1558925" y="621189"/>
            <a:ext cx="9109075" cy="6677660"/>
          </a:xfrm>
          <a:prstGeom prst="rect">
            <a:avLst/>
          </a:prstGeom>
          <a:noFill/>
          <a:ln w="9525">
            <a:noFill/>
          </a:ln>
        </p:spPr>
        <p:txBody>
          <a:bodyPr anchor="ctr">
            <a:spAutoFit/>
          </a:bodyPr>
          <a:lstStyle/>
          <a:p>
            <a:r>
              <a:rPr lang="zh-CN" altLang="en-US" sz="2800" b="1" dirty="0">
                <a:latin typeface="Times New Roman" panose="02020603050405020304" pitchFamily="18" charset="0"/>
                <a:ea typeface="宋体" panose="02010600030101010101" pitchFamily="2" charset="-122"/>
              </a:rPr>
              <a:t>（</a:t>
            </a:r>
            <a:r>
              <a:rPr lang="zh-CN" altLang="en-US" sz="2800" b="1" dirty="0">
                <a:solidFill>
                  <a:srgbClr val="FF0000"/>
                </a:solidFill>
                <a:latin typeface="Times New Roman" panose="02020603050405020304" pitchFamily="18" charset="0"/>
                <a:ea typeface="宋体" panose="02010600030101010101" pitchFamily="2" charset="-122"/>
              </a:rPr>
              <a:t>观点类型</a:t>
            </a:r>
            <a:r>
              <a:rPr lang="zh-CN" altLang="en-US" sz="2800" b="1" dirty="0">
                <a:latin typeface="Times New Roman" panose="02020603050405020304" pitchFamily="18" charset="0"/>
                <a:ea typeface="宋体" panose="02010600030101010101" pitchFamily="2" charset="-122"/>
              </a:rPr>
              <a:t>典型例题：</a:t>
            </a:r>
            <a:r>
              <a:rPr lang="en-US" altLang="zh-CN" sz="2800" b="1" dirty="0">
                <a:latin typeface="Times New Roman" panose="02020603050405020304" pitchFamily="18" charset="0"/>
                <a:ea typeface="宋体" panose="02010600030101010101" pitchFamily="2" charset="-122"/>
              </a:rPr>
              <a:t>2012</a:t>
            </a:r>
            <a:r>
              <a:rPr lang="zh-CN" altLang="en-US" sz="2800" b="1" dirty="0">
                <a:latin typeface="Times New Roman" panose="02020603050405020304" pitchFamily="18" charset="0"/>
                <a:ea typeface="宋体" panose="02010600030101010101" pitchFamily="2" charset="-122"/>
              </a:rPr>
              <a:t>年全国卷</a:t>
            </a:r>
            <a:r>
              <a:rPr lang="zh-CN" altLang="en-US" sz="2800" b="1"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阅读材料，回答问题</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12</a:t>
            </a:r>
            <a:r>
              <a:rPr lang="zh-CN" altLang="en-US" sz="2800" dirty="0">
                <a:latin typeface="楷体" panose="02010609060101010101" pitchFamily="49" charset="-122"/>
                <a:ea typeface="楷体" panose="02010609060101010101" pitchFamily="49" charset="-122"/>
              </a:rPr>
              <a:t>分）</a:t>
            </a:r>
            <a:endParaRPr lang="zh-CN"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材料“冲击</a:t>
            </a:r>
            <a:r>
              <a:rPr lang="en-US" altLang="zh-CN"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反应”曾是国内外史学界解释中国近代历史的模式之一。其主要观点为中国社会存在巨大惰性，缺乏突破传统框架的内部动力；从</a:t>
            </a:r>
            <a:r>
              <a:rPr lang="en-US" altLang="zh-CN" sz="2800" dirty="0">
                <a:latin typeface="楷体" panose="02010609060101010101" pitchFamily="49" charset="-122"/>
                <a:ea typeface="楷体" panose="02010609060101010101" pitchFamily="49" charset="-122"/>
              </a:rPr>
              <a:t>19</a:t>
            </a:r>
            <a:r>
              <a:rPr lang="zh-CN" altLang="zh-CN" sz="2800" dirty="0">
                <a:latin typeface="楷体" panose="02010609060101010101" pitchFamily="49" charset="-122"/>
                <a:ea typeface="楷体" panose="02010609060101010101" pitchFamily="49" charset="-122"/>
              </a:rPr>
              <a:t>世纪中期开始，西方的冲击促使中国发生剧烈变化。有人据此图示中国近代历史变迁（见图</a:t>
            </a:r>
            <a:r>
              <a:rPr lang="en-US" altLang="zh-CN" sz="2800" dirty="0">
                <a:latin typeface="楷体" panose="02010609060101010101" pitchFamily="49" charset="-122"/>
                <a:ea typeface="楷体" panose="02010609060101010101" pitchFamily="49" charset="-122"/>
              </a:rPr>
              <a:t>10</a:t>
            </a:r>
            <a:r>
              <a:rPr lang="zh-CN" altLang="zh-CN" sz="2800"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根据</a:t>
            </a:r>
            <a:r>
              <a:rPr lang="zh-CN" altLang="zh-CN" sz="2800" dirty="0">
                <a:solidFill>
                  <a:srgbClr val="FF0000"/>
                </a:solidFill>
                <a:latin typeface="楷体" panose="02010609060101010101" pitchFamily="49" charset="-122"/>
                <a:ea typeface="楷体" panose="02010609060101010101" pitchFamily="49" charset="-122"/>
              </a:rPr>
              <a:t>材料</a:t>
            </a:r>
            <a:r>
              <a:rPr lang="zh-CN" altLang="zh-CN" sz="2800" dirty="0">
                <a:latin typeface="楷体" panose="02010609060101010101" pitchFamily="49" charset="-122"/>
                <a:ea typeface="楷体" panose="02010609060101010101" pitchFamily="49" charset="-122"/>
              </a:rPr>
              <a:t>并结合</a:t>
            </a:r>
            <a:r>
              <a:rPr lang="zh-CN" altLang="zh-CN" sz="2800" dirty="0">
                <a:solidFill>
                  <a:srgbClr val="FF0000"/>
                </a:solidFill>
                <a:latin typeface="楷体" panose="02010609060101010101" pitchFamily="49" charset="-122"/>
                <a:ea typeface="楷体" panose="02010609060101010101" pitchFamily="49" charset="-122"/>
              </a:rPr>
              <a:t>所学知识</a:t>
            </a:r>
            <a:r>
              <a:rPr lang="zh-CN" altLang="zh-CN" sz="2800"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zh-CN" sz="2800" dirty="0">
                <a:solidFill>
                  <a:srgbClr val="FF0000"/>
                </a:solidFill>
                <a:latin typeface="楷体" panose="02010609060101010101" pitchFamily="49" charset="-122"/>
                <a:ea typeface="楷体" panose="02010609060101010101" pitchFamily="49" charset="-122"/>
              </a:rPr>
              <a:t>评析“冲击</a:t>
            </a:r>
            <a:r>
              <a:rPr lang="en-US" altLang="zh-CN" sz="2800" dirty="0">
                <a:solidFill>
                  <a:srgbClr val="FF0000"/>
                </a:solidFill>
                <a:latin typeface="楷体" panose="02010609060101010101" pitchFamily="49" charset="-122"/>
                <a:ea typeface="楷体" panose="02010609060101010101" pitchFamily="49" charset="-122"/>
              </a:rPr>
              <a:t>—</a:t>
            </a:r>
            <a:r>
              <a:rPr lang="zh-CN" altLang="en-US" sz="2800" dirty="0">
                <a:solidFill>
                  <a:srgbClr val="FF0000"/>
                </a:solidFill>
                <a:latin typeface="楷体" panose="02010609060101010101" pitchFamily="49" charset="-122"/>
                <a:ea typeface="楷体" panose="02010609060101010101" pitchFamily="49" charset="-122"/>
              </a:rPr>
              <a:t>反应”模式</a:t>
            </a:r>
            <a:r>
              <a:rPr lang="zh-CN" altLang="en-US" sz="2800"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（要求：对该模式赞成、</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反对或另有观点均可，</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观点明确；运用材料中的</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史实进行评析，史论结合。）</a:t>
            </a:r>
          </a:p>
          <a:p>
            <a:r>
              <a:rPr lang="zh-CN" altLang="en-US" sz="2800" b="1" dirty="0">
                <a:latin typeface="楷体" panose="02010609060101010101" pitchFamily="49" charset="-122"/>
                <a:ea typeface="楷体" panose="02010609060101010101" pitchFamily="49" charset="-122"/>
              </a:rPr>
              <a:t>   </a:t>
            </a:r>
            <a:endParaRPr lang="en-US" altLang="zh-CN" sz="2800" b="1" dirty="0">
              <a:latin typeface="楷体" panose="02010609060101010101" pitchFamily="49" charset="-122"/>
              <a:ea typeface="楷体" panose="02010609060101010101" pitchFamily="49" charset="-122"/>
            </a:endParaRPr>
          </a:p>
          <a:p>
            <a:endParaRPr lang="zh-CN" altLang="en-US" dirty="0">
              <a:latin typeface="Arial" panose="020B0604020202020204" pitchFamily="34" charset="0"/>
            </a:endParaRPr>
          </a:p>
          <a:p>
            <a:endParaRPr lang="zh-CN" altLang="en-US" dirty="0">
              <a:latin typeface="Arial" panose="020B0604020202020204" pitchFamily="34" charset="0"/>
            </a:endParaRPr>
          </a:p>
        </p:txBody>
      </p:sp>
      <p:pic>
        <p:nvPicPr>
          <p:cNvPr id="26627" name="图片 66" descr="中学历史教学园地（www.zxls.com）——全国文章总量、访问量最大的历史教学网站。"/>
          <p:cNvPicPr>
            <a:picLocks noChangeAspect="1"/>
          </p:cNvPicPr>
          <p:nvPr/>
        </p:nvPicPr>
        <p:blipFill>
          <a:blip r:embed="rId2" cstate="print"/>
          <a:stretch>
            <a:fillRect/>
          </a:stretch>
        </p:blipFill>
        <p:spPr>
          <a:xfrm>
            <a:off x="5951538" y="3328988"/>
            <a:ext cx="4465637" cy="3529012"/>
          </a:xfrm>
          <a:prstGeom prst="rect">
            <a:avLst/>
          </a:prstGeom>
          <a:noFill/>
          <a:ln w="9525">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3837" y="684213"/>
            <a:ext cx="8928100" cy="3970338"/>
          </a:xfrm>
          <a:prstGeom prst="rect">
            <a:avLst/>
          </a:prstGeom>
          <a:noFill/>
        </p:spPr>
        <p:txBody>
          <a:bodyPr>
            <a:spAutoFit/>
          </a:bodyPr>
          <a:lstStyle/>
          <a:p>
            <a:r>
              <a:rPr lang="zh-CN" altLang="en-US" sz="2800" b="1" dirty="0">
                <a:solidFill>
                  <a:srgbClr val="FF0000"/>
                </a:solidFill>
                <a:latin typeface="Arial" panose="020B0604020202020204" pitchFamily="34" charset="0"/>
              </a:rPr>
              <a:t>（考点分析）</a:t>
            </a:r>
            <a:endParaRPr lang="en-US" altLang="zh-CN" sz="2800" b="1" dirty="0">
              <a:solidFill>
                <a:srgbClr val="FF0000"/>
              </a:solidFill>
              <a:latin typeface="Arial" panose="020B0604020202020204" pitchFamily="34" charset="0"/>
            </a:endParaRPr>
          </a:p>
          <a:p>
            <a:r>
              <a:rPr lang="en-US" altLang="zh-CN" sz="2800" b="1" dirty="0">
                <a:solidFill>
                  <a:srgbClr val="FF0000"/>
                </a:solidFill>
                <a:latin typeface="Arial" panose="020B0604020202020204" pitchFamily="34" charset="0"/>
              </a:rPr>
              <a:t>1</a:t>
            </a:r>
            <a:r>
              <a:rPr lang="zh-CN" altLang="en-US" sz="2800" b="1" dirty="0">
                <a:solidFill>
                  <a:srgbClr val="FF0000"/>
                </a:solidFill>
                <a:latin typeface="Arial" panose="020B0604020202020204" pitchFamily="34" charset="0"/>
              </a:rPr>
              <a:t>、考点体现：</a:t>
            </a:r>
            <a:r>
              <a:rPr lang="zh-CN" altLang="en-US" sz="2800" dirty="0">
                <a:latin typeface="楷体" panose="02010609060101010101" pitchFamily="49" charset="-122"/>
                <a:ea typeface="楷体" panose="02010609060101010101" pitchFamily="49" charset="-122"/>
              </a:rPr>
              <a:t>以</a:t>
            </a:r>
            <a:r>
              <a:rPr lang="zh-CN" altLang="zh-CN" sz="2800" dirty="0">
                <a:latin typeface="楷体" panose="02010609060101010101" pitchFamily="49" charset="-122"/>
                <a:ea typeface="楷体" panose="02010609060101010101" pitchFamily="49" charset="-122"/>
              </a:rPr>
              <a:t>冲击</a:t>
            </a:r>
            <a:r>
              <a:rPr lang="en-US" altLang="zh-CN"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反应这一解释历史的模式和图示的</a:t>
            </a:r>
            <a:r>
              <a:rPr lang="en-US" altLang="zh-CN" sz="2800" dirty="0">
                <a:latin typeface="楷体" panose="02010609060101010101" pitchFamily="49" charset="-122"/>
                <a:ea typeface="楷体" panose="02010609060101010101" pitchFamily="49" charset="-122"/>
              </a:rPr>
              <a:t>19</a:t>
            </a:r>
            <a:r>
              <a:rPr lang="zh-CN" altLang="zh-CN" sz="2800" dirty="0">
                <a:latin typeface="楷体" panose="02010609060101010101" pitchFamily="49" charset="-122"/>
                <a:ea typeface="楷体" panose="02010609060101010101" pitchFamily="49" charset="-122"/>
              </a:rPr>
              <a:t>世纪中期至</a:t>
            </a:r>
            <a:r>
              <a:rPr lang="en-US" altLang="zh-CN" sz="2800" dirty="0">
                <a:latin typeface="楷体" panose="02010609060101010101" pitchFamily="49" charset="-122"/>
                <a:ea typeface="楷体" panose="02010609060101010101" pitchFamily="49" charset="-122"/>
              </a:rPr>
              <a:t>20</a:t>
            </a:r>
            <a:r>
              <a:rPr lang="zh-CN" altLang="zh-CN" sz="2800" dirty="0">
                <a:latin typeface="楷体" panose="02010609060101010101" pitchFamily="49" charset="-122"/>
                <a:ea typeface="楷体" panose="02010609060101010101" pitchFamily="49" charset="-122"/>
              </a:rPr>
              <a:t>世纪上半期的中国近代史，</a:t>
            </a:r>
            <a:r>
              <a:rPr lang="zh-CN" altLang="en-US" sz="2800" dirty="0">
                <a:latin typeface="楷体" panose="02010609060101010101" pitchFamily="49" charset="-122"/>
                <a:ea typeface="楷体" panose="02010609060101010101" pitchFamily="49" charset="-122"/>
              </a:rPr>
              <a:t>考察中国近代历史变迁的动力；</a:t>
            </a:r>
            <a:endParaRPr lang="en-US" altLang="zh-CN" sz="2800" dirty="0">
              <a:latin typeface="楷体" panose="02010609060101010101" pitchFamily="49" charset="-122"/>
              <a:ea typeface="楷体" panose="02010609060101010101" pitchFamily="49" charset="-122"/>
            </a:endParaRPr>
          </a:p>
          <a:p>
            <a:endParaRPr lang="en-US" altLang="zh-CN" sz="2800" b="1" dirty="0">
              <a:latin typeface="Arial" panose="020B0604020202020204" pitchFamily="34" charset="0"/>
            </a:endParaRPr>
          </a:p>
          <a:p>
            <a:r>
              <a:rPr lang="en-US" altLang="zh-CN" sz="2800" b="1" dirty="0">
                <a:solidFill>
                  <a:srgbClr val="FF0000"/>
                </a:solidFill>
                <a:latin typeface="Arial" panose="020B0604020202020204" pitchFamily="34" charset="0"/>
              </a:rPr>
              <a:t>2</a:t>
            </a:r>
            <a:r>
              <a:rPr lang="zh-CN" altLang="en-US" sz="2800" b="1" dirty="0">
                <a:solidFill>
                  <a:srgbClr val="FF0000"/>
                </a:solidFill>
                <a:latin typeface="Arial" panose="020B0604020202020204" pitchFamily="34" charset="0"/>
              </a:rPr>
              <a:t>、热点体现：</a:t>
            </a:r>
            <a:r>
              <a:rPr lang="zh-CN" altLang="en-US" sz="2800" dirty="0">
                <a:latin typeface="楷体" panose="02010609060101010101" pitchFamily="49" charset="-122"/>
                <a:ea typeface="楷体" panose="02010609060101010101" pitchFamily="49" charset="-122"/>
              </a:rPr>
              <a:t>近代化历程；</a:t>
            </a:r>
            <a:endParaRPr lang="en-US" altLang="zh-CN" sz="2800" dirty="0">
              <a:latin typeface="楷体" panose="02010609060101010101" pitchFamily="49" charset="-122"/>
              <a:ea typeface="楷体" panose="02010609060101010101" pitchFamily="49" charset="-122"/>
            </a:endParaRPr>
          </a:p>
          <a:p>
            <a:endParaRPr lang="en-US" altLang="zh-CN" sz="2800" dirty="0">
              <a:solidFill>
                <a:srgbClr val="FF0000"/>
              </a:solidFill>
              <a:latin typeface="楷体" panose="02010609060101010101" pitchFamily="49" charset="-122"/>
              <a:ea typeface="楷体" panose="02010609060101010101" pitchFamily="49" charset="-122"/>
            </a:endParaRPr>
          </a:p>
          <a:p>
            <a:r>
              <a:rPr lang="en-US" altLang="zh-CN" sz="2800" b="1" dirty="0">
                <a:solidFill>
                  <a:srgbClr val="FF0000"/>
                </a:solidFill>
                <a:latin typeface="黑体" panose="02010600030101010101" pitchFamily="49" charset="-122"/>
              </a:rPr>
              <a:t>3</a:t>
            </a:r>
            <a:r>
              <a:rPr lang="zh-CN" altLang="en-US" sz="2800" b="1" dirty="0">
                <a:solidFill>
                  <a:srgbClr val="FF0000"/>
                </a:solidFill>
                <a:latin typeface="黑体" panose="02010600030101010101" pitchFamily="49" charset="-122"/>
              </a:rPr>
              <a:t>、能力体现：</a:t>
            </a:r>
            <a:r>
              <a:rPr lang="zh-CN" altLang="zh-CN" sz="2800" dirty="0">
                <a:latin typeface="楷体" panose="02010609060101010101" pitchFamily="49" charset="-122"/>
                <a:ea typeface="楷体" panose="02010609060101010101" pitchFamily="49" charset="-122"/>
              </a:rPr>
              <a:t>本题旨在考查考生提取和解读有效信息、调动和运用知识，探究和论证问题的能力。</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p:nvPr/>
        </p:nvSpPr>
        <p:spPr>
          <a:xfrm>
            <a:off x="1631950" y="619125"/>
            <a:ext cx="8928100" cy="6986588"/>
          </a:xfrm>
          <a:prstGeom prst="rect">
            <a:avLst/>
          </a:prstGeom>
          <a:noFill/>
          <a:ln w="9525">
            <a:noFill/>
          </a:ln>
        </p:spPr>
        <p:txBody>
          <a:bodyPr>
            <a:spAutoFit/>
          </a:bodyPr>
          <a:lstStyle/>
          <a:p>
            <a:r>
              <a:rPr lang="zh-CN" altLang="en-US" sz="2800" b="1" dirty="0">
                <a:solidFill>
                  <a:srgbClr val="FF0000"/>
                </a:solidFill>
                <a:latin typeface="Arial" panose="020B0604020202020204" pitchFamily="34" charset="0"/>
              </a:rPr>
              <a:t>（思维过程）</a:t>
            </a:r>
            <a:endParaRPr lang="en-US" altLang="zh-CN" sz="2800" b="1" dirty="0">
              <a:solidFill>
                <a:srgbClr val="FF0000"/>
              </a:solidFill>
              <a:latin typeface="Arial" panose="020B0604020202020204" pitchFamily="34" charset="0"/>
            </a:endParaRPr>
          </a:p>
          <a:p>
            <a:r>
              <a:rPr lang="en-US" altLang="zh-CN" sz="2800" b="1" dirty="0">
                <a:solidFill>
                  <a:srgbClr val="FF0000"/>
                </a:solidFill>
                <a:latin typeface="Arial" panose="020B0604020202020204" pitchFamily="34" charset="0"/>
              </a:rPr>
              <a:t>1</a:t>
            </a:r>
            <a:r>
              <a:rPr lang="zh-CN" altLang="en-US" sz="2800" b="1" dirty="0">
                <a:solidFill>
                  <a:srgbClr val="FF0000"/>
                </a:solidFill>
                <a:latin typeface="Arial" panose="020B0604020202020204" pitchFamily="34" charset="0"/>
              </a:rPr>
              <a:t>、读题：</a:t>
            </a:r>
            <a:endParaRPr lang="en-US" altLang="zh-CN" sz="2800" b="1" dirty="0">
              <a:solidFill>
                <a:srgbClr val="FF0000"/>
              </a:solidFill>
              <a:latin typeface="Arial" panose="020B0604020202020204" pitchFamily="34" charset="0"/>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）材料来源：文字，图片；</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）答题关键：冲击</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反应模式；</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3</a:t>
            </a:r>
            <a:r>
              <a:rPr lang="zh-CN" altLang="en-US" sz="2800" dirty="0">
                <a:latin typeface="楷体" panose="02010609060101010101" pitchFamily="49" charset="-122"/>
                <a:ea typeface="楷体" panose="02010609060101010101" pitchFamily="49" charset="-122"/>
              </a:rPr>
              <a:t>）答案构成：观点（对模式的态度）、评析（为什么、怎么样）；</a:t>
            </a:r>
            <a:endParaRPr lang="en-US" altLang="zh-CN" sz="2800" dirty="0">
              <a:latin typeface="楷体" panose="02010609060101010101" pitchFamily="49" charset="-122"/>
              <a:ea typeface="楷体" panose="02010609060101010101" pitchFamily="49" charset="-122"/>
            </a:endParaRPr>
          </a:p>
          <a:p>
            <a:endParaRPr lang="en-US" altLang="zh-CN" sz="2800" dirty="0">
              <a:latin typeface="楷体" panose="02010609060101010101" pitchFamily="49" charset="-122"/>
              <a:ea typeface="楷体" panose="02010609060101010101" pitchFamily="49" charset="-122"/>
            </a:endParaRPr>
          </a:p>
          <a:p>
            <a:r>
              <a:rPr lang="en-US" altLang="zh-CN" sz="2800" b="1" dirty="0">
                <a:solidFill>
                  <a:srgbClr val="FF0000"/>
                </a:solidFill>
                <a:latin typeface="Arial" panose="020B0604020202020204" pitchFamily="34" charset="0"/>
              </a:rPr>
              <a:t>2</a:t>
            </a:r>
            <a:r>
              <a:rPr lang="zh-CN" altLang="en-US" sz="2800" b="1" dirty="0">
                <a:solidFill>
                  <a:srgbClr val="FF0000"/>
                </a:solidFill>
                <a:latin typeface="Arial" panose="020B0604020202020204" pitchFamily="34" charset="0"/>
              </a:rPr>
              <a:t>、延伸：</a:t>
            </a:r>
            <a:endParaRPr lang="en-US" altLang="zh-CN" sz="2800" b="1" dirty="0">
              <a:solidFill>
                <a:srgbClr val="FF0000"/>
              </a:solidFill>
              <a:latin typeface="Arial" panose="020B0604020202020204" pitchFamily="34" charset="0"/>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）切入点：西方冲击、中国反应、自身惰性；</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）联系点：时代背景、逻辑顺序、产生影响；</a:t>
            </a:r>
            <a:endParaRPr lang="en-US" altLang="zh-CN" sz="2800" dirty="0">
              <a:latin typeface="楷体" panose="02010609060101010101" pitchFamily="49" charset="-122"/>
              <a:ea typeface="楷体" panose="02010609060101010101" pitchFamily="49" charset="-122"/>
            </a:endParaRPr>
          </a:p>
          <a:p>
            <a:endParaRPr lang="en-US" altLang="zh-CN" sz="2800" b="1" dirty="0">
              <a:latin typeface="Arial" panose="020B0604020202020204" pitchFamily="34" charset="0"/>
            </a:endParaRPr>
          </a:p>
          <a:p>
            <a:r>
              <a:rPr lang="en-US" altLang="zh-CN" sz="2800" b="1" dirty="0">
                <a:solidFill>
                  <a:srgbClr val="FF0000"/>
                </a:solidFill>
                <a:latin typeface="Arial" panose="020B0604020202020204" pitchFamily="34" charset="0"/>
              </a:rPr>
              <a:t>3</a:t>
            </a:r>
            <a:r>
              <a:rPr lang="zh-CN" altLang="en-US" sz="2800" b="1" dirty="0">
                <a:solidFill>
                  <a:srgbClr val="FF0000"/>
                </a:solidFill>
                <a:latin typeface="Arial" panose="020B0604020202020204" pitchFamily="34" charset="0"/>
              </a:rPr>
              <a:t>、作答：</a:t>
            </a:r>
            <a:r>
              <a:rPr lang="zh-CN" altLang="en-US" sz="2800" dirty="0">
                <a:latin typeface="楷体" panose="02010609060101010101" pitchFamily="49" charset="-122"/>
                <a:ea typeface="楷体" panose="02010609060101010101" pitchFamily="49" charset="-122"/>
              </a:rPr>
              <a:t> 按照格式及要求；</a:t>
            </a:r>
            <a:endParaRPr lang="en-US" altLang="zh-CN" sz="2800" dirty="0">
              <a:latin typeface="楷体" panose="02010609060101010101" pitchFamily="49" charset="-122"/>
              <a:ea typeface="楷体" panose="02010609060101010101" pitchFamily="49" charset="-122"/>
            </a:endParaRPr>
          </a:p>
          <a:p>
            <a:endParaRPr lang="en-US" altLang="zh-CN" sz="2800" b="1" dirty="0">
              <a:latin typeface="Arial" panose="020B0604020202020204" pitchFamily="34" charset="0"/>
            </a:endParaRPr>
          </a:p>
          <a:p>
            <a:endParaRPr lang="en-US" altLang="zh-CN" sz="2800" b="1" dirty="0">
              <a:latin typeface="Arial" panose="020B0604020202020204" pitchFamily="34" charset="0"/>
            </a:endParaRPr>
          </a:p>
          <a:p>
            <a:endParaRPr lang="en-US" altLang="zh-CN" sz="2800"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p:nvPr/>
        </p:nvSpPr>
        <p:spPr>
          <a:xfrm>
            <a:off x="1563712" y="538826"/>
            <a:ext cx="8928100" cy="8216900"/>
          </a:xfrm>
          <a:prstGeom prst="rect">
            <a:avLst/>
          </a:prstGeom>
          <a:noFill/>
          <a:ln w="9525">
            <a:noFill/>
          </a:ln>
        </p:spPr>
        <p:txBody>
          <a:bodyPr>
            <a:spAutoFit/>
          </a:bodyPr>
          <a:lstStyle/>
          <a:p>
            <a:r>
              <a:rPr lang="zh-CN" altLang="en-US" sz="2800" b="1" dirty="0">
                <a:solidFill>
                  <a:srgbClr val="FF0000"/>
                </a:solidFill>
                <a:latin typeface="Arial" panose="020B0604020202020204" pitchFamily="34" charset="0"/>
              </a:rPr>
              <a:t>（答案示例）</a:t>
            </a:r>
            <a:endParaRPr lang="en-US" altLang="zh-CN" sz="2800" b="1" dirty="0">
              <a:solidFill>
                <a:srgbClr val="FF0000"/>
              </a:solidFill>
              <a:latin typeface="Arial" panose="020B0604020202020204" pitchFamily="34" charset="0"/>
            </a:endParaRPr>
          </a:p>
          <a:p>
            <a:r>
              <a:rPr lang="zh-CN" altLang="en-US" sz="2000" dirty="0">
                <a:latin typeface="楷体" panose="02010609060101010101" pitchFamily="49" charset="-122"/>
                <a:ea typeface="楷体" panose="02010609060101010101" pitchFamily="49" charset="-122"/>
              </a:rPr>
              <a:t>答：观点：我认为该模式</a:t>
            </a:r>
            <a:r>
              <a:rPr lang="zh-CN" altLang="zh-CN" sz="2000" dirty="0">
                <a:latin typeface="楷体" panose="02010609060101010101" pitchFamily="49" charset="-122"/>
                <a:ea typeface="楷体" panose="02010609060101010101" pitchFamily="49" charset="-122"/>
              </a:rPr>
              <a:t>有一定的合理性，但忽视了中国社会内部推动社会变化的因素。</a:t>
            </a:r>
            <a:endParaRPr lang="en-US" altLang="zh-CN" sz="2000" dirty="0">
              <a:latin typeface="楷体" panose="02010609060101010101" pitchFamily="49" charset="-122"/>
              <a:ea typeface="楷体" panose="02010609060101010101" pitchFamily="49" charset="-122"/>
            </a:endParaRPr>
          </a:p>
          <a:p>
            <a:r>
              <a:rPr lang="zh-CN" altLang="en-US" sz="2000" dirty="0">
                <a:latin typeface="楷体" panose="02010609060101010101" pitchFamily="49" charset="-122"/>
                <a:ea typeface="楷体" panose="02010609060101010101" pitchFamily="49" charset="-122"/>
              </a:rPr>
              <a:t>评述：（</a:t>
            </a:r>
            <a:r>
              <a:rPr lang="en-US" altLang="zh-CN" sz="2000" dirty="0">
                <a:latin typeface="楷体" panose="02010609060101010101" pitchFamily="49" charset="-122"/>
                <a:ea typeface="楷体" panose="02010609060101010101" pitchFamily="49" charset="-122"/>
              </a:rPr>
              <a:t>1</a:t>
            </a:r>
            <a:r>
              <a:rPr lang="zh-CN" altLang="en-US" sz="2000" dirty="0">
                <a:latin typeface="楷体" panose="02010609060101010101" pitchFamily="49" charset="-122"/>
                <a:ea typeface="楷体" panose="02010609060101010101" pitchFamily="49" charset="-122"/>
              </a:rPr>
              <a:t>）</a:t>
            </a:r>
            <a:r>
              <a:rPr lang="zh-CN" altLang="zh-CN" sz="2000" dirty="0">
                <a:latin typeface="楷体" panose="02010609060101010101" pitchFamily="49" charset="-122"/>
                <a:ea typeface="楷体" panose="02010609060101010101" pitchFamily="49" charset="-122"/>
              </a:rPr>
              <a:t>从题目所给的材料来看，在</a:t>
            </a:r>
            <a:r>
              <a:rPr lang="en-US" altLang="zh-CN" sz="2000" dirty="0">
                <a:latin typeface="楷体" panose="02010609060101010101" pitchFamily="49" charset="-122"/>
                <a:ea typeface="楷体" panose="02010609060101010101" pitchFamily="49" charset="-122"/>
              </a:rPr>
              <a:t> 1856-1860 </a:t>
            </a:r>
            <a:r>
              <a:rPr lang="zh-CN" altLang="zh-CN" sz="2000" dirty="0">
                <a:latin typeface="楷体" panose="02010609060101010101" pitchFamily="49" charset="-122"/>
                <a:ea typeface="楷体" panose="02010609060101010101" pitchFamily="49" charset="-122"/>
              </a:rPr>
              <a:t>年的第二次鸦片战争，清政府内部做出反应形成洋务派，并掀起了一场“师夷长技以自强”的洋务运动；</a:t>
            </a:r>
            <a:r>
              <a:rPr lang="en-US" altLang="zh-CN" sz="2000" dirty="0">
                <a:latin typeface="楷体" panose="02010609060101010101" pitchFamily="49" charset="-122"/>
                <a:ea typeface="楷体" panose="02010609060101010101" pitchFamily="49" charset="-122"/>
              </a:rPr>
              <a:t>1894 </a:t>
            </a:r>
            <a:r>
              <a:rPr lang="zh-CN" altLang="zh-CN" sz="2000" dirty="0">
                <a:latin typeface="楷体" panose="02010609060101010101" pitchFamily="49" charset="-122"/>
                <a:ea typeface="楷体" panose="02010609060101010101" pitchFamily="49" charset="-122"/>
              </a:rPr>
              <a:t>年的甲午中日战争对中国再次形成冲击，引发了戊戌变法运动，学习西方的君主立宪制度，希望走上资本主义道路以挽 救民族危亡；</a:t>
            </a:r>
            <a:r>
              <a:rPr lang="en-US" altLang="zh-CN" sz="2000" dirty="0">
                <a:latin typeface="楷体" panose="02010609060101010101" pitchFamily="49" charset="-122"/>
                <a:ea typeface="楷体" panose="02010609060101010101" pitchFamily="49" charset="-122"/>
              </a:rPr>
              <a:t>1900 </a:t>
            </a:r>
            <a:r>
              <a:rPr lang="zh-CN" altLang="zh-CN" sz="2000" dirty="0">
                <a:latin typeface="楷体" panose="02010609060101010101" pitchFamily="49" charset="-122"/>
                <a:ea typeface="楷体" panose="02010609060101010101" pitchFamily="49" charset="-122"/>
              </a:rPr>
              <a:t>年的八国联军侵华以及《辛丑条约》的签订，使清政府彻底沦为“洋人 的朝廷”，引起国内革命浪潮高涨，通过辛亥革命推翻了清王朝的统治；</a:t>
            </a:r>
            <a:r>
              <a:rPr lang="en-US" altLang="zh-CN" sz="2000" dirty="0">
                <a:latin typeface="楷体" panose="02010609060101010101" pitchFamily="49" charset="-122"/>
                <a:ea typeface="楷体" panose="02010609060101010101" pitchFamily="49" charset="-122"/>
              </a:rPr>
              <a:t>1919 </a:t>
            </a:r>
            <a:r>
              <a:rPr lang="zh-CN" altLang="zh-CN" sz="2000" dirty="0">
                <a:latin typeface="楷体" panose="02010609060101010101" pitchFamily="49" charset="-122"/>
                <a:ea typeface="楷体" panose="02010609060101010101" pitchFamily="49" charset="-122"/>
              </a:rPr>
              <a:t>年巴黎和会上中国外交的失败引发了五四运动，推动中国革命进入新阶段。</a:t>
            </a:r>
            <a:r>
              <a:rPr lang="zh-CN" altLang="en-US" sz="2000" dirty="0">
                <a:latin typeface="楷体" panose="02010609060101010101" pitchFamily="49" charset="-122"/>
                <a:ea typeface="楷体" panose="02010609060101010101" pitchFamily="49" charset="-122"/>
              </a:rPr>
              <a:t>可见</a:t>
            </a:r>
            <a:r>
              <a:rPr lang="zh-CN" altLang="zh-CN" sz="2000" dirty="0">
                <a:latin typeface="楷体" panose="02010609060101010101" pitchFamily="49" charset="-122"/>
                <a:ea typeface="楷体" panose="02010609060101010101" pitchFamily="49" charset="-122"/>
              </a:rPr>
              <a:t>冲击</a:t>
            </a:r>
            <a:r>
              <a:rPr lang="en-US" altLang="zh-CN" sz="2000" dirty="0">
                <a:latin typeface="楷体" panose="02010609060101010101" pitchFamily="49" charset="-122"/>
                <a:ea typeface="楷体" panose="02010609060101010101" pitchFamily="49" charset="-122"/>
              </a:rPr>
              <a:t>---</a:t>
            </a:r>
            <a:r>
              <a:rPr lang="zh-CN" altLang="zh-CN" sz="2000" dirty="0">
                <a:latin typeface="楷体" panose="02010609060101010101" pitchFamily="49" charset="-122"/>
                <a:ea typeface="楷体" panose="02010609060101010101" pitchFamily="49" charset="-122"/>
              </a:rPr>
              <a:t>反应模式有其合理性。</a:t>
            </a:r>
          </a:p>
          <a:p>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2</a:t>
            </a:r>
            <a:r>
              <a:rPr lang="zh-CN" altLang="en-US" sz="2000" dirty="0">
                <a:latin typeface="楷体" panose="02010609060101010101" pitchFamily="49" charset="-122"/>
                <a:ea typeface="楷体" panose="02010609060101010101" pitchFamily="49" charset="-122"/>
              </a:rPr>
              <a:t>）</a:t>
            </a:r>
            <a:r>
              <a:rPr lang="zh-CN" altLang="zh-CN" sz="2000" dirty="0">
                <a:latin typeface="楷体" panose="02010609060101010101" pitchFamily="49" charset="-122"/>
                <a:ea typeface="楷体" panose="02010609060101010101" pitchFamily="49" charset="-122"/>
              </a:rPr>
              <a:t>但是中国社会发生巨大变化，也并非仅靠外部冲击来实现，中国社会内部也蕴含着诸多推动社会变化的因素：从经济上来看，资本主义萌芽在近代之前已经产生并壮大发展；政治上，反封建民主思想在明清之际也已经出现。这一系列现象的出现说明中国社会内部已经孕育着变革的力量并推动中国社会向前发展。</a:t>
            </a:r>
            <a:endParaRPr lang="en-US" altLang="zh-CN" sz="2000" dirty="0">
              <a:latin typeface="楷体" panose="02010609060101010101" pitchFamily="49" charset="-122"/>
              <a:ea typeface="楷体" panose="02010609060101010101" pitchFamily="49" charset="-122"/>
            </a:endParaRPr>
          </a:p>
          <a:p>
            <a:r>
              <a:rPr lang="zh-CN" altLang="en-US" sz="2000" dirty="0">
                <a:latin typeface="楷体" panose="02010609060101010101" pitchFamily="49" charset="-122"/>
                <a:ea typeface="楷体" panose="02010609060101010101" pitchFamily="49" charset="-122"/>
              </a:rPr>
              <a:t>综上：</a:t>
            </a:r>
            <a:r>
              <a:rPr lang="zh-CN" altLang="zh-CN" sz="2000" dirty="0">
                <a:latin typeface="楷体" panose="02010609060101010101" pitchFamily="49" charset="-122"/>
                <a:ea typeface="楷体" panose="02010609060101010101" pitchFamily="49" charset="-122"/>
              </a:rPr>
              <a:t>西方冲击对中国社会近代化有促进作用，但中国社会也有自身内在的发展特点。</a:t>
            </a:r>
          </a:p>
          <a:p>
            <a:endParaRPr lang="zh-CN" altLang="zh-CN" sz="2000" dirty="0">
              <a:latin typeface="楷体" panose="02010609060101010101" pitchFamily="49" charset="-122"/>
              <a:ea typeface="楷体" panose="02010609060101010101" pitchFamily="49" charset="-122"/>
            </a:endParaRPr>
          </a:p>
          <a:p>
            <a:endParaRPr lang="en-US" altLang="zh-CN" sz="2800" b="1" dirty="0">
              <a:latin typeface="楷体" panose="02010609060101010101" pitchFamily="49" charset="-122"/>
              <a:ea typeface="楷体" panose="02010609060101010101" pitchFamily="49" charset="-122"/>
            </a:endParaRPr>
          </a:p>
          <a:p>
            <a:endParaRPr lang="en-US" altLang="zh-CN" sz="2800" b="1" dirty="0">
              <a:latin typeface="楷体" panose="02010609060101010101" pitchFamily="49" charset="-122"/>
              <a:ea typeface="楷体" panose="02010609060101010101" pitchFamily="49" charset="-122"/>
            </a:endParaRPr>
          </a:p>
          <a:p>
            <a:endParaRPr lang="en-US" altLang="zh-CN" sz="2800" b="1" dirty="0">
              <a:latin typeface="Arial" panose="020B0604020202020204" pitchFamily="34" charset="0"/>
            </a:endParaRPr>
          </a:p>
          <a:p>
            <a:endParaRPr lang="en-US" altLang="zh-CN" sz="2800"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p:nvPr/>
        </p:nvSpPr>
        <p:spPr>
          <a:xfrm>
            <a:off x="1558925" y="620713"/>
            <a:ext cx="8929688" cy="7847330"/>
          </a:xfrm>
          <a:prstGeom prst="rect">
            <a:avLst/>
          </a:prstGeom>
          <a:noFill/>
          <a:ln w="9525">
            <a:noFill/>
          </a:ln>
        </p:spPr>
        <p:txBody>
          <a:bodyPr>
            <a:spAutoFit/>
          </a:bodyPr>
          <a:lstStyle/>
          <a:p>
            <a:r>
              <a:rPr lang="zh-CN" altLang="en-US" sz="2800" b="1" dirty="0">
                <a:solidFill>
                  <a:srgbClr val="FF0000"/>
                </a:solidFill>
                <a:latin typeface="Arial" panose="020B0604020202020204" pitchFamily="34" charset="0"/>
              </a:rPr>
              <a:t>模板总结</a:t>
            </a:r>
            <a:endParaRPr lang="en-US" altLang="zh-CN" sz="2800" b="1" dirty="0">
              <a:solidFill>
                <a:srgbClr val="FF0000"/>
              </a:solidFill>
              <a:latin typeface="Arial" panose="020B0604020202020204" pitchFamily="34" charset="0"/>
            </a:endParaRPr>
          </a:p>
          <a:p>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、此类试题大概</a:t>
            </a:r>
            <a:r>
              <a:rPr lang="zh-CN" altLang="zh-CN" sz="2800" dirty="0">
                <a:latin typeface="楷体" panose="02010609060101010101" pitchFamily="49" charset="-122"/>
                <a:ea typeface="楷体" panose="02010609060101010101" pitchFamily="49" charset="-122"/>
              </a:rPr>
              <a:t>可以概括为</a:t>
            </a:r>
            <a:r>
              <a:rPr lang="zh-CN" altLang="en-US" sz="2800" dirty="0">
                <a:latin typeface="楷体" panose="02010609060101010101" pitchFamily="49" charset="-122"/>
                <a:ea typeface="楷体" panose="02010609060101010101" pitchFamily="49" charset="-122"/>
              </a:rPr>
              <a:t>三步：</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首先表明自己的</a:t>
            </a:r>
            <a:r>
              <a:rPr lang="zh-CN" altLang="en-US" sz="2800" dirty="0">
                <a:latin typeface="楷体" panose="02010609060101010101" pitchFamily="49" charset="-122"/>
                <a:ea typeface="楷体" panose="02010609060101010101" pitchFamily="49" charset="-122"/>
              </a:rPr>
              <a:t>立场</a:t>
            </a:r>
            <a:r>
              <a:rPr lang="zh-CN" altLang="zh-CN" sz="2800" dirty="0">
                <a:latin typeface="楷体" panose="02010609060101010101" pitchFamily="49" charset="-122"/>
                <a:ea typeface="楷体" panose="02010609060101010101" pitchFamily="49" charset="-122"/>
              </a:rPr>
              <a:t>。不能写“我同意材料中的观点或我同意作者的观点”，一定要有自己明确的观点，不要对观点进行辩证分析。观点表述要准确且简洁。</a:t>
            </a: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用史实来论证自己的观点。要求史实准确，史论结合，要注意层次、角度的多样性。</a:t>
            </a: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3</a:t>
            </a:r>
            <a:r>
              <a:rPr lang="zh-CN" altLang="en-US"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总结重申自己的观点。史观分析法在答题中的运用是“点睛之笔”，将会使考生的答案说理更为透彻，立意更为高远和丰满。因此，总结争取能上升到历史学科素养所要求的理论高度。</a:t>
            </a:r>
          </a:p>
          <a:p>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、注意具体情况具体分析。</a:t>
            </a:r>
            <a:endParaRPr lang="en-US" altLang="zh-CN" sz="2800" dirty="0">
              <a:latin typeface="楷体" panose="02010609060101010101" pitchFamily="49" charset="-122"/>
              <a:ea typeface="楷体" panose="02010609060101010101" pitchFamily="49" charset="-122"/>
            </a:endParaRPr>
          </a:p>
          <a:p>
            <a:endParaRPr lang="en-US" altLang="zh-CN" sz="2800" b="1" dirty="0">
              <a:latin typeface="Arial" panose="020B0604020202020204" pitchFamily="34" charset="0"/>
            </a:endParaRPr>
          </a:p>
          <a:p>
            <a:endParaRPr lang="en-US" altLang="zh-CN" sz="2800" b="1" dirty="0">
              <a:latin typeface="Arial" panose="020B0604020202020204" pitchFamily="34" charset="0"/>
            </a:endParaRPr>
          </a:p>
          <a:p>
            <a:endParaRPr lang="en-US" altLang="zh-CN" sz="2800" b="1" dirty="0">
              <a:latin typeface="Arial" panose="020B0604020202020204" pitchFamily="34" charset="0"/>
            </a:endParaRPr>
          </a:p>
          <a:p>
            <a:endParaRPr lang="en-US" altLang="zh-CN" sz="2800" b="1" dirty="0">
              <a:latin typeface="Arial" panose="020B0604020202020204" pitchFamily="34" charset="0"/>
            </a:endParaRPr>
          </a:p>
          <a:p>
            <a:endParaRPr lang="en-US" altLang="zh-CN" sz="2800"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p:nvPr/>
        </p:nvSpPr>
        <p:spPr>
          <a:xfrm>
            <a:off x="1527175" y="621348"/>
            <a:ext cx="9107488" cy="1506855"/>
          </a:xfrm>
          <a:prstGeom prst="rect">
            <a:avLst/>
          </a:prstGeom>
          <a:noFill/>
          <a:ln w="9525">
            <a:noFill/>
          </a:ln>
        </p:spPr>
        <p:txBody>
          <a:bodyPr anchor="ctr">
            <a:spAutoFit/>
          </a:bodyPr>
          <a:lstStyle/>
          <a:p>
            <a:r>
              <a:rPr lang="zh-CN" altLang="en-US" sz="2800" b="1" dirty="0">
                <a:latin typeface="Times New Roman" panose="02020603050405020304" pitchFamily="18" charset="0"/>
                <a:ea typeface="宋体" panose="02010600030101010101" pitchFamily="2" charset="-122"/>
              </a:rPr>
              <a:t>（</a:t>
            </a:r>
            <a:r>
              <a:rPr lang="zh-CN" altLang="en-US" sz="2800" b="1" dirty="0">
                <a:solidFill>
                  <a:srgbClr val="FF0000"/>
                </a:solidFill>
                <a:latin typeface="Times New Roman" panose="02020603050405020304" pitchFamily="18" charset="0"/>
                <a:ea typeface="宋体" panose="02010600030101010101" pitchFamily="2" charset="-122"/>
              </a:rPr>
              <a:t>论文类型</a:t>
            </a:r>
            <a:r>
              <a:rPr lang="zh-CN" altLang="en-US" sz="2800" b="1" dirty="0">
                <a:latin typeface="Times New Roman" panose="02020603050405020304" pitchFamily="18" charset="0"/>
                <a:ea typeface="宋体" panose="02010600030101010101" pitchFamily="2" charset="-122"/>
              </a:rPr>
              <a:t>典型例题：</a:t>
            </a:r>
            <a:r>
              <a:rPr lang="en-US" altLang="zh-CN" sz="2800" b="1" dirty="0">
                <a:latin typeface="Times New Roman" panose="02020603050405020304" pitchFamily="18" charset="0"/>
                <a:ea typeface="宋体" panose="02010600030101010101" pitchFamily="2" charset="-122"/>
              </a:rPr>
              <a:t>2017</a:t>
            </a:r>
            <a:r>
              <a:rPr lang="zh-CN" altLang="en-US" sz="2800" b="1" dirty="0">
                <a:latin typeface="Times New Roman" panose="02020603050405020304" pitchFamily="18" charset="0"/>
                <a:ea typeface="宋体" panose="02010600030101010101" pitchFamily="2" charset="-122"/>
              </a:rPr>
              <a:t>年全国一卷</a:t>
            </a:r>
            <a:r>
              <a:rPr lang="zh-CN" altLang="en-US" sz="2800" b="1"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   </a:t>
            </a:r>
            <a:endParaRPr lang="en-US" altLang="zh-CN" sz="2800" b="1" dirty="0">
              <a:latin typeface="楷体" panose="02010609060101010101" pitchFamily="49" charset="-122"/>
              <a:ea typeface="楷体" panose="02010609060101010101" pitchFamily="49" charset="-122"/>
            </a:endParaRPr>
          </a:p>
          <a:p>
            <a:endParaRPr lang="zh-CN" altLang="en-US" dirty="0">
              <a:latin typeface="Arial" panose="020B0604020202020204" pitchFamily="34" charset="0"/>
            </a:endParaRPr>
          </a:p>
          <a:p>
            <a:endParaRPr lang="zh-CN" altLang="en-US" dirty="0">
              <a:latin typeface="Arial" panose="020B0604020202020204" pitchFamily="34" charset="0"/>
            </a:endParaRPr>
          </a:p>
        </p:txBody>
      </p:sp>
      <p:graphicFrame>
        <p:nvGraphicFramePr>
          <p:cNvPr id="32771" name="表格 32770"/>
          <p:cNvGraphicFramePr/>
          <p:nvPr/>
        </p:nvGraphicFramePr>
        <p:xfrm>
          <a:off x="1631950" y="1123950"/>
          <a:ext cx="8928100" cy="3673792"/>
        </p:xfrm>
        <a:graphic>
          <a:graphicData uri="http://schemas.openxmlformats.org/drawingml/2006/table">
            <a:tbl>
              <a:tblPr/>
              <a:tblGrid>
                <a:gridCol w="647700"/>
                <a:gridCol w="4895850"/>
                <a:gridCol w="3384550"/>
              </a:tblGrid>
              <a:tr h="279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algn="ctr" defTabSz="685800" eaLnBrk="1" hangingPunct="1">
                        <a:buNone/>
                      </a:pPr>
                      <a:r>
                        <a:rPr lang="zh-CN" altLang="en-US" b="1" dirty="0">
                          <a:latin typeface="楷体" panose="02010609060101010101" pitchFamily="49" charset="-122"/>
                          <a:ea typeface="楷体" panose="02010609060101010101" pitchFamily="49" charset="-122"/>
                        </a:rPr>
                        <a:t>时间</a:t>
                      </a: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algn="ctr" defTabSz="685800" eaLnBrk="1" hangingPunct="1">
                        <a:buNone/>
                      </a:pPr>
                      <a:r>
                        <a:rPr lang="zh-CN" altLang="en-US" b="1" dirty="0">
                          <a:latin typeface="楷体" panose="02010609060101010101" pitchFamily="49" charset="-122"/>
                          <a:ea typeface="楷体" panose="02010609060101010101" pitchFamily="49" charset="-122"/>
                        </a:rPr>
                        <a:t>中国</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algn="ctr" defTabSz="685800" eaLnBrk="1" hangingPunct="1">
                        <a:buNone/>
                      </a:pPr>
                      <a:r>
                        <a:rPr lang="zh-CN" altLang="en-US" b="1" dirty="0">
                          <a:latin typeface="楷体" panose="02010609060101010101" pitchFamily="49" charset="-122"/>
                          <a:ea typeface="楷体" panose="02010609060101010101" pitchFamily="49" charset="-122"/>
                        </a:rPr>
                        <a:t>外国</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6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en-US" altLang="zh-CN" b="1" dirty="0">
                          <a:latin typeface="楷体" panose="02010609060101010101" pitchFamily="49" charset="-122"/>
                          <a:ea typeface="楷体" panose="02010609060101010101" pitchFamily="49" charset="-122"/>
                        </a:rPr>
                        <a:t>14</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15</a:t>
                      </a:r>
                      <a:r>
                        <a:rPr lang="zh-CN" altLang="en-US" b="1" dirty="0">
                          <a:latin typeface="楷体" panose="02010609060101010101" pitchFamily="49" charset="-122"/>
                          <a:ea typeface="楷体" panose="02010609060101010101" pitchFamily="49" charset="-122"/>
                        </a:rPr>
                        <a:t>世纪</a:t>
                      </a: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朱元璋在位期间，与占城、爪哇、暹罗等</a:t>
                      </a:r>
                      <a:r>
                        <a:rPr lang="en-US" altLang="zh-CN" b="1" dirty="0">
                          <a:latin typeface="楷体" panose="02010609060101010101" pitchFamily="49" charset="-122"/>
                          <a:ea typeface="楷体" panose="02010609060101010101" pitchFamily="49" charset="-122"/>
                        </a:rPr>
                        <a:t>30</a:t>
                      </a:r>
                      <a:r>
                        <a:rPr lang="zh-CN" altLang="en-US" b="1" dirty="0">
                          <a:latin typeface="楷体" panose="02010609060101010101" pitchFamily="49" charset="-122"/>
                          <a:ea typeface="楷体" panose="02010609060101010101" pitchFamily="49" charset="-122"/>
                        </a:rPr>
                        <a:t>余国进行官方贸易。废除丞相制度。郑和七下西洋，是世界航海史和中国古代对外交往史上的壮举。</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德国人古登堡发明了最早的印刷机。哥伦布到达美洲大陆。佛罗伦萨</a:t>
                      </a:r>
                      <a:r>
                        <a:rPr lang="en-US" altLang="zh-CN" b="1" dirty="0">
                          <a:latin typeface="楷体" panose="02010609060101010101" pitchFamily="49" charset="-122"/>
                          <a:ea typeface="楷体" panose="02010609060101010101" pitchFamily="49" charset="-122"/>
                        </a:rPr>
                        <a:t>200</a:t>
                      </a:r>
                      <a:r>
                        <a:rPr lang="zh-CN" altLang="en-US" b="1" dirty="0">
                          <a:latin typeface="楷体" panose="02010609060101010101" pitchFamily="49" charset="-122"/>
                          <a:ea typeface="楷体" panose="02010609060101010101" pitchFamily="49" charset="-122"/>
                        </a:rPr>
                        <a:t>余家纺织工场雇佣</a:t>
                      </a:r>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万余名工人。</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1128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en-US" altLang="zh-CN" b="1" dirty="0">
                          <a:latin typeface="楷体" panose="02010609060101010101" pitchFamily="49" charset="-122"/>
                          <a:ea typeface="楷体" panose="02010609060101010101" pitchFamily="49" charset="-122"/>
                        </a:rPr>
                        <a:t>16</a:t>
                      </a:r>
                      <a:r>
                        <a:rPr lang="zh-CN" altLang="en-US" b="1" dirty="0">
                          <a:latin typeface="楷体" panose="02010609060101010101" pitchFamily="49" charset="-122"/>
                          <a:ea typeface="楷体" panose="02010609060101010101" pitchFamily="49" charset="-122"/>
                        </a:rPr>
                        <a:t>世纪</a:t>
                      </a: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张居正进行赋役合一、统一征银的“一条鞭法”改革。李时珍</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本草纲目</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刊刻。玉米、番薯、马铃薯等高产作物传入中国。汤显祖出生，代表作</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牡丹亭</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表现男女主人公冲破礼教束缚，追求爱情自由。</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哥白尼提出“太阳中心说”。意大利传教士利玛窦到中国，传播了西方自然科学知识。莎士比亚出生，代表作</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哈姆雷特</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en-US" altLang="zh-CN" b="1" dirty="0">
                          <a:latin typeface="楷体" panose="02010609060101010101" pitchFamily="49" charset="-122"/>
                          <a:ea typeface="楷体" panose="02010609060101010101" pitchFamily="49" charset="-122"/>
                        </a:rPr>
                        <a:t>17</a:t>
                      </a:r>
                      <a:r>
                        <a:rPr lang="zh-CN" altLang="en-US" b="1" dirty="0">
                          <a:latin typeface="楷体" panose="02010609060101010101" pitchFamily="49" charset="-122"/>
                          <a:ea typeface="楷体" panose="02010609060101010101" pitchFamily="49" charset="-122"/>
                        </a:rPr>
                        <a:t>世纪</a:t>
                      </a: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朱子学在日本为官方推崇，成为显学。茶叶大量输往欧洲。宋应星</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天工开物</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刊刻。美洲白银大量流入中国。郑成功收复台湾。</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defTabSz="685800" eaLnBrk="1" hangingPunct="1">
                        <a:buNone/>
                      </a:pPr>
                      <a:r>
                        <a:rPr lang="zh-CN" altLang="en-US" b="1" dirty="0">
                          <a:latin typeface="楷体" panose="02010609060101010101" pitchFamily="49" charset="-122"/>
                          <a:ea typeface="楷体" panose="02010609060101010101" pitchFamily="49" charset="-122"/>
                        </a:rPr>
                        <a:t>英国入侵印度，英属东印度公司在印度开展殖民活动。英国早期移民乘“五月花号”到达北美。</a:t>
                      </a: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2793" name="TextBox 2"/>
          <p:cNvSpPr txBox="1"/>
          <p:nvPr/>
        </p:nvSpPr>
        <p:spPr>
          <a:xfrm>
            <a:off x="1631950" y="5013325"/>
            <a:ext cx="8928100" cy="923925"/>
          </a:xfrm>
          <a:prstGeom prst="rect">
            <a:avLst/>
          </a:prstGeom>
          <a:noFill/>
          <a:ln w="9525">
            <a:noFill/>
          </a:ln>
        </p:spPr>
        <p:txBody>
          <a:bodyPr>
            <a:spAutoFit/>
          </a:bodyPr>
          <a:lstStyle/>
          <a:p>
            <a:r>
              <a:rPr lang="en-US" altLang="zh-CN" b="1" dirty="0">
                <a:solidFill>
                  <a:srgbClr val="3E3E3E"/>
                </a:solidFill>
                <a:latin typeface="楷体" panose="02010609060101010101" pitchFamily="49" charset="-122"/>
                <a:ea typeface="楷体" panose="02010609060101010101" pitchFamily="49" charset="-122"/>
              </a:rPr>
              <a:t> ——</a:t>
            </a:r>
            <a:r>
              <a:rPr lang="zh-CN" altLang="en-US" b="1" dirty="0">
                <a:solidFill>
                  <a:srgbClr val="3E3E3E"/>
                </a:solidFill>
                <a:latin typeface="楷体" panose="02010609060101010101" pitchFamily="49" charset="-122"/>
                <a:ea typeface="楷体" panose="02010609060101010101" pitchFamily="49" charset="-122"/>
              </a:rPr>
              <a:t>据李亚凡编</a:t>
            </a:r>
            <a:r>
              <a:rPr lang="en-US" altLang="zh-CN" b="1" dirty="0">
                <a:solidFill>
                  <a:srgbClr val="3E3E3E"/>
                </a:solidFill>
                <a:latin typeface="楷体" panose="02010609060101010101" pitchFamily="49" charset="-122"/>
                <a:ea typeface="楷体" panose="02010609060101010101" pitchFamily="49" charset="-122"/>
              </a:rPr>
              <a:t>《</a:t>
            </a:r>
            <a:r>
              <a:rPr lang="zh-CN" altLang="en-US" b="1" dirty="0">
                <a:solidFill>
                  <a:srgbClr val="3E3E3E"/>
                </a:solidFill>
                <a:latin typeface="楷体" panose="02010609060101010101" pitchFamily="49" charset="-122"/>
                <a:ea typeface="楷体" panose="02010609060101010101" pitchFamily="49" charset="-122"/>
              </a:rPr>
              <a:t>世界历史年表</a:t>
            </a:r>
            <a:r>
              <a:rPr lang="en-US" altLang="zh-CN" b="1" dirty="0">
                <a:solidFill>
                  <a:srgbClr val="3E3E3E"/>
                </a:solidFill>
                <a:latin typeface="楷体" panose="02010609060101010101" pitchFamily="49" charset="-122"/>
                <a:ea typeface="楷体" panose="02010609060101010101" pitchFamily="49" charset="-122"/>
              </a:rPr>
              <a:t>》</a:t>
            </a:r>
            <a:r>
              <a:rPr lang="zh-CN" altLang="en-US" b="1" dirty="0">
                <a:solidFill>
                  <a:srgbClr val="3E3E3E"/>
                </a:solidFill>
                <a:latin typeface="楷体" panose="02010609060101010101" pitchFamily="49" charset="-122"/>
                <a:ea typeface="楷体" panose="02010609060101010101" pitchFamily="49" charset="-122"/>
              </a:rPr>
              <a:t>等</a:t>
            </a:r>
          </a:p>
          <a:p>
            <a:r>
              <a:rPr lang="zh-CN" altLang="en-US" b="1" dirty="0">
                <a:solidFill>
                  <a:srgbClr val="3E3E3E"/>
                </a:solidFill>
                <a:latin typeface="楷体" panose="02010609060101010101" pitchFamily="49" charset="-122"/>
                <a:ea typeface="楷体" panose="02010609060101010101" pitchFamily="49" charset="-122"/>
              </a:rPr>
              <a:t>    表</a:t>
            </a:r>
            <a:r>
              <a:rPr lang="en-US" altLang="zh-CN" b="1" dirty="0">
                <a:solidFill>
                  <a:srgbClr val="3E3E3E"/>
                </a:solidFill>
                <a:latin typeface="楷体" panose="02010609060101010101" pitchFamily="49" charset="-122"/>
                <a:ea typeface="楷体" panose="02010609060101010101" pitchFamily="49" charset="-122"/>
              </a:rPr>
              <a:t>4</a:t>
            </a:r>
            <a:r>
              <a:rPr lang="zh-CN" altLang="en-US" b="1" dirty="0">
                <a:solidFill>
                  <a:srgbClr val="3E3E3E"/>
                </a:solidFill>
                <a:latin typeface="楷体" panose="02010609060101010101" pitchFamily="49" charset="-122"/>
                <a:ea typeface="楷体" panose="02010609060101010101" pitchFamily="49" charset="-122"/>
              </a:rPr>
              <a:t>为</a:t>
            </a:r>
            <a:r>
              <a:rPr lang="en-US" altLang="zh-CN" b="1" dirty="0">
                <a:solidFill>
                  <a:srgbClr val="3E3E3E"/>
                </a:solidFill>
                <a:latin typeface="楷体" panose="02010609060101010101" pitchFamily="49" charset="-122"/>
                <a:ea typeface="楷体" panose="02010609060101010101" pitchFamily="49" charset="-122"/>
              </a:rPr>
              <a:t>14</a:t>
            </a:r>
            <a:r>
              <a:rPr lang="zh-CN" altLang="en-US" b="1" dirty="0">
                <a:solidFill>
                  <a:srgbClr val="3E3E3E"/>
                </a:solidFill>
                <a:latin typeface="楷体" panose="02010609060101010101" pitchFamily="49" charset="-122"/>
                <a:ea typeface="楷体" panose="02010609060101010101" pitchFamily="49" charset="-122"/>
              </a:rPr>
              <a:t>～</a:t>
            </a:r>
            <a:r>
              <a:rPr lang="en-US" altLang="zh-CN" b="1" dirty="0">
                <a:solidFill>
                  <a:srgbClr val="3E3E3E"/>
                </a:solidFill>
                <a:latin typeface="楷体" panose="02010609060101010101" pitchFamily="49" charset="-122"/>
                <a:ea typeface="楷体" panose="02010609060101010101" pitchFamily="49" charset="-122"/>
              </a:rPr>
              <a:t>17</a:t>
            </a:r>
            <a:r>
              <a:rPr lang="zh-CN" altLang="en-US" b="1" dirty="0">
                <a:solidFill>
                  <a:srgbClr val="3E3E3E"/>
                </a:solidFill>
                <a:latin typeface="楷体" panose="02010609060101010101" pitchFamily="49" charset="-122"/>
                <a:ea typeface="楷体" panose="02010609060101010101" pitchFamily="49" charset="-122"/>
              </a:rPr>
              <a:t>世纪中外历史事件简表。从</a:t>
            </a:r>
            <a:r>
              <a:rPr lang="zh-CN" altLang="en-US" b="1" dirty="0">
                <a:solidFill>
                  <a:srgbClr val="FF0000"/>
                </a:solidFill>
                <a:latin typeface="楷体" panose="02010609060101010101" pitchFamily="49" charset="-122"/>
                <a:ea typeface="楷体" panose="02010609060101010101" pitchFamily="49" charset="-122"/>
              </a:rPr>
              <a:t>表中</a:t>
            </a:r>
            <a:r>
              <a:rPr lang="zh-CN" altLang="en-US" b="1" dirty="0">
                <a:solidFill>
                  <a:srgbClr val="3E3E3E"/>
                </a:solidFill>
                <a:latin typeface="楷体" panose="02010609060101010101" pitchFamily="49" charset="-122"/>
                <a:ea typeface="楷体" panose="02010609060101010101" pitchFamily="49" charset="-122"/>
              </a:rPr>
              <a:t>提取</a:t>
            </a:r>
            <a:r>
              <a:rPr lang="zh-CN" altLang="en-US" b="1" dirty="0">
                <a:solidFill>
                  <a:srgbClr val="FF0000"/>
                </a:solidFill>
                <a:latin typeface="楷体" panose="02010609060101010101" pitchFamily="49" charset="-122"/>
                <a:ea typeface="楷体" panose="02010609060101010101" pitchFamily="49" charset="-122"/>
              </a:rPr>
              <a:t>相互关联</a:t>
            </a:r>
            <a:r>
              <a:rPr lang="zh-CN" altLang="en-US" b="1" dirty="0">
                <a:solidFill>
                  <a:srgbClr val="3E3E3E"/>
                </a:solidFill>
                <a:latin typeface="楷体" panose="02010609060101010101" pitchFamily="49" charset="-122"/>
                <a:ea typeface="楷体" panose="02010609060101010101" pitchFamily="49" charset="-122"/>
              </a:rPr>
              <a:t>的</a:t>
            </a:r>
            <a:r>
              <a:rPr lang="zh-CN" altLang="en-US" b="1" dirty="0">
                <a:solidFill>
                  <a:srgbClr val="FF0000"/>
                </a:solidFill>
                <a:latin typeface="楷体" panose="02010609060101010101" pitchFamily="49" charset="-122"/>
                <a:ea typeface="楷体" panose="02010609060101010101" pitchFamily="49" charset="-122"/>
              </a:rPr>
              <a:t>中外</a:t>
            </a:r>
            <a:r>
              <a:rPr lang="zh-CN" altLang="en-US" b="1" dirty="0">
                <a:solidFill>
                  <a:srgbClr val="3E3E3E"/>
                </a:solidFill>
                <a:latin typeface="楷体" panose="02010609060101010101" pitchFamily="49" charset="-122"/>
                <a:ea typeface="楷体" panose="02010609060101010101" pitchFamily="49" charset="-122"/>
              </a:rPr>
              <a:t>历史信息，自拟</a:t>
            </a:r>
            <a:r>
              <a:rPr lang="zh-CN" altLang="en-US" b="1" dirty="0">
                <a:solidFill>
                  <a:srgbClr val="FF0000"/>
                </a:solidFill>
                <a:latin typeface="楷体" panose="02010609060101010101" pitchFamily="49" charset="-122"/>
                <a:ea typeface="楷体" panose="02010609060101010101" pitchFamily="49" charset="-122"/>
              </a:rPr>
              <a:t>论题</a:t>
            </a:r>
            <a:r>
              <a:rPr lang="zh-CN" altLang="en-US" b="1" dirty="0">
                <a:solidFill>
                  <a:srgbClr val="3E3E3E"/>
                </a:solidFill>
                <a:latin typeface="楷体" panose="02010609060101010101" pitchFamily="49" charset="-122"/>
                <a:ea typeface="楷体" panose="02010609060101010101" pitchFamily="49" charset="-122"/>
              </a:rPr>
              <a:t>，并结合所学知识予以</a:t>
            </a:r>
            <a:r>
              <a:rPr lang="zh-CN" altLang="en-US" b="1" dirty="0">
                <a:solidFill>
                  <a:srgbClr val="FF0000"/>
                </a:solidFill>
                <a:latin typeface="楷体" panose="02010609060101010101" pitchFamily="49" charset="-122"/>
                <a:ea typeface="楷体" panose="02010609060101010101" pitchFamily="49" charset="-122"/>
              </a:rPr>
              <a:t>阐述</a:t>
            </a:r>
            <a:r>
              <a:rPr lang="zh-CN" altLang="en-US" b="1" dirty="0">
                <a:solidFill>
                  <a:srgbClr val="3E3E3E"/>
                </a:solidFill>
                <a:latin typeface="楷体" panose="02010609060101010101" pitchFamily="49" charset="-122"/>
                <a:ea typeface="楷体" panose="02010609060101010101" pitchFamily="49" charset="-122"/>
              </a:rPr>
              <a:t>。（要求：写明论题，中外关联，史论结合。）</a:t>
            </a:r>
            <a:endParaRPr lang="zh-CN" altLang="en-US"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矩形 2"/>
          <p:cNvSpPr>
            <a:spLocks noChangeArrowheads="1"/>
          </p:cNvSpPr>
          <p:nvPr/>
        </p:nvSpPr>
        <p:spPr bwMode="auto">
          <a:xfrm>
            <a:off x="3886200" y="2590800"/>
            <a:ext cx="4572000" cy="395605"/>
          </a:xfrm>
          <a:prstGeom prst="rect">
            <a:avLst/>
          </a:prstGeom>
          <a:noFill/>
          <a:ln w="9525">
            <a:noFill/>
            <a:miter lim="800000"/>
          </a:ln>
        </p:spPr>
        <p:txBody>
          <a:bodyPr>
            <a:spAutoFit/>
          </a:bodyPr>
          <a:lstStyle/>
          <a:p>
            <a:pPr marL="273050" indent="-273050">
              <a:lnSpc>
                <a:spcPct val="110000"/>
              </a:lnSpc>
            </a:pPr>
            <a:r>
              <a:rPr lang="en-US" b="1">
                <a:solidFill>
                  <a:srgbClr val="0000FF"/>
                </a:solidFill>
                <a:latin typeface="微软雅黑" panose="020B0503020204020204" charset="-122"/>
                <a:ea typeface="微软雅黑" panose="020B0503020204020204" charset="-122"/>
              </a:rPr>
              <a:t> </a:t>
            </a:r>
            <a:endParaRPr lang="en-US">
              <a:ea typeface="PMingLiU" panose="02020300000000000000" pitchFamily="18" charset="-120"/>
            </a:endParaRPr>
          </a:p>
        </p:txBody>
      </p:sp>
      <p:sp>
        <p:nvSpPr>
          <p:cNvPr id="24580" name="矩形 3"/>
          <p:cNvSpPr/>
          <p:nvPr/>
        </p:nvSpPr>
        <p:spPr>
          <a:xfrm>
            <a:off x="2855913" y="2212975"/>
            <a:ext cx="7561262" cy="2183765"/>
          </a:xfrm>
          <a:prstGeom prst="rect">
            <a:avLst/>
          </a:prstGeom>
          <a:noFill/>
          <a:ln w="9525">
            <a:noFill/>
            <a:miter/>
          </a:ln>
        </p:spPr>
        <p:txBody>
          <a:bodyPr>
            <a:spAutoFit/>
          </a:bodyPr>
          <a:lstStyle/>
          <a:p>
            <a:r>
              <a:rPr lang="zh-CN" sz="4400" b="1" noProof="1">
                <a:ea typeface="PMingLiU" panose="02020300000000000000" pitchFamily="18" charset="-120"/>
              </a:rPr>
              <a:t>        </a:t>
            </a:r>
            <a:r>
              <a:rPr lang="zh-CN" sz="4800" b="1" noProof="1">
                <a:solidFill>
                  <a:srgbClr val="0000FF"/>
                </a:solidFill>
                <a:effectLst>
                  <a:outerShdw blurRad="38100" dist="38100" dir="2700000" algn="tl">
                    <a:srgbClr val="000000"/>
                  </a:outerShdw>
                </a:effectLst>
                <a:latin typeface="黑体" panose="02010600030101010101" pitchFamily="49" charset="-122"/>
                <a:ea typeface="黑体" panose="02010600030101010101" pitchFamily="49" charset="-122"/>
              </a:rPr>
              <a:t> </a:t>
            </a:r>
          </a:p>
          <a:p>
            <a:endParaRPr lang="zh-CN" sz="4800" b="1" noProof="1">
              <a:solidFill>
                <a:srgbClr val="0000FF"/>
              </a:solidFill>
              <a:effectLst>
                <a:outerShdw blurRad="38100" dist="38100" dir="2700000" algn="tl">
                  <a:srgbClr val="000000"/>
                </a:outerShdw>
              </a:effectLst>
              <a:latin typeface="黑体" panose="02010600030101010101" pitchFamily="49" charset="-122"/>
              <a:ea typeface="黑体" panose="02010600030101010101" pitchFamily="49" charset="-122"/>
            </a:endParaRPr>
          </a:p>
          <a:p>
            <a:r>
              <a:rPr lang="zh-CN" altLang="en-US" sz="4000" b="1" i="1" noProof="1">
                <a:solidFill>
                  <a:srgbClr val="C00000"/>
                </a:solidFill>
                <a:effectLst>
                  <a:outerShdw blurRad="38100" dist="38100" dir="2700000" algn="tl">
                    <a:srgbClr val="000000"/>
                  </a:outerShdw>
                </a:effectLst>
                <a:latin typeface="黑体" panose="02010600030101010101" pitchFamily="49" charset="-122"/>
                <a:ea typeface="黑体" panose="02010600030101010101" pitchFamily="49" charset="-122"/>
              </a:rPr>
              <a:t>      </a:t>
            </a:r>
          </a:p>
        </p:txBody>
      </p:sp>
      <p:sp>
        <p:nvSpPr>
          <p:cNvPr id="24581" name="内容占位符 3"/>
          <p:cNvSpPr>
            <a:spLocks noChangeArrowheads="1"/>
          </p:cNvSpPr>
          <p:nvPr/>
        </p:nvSpPr>
        <p:spPr bwMode="auto">
          <a:xfrm>
            <a:off x="4943475" y="2492375"/>
            <a:ext cx="2665413" cy="2155825"/>
          </a:xfrm>
          <a:prstGeom prst="ellipse">
            <a:avLst/>
          </a:prstGeom>
          <a:gradFill rotWithShape="0">
            <a:gsLst>
              <a:gs pos="0">
                <a:srgbClr val="000000"/>
              </a:gs>
              <a:gs pos="39999">
                <a:srgbClr val="0A128C"/>
              </a:gs>
              <a:gs pos="70000">
                <a:srgbClr val="181CC7"/>
              </a:gs>
              <a:gs pos="88000">
                <a:srgbClr val="7005D4"/>
              </a:gs>
              <a:gs pos="100000">
                <a:srgbClr val="8C3D91"/>
              </a:gs>
              <a:gs pos="100000">
                <a:srgbClr val="8C3D91"/>
              </a:gs>
              <a:gs pos="100000">
                <a:srgbClr val="8C3D91"/>
              </a:gs>
              <a:gs pos="100000">
                <a:srgbClr val="8C3D91"/>
              </a:gs>
            </a:gsLst>
            <a:lin ang="5400000"/>
          </a:gradFill>
          <a:ln w="38100">
            <a:solidFill>
              <a:srgbClr val="FFFFFF"/>
            </a:solidFill>
            <a:round/>
          </a:ln>
        </p:spPr>
        <p:txBody>
          <a:bodyPr/>
          <a:lstStyle/>
          <a:p>
            <a:pPr marL="342900" indent="-342900" algn="dist">
              <a:spcBef>
                <a:spcPct val="20000"/>
              </a:spcBef>
            </a:pPr>
            <a:r>
              <a:rPr lang="zh-CN" altLang="en-US" sz="800" b="1">
                <a:solidFill>
                  <a:srgbClr val="000099"/>
                </a:solidFill>
                <a:latin typeface="黑体" panose="02010600030101010101" pitchFamily="49" charset="-122"/>
                <a:ea typeface="黑体" panose="02010600030101010101" pitchFamily="49" charset="-122"/>
              </a:rPr>
              <a:t> </a:t>
            </a:r>
            <a:endParaRPr lang="en-US" sz="800" b="1">
              <a:solidFill>
                <a:srgbClr val="000099"/>
              </a:solidFill>
              <a:latin typeface="黑体" panose="02010600030101010101" pitchFamily="49" charset="-122"/>
              <a:ea typeface="黑体" panose="02010600030101010101" pitchFamily="49" charset="-122"/>
            </a:endParaRPr>
          </a:p>
          <a:p>
            <a:pPr marL="342900" indent="-342900" algn="dist">
              <a:spcBef>
                <a:spcPct val="20000"/>
              </a:spcBef>
            </a:pPr>
            <a:r>
              <a:rPr lang="zh-CN" altLang="en-US" sz="3200" b="1">
                <a:solidFill>
                  <a:srgbClr val="FFFF00"/>
                </a:solidFill>
                <a:latin typeface="黑体" panose="02010600030101010101" pitchFamily="49" charset="-122"/>
                <a:ea typeface="黑体" panose="02010600030101010101" pitchFamily="49" charset="-122"/>
              </a:rPr>
              <a:t>历史学科</a:t>
            </a:r>
            <a:endParaRPr lang="en-US" sz="3200" b="1">
              <a:solidFill>
                <a:srgbClr val="FFFF00"/>
              </a:solidFill>
              <a:latin typeface="黑体" panose="02010600030101010101" pitchFamily="49" charset="-122"/>
              <a:ea typeface="黑体" panose="02010600030101010101" pitchFamily="49" charset="-122"/>
            </a:endParaRPr>
          </a:p>
          <a:p>
            <a:pPr marL="342900" indent="-342900" algn="dist">
              <a:spcBef>
                <a:spcPct val="20000"/>
              </a:spcBef>
            </a:pPr>
            <a:r>
              <a:rPr lang="zh-CN" altLang="en-US" sz="3200" b="1">
                <a:solidFill>
                  <a:srgbClr val="FFFF00"/>
                </a:solidFill>
                <a:latin typeface="黑体" panose="02010600030101010101" pitchFamily="49" charset="-122"/>
                <a:ea typeface="黑体" panose="02010600030101010101" pitchFamily="49" charset="-122"/>
              </a:rPr>
              <a:t>核心素养</a:t>
            </a:r>
          </a:p>
        </p:txBody>
      </p:sp>
      <p:sp>
        <p:nvSpPr>
          <p:cNvPr id="24582" name="内容占位符 3"/>
          <p:cNvSpPr>
            <a:spLocks noChangeArrowheads="1"/>
          </p:cNvSpPr>
          <p:nvPr/>
        </p:nvSpPr>
        <p:spPr bwMode="auto">
          <a:xfrm>
            <a:off x="3051175" y="4516438"/>
            <a:ext cx="2782888" cy="1533525"/>
          </a:xfrm>
          <a:prstGeom prst="ellipse">
            <a:avLst/>
          </a:prstGeom>
          <a:gradFill rotWithShape="0">
            <a:gsLst>
              <a:gs pos="0">
                <a:srgbClr val="FFF200"/>
              </a:gs>
              <a:gs pos="45000">
                <a:srgbClr val="FF7A00"/>
              </a:gs>
              <a:gs pos="70000">
                <a:srgbClr val="FF0300"/>
              </a:gs>
              <a:gs pos="100000">
                <a:srgbClr val="4D0808"/>
              </a:gs>
              <a:gs pos="100000">
                <a:srgbClr val="4D0808"/>
              </a:gs>
              <a:gs pos="100000">
                <a:srgbClr val="4D0808"/>
              </a:gs>
              <a:gs pos="100000">
                <a:srgbClr val="4D0808"/>
              </a:gs>
            </a:gsLst>
            <a:lin ang="5400000"/>
          </a:gradFill>
          <a:ln w="38100">
            <a:solidFill>
              <a:srgbClr val="FFFFFF"/>
            </a:solidFill>
            <a:round/>
          </a:ln>
        </p:spPr>
        <p:txBody>
          <a:bodyPr/>
          <a:lstStyle/>
          <a:p>
            <a:pPr>
              <a:spcBef>
                <a:spcPct val="20000"/>
              </a:spcBef>
            </a:pPr>
            <a:r>
              <a:rPr lang="en-US" altLang="zh-CN" sz="2800" b="1">
                <a:solidFill>
                  <a:srgbClr val="000099"/>
                </a:solidFill>
                <a:latin typeface="黑体" panose="02010600030101010101" pitchFamily="49" charset="-122"/>
                <a:ea typeface="黑体" panose="02010600030101010101" pitchFamily="49" charset="-122"/>
                <a:sym typeface="宋体" panose="02010600030101010101" pitchFamily="2" charset="-122"/>
              </a:rPr>
              <a:t> </a:t>
            </a:r>
            <a:r>
              <a:rPr lang="zh-CN" altLang="en-US" sz="2800" b="1">
                <a:solidFill>
                  <a:srgbClr val="000099"/>
                </a:solidFill>
                <a:latin typeface="黑体" panose="02010600030101010101" pitchFamily="49" charset="-122"/>
                <a:ea typeface="黑体" panose="02010600030101010101" pitchFamily="49" charset="-122"/>
                <a:sym typeface="宋体" panose="02010600030101010101" pitchFamily="2" charset="-122"/>
              </a:rPr>
              <a:t>历史解释</a:t>
            </a:r>
          </a:p>
          <a:p>
            <a:pPr algn="ctr">
              <a:spcBef>
                <a:spcPct val="20000"/>
              </a:spcBef>
            </a:pPr>
            <a:r>
              <a:rPr lang="zh-CN" altLang="en-US" sz="2800" b="1">
                <a:solidFill>
                  <a:srgbClr val="000099"/>
                </a:solidFill>
                <a:latin typeface="黑体" panose="02010600030101010101" pitchFamily="49" charset="-122"/>
                <a:ea typeface="黑体" panose="02010600030101010101" pitchFamily="49" charset="-122"/>
              </a:rPr>
              <a:t>（能力）</a:t>
            </a:r>
          </a:p>
        </p:txBody>
      </p:sp>
      <p:sp>
        <p:nvSpPr>
          <p:cNvPr id="24583" name="内容占位符 3"/>
          <p:cNvSpPr>
            <a:spLocks noGrp="1"/>
          </p:cNvSpPr>
          <p:nvPr>
            <p:ph idx="4294967295"/>
          </p:nvPr>
        </p:nvSpPr>
        <p:spPr>
          <a:xfrm>
            <a:off x="7932738" y="4283075"/>
            <a:ext cx="2735262" cy="1511300"/>
          </a:xfrm>
          <a:prstGeom prst="ellipse">
            <a:avLst/>
          </a:prstGeom>
          <a:gradFill rotWithShape="0">
            <a:gsLst>
              <a:gs pos="0">
                <a:srgbClr val="FFF200">
                  <a:alpha val="100000"/>
                </a:srgbClr>
              </a:gs>
              <a:gs pos="45000">
                <a:srgbClr val="FF7A00">
                  <a:alpha val="100000"/>
                </a:srgbClr>
              </a:gs>
              <a:gs pos="70000">
                <a:srgbClr val="FF0300">
                  <a:alpha val="100000"/>
                </a:srgbClr>
              </a:gs>
              <a:gs pos="100000">
                <a:srgbClr val="4D0808">
                  <a:alpha val="100000"/>
                </a:srgbClr>
              </a:gs>
              <a:gs pos="100000">
                <a:srgbClr val="4D0808">
                  <a:alpha val="100000"/>
                </a:srgbClr>
              </a:gs>
            </a:gsLst>
            <a:lin ang="5400000"/>
            <a:tileRect/>
          </a:gradFill>
          <a:ln w="38100">
            <a:solidFill>
              <a:srgbClr val="FFFFFF"/>
            </a:solidFill>
          </a:ln>
        </p:spPr>
        <p:txBody>
          <a:bodyPr wrap="square" anchor="t"/>
          <a:lstStyle/>
          <a:p>
            <a:pPr marL="0" indent="0" fontAlgn="auto">
              <a:spcBef>
                <a:spcPct val="20000"/>
              </a:spcBef>
              <a:spcAft>
                <a:spcPts val="0"/>
              </a:spcAft>
              <a:buFont typeface="Arial" panose="020B0604020202020204" pitchFamily="34" charset="0"/>
              <a:buNone/>
              <a:defRPr/>
            </a:pPr>
            <a:r>
              <a:rPr lang="en-US" altLang="zh-CN" sz="2800" b="1" noProof="1">
                <a:solidFill>
                  <a:srgbClr val="000099"/>
                </a:solidFill>
                <a:latin typeface="黑体" panose="02010600030101010101" pitchFamily="49" charset="-122"/>
                <a:sym typeface="+mn-ea"/>
              </a:rPr>
              <a:t> </a:t>
            </a:r>
            <a:r>
              <a:rPr lang="zh-CN" altLang="en-US" sz="2800" b="1" noProof="1">
                <a:solidFill>
                  <a:srgbClr val="000099"/>
                </a:solidFill>
                <a:latin typeface="黑体" panose="02010600030101010101" pitchFamily="49" charset="-122"/>
                <a:sym typeface="+mn-ea"/>
              </a:rPr>
              <a:t>史料实证</a:t>
            </a:r>
          </a:p>
          <a:p>
            <a:pPr marL="0" indent="0" algn="ctr" fontAlgn="auto">
              <a:spcBef>
                <a:spcPct val="20000"/>
              </a:spcBef>
              <a:spcAft>
                <a:spcPts val="0"/>
              </a:spcAft>
              <a:buFont typeface="Arial" panose="020B0604020202020204" pitchFamily="34" charset="0"/>
              <a:buNone/>
              <a:defRPr/>
            </a:pPr>
            <a:r>
              <a:rPr lang="zh-CN" altLang="en-US" sz="2800" b="1" noProof="1">
                <a:solidFill>
                  <a:srgbClr val="000099"/>
                </a:solidFill>
                <a:latin typeface="黑体" panose="02010600030101010101" pitchFamily="49" charset="-122"/>
                <a:sym typeface="+mn-ea"/>
              </a:rPr>
              <a:t>（方法）</a:t>
            </a:r>
          </a:p>
          <a:p>
            <a:pPr marL="0" indent="0" fontAlgn="auto">
              <a:spcBef>
                <a:spcPct val="20000"/>
              </a:spcBef>
              <a:spcAft>
                <a:spcPts val="0"/>
              </a:spcAft>
              <a:buFont typeface="Arial" panose="020B0604020202020204" pitchFamily="34" charset="0"/>
              <a:buNone/>
              <a:defRPr/>
            </a:pPr>
            <a:endParaRPr lang="zh-CN" altLang="en-US" sz="2800" b="1" noProof="1">
              <a:solidFill>
                <a:srgbClr val="000099"/>
              </a:solidFill>
              <a:latin typeface="黑体" panose="02010600030101010101" pitchFamily="49" charset="-122"/>
            </a:endParaRPr>
          </a:p>
          <a:p>
            <a:pPr fontAlgn="auto">
              <a:spcAft>
                <a:spcPts val="0"/>
              </a:spcAft>
              <a:buFont typeface="Arial" panose="020B0604020202020204" pitchFamily="34" charset="0"/>
              <a:buNone/>
              <a:defRPr/>
            </a:pPr>
            <a:endParaRPr lang="zh-CN" altLang="en-US" sz="2800" b="1" noProof="1">
              <a:solidFill>
                <a:srgbClr val="000099"/>
              </a:solidFill>
              <a:latin typeface="黑体" panose="02010600030101010101" pitchFamily="49" charset="-122"/>
            </a:endParaRPr>
          </a:p>
        </p:txBody>
      </p:sp>
      <p:sp>
        <p:nvSpPr>
          <p:cNvPr id="24584" name="内容占位符 3"/>
          <p:cNvSpPr>
            <a:spLocks noChangeArrowheads="1"/>
          </p:cNvSpPr>
          <p:nvPr/>
        </p:nvSpPr>
        <p:spPr bwMode="auto">
          <a:xfrm>
            <a:off x="2073275" y="2112963"/>
            <a:ext cx="2779713" cy="1468437"/>
          </a:xfrm>
          <a:prstGeom prst="ellipse">
            <a:avLst/>
          </a:prstGeom>
          <a:gradFill rotWithShape="0">
            <a:gsLst>
              <a:gs pos="0">
                <a:srgbClr val="FFF200"/>
              </a:gs>
              <a:gs pos="45000">
                <a:srgbClr val="FF7A00"/>
              </a:gs>
              <a:gs pos="70000">
                <a:srgbClr val="FF0300"/>
              </a:gs>
              <a:gs pos="100000">
                <a:srgbClr val="4D0808"/>
              </a:gs>
              <a:gs pos="100000">
                <a:srgbClr val="4D0808"/>
              </a:gs>
              <a:gs pos="100000">
                <a:srgbClr val="4D0808"/>
              </a:gs>
              <a:gs pos="100000">
                <a:srgbClr val="4D0808"/>
              </a:gs>
            </a:gsLst>
            <a:lin ang="5400000"/>
          </a:gradFill>
          <a:ln w="38100">
            <a:solidFill>
              <a:srgbClr val="FFFFFF"/>
            </a:solidFill>
            <a:round/>
          </a:ln>
        </p:spPr>
        <p:txBody>
          <a:bodyPr/>
          <a:lstStyle/>
          <a:p>
            <a:pPr marL="342900" indent="-342900" algn="ctr">
              <a:spcBef>
                <a:spcPct val="20000"/>
              </a:spcBef>
            </a:pPr>
            <a:r>
              <a:rPr lang="zh-CN" altLang="en-US" sz="2400" b="1">
                <a:solidFill>
                  <a:srgbClr val="000099"/>
                </a:solidFill>
                <a:latin typeface="黑体" panose="02010600030101010101" pitchFamily="49" charset="-122"/>
                <a:ea typeface="黑体" panose="02010600030101010101" pitchFamily="49" charset="-122"/>
              </a:rPr>
              <a:t>  </a:t>
            </a:r>
            <a:r>
              <a:rPr lang="zh-CN" altLang="en-US" sz="2800" b="1">
                <a:solidFill>
                  <a:srgbClr val="000099"/>
                </a:solidFill>
                <a:latin typeface="黑体" panose="02010600030101010101" pitchFamily="49" charset="-122"/>
                <a:ea typeface="黑体" panose="02010600030101010101" pitchFamily="49" charset="-122"/>
              </a:rPr>
              <a:t>家国情怀</a:t>
            </a:r>
          </a:p>
          <a:p>
            <a:pPr marL="342900" indent="-342900" algn="ctr">
              <a:spcBef>
                <a:spcPct val="20000"/>
              </a:spcBef>
            </a:pPr>
            <a:r>
              <a:rPr lang="zh-CN" altLang="en-US" sz="2800" b="1">
                <a:solidFill>
                  <a:srgbClr val="000099"/>
                </a:solidFill>
                <a:latin typeface="黑体" panose="02010600030101010101" pitchFamily="49" charset="-122"/>
                <a:ea typeface="黑体" panose="02010600030101010101" pitchFamily="49" charset="-122"/>
              </a:rPr>
              <a:t>（价值观）</a:t>
            </a:r>
          </a:p>
        </p:txBody>
      </p:sp>
      <p:sp>
        <p:nvSpPr>
          <p:cNvPr id="24585" name="内容占位符 3"/>
          <p:cNvSpPr/>
          <p:nvPr/>
        </p:nvSpPr>
        <p:spPr>
          <a:xfrm>
            <a:off x="7785100" y="2212975"/>
            <a:ext cx="2632075" cy="1384300"/>
          </a:xfrm>
          <a:prstGeom prst="ellipse">
            <a:avLst/>
          </a:prstGeom>
          <a:gradFill rotWithShape="0">
            <a:gsLst>
              <a:gs pos="0">
                <a:srgbClr val="FFF200">
                  <a:alpha val="100000"/>
                </a:srgbClr>
              </a:gs>
              <a:gs pos="45000">
                <a:srgbClr val="FF7A00">
                  <a:alpha val="100000"/>
                </a:srgbClr>
              </a:gs>
              <a:gs pos="70000">
                <a:srgbClr val="FF0300">
                  <a:alpha val="100000"/>
                </a:srgbClr>
              </a:gs>
              <a:gs pos="100000">
                <a:srgbClr val="4D0808">
                  <a:alpha val="100000"/>
                </a:srgbClr>
              </a:gs>
              <a:gs pos="100000">
                <a:srgbClr val="4D0808">
                  <a:alpha val="100000"/>
                </a:srgbClr>
              </a:gs>
              <a:gs pos="100000">
                <a:srgbClr val="4D0808">
                  <a:alpha val="100000"/>
                </a:srgbClr>
              </a:gs>
              <a:gs pos="100000">
                <a:srgbClr val="4D0808">
                  <a:alpha val="100000"/>
                </a:srgbClr>
              </a:gs>
            </a:gsLst>
            <a:lin ang="5400000"/>
            <a:tileRect/>
          </a:gradFill>
          <a:ln w="38100" cap="flat" cmpd="sng">
            <a:solidFill>
              <a:srgbClr val="FFFFFF"/>
            </a:solidFill>
            <a:prstDash val="solid"/>
            <a:round/>
            <a:headEnd type="none" w="med" len="med"/>
            <a:tailEnd type="none" w="med" len="med"/>
          </a:ln>
        </p:spPr>
        <p:txBody>
          <a:bodyPr/>
          <a:lstStyle/>
          <a:p>
            <a:pPr algn="ctr" fontAlgn="auto">
              <a:spcBef>
                <a:spcPts val="0"/>
              </a:spcBef>
              <a:spcAft>
                <a:spcPts val="0"/>
              </a:spcAft>
              <a:defRPr/>
            </a:pPr>
            <a:r>
              <a:rPr lang="zh-CN" altLang="en-US" sz="2400" b="1" noProof="1">
                <a:solidFill>
                  <a:srgbClr val="000099"/>
                </a:solidFill>
                <a:latin typeface="黑体" panose="02010600030101010101" pitchFamily="49" charset="-122"/>
                <a:ea typeface="黑体" panose="02010600030101010101" pitchFamily="49" charset="-122"/>
                <a:cs typeface="+mn-ea"/>
              </a:rPr>
              <a:t> </a:t>
            </a:r>
            <a:r>
              <a:rPr lang="zh-CN" altLang="en-US" sz="2800" b="1" noProof="1">
                <a:solidFill>
                  <a:srgbClr val="000099"/>
                </a:solidFill>
                <a:latin typeface="黑体" panose="02010600030101010101" pitchFamily="49" charset="-122"/>
                <a:ea typeface="黑体" panose="02010600030101010101" pitchFamily="49" charset="-122"/>
                <a:cs typeface="+mn-ea"/>
                <a:sym typeface="+mn-ea"/>
              </a:rPr>
              <a:t>时空观念（思维）</a:t>
            </a:r>
            <a:endParaRPr lang="zh-CN" altLang="en-US" sz="2800" b="1" noProof="1">
              <a:solidFill>
                <a:srgbClr val="000099"/>
              </a:solidFill>
              <a:latin typeface="黑体" panose="02010600030101010101" pitchFamily="49" charset="-122"/>
              <a:ea typeface="黑体" panose="02010600030101010101" pitchFamily="49" charset="-122"/>
            </a:endParaRPr>
          </a:p>
          <a:p>
            <a:pPr marL="342900" indent="-342900">
              <a:spcBef>
                <a:spcPct val="20000"/>
              </a:spcBef>
              <a:spcAft>
                <a:spcPts val="0"/>
              </a:spcAft>
              <a:defRPr/>
            </a:pPr>
            <a:endParaRPr lang="zh-CN" altLang="en-US" sz="2800" b="1" noProof="1">
              <a:solidFill>
                <a:srgbClr val="000099"/>
              </a:solidFill>
              <a:latin typeface="黑体" panose="02010600030101010101" pitchFamily="49" charset="-122"/>
              <a:ea typeface="黑体" panose="02010600030101010101" pitchFamily="49" charset="-122"/>
            </a:endParaRPr>
          </a:p>
        </p:txBody>
      </p:sp>
      <p:sp>
        <p:nvSpPr>
          <p:cNvPr id="24586" name="内容占位符 3"/>
          <p:cNvSpPr>
            <a:spLocks noChangeArrowheads="1"/>
          </p:cNvSpPr>
          <p:nvPr/>
        </p:nvSpPr>
        <p:spPr bwMode="auto">
          <a:xfrm>
            <a:off x="4943475" y="760413"/>
            <a:ext cx="2819400" cy="1452562"/>
          </a:xfrm>
          <a:prstGeom prst="ellipse">
            <a:avLst/>
          </a:prstGeom>
          <a:gradFill rotWithShape="0">
            <a:gsLst>
              <a:gs pos="0">
                <a:srgbClr val="FFF200"/>
              </a:gs>
              <a:gs pos="45000">
                <a:srgbClr val="FF7A00"/>
              </a:gs>
              <a:gs pos="70000">
                <a:srgbClr val="FF0300"/>
              </a:gs>
              <a:gs pos="100000">
                <a:srgbClr val="4D0808"/>
              </a:gs>
              <a:gs pos="100000">
                <a:srgbClr val="4D0808"/>
              </a:gs>
              <a:gs pos="100000">
                <a:srgbClr val="4D0808"/>
              </a:gs>
              <a:gs pos="100000">
                <a:srgbClr val="4D0808"/>
              </a:gs>
            </a:gsLst>
            <a:lin ang="5400000"/>
          </a:gradFill>
          <a:ln w="38100">
            <a:solidFill>
              <a:srgbClr val="FFFFFF"/>
            </a:solidFill>
            <a:round/>
          </a:ln>
        </p:spPr>
        <p:txBody>
          <a:bodyPr/>
          <a:lstStyle/>
          <a:p>
            <a:pPr marL="342900" indent="-342900">
              <a:spcBef>
                <a:spcPct val="20000"/>
              </a:spcBef>
            </a:pPr>
            <a:r>
              <a:rPr lang="en-US" altLang="zh-CN" sz="2400" b="1">
                <a:solidFill>
                  <a:srgbClr val="000099"/>
                </a:solidFill>
                <a:latin typeface="黑体" panose="02010600030101010101" pitchFamily="49" charset="-122"/>
                <a:ea typeface="黑体" panose="02010600030101010101" pitchFamily="49" charset="-122"/>
              </a:rPr>
              <a:t> </a:t>
            </a:r>
            <a:r>
              <a:rPr lang="zh-CN" altLang="en-US" sz="2400" b="1">
                <a:solidFill>
                  <a:srgbClr val="000099"/>
                </a:solidFill>
                <a:latin typeface="黑体" panose="02010600030101010101" pitchFamily="49" charset="-122"/>
                <a:ea typeface="黑体" panose="02010600030101010101" pitchFamily="49" charset="-122"/>
              </a:rPr>
              <a:t> </a:t>
            </a:r>
            <a:r>
              <a:rPr lang="zh-CN" altLang="en-US" sz="2800" b="1">
                <a:solidFill>
                  <a:srgbClr val="000099"/>
                </a:solidFill>
                <a:latin typeface="黑体" panose="02010600030101010101" pitchFamily="49" charset="-122"/>
                <a:ea typeface="黑体" panose="02010600030101010101" pitchFamily="49" charset="-122"/>
              </a:rPr>
              <a:t>唯物史观（理论）</a:t>
            </a:r>
          </a:p>
        </p:txBody>
      </p:sp>
      <p:cxnSp>
        <p:nvCxnSpPr>
          <p:cNvPr id="24588" name="直接连接符 13"/>
          <p:cNvCxnSpPr>
            <a:cxnSpLocks noChangeShapeType="1"/>
          </p:cNvCxnSpPr>
          <p:nvPr/>
        </p:nvCxnSpPr>
        <p:spPr bwMode="auto">
          <a:xfrm flipH="1">
            <a:off x="5159375" y="4376738"/>
            <a:ext cx="388938" cy="276225"/>
          </a:xfrm>
          <a:prstGeom prst="line">
            <a:avLst/>
          </a:prstGeom>
          <a:noFill/>
          <a:ln w="38100">
            <a:solidFill>
              <a:srgbClr val="FF0000"/>
            </a:solidFill>
            <a:round/>
          </a:ln>
        </p:spPr>
      </p:cxnSp>
      <p:cxnSp>
        <p:nvCxnSpPr>
          <p:cNvPr id="24591" name="直接连接符 16"/>
          <p:cNvCxnSpPr>
            <a:cxnSpLocks noChangeShapeType="1"/>
          </p:cNvCxnSpPr>
          <p:nvPr/>
        </p:nvCxnSpPr>
        <p:spPr bwMode="auto">
          <a:xfrm>
            <a:off x="6240463" y="2205038"/>
            <a:ext cx="36512" cy="287337"/>
          </a:xfrm>
          <a:prstGeom prst="line">
            <a:avLst/>
          </a:prstGeom>
          <a:noFill/>
          <a:ln w="38100">
            <a:solidFill>
              <a:srgbClr val="FF0000"/>
            </a:solidFill>
            <a:round/>
          </a:ln>
        </p:spPr>
      </p:cxnSp>
      <p:cxnSp>
        <p:nvCxnSpPr>
          <p:cNvPr id="2" name="直接连接符 13"/>
          <p:cNvCxnSpPr>
            <a:cxnSpLocks noChangeShapeType="1"/>
          </p:cNvCxnSpPr>
          <p:nvPr/>
        </p:nvCxnSpPr>
        <p:spPr bwMode="auto">
          <a:xfrm flipH="1" flipV="1">
            <a:off x="4727575" y="3140075"/>
            <a:ext cx="306388" cy="82550"/>
          </a:xfrm>
          <a:prstGeom prst="line">
            <a:avLst/>
          </a:prstGeom>
          <a:noFill/>
          <a:ln w="38100">
            <a:solidFill>
              <a:srgbClr val="FF0000"/>
            </a:solidFill>
            <a:round/>
          </a:ln>
        </p:spPr>
      </p:cxnSp>
      <p:cxnSp>
        <p:nvCxnSpPr>
          <p:cNvPr id="3" name="直接连接符 13"/>
          <p:cNvCxnSpPr>
            <a:cxnSpLocks noChangeShapeType="1"/>
          </p:cNvCxnSpPr>
          <p:nvPr/>
        </p:nvCxnSpPr>
        <p:spPr bwMode="auto">
          <a:xfrm flipH="1">
            <a:off x="7488238" y="3059113"/>
            <a:ext cx="368300" cy="80962"/>
          </a:xfrm>
          <a:prstGeom prst="line">
            <a:avLst/>
          </a:prstGeom>
          <a:noFill/>
          <a:ln w="38100">
            <a:solidFill>
              <a:srgbClr val="FF0000"/>
            </a:solidFill>
            <a:round/>
          </a:ln>
        </p:spPr>
      </p:cxnSp>
      <p:cxnSp>
        <p:nvCxnSpPr>
          <p:cNvPr id="4" name="直接连接符 13"/>
          <p:cNvCxnSpPr>
            <a:cxnSpLocks noChangeShapeType="1"/>
            <a:endCxn id="24581" idx="5"/>
          </p:cNvCxnSpPr>
          <p:nvPr/>
        </p:nvCxnSpPr>
        <p:spPr bwMode="auto">
          <a:xfrm flipH="1" flipV="1">
            <a:off x="7218547" y="4332487"/>
            <a:ext cx="683507" cy="416934"/>
          </a:xfrm>
          <a:prstGeom prst="line">
            <a:avLst/>
          </a:prstGeom>
          <a:noFill/>
          <a:ln w="38100">
            <a:solidFill>
              <a:srgbClr val="FF0000"/>
            </a:solidFill>
            <a:round/>
          </a:ln>
        </p:spPr>
      </p:cxnSp>
    </p:spTree>
    <p:custDataLst>
      <p:tags r:id="rId1"/>
    </p:custData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4581"/>
                                        </p:tgtEl>
                                        <p:attrNameLst>
                                          <p:attrName>style.visibility</p:attrName>
                                        </p:attrNameLst>
                                      </p:cBhvr>
                                      <p:to>
                                        <p:strVal val="visible"/>
                                      </p:to>
                                    </p:set>
                                    <p:anim by="(-#ppt_w*2)" calcmode="lin" valueType="num">
                                      <p:cBhvr rctx="PPT">
                                        <p:cTn id="7" dur="250" autoRev="1" fill="hold">
                                          <p:stCondLst>
                                            <p:cond delay="0"/>
                                          </p:stCondLst>
                                        </p:cTn>
                                        <p:tgtEl>
                                          <p:spTgt spid="24581"/>
                                        </p:tgtEl>
                                        <p:attrNameLst>
                                          <p:attrName>ppt_w</p:attrName>
                                        </p:attrNameLst>
                                      </p:cBhvr>
                                    </p:anim>
                                    <p:anim by="(#ppt_w*0.50)" calcmode="lin" valueType="num">
                                      <p:cBhvr>
                                        <p:cTn id="8" dur="250" decel="50000" autoRev="1" fill="hold">
                                          <p:stCondLst>
                                            <p:cond delay="0"/>
                                          </p:stCondLst>
                                        </p:cTn>
                                        <p:tgtEl>
                                          <p:spTgt spid="24581"/>
                                        </p:tgtEl>
                                        <p:attrNameLst>
                                          <p:attrName>ppt_x</p:attrName>
                                        </p:attrNameLst>
                                      </p:cBhvr>
                                    </p:anim>
                                    <p:anim from="(-#ppt_h/2)" to="(#ppt_y)" calcmode="lin" valueType="num">
                                      <p:cBhvr>
                                        <p:cTn id="9" dur="500" fill="hold">
                                          <p:stCondLst>
                                            <p:cond delay="0"/>
                                          </p:stCondLst>
                                        </p:cTn>
                                        <p:tgtEl>
                                          <p:spTgt spid="24581"/>
                                        </p:tgtEl>
                                        <p:attrNameLst>
                                          <p:attrName>ppt_y</p:attrName>
                                        </p:attrNameLst>
                                      </p:cBhvr>
                                    </p:anim>
                                    <p:animRot by="21600000">
                                      <p:cBhvr>
                                        <p:cTn id="10" dur="500" fill="hold">
                                          <p:stCondLst>
                                            <p:cond delay="0"/>
                                          </p:stCondLst>
                                        </p:cTn>
                                        <p:tgtEl>
                                          <p:spTgt spid="24581"/>
                                        </p:tgtEl>
                                        <p:attrNameLst>
                                          <p:attrName>r</p:attrName>
                                        </p:attrNameLst>
                                      </p:cBhvr>
                                    </p:animRot>
                                  </p:childTnLst>
                                </p:cTn>
                              </p:par>
                              <p:par>
                                <p:cTn id="11" presetID="3" presetClass="entr" presetSubtype="10" fill="hold" grpId="0" nodeType="withEffect">
                                  <p:stCondLst>
                                    <p:cond delay="0"/>
                                  </p:stCondLst>
                                  <p:childTnLst>
                                    <p:set>
                                      <p:cBhvr>
                                        <p:cTn id="12" dur="1" fill="hold">
                                          <p:stCondLst>
                                            <p:cond delay="0"/>
                                          </p:stCondLst>
                                        </p:cTn>
                                        <p:tgtEl>
                                          <p:spTgt spid="24583">
                                            <p:bg/>
                                          </p:spTgt>
                                        </p:tgtEl>
                                        <p:attrNameLst>
                                          <p:attrName>style.visibility</p:attrName>
                                        </p:attrNameLst>
                                      </p:cBhvr>
                                      <p:to>
                                        <p:strVal val="visible"/>
                                      </p:to>
                                    </p:set>
                                    <p:animEffect transition="in" filter="blinds(horizontal)">
                                      <p:cBhvr>
                                        <p:cTn id="13" dur="500"/>
                                        <p:tgtEl>
                                          <p:spTgt spid="24583">
                                            <p:bg/>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583">
                                            <p:txEl>
                                              <p:charRg st="0" end="4"/>
                                            </p:txEl>
                                          </p:spTgt>
                                        </p:tgtEl>
                                        <p:attrNameLst>
                                          <p:attrName>style.visibility</p:attrName>
                                        </p:attrNameLst>
                                      </p:cBhvr>
                                      <p:to>
                                        <p:strVal val="visible"/>
                                      </p:to>
                                    </p:set>
                                    <p:animEffect transition="in" filter="blinds(horizontal)">
                                      <p:cBhvr>
                                        <p:cTn id="16" dur="500"/>
                                        <p:tgtEl>
                                          <p:spTgt spid="24583">
                                            <p:txEl>
                                              <p:charRg st="0"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4583">
                                            <p:txEl>
                                              <p:charRg st="1" end="1"/>
                                            </p:txEl>
                                          </p:spTgt>
                                        </p:tgtEl>
                                        <p:attrNameLst>
                                          <p:attrName>style.visibility</p:attrName>
                                        </p:attrNameLst>
                                      </p:cBhvr>
                                      <p:to>
                                        <p:strVal val="visible"/>
                                      </p:to>
                                    </p:set>
                                    <p:animEffect transition="in" filter="blinds(horizontal)">
                                      <p:cBhvr>
                                        <p:cTn id="19" dur="500"/>
                                        <p:tgtEl>
                                          <p:spTgt spid="24583">
                                            <p:txEl>
                                              <p:charRg st="1" end="1"/>
                                            </p:txEl>
                                          </p:spTgt>
                                        </p:tgtEl>
                                      </p:cBhvr>
                                    </p:animEffect>
                                  </p:childTnLst>
                                </p:cTn>
                              </p:par>
                            </p:childTnLst>
                          </p:cTn>
                        </p:par>
                        <p:par>
                          <p:cTn id="20" fill="hold">
                            <p:stCondLst>
                              <p:cond delay="899"/>
                            </p:stCondLst>
                            <p:childTnLst>
                              <p:par>
                                <p:cTn id="21" presetID="3" presetClass="entr" presetSubtype="10" fill="hold" grpId="0" nodeType="afterEffect">
                                  <p:stCondLst>
                                    <p:cond delay="0"/>
                                  </p:stCondLst>
                                  <p:childTnLst>
                                    <p:set>
                                      <p:cBhvr>
                                        <p:cTn id="22" dur="1" fill="hold">
                                          <p:stCondLst>
                                            <p:cond delay="0"/>
                                          </p:stCondLst>
                                        </p:cTn>
                                        <p:tgtEl>
                                          <p:spTgt spid="24582"/>
                                        </p:tgtEl>
                                        <p:attrNameLst>
                                          <p:attrName>style.visibility</p:attrName>
                                        </p:attrNameLst>
                                      </p:cBhvr>
                                      <p:to>
                                        <p:strVal val="visible"/>
                                      </p:to>
                                    </p:set>
                                    <p:animEffect transition="in" filter="blinds(horizontal)">
                                      <p:cBhvr>
                                        <p:cTn id="23" dur="500"/>
                                        <p:tgtEl>
                                          <p:spTgt spid="24582"/>
                                        </p:tgtEl>
                                      </p:cBhvr>
                                    </p:animEffect>
                                  </p:childTnLst>
                                </p:cTn>
                              </p:par>
                            </p:childTnLst>
                          </p:cTn>
                        </p:par>
                        <p:par>
                          <p:cTn id="24" fill="hold">
                            <p:stCondLst>
                              <p:cond delay="1399"/>
                            </p:stCondLst>
                            <p:childTnLst>
                              <p:par>
                                <p:cTn id="25" presetID="3" presetClass="entr" presetSubtype="10" fill="hold" grpId="0" nodeType="afterEffect">
                                  <p:stCondLst>
                                    <p:cond delay="0"/>
                                  </p:stCondLst>
                                  <p:childTnLst>
                                    <p:set>
                                      <p:cBhvr>
                                        <p:cTn id="26" dur="1" fill="hold">
                                          <p:stCondLst>
                                            <p:cond delay="0"/>
                                          </p:stCondLst>
                                        </p:cTn>
                                        <p:tgtEl>
                                          <p:spTgt spid="24584"/>
                                        </p:tgtEl>
                                        <p:attrNameLst>
                                          <p:attrName>style.visibility</p:attrName>
                                        </p:attrNameLst>
                                      </p:cBhvr>
                                      <p:to>
                                        <p:strVal val="visible"/>
                                      </p:to>
                                    </p:set>
                                    <p:animEffect transition="in" filter="blinds(horizontal)">
                                      <p:cBhvr>
                                        <p:cTn id="27" dur="500"/>
                                        <p:tgtEl>
                                          <p:spTgt spid="2458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588"/>
                                        </p:tgtEl>
                                        <p:attrNameLst>
                                          <p:attrName>style.visibility</p:attrName>
                                        </p:attrNameLst>
                                      </p:cBhvr>
                                      <p:to>
                                        <p:strVal val="visible"/>
                                      </p:to>
                                    </p:set>
                                    <p:animEffect transition="in" filter="blinds(horizontal)">
                                      <p:cBhvr>
                                        <p:cTn id="32" dur="500"/>
                                        <p:tgtEl>
                                          <p:spTgt spid="24588"/>
                                        </p:tgtEl>
                                      </p:cBhvr>
                                    </p:animEffec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24585"/>
                                        </p:tgtEl>
                                        <p:attrNameLst>
                                          <p:attrName>style.visibility</p:attrName>
                                        </p:attrNameLst>
                                      </p:cBhvr>
                                      <p:to>
                                        <p:strVal val="visible"/>
                                      </p:to>
                                    </p:set>
                                    <p:animEffect transition="in" filter="blinds(horizontal)">
                                      <p:cBhvr>
                                        <p:cTn id="36" dur="500"/>
                                        <p:tgtEl>
                                          <p:spTgt spid="2458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4591"/>
                                        </p:tgtEl>
                                        <p:attrNameLst>
                                          <p:attrName>style.visibility</p:attrName>
                                        </p:attrNameLst>
                                      </p:cBhvr>
                                      <p:to>
                                        <p:strVal val="visible"/>
                                      </p:to>
                                    </p:set>
                                    <p:animEffect transition="in" filter="blinds(horizontal)">
                                      <p:cBhvr>
                                        <p:cTn id="41" dur="500"/>
                                        <p:tgtEl>
                                          <p:spTgt spid="24591"/>
                                        </p:tgtEl>
                                      </p:cBhvr>
                                    </p:animEffect>
                                  </p:childTnLst>
                                </p:cTn>
                              </p:par>
                            </p:childTnLst>
                          </p:cTn>
                        </p:par>
                        <p:par>
                          <p:cTn id="42" fill="hold">
                            <p:stCondLst>
                              <p:cond delay="500"/>
                            </p:stCondLst>
                            <p:childTnLst>
                              <p:par>
                                <p:cTn id="43" presetID="3" presetClass="entr" presetSubtype="10" fill="hold" grpId="0" nodeType="afterEffect">
                                  <p:stCondLst>
                                    <p:cond delay="0"/>
                                  </p:stCondLst>
                                  <p:childTnLst>
                                    <p:set>
                                      <p:cBhvr>
                                        <p:cTn id="44" dur="1" fill="hold">
                                          <p:stCondLst>
                                            <p:cond delay="0"/>
                                          </p:stCondLst>
                                        </p:cTn>
                                        <p:tgtEl>
                                          <p:spTgt spid="24586"/>
                                        </p:tgtEl>
                                        <p:attrNameLst>
                                          <p:attrName>style.visibility</p:attrName>
                                        </p:attrNameLst>
                                      </p:cBhvr>
                                      <p:to>
                                        <p:strVal val="visible"/>
                                      </p:to>
                                    </p:set>
                                    <p:animEffect transition="in" filter="blinds(horizontal)">
                                      <p:cBhvr>
                                        <p:cTn id="45" dur="500"/>
                                        <p:tgtEl>
                                          <p:spTgt spid="2458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linds(horizontal)">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linds(horizontal)">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ldLvl="0" animBg="1"/>
      <p:bldP spid="24582" grpId="0" bldLvl="0" animBg="1"/>
      <p:bldP spid="24583" grpId="0" build="p" animBg="1"/>
      <p:bldP spid="24584" grpId="0" bldLvl="0" animBg="1"/>
      <p:bldP spid="24585" grpId="0" bldLvl="0" animBg="1"/>
      <p:bldP spid="24586"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1950" y="684213"/>
            <a:ext cx="8928100" cy="4913313"/>
          </a:xfrm>
          <a:prstGeom prst="rect">
            <a:avLst/>
          </a:prstGeom>
          <a:noFill/>
        </p:spPr>
        <p:txBody>
          <a:bodyPr>
            <a:spAutoFit/>
          </a:bodyPr>
          <a:lstStyle/>
          <a:p>
            <a:pPr>
              <a:lnSpc>
                <a:spcPct val="140000"/>
              </a:lnSpc>
            </a:pPr>
            <a:r>
              <a:rPr lang="zh-CN" altLang="en-US" sz="2800" b="1" dirty="0">
                <a:solidFill>
                  <a:srgbClr val="FF0000"/>
                </a:solidFill>
                <a:latin typeface="Arial" panose="020B0604020202020204" pitchFamily="34" charset="0"/>
              </a:rPr>
              <a:t>（考点分析）</a:t>
            </a:r>
            <a:endParaRPr lang="en-US" altLang="zh-CN" sz="2800" b="1" dirty="0">
              <a:solidFill>
                <a:srgbClr val="FF0000"/>
              </a:solidFill>
              <a:latin typeface="Arial" panose="020B0604020202020204" pitchFamily="34" charset="0"/>
            </a:endParaRPr>
          </a:p>
          <a:p>
            <a:pPr>
              <a:lnSpc>
                <a:spcPct val="140000"/>
              </a:lnSpc>
            </a:pPr>
            <a:r>
              <a:rPr lang="en-US" altLang="zh-CN" sz="2800" b="1" dirty="0">
                <a:latin typeface="Arial" panose="020B0604020202020204" pitchFamily="34" charset="0"/>
              </a:rPr>
              <a:t>1</a:t>
            </a:r>
            <a:r>
              <a:rPr lang="zh-CN" altLang="en-US" sz="2800" b="1" dirty="0">
                <a:latin typeface="Arial" panose="020B0604020202020204" pitchFamily="34" charset="0"/>
              </a:rPr>
              <a:t>、考点体现：</a:t>
            </a:r>
            <a:r>
              <a:rPr lang="en-US" altLang="zh-CN" sz="2800" b="1" dirty="0">
                <a:solidFill>
                  <a:srgbClr val="3E3E3E"/>
                </a:solidFill>
                <a:latin typeface="楷体" panose="02010609060101010101" pitchFamily="49" charset="-122"/>
                <a:ea typeface="楷体" panose="02010609060101010101" pitchFamily="49" charset="-122"/>
              </a:rPr>
              <a:t> </a:t>
            </a:r>
            <a:r>
              <a:rPr lang="zh-CN" altLang="en-US" sz="2800" dirty="0">
                <a:solidFill>
                  <a:srgbClr val="3E3E3E"/>
                </a:solidFill>
                <a:latin typeface="楷体" panose="02010609060101010101" pitchFamily="49" charset="-122"/>
                <a:ea typeface="楷体" panose="02010609060101010101" pitchFamily="49" charset="-122"/>
              </a:rPr>
              <a:t>以</a:t>
            </a:r>
            <a:r>
              <a:rPr lang="en-US" altLang="zh-CN" sz="2800" dirty="0">
                <a:solidFill>
                  <a:srgbClr val="3E3E3E"/>
                </a:solidFill>
                <a:latin typeface="楷体" panose="02010609060101010101" pitchFamily="49" charset="-122"/>
                <a:ea typeface="楷体" panose="02010609060101010101" pitchFamily="49" charset="-122"/>
              </a:rPr>
              <a:t>14</a:t>
            </a:r>
            <a:r>
              <a:rPr lang="zh-CN" altLang="en-US" sz="2800" dirty="0">
                <a:solidFill>
                  <a:srgbClr val="3E3E3E"/>
                </a:solidFill>
                <a:latin typeface="楷体" panose="02010609060101010101" pitchFamily="49" charset="-122"/>
                <a:ea typeface="楷体" panose="02010609060101010101" pitchFamily="49" charset="-122"/>
              </a:rPr>
              <a:t>～</a:t>
            </a:r>
            <a:r>
              <a:rPr lang="en-US" altLang="zh-CN" sz="2800" dirty="0">
                <a:solidFill>
                  <a:srgbClr val="3E3E3E"/>
                </a:solidFill>
                <a:latin typeface="楷体" panose="02010609060101010101" pitchFamily="49" charset="-122"/>
                <a:ea typeface="楷体" panose="02010609060101010101" pitchFamily="49" charset="-122"/>
              </a:rPr>
              <a:t>17</a:t>
            </a:r>
            <a:r>
              <a:rPr lang="zh-CN" altLang="en-US" sz="2800" dirty="0">
                <a:solidFill>
                  <a:srgbClr val="3E3E3E"/>
                </a:solidFill>
                <a:latin typeface="楷体" panose="02010609060101010101" pitchFamily="49" charset="-122"/>
                <a:ea typeface="楷体" panose="02010609060101010101" pitchFamily="49" charset="-122"/>
              </a:rPr>
              <a:t>世纪中外历史事件简表为材料，考察中西方历史发展中的异同及关系；</a:t>
            </a:r>
            <a:endParaRPr lang="en-US" altLang="zh-CN" sz="2800" dirty="0">
              <a:latin typeface="楷体" panose="02010609060101010101" pitchFamily="49" charset="-122"/>
              <a:ea typeface="楷体" panose="02010609060101010101" pitchFamily="49" charset="-122"/>
            </a:endParaRPr>
          </a:p>
          <a:p>
            <a:pPr>
              <a:lnSpc>
                <a:spcPct val="140000"/>
              </a:lnSpc>
            </a:pPr>
            <a:endParaRPr lang="en-US" altLang="zh-CN" sz="2800" b="1" dirty="0">
              <a:latin typeface="Arial" panose="020B0604020202020204" pitchFamily="34" charset="0"/>
            </a:endParaRPr>
          </a:p>
          <a:p>
            <a:pPr>
              <a:lnSpc>
                <a:spcPct val="140000"/>
              </a:lnSpc>
            </a:pPr>
            <a:r>
              <a:rPr lang="en-US" altLang="zh-CN" sz="2800" b="1" dirty="0">
                <a:latin typeface="Arial" panose="020B0604020202020204" pitchFamily="34" charset="0"/>
              </a:rPr>
              <a:t>2</a:t>
            </a:r>
            <a:r>
              <a:rPr lang="zh-CN" altLang="en-US" sz="2800" b="1" dirty="0">
                <a:latin typeface="Arial" panose="020B0604020202020204" pitchFamily="34" charset="0"/>
              </a:rPr>
              <a:t>、热点体现：</a:t>
            </a:r>
            <a:r>
              <a:rPr lang="zh-CN" altLang="en-US" sz="2800" dirty="0">
                <a:latin typeface="楷体" panose="02010609060101010101" pitchFamily="49" charset="-122"/>
                <a:ea typeface="楷体" panose="02010609060101010101" pitchFamily="49" charset="-122"/>
              </a:rPr>
              <a:t>社会转型；中西发展异同；</a:t>
            </a:r>
            <a:endParaRPr lang="en-US" altLang="zh-CN" sz="2800" dirty="0">
              <a:latin typeface="楷体" panose="02010609060101010101" pitchFamily="49" charset="-122"/>
              <a:ea typeface="楷体" panose="02010609060101010101" pitchFamily="49" charset="-122"/>
            </a:endParaRPr>
          </a:p>
          <a:p>
            <a:pPr>
              <a:lnSpc>
                <a:spcPct val="140000"/>
              </a:lnSpc>
            </a:pPr>
            <a:endParaRPr lang="en-US" altLang="zh-CN" sz="2800" dirty="0">
              <a:latin typeface="楷体" panose="02010609060101010101" pitchFamily="49" charset="-122"/>
              <a:ea typeface="楷体" panose="02010609060101010101" pitchFamily="49" charset="-122"/>
            </a:endParaRPr>
          </a:p>
          <a:p>
            <a:pPr>
              <a:lnSpc>
                <a:spcPct val="140000"/>
              </a:lnSpc>
            </a:pPr>
            <a:r>
              <a:rPr lang="en-US" altLang="zh-CN" sz="2800" b="1" dirty="0">
                <a:latin typeface="黑体" panose="02010600030101010101" pitchFamily="49" charset="-122"/>
              </a:rPr>
              <a:t>3</a:t>
            </a:r>
            <a:r>
              <a:rPr lang="zh-CN" altLang="en-US" sz="2800" b="1" dirty="0">
                <a:latin typeface="黑体" panose="02010600030101010101" pitchFamily="49" charset="-122"/>
              </a:rPr>
              <a:t>、能力体现：</a:t>
            </a:r>
            <a:r>
              <a:rPr lang="zh-CN" altLang="zh-CN" sz="2800" dirty="0">
                <a:latin typeface="楷体" panose="02010609060101010101" pitchFamily="49" charset="-122"/>
                <a:ea typeface="楷体" panose="02010609060101010101" pitchFamily="49" charset="-122"/>
              </a:rPr>
              <a:t>本题旨在考查考生提取和解读有效信息、调动和运用知识，</a:t>
            </a:r>
            <a:r>
              <a:rPr lang="zh-CN" altLang="en-US" sz="2800" dirty="0">
                <a:latin typeface="楷体" panose="02010609060101010101" pitchFamily="49" charset="-122"/>
                <a:ea typeface="楷体" panose="02010609060101010101" pitchFamily="49" charset="-122"/>
              </a:rPr>
              <a:t>说明和阐述问题的</a:t>
            </a:r>
            <a:r>
              <a:rPr lang="zh-CN" altLang="zh-CN" sz="2800" dirty="0">
                <a:latin typeface="楷体" panose="02010609060101010101" pitchFamily="49" charset="-122"/>
                <a:ea typeface="楷体" panose="02010609060101010101" pitchFamily="49" charset="-122"/>
              </a:rPr>
              <a:t>能力。</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p:nvPr/>
        </p:nvSpPr>
        <p:spPr>
          <a:xfrm>
            <a:off x="1631950" y="619125"/>
            <a:ext cx="8928100" cy="7758113"/>
          </a:xfrm>
          <a:prstGeom prst="rect">
            <a:avLst/>
          </a:prstGeom>
          <a:noFill/>
          <a:ln w="9525">
            <a:noFill/>
          </a:ln>
        </p:spPr>
        <p:txBody>
          <a:bodyPr>
            <a:spAutoFit/>
          </a:bodyPr>
          <a:lstStyle/>
          <a:p>
            <a:pPr>
              <a:lnSpc>
                <a:spcPct val="120000"/>
              </a:lnSpc>
            </a:pPr>
            <a:r>
              <a:rPr lang="zh-CN" altLang="en-US" sz="2800" b="1" dirty="0">
                <a:solidFill>
                  <a:srgbClr val="FF0000"/>
                </a:solidFill>
                <a:latin typeface="Arial" panose="020B0604020202020204" pitchFamily="34" charset="0"/>
              </a:rPr>
              <a:t>（思维过程）</a:t>
            </a:r>
            <a:endParaRPr lang="en-US" altLang="zh-CN" sz="2800" b="1" dirty="0">
              <a:solidFill>
                <a:srgbClr val="FF0000"/>
              </a:solidFill>
              <a:latin typeface="Arial" panose="020B0604020202020204" pitchFamily="34" charset="0"/>
            </a:endParaRPr>
          </a:p>
          <a:p>
            <a:pPr>
              <a:lnSpc>
                <a:spcPct val="120000"/>
              </a:lnSpc>
            </a:pPr>
            <a:r>
              <a:rPr lang="en-US" altLang="zh-CN" sz="2800" b="1" dirty="0">
                <a:latin typeface="Arial" panose="020B0604020202020204" pitchFamily="34" charset="0"/>
              </a:rPr>
              <a:t>1</a:t>
            </a:r>
            <a:r>
              <a:rPr lang="zh-CN" altLang="en-US" sz="2800" b="1" dirty="0">
                <a:latin typeface="Arial" panose="020B0604020202020204" pitchFamily="34" charset="0"/>
              </a:rPr>
              <a:t>、读题：</a:t>
            </a:r>
            <a:endParaRPr lang="en-US" altLang="zh-CN" sz="2800" b="1" dirty="0">
              <a:latin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）材料来源：表格；出处</a:t>
            </a:r>
            <a:endParaRPr lang="en-US" altLang="zh-CN" sz="2800" dirty="0">
              <a:latin typeface="楷体" panose="02010609060101010101" pitchFamily="49" charset="-122"/>
              <a:ea typeface="楷体" panose="02010609060101010101" pitchFamily="49" charset="-122"/>
            </a:endParaRPr>
          </a:p>
          <a:p>
            <a:pPr>
              <a:lnSpc>
                <a:spcPct val="120000"/>
              </a:lnSpc>
            </a:pP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）答题关键：中西关联；</a:t>
            </a:r>
            <a:endParaRPr lang="en-US" altLang="zh-CN" sz="2800" dirty="0">
              <a:latin typeface="楷体" panose="02010609060101010101" pitchFamily="49" charset="-122"/>
              <a:ea typeface="楷体" panose="02010609060101010101" pitchFamily="49" charset="-122"/>
            </a:endParaRPr>
          </a:p>
          <a:p>
            <a:pPr>
              <a:lnSpc>
                <a:spcPct val="120000"/>
              </a:lnSpc>
            </a:pP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3</a:t>
            </a:r>
            <a:r>
              <a:rPr lang="zh-CN" altLang="en-US" sz="2800" dirty="0">
                <a:latin typeface="楷体" panose="02010609060101010101" pitchFamily="49" charset="-122"/>
                <a:ea typeface="楷体" panose="02010609060101010101" pitchFamily="49" charset="-122"/>
              </a:rPr>
              <a:t>）答案构成：论题；阐述（论点、论据、论证过程）</a:t>
            </a:r>
            <a:endParaRPr lang="en-US" altLang="zh-CN" sz="2800" dirty="0">
              <a:latin typeface="楷体" panose="02010609060101010101" pitchFamily="49" charset="-122"/>
              <a:ea typeface="楷体" panose="02010609060101010101" pitchFamily="49" charset="-122"/>
            </a:endParaRPr>
          </a:p>
          <a:p>
            <a:pPr>
              <a:lnSpc>
                <a:spcPct val="120000"/>
              </a:lnSpc>
            </a:pPr>
            <a:endParaRPr lang="en-US" altLang="zh-CN" sz="2800" dirty="0">
              <a:latin typeface="楷体" panose="02010609060101010101" pitchFamily="49" charset="-122"/>
              <a:ea typeface="楷体" panose="02010609060101010101" pitchFamily="49" charset="-122"/>
            </a:endParaRPr>
          </a:p>
          <a:p>
            <a:pPr>
              <a:lnSpc>
                <a:spcPct val="120000"/>
              </a:lnSpc>
            </a:pPr>
            <a:r>
              <a:rPr lang="en-US" altLang="zh-CN" sz="2800" b="1" dirty="0">
                <a:latin typeface="Arial" panose="020B0604020202020204" pitchFamily="34" charset="0"/>
              </a:rPr>
              <a:t>2</a:t>
            </a:r>
            <a:r>
              <a:rPr lang="zh-CN" altLang="en-US" sz="2800" b="1" dirty="0">
                <a:latin typeface="Arial" panose="020B0604020202020204" pitchFamily="34" charset="0"/>
              </a:rPr>
              <a:t>、延伸：</a:t>
            </a:r>
            <a:endParaRPr lang="en-US" altLang="zh-CN" sz="2800" b="1" dirty="0">
              <a:latin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a:t>
            </a:r>
            <a:r>
              <a:rPr lang="zh-CN" altLang="en-US" sz="2800" dirty="0">
                <a:latin typeface="楷体" panose="02010609060101010101" pitchFamily="49" charset="-122"/>
                <a:ea typeface="楷体" panose="02010609060101010101" pitchFamily="49" charset="-122"/>
              </a:rPr>
              <a:t>）切入点：中西大事；</a:t>
            </a:r>
            <a:endParaRPr lang="en-US" altLang="zh-CN" sz="2800" dirty="0">
              <a:latin typeface="楷体" panose="02010609060101010101" pitchFamily="49" charset="-122"/>
              <a:ea typeface="楷体" panose="02010609060101010101" pitchFamily="49" charset="-122"/>
            </a:endParaRPr>
          </a:p>
          <a:p>
            <a:pPr>
              <a:lnSpc>
                <a:spcPct val="120000"/>
              </a:lnSpc>
            </a:pP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a:t>
            </a:r>
            <a:r>
              <a:rPr lang="zh-CN" altLang="en-US" sz="2800" dirty="0">
                <a:latin typeface="楷体" panose="02010609060101010101" pitchFamily="49" charset="-122"/>
                <a:ea typeface="楷体" panose="02010609060101010101" pitchFamily="49" charset="-122"/>
              </a:rPr>
              <a:t>）联系点：中西相同；中西不同；中西联系；</a:t>
            </a:r>
            <a:endParaRPr lang="en-US" altLang="zh-CN" sz="2800" dirty="0">
              <a:latin typeface="楷体" panose="02010609060101010101" pitchFamily="49" charset="-122"/>
              <a:ea typeface="楷体" panose="02010609060101010101" pitchFamily="49" charset="-122"/>
            </a:endParaRPr>
          </a:p>
          <a:p>
            <a:pPr>
              <a:lnSpc>
                <a:spcPct val="120000"/>
              </a:lnSpc>
            </a:pPr>
            <a:endParaRPr lang="en-US" altLang="zh-CN" sz="2800" b="1" dirty="0">
              <a:latin typeface="Arial" panose="020B0604020202020204" pitchFamily="34" charset="0"/>
            </a:endParaRPr>
          </a:p>
          <a:p>
            <a:pPr>
              <a:lnSpc>
                <a:spcPct val="120000"/>
              </a:lnSpc>
            </a:pPr>
            <a:r>
              <a:rPr lang="en-US" altLang="zh-CN" sz="2800" b="1" dirty="0">
                <a:latin typeface="Arial" panose="020B0604020202020204" pitchFamily="34" charset="0"/>
              </a:rPr>
              <a:t>3</a:t>
            </a:r>
            <a:r>
              <a:rPr lang="zh-CN" altLang="en-US" sz="2800" b="1" dirty="0">
                <a:latin typeface="Arial" panose="020B0604020202020204" pitchFamily="34" charset="0"/>
              </a:rPr>
              <a:t>、作答：</a:t>
            </a:r>
            <a:r>
              <a:rPr lang="zh-CN" altLang="en-US" sz="2800" dirty="0">
                <a:latin typeface="楷体" panose="02010609060101010101" pitchFamily="49" charset="-122"/>
                <a:ea typeface="楷体" panose="02010609060101010101" pitchFamily="49" charset="-122"/>
              </a:rPr>
              <a:t> 按照格式及要求；</a:t>
            </a:r>
            <a:endParaRPr lang="en-US" altLang="zh-CN" sz="2800" dirty="0">
              <a:latin typeface="楷体" panose="02010609060101010101" pitchFamily="49" charset="-122"/>
              <a:ea typeface="楷体" panose="02010609060101010101" pitchFamily="49" charset="-122"/>
            </a:endParaRPr>
          </a:p>
          <a:p>
            <a:pPr>
              <a:lnSpc>
                <a:spcPct val="120000"/>
              </a:lnSpc>
            </a:pPr>
            <a:endParaRPr lang="en-US" altLang="zh-CN" sz="2800" b="1" dirty="0">
              <a:latin typeface="Arial" panose="020B0604020202020204" pitchFamily="34" charset="0"/>
            </a:endParaRPr>
          </a:p>
          <a:p>
            <a:pPr>
              <a:lnSpc>
                <a:spcPct val="120000"/>
              </a:lnSpc>
            </a:pPr>
            <a:endParaRPr lang="en-US" altLang="zh-CN" sz="2800" b="1" dirty="0">
              <a:latin typeface="Arial" panose="020B0604020202020204" pitchFamily="34" charset="0"/>
            </a:endParaRPr>
          </a:p>
          <a:p>
            <a:pPr>
              <a:lnSpc>
                <a:spcPct val="120000"/>
              </a:lnSpc>
            </a:pPr>
            <a:endParaRPr lang="en-US" altLang="zh-CN" sz="2800"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2"/>
          <p:cNvSpPr txBox="1"/>
          <p:nvPr/>
        </p:nvSpPr>
        <p:spPr>
          <a:xfrm>
            <a:off x="1631950" y="620713"/>
            <a:ext cx="8928100" cy="9385300"/>
          </a:xfrm>
          <a:prstGeom prst="rect">
            <a:avLst/>
          </a:prstGeom>
          <a:noFill/>
          <a:ln w="9525">
            <a:noFill/>
          </a:ln>
        </p:spPr>
        <p:txBody>
          <a:bodyPr>
            <a:spAutoFit/>
          </a:bodyPr>
          <a:lstStyle/>
          <a:p>
            <a:pPr>
              <a:lnSpc>
                <a:spcPct val="160000"/>
              </a:lnSpc>
            </a:pPr>
            <a:r>
              <a:rPr lang="zh-CN" altLang="en-US" sz="2800" b="1" dirty="0" smtClean="0">
                <a:latin typeface="Arial" panose="020B0604020202020204" pitchFamily="34" charset="0"/>
              </a:rPr>
              <a:t>  </a:t>
            </a:r>
            <a:r>
              <a:rPr lang="zh-CN" altLang="en-US" sz="2800" b="1" dirty="0" smtClean="0">
                <a:solidFill>
                  <a:srgbClr val="FF0000"/>
                </a:solidFill>
                <a:latin typeface="Arial" panose="020B0604020202020204" pitchFamily="34" charset="0"/>
              </a:rPr>
              <a:t>答</a:t>
            </a:r>
            <a:r>
              <a:rPr lang="zh-CN" altLang="en-US" sz="2800" b="1" dirty="0">
                <a:solidFill>
                  <a:srgbClr val="FF0000"/>
                </a:solidFill>
                <a:latin typeface="Arial" panose="020B0604020202020204" pitchFamily="34" charset="0"/>
              </a:rPr>
              <a:t>案示</a:t>
            </a:r>
            <a:r>
              <a:rPr lang="zh-CN" altLang="en-US" sz="2800" b="1" dirty="0" smtClean="0">
                <a:solidFill>
                  <a:srgbClr val="FF0000"/>
                </a:solidFill>
                <a:latin typeface="Arial" panose="020B0604020202020204" pitchFamily="34" charset="0"/>
              </a:rPr>
              <a:t>例</a:t>
            </a:r>
            <a:endParaRPr lang="en-US" altLang="zh-CN" sz="2800" b="1" dirty="0">
              <a:solidFill>
                <a:srgbClr val="FF0000"/>
              </a:solidFill>
              <a:latin typeface="Arial" panose="020B0604020202020204" pitchFamily="34" charset="0"/>
            </a:endParaRPr>
          </a:p>
          <a:p>
            <a:pPr>
              <a:lnSpc>
                <a:spcPct val="160000"/>
              </a:lnSpc>
            </a:pPr>
            <a:r>
              <a:rPr lang="zh-CN" altLang="en-US" sz="2000" dirty="0">
                <a:latin typeface="楷体" panose="02010609060101010101" pitchFamily="49" charset="-122"/>
                <a:ea typeface="楷体" panose="02010609060101010101" pitchFamily="49" charset="-122"/>
              </a:rPr>
              <a:t>答：</a:t>
            </a:r>
            <a:r>
              <a:rPr lang="zh-CN" altLang="en-US" sz="2000" dirty="0">
                <a:latin typeface="楷体" panose="02010609060101010101" pitchFamily="49" charset="-122"/>
                <a:ea typeface="楷体" panose="02010609060101010101" pitchFamily="49" charset="-122"/>
                <a:sym typeface="宋体" panose="02010600030101010101" pitchFamily="2" charset="-122"/>
              </a:rPr>
              <a:t>论题：14～17世纪中外交流及影响</a:t>
            </a:r>
          </a:p>
          <a:p>
            <a:pPr>
              <a:lnSpc>
                <a:spcPct val="160000"/>
              </a:lnSpc>
            </a:pPr>
            <a:r>
              <a:rPr lang="en-US" altLang="zh-CN" sz="2000" dirty="0">
                <a:latin typeface="楷体" panose="02010609060101010101" pitchFamily="49" charset="-122"/>
                <a:ea typeface="楷体" panose="02010609060101010101" pitchFamily="49" charset="-122"/>
                <a:sym typeface="宋体" panose="02010600030101010101" pitchFamily="2" charset="-122"/>
              </a:rPr>
              <a:t>    </a:t>
            </a:r>
            <a:r>
              <a:rPr lang="zh-CN" altLang="en-US" sz="2000" dirty="0">
                <a:latin typeface="楷体" panose="02010609060101010101" pitchFamily="49" charset="-122"/>
                <a:ea typeface="楷体" panose="02010609060101010101" pitchFamily="49" charset="-122"/>
                <a:sym typeface="宋体" panose="02010600030101010101" pitchFamily="2" charset="-122"/>
              </a:rPr>
              <a:t>阐述</a:t>
            </a:r>
            <a:r>
              <a:rPr lang="zh-CN" altLang="en-US" sz="2000" dirty="0">
                <a:latin typeface="楷体" panose="02010609060101010101" pitchFamily="49" charset="-122"/>
                <a:ea typeface="楷体" panose="02010609060101010101" pitchFamily="49" charset="-122"/>
                <a:sym typeface="Wingdings" panose="05000000000000000000" pitchFamily="2" charset="2"/>
              </a:rPr>
              <a:t>：（</a:t>
            </a:r>
            <a:r>
              <a:rPr lang="en-US" altLang="zh-CN" sz="2000" dirty="0">
                <a:latin typeface="楷体" panose="02010609060101010101" pitchFamily="49" charset="-122"/>
                <a:ea typeface="楷体" panose="02010609060101010101" pitchFamily="49" charset="-122"/>
                <a:sym typeface="Wingdings" panose="05000000000000000000" pitchFamily="2" charset="2"/>
              </a:rPr>
              <a:t>1</a:t>
            </a:r>
            <a:r>
              <a:rPr lang="zh-CN" altLang="en-US" sz="2000" dirty="0">
                <a:latin typeface="楷体" panose="02010609060101010101" pitchFamily="49" charset="-122"/>
                <a:ea typeface="楷体" panose="02010609060101010101" pitchFamily="49" charset="-122"/>
                <a:sym typeface="Wingdings" panose="05000000000000000000" pitchFamily="2" charset="2"/>
              </a:rPr>
              <a:t>）</a:t>
            </a:r>
            <a:r>
              <a:rPr lang="zh-CN" altLang="en-US" sz="2000" dirty="0">
                <a:latin typeface="楷体" panose="02010609060101010101" pitchFamily="49" charset="-122"/>
                <a:ea typeface="楷体" panose="02010609060101010101" pitchFamily="49" charset="-122"/>
                <a:sym typeface="宋体" panose="02010600030101010101" pitchFamily="2" charset="-122"/>
              </a:rPr>
              <a:t>14～15世纪，郑和下西洋促进了中国和亚非国家的友好往来。哥伦布到达美洲，促进了新航路的开辟，文明开始汇合交融。</a:t>
            </a:r>
          </a:p>
          <a:p>
            <a:pPr>
              <a:lnSpc>
                <a:spcPct val="160000"/>
              </a:lnSpc>
            </a:pPr>
            <a:r>
              <a:rPr lang="zh-CN" altLang="en-US" sz="2000" dirty="0">
                <a:latin typeface="楷体" panose="02010609060101010101" pitchFamily="49" charset="-122"/>
                <a:ea typeface="楷体" panose="02010609060101010101" pitchFamily="49" charset="-122"/>
                <a:sym typeface="宋体" panose="02010600030101010101" pitchFamily="2" charset="-122"/>
              </a:rPr>
              <a:t>　　（</a:t>
            </a:r>
            <a:r>
              <a:rPr lang="en-US" altLang="zh-CN" sz="2000" dirty="0">
                <a:latin typeface="楷体" panose="02010609060101010101" pitchFamily="49" charset="-122"/>
                <a:ea typeface="楷体" panose="02010609060101010101" pitchFamily="49" charset="-122"/>
                <a:sym typeface="宋体" panose="02010600030101010101" pitchFamily="2" charset="-122"/>
              </a:rPr>
              <a:t>2</a:t>
            </a:r>
            <a:r>
              <a:rPr lang="zh-CN" altLang="en-US" sz="2000" dirty="0">
                <a:latin typeface="楷体" panose="02010609060101010101" pitchFamily="49" charset="-122"/>
                <a:ea typeface="楷体" panose="02010609060101010101" pitchFamily="49" charset="-122"/>
                <a:sym typeface="宋体" panose="02010600030101010101" pitchFamily="2" charset="-122"/>
              </a:rPr>
              <a:t>）16世纪，新航路开辟后，美洲农作物由此传入中国。利玛窦到达中国，传播了西方自然科学知识。</a:t>
            </a:r>
          </a:p>
          <a:p>
            <a:pPr>
              <a:lnSpc>
                <a:spcPct val="160000"/>
              </a:lnSpc>
            </a:pPr>
            <a:r>
              <a:rPr lang="zh-CN" altLang="en-US" sz="2000" dirty="0">
                <a:latin typeface="楷体" panose="02010609060101010101" pitchFamily="49" charset="-122"/>
                <a:ea typeface="楷体" panose="02010609060101010101" pitchFamily="49" charset="-122"/>
                <a:sym typeface="宋体" panose="02010600030101010101" pitchFamily="2" charset="-122"/>
              </a:rPr>
              <a:t>　　（</a:t>
            </a:r>
            <a:r>
              <a:rPr lang="en-US" altLang="zh-CN" sz="2000" dirty="0">
                <a:latin typeface="楷体" panose="02010609060101010101" pitchFamily="49" charset="-122"/>
                <a:ea typeface="楷体" panose="02010609060101010101" pitchFamily="49" charset="-122"/>
                <a:sym typeface="宋体" panose="02010600030101010101" pitchFamily="2" charset="-122"/>
              </a:rPr>
              <a:t>3</a:t>
            </a:r>
            <a:r>
              <a:rPr lang="zh-CN" altLang="en-US" sz="2000" dirty="0">
                <a:latin typeface="楷体" panose="02010609060101010101" pitchFamily="49" charset="-122"/>
                <a:ea typeface="楷体" panose="02010609060101010101" pitchFamily="49" charset="-122"/>
                <a:sym typeface="宋体" panose="02010600030101010101" pitchFamily="2" charset="-122"/>
              </a:rPr>
              <a:t>）17世纪，由于对中国丝织品、瓷器等需求，西方殖民者从美洲掠夺的白银流向中国。英国在印度和北美殖民扩张；荷兰侵占台湾，郑成功收复台湾。中国的朱子学说在日本成为显学，影响很大。</a:t>
            </a:r>
          </a:p>
          <a:p>
            <a:pPr>
              <a:lnSpc>
                <a:spcPct val="160000"/>
              </a:lnSpc>
            </a:pPr>
            <a:r>
              <a:rPr lang="en-US" altLang="zh-CN" sz="2000" dirty="0">
                <a:latin typeface="楷体" panose="02010609060101010101" pitchFamily="49" charset="-122"/>
                <a:ea typeface="楷体" panose="02010609060101010101" pitchFamily="49" charset="-122"/>
                <a:sym typeface="宋体" panose="02010600030101010101" pitchFamily="2" charset="-122"/>
              </a:rPr>
              <a:t>    </a:t>
            </a:r>
            <a:r>
              <a:rPr lang="zh-CN" altLang="en-US" sz="2000" dirty="0">
                <a:latin typeface="楷体" panose="02010609060101010101" pitchFamily="49" charset="-122"/>
                <a:ea typeface="楷体" panose="02010609060101010101" pitchFamily="49" charset="-122"/>
                <a:sym typeface="宋体" panose="02010600030101010101" pitchFamily="2" charset="-122"/>
              </a:rPr>
              <a:t>综上所述，中外交流推动了世界经济和文化的交流发展，但西方新航路开辟后进行的早期殖民扩张也给亚非拉等地带来了灾难和破坏。</a:t>
            </a:r>
          </a:p>
          <a:p>
            <a:pPr>
              <a:lnSpc>
                <a:spcPct val="160000"/>
              </a:lnSpc>
            </a:pPr>
            <a:endParaRPr lang="zh-CN" altLang="zh-CN" sz="2000" dirty="0">
              <a:latin typeface="楷体" panose="02010609060101010101" pitchFamily="49" charset="-122"/>
              <a:ea typeface="楷体" panose="02010609060101010101" pitchFamily="49" charset="-122"/>
            </a:endParaRPr>
          </a:p>
          <a:p>
            <a:pPr>
              <a:lnSpc>
                <a:spcPct val="160000"/>
              </a:lnSpc>
            </a:pPr>
            <a:endParaRPr lang="en-US" altLang="zh-CN" sz="2800" b="1" dirty="0">
              <a:latin typeface="楷体" panose="02010609060101010101" pitchFamily="49" charset="-122"/>
              <a:ea typeface="楷体" panose="02010609060101010101" pitchFamily="49" charset="-122"/>
            </a:endParaRPr>
          </a:p>
          <a:p>
            <a:pPr>
              <a:lnSpc>
                <a:spcPct val="160000"/>
              </a:lnSpc>
            </a:pPr>
            <a:endParaRPr lang="en-US" altLang="zh-CN" sz="2800" b="1" dirty="0">
              <a:latin typeface="楷体" panose="02010609060101010101" pitchFamily="49" charset="-122"/>
              <a:ea typeface="楷体" panose="02010609060101010101" pitchFamily="49" charset="-122"/>
            </a:endParaRPr>
          </a:p>
          <a:p>
            <a:pPr>
              <a:lnSpc>
                <a:spcPct val="160000"/>
              </a:lnSpc>
            </a:pPr>
            <a:endParaRPr lang="en-US" altLang="zh-CN" sz="2800" b="1" dirty="0">
              <a:latin typeface="Arial" panose="020B0604020202020204" pitchFamily="34" charset="0"/>
            </a:endParaRPr>
          </a:p>
          <a:p>
            <a:pPr>
              <a:lnSpc>
                <a:spcPct val="160000"/>
              </a:lnSpc>
            </a:pPr>
            <a:endParaRPr lang="en-US" altLang="zh-CN" sz="2800"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37882" y="873393"/>
            <a:ext cx="11058861" cy="5651738"/>
          </a:xfrm>
        </p:spPr>
        <p:txBody>
          <a:bodyPr>
            <a:normAutofit fontScale="92500" lnSpcReduction="20000"/>
          </a:bodyPr>
          <a:lstStyle/>
          <a:p>
            <a:pPr defTabSz="1087755">
              <a:defRPr/>
            </a:pPr>
            <a:r>
              <a:rPr lang="en-US" altLang="zh-CN" sz="2900" b="1" dirty="0" smtClean="0">
                <a:solidFill>
                  <a:srgbClr val="FF0000"/>
                </a:solidFill>
              </a:rPr>
              <a:t>      2018</a:t>
            </a:r>
            <a:r>
              <a:rPr lang="zh-CN" altLang="en-US" sz="2900" b="1" dirty="0" smtClean="0">
                <a:solidFill>
                  <a:srgbClr val="FF0000"/>
                </a:solidFill>
              </a:rPr>
              <a:t>年全国</a:t>
            </a:r>
            <a:r>
              <a:rPr lang="en-US" altLang="zh-CN" sz="2900" b="1" dirty="0" smtClean="0">
                <a:solidFill>
                  <a:srgbClr val="FF0000"/>
                </a:solidFill>
              </a:rPr>
              <a:t>2</a:t>
            </a:r>
            <a:r>
              <a:rPr lang="zh-CN" altLang="en-US" sz="2900" b="1" dirty="0" smtClean="0">
                <a:solidFill>
                  <a:srgbClr val="FF0000"/>
                </a:solidFill>
              </a:rPr>
              <a:t>卷，</a:t>
            </a:r>
            <a:r>
              <a:rPr lang="en-US" altLang="zh-CN" sz="2900" b="1" dirty="0" smtClean="0">
                <a:solidFill>
                  <a:srgbClr val="FF0000"/>
                </a:solidFill>
              </a:rPr>
              <a:t>42</a:t>
            </a:r>
            <a:r>
              <a:rPr lang="zh-CN" altLang="zh-CN" sz="2900" b="1" dirty="0" smtClean="0">
                <a:solidFill>
                  <a:srgbClr val="FF0000"/>
                </a:solidFill>
              </a:rPr>
              <a:t>．阅读材料，完成下列要求。（</a:t>
            </a:r>
            <a:r>
              <a:rPr lang="en-US" altLang="zh-CN" sz="2900" b="1" dirty="0" smtClean="0">
                <a:solidFill>
                  <a:srgbClr val="FF0000"/>
                </a:solidFill>
              </a:rPr>
              <a:t>12</a:t>
            </a:r>
            <a:r>
              <a:rPr lang="zh-CN" altLang="zh-CN" sz="2900" b="1" dirty="0" smtClean="0">
                <a:solidFill>
                  <a:srgbClr val="FF0000"/>
                </a:solidFill>
              </a:rPr>
              <a:t>分）</a:t>
            </a:r>
          </a:p>
          <a:p>
            <a:pPr defTabSz="1087755">
              <a:defRPr/>
            </a:pPr>
            <a:r>
              <a:rPr lang="en-US" altLang="zh-CN" sz="2900" b="1" dirty="0" smtClean="0">
                <a:solidFill>
                  <a:srgbClr val="000000"/>
                </a:solidFill>
              </a:rPr>
              <a:t>   </a:t>
            </a:r>
            <a:r>
              <a:rPr lang="en-US" altLang="zh-CN" sz="2900" b="1" dirty="0" smtClean="0">
                <a:solidFill>
                  <a:srgbClr val="000000"/>
                </a:solidFill>
                <a:latin typeface="楷体" panose="02010609060101010101" pitchFamily="49" charset="-122"/>
                <a:ea typeface="楷体" panose="02010609060101010101" pitchFamily="49" charset="-122"/>
              </a:rPr>
              <a:t> </a:t>
            </a:r>
            <a:r>
              <a:rPr lang="zh-CN" altLang="zh-CN" sz="2900" b="1" dirty="0" smtClean="0">
                <a:solidFill>
                  <a:srgbClr val="FF0000"/>
                </a:solidFill>
                <a:latin typeface="楷体" panose="02010609060101010101" pitchFamily="49" charset="-122"/>
                <a:ea typeface="楷体" panose="02010609060101010101" pitchFamily="49" charset="-122"/>
              </a:rPr>
              <a:t>材料 </a:t>
            </a:r>
            <a:r>
              <a:rPr lang="en-US" altLang="zh-CN" sz="2900" b="1" dirty="0" smtClean="0">
                <a:solidFill>
                  <a:srgbClr val="000000"/>
                </a:solidFill>
                <a:latin typeface="楷体" panose="02010609060101010101" pitchFamily="49" charset="-122"/>
                <a:ea typeface="楷体" panose="02010609060101010101" pitchFamily="49" charset="-122"/>
              </a:rPr>
              <a:t> 1889</a:t>
            </a:r>
            <a:r>
              <a:rPr lang="zh-CN" altLang="zh-CN" sz="2900" b="1" dirty="0" smtClean="0">
                <a:solidFill>
                  <a:srgbClr val="000000"/>
                </a:solidFill>
                <a:latin typeface="楷体" panose="02010609060101010101" pitchFamily="49" charset="-122"/>
                <a:ea typeface="楷体" panose="02010609060101010101" pitchFamily="49" charset="-122"/>
              </a:rPr>
              <a:t>年，两广总督张之洞从英国预购炼铁机炉，有人提醒先要确定煤、铁质地才能配置合适的机炉。张之洞认为不必“先觅煤、铁而后购机炉”。张之洞调任湖广总督，购得大冶铁矿，开始筹建汉阳铁厂，由于找不到合适的煤，耗费六年时间和巨资，仍未能炼出合格的钢铁。盛宣怀接手后，招商股银</a:t>
            </a:r>
            <a:r>
              <a:rPr lang="en-US" altLang="zh-CN" sz="2900" b="1" dirty="0" smtClean="0">
                <a:solidFill>
                  <a:srgbClr val="000000"/>
                </a:solidFill>
                <a:latin typeface="楷体" panose="02010609060101010101" pitchFamily="49" charset="-122"/>
                <a:ea typeface="楷体" panose="02010609060101010101" pitchFamily="49" charset="-122"/>
              </a:rPr>
              <a:t>200</a:t>
            </a:r>
            <a:r>
              <a:rPr lang="zh-CN" altLang="zh-CN" sz="2900" b="1" dirty="0" smtClean="0">
                <a:solidFill>
                  <a:srgbClr val="000000"/>
                </a:solidFill>
                <a:latin typeface="楷体" panose="02010609060101010101" pitchFamily="49" charset="-122"/>
                <a:ea typeface="楷体" panose="02010609060101010101" pitchFamily="49" charset="-122"/>
              </a:rPr>
              <a:t>万两，并开办萍乡煤矿，但由于原来定购的机炉不适用，依然未能炼出好钢，只得贷款改装设备，才获得成功。通过克服种种困难，汉阳铁厂成为中国第一家大型的近代化钢铁企业，</a:t>
            </a:r>
            <a:r>
              <a:rPr lang="en-US" altLang="zh-CN" sz="2900" b="1" dirty="0" smtClean="0">
                <a:solidFill>
                  <a:srgbClr val="000000"/>
                </a:solidFill>
                <a:latin typeface="楷体" panose="02010609060101010101" pitchFamily="49" charset="-122"/>
                <a:ea typeface="楷体" panose="02010609060101010101" pitchFamily="49" charset="-122"/>
              </a:rPr>
              <a:t>1949</a:t>
            </a:r>
            <a:r>
              <a:rPr lang="zh-CN" altLang="zh-CN" sz="2900" b="1" dirty="0" smtClean="0">
                <a:solidFill>
                  <a:srgbClr val="000000"/>
                </a:solidFill>
                <a:latin typeface="楷体" panose="02010609060101010101" pitchFamily="49" charset="-122"/>
                <a:ea typeface="楷体" panose="02010609060101010101" pitchFamily="49" charset="-122"/>
              </a:rPr>
              <a:t>年后收归国有。</a:t>
            </a:r>
          </a:p>
          <a:p>
            <a:pPr defTabSz="1087755">
              <a:defRPr/>
            </a:pPr>
            <a:r>
              <a:rPr lang="en-US" altLang="zh-CN" sz="2900" b="1" dirty="0" smtClean="0">
                <a:solidFill>
                  <a:srgbClr val="000000"/>
                </a:solidFill>
                <a:latin typeface="楷体" panose="02010609060101010101" pitchFamily="49" charset="-122"/>
                <a:ea typeface="楷体" panose="02010609060101010101" pitchFamily="49" charset="-122"/>
              </a:rPr>
              <a:t>                  </a:t>
            </a:r>
            <a:r>
              <a:rPr lang="zh-CN" altLang="zh-CN" sz="2900" b="1" dirty="0" smtClean="0">
                <a:solidFill>
                  <a:srgbClr val="FF0000"/>
                </a:solidFill>
                <a:latin typeface="楷体" panose="02010609060101010101" pitchFamily="49" charset="-122"/>
                <a:ea typeface="楷体" panose="02010609060101010101" pitchFamily="49" charset="-122"/>
              </a:rPr>
              <a:t>——据编自陈真等编《中国近代工业史资料》等</a:t>
            </a:r>
          </a:p>
          <a:p>
            <a:pPr defTabSz="1087755">
              <a:defRPr/>
            </a:pPr>
            <a:r>
              <a:rPr lang="zh-CN" altLang="zh-CN" sz="2900" b="1" dirty="0" smtClean="0">
                <a:solidFill>
                  <a:srgbClr val="000000"/>
                </a:solidFill>
                <a:latin typeface="宋体" panose="02010600030101010101" pitchFamily="2" charset="-122"/>
                <a:ea typeface="宋体" panose="02010600030101010101" pitchFamily="2" charset="-122"/>
              </a:rPr>
              <a:t>材料提供了一个中国近代企业发展的案例，蕴含了现代化的诸多启示。从材料中提炼一个启示，并结合所学的中国近现代史知识予以说明</a:t>
            </a:r>
            <a:r>
              <a:rPr lang="zh-CN" altLang="zh-CN" sz="2900" b="1" dirty="0" smtClean="0">
                <a:solidFill>
                  <a:schemeClr val="tx1"/>
                </a:solidFill>
                <a:latin typeface="宋体" panose="02010600030101010101" pitchFamily="2" charset="-122"/>
                <a:ea typeface="宋体" panose="02010600030101010101" pitchFamily="2" charset="-122"/>
              </a:rPr>
              <a:t>。</a:t>
            </a:r>
            <a:endParaRPr lang="en-US" altLang="zh-CN" sz="2900" b="1" dirty="0" smtClean="0">
              <a:solidFill>
                <a:schemeClr val="tx1"/>
              </a:solidFill>
              <a:latin typeface="宋体" panose="02010600030101010101" pitchFamily="2" charset="-122"/>
              <a:ea typeface="宋体" panose="02010600030101010101" pitchFamily="2" charset="-122"/>
            </a:endParaRPr>
          </a:p>
          <a:p>
            <a:pPr defTabSz="1087755">
              <a:defRPr/>
            </a:pPr>
            <a:r>
              <a:rPr lang="zh-CN" altLang="zh-CN" sz="2900" b="1" dirty="0" smtClean="0">
                <a:solidFill>
                  <a:srgbClr val="FF0000"/>
                </a:solidFill>
                <a:latin typeface="宋体" panose="02010600030101010101" pitchFamily="2" charset="-122"/>
                <a:ea typeface="宋体" panose="02010600030101010101" pitchFamily="2" charset="-122"/>
              </a:rPr>
              <a:t>（要求：观点明确，史论结合，阐言之成理。）</a:t>
            </a:r>
          </a:p>
          <a:p>
            <a:pPr defTabSz="1087755">
              <a:defRPr/>
            </a:pPr>
            <a:endParaRPr lang="zh-CN" alt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763793" y="669074"/>
            <a:ext cx="10541594" cy="5518246"/>
          </a:xfrm>
        </p:spPr>
        <p:txBody>
          <a:bodyPr>
            <a:normAutofit fontScale="85000" lnSpcReduction="10000"/>
          </a:bodyPr>
          <a:lstStyle/>
          <a:p>
            <a:r>
              <a:rPr lang="zh-CN" altLang="en-US" sz="2900" b="1" noProof="1">
                <a:solidFill>
                  <a:srgbClr val="FF0000"/>
                </a:solidFill>
                <a:latin typeface="宋体" panose="02010600030101010101" pitchFamily="2" charset="-122"/>
                <a:ea typeface="宋体" panose="02010600030101010101" pitchFamily="2" charset="-122"/>
              </a:rPr>
              <a:t>启示：</a:t>
            </a:r>
            <a:r>
              <a:rPr lang="zh-CN" altLang="en-US" sz="2900" b="1" noProof="1">
                <a:solidFill>
                  <a:srgbClr val="000000"/>
                </a:solidFill>
                <a:latin typeface="宋体" panose="02010600030101010101" pitchFamily="2" charset="-122"/>
                <a:ea typeface="宋体" panose="02010600030101010101" pitchFamily="2" charset="-122"/>
              </a:rPr>
              <a:t> 经济建设要敢于创新，在探索中前进。</a:t>
            </a:r>
          </a:p>
          <a:p>
            <a:r>
              <a:rPr lang="zh-CN" altLang="en-US" sz="2900" b="1" noProof="1">
                <a:solidFill>
                  <a:srgbClr val="FF0000"/>
                </a:solidFill>
                <a:latin typeface="宋体" panose="02010600030101010101" pitchFamily="2" charset="-122"/>
                <a:ea typeface="宋体" panose="02010600030101010101" pitchFamily="2" charset="-122"/>
              </a:rPr>
              <a:t>说明：</a:t>
            </a:r>
            <a:r>
              <a:rPr lang="zh-CN" altLang="en-US" sz="2900" b="1" noProof="1">
                <a:solidFill>
                  <a:srgbClr val="000000"/>
                </a:solidFill>
                <a:latin typeface="宋体" panose="02010600030101010101" pitchFamily="2" charset="-122"/>
                <a:ea typeface="宋体" panose="02010600030101010101" pitchFamily="2" charset="-122"/>
              </a:rPr>
              <a:t> 19世纪60年代，清政府内部的开明分子冲破顽固势力的阻挠，发起了洋务运动，引进西方先进技术，创办了一系列近代民族工业，开启了中国的工业化进程。</a:t>
            </a:r>
          </a:p>
          <a:p>
            <a:r>
              <a:rPr lang="zh-CN" altLang="en-US" sz="2900" b="1" noProof="1">
                <a:solidFill>
                  <a:srgbClr val="000000"/>
                </a:solidFill>
                <a:latin typeface="宋体" panose="02010600030101010101" pitchFamily="2" charset="-122"/>
                <a:ea typeface="宋体" panose="02010600030101010101" pitchFamily="2" charset="-122"/>
              </a:rPr>
              <a:t>       中共十一届三中全会后，中国进行经济体制改革，首先在农村冲破人民公社体制，实行家庭联产承包责任制，调动了农民的生产积极性，促进了农业经济的发展。随后进行城市经济体制改革，扩大企业自主权，使城市经济出现空前活跃的局面。</a:t>
            </a:r>
          </a:p>
          <a:p>
            <a:r>
              <a:rPr lang="zh-CN" altLang="en-US" sz="2900" b="1" noProof="1">
                <a:solidFill>
                  <a:srgbClr val="000000"/>
                </a:solidFill>
                <a:latin typeface="宋体" panose="02010600030101010101" pitchFamily="2" charset="-122"/>
                <a:ea typeface="宋体" panose="02010600030101010101" pitchFamily="2" charset="-122"/>
              </a:rPr>
              <a:t>       1992年，在邓小平南方谈话进一步解放思想后，中共十四大提出建立社会主义市场经济体制，大大推动了社会主义现代化建设事业的发展。</a:t>
            </a:r>
          </a:p>
          <a:p>
            <a:r>
              <a:rPr lang="zh-CN" altLang="en-US" sz="2900" b="1" noProof="1">
                <a:solidFill>
                  <a:srgbClr val="000000"/>
                </a:solidFill>
                <a:latin typeface="宋体" panose="02010600030101010101" pitchFamily="2" charset="-122"/>
                <a:ea typeface="宋体" panose="02010600030101010101" pitchFamily="2" charset="-122"/>
              </a:rPr>
              <a:t>       由此可见，只有敢于创新，勇于探索，经济建设才能更快发展。</a:t>
            </a:r>
          </a:p>
          <a:p>
            <a:r>
              <a:rPr lang="zh-CN" altLang="en-US" noProof="1"/>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7358" y="712500"/>
            <a:ext cx="10517285" cy="5433003"/>
          </a:xfrm>
        </p:spPr>
        <p:txBody>
          <a:bodyPr>
            <a:normAutofit fontScale="92500"/>
          </a:bodyPr>
          <a:lstStyle/>
          <a:p>
            <a:pPr defTabSz="1087755">
              <a:defRPr/>
            </a:pPr>
            <a:r>
              <a:rPr lang="zh-CN" altLang="zh-CN" sz="2900" b="1" dirty="0" smtClean="0">
                <a:solidFill>
                  <a:srgbClr val="FF0000"/>
                </a:solidFill>
                <a:latin typeface="宋体" panose="02010600030101010101" pitchFamily="2" charset="-122"/>
                <a:ea typeface="宋体" panose="02010600030101010101" pitchFamily="2" charset="-122"/>
              </a:rPr>
              <a:t>启示：</a:t>
            </a:r>
            <a:r>
              <a:rPr lang="zh-CN" altLang="zh-CN" sz="2900" b="1" dirty="0" smtClean="0">
                <a:solidFill>
                  <a:srgbClr val="000000"/>
                </a:solidFill>
                <a:latin typeface="宋体" panose="02010600030101010101" pitchFamily="2" charset="-122"/>
                <a:ea typeface="宋体" panose="02010600030101010101" pitchFamily="2" charset="-122"/>
              </a:rPr>
              <a:t>经济建设要遵循客观经济规律。</a:t>
            </a:r>
          </a:p>
          <a:p>
            <a:pPr defTabSz="1087755">
              <a:defRPr/>
            </a:pPr>
            <a:r>
              <a:rPr lang="zh-CN" altLang="zh-CN" sz="2900" b="1" dirty="0" smtClean="0">
                <a:solidFill>
                  <a:srgbClr val="FF0000"/>
                </a:solidFill>
                <a:latin typeface="宋体" panose="02010600030101010101" pitchFamily="2" charset="-122"/>
                <a:ea typeface="宋体" panose="02010600030101010101" pitchFamily="2" charset="-122"/>
              </a:rPr>
              <a:t>说明：</a:t>
            </a:r>
            <a:r>
              <a:rPr lang="en-US" altLang="zh-CN" sz="2900" b="1" dirty="0" smtClean="0">
                <a:solidFill>
                  <a:srgbClr val="000000"/>
                </a:solidFill>
                <a:latin typeface="宋体" panose="02010600030101010101" pitchFamily="2" charset="-122"/>
                <a:ea typeface="宋体" panose="02010600030101010101" pitchFamily="2" charset="-122"/>
              </a:rPr>
              <a:t>①</a:t>
            </a:r>
            <a:r>
              <a:rPr lang="zh-CN" altLang="zh-CN" sz="2900" b="1" dirty="0" smtClean="0">
                <a:solidFill>
                  <a:srgbClr val="000000"/>
                </a:solidFill>
                <a:latin typeface="宋体" panose="02010600030101010101" pitchFamily="2" charset="-122"/>
                <a:ea typeface="宋体" panose="02010600030101010101" pitchFamily="2" charset="-122"/>
              </a:rPr>
              <a:t>铁厂的创办，必须考虑铁矿、燃料并配置合适的炼钢设备，由于张之洞一意孤行，</a:t>
            </a:r>
            <a:r>
              <a:rPr lang="zh-CN" altLang="en-US" sz="2900" b="1" dirty="0" smtClean="0">
                <a:solidFill>
                  <a:srgbClr val="000000"/>
                </a:solidFill>
                <a:latin typeface="宋体" panose="02010600030101010101" pitchFamily="2" charset="-122"/>
                <a:ea typeface="宋体" panose="02010600030101010101" pitchFamily="2" charset="-122"/>
              </a:rPr>
              <a:t>忽视经济规律，</a:t>
            </a:r>
            <a:r>
              <a:rPr lang="zh-CN" altLang="zh-CN" sz="2900" b="1" dirty="0" smtClean="0">
                <a:solidFill>
                  <a:srgbClr val="000000"/>
                </a:solidFill>
                <a:latin typeface="宋体" panose="02010600030101010101" pitchFamily="2" charset="-122"/>
                <a:ea typeface="宋体" panose="02010600030101010101" pitchFamily="2" charset="-122"/>
              </a:rPr>
              <a:t>导致汉阳铁厂建设走了弯路。而后来的实践，由于遵循了经济规律，取得了成功。</a:t>
            </a:r>
          </a:p>
          <a:p>
            <a:pPr defTabSz="1087755">
              <a:defRPr/>
            </a:pPr>
            <a:r>
              <a:rPr lang="en-US" altLang="zh-CN" sz="2900" b="1" dirty="0" smtClean="0">
                <a:solidFill>
                  <a:srgbClr val="000000"/>
                </a:solidFill>
                <a:latin typeface="宋体" panose="02010600030101010101" pitchFamily="2" charset="-122"/>
                <a:ea typeface="宋体" panose="02010600030101010101" pitchFamily="2" charset="-122"/>
              </a:rPr>
              <a:t>     ②</a:t>
            </a:r>
            <a:r>
              <a:rPr lang="zh-CN" altLang="zh-CN" sz="2900" b="1" dirty="0" smtClean="0">
                <a:solidFill>
                  <a:srgbClr val="000000"/>
                </a:solidFill>
                <a:latin typeface="宋体" panose="02010600030101010101" pitchFamily="2" charset="-122"/>
                <a:ea typeface="宋体" panose="02010600030101010101" pitchFamily="2" charset="-122"/>
              </a:rPr>
              <a:t>新中国的经济建设的经验教训也证明了这个道理。</a:t>
            </a:r>
            <a:r>
              <a:rPr lang="en-US" altLang="zh-CN" sz="2900" b="1" dirty="0" smtClean="0">
                <a:solidFill>
                  <a:srgbClr val="000000"/>
                </a:solidFill>
                <a:latin typeface="宋体" panose="02010600030101010101" pitchFamily="2" charset="-122"/>
                <a:ea typeface="宋体" panose="02010600030101010101" pitchFamily="2" charset="-122"/>
              </a:rPr>
              <a:t>1958</a:t>
            </a:r>
            <a:r>
              <a:rPr lang="zh-CN" altLang="zh-CN" sz="2900" b="1" dirty="0" smtClean="0">
                <a:solidFill>
                  <a:srgbClr val="000000"/>
                </a:solidFill>
                <a:latin typeface="宋体" panose="02010600030101010101" pitchFamily="2" charset="-122"/>
                <a:ea typeface="宋体" panose="02010600030101010101" pitchFamily="2" charset="-122"/>
              </a:rPr>
              <a:t>年的大跃进运动和人民公社化运动，忽视客观规律，</a:t>
            </a:r>
            <a:r>
              <a:rPr lang="zh-CN" altLang="en-US" sz="2900" b="1" dirty="0" smtClean="0">
                <a:solidFill>
                  <a:srgbClr val="000000"/>
                </a:solidFill>
                <a:latin typeface="宋体" panose="02010600030101010101" pitchFamily="2" charset="-122"/>
                <a:ea typeface="宋体" panose="02010600030101010101" pitchFamily="2" charset="-122"/>
              </a:rPr>
              <a:t>冒进求快，</a:t>
            </a:r>
            <a:r>
              <a:rPr lang="zh-CN" altLang="zh-CN" sz="2900" b="1" dirty="0" smtClean="0">
                <a:solidFill>
                  <a:srgbClr val="000000"/>
                </a:solidFill>
                <a:latin typeface="宋体" panose="02010600030101010101" pitchFamily="2" charset="-122"/>
                <a:ea typeface="宋体" panose="02010600030101010101" pitchFamily="2" charset="-122"/>
              </a:rPr>
              <a:t>严重超越生产力水平，给国民经济造成严重损失。十一届三中全会后，</a:t>
            </a:r>
            <a:r>
              <a:rPr lang="zh-CN" altLang="en-US" sz="2900" b="1" dirty="0" smtClean="0">
                <a:solidFill>
                  <a:srgbClr val="000000"/>
                </a:solidFill>
                <a:latin typeface="宋体" panose="02010600030101010101" pitchFamily="2" charset="-122"/>
                <a:ea typeface="宋体" panose="02010600030101010101" pitchFamily="2" charset="-122"/>
              </a:rPr>
              <a:t>党中央</a:t>
            </a:r>
            <a:r>
              <a:rPr lang="zh-CN" altLang="zh-CN" sz="2900" b="1" dirty="0" smtClean="0">
                <a:solidFill>
                  <a:srgbClr val="000000"/>
                </a:solidFill>
                <a:latin typeface="宋体" panose="02010600030101010101" pitchFamily="2" charset="-122"/>
                <a:ea typeface="宋体" panose="02010600030101010101" pitchFamily="2" charset="-122"/>
              </a:rPr>
              <a:t>遵循客观经济规律，在农村实行家庭联产承包责任制，调动了农民生产积极性，推动了农业经济的恢复和发展。</a:t>
            </a:r>
          </a:p>
          <a:p>
            <a:pPr defTabSz="1087755">
              <a:defRPr/>
            </a:pPr>
            <a:r>
              <a:rPr lang="en-US" altLang="zh-CN" sz="2900" b="1" dirty="0" smtClean="0">
                <a:solidFill>
                  <a:srgbClr val="000000"/>
                </a:solidFill>
                <a:latin typeface="宋体" panose="02010600030101010101" pitchFamily="2" charset="-122"/>
                <a:ea typeface="宋体" panose="02010600030101010101" pitchFamily="2" charset="-122"/>
              </a:rPr>
              <a:t>    ③ </a:t>
            </a:r>
            <a:r>
              <a:rPr lang="zh-CN" altLang="zh-CN" sz="2900" b="1" dirty="0" smtClean="0">
                <a:solidFill>
                  <a:srgbClr val="000000"/>
                </a:solidFill>
                <a:latin typeface="宋体" panose="02010600030101010101" pitchFamily="2" charset="-122"/>
                <a:ea typeface="宋体" panose="02010600030101010101" pitchFamily="2" charset="-122"/>
              </a:rPr>
              <a:t>由此可见，经济规律是客观存在的，人们只有遵循它，经济建设事业才能取得成功。</a:t>
            </a:r>
          </a:p>
          <a:p>
            <a:pPr defTabSz="1087755">
              <a:defRPr/>
            </a:pPr>
            <a:endParaRPr lang="zh-CN"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p:cNvSpPr txBox="1"/>
          <p:nvPr/>
        </p:nvSpPr>
        <p:spPr>
          <a:xfrm>
            <a:off x="1631950" y="498475"/>
            <a:ext cx="8928100" cy="4961358"/>
          </a:xfrm>
          <a:prstGeom prst="rect">
            <a:avLst/>
          </a:prstGeom>
          <a:noFill/>
          <a:ln w="9525">
            <a:noFill/>
          </a:ln>
        </p:spPr>
        <p:txBody>
          <a:bodyPr>
            <a:spAutoFit/>
          </a:bodyPr>
          <a:lstStyle/>
          <a:p>
            <a:pPr>
              <a:lnSpc>
                <a:spcPct val="130000"/>
              </a:lnSpc>
            </a:pPr>
            <a:r>
              <a:rPr lang="zh-CN" altLang="en-US" sz="2800" b="1" dirty="0">
                <a:solidFill>
                  <a:srgbClr val="FF0000"/>
                </a:solidFill>
                <a:latin typeface="Arial" panose="020B0604020202020204" pitchFamily="34" charset="0"/>
              </a:rPr>
              <a:t>模板总结</a:t>
            </a:r>
            <a:endParaRPr lang="en-US" altLang="zh-CN" sz="2800" b="1" dirty="0">
              <a:solidFill>
                <a:srgbClr val="FF0000"/>
              </a:solidFill>
              <a:latin typeface="Arial" panose="020B0604020202020204" pitchFamily="34" charset="0"/>
            </a:endParaRPr>
          </a:p>
          <a:p>
            <a:r>
              <a:rPr lang="en-US" altLang="zh-CN" sz="2800" b="1" dirty="0">
                <a:latin typeface="楷体" panose="02010609060101010101" pitchFamily="49" charset="-122"/>
                <a:ea typeface="楷体" panose="02010609060101010101" pitchFamily="49" charset="-122"/>
              </a:rPr>
              <a:t>1</a:t>
            </a:r>
            <a:r>
              <a:rPr lang="zh-CN" altLang="en-US" sz="2800" b="1" dirty="0">
                <a:latin typeface="楷体" panose="02010609060101010101" pitchFamily="49" charset="-122"/>
                <a:ea typeface="楷体" panose="02010609060101010101" pitchFamily="49" charset="-122"/>
              </a:rPr>
              <a:t>、此类试题大概</a:t>
            </a:r>
            <a:r>
              <a:rPr lang="zh-CN" altLang="zh-CN" sz="2800" b="1" dirty="0">
                <a:latin typeface="楷体" panose="02010609060101010101" pitchFamily="49" charset="-122"/>
                <a:ea typeface="楷体" panose="02010609060101010101" pitchFamily="49" charset="-122"/>
              </a:rPr>
              <a:t>可以概括为</a:t>
            </a:r>
            <a:r>
              <a:rPr lang="zh-CN" altLang="en-US" sz="2800" b="1" dirty="0">
                <a:latin typeface="楷体" panose="02010609060101010101" pitchFamily="49" charset="-122"/>
                <a:ea typeface="楷体" panose="02010609060101010101" pitchFamily="49" charset="-122"/>
              </a:rPr>
              <a:t>三步：</a:t>
            </a:r>
            <a:endParaRPr lang="en-US" altLang="zh-CN"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1</a:t>
            </a:r>
            <a:r>
              <a:rPr lang="zh-CN" altLang="en-US" sz="2800" b="1" dirty="0">
                <a:latin typeface="楷体" panose="02010609060101010101" pitchFamily="49" charset="-122"/>
                <a:ea typeface="楷体" panose="02010609060101010101" pitchFamily="49" charset="-122"/>
              </a:rPr>
              <a:t>）</a:t>
            </a:r>
            <a:r>
              <a:rPr lang="zh-CN" altLang="zh-CN" sz="2800" b="1" dirty="0">
                <a:latin typeface="楷体" panose="02010609060101010101" pitchFamily="49" charset="-122"/>
                <a:ea typeface="楷体" panose="02010609060101010101" pitchFamily="49" charset="-122"/>
              </a:rPr>
              <a:t>首先</a:t>
            </a:r>
            <a:r>
              <a:rPr lang="zh-CN" altLang="en-US" sz="2800" b="1" dirty="0">
                <a:latin typeface="楷体" panose="02010609060101010101" pitchFamily="49" charset="-122"/>
                <a:ea typeface="楷体" panose="02010609060101010101" pitchFamily="49" charset="-122"/>
              </a:rPr>
              <a:t>拟定论题</a:t>
            </a:r>
            <a:r>
              <a:rPr lang="zh-CN"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紧贴题目要求，简洁直观。</a:t>
            </a:r>
            <a:endParaRPr lang="en-US" altLang="zh-CN"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2</a:t>
            </a:r>
            <a:r>
              <a:rPr lang="zh-CN" altLang="en-US" sz="2800" b="1" dirty="0">
                <a:latin typeface="楷体" panose="02010609060101010101" pitchFamily="49" charset="-122"/>
                <a:ea typeface="楷体" panose="02010609060101010101" pitchFamily="49" charset="-122"/>
              </a:rPr>
              <a:t>）选取相关</a:t>
            </a:r>
            <a:r>
              <a:rPr lang="zh-CN" altLang="zh-CN" sz="2800" b="1" dirty="0">
                <a:latin typeface="楷体" panose="02010609060101010101" pitchFamily="49" charset="-122"/>
                <a:ea typeface="楷体" panose="02010609060101010101" pitchFamily="49" charset="-122"/>
              </a:rPr>
              <a:t>史实</a:t>
            </a:r>
            <a:r>
              <a:rPr lang="zh-CN" altLang="en-US" sz="2800" b="1" dirty="0">
                <a:latin typeface="楷体" panose="02010609060101010101" pitchFamily="49" charset="-122"/>
                <a:ea typeface="楷体" panose="02010609060101010101" pitchFamily="49" charset="-122"/>
              </a:rPr>
              <a:t>作为论据，进行</a:t>
            </a:r>
            <a:r>
              <a:rPr lang="zh-CN" altLang="zh-CN" sz="2800" b="1" dirty="0">
                <a:latin typeface="楷体" panose="02010609060101010101" pitchFamily="49" charset="-122"/>
                <a:ea typeface="楷体" panose="02010609060101010101" pitchFamily="49" charset="-122"/>
              </a:rPr>
              <a:t>论证。要求史实准确，史论结合，要注意层次、角度的多样性。</a:t>
            </a:r>
          </a:p>
          <a:p>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3</a:t>
            </a:r>
            <a:r>
              <a:rPr lang="zh-CN" altLang="en-US" sz="2800" b="1" dirty="0">
                <a:latin typeface="楷体" panose="02010609060101010101" pitchFamily="49" charset="-122"/>
                <a:ea typeface="楷体" panose="02010609060101010101" pitchFamily="49" charset="-122"/>
              </a:rPr>
              <a:t>）结尾强化自己的论点</a:t>
            </a:r>
            <a:r>
              <a:rPr lang="zh-CN" altLang="zh-CN" sz="2800" b="1" dirty="0">
                <a:latin typeface="楷体" panose="02010609060101010101" pitchFamily="49" charset="-122"/>
                <a:ea typeface="楷体" panose="02010609060101010101" pitchFamily="49" charset="-122"/>
              </a:rPr>
              <a:t>。争取能上升到历史学科素养所要求的理论高度。</a:t>
            </a:r>
          </a:p>
          <a:p>
            <a:r>
              <a:rPr lang="en-US" altLang="zh-CN" sz="2800" b="1" dirty="0">
                <a:latin typeface="楷体" panose="02010609060101010101" pitchFamily="49" charset="-122"/>
                <a:ea typeface="楷体" panose="02010609060101010101" pitchFamily="49" charset="-122"/>
              </a:rPr>
              <a:t>2</a:t>
            </a:r>
            <a:r>
              <a:rPr lang="zh-CN" altLang="en-US" sz="2800" b="1" dirty="0">
                <a:latin typeface="楷体" panose="02010609060101010101" pitchFamily="49" charset="-122"/>
                <a:ea typeface="楷体" panose="02010609060101010101" pitchFamily="49" charset="-122"/>
              </a:rPr>
              <a:t>、注意</a:t>
            </a:r>
            <a:r>
              <a:rPr lang="zh-CN" altLang="en-US" sz="2800" b="1" dirty="0">
                <a:solidFill>
                  <a:srgbClr val="FF0000"/>
                </a:solidFill>
                <a:latin typeface="楷体" panose="02010609060101010101" pitchFamily="49" charset="-122"/>
                <a:ea typeface="楷体" panose="02010609060101010101" pitchFamily="49" charset="-122"/>
              </a:rPr>
              <a:t>“观点”</a:t>
            </a:r>
            <a:r>
              <a:rPr lang="zh-CN" altLang="en-US" sz="2800" b="1" dirty="0">
                <a:latin typeface="楷体" panose="02010609060101010101" pitchFamily="49" charset="-122"/>
                <a:ea typeface="楷体" panose="02010609060101010101" pitchFamily="49" charset="-122"/>
              </a:rPr>
              <a:t>和</a:t>
            </a:r>
            <a:r>
              <a:rPr lang="zh-CN" altLang="en-US" sz="2800" b="1" dirty="0">
                <a:solidFill>
                  <a:srgbClr val="FF0000"/>
                </a:solidFill>
                <a:latin typeface="楷体" panose="02010609060101010101" pitchFamily="49" charset="-122"/>
                <a:ea typeface="楷体" panose="02010609060101010101" pitchFamily="49" charset="-122"/>
              </a:rPr>
              <a:t>“论题”</a:t>
            </a:r>
            <a:r>
              <a:rPr lang="zh-CN" altLang="en-US" sz="2800" b="1" dirty="0">
                <a:latin typeface="楷体" panose="02010609060101010101" pitchFamily="49" charset="-122"/>
                <a:ea typeface="楷体" panose="02010609060101010101" pitchFamily="49" charset="-122"/>
              </a:rPr>
              <a:t>的区别。</a:t>
            </a:r>
            <a:endParaRPr lang="en-US" altLang="zh-CN" sz="2800" b="1" dirty="0">
              <a:latin typeface="楷体" panose="02010609060101010101" pitchFamily="49" charset="-122"/>
              <a:ea typeface="楷体" panose="02010609060101010101" pitchFamily="49" charset="-122"/>
            </a:endParaRPr>
          </a:p>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1</a:t>
            </a:r>
            <a:r>
              <a:rPr lang="zh-CN" altLang="en-US" sz="2800" b="1" dirty="0">
                <a:solidFill>
                  <a:srgbClr val="FF0000"/>
                </a:solidFill>
                <a:latin typeface="楷体" panose="02010609060101010101" pitchFamily="49" charset="-122"/>
                <a:ea typeface="楷体" panose="02010609060101010101" pitchFamily="49" charset="-122"/>
              </a:rPr>
              <a:t>）“观点”是一个陈述句，主谓宾齐全，范围小；</a:t>
            </a:r>
            <a:endParaRPr lang="en-US" altLang="zh-CN" sz="2800" b="1" dirty="0">
              <a:solidFill>
                <a:srgbClr val="FF0000"/>
              </a:solidFill>
              <a:latin typeface="楷体" panose="02010609060101010101" pitchFamily="49" charset="-122"/>
              <a:ea typeface="楷体" panose="02010609060101010101" pitchFamily="49" charset="-122"/>
            </a:endParaRPr>
          </a:p>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2</a:t>
            </a:r>
            <a:r>
              <a:rPr lang="zh-CN" altLang="en-US" sz="2800" b="1" dirty="0">
                <a:solidFill>
                  <a:srgbClr val="FF0000"/>
                </a:solidFill>
                <a:latin typeface="楷体" panose="02010609060101010101" pitchFamily="49" charset="-122"/>
                <a:ea typeface="楷体" panose="02010609060101010101" pitchFamily="49" charset="-122"/>
              </a:rPr>
              <a:t>）“论题”范围更大，即可以是一个或几个主语，又可以是一个陈述句。</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003425" y="857250"/>
            <a:ext cx="8235950" cy="5262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baseline="0" noProof="0" dirty="0" smtClean="0">
                <a:ln>
                  <a:noFill/>
                </a:ln>
                <a:solidFill>
                  <a:srgbClr val="0070C0"/>
                </a:solidFill>
                <a:effectLst/>
                <a:uLnTx/>
                <a:uFillTx/>
                <a:latin typeface="宋体" panose="02010600030101010101" pitchFamily="2" charset="-122"/>
              </a:rPr>
              <a:t>答题行文的</a:t>
            </a: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“四性”</a:t>
            </a:r>
            <a:endPar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逻辑性：</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同一段内部先后有序，或先因后果，或总分结构，或并列关系；</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层次性：</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按问按点作答，做到要点化、段落化、序号化；</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学术性：</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语言要有历史学科特点，忌口语化，要使用历史术语表达；</a:t>
            </a:r>
            <a:r>
              <a:rPr kumimoji="0" lang="zh-CN" altLang="en-US" sz="2800" b="1" i="0" u="none" strike="noStrike" kern="1200" cap="none" spc="0" normalizeH="0" baseline="0" noProof="0" dirty="0" smtClean="0">
                <a:ln>
                  <a:noFill/>
                </a:ln>
                <a:solidFill>
                  <a:srgbClr val="6600CC"/>
                </a:solidFill>
                <a:effectLst/>
                <a:uLnTx/>
                <a:uFillTx/>
                <a:latin typeface="宋体" panose="02010600030101010101" pitchFamily="2" charset="-122"/>
              </a:rPr>
              <a:t> </a:t>
            </a: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（三种语言：学科语言、材料语言、时政语言）</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smtClean="0">
                <a:ln>
                  <a:noFill/>
                </a:ln>
                <a:solidFill>
                  <a:srgbClr val="FF0000"/>
                </a:solidFill>
                <a:effectLst/>
                <a:uLnTx/>
                <a:uFillTx/>
                <a:latin typeface="宋体" panose="02010600030101010101" pitchFamily="2" charset="-122"/>
              </a:rPr>
              <a:t>概括性：</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内容全面，语言精练，表述准确，言简意赅，尤其强调有关键词。忌又长又臭。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p:nvPr/>
        </p:nvSpPr>
        <p:spPr>
          <a:xfrm>
            <a:off x="1763713" y="962025"/>
            <a:ext cx="8664575" cy="470789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50000"/>
              </a:spcBef>
              <a:buClrTx/>
              <a:buSzPct val="100000"/>
              <a:buFont typeface="Arial" panose="020B0604020202020204" pitchFamily="34" charset="0"/>
              <a:buNone/>
            </a:pPr>
            <a:r>
              <a:rPr lang="zh-CN" altLang="en-US" sz="2400" b="1" dirty="0">
                <a:solidFill>
                  <a:srgbClr val="0070C0"/>
                </a:solidFill>
                <a:latin typeface="微软雅黑" panose="020B0503020204020204" charset="-122"/>
                <a:ea typeface="微软雅黑" panose="020B0503020204020204" charset="-122"/>
              </a:rPr>
              <a:t>答案形式要</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四化</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段落化、要点化、序号化、规范化</a:t>
            </a:r>
            <a:endParaRPr lang="zh-CN" altLang="en-US" sz="2400" b="1" dirty="0">
              <a:solidFill>
                <a:srgbClr val="0000FF"/>
              </a:solidFill>
              <a:latin typeface="微软雅黑" panose="020B0503020204020204" charset="-122"/>
              <a:ea typeface="微软雅黑" panose="020B0503020204020204" charset="-122"/>
            </a:endParaRPr>
          </a:p>
          <a:p>
            <a:pPr marL="0" lvl="0" indent="0" eaLnBrk="1" hangingPunct="1">
              <a:spcBef>
                <a:spcPct val="50000"/>
              </a:spcBef>
              <a:buClrTx/>
              <a:buSzPct val="100000"/>
              <a:buFont typeface="Arial" panose="020B0604020202020204" pitchFamily="34" charset="0"/>
              <a:buNone/>
            </a:pPr>
            <a:r>
              <a:rPr lang="zh-CN" altLang="en-US" sz="2400" b="1" dirty="0">
                <a:latin typeface="宋体" panose="02010600030101010101" pitchFamily="2" charset="-122"/>
                <a:ea typeface="宋体" panose="02010600030101010101" pitchFamily="2" charset="-122"/>
                <a:cs typeface="宋体" panose="02010600030101010101" pitchFamily="2" charset="-122"/>
              </a:rPr>
              <a:t>高考阅卷评分是采点与采意相结合的。答题时要让阅卷老师理解你的思路，尽快找到得分点。</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50000"/>
              </a:spcBef>
              <a:buClrTx/>
              <a:buSzPct val="100000"/>
              <a:buFont typeface="Arial" panose="020B0604020202020204" pitchFamily="34" charset="0"/>
              <a:buNone/>
            </a:pP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段落化：</a:t>
            </a:r>
            <a:r>
              <a:rPr lang="zh-CN" altLang="en-US" sz="2400" b="1" dirty="0">
                <a:latin typeface="宋体" panose="02010600030101010101" pitchFamily="2" charset="-122"/>
                <a:ea typeface="宋体" panose="02010600030101010101" pitchFamily="2" charset="-122"/>
                <a:cs typeface="宋体" panose="02010600030101010101" pitchFamily="2" charset="-122"/>
              </a:rPr>
              <a:t>一个问题层次答完后，自然分出一个段落。这样答题思路很清晰，同时便于老师阅卷，也易得高分。</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50000"/>
              </a:spcBef>
              <a:buClrTx/>
              <a:buSzPct val="100000"/>
              <a:buFont typeface="Arial" panose="020B0604020202020204" pitchFamily="34" charset="0"/>
              <a:buNone/>
            </a:pP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要点化：</a:t>
            </a:r>
            <a:r>
              <a:rPr lang="zh-CN" altLang="en-US" sz="2400" b="1" dirty="0">
                <a:latin typeface="宋体" panose="02010600030101010101" pitchFamily="2" charset="-122"/>
                <a:ea typeface="宋体" panose="02010600030101010101" pitchFamily="2" charset="-122"/>
                <a:cs typeface="宋体" panose="02010600030101010101" pitchFamily="2" charset="-122"/>
              </a:rPr>
              <a:t>根据题意，写清要点，如要答原因，写出“原因：”。</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50000"/>
              </a:spcBef>
              <a:buClrTx/>
              <a:buSzPct val="100000"/>
              <a:buFont typeface="Arial" panose="020B0604020202020204" pitchFamily="34" charset="0"/>
              <a:buNone/>
            </a:pP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序号化：</a:t>
            </a:r>
            <a:r>
              <a:rPr lang="zh-CN" altLang="en-US" sz="2400" b="1" dirty="0">
                <a:latin typeface="宋体" panose="02010600030101010101" pitchFamily="2" charset="-122"/>
                <a:ea typeface="宋体" panose="02010600030101010101" pitchFamily="2" charset="-122"/>
                <a:cs typeface="宋体" panose="02010600030101010101" pitchFamily="2" charset="-122"/>
              </a:rPr>
              <a:t>在每一个要点前面标出序号，有几个要点就标几个序号。这样能够让阅卷老师一目了然。如：“</a:t>
            </a:r>
            <a:r>
              <a:rPr lang="en-US" altLang="zh-CN" sz="2400" b="1" dirty="0">
                <a:latin typeface="宋体" panose="02010600030101010101" pitchFamily="2" charset="-122"/>
                <a:ea typeface="宋体" panose="02010600030101010101" pitchFamily="2" charset="-122"/>
                <a:cs typeface="宋体" panose="02010600030101010101" pitchFamily="2" charset="-122"/>
              </a:rPr>
              <a:t>(1)</a:t>
            </a:r>
            <a:r>
              <a:rPr lang="zh-CN" altLang="en-US" sz="2400" b="1" dirty="0">
                <a:latin typeface="宋体" panose="02010600030101010101" pitchFamily="2" charset="-122"/>
                <a:ea typeface="宋体" panose="02010600030101010101" pitchFamily="2" charset="-122"/>
                <a:cs typeface="宋体" panose="02010600030101010101" pitchFamily="2" charset="-122"/>
              </a:rPr>
              <a:t>原因①</a:t>
            </a:r>
            <a:r>
              <a:rPr lang="en-US" altLang="zh-CN" sz="2400" b="1" dirty="0">
                <a:latin typeface="宋体" panose="02010600030101010101" pitchFamily="2" charset="-122"/>
                <a:ea typeface="宋体" panose="02010600030101010101" pitchFamily="2" charset="-122"/>
                <a:cs typeface="宋体" panose="02010600030101010101" pitchFamily="2" charset="-122"/>
              </a:rPr>
              <a:t>……②……(2)</a:t>
            </a:r>
            <a:r>
              <a:rPr lang="zh-CN" altLang="en-US" sz="2400" b="1" dirty="0">
                <a:latin typeface="宋体" panose="02010600030101010101" pitchFamily="2" charset="-122"/>
                <a:ea typeface="宋体" panose="02010600030101010101" pitchFamily="2" charset="-122"/>
                <a:cs typeface="宋体" panose="02010600030101010101" pitchFamily="2" charset="-122"/>
              </a:rPr>
              <a:t>过程①</a:t>
            </a:r>
            <a:r>
              <a:rPr lang="en-US" altLang="zh-CN" sz="2400" b="1" dirty="0">
                <a:latin typeface="宋体" panose="02010600030101010101" pitchFamily="2" charset="-122"/>
                <a:ea typeface="宋体" panose="02010600030101010101" pitchFamily="2" charset="-122"/>
                <a:cs typeface="宋体" panose="02010600030101010101" pitchFamily="2" charset="-122"/>
              </a:rPr>
              <a:t>……②……”</a:t>
            </a:r>
            <a:r>
              <a:rPr lang="zh-CN" altLang="en-US" sz="2400" b="1" dirty="0">
                <a:latin typeface="宋体" panose="02010600030101010101" pitchFamily="2" charset="-122"/>
                <a:ea typeface="宋体" panose="02010600030101010101" pitchFamily="2" charset="-122"/>
                <a:cs typeface="宋体" panose="02010600030101010101" pitchFamily="2" charset="-122"/>
              </a:rPr>
              <a:t>等。</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50000"/>
              </a:spcBef>
              <a:buClrTx/>
              <a:buSzPct val="100000"/>
              <a:buFont typeface="Arial" panose="020B0604020202020204" pitchFamily="34" charset="0"/>
              <a:buNone/>
            </a:pP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规范化：</a:t>
            </a:r>
            <a:r>
              <a:rPr lang="zh-CN" altLang="en-US" sz="2400" b="1" dirty="0">
                <a:latin typeface="宋体" panose="02010600030101010101" pitchFamily="2" charset="-122"/>
                <a:ea typeface="宋体" panose="02010600030101010101" pitchFamily="2" charset="-122"/>
                <a:cs typeface="宋体" panose="02010600030101010101" pitchFamily="2" charset="-122"/>
              </a:rPr>
              <a:t>做到书写工整、字迹清楚、行文规范。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副标题 2"/>
          <p:cNvSpPr>
            <a:spLocks noGrp="1" noChangeArrowheads="1"/>
          </p:cNvSpPr>
          <p:nvPr>
            <p:ph type="subTitle" idx="1"/>
          </p:nvPr>
        </p:nvSpPr>
        <p:spPr>
          <a:xfrm>
            <a:off x="736600" y="1649413"/>
            <a:ext cx="1562100" cy="4968875"/>
          </a:xfrm>
        </p:spPr>
        <p:txBody>
          <a:bodyPr vert="horz" wrap="square" lIns="91440" tIns="45720" rIns="91440" bIns="45720" numCol="1" anchor="t" anchorCtr="0" compatLnSpc="1"/>
          <a:lstStyle/>
          <a:p>
            <a:pPr algn="l" defTabSz="685800">
              <a:lnSpc>
                <a:spcPct val="90000"/>
              </a:lnSpc>
            </a:pPr>
            <a:r>
              <a:rPr lang="zh-CN" altLang="en-US" sz="2200" b="1" kern="1200" dirty="0">
                <a:solidFill>
                  <a:schemeClr val="tx1"/>
                </a:solidFill>
                <a:latin typeface="+mn-lt"/>
                <a:ea typeface="宋体" panose="02010600030101010101" pitchFamily="2" charset="-122"/>
                <a:cs typeface="+mn-cs"/>
              </a:rPr>
              <a:t>论点</a:t>
            </a:r>
            <a:r>
              <a:rPr lang="en-US" altLang="zh-CN" sz="2200" b="1" kern="1200" dirty="0">
                <a:solidFill>
                  <a:schemeClr val="tx1"/>
                </a:solidFill>
                <a:latin typeface="+mn-lt"/>
                <a:ea typeface="宋体" panose="02010600030101010101" pitchFamily="2" charset="-122"/>
                <a:cs typeface="+mn-cs"/>
              </a:rPr>
              <a:t>……</a:t>
            </a:r>
          </a:p>
          <a:p>
            <a:pPr algn="l" defTabSz="685800">
              <a:lnSpc>
                <a:spcPct val="90000"/>
              </a:lnSpc>
            </a:pPr>
            <a:endParaRPr lang="zh-CN" altLang="en-US" sz="2200" b="1" kern="1200" dirty="0">
              <a:solidFill>
                <a:schemeClr val="tx1"/>
              </a:solidFill>
              <a:latin typeface="+mn-lt"/>
              <a:ea typeface="宋体" panose="02010600030101010101" pitchFamily="2" charset="-122"/>
              <a:cs typeface="+mn-cs"/>
            </a:endParaRPr>
          </a:p>
          <a:p>
            <a:pPr algn="l" defTabSz="685800">
              <a:lnSpc>
                <a:spcPct val="90000"/>
              </a:lnSpc>
            </a:pPr>
            <a:r>
              <a:rPr lang="zh-CN" altLang="en-US" sz="2200" b="1" kern="1200" dirty="0">
                <a:solidFill>
                  <a:schemeClr val="tx1"/>
                </a:solidFill>
                <a:latin typeface="+mn-lt"/>
                <a:ea typeface="宋体" panose="02010600030101010101" pitchFamily="2" charset="-122"/>
                <a:cs typeface="+mn-cs"/>
              </a:rPr>
              <a:t>论据</a:t>
            </a:r>
            <a:r>
              <a:rPr lang="en-US" altLang="zh-CN" sz="2200" b="1" kern="1200" dirty="0">
                <a:solidFill>
                  <a:schemeClr val="tx1"/>
                </a:solidFill>
                <a:latin typeface="+mn-lt"/>
                <a:ea typeface="宋体" panose="02010600030101010101" pitchFamily="2" charset="-122"/>
                <a:cs typeface="+mn-cs"/>
              </a:rPr>
              <a:t>……</a:t>
            </a:r>
          </a:p>
          <a:p>
            <a:pPr algn="l" defTabSz="685800">
              <a:lnSpc>
                <a:spcPct val="90000"/>
              </a:lnSpc>
            </a:pPr>
            <a:endParaRPr lang="zh-CN" altLang="en-US" sz="2200" b="1" kern="1200" dirty="0">
              <a:solidFill>
                <a:schemeClr val="tx1"/>
              </a:solidFill>
              <a:latin typeface="+mn-lt"/>
              <a:ea typeface="宋体" panose="02010600030101010101" pitchFamily="2" charset="-122"/>
              <a:cs typeface="+mn-cs"/>
            </a:endParaRPr>
          </a:p>
          <a:p>
            <a:pPr algn="l" defTabSz="685800">
              <a:lnSpc>
                <a:spcPct val="90000"/>
              </a:lnSpc>
            </a:pPr>
            <a:r>
              <a:rPr lang="zh-CN" altLang="en-US" sz="2200" b="1" kern="1200" dirty="0">
                <a:solidFill>
                  <a:schemeClr val="tx1"/>
                </a:solidFill>
                <a:latin typeface="+mn-lt"/>
                <a:ea typeface="宋体" panose="02010600030101010101" pitchFamily="2" charset="-122"/>
                <a:cs typeface="+mn-cs"/>
              </a:rPr>
              <a:t>论证</a:t>
            </a:r>
            <a:r>
              <a:rPr lang="en-US" altLang="zh-CN" sz="2200" b="1" kern="1200" dirty="0">
                <a:solidFill>
                  <a:schemeClr val="tx1"/>
                </a:solidFill>
                <a:latin typeface="+mn-lt"/>
                <a:ea typeface="宋体" panose="02010600030101010101" pitchFamily="2" charset="-122"/>
                <a:cs typeface="+mn-cs"/>
              </a:rPr>
              <a:t>……</a:t>
            </a: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en-US" altLang="zh-CN" sz="2200" b="1" kern="1200" dirty="0">
              <a:solidFill>
                <a:schemeClr val="tx1"/>
              </a:solidFill>
              <a:latin typeface="+mn-lt"/>
              <a:ea typeface="宋体" panose="02010600030101010101" pitchFamily="2" charset="-122"/>
              <a:cs typeface="+mn-cs"/>
            </a:endParaRPr>
          </a:p>
          <a:p>
            <a:pPr algn="l" defTabSz="685800">
              <a:lnSpc>
                <a:spcPct val="90000"/>
              </a:lnSpc>
            </a:pPr>
            <a:endParaRPr lang="zh-CN" altLang="en-US" sz="2200" b="1" kern="1200" dirty="0">
              <a:solidFill>
                <a:schemeClr val="tx1"/>
              </a:solidFill>
              <a:latin typeface="+mn-lt"/>
              <a:ea typeface="宋体" panose="02010600030101010101" pitchFamily="2" charset="-122"/>
              <a:cs typeface="+mn-cs"/>
            </a:endParaRPr>
          </a:p>
          <a:p>
            <a:pPr algn="l" defTabSz="685800">
              <a:lnSpc>
                <a:spcPct val="90000"/>
              </a:lnSpc>
            </a:pPr>
            <a:r>
              <a:rPr lang="zh-CN" altLang="en-US" sz="2200" b="1" kern="1200" dirty="0">
                <a:solidFill>
                  <a:schemeClr val="tx1"/>
                </a:solidFill>
                <a:latin typeface="+mn-lt"/>
                <a:ea typeface="宋体" panose="02010600030101010101" pitchFamily="2" charset="-122"/>
                <a:cs typeface="+mn-cs"/>
              </a:rPr>
              <a:t>格式</a:t>
            </a:r>
            <a:r>
              <a:rPr lang="en-US" altLang="zh-CN" sz="2200" b="1" kern="1200" dirty="0">
                <a:solidFill>
                  <a:schemeClr val="tx1"/>
                </a:solidFill>
                <a:latin typeface="+mn-lt"/>
                <a:ea typeface="宋体" panose="02010600030101010101" pitchFamily="2" charset="-122"/>
                <a:cs typeface="+mn-cs"/>
              </a:rPr>
              <a:t>……</a:t>
            </a:r>
            <a:endParaRPr lang="zh-CN" altLang="en-US" sz="2200" b="1" kern="1200" dirty="0">
              <a:solidFill>
                <a:schemeClr val="tx1"/>
              </a:solidFill>
              <a:latin typeface="+mn-lt"/>
              <a:ea typeface="宋体" panose="02010600030101010101" pitchFamily="2" charset="-122"/>
              <a:cs typeface="+mn-cs"/>
            </a:endParaRPr>
          </a:p>
        </p:txBody>
      </p:sp>
      <p:sp>
        <p:nvSpPr>
          <p:cNvPr id="62466" name="标题 1"/>
          <p:cNvSpPr>
            <a:spLocks noGrp="1"/>
          </p:cNvSpPr>
          <p:nvPr/>
        </p:nvSpPr>
        <p:spPr>
          <a:xfrm>
            <a:off x="1553528" y="61595"/>
            <a:ext cx="8958263" cy="998538"/>
          </a:xfrm>
          <a:prstGeom prst="rect">
            <a:avLst/>
          </a:prstGeom>
          <a:noFill/>
          <a:ln w="9525">
            <a:noFill/>
          </a:ln>
        </p:spPr>
        <p:txBody>
          <a:bodyPr anchor="b"/>
          <a:lstStyle/>
          <a:p>
            <a:pPr algn="ctr"/>
            <a:r>
              <a:rPr lang="en-US" altLang="zh-CN" sz="3200" b="1" dirty="0">
                <a:effectLst>
                  <a:outerShdw blurRad="38100" dist="38100" dir="2700000">
                    <a:srgbClr val="FFFFFF"/>
                  </a:outerShdw>
                </a:effectLst>
                <a:latin typeface="黑体" panose="02010600030101010101" pitchFamily="49" charset="-122"/>
              </a:rPr>
              <a:t> </a:t>
            </a:r>
            <a:r>
              <a:rPr lang="zh-CN" altLang="en-US" sz="3200" b="1" dirty="0">
                <a:solidFill>
                  <a:srgbClr val="FF0000"/>
                </a:solidFill>
                <a:effectLst>
                  <a:outerShdw blurRad="38100" dist="38100" dir="2700000">
                    <a:srgbClr val="FFFFFF"/>
                  </a:outerShdw>
                </a:effectLst>
                <a:latin typeface="黑体" panose="02010600030101010101" pitchFamily="49" charset="-122"/>
              </a:rPr>
              <a:t>第</a:t>
            </a:r>
            <a:r>
              <a:rPr lang="en-US" altLang="zh-CN" sz="3200" b="1" dirty="0">
                <a:solidFill>
                  <a:srgbClr val="FF0000"/>
                </a:solidFill>
                <a:effectLst>
                  <a:outerShdw blurRad="38100" dist="38100" dir="2700000">
                    <a:srgbClr val="FFFFFF"/>
                  </a:outerShdw>
                </a:effectLst>
                <a:latin typeface="黑体" panose="02010600030101010101" pitchFamily="49" charset="-122"/>
              </a:rPr>
              <a:t>42</a:t>
            </a:r>
            <a:r>
              <a:rPr lang="zh-CN" altLang="en-US" sz="3200" b="1" dirty="0">
                <a:solidFill>
                  <a:srgbClr val="FF0000"/>
                </a:solidFill>
                <a:effectLst>
                  <a:outerShdw blurRad="38100" dist="38100" dir="2700000">
                    <a:srgbClr val="FFFFFF"/>
                  </a:outerShdw>
                </a:effectLst>
                <a:latin typeface="黑体" panose="02010600030101010101" pitchFamily="49" charset="-122"/>
              </a:rPr>
              <a:t>题•主要错因总结与对策</a:t>
            </a:r>
          </a:p>
        </p:txBody>
      </p:sp>
      <p:sp>
        <p:nvSpPr>
          <p:cNvPr id="41988" name="副标题 14"/>
          <p:cNvSpPr>
            <a:spLocks noGrp="1"/>
          </p:cNvSpPr>
          <p:nvPr/>
        </p:nvSpPr>
        <p:spPr>
          <a:xfrm>
            <a:off x="2309813" y="1060450"/>
            <a:ext cx="9575800" cy="5322888"/>
          </a:xfrm>
          <a:prstGeom prst="rect">
            <a:avLst/>
          </a:prstGeom>
          <a:noFill/>
          <a:ln w="9525">
            <a:noFill/>
          </a:ln>
        </p:spPr>
        <p:txBody>
          <a:bodyPr/>
          <a:lstStyle/>
          <a:p>
            <a:pPr>
              <a:lnSpc>
                <a:spcPct val="120000"/>
              </a:lnSpc>
              <a:spcBef>
                <a:spcPct val="25000"/>
              </a:spcBef>
            </a:pPr>
            <a:r>
              <a:rPr lang="zh-CN" altLang="en-US" sz="2400" b="1" dirty="0">
                <a:solidFill>
                  <a:srgbClr val="FF0000"/>
                </a:solidFill>
                <a:latin typeface="黑体" panose="02010600030101010101" pitchFamily="49" charset="-122"/>
                <a:sym typeface="Arial" panose="020B0604020202020204" pitchFamily="34" charset="0"/>
              </a:rPr>
              <a:t>在观点（信息、论题）部分：</a:t>
            </a:r>
            <a:r>
              <a:rPr lang="zh-CN" altLang="en-US" sz="2400" b="1" dirty="0">
                <a:latin typeface="黑体" panose="02010600030101010101" pitchFamily="49" charset="-122"/>
                <a:sym typeface="Arial" panose="020B0604020202020204" pitchFamily="34" charset="0"/>
              </a:rPr>
              <a:t>不能提出较正确的观点，观点背离材料，观点不能高于材料等。</a:t>
            </a:r>
            <a:br>
              <a:rPr lang="zh-CN" altLang="en-US" sz="2400" b="1" dirty="0">
                <a:latin typeface="黑体" panose="02010600030101010101" pitchFamily="49" charset="-122"/>
                <a:sym typeface="Arial" panose="020B0604020202020204" pitchFamily="34" charset="0"/>
              </a:rPr>
            </a:br>
            <a:r>
              <a:rPr lang="zh-CN" altLang="en-US" sz="2400" b="1" dirty="0">
                <a:solidFill>
                  <a:srgbClr val="FF0000"/>
                </a:solidFill>
                <a:latin typeface="黑体" panose="02010600030101010101" pitchFamily="49" charset="-122"/>
                <a:sym typeface="Arial" panose="020B0604020202020204" pitchFamily="34" charset="0"/>
              </a:rPr>
              <a:t>在论证部分：</a:t>
            </a:r>
            <a:endParaRPr lang="en-US" altLang="zh-CN" sz="2400" b="1" dirty="0">
              <a:solidFill>
                <a:srgbClr val="FF0000"/>
              </a:solidFill>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1</a:t>
            </a:r>
            <a:r>
              <a:rPr lang="zh-CN" altLang="en-US" sz="2400" b="1" dirty="0">
                <a:latin typeface="黑体" panose="02010600030101010101" pitchFamily="49" charset="-122"/>
                <a:sym typeface="Arial" panose="020B0604020202020204" pitchFamily="34" charset="0"/>
              </a:rPr>
              <a:t>）论证角度单一</a:t>
            </a:r>
            <a:r>
              <a:rPr lang="en-US" altLang="zh-CN" sz="2400" b="1" dirty="0">
                <a:latin typeface="黑体" panose="02010600030101010101" pitchFamily="49" charset="-122"/>
                <a:sym typeface="Arial" panose="020B0604020202020204" pitchFamily="34" charset="0"/>
              </a:rPr>
              <a:t> </a:t>
            </a: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2</a:t>
            </a:r>
            <a:r>
              <a:rPr lang="zh-CN" altLang="en-US" sz="2400" b="1" dirty="0">
                <a:latin typeface="黑体" panose="02010600030101010101" pitchFamily="49" charset="-122"/>
                <a:sym typeface="Arial" panose="020B0604020202020204" pitchFamily="34" charset="0"/>
              </a:rPr>
              <a:t>）史实调用不合</a:t>
            </a:r>
            <a:endParaRPr lang="en-US" altLang="zh-CN" sz="2400" b="1" dirty="0">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3</a:t>
            </a:r>
            <a:r>
              <a:rPr lang="zh-CN" altLang="en-US" sz="2400" b="1" dirty="0">
                <a:latin typeface="黑体" panose="02010600030101010101" pitchFamily="49" charset="-122"/>
                <a:sym typeface="Arial" panose="020B0604020202020204" pitchFamily="34" charset="0"/>
              </a:rPr>
              <a:t>）缺失论证语句</a:t>
            </a:r>
            <a:endParaRPr lang="en-US" altLang="zh-CN" sz="2400" b="1" dirty="0">
              <a:solidFill>
                <a:srgbClr val="0070C0"/>
              </a:solidFill>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4</a:t>
            </a:r>
            <a:r>
              <a:rPr lang="zh-CN" altLang="en-US" sz="2400" b="1" dirty="0">
                <a:latin typeface="黑体" panose="02010600030101010101" pitchFamily="49" charset="-122"/>
                <a:sym typeface="Arial" panose="020B0604020202020204" pitchFamily="34" charset="0"/>
              </a:rPr>
              <a:t>）无法调动史实</a:t>
            </a:r>
            <a:endParaRPr lang="en-US" altLang="zh-CN" sz="2400" b="1" dirty="0">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solidFill>
                  <a:srgbClr val="FF0000"/>
                </a:solidFill>
                <a:latin typeface="黑体" panose="02010600030101010101" pitchFamily="49" charset="-122"/>
                <a:sym typeface="Arial" panose="020B0604020202020204" pitchFamily="34" charset="0"/>
              </a:rPr>
              <a:t>在结论部分</a:t>
            </a:r>
            <a:endParaRPr lang="en-US" altLang="zh-CN" sz="2400" b="1" dirty="0">
              <a:solidFill>
                <a:srgbClr val="FF0000"/>
              </a:solidFill>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1</a:t>
            </a:r>
            <a:r>
              <a:rPr lang="zh-CN" altLang="en-US" sz="2400" b="1" dirty="0">
                <a:latin typeface="黑体" panose="02010600030101010101" pitchFamily="49" charset="-122"/>
                <a:sym typeface="Arial" panose="020B0604020202020204" pitchFamily="34" charset="0"/>
              </a:rPr>
              <a:t>）缺失结论</a:t>
            </a:r>
            <a:endParaRPr lang="en-US" altLang="zh-CN" sz="2400" b="1" dirty="0">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latin typeface="黑体" panose="02010600030101010101" pitchFamily="49" charset="-122"/>
                <a:sym typeface="Arial" panose="020B0604020202020204" pitchFamily="34" charset="0"/>
              </a:rPr>
              <a:t>（</a:t>
            </a:r>
            <a:r>
              <a:rPr lang="en-US" altLang="zh-CN" sz="2400" b="1" dirty="0">
                <a:latin typeface="黑体" panose="02010600030101010101" pitchFamily="49" charset="-122"/>
                <a:sym typeface="Arial" panose="020B0604020202020204" pitchFamily="34" charset="0"/>
              </a:rPr>
              <a:t>2</a:t>
            </a:r>
            <a:r>
              <a:rPr lang="zh-CN" altLang="en-US" sz="2400" b="1" dirty="0">
                <a:latin typeface="黑体" panose="02010600030101010101" pitchFamily="49" charset="-122"/>
                <a:sym typeface="Arial" panose="020B0604020202020204" pitchFamily="34" charset="0"/>
              </a:rPr>
              <a:t>）无法提炼</a:t>
            </a:r>
            <a:endParaRPr lang="en-US" altLang="zh-CN" sz="2400" b="1" dirty="0">
              <a:latin typeface="黑体" panose="02010600030101010101" pitchFamily="49" charset="-122"/>
              <a:sym typeface="Arial" panose="020B0604020202020204" pitchFamily="34" charset="0"/>
            </a:endParaRPr>
          </a:p>
          <a:p>
            <a:pPr>
              <a:lnSpc>
                <a:spcPct val="120000"/>
              </a:lnSpc>
              <a:spcBef>
                <a:spcPct val="25000"/>
              </a:spcBef>
            </a:pPr>
            <a:r>
              <a:rPr lang="zh-CN" altLang="en-US" sz="2400" b="1" dirty="0">
                <a:solidFill>
                  <a:srgbClr val="FF0000"/>
                </a:solidFill>
                <a:latin typeface="黑体" panose="02010600030101010101" pitchFamily="49" charset="-122"/>
                <a:sym typeface="Arial" panose="020B0604020202020204" pitchFamily="34" charset="0"/>
              </a:rPr>
              <a:t>写作过程：不分段，无要点，无关键词，切忌一团糕</a:t>
            </a:r>
            <a:r>
              <a:rPr lang="zh-CN" altLang="en-US" sz="2400" b="1" dirty="0">
                <a:latin typeface="黑体" panose="02010600030101010101" pitchFamily="49" charset="-122"/>
                <a:sym typeface="Arial" panose="020B0604020202020204" pitchFamily="34" charset="0"/>
              </a:rPr>
              <a:t>。</a:t>
            </a:r>
            <a:endParaRPr lang="en-US" altLang="zh-CN" sz="2400" dirty="0">
              <a:latin typeface="Arial" panose="020B0604020202020204" pitchFamily="34" charset="0"/>
              <a:ea typeface="仿宋_GB2312" panose="02010609030101010101" charset="-122"/>
              <a:sym typeface="黑体" panose="02010600030101010101" pitchFamily="49" charset="-122"/>
            </a:endParaRPr>
          </a:p>
          <a:p>
            <a:pPr>
              <a:lnSpc>
                <a:spcPct val="120000"/>
              </a:lnSpc>
              <a:spcBef>
                <a:spcPct val="25000"/>
              </a:spcBef>
            </a:pPr>
            <a:endParaRPr lang="en-US" altLang="zh-CN" sz="3200" dirty="0">
              <a:latin typeface="Arial" panose="020B0604020202020204" pitchFamily="34" charset="0"/>
              <a:ea typeface="仿宋_GB2312" panose="02010609030101010101" charset="-122"/>
              <a:sym typeface="黑体" panose="02010600030101010101" pitchFamily="49" charset="-122"/>
            </a:endParaRPr>
          </a:p>
          <a:p>
            <a:pPr>
              <a:lnSpc>
                <a:spcPct val="120000"/>
              </a:lnSpc>
              <a:spcBef>
                <a:spcPct val="25000"/>
              </a:spcBef>
            </a:pPr>
            <a:endParaRPr lang="zh-CN" altLang="en-US" sz="3200" dirty="0">
              <a:latin typeface="Arial" panose="020B0604020202020204" pitchFamily="34" charset="0"/>
              <a:ea typeface="仿宋_GB2312" panose="02010609030101010101" charset="-122"/>
              <a:sym typeface="黑体" panose="02010600030101010101" pitchFamily="49" charset="-122"/>
            </a:endParaRPr>
          </a:p>
          <a:p>
            <a:pPr>
              <a:lnSpc>
                <a:spcPct val="120000"/>
              </a:lnSpc>
            </a:pPr>
            <a:r>
              <a:rPr lang="zh-CN" altLang="en-US" sz="2800" dirty="0">
                <a:solidFill>
                  <a:srgbClr val="FF3399"/>
                </a:solidFill>
                <a:latin typeface="Arial" panose="020B0604020202020204" pitchFamily="34" charset="0"/>
                <a:ea typeface="仿宋_GB2312" panose="02010609030101010101" charset="-122"/>
                <a:sym typeface="黑体" panose="02010600030101010101" pitchFamily="49" charset="-122"/>
              </a:rPr>
              <a:t>     </a:t>
            </a:r>
            <a:r>
              <a:rPr lang="zh-CN" altLang="en-US" sz="2800" b="1" dirty="0">
                <a:solidFill>
                  <a:srgbClr val="FF0000"/>
                </a:solidFill>
                <a:latin typeface="Arial" panose="020B0604020202020204" pitchFamily="34" charset="0"/>
                <a:ea typeface="仿宋_GB2312" panose="02010609030101010101" charset="-122"/>
                <a:sym typeface="黑体" panose="02010600030101010101" pitchFamily="49" charset="-122"/>
              </a:rPr>
              <a:t>  </a:t>
            </a:r>
            <a:endParaRPr lang="zh-CN" altLang="en-US" sz="3200" b="1" dirty="0">
              <a:latin typeface="黑体" panose="02010600030101010101" pitchFamily="49" charset="-122"/>
            </a:endParaRPr>
          </a:p>
        </p:txBody>
      </p:sp>
      <p:sp>
        <p:nvSpPr>
          <p:cNvPr id="2" name="左大括号 1"/>
          <p:cNvSpPr/>
          <p:nvPr/>
        </p:nvSpPr>
        <p:spPr>
          <a:xfrm>
            <a:off x="1993900" y="1060450"/>
            <a:ext cx="304800" cy="5181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3" name="矩形 2"/>
          <p:cNvSpPr/>
          <p:nvPr/>
        </p:nvSpPr>
        <p:spPr>
          <a:xfrm>
            <a:off x="5765800" y="1563688"/>
            <a:ext cx="6119813" cy="400050"/>
          </a:xfrm>
          <a:prstGeom prst="rect">
            <a:avLst/>
          </a:prstGeom>
          <a:solidFill>
            <a:schemeClr val="accent2"/>
          </a:solidFill>
          <a:ln w="9525">
            <a:noFill/>
          </a:ln>
        </p:spPr>
        <p:txBody>
          <a:bodyPr wrap="none">
            <a:spAutoFit/>
          </a:bodyPr>
          <a:lstStyle/>
          <a:p>
            <a:r>
              <a:rPr lang="zh-CN" altLang="en-US" sz="2000" b="1" dirty="0">
                <a:solidFill>
                  <a:srgbClr val="000000"/>
                </a:solidFill>
                <a:latin typeface="黑体" panose="02010600030101010101" pitchFamily="49" charset="-122"/>
                <a:sym typeface="Arial" panose="020B0604020202020204" pitchFamily="34" charset="0"/>
              </a:rPr>
              <a:t>对策：</a:t>
            </a:r>
            <a:r>
              <a:rPr lang="zh-CN" altLang="en-US" sz="2000" b="1" dirty="0">
                <a:solidFill>
                  <a:srgbClr val="FF0000"/>
                </a:solidFill>
                <a:latin typeface="黑体" panose="02010600030101010101" pitchFamily="49" charset="-122"/>
                <a:sym typeface="Arial" panose="020B0604020202020204" pitchFamily="34" charset="0"/>
              </a:rPr>
              <a:t>紧扣材料，观点单一，自己最熟，论证最易。</a:t>
            </a:r>
            <a:endParaRPr lang="zh-CN" altLang="en-US" dirty="0">
              <a:solidFill>
                <a:srgbClr val="FF0000"/>
              </a:solidFill>
              <a:latin typeface="Arial" panose="020B0604020202020204" pitchFamily="34" charset="0"/>
            </a:endParaRPr>
          </a:p>
        </p:txBody>
      </p:sp>
      <p:sp>
        <p:nvSpPr>
          <p:cNvPr id="4" name="矩形 3"/>
          <p:cNvSpPr/>
          <p:nvPr/>
        </p:nvSpPr>
        <p:spPr>
          <a:xfrm>
            <a:off x="5151438" y="2544763"/>
            <a:ext cx="7089775" cy="400050"/>
          </a:xfrm>
          <a:prstGeom prst="rect">
            <a:avLst/>
          </a:prstGeom>
          <a:solidFill>
            <a:schemeClr val="accent2"/>
          </a:solidFill>
          <a:ln w="9525">
            <a:noFill/>
          </a:ln>
        </p:spPr>
        <p:txBody>
          <a:bodyPr>
            <a:spAutoFit/>
          </a:bodyPr>
          <a:lstStyle/>
          <a:p>
            <a:r>
              <a:rPr lang="zh-CN" altLang="en-US" sz="2000" b="1" dirty="0">
                <a:solidFill>
                  <a:srgbClr val="000000"/>
                </a:solidFill>
                <a:latin typeface="黑体" panose="02010600030101010101" pitchFamily="49" charset="-122"/>
                <a:sym typeface="Arial" panose="020B0604020202020204" pitchFamily="34" charset="0"/>
              </a:rPr>
              <a:t>对策：</a:t>
            </a:r>
            <a:r>
              <a:rPr lang="en-US" altLang="zh-CN" sz="2000" b="1" dirty="0">
                <a:solidFill>
                  <a:srgbClr val="000000"/>
                </a:solidFill>
                <a:latin typeface="黑体" panose="02010600030101010101" pitchFamily="49" charset="-122"/>
                <a:sym typeface="Arial" panose="020B0604020202020204" pitchFamily="34" charset="0"/>
              </a:rPr>
              <a:t>2—3</a:t>
            </a:r>
            <a:r>
              <a:rPr lang="zh-CN" altLang="en-US" sz="2000" b="1" dirty="0">
                <a:solidFill>
                  <a:srgbClr val="000000"/>
                </a:solidFill>
                <a:latin typeface="黑体" panose="02010600030101010101" pitchFamily="49" charset="-122"/>
                <a:sym typeface="Arial" panose="020B0604020202020204" pitchFamily="34" charset="0"/>
              </a:rPr>
              <a:t>个案例，从</a:t>
            </a:r>
            <a:r>
              <a:rPr lang="zh-CN" altLang="en-US" sz="2000" b="1" dirty="0">
                <a:solidFill>
                  <a:srgbClr val="FF0000"/>
                </a:solidFill>
                <a:latin typeface="黑体" panose="02010600030101010101" pitchFamily="49" charset="-122"/>
                <a:sym typeface="Arial" panose="020B0604020202020204" pitchFamily="34" charset="0"/>
              </a:rPr>
              <a:t>政、经、文</a:t>
            </a:r>
            <a:r>
              <a:rPr lang="zh-CN" altLang="en-US" sz="2000" b="1" dirty="0">
                <a:solidFill>
                  <a:srgbClr val="000000"/>
                </a:solidFill>
                <a:latin typeface="黑体" panose="02010600030101010101" pitchFamily="49" charset="-122"/>
                <a:sym typeface="Arial" panose="020B0604020202020204" pitchFamily="34" charset="0"/>
              </a:rPr>
              <a:t>，从</a:t>
            </a:r>
            <a:r>
              <a:rPr lang="zh-CN" altLang="en-US" sz="2000" b="1" dirty="0">
                <a:solidFill>
                  <a:srgbClr val="FF0000"/>
                </a:solidFill>
                <a:latin typeface="黑体" panose="02010600030101010101" pitchFamily="49" charset="-122"/>
                <a:sym typeface="Arial" panose="020B0604020202020204" pitchFamily="34" charset="0"/>
              </a:rPr>
              <a:t>正反、中外</a:t>
            </a:r>
            <a:r>
              <a:rPr lang="zh-CN" altLang="en-US" sz="2000" b="1" dirty="0">
                <a:solidFill>
                  <a:srgbClr val="000000"/>
                </a:solidFill>
                <a:latin typeface="黑体" panose="02010600030101010101" pitchFamily="49" charset="-122"/>
                <a:sym typeface="Arial" panose="020B0604020202020204" pitchFamily="34" charset="0"/>
              </a:rPr>
              <a:t>等角度思考</a:t>
            </a:r>
            <a:endParaRPr lang="zh-CN" altLang="en-US" dirty="0">
              <a:latin typeface="Arial" panose="020B0604020202020204" pitchFamily="34" charset="0"/>
            </a:endParaRPr>
          </a:p>
        </p:txBody>
      </p:sp>
      <p:sp>
        <p:nvSpPr>
          <p:cNvPr id="5" name="矩形 4"/>
          <p:cNvSpPr/>
          <p:nvPr/>
        </p:nvSpPr>
        <p:spPr>
          <a:xfrm>
            <a:off x="5165725" y="3025775"/>
            <a:ext cx="5346700" cy="400050"/>
          </a:xfrm>
          <a:prstGeom prst="rect">
            <a:avLst/>
          </a:prstGeom>
          <a:solidFill>
            <a:schemeClr val="accent2"/>
          </a:solidFill>
          <a:ln w="9525">
            <a:noFill/>
          </a:ln>
        </p:spPr>
        <p:txBody>
          <a:bodyPr wrap="none">
            <a:spAutoFit/>
          </a:bodyPr>
          <a:lstStyle/>
          <a:p>
            <a:r>
              <a:rPr lang="zh-CN" altLang="en-US" sz="2000" b="1" dirty="0">
                <a:solidFill>
                  <a:srgbClr val="000000"/>
                </a:solidFill>
                <a:latin typeface="黑体" panose="02010600030101010101" pitchFamily="49" charset="-122"/>
                <a:sym typeface="Arial" panose="020B0604020202020204" pitchFamily="34" charset="0"/>
              </a:rPr>
              <a:t>对策：多读几遍题目要求，先构思，后答案。</a:t>
            </a:r>
            <a:endParaRPr lang="zh-CN" altLang="en-US" dirty="0">
              <a:latin typeface="Arial" panose="020B0604020202020204" pitchFamily="34" charset="0"/>
            </a:endParaRPr>
          </a:p>
        </p:txBody>
      </p:sp>
      <p:sp>
        <p:nvSpPr>
          <p:cNvPr id="6" name="矩形 5"/>
          <p:cNvSpPr/>
          <p:nvPr/>
        </p:nvSpPr>
        <p:spPr>
          <a:xfrm>
            <a:off x="4999038" y="3613150"/>
            <a:ext cx="8016875" cy="400050"/>
          </a:xfrm>
          <a:prstGeom prst="rect">
            <a:avLst/>
          </a:prstGeom>
          <a:solidFill>
            <a:schemeClr val="accent2"/>
          </a:solidFill>
          <a:ln w="9525">
            <a:noFill/>
          </a:ln>
        </p:spPr>
        <p:txBody>
          <a:bodyPr>
            <a:spAutoFit/>
          </a:bodyPr>
          <a:lstStyle/>
          <a:p>
            <a:r>
              <a:rPr lang="zh-CN" altLang="en-US" sz="2000" b="1" dirty="0">
                <a:solidFill>
                  <a:srgbClr val="000000"/>
                </a:solidFill>
                <a:latin typeface="黑体" panose="02010600030101010101" pitchFamily="49" charset="-122"/>
                <a:sym typeface="Arial" panose="020B0604020202020204" pitchFamily="34" charset="0"/>
              </a:rPr>
              <a:t>对策：</a:t>
            </a:r>
            <a:r>
              <a:rPr lang="zh-CN" altLang="en-US" sz="2000" b="1" dirty="0">
                <a:solidFill>
                  <a:srgbClr val="FF0000"/>
                </a:solidFill>
                <a:latin typeface="黑体" panose="02010600030101010101" pitchFamily="49" charset="-122"/>
                <a:sym typeface="Arial" panose="020B0604020202020204" pitchFamily="34" charset="0"/>
              </a:rPr>
              <a:t>运用史实后要用一名总结性的话提示史实与史论间的关系。</a:t>
            </a:r>
            <a:endParaRPr lang="zh-CN" altLang="en-US" dirty="0">
              <a:solidFill>
                <a:srgbClr val="FF0000"/>
              </a:solidFill>
              <a:latin typeface="Arial" panose="020B0604020202020204" pitchFamily="34" charset="0"/>
            </a:endParaRPr>
          </a:p>
        </p:txBody>
      </p:sp>
      <p:sp>
        <p:nvSpPr>
          <p:cNvPr id="7" name="矩形 6"/>
          <p:cNvSpPr/>
          <p:nvPr/>
        </p:nvSpPr>
        <p:spPr>
          <a:xfrm>
            <a:off x="5345113" y="4084638"/>
            <a:ext cx="3538537" cy="460375"/>
          </a:xfrm>
          <a:prstGeom prst="rect">
            <a:avLst/>
          </a:prstGeom>
          <a:solidFill>
            <a:schemeClr val="accent2"/>
          </a:solidFill>
          <a:ln w="9525">
            <a:noFill/>
          </a:ln>
        </p:spPr>
        <p:txBody>
          <a:bodyPr wrap="none">
            <a:spAutoFit/>
          </a:bodyPr>
          <a:lstStyle/>
          <a:p>
            <a:pPr>
              <a:lnSpc>
                <a:spcPct val="120000"/>
              </a:lnSpc>
              <a:spcBef>
                <a:spcPct val="25000"/>
              </a:spcBef>
            </a:pPr>
            <a:r>
              <a:rPr lang="zh-CN" altLang="en-US" sz="2000" b="1" dirty="0">
                <a:solidFill>
                  <a:srgbClr val="000000"/>
                </a:solidFill>
                <a:latin typeface="黑体" panose="02010600030101010101" pitchFamily="49" charset="-122"/>
                <a:sym typeface="Arial" panose="020B0604020202020204" pitchFamily="34" charset="0"/>
              </a:rPr>
              <a:t>对策：建构系统的</a:t>
            </a:r>
            <a:r>
              <a:rPr lang="zh-CN" altLang="en-US" sz="2000" b="1" dirty="0">
                <a:solidFill>
                  <a:srgbClr val="FF0000"/>
                </a:solidFill>
                <a:latin typeface="黑体" panose="02010600030101010101" pitchFamily="49" charset="-122"/>
                <a:sym typeface="Arial" panose="020B0604020202020204" pitchFamily="34" charset="0"/>
              </a:rPr>
              <a:t>通史</a:t>
            </a:r>
            <a:r>
              <a:rPr lang="zh-CN" altLang="en-US" sz="2000" b="1" dirty="0">
                <a:solidFill>
                  <a:srgbClr val="000000"/>
                </a:solidFill>
                <a:latin typeface="黑体" panose="02010600030101010101" pitchFamily="49" charset="-122"/>
                <a:sym typeface="Arial" panose="020B0604020202020204" pitchFamily="34" charset="0"/>
              </a:rPr>
              <a:t>知识。</a:t>
            </a:r>
            <a:endParaRPr lang="en-US" altLang="zh-CN" sz="2000" b="1" dirty="0">
              <a:solidFill>
                <a:srgbClr val="000000"/>
              </a:solidFill>
              <a:latin typeface="黑体" panose="02010600030101010101" pitchFamily="49" charset="-122"/>
              <a:sym typeface="Arial" panose="020B0604020202020204" pitchFamily="34" charset="0"/>
            </a:endParaRPr>
          </a:p>
        </p:txBody>
      </p:sp>
      <p:sp>
        <p:nvSpPr>
          <p:cNvPr id="8" name="矩形 7"/>
          <p:cNvSpPr/>
          <p:nvPr/>
        </p:nvSpPr>
        <p:spPr>
          <a:xfrm>
            <a:off x="4562475" y="5149850"/>
            <a:ext cx="4056063" cy="460375"/>
          </a:xfrm>
          <a:prstGeom prst="rect">
            <a:avLst/>
          </a:prstGeom>
          <a:solidFill>
            <a:schemeClr val="accent2"/>
          </a:solidFill>
          <a:ln w="9525">
            <a:noFill/>
          </a:ln>
        </p:spPr>
        <p:txBody>
          <a:bodyPr wrap="none">
            <a:spAutoFit/>
          </a:bodyPr>
          <a:lstStyle/>
          <a:p>
            <a:pPr>
              <a:lnSpc>
                <a:spcPct val="120000"/>
              </a:lnSpc>
              <a:spcBef>
                <a:spcPct val="25000"/>
              </a:spcBef>
            </a:pPr>
            <a:r>
              <a:rPr lang="zh-CN" altLang="en-US" sz="2000" b="1" dirty="0">
                <a:solidFill>
                  <a:srgbClr val="000000"/>
                </a:solidFill>
                <a:latin typeface="黑体" panose="02010600030101010101" pitchFamily="49" charset="-122"/>
                <a:sym typeface="Arial" panose="020B0604020202020204" pitchFamily="34" charset="0"/>
              </a:rPr>
              <a:t>对策：严格按</a:t>
            </a:r>
            <a:r>
              <a:rPr lang="zh-CN" altLang="en-US" sz="2000" b="1" dirty="0">
                <a:solidFill>
                  <a:srgbClr val="FF0000"/>
                </a:solidFill>
                <a:latin typeface="黑体" panose="02010600030101010101" pitchFamily="49" charset="-122"/>
                <a:sym typeface="Arial" panose="020B0604020202020204" pitchFamily="34" charset="0"/>
              </a:rPr>
              <a:t>三段论</a:t>
            </a:r>
            <a:r>
              <a:rPr lang="zh-CN" altLang="en-US" sz="2000" b="1" dirty="0">
                <a:solidFill>
                  <a:srgbClr val="000000"/>
                </a:solidFill>
                <a:latin typeface="黑体" panose="02010600030101010101" pitchFamily="49" charset="-122"/>
                <a:sym typeface="Arial" panose="020B0604020202020204" pitchFamily="34" charset="0"/>
              </a:rPr>
              <a:t>的格式要求。</a:t>
            </a:r>
            <a:endParaRPr lang="en-US" altLang="zh-CN" sz="2000" b="1" dirty="0">
              <a:solidFill>
                <a:srgbClr val="000000"/>
              </a:solidFill>
              <a:latin typeface="黑体" panose="02010600030101010101" pitchFamily="49" charset="-122"/>
              <a:sym typeface="Arial" panose="020B0604020202020204" pitchFamily="34" charset="0"/>
            </a:endParaRPr>
          </a:p>
        </p:txBody>
      </p:sp>
      <p:sp>
        <p:nvSpPr>
          <p:cNvPr id="9" name="矩形 8"/>
          <p:cNvSpPr/>
          <p:nvPr/>
        </p:nvSpPr>
        <p:spPr>
          <a:xfrm>
            <a:off x="4562475" y="5772150"/>
            <a:ext cx="3671888" cy="368300"/>
          </a:xfrm>
          <a:prstGeom prst="rect">
            <a:avLst/>
          </a:prstGeom>
          <a:solidFill>
            <a:schemeClr val="accent2"/>
          </a:solidFill>
          <a:ln w="9525">
            <a:noFill/>
          </a:ln>
        </p:spPr>
        <p:txBody>
          <a:bodyPr wrap="none">
            <a:spAutoFit/>
          </a:bodyPr>
          <a:lstStyle/>
          <a:p>
            <a:r>
              <a:rPr lang="zh-CN" altLang="en-US" b="1" dirty="0">
                <a:latin typeface="黑体" panose="02010600030101010101" pitchFamily="49" charset="-122"/>
                <a:sym typeface="Arial" panose="020B0604020202020204" pitchFamily="34" charset="0"/>
              </a:rPr>
              <a:t>对策：</a:t>
            </a:r>
            <a:r>
              <a:rPr lang="zh-CN" altLang="en-US" b="1" dirty="0">
                <a:solidFill>
                  <a:srgbClr val="FF0000"/>
                </a:solidFill>
                <a:latin typeface="黑体" panose="02010600030101010101" pitchFamily="49" charset="-122"/>
                <a:sym typeface="Arial" panose="020B0604020202020204" pitchFamily="34" charset="0"/>
              </a:rPr>
              <a:t>换种语言或角度重述结论</a:t>
            </a:r>
            <a:r>
              <a:rPr lang="zh-CN" altLang="en-US" b="1" dirty="0">
                <a:latin typeface="黑体" panose="02010600030101010101" pitchFamily="49" charset="-122"/>
                <a:sym typeface="Arial" panose="020B0604020202020204" pitchFamily="34" charset="0"/>
              </a:rPr>
              <a:t>。</a:t>
            </a:r>
            <a:endParaRPr lang="zh-CN"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8"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467168" y="1842770"/>
            <a:ext cx="675005" cy="3514725"/>
          </a:xfrm>
          <a:prstGeom prst="rect">
            <a:avLst/>
          </a:prstGeom>
          <a:blipFill dpi="0" rotWithShape="1">
            <a:blip r:embed="rId3" cstate="print"/>
            <a:srcRect/>
            <a:tile tx="0" ty="0" sx="100000" sy="100000" flip="none" algn="tl"/>
          </a:blipFill>
          <a:ln w="31750">
            <a:solidFill>
              <a:srgbClr val="800000"/>
            </a:solidFill>
            <a:miter lim="800000"/>
          </a:ln>
        </p:spPr>
        <p:txBody>
          <a:bodyPr vert="eaVert">
            <a:spAutoFit/>
          </a:bodyPr>
          <a:lstStyle/>
          <a:p>
            <a:pPr fontAlgn="auto">
              <a:spcBef>
                <a:spcPts val="0"/>
              </a:spcBef>
              <a:spcAft>
                <a:spcPts val="0"/>
              </a:spcAft>
              <a:defRPr/>
            </a:pPr>
            <a:r>
              <a:rPr lang="en-US" altLang="zh-CN" sz="3200" b="1" dirty="0">
                <a:solidFill>
                  <a:srgbClr val="1B24D3"/>
                </a:solidFill>
                <a:effectLst>
                  <a:outerShdw blurRad="38100" dist="38100" dir="2700000" algn="tl">
                    <a:srgbClr val="C0C0C0"/>
                  </a:outerShdw>
                </a:effectLst>
                <a:latin typeface="黑体" panose="02010600030101010101" pitchFamily="49" charset="-122"/>
                <a:ea typeface="黑体" panose="02010600030101010101" pitchFamily="49" charset="-122"/>
              </a:rPr>
              <a:t> </a:t>
            </a:r>
            <a:r>
              <a:rPr lang="zh-CN" altLang="en-US" sz="3200" b="1" dirty="0">
                <a:solidFill>
                  <a:srgbClr val="1B24D3"/>
                </a:solidFill>
                <a:effectLst>
                  <a:outerShdw blurRad="38100" dist="38100" dir="2700000" algn="tl">
                    <a:srgbClr val="C0C0C0"/>
                  </a:outerShdw>
                </a:effectLst>
                <a:latin typeface="黑体" panose="02010600030101010101" pitchFamily="49" charset="-122"/>
                <a:ea typeface="黑体" panose="02010600030101010101" pitchFamily="49" charset="-122"/>
              </a:rPr>
              <a:t>对历史进行认识</a:t>
            </a:r>
          </a:p>
        </p:txBody>
      </p:sp>
      <p:sp>
        <p:nvSpPr>
          <p:cNvPr id="4" name="圆角矩形 3"/>
          <p:cNvSpPr/>
          <p:nvPr/>
        </p:nvSpPr>
        <p:spPr bwMode="auto">
          <a:xfrm>
            <a:off x="2927350" y="692150"/>
            <a:ext cx="3124200" cy="1004888"/>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唯物史观使历史成为一门科学，是正确认识历史的</a:t>
            </a:r>
            <a:r>
              <a:rPr lang="zh-CN" altLang="en-US" sz="2000" dirty="0">
                <a:solidFill>
                  <a:srgbClr val="0000CC"/>
                </a:solidFill>
                <a:effectLst>
                  <a:outerShdw blurRad="38100" dist="38100" dir="2700000" algn="tl">
                    <a:srgbClr val="C0C0C0"/>
                  </a:outerShdw>
                </a:effectLst>
                <a:latin typeface="微软雅黑" panose="020B0503020204020204" charset="-122"/>
                <a:ea typeface="微软雅黑" panose="020B0503020204020204" charset="-122"/>
              </a:rPr>
              <a:t>核心理论和指导思想</a:t>
            </a:r>
          </a:p>
        </p:txBody>
      </p:sp>
      <p:sp>
        <p:nvSpPr>
          <p:cNvPr id="9" name="圆角矩形 8"/>
          <p:cNvSpPr/>
          <p:nvPr/>
        </p:nvSpPr>
        <p:spPr bwMode="auto">
          <a:xfrm>
            <a:off x="2927350" y="1844675"/>
            <a:ext cx="3124200" cy="1008063"/>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要将所认识的史事置于具</a:t>
            </a:r>
            <a:endParaRPr lang="en-US" altLang="zh-CN"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endParaRPr>
          </a:p>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体的时空条件下进行考察，是</a:t>
            </a:r>
            <a:r>
              <a:rPr lang="zh-CN" altLang="en-US" sz="2000" dirty="0">
                <a:solidFill>
                  <a:srgbClr val="0000CC"/>
                </a:solidFill>
                <a:effectLst>
                  <a:outerShdw blurRad="38100" dist="38100" dir="2700000" algn="tl">
                    <a:srgbClr val="C0C0C0"/>
                  </a:outerShdw>
                </a:effectLst>
                <a:latin typeface="微软雅黑" panose="020B0503020204020204" charset="-122"/>
                <a:ea typeface="微软雅黑" panose="020B0503020204020204" charset="-122"/>
              </a:rPr>
              <a:t>基本观念和思维品质</a:t>
            </a:r>
          </a:p>
          <a:p>
            <a:pPr fontAlgn="auto">
              <a:spcBef>
                <a:spcPts val="0"/>
              </a:spcBef>
              <a:spcAft>
                <a:spcPts val="0"/>
              </a:spcAft>
              <a:defRPr/>
            </a:pPr>
            <a:endPar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10" name="圆角矩形 9"/>
          <p:cNvSpPr/>
          <p:nvPr/>
        </p:nvSpPr>
        <p:spPr bwMode="auto">
          <a:xfrm>
            <a:off x="3000375" y="2997200"/>
            <a:ext cx="3124200" cy="107950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要依据可靠的史料作为证据对史事进行推理和论证，是</a:t>
            </a:r>
            <a:r>
              <a:rPr lang="zh-CN" altLang="en-US" sz="2000" dirty="0">
                <a:solidFill>
                  <a:srgbClr val="0000CC"/>
                </a:solidFill>
                <a:effectLst>
                  <a:outerShdw blurRad="38100" dist="38100" dir="2700000" algn="tl">
                    <a:srgbClr val="C0C0C0"/>
                  </a:outerShdw>
                </a:effectLst>
                <a:latin typeface="微软雅黑" panose="020B0503020204020204" charset="-122"/>
                <a:ea typeface="微软雅黑" panose="020B0503020204020204" charset="-122"/>
              </a:rPr>
              <a:t>关键能力和基本方法</a:t>
            </a:r>
          </a:p>
          <a:p>
            <a:pPr fontAlgn="auto">
              <a:spcBef>
                <a:spcPts val="0"/>
              </a:spcBef>
              <a:spcAft>
                <a:spcPts val="0"/>
              </a:spcAft>
              <a:defRPr/>
            </a:pPr>
            <a:endPar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11" name="圆角矩形 10"/>
          <p:cNvSpPr/>
          <p:nvPr/>
        </p:nvSpPr>
        <p:spPr bwMode="auto">
          <a:xfrm>
            <a:off x="3000375" y="4221163"/>
            <a:ext cx="3124200" cy="129540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所有历史叙述都是一种基于对过去事情的理解而进行的解释，是</a:t>
            </a:r>
            <a:r>
              <a:rPr lang="zh-CN" altLang="en-US" sz="2000" dirty="0">
                <a:solidFill>
                  <a:srgbClr val="0000CC"/>
                </a:solidFill>
                <a:effectLst>
                  <a:outerShdw blurRad="38100" dist="38100" dir="2700000" algn="tl">
                    <a:srgbClr val="C0C0C0"/>
                  </a:outerShdw>
                </a:effectLst>
                <a:latin typeface="微软雅黑" panose="020B0503020204020204" charset="-122"/>
                <a:ea typeface="微软雅黑" panose="020B0503020204020204" charset="-122"/>
              </a:rPr>
              <a:t>基本能力和主要指标</a:t>
            </a:r>
          </a:p>
        </p:txBody>
      </p:sp>
      <p:sp>
        <p:nvSpPr>
          <p:cNvPr id="12" name="圆角矩形 11"/>
          <p:cNvSpPr/>
          <p:nvPr/>
        </p:nvSpPr>
        <p:spPr bwMode="auto">
          <a:xfrm>
            <a:off x="3071813" y="5589588"/>
            <a:ext cx="3124200" cy="106680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dirty="0">
                <a:solidFill>
                  <a:srgbClr val="800000"/>
                </a:solidFill>
                <a:effectLst>
                  <a:outerShdw blurRad="38100" dist="38100" dir="2700000" algn="tl">
                    <a:srgbClr val="C0C0C0"/>
                  </a:outerShdw>
                </a:effectLst>
                <a:latin typeface="微软雅黑" panose="020B0503020204020204" charset="-122"/>
                <a:ea typeface="微软雅黑" panose="020B0503020204020204" charset="-122"/>
              </a:rPr>
              <a:t>学习和探究历史应形成的情感态度价值观，是历史</a:t>
            </a:r>
            <a:r>
              <a:rPr lang="zh-CN" altLang="en-US" sz="2000" dirty="0">
                <a:solidFill>
                  <a:srgbClr val="0000CC"/>
                </a:solidFill>
                <a:effectLst>
                  <a:outerShdw blurRad="38100" dist="38100" dir="2700000" algn="tl">
                    <a:srgbClr val="C0C0C0"/>
                  </a:outerShdw>
                </a:effectLst>
                <a:latin typeface="微软雅黑" panose="020B0503020204020204" charset="-122"/>
                <a:ea typeface="微软雅黑" panose="020B0503020204020204" charset="-122"/>
              </a:rPr>
              <a:t>育人功能的重要标志</a:t>
            </a:r>
            <a:endParaRPr lang="zh-CN" altLang="zh-CN" sz="2000" dirty="0">
              <a:solidFill>
                <a:srgbClr val="0000CC"/>
              </a:solidFill>
              <a:latin typeface="Arial" panose="020B0604020202020204" pitchFamily="34" charset="0"/>
              <a:ea typeface="+mn-ea"/>
            </a:endParaRPr>
          </a:p>
        </p:txBody>
      </p:sp>
      <p:sp>
        <p:nvSpPr>
          <p:cNvPr id="13" name="圆角矩形 12"/>
          <p:cNvSpPr/>
          <p:nvPr/>
        </p:nvSpPr>
        <p:spPr bwMode="auto">
          <a:xfrm>
            <a:off x="6600825" y="1052513"/>
            <a:ext cx="1828800" cy="685800"/>
          </a:xfrm>
          <a:prstGeom prst="roundRect">
            <a:avLst/>
          </a:prstGeom>
          <a:solidFill>
            <a:schemeClr val="accent5"/>
          </a:solidFill>
          <a:ln w="25400" cap="flat" cmpd="sng" algn="ctr">
            <a:solidFill>
              <a:srgbClr val="C00000"/>
            </a:solidFill>
            <a:prstDash val="solid"/>
            <a:round/>
            <a:headEnd type="none" w="med" len="med"/>
            <a:tailEnd type="none" w="med" len="med"/>
          </a:ln>
          <a:effectLst/>
        </p:spPr>
        <p:txBody>
          <a:bodyPr/>
          <a:lstStyle/>
          <a:p>
            <a:pPr fontAlgn="auto">
              <a:spcBef>
                <a:spcPts val="0"/>
              </a:spcBef>
              <a:spcAft>
                <a:spcPts val="0"/>
              </a:spcAft>
              <a:defRPr/>
            </a:pPr>
            <a:r>
              <a:rPr lang="zh-CN" altLang="en-US" sz="2400" dirty="0">
                <a:effectLst>
                  <a:outerShdw blurRad="38100" dist="38100" dir="2700000" algn="tl">
                    <a:srgbClr val="FFFFFF"/>
                  </a:outerShdw>
                </a:effectLst>
                <a:latin typeface="微软雅黑" panose="020B0503020204020204" charset="-122"/>
                <a:ea typeface="微软雅黑" panose="020B0503020204020204" charset="-122"/>
              </a:rPr>
              <a:t>  </a:t>
            </a:r>
            <a:r>
              <a:rPr lang="zh-CN" altLang="en-US" sz="2400" dirty="0">
                <a:solidFill>
                  <a:srgbClr val="FF0000"/>
                </a:solidFill>
                <a:effectLst>
                  <a:outerShdw blurRad="38100" dist="38100" dir="2700000" algn="tl">
                    <a:srgbClr val="FFFFFF"/>
                  </a:outerShdw>
                </a:effectLst>
                <a:latin typeface="微软雅黑" panose="020B0503020204020204" charset="-122"/>
                <a:ea typeface="微软雅黑" panose="020B0503020204020204" charset="-122"/>
              </a:rPr>
              <a:t>唯物史观</a:t>
            </a:r>
          </a:p>
        </p:txBody>
      </p:sp>
      <p:sp>
        <p:nvSpPr>
          <p:cNvPr id="14" name="圆角矩形 13"/>
          <p:cNvSpPr/>
          <p:nvPr/>
        </p:nvSpPr>
        <p:spPr bwMode="auto">
          <a:xfrm>
            <a:off x="6600825" y="2133600"/>
            <a:ext cx="1828800" cy="685800"/>
          </a:xfrm>
          <a:prstGeom prst="roundRect">
            <a:avLst/>
          </a:prstGeom>
          <a:solidFill>
            <a:schemeClr val="accent5"/>
          </a:solidFill>
          <a:ln w="25400" cap="flat" cmpd="sng" algn="ctr">
            <a:solidFill>
              <a:srgbClr val="C00000"/>
            </a:solidFill>
            <a:prstDash val="solid"/>
            <a:round/>
            <a:headEnd type="none" w="med" len="med"/>
            <a:tailEnd type="none" w="med" len="med"/>
          </a:ln>
          <a:effectLst/>
        </p:spPr>
        <p:txBody>
          <a:bodyPr/>
          <a:lstStyle/>
          <a:p>
            <a:pPr algn="ctr" fontAlgn="auto">
              <a:spcBef>
                <a:spcPts val="0"/>
              </a:spcBef>
              <a:spcAft>
                <a:spcPts val="0"/>
              </a:spcAft>
              <a:defRPr/>
            </a:pPr>
            <a:r>
              <a:rPr lang="zh-CN" altLang="en-US" sz="2400" dirty="0">
                <a:solidFill>
                  <a:srgbClr val="FF0000"/>
                </a:solidFill>
                <a:effectLst>
                  <a:outerShdw blurRad="38100" dist="38100" dir="2700000" algn="tl">
                    <a:srgbClr val="FFFFFF"/>
                  </a:outerShdw>
                </a:effectLst>
                <a:latin typeface="微软雅黑" panose="020B0503020204020204" charset="-122"/>
                <a:ea typeface="微软雅黑" panose="020B0503020204020204" charset="-122"/>
              </a:rPr>
              <a:t>时空观念</a:t>
            </a:r>
          </a:p>
        </p:txBody>
      </p:sp>
      <p:sp>
        <p:nvSpPr>
          <p:cNvPr id="15" name="圆角矩形 14"/>
          <p:cNvSpPr/>
          <p:nvPr/>
        </p:nvSpPr>
        <p:spPr bwMode="auto">
          <a:xfrm>
            <a:off x="6672263" y="3213100"/>
            <a:ext cx="1828800" cy="685800"/>
          </a:xfrm>
          <a:prstGeom prst="roundRect">
            <a:avLst/>
          </a:prstGeom>
          <a:solidFill>
            <a:schemeClr val="accent5"/>
          </a:solidFill>
          <a:ln w="25400" cap="flat" cmpd="sng" algn="ctr">
            <a:solidFill>
              <a:srgbClr val="C00000"/>
            </a:solidFill>
            <a:prstDash val="solid"/>
            <a:round/>
            <a:headEnd type="none" w="med" len="med"/>
            <a:tailEnd type="none" w="med" len="med"/>
          </a:ln>
          <a:effectLst/>
        </p:spPr>
        <p:txBody>
          <a:bodyPr/>
          <a:lstStyle/>
          <a:p>
            <a:pPr fontAlgn="auto">
              <a:spcBef>
                <a:spcPts val="0"/>
              </a:spcBef>
              <a:spcAft>
                <a:spcPts val="0"/>
              </a:spcAft>
              <a:defRPr/>
            </a:pPr>
            <a:r>
              <a:rPr lang="zh-CN" altLang="en-US" sz="2400" dirty="0">
                <a:effectLst>
                  <a:outerShdw blurRad="38100" dist="38100" dir="2700000" algn="tl">
                    <a:srgbClr val="FFFFFF"/>
                  </a:outerShdw>
                </a:effectLst>
                <a:latin typeface="微软雅黑" panose="020B0503020204020204" charset="-122"/>
                <a:ea typeface="微软雅黑" panose="020B0503020204020204" charset="-122"/>
              </a:rPr>
              <a:t>  </a:t>
            </a:r>
            <a:r>
              <a:rPr lang="zh-CN" altLang="en-US" sz="2400" dirty="0">
                <a:solidFill>
                  <a:srgbClr val="FF0000"/>
                </a:solidFill>
                <a:effectLst>
                  <a:outerShdw blurRad="38100" dist="38100" dir="2700000" algn="tl">
                    <a:srgbClr val="FFFFFF"/>
                  </a:outerShdw>
                </a:effectLst>
                <a:latin typeface="微软雅黑" panose="020B0503020204020204" charset="-122"/>
                <a:ea typeface="微软雅黑" panose="020B0503020204020204" charset="-122"/>
              </a:rPr>
              <a:t>史料实证</a:t>
            </a:r>
          </a:p>
        </p:txBody>
      </p:sp>
      <p:sp>
        <p:nvSpPr>
          <p:cNvPr id="16" name="圆角矩形 15"/>
          <p:cNvSpPr/>
          <p:nvPr/>
        </p:nvSpPr>
        <p:spPr bwMode="auto">
          <a:xfrm>
            <a:off x="6629400" y="4371975"/>
            <a:ext cx="1828800" cy="685800"/>
          </a:xfrm>
          <a:prstGeom prst="roundRect">
            <a:avLst/>
          </a:prstGeom>
          <a:solidFill>
            <a:schemeClr val="accent5"/>
          </a:solidFill>
          <a:ln w="25400" cap="flat" cmpd="sng" algn="ctr">
            <a:solidFill>
              <a:srgbClr val="C00000"/>
            </a:solidFill>
            <a:prstDash val="solid"/>
            <a:round/>
            <a:headEnd type="none" w="med" len="med"/>
            <a:tailEnd type="none" w="med" len="med"/>
          </a:ln>
          <a:effectLst/>
        </p:spPr>
        <p:txBody>
          <a:bodyPr/>
          <a:lstStyle/>
          <a:p>
            <a:pPr fontAlgn="auto">
              <a:spcBef>
                <a:spcPts val="0"/>
              </a:spcBef>
              <a:spcAft>
                <a:spcPts val="0"/>
              </a:spcAft>
              <a:defRPr/>
            </a:pPr>
            <a:r>
              <a:rPr lang="zh-CN" altLang="en-US" sz="2400">
                <a:effectLst>
                  <a:outerShdw blurRad="38100" dist="38100" dir="2700000" algn="tl">
                    <a:srgbClr val="FFFFFF"/>
                  </a:outerShdw>
                </a:effectLst>
                <a:latin typeface="微软雅黑" panose="020B0503020204020204" charset="-122"/>
                <a:ea typeface="微软雅黑" panose="020B0503020204020204" charset="-122"/>
              </a:rPr>
              <a:t>  </a:t>
            </a:r>
            <a:r>
              <a:rPr lang="zh-CN" altLang="en-US" sz="2400">
                <a:solidFill>
                  <a:srgbClr val="FF0000"/>
                </a:solidFill>
                <a:effectLst>
                  <a:outerShdw blurRad="38100" dist="38100" dir="2700000" algn="tl">
                    <a:srgbClr val="FFFFFF"/>
                  </a:outerShdw>
                </a:effectLst>
                <a:latin typeface="微软雅黑" panose="020B0503020204020204" charset="-122"/>
                <a:ea typeface="微软雅黑" panose="020B0503020204020204" charset="-122"/>
              </a:rPr>
              <a:t>历史解释</a:t>
            </a:r>
          </a:p>
        </p:txBody>
      </p:sp>
      <p:sp>
        <p:nvSpPr>
          <p:cNvPr id="17" name="圆角矩形 16"/>
          <p:cNvSpPr/>
          <p:nvPr/>
        </p:nvSpPr>
        <p:spPr bwMode="auto">
          <a:xfrm>
            <a:off x="6672263" y="5373688"/>
            <a:ext cx="1828800" cy="685800"/>
          </a:xfrm>
          <a:prstGeom prst="roundRect">
            <a:avLst/>
          </a:prstGeom>
          <a:solidFill>
            <a:schemeClr val="accent5"/>
          </a:solidFill>
          <a:ln w="25400" cap="flat" cmpd="sng" algn="ctr">
            <a:solidFill>
              <a:srgbClr val="C00000"/>
            </a:solidFill>
            <a:prstDash val="solid"/>
            <a:round/>
            <a:headEnd type="none" w="med" len="med"/>
            <a:tailEnd type="none" w="med" len="med"/>
          </a:ln>
          <a:effectLst/>
        </p:spPr>
        <p:txBody>
          <a:bodyPr/>
          <a:lstStyle/>
          <a:p>
            <a:pPr algn="ctr" fontAlgn="auto">
              <a:spcBef>
                <a:spcPts val="0"/>
              </a:spcBef>
              <a:spcAft>
                <a:spcPts val="0"/>
              </a:spcAft>
              <a:defRPr/>
            </a:pPr>
            <a:r>
              <a:rPr lang="zh-CN" altLang="en-US" sz="2400" dirty="0">
                <a:solidFill>
                  <a:srgbClr val="FF0000"/>
                </a:solidFill>
                <a:effectLst>
                  <a:outerShdw blurRad="38100" dist="38100" dir="2700000" algn="tl">
                    <a:srgbClr val="FFFFFF"/>
                  </a:outerShdw>
                </a:effectLst>
                <a:latin typeface="微软雅黑" panose="020B0503020204020204" charset="-122"/>
                <a:ea typeface="微软雅黑" panose="020B0503020204020204" charset="-122"/>
              </a:rPr>
              <a:t>家国情怀</a:t>
            </a:r>
          </a:p>
        </p:txBody>
      </p:sp>
      <p:sp>
        <p:nvSpPr>
          <p:cNvPr id="91149" name="右箭头 35"/>
          <p:cNvSpPr>
            <a:spLocks noChangeArrowheads="1"/>
          </p:cNvSpPr>
          <p:nvPr/>
        </p:nvSpPr>
        <p:spPr bwMode="auto">
          <a:xfrm>
            <a:off x="6096000" y="1196975"/>
            <a:ext cx="457200" cy="342900"/>
          </a:xfrm>
          <a:prstGeom prst="rightArrow">
            <a:avLst>
              <a:gd name="adj1" fmla="val 50000"/>
              <a:gd name="adj2" fmla="val 50000"/>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0" name="右箭头 36"/>
          <p:cNvSpPr>
            <a:spLocks noChangeArrowheads="1"/>
          </p:cNvSpPr>
          <p:nvPr/>
        </p:nvSpPr>
        <p:spPr bwMode="auto">
          <a:xfrm>
            <a:off x="6096000" y="2205038"/>
            <a:ext cx="457200" cy="342900"/>
          </a:xfrm>
          <a:prstGeom prst="rightArrow">
            <a:avLst>
              <a:gd name="adj1" fmla="val 50000"/>
              <a:gd name="adj2" fmla="val 50000"/>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1" name="右箭头 37"/>
          <p:cNvSpPr>
            <a:spLocks noChangeArrowheads="1"/>
          </p:cNvSpPr>
          <p:nvPr/>
        </p:nvSpPr>
        <p:spPr bwMode="auto">
          <a:xfrm>
            <a:off x="6167438" y="3429000"/>
            <a:ext cx="457200" cy="342900"/>
          </a:xfrm>
          <a:prstGeom prst="rightArrow">
            <a:avLst>
              <a:gd name="adj1" fmla="val 50000"/>
              <a:gd name="adj2" fmla="val 50000"/>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2" name="右箭头 38"/>
          <p:cNvSpPr>
            <a:spLocks noChangeArrowheads="1"/>
          </p:cNvSpPr>
          <p:nvPr/>
        </p:nvSpPr>
        <p:spPr bwMode="auto">
          <a:xfrm>
            <a:off x="6167438" y="4508500"/>
            <a:ext cx="457200" cy="342900"/>
          </a:xfrm>
          <a:prstGeom prst="rightArrow">
            <a:avLst>
              <a:gd name="adj1" fmla="val 50000"/>
              <a:gd name="adj2" fmla="val 50000"/>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3" name="右箭头 39"/>
          <p:cNvSpPr>
            <a:spLocks noChangeArrowheads="1"/>
          </p:cNvSpPr>
          <p:nvPr/>
        </p:nvSpPr>
        <p:spPr bwMode="auto">
          <a:xfrm>
            <a:off x="6167438" y="5516563"/>
            <a:ext cx="457200" cy="342900"/>
          </a:xfrm>
          <a:prstGeom prst="rightArrow">
            <a:avLst>
              <a:gd name="adj1" fmla="val 50000"/>
              <a:gd name="adj2" fmla="val 50000"/>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4" name="右箭头 40"/>
          <p:cNvSpPr>
            <a:spLocks noChangeArrowheads="1"/>
          </p:cNvSpPr>
          <p:nvPr/>
        </p:nvSpPr>
        <p:spPr bwMode="auto">
          <a:xfrm rot="-1803677">
            <a:off x="2328863" y="1666875"/>
            <a:ext cx="533400" cy="342900"/>
          </a:xfrm>
          <a:prstGeom prst="rightArrow">
            <a:avLst>
              <a:gd name="adj1" fmla="val 50000"/>
              <a:gd name="adj2" fmla="val 49994"/>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5" name="右箭头 42"/>
          <p:cNvSpPr>
            <a:spLocks noChangeArrowheads="1"/>
          </p:cNvSpPr>
          <p:nvPr/>
        </p:nvSpPr>
        <p:spPr bwMode="auto">
          <a:xfrm rot="-1174196">
            <a:off x="2393950" y="2428875"/>
            <a:ext cx="533400" cy="342900"/>
          </a:xfrm>
          <a:prstGeom prst="rightArrow">
            <a:avLst>
              <a:gd name="adj1" fmla="val 50000"/>
              <a:gd name="adj2" fmla="val 49994"/>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6" name="右箭头 43"/>
          <p:cNvSpPr>
            <a:spLocks noChangeArrowheads="1"/>
          </p:cNvSpPr>
          <p:nvPr/>
        </p:nvSpPr>
        <p:spPr bwMode="auto">
          <a:xfrm>
            <a:off x="2424113" y="3429000"/>
            <a:ext cx="533400" cy="342900"/>
          </a:xfrm>
          <a:prstGeom prst="rightArrow">
            <a:avLst>
              <a:gd name="adj1" fmla="val 50000"/>
              <a:gd name="adj2" fmla="val 49994"/>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7" name="右箭头 44"/>
          <p:cNvSpPr>
            <a:spLocks noChangeArrowheads="1"/>
          </p:cNvSpPr>
          <p:nvPr/>
        </p:nvSpPr>
        <p:spPr bwMode="auto">
          <a:xfrm rot="915308">
            <a:off x="2459038" y="4500563"/>
            <a:ext cx="533400" cy="342900"/>
          </a:xfrm>
          <a:prstGeom prst="rightArrow">
            <a:avLst>
              <a:gd name="adj1" fmla="val 50000"/>
              <a:gd name="adj2" fmla="val 49994"/>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91158" name="右箭头 45"/>
          <p:cNvSpPr>
            <a:spLocks noChangeArrowheads="1"/>
          </p:cNvSpPr>
          <p:nvPr/>
        </p:nvSpPr>
        <p:spPr bwMode="auto">
          <a:xfrm rot="1627170">
            <a:off x="2328863" y="5403850"/>
            <a:ext cx="533400" cy="342900"/>
          </a:xfrm>
          <a:prstGeom prst="rightArrow">
            <a:avLst>
              <a:gd name="adj1" fmla="val 50000"/>
              <a:gd name="adj2" fmla="val 49994"/>
            </a:avLst>
          </a:prstGeom>
          <a:solidFill>
            <a:srgbClr val="FF0000"/>
          </a:solidFill>
          <a:ln w="9525">
            <a:solidFill>
              <a:schemeClr val="tx1"/>
            </a:solidFill>
            <a:round/>
          </a:ln>
        </p:spPr>
        <p:txBody>
          <a:bodyPr/>
          <a:lstStyle/>
          <a:p>
            <a:endParaRPr lang="zh-CN" altLang="en-US">
              <a:ea typeface="黑体" panose="02010600030101010101" pitchFamily="49" charset="-122"/>
            </a:endParaRPr>
          </a:p>
        </p:txBody>
      </p:sp>
      <p:sp>
        <p:nvSpPr>
          <p:cNvPr id="47" name="TextBox 46"/>
          <p:cNvSpPr txBox="1">
            <a:spLocks noChangeArrowheads="1"/>
          </p:cNvSpPr>
          <p:nvPr/>
        </p:nvSpPr>
        <p:spPr bwMode="auto">
          <a:xfrm>
            <a:off x="9146858" y="1628775"/>
            <a:ext cx="675005" cy="4286250"/>
          </a:xfrm>
          <a:prstGeom prst="rect">
            <a:avLst/>
          </a:prstGeom>
          <a:blipFill dpi="0" rotWithShape="1">
            <a:blip r:embed="rId3" cstate="print"/>
            <a:srcRect/>
            <a:tile tx="0" ty="0" sx="100000" sy="100000" flip="none" algn="tl"/>
          </a:blipFill>
          <a:ln w="31750">
            <a:solidFill>
              <a:srgbClr val="800000"/>
            </a:solidFill>
            <a:miter lim="800000"/>
          </a:ln>
        </p:spPr>
        <p:txBody>
          <a:bodyPr vert="eaVert">
            <a:spAutoFit/>
          </a:bodyPr>
          <a:lstStyle/>
          <a:p>
            <a:pPr fontAlgn="auto">
              <a:spcBef>
                <a:spcPts val="0"/>
              </a:spcBef>
              <a:spcAft>
                <a:spcPts val="0"/>
              </a:spcAft>
              <a:defRPr/>
            </a:pPr>
            <a:r>
              <a:rPr lang="zh-CN" altLang="en-US" sz="3200" b="1" dirty="0">
                <a:solidFill>
                  <a:srgbClr val="0070C0"/>
                </a:solidFill>
                <a:effectLst>
                  <a:outerShdw blurRad="38100" dist="38100" dir="2700000" algn="tl">
                    <a:srgbClr val="C0C0C0"/>
                  </a:outerShdw>
                </a:effectLst>
                <a:latin typeface="黑体" panose="02010600030101010101" pitchFamily="49" charset="-122"/>
                <a:ea typeface="黑体" panose="02010600030101010101" pitchFamily="49" charset="-122"/>
              </a:rPr>
              <a:t>建构正确的历史认识</a:t>
            </a:r>
          </a:p>
        </p:txBody>
      </p:sp>
      <p:cxnSp>
        <p:nvCxnSpPr>
          <p:cNvPr id="91160" name="直接连接符 48"/>
          <p:cNvCxnSpPr>
            <a:cxnSpLocks noChangeShapeType="1"/>
          </p:cNvCxnSpPr>
          <p:nvPr/>
        </p:nvCxnSpPr>
        <p:spPr bwMode="auto">
          <a:xfrm>
            <a:off x="8763000" y="1714500"/>
            <a:ext cx="0" cy="4029075"/>
          </a:xfrm>
          <a:prstGeom prst="line">
            <a:avLst/>
          </a:prstGeom>
          <a:noFill/>
          <a:ln w="53975">
            <a:solidFill>
              <a:srgbClr val="FF0000"/>
            </a:solidFill>
            <a:round/>
          </a:ln>
        </p:spPr>
      </p:cxnSp>
      <p:cxnSp>
        <p:nvCxnSpPr>
          <p:cNvPr id="91161" name="直接连接符 52"/>
          <p:cNvCxnSpPr>
            <a:cxnSpLocks noChangeShapeType="1"/>
          </p:cNvCxnSpPr>
          <p:nvPr/>
        </p:nvCxnSpPr>
        <p:spPr bwMode="auto">
          <a:xfrm>
            <a:off x="8534400" y="1714500"/>
            <a:ext cx="228600" cy="0"/>
          </a:xfrm>
          <a:prstGeom prst="line">
            <a:avLst/>
          </a:prstGeom>
          <a:noFill/>
          <a:ln w="50800">
            <a:solidFill>
              <a:srgbClr val="FF0000"/>
            </a:solidFill>
            <a:round/>
          </a:ln>
        </p:spPr>
      </p:cxnSp>
      <p:cxnSp>
        <p:nvCxnSpPr>
          <p:cNvPr id="91162" name="直接连接符 56"/>
          <p:cNvCxnSpPr>
            <a:cxnSpLocks noChangeShapeType="1"/>
          </p:cNvCxnSpPr>
          <p:nvPr/>
        </p:nvCxnSpPr>
        <p:spPr bwMode="auto">
          <a:xfrm>
            <a:off x="8534400" y="2657475"/>
            <a:ext cx="228600" cy="0"/>
          </a:xfrm>
          <a:prstGeom prst="line">
            <a:avLst/>
          </a:prstGeom>
          <a:noFill/>
          <a:ln w="50800">
            <a:solidFill>
              <a:srgbClr val="FF0000"/>
            </a:solidFill>
            <a:round/>
          </a:ln>
        </p:spPr>
      </p:cxnSp>
      <p:cxnSp>
        <p:nvCxnSpPr>
          <p:cNvPr id="91163" name="直接连接符 57"/>
          <p:cNvCxnSpPr>
            <a:cxnSpLocks noChangeShapeType="1"/>
          </p:cNvCxnSpPr>
          <p:nvPr/>
        </p:nvCxnSpPr>
        <p:spPr bwMode="auto">
          <a:xfrm>
            <a:off x="8534400" y="3686175"/>
            <a:ext cx="228600" cy="0"/>
          </a:xfrm>
          <a:prstGeom prst="line">
            <a:avLst/>
          </a:prstGeom>
          <a:noFill/>
          <a:ln w="50800">
            <a:solidFill>
              <a:srgbClr val="FF0000"/>
            </a:solidFill>
            <a:round/>
          </a:ln>
        </p:spPr>
      </p:cxnSp>
      <p:cxnSp>
        <p:nvCxnSpPr>
          <p:cNvPr id="91164" name="直接连接符 58"/>
          <p:cNvCxnSpPr>
            <a:cxnSpLocks noChangeShapeType="1"/>
          </p:cNvCxnSpPr>
          <p:nvPr/>
        </p:nvCxnSpPr>
        <p:spPr bwMode="auto">
          <a:xfrm>
            <a:off x="8534400" y="4714875"/>
            <a:ext cx="228600" cy="0"/>
          </a:xfrm>
          <a:prstGeom prst="line">
            <a:avLst/>
          </a:prstGeom>
          <a:noFill/>
          <a:ln w="50800">
            <a:solidFill>
              <a:srgbClr val="FF0000"/>
            </a:solidFill>
            <a:round/>
          </a:ln>
        </p:spPr>
      </p:cxnSp>
      <p:cxnSp>
        <p:nvCxnSpPr>
          <p:cNvPr id="91165" name="直接连接符 59"/>
          <p:cNvCxnSpPr>
            <a:cxnSpLocks noChangeShapeType="1"/>
          </p:cNvCxnSpPr>
          <p:nvPr/>
        </p:nvCxnSpPr>
        <p:spPr bwMode="auto">
          <a:xfrm>
            <a:off x="8534400" y="5743575"/>
            <a:ext cx="228600" cy="0"/>
          </a:xfrm>
          <a:prstGeom prst="line">
            <a:avLst/>
          </a:prstGeom>
          <a:noFill/>
          <a:ln w="50800">
            <a:solidFill>
              <a:srgbClr val="FF0000"/>
            </a:solidFill>
            <a:round/>
          </a:ln>
        </p:spPr>
      </p:cxnSp>
      <p:cxnSp>
        <p:nvCxnSpPr>
          <p:cNvPr id="91166" name="直接箭头连接符 31"/>
          <p:cNvCxnSpPr>
            <a:cxnSpLocks noChangeShapeType="1"/>
          </p:cNvCxnSpPr>
          <p:nvPr/>
        </p:nvCxnSpPr>
        <p:spPr bwMode="auto">
          <a:xfrm>
            <a:off x="8763000" y="3686175"/>
            <a:ext cx="381000" cy="0"/>
          </a:xfrm>
          <a:prstGeom prst="straightConnector1">
            <a:avLst/>
          </a:prstGeom>
          <a:noFill/>
          <a:ln w="47625">
            <a:solidFill>
              <a:srgbClr val="FF0000"/>
            </a:solidFill>
            <a:round/>
            <a:tailEnd type="arrow" w="med" len="med"/>
          </a:ln>
        </p:spPr>
      </p:cxnSp>
      <p:sp>
        <p:nvSpPr>
          <p:cNvPr id="33" name="TextBox 32"/>
          <p:cNvSpPr txBox="1">
            <a:spLocks noChangeArrowheads="1"/>
          </p:cNvSpPr>
          <p:nvPr/>
        </p:nvSpPr>
        <p:spPr bwMode="auto">
          <a:xfrm>
            <a:off x="9832658" y="1628775"/>
            <a:ext cx="675005" cy="4286250"/>
          </a:xfrm>
          <a:prstGeom prst="rect">
            <a:avLst/>
          </a:prstGeom>
          <a:blipFill dpi="0" rotWithShape="1">
            <a:blip r:embed="rId3" cstate="print"/>
            <a:srcRect/>
            <a:tile tx="0" ty="0" sx="100000" sy="100000" flip="none" algn="tl"/>
          </a:blipFill>
          <a:ln w="31750">
            <a:solidFill>
              <a:srgbClr val="800000"/>
            </a:solidFill>
            <a:miter lim="800000"/>
          </a:ln>
        </p:spPr>
        <p:txBody>
          <a:bodyPr vert="eaVert">
            <a:spAutoFit/>
          </a:bodyPr>
          <a:lstStyle/>
          <a:p>
            <a:pPr fontAlgn="auto">
              <a:spcBef>
                <a:spcPts val="0"/>
              </a:spcBef>
              <a:spcAft>
                <a:spcPts val="0"/>
              </a:spcAft>
              <a:defRPr/>
            </a:pPr>
            <a:r>
              <a:rPr lang="zh-CN" altLang="en-US" sz="3200" b="1" dirty="0">
                <a:solidFill>
                  <a:srgbClr val="0070C0"/>
                </a:solidFill>
                <a:effectLst>
                  <a:outerShdw blurRad="38100" dist="38100" dir="2700000" algn="tl">
                    <a:srgbClr val="C0C0C0"/>
                  </a:outerShdw>
                </a:effectLst>
                <a:latin typeface="黑体" panose="02010600030101010101" pitchFamily="49" charset="-122"/>
                <a:ea typeface="黑体" panose="02010600030101010101" pitchFamily="49" charset="-122"/>
              </a:rPr>
              <a:t>落实立德树人的任务</a:t>
            </a:r>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2"/>
          <p:cNvPicPr>
            <a:picLocks noChangeAspect="1"/>
          </p:cNvPicPr>
          <p:nvPr/>
        </p:nvPicPr>
        <p:blipFill>
          <a:blip r:embed="rId2" cstate="print"/>
          <a:stretch>
            <a:fillRect/>
          </a:stretch>
        </p:blipFill>
        <p:spPr>
          <a:xfrm>
            <a:off x="839788" y="476250"/>
            <a:ext cx="10512425" cy="5653088"/>
          </a:xfrm>
          <a:prstGeom prst="rect">
            <a:avLst/>
          </a:prstGeom>
          <a:noFill/>
          <a:ln w="9525">
            <a:noFill/>
          </a:ln>
        </p:spPr>
      </p:pic>
      <p:sp>
        <p:nvSpPr>
          <p:cNvPr id="49155" name="TextBox 3"/>
          <p:cNvSpPr txBox="1"/>
          <p:nvPr/>
        </p:nvSpPr>
        <p:spPr>
          <a:xfrm>
            <a:off x="1758950" y="832168"/>
            <a:ext cx="10440988" cy="6372225"/>
          </a:xfrm>
          <a:prstGeom prst="rect">
            <a:avLst/>
          </a:prstGeom>
          <a:noFill/>
          <a:ln w="9525">
            <a:noFill/>
          </a:ln>
        </p:spPr>
        <p:txBody>
          <a:bodyPr>
            <a:spAutoFit/>
          </a:bodyPr>
          <a:lstStyle/>
          <a:p>
            <a:r>
              <a:rPr lang="zh-CN" altLang="en-US" sz="3600" b="1" dirty="0">
                <a:latin typeface="Arial" panose="020B0604020202020204" pitchFamily="34" charset="0"/>
              </a:rPr>
              <a:t>基础建模：</a:t>
            </a:r>
            <a:endParaRPr lang="en-US" altLang="zh-CN" sz="3600" b="1" dirty="0">
              <a:latin typeface="Arial" panose="020B0604020202020204" pitchFamily="34" charset="0"/>
            </a:endParaRPr>
          </a:p>
          <a:p>
            <a:r>
              <a:rPr lang="en-US" altLang="zh-CN" sz="3200" b="1" dirty="0">
                <a:solidFill>
                  <a:srgbClr val="FF0000"/>
                </a:solidFill>
                <a:latin typeface="Arial" panose="020B0604020202020204" pitchFamily="34" charset="0"/>
              </a:rPr>
              <a:t>A</a:t>
            </a:r>
            <a:r>
              <a:rPr lang="zh-CN" altLang="en-US" sz="3200" b="1" dirty="0">
                <a:solidFill>
                  <a:srgbClr val="FF0000"/>
                </a:solidFill>
                <a:latin typeface="Arial" panose="020B0604020202020204" pitchFamily="34" charset="0"/>
              </a:rPr>
              <a:t>、论题（论点、观点、信息）：</a:t>
            </a:r>
            <a:endParaRPr lang="en-US" altLang="zh-CN" sz="3200" b="1" dirty="0">
              <a:solidFill>
                <a:srgbClr val="FF0000"/>
              </a:solidFill>
              <a:latin typeface="Arial" panose="020B0604020202020204" pitchFamily="34" charset="0"/>
            </a:endParaRPr>
          </a:p>
          <a:p>
            <a:r>
              <a:rPr lang="en-US" altLang="zh-CN" sz="3200" b="1" dirty="0">
                <a:solidFill>
                  <a:srgbClr val="0070C0"/>
                </a:solidFill>
                <a:latin typeface="Arial" panose="020B0604020202020204" pitchFamily="34" charset="0"/>
              </a:rPr>
              <a:t>15</a:t>
            </a:r>
            <a:r>
              <a:rPr lang="zh-CN" altLang="en-US" sz="3200" b="1" dirty="0">
                <a:solidFill>
                  <a:srgbClr val="0070C0"/>
                </a:solidFill>
                <a:latin typeface="Arial" panose="020B0604020202020204" pitchFamily="34" charset="0"/>
              </a:rPr>
              <a:t>个字以内、围绕关键词、指向简洁明确、不带符号；</a:t>
            </a:r>
            <a:endParaRPr lang="en-US" altLang="zh-CN" sz="3200" b="1" dirty="0">
              <a:solidFill>
                <a:srgbClr val="FF0000"/>
              </a:solidFill>
              <a:latin typeface="Arial" panose="020B0604020202020204" pitchFamily="34" charset="0"/>
            </a:endParaRPr>
          </a:p>
          <a:p>
            <a:endParaRPr lang="en-US" altLang="zh-CN" sz="3200" b="1" dirty="0">
              <a:solidFill>
                <a:srgbClr val="FF0000"/>
              </a:solidFill>
              <a:latin typeface="Arial" panose="020B0604020202020204" pitchFamily="34" charset="0"/>
            </a:endParaRPr>
          </a:p>
          <a:p>
            <a:endParaRPr lang="en-US" altLang="zh-CN" sz="3200" b="1" dirty="0">
              <a:solidFill>
                <a:srgbClr val="FF0000"/>
              </a:solidFill>
              <a:latin typeface="Arial" panose="020B0604020202020204" pitchFamily="34" charset="0"/>
            </a:endParaRPr>
          </a:p>
          <a:p>
            <a:r>
              <a:rPr lang="en-US" altLang="zh-CN" sz="3200" b="1" dirty="0">
                <a:solidFill>
                  <a:srgbClr val="FF0000"/>
                </a:solidFill>
                <a:latin typeface="Arial" panose="020B0604020202020204" pitchFamily="34" charset="0"/>
              </a:rPr>
              <a:t>B</a:t>
            </a:r>
            <a:r>
              <a:rPr lang="zh-CN" altLang="en-US" sz="3200" b="1" dirty="0">
                <a:solidFill>
                  <a:srgbClr val="FF0000"/>
                </a:solidFill>
                <a:latin typeface="Arial" panose="020B0604020202020204" pitchFamily="34" charset="0"/>
              </a:rPr>
              <a:t>、阐述（论证、评析）：</a:t>
            </a:r>
            <a:endParaRPr lang="en-US" altLang="zh-CN" sz="3200" b="1" dirty="0">
              <a:solidFill>
                <a:srgbClr val="FF0000"/>
              </a:solidFill>
              <a:latin typeface="Arial" panose="020B0604020202020204" pitchFamily="34" charset="0"/>
            </a:endParaRPr>
          </a:p>
          <a:p>
            <a:r>
              <a:rPr lang="zh-CN" altLang="en-US" sz="3200" b="1" dirty="0">
                <a:solidFill>
                  <a:srgbClr val="0070C0"/>
                </a:solidFill>
                <a:latin typeface="Arial" panose="020B0604020202020204" pitchFamily="34" charset="0"/>
              </a:rPr>
              <a:t>两到三个自然段、史实全面贴切、有段落总结；</a:t>
            </a:r>
            <a:endParaRPr lang="en-US" altLang="zh-CN" sz="3200" b="1" dirty="0">
              <a:solidFill>
                <a:srgbClr val="FF0000"/>
              </a:solidFill>
              <a:latin typeface="Arial" panose="020B0604020202020204" pitchFamily="34" charset="0"/>
            </a:endParaRPr>
          </a:p>
          <a:p>
            <a:endParaRPr lang="en-US" altLang="zh-CN" sz="3200" b="1" dirty="0">
              <a:solidFill>
                <a:srgbClr val="FF0000"/>
              </a:solidFill>
              <a:latin typeface="Arial" panose="020B0604020202020204" pitchFamily="34" charset="0"/>
            </a:endParaRPr>
          </a:p>
          <a:p>
            <a:endParaRPr lang="en-US" altLang="zh-CN" sz="3200" b="1" dirty="0">
              <a:solidFill>
                <a:srgbClr val="FF0000"/>
              </a:solidFill>
              <a:latin typeface="Arial" panose="020B0604020202020204" pitchFamily="34" charset="0"/>
            </a:endParaRPr>
          </a:p>
          <a:p>
            <a:r>
              <a:rPr lang="en-US" altLang="zh-CN" sz="3200" b="1" dirty="0">
                <a:solidFill>
                  <a:srgbClr val="FF0000"/>
                </a:solidFill>
                <a:latin typeface="Arial" panose="020B0604020202020204" pitchFamily="34" charset="0"/>
              </a:rPr>
              <a:t>C</a:t>
            </a:r>
            <a:r>
              <a:rPr lang="zh-CN" altLang="en-US" sz="3200" b="1" dirty="0">
                <a:solidFill>
                  <a:srgbClr val="FF0000"/>
                </a:solidFill>
                <a:latin typeface="Arial" panose="020B0604020202020204" pitchFamily="34" charset="0"/>
              </a:rPr>
              <a:t>、小结：</a:t>
            </a:r>
            <a:endParaRPr lang="en-US" altLang="zh-CN" sz="3200" b="1" dirty="0">
              <a:solidFill>
                <a:srgbClr val="FF0000"/>
              </a:solidFill>
              <a:latin typeface="Arial" panose="020B0604020202020204" pitchFamily="34" charset="0"/>
            </a:endParaRPr>
          </a:p>
          <a:p>
            <a:r>
              <a:rPr lang="zh-CN" altLang="en-US" sz="3200" b="1" dirty="0">
                <a:solidFill>
                  <a:srgbClr val="0070C0"/>
                </a:solidFill>
                <a:latin typeface="Arial" panose="020B0604020202020204" pitchFamily="34" charset="0"/>
              </a:rPr>
              <a:t>重申升华观点、带入历史术语、体现历史素养。</a:t>
            </a:r>
            <a:endParaRPr lang="en-US" altLang="zh-CN" sz="3200" b="1" dirty="0">
              <a:solidFill>
                <a:srgbClr val="FF0000"/>
              </a:solidFill>
              <a:latin typeface="Arial" panose="020B0604020202020204" pitchFamily="34" charset="0"/>
            </a:endParaRPr>
          </a:p>
          <a:p>
            <a:endParaRPr lang="en-US" altLang="zh-CN" sz="4400" b="1"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p:txBody>
          <a:bodyPr vert="horz" wrap="square" lIns="91440" tIns="45720" rIns="91440" bIns="45720" anchor="ctr"/>
          <a:lstStyle/>
          <a:p>
            <a:endParaRPr lang="zh-CN" altLang="en-US" dirty="0"/>
          </a:p>
        </p:txBody>
      </p:sp>
      <p:pic>
        <p:nvPicPr>
          <p:cNvPr id="60419" name="内容占位符 3"/>
          <p:cNvPicPr>
            <a:picLocks noGrp="1" noChangeAspect="1"/>
          </p:cNvPicPr>
          <p:nvPr>
            <p:ph idx="1"/>
          </p:nvPr>
        </p:nvPicPr>
        <p:blipFill>
          <a:blip r:embed="rId2" cstate="print"/>
          <a:srcRect t="10477" r="3416" b="14931"/>
          <a:stretch>
            <a:fillRect/>
          </a:stretch>
        </p:blipFill>
        <p:spPr>
          <a:xfrm>
            <a:off x="334645" y="1492885"/>
            <a:ext cx="5761038" cy="5929313"/>
          </a:xfrm>
        </p:spPr>
      </p:pic>
      <p:pic>
        <p:nvPicPr>
          <p:cNvPr id="60420" name="图片 4"/>
          <p:cNvPicPr>
            <a:picLocks noChangeAspect="1"/>
          </p:cNvPicPr>
          <p:nvPr/>
        </p:nvPicPr>
        <p:blipFill>
          <a:blip r:embed="rId3" cstate="print"/>
          <a:stretch>
            <a:fillRect/>
          </a:stretch>
        </p:blipFill>
        <p:spPr>
          <a:xfrm>
            <a:off x="6096000" y="1268095"/>
            <a:ext cx="5956300" cy="7023100"/>
          </a:xfrm>
          <a:prstGeom prst="rect">
            <a:avLst/>
          </a:prstGeom>
          <a:noFill/>
          <a:ln w="9525">
            <a:noFill/>
          </a:ln>
        </p:spPr>
      </p:pic>
      <p:sp>
        <p:nvSpPr>
          <p:cNvPr id="5" name="标题 1"/>
          <p:cNvSpPr>
            <a:spLocks noGrp="1"/>
          </p:cNvSpPr>
          <p:nvPr/>
        </p:nvSpPr>
        <p:spPr>
          <a:xfrm>
            <a:off x="1437005" y="268923"/>
            <a:ext cx="8589963" cy="998538"/>
          </a:xfrm>
          <a:prstGeom prst="rect">
            <a:avLst/>
          </a:prstGeom>
          <a:noFill/>
          <a:ln w="9525">
            <a:noFill/>
          </a:ln>
        </p:spPr>
        <p:txBody>
          <a:bodyPr anchor="b"/>
          <a:lstStyle/>
          <a:p>
            <a:r>
              <a:rPr lang="zh-CN" altLang="en-US" sz="4400" b="1" dirty="0">
                <a:solidFill>
                  <a:srgbClr val="FF0000"/>
                </a:solidFill>
                <a:effectLst>
                  <a:outerShdw blurRad="38100" dist="38100" dir="2700000">
                    <a:srgbClr val="FFFFFF"/>
                  </a:outerShdw>
                </a:effectLst>
                <a:latin typeface="黑体" panose="02010600030101010101" pitchFamily="49" charset="-122"/>
              </a:rPr>
              <a:t>备考方略之七：</a:t>
            </a:r>
            <a:r>
              <a:rPr lang="zh-CN" altLang="en-US" sz="4400" b="1" dirty="0">
                <a:effectLst>
                  <a:outerShdw blurRad="38100" dist="38100" dir="2700000">
                    <a:srgbClr val="FFFFFF"/>
                  </a:outerShdw>
                </a:effectLst>
                <a:latin typeface="黑体" panose="02010600030101010101" pitchFamily="49" charset="-122"/>
              </a:rPr>
              <a:t>适时反思改错</a:t>
            </a:r>
          </a:p>
        </p:txBody>
      </p:sp>
      <p:sp>
        <p:nvSpPr>
          <p:cNvPr id="2" name="矩形 1"/>
          <p:cNvSpPr/>
          <p:nvPr/>
        </p:nvSpPr>
        <p:spPr>
          <a:xfrm>
            <a:off x="3548063" y="4986338"/>
            <a:ext cx="2303463" cy="187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黑体" panose="02010600030101010101" pitchFamily="49"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0030101010101" pitchFamily="49" charset="-122"/>
                <a:cs typeface="+mn-cs"/>
              </a:defRPr>
            </a:lvl5pPr>
          </a:lstStyle>
          <a:p>
            <a:pPr lvl="0" algn="ctr"/>
            <a:r>
              <a:rPr lang="zh-CN" altLang="en-US" sz="3600" dirty="0">
                <a:solidFill>
                  <a:srgbClr val="FF0000"/>
                </a:solidFill>
                <a:latin typeface="Arial" panose="020B0604020202020204" pitchFamily="34" charset="0"/>
              </a:rPr>
              <a:t>试题分析</a:t>
            </a:r>
            <a:endParaRPr lang="en-US" altLang="zh-CN" sz="3600" dirty="0">
              <a:solidFill>
                <a:srgbClr val="FF0000"/>
              </a:solidFill>
              <a:latin typeface="Arial" panose="020B0604020202020204" pitchFamily="34" charset="0"/>
            </a:endParaRPr>
          </a:p>
          <a:p>
            <a:pPr lvl="0" algn="ctr"/>
            <a:r>
              <a:rPr lang="zh-CN" altLang="en-US" sz="3600" dirty="0">
                <a:solidFill>
                  <a:srgbClr val="FF0000"/>
                </a:solidFill>
                <a:latin typeface="Arial" panose="020B0604020202020204" pitchFamily="34" charset="0"/>
              </a:rPr>
              <a:t>总结反思</a:t>
            </a:r>
            <a:endParaRPr lang="en-US" altLang="zh-CN" sz="3600" dirty="0">
              <a:solidFill>
                <a:srgbClr val="FF0000"/>
              </a:solidFill>
              <a:latin typeface="Arial" panose="020B0604020202020204" pitchFamily="34" charset="0"/>
            </a:endParaRPr>
          </a:p>
          <a:p>
            <a:pPr lvl="0" algn="ctr"/>
            <a:r>
              <a:rPr lang="zh-CN" altLang="en-US" sz="3600" dirty="0">
                <a:solidFill>
                  <a:srgbClr val="FF0000"/>
                </a:solidFill>
                <a:latin typeface="Arial" panose="020B0604020202020204" pitchFamily="34" charset="0"/>
              </a:rPr>
              <a:t>解决方案</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3" descr="345C2CCF8E1E342F48019F81DA1EFBE8"/>
          <p:cNvPicPr>
            <a:picLocks noChangeAspect="1"/>
          </p:cNvPicPr>
          <p:nvPr/>
        </p:nvPicPr>
        <p:blipFill>
          <a:blip r:embed="rId3" cstate="print">
            <a:lum bright="-12000"/>
          </a:blip>
          <a:stretch>
            <a:fillRect/>
          </a:stretch>
        </p:blipFill>
        <p:spPr>
          <a:xfrm>
            <a:off x="30163" y="-25400"/>
            <a:ext cx="12161837" cy="6883400"/>
          </a:xfrm>
          <a:prstGeom prst="rect">
            <a:avLst/>
          </a:prstGeom>
          <a:noFill/>
          <a:ln w="9525">
            <a:noFill/>
          </a:ln>
        </p:spPr>
      </p:pic>
      <p:sp>
        <p:nvSpPr>
          <p:cNvPr id="52225" name="标题 1"/>
          <p:cNvSpPr>
            <a:spLocks noGrp="1"/>
          </p:cNvSpPr>
          <p:nvPr/>
        </p:nvSpPr>
        <p:spPr>
          <a:xfrm>
            <a:off x="4367213" y="-315912"/>
            <a:ext cx="5473700" cy="998538"/>
          </a:xfrm>
          <a:prstGeom prst="rect">
            <a:avLst/>
          </a:prstGeom>
          <a:solidFill>
            <a:srgbClr val="FFFF00"/>
          </a:solidFill>
          <a:ln w="9525">
            <a:noFill/>
          </a:ln>
        </p:spPr>
        <p:txBody>
          <a:bodyPr anchor="b"/>
          <a:lstStyle/>
          <a:p>
            <a:r>
              <a:rPr lang="zh-CN" altLang="en-US" sz="3200" b="1" dirty="0">
                <a:effectLst>
                  <a:outerShdw blurRad="38100" dist="38100" dir="2700000">
                    <a:srgbClr val="FFFFFF"/>
                  </a:outerShdw>
                </a:effectLst>
                <a:latin typeface="黑体" panose="02010600030101010101" pitchFamily="49" charset="-122"/>
              </a:rPr>
              <a:t>利用</a:t>
            </a:r>
            <a:r>
              <a:rPr lang="zh-CN" altLang="en-US" sz="3200" b="1" dirty="0">
                <a:solidFill>
                  <a:srgbClr val="FF0000"/>
                </a:solidFill>
                <a:effectLst>
                  <a:outerShdw blurRad="38100" dist="38100" dir="2700000">
                    <a:srgbClr val="000000"/>
                  </a:outerShdw>
                </a:effectLst>
                <a:latin typeface="黑体" panose="02010600030101010101" pitchFamily="49" charset="-122"/>
              </a:rPr>
              <a:t>考试总结 </a:t>
            </a:r>
            <a:r>
              <a:rPr lang="zh-CN" altLang="en-US" sz="3200" b="1" dirty="0">
                <a:effectLst>
                  <a:outerShdw blurRad="38100" dist="38100" dir="2700000">
                    <a:srgbClr val="FFFFFF"/>
                  </a:outerShdw>
                </a:effectLst>
                <a:latin typeface="黑体" panose="02010600030101010101" pitchFamily="49" charset="-122"/>
              </a:rPr>
              <a:t>强化学生反思</a:t>
            </a:r>
          </a:p>
        </p:txBody>
      </p:sp>
      <p:sp>
        <p:nvSpPr>
          <p:cNvPr id="2" name="文本框 1"/>
          <p:cNvSpPr txBox="1"/>
          <p:nvPr/>
        </p:nvSpPr>
        <p:spPr>
          <a:xfrm>
            <a:off x="768350" y="1628775"/>
            <a:ext cx="2806700" cy="831850"/>
          </a:xfrm>
          <a:prstGeom prst="rect">
            <a:avLst/>
          </a:prstGeom>
          <a:solidFill>
            <a:srgbClr val="FFFF00"/>
          </a:solidFill>
          <a:ln w="9525">
            <a:noFill/>
          </a:ln>
        </p:spPr>
        <p:txBody>
          <a:bodyPr>
            <a:spAutoFit/>
          </a:bodyPr>
          <a:lstStyle/>
          <a:p>
            <a:r>
              <a:rPr lang="zh-CN" altLang="en-US" sz="4800" dirty="0">
                <a:solidFill>
                  <a:srgbClr val="FF0000"/>
                </a:solidFill>
                <a:latin typeface="Arial" panose="020B0604020202020204" pitchFamily="34" charset="0"/>
              </a:rPr>
              <a:t>考点梳理</a:t>
            </a:r>
          </a:p>
        </p:txBody>
      </p:sp>
      <p:sp>
        <p:nvSpPr>
          <p:cNvPr id="5" name="文本框 4"/>
          <p:cNvSpPr txBox="1"/>
          <p:nvPr/>
        </p:nvSpPr>
        <p:spPr>
          <a:xfrm>
            <a:off x="4151313" y="2524125"/>
            <a:ext cx="2808287" cy="830263"/>
          </a:xfrm>
          <a:prstGeom prst="rect">
            <a:avLst/>
          </a:prstGeom>
          <a:solidFill>
            <a:srgbClr val="FFFF00"/>
          </a:solidFill>
          <a:ln w="9525">
            <a:noFill/>
          </a:ln>
        </p:spPr>
        <p:txBody>
          <a:bodyPr>
            <a:spAutoFit/>
          </a:bodyPr>
          <a:lstStyle/>
          <a:p>
            <a:r>
              <a:rPr lang="zh-CN" altLang="en-US" sz="4800" dirty="0">
                <a:solidFill>
                  <a:srgbClr val="FF0000"/>
                </a:solidFill>
                <a:latin typeface="Arial" panose="020B0604020202020204" pitchFamily="34" charset="0"/>
              </a:rPr>
              <a:t>拓展了解</a:t>
            </a:r>
          </a:p>
        </p:txBody>
      </p:sp>
      <p:sp>
        <p:nvSpPr>
          <p:cNvPr id="6" name="文本框 5"/>
          <p:cNvSpPr txBox="1"/>
          <p:nvPr/>
        </p:nvSpPr>
        <p:spPr>
          <a:xfrm>
            <a:off x="7824788" y="1292225"/>
            <a:ext cx="2808287" cy="830263"/>
          </a:xfrm>
          <a:prstGeom prst="rect">
            <a:avLst/>
          </a:prstGeom>
          <a:solidFill>
            <a:srgbClr val="FFFF00"/>
          </a:solidFill>
          <a:ln w="9525">
            <a:noFill/>
          </a:ln>
        </p:spPr>
        <p:txBody>
          <a:bodyPr>
            <a:spAutoFit/>
          </a:bodyPr>
          <a:lstStyle/>
          <a:p>
            <a:r>
              <a:rPr lang="zh-CN" altLang="en-US" sz="4800" dirty="0">
                <a:solidFill>
                  <a:srgbClr val="FF0000"/>
                </a:solidFill>
                <a:latin typeface="Arial" panose="020B0604020202020204" pitchFamily="34" charset="0"/>
              </a:rPr>
              <a:t>思考角度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6"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5"/>
          <p:cNvSpPr/>
          <p:nvPr/>
        </p:nvSpPr>
        <p:spPr>
          <a:xfrm>
            <a:off x="1676400" y="0"/>
            <a:ext cx="3352800" cy="762000"/>
          </a:xfrm>
          <a:prstGeom prst="flowChartTerminator">
            <a:avLst/>
          </a:prstGeom>
          <a:noFill/>
          <a:ln w="9525">
            <a:noFill/>
          </a:ln>
        </p:spPr>
        <p:txBody>
          <a:bodyPr wrap="none" anchor="ct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Pct val="100000"/>
              <a:buFont typeface="Arial" panose="020B0604020202020204" pitchFamily="34" charset="0"/>
              <a:buNone/>
            </a:pPr>
            <a:endParaRPr lang="zh-CN" altLang="en-US" sz="1800" dirty="0">
              <a:latin typeface="Arial" panose="020B0604020202020204" pitchFamily="34" charset="0"/>
            </a:endParaRPr>
          </a:p>
        </p:txBody>
      </p:sp>
      <p:sp>
        <p:nvSpPr>
          <p:cNvPr id="90115" name="Text Box 6"/>
          <p:cNvSpPr txBox="1">
            <a:spLocks noChangeArrowheads="1"/>
          </p:cNvSpPr>
          <p:nvPr/>
        </p:nvSpPr>
        <p:spPr bwMode="auto">
          <a:xfrm>
            <a:off x="2209800" y="990600"/>
            <a:ext cx="6324600" cy="583565"/>
          </a:xfrm>
          <a:prstGeom prst="rect">
            <a:avLst/>
          </a:prstGeom>
          <a:noFill/>
          <a:ln w="9525" algn="ctr">
            <a:noFill/>
            <a:miter lim="800000"/>
          </a:ln>
        </p:spPr>
        <p:txBody>
          <a:bodyPr>
            <a:spAutoFit/>
          </a:bodyPr>
          <a:lstStyle/>
          <a:p>
            <a:pPr marL="342900" marR="0" indent="-342900" defTabSz="914400" eaLnBrk="1" hangingPunct="1">
              <a:spcBef>
                <a:spcPct val="50000"/>
              </a:spcBef>
              <a:buClrTx/>
              <a:buSzTx/>
              <a:buFont typeface="Arial" panose="020B0604020202020204" pitchFamily="34" charset="0"/>
              <a:buNone/>
              <a:defRPr/>
            </a:pPr>
            <a:r>
              <a:rPr kumimoji="0" lang="zh-CN" altLang="en-US" sz="3200" b="1" kern="1200" cap="none" spc="0" normalizeH="0" baseline="0" noProof="0" dirty="0">
                <a:solidFill>
                  <a:srgbClr val="FF0000"/>
                </a:solidFill>
                <a:latin typeface="+mj-ea"/>
                <a:ea typeface="+mj-ea"/>
                <a:cs typeface="+mn-cs"/>
              </a:rPr>
              <a:t>错题积累，分类整理</a:t>
            </a:r>
          </a:p>
        </p:txBody>
      </p:sp>
      <p:sp>
        <p:nvSpPr>
          <p:cNvPr id="83972" name="Text Box 7"/>
          <p:cNvSpPr txBox="1"/>
          <p:nvPr/>
        </p:nvSpPr>
        <p:spPr>
          <a:xfrm>
            <a:off x="2080895" y="1983105"/>
            <a:ext cx="8030845" cy="2891790"/>
          </a:xfrm>
          <a:prstGeom prst="rect">
            <a:avLst/>
          </a:prstGeom>
          <a:noFill/>
          <a:ln w="25400" cap="flat" cmpd="sng">
            <a:solidFill>
              <a:srgbClr val="993366"/>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50000"/>
              </a:spcBef>
              <a:buClrTx/>
              <a:buSzPct val="100000"/>
              <a:buFont typeface="Arial" panose="020B0604020202020204" pitchFamily="34" charset="0"/>
              <a:buNone/>
            </a:pPr>
            <a:r>
              <a:rPr lang="zh-CN" altLang="en-US" sz="2800" b="1" dirty="0">
                <a:solidFill>
                  <a:srgbClr val="FF0000"/>
                </a:solidFill>
                <a:latin typeface="宋体" panose="02010600030101010101" pitchFamily="2" charset="-122"/>
                <a:ea typeface="宋体" panose="02010600030101010101" pitchFamily="2" charset="-122"/>
              </a:rPr>
              <a:t>模块分类</a:t>
            </a:r>
            <a:r>
              <a:rPr lang="zh-CN" altLang="en-US" sz="2800" b="1" dirty="0">
                <a:latin typeface="宋体" panose="02010600030101010101" pitchFamily="2" charset="-122"/>
                <a:ea typeface="宋体" panose="02010600030101010101" pitchFamily="2" charset="-122"/>
              </a:rPr>
              <a:t>（必修</a:t>
            </a:r>
            <a:r>
              <a:rPr lang="en-US" altLang="zh-CN" sz="2800" b="1" dirty="0">
                <a:latin typeface="宋体" panose="02010600030101010101" pitchFamily="2" charset="-122"/>
                <a:ea typeface="宋体" panose="02010600030101010101" pitchFamily="2" charset="-122"/>
              </a:rPr>
              <a:t>—</a:t>
            </a:r>
            <a:r>
              <a:rPr lang="zh-CN" altLang="en-US" sz="2800" b="1" dirty="0">
                <a:latin typeface="宋体" panose="02010600030101010101" pitchFamily="2" charset="-122"/>
                <a:ea typeface="宋体" panose="02010600030101010101" pitchFamily="2" charset="-122"/>
              </a:rPr>
              <a:t>专题、通史</a:t>
            </a:r>
            <a:r>
              <a:rPr lang="en-US" altLang="zh-CN" sz="2800" b="1" dirty="0">
                <a:latin typeface="宋体" panose="02010600030101010101" pitchFamily="2" charset="-122"/>
                <a:ea typeface="宋体" panose="02010600030101010101" pitchFamily="2" charset="-122"/>
              </a:rPr>
              <a:t>\</a:t>
            </a:r>
            <a:r>
              <a:rPr lang="zh-CN" altLang="en-US" sz="2800" b="1" dirty="0">
                <a:latin typeface="宋体" panose="02010600030101010101" pitchFamily="2" charset="-122"/>
                <a:ea typeface="宋体" panose="02010600030101010101" pitchFamily="2" charset="-122"/>
              </a:rPr>
              <a:t>选修）</a:t>
            </a:r>
          </a:p>
          <a:p>
            <a:pPr marL="0" lvl="0" indent="0" eaLnBrk="1" hangingPunct="1">
              <a:spcBef>
                <a:spcPct val="50000"/>
              </a:spcBef>
              <a:buClrTx/>
              <a:buSzPct val="100000"/>
              <a:buFont typeface="Arial" panose="020B0604020202020204" pitchFamily="34" charset="0"/>
              <a:buNone/>
            </a:pPr>
            <a:r>
              <a:rPr lang="zh-CN" altLang="en-US" sz="2800" b="1" dirty="0">
                <a:solidFill>
                  <a:srgbClr val="FF0000"/>
                </a:solidFill>
                <a:latin typeface="宋体" panose="02010600030101010101" pitchFamily="2" charset="-122"/>
                <a:ea typeface="宋体" panose="02010600030101010101" pitchFamily="2" charset="-122"/>
              </a:rPr>
              <a:t>题型分类</a:t>
            </a:r>
            <a:r>
              <a:rPr lang="zh-CN" altLang="en-US" sz="2800" b="1" dirty="0">
                <a:latin typeface="宋体" panose="02010600030101010101" pitchFamily="2" charset="-122"/>
                <a:ea typeface="宋体" panose="02010600030101010101" pitchFamily="2" charset="-122"/>
              </a:rPr>
              <a:t>（基础类，材料解析类</a:t>
            </a:r>
            <a:r>
              <a:rPr lang="en-US" altLang="zh-CN" sz="2800" b="1" dirty="0">
                <a:latin typeface="宋体" panose="02010600030101010101" pitchFamily="2" charset="-122"/>
                <a:ea typeface="宋体" panose="02010600030101010101" pitchFamily="2" charset="-122"/>
              </a:rPr>
              <a:t>—</a:t>
            </a:r>
            <a:r>
              <a:rPr lang="zh-CN" altLang="en-US" sz="2800" b="1" dirty="0">
                <a:latin typeface="宋体" panose="02010600030101010101" pitchFamily="2" charset="-122"/>
                <a:ea typeface="宋体" panose="02010600030101010101" pitchFamily="2" charset="-122"/>
              </a:rPr>
              <a:t>客观、主观）</a:t>
            </a:r>
          </a:p>
          <a:p>
            <a:pPr marL="0" lvl="0" indent="0" eaLnBrk="1" hangingPunct="1">
              <a:spcBef>
                <a:spcPct val="50000"/>
              </a:spcBef>
              <a:buClrTx/>
              <a:buSzPct val="100000"/>
              <a:buFont typeface="Arial" panose="020B0604020202020204" pitchFamily="34" charset="0"/>
              <a:buNone/>
            </a:pPr>
            <a:r>
              <a:rPr lang="zh-CN" altLang="en-US" sz="2800" b="1" dirty="0">
                <a:solidFill>
                  <a:srgbClr val="FF0000"/>
                </a:solidFill>
                <a:latin typeface="宋体" panose="02010600030101010101" pitchFamily="2" charset="-122"/>
                <a:ea typeface="宋体" panose="02010600030101010101" pitchFamily="2" charset="-122"/>
              </a:rPr>
              <a:t>材料类型</a:t>
            </a:r>
            <a:r>
              <a:rPr lang="zh-CN" altLang="en-US" sz="2800" b="1" dirty="0">
                <a:latin typeface="宋体" panose="02010600030101010101" pitchFamily="2" charset="-122"/>
                <a:ea typeface="宋体" panose="02010600030101010101" pitchFamily="2" charset="-122"/>
              </a:rPr>
              <a:t>（地图类、漫画类、表格类、文字类）</a:t>
            </a:r>
          </a:p>
          <a:p>
            <a:pPr marL="0" lvl="0" indent="0" eaLnBrk="1" hangingPunct="1">
              <a:spcBef>
                <a:spcPct val="50000"/>
              </a:spcBef>
              <a:buClrTx/>
              <a:buSzPct val="100000"/>
              <a:buFont typeface="Arial" panose="020B0604020202020204" pitchFamily="34" charset="0"/>
              <a:buNone/>
            </a:pPr>
            <a:r>
              <a:rPr lang="zh-CN" altLang="en-US" sz="2800" b="1" dirty="0">
                <a:solidFill>
                  <a:srgbClr val="FF0000"/>
                </a:solidFill>
                <a:latin typeface="宋体" panose="02010600030101010101" pitchFamily="2" charset="-122"/>
                <a:ea typeface="宋体" panose="02010600030101010101" pitchFamily="2" charset="-122"/>
              </a:rPr>
              <a:t>错因分类</a:t>
            </a:r>
            <a:r>
              <a:rPr lang="zh-CN" altLang="en-US" sz="2800" b="1" dirty="0">
                <a:latin typeface="宋体" panose="02010600030101010101" pitchFamily="2" charset="-122"/>
                <a:ea typeface="宋体" panose="02010600030101010101" pitchFamily="2" charset="-122"/>
              </a:rPr>
              <a:t>（基础不扎实、审问错误、信息提炼不</a:t>
            </a:r>
            <a:br>
              <a:rPr lang="zh-CN" altLang="en-US" sz="2800" b="1" dirty="0">
                <a:latin typeface="宋体" panose="02010600030101010101" pitchFamily="2" charset="-122"/>
                <a:ea typeface="宋体" panose="02010600030101010101" pitchFamily="2" charset="-122"/>
              </a:rPr>
            </a:br>
            <a:r>
              <a:rPr lang="zh-CN" altLang="en-US" sz="2800" b="1" dirty="0">
                <a:latin typeface="宋体" panose="02010600030101010101" pitchFamily="2" charset="-122"/>
                <a:ea typeface="宋体" panose="02010600030101010101" pitchFamily="2" charset="-122"/>
              </a:rPr>
              <a:t>         全、逻辑对应不准</a:t>
            </a:r>
            <a:r>
              <a:rPr lang="en-US" altLang="zh-CN" sz="2800" b="1" dirty="0">
                <a:latin typeface="宋体" panose="02010600030101010101" pitchFamily="2" charset="-122"/>
                <a:ea typeface="宋体" panose="02010600030101010101" pitchFamily="2" charset="-122"/>
              </a:rPr>
              <a:t>……</a:t>
            </a:r>
            <a:r>
              <a:rPr lang="zh-CN" altLang="en-US" sz="2800" b="1" dirty="0">
                <a:latin typeface="宋体" panose="02010600030101010101" pitchFamily="2" charset="-122"/>
                <a:ea typeface="宋体" panose="0201060003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ppt_x"/>
                                          </p:val>
                                        </p:tav>
                                        <p:tav tm="100000">
                                          <p:val>
                                            <p:strVal val="#ppt_x"/>
                                          </p:val>
                                        </p:tav>
                                      </p:tavLst>
                                    </p:anim>
                                    <p:anim calcmode="lin" valueType="num">
                                      <p:cBhvr additive="base">
                                        <p:cTn id="8" dur="500" fill="hold"/>
                                        <p:tgtEl>
                                          <p:spTgt spid="901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2"/>
                                        </p:tgtEl>
                                        <p:attrNameLst>
                                          <p:attrName>style.visibility</p:attrName>
                                        </p:attrNameLst>
                                      </p:cBhvr>
                                      <p:to>
                                        <p:strVal val="visible"/>
                                      </p:to>
                                    </p:set>
                                    <p:anim calcmode="lin" valueType="num">
                                      <p:cBhvr additive="base">
                                        <p:cTn id="13" dur="500" fill="hold"/>
                                        <p:tgtEl>
                                          <p:spTgt spid="83972"/>
                                        </p:tgtEl>
                                        <p:attrNameLst>
                                          <p:attrName>ppt_x</p:attrName>
                                        </p:attrNameLst>
                                      </p:cBhvr>
                                      <p:tavLst>
                                        <p:tav tm="0">
                                          <p:val>
                                            <p:strVal val="#ppt_x"/>
                                          </p:val>
                                        </p:tav>
                                        <p:tav tm="100000">
                                          <p:val>
                                            <p:strVal val="#ppt_x"/>
                                          </p:val>
                                        </p:tav>
                                      </p:tavLst>
                                    </p:anim>
                                    <p:anim calcmode="lin" valueType="num">
                                      <p:cBhvr additive="base">
                                        <p:cTn id="14"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8397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76413" y="762000"/>
            <a:ext cx="4535488" cy="733425"/>
          </a:xfrm>
          <a:prstGeom prst="rect">
            <a:avLst/>
          </a:prstGeom>
        </p:spPr>
        <p:txBody>
          <a:bodyPr>
            <a:spAutoFit/>
          </a:bodyPr>
          <a:lstStyle/>
          <a:p>
            <a:pPr algn="ctr" eaLnBrk="1" hangingPunct="1">
              <a:lnSpc>
                <a:spcPct val="120000"/>
              </a:lnSpc>
            </a:pPr>
            <a:r>
              <a:rPr lang="zh-CN" altLang="en-US" sz="4000" b="1" dirty="0">
                <a:solidFill>
                  <a:srgbClr val="0000FF"/>
                </a:solidFill>
                <a:latin typeface="楷体" panose="02010609060101010101" pitchFamily="49" charset="-122"/>
                <a:ea typeface="楷体" panose="02010609060101010101" pitchFamily="49" charset="-122"/>
              </a:rPr>
              <a:t>分类改错</a:t>
            </a:r>
            <a:endParaRPr lang="zh-CN" altLang="en-US" sz="4000" b="1" dirty="0">
              <a:latin typeface="楷体" panose="02010609060101010101" pitchFamily="49" charset="-122"/>
              <a:ea typeface="楷体" panose="02010609060101010101" pitchFamily="49" charset="-122"/>
            </a:endParaRPr>
          </a:p>
        </p:txBody>
      </p:sp>
      <p:pic>
        <p:nvPicPr>
          <p:cNvPr id="57347" name="Picture 3" descr="D:\Users\lszqx\My Document\美图图库\IMG_20160916_160657_副本.jpg"/>
          <p:cNvPicPr>
            <a:picLocks noChangeAspect="1"/>
          </p:cNvPicPr>
          <p:nvPr/>
        </p:nvPicPr>
        <p:blipFill>
          <a:blip r:embed="rId2" cstate="print"/>
          <a:stretch>
            <a:fillRect/>
          </a:stretch>
        </p:blipFill>
        <p:spPr>
          <a:xfrm>
            <a:off x="695325" y="1371600"/>
            <a:ext cx="10801350" cy="5099050"/>
          </a:xfrm>
          <a:prstGeom prst="rect">
            <a:avLst/>
          </a:prstGeom>
          <a:noFill/>
          <a:ln w="9525">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52600" y="731838"/>
            <a:ext cx="4535488" cy="733425"/>
          </a:xfrm>
          <a:prstGeom prst="rect">
            <a:avLst/>
          </a:prstGeom>
        </p:spPr>
        <p:txBody>
          <a:bodyPr>
            <a:spAutoFit/>
          </a:bodyPr>
          <a:lstStyle/>
          <a:p>
            <a:pPr algn="ctr" eaLnBrk="1" hangingPunct="1">
              <a:lnSpc>
                <a:spcPct val="120000"/>
              </a:lnSpc>
            </a:pPr>
            <a:r>
              <a:rPr lang="zh-CN" altLang="en-US" sz="4000" b="1" dirty="0">
                <a:solidFill>
                  <a:srgbClr val="0000FF"/>
                </a:solidFill>
                <a:latin typeface="楷体" panose="02010609060101010101" pitchFamily="49" charset="-122"/>
                <a:ea typeface="楷体" panose="02010609060101010101" pitchFamily="49" charset="-122"/>
              </a:rPr>
              <a:t>分类改错</a:t>
            </a:r>
            <a:endParaRPr lang="zh-CN" altLang="en-US" sz="4000" b="1" dirty="0">
              <a:latin typeface="楷体" panose="02010609060101010101" pitchFamily="49" charset="-122"/>
              <a:ea typeface="楷体" panose="02010609060101010101" pitchFamily="49" charset="-122"/>
            </a:endParaRPr>
          </a:p>
        </p:txBody>
      </p:sp>
      <p:pic>
        <p:nvPicPr>
          <p:cNvPr id="58371" name="Picture 3" descr="D:\Users\lszqx\My Document\美图图库\IMG_20160916_160701_副本.jpg"/>
          <p:cNvPicPr>
            <a:picLocks noChangeAspect="1"/>
          </p:cNvPicPr>
          <p:nvPr/>
        </p:nvPicPr>
        <p:blipFill>
          <a:blip r:embed="rId2" cstate="print"/>
          <a:stretch>
            <a:fillRect/>
          </a:stretch>
        </p:blipFill>
        <p:spPr>
          <a:xfrm>
            <a:off x="479425" y="1341438"/>
            <a:ext cx="11088688" cy="4973637"/>
          </a:xfrm>
          <a:prstGeom prst="rect">
            <a:avLst/>
          </a:prstGeom>
          <a:noFill/>
          <a:ln w="9525">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D:\Users\lszqx\My Document\美图图库\IMG_20160916_160704_副本.jpg"/>
          <p:cNvPicPr>
            <a:picLocks noChangeAspect="1"/>
          </p:cNvPicPr>
          <p:nvPr/>
        </p:nvPicPr>
        <p:blipFill>
          <a:blip r:embed="rId2" cstate="print"/>
          <a:stretch>
            <a:fillRect/>
          </a:stretch>
        </p:blipFill>
        <p:spPr>
          <a:xfrm>
            <a:off x="862013" y="1341438"/>
            <a:ext cx="10852150" cy="4721225"/>
          </a:xfrm>
          <a:prstGeom prst="rect">
            <a:avLst/>
          </a:prstGeom>
          <a:noFill/>
          <a:ln w="9525">
            <a:noFill/>
          </a:ln>
        </p:spPr>
      </p:pic>
      <p:sp>
        <p:nvSpPr>
          <p:cNvPr id="4" name="Rectangle 2"/>
          <p:cNvSpPr txBox="1">
            <a:spLocks noChangeArrowheads="1"/>
          </p:cNvSpPr>
          <p:nvPr/>
        </p:nvSpPr>
        <p:spPr>
          <a:xfrm>
            <a:off x="1752600" y="731838"/>
            <a:ext cx="4535488" cy="609600"/>
          </a:xfrm>
          <a:prstGeom prst="rect">
            <a:avLst/>
          </a:prstGeom>
        </p:spPr>
        <p:txBody>
          <a:bodyPr>
            <a:spAutoFit/>
          </a:bodyPr>
          <a:lstStyle/>
          <a:p>
            <a:pPr algn="ctr" eaLnBrk="1" hangingPunct="1">
              <a:lnSpc>
                <a:spcPct val="120000"/>
              </a:lnSpc>
            </a:pPr>
            <a:r>
              <a:rPr lang="zh-CN" altLang="en-US" sz="3200" b="1" dirty="0">
                <a:solidFill>
                  <a:srgbClr val="0000FF"/>
                </a:solidFill>
                <a:latin typeface="楷体" panose="02010609060101010101" pitchFamily="49" charset="-122"/>
                <a:ea typeface="楷体" panose="02010609060101010101" pitchFamily="49" charset="-122"/>
              </a:rPr>
              <a:t>分类改错</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内容占位符 3"/>
          <p:cNvPicPr>
            <a:picLocks noGrp="1" noChangeAspect="1"/>
          </p:cNvPicPr>
          <p:nvPr>
            <p:ph idx="1"/>
          </p:nvPr>
        </p:nvPicPr>
        <p:blipFill>
          <a:blip r:embed="rId2" cstate="print"/>
          <a:srcRect l="3081" t="4880" r="5473" b="8543"/>
          <a:stretch>
            <a:fillRect/>
          </a:stretch>
        </p:blipFill>
        <p:spPr>
          <a:xfrm>
            <a:off x="911225" y="501650"/>
            <a:ext cx="4679950" cy="5905500"/>
          </a:xfrm>
        </p:spPr>
      </p:pic>
      <p:pic>
        <p:nvPicPr>
          <p:cNvPr id="61443" name="图片 4"/>
          <p:cNvPicPr>
            <a:picLocks noChangeAspect="1"/>
          </p:cNvPicPr>
          <p:nvPr/>
        </p:nvPicPr>
        <p:blipFill>
          <a:blip r:embed="rId3" cstate="print"/>
          <a:srcRect t="8356" r="4430" b="9264"/>
          <a:stretch>
            <a:fillRect/>
          </a:stretch>
        </p:blipFill>
        <p:spPr>
          <a:xfrm>
            <a:off x="6240463" y="509588"/>
            <a:ext cx="5040312" cy="5789612"/>
          </a:xfrm>
          <a:prstGeom prst="rect">
            <a:avLst/>
          </a:prstGeom>
          <a:noFill/>
          <a:ln w="9525">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nvSpPr>
        <p:spPr bwMode="auto">
          <a:xfrm>
            <a:off x="1471613" y="620713"/>
            <a:ext cx="85407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eaLnBrk="0" fontAlgn="base" hangingPunct="0">
              <a:lnSpc>
                <a:spcPct val="100000"/>
              </a:lnSpc>
              <a:spcBef>
                <a:spcPct val="0"/>
              </a:spcBef>
              <a:spcAft>
                <a:spcPct val="0"/>
              </a:spcAft>
              <a:buFont typeface="Arial" panose="020B0604020202020204" pitchFamily="34" charset="0"/>
              <a:buNone/>
            </a:pPr>
            <a:r>
              <a:rPr lang="zh-CN" altLang="en-US" sz="4000" b="1">
                <a:solidFill>
                  <a:srgbClr val="FF0000"/>
                </a:solidFill>
                <a:latin typeface="微软雅黑" panose="020B0503020204020204" charset="-122"/>
                <a:ea typeface="微软雅黑" panose="020B0503020204020204" charset="-122"/>
              </a:rPr>
              <a:t>备考方略之八：</a:t>
            </a:r>
            <a:r>
              <a:rPr lang="zh-CN" altLang="en-US" sz="4000" b="1">
                <a:solidFill>
                  <a:schemeClr val="tx1"/>
                </a:solidFill>
                <a:latin typeface="微软雅黑" panose="020B0503020204020204" charset="-122"/>
                <a:ea typeface="微软雅黑" panose="020B0503020204020204" charset="-122"/>
              </a:rPr>
              <a:t>巧用思维导图</a:t>
            </a:r>
          </a:p>
        </p:txBody>
      </p:sp>
      <p:sp>
        <p:nvSpPr>
          <p:cNvPr id="47107" name="Rectangle 3"/>
          <p:cNvSpPr>
            <a:spLocks noGrp="1" noRot="1" noChangeArrowheads="1"/>
          </p:cNvSpPr>
          <p:nvPr/>
        </p:nvSpPr>
        <p:spPr bwMode="auto">
          <a:xfrm>
            <a:off x="2767013" y="1847850"/>
            <a:ext cx="6049962"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eaLnBrk="0" fontAlgn="base" hangingPunct="0">
              <a:lnSpc>
                <a:spcPct val="100000"/>
              </a:lnSpc>
              <a:spcBef>
                <a:spcPct val="20000"/>
              </a:spcBef>
              <a:spcAft>
                <a:spcPct val="0"/>
              </a:spcAft>
              <a:buClr>
                <a:srgbClr val="0563C1"/>
              </a:buClr>
              <a:buSzPct val="70000"/>
              <a:buFont typeface="Wingdings" panose="05000000000000000000" pitchFamily="2" charset="2"/>
              <a:buNone/>
            </a:pPr>
            <a:r>
              <a:rPr lang="zh-CN" altLang="en-US" sz="3200" b="1">
                <a:solidFill>
                  <a:prstClr val="black"/>
                </a:solidFill>
                <a:ea typeface="宋体" panose="02010600030101010101" pitchFamily="2" charset="-122"/>
              </a:rPr>
              <a:t>注意力</a:t>
            </a:r>
          </a:p>
          <a:p>
            <a:pPr algn="ctr" eaLnBrk="0" fontAlgn="base" hangingPunct="0">
              <a:lnSpc>
                <a:spcPct val="100000"/>
              </a:lnSpc>
              <a:spcBef>
                <a:spcPct val="20000"/>
              </a:spcBef>
              <a:spcAft>
                <a:spcPct val="0"/>
              </a:spcAft>
              <a:buClr>
                <a:srgbClr val="0563C1"/>
              </a:buClr>
              <a:buSzPct val="70000"/>
              <a:buFont typeface="Wingdings" panose="05000000000000000000" pitchFamily="2" charset="2"/>
              <a:buNone/>
            </a:pPr>
            <a:r>
              <a:rPr lang="zh-CN" altLang="en-US" sz="3200" b="1">
                <a:solidFill>
                  <a:prstClr val="black"/>
                </a:solidFill>
                <a:ea typeface="宋体" panose="02010600030101010101" pitchFamily="2" charset="-122"/>
              </a:rPr>
              <a:t>记忆力</a:t>
            </a:r>
          </a:p>
          <a:p>
            <a:pPr algn="ctr" eaLnBrk="0" fontAlgn="base" hangingPunct="0">
              <a:lnSpc>
                <a:spcPct val="100000"/>
              </a:lnSpc>
              <a:spcBef>
                <a:spcPct val="20000"/>
              </a:spcBef>
              <a:spcAft>
                <a:spcPct val="0"/>
              </a:spcAft>
              <a:buClr>
                <a:srgbClr val="0563C1"/>
              </a:buClr>
              <a:buSzPct val="70000"/>
              <a:buFont typeface="Wingdings" panose="05000000000000000000" pitchFamily="2" charset="2"/>
              <a:buNone/>
            </a:pPr>
            <a:r>
              <a:rPr lang="zh-CN" altLang="en-US" sz="3200" b="1">
                <a:solidFill>
                  <a:prstClr val="black"/>
                </a:solidFill>
                <a:ea typeface="宋体" panose="02010600030101010101" pitchFamily="2" charset="-122"/>
              </a:rPr>
              <a:t>阅读能力</a:t>
            </a:r>
          </a:p>
          <a:p>
            <a:pPr algn="ctr" eaLnBrk="0" fontAlgn="base" hangingPunct="0">
              <a:lnSpc>
                <a:spcPct val="100000"/>
              </a:lnSpc>
              <a:spcBef>
                <a:spcPct val="20000"/>
              </a:spcBef>
              <a:spcAft>
                <a:spcPct val="0"/>
              </a:spcAft>
              <a:buClr>
                <a:srgbClr val="0563C1"/>
              </a:buClr>
              <a:buSzPct val="70000"/>
              <a:buFont typeface="Wingdings" panose="05000000000000000000" pitchFamily="2" charset="2"/>
              <a:buNone/>
            </a:pPr>
            <a:r>
              <a:rPr lang="zh-CN" altLang="en-US" sz="3200" b="1">
                <a:solidFill>
                  <a:prstClr val="black"/>
                </a:solidFill>
                <a:ea typeface="宋体" panose="02010600030101010101" pitchFamily="2" charset="-122"/>
              </a:rPr>
              <a:t>归纳能力</a:t>
            </a:r>
          </a:p>
          <a:p>
            <a:pPr algn="ctr" eaLnBrk="0" fontAlgn="base" hangingPunct="0">
              <a:lnSpc>
                <a:spcPct val="100000"/>
              </a:lnSpc>
              <a:spcBef>
                <a:spcPct val="20000"/>
              </a:spcBef>
              <a:spcAft>
                <a:spcPct val="0"/>
              </a:spcAft>
              <a:buClr>
                <a:srgbClr val="0563C1"/>
              </a:buClr>
              <a:buSzPct val="70000"/>
              <a:buFont typeface="Wingdings" panose="05000000000000000000" pitchFamily="2" charset="2"/>
              <a:buNone/>
            </a:pPr>
            <a:r>
              <a:rPr lang="en-US" altLang="zh-CN" sz="4000" b="1" i="1">
                <a:solidFill>
                  <a:prstClr val="black"/>
                </a:solidFill>
                <a:ea typeface="宋体" panose="02010600030101010101" pitchFamily="2" charset="-122"/>
              </a:rPr>
              <a:t>... ...</a:t>
            </a:r>
          </a:p>
        </p:txBody>
      </p:sp>
      <p:sp>
        <p:nvSpPr>
          <p:cNvPr id="47108" name="Rectangle 4"/>
          <p:cNvSpPr>
            <a:spLocks noChangeArrowheads="1"/>
          </p:cNvSpPr>
          <p:nvPr/>
        </p:nvSpPr>
        <p:spPr bwMode="auto">
          <a:xfrm>
            <a:off x="3683000" y="5145088"/>
            <a:ext cx="48244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pPr>
            <a:r>
              <a:rPr lang="zh-CN" altLang="en-US" sz="4400" b="1" i="1">
                <a:solidFill>
                  <a:srgbClr val="FF6600"/>
                </a:solidFill>
              </a:rPr>
              <a:t>思维导图来帮你！</a:t>
            </a:r>
          </a:p>
        </p:txBody>
      </p:sp>
      <p:pic>
        <p:nvPicPr>
          <p:cNvPr id="2" name="图片 1"/>
          <p:cNvPicPr>
            <a:picLocks noChangeAspect="1"/>
          </p:cNvPicPr>
          <p:nvPr/>
        </p:nvPicPr>
        <p:blipFill>
          <a:blip r:embed="rId3" cstate="print"/>
          <a:stretch>
            <a:fillRect/>
          </a:stretch>
        </p:blipFill>
        <p:spPr>
          <a:xfrm>
            <a:off x="8984615" y="3950334"/>
            <a:ext cx="2171700" cy="2171700"/>
          </a:xfrm>
          <a:prstGeom prst="ellipse">
            <a:avLst/>
          </a:prstGeom>
          <a:effectLst>
            <a:glow rad="139700">
              <a:schemeClr val="accent3">
                <a:satMod val="175000"/>
                <a:alpha val="40000"/>
              </a:schemeClr>
            </a:glow>
            <a:outerShdw blurRad="50800" dist="38100" algn="l" rotWithShape="0">
              <a:prstClr val="black">
                <a:alpha val="40000"/>
              </a:prstClr>
            </a:outerShdw>
            <a:softEdge rad="63500"/>
          </a:effectLst>
        </p:spPr>
      </p:pic>
      <p:pic>
        <p:nvPicPr>
          <p:cNvPr id="47110" name="图片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1513" y="4432300"/>
            <a:ext cx="2940050" cy="18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文本框 1"/>
          <p:cNvSpPr txBox="1">
            <a:spLocks noChangeArrowheads="1"/>
          </p:cNvSpPr>
          <p:nvPr/>
        </p:nvSpPr>
        <p:spPr bwMode="auto">
          <a:xfrm>
            <a:off x="571500" y="864870"/>
            <a:ext cx="11012488"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50000"/>
              </a:lnSpc>
              <a:spcBef>
                <a:spcPct val="0"/>
              </a:spcBef>
              <a:spcAft>
                <a:spcPct val="0"/>
              </a:spcAft>
              <a:buFont typeface="Arial" panose="020B0604020202020204" pitchFamily="34" charset="0"/>
              <a:buNone/>
            </a:pPr>
            <a:r>
              <a:rPr lang="en-US" altLang="zh-CN" b="1" dirty="0">
                <a:solidFill>
                  <a:prstClr val="black"/>
                </a:solidFill>
                <a:ea typeface="宋体" panose="02010600030101010101" pitchFamily="2" charset="-122"/>
              </a:rPr>
              <a:t>       </a:t>
            </a:r>
            <a:r>
              <a:rPr lang="zh-CN" altLang="en-US" b="1" dirty="0">
                <a:solidFill>
                  <a:srgbClr val="FF0000"/>
                </a:solidFill>
                <a:ea typeface="宋体" panose="02010600030101010101" pitchFamily="2" charset="-122"/>
              </a:rPr>
              <a:t>思维导图</a:t>
            </a:r>
            <a:r>
              <a:rPr lang="zh-CN" altLang="en-US" b="1" dirty="0">
                <a:solidFill>
                  <a:prstClr val="black"/>
                </a:solidFill>
                <a:ea typeface="宋体" panose="02010600030101010101" pitchFamily="2" charset="-122"/>
              </a:rPr>
              <a:t>又叫心智图，是表达发射性思维的有效的图形思维工具，是一种将放射性思考具体化的方法。它简单却又极其有效，是一种革命性的思维工具。思维导图把各级主题的关系用相互隶属与相关的层级图表现出来，建立记忆链接。思维导图充分运用左右脑的机能，利用记忆、阅读、思维的规律，协助人们在科学与艺术、逻辑与想象之间平衡发展，从而开启人类大脑的无限潜能。</a:t>
            </a:r>
          </a:p>
        </p:txBody>
      </p:sp>
      <p:sp>
        <p:nvSpPr>
          <p:cNvPr id="49155" name="文本框 2"/>
          <p:cNvSpPr txBox="1">
            <a:spLocks noChangeArrowheads="1"/>
          </p:cNvSpPr>
          <p:nvPr/>
        </p:nvSpPr>
        <p:spPr bwMode="auto">
          <a:xfrm>
            <a:off x="1195388" y="3757613"/>
            <a:ext cx="7227887"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50000"/>
              </a:lnSpc>
              <a:spcBef>
                <a:spcPct val="0"/>
              </a:spcBef>
              <a:spcAft>
                <a:spcPct val="0"/>
              </a:spcAft>
              <a:buFont typeface="Arial" panose="020B0604020202020204" pitchFamily="34" charset="0"/>
              <a:buNone/>
            </a:pPr>
            <a:r>
              <a:rPr lang="zh-CN" altLang="en-US" b="1">
                <a:solidFill>
                  <a:srgbClr val="FF0000"/>
                </a:solidFill>
                <a:ea typeface="宋体" panose="02010600030101010101" pitchFamily="2" charset="-122"/>
                <a:sym typeface="宋体" panose="02010600030101010101" pitchFamily="2" charset="-122"/>
              </a:rPr>
              <a:t>多种类型：</a:t>
            </a:r>
            <a:endParaRPr lang="zh-CN" altLang="en-US" b="1">
              <a:solidFill>
                <a:srgbClr val="0000FF"/>
              </a:solidFill>
              <a:ea typeface="宋体" panose="02010600030101010101" pitchFamily="2" charset="-122"/>
              <a:sym typeface="宋体" panose="02010600030101010101" pitchFamily="2" charset="-122"/>
            </a:endParaRPr>
          </a:p>
          <a:p>
            <a:pPr fontAlgn="base">
              <a:lnSpc>
                <a:spcPct val="150000"/>
              </a:lnSpc>
              <a:spcBef>
                <a:spcPct val="0"/>
              </a:spcBef>
              <a:spcAft>
                <a:spcPct val="0"/>
              </a:spcAft>
              <a:buFont typeface="Arial" panose="020B0604020202020204" pitchFamily="34" charset="0"/>
              <a:buNone/>
            </a:pPr>
            <a:r>
              <a:rPr lang="zh-CN" altLang="en-US" b="1">
                <a:solidFill>
                  <a:srgbClr val="0000FF"/>
                </a:solidFill>
                <a:ea typeface="宋体" panose="02010600030101010101" pitchFamily="2" charset="-122"/>
                <a:sym typeface="宋体" panose="02010600030101010101" pitchFamily="2" charset="-122"/>
              </a:rPr>
              <a:t>①</a:t>
            </a:r>
            <a:r>
              <a:rPr lang="zh-CN" altLang="en-US" b="1">
                <a:solidFill>
                  <a:srgbClr val="FF0000"/>
                </a:solidFill>
                <a:ea typeface="宋体" panose="02010600030101010101" pitchFamily="2" charset="-122"/>
                <a:sym typeface="宋体" panose="02010600030101010101" pitchFamily="2" charset="-122"/>
              </a:rPr>
              <a:t>内容上</a:t>
            </a:r>
            <a:r>
              <a:rPr lang="zh-CN" altLang="en-US" b="1">
                <a:solidFill>
                  <a:srgbClr val="0000FF"/>
                </a:solidFill>
                <a:ea typeface="宋体" panose="02010600030101010101" pitchFamily="2" charset="-122"/>
                <a:sym typeface="宋体" panose="02010600030101010101" pitchFamily="2" charset="-122"/>
              </a:rPr>
              <a:t>的点（知识点）、线（专题）、面（阶段）</a:t>
            </a:r>
          </a:p>
          <a:p>
            <a:pPr fontAlgn="base">
              <a:lnSpc>
                <a:spcPct val="150000"/>
              </a:lnSpc>
              <a:spcBef>
                <a:spcPct val="0"/>
              </a:spcBef>
              <a:spcAft>
                <a:spcPct val="0"/>
              </a:spcAft>
              <a:buFont typeface="Arial" panose="020B0604020202020204" pitchFamily="34" charset="0"/>
              <a:buNone/>
            </a:pPr>
            <a:r>
              <a:rPr lang="zh-CN" altLang="en-US" b="1">
                <a:solidFill>
                  <a:srgbClr val="0000FF"/>
                </a:solidFill>
                <a:ea typeface="宋体" panose="02010600030101010101" pitchFamily="2" charset="-122"/>
                <a:sym typeface="宋体" panose="02010600030101010101" pitchFamily="2" charset="-122"/>
              </a:rPr>
              <a:t>②</a:t>
            </a:r>
            <a:r>
              <a:rPr lang="zh-CN" altLang="en-US" b="1">
                <a:solidFill>
                  <a:srgbClr val="FF0000"/>
                </a:solidFill>
                <a:ea typeface="宋体" panose="02010600030101010101" pitchFamily="2" charset="-122"/>
                <a:sym typeface="宋体" panose="02010600030101010101" pitchFamily="2" charset="-122"/>
              </a:rPr>
              <a:t>形式上</a:t>
            </a:r>
            <a:r>
              <a:rPr lang="zh-CN" altLang="en-US" b="1">
                <a:solidFill>
                  <a:srgbClr val="0000FF"/>
                </a:solidFill>
                <a:ea typeface="宋体" panose="02010600030101010101" pitchFamily="2" charset="-122"/>
                <a:sym typeface="宋体" panose="02010600030101010101" pitchFamily="2" charset="-122"/>
              </a:rPr>
              <a:t>的表格、框架、图片</a:t>
            </a:r>
          </a:p>
          <a:p>
            <a:pPr fontAlgn="base">
              <a:lnSpc>
                <a:spcPct val="150000"/>
              </a:lnSpc>
              <a:spcBef>
                <a:spcPct val="0"/>
              </a:spcBef>
              <a:spcAft>
                <a:spcPct val="0"/>
              </a:spcAft>
              <a:buFont typeface="Arial" panose="020B0604020202020204" pitchFamily="34" charset="0"/>
              <a:buNone/>
            </a:pPr>
            <a:r>
              <a:rPr lang="zh-CN" altLang="en-US" b="1">
                <a:solidFill>
                  <a:srgbClr val="0000FF"/>
                </a:solidFill>
                <a:ea typeface="宋体" panose="02010600030101010101" pitchFamily="2" charset="-122"/>
                <a:sym typeface="宋体" panose="02010600030101010101" pitchFamily="2" charset="-122"/>
              </a:rPr>
              <a:t>③</a:t>
            </a:r>
            <a:r>
              <a:rPr lang="zh-CN" altLang="en-US" b="1">
                <a:solidFill>
                  <a:srgbClr val="FF0000"/>
                </a:solidFill>
                <a:ea typeface="宋体" panose="02010600030101010101" pitchFamily="2" charset="-122"/>
                <a:sym typeface="宋体" panose="02010600030101010101" pitchFamily="2" charset="-122"/>
              </a:rPr>
              <a:t>思维上</a:t>
            </a:r>
            <a:r>
              <a:rPr lang="zh-CN" altLang="en-US" b="1">
                <a:solidFill>
                  <a:srgbClr val="0000FF"/>
                </a:solidFill>
                <a:ea typeface="宋体" panose="02010600030101010101" pitchFamily="2" charset="-122"/>
                <a:sym typeface="宋体" panose="02010600030101010101" pitchFamily="2" charset="-122"/>
              </a:rPr>
              <a:t>的并列关系、递进关系、纵横比较</a:t>
            </a:r>
          </a:p>
        </p:txBody>
      </p:sp>
      <p:pic>
        <p:nvPicPr>
          <p:cNvPr id="49156" name="图片 1" descr="view (4)"/>
          <p:cNvPicPr>
            <a:picLocks noChangeAspect="1" noChangeArrowheads="1"/>
          </p:cNvPicPr>
          <p:nvPr/>
        </p:nvPicPr>
        <p:blipFill>
          <a:blip r:embed="rId3" cstate="print">
            <a:extLst>
              <a:ext uri="{28A0092B-C50C-407E-A947-70E740481C1C}">
                <a14:useLocalDpi xmlns="" xmlns:a14="http://schemas.microsoft.com/office/drawing/2010/main" val="0"/>
              </a:ext>
            </a:extLst>
          </a:blip>
          <a:srcRect l="22084" t="30910" r="21364" b="17551"/>
          <a:stretch>
            <a:fillRect/>
          </a:stretch>
        </p:blipFill>
        <p:spPr bwMode="auto">
          <a:xfrm>
            <a:off x="9502775" y="4930775"/>
            <a:ext cx="2081213"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31"/>
          <p:cNvSpPr>
            <a:spLocks noGrp="1"/>
          </p:cNvSpPr>
          <p:nvPr>
            <p:ph type="ctrTitle"/>
          </p:nvPr>
        </p:nvSpPr>
        <p:spPr/>
        <p:txBody>
          <a:bodyPr/>
          <a:lstStyle/>
          <a:p>
            <a:endParaRPr lang="zh-CN" altLang="en-US"/>
          </a:p>
        </p:txBody>
      </p:sp>
      <p:sp>
        <p:nvSpPr>
          <p:cNvPr id="33" name="副标题 32"/>
          <p:cNvSpPr>
            <a:spLocks noGrp="1"/>
          </p:cNvSpPr>
          <p:nvPr>
            <p:ph type="subTitle" idx="1"/>
          </p:nvPr>
        </p:nvSpPr>
        <p:spPr/>
        <p:txBody>
          <a:bodyPr/>
          <a:lstStyle/>
          <a:p>
            <a:endParaRPr lang="zh-CN" altLang="en-US"/>
          </a:p>
        </p:txBody>
      </p:sp>
      <p:grpSp>
        <p:nvGrpSpPr>
          <p:cNvPr id="48131" name="Group 40"/>
          <p:cNvGrpSpPr/>
          <p:nvPr/>
        </p:nvGrpSpPr>
        <p:grpSpPr>
          <a:xfrm>
            <a:off x="1060116" y="956310"/>
            <a:ext cx="9686796" cy="5202154"/>
            <a:chOff x="-1" y="0"/>
            <a:chExt cx="2925" cy="2284"/>
          </a:xfrm>
        </p:grpSpPr>
        <p:sp>
          <p:nvSpPr>
            <p:cNvPr id="48132" name="AutoShape 41"/>
            <p:cNvSpPr/>
            <p:nvPr/>
          </p:nvSpPr>
          <p:spPr>
            <a:xfrm rot="-5400000">
              <a:off x="464" y="74"/>
              <a:ext cx="1952" cy="2107"/>
            </a:xfrm>
            <a:prstGeom prst="hexagon">
              <a:avLst>
                <a:gd name="adj" fmla="val 22532"/>
                <a:gd name="vf" fmla="val 115470"/>
              </a:avLst>
            </a:prstGeom>
            <a:solidFill>
              <a:srgbClr val="DEDEDE"/>
            </a:solidFill>
            <a:ln w="12700" cap="flat" cmpd="sng">
              <a:solidFill>
                <a:schemeClr val="bg2"/>
              </a:solidFill>
              <a:prstDash val="solid"/>
              <a:miter/>
              <a:headEnd type="none" w="med" len="med"/>
              <a:tailEnd type="none" w="med" len="med"/>
            </a:ln>
          </p:spPr>
          <p:txBody>
            <a:bodyPr wrap="none" anchor="ctr"/>
            <a:lstStyle/>
            <a:p>
              <a:pPr algn="ctr"/>
              <a:endParaRPr lang="zh-CN" altLang="zh-CN" sz="1705" dirty="0">
                <a:solidFill>
                  <a:srgbClr val="000000"/>
                </a:solidFill>
                <a:latin typeface="Arial" panose="020B0604020202020204" pitchFamily="34" charset="0"/>
                <a:ea typeface="仿宋_GB2312" panose="02010609030101010101" charset="-122"/>
                <a:sym typeface="Arial" panose="020B0604020202020204" pitchFamily="34" charset="0"/>
              </a:endParaRPr>
            </a:p>
          </p:txBody>
        </p:sp>
        <p:grpSp>
          <p:nvGrpSpPr>
            <p:cNvPr id="48133" name="Group 42"/>
            <p:cNvGrpSpPr/>
            <p:nvPr/>
          </p:nvGrpSpPr>
          <p:grpSpPr>
            <a:xfrm>
              <a:off x="1121" y="0"/>
              <a:ext cx="704" cy="516"/>
              <a:chOff x="0" y="0"/>
              <a:chExt cx="594" cy="436"/>
            </a:xfrm>
          </p:grpSpPr>
          <p:sp>
            <p:nvSpPr>
              <p:cNvPr id="48134" name="AutoShape 43"/>
              <p:cNvSpPr/>
              <p:nvPr/>
            </p:nvSpPr>
            <p:spPr>
              <a:xfrm>
                <a:off x="0" y="0"/>
                <a:ext cx="594" cy="436"/>
              </a:xfrm>
              <a:prstGeom prst="hexagon">
                <a:avLst>
                  <a:gd name="adj" fmla="val 34059"/>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sp>
            <p:nvSpPr>
              <p:cNvPr id="48135" name="Rectangle 44"/>
              <p:cNvSpPr/>
              <p:nvPr/>
            </p:nvSpPr>
            <p:spPr>
              <a:xfrm>
                <a:off x="15" y="49"/>
                <a:ext cx="560" cy="337"/>
              </a:xfrm>
              <a:prstGeom prst="rect">
                <a:avLst/>
              </a:prstGeom>
              <a:noFill/>
              <a:ln w="9525">
                <a:noFill/>
              </a:ln>
            </p:spPr>
            <p:txBody>
              <a:bodyPr anchor="ctr">
                <a:spAutoFit/>
              </a:bodyPr>
              <a:lstStyle/>
              <a:p>
                <a:pPr algn="ctr"/>
                <a:r>
                  <a:rPr lang="zh-CN" altLang="en-US" sz="2655" dirty="0">
                    <a:solidFill>
                      <a:schemeClr val="tx1"/>
                    </a:solidFill>
                    <a:latin typeface="黑体" panose="02010600030101010101" pitchFamily="49" charset="-122"/>
                    <a:ea typeface="黑体" panose="02010600030101010101" pitchFamily="49" charset="-122"/>
                  </a:rPr>
                  <a:t>稳中有变</a:t>
                </a:r>
                <a:endParaRPr lang="en-US" altLang="zh-CN" sz="2655" dirty="0">
                  <a:solidFill>
                    <a:schemeClr val="tx1"/>
                  </a:solidFill>
                  <a:latin typeface="黑体" panose="02010600030101010101" pitchFamily="49" charset="-122"/>
                  <a:ea typeface="黑体" panose="02010600030101010101" pitchFamily="49" charset="-122"/>
                </a:endParaRPr>
              </a:p>
              <a:p>
                <a:pPr algn="ctr"/>
                <a:r>
                  <a:rPr lang="zh-CN" altLang="en-US" sz="2655" dirty="0">
                    <a:solidFill>
                      <a:schemeClr val="tx1"/>
                    </a:solidFill>
                    <a:latin typeface="黑体" panose="02010600030101010101" pitchFamily="49" charset="-122"/>
                    <a:ea typeface="黑体" panose="02010600030101010101" pitchFamily="49" charset="-122"/>
                  </a:rPr>
                  <a:t>不断出新</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p:txBody>
          </p:sp>
        </p:grpSp>
        <p:grpSp>
          <p:nvGrpSpPr>
            <p:cNvPr id="48136" name="Group 45"/>
            <p:cNvGrpSpPr/>
            <p:nvPr/>
          </p:nvGrpSpPr>
          <p:grpSpPr>
            <a:xfrm>
              <a:off x="-1" y="1484"/>
              <a:ext cx="1815" cy="800"/>
              <a:chOff x="-937" y="-240"/>
              <a:chExt cx="1531" cy="676"/>
            </a:xfrm>
          </p:grpSpPr>
          <p:sp>
            <p:nvSpPr>
              <p:cNvPr id="48137" name="AutoShape 46"/>
              <p:cNvSpPr/>
              <p:nvPr/>
            </p:nvSpPr>
            <p:spPr>
              <a:xfrm>
                <a:off x="0" y="0"/>
                <a:ext cx="594" cy="436"/>
              </a:xfrm>
              <a:prstGeom prst="hexagon">
                <a:avLst>
                  <a:gd name="adj" fmla="val 34059"/>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sp>
            <p:nvSpPr>
              <p:cNvPr id="48138" name="Rectangle 47"/>
              <p:cNvSpPr/>
              <p:nvPr/>
            </p:nvSpPr>
            <p:spPr>
              <a:xfrm>
                <a:off x="-937" y="-240"/>
                <a:ext cx="561" cy="337"/>
              </a:xfrm>
              <a:prstGeom prst="rect">
                <a:avLst/>
              </a:prstGeom>
              <a:noFill/>
              <a:ln w="9525">
                <a:noFill/>
              </a:ln>
            </p:spPr>
            <p:txBody>
              <a:bodyPr anchor="ctr">
                <a:spAutoFit/>
              </a:bodyPr>
              <a:lstStyle/>
              <a:p>
                <a:pPr algn="ctr"/>
                <a:r>
                  <a:rPr lang="zh-CN" altLang="en-US" sz="2655" dirty="0">
                    <a:solidFill>
                      <a:srgbClr val="000000"/>
                    </a:solidFill>
                    <a:latin typeface="黑体" panose="02010600030101010101" pitchFamily="49" charset="-122"/>
                    <a:ea typeface="黑体" panose="02010600030101010101" pitchFamily="49" charset="-122"/>
                    <a:sym typeface="黑体" panose="02010600030101010101" pitchFamily="49" charset="-122"/>
                  </a:rPr>
                  <a:t>重视学科</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a:p>
                <a:pPr algn="ctr"/>
                <a:r>
                  <a:rPr lang="zh-CN" altLang="en-US" sz="2655" dirty="0">
                    <a:solidFill>
                      <a:srgbClr val="000000"/>
                    </a:solidFill>
                    <a:latin typeface="黑体" panose="02010600030101010101" pitchFamily="49" charset="-122"/>
                    <a:ea typeface="黑体" panose="02010600030101010101" pitchFamily="49" charset="-122"/>
                    <a:sym typeface="黑体" panose="02010600030101010101" pitchFamily="49" charset="-122"/>
                  </a:rPr>
                  <a:t>思想方法</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p:txBody>
          </p:sp>
        </p:grpSp>
        <p:sp>
          <p:nvSpPr>
            <p:cNvPr id="48139" name="AutoShape 48"/>
            <p:cNvSpPr/>
            <p:nvPr/>
          </p:nvSpPr>
          <p:spPr>
            <a:xfrm>
              <a:off x="52" y="354"/>
              <a:ext cx="705" cy="517"/>
            </a:xfrm>
            <a:prstGeom prst="hexagon">
              <a:avLst>
                <a:gd name="adj" fmla="val 34103"/>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grpSp>
          <p:nvGrpSpPr>
            <p:cNvPr id="48140" name="Group 50"/>
            <p:cNvGrpSpPr/>
            <p:nvPr/>
          </p:nvGrpSpPr>
          <p:grpSpPr>
            <a:xfrm>
              <a:off x="52" y="1412"/>
              <a:ext cx="1824" cy="709"/>
              <a:chOff x="52" y="0"/>
              <a:chExt cx="1824" cy="709"/>
            </a:xfrm>
          </p:grpSpPr>
          <p:sp>
            <p:nvSpPr>
              <p:cNvPr id="48141" name="AutoShape 51"/>
              <p:cNvSpPr/>
              <p:nvPr/>
            </p:nvSpPr>
            <p:spPr>
              <a:xfrm>
                <a:off x="52" y="0"/>
                <a:ext cx="703" cy="515"/>
              </a:xfrm>
              <a:prstGeom prst="hexagon">
                <a:avLst>
                  <a:gd name="adj" fmla="val 34107"/>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sp>
            <p:nvSpPr>
              <p:cNvPr id="48142" name="Rectangle 52"/>
              <p:cNvSpPr/>
              <p:nvPr/>
            </p:nvSpPr>
            <p:spPr>
              <a:xfrm>
                <a:off x="1070" y="489"/>
                <a:ext cx="806" cy="220"/>
              </a:xfrm>
              <a:prstGeom prst="rect">
                <a:avLst/>
              </a:prstGeom>
              <a:noFill/>
              <a:ln w="9525">
                <a:noFill/>
              </a:ln>
            </p:spPr>
            <p:txBody>
              <a:bodyPr anchor="ctr">
                <a:spAutoFit/>
              </a:bodyPr>
              <a:lstStyle/>
              <a:p>
                <a:pPr algn="ctr"/>
                <a:r>
                  <a:rPr lang="zh-CN" altLang="zh-CN" sz="2655" dirty="0">
                    <a:solidFill>
                      <a:schemeClr val="tx1"/>
                    </a:solidFill>
                    <a:latin typeface="黑体" panose="02010600030101010101" pitchFamily="49" charset="-122"/>
                    <a:ea typeface="黑体" panose="02010600030101010101" pitchFamily="49" charset="-122"/>
                  </a:rPr>
                  <a:t>突出主干知识</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p:txBody>
          </p:sp>
        </p:grpSp>
        <p:grpSp>
          <p:nvGrpSpPr>
            <p:cNvPr id="48143" name="Group 53"/>
            <p:cNvGrpSpPr/>
            <p:nvPr/>
          </p:nvGrpSpPr>
          <p:grpSpPr>
            <a:xfrm>
              <a:off x="2175" y="353"/>
              <a:ext cx="749" cy="517"/>
              <a:chOff x="0" y="0"/>
              <a:chExt cx="632" cy="437"/>
            </a:xfrm>
          </p:grpSpPr>
          <p:sp>
            <p:nvSpPr>
              <p:cNvPr id="48144" name="AutoShape 54"/>
              <p:cNvSpPr/>
              <p:nvPr/>
            </p:nvSpPr>
            <p:spPr>
              <a:xfrm>
                <a:off x="0" y="0"/>
                <a:ext cx="632" cy="437"/>
              </a:xfrm>
              <a:prstGeom prst="hexagon">
                <a:avLst>
                  <a:gd name="adj" fmla="val 34057"/>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sp>
            <p:nvSpPr>
              <p:cNvPr id="48145" name="Rectangle 55"/>
              <p:cNvSpPr/>
              <p:nvPr/>
            </p:nvSpPr>
            <p:spPr>
              <a:xfrm>
                <a:off x="14" y="50"/>
                <a:ext cx="618" cy="337"/>
              </a:xfrm>
              <a:prstGeom prst="rect">
                <a:avLst/>
              </a:prstGeom>
              <a:noFill/>
              <a:ln w="9525">
                <a:noFill/>
              </a:ln>
            </p:spPr>
            <p:txBody>
              <a:bodyPr wrap="square" anchor="ctr">
                <a:spAutoFit/>
              </a:bodyPr>
              <a:lstStyle/>
              <a:p>
                <a:pPr algn="ctr"/>
                <a:r>
                  <a:rPr lang="zh-CN" altLang="en-US" sz="2655" dirty="0">
                    <a:solidFill>
                      <a:schemeClr val="tx1"/>
                    </a:solidFill>
                    <a:latin typeface="黑体" panose="02010600030101010101" pitchFamily="49" charset="-122"/>
                    <a:ea typeface="黑体" panose="02010600030101010101" pitchFamily="49" charset="-122"/>
                  </a:rPr>
                  <a:t>创设新的</a:t>
                </a:r>
                <a:r>
                  <a:rPr lang="zh-CN" altLang="zh-CN" sz="2655" dirty="0">
                    <a:solidFill>
                      <a:schemeClr val="tx1"/>
                    </a:solidFill>
                    <a:latin typeface="黑体" panose="02010600030101010101" pitchFamily="49" charset="-122"/>
                    <a:ea typeface="黑体" panose="02010600030101010101" pitchFamily="49" charset="-122"/>
                  </a:rPr>
                  <a:t>情境</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a:p>
                <a:pPr algn="ctr"/>
                <a:r>
                  <a:rPr lang="zh-CN" altLang="en-US" sz="2655" dirty="0">
                    <a:solidFill>
                      <a:schemeClr val="tx1"/>
                    </a:solidFill>
                    <a:latin typeface="黑体" panose="02010600030101010101" pitchFamily="49" charset="-122"/>
                    <a:ea typeface="黑体" panose="02010600030101010101" pitchFamily="49" charset="-122"/>
                  </a:rPr>
                  <a:t>贴近社会生活</a:t>
                </a:r>
                <a:endParaRPr lang="en-US" altLang="zh-CN" sz="2655" dirty="0">
                  <a:solidFill>
                    <a:schemeClr val="tx1"/>
                  </a:solidFill>
                  <a:latin typeface="黑体" panose="02010600030101010101" pitchFamily="49" charset="-122"/>
                  <a:ea typeface="黑体" panose="02010600030101010101" pitchFamily="49" charset="-122"/>
                </a:endParaRPr>
              </a:p>
            </p:txBody>
          </p:sp>
        </p:grpSp>
        <p:grpSp>
          <p:nvGrpSpPr>
            <p:cNvPr id="48146" name="Group 56"/>
            <p:cNvGrpSpPr/>
            <p:nvPr/>
          </p:nvGrpSpPr>
          <p:grpSpPr>
            <a:xfrm>
              <a:off x="2152" y="1408"/>
              <a:ext cx="772" cy="515"/>
              <a:chOff x="-19" y="0"/>
              <a:chExt cx="651" cy="436"/>
            </a:xfrm>
          </p:grpSpPr>
          <p:sp>
            <p:nvSpPr>
              <p:cNvPr id="48147" name="AutoShape 57"/>
              <p:cNvSpPr/>
              <p:nvPr/>
            </p:nvSpPr>
            <p:spPr>
              <a:xfrm>
                <a:off x="0" y="0"/>
                <a:ext cx="632" cy="436"/>
              </a:xfrm>
              <a:prstGeom prst="hexagon">
                <a:avLst>
                  <a:gd name="adj" fmla="val 34059"/>
                  <a:gd name="vf" fmla="val 115470"/>
                </a:avLst>
              </a:prstGeom>
              <a:solidFill>
                <a:srgbClr val="B5DBE3"/>
              </a:solidFill>
              <a:ln w="12700" cap="flat" cmpd="sng">
                <a:solidFill>
                  <a:schemeClr val="tx1"/>
                </a:solidFill>
                <a:prstDash val="solid"/>
                <a:miter/>
                <a:headEnd type="none" w="med" len="med"/>
                <a:tailEnd type="none" w="med" len="med"/>
              </a:ln>
            </p:spPr>
            <p:txBody>
              <a:bodyPr wrap="none" anchor="ctr"/>
              <a:lstStyle/>
              <a:p>
                <a:pPr algn="ctr"/>
                <a:endParaRPr lang="zh-CN" altLang="zh-CN" sz="1135" dirty="0">
                  <a:solidFill>
                    <a:srgbClr val="000000"/>
                  </a:solidFill>
                  <a:latin typeface="Arial" panose="020B0604020202020204" pitchFamily="34" charset="0"/>
                  <a:ea typeface="DotumChe" panose="020B0609000101010101" pitchFamily="49" charset="-127"/>
                  <a:sym typeface="Arial" panose="020B0604020202020204" pitchFamily="34" charset="0"/>
                </a:endParaRPr>
              </a:p>
            </p:txBody>
          </p:sp>
          <p:sp>
            <p:nvSpPr>
              <p:cNvPr id="48148" name="Rectangle 58"/>
              <p:cNvSpPr/>
              <p:nvPr/>
            </p:nvSpPr>
            <p:spPr>
              <a:xfrm>
                <a:off x="-19" y="40"/>
                <a:ext cx="651" cy="338"/>
              </a:xfrm>
              <a:prstGeom prst="rect">
                <a:avLst/>
              </a:prstGeom>
              <a:noFill/>
              <a:ln w="9525">
                <a:noFill/>
              </a:ln>
            </p:spPr>
            <p:txBody>
              <a:bodyPr anchor="ctr">
                <a:spAutoFit/>
              </a:bodyPr>
              <a:lstStyle/>
              <a:p>
                <a:pPr algn="ctr"/>
                <a:r>
                  <a:rPr lang="zh-CN" altLang="en-US" sz="2655" dirty="0">
                    <a:solidFill>
                      <a:schemeClr val="tx1"/>
                    </a:solidFill>
                    <a:latin typeface="黑体" panose="02010600030101010101" pitchFamily="49" charset="-122"/>
                    <a:ea typeface="黑体" panose="02010600030101010101" pitchFamily="49" charset="-122"/>
                  </a:rPr>
                  <a:t>难度稳中有降</a:t>
                </a:r>
                <a:endParaRPr lang="en-US" altLang="zh-CN" sz="2655" dirty="0">
                  <a:solidFill>
                    <a:schemeClr val="tx1"/>
                  </a:solidFill>
                  <a:latin typeface="黑体" panose="02010600030101010101" pitchFamily="49" charset="-122"/>
                  <a:ea typeface="黑体" panose="02010600030101010101" pitchFamily="49" charset="-122"/>
                </a:endParaRPr>
              </a:p>
              <a:p>
                <a:pPr algn="ctr"/>
                <a:r>
                  <a:rPr lang="zh-CN" altLang="en-US" sz="2655" dirty="0">
                    <a:solidFill>
                      <a:schemeClr val="tx1"/>
                    </a:solidFill>
                    <a:latin typeface="黑体" panose="02010600030101010101" pitchFamily="49" charset="-122"/>
                    <a:ea typeface="黑体" panose="02010600030101010101" pitchFamily="49" charset="-122"/>
                  </a:rPr>
                  <a:t>阅读障碍较少</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p:txBody>
          </p:sp>
        </p:grpSp>
        <p:sp>
          <p:nvSpPr>
            <p:cNvPr id="48149" name="Line 59"/>
            <p:cNvSpPr/>
            <p:nvPr/>
          </p:nvSpPr>
          <p:spPr>
            <a:xfrm flipV="1">
              <a:off x="1872" y="749"/>
              <a:ext cx="368" cy="174"/>
            </a:xfrm>
            <a:prstGeom prst="line">
              <a:avLst/>
            </a:prstGeom>
            <a:ln w="12700" cap="flat" cmpd="sng">
              <a:solidFill>
                <a:schemeClr val="tx1"/>
              </a:solidFill>
              <a:prstDash val="solid"/>
              <a:round/>
              <a:headEnd type="none" w="med" len="med"/>
              <a:tailEnd type="none" w="med" len="med"/>
            </a:ln>
          </p:spPr>
        </p:sp>
        <p:sp>
          <p:nvSpPr>
            <p:cNvPr id="48150" name="Line 60"/>
            <p:cNvSpPr/>
            <p:nvPr/>
          </p:nvSpPr>
          <p:spPr>
            <a:xfrm>
              <a:off x="1932" y="1343"/>
              <a:ext cx="308" cy="184"/>
            </a:xfrm>
            <a:prstGeom prst="line">
              <a:avLst/>
            </a:prstGeom>
            <a:ln w="12700" cap="flat" cmpd="sng">
              <a:solidFill>
                <a:schemeClr val="tx1"/>
              </a:solidFill>
              <a:prstDash val="solid"/>
              <a:round/>
              <a:headEnd type="none" w="med" len="med"/>
              <a:tailEnd type="none" w="med" len="med"/>
            </a:ln>
          </p:spPr>
        </p:sp>
        <p:sp>
          <p:nvSpPr>
            <p:cNvPr id="48151" name="Line 61"/>
            <p:cNvSpPr/>
            <p:nvPr/>
          </p:nvSpPr>
          <p:spPr>
            <a:xfrm>
              <a:off x="1479" y="1506"/>
              <a:ext cx="1" cy="262"/>
            </a:xfrm>
            <a:prstGeom prst="line">
              <a:avLst/>
            </a:prstGeom>
            <a:ln w="12700" cap="flat" cmpd="sng">
              <a:solidFill>
                <a:schemeClr val="tx1"/>
              </a:solidFill>
              <a:prstDash val="solid"/>
              <a:round/>
              <a:headEnd type="none" w="med" len="med"/>
              <a:tailEnd type="none" w="med" len="med"/>
            </a:ln>
          </p:spPr>
        </p:sp>
        <p:sp>
          <p:nvSpPr>
            <p:cNvPr id="48152" name="Line 62"/>
            <p:cNvSpPr/>
            <p:nvPr/>
          </p:nvSpPr>
          <p:spPr>
            <a:xfrm flipH="1">
              <a:off x="695" y="1331"/>
              <a:ext cx="304" cy="196"/>
            </a:xfrm>
            <a:prstGeom prst="line">
              <a:avLst/>
            </a:prstGeom>
            <a:ln w="12700" cap="flat" cmpd="sng">
              <a:solidFill>
                <a:schemeClr val="tx1"/>
              </a:solidFill>
              <a:prstDash val="solid"/>
              <a:round/>
              <a:headEnd type="none" w="med" len="med"/>
              <a:tailEnd type="none" w="med" len="med"/>
            </a:ln>
          </p:spPr>
        </p:sp>
        <p:sp>
          <p:nvSpPr>
            <p:cNvPr id="48153" name="Line 63"/>
            <p:cNvSpPr/>
            <p:nvPr/>
          </p:nvSpPr>
          <p:spPr>
            <a:xfrm flipH="1" flipV="1">
              <a:off x="677" y="781"/>
              <a:ext cx="298" cy="208"/>
            </a:xfrm>
            <a:prstGeom prst="line">
              <a:avLst/>
            </a:prstGeom>
            <a:ln w="12700" cap="flat" cmpd="sng">
              <a:solidFill>
                <a:schemeClr val="tx1"/>
              </a:solidFill>
              <a:prstDash val="solid"/>
              <a:round/>
              <a:headEnd type="none" w="med" len="med"/>
              <a:tailEnd type="none" w="med" len="med"/>
            </a:ln>
          </p:spPr>
        </p:sp>
        <p:sp>
          <p:nvSpPr>
            <p:cNvPr id="48154" name="Line 64"/>
            <p:cNvSpPr/>
            <p:nvPr/>
          </p:nvSpPr>
          <p:spPr>
            <a:xfrm>
              <a:off x="1479" y="519"/>
              <a:ext cx="1" cy="295"/>
            </a:xfrm>
            <a:prstGeom prst="line">
              <a:avLst/>
            </a:prstGeom>
            <a:ln w="12700" cap="flat" cmpd="sng">
              <a:solidFill>
                <a:schemeClr val="tx1"/>
              </a:solidFill>
              <a:prstDash val="solid"/>
              <a:round/>
              <a:headEnd type="none" w="med" len="med"/>
              <a:tailEnd type="none" w="med" len="med"/>
            </a:ln>
          </p:spPr>
        </p:sp>
        <p:sp>
          <p:nvSpPr>
            <p:cNvPr id="48155" name="Oval 65"/>
            <p:cNvSpPr/>
            <p:nvPr/>
          </p:nvSpPr>
          <p:spPr>
            <a:xfrm>
              <a:off x="900" y="780"/>
              <a:ext cx="1139" cy="755"/>
            </a:xfrm>
            <a:prstGeom prst="ellipse">
              <a:avLst/>
            </a:prstGeom>
            <a:solidFill>
              <a:schemeClr val="accent1"/>
            </a:solidFill>
            <a:ln w="12700" cap="flat" cmpd="sng">
              <a:solidFill>
                <a:schemeClr val="tx1"/>
              </a:solidFill>
              <a:prstDash val="solid"/>
              <a:round/>
              <a:headEnd type="none" w="med" len="med"/>
              <a:tailEnd type="none" w="med" len="med"/>
            </a:ln>
          </p:spPr>
          <p:txBody>
            <a:bodyPr anchor="ctr"/>
            <a:lstStyle/>
            <a:p>
              <a:pPr algn="ctr">
                <a:lnSpc>
                  <a:spcPct val="120000"/>
                </a:lnSpc>
              </a:pPr>
              <a:r>
                <a:rPr lang="zh-CN" altLang="en-US" sz="3410" dirty="0">
                  <a:solidFill>
                    <a:srgbClr val="FF0000"/>
                  </a:solidFill>
                  <a:latin typeface="黑体" panose="02010600030101010101" pitchFamily="49" charset="-122"/>
                  <a:ea typeface="黑体" panose="02010600030101010101" pitchFamily="49" charset="-122"/>
                  <a:sym typeface="黑体" panose="02010600030101010101" pitchFamily="49" charset="-122"/>
                </a:rPr>
                <a:t>命题特点与趋势</a:t>
              </a:r>
              <a:endParaRPr lang="en-US" altLang="zh-CN" sz="3410" dirty="0">
                <a:solidFill>
                  <a:srgbClr val="FF0000"/>
                </a:solidFill>
                <a:latin typeface="黑体" panose="02010600030101010101" pitchFamily="49" charset="-122"/>
                <a:ea typeface="黑体" panose="02010600030101010101" pitchFamily="49" charset="-122"/>
                <a:sym typeface="黑体" panose="02010600030101010101" pitchFamily="49" charset="-122"/>
              </a:endParaRPr>
            </a:p>
          </p:txBody>
        </p:sp>
      </p:grpSp>
      <p:sp>
        <p:nvSpPr>
          <p:cNvPr id="48156" name="矩形 26"/>
          <p:cNvSpPr/>
          <p:nvPr/>
        </p:nvSpPr>
        <p:spPr>
          <a:xfrm>
            <a:off x="1561599" y="1804737"/>
            <a:ext cx="1759618" cy="909320"/>
          </a:xfrm>
          <a:prstGeom prst="rect">
            <a:avLst/>
          </a:prstGeom>
          <a:noFill/>
          <a:ln w="9525">
            <a:noFill/>
          </a:ln>
        </p:spPr>
        <p:txBody>
          <a:bodyPr anchor="t">
            <a:spAutoFit/>
          </a:bodyPr>
          <a:lstStyle/>
          <a:p>
            <a:pPr algn="ctr"/>
            <a:r>
              <a:rPr lang="zh-CN" altLang="en-US" sz="2655" dirty="0">
                <a:solidFill>
                  <a:schemeClr val="tx1"/>
                </a:solidFill>
                <a:latin typeface="黑体" panose="02010600030101010101" pitchFamily="49" charset="-122"/>
                <a:ea typeface="黑体" panose="02010600030101010101" pitchFamily="49" charset="-122"/>
              </a:rPr>
              <a:t>强化思维能力考查</a:t>
            </a:r>
            <a:endParaRPr lang="en-US" altLang="zh-CN" sz="2655" dirty="0">
              <a:solidFill>
                <a:srgbClr val="000000"/>
              </a:solidFill>
              <a:latin typeface="黑体" panose="02010600030101010101" pitchFamily="49" charset="-122"/>
              <a:ea typeface="黑体" panose="02010600030101010101" pitchFamily="49" charset="-122"/>
              <a:sym typeface="黑体" panose="02010600030101010101" pitchFamily="49" charset="-122"/>
            </a:endParaRPr>
          </a:p>
        </p:txBody>
      </p:sp>
      <p:sp>
        <p:nvSpPr>
          <p:cNvPr id="29" name="矩形 28"/>
          <p:cNvSpPr/>
          <p:nvPr/>
        </p:nvSpPr>
        <p:spPr>
          <a:xfrm>
            <a:off x="1756593" y="740137"/>
            <a:ext cx="2019300" cy="6451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1" lang="zh-CN" altLang="en-US" sz="3600" b="1" i="0" u="none" strike="noStrike" kern="1200" cap="none" spc="0" normalizeH="0" baseline="0" noProof="0" dirty="0">
                <a:ln>
                  <a:noFill/>
                </a:ln>
                <a:solidFill>
                  <a:srgbClr val="FF0000"/>
                </a:solidFill>
                <a:effectLst/>
                <a:uLnTx/>
                <a:uFillTx/>
                <a:latin typeface="Palatino Linotype" panose="02040502050505030304" pitchFamily="18" charset="0"/>
                <a:ea typeface="隶书" pitchFamily="49" charset="-122"/>
                <a:cs typeface="+mn-cs"/>
              </a:rPr>
              <a:t>考题研究</a:t>
            </a:r>
          </a:p>
        </p:txBody>
      </p:sp>
      <p:sp>
        <p:nvSpPr>
          <p:cNvPr id="48158" name="矩形 29"/>
          <p:cNvSpPr/>
          <p:nvPr/>
        </p:nvSpPr>
        <p:spPr>
          <a:xfrm>
            <a:off x="1210310" y="4304030"/>
            <a:ext cx="2462530" cy="909320"/>
          </a:xfrm>
          <a:prstGeom prst="rect">
            <a:avLst/>
          </a:prstGeom>
          <a:noFill/>
          <a:ln w="9525">
            <a:noFill/>
          </a:ln>
        </p:spPr>
        <p:txBody>
          <a:bodyPr wrap="square" anchor="t">
            <a:spAutoFit/>
          </a:bodyPr>
          <a:lstStyle/>
          <a:p>
            <a:pPr algn="ctr"/>
            <a:r>
              <a:rPr lang="zh-CN" altLang="en-US" sz="2655" dirty="0">
                <a:solidFill>
                  <a:schemeClr val="tx1"/>
                </a:solidFill>
                <a:latin typeface="黑体" panose="02010600030101010101" pitchFamily="49" charset="-122"/>
                <a:ea typeface="黑体" panose="02010600030101010101" pitchFamily="49" charset="-122"/>
              </a:rPr>
              <a:t>注重时空观念</a:t>
            </a:r>
            <a:endParaRPr lang="en-US" altLang="zh-CN" sz="2655" dirty="0">
              <a:solidFill>
                <a:schemeClr val="tx1"/>
              </a:solidFill>
              <a:latin typeface="黑体" panose="02010600030101010101" pitchFamily="49" charset="-122"/>
              <a:ea typeface="黑体" panose="02010600030101010101" pitchFamily="49" charset="-122"/>
            </a:endParaRPr>
          </a:p>
          <a:p>
            <a:pPr algn="ctr"/>
            <a:r>
              <a:rPr lang="zh-CN" altLang="en-US" sz="2655" dirty="0">
                <a:solidFill>
                  <a:schemeClr val="tx1"/>
                </a:solidFill>
                <a:latin typeface="黑体" panose="02010600030101010101" pitchFamily="49" charset="-122"/>
                <a:ea typeface="黑体" panose="02010600030101010101" pitchFamily="49" charset="-122"/>
              </a:rPr>
              <a:t>和阶段特征</a:t>
            </a:r>
            <a:endParaRPr lang="zh-CN" altLang="en-US" sz="2655" dirty="0">
              <a:latin typeface="Palatino Linotype" panose="02040502050505030304" pitchFamily="18" charset="0"/>
              <a:ea typeface="隶书" pitchFamily="49" charset="-122"/>
            </a:endParaRPr>
          </a:p>
        </p:txBody>
      </p:sp>
    </p:spTree>
  </p:cSld>
  <p:clrMapOvr>
    <a:masterClrMapping/>
  </p:clrMapOvr>
  <p:transition spd="med" advTm="203">
    <p:circl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noChangeArrowheads="1"/>
          </p:cNvSpPr>
          <p:nvPr/>
        </p:nvSpPr>
        <p:spPr bwMode="auto">
          <a:xfrm>
            <a:off x="2133600" y="849313"/>
            <a:ext cx="7772400" cy="71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eaLnBrk="0" fontAlgn="base" hangingPunct="0">
              <a:lnSpc>
                <a:spcPct val="100000"/>
              </a:lnSpc>
              <a:spcBef>
                <a:spcPct val="0"/>
              </a:spcBef>
              <a:spcAft>
                <a:spcPct val="0"/>
              </a:spcAft>
              <a:buFont typeface="Arial" panose="020B0604020202020204" pitchFamily="34" charset="0"/>
              <a:buNone/>
            </a:pPr>
            <a:r>
              <a:rPr lang="zh-CN" altLang="en-US" sz="3600" b="1">
                <a:solidFill>
                  <a:srgbClr val="0000FF"/>
                </a:solidFill>
                <a:latin typeface="黑体" panose="02010600030101010101" pitchFamily="49" charset="-122"/>
                <a:ea typeface="宋体" panose="02010600030101010101" pitchFamily="2" charset="-122"/>
              </a:rPr>
              <a:t>思维导图的四个基本特征</a:t>
            </a:r>
          </a:p>
        </p:txBody>
      </p:sp>
      <p:sp>
        <p:nvSpPr>
          <p:cNvPr id="5" name="Rectangle 3"/>
          <p:cNvSpPr txBox="1">
            <a:spLocks noChangeArrowheads="1"/>
          </p:cNvSpPr>
          <p:nvPr/>
        </p:nvSpPr>
        <p:spPr bwMode="auto">
          <a:xfrm>
            <a:off x="2384425" y="1989138"/>
            <a:ext cx="7270750" cy="2879725"/>
          </a:xfrm>
          <a:prstGeom prst="rect">
            <a:avLst/>
          </a:prstGeom>
          <a:noFill/>
          <a:ln>
            <a:noFill/>
          </a:ln>
        </p:spPr>
        <p:txBody>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20000"/>
              </a:spcBef>
              <a:spcAft>
                <a:spcPct val="0"/>
              </a:spcAft>
              <a:buFont typeface="Arial" panose="020B0604020202020204" pitchFamily="34" charset="0"/>
              <a:buNone/>
              <a:defRPr/>
            </a:pPr>
            <a:r>
              <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1.</a:t>
            </a:r>
            <a:r>
              <a:rPr lang="zh-CN" altLang="en-US" sz="4000" b="1" smtClean="0">
                <a:solidFill>
                  <a:srgbClr val="FF6600"/>
                </a:solidFill>
                <a:effectLst>
                  <a:outerShdw blurRad="38100" dist="38100" dir="2700000" algn="tl">
                    <a:srgbClr val="C0C0C0"/>
                  </a:outerShdw>
                </a:effectLst>
                <a:latin typeface="宋体" panose="02010600030101010101" pitchFamily="2" charset="-122"/>
                <a:ea typeface="宋体" panose="02010600030101010101" pitchFamily="2" charset="-122"/>
              </a:rPr>
              <a:t>发散性</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4000" b="1" smtClean="0">
                <a:solidFill>
                  <a:srgbClr val="006600"/>
                </a:solidFill>
                <a:effectLst>
                  <a:outerShdw blurRad="38100" dist="38100" dir="2700000" algn="tl">
                    <a:srgbClr val="C0C0C0"/>
                  </a:outerShdw>
                </a:effectLst>
                <a:latin typeface="宋体" panose="02010600030101010101" pitchFamily="2" charset="-122"/>
                <a:ea typeface="宋体" panose="02010600030101010101" pitchFamily="2" charset="-122"/>
              </a:rPr>
              <a:t>放射</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思维能力</a:t>
            </a:r>
            <a:endPar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lnSpc>
                <a:spcPct val="100000"/>
              </a:lnSpc>
              <a:spcBef>
                <a:spcPct val="20000"/>
              </a:spcBef>
              <a:spcAft>
                <a:spcPct val="0"/>
              </a:spcAft>
              <a:buFont typeface="Arial" panose="020B0604020202020204" pitchFamily="34" charset="0"/>
              <a:buNone/>
              <a:defRPr/>
            </a:pPr>
            <a:r>
              <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2.</a:t>
            </a:r>
            <a:r>
              <a:rPr lang="zh-CN" altLang="en-US" sz="4000" b="1" smtClean="0">
                <a:solidFill>
                  <a:srgbClr val="FF6600"/>
                </a:solidFill>
                <a:effectLst>
                  <a:outerShdw blurRad="38100" dist="38100" dir="2700000" algn="tl">
                    <a:srgbClr val="C0C0C0"/>
                  </a:outerShdw>
                </a:effectLst>
                <a:latin typeface="宋体" panose="02010600030101010101" pitchFamily="2" charset="-122"/>
                <a:ea typeface="宋体" panose="02010600030101010101" pitchFamily="2" charset="-122"/>
              </a:rPr>
              <a:t>联想性</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4000" b="1" smtClean="0">
                <a:solidFill>
                  <a:srgbClr val="006600"/>
                </a:solidFill>
                <a:effectLst>
                  <a:outerShdw blurRad="38100" dist="38100" dir="2700000" algn="tl">
                    <a:srgbClr val="C0C0C0"/>
                  </a:outerShdw>
                </a:effectLst>
                <a:latin typeface="宋体" panose="02010600030101010101" pitchFamily="2" charset="-122"/>
                <a:ea typeface="宋体" panose="02010600030101010101" pitchFamily="2" charset="-122"/>
              </a:rPr>
              <a:t>创造</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思维能力　</a:t>
            </a:r>
            <a:endPar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lnSpc>
                <a:spcPct val="100000"/>
              </a:lnSpc>
              <a:spcBef>
                <a:spcPct val="20000"/>
              </a:spcBef>
              <a:spcAft>
                <a:spcPct val="0"/>
              </a:spcAft>
              <a:buFont typeface="Arial" panose="020B0604020202020204" pitchFamily="34" charset="0"/>
              <a:buNone/>
              <a:defRPr/>
            </a:pPr>
            <a:r>
              <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3.</a:t>
            </a:r>
            <a:r>
              <a:rPr lang="zh-CN" altLang="en-US" sz="4000" b="1" smtClean="0">
                <a:solidFill>
                  <a:srgbClr val="FF6600"/>
                </a:solidFill>
                <a:effectLst>
                  <a:outerShdw blurRad="38100" dist="38100" dir="2700000" algn="tl">
                    <a:srgbClr val="C0C0C0"/>
                  </a:outerShdw>
                </a:effectLst>
                <a:latin typeface="宋体" panose="02010600030101010101" pitchFamily="2" charset="-122"/>
                <a:ea typeface="宋体" panose="02010600030101010101" pitchFamily="2" charset="-122"/>
              </a:rPr>
              <a:t>条理性</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4000" b="1" smtClean="0">
                <a:solidFill>
                  <a:srgbClr val="006600"/>
                </a:solidFill>
                <a:effectLst>
                  <a:outerShdw blurRad="38100" dist="38100" dir="2700000" algn="tl">
                    <a:srgbClr val="C0C0C0"/>
                  </a:outerShdw>
                </a:effectLst>
                <a:latin typeface="宋体" panose="02010600030101010101" pitchFamily="2" charset="-122"/>
                <a:ea typeface="宋体" panose="02010600030101010101" pitchFamily="2" charset="-122"/>
              </a:rPr>
              <a:t>归纳</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思维能力</a:t>
            </a:r>
          </a:p>
          <a:p>
            <a:pPr algn="ctr" fontAlgn="base">
              <a:lnSpc>
                <a:spcPct val="100000"/>
              </a:lnSpc>
              <a:spcBef>
                <a:spcPct val="20000"/>
              </a:spcBef>
              <a:spcAft>
                <a:spcPct val="0"/>
              </a:spcAft>
              <a:buFont typeface="Arial" panose="020B0604020202020204" pitchFamily="34" charset="0"/>
              <a:buNone/>
              <a:defRPr/>
            </a:pPr>
            <a:r>
              <a:rPr lang="en-US" altLang="zh-CN"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4.</a:t>
            </a:r>
            <a:r>
              <a:rPr lang="zh-CN" altLang="en-US" sz="4000" b="1" smtClean="0">
                <a:solidFill>
                  <a:srgbClr val="FF6600"/>
                </a:solidFill>
                <a:effectLst>
                  <a:outerShdw blurRad="38100" dist="38100" dir="2700000" algn="tl">
                    <a:srgbClr val="C0C0C0"/>
                  </a:outerShdw>
                </a:effectLst>
                <a:latin typeface="宋体" panose="02010600030101010101" pitchFamily="2" charset="-122"/>
                <a:ea typeface="宋体" panose="02010600030101010101" pitchFamily="2" charset="-122"/>
              </a:rPr>
              <a:t>整体性</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4000" b="1" smtClean="0">
                <a:solidFill>
                  <a:srgbClr val="006600"/>
                </a:solidFill>
                <a:effectLst>
                  <a:outerShdw blurRad="38100" dist="38100" dir="2700000" algn="tl">
                    <a:srgbClr val="C0C0C0"/>
                  </a:outerShdw>
                </a:effectLst>
                <a:latin typeface="宋体" panose="02010600030101010101" pitchFamily="2" charset="-122"/>
                <a:ea typeface="宋体" panose="02010600030101010101" pitchFamily="2" charset="-122"/>
              </a:rPr>
              <a:t>分析</a:t>
            </a:r>
            <a:r>
              <a:rPr lang="zh-CN" altLang="en-US" sz="4000" b="1" smtClean="0">
                <a:solidFill>
                  <a:prstClr val="black"/>
                </a:solidFill>
                <a:effectLst>
                  <a:outerShdw blurRad="38100" dist="38100" dir="2700000" algn="tl">
                    <a:srgbClr val="C0C0C0"/>
                  </a:outerShdw>
                </a:effectLst>
                <a:latin typeface="宋体" panose="02010600030101010101" pitchFamily="2" charset="-122"/>
                <a:ea typeface="宋体" panose="02010600030101010101" pitchFamily="2" charset="-122"/>
              </a:rPr>
              <a:t>思维能力</a:t>
            </a:r>
            <a:endParaRPr lang="zh-CN" altLang="en-US" sz="4000" b="1" smtClean="0">
              <a:solidFill>
                <a:srgbClr val="954F72"/>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pic>
        <p:nvPicPr>
          <p:cNvPr id="50180" name="图片 1"/>
          <p:cNvPicPr>
            <a:picLocks noChangeAspect="1" noChangeArrowheads="1"/>
          </p:cNvPicPr>
          <p:nvPr/>
        </p:nvPicPr>
        <p:blipFill>
          <a:blip r:embed="rId3" cstate="print">
            <a:extLst>
              <a:ext uri="{28A0092B-C50C-407E-A947-70E740481C1C}">
                <a14:useLocalDpi xmlns="" xmlns:a14="http://schemas.microsoft.com/office/drawing/2010/main" val="0"/>
              </a:ext>
            </a:extLst>
          </a:blip>
          <a:srcRect l="10188" t="11392" r="16931" b="18819"/>
          <a:stretch>
            <a:fillRect/>
          </a:stretch>
        </p:blipFill>
        <p:spPr bwMode="auto">
          <a:xfrm>
            <a:off x="663575" y="541338"/>
            <a:ext cx="2139950" cy="204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图片 3" descr="t01a9eb65d235646c4d"/>
          <p:cNvPicPr>
            <a:picLocks noChangeAspect="1" noChangeArrowheads="1"/>
          </p:cNvPicPr>
          <p:nvPr/>
        </p:nvPicPr>
        <p:blipFill>
          <a:blip r:embed="rId4" cstate="print"/>
          <a:srcRect/>
          <a:stretch>
            <a:fillRect/>
          </a:stretch>
        </p:blipFill>
        <p:spPr bwMode="auto">
          <a:xfrm>
            <a:off x="9726613" y="448945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9490" y="1001713"/>
            <a:ext cx="7200900" cy="444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1" name="图片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03838" y="806450"/>
            <a:ext cx="6334125"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68083" y="577141"/>
            <a:ext cx="927735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文本框 1"/>
          <p:cNvSpPr txBox="1">
            <a:spLocks noChangeArrowheads="1"/>
          </p:cNvSpPr>
          <p:nvPr/>
        </p:nvSpPr>
        <p:spPr bwMode="auto">
          <a:xfrm>
            <a:off x="4270375" y="5692775"/>
            <a:ext cx="36512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0"/>
              </a:spcBef>
              <a:spcAft>
                <a:spcPct val="0"/>
              </a:spcAft>
              <a:buFont typeface="Arial" panose="020B0604020202020204" pitchFamily="34" charset="0"/>
              <a:buNone/>
            </a:pPr>
            <a:r>
              <a:rPr lang="zh-CN" altLang="en-US" sz="3200" b="1">
                <a:solidFill>
                  <a:srgbClr val="0000FF"/>
                </a:solidFill>
                <a:ea typeface="宋体" panose="02010600030101010101" pitchFamily="2" charset="-122"/>
              </a:rPr>
              <a:t>专题</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框架</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递进</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dissolve">
                                      <p:cBhvr>
                                        <p:cTn id="7"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图片 1" descr="IMG_20170327_161611"/>
          <p:cNvPicPr>
            <a:picLocks noChangeAspect="1" noChangeArrowheads="1"/>
          </p:cNvPicPr>
          <p:nvPr/>
        </p:nvPicPr>
        <p:blipFill>
          <a:blip r:embed="rId3" cstate="print">
            <a:lum bright="30000"/>
            <a:extLst>
              <a:ext uri="{28A0092B-C50C-407E-A947-70E740481C1C}">
                <a14:useLocalDpi xmlns="" xmlns:a14="http://schemas.microsoft.com/office/drawing/2010/main" val="0"/>
              </a:ext>
            </a:extLst>
          </a:blip>
          <a:srcRect/>
          <a:stretch>
            <a:fillRect/>
          </a:stretch>
        </p:blipFill>
        <p:spPr bwMode="auto">
          <a:xfrm>
            <a:off x="698500" y="609600"/>
            <a:ext cx="10863263" cy="4411663"/>
          </a:xfrm>
          <a:prstGeom prst="rect">
            <a:avLst/>
          </a:prstGeom>
          <a:noFill/>
          <a:ln w="9525">
            <a:solidFill>
              <a:srgbClr val="C00000"/>
            </a:solidFill>
            <a:round/>
          </a:ln>
          <a:extLst>
            <a:ext uri="{909E8E84-426E-40DD-AFC4-6F175D3DCCD1}">
              <a14:hiddenFill xmlns="" xmlns:a14="http://schemas.microsoft.com/office/drawing/2010/main">
                <a:solidFill>
                  <a:srgbClr val="FFFFFF"/>
                </a:solidFill>
              </a14:hiddenFill>
            </a:ext>
          </a:extLst>
        </p:spPr>
      </p:pic>
      <p:sp>
        <p:nvSpPr>
          <p:cNvPr id="52227" name="文本框 1"/>
          <p:cNvSpPr txBox="1">
            <a:spLocks noChangeArrowheads="1"/>
          </p:cNvSpPr>
          <p:nvPr/>
        </p:nvSpPr>
        <p:spPr bwMode="auto">
          <a:xfrm>
            <a:off x="4468813" y="5356225"/>
            <a:ext cx="36512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0"/>
              </a:spcBef>
              <a:spcAft>
                <a:spcPct val="0"/>
              </a:spcAft>
              <a:buFont typeface="Arial" panose="020B0604020202020204" pitchFamily="34" charset="0"/>
              <a:buNone/>
            </a:pPr>
            <a:r>
              <a:rPr lang="zh-CN" altLang="en-US" sz="3200" b="1">
                <a:solidFill>
                  <a:srgbClr val="0000FF"/>
                </a:solidFill>
                <a:ea typeface="宋体" panose="02010600030101010101" pitchFamily="2" charset="-122"/>
              </a:rPr>
              <a:t>知识点</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框架</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并列</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1265"/>
                                        </p:tgtEl>
                                        <p:attrNameLst>
                                          <p:attrName>style.visibility</p:attrName>
                                        </p:attrNameLst>
                                      </p:cBhvr>
                                      <p:to>
                                        <p:strVal val="visible"/>
                                      </p:to>
                                    </p:set>
                                    <p:anim calcmode="lin" valueType="num">
                                      <p:cBhvr>
                                        <p:cTn id="7" dur="500" fill="hold"/>
                                        <p:tgtEl>
                                          <p:spTgt spid="11265"/>
                                        </p:tgtEl>
                                        <p:attrNameLst>
                                          <p:attrName>ppt_w</p:attrName>
                                        </p:attrNameLst>
                                      </p:cBhvr>
                                      <p:tavLst>
                                        <p:tav tm="0">
                                          <p:val>
                                            <p:fltVal val="0"/>
                                          </p:val>
                                        </p:tav>
                                        <p:tav tm="100000">
                                          <p:val>
                                            <p:strVal val="#ppt_w"/>
                                          </p:val>
                                        </p:tav>
                                      </p:tavLst>
                                    </p:anim>
                                    <p:anim calcmode="lin" valueType="num">
                                      <p:cBhvr>
                                        <p:cTn id="8" dur="500" fill="hold"/>
                                        <p:tgtEl>
                                          <p:spTgt spid="112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1" descr="图片1"/>
          <p:cNvPicPr>
            <a:picLocks noChangeAspect="1" noChangeArrowheads="1"/>
          </p:cNvPicPr>
          <p:nvPr/>
        </p:nvPicPr>
        <p:blipFill>
          <a:blip r:embed="rId3" cstate="print">
            <a:lum bright="18000"/>
            <a:extLst>
              <a:ext uri="{28A0092B-C50C-407E-A947-70E740481C1C}">
                <a14:useLocalDpi xmlns="" xmlns:a14="http://schemas.microsoft.com/office/drawing/2010/main" val="0"/>
              </a:ext>
            </a:extLst>
          </a:blip>
          <a:srcRect/>
          <a:stretch>
            <a:fillRect/>
          </a:stretch>
        </p:blipFill>
        <p:spPr bwMode="auto">
          <a:xfrm>
            <a:off x="714375" y="612775"/>
            <a:ext cx="4999038" cy="306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文本框 1"/>
          <p:cNvSpPr txBox="1">
            <a:spLocks noChangeArrowheads="1"/>
          </p:cNvSpPr>
          <p:nvPr/>
        </p:nvSpPr>
        <p:spPr bwMode="auto">
          <a:xfrm>
            <a:off x="889000" y="4619625"/>
            <a:ext cx="4824413"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0"/>
              </a:spcBef>
              <a:spcAft>
                <a:spcPct val="0"/>
              </a:spcAft>
              <a:buFont typeface="Arial" panose="020B0604020202020204" pitchFamily="34" charset="0"/>
              <a:buNone/>
            </a:pPr>
            <a:r>
              <a:rPr lang="zh-CN" altLang="en-US" sz="3200" b="1">
                <a:solidFill>
                  <a:srgbClr val="0000FF"/>
                </a:solidFill>
                <a:ea typeface="宋体" panose="02010600030101010101" pitchFamily="2" charset="-122"/>
              </a:rPr>
              <a:t>阶段</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框架</a:t>
            </a:r>
            <a:r>
              <a:rPr lang="en-US" altLang="zh-CN" sz="3200" b="1">
                <a:solidFill>
                  <a:srgbClr val="0000FF"/>
                </a:solidFill>
                <a:ea typeface="宋体" panose="02010600030101010101" pitchFamily="2" charset="-122"/>
              </a:rPr>
              <a:t>+</a:t>
            </a:r>
            <a:r>
              <a:rPr lang="zh-CN" altLang="en-US" sz="3200" b="1">
                <a:solidFill>
                  <a:srgbClr val="0000FF"/>
                </a:solidFill>
                <a:ea typeface="宋体" panose="02010600030101010101" pitchFamily="2" charset="-122"/>
              </a:rPr>
              <a:t>并列和递进</a:t>
            </a:r>
          </a:p>
        </p:txBody>
      </p:sp>
      <p:pic>
        <p:nvPicPr>
          <p:cNvPr id="53252" name="图片 1" descr="图片2"/>
          <p:cNvPicPr>
            <a:picLocks noChangeAspect="1" noChangeArrowheads="1"/>
          </p:cNvPicPr>
          <p:nvPr/>
        </p:nvPicPr>
        <p:blipFill>
          <a:blip r:embed="rId4" cstate="print">
            <a:lum bright="24000"/>
            <a:extLst>
              <a:ext uri="{28A0092B-C50C-407E-A947-70E740481C1C}">
                <a14:useLocalDpi xmlns="" xmlns:a14="http://schemas.microsoft.com/office/drawing/2010/main" val="0"/>
              </a:ext>
            </a:extLst>
          </a:blip>
          <a:srcRect/>
          <a:stretch>
            <a:fillRect/>
          </a:stretch>
        </p:blipFill>
        <p:spPr bwMode="auto">
          <a:xfrm>
            <a:off x="5713413" y="3216275"/>
            <a:ext cx="5865812" cy="302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组合 6"/>
          <p:cNvGrpSpPr/>
          <p:nvPr/>
        </p:nvGrpSpPr>
        <p:grpSpPr bwMode="auto">
          <a:xfrm>
            <a:off x="1496378" y="106363"/>
            <a:ext cx="10312400" cy="6647497"/>
            <a:chOff x="1464" y="193"/>
            <a:chExt cx="16240" cy="10467"/>
          </a:xfrm>
        </p:grpSpPr>
        <p:pic>
          <p:nvPicPr>
            <p:cNvPr id="54276" name="图片 15" descr="文明史观下的 中国近现代史"/>
            <p:cNvPicPr>
              <a:picLocks noChangeAspect="1" noChangeArrowheads="1"/>
            </p:cNvPicPr>
            <p:nvPr/>
          </p:nvPicPr>
          <p:blipFill>
            <a:blip r:embed="rId3" cstate="print">
              <a:extLst>
                <a:ext uri="{28A0092B-C50C-407E-A947-70E740481C1C}">
                  <a14:useLocalDpi xmlns="" xmlns:a14="http://schemas.microsoft.com/office/drawing/2010/main" val="0"/>
                </a:ext>
              </a:extLst>
            </a:blip>
            <a:srcRect l="2022" r="1814"/>
            <a:stretch>
              <a:fillRect/>
            </a:stretch>
          </p:blipFill>
          <p:spPr bwMode="auto">
            <a:xfrm>
              <a:off x="1464" y="193"/>
              <a:ext cx="16240" cy="10467"/>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下箭头 3"/>
            <p:cNvSpPr/>
            <p:nvPr/>
          </p:nvSpPr>
          <p:spPr>
            <a:xfrm>
              <a:off x="13682" y="4832"/>
              <a:ext cx="340" cy="340"/>
            </a:xfrm>
            <a:prstGeom prst="downArrow">
              <a:avLst/>
            </a:prstGeom>
            <a:solidFill>
              <a:srgbClr val="0000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 name="下箭头 4"/>
            <p:cNvSpPr/>
            <p:nvPr/>
          </p:nvSpPr>
          <p:spPr>
            <a:xfrm rot="5400000">
              <a:off x="9094" y="7486"/>
              <a:ext cx="340" cy="837"/>
            </a:xfrm>
            <a:prstGeom prst="downArrow">
              <a:avLst/>
            </a:prstGeom>
            <a:solidFill>
              <a:srgbClr val="0000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6" name="下箭头 5"/>
            <p:cNvSpPr/>
            <p:nvPr/>
          </p:nvSpPr>
          <p:spPr>
            <a:xfrm rot="10800000">
              <a:off x="4595" y="5257"/>
              <a:ext cx="340" cy="340"/>
            </a:xfrm>
            <a:prstGeom prst="downArrow">
              <a:avLst/>
            </a:prstGeom>
            <a:solidFill>
              <a:srgbClr val="0000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grpSp>
      <p:sp>
        <p:nvSpPr>
          <p:cNvPr id="54275" name="文本框 7"/>
          <p:cNvSpPr txBox="1">
            <a:spLocks noChangeArrowheads="1"/>
          </p:cNvSpPr>
          <p:nvPr/>
        </p:nvSpPr>
        <p:spPr bwMode="auto">
          <a:xfrm>
            <a:off x="676275" y="1128713"/>
            <a:ext cx="609600" cy="373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algn="ctr" fontAlgn="base">
              <a:lnSpc>
                <a:spcPct val="100000"/>
              </a:lnSpc>
              <a:spcBef>
                <a:spcPct val="0"/>
              </a:spcBef>
              <a:spcAft>
                <a:spcPct val="0"/>
              </a:spcAft>
              <a:buFont typeface="Arial" panose="020B0604020202020204" pitchFamily="34" charset="0"/>
              <a:buNone/>
            </a:pPr>
            <a:r>
              <a:rPr lang="zh-CN" altLang="en-US" sz="2800" b="1">
                <a:solidFill>
                  <a:srgbClr val="0000FF"/>
                </a:solidFill>
                <a:ea typeface="宋体" panose="02010600030101010101" pitchFamily="2" charset="-122"/>
              </a:rPr>
              <a:t>专题</a:t>
            </a:r>
            <a:r>
              <a:rPr lang="en-US" altLang="zh-CN" sz="2800" b="1">
                <a:solidFill>
                  <a:srgbClr val="0000FF"/>
                </a:solidFill>
                <a:ea typeface="宋体" panose="02010600030101010101" pitchFamily="2" charset="-122"/>
              </a:rPr>
              <a:t>+</a:t>
            </a:r>
            <a:r>
              <a:rPr lang="zh-CN" altLang="en-US" sz="2800" b="1">
                <a:solidFill>
                  <a:srgbClr val="0000FF"/>
                </a:solidFill>
                <a:ea typeface="宋体" panose="02010600030101010101" pitchFamily="2" charset="-122"/>
              </a:rPr>
              <a:t>框架</a:t>
            </a:r>
            <a:r>
              <a:rPr lang="en-US" altLang="zh-CN" sz="2800" b="1">
                <a:solidFill>
                  <a:srgbClr val="0000FF"/>
                </a:solidFill>
                <a:ea typeface="宋体" panose="02010600030101010101" pitchFamily="2" charset="-122"/>
              </a:rPr>
              <a:t>+</a:t>
            </a:r>
            <a:r>
              <a:rPr lang="zh-CN" altLang="en-US" sz="2800" b="1">
                <a:solidFill>
                  <a:srgbClr val="0000FF"/>
                </a:solidFill>
                <a:ea typeface="宋体" panose="02010600030101010101" pitchFamily="2" charset="-122"/>
              </a:rPr>
              <a:t>递进</a:t>
            </a:r>
          </a:p>
        </p:txBody>
      </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线形标注 1 178"/>
          <p:cNvSpPr/>
          <p:nvPr/>
        </p:nvSpPr>
        <p:spPr>
          <a:xfrm>
            <a:off x="342900" y="2817813"/>
            <a:ext cx="1098550" cy="388937"/>
          </a:xfrm>
          <a:prstGeom prst="borderCallout1">
            <a:avLst>
              <a:gd name="adj1" fmla="val 50326"/>
              <a:gd name="adj2" fmla="val 95727"/>
              <a:gd name="adj3" fmla="val -219771"/>
              <a:gd name="adj4" fmla="val 167205"/>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78" name="线形标注 1 177"/>
          <p:cNvSpPr/>
          <p:nvPr/>
        </p:nvSpPr>
        <p:spPr>
          <a:xfrm>
            <a:off x="330200" y="2347913"/>
            <a:ext cx="1122363" cy="365125"/>
          </a:xfrm>
          <a:prstGeom prst="borderCallout1">
            <a:avLst>
              <a:gd name="adj1" fmla="val 47916"/>
              <a:gd name="adj2" fmla="val 97453"/>
              <a:gd name="adj3" fmla="val -107986"/>
              <a:gd name="adj4" fmla="val 167515"/>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00" name="文本框 26"/>
          <p:cNvSpPr txBox="1">
            <a:spLocks noChangeArrowheads="1"/>
          </p:cNvSpPr>
          <p:nvPr/>
        </p:nvSpPr>
        <p:spPr bwMode="auto">
          <a:xfrm>
            <a:off x="5000625" y="2479675"/>
            <a:ext cx="1409700" cy="460375"/>
          </a:xfrm>
          <a:prstGeom prst="rect">
            <a:avLst/>
          </a:prstGeom>
          <a:noFill/>
          <a:ln w="19050">
            <a:solidFill>
              <a:srgbClr val="2E75B6"/>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endParaRPr lang="zh-CN" altLang="en-US" b="1">
              <a:solidFill>
                <a:srgbClr val="C00000"/>
              </a:solidFill>
            </a:endParaRPr>
          </a:p>
        </p:txBody>
      </p:sp>
      <p:sp>
        <p:nvSpPr>
          <p:cNvPr id="55301" name="文本框 48"/>
          <p:cNvSpPr txBox="1">
            <a:spLocks noChangeArrowheads="1"/>
          </p:cNvSpPr>
          <p:nvPr/>
        </p:nvSpPr>
        <p:spPr bwMode="auto">
          <a:xfrm>
            <a:off x="5000625" y="4102100"/>
            <a:ext cx="1409700" cy="400050"/>
          </a:xfrm>
          <a:prstGeom prst="rect">
            <a:avLst/>
          </a:prstGeom>
          <a:noFill/>
          <a:ln w="19050">
            <a:solidFill>
              <a:srgbClr val="C00000"/>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endParaRPr lang="zh-CN" altLang="en-US" sz="2000" b="1">
              <a:solidFill>
                <a:srgbClr val="C00000"/>
              </a:solidFill>
            </a:endParaRPr>
          </a:p>
        </p:txBody>
      </p:sp>
      <p:cxnSp>
        <p:nvCxnSpPr>
          <p:cNvPr id="55" name="直接连接符 54"/>
          <p:cNvCxnSpPr/>
          <p:nvPr/>
        </p:nvCxnSpPr>
        <p:spPr>
          <a:xfrm>
            <a:off x="4603750" y="2668588"/>
            <a:ext cx="396875" cy="39687"/>
          </a:xfrm>
          <a:prstGeom prst="line">
            <a:avLst/>
          </a:prstGeom>
          <a:ln w="11112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flipV="1">
            <a:off x="4197350" y="3157538"/>
            <a:ext cx="803275" cy="1138237"/>
          </a:xfrm>
          <a:prstGeom prst="line">
            <a:avLst/>
          </a:prstGeom>
          <a:ln w="11112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 name="线形标注 1 4"/>
          <p:cNvSpPr/>
          <p:nvPr/>
        </p:nvSpPr>
        <p:spPr>
          <a:xfrm>
            <a:off x="6180138" y="1450975"/>
            <a:ext cx="635000" cy="366713"/>
          </a:xfrm>
          <a:prstGeom prst="borderCallout1">
            <a:avLst>
              <a:gd name="adj1" fmla="val 45030"/>
              <a:gd name="adj2" fmla="val -817"/>
              <a:gd name="adj3" fmla="val 279687"/>
              <a:gd name="adj4" fmla="val -263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8" name="矩形 17"/>
          <p:cNvSpPr/>
          <p:nvPr/>
        </p:nvSpPr>
        <p:spPr>
          <a:xfrm>
            <a:off x="3189604" y="935989"/>
            <a:ext cx="1650365" cy="706755"/>
          </a:xfrm>
          <a:prstGeom prst="rect">
            <a:avLst/>
          </a:prstGeom>
          <a:noFill/>
          <a:ln>
            <a:noFill/>
          </a:ln>
        </p:spPr>
        <p:txBody>
          <a:bodyPr>
            <a:spAutoFit/>
          </a:bodyPr>
          <a:lstStyle/>
          <a:p>
            <a:pPr algn="ctr" fontAlgn="base">
              <a:spcBef>
                <a:spcPct val="0"/>
              </a:spcBef>
              <a:spcAft>
                <a:spcPct val="0"/>
              </a:spcAft>
              <a:buFont typeface="Arial" panose="020B0604020202020204" pitchFamily="34" charset="0"/>
              <a:buNone/>
              <a:defRPr/>
            </a:pPr>
            <a:r>
              <a:rPr lang="zh-CN" altLang="zh-CN" sz="4000" b="1" noProof="1">
                <a:ln w="25400">
                  <a:solidFill>
                    <a:srgbClr val="861E1D">
                      <a:alpha val="94000"/>
                    </a:srgbClr>
                  </a:solidFill>
                  <a:prstDash val="solid"/>
                </a:ln>
                <a:gradFill>
                  <a:gsLst>
                    <a:gs pos="0">
                      <a:srgbClr val="FFF9BB"/>
                    </a:gs>
                    <a:gs pos="64000">
                      <a:srgbClr val="FCE95F"/>
                    </a:gs>
                    <a:gs pos="100000">
                      <a:srgbClr val="F8AD1C"/>
                    </a:gs>
                  </a:gsLst>
                  <a:lin ang="5400000"/>
                </a:gradFill>
                <a:effectLst>
                  <a:outerShdw blurRad="177800" dist="12700" dir="10200000" sx="102000" sy="102000" algn="bl" rotWithShape="0">
                    <a:srgbClr val="480F08"/>
                  </a:outerShdw>
                </a:effectLst>
              </a:rPr>
              <a:t>明朝</a:t>
            </a:r>
          </a:p>
        </p:txBody>
      </p:sp>
      <p:sp>
        <p:nvSpPr>
          <p:cNvPr id="55306" name="文本框 18"/>
          <p:cNvSpPr txBox="1">
            <a:spLocks noChangeArrowheads="1"/>
          </p:cNvSpPr>
          <p:nvPr/>
        </p:nvSpPr>
        <p:spPr bwMode="auto">
          <a:xfrm>
            <a:off x="5105400" y="2540000"/>
            <a:ext cx="1200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dirty="0">
                <a:solidFill>
                  <a:prstClr val="black"/>
                </a:solidFill>
              </a:rPr>
              <a:t>君主专制</a:t>
            </a:r>
          </a:p>
        </p:txBody>
      </p:sp>
      <p:cxnSp>
        <p:nvCxnSpPr>
          <p:cNvPr id="102" name="直接连接符 101"/>
          <p:cNvCxnSpPr/>
          <p:nvPr/>
        </p:nvCxnSpPr>
        <p:spPr>
          <a:xfrm flipV="1">
            <a:off x="6827838" y="511175"/>
            <a:ext cx="403225" cy="1101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7221538" y="503238"/>
            <a:ext cx="133985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6813550" y="1404938"/>
            <a:ext cx="409575" cy="207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7221538" y="971550"/>
            <a:ext cx="1344612"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V="1">
            <a:off x="6827838" y="981075"/>
            <a:ext cx="403225" cy="646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7223125" y="1390650"/>
            <a:ext cx="1371600" cy="14288"/>
          </a:xfrm>
          <a:prstGeom prst="line">
            <a:avLst/>
          </a:prstGeom>
        </p:spPr>
        <p:style>
          <a:lnRef idx="1">
            <a:schemeClr val="accent1"/>
          </a:lnRef>
          <a:fillRef idx="0">
            <a:schemeClr val="accent1"/>
          </a:fillRef>
          <a:effectRef idx="0">
            <a:schemeClr val="accent1"/>
          </a:effectRef>
          <a:fontRef idx="minor">
            <a:schemeClr val="tx1"/>
          </a:fontRef>
        </p:style>
      </p:cxnSp>
      <p:sp>
        <p:nvSpPr>
          <p:cNvPr id="55313" name="文本框 122"/>
          <p:cNvSpPr txBox="1">
            <a:spLocks noChangeArrowheads="1"/>
          </p:cNvSpPr>
          <p:nvPr/>
        </p:nvSpPr>
        <p:spPr bwMode="auto">
          <a:xfrm>
            <a:off x="7285038" y="1139825"/>
            <a:ext cx="1281112"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zh-CN" sz="1400">
                <a:solidFill>
                  <a:prstClr val="black"/>
                </a:solidFill>
              </a:rPr>
              <a:t>设殿阁大学士</a:t>
            </a:r>
          </a:p>
        </p:txBody>
      </p:sp>
      <p:sp>
        <p:nvSpPr>
          <p:cNvPr id="55314" name="文本框 123"/>
          <p:cNvSpPr txBox="1">
            <a:spLocks noChangeArrowheads="1"/>
          </p:cNvSpPr>
          <p:nvPr/>
        </p:nvSpPr>
        <p:spPr bwMode="auto">
          <a:xfrm>
            <a:off x="7250113" y="708025"/>
            <a:ext cx="13160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撤中书废丞相</a:t>
            </a:r>
          </a:p>
        </p:txBody>
      </p:sp>
      <p:sp>
        <p:nvSpPr>
          <p:cNvPr id="55315" name="文本框 127"/>
          <p:cNvSpPr txBox="1">
            <a:spLocks noChangeArrowheads="1"/>
          </p:cNvSpPr>
          <p:nvPr/>
        </p:nvSpPr>
        <p:spPr bwMode="auto">
          <a:xfrm>
            <a:off x="7278688" y="204788"/>
            <a:ext cx="1287462"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中书省辖六部</a:t>
            </a:r>
          </a:p>
        </p:txBody>
      </p:sp>
      <p:cxnSp>
        <p:nvCxnSpPr>
          <p:cNvPr id="21" name="直接连接符 20"/>
          <p:cNvCxnSpPr/>
          <p:nvPr/>
        </p:nvCxnSpPr>
        <p:spPr>
          <a:xfrm>
            <a:off x="6827838" y="1641475"/>
            <a:ext cx="439737"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7231063" y="1909763"/>
            <a:ext cx="16700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7294563" y="2357438"/>
            <a:ext cx="12192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797675" y="1774825"/>
            <a:ext cx="541338" cy="577850"/>
          </a:xfrm>
          <a:prstGeom prst="line">
            <a:avLst/>
          </a:prstGeom>
        </p:spPr>
        <p:style>
          <a:lnRef idx="1">
            <a:schemeClr val="accent1"/>
          </a:lnRef>
          <a:fillRef idx="0">
            <a:schemeClr val="accent1"/>
          </a:fillRef>
          <a:effectRef idx="0">
            <a:schemeClr val="accent1"/>
          </a:effectRef>
          <a:fontRef idx="minor">
            <a:schemeClr val="tx1"/>
          </a:fontRef>
        </p:style>
      </p:cxnSp>
      <p:sp>
        <p:nvSpPr>
          <p:cNvPr id="55320" name="文本框 32"/>
          <p:cNvSpPr txBox="1">
            <a:spLocks noChangeArrowheads="1"/>
          </p:cNvSpPr>
          <p:nvPr/>
        </p:nvSpPr>
        <p:spPr bwMode="auto">
          <a:xfrm>
            <a:off x="7250113" y="2117725"/>
            <a:ext cx="151288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司礼监牵制内阁</a:t>
            </a:r>
          </a:p>
        </p:txBody>
      </p:sp>
      <p:sp>
        <p:nvSpPr>
          <p:cNvPr id="55321" name="文本框 33"/>
          <p:cNvSpPr txBox="1">
            <a:spLocks noChangeArrowheads="1"/>
          </p:cNvSpPr>
          <p:nvPr/>
        </p:nvSpPr>
        <p:spPr bwMode="auto">
          <a:xfrm>
            <a:off x="9178925" y="1501775"/>
            <a:ext cx="938213"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内侍机构</a:t>
            </a:r>
          </a:p>
        </p:txBody>
      </p:sp>
      <p:sp>
        <p:nvSpPr>
          <p:cNvPr id="55322" name="文本框 35"/>
          <p:cNvSpPr txBox="1">
            <a:spLocks noChangeArrowheads="1"/>
          </p:cNvSpPr>
          <p:nvPr/>
        </p:nvSpPr>
        <p:spPr bwMode="auto">
          <a:xfrm>
            <a:off x="7118350" y="1627188"/>
            <a:ext cx="18954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内阁参与决策</a:t>
            </a:r>
            <a:r>
              <a:rPr lang="en-US" altLang="zh-CN" sz="1400">
                <a:solidFill>
                  <a:prstClr val="black"/>
                </a:solidFill>
              </a:rPr>
              <a:t>(</a:t>
            </a:r>
            <a:r>
              <a:rPr lang="zh-CN" altLang="en-US" sz="1400">
                <a:solidFill>
                  <a:prstClr val="black"/>
                </a:solidFill>
              </a:rPr>
              <a:t>票拟权</a:t>
            </a:r>
            <a:r>
              <a:rPr lang="en-US" altLang="zh-CN" sz="1400">
                <a:solidFill>
                  <a:prstClr val="black"/>
                </a:solidFill>
              </a:rPr>
              <a:t>)</a:t>
            </a:r>
          </a:p>
        </p:txBody>
      </p:sp>
      <p:cxnSp>
        <p:nvCxnSpPr>
          <p:cNvPr id="63" name="直接连接符 62"/>
          <p:cNvCxnSpPr/>
          <p:nvPr/>
        </p:nvCxnSpPr>
        <p:spPr>
          <a:xfrm flipV="1">
            <a:off x="8877300" y="1757363"/>
            <a:ext cx="33655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9213850" y="1741488"/>
            <a:ext cx="812800" cy="1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9166225" y="2063750"/>
            <a:ext cx="1531938"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8867775" y="1924050"/>
            <a:ext cx="315913" cy="139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8140700" y="5049838"/>
            <a:ext cx="1136650" cy="95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7747000" y="5059363"/>
            <a:ext cx="393700" cy="2222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329" name="文本框 71"/>
          <p:cNvSpPr txBox="1">
            <a:spLocks noChangeArrowheads="1"/>
          </p:cNvSpPr>
          <p:nvPr/>
        </p:nvSpPr>
        <p:spPr bwMode="auto">
          <a:xfrm>
            <a:off x="8074025" y="5159375"/>
            <a:ext cx="13858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都指挥司</a:t>
            </a:r>
            <a:r>
              <a:rPr lang="en-US" altLang="zh-CN" sz="1400">
                <a:solidFill>
                  <a:prstClr val="black"/>
                </a:solidFill>
              </a:rPr>
              <a:t>(</a:t>
            </a:r>
            <a:r>
              <a:rPr lang="zh-CN" altLang="en-US" sz="1400">
                <a:solidFill>
                  <a:prstClr val="black"/>
                </a:solidFill>
              </a:rPr>
              <a:t>军政</a:t>
            </a:r>
            <a:r>
              <a:rPr lang="en-US" altLang="zh-CN" sz="1400">
                <a:solidFill>
                  <a:prstClr val="black"/>
                </a:solidFill>
              </a:rPr>
              <a:t>)</a:t>
            </a:r>
          </a:p>
        </p:txBody>
      </p:sp>
      <p:sp>
        <p:nvSpPr>
          <p:cNvPr id="55330" name="文本框 72"/>
          <p:cNvSpPr txBox="1">
            <a:spLocks noChangeArrowheads="1"/>
          </p:cNvSpPr>
          <p:nvPr/>
        </p:nvSpPr>
        <p:spPr bwMode="auto">
          <a:xfrm>
            <a:off x="9166225" y="1793875"/>
            <a:ext cx="1630363"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职权大小取决皇帝</a:t>
            </a:r>
          </a:p>
        </p:txBody>
      </p:sp>
      <p:cxnSp>
        <p:nvCxnSpPr>
          <p:cNvPr id="75" name="直接连接符 74"/>
          <p:cNvCxnSpPr/>
          <p:nvPr/>
        </p:nvCxnSpPr>
        <p:spPr>
          <a:xfrm>
            <a:off x="8132763" y="5464175"/>
            <a:ext cx="1100137"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332" name="文本框 87"/>
          <p:cNvSpPr txBox="1">
            <a:spLocks noChangeArrowheads="1"/>
          </p:cNvSpPr>
          <p:nvPr/>
        </p:nvSpPr>
        <p:spPr bwMode="auto">
          <a:xfrm>
            <a:off x="6180138" y="1446213"/>
            <a:ext cx="7477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演变</a:t>
            </a:r>
          </a:p>
        </p:txBody>
      </p:sp>
      <p:sp>
        <p:nvSpPr>
          <p:cNvPr id="55333" name="文本框 97"/>
          <p:cNvSpPr txBox="1">
            <a:spLocks noChangeArrowheads="1"/>
          </p:cNvSpPr>
          <p:nvPr/>
        </p:nvSpPr>
        <p:spPr bwMode="auto">
          <a:xfrm>
            <a:off x="8115300" y="5602288"/>
            <a:ext cx="1162050"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按察司</a:t>
            </a:r>
            <a:r>
              <a:rPr lang="en-US" altLang="zh-CN" sz="1400">
                <a:solidFill>
                  <a:prstClr val="black"/>
                </a:solidFill>
              </a:rPr>
              <a:t>(</a:t>
            </a:r>
            <a:r>
              <a:rPr lang="zh-CN" altLang="en-US" sz="1400">
                <a:solidFill>
                  <a:prstClr val="black"/>
                </a:solidFill>
              </a:rPr>
              <a:t>监察</a:t>
            </a:r>
            <a:r>
              <a:rPr lang="en-US" altLang="zh-CN" sz="1400">
                <a:solidFill>
                  <a:prstClr val="black"/>
                </a:solidFill>
              </a:rPr>
              <a:t>)</a:t>
            </a:r>
          </a:p>
        </p:txBody>
      </p:sp>
      <p:sp>
        <p:nvSpPr>
          <p:cNvPr id="55334" name="文本框 99"/>
          <p:cNvSpPr txBox="1">
            <a:spLocks noChangeArrowheads="1"/>
          </p:cNvSpPr>
          <p:nvPr/>
        </p:nvSpPr>
        <p:spPr bwMode="auto">
          <a:xfrm>
            <a:off x="8185150" y="4794250"/>
            <a:ext cx="1165225"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布政司</a:t>
            </a:r>
            <a:r>
              <a:rPr lang="en-US" altLang="zh-CN" sz="1400">
                <a:solidFill>
                  <a:prstClr val="black"/>
                </a:solidFill>
              </a:rPr>
              <a:t>(</a:t>
            </a:r>
            <a:r>
              <a:rPr lang="zh-CN" altLang="en-US" sz="1400">
                <a:solidFill>
                  <a:prstClr val="black"/>
                </a:solidFill>
              </a:rPr>
              <a:t>行政</a:t>
            </a:r>
            <a:r>
              <a:rPr lang="en-US" altLang="zh-CN" sz="1400">
                <a:solidFill>
                  <a:prstClr val="black"/>
                </a:solidFill>
              </a:rPr>
              <a:t>)</a:t>
            </a:r>
          </a:p>
        </p:txBody>
      </p:sp>
      <p:cxnSp>
        <p:nvCxnSpPr>
          <p:cNvPr id="101" name="直接连接符 100"/>
          <p:cNvCxnSpPr/>
          <p:nvPr/>
        </p:nvCxnSpPr>
        <p:spPr>
          <a:xfrm>
            <a:off x="7747000" y="5284788"/>
            <a:ext cx="357188" cy="5603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8097838" y="5826125"/>
            <a:ext cx="1168400" cy="63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337" name="文本框 106"/>
          <p:cNvSpPr txBox="1">
            <a:spLocks noChangeArrowheads="1"/>
          </p:cNvSpPr>
          <p:nvPr/>
        </p:nvSpPr>
        <p:spPr bwMode="auto">
          <a:xfrm>
            <a:off x="5148263" y="4097338"/>
            <a:ext cx="11572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dirty="0">
                <a:solidFill>
                  <a:prstClr val="black"/>
                </a:solidFill>
              </a:rPr>
              <a:t>中央集权</a:t>
            </a:r>
          </a:p>
        </p:txBody>
      </p:sp>
      <p:cxnSp>
        <p:nvCxnSpPr>
          <p:cNvPr id="2" name="直接箭头连接符 1"/>
          <p:cNvCxnSpPr>
            <a:stCxn id="55315" idx="2"/>
            <a:endCxn id="55314" idx="0"/>
          </p:cNvCxnSpPr>
          <p:nvPr/>
        </p:nvCxnSpPr>
        <p:spPr>
          <a:xfrm flipH="1">
            <a:off x="7908925" y="511175"/>
            <a:ext cx="14288" cy="196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55315" idx="2"/>
            <a:endCxn id="55314" idx="0"/>
          </p:cNvCxnSpPr>
          <p:nvPr/>
        </p:nvCxnSpPr>
        <p:spPr>
          <a:xfrm flipH="1">
            <a:off x="7889875" y="930275"/>
            <a:ext cx="9525" cy="212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55315" idx="2"/>
            <a:endCxn id="55314" idx="0"/>
          </p:cNvCxnSpPr>
          <p:nvPr/>
        </p:nvCxnSpPr>
        <p:spPr>
          <a:xfrm>
            <a:off x="7889875" y="1322388"/>
            <a:ext cx="0"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55315" idx="2"/>
            <a:endCxn id="55314" idx="0"/>
          </p:cNvCxnSpPr>
          <p:nvPr/>
        </p:nvCxnSpPr>
        <p:spPr>
          <a:xfrm>
            <a:off x="7889875" y="1901825"/>
            <a:ext cx="0" cy="260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342" name="文本框 31"/>
          <p:cNvSpPr txBox="1">
            <a:spLocks noChangeArrowheads="1"/>
          </p:cNvSpPr>
          <p:nvPr/>
        </p:nvSpPr>
        <p:spPr bwMode="auto">
          <a:xfrm>
            <a:off x="8901113" y="1651000"/>
            <a:ext cx="333375"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srgbClr val="FF0000"/>
                </a:solidFill>
              </a:rPr>
              <a:t>特点</a:t>
            </a:r>
          </a:p>
        </p:txBody>
      </p:sp>
      <p:sp>
        <p:nvSpPr>
          <p:cNvPr id="37" name="线形标注 1 36"/>
          <p:cNvSpPr/>
          <p:nvPr/>
        </p:nvSpPr>
        <p:spPr>
          <a:xfrm>
            <a:off x="6686550" y="5100638"/>
            <a:ext cx="1028700" cy="365125"/>
          </a:xfrm>
          <a:prstGeom prst="borderCallout1">
            <a:avLst>
              <a:gd name="adj1" fmla="val 45030"/>
              <a:gd name="adj2" fmla="val -817"/>
              <a:gd name="adj3" fmla="val -208159"/>
              <a:gd name="adj4" fmla="val -26728"/>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44" name="文本框 39"/>
          <p:cNvSpPr txBox="1">
            <a:spLocks noChangeArrowheads="1"/>
          </p:cNvSpPr>
          <p:nvPr/>
        </p:nvSpPr>
        <p:spPr bwMode="auto">
          <a:xfrm>
            <a:off x="6686550" y="5097463"/>
            <a:ext cx="11271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三司分权</a:t>
            </a:r>
          </a:p>
        </p:txBody>
      </p:sp>
      <p:sp>
        <p:nvSpPr>
          <p:cNvPr id="46" name="线形标注 1 45"/>
          <p:cNvSpPr/>
          <p:nvPr/>
        </p:nvSpPr>
        <p:spPr>
          <a:xfrm>
            <a:off x="6686550" y="3835400"/>
            <a:ext cx="1028700" cy="365125"/>
          </a:xfrm>
          <a:prstGeom prst="borderCallout1">
            <a:avLst>
              <a:gd name="adj1" fmla="val 45030"/>
              <a:gd name="adj2" fmla="val -817"/>
              <a:gd name="adj3" fmla="val 134722"/>
              <a:gd name="adj4" fmla="val -27592"/>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46" name="文本框 91"/>
          <p:cNvSpPr txBox="1">
            <a:spLocks noChangeArrowheads="1"/>
          </p:cNvSpPr>
          <p:nvPr/>
        </p:nvSpPr>
        <p:spPr bwMode="auto">
          <a:xfrm>
            <a:off x="6610350" y="3835400"/>
            <a:ext cx="11826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行政区划</a:t>
            </a:r>
          </a:p>
        </p:txBody>
      </p:sp>
      <p:sp>
        <p:nvSpPr>
          <p:cNvPr id="126" name="线形标注 1 125"/>
          <p:cNvSpPr/>
          <p:nvPr/>
        </p:nvSpPr>
        <p:spPr>
          <a:xfrm rot="5400000">
            <a:off x="8418512" y="3657601"/>
            <a:ext cx="314325" cy="1282700"/>
          </a:xfrm>
          <a:prstGeom prst="borderCallout1">
            <a:avLst>
              <a:gd name="adj1" fmla="val 52021"/>
              <a:gd name="adj2" fmla="val -498"/>
              <a:gd name="adj3" fmla="val 118037"/>
              <a:gd name="adj4" fmla="val -65587"/>
            </a:avLst>
          </a:prstGeom>
          <a:noFill/>
          <a:ln>
            <a:solidFill>
              <a:srgbClr val="C00000"/>
            </a:solidFill>
          </a:ln>
          <a:extLst>
            <a:ext uri="{909E8E84-426E-40DD-AFC4-6F175D3DCCD1}">
              <a14:hiddenFill xmlns=""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48" name="文本框 128"/>
          <p:cNvSpPr txBox="1">
            <a:spLocks noChangeArrowheads="1"/>
          </p:cNvSpPr>
          <p:nvPr/>
        </p:nvSpPr>
        <p:spPr bwMode="auto">
          <a:xfrm>
            <a:off x="7969250" y="4149725"/>
            <a:ext cx="1319213"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承宣布政使司</a:t>
            </a:r>
          </a:p>
        </p:txBody>
      </p:sp>
      <p:sp>
        <p:nvSpPr>
          <p:cNvPr id="135" name="线形标注 1 134"/>
          <p:cNvSpPr/>
          <p:nvPr/>
        </p:nvSpPr>
        <p:spPr>
          <a:xfrm rot="5400000">
            <a:off x="9670256" y="4136232"/>
            <a:ext cx="328613" cy="971550"/>
          </a:xfrm>
          <a:prstGeom prst="borderCallout1">
            <a:avLst>
              <a:gd name="adj1" fmla="val 52021"/>
              <a:gd name="adj2" fmla="val -498"/>
              <a:gd name="adj3" fmla="val 116307"/>
              <a:gd name="adj4" fmla="val -44584"/>
            </a:avLst>
          </a:prstGeom>
          <a:noFill/>
          <a:ln>
            <a:solidFill>
              <a:srgbClr val="C00000"/>
            </a:solidFill>
          </a:ln>
          <a:extLst>
            <a:ext uri="{909E8E84-426E-40DD-AFC4-6F175D3DCCD1}">
              <a14:hiddenFill xmlns=""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50" name="文本框 135"/>
          <p:cNvSpPr txBox="1">
            <a:spLocks noChangeArrowheads="1"/>
          </p:cNvSpPr>
          <p:nvPr/>
        </p:nvSpPr>
        <p:spPr bwMode="auto">
          <a:xfrm>
            <a:off x="9321800" y="4502150"/>
            <a:ext cx="1017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府</a:t>
            </a:r>
            <a:r>
              <a:rPr lang="en-US" altLang="zh-CN" sz="1400">
                <a:solidFill>
                  <a:prstClr val="black"/>
                </a:solidFill>
              </a:rPr>
              <a:t>(</a:t>
            </a:r>
            <a:r>
              <a:rPr lang="zh-CN" altLang="en-US" sz="1400">
                <a:solidFill>
                  <a:prstClr val="black"/>
                </a:solidFill>
              </a:rPr>
              <a:t>直隶州</a:t>
            </a:r>
            <a:r>
              <a:rPr lang="en-US" altLang="zh-CN" sz="1400">
                <a:solidFill>
                  <a:prstClr val="black"/>
                </a:solidFill>
              </a:rPr>
              <a:t>)</a:t>
            </a:r>
          </a:p>
        </p:txBody>
      </p:sp>
      <p:sp>
        <p:nvSpPr>
          <p:cNvPr id="139" name="线形标注 1 138"/>
          <p:cNvSpPr/>
          <p:nvPr/>
        </p:nvSpPr>
        <p:spPr>
          <a:xfrm rot="5400000">
            <a:off x="10528300" y="4757738"/>
            <a:ext cx="314325" cy="371475"/>
          </a:xfrm>
          <a:prstGeom prst="borderCallout1">
            <a:avLst>
              <a:gd name="adj1" fmla="val 52021"/>
              <a:gd name="adj2" fmla="val -498"/>
              <a:gd name="adj3" fmla="val 153931"/>
              <a:gd name="adj4" fmla="val -53744"/>
            </a:avLst>
          </a:prstGeom>
          <a:noFill/>
          <a:ln>
            <a:solidFill>
              <a:srgbClr val="C00000"/>
            </a:solidFill>
          </a:ln>
          <a:extLst>
            <a:ext uri="{909E8E84-426E-40DD-AFC4-6F175D3DCCD1}">
              <a14:hiddenFill xmlns=""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52" name="文本框 139"/>
          <p:cNvSpPr txBox="1">
            <a:spLocks noChangeArrowheads="1"/>
          </p:cNvSpPr>
          <p:nvPr/>
        </p:nvSpPr>
        <p:spPr bwMode="auto">
          <a:xfrm>
            <a:off x="10537825" y="4794250"/>
            <a:ext cx="295275"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县</a:t>
            </a:r>
          </a:p>
        </p:txBody>
      </p:sp>
      <p:cxnSp>
        <p:nvCxnSpPr>
          <p:cNvPr id="50" name="直接连接符 49"/>
          <p:cNvCxnSpPr>
            <a:stCxn id="55315" idx="2"/>
            <a:endCxn id="55314" idx="0"/>
          </p:cNvCxnSpPr>
          <p:nvPr/>
        </p:nvCxnSpPr>
        <p:spPr>
          <a:xfrm>
            <a:off x="7715250" y="5281613"/>
            <a:ext cx="434975" cy="1730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354" name="文本框 126"/>
          <p:cNvSpPr txBox="1">
            <a:spLocks noChangeArrowheads="1"/>
          </p:cNvSpPr>
          <p:nvPr/>
        </p:nvSpPr>
        <p:spPr bwMode="auto">
          <a:xfrm>
            <a:off x="1444625" y="3973513"/>
            <a:ext cx="1157288" cy="368300"/>
          </a:xfrm>
          <a:prstGeom prst="rect">
            <a:avLst/>
          </a:prstGeom>
          <a:noFill/>
          <a:ln w="19050">
            <a:solidFill>
              <a:srgbClr val="FFC000"/>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选官制度</a:t>
            </a:r>
          </a:p>
        </p:txBody>
      </p:sp>
      <p:cxnSp>
        <p:nvCxnSpPr>
          <p:cNvPr id="130" name="直接连接符 129"/>
          <p:cNvCxnSpPr>
            <a:stCxn id="55315" idx="2"/>
            <a:endCxn id="55314" idx="0"/>
          </p:cNvCxnSpPr>
          <p:nvPr/>
        </p:nvCxnSpPr>
        <p:spPr>
          <a:xfrm flipV="1">
            <a:off x="2601913" y="3097213"/>
            <a:ext cx="950912" cy="1079500"/>
          </a:xfrm>
          <a:prstGeom prst="line">
            <a:avLst/>
          </a:prstGeom>
          <a:ln w="11112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41" name="线形标注 1 140"/>
          <p:cNvSpPr/>
          <p:nvPr/>
        </p:nvSpPr>
        <p:spPr>
          <a:xfrm rot="10800000">
            <a:off x="84138" y="3941763"/>
            <a:ext cx="1065212" cy="360362"/>
          </a:xfrm>
          <a:prstGeom prst="borderCallout1">
            <a:avLst>
              <a:gd name="adj1" fmla="val 35767"/>
              <a:gd name="adj2" fmla="val -1608"/>
              <a:gd name="adj3" fmla="val 34462"/>
              <a:gd name="adj4" fmla="val -28772"/>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57" name="文本框 144"/>
          <p:cNvSpPr txBox="1">
            <a:spLocks noChangeArrowheads="1"/>
          </p:cNvSpPr>
          <p:nvPr/>
        </p:nvSpPr>
        <p:spPr bwMode="auto">
          <a:xfrm>
            <a:off x="161925" y="3987800"/>
            <a:ext cx="911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prstClr val="black"/>
                </a:solidFill>
              </a:rPr>
              <a:t>八股取士</a:t>
            </a:r>
          </a:p>
        </p:txBody>
      </p:sp>
      <p:sp>
        <p:nvSpPr>
          <p:cNvPr id="146" name="文本框 145"/>
          <p:cNvSpPr txBox="1"/>
          <p:nvPr/>
        </p:nvSpPr>
        <p:spPr>
          <a:xfrm>
            <a:off x="2230438" y="1725613"/>
            <a:ext cx="849312" cy="460375"/>
          </a:xfrm>
          <a:prstGeom prst="rect">
            <a:avLst/>
          </a:prstGeom>
          <a:noFill/>
          <a:ln w="19050">
            <a:solidFill>
              <a:schemeClr val="accent6">
                <a:lumMod val="60000"/>
                <a:lumOff val="40000"/>
              </a:schemeClr>
            </a:solidFill>
          </a:ln>
        </p:spPr>
        <p:txBody>
          <a:bodyPr>
            <a:spAutoFit/>
          </a:bodyPr>
          <a:lstStyle/>
          <a:p>
            <a:pPr fontAlgn="base">
              <a:spcBef>
                <a:spcPct val="0"/>
              </a:spcBef>
              <a:spcAft>
                <a:spcPct val="0"/>
              </a:spcAft>
              <a:buFont typeface="Arial" panose="020B0604020202020204" pitchFamily="34" charset="0"/>
              <a:buNone/>
              <a:defRPr/>
            </a:pPr>
            <a:endParaRPr lang="zh-CN" altLang="en-US" sz="2400" b="1" noProof="1">
              <a:solidFill>
                <a:srgbClr val="C00000"/>
              </a:solidFill>
            </a:endParaRPr>
          </a:p>
        </p:txBody>
      </p:sp>
      <p:cxnSp>
        <p:nvCxnSpPr>
          <p:cNvPr id="147" name="直接连接符 146"/>
          <p:cNvCxnSpPr>
            <a:stCxn id="55315" idx="2"/>
            <a:endCxn id="55314" idx="0"/>
          </p:cNvCxnSpPr>
          <p:nvPr/>
        </p:nvCxnSpPr>
        <p:spPr>
          <a:xfrm>
            <a:off x="3082925" y="1989138"/>
            <a:ext cx="336550" cy="239712"/>
          </a:xfrm>
          <a:prstGeom prst="line">
            <a:avLst/>
          </a:prstGeom>
          <a:ln w="111125"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55360" name="文本框 147"/>
          <p:cNvSpPr txBox="1">
            <a:spLocks noChangeArrowheads="1"/>
          </p:cNvSpPr>
          <p:nvPr/>
        </p:nvSpPr>
        <p:spPr bwMode="auto">
          <a:xfrm>
            <a:off x="2268538" y="1811338"/>
            <a:ext cx="773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影响</a:t>
            </a:r>
          </a:p>
        </p:txBody>
      </p:sp>
      <p:sp>
        <p:nvSpPr>
          <p:cNvPr id="150" name="线形标注 1 149"/>
          <p:cNvSpPr/>
          <p:nvPr/>
        </p:nvSpPr>
        <p:spPr>
          <a:xfrm rot="10800000">
            <a:off x="60325" y="1817688"/>
            <a:ext cx="1450975" cy="368300"/>
          </a:xfrm>
          <a:prstGeom prst="borderCallout1">
            <a:avLst>
              <a:gd name="adj1" fmla="val 35767"/>
              <a:gd name="adj2" fmla="val -1608"/>
              <a:gd name="adj3" fmla="val 64248"/>
              <a:gd name="adj4" fmla="val -48315"/>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61" name="线形标注 1 160"/>
          <p:cNvSpPr/>
          <p:nvPr/>
        </p:nvSpPr>
        <p:spPr>
          <a:xfrm rot="10800000">
            <a:off x="61913" y="1371600"/>
            <a:ext cx="1449387" cy="349250"/>
          </a:xfrm>
          <a:prstGeom prst="borderCallout1">
            <a:avLst>
              <a:gd name="adj1" fmla="val 35767"/>
              <a:gd name="adj2" fmla="val -1608"/>
              <a:gd name="adj3" fmla="val -58983"/>
              <a:gd name="adj4" fmla="val -48226"/>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5363" name="文本框 170"/>
          <p:cNvSpPr txBox="1">
            <a:spLocks noChangeArrowheads="1"/>
          </p:cNvSpPr>
          <p:nvPr/>
        </p:nvSpPr>
        <p:spPr bwMode="auto">
          <a:xfrm>
            <a:off x="14288" y="1817688"/>
            <a:ext cx="16398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加强中央集权</a:t>
            </a:r>
          </a:p>
        </p:txBody>
      </p:sp>
      <p:sp>
        <p:nvSpPr>
          <p:cNvPr id="55364" name="文本框 172"/>
          <p:cNvSpPr txBox="1">
            <a:spLocks noChangeArrowheads="1"/>
          </p:cNvSpPr>
          <p:nvPr/>
        </p:nvSpPr>
        <p:spPr bwMode="auto">
          <a:xfrm>
            <a:off x="242888" y="1371600"/>
            <a:ext cx="11731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加强皇权</a:t>
            </a:r>
          </a:p>
        </p:txBody>
      </p:sp>
      <p:sp>
        <p:nvSpPr>
          <p:cNvPr id="55365" name="文本框 174"/>
          <p:cNvSpPr txBox="1">
            <a:spLocks noChangeArrowheads="1"/>
          </p:cNvSpPr>
          <p:nvPr/>
        </p:nvSpPr>
        <p:spPr bwMode="auto">
          <a:xfrm>
            <a:off x="292100" y="2344738"/>
            <a:ext cx="11985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太监乱政</a:t>
            </a:r>
          </a:p>
        </p:txBody>
      </p:sp>
      <p:sp>
        <p:nvSpPr>
          <p:cNvPr id="55366" name="文本框 175"/>
          <p:cNvSpPr txBox="1">
            <a:spLocks noChangeArrowheads="1"/>
          </p:cNvSpPr>
          <p:nvPr/>
        </p:nvSpPr>
        <p:spPr bwMode="auto">
          <a:xfrm>
            <a:off x="292100" y="2847975"/>
            <a:ext cx="11795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800">
                <a:solidFill>
                  <a:prstClr val="black"/>
                </a:solidFill>
              </a:rPr>
              <a:t>钳制思想</a:t>
            </a:r>
          </a:p>
        </p:txBody>
      </p:sp>
      <p:sp>
        <p:nvSpPr>
          <p:cNvPr id="185" name="右弧形箭头 184"/>
          <p:cNvSpPr/>
          <p:nvPr/>
        </p:nvSpPr>
        <p:spPr>
          <a:xfrm>
            <a:off x="8513763" y="377825"/>
            <a:ext cx="125412" cy="488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186" name="右弧形箭头 185"/>
          <p:cNvSpPr/>
          <p:nvPr/>
        </p:nvSpPr>
        <p:spPr>
          <a:xfrm>
            <a:off x="8561388" y="866775"/>
            <a:ext cx="127000" cy="488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5369" name="文本框 186"/>
          <p:cNvSpPr txBox="1">
            <a:spLocks noChangeArrowheads="1"/>
          </p:cNvSpPr>
          <p:nvPr/>
        </p:nvSpPr>
        <p:spPr bwMode="auto">
          <a:xfrm>
            <a:off x="8578850" y="469900"/>
            <a:ext cx="167163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srgbClr val="FF0000"/>
                </a:solidFill>
              </a:rPr>
              <a:t>防止权臣威胁皇权</a:t>
            </a:r>
          </a:p>
        </p:txBody>
      </p:sp>
      <p:sp>
        <p:nvSpPr>
          <p:cNvPr id="55370" name="文本框 187"/>
          <p:cNvSpPr txBox="1">
            <a:spLocks noChangeArrowheads="1"/>
          </p:cNvSpPr>
          <p:nvPr/>
        </p:nvSpPr>
        <p:spPr bwMode="auto">
          <a:xfrm>
            <a:off x="8639175" y="930275"/>
            <a:ext cx="9413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1400">
                <a:solidFill>
                  <a:srgbClr val="FF0000"/>
                </a:solidFill>
              </a:rPr>
              <a:t>提高效率</a:t>
            </a:r>
          </a:p>
        </p:txBody>
      </p:sp>
      <p:pic>
        <p:nvPicPr>
          <p:cNvPr id="55371" name="图片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9625" y="1560513"/>
            <a:ext cx="1328738" cy="177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72" name="图片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07550" y="2392363"/>
            <a:ext cx="97155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73" name="图片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94563" y="2392363"/>
            <a:ext cx="1474787"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左右箭头 7"/>
          <p:cNvSpPr/>
          <p:nvPr/>
        </p:nvSpPr>
        <p:spPr>
          <a:xfrm>
            <a:off x="8780463" y="2892425"/>
            <a:ext cx="827087" cy="271463"/>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pic>
        <p:nvPicPr>
          <p:cNvPr id="55375" name="图片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81075" y="4465638"/>
            <a:ext cx="1835150" cy="133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76" name="图片 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321925" y="107950"/>
            <a:ext cx="1600200" cy="160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393020" y="438603"/>
            <a:ext cx="3951287" cy="522288"/>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buFont typeface="Arial" panose="020B0604020202020204" pitchFamily="34" charset="0"/>
              <a:buNone/>
              <a:defRPr/>
            </a:pPr>
            <a:r>
              <a:rPr lang="zh-CN" altLang="en-US" sz="2800" noProof="1" smtClean="0">
                <a:solidFill>
                  <a:srgbClr val="0000FF"/>
                </a:solidFill>
                <a:effectLst>
                  <a:outerShdw blurRad="38100" dist="38100" dir="2700000" algn="tl">
                    <a:srgbClr val="C0C0C0"/>
                  </a:outerShdw>
                </a:effectLst>
              </a:rPr>
              <a:t>发散性</a:t>
            </a:r>
            <a:r>
              <a:rPr lang="zh-CN" altLang="en-US" sz="2800" noProof="1" smtClean="0">
                <a:solidFill>
                  <a:srgbClr val="FF0000"/>
                </a:solidFill>
                <a:effectLst>
                  <a:outerShdw blurRad="38100" dist="38100" dir="2700000" algn="tl">
                    <a:srgbClr val="C0C0C0"/>
                  </a:outerShdw>
                </a:effectLst>
              </a:rPr>
              <a:t>微观</a:t>
            </a:r>
            <a:r>
              <a:rPr lang="zh-CN" altLang="en-US" sz="2800" noProof="1" smtClean="0">
                <a:solidFill>
                  <a:srgbClr val="0000FF"/>
                </a:solidFill>
                <a:effectLst>
                  <a:outerShdw blurRad="38100" dist="38100" dir="2700000" algn="tl">
                    <a:srgbClr val="C0C0C0"/>
                  </a:outerShdw>
                </a:effectLst>
              </a:rPr>
              <a:t>思维导图</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
          <p:cNvPicPr>
            <a:picLocks noChangeAspect="1" noChangeArrowheads="1"/>
          </p:cNvPicPr>
          <p:nvPr/>
        </p:nvPicPr>
        <p:blipFill>
          <a:blip r:embed="rId3" cstate="print">
            <a:lum bright="12000"/>
            <a:extLst>
              <a:ext uri="{28A0092B-C50C-407E-A947-70E740481C1C}">
                <a14:useLocalDpi xmlns="" xmlns:a14="http://schemas.microsoft.com/office/drawing/2010/main" val="0"/>
              </a:ext>
            </a:extLst>
          </a:blip>
          <a:srcRect l="8228" b="4051"/>
          <a:stretch>
            <a:fillRect/>
          </a:stretch>
        </p:blipFill>
        <p:spPr bwMode="auto">
          <a:xfrm>
            <a:off x="7413625" y="53975"/>
            <a:ext cx="4702175" cy="655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图片 4"/>
          <p:cNvPicPr>
            <a:picLocks noChangeAspect="1" noChangeArrowheads="1"/>
          </p:cNvPicPr>
          <p:nvPr/>
        </p:nvPicPr>
        <p:blipFill>
          <a:blip r:embed="rId4" cstate="print">
            <a:lum bright="18000"/>
            <a:extLst>
              <a:ext uri="{28A0092B-C50C-407E-A947-70E740481C1C}">
                <a14:useLocalDpi xmlns="" xmlns:a14="http://schemas.microsoft.com/office/drawing/2010/main" val="0"/>
              </a:ext>
            </a:extLst>
          </a:blip>
          <a:srcRect l="5138" t="26276"/>
          <a:stretch>
            <a:fillRect/>
          </a:stretch>
        </p:blipFill>
        <p:spPr bwMode="auto">
          <a:xfrm>
            <a:off x="215900" y="1770063"/>
            <a:ext cx="7081838" cy="462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1406525" y="755650"/>
            <a:ext cx="3922713" cy="520700"/>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buFont typeface="Arial" panose="020B0604020202020204" pitchFamily="34" charset="0"/>
              <a:buNone/>
              <a:defRPr/>
            </a:pPr>
            <a:r>
              <a:rPr lang="zh-CN" altLang="en-US" sz="2800" noProof="1" smtClean="0">
                <a:solidFill>
                  <a:srgbClr val="0000FF"/>
                </a:solidFill>
                <a:effectLst>
                  <a:outerShdw blurRad="38100" dist="38100" dir="2700000" algn="tl">
                    <a:srgbClr val="C0C0C0"/>
                  </a:outerShdw>
                </a:effectLst>
              </a:rPr>
              <a:t>发散性</a:t>
            </a:r>
            <a:r>
              <a:rPr lang="zh-CN" altLang="en-US" sz="2800" noProof="1" smtClean="0">
                <a:solidFill>
                  <a:srgbClr val="FF0000"/>
                </a:solidFill>
                <a:effectLst>
                  <a:outerShdw blurRad="38100" dist="38100" dir="2700000" algn="tl">
                    <a:srgbClr val="C0C0C0"/>
                  </a:outerShdw>
                </a:effectLst>
              </a:rPr>
              <a:t>中观</a:t>
            </a:r>
            <a:r>
              <a:rPr lang="zh-CN" altLang="en-US" sz="2800" noProof="1" smtClean="0">
                <a:solidFill>
                  <a:srgbClr val="0000FF"/>
                </a:solidFill>
                <a:effectLst>
                  <a:outerShdw blurRad="38100" dist="38100" dir="2700000" algn="tl">
                    <a:srgbClr val="C0C0C0"/>
                  </a:outerShdw>
                </a:effectLst>
              </a:rPr>
              <a:t>思维导图</a:t>
            </a: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3" descr="tim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33800" y="2732088"/>
            <a:ext cx="2273300"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文本框 4"/>
          <p:cNvSpPr txBox="1">
            <a:spLocks noChangeArrowheads="1"/>
          </p:cNvSpPr>
          <p:nvPr/>
        </p:nvSpPr>
        <p:spPr bwMode="auto">
          <a:xfrm>
            <a:off x="4324350" y="2438400"/>
            <a:ext cx="1300163"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4000" b="1">
                <a:solidFill>
                  <a:srgbClr val="B87F06"/>
                </a:solidFill>
              </a:rPr>
              <a:t>宋朝</a:t>
            </a:r>
          </a:p>
        </p:txBody>
      </p:sp>
      <p:sp>
        <p:nvSpPr>
          <p:cNvPr id="57348" name="文本框 5"/>
          <p:cNvSpPr txBox="1">
            <a:spLocks noChangeArrowheads="1"/>
          </p:cNvSpPr>
          <p:nvPr/>
        </p:nvSpPr>
        <p:spPr bwMode="auto">
          <a:xfrm>
            <a:off x="5180013" y="3016250"/>
            <a:ext cx="712787"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3600" b="1">
                <a:solidFill>
                  <a:srgbClr val="B87F06"/>
                </a:solidFill>
              </a:rPr>
              <a:t>社</a:t>
            </a:r>
          </a:p>
          <a:p>
            <a:pPr fontAlgn="base">
              <a:lnSpc>
                <a:spcPct val="100000"/>
              </a:lnSpc>
              <a:spcBef>
                <a:spcPct val="0"/>
              </a:spcBef>
              <a:spcAft>
                <a:spcPct val="0"/>
              </a:spcAft>
              <a:buFont typeface="Arial" panose="020B0604020202020204" pitchFamily="34" charset="0"/>
              <a:buNone/>
            </a:pPr>
            <a:r>
              <a:rPr lang="zh-CN" altLang="en-US" sz="3600" b="1">
                <a:solidFill>
                  <a:srgbClr val="B87F06"/>
                </a:solidFill>
              </a:rPr>
              <a:t>会</a:t>
            </a:r>
          </a:p>
        </p:txBody>
      </p:sp>
      <p:sp>
        <p:nvSpPr>
          <p:cNvPr id="57349" name="文本框 6"/>
          <p:cNvSpPr txBox="1">
            <a:spLocks noChangeArrowheads="1"/>
          </p:cNvSpPr>
          <p:nvPr/>
        </p:nvSpPr>
        <p:spPr bwMode="auto">
          <a:xfrm>
            <a:off x="3978275" y="3051175"/>
            <a:ext cx="712788"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3600" b="1">
                <a:solidFill>
                  <a:srgbClr val="B87F06"/>
                </a:solidFill>
              </a:rPr>
              <a:t>变</a:t>
            </a:r>
          </a:p>
          <a:p>
            <a:pPr fontAlgn="base">
              <a:lnSpc>
                <a:spcPct val="100000"/>
              </a:lnSpc>
              <a:spcBef>
                <a:spcPct val="0"/>
              </a:spcBef>
              <a:spcAft>
                <a:spcPct val="0"/>
              </a:spcAft>
              <a:buFont typeface="Arial" panose="020B0604020202020204" pitchFamily="34" charset="0"/>
              <a:buNone/>
            </a:pPr>
            <a:r>
              <a:rPr lang="zh-CN" altLang="en-US" sz="3600" b="1">
                <a:solidFill>
                  <a:srgbClr val="B87F06"/>
                </a:solidFill>
              </a:rPr>
              <a:t>革</a:t>
            </a:r>
          </a:p>
        </p:txBody>
      </p:sp>
      <p:sp>
        <p:nvSpPr>
          <p:cNvPr id="12" name="任意多边形 11"/>
          <p:cNvSpPr/>
          <p:nvPr/>
        </p:nvSpPr>
        <p:spPr>
          <a:xfrm>
            <a:off x="5818188" y="3395663"/>
            <a:ext cx="519112" cy="200025"/>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chemeClr val="accent1">
                <a:lumMod val="75000"/>
              </a:schemeClr>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7351" name="文本框 13"/>
          <p:cNvSpPr txBox="1">
            <a:spLocks noChangeArrowheads="1"/>
          </p:cNvSpPr>
          <p:nvPr/>
        </p:nvSpPr>
        <p:spPr bwMode="auto">
          <a:xfrm>
            <a:off x="6337300" y="3138488"/>
            <a:ext cx="1462088" cy="460375"/>
          </a:xfrm>
          <a:prstGeom prst="rect">
            <a:avLst/>
          </a:prstGeom>
          <a:noFill/>
          <a:ln w="9525">
            <a:solidFill>
              <a:srgbClr val="2E75B6"/>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商业革命</a:t>
            </a:r>
          </a:p>
        </p:txBody>
      </p:sp>
      <p:sp>
        <p:nvSpPr>
          <p:cNvPr id="18" name="线形标注 2 17"/>
          <p:cNvSpPr/>
          <p:nvPr/>
        </p:nvSpPr>
        <p:spPr>
          <a:xfrm>
            <a:off x="8408988" y="2259013"/>
            <a:ext cx="1736725" cy="422275"/>
          </a:xfrm>
          <a:prstGeom prst="borderCallout2">
            <a:avLst>
              <a:gd name="adj1" fmla="val 57593"/>
              <a:gd name="adj2" fmla="val -979"/>
              <a:gd name="adj3" fmla="val 18750"/>
              <a:gd name="adj4" fmla="val -16667"/>
              <a:gd name="adj5" fmla="val 212631"/>
              <a:gd name="adj6" fmla="val -499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9" name="线形标注 2 18"/>
          <p:cNvSpPr/>
          <p:nvPr/>
        </p:nvSpPr>
        <p:spPr>
          <a:xfrm>
            <a:off x="8408988" y="2743200"/>
            <a:ext cx="1736725" cy="396875"/>
          </a:xfrm>
          <a:prstGeom prst="borderCallout2">
            <a:avLst>
              <a:gd name="adj1" fmla="val 66560"/>
              <a:gd name="adj2" fmla="val 342"/>
              <a:gd name="adj3" fmla="val 106764"/>
              <a:gd name="adj4" fmla="val -24644"/>
              <a:gd name="adj5" fmla="val 123200"/>
              <a:gd name="adj6" fmla="val -3588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20" name="线形标注 2 19"/>
          <p:cNvSpPr/>
          <p:nvPr/>
        </p:nvSpPr>
        <p:spPr>
          <a:xfrm>
            <a:off x="8408988" y="3200400"/>
            <a:ext cx="1736725" cy="396875"/>
          </a:xfrm>
          <a:prstGeom prst="borderCallout2">
            <a:avLst>
              <a:gd name="adj1" fmla="val 66560"/>
              <a:gd name="adj2" fmla="val 342"/>
              <a:gd name="adj3" fmla="val 45760"/>
              <a:gd name="adj4" fmla="val -20627"/>
              <a:gd name="adj5" fmla="val 55840"/>
              <a:gd name="adj6" fmla="val -342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21" name="线形标注 2 20"/>
          <p:cNvSpPr/>
          <p:nvPr/>
        </p:nvSpPr>
        <p:spPr>
          <a:xfrm>
            <a:off x="8408988" y="3656013"/>
            <a:ext cx="1957387" cy="396875"/>
          </a:xfrm>
          <a:prstGeom prst="borderCallout2">
            <a:avLst>
              <a:gd name="adj1" fmla="val 66560"/>
              <a:gd name="adj2" fmla="val 342"/>
              <a:gd name="adj3" fmla="val 39200"/>
              <a:gd name="adj4" fmla="val -20627"/>
              <a:gd name="adj5" fmla="val -11680"/>
              <a:gd name="adj6" fmla="val -4118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56" name="文本框 21"/>
          <p:cNvSpPr txBox="1">
            <a:spLocks noChangeArrowheads="1"/>
          </p:cNvSpPr>
          <p:nvPr/>
        </p:nvSpPr>
        <p:spPr bwMode="auto">
          <a:xfrm>
            <a:off x="8408988" y="2259013"/>
            <a:ext cx="2039937"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突破时空限制</a:t>
            </a:r>
          </a:p>
        </p:txBody>
      </p:sp>
      <p:sp>
        <p:nvSpPr>
          <p:cNvPr id="57357" name="文本框 22"/>
          <p:cNvSpPr txBox="1">
            <a:spLocks noChangeArrowheads="1"/>
          </p:cNvSpPr>
          <p:nvPr/>
        </p:nvSpPr>
        <p:spPr bwMode="auto">
          <a:xfrm>
            <a:off x="8408988" y="2743200"/>
            <a:ext cx="1957387"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海外贸易繁荣</a:t>
            </a:r>
          </a:p>
        </p:txBody>
      </p:sp>
      <p:sp>
        <p:nvSpPr>
          <p:cNvPr id="57358" name="文本框 23"/>
          <p:cNvSpPr txBox="1">
            <a:spLocks noChangeArrowheads="1"/>
          </p:cNvSpPr>
          <p:nvPr/>
        </p:nvSpPr>
        <p:spPr bwMode="auto">
          <a:xfrm>
            <a:off x="8408988" y="3200400"/>
            <a:ext cx="178435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商业信用发达</a:t>
            </a:r>
          </a:p>
        </p:txBody>
      </p:sp>
      <p:sp>
        <p:nvSpPr>
          <p:cNvPr id="57359" name="文本框 24"/>
          <p:cNvSpPr txBox="1">
            <a:spLocks noChangeArrowheads="1"/>
          </p:cNvSpPr>
          <p:nvPr/>
        </p:nvSpPr>
        <p:spPr bwMode="auto">
          <a:xfrm>
            <a:off x="8408988" y="3656013"/>
            <a:ext cx="1992312"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经济型市镇兴起</a:t>
            </a:r>
          </a:p>
        </p:txBody>
      </p:sp>
      <p:sp>
        <p:nvSpPr>
          <p:cNvPr id="26" name="任意多边形 25"/>
          <p:cNvSpPr/>
          <p:nvPr/>
        </p:nvSpPr>
        <p:spPr>
          <a:xfrm>
            <a:off x="6000750" y="2117725"/>
            <a:ext cx="560388" cy="736600"/>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C00000"/>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7361" name="文本框 26"/>
          <p:cNvSpPr txBox="1">
            <a:spLocks noChangeArrowheads="1"/>
          </p:cNvSpPr>
          <p:nvPr/>
        </p:nvSpPr>
        <p:spPr bwMode="auto">
          <a:xfrm>
            <a:off x="5681663" y="1660525"/>
            <a:ext cx="2125662" cy="460375"/>
          </a:xfrm>
          <a:prstGeom prst="rect">
            <a:avLst/>
          </a:prstGeom>
          <a:noFill/>
          <a:ln w="9525">
            <a:solidFill>
              <a:srgbClr val="C00000"/>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生产关系变化</a:t>
            </a:r>
          </a:p>
        </p:txBody>
      </p:sp>
      <p:sp>
        <p:nvSpPr>
          <p:cNvPr id="28" name="线形标注 2 27"/>
          <p:cNvSpPr/>
          <p:nvPr/>
        </p:nvSpPr>
        <p:spPr>
          <a:xfrm>
            <a:off x="8320088" y="579438"/>
            <a:ext cx="1338262" cy="422275"/>
          </a:xfrm>
          <a:prstGeom prst="borderCallout2">
            <a:avLst>
              <a:gd name="adj1" fmla="val 57593"/>
              <a:gd name="adj2" fmla="val -979"/>
              <a:gd name="adj3" fmla="val 18750"/>
              <a:gd name="adj4" fmla="val -16667"/>
              <a:gd name="adj5" fmla="val 255488"/>
              <a:gd name="adj6" fmla="val -51463"/>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29" name="线形标注 2 28"/>
          <p:cNvSpPr/>
          <p:nvPr/>
        </p:nvSpPr>
        <p:spPr>
          <a:xfrm>
            <a:off x="8320088" y="1143000"/>
            <a:ext cx="1338262" cy="422275"/>
          </a:xfrm>
          <a:prstGeom prst="borderCallout2">
            <a:avLst>
              <a:gd name="adj1" fmla="val 57593"/>
              <a:gd name="adj2" fmla="val -979"/>
              <a:gd name="adj3" fmla="val 18750"/>
              <a:gd name="adj4" fmla="val -16667"/>
              <a:gd name="adj5" fmla="val 130676"/>
              <a:gd name="adj6" fmla="val -42759"/>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30" name="线形标注 2 29"/>
          <p:cNvSpPr/>
          <p:nvPr/>
        </p:nvSpPr>
        <p:spPr>
          <a:xfrm>
            <a:off x="8320088" y="1660525"/>
            <a:ext cx="1344612" cy="422275"/>
          </a:xfrm>
          <a:prstGeom prst="borderCallout2">
            <a:avLst>
              <a:gd name="adj1" fmla="val 57593"/>
              <a:gd name="adj2" fmla="val -979"/>
              <a:gd name="adj3" fmla="val 18750"/>
              <a:gd name="adj4" fmla="val -16667"/>
              <a:gd name="adj5" fmla="val 50977"/>
              <a:gd name="adj6" fmla="val -41898"/>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65" name="文本框 30"/>
          <p:cNvSpPr txBox="1">
            <a:spLocks noChangeArrowheads="1"/>
          </p:cNvSpPr>
          <p:nvPr/>
        </p:nvSpPr>
        <p:spPr bwMode="auto">
          <a:xfrm>
            <a:off x="8366125" y="579438"/>
            <a:ext cx="1241425" cy="39846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土地兼并</a:t>
            </a:r>
          </a:p>
        </p:txBody>
      </p:sp>
      <p:sp>
        <p:nvSpPr>
          <p:cNvPr id="57366" name="文本框 31"/>
          <p:cNvSpPr txBox="1">
            <a:spLocks noChangeArrowheads="1"/>
          </p:cNvSpPr>
          <p:nvPr/>
        </p:nvSpPr>
        <p:spPr bwMode="auto">
          <a:xfrm>
            <a:off x="8366125" y="1143000"/>
            <a:ext cx="129857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租佃关系</a:t>
            </a:r>
          </a:p>
        </p:txBody>
      </p:sp>
      <p:sp>
        <p:nvSpPr>
          <p:cNvPr id="57367" name="文本框 32"/>
          <p:cNvSpPr txBox="1">
            <a:spLocks noChangeArrowheads="1"/>
          </p:cNvSpPr>
          <p:nvPr/>
        </p:nvSpPr>
        <p:spPr bwMode="auto">
          <a:xfrm>
            <a:off x="8283575" y="1717675"/>
            <a:ext cx="132397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雇值制度</a:t>
            </a:r>
          </a:p>
        </p:txBody>
      </p:sp>
      <p:sp>
        <p:nvSpPr>
          <p:cNvPr id="34" name="任意多边形 33"/>
          <p:cNvSpPr/>
          <p:nvPr/>
        </p:nvSpPr>
        <p:spPr>
          <a:xfrm flipV="1">
            <a:off x="5621338" y="4330700"/>
            <a:ext cx="715962" cy="749300"/>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FFC000"/>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7369" name="文本框 34"/>
          <p:cNvSpPr txBox="1">
            <a:spLocks noChangeArrowheads="1"/>
          </p:cNvSpPr>
          <p:nvPr/>
        </p:nvSpPr>
        <p:spPr bwMode="auto">
          <a:xfrm>
            <a:off x="6343650" y="4813300"/>
            <a:ext cx="1463675" cy="460375"/>
          </a:xfrm>
          <a:prstGeom prst="rect">
            <a:avLst/>
          </a:prstGeom>
          <a:noFill/>
          <a:ln w="9525">
            <a:solidFill>
              <a:srgbClr val="FFC000"/>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科技创新</a:t>
            </a:r>
          </a:p>
        </p:txBody>
      </p:sp>
      <p:sp>
        <p:nvSpPr>
          <p:cNvPr id="36" name="线形标注 2 35"/>
          <p:cNvSpPr/>
          <p:nvPr/>
        </p:nvSpPr>
        <p:spPr>
          <a:xfrm>
            <a:off x="8458200" y="4178300"/>
            <a:ext cx="1373188" cy="422275"/>
          </a:xfrm>
          <a:prstGeom prst="borderCallout2">
            <a:avLst>
              <a:gd name="adj1" fmla="val 57593"/>
              <a:gd name="adj2" fmla="val -979"/>
              <a:gd name="adj3" fmla="val 18750"/>
              <a:gd name="adj4" fmla="val -16667"/>
              <a:gd name="adj5" fmla="val 149323"/>
              <a:gd name="adj6" fmla="val -46555"/>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37" name="线形标注 2 36"/>
          <p:cNvSpPr/>
          <p:nvPr/>
        </p:nvSpPr>
        <p:spPr>
          <a:xfrm>
            <a:off x="8458200" y="4657725"/>
            <a:ext cx="1495425" cy="422275"/>
          </a:xfrm>
          <a:prstGeom prst="borderCallout2">
            <a:avLst>
              <a:gd name="adj1" fmla="val 57593"/>
              <a:gd name="adj2" fmla="val -979"/>
              <a:gd name="adj3" fmla="val 18750"/>
              <a:gd name="adj4" fmla="val -16667"/>
              <a:gd name="adj5" fmla="val 63458"/>
              <a:gd name="adj6" fmla="val -43014"/>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38" name="线形标注 2 37"/>
          <p:cNvSpPr/>
          <p:nvPr/>
        </p:nvSpPr>
        <p:spPr>
          <a:xfrm>
            <a:off x="8458200" y="5149850"/>
            <a:ext cx="1735138" cy="422275"/>
          </a:xfrm>
          <a:prstGeom prst="borderCallout2">
            <a:avLst>
              <a:gd name="adj1" fmla="val 57593"/>
              <a:gd name="adj2" fmla="val -979"/>
              <a:gd name="adj3" fmla="val 18750"/>
              <a:gd name="adj4" fmla="val -16667"/>
              <a:gd name="adj5" fmla="val -16390"/>
              <a:gd name="adj6" fmla="val -38514"/>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73" name="文本框 38"/>
          <p:cNvSpPr txBox="1">
            <a:spLocks noChangeArrowheads="1"/>
          </p:cNvSpPr>
          <p:nvPr/>
        </p:nvSpPr>
        <p:spPr bwMode="auto">
          <a:xfrm>
            <a:off x="8493125" y="4684713"/>
            <a:ext cx="1616075"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泥活字印刷</a:t>
            </a:r>
          </a:p>
        </p:txBody>
      </p:sp>
      <p:sp>
        <p:nvSpPr>
          <p:cNvPr id="57374" name="文本框 40"/>
          <p:cNvSpPr txBox="1">
            <a:spLocks noChangeArrowheads="1"/>
          </p:cNvSpPr>
          <p:nvPr/>
        </p:nvSpPr>
        <p:spPr bwMode="auto">
          <a:xfrm>
            <a:off x="8601075" y="4205288"/>
            <a:ext cx="1352550"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雕版普及</a:t>
            </a:r>
          </a:p>
        </p:txBody>
      </p:sp>
      <p:sp>
        <p:nvSpPr>
          <p:cNvPr id="57375" name="文本框 41"/>
          <p:cNvSpPr txBox="1">
            <a:spLocks noChangeArrowheads="1"/>
          </p:cNvSpPr>
          <p:nvPr/>
        </p:nvSpPr>
        <p:spPr bwMode="auto">
          <a:xfrm>
            <a:off x="8445500" y="5162550"/>
            <a:ext cx="1747838"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火药广泛使用</a:t>
            </a:r>
          </a:p>
        </p:txBody>
      </p:sp>
      <p:sp>
        <p:nvSpPr>
          <p:cNvPr id="43" name="线形标注 2 42"/>
          <p:cNvSpPr/>
          <p:nvPr/>
        </p:nvSpPr>
        <p:spPr>
          <a:xfrm>
            <a:off x="8458200" y="5653088"/>
            <a:ext cx="1495425" cy="422275"/>
          </a:xfrm>
          <a:prstGeom prst="borderCallout2">
            <a:avLst>
              <a:gd name="adj1" fmla="val 57593"/>
              <a:gd name="adj2" fmla="val -979"/>
              <a:gd name="adj3" fmla="val 18750"/>
              <a:gd name="adj4" fmla="val -16667"/>
              <a:gd name="adj5" fmla="val -98195"/>
              <a:gd name="adj6" fmla="val -44397"/>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77" name="文本框 43"/>
          <p:cNvSpPr txBox="1">
            <a:spLocks noChangeArrowheads="1"/>
          </p:cNvSpPr>
          <p:nvPr/>
        </p:nvSpPr>
        <p:spPr bwMode="auto">
          <a:xfrm>
            <a:off x="8493125" y="5680075"/>
            <a:ext cx="14605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指南针航海</a:t>
            </a:r>
          </a:p>
        </p:txBody>
      </p:sp>
      <p:sp>
        <p:nvSpPr>
          <p:cNvPr id="45" name="上箭头 44"/>
          <p:cNvSpPr/>
          <p:nvPr/>
        </p:nvSpPr>
        <p:spPr>
          <a:xfrm>
            <a:off x="7050088" y="3595688"/>
            <a:ext cx="214312" cy="1201737"/>
          </a:xfrm>
          <a:prstGeom prst="upArrow">
            <a:avLst/>
          </a:prstGeom>
          <a:ln>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46" name="下箭头 45"/>
          <p:cNvSpPr/>
          <p:nvPr/>
        </p:nvSpPr>
        <p:spPr>
          <a:xfrm>
            <a:off x="7048500" y="2132013"/>
            <a:ext cx="215900" cy="1008062"/>
          </a:xfrm>
          <a:prstGeom prst="downArrow">
            <a:avLst/>
          </a:prstGeom>
          <a:ln>
            <a:solidFill>
              <a:srgbClr val="000000"/>
            </a:solidFill>
          </a:ln>
        </p:spPr>
        <p:style>
          <a:lnRef idx="2">
            <a:schemeClr val="accent2"/>
          </a:lnRef>
          <a:fillRef idx="1">
            <a:schemeClr val="lt1"/>
          </a:fillRef>
          <a:effectRef idx="0">
            <a:schemeClr val="accent2"/>
          </a:effectRef>
          <a:fontRef idx="minor">
            <a:schemeClr val="dk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47" name="任意多边形 46"/>
          <p:cNvSpPr/>
          <p:nvPr/>
        </p:nvSpPr>
        <p:spPr>
          <a:xfrm>
            <a:off x="5235575" y="4400550"/>
            <a:ext cx="104775" cy="669925"/>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7030A0"/>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48" name="任意多边形 47"/>
          <p:cNvSpPr/>
          <p:nvPr/>
        </p:nvSpPr>
        <p:spPr>
          <a:xfrm>
            <a:off x="3916363" y="4321175"/>
            <a:ext cx="252412" cy="860425"/>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chemeClr val="accent6"/>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7382" name="文本框 48"/>
          <p:cNvSpPr txBox="1">
            <a:spLocks noChangeArrowheads="1"/>
          </p:cNvSpPr>
          <p:nvPr/>
        </p:nvSpPr>
        <p:spPr bwMode="auto">
          <a:xfrm>
            <a:off x="4413250" y="5070475"/>
            <a:ext cx="1739900" cy="398463"/>
          </a:xfrm>
          <a:prstGeom prst="rect">
            <a:avLst/>
          </a:prstGeom>
          <a:noFill/>
          <a:ln w="9525">
            <a:solidFill>
              <a:srgbClr val="7030A0"/>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市民文化形成</a:t>
            </a:r>
          </a:p>
        </p:txBody>
      </p:sp>
      <p:sp>
        <p:nvSpPr>
          <p:cNvPr id="50" name="文本框 49"/>
          <p:cNvSpPr txBox="1"/>
          <p:nvPr/>
        </p:nvSpPr>
        <p:spPr>
          <a:xfrm>
            <a:off x="2498725" y="5162550"/>
            <a:ext cx="1825625" cy="398463"/>
          </a:xfrm>
          <a:prstGeom prst="rect">
            <a:avLst/>
          </a:prstGeom>
          <a:noFill/>
          <a:ln>
            <a:solidFill>
              <a:schemeClr val="accent6"/>
            </a:solidFill>
          </a:ln>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fontAlgn="base">
              <a:spcBef>
                <a:spcPct val="0"/>
              </a:spcBef>
              <a:spcAft>
                <a:spcPct val="0"/>
              </a:spcAft>
              <a:buFont typeface="Arial" panose="020B0604020202020204" pitchFamily="34" charset="0"/>
              <a:buNone/>
              <a:defRPr/>
            </a:pPr>
            <a:r>
              <a:rPr lang="zh-CN" altLang="en-US" sz="2000" b="1" noProof="1" smtClean="0">
                <a:solidFill>
                  <a:prstClr val="black"/>
                </a:solidFill>
              </a:rPr>
              <a:t>社会风尚转变</a:t>
            </a:r>
          </a:p>
        </p:txBody>
      </p:sp>
      <p:sp>
        <p:nvSpPr>
          <p:cNvPr id="51" name="线形标注 2 50"/>
          <p:cNvSpPr/>
          <p:nvPr/>
        </p:nvSpPr>
        <p:spPr>
          <a:xfrm>
            <a:off x="6491288" y="5902325"/>
            <a:ext cx="320675" cy="633413"/>
          </a:xfrm>
          <a:prstGeom prst="borderCallout2">
            <a:avLst>
              <a:gd name="adj1" fmla="val 2406"/>
              <a:gd name="adj2" fmla="val 11960"/>
              <a:gd name="adj3" fmla="val -25518"/>
              <a:gd name="adj4" fmla="val -54455"/>
              <a:gd name="adj5" fmla="val -66499"/>
              <a:gd name="adj6" fmla="val -107722"/>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2" name="线形标注 2 51"/>
          <p:cNvSpPr/>
          <p:nvPr/>
        </p:nvSpPr>
        <p:spPr>
          <a:xfrm>
            <a:off x="6022975" y="5930900"/>
            <a:ext cx="320675" cy="631825"/>
          </a:xfrm>
          <a:prstGeom prst="borderCallout2">
            <a:avLst>
              <a:gd name="adj1" fmla="val 4511"/>
              <a:gd name="adj2" fmla="val 48213"/>
              <a:gd name="adj3" fmla="val -33095"/>
              <a:gd name="adj4" fmla="val -1371"/>
              <a:gd name="adj5" fmla="val -67939"/>
              <a:gd name="adj6" fmla="val -26930"/>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3" name="线形标注 2 52"/>
          <p:cNvSpPr/>
          <p:nvPr/>
        </p:nvSpPr>
        <p:spPr>
          <a:xfrm>
            <a:off x="5480050" y="5903913"/>
            <a:ext cx="338138" cy="631825"/>
          </a:xfrm>
          <a:prstGeom prst="borderCallout2">
            <a:avLst>
              <a:gd name="adj1" fmla="val 4511"/>
              <a:gd name="adj2" fmla="val 48213"/>
              <a:gd name="adj3" fmla="val -63157"/>
              <a:gd name="adj4" fmla="val 64912"/>
              <a:gd name="adj5" fmla="val -62713"/>
              <a:gd name="adj6" fmla="val 62969"/>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4" name="线形标注 2 53"/>
          <p:cNvSpPr/>
          <p:nvPr/>
        </p:nvSpPr>
        <p:spPr>
          <a:xfrm>
            <a:off x="5011738" y="5930900"/>
            <a:ext cx="328612" cy="862013"/>
          </a:xfrm>
          <a:prstGeom prst="borderCallout2">
            <a:avLst>
              <a:gd name="adj1" fmla="val 4511"/>
              <a:gd name="adj2" fmla="val 48213"/>
              <a:gd name="adj3" fmla="val -59097"/>
              <a:gd name="adj4" fmla="val 77322"/>
              <a:gd name="adj5" fmla="val -53976"/>
              <a:gd name="adj6" fmla="val 66281"/>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88" name="文本框 55"/>
          <p:cNvSpPr txBox="1">
            <a:spLocks noChangeArrowheads="1"/>
          </p:cNvSpPr>
          <p:nvPr/>
        </p:nvSpPr>
        <p:spPr bwMode="auto">
          <a:xfrm>
            <a:off x="6407150" y="5868988"/>
            <a:ext cx="490538"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宋词</a:t>
            </a:r>
          </a:p>
        </p:txBody>
      </p:sp>
      <p:sp>
        <p:nvSpPr>
          <p:cNvPr id="57389" name="文本框 56"/>
          <p:cNvSpPr txBox="1">
            <a:spLocks noChangeArrowheads="1"/>
          </p:cNvSpPr>
          <p:nvPr/>
        </p:nvSpPr>
        <p:spPr bwMode="auto">
          <a:xfrm>
            <a:off x="5918200" y="5930900"/>
            <a:ext cx="48895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散曲</a:t>
            </a:r>
          </a:p>
        </p:txBody>
      </p:sp>
      <p:sp>
        <p:nvSpPr>
          <p:cNvPr id="57390" name="文本框 57"/>
          <p:cNvSpPr txBox="1">
            <a:spLocks noChangeArrowheads="1"/>
          </p:cNvSpPr>
          <p:nvPr/>
        </p:nvSpPr>
        <p:spPr bwMode="auto">
          <a:xfrm>
            <a:off x="5356225" y="5956300"/>
            <a:ext cx="490538"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话本</a:t>
            </a:r>
          </a:p>
        </p:txBody>
      </p:sp>
      <p:sp>
        <p:nvSpPr>
          <p:cNvPr id="57391" name="文本框 58"/>
          <p:cNvSpPr txBox="1">
            <a:spLocks noChangeArrowheads="1"/>
          </p:cNvSpPr>
          <p:nvPr/>
        </p:nvSpPr>
        <p:spPr bwMode="auto">
          <a:xfrm>
            <a:off x="4930775" y="5868988"/>
            <a:ext cx="490538" cy="105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风俗画</a:t>
            </a:r>
          </a:p>
        </p:txBody>
      </p:sp>
      <p:sp>
        <p:nvSpPr>
          <p:cNvPr id="60" name="线形标注 2 59"/>
          <p:cNvSpPr/>
          <p:nvPr/>
        </p:nvSpPr>
        <p:spPr>
          <a:xfrm>
            <a:off x="2927350" y="6010275"/>
            <a:ext cx="1141413" cy="701675"/>
          </a:xfrm>
          <a:prstGeom prst="borderCallout2">
            <a:avLst>
              <a:gd name="adj1" fmla="val 4511"/>
              <a:gd name="adj2" fmla="val 48213"/>
              <a:gd name="adj3" fmla="val -59095"/>
              <a:gd name="adj4" fmla="val 69766"/>
              <a:gd name="adj5" fmla="val -63167"/>
              <a:gd name="adj6" fmla="val 75612"/>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93" name="文本框 60"/>
          <p:cNvSpPr txBox="1">
            <a:spLocks noChangeArrowheads="1"/>
          </p:cNvSpPr>
          <p:nvPr/>
        </p:nvSpPr>
        <p:spPr bwMode="auto">
          <a:xfrm>
            <a:off x="2871788" y="6005513"/>
            <a:ext cx="1408112"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追求享乐</a:t>
            </a:r>
          </a:p>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僭越礼制</a:t>
            </a:r>
          </a:p>
        </p:txBody>
      </p:sp>
      <p:sp>
        <p:nvSpPr>
          <p:cNvPr id="62" name="右弧形箭头 61"/>
          <p:cNvSpPr/>
          <p:nvPr/>
        </p:nvSpPr>
        <p:spPr>
          <a:xfrm rot="1620000">
            <a:off x="6340475" y="3549650"/>
            <a:ext cx="292100" cy="1768475"/>
          </a:xfrm>
          <a:prstGeom prst="curvedLeftArrow">
            <a:avLst>
              <a:gd name="adj1" fmla="val 25000"/>
              <a:gd name="adj2" fmla="val 50000"/>
              <a:gd name="adj3" fmla="val 31508"/>
            </a:avLst>
          </a:prstGeom>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66" name="左箭头 65"/>
          <p:cNvSpPr/>
          <p:nvPr/>
        </p:nvSpPr>
        <p:spPr>
          <a:xfrm rot="19560000">
            <a:off x="3968750" y="4440238"/>
            <a:ext cx="2841625" cy="120650"/>
          </a:xfrm>
          <a:prstGeom prst="leftArrow">
            <a:avLst/>
          </a:prstGeom>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96" name="文本框 66"/>
          <p:cNvSpPr txBox="1">
            <a:spLocks noChangeArrowheads="1"/>
          </p:cNvSpPr>
          <p:nvPr/>
        </p:nvSpPr>
        <p:spPr bwMode="auto">
          <a:xfrm>
            <a:off x="1666875" y="4394200"/>
            <a:ext cx="2047875" cy="460375"/>
          </a:xfrm>
          <a:prstGeom prst="rect">
            <a:avLst/>
          </a:prstGeom>
          <a:noFill/>
          <a:ln w="9525">
            <a:solidFill>
              <a:srgbClr val="8E04BC"/>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私人讲学之风</a:t>
            </a:r>
          </a:p>
        </p:txBody>
      </p:sp>
      <p:sp>
        <p:nvSpPr>
          <p:cNvPr id="68" name="任意多边形 67"/>
          <p:cNvSpPr/>
          <p:nvPr/>
        </p:nvSpPr>
        <p:spPr>
          <a:xfrm>
            <a:off x="3733800" y="4302125"/>
            <a:ext cx="373063" cy="201613"/>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8E04BC"/>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71" name="线形标注 2 70"/>
          <p:cNvSpPr/>
          <p:nvPr/>
        </p:nvSpPr>
        <p:spPr>
          <a:xfrm rot="16200000">
            <a:off x="2786857" y="3325019"/>
            <a:ext cx="1182687" cy="301625"/>
          </a:xfrm>
          <a:prstGeom prst="borderCallout2">
            <a:avLst>
              <a:gd name="adj1" fmla="val 84400"/>
              <a:gd name="adj2" fmla="val -1627"/>
              <a:gd name="adj3" fmla="val 85040"/>
              <a:gd name="adj4" fmla="val -24195"/>
              <a:gd name="adj5" fmla="val 80631"/>
              <a:gd name="adj6" fmla="val -29361"/>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399" name="文本框 71"/>
          <p:cNvSpPr txBox="1">
            <a:spLocks noChangeArrowheads="1"/>
          </p:cNvSpPr>
          <p:nvPr/>
        </p:nvSpPr>
        <p:spPr bwMode="auto">
          <a:xfrm>
            <a:off x="3133725" y="2898775"/>
            <a:ext cx="48895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普及儒学</a:t>
            </a:r>
          </a:p>
        </p:txBody>
      </p:sp>
      <p:sp>
        <p:nvSpPr>
          <p:cNvPr id="73" name="线形标注 2 72"/>
          <p:cNvSpPr/>
          <p:nvPr/>
        </p:nvSpPr>
        <p:spPr>
          <a:xfrm rot="16200000">
            <a:off x="2355057" y="3345656"/>
            <a:ext cx="1182688" cy="301625"/>
          </a:xfrm>
          <a:prstGeom prst="borderCallout2">
            <a:avLst>
              <a:gd name="adj1" fmla="val 84400"/>
              <a:gd name="adj2" fmla="val -1627"/>
              <a:gd name="adj3" fmla="val 85040"/>
              <a:gd name="adj4" fmla="val -24195"/>
              <a:gd name="adj5" fmla="val 83789"/>
              <a:gd name="adj6" fmla="val -25711"/>
            </a:avLst>
          </a:prstGeom>
          <a:solidFill>
            <a:schemeClr val="accent4">
              <a:lumMod val="20000"/>
              <a:lumOff val="80000"/>
            </a:schemeClr>
          </a:solidFill>
          <a:ln>
            <a:solidFill>
              <a:srgbClr val="8E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74" name="线形标注 2 73"/>
          <p:cNvSpPr/>
          <p:nvPr/>
        </p:nvSpPr>
        <p:spPr>
          <a:xfrm rot="16200000">
            <a:off x="1939132" y="3345656"/>
            <a:ext cx="1182688" cy="301625"/>
          </a:xfrm>
          <a:prstGeom prst="borderCallout2">
            <a:avLst>
              <a:gd name="adj1" fmla="val 84400"/>
              <a:gd name="adj2" fmla="val -1627"/>
              <a:gd name="adj3" fmla="val 85040"/>
              <a:gd name="adj4" fmla="val -24195"/>
              <a:gd name="adj5" fmla="val 83578"/>
              <a:gd name="adj6" fmla="val -24208"/>
            </a:avLst>
          </a:prstGeom>
          <a:solidFill>
            <a:schemeClr val="accent4">
              <a:lumMod val="20000"/>
              <a:lumOff val="80000"/>
            </a:schemeClr>
          </a:solidFill>
          <a:ln>
            <a:solidFill>
              <a:srgbClr val="8E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402" name="文本框 74"/>
          <p:cNvSpPr txBox="1">
            <a:spLocks noChangeArrowheads="1"/>
          </p:cNvSpPr>
          <p:nvPr/>
        </p:nvSpPr>
        <p:spPr bwMode="auto">
          <a:xfrm>
            <a:off x="2701925" y="2911475"/>
            <a:ext cx="48895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伦理道德</a:t>
            </a:r>
          </a:p>
        </p:txBody>
      </p:sp>
      <p:sp>
        <p:nvSpPr>
          <p:cNvPr id="57403" name="文本框 75"/>
          <p:cNvSpPr txBox="1">
            <a:spLocks noChangeArrowheads="1"/>
          </p:cNvSpPr>
          <p:nvPr/>
        </p:nvSpPr>
        <p:spPr bwMode="auto">
          <a:xfrm>
            <a:off x="2305050" y="2917825"/>
            <a:ext cx="490538"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自由议政</a:t>
            </a:r>
          </a:p>
        </p:txBody>
      </p:sp>
      <p:sp>
        <p:nvSpPr>
          <p:cNvPr id="57404" name="文本框 76"/>
          <p:cNvSpPr txBox="1">
            <a:spLocks noChangeArrowheads="1"/>
          </p:cNvSpPr>
          <p:nvPr/>
        </p:nvSpPr>
        <p:spPr bwMode="auto">
          <a:xfrm>
            <a:off x="1671638" y="1398588"/>
            <a:ext cx="1455737" cy="460375"/>
          </a:xfrm>
          <a:prstGeom prst="rect">
            <a:avLst/>
          </a:prstGeom>
          <a:noFill/>
          <a:ln w="9525">
            <a:solidFill>
              <a:srgbClr val="996633"/>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变法运动</a:t>
            </a:r>
          </a:p>
        </p:txBody>
      </p:sp>
      <p:sp>
        <p:nvSpPr>
          <p:cNvPr id="78" name="任意多边形 77"/>
          <p:cNvSpPr/>
          <p:nvPr/>
        </p:nvSpPr>
        <p:spPr>
          <a:xfrm rot="2940000" flipH="1" flipV="1">
            <a:off x="2829719" y="2197894"/>
            <a:ext cx="1741488" cy="76200"/>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8E6432"/>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79" name="上箭头 78"/>
          <p:cNvSpPr/>
          <p:nvPr/>
        </p:nvSpPr>
        <p:spPr>
          <a:xfrm>
            <a:off x="1755775" y="1857375"/>
            <a:ext cx="153988" cy="2543175"/>
          </a:xfrm>
          <a:prstGeom prst="upArrow">
            <a:avLst/>
          </a:prstGeom>
          <a:ln>
            <a:solidFill>
              <a:srgbClr val="000000"/>
            </a:solidFill>
          </a:ln>
          <a:extLst>
            <a:ext uri="{909E8E84-426E-40DD-AFC4-6F175D3DCCD1}">
              <a14:hiddenFill xmlns="" xmlns:a14="http://schemas.microsoft.com/office/drawing/2010/main">
                <a:solidFill>
                  <a:schemeClr val="accent2">
                    <a:lumMod val="75000"/>
                  </a:schemeClr>
                </a:solidFill>
              </a14:hiddenFill>
            </a:ext>
          </a:extLst>
        </p:spPr>
        <p:style>
          <a:lnRef idx="2">
            <a:schemeClr val="accent1"/>
          </a:lnRef>
          <a:fillRef idx="1">
            <a:schemeClr val="lt1"/>
          </a:fillRef>
          <a:effectRef idx="0">
            <a:schemeClr val="accent1"/>
          </a:effectRef>
          <a:fontRef idx="minor">
            <a:schemeClr val="dk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80" name="上箭头 79"/>
          <p:cNvSpPr/>
          <p:nvPr/>
        </p:nvSpPr>
        <p:spPr>
          <a:xfrm>
            <a:off x="2871788" y="4870450"/>
            <a:ext cx="150812" cy="279400"/>
          </a:xfrm>
          <a:prstGeom prst="upArrow">
            <a:avLst/>
          </a:prstGeom>
          <a:ln>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2" name="任意多边形 1"/>
          <p:cNvSpPr/>
          <p:nvPr/>
        </p:nvSpPr>
        <p:spPr>
          <a:xfrm rot="16920000">
            <a:off x="3609976" y="2598737"/>
            <a:ext cx="233362" cy="176213"/>
          </a:xfrm>
          <a:custGeom>
            <a:avLst/>
            <a:gdLst>
              <a:gd name="connisteX0" fmla="*/ 0 w 708660"/>
              <a:gd name="connsiteY0" fmla="*/ 362585 h 364842"/>
              <a:gd name="connisteX1" fmla="*/ 86360 w 708660"/>
              <a:gd name="connsiteY1" fmla="*/ 362585 h 364842"/>
              <a:gd name="connisteX2" fmla="*/ 155575 w 708660"/>
              <a:gd name="connsiteY2" fmla="*/ 362585 h 364842"/>
              <a:gd name="connisteX3" fmla="*/ 233680 w 708660"/>
              <a:gd name="connsiteY3" fmla="*/ 362585 h 364842"/>
              <a:gd name="connisteX4" fmla="*/ 302260 w 708660"/>
              <a:gd name="connsiteY4" fmla="*/ 362585 h 364842"/>
              <a:gd name="connisteX5" fmla="*/ 371475 w 708660"/>
              <a:gd name="connsiteY5" fmla="*/ 336550 h 364842"/>
              <a:gd name="connisteX6" fmla="*/ 431800 w 708660"/>
              <a:gd name="connsiteY6" fmla="*/ 267970 h 364842"/>
              <a:gd name="connisteX7" fmla="*/ 474980 w 708660"/>
              <a:gd name="connsiteY7" fmla="*/ 198755 h 364842"/>
              <a:gd name="connisteX8" fmla="*/ 509905 w 708660"/>
              <a:gd name="connsiteY8" fmla="*/ 129540 h 364842"/>
              <a:gd name="connisteX9" fmla="*/ 579120 w 708660"/>
              <a:gd name="connsiteY9" fmla="*/ 94615 h 364842"/>
              <a:gd name="connisteX10" fmla="*/ 665480 w 708660"/>
              <a:gd name="connsiteY10" fmla="*/ 69215 h 364842"/>
              <a:gd name="connisteX11" fmla="*/ 708660 w 708660"/>
              <a:gd name="connsiteY11" fmla="*/ 0 h 3648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08660" h="364843">
                <a:moveTo>
                  <a:pt x="0" y="362585"/>
                </a:moveTo>
                <a:cubicBezTo>
                  <a:pt x="15875" y="362585"/>
                  <a:pt x="55245" y="362585"/>
                  <a:pt x="86360" y="362585"/>
                </a:cubicBezTo>
                <a:cubicBezTo>
                  <a:pt x="117475" y="362585"/>
                  <a:pt x="126365" y="362585"/>
                  <a:pt x="155575" y="362585"/>
                </a:cubicBezTo>
                <a:cubicBezTo>
                  <a:pt x="184785" y="362585"/>
                  <a:pt x="204470" y="362585"/>
                  <a:pt x="233680" y="362585"/>
                </a:cubicBezTo>
                <a:cubicBezTo>
                  <a:pt x="262890" y="362585"/>
                  <a:pt x="274955" y="367665"/>
                  <a:pt x="302260" y="362585"/>
                </a:cubicBezTo>
                <a:cubicBezTo>
                  <a:pt x="329565" y="357505"/>
                  <a:pt x="345440" y="355600"/>
                  <a:pt x="371475" y="336550"/>
                </a:cubicBezTo>
                <a:cubicBezTo>
                  <a:pt x="397510" y="317500"/>
                  <a:pt x="410845" y="295275"/>
                  <a:pt x="431800" y="267970"/>
                </a:cubicBezTo>
                <a:cubicBezTo>
                  <a:pt x="452755" y="240665"/>
                  <a:pt x="459105" y="226695"/>
                  <a:pt x="474980" y="198755"/>
                </a:cubicBezTo>
                <a:cubicBezTo>
                  <a:pt x="490855" y="170815"/>
                  <a:pt x="488950" y="150495"/>
                  <a:pt x="509905" y="129540"/>
                </a:cubicBezTo>
                <a:cubicBezTo>
                  <a:pt x="530860" y="108585"/>
                  <a:pt x="548005" y="106680"/>
                  <a:pt x="579120" y="94615"/>
                </a:cubicBezTo>
                <a:cubicBezTo>
                  <a:pt x="610235" y="82550"/>
                  <a:pt x="639445" y="88265"/>
                  <a:pt x="665480" y="69215"/>
                </a:cubicBezTo>
                <a:cubicBezTo>
                  <a:pt x="691515" y="50165"/>
                  <a:pt x="701675" y="13335"/>
                  <a:pt x="708660" y="0"/>
                </a:cubicBezTo>
              </a:path>
            </a:pathLst>
          </a:custGeom>
          <a:ln w="38100">
            <a:solidFill>
              <a:srgbClr val="451BA4"/>
            </a:solidFill>
          </a:ln>
        </p:spPr>
        <p:style>
          <a:lnRef idx="3">
            <a:schemeClr val="accent4"/>
          </a:lnRef>
          <a:fillRef idx="0">
            <a:schemeClr val="accent4"/>
          </a:fillRef>
          <a:effectRef idx="2">
            <a:schemeClr val="accent4"/>
          </a:effectRef>
          <a:fontRef idx="minor">
            <a:schemeClr val="tx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57409" name="文本框 2"/>
          <p:cNvSpPr txBox="1">
            <a:spLocks noChangeArrowheads="1"/>
          </p:cNvSpPr>
          <p:nvPr/>
        </p:nvSpPr>
        <p:spPr bwMode="auto">
          <a:xfrm>
            <a:off x="1909763" y="2116138"/>
            <a:ext cx="1739900" cy="460375"/>
          </a:xfrm>
          <a:prstGeom prst="rect">
            <a:avLst/>
          </a:prstGeom>
          <a:noFill/>
          <a:ln w="9525">
            <a:solidFill>
              <a:srgbClr val="451BA4"/>
            </a:solidFill>
            <a:rou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b="1">
                <a:solidFill>
                  <a:prstClr val="black"/>
                </a:solidFill>
              </a:rPr>
              <a:t>科举制革新</a:t>
            </a:r>
          </a:p>
        </p:txBody>
      </p:sp>
      <p:sp>
        <p:nvSpPr>
          <p:cNvPr id="8" name="上箭头 7"/>
          <p:cNvSpPr/>
          <p:nvPr/>
        </p:nvSpPr>
        <p:spPr>
          <a:xfrm rot="10800000">
            <a:off x="2003425" y="2573338"/>
            <a:ext cx="152400" cy="1820862"/>
          </a:xfrm>
          <a:prstGeom prst="upArrow">
            <a:avLst/>
          </a:prstGeom>
          <a:ln>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sp>
        <p:nvSpPr>
          <p:cNvPr id="10" name="线形标注 2 9"/>
          <p:cNvSpPr/>
          <p:nvPr/>
        </p:nvSpPr>
        <p:spPr>
          <a:xfrm>
            <a:off x="4127500" y="801688"/>
            <a:ext cx="1209675" cy="422275"/>
          </a:xfrm>
          <a:prstGeom prst="borderCallout2">
            <a:avLst>
              <a:gd name="adj1" fmla="val 57593"/>
              <a:gd name="adj2" fmla="val -979"/>
              <a:gd name="adj3" fmla="val 18750"/>
              <a:gd name="adj4" fmla="val -16667"/>
              <a:gd name="adj5" fmla="val 316842"/>
              <a:gd name="adj6" fmla="val -70708"/>
            </a:avLst>
          </a:prstGeom>
          <a:solidFill>
            <a:schemeClr val="accent1">
              <a:lumMod val="40000"/>
              <a:lumOff val="60000"/>
            </a:schemeClr>
          </a:solidFill>
          <a:ln>
            <a:solidFill>
              <a:srgbClr val="451BA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1" name="线形标注 2 10"/>
          <p:cNvSpPr/>
          <p:nvPr/>
        </p:nvSpPr>
        <p:spPr>
          <a:xfrm>
            <a:off x="4140200" y="1363663"/>
            <a:ext cx="1209675" cy="422275"/>
          </a:xfrm>
          <a:prstGeom prst="borderCallout2">
            <a:avLst>
              <a:gd name="adj1" fmla="val 57593"/>
              <a:gd name="adj2" fmla="val -979"/>
              <a:gd name="adj3" fmla="val 18750"/>
              <a:gd name="adj4" fmla="val -16667"/>
              <a:gd name="adj5" fmla="val 185864"/>
              <a:gd name="adj6" fmla="val -69884"/>
            </a:avLst>
          </a:prstGeom>
          <a:solidFill>
            <a:schemeClr val="accent1">
              <a:lumMod val="40000"/>
              <a:lumOff val="60000"/>
            </a:schemeClr>
          </a:solidFill>
          <a:ln>
            <a:solidFill>
              <a:srgbClr val="451BA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13" name="线形标注 2 12"/>
          <p:cNvSpPr/>
          <p:nvPr/>
        </p:nvSpPr>
        <p:spPr>
          <a:xfrm>
            <a:off x="4140200" y="1881188"/>
            <a:ext cx="1211263" cy="422275"/>
          </a:xfrm>
          <a:prstGeom prst="borderCallout2">
            <a:avLst>
              <a:gd name="adj1" fmla="val 57593"/>
              <a:gd name="adj2" fmla="val -979"/>
              <a:gd name="adj3" fmla="val 18750"/>
              <a:gd name="adj4" fmla="val -16667"/>
              <a:gd name="adj5" fmla="val 52932"/>
              <a:gd name="adj6" fmla="val -67593"/>
            </a:avLst>
          </a:prstGeom>
          <a:solidFill>
            <a:schemeClr val="accent1">
              <a:lumMod val="40000"/>
              <a:lumOff val="60000"/>
            </a:schemeClr>
          </a:solidFill>
          <a:ln>
            <a:solidFill>
              <a:srgbClr val="451BA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white"/>
              </a:solidFill>
            </a:endParaRPr>
          </a:p>
        </p:txBody>
      </p:sp>
      <p:sp>
        <p:nvSpPr>
          <p:cNvPr id="57414" name="文本框 15"/>
          <p:cNvSpPr txBox="1">
            <a:spLocks noChangeArrowheads="1"/>
          </p:cNvSpPr>
          <p:nvPr/>
        </p:nvSpPr>
        <p:spPr bwMode="auto">
          <a:xfrm>
            <a:off x="4181475" y="1390650"/>
            <a:ext cx="12446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扩大名额</a:t>
            </a:r>
          </a:p>
        </p:txBody>
      </p:sp>
      <p:sp>
        <p:nvSpPr>
          <p:cNvPr id="57415" name="文本框 16"/>
          <p:cNvSpPr txBox="1">
            <a:spLocks noChangeArrowheads="1"/>
          </p:cNvSpPr>
          <p:nvPr/>
        </p:nvSpPr>
        <p:spPr bwMode="auto">
          <a:xfrm>
            <a:off x="4154488" y="1895475"/>
            <a:ext cx="1271587"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放宽限制</a:t>
            </a:r>
          </a:p>
        </p:txBody>
      </p:sp>
      <p:sp>
        <p:nvSpPr>
          <p:cNvPr id="57416" name="文本框 39"/>
          <p:cNvSpPr txBox="1">
            <a:spLocks noChangeArrowheads="1"/>
          </p:cNvSpPr>
          <p:nvPr/>
        </p:nvSpPr>
        <p:spPr bwMode="auto">
          <a:xfrm>
            <a:off x="4154488" y="827088"/>
            <a:ext cx="1066800"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ts val="450"/>
              </a:spcBef>
              <a:buFont typeface="Arial" panose="020B0604020202020204" pitchFamily="34" charset="0"/>
              <a:buChar char="•"/>
              <a:defRPr sz="2400">
                <a:solidFill>
                  <a:srgbClr val="767171"/>
                </a:solidFill>
                <a:latin typeface="Arial" panose="020B0604020202020204" pitchFamily="34" charset="0"/>
                <a:ea typeface="黑体" panose="02010600030101010101" pitchFamily="49" charset="-122"/>
              </a:defRPr>
            </a:lvl1pPr>
            <a:lvl2pPr marL="742950" indent="-285750">
              <a:lnSpc>
                <a:spcPct val="110000"/>
              </a:lnSpc>
              <a:spcBef>
                <a:spcPts val="450"/>
              </a:spcBef>
              <a:buFont typeface="Arial" panose="020B0604020202020204" pitchFamily="34" charset="0"/>
              <a:buChar char="•"/>
              <a:defRPr sz="2000">
                <a:solidFill>
                  <a:srgbClr val="767171"/>
                </a:solidFill>
                <a:latin typeface="Arial" panose="020B0604020202020204" pitchFamily="34" charset="0"/>
                <a:ea typeface="黑体" panose="02010600030101010101" pitchFamily="49" charset="-122"/>
              </a:defRPr>
            </a:lvl2pPr>
            <a:lvl3pPr marL="11430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3pPr>
            <a:lvl4pPr marL="16002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4pPr>
            <a:lvl5pPr marL="2057400" indent="-228600">
              <a:lnSpc>
                <a:spcPct val="110000"/>
              </a:lnSpc>
              <a:spcBef>
                <a:spcPts val="450"/>
              </a:spcBef>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5pPr>
            <a:lvl6pPr marL="25146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6pPr>
            <a:lvl7pPr marL="29718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7pPr>
            <a:lvl8pPr marL="34290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8pPr>
            <a:lvl9pPr marL="3886200" indent="-228600" eaLnBrk="0" fontAlgn="base" hangingPunct="0">
              <a:lnSpc>
                <a:spcPct val="110000"/>
              </a:lnSpc>
              <a:spcBef>
                <a:spcPts val="450"/>
              </a:spcBef>
              <a:spcAft>
                <a:spcPct val="0"/>
              </a:spcAft>
              <a:buFont typeface="Arial" panose="020B0604020202020204" pitchFamily="34" charset="0"/>
              <a:buChar char="•"/>
              <a:defRPr>
                <a:solidFill>
                  <a:srgbClr val="767171"/>
                </a:solidFill>
                <a:latin typeface="Arial" panose="020B0604020202020204" pitchFamily="34" charset="0"/>
                <a:ea typeface="黑体" panose="02010600030101010101" pitchFamily="49" charset="-122"/>
              </a:defRPr>
            </a:lvl9pPr>
          </a:lstStyle>
          <a:p>
            <a:pPr fontAlgn="base">
              <a:lnSpc>
                <a:spcPct val="100000"/>
              </a:lnSpc>
              <a:spcBef>
                <a:spcPct val="0"/>
              </a:spcBef>
              <a:spcAft>
                <a:spcPct val="0"/>
              </a:spcAft>
              <a:buFont typeface="Arial" panose="020B0604020202020204" pitchFamily="34" charset="0"/>
              <a:buNone/>
            </a:pPr>
            <a:r>
              <a:rPr lang="zh-CN" altLang="en-US" sz="2000" b="1">
                <a:solidFill>
                  <a:prstClr val="black"/>
                </a:solidFill>
              </a:rPr>
              <a:t>誊录制</a:t>
            </a:r>
          </a:p>
        </p:txBody>
      </p:sp>
      <p:sp>
        <p:nvSpPr>
          <p:cNvPr id="9" name="文本框 8"/>
          <p:cNvSpPr txBox="1"/>
          <p:nvPr/>
        </p:nvSpPr>
        <p:spPr>
          <a:xfrm>
            <a:off x="301172" y="413658"/>
            <a:ext cx="3905250" cy="522288"/>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buFont typeface="Arial" panose="020B0604020202020204" pitchFamily="34" charset="0"/>
              <a:buNone/>
              <a:defRPr/>
            </a:pPr>
            <a:r>
              <a:rPr lang="zh-CN" altLang="en-US" sz="2800" noProof="1" smtClean="0">
                <a:solidFill>
                  <a:srgbClr val="0000FF"/>
                </a:solidFill>
                <a:effectLst>
                  <a:outerShdw blurRad="38100" dist="38100" dir="2700000" algn="tl">
                    <a:srgbClr val="C0C0C0"/>
                  </a:outerShdw>
                </a:effectLst>
              </a:rPr>
              <a:t>发散性</a:t>
            </a:r>
            <a:r>
              <a:rPr lang="zh-CN" altLang="en-US" sz="2800" noProof="1" smtClean="0">
                <a:solidFill>
                  <a:srgbClr val="FF0000"/>
                </a:solidFill>
                <a:effectLst>
                  <a:outerShdw blurRad="38100" dist="38100" dir="2700000" algn="tl">
                    <a:srgbClr val="C0C0C0"/>
                  </a:outerShdw>
                </a:effectLst>
              </a:rPr>
              <a:t>宏观</a:t>
            </a:r>
            <a:r>
              <a:rPr lang="zh-CN" altLang="en-US" sz="2800" noProof="1" smtClean="0">
                <a:solidFill>
                  <a:srgbClr val="0000FF"/>
                </a:solidFill>
                <a:effectLst>
                  <a:outerShdw blurRad="38100" dist="38100" dir="2700000" algn="tl">
                    <a:srgbClr val="C0C0C0"/>
                  </a:outerShdw>
                </a:effectLst>
              </a:rPr>
              <a:t>思维导图</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图片 3"/>
          <p:cNvPicPr>
            <a:picLocks noChangeAspect="1" noChangeArrowheads="1"/>
          </p:cNvPicPr>
          <p:nvPr/>
        </p:nvPicPr>
        <p:blipFill>
          <a:blip r:embed="rId3" cstate="print">
            <a:lum bright="18000"/>
            <a:extLst>
              <a:ext uri="{28A0092B-C50C-407E-A947-70E740481C1C}">
                <a14:useLocalDpi xmlns="" xmlns:a14="http://schemas.microsoft.com/office/drawing/2010/main" val="0"/>
              </a:ext>
            </a:extLst>
          </a:blip>
          <a:srcRect/>
          <a:stretch>
            <a:fillRect/>
          </a:stretch>
        </p:blipFill>
        <p:spPr bwMode="auto">
          <a:xfrm>
            <a:off x="949325" y="93663"/>
            <a:ext cx="9931400" cy="667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7008813" y="528638"/>
            <a:ext cx="3871912" cy="522287"/>
          </a:xfrm>
          <a:prstGeom prst="rect">
            <a:avLst/>
          </a:prstGeom>
          <a:noFill/>
        </p:spPr>
        <p:txBody>
          <a:bodyPr>
            <a:spAutoFit/>
          </a:bodyPr>
          <a:lstStyle>
            <a:lvl1pPr>
              <a:defRPr>
                <a:solidFill>
                  <a:schemeClr val="tx1"/>
                </a:solidFill>
                <a:latin typeface="Arial" panose="020B0604020202020204" pitchFamily="34" charset="0"/>
                <a:ea typeface="黑体" panose="02010600030101010101" pitchFamily="49" charset="-122"/>
              </a:defRPr>
            </a:lvl1pPr>
            <a:lvl2pPr marL="742950" indent="-285750">
              <a:defRPr>
                <a:solidFill>
                  <a:schemeClr val="tx1"/>
                </a:solidFill>
                <a:latin typeface="Arial" panose="020B0604020202020204" pitchFamily="34" charset="0"/>
                <a:ea typeface="黑体" panose="02010600030101010101" pitchFamily="49" charset="-122"/>
              </a:defRPr>
            </a:lvl2pPr>
            <a:lvl3pPr marL="1143000" indent="-228600">
              <a:defRPr>
                <a:solidFill>
                  <a:schemeClr val="tx1"/>
                </a:solidFill>
                <a:latin typeface="Arial" panose="020B0604020202020204" pitchFamily="34" charset="0"/>
                <a:ea typeface="黑体" panose="02010600030101010101" pitchFamily="49" charset="-122"/>
              </a:defRPr>
            </a:lvl3pPr>
            <a:lvl4pPr marL="1600200" indent="-228600">
              <a:defRPr>
                <a:solidFill>
                  <a:schemeClr val="tx1"/>
                </a:solidFill>
                <a:latin typeface="Arial" panose="020B0604020202020204" pitchFamily="34" charset="0"/>
                <a:ea typeface="黑体" panose="02010600030101010101" pitchFamily="49" charset="-122"/>
              </a:defRPr>
            </a:lvl4pPr>
            <a:lvl5pPr marL="2057400" indent="-228600">
              <a:defRPr>
                <a:solidFill>
                  <a:schemeClr val="tx1"/>
                </a:solidFill>
                <a:latin typeface="Arial" panose="020B0604020202020204" pitchFamily="34" charset="0"/>
                <a:ea typeface="黑体" panose="0201060003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0030101010101" pitchFamily="49" charset="-122"/>
              </a:defRPr>
            </a:lvl9pPr>
          </a:lstStyle>
          <a:p>
            <a:pPr algn="ctr" fontAlgn="base">
              <a:spcBef>
                <a:spcPct val="0"/>
              </a:spcBef>
              <a:spcAft>
                <a:spcPct val="0"/>
              </a:spcAft>
              <a:buFont typeface="Arial" panose="020B0604020202020204" pitchFamily="34" charset="0"/>
              <a:buNone/>
              <a:defRPr/>
            </a:pPr>
            <a:r>
              <a:rPr lang="zh-CN" altLang="en-US" sz="2800" noProof="1" smtClean="0">
                <a:solidFill>
                  <a:srgbClr val="0000FF"/>
                </a:solidFill>
                <a:effectLst>
                  <a:outerShdw blurRad="38100" dist="38100" dir="2700000" algn="tl">
                    <a:srgbClr val="C0C0C0"/>
                  </a:outerShdw>
                </a:effectLst>
              </a:rPr>
              <a:t>发散性</a:t>
            </a:r>
            <a:r>
              <a:rPr lang="zh-CN" altLang="en-US" sz="2800" noProof="1" smtClean="0">
                <a:solidFill>
                  <a:srgbClr val="FF0000"/>
                </a:solidFill>
                <a:effectLst>
                  <a:outerShdw blurRad="38100" dist="38100" dir="2700000" algn="tl">
                    <a:srgbClr val="C0C0C0"/>
                  </a:outerShdw>
                </a:effectLst>
              </a:rPr>
              <a:t>宏观</a:t>
            </a:r>
            <a:r>
              <a:rPr lang="zh-CN" altLang="en-US" sz="2800" noProof="1" smtClean="0">
                <a:solidFill>
                  <a:srgbClr val="0000FF"/>
                </a:solidFill>
                <a:effectLst>
                  <a:outerShdw blurRad="38100" dist="38100" dir="2700000" algn="tl">
                    <a:srgbClr val="C0C0C0"/>
                  </a:outerShdw>
                </a:effectLst>
              </a:rPr>
              <a:t>思维导图</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507"/>
</p:tagLst>
</file>

<file path=ppt/tags/tag10.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2.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13.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507"/>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507"/>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507"/>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507"/>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77133"/>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77133"/>
</p:tagLst>
</file>

<file path=ppt/theme/theme1.xml><?xml version="1.0" encoding="utf-8"?>
<a:theme xmlns:a="http://schemas.openxmlformats.org/drawingml/2006/main" name="1_自定义设计方案">
  <a:themeElements>
    <a:clrScheme name="507.67">
      <a:dk1>
        <a:sysClr val="windowText" lastClr="000000"/>
      </a:dk1>
      <a:lt1>
        <a:sysClr val="window" lastClr="FFFFFF"/>
      </a:lt1>
      <a:dk2>
        <a:srgbClr val="44546A"/>
      </a:dk2>
      <a:lt2>
        <a:srgbClr val="E7E6E6"/>
      </a:lt2>
      <a:accent1>
        <a:srgbClr val="31699A"/>
      </a:accent1>
      <a:accent2>
        <a:srgbClr val="68CBC8"/>
      </a:accent2>
      <a:accent3>
        <a:srgbClr val="A5A5A5"/>
      </a:accent3>
      <a:accent4>
        <a:srgbClr val="FFC000"/>
      </a:accent4>
      <a:accent5>
        <a:srgbClr val="4472C4"/>
      </a:accent5>
      <a:accent6>
        <a:srgbClr val="70AD47"/>
      </a:accent6>
      <a:hlink>
        <a:srgbClr val="0563C1"/>
      </a:hlink>
      <a:folHlink>
        <a:srgbClr val="954F72"/>
      </a:folHlink>
    </a:clrScheme>
    <a:fontScheme name="自定义 58">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11481</Words>
  <Application>Microsoft Office PowerPoint</Application>
  <PresentationFormat>自定义</PresentationFormat>
  <Paragraphs>855</Paragraphs>
  <Slides>110</Slides>
  <Notes>6</Notes>
  <HiddenSlides>3</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110</vt:i4>
      </vt:variant>
    </vt:vector>
  </HeadingPairs>
  <TitlesOfParts>
    <vt:vector size="112" baseType="lpstr">
      <vt:lpstr>1_自定义设计方案</vt:lpstr>
      <vt:lpstr>Picture (Metafile)</vt:lpstr>
      <vt:lpstr>明确方向  讲究方法  提高实效</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（2016全国1卷第40题）阅读材料，完成下列要求。（25分） 材料一  清朝康、雍、乾长达一个多世纪中，社会总体稳定，清朝取消了人头税，根据耕地面积确定税额，减轻了下层百姓负担。农业上普遍采用了轮作、复种、多熟等农作制。玉米、甘薯等耐寒、耐旱、高产作物不断推广，人们将林木覆盖的山地和草原广为开垦。人口从清初的1．8亿增加到鸦片战争前夕的4亿之众，引起了一系列变化：一些地区“游手好闲者更数十倍于前”“田地贵少，寸土为金”；水土流失和草原沙化现象凸显；农业人均收益递减，各地民变此起彼伏。                                        ——摘编自李龙潜《明清经济史》 材料二  略 （1）根据材料一并结合所学知识，说明清中期人口膨胀的原因及其影响。（12分） （1）原因：统一与稳定；耕地面积增加；精耕细作；高产作物的推广；税收制度的变革。    影响：人地关系紧张；土地过度开发，环境破坏；贫困化，社会矛盾加剧。 </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方向+方法+落实</dc:title>
  <dc:creator>Administrator</dc:creator>
  <cp:lastModifiedBy>Administrator</cp:lastModifiedBy>
  <cp:revision>145</cp:revision>
  <dcterms:created xsi:type="dcterms:W3CDTF">2018-03-26T12:51:00Z</dcterms:created>
  <dcterms:modified xsi:type="dcterms:W3CDTF">2019-03-23T22:02:24Z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