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3" r:id="rId7"/>
    <p:sldId id="260" r:id="rId8"/>
    <p:sldId id="262" r:id="rId9"/>
    <p:sldId id="264" r:id="rId10"/>
    <p:sldId id="265" r:id="rId11"/>
  </p:sldIdLst>
  <p:sldSz cx="9144000" cy="5715000" type="screen16x1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074" y="-90"/>
      </p:cViewPr>
      <p:guideLst>
        <p:guide orient="horz" pos="18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775355"/>
            <a:ext cx="7772400" cy="1225021"/>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F4583DB5-48F3-4E5F-92D3-E52AE395BFD9}" type="datetimeFigureOut">
              <a:rPr lang="zh-CN" altLang="en-US" smtClean="0"/>
              <a:t>2019/4/29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2294535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4583DB5-48F3-4E5F-92D3-E52AE395BFD9}" type="datetimeFigureOut">
              <a:rPr lang="zh-CN" altLang="en-US" smtClean="0"/>
              <a:t>2019/4/29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2684686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28865"/>
            <a:ext cx="2057400" cy="4876271"/>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28865"/>
            <a:ext cx="6019800" cy="4876271"/>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4583DB5-48F3-4E5F-92D3-E52AE395BFD9}" type="datetimeFigureOut">
              <a:rPr lang="zh-CN" altLang="en-US" smtClean="0"/>
              <a:t>2019/4/29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3486108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F4583DB5-48F3-4E5F-92D3-E52AE395BFD9}" type="datetimeFigureOut">
              <a:rPr lang="zh-CN" altLang="en-US" smtClean="0"/>
              <a:t>2019/4/29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2077136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672417"/>
            <a:ext cx="7772400" cy="1135063"/>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F4583DB5-48F3-4E5F-92D3-E52AE395BFD9}" type="datetimeFigureOut">
              <a:rPr lang="zh-CN" altLang="en-US" smtClean="0"/>
              <a:t>2019/4/29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318427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4583DB5-48F3-4E5F-92D3-E52AE395BFD9}" type="datetimeFigureOut">
              <a:rPr lang="zh-CN" altLang="en-US" smtClean="0"/>
              <a:t>2019/4/29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2740030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F4583DB5-48F3-4E5F-92D3-E52AE395BFD9}" type="datetimeFigureOut">
              <a:rPr lang="zh-CN" altLang="en-US" smtClean="0"/>
              <a:t>2019/4/29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3504909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F4583DB5-48F3-4E5F-92D3-E52AE395BFD9}" type="datetimeFigureOut">
              <a:rPr lang="zh-CN" altLang="en-US" smtClean="0"/>
              <a:t>2019/4/29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909293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4583DB5-48F3-4E5F-92D3-E52AE395BFD9}" type="datetimeFigureOut">
              <a:rPr lang="zh-CN" altLang="en-US" smtClean="0"/>
              <a:t>2019/4/29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3107545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27542"/>
            <a:ext cx="3008313" cy="968375"/>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F4583DB5-48F3-4E5F-92D3-E52AE395BFD9}" type="datetimeFigureOut">
              <a:rPr lang="zh-CN" altLang="en-US" smtClean="0"/>
              <a:t>2019/4/29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1291842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000500"/>
            <a:ext cx="5486400" cy="472282"/>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F4583DB5-48F3-4E5F-92D3-E52AE395BFD9}" type="datetimeFigureOut">
              <a:rPr lang="zh-CN" altLang="en-US" smtClean="0"/>
              <a:t>2019/4/29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357463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F4583DB5-48F3-4E5F-92D3-E52AE395BFD9}" type="datetimeFigureOut">
              <a:rPr lang="zh-CN" altLang="en-US" smtClean="0"/>
              <a:t>2019/4/29</a:t>
            </a:fld>
            <a:endParaRPr lang="zh-CN" altLang="en-US"/>
          </a:p>
        </p:txBody>
      </p:sp>
      <p:sp>
        <p:nvSpPr>
          <p:cNvPr id="5" name="页脚占位符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E8E83BF9-46C7-4348-83D6-6C7A2CAB31E7}" type="slidenum">
              <a:rPr lang="zh-CN" altLang="en-US" smtClean="0"/>
              <a:t>‹#›</a:t>
            </a:fld>
            <a:endParaRPr lang="zh-CN" altLang="en-US"/>
          </a:p>
        </p:txBody>
      </p:sp>
    </p:spTree>
    <p:extLst>
      <p:ext uri="{BB962C8B-B14F-4D97-AF65-F5344CB8AC3E}">
        <p14:creationId xmlns:p14="http://schemas.microsoft.com/office/powerpoint/2010/main" val="193728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a:xfrm>
            <a:off x="2771800" y="3721596"/>
            <a:ext cx="3600400" cy="648072"/>
          </a:xfrm>
        </p:spPr>
        <p:txBody>
          <a:bodyPr/>
          <a:lstStyle/>
          <a:p>
            <a:r>
              <a:rPr lang="en-US" altLang="zh-CN" dirty="0" smtClean="0"/>
              <a:t>2009.4.28</a:t>
            </a:r>
            <a:endParaRPr lang="zh-CN" altLang="en-US" dirty="0"/>
          </a:p>
        </p:txBody>
      </p:sp>
      <p:sp>
        <p:nvSpPr>
          <p:cNvPr id="4" name="标题 1"/>
          <p:cNvSpPr txBox="1">
            <a:spLocks/>
          </p:cNvSpPr>
          <p:nvPr/>
        </p:nvSpPr>
        <p:spPr>
          <a:xfrm>
            <a:off x="1259632" y="1921396"/>
            <a:ext cx="6203032" cy="12241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sz="5400" b="1" dirty="0" smtClean="0">
                <a:solidFill>
                  <a:srgbClr val="0033CC"/>
                </a:solidFill>
                <a:latin typeface="微软雅黑" pitchFamily="34" charset="-122"/>
                <a:ea typeface="微软雅黑" pitchFamily="34" charset="-122"/>
              </a:rPr>
              <a:t>历史人物评说解题指导</a:t>
            </a:r>
            <a:endParaRPr lang="zh-CN" altLang="en-US" sz="5400" b="1" dirty="0">
              <a:solidFill>
                <a:srgbClr val="0033CC"/>
              </a:solidFill>
              <a:latin typeface="微软雅黑" pitchFamily="34" charset="-122"/>
              <a:ea typeface="微软雅黑" pitchFamily="34" charset="-122"/>
            </a:endParaRPr>
          </a:p>
        </p:txBody>
      </p:sp>
      <p:pic>
        <p:nvPicPr>
          <p:cNvPr id="4097" name="Picture 1" descr="C:\Users\Administrator\AppData\Roaming\Tencent\Users\165516875\QQ\WinTemp\RichOle\JH[$6L[GBU337C_03J]Q{X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298" y="409228"/>
            <a:ext cx="1276350" cy="1162050"/>
          </a:xfrm>
          <a:prstGeom prst="rect">
            <a:avLst/>
          </a:prstGeom>
          <a:noFill/>
          <a:extLst>
            <a:ext uri="{909E8E84-426E-40DD-AFC4-6F175D3DCCD1}">
              <a14:hiddenFill xmlns:a14="http://schemas.microsoft.com/office/drawing/2010/main">
                <a:solidFill>
                  <a:srgbClr val="FFFFFF"/>
                </a:solidFill>
              </a14:hiddenFill>
            </a:ext>
          </a:extLst>
        </p:spPr>
      </p:pic>
      <p:sp>
        <p:nvSpPr>
          <p:cNvPr id="5" name="矩形 4"/>
          <p:cNvSpPr/>
          <p:nvPr/>
        </p:nvSpPr>
        <p:spPr>
          <a:xfrm>
            <a:off x="1475656" y="771009"/>
            <a:ext cx="1569660" cy="646331"/>
          </a:xfrm>
          <a:prstGeom prst="rect">
            <a:avLst/>
          </a:prstGeom>
        </p:spPr>
        <p:txBody>
          <a:bodyPr wrap="none">
            <a:spAutoFit/>
          </a:bodyPr>
          <a:lstStyle/>
          <a:p>
            <a:r>
              <a:rPr lang="zh-CN" altLang="en-US" sz="3600" b="1" dirty="0">
                <a:solidFill>
                  <a:schemeClr val="accent3">
                    <a:lumMod val="75000"/>
                  </a:schemeClr>
                </a:solidFill>
                <a:latin typeface="微软雅黑" pitchFamily="34" charset="-122"/>
                <a:ea typeface="微软雅黑" pitchFamily="34" charset="-122"/>
              </a:rPr>
              <a:t>选修</a:t>
            </a:r>
            <a:r>
              <a:rPr lang="zh-CN" altLang="en-US" sz="3600" b="1" dirty="0" smtClean="0">
                <a:solidFill>
                  <a:schemeClr val="accent3">
                    <a:lumMod val="75000"/>
                  </a:schemeClr>
                </a:solidFill>
                <a:latin typeface="微软雅黑" pitchFamily="34" charset="-122"/>
                <a:ea typeface="微软雅黑" pitchFamily="34" charset="-122"/>
              </a:rPr>
              <a:t>四</a:t>
            </a:r>
            <a:endParaRPr lang="zh-CN" altLang="en-US" sz="3600" dirty="0">
              <a:solidFill>
                <a:schemeClr val="accent3">
                  <a:lumMod val="75000"/>
                </a:schemeClr>
              </a:solidFill>
            </a:endParaRPr>
          </a:p>
        </p:txBody>
      </p:sp>
    </p:spTree>
    <p:extLst>
      <p:ext uri="{BB962C8B-B14F-4D97-AF65-F5344CB8AC3E}">
        <p14:creationId xmlns:p14="http://schemas.microsoft.com/office/powerpoint/2010/main" val="35199598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7544" y="409228"/>
            <a:ext cx="8229600" cy="3771636"/>
          </a:xfrm>
        </p:spPr>
        <p:txBody>
          <a:bodyPr>
            <a:normAutofit fontScale="55000" lnSpcReduction="20000"/>
          </a:bodyPr>
          <a:lstStyle/>
          <a:p>
            <a:pPr marL="0" indent="0">
              <a:buNone/>
            </a:pPr>
            <a:r>
              <a:rPr lang="en-US" altLang="zh-CN" b="1" dirty="0" smtClean="0">
                <a:solidFill>
                  <a:srgbClr val="FF0000"/>
                </a:solidFill>
                <a:latin typeface="方正粗黑宋简体" pitchFamily="2" charset="-122"/>
                <a:ea typeface="方正粗黑宋简体" pitchFamily="2" charset="-122"/>
              </a:rPr>
              <a:t> </a:t>
            </a:r>
            <a:r>
              <a:rPr lang="zh-CN" altLang="en-US" b="1" dirty="0" smtClean="0">
                <a:solidFill>
                  <a:srgbClr val="FF0000"/>
                </a:solidFill>
                <a:latin typeface="方正粗黑宋简体" pitchFamily="2" charset="-122"/>
                <a:ea typeface="方正粗黑宋简体" pitchFamily="2" charset="-122"/>
              </a:rPr>
              <a:t>例</a:t>
            </a:r>
            <a:r>
              <a:rPr lang="en-US" altLang="zh-CN" b="1" dirty="0" smtClean="0">
                <a:solidFill>
                  <a:srgbClr val="FF0000"/>
                </a:solidFill>
                <a:latin typeface="方正粗黑宋简体" pitchFamily="2" charset="-122"/>
                <a:ea typeface="方正粗黑宋简体" pitchFamily="2" charset="-122"/>
              </a:rPr>
              <a:t>6     </a:t>
            </a:r>
            <a:r>
              <a:rPr lang="zh-CN" altLang="zh-CN" b="1" dirty="0" smtClean="0">
                <a:latin typeface="楷体" pitchFamily="49" charset="-122"/>
                <a:ea typeface="楷体" pitchFamily="49" charset="-122"/>
              </a:rPr>
              <a:t>佛罗伦萨·南丁格尔</a:t>
            </a:r>
            <a:r>
              <a:rPr lang="zh-CN" altLang="zh-CN" b="1" dirty="0">
                <a:latin typeface="楷体" pitchFamily="49" charset="-122"/>
                <a:ea typeface="楷体" pitchFamily="49" charset="-122"/>
              </a:rPr>
              <a:t>（</a:t>
            </a:r>
            <a:r>
              <a:rPr lang="en-US" altLang="zh-CN" b="1" dirty="0">
                <a:latin typeface="楷体" pitchFamily="49" charset="-122"/>
                <a:ea typeface="楷体" pitchFamily="49" charset="-122"/>
              </a:rPr>
              <a:t>1820</a:t>
            </a:r>
            <a:r>
              <a:rPr lang="zh-CN" altLang="zh-CN" b="1" dirty="0">
                <a:latin typeface="楷体" pitchFamily="49" charset="-122"/>
                <a:ea typeface="楷体" pitchFamily="49" charset="-122"/>
              </a:rPr>
              <a:t>—</a:t>
            </a:r>
            <a:r>
              <a:rPr lang="en-US" altLang="zh-CN" b="1" dirty="0">
                <a:latin typeface="楷体" pitchFamily="49" charset="-122"/>
                <a:ea typeface="楷体" pitchFamily="49" charset="-122"/>
              </a:rPr>
              <a:t>1910</a:t>
            </a:r>
            <a:r>
              <a:rPr lang="zh-CN" altLang="zh-CN" b="1" dirty="0">
                <a:latin typeface="楷体" pitchFamily="49" charset="-122"/>
                <a:ea typeface="楷体" pitchFamily="49" charset="-122"/>
              </a:rPr>
              <a:t>年），出生于英国上流社会家庭。</a:t>
            </a:r>
            <a:r>
              <a:rPr lang="en-US" altLang="zh-CN" b="1" dirty="0">
                <a:latin typeface="楷体" pitchFamily="49" charset="-122"/>
                <a:ea typeface="楷体" pitchFamily="49" charset="-122"/>
              </a:rPr>
              <a:t>19</a:t>
            </a:r>
            <a:r>
              <a:rPr lang="zh-CN" altLang="zh-CN" b="1" dirty="0">
                <a:latin typeface="楷体" pitchFamily="49" charset="-122"/>
                <a:ea typeface="楷体" pitchFamily="49" charset="-122"/>
              </a:rPr>
              <a:t>世纪四五十年代，伦敦郊区贫民窟频繁发生霍乱等瘟疫，人们对于“医院”“护理”这样的字眼一向避而不谈，因为都是一些很可怕、很丢脸的事情。医院几乎就是不幸、堕落、混乱的代名词。由于缺少必要的管理，它有时就像疯人院。</a:t>
            </a:r>
          </a:p>
          <a:p>
            <a:pPr marL="0" indent="0">
              <a:buNone/>
            </a:pPr>
            <a:r>
              <a:rPr lang="en-US" altLang="zh-CN" b="1" dirty="0" smtClean="0">
                <a:latin typeface="楷体" pitchFamily="49" charset="-122"/>
                <a:ea typeface="楷体" pitchFamily="49" charset="-122"/>
              </a:rPr>
              <a:t>        </a:t>
            </a:r>
            <a:r>
              <a:rPr lang="zh-CN" altLang="zh-CN" b="1" dirty="0" smtClean="0">
                <a:latin typeface="楷体" pitchFamily="49" charset="-122"/>
                <a:ea typeface="楷体" pitchFamily="49" charset="-122"/>
              </a:rPr>
              <a:t>南丁格尔</a:t>
            </a:r>
            <a:r>
              <a:rPr lang="zh-CN" altLang="zh-CN" b="1" dirty="0">
                <a:latin typeface="楷体" pitchFamily="49" charset="-122"/>
                <a:ea typeface="楷体" pitchFamily="49" charset="-122"/>
              </a:rPr>
              <a:t>不顾家人反对毅然投身护理事业。</a:t>
            </a:r>
            <a:r>
              <a:rPr lang="en-US" altLang="zh-CN" b="1" dirty="0">
                <a:latin typeface="楷体" pitchFamily="49" charset="-122"/>
                <a:ea typeface="楷体" pitchFamily="49" charset="-122"/>
              </a:rPr>
              <a:t>1854</a:t>
            </a:r>
            <a:r>
              <a:rPr lang="zh-CN" altLang="zh-CN" b="1" dirty="0">
                <a:latin typeface="楷体" pitchFamily="49" charset="-122"/>
                <a:ea typeface="楷体" pitchFamily="49" charset="-122"/>
              </a:rPr>
              <a:t>年她到克里米亚野战医院工作，被战地士兵称为“克里米亚的天使”和“提灯天使”。</a:t>
            </a:r>
            <a:r>
              <a:rPr lang="en-US" altLang="zh-CN" b="1" dirty="0">
                <a:latin typeface="楷体" pitchFamily="49" charset="-122"/>
                <a:ea typeface="楷体" pitchFamily="49" charset="-122"/>
              </a:rPr>
              <a:t>1860</a:t>
            </a:r>
            <a:r>
              <a:rPr lang="zh-CN" altLang="zh-CN" b="1" dirty="0">
                <a:latin typeface="楷体" pitchFamily="49" charset="-122"/>
                <a:ea typeface="楷体" pitchFamily="49" charset="-122"/>
              </a:rPr>
              <a:t>年，她创建了世界上第一所正规的护士学校，她的办学思想传到欧美及亚洲各国，护理学也成为一门学科。</a:t>
            </a:r>
            <a:r>
              <a:rPr lang="en-US" altLang="zh-CN" b="1" dirty="0">
                <a:latin typeface="楷体" pitchFamily="49" charset="-122"/>
                <a:ea typeface="楷体" pitchFamily="49" charset="-122"/>
              </a:rPr>
              <a:t>1863</a:t>
            </a:r>
            <a:r>
              <a:rPr lang="zh-CN" altLang="zh-CN" b="1" dirty="0">
                <a:latin typeface="楷体" pitchFamily="49" charset="-122"/>
                <a:ea typeface="楷体" pitchFamily="49" charset="-122"/>
              </a:rPr>
              <a:t>年，疾病命名与分类混淆不清，各地医院各自为政。南丁格尔制定了医疗统计标准模式，被英国各医院相继采用。</a:t>
            </a:r>
            <a:r>
              <a:rPr lang="en-US" altLang="zh-CN" b="1" dirty="0">
                <a:latin typeface="楷体" pitchFamily="49" charset="-122"/>
                <a:ea typeface="楷体" pitchFamily="49" charset="-122"/>
              </a:rPr>
              <a:t>1912</a:t>
            </a:r>
            <a:r>
              <a:rPr lang="zh-CN" altLang="zh-CN" b="1" dirty="0">
                <a:latin typeface="楷体" pitchFamily="49" charset="-122"/>
                <a:ea typeface="楷体" pitchFamily="49" charset="-122"/>
              </a:rPr>
              <a:t>年国际红十字大会首次颁发国际护理界的最高荣誉奖——南丁格尔奖章，以表彰为护理事业做出卓越贡献的医护人员。</a:t>
            </a:r>
          </a:p>
          <a:p>
            <a:pPr marL="0" indent="0">
              <a:buNone/>
            </a:pPr>
            <a:r>
              <a:rPr lang="en-US" altLang="zh-CN" b="1" dirty="0" smtClean="0">
                <a:latin typeface="楷体" pitchFamily="49" charset="-122"/>
                <a:ea typeface="楷体" pitchFamily="49" charset="-122"/>
              </a:rPr>
              <a:t>             ——</a:t>
            </a:r>
            <a:r>
              <a:rPr lang="zh-CN" altLang="zh-CN" b="1" dirty="0">
                <a:latin typeface="楷体" pitchFamily="49" charset="-122"/>
                <a:ea typeface="楷体" pitchFamily="49" charset="-122"/>
              </a:rPr>
              <a:t>摘编自（英）安妮·马修森《佛罗伦萨·南丁格尔传》</a:t>
            </a:r>
          </a:p>
          <a:p>
            <a:pPr marL="0" indent="0">
              <a:buNone/>
            </a:pPr>
            <a:r>
              <a:rPr lang="zh-CN" altLang="zh-CN" b="1" dirty="0">
                <a:solidFill>
                  <a:srgbClr val="0033CC"/>
                </a:solidFill>
              </a:rPr>
              <a:t>（</a:t>
            </a:r>
            <a:r>
              <a:rPr lang="en-US" altLang="zh-CN" b="1" dirty="0">
                <a:solidFill>
                  <a:srgbClr val="0033CC"/>
                </a:solidFill>
              </a:rPr>
              <a:t>1</a:t>
            </a:r>
            <a:r>
              <a:rPr lang="zh-CN" altLang="zh-CN" b="1" dirty="0">
                <a:solidFill>
                  <a:srgbClr val="0033CC"/>
                </a:solidFill>
              </a:rPr>
              <a:t>）根据材料并结合所学知识，指出南丁格尔投身护理事业的时代背景。</a:t>
            </a:r>
          </a:p>
          <a:p>
            <a:pPr marL="0" indent="0">
              <a:buNone/>
            </a:pPr>
            <a:r>
              <a:rPr lang="zh-CN" altLang="zh-CN" b="1" dirty="0">
                <a:solidFill>
                  <a:srgbClr val="0033CC"/>
                </a:solidFill>
              </a:rPr>
              <a:t>（</a:t>
            </a:r>
            <a:r>
              <a:rPr lang="en-US" altLang="zh-CN" b="1" dirty="0">
                <a:solidFill>
                  <a:srgbClr val="0033CC"/>
                </a:solidFill>
              </a:rPr>
              <a:t>2</a:t>
            </a:r>
            <a:r>
              <a:rPr lang="zh-CN" altLang="zh-CN" b="1" dirty="0">
                <a:solidFill>
                  <a:srgbClr val="0033CC"/>
                </a:solidFill>
              </a:rPr>
              <a:t>）根据材料并结合所学知识，概括南丁格尔对现代医学发展的贡献。</a:t>
            </a:r>
          </a:p>
          <a:p>
            <a:endParaRPr lang="zh-CN" altLang="en-US" dirty="0"/>
          </a:p>
        </p:txBody>
      </p:sp>
      <p:pic>
        <p:nvPicPr>
          <p:cNvPr id="3075" name="Picture 3" descr="C:\Users\Administrator\AppData\Roaming\Tencent\Users\165516875\QQ\WinTemp\RichOle\GBG$52@XS_38RLFFR@J){[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836" y="4005808"/>
            <a:ext cx="7048500" cy="7239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Administrator\AppData\Roaming\Tencent\Users\165516875\QQ\WinTemp\RichOle\4HA2DTW%S@9@DWT_5)QU]$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708" y="4677033"/>
            <a:ext cx="7324725" cy="695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3953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 calcmode="lin" valueType="num">
                                      <p:cBhvr additive="base">
                                        <p:cTn id="7" dur="500" fill="hold"/>
                                        <p:tgtEl>
                                          <p:spTgt spid="3075"/>
                                        </p:tgtEl>
                                        <p:attrNameLst>
                                          <p:attrName>ppt_x</p:attrName>
                                        </p:attrNameLst>
                                      </p:cBhvr>
                                      <p:tavLst>
                                        <p:tav tm="0">
                                          <p:val>
                                            <p:strVal val="#ppt_x"/>
                                          </p:val>
                                        </p:tav>
                                        <p:tav tm="100000">
                                          <p:val>
                                            <p:strVal val="#ppt_x"/>
                                          </p:val>
                                        </p:tav>
                                      </p:tavLst>
                                    </p:anim>
                                    <p:anim calcmode="lin" valueType="num">
                                      <p:cBhvr additive="base">
                                        <p:cTn id="8" dur="500" fill="hold"/>
                                        <p:tgtEl>
                                          <p:spTgt spid="307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6"/>
                                        </p:tgtEl>
                                        <p:attrNameLst>
                                          <p:attrName>style.visibility</p:attrName>
                                        </p:attrNameLst>
                                      </p:cBhvr>
                                      <p:to>
                                        <p:strVal val="visible"/>
                                      </p:to>
                                    </p:set>
                                    <p:anim calcmode="lin" valueType="num">
                                      <p:cBhvr additive="base">
                                        <p:cTn id="13" dur="500" fill="hold"/>
                                        <p:tgtEl>
                                          <p:spTgt spid="3076"/>
                                        </p:tgtEl>
                                        <p:attrNameLst>
                                          <p:attrName>ppt_x</p:attrName>
                                        </p:attrNameLst>
                                      </p:cBhvr>
                                      <p:tavLst>
                                        <p:tav tm="0">
                                          <p:val>
                                            <p:strVal val="#ppt_x"/>
                                          </p:val>
                                        </p:tav>
                                        <p:tav tm="100000">
                                          <p:val>
                                            <p:strVal val="#ppt_x"/>
                                          </p:val>
                                        </p:tav>
                                      </p:tavLst>
                                    </p:anim>
                                    <p:anim calcmode="lin" valueType="num">
                                      <p:cBhvr additive="base">
                                        <p:cTn id="14" dur="500" fill="hold"/>
                                        <p:tgtEl>
                                          <p:spTgt spid="30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28865"/>
            <a:ext cx="2026568" cy="684419"/>
          </a:xfr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0">
            <a:schemeClr val="dk1"/>
          </a:lnRef>
          <a:fillRef idx="3">
            <a:schemeClr val="dk1"/>
          </a:fillRef>
          <a:effectRef idx="3">
            <a:schemeClr val="dk1"/>
          </a:effectRef>
          <a:fontRef idx="minor">
            <a:schemeClr val="lt1"/>
          </a:fontRef>
        </p:style>
        <p:txBody>
          <a:bodyPr>
            <a:normAutofit/>
          </a:bodyPr>
          <a:lstStyle/>
          <a:p>
            <a:pPr algn="l"/>
            <a:r>
              <a:rPr lang="zh-CN" altLang="en-US" sz="3600" b="1" dirty="0" smtClean="0"/>
              <a:t>基本情况</a:t>
            </a:r>
            <a:endParaRPr lang="zh-CN" altLang="en-US" sz="3600" b="1" dirty="0"/>
          </a:p>
        </p:txBody>
      </p:sp>
      <p:sp>
        <p:nvSpPr>
          <p:cNvPr id="3" name="内容占位符 2"/>
          <p:cNvSpPr>
            <a:spLocks noGrp="1"/>
          </p:cNvSpPr>
          <p:nvPr>
            <p:ph idx="1"/>
          </p:nvPr>
        </p:nvSpPr>
        <p:spPr/>
        <p:txBody>
          <a:bodyPr>
            <a:normAutofit fontScale="70000" lnSpcReduction="20000"/>
          </a:bodyPr>
          <a:lstStyle/>
          <a:p>
            <a:pPr marL="0" indent="0" fontAlgn="b">
              <a:buNone/>
            </a:pPr>
            <a:r>
              <a:rPr lang="en-US" altLang="zh-CN" b="1" dirty="0" smtClean="0">
                <a:solidFill>
                  <a:srgbClr val="C00000"/>
                </a:solidFill>
                <a:latin typeface="微软雅黑" pitchFamily="34" charset="-122"/>
                <a:ea typeface="微软雅黑" pitchFamily="34" charset="-122"/>
              </a:rPr>
              <a:t>1</a:t>
            </a:r>
            <a:r>
              <a:rPr lang="zh-CN" altLang="en-US" b="1" dirty="0" smtClean="0">
                <a:solidFill>
                  <a:srgbClr val="C00000"/>
                </a:solidFill>
                <a:latin typeface="微软雅黑" pitchFamily="34" charset="-122"/>
                <a:ea typeface="微软雅黑" pitchFamily="34" charset="-122"/>
              </a:rPr>
              <a:t>、考试方向：</a:t>
            </a:r>
            <a:r>
              <a:rPr lang="zh-CN" altLang="zh-CN" b="1" dirty="0" smtClean="0"/>
              <a:t>具有</a:t>
            </a:r>
            <a:r>
              <a:rPr lang="zh-CN" altLang="zh-CN" b="1" dirty="0"/>
              <a:t>较强的人文教育功能</a:t>
            </a:r>
            <a:r>
              <a:rPr lang="zh-CN" altLang="zh-CN" b="1" dirty="0" smtClean="0"/>
              <a:t>，</a:t>
            </a:r>
            <a:r>
              <a:rPr lang="zh-CN" altLang="en-US" b="1" dirty="0" smtClean="0"/>
              <a:t>在</a:t>
            </a:r>
            <a:r>
              <a:rPr lang="zh-CN" altLang="zh-CN" b="1" dirty="0" smtClean="0"/>
              <a:t>高考</a:t>
            </a:r>
            <a:r>
              <a:rPr lang="zh-CN" altLang="zh-CN" b="1" dirty="0"/>
              <a:t>试卷</a:t>
            </a:r>
            <a:r>
              <a:rPr lang="zh-CN" altLang="zh-CN" b="1" dirty="0" smtClean="0"/>
              <a:t>中以</a:t>
            </a:r>
            <a:r>
              <a:rPr lang="zh-CN" altLang="zh-CN" b="1" dirty="0"/>
              <a:t>选</a:t>
            </a:r>
            <a:r>
              <a:rPr lang="zh-CN" altLang="zh-CN" b="1" dirty="0" smtClean="0"/>
              <a:t>考方式</a:t>
            </a:r>
            <a:r>
              <a:rPr lang="zh-CN" altLang="zh-CN" b="1" dirty="0"/>
              <a:t>出现。高考考查的重点内容包括古今中外的政治家、哲学家和革命家等</a:t>
            </a:r>
            <a:r>
              <a:rPr lang="zh-CN" altLang="zh-CN" b="1" dirty="0" smtClean="0"/>
              <a:t>。</a:t>
            </a:r>
            <a:endParaRPr lang="en-US" altLang="zh-CN" b="1" dirty="0" smtClean="0"/>
          </a:p>
          <a:p>
            <a:pPr marL="0" indent="0" fontAlgn="b">
              <a:buNone/>
            </a:pPr>
            <a:r>
              <a:rPr lang="en-US" altLang="zh-CN" b="1" dirty="0" smtClean="0">
                <a:solidFill>
                  <a:srgbClr val="C00000"/>
                </a:solidFill>
                <a:latin typeface="微软雅黑" pitchFamily="34" charset="-122"/>
                <a:ea typeface="微软雅黑" pitchFamily="34" charset="-122"/>
              </a:rPr>
              <a:t>2</a:t>
            </a:r>
            <a:r>
              <a:rPr lang="zh-CN" altLang="en-US" b="1" dirty="0" smtClean="0">
                <a:solidFill>
                  <a:srgbClr val="C00000"/>
                </a:solidFill>
                <a:latin typeface="微软雅黑" pitchFamily="34" charset="-122"/>
                <a:ea typeface="微软雅黑" pitchFamily="34" charset="-122"/>
              </a:rPr>
              <a:t>、</a:t>
            </a:r>
            <a:r>
              <a:rPr lang="zh-CN" altLang="zh-CN" b="1" dirty="0" smtClean="0">
                <a:solidFill>
                  <a:srgbClr val="C00000"/>
                </a:solidFill>
                <a:latin typeface="微软雅黑" pitchFamily="34" charset="-122"/>
                <a:ea typeface="微软雅黑" pitchFamily="34" charset="-122"/>
              </a:rPr>
              <a:t>命题特点：</a:t>
            </a:r>
            <a:endParaRPr lang="zh-CN" altLang="zh-CN" b="1" dirty="0">
              <a:solidFill>
                <a:srgbClr val="C00000"/>
              </a:solidFill>
              <a:latin typeface="微软雅黑" pitchFamily="34" charset="-122"/>
              <a:ea typeface="微软雅黑" pitchFamily="34" charset="-122"/>
            </a:endParaRPr>
          </a:p>
          <a:p>
            <a:pPr marL="0" indent="0">
              <a:buNone/>
            </a:pPr>
            <a:r>
              <a:rPr lang="zh-CN" altLang="zh-CN" b="1" dirty="0"/>
              <a:t>（</a:t>
            </a:r>
            <a:r>
              <a:rPr lang="en-US" altLang="zh-CN" b="1" dirty="0"/>
              <a:t>1</a:t>
            </a:r>
            <a:r>
              <a:rPr lang="zh-CN" altLang="zh-CN" b="1" dirty="0"/>
              <a:t>）突出考查中国古代的政治家和近代中外的政治家推行的政策及对其影响的评价</a:t>
            </a:r>
            <a:r>
              <a:rPr lang="zh-CN" altLang="zh-CN" b="1" dirty="0" smtClean="0"/>
              <a:t>；</a:t>
            </a:r>
            <a:endParaRPr lang="en-US" altLang="zh-CN" b="1" dirty="0" smtClean="0"/>
          </a:p>
          <a:p>
            <a:pPr marL="0" indent="0">
              <a:buNone/>
            </a:pPr>
            <a:r>
              <a:rPr lang="zh-CN" altLang="zh-CN" b="1" dirty="0" smtClean="0"/>
              <a:t>（</a:t>
            </a:r>
            <a:r>
              <a:rPr lang="en-US" altLang="zh-CN" b="1" dirty="0"/>
              <a:t>2</a:t>
            </a:r>
            <a:r>
              <a:rPr lang="zh-CN" altLang="zh-CN" b="1" dirty="0"/>
              <a:t>）难度不大</a:t>
            </a:r>
            <a:r>
              <a:rPr lang="zh-CN" altLang="zh-CN" b="1" dirty="0" smtClean="0"/>
              <a:t>；</a:t>
            </a:r>
            <a:endParaRPr lang="en-US" altLang="zh-CN" b="1" dirty="0" smtClean="0"/>
          </a:p>
          <a:p>
            <a:pPr marL="0" indent="0">
              <a:buNone/>
            </a:pPr>
            <a:r>
              <a:rPr lang="zh-CN" altLang="zh-CN" b="1" dirty="0" smtClean="0"/>
              <a:t>（</a:t>
            </a:r>
            <a:r>
              <a:rPr lang="en-US" altLang="zh-CN" b="1" dirty="0"/>
              <a:t>3</a:t>
            </a:r>
            <a:r>
              <a:rPr lang="zh-CN" altLang="zh-CN" b="1" dirty="0"/>
              <a:t>）命题角度具体化，结合具体内容进行考查</a:t>
            </a:r>
            <a:r>
              <a:rPr lang="zh-CN" altLang="zh-CN" b="1" dirty="0" smtClean="0"/>
              <a:t>。</a:t>
            </a:r>
            <a:endParaRPr lang="en-US" altLang="zh-CN" b="1" dirty="0" smtClean="0"/>
          </a:p>
          <a:p>
            <a:pPr marL="0" indent="0">
              <a:buNone/>
            </a:pPr>
            <a:r>
              <a:rPr lang="en-US" altLang="zh-CN" b="1" dirty="0" smtClean="0">
                <a:solidFill>
                  <a:srgbClr val="C00000"/>
                </a:solidFill>
                <a:latin typeface="微软雅黑" pitchFamily="34" charset="-122"/>
                <a:ea typeface="微软雅黑" pitchFamily="34" charset="-122"/>
              </a:rPr>
              <a:t>3</a:t>
            </a:r>
            <a:r>
              <a:rPr lang="zh-CN" altLang="en-US" b="1" dirty="0" smtClean="0">
                <a:solidFill>
                  <a:srgbClr val="C00000"/>
                </a:solidFill>
                <a:latin typeface="微软雅黑" pitchFamily="34" charset="-122"/>
                <a:ea typeface="微软雅黑" pitchFamily="34" charset="-122"/>
              </a:rPr>
              <a:t>、</a:t>
            </a:r>
            <a:r>
              <a:rPr lang="zh-CN" altLang="zh-CN" b="1" dirty="0" smtClean="0">
                <a:solidFill>
                  <a:srgbClr val="C00000"/>
                </a:solidFill>
                <a:latin typeface="微软雅黑" pitchFamily="34" charset="-122"/>
                <a:ea typeface="微软雅黑" pitchFamily="34" charset="-122"/>
              </a:rPr>
              <a:t>备考注意</a:t>
            </a:r>
            <a:r>
              <a:rPr lang="zh-CN" altLang="zh-CN" b="1" dirty="0">
                <a:solidFill>
                  <a:srgbClr val="C00000"/>
                </a:solidFill>
                <a:latin typeface="微软雅黑" pitchFamily="34" charset="-122"/>
                <a:ea typeface="微软雅黑" pitchFamily="34" charset="-122"/>
              </a:rPr>
              <a:t>三点：</a:t>
            </a:r>
            <a:r>
              <a:rPr lang="zh-CN" altLang="zh-CN" b="1" dirty="0"/>
              <a:t>一是要重视基础知识；二是要注意重要历史人物在历史上的贡献及其在社会发展中的作用和影响；三是要注意发散思维，注意多角度梳理总结</a:t>
            </a:r>
            <a:r>
              <a:rPr lang="zh-CN" altLang="zh-CN" b="1" dirty="0" smtClean="0"/>
              <a:t>。</a:t>
            </a:r>
            <a:endParaRPr lang="zh-CN" altLang="en-US" b="1" dirty="0"/>
          </a:p>
        </p:txBody>
      </p:sp>
    </p:spTree>
    <p:extLst>
      <p:ext uri="{BB962C8B-B14F-4D97-AF65-F5344CB8AC3E}">
        <p14:creationId xmlns:p14="http://schemas.microsoft.com/office/powerpoint/2010/main" val="16551041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877281"/>
            <a:ext cx="8229600" cy="3420380"/>
          </a:xfrm>
        </p:spPr>
        <p:txBody>
          <a:bodyPr>
            <a:normAutofit fontScale="55000" lnSpcReduction="20000"/>
          </a:bodyPr>
          <a:lstStyle/>
          <a:p>
            <a:pPr marL="0" indent="0">
              <a:buNone/>
            </a:pPr>
            <a:r>
              <a:rPr lang="en-US" altLang="zh-CN" b="1" dirty="0"/>
              <a:t> </a:t>
            </a:r>
            <a:r>
              <a:rPr lang="en-US" altLang="zh-CN" b="1" dirty="0" smtClean="0"/>
              <a:t> 1</a:t>
            </a:r>
            <a:r>
              <a:rPr lang="zh-CN" altLang="en-US" b="1" dirty="0" smtClean="0"/>
              <a:t>、</a:t>
            </a:r>
            <a:r>
              <a:rPr lang="en-US" altLang="zh-CN" b="1" dirty="0" smtClean="0"/>
              <a:t>    </a:t>
            </a:r>
            <a:r>
              <a:rPr lang="en-US" altLang="zh-CN" b="1" dirty="0" smtClean="0">
                <a:latin typeface="楷体" pitchFamily="49" charset="-122"/>
                <a:ea typeface="楷体" pitchFamily="49" charset="-122"/>
              </a:rPr>
              <a:t>(2016</a:t>
            </a:r>
            <a:r>
              <a:rPr lang="en-US" altLang="zh-CN" b="1" dirty="0">
                <a:latin typeface="楷体" pitchFamily="49" charset="-122"/>
                <a:ea typeface="楷体" pitchFamily="49" charset="-122"/>
              </a:rPr>
              <a:t>·</a:t>
            </a:r>
            <a:r>
              <a:rPr lang="zh-CN" altLang="en-US" b="1" dirty="0">
                <a:latin typeface="楷体" pitchFamily="49" charset="-122"/>
                <a:ea typeface="楷体" pitchFamily="49" charset="-122"/>
              </a:rPr>
              <a:t>全国</a:t>
            </a:r>
            <a:r>
              <a:rPr lang="en-US" altLang="zh-CN" b="1" dirty="0">
                <a:latin typeface="楷体" pitchFamily="49" charset="-122"/>
                <a:ea typeface="楷体" pitchFamily="49" charset="-122"/>
              </a:rPr>
              <a:t>)</a:t>
            </a:r>
            <a:r>
              <a:rPr lang="zh-CN" altLang="en-US" b="1" dirty="0">
                <a:latin typeface="楷体" pitchFamily="49" charset="-122"/>
                <a:ea typeface="楷体" pitchFamily="49" charset="-122"/>
              </a:rPr>
              <a:t>材料　郑板桥，清代杰出的艺术家、文学家，为“扬州八怪”的代表人物。他从小生长在农村，历经康、雍、乾三代。郑板桥提倡“文必切于日用”“笔墨之外有主张”，反对“皆拾古人之唾余”。他说：“千古好文章，只是即景即情，得事得理，固不必引经断律。”郑板桥一生最爱画兰、竹、石，其画构图简单、主题鲜明，诗、书、画、印完美结合。他尤喜画竹，曾在一幅画作上题诗说：“衙斋卧听萧萧竹，疑是民间疾苦声。些小吾曹州县吏，一枝一叶总关情。”郑板桥的诗画极富生活气息，深受时人喜爱。他晚年靠卖画为生，曾题诗云：“画竹多于买作钱，纸高六尺价三千。任渠话旧论交接，只当秋风过耳边。”</a:t>
            </a:r>
          </a:p>
          <a:p>
            <a:pPr marL="0" indent="0">
              <a:buNone/>
            </a:pPr>
            <a:r>
              <a:rPr lang="en-US" altLang="zh-CN" b="1" dirty="0" smtClean="0">
                <a:latin typeface="楷体" pitchFamily="49" charset="-122"/>
                <a:ea typeface="楷体" pitchFamily="49" charset="-122"/>
              </a:rPr>
              <a:t>                       ——</a:t>
            </a:r>
            <a:r>
              <a:rPr lang="zh-CN" altLang="en-US" b="1" dirty="0">
                <a:latin typeface="楷体" pitchFamily="49" charset="-122"/>
                <a:ea typeface="楷体" pitchFamily="49" charset="-122"/>
              </a:rPr>
              <a:t>摘编自白寿彝总主编</a:t>
            </a:r>
            <a:r>
              <a:rPr lang="en-US" altLang="zh-CN" b="1" dirty="0">
                <a:latin typeface="楷体" pitchFamily="49" charset="-122"/>
                <a:ea typeface="楷体" pitchFamily="49" charset="-122"/>
              </a:rPr>
              <a:t>《</a:t>
            </a:r>
            <a:r>
              <a:rPr lang="zh-CN" altLang="en-US" b="1" dirty="0">
                <a:latin typeface="楷体" pitchFamily="49" charset="-122"/>
                <a:ea typeface="楷体" pitchFamily="49" charset="-122"/>
              </a:rPr>
              <a:t>中国通史</a:t>
            </a:r>
            <a:r>
              <a:rPr lang="en-US" altLang="zh-CN" b="1" dirty="0">
                <a:latin typeface="楷体" pitchFamily="49" charset="-122"/>
                <a:ea typeface="楷体" pitchFamily="49" charset="-122"/>
              </a:rPr>
              <a:t>》</a:t>
            </a:r>
          </a:p>
          <a:p>
            <a:pPr marL="0" indent="0">
              <a:buNone/>
            </a:pPr>
            <a:r>
              <a:rPr lang="en-US" altLang="zh-CN" b="1" dirty="0">
                <a:solidFill>
                  <a:srgbClr val="0033CC"/>
                </a:solidFill>
              </a:rPr>
              <a:t>(1)</a:t>
            </a:r>
            <a:r>
              <a:rPr lang="zh-CN" altLang="en-US" b="1" dirty="0">
                <a:solidFill>
                  <a:srgbClr val="0033CC"/>
                </a:solidFill>
              </a:rPr>
              <a:t>根据材料并结合所学知识，概括郑板桥画作的艺术特点</a:t>
            </a:r>
            <a:r>
              <a:rPr lang="zh-CN" altLang="en-US" b="1" dirty="0" smtClean="0">
                <a:solidFill>
                  <a:srgbClr val="0033CC"/>
                </a:solidFill>
              </a:rPr>
              <a:t>。</a:t>
            </a:r>
            <a:endParaRPr lang="en-US" altLang="zh-CN" b="1" dirty="0" smtClean="0">
              <a:solidFill>
                <a:srgbClr val="0033CC"/>
              </a:solidFill>
            </a:endParaRPr>
          </a:p>
          <a:p>
            <a:pPr marL="0" indent="0">
              <a:buNone/>
            </a:pPr>
            <a:r>
              <a:rPr lang="en-US" altLang="zh-CN" b="1" dirty="0" smtClean="0">
                <a:solidFill>
                  <a:srgbClr val="0033CC"/>
                </a:solidFill>
              </a:rPr>
              <a:t>(</a:t>
            </a:r>
            <a:r>
              <a:rPr lang="en-US" altLang="zh-CN" b="1" dirty="0">
                <a:solidFill>
                  <a:srgbClr val="0033CC"/>
                </a:solidFill>
              </a:rPr>
              <a:t>2)</a:t>
            </a:r>
            <a:r>
              <a:rPr lang="zh-CN" altLang="en-US" b="1" dirty="0">
                <a:solidFill>
                  <a:srgbClr val="0033CC"/>
                </a:solidFill>
              </a:rPr>
              <a:t>根据材料并结合所学知识，简析郑板桥艺术风格形成的历史背景</a:t>
            </a:r>
            <a:r>
              <a:rPr lang="zh-CN" altLang="en-US" b="1" dirty="0" smtClean="0">
                <a:solidFill>
                  <a:srgbClr val="0033CC"/>
                </a:solidFill>
              </a:rPr>
              <a:t>。</a:t>
            </a:r>
            <a:endParaRPr lang="zh-CN" altLang="en-US" dirty="0"/>
          </a:p>
        </p:txBody>
      </p:sp>
      <p:sp>
        <p:nvSpPr>
          <p:cNvPr id="4" name="矩形 3"/>
          <p:cNvSpPr/>
          <p:nvPr/>
        </p:nvSpPr>
        <p:spPr>
          <a:xfrm>
            <a:off x="755576" y="3793604"/>
            <a:ext cx="3888432"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zh-CN" altLang="en-US" sz="2000" b="1" dirty="0" smtClean="0"/>
              <a:t>特点：</a:t>
            </a:r>
            <a:endParaRPr lang="en-US" altLang="zh-CN" sz="2000" b="1" dirty="0" smtClean="0"/>
          </a:p>
          <a:p>
            <a:r>
              <a:rPr lang="zh-CN" altLang="en-US" sz="2000" b="1" dirty="0" smtClean="0"/>
              <a:t>（</a:t>
            </a:r>
            <a:r>
              <a:rPr lang="en-US" altLang="zh-CN" sz="2000" b="1" dirty="0" smtClean="0"/>
              <a:t>1</a:t>
            </a:r>
            <a:r>
              <a:rPr lang="zh-CN" altLang="en-US" sz="2000" b="1" dirty="0" smtClean="0"/>
              <a:t>）个性鲜明；</a:t>
            </a:r>
            <a:endParaRPr lang="en-US" altLang="zh-CN" sz="2000" b="1" dirty="0" smtClean="0"/>
          </a:p>
          <a:p>
            <a:r>
              <a:rPr lang="zh-CN" altLang="en-US" sz="2000" b="1" dirty="0" smtClean="0"/>
              <a:t>（</a:t>
            </a:r>
            <a:r>
              <a:rPr lang="en-US" altLang="zh-CN" sz="2000" b="1" dirty="0" smtClean="0"/>
              <a:t>2</a:t>
            </a:r>
            <a:r>
              <a:rPr lang="zh-CN" altLang="en-US" sz="2000" b="1" dirty="0" smtClean="0"/>
              <a:t>）借物抒情，以形表意；</a:t>
            </a:r>
            <a:endParaRPr lang="en-US" altLang="zh-CN" sz="2000" b="1" dirty="0" smtClean="0"/>
          </a:p>
          <a:p>
            <a:r>
              <a:rPr lang="zh-CN" altLang="en-US" sz="2000" b="1" dirty="0" smtClean="0"/>
              <a:t>（</a:t>
            </a:r>
            <a:r>
              <a:rPr lang="en-US" altLang="zh-CN" sz="2000" b="1" dirty="0" smtClean="0"/>
              <a:t>3</a:t>
            </a:r>
            <a:r>
              <a:rPr lang="zh-CN" altLang="en-US" sz="2000" b="1" dirty="0" smtClean="0"/>
              <a:t>）画风题材生活化、写实化；</a:t>
            </a:r>
            <a:endParaRPr lang="en-US" altLang="zh-CN" sz="2000" b="1" dirty="0" smtClean="0"/>
          </a:p>
          <a:p>
            <a:r>
              <a:rPr lang="zh-CN" altLang="en-US" sz="2000" b="1" dirty="0" smtClean="0"/>
              <a:t>（</a:t>
            </a:r>
            <a:r>
              <a:rPr lang="en-US" altLang="zh-CN" sz="2000" b="1" dirty="0" smtClean="0"/>
              <a:t>4</a:t>
            </a:r>
            <a:r>
              <a:rPr lang="zh-CN" altLang="en-US" sz="2000" b="1" dirty="0" smtClean="0"/>
              <a:t>）多种艺术形式完美结合。</a:t>
            </a:r>
            <a:endParaRPr lang="en-US" altLang="zh-CN" sz="2000" b="1" dirty="0" smtClean="0"/>
          </a:p>
        </p:txBody>
      </p:sp>
      <p:sp>
        <p:nvSpPr>
          <p:cNvPr id="5" name="矩形 4"/>
          <p:cNvSpPr/>
          <p:nvPr/>
        </p:nvSpPr>
        <p:spPr>
          <a:xfrm>
            <a:off x="5148064" y="3865612"/>
            <a:ext cx="3744416" cy="132343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zh-CN" altLang="en-US" sz="2000" b="1" dirty="0" smtClean="0"/>
              <a:t>背景：</a:t>
            </a:r>
            <a:endParaRPr lang="en-US" altLang="zh-CN" sz="2000" b="1" dirty="0" smtClean="0"/>
          </a:p>
          <a:p>
            <a:r>
              <a:rPr lang="zh-CN" altLang="en-US" sz="2000" b="1" dirty="0" smtClean="0"/>
              <a:t>（</a:t>
            </a:r>
            <a:r>
              <a:rPr lang="en-US" altLang="zh-CN" sz="2000" b="1" dirty="0" smtClean="0"/>
              <a:t>1</a:t>
            </a:r>
            <a:r>
              <a:rPr lang="zh-CN" altLang="en-US" sz="2000" b="1" dirty="0" smtClean="0"/>
              <a:t>）</a:t>
            </a:r>
            <a:r>
              <a:rPr lang="zh-CN" altLang="en-US" sz="2000" b="1" dirty="0" smtClean="0"/>
              <a:t>江南商品经济的发展；</a:t>
            </a:r>
            <a:endParaRPr lang="en-US" altLang="zh-CN" sz="2000" b="1" dirty="0" smtClean="0"/>
          </a:p>
          <a:p>
            <a:r>
              <a:rPr lang="zh-CN" altLang="en-US" sz="2000" b="1" dirty="0" smtClean="0"/>
              <a:t>（</a:t>
            </a:r>
            <a:r>
              <a:rPr lang="en-US" altLang="zh-CN" sz="2000" b="1" dirty="0" smtClean="0"/>
              <a:t>2</a:t>
            </a:r>
            <a:r>
              <a:rPr lang="zh-CN" altLang="en-US" sz="2000" b="1" dirty="0" smtClean="0"/>
              <a:t>）江南社会的世俗化；</a:t>
            </a:r>
            <a:endParaRPr lang="en-US" altLang="zh-CN" sz="2000" b="1" dirty="0" smtClean="0"/>
          </a:p>
          <a:p>
            <a:r>
              <a:rPr lang="zh-CN" altLang="en-US" sz="2000" b="1" dirty="0" smtClean="0"/>
              <a:t>（</a:t>
            </a:r>
            <a:r>
              <a:rPr lang="en-US" altLang="zh-CN" sz="2000" b="1" dirty="0" smtClean="0"/>
              <a:t>3</a:t>
            </a:r>
            <a:r>
              <a:rPr lang="zh-CN" altLang="en-US" sz="2000" b="1" dirty="0" smtClean="0"/>
              <a:t>）“经世致用”思想的影响。</a:t>
            </a:r>
            <a:endParaRPr lang="zh-CN" altLang="en-US" sz="2000" b="1" dirty="0" smtClean="0"/>
          </a:p>
        </p:txBody>
      </p:sp>
      <p:grpSp>
        <p:nvGrpSpPr>
          <p:cNvPr id="7" name="组合 11" descr="高考资源网(ks5u.com),中国最大的高考网站,您身边的高考专家。"/>
          <p:cNvGrpSpPr>
            <a:grpSpLocks/>
          </p:cNvGrpSpPr>
          <p:nvPr/>
        </p:nvGrpSpPr>
        <p:grpSpPr bwMode="auto">
          <a:xfrm>
            <a:off x="275433" y="121196"/>
            <a:ext cx="1632271" cy="648072"/>
            <a:chOff x="0" y="0"/>
            <a:chExt cx="819150" cy="514350"/>
          </a:xfrm>
        </p:grpSpPr>
        <p:pic>
          <p:nvPicPr>
            <p:cNvPr id="1027" name="图片 1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152400" y="-152400"/>
              <a:ext cx="514350"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图片 1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90500"/>
              <a:ext cx="59055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757608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337220"/>
            <a:ext cx="1378496" cy="684419"/>
          </a:xfrm>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style>
          <a:lnRef idx="3">
            <a:schemeClr val="lt1"/>
          </a:lnRef>
          <a:fillRef idx="1">
            <a:schemeClr val="dk1"/>
          </a:fillRef>
          <a:effectRef idx="1">
            <a:schemeClr val="dk1"/>
          </a:effectRef>
          <a:fontRef idx="minor">
            <a:schemeClr val="lt1"/>
          </a:fontRef>
        </p:style>
        <p:txBody>
          <a:bodyPr>
            <a:normAutofit fontScale="90000"/>
          </a:bodyPr>
          <a:lstStyle/>
          <a:p>
            <a:pPr algn="l"/>
            <a:r>
              <a:rPr lang="zh-CN" altLang="en-US" b="1" dirty="0" smtClean="0"/>
              <a:t>解析</a:t>
            </a:r>
            <a:endParaRPr lang="zh-CN" altLang="en-US" b="1" dirty="0"/>
          </a:p>
        </p:txBody>
      </p:sp>
      <p:sp>
        <p:nvSpPr>
          <p:cNvPr id="3" name="内容占位符 2"/>
          <p:cNvSpPr>
            <a:spLocks noGrp="1"/>
          </p:cNvSpPr>
          <p:nvPr>
            <p:ph idx="1"/>
          </p:nvPr>
        </p:nvSpPr>
        <p:spPr>
          <a:xfrm>
            <a:off x="457200" y="1333500"/>
            <a:ext cx="8229600" cy="2100064"/>
          </a:xfrm>
        </p:spPr>
        <p:txBody>
          <a:bodyPr>
            <a:normAutofit/>
          </a:bodyPr>
          <a:lstStyle/>
          <a:p>
            <a:r>
              <a:rPr lang="zh-CN" altLang="en-US" sz="2000" b="1" dirty="0"/>
              <a:t>解答本题的</a:t>
            </a:r>
            <a:r>
              <a:rPr lang="zh-CN" altLang="en-US" sz="2000" b="1" dirty="0" smtClean="0"/>
              <a:t>关键：</a:t>
            </a:r>
            <a:r>
              <a:rPr lang="zh-CN" altLang="en-US" sz="2000" b="1" dirty="0" smtClean="0">
                <a:solidFill>
                  <a:srgbClr val="0033CC"/>
                </a:solidFill>
              </a:rPr>
              <a:t>最大限度</a:t>
            </a:r>
            <a:r>
              <a:rPr lang="zh-CN" altLang="en-US" sz="2000" b="1" dirty="0"/>
              <a:t>地从材料中</a:t>
            </a:r>
            <a:r>
              <a:rPr lang="zh-CN" altLang="en-US" sz="2000" b="1" dirty="0">
                <a:solidFill>
                  <a:srgbClr val="0033CC"/>
                </a:solidFill>
              </a:rPr>
              <a:t>提取有效信息</a:t>
            </a:r>
            <a:r>
              <a:rPr lang="zh-CN" altLang="en-US" sz="2000" b="1" dirty="0"/>
              <a:t>，以及理解分析问题</a:t>
            </a:r>
            <a:r>
              <a:rPr lang="zh-CN" altLang="en-US" sz="2000" b="1" dirty="0" smtClean="0"/>
              <a:t>。</a:t>
            </a:r>
            <a:endParaRPr lang="en-US" altLang="zh-CN" sz="2000" b="1" dirty="0" smtClean="0"/>
          </a:p>
          <a:p>
            <a:r>
              <a:rPr lang="zh-CN" altLang="en-US" sz="2000" b="1" dirty="0" smtClean="0"/>
              <a:t>第</a:t>
            </a:r>
            <a:r>
              <a:rPr lang="en-US" altLang="zh-CN" sz="2000" b="1" dirty="0"/>
              <a:t>(1)</a:t>
            </a:r>
            <a:r>
              <a:rPr lang="zh-CN" altLang="en-US" sz="2000" b="1" dirty="0"/>
              <a:t>问，郑板桥绘画艺术的特点要根据材料</a:t>
            </a:r>
            <a:r>
              <a:rPr lang="zh-CN" altLang="en-US" sz="2000" b="1" dirty="0">
                <a:solidFill>
                  <a:srgbClr val="0033CC"/>
                </a:solidFill>
              </a:rPr>
              <a:t>前三句</a:t>
            </a:r>
            <a:r>
              <a:rPr lang="zh-CN" altLang="en-US" sz="2000" b="1" dirty="0"/>
              <a:t>以及</a:t>
            </a:r>
            <a:r>
              <a:rPr lang="zh-CN" altLang="en-US" sz="2000" b="1" dirty="0">
                <a:solidFill>
                  <a:srgbClr val="0033CC"/>
                </a:solidFill>
              </a:rPr>
              <a:t>明清</a:t>
            </a:r>
            <a:r>
              <a:rPr lang="zh-CN" altLang="en-US" sz="2000" b="1" dirty="0"/>
              <a:t>时期的文化特点进行概括</a:t>
            </a:r>
            <a:r>
              <a:rPr lang="zh-CN" altLang="en-US" sz="2000" b="1" dirty="0" smtClean="0"/>
              <a:t>。</a:t>
            </a:r>
            <a:endParaRPr lang="en-US" altLang="zh-CN" sz="2000" b="1" dirty="0" smtClean="0"/>
          </a:p>
          <a:p>
            <a:r>
              <a:rPr lang="zh-CN" altLang="en-US" sz="2000" b="1" dirty="0" smtClean="0"/>
              <a:t>第</a:t>
            </a:r>
            <a:r>
              <a:rPr lang="en-US" altLang="zh-CN" sz="2000" b="1" dirty="0"/>
              <a:t>(2)</a:t>
            </a:r>
            <a:r>
              <a:rPr lang="zh-CN" altLang="en-US" sz="2000" b="1" dirty="0"/>
              <a:t>问，首先根据所给材料确定</a:t>
            </a:r>
            <a:r>
              <a:rPr lang="zh-CN" altLang="en-US" sz="2000" b="1" dirty="0">
                <a:solidFill>
                  <a:srgbClr val="0033CC"/>
                </a:solidFill>
              </a:rPr>
              <a:t>历史背景</a:t>
            </a:r>
            <a:r>
              <a:rPr lang="zh-CN" altLang="en-US" sz="2000" b="1" dirty="0"/>
              <a:t>的</a:t>
            </a:r>
            <a:r>
              <a:rPr lang="zh-CN" altLang="en-US" sz="2000" b="1" dirty="0">
                <a:solidFill>
                  <a:srgbClr val="FF0000"/>
                </a:solidFill>
              </a:rPr>
              <a:t>时间</a:t>
            </a:r>
            <a:r>
              <a:rPr lang="zh-CN" altLang="en-US" sz="2000" b="1" dirty="0"/>
              <a:t>，然后结合</a:t>
            </a:r>
            <a:r>
              <a:rPr lang="zh-CN" altLang="en-US" sz="2000" b="1" dirty="0">
                <a:solidFill>
                  <a:srgbClr val="0033CC"/>
                </a:solidFill>
              </a:rPr>
              <a:t>康雍乾</a:t>
            </a:r>
            <a:r>
              <a:rPr lang="zh-CN" altLang="en-US" sz="2000" b="1" dirty="0"/>
              <a:t>时期中国的政治状况、经济状况、“经世致用”的思想等方面进行分析。</a:t>
            </a:r>
          </a:p>
        </p:txBody>
      </p:sp>
      <p:sp>
        <p:nvSpPr>
          <p:cNvPr id="4" name="线形标注 1 3"/>
          <p:cNvSpPr/>
          <p:nvPr/>
        </p:nvSpPr>
        <p:spPr>
          <a:xfrm>
            <a:off x="3779912" y="400270"/>
            <a:ext cx="4248472" cy="648072"/>
          </a:xfrm>
          <a:prstGeom prst="borderCallout1">
            <a:avLst>
              <a:gd name="adj1" fmla="val 49297"/>
              <a:gd name="adj2" fmla="val -1233"/>
              <a:gd name="adj3" fmla="val 42680"/>
              <a:gd name="adj4" fmla="val -47430"/>
            </a:avLst>
          </a:prstGeom>
        </p:spPr>
        <p:style>
          <a:lnRef idx="3">
            <a:schemeClr val="lt1"/>
          </a:lnRef>
          <a:fillRef idx="1">
            <a:schemeClr val="accent1"/>
          </a:fillRef>
          <a:effectRef idx="1">
            <a:schemeClr val="accent1"/>
          </a:effectRef>
          <a:fontRef idx="minor">
            <a:schemeClr val="lt1"/>
          </a:fontRef>
        </p:style>
        <p:txBody>
          <a:bodyPr rtlCol="0" anchor="ctr"/>
          <a:lstStyle/>
          <a:p>
            <a:r>
              <a:rPr lang="zh-CN" altLang="en-US" b="1" dirty="0" smtClean="0">
                <a:solidFill>
                  <a:schemeClr val="bg1"/>
                </a:solidFill>
                <a:latin typeface="微软雅黑" pitchFamily="34" charset="-122"/>
                <a:ea typeface="微软雅黑" pitchFamily="34" charset="-122"/>
              </a:rPr>
              <a:t>掌握一定的解题思路和方法可以有效避免无畏失分！</a:t>
            </a:r>
            <a:endParaRPr lang="zh-CN" altLang="en-US" b="1" dirty="0">
              <a:solidFill>
                <a:schemeClr val="bg1"/>
              </a:solidFill>
              <a:latin typeface="微软雅黑" pitchFamily="34" charset="-122"/>
              <a:ea typeface="微软雅黑" pitchFamily="34" charset="-122"/>
            </a:endParaRPr>
          </a:p>
        </p:txBody>
      </p:sp>
    </p:spTree>
    <p:extLst>
      <p:ext uri="{BB962C8B-B14F-4D97-AF65-F5344CB8AC3E}">
        <p14:creationId xmlns:p14="http://schemas.microsoft.com/office/powerpoint/2010/main" val="1623828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157200"/>
            <a:ext cx="8712968" cy="5400600"/>
          </a:xfrm>
        </p:spPr>
        <p:txBody>
          <a:bodyPr>
            <a:noAutofit/>
          </a:bodyPr>
          <a:lstStyle/>
          <a:p>
            <a:pPr marL="0" indent="0">
              <a:buNone/>
            </a:pPr>
            <a:r>
              <a:rPr lang="zh-CN" altLang="en-US" sz="1600" b="1" dirty="0" smtClean="0"/>
              <a:t>   </a:t>
            </a:r>
            <a:r>
              <a:rPr lang="en-US" altLang="zh-CN" sz="1600" b="1" dirty="0" smtClean="0"/>
              <a:t>2</a:t>
            </a:r>
            <a:r>
              <a:rPr lang="zh-CN" altLang="en-US" sz="1600" b="1" dirty="0" smtClean="0"/>
              <a:t>、</a:t>
            </a:r>
            <a:r>
              <a:rPr lang="zh-CN" altLang="en-US" sz="1600" b="1" dirty="0" smtClean="0">
                <a:solidFill>
                  <a:srgbClr val="0033CC"/>
                </a:solidFill>
              </a:rPr>
              <a:t>重要</a:t>
            </a:r>
            <a:r>
              <a:rPr lang="zh-CN" altLang="en-US" sz="1600" b="1" dirty="0">
                <a:solidFill>
                  <a:srgbClr val="0033CC"/>
                </a:solidFill>
              </a:rPr>
              <a:t>历史人物的作用不仅使法国历史丰富多彩、曲折动人，还深刻影响了欧洲历史的发展</a:t>
            </a:r>
            <a:r>
              <a:rPr lang="zh-CN" altLang="en-US" sz="1600" b="1" dirty="0" smtClean="0">
                <a:solidFill>
                  <a:srgbClr val="0033CC"/>
                </a:solidFill>
              </a:rPr>
              <a:t>。</a:t>
            </a:r>
            <a:endParaRPr lang="en-US" altLang="zh-CN" sz="1600" b="1" dirty="0" smtClean="0">
              <a:solidFill>
                <a:srgbClr val="0033CC"/>
              </a:solidFill>
            </a:endParaRPr>
          </a:p>
          <a:p>
            <a:pPr marL="0" indent="0">
              <a:buNone/>
            </a:pPr>
            <a:r>
              <a:rPr lang="zh-CN" altLang="en-US" sz="1600" b="1" dirty="0" smtClean="0"/>
              <a:t>阅读</a:t>
            </a:r>
            <a:r>
              <a:rPr lang="zh-CN" altLang="en-US" sz="1600" b="1" dirty="0"/>
              <a:t>材料，回答问题。</a:t>
            </a:r>
          </a:p>
          <a:p>
            <a:pPr marL="0" indent="0">
              <a:buNone/>
            </a:pPr>
            <a:r>
              <a:rPr lang="zh-CN" altLang="en-US" sz="1600" b="1" dirty="0"/>
              <a:t>材料</a:t>
            </a:r>
            <a:r>
              <a:rPr lang="zh-CN" altLang="en-US" sz="1600" b="1" dirty="0" smtClean="0"/>
              <a:t>一：</a:t>
            </a:r>
            <a:r>
              <a:rPr lang="en-US" altLang="zh-CN" sz="1600" b="1" dirty="0" smtClean="0"/>
              <a:t>1789</a:t>
            </a:r>
            <a:r>
              <a:rPr lang="zh-CN" altLang="en-US" sz="1600" b="1" dirty="0"/>
              <a:t>年到</a:t>
            </a:r>
            <a:r>
              <a:rPr lang="en-US" altLang="zh-CN" sz="1600" b="1" dirty="0"/>
              <a:t>1815</a:t>
            </a:r>
            <a:r>
              <a:rPr lang="zh-CN" altLang="en-US" sz="1600" b="1" dirty="0"/>
              <a:t>年间，英国尽管面临战时困难，工业生产却仍然保持着</a:t>
            </a:r>
            <a:r>
              <a:rPr lang="en-US" altLang="zh-CN" sz="1600" b="1" dirty="0"/>
              <a:t>18</a:t>
            </a:r>
            <a:r>
              <a:rPr lang="zh-CN" altLang="en-US" sz="1600" b="1" dirty="0"/>
              <a:t>世纪</a:t>
            </a:r>
            <a:r>
              <a:rPr lang="en-US" altLang="zh-CN" sz="1600" b="1" dirty="0"/>
              <a:t>80</a:t>
            </a:r>
            <a:r>
              <a:rPr lang="zh-CN" altLang="en-US" sz="1600" b="1" dirty="0"/>
              <a:t>年代的旺盛势头，继续快速增长。而在大陆，从法国革命开始，政治动荡连绵不断，商业受挫，物价飞涨，人心惶惶。战争阻隔了不列颠岛与大陆之间的交流，英国的新机器和新技术难以到达欧洲各国。因此，无论法国革命和拿破仑时代在政治上意味着什么，在经济上和工业上，它们都意味着到</a:t>
            </a:r>
            <a:r>
              <a:rPr lang="en-US" altLang="zh-CN" sz="1600" b="1" dirty="0"/>
              <a:t>1815</a:t>
            </a:r>
            <a:r>
              <a:rPr lang="zh-CN" altLang="en-US" sz="1600" b="1" dirty="0"/>
              <a:t>年时法国和其他大陆国家已远远落后于英国</a:t>
            </a:r>
            <a:r>
              <a:rPr lang="zh-CN" altLang="en-US" sz="1600" b="1" dirty="0" smtClean="0"/>
              <a:t>。                               </a:t>
            </a:r>
            <a:endParaRPr lang="en-US" altLang="zh-CN" sz="1600" b="1" dirty="0" smtClean="0"/>
          </a:p>
          <a:p>
            <a:pPr marL="0" indent="0">
              <a:buNone/>
            </a:pPr>
            <a:r>
              <a:rPr lang="en-US" altLang="zh-CN" sz="1600" b="1" dirty="0"/>
              <a:t> </a:t>
            </a:r>
            <a:r>
              <a:rPr lang="en-US" altLang="zh-CN" sz="1600" b="1" dirty="0" smtClean="0"/>
              <a:t>                                                  </a:t>
            </a:r>
            <a:r>
              <a:rPr lang="en-US" altLang="zh-CN" sz="1600" b="1" dirty="0" smtClean="0">
                <a:solidFill>
                  <a:srgbClr val="0033CC"/>
                </a:solidFill>
              </a:rPr>
              <a:t>  ——</a:t>
            </a:r>
            <a:r>
              <a:rPr lang="zh-CN" altLang="en-US" sz="1600" b="1" dirty="0">
                <a:solidFill>
                  <a:srgbClr val="0033CC"/>
                </a:solidFill>
              </a:rPr>
              <a:t>（美）约翰</a:t>
            </a:r>
            <a:r>
              <a:rPr lang="en-US" altLang="zh-CN" sz="1600" b="1" dirty="0">
                <a:solidFill>
                  <a:srgbClr val="0033CC"/>
                </a:solidFill>
              </a:rPr>
              <a:t>·</a:t>
            </a:r>
            <a:r>
              <a:rPr lang="zh-CN" altLang="en-US" sz="1600" b="1" dirty="0">
                <a:solidFill>
                  <a:srgbClr val="0033CC"/>
                </a:solidFill>
              </a:rPr>
              <a:t>巴克勒等</a:t>
            </a:r>
            <a:r>
              <a:rPr lang="en-US" altLang="zh-CN" sz="1600" b="1" dirty="0">
                <a:solidFill>
                  <a:srgbClr val="0033CC"/>
                </a:solidFill>
              </a:rPr>
              <a:t>《</a:t>
            </a:r>
            <a:r>
              <a:rPr lang="zh-CN" altLang="en-US" sz="1600" b="1" dirty="0">
                <a:solidFill>
                  <a:srgbClr val="0033CC"/>
                </a:solidFill>
              </a:rPr>
              <a:t>西方社会史</a:t>
            </a:r>
            <a:r>
              <a:rPr lang="en-US" altLang="zh-CN" sz="1600" b="1" dirty="0" smtClean="0">
                <a:solidFill>
                  <a:srgbClr val="0033CC"/>
                </a:solidFill>
              </a:rPr>
              <a:t>》</a:t>
            </a:r>
          </a:p>
          <a:p>
            <a:pPr marL="0" indent="0">
              <a:buNone/>
            </a:pPr>
            <a:r>
              <a:rPr lang="zh-CN" altLang="en-US" sz="1600" b="1" dirty="0" smtClean="0">
                <a:solidFill>
                  <a:srgbClr val="0033CC"/>
                </a:solidFill>
              </a:rPr>
              <a:t>（</a:t>
            </a:r>
            <a:r>
              <a:rPr lang="en-US" altLang="zh-CN" sz="1600" b="1" dirty="0" smtClean="0">
                <a:solidFill>
                  <a:srgbClr val="0033CC"/>
                </a:solidFill>
              </a:rPr>
              <a:t>1</a:t>
            </a:r>
            <a:r>
              <a:rPr lang="zh-CN" altLang="en-US" sz="1600" b="1" dirty="0" smtClean="0">
                <a:solidFill>
                  <a:srgbClr val="0033CC"/>
                </a:solidFill>
              </a:rPr>
              <a:t>）根据材料一和所学，从政治、经济角度，分析法国革命和拿破仑时代对法国和其他欧洲大陆国家的影响。（</a:t>
            </a:r>
            <a:r>
              <a:rPr lang="en-US" altLang="zh-CN" sz="1600" b="1" dirty="0" smtClean="0">
                <a:solidFill>
                  <a:srgbClr val="0033CC"/>
                </a:solidFill>
              </a:rPr>
              <a:t>6</a:t>
            </a:r>
            <a:r>
              <a:rPr lang="zh-CN" altLang="en-US" sz="1600" b="1" dirty="0" smtClean="0">
                <a:solidFill>
                  <a:srgbClr val="0033CC"/>
                </a:solidFill>
              </a:rPr>
              <a:t>分）</a:t>
            </a:r>
            <a:endParaRPr lang="en-US" altLang="zh-CN" sz="1600" b="1" dirty="0" smtClean="0">
              <a:solidFill>
                <a:srgbClr val="0033CC"/>
              </a:solidFill>
            </a:endParaRPr>
          </a:p>
          <a:p>
            <a:pPr marL="0" indent="0">
              <a:buNone/>
            </a:pPr>
            <a:endParaRPr lang="en-US" altLang="zh-CN" sz="1600" b="1" dirty="0"/>
          </a:p>
          <a:p>
            <a:pPr marL="0" indent="0">
              <a:buNone/>
            </a:pPr>
            <a:r>
              <a:rPr lang="zh-CN" altLang="en-US" sz="1600" b="1" dirty="0" smtClean="0"/>
              <a:t>材料二：</a:t>
            </a:r>
            <a:r>
              <a:rPr lang="en-US" altLang="zh-CN" sz="1600" b="1" dirty="0" smtClean="0"/>
              <a:t>1958</a:t>
            </a:r>
            <a:r>
              <a:rPr lang="zh-CN" altLang="en-US" sz="1600" b="1" dirty="0"/>
              <a:t>年戴高乐重新执政后，在第四共和国原有基础上，加快了法德和解与合作的步伐。</a:t>
            </a:r>
          </a:p>
          <a:p>
            <a:pPr marL="0" indent="0">
              <a:buNone/>
            </a:pPr>
            <a:r>
              <a:rPr lang="zh-CN" altLang="en-US" sz="1600" b="1" dirty="0"/>
              <a:t>       </a:t>
            </a:r>
            <a:r>
              <a:rPr lang="en-US" altLang="zh-CN" sz="1600" b="1" dirty="0"/>
              <a:t>1960</a:t>
            </a:r>
            <a:r>
              <a:rPr lang="zh-CN" altLang="en-US" sz="1600" b="1" dirty="0"/>
              <a:t>年，法国政府建议提前实施</a:t>
            </a:r>
            <a:r>
              <a:rPr lang="en-US" altLang="zh-CN" sz="1600" b="1" dirty="0"/>
              <a:t>《</a:t>
            </a:r>
            <a:r>
              <a:rPr lang="zh-CN" altLang="en-US" sz="1600" b="1" dirty="0"/>
              <a:t>罗马条约</a:t>
            </a:r>
            <a:r>
              <a:rPr lang="en-US" altLang="zh-CN" sz="1600" b="1" dirty="0"/>
              <a:t>》</a:t>
            </a:r>
            <a:r>
              <a:rPr lang="zh-CN" altLang="en-US" sz="1600" b="1" dirty="0"/>
              <a:t>，使原计划年底建立的欧洲经济共同体在当年</a:t>
            </a:r>
            <a:r>
              <a:rPr lang="en-US" altLang="zh-CN" sz="1600" b="1" dirty="0"/>
              <a:t>5</a:t>
            </a:r>
            <a:r>
              <a:rPr lang="zh-CN" altLang="en-US" sz="1600" b="1" dirty="0"/>
              <a:t>月建立起来，与</a:t>
            </a:r>
            <a:r>
              <a:rPr lang="en-US" altLang="zh-CN" sz="1600" b="1" dirty="0"/>
              <a:t>1957</a:t>
            </a:r>
            <a:r>
              <a:rPr lang="zh-CN" altLang="en-US" sz="1600" b="1" dirty="0"/>
              <a:t>年相比，六国工业品的关税到</a:t>
            </a:r>
            <a:r>
              <a:rPr lang="en-US" altLang="zh-CN" sz="1600" b="1" dirty="0"/>
              <a:t>1960</a:t>
            </a:r>
            <a:r>
              <a:rPr lang="zh-CN" altLang="en-US" sz="1600" b="1" dirty="0"/>
              <a:t>年年底已降低了</a:t>
            </a:r>
            <a:r>
              <a:rPr lang="en-US" altLang="zh-CN" sz="1600" b="1" dirty="0"/>
              <a:t>40%</a:t>
            </a:r>
            <a:r>
              <a:rPr lang="zh-CN" altLang="en-US" sz="1600" b="1" dirty="0"/>
              <a:t>，六国在关税同盟上所取得的成果超过了</a:t>
            </a:r>
            <a:r>
              <a:rPr lang="en-US" altLang="zh-CN" sz="1600" b="1" dirty="0"/>
              <a:t>《</a:t>
            </a:r>
            <a:r>
              <a:rPr lang="zh-CN" altLang="en-US" sz="1600" b="1" dirty="0"/>
              <a:t>罗马条约</a:t>
            </a:r>
            <a:r>
              <a:rPr lang="en-US" altLang="zh-CN" sz="1600" b="1" dirty="0"/>
              <a:t>》</a:t>
            </a:r>
            <a:r>
              <a:rPr lang="zh-CN" altLang="en-US" sz="1600" b="1" dirty="0"/>
              <a:t>签订者的期望。进入</a:t>
            </a:r>
            <a:r>
              <a:rPr lang="en-US" altLang="zh-CN" sz="1600" b="1" dirty="0"/>
              <a:t>60</a:t>
            </a:r>
            <a:r>
              <a:rPr lang="zh-CN" altLang="en-US" sz="1600" b="1" dirty="0"/>
              <a:t>年代，随着以欧洲共同体为核心的欧洲联合的发展，戴高乐把反对美国对西欧的控制带入一个新的阶段，加强了欧洲在国际舞台的话语权。到</a:t>
            </a:r>
            <a:r>
              <a:rPr lang="en-US" altLang="zh-CN" sz="1600" b="1" dirty="0"/>
              <a:t>1969</a:t>
            </a:r>
            <a:r>
              <a:rPr lang="zh-CN" altLang="en-US" sz="1600" b="1" dirty="0"/>
              <a:t>年戴高乐退出政坛时，法国以欧洲为“跳板”，一定程度上重新恢复了它的地位和影响</a:t>
            </a:r>
            <a:r>
              <a:rPr lang="zh-CN" altLang="en-US" sz="1600" b="1" dirty="0" smtClean="0"/>
              <a:t>。             </a:t>
            </a:r>
            <a:r>
              <a:rPr lang="en-US" altLang="zh-CN" sz="1600" b="1" dirty="0" smtClean="0"/>
              <a:t>                               ——</a:t>
            </a:r>
            <a:r>
              <a:rPr lang="zh-CN" altLang="en-US" sz="1600" b="1" dirty="0"/>
              <a:t>摘编自阚四进</a:t>
            </a:r>
            <a:r>
              <a:rPr lang="en-US" altLang="zh-CN" sz="1600" b="1" dirty="0"/>
              <a:t>《</a:t>
            </a:r>
            <a:r>
              <a:rPr lang="zh-CN" altLang="en-US" sz="1600" b="1" dirty="0"/>
              <a:t>法国欧洲一体化政策研究</a:t>
            </a:r>
            <a:r>
              <a:rPr lang="en-US" altLang="zh-CN" sz="1600" b="1" dirty="0"/>
              <a:t>》</a:t>
            </a:r>
          </a:p>
          <a:p>
            <a:pPr marL="0" indent="0">
              <a:buNone/>
            </a:pPr>
            <a:r>
              <a:rPr lang="zh-CN" altLang="en-US" sz="1600" b="1" dirty="0" smtClean="0">
                <a:solidFill>
                  <a:srgbClr val="0033CC"/>
                </a:solidFill>
              </a:rPr>
              <a:t>（</a:t>
            </a:r>
            <a:r>
              <a:rPr lang="en-US" altLang="zh-CN" sz="1600" b="1" dirty="0">
                <a:solidFill>
                  <a:srgbClr val="0033CC"/>
                </a:solidFill>
              </a:rPr>
              <a:t>2</a:t>
            </a:r>
            <a:r>
              <a:rPr lang="zh-CN" altLang="en-US" sz="1600" b="1" dirty="0">
                <a:solidFill>
                  <a:srgbClr val="0033CC"/>
                </a:solidFill>
              </a:rPr>
              <a:t>）根据材料二和所学，指出戴高乐为“反对美国对西欧的控制”提出的基本主张。（</a:t>
            </a:r>
            <a:r>
              <a:rPr lang="en-US" altLang="zh-CN" sz="1600" b="1" dirty="0">
                <a:solidFill>
                  <a:srgbClr val="0033CC"/>
                </a:solidFill>
              </a:rPr>
              <a:t>2</a:t>
            </a:r>
            <a:r>
              <a:rPr lang="zh-CN" altLang="en-US" sz="1600" b="1" dirty="0">
                <a:solidFill>
                  <a:srgbClr val="0033CC"/>
                </a:solidFill>
              </a:rPr>
              <a:t>分）概述</a:t>
            </a:r>
            <a:r>
              <a:rPr lang="en-US" altLang="zh-CN" sz="1600" b="1" dirty="0">
                <a:solidFill>
                  <a:srgbClr val="0033CC"/>
                </a:solidFill>
              </a:rPr>
              <a:t>1958-1969</a:t>
            </a:r>
            <a:r>
              <a:rPr lang="zh-CN" altLang="en-US" sz="1600" b="1" dirty="0">
                <a:solidFill>
                  <a:srgbClr val="0033CC"/>
                </a:solidFill>
              </a:rPr>
              <a:t>年戴高乐执政带给法国和欧洲的积极影响。</a:t>
            </a:r>
            <a:r>
              <a:rPr lang="zh-CN" altLang="en-US" sz="1600" b="1" dirty="0" smtClean="0">
                <a:solidFill>
                  <a:srgbClr val="0033CC"/>
                </a:solidFill>
              </a:rPr>
              <a:t>（</a:t>
            </a:r>
            <a:r>
              <a:rPr lang="en-US" altLang="zh-CN" sz="1600" b="1" dirty="0" smtClean="0">
                <a:solidFill>
                  <a:srgbClr val="0033CC"/>
                </a:solidFill>
              </a:rPr>
              <a:t>7</a:t>
            </a:r>
            <a:r>
              <a:rPr lang="zh-CN" altLang="en-US" sz="1600" b="1" dirty="0" smtClean="0">
                <a:solidFill>
                  <a:srgbClr val="0033CC"/>
                </a:solidFill>
              </a:rPr>
              <a:t>分</a:t>
            </a:r>
            <a:r>
              <a:rPr lang="zh-CN" altLang="en-US" sz="1600" b="1" dirty="0">
                <a:solidFill>
                  <a:srgbClr val="0033CC"/>
                </a:solidFill>
              </a:rPr>
              <a:t>）</a:t>
            </a:r>
          </a:p>
          <a:p>
            <a:endParaRPr lang="zh-CN" altLang="en-US" sz="1600" b="1" dirty="0"/>
          </a:p>
        </p:txBody>
      </p:sp>
      <p:sp>
        <p:nvSpPr>
          <p:cNvPr id="4" name="矩形 3"/>
          <p:cNvSpPr/>
          <p:nvPr/>
        </p:nvSpPr>
        <p:spPr>
          <a:xfrm>
            <a:off x="251520" y="2917507"/>
            <a:ext cx="8568952" cy="1631216"/>
          </a:xfrm>
          <a:prstGeom prst="rect">
            <a:avLst/>
          </a:prstGeom>
        </p:spPr>
        <p:style>
          <a:lnRef idx="1">
            <a:schemeClr val="accent1"/>
          </a:lnRef>
          <a:fillRef idx="3">
            <a:schemeClr val="accent1"/>
          </a:fillRef>
          <a:effectRef idx="2">
            <a:schemeClr val="accent1"/>
          </a:effectRef>
          <a:fontRef idx="minor">
            <a:schemeClr val="lt1"/>
          </a:fontRef>
        </p:style>
        <p:txBody>
          <a:bodyPr wrap="square">
            <a:spAutoFit/>
          </a:bodyPr>
          <a:lstStyle/>
          <a:p>
            <a:r>
              <a:rPr lang="zh-CN" altLang="en-US" sz="2000" b="1" dirty="0" smtClean="0"/>
              <a:t>（</a:t>
            </a:r>
            <a:r>
              <a:rPr lang="en-US" altLang="zh-CN" sz="2000" b="1" dirty="0" smtClean="0"/>
              <a:t>1</a:t>
            </a:r>
            <a:r>
              <a:rPr lang="zh-CN" altLang="en-US" sz="2000" b="1" dirty="0" smtClean="0"/>
              <a:t>）法国革命和战争捍卫了法国，传播了资产阶级革命思想；</a:t>
            </a:r>
            <a:endParaRPr lang="en-US" altLang="zh-CN" sz="2000" b="1" dirty="0" smtClean="0"/>
          </a:p>
          <a:p>
            <a:r>
              <a:rPr lang="zh-CN" altLang="en-US" sz="2000" b="1" dirty="0" smtClean="0"/>
              <a:t>（</a:t>
            </a:r>
            <a:r>
              <a:rPr lang="en-US" altLang="zh-CN" sz="2000" b="1" dirty="0" smtClean="0"/>
              <a:t>2</a:t>
            </a:r>
            <a:r>
              <a:rPr lang="zh-CN" altLang="en-US" sz="2000" b="1" dirty="0" smtClean="0"/>
              <a:t>）动摇了欧洲封建统治秩序，也同时导致了欧洲大陆政治动荡不断；（</a:t>
            </a:r>
            <a:r>
              <a:rPr lang="en-US" altLang="zh-CN" sz="2000" b="1" dirty="0" smtClean="0"/>
              <a:t>3</a:t>
            </a:r>
            <a:r>
              <a:rPr lang="zh-CN" altLang="en-US" sz="2000" b="1" dirty="0" smtClean="0"/>
              <a:t>）战争阻隔了英国与大陆的交流，拿破仑颁布大陆封锁令更是绝对禁止欧洲大陆与英国人通商，致使法国和大陆其他国家在经济和工业上远远落后于英国。</a:t>
            </a:r>
            <a:endParaRPr lang="en-US" altLang="zh-CN" sz="2000" b="1" dirty="0" smtClean="0"/>
          </a:p>
        </p:txBody>
      </p:sp>
      <p:sp>
        <p:nvSpPr>
          <p:cNvPr id="5" name="矩形 4"/>
          <p:cNvSpPr/>
          <p:nvPr/>
        </p:nvSpPr>
        <p:spPr>
          <a:xfrm>
            <a:off x="251520" y="1417340"/>
            <a:ext cx="8352928" cy="132343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zh-CN" altLang="en-US" sz="2000" b="1" dirty="0"/>
              <a:t>基本主张：“欧洲是欧洲人的欧洲”</a:t>
            </a:r>
            <a:r>
              <a:rPr lang="zh-CN" altLang="en-US" sz="2000" b="1" dirty="0" smtClean="0"/>
              <a:t>。</a:t>
            </a:r>
            <a:endParaRPr lang="en-US" altLang="zh-CN" sz="2000" b="1" dirty="0" smtClean="0"/>
          </a:p>
          <a:p>
            <a:r>
              <a:rPr lang="zh-CN" altLang="en-US" sz="2000" b="1" dirty="0" smtClean="0"/>
              <a:t>积极</a:t>
            </a:r>
            <a:r>
              <a:rPr lang="zh-CN" altLang="en-US" sz="2000" b="1" dirty="0"/>
              <a:t>影响：加快法德和解与合作的</a:t>
            </a:r>
            <a:r>
              <a:rPr lang="zh-CN" altLang="en-US" sz="2000" b="1" dirty="0" smtClean="0"/>
              <a:t>步伐，推动</a:t>
            </a:r>
            <a:r>
              <a:rPr lang="zh-CN" altLang="en-US" sz="2000" b="1" dirty="0"/>
              <a:t>欧洲一体化的进程；促进欧洲经济的发展；加强欧洲在国际舞台的话语权；使法国一定程度上恢复它的地位和影响。</a:t>
            </a:r>
          </a:p>
        </p:txBody>
      </p:sp>
    </p:spTree>
    <p:extLst>
      <p:ext uri="{BB962C8B-B14F-4D97-AF65-F5344CB8AC3E}">
        <p14:creationId xmlns:p14="http://schemas.microsoft.com/office/powerpoint/2010/main" val="2439582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xit" presetSubtype="0" fill="hold" grpId="1" nodeType="clickEffect">
                                  <p:stCondLst>
                                    <p:cond delay="0"/>
                                  </p:stCondLst>
                                  <p:childTnLst>
                                    <p:animEffect transition="out" filter="fade">
                                      <p:cBhvr>
                                        <p:cTn id="13" dur="500"/>
                                        <p:tgtEl>
                                          <p:spTgt spid="4"/>
                                        </p:tgtEl>
                                      </p:cBhvr>
                                    </p:animEffect>
                                    <p:set>
                                      <p:cBhvr>
                                        <p:cTn id="14" dur="1" fill="hold">
                                          <p:stCondLst>
                                            <p:cond delay="499"/>
                                          </p:stCondLst>
                                        </p:cTn>
                                        <p:tgtEl>
                                          <p:spTgt spid="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28865"/>
            <a:ext cx="2602632" cy="756427"/>
          </a:xfrm>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style>
          <a:lnRef idx="0">
            <a:schemeClr val="dk1"/>
          </a:lnRef>
          <a:fillRef idx="3">
            <a:schemeClr val="dk1"/>
          </a:fillRef>
          <a:effectRef idx="3">
            <a:schemeClr val="dk1"/>
          </a:effectRef>
          <a:fontRef idx="minor">
            <a:schemeClr val="lt1"/>
          </a:fontRef>
        </p:style>
        <p:txBody>
          <a:bodyPr>
            <a:normAutofit/>
          </a:bodyPr>
          <a:lstStyle/>
          <a:p>
            <a:pPr algn="l"/>
            <a:r>
              <a:rPr lang="x-none" altLang="zh-CN" sz="3200" dirty="0">
                <a:latin typeface="方正粗黑宋简体" pitchFamily="2" charset="-122"/>
                <a:ea typeface="方正粗黑宋简体" pitchFamily="2" charset="-122"/>
              </a:rPr>
              <a:t>【要点解密</a:t>
            </a:r>
            <a:r>
              <a:rPr lang="x-none" altLang="zh-CN" sz="3200" dirty="0" smtClean="0">
                <a:latin typeface="方正粗黑宋简体" pitchFamily="2" charset="-122"/>
                <a:ea typeface="方正粗黑宋简体" pitchFamily="2" charset="-122"/>
              </a:rPr>
              <a:t>】</a:t>
            </a:r>
            <a:endParaRPr lang="zh-CN" altLang="en-US" sz="3200" dirty="0">
              <a:latin typeface="方正粗黑宋简体" pitchFamily="2" charset="-122"/>
              <a:ea typeface="方正粗黑宋简体" pitchFamily="2" charset="-122"/>
            </a:endParaRPr>
          </a:p>
        </p:txBody>
      </p:sp>
      <p:sp>
        <p:nvSpPr>
          <p:cNvPr id="3" name="内容占位符 2"/>
          <p:cNvSpPr>
            <a:spLocks noGrp="1"/>
          </p:cNvSpPr>
          <p:nvPr>
            <p:ph idx="1"/>
          </p:nvPr>
        </p:nvSpPr>
        <p:spPr>
          <a:xfrm>
            <a:off x="323528" y="2713484"/>
            <a:ext cx="8496944" cy="2460104"/>
          </a:xfrm>
        </p:spPr>
        <p:txBody>
          <a:bodyPr>
            <a:normAutofit/>
          </a:bodyPr>
          <a:lstStyle/>
          <a:p>
            <a:r>
              <a:rPr lang="zh-CN" altLang="zh-CN" sz="2800" b="1" dirty="0"/>
              <a:t>评价历史人物的</a:t>
            </a:r>
            <a:r>
              <a:rPr lang="zh-CN" altLang="zh-CN" sz="3600" b="1" dirty="0">
                <a:solidFill>
                  <a:srgbClr val="FF0000"/>
                </a:solidFill>
                <a:latin typeface="方正粗黑宋简体" pitchFamily="2" charset="-122"/>
                <a:ea typeface="方正粗黑宋简体" pitchFamily="2" charset="-122"/>
              </a:rPr>
              <a:t>基本标准</a:t>
            </a:r>
            <a:r>
              <a:rPr lang="zh-CN" altLang="zh-CN" sz="2800" b="1" dirty="0"/>
              <a:t>是牢牢把握其对历史发展、社会进步在客观上所起到的推动或阻碍作用。具体来说，评价历史人物要以</a:t>
            </a:r>
            <a:r>
              <a:rPr lang="zh-CN" altLang="zh-CN" sz="2800" b="1" dirty="0">
                <a:solidFill>
                  <a:srgbClr val="0033CC"/>
                </a:solidFill>
                <a:latin typeface="微软雅黑" pitchFamily="34" charset="-122"/>
                <a:ea typeface="微软雅黑" pitchFamily="34" charset="-122"/>
              </a:rPr>
              <a:t>史实</a:t>
            </a:r>
            <a:r>
              <a:rPr lang="zh-CN" altLang="zh-CN" sz="2800" b="1" dirty="0"/>
              <a:t>或者具体</a:t>
            </a:r>
            <a:r>
              <a:rPr lang="zh-CN" altLang="zh-CN" sz="2800" b="1" dirty="0">
                <a:solidFill>
                  <a:srgbClr val="0033CC"/>
                </a:solidFill>
                <a:latin typeface="微软雅黑" pitchFamily="34" charset="-122"/>
                <a:ea typeface="微软雅黑" pitchFamily="34" charset="-122"/>
              </a:rPr>
              <a:t>史料</a:t>
            </a:r>
            <a:r>
              <a:rPr lang="zh-CN" altLang="zh-CN" sz="2800" b="1" dirty="0"/>
              <a:t>为依据，既</a:t>
            </a:r>
            <a:r>
              <a:rPr lang="zh-CN" altLang="zh-CN" sz="2800" b="1" dirty="0">
                <a:solidFill>
                  <a:srgbClr val="FF0000"/>
                </a:solidFill>
              </a:rPr>
              <a:t>不能</a:t>
            </a:r>
            <a:r>
              <a:rPr lang="zh-CN" altLang="zh-CN" sz="2800" b="1" dirty="0"/>
              <a:t>主观隐断、空穴来风，也</a:t>
            </a:r>
            <a:r>
              <a:rPr lang="zh-CN" altLang="zh-CN" sz="2800" b="1" dirty="0">
                <a:solidFill>
                  <a:srgbClr val="FF0000"/>
                </a:solidFill>
              </a:rPr>
              <a:t>不能</a:t>
            </a:r>
            <a:r>
              <a:rPr lang="zh-CN" altLang="zh-CN" sz="2800" b="1" dirty="0"/>
              <a:t>堆积材料和史实。</a:t>
            </a:r>
          </a:p>
          <a:p>
            <a:endParaRPr lang="zh-CN" altLang="en-US" sz="2800" b="1" dirty="0"/>
          </a:p>
        </p:txBody>
      </p:sp>
      <p:sp>
        <p:nvSpPr>
          <p:cNvPr id="4" name="TextBox 3"/>
          <p:cNvSpPr txBox="1"/>
          <p:nvPr/>
        </p:nvSpPr>
        <p:spPr>
          <a:xfrm>
            <a:off x="1766148" y="1273324"/>
            <a:ext cx="5686172" cy="400110"/>
          </a:xfrm>
          <a:prstGeom prst="rect">
            <a:avLst/>
          </a:prstGeom>
          <a:noFill/>
        </p:spPr>
        <p:txBody>
          <a:bodyPr wrap="none" rtlCol="0">
            <a:spAutoFit/>
          </a:bodyPr>
          <a:lstStyle/>
          <a:p>
            <a:r>
              <a:rPr lang="zh-CN" altLang="en-US" sz="2000" b="1" dirty="0" smtClean="0">
                <a:solidFill>
                  <a:srgbClr val="FF0000"/>
                </a:solidFill>
              </a:rPr>
              <a:t>审题要领：</a:t>
            </a:r>
            <a:r>
              <a:rPr lang="zh-CN" altLang="en-US" sz="2000" dirty="0" smtClean="0">
                <a:solidFill>
                  <a:srgbClr val="0033CC"/>
                </a:solidFill>
              </a:rPr>
              <a:t>答题范围</a:t>
            </a:r>
            <a:r>
              <a:rPr lang="en-US" altLang="zh-CN" sz="2000" dirty="0" smtClean="0">
                <a:solidFill>
                  <a:srgbClr val="0033CC"/>
                </a:solidFill>
              </a:rPr>
              <a:t>----</a:t>
            </a:r>
            <a:r>
              <a:rPr lang="zh-CN" altLang="en-US" sz="2000" dirty="0" smtClean="0">
                <a:solidFill>
                  <a:srgbClr val="0033CC"/>
                </a:solidFill>
              </a:rPr>
              <a:t>答题关键词</a:t>
            </a:r>
            <a:r>
              <a:rPr lang="en-US" altLang="zh-CN" sz="2000" dirty="0" smtClean="0">
                <a:solidFill>
                  <a:srgbClr val="0033CC"/>
                </a:solidFill>
              </a:rPr>
              <a:t>----</a:t>
            </a:r>
            <a:r>
              <a:rPr lang="zh-CN" altLang="en-US" sz="2000" dirty="0" smtClean="0">
                <a:solidFill>
                  <a:srgbClr val="0033CC"/>
                </a:solidFill>
              </a:rPr>
              <a:t>条件限制词</a:t>
            </a:r>
            <a:endParaRPr lang="zh-CN" altLang="en-US" sz="2000" dirty="0">
              <a:solidFill>
                <a:srgbClr val="0033CC"/>
              </a:solidFill>
            </a:endParaRPr>
          </a:p>
        </p:txBody>
      </p:sp>
      <p:sp>
        <p:nvSpPr>
          <p:cNvPr id="5" name="矩形 4"/>
          <p:cNvSpPr/>
          <p:nvPr/>
        </p:nvSpPr>
        <p:spPr>
          <a:xfrm>
            <a:off x="1766148" y="1656760"/>
            <a:ext cx="4859022" cy="1015663"/>
          </a:xfrm>
          <a:prstGeom prst="rect">
            <a:avLst/>
          </a:prstGeom>
        </p:spPr>
        <p:txBody>
          <a:bodyPr wrap="none">
            <a:spAutoFit/>
          </a:bodyPr>
          <a:lstStyle/>
          <a:p>
            <a:r>
              <a:rPr lang="zh-CN" altLang="en-US" sz="2000" b="1" dirty="0" smtClean="0">
                <a:solidFill>
                  <a:srgbClr val="FF0000"/>
                </a:solidFill>
              </a:rPr>
              <a:t>组织答案：</a:t>
            </a:r>
            <a:r>
              <a:rPr lang="zh-CN" altLang="en-US" sz="2000" dirty="0" smtClean="0">
                <a:solidFill>
                  <a:srgbClr val="0033CC"/>
                </a:solidFill>
              </a:rPr>
              <a:t>看分值</a:t>
            </a:r>
            <a:r>
              <a:rPr lang="en-US" altLang="zh-CN" sz="2000" dirty="0" smtClean="0">
                <a:solidFill>
                  <a:srgbClr val="0033CC"/>
                </a:solidFill>
              </a:rPr>
              <a:t>----</a:t>
            </a:r>
            <a:r>
              <a:rPr lang="zh-CN" altLang="en-US" sz="2000" dirty="0" smtClean="0">
                <a:solidFill>
                  <a:srgbClr val="0033CC"/>
                </a:solidFill>
              </a:rPr>
              <a:t>概括要点（得分点）</a:t>
            </a:r>
            <a:endParaRPr lang="en-US" altLang="zh-CN" sz="2000" dirty="0" smtClean="0">
              <a:solidFill>
                <a:srgbClr val="0033CC"/>
              </a:solidFill>
            </a:endParaRPr>
          </a:p>
          <a:p>
            <a:r>
              <a:rPr lang="en-US" altLang="zh-CN" sz="2000" dirty="0">
                <a:solidFill>
                  <a:srgbClr val="0033CC"/>
                </a:solidFill>
              </a:rPr>
              <a:t> </a:t>
            </a:r>
            <a:r>
              <a:rPr lang="en-US" altLang="zh-CN" sz="2000" dirty="0" smtClean="0">
                <a:solidFill>
                  <a:srgbClr val="0033CC"/>
                </a:solidFill>
              </a:rPr>
              <a:t>                     </a:t>
            </a:r>
            <a:r>
              <a:rPr lang="en-US" altLang="zh-CN" sz="2000" dirty="0" smtClean="0">
                <a:solidFill>
                  <a:srgbClr val="0033CC"/>
                </a:solidFill>
              </a:rPr>
              <a:t>---</a:t>
            </a:r>
            <a:r>
              <a:rPr lang="zh-CN" altLang="en-US" sz="2000" dirty="0" smtClean="0">
                <a:solidFill>
                  <a:srgbClr val="0033CC"/>
                </a:solidFill>
              </a:rPr>
              <a:t>先材料（用尽有效信息）</a:t>
            </a:r>
            <a:endParaRPr lang="en-US" altLang="zh-CN" sz="2000" dirty="0" smtClean="0">
              <a:solidFill>
                <a:srgbClr val="0033CC"/>
              </a:solidFill>
            </a:endParaRPr>
          </a:p>
          <a:p>
            <a:r>
              <a:rPr lang="en-US" altLang="zh-CN" sz="2000" dirty="0">
                <a:solidFill>
                  <a:srgbClr val="0033CC"/>
                </a:solidFill>
              </a:rPr>
              <a:t> </a:t>
            </a:r>
            <a:r>
              <a:rPr lang="en-US" altLang="zh-CN" sz="2000" dirty="0" smtClean="0">
                <a:solidFill>
                  <a:srgbClr val="0033CC"/>
                </a:solidFill>
              </a:rPr>
              <a:t>                     </a:t>
            </a:r>
            <a:r>
              <a:rPr lang="en-US" altLang="zh-CN" sz="2000" dirty="0" smtClean="0">
                <a:solidFill>
                  <a:srgbClr val="0033CC"/>
                </a:solidFill>
              </a:rPr>
              <a:t>--</a:t>
            </a:r>
            <a:r>
              <a:rPr lang="en-US" altLang="zh-CN" sz="2000" dirty="0" smtClean="0">
                <a:solidFill>
                  <a:srgbClr val="0033CC"/>
                </a:solidFill>
              </a:rPr>
              <a:t>-</a:t>
            </a:r>
            <a:r>
              <a:rPr lang="zh-CN" altLang="en-US" sz="2000" dirty="0" smtClean="0">
                <a:solidFill>
                  <a:srgbClr val="0033CC"/>
                </a:solidFill>
              </a:rPr>
              <a:t>再所学（联系教材）</a:t>
            </a:r>
            <a:endParaRPr lang="zh-CN" altLang="en-US" sz="2000" dirty="0">
              <a:solidFill>
                <a:srgbClr val="0033CC"/>
              </a:solidFill>
            </a:endParaRPr>
          </a:p>
        </p:txBody>
      </p:sp>
    </p:spTree>
    <p:extLst>
      <p:ext uri="{BB962C8B-B14F-4D97-AF65-F5344CB8AC3E}">
        <p14:creationId xmlns:p14="http://schemas.microsoft.com/office/powerpoint/2010/main" val="1274341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2008" y="277214"/>
            <a:ext cx="9036496" cy="3720413"/>
          </a:xfrm>
        </p:spPr>
        <p:txBody>
          <a:bodyPr>
            <a:noAutofit/>
          </a:bodyPr>
          <a:lstStyle/>
          <a:p>
            <a:pPr marL="0" indent="0">
              <a:buNone/>
            </a:pPr>
            <a:r>
              <a:rPr lang="zh-CN" altLang="zh-CN" sz="1800" b="1" dirty="0"/>
              <a:t>【</a:t>
            </a:r>
            <a:r>
              <a:rPr lang="zh-CN" altLang="zh-CN" sz="1800" b="1" dirty="0" smtClean="0"/>
              <a:t>例</a:t>
            </a:r>
            <a:r>
              <a:rPr lang="en-US" altLang="zh-CN" sz="1800" b="1" dirty="0" smtClean="0"/>
              <a:t>3</a:t>
            </a:r>
            <a:r>
              <a:rPr lang="zh-CN" altLang="zh-CN" sz="1800" b="1" dirty="0" smtClean="0"/>
              <a:t>】</a:t>
            </a:r>
            <a:r>
              <a:rPr lang="zh-CN" altLang="zh-CN" sz="1800" b="1" dirty="0"/>
              <a:t>（</a:t>
            </a:r>
            <a:r>
              <a:rPr lang="en-US" altLang="zh-CN" sz="1800" b="1" dirty="0"/>
              <a:t>2017</a:t>
            </a:r>
            <a:r>
              <a:rPr lang="zh-CN" altLang="zh-CN" sz="1800" b="1" dirty="0"/>
              <a:t>年高考全国Ⅲ</a:t>
            </a:r>
            <a:r>
              <a:rPr lang="zh-CN" altLang="zh-CN" sz="1800" b="1" dirty="0" smtClean="0"/>
              <a:t>卷</a:t>
            </a:r>
            <a:r>
              <a:rPr lang="en-US" altLang="zh-CN" sz="1800" b="1" dirty="0" smtClean="0"/>
              <a:t>46</a:t>
            </a:r>
            <a:r>
              <a:rPr lang="zh-CN" altLang="zh-CN" sz="1800" b="1" dirty="0"/>
              <a:t>）【历史——选修</a:t>
            </a:r>
            <a:r>
              <a:rPr lang="en-US" altLang="zh-CN" sz="1800" b="1" dirty="0"/>
              <a:t>4</a:t>
            </a:r>
            <a:r>
              <a:rPr lang="zh-CN" altLang="zh-CN" sz="1800" b="1" dirty="0"/>
              <a:t>：中外历史人物评说】（</a:t>
            </a:r>
            <a:r>
              <a:rPr lang="en-US" altLang="zh-CN" sz="1800" b="1" dirty="0"/>
              <a:t>15</a:t>
            </a:r>
            <a:r>
              <a:rPr lang="zh-CN" altLang="zh-CN" sz="1800" b="1" dirty="0"/>
              <a:t>分）</a:t>
            </a:r>
          </a:p>
          <a:p>
            <a:pPr marL="0" indent="0">
              <a:buNone/>
            </a:pPr>
            <a:r>
              <a:rPr lang="zh-CN" altLang="zh-CN" sz="1800" b="1" dirty="0">
                <a:solidFill>
                  <a:srgbClr val="0033CC"/>
                </a:solidFill>
              </a:rPr>
              <a:t>材料</a:t>
            </a:r>
            <a:r>
              <a:rPr lang="en-US" altLang="zh-CN" sz="1800" b="1" dirty="0">
                <a:solidFill>
                  <a:srgbClr val="0033CC"/>
                </a:solidFill>
              </a:rPr>
              <a:t>  </a:t>
            </a:r>
            <a:r>
              <a:rPr lang="en-US" altLang="zh-CN" sz="1800" b="1" dirty="0" smtClean="0">
                <a:solidFill>
                  <a:srgbClr val="0033CC"/>
                </a:solidFill>
              </a:rPr>
              <a:t>  </a:t>
            </a:r>
            <a:r>
              <a:rPr lang="zh-CN" altLang="zh-CN" sz="1800" b="1" dirty="0" smtClean="0"/>
              <a:t>全国</a:t>
            </a:r>
            <a:r>
              <a:rPr lang="zh-CN" altLang="zh-CN" sz="1800" b="1" dirty="0"/>
              <a:t>解放后，部分城市通货膨胀严重，少数商人投机，哄抬物价。政务院副总理陈云很快将上海局势稳定下来，进而稳定了全国经济形势。面对工业化建设资金短缺等问题，陈云提出对粮食等主要农副产品实行计划收购和计划供应，即统购统销，被中央采纳实施。他在中共八大上系统地提出了改进经济体制的“三个主体、三个补充”的设想，即在工商业经营方面，国家经营和集体经营为主补充一定的个体经营；在生产计划方面，计划生产为主补克一定的自由生产；在市场方面，国家市场为主补克一定范围的自由市场。</a:t>
            </a:r>
            <a:r>
              <a:rPr lang="en-US" altLang="zh-CN" sz="1800" b="1" dirty="0"/>
              <a:t>1979</a:t>
            </a:r>
            <a:r>
              <a:rPr lang="zh-CN" altLang="zh-CN" sz="1800" b="1" dirty="0"/>
              <a:t>年春，陈云指出：“六十年来，无论苏联或中国的计划工作制度中出现的缺点：只有有计划按比例这一条，没有在社会主义制度下还必须有市场调节这一条”，他提出整个社会主义时期经济必须有计划经济部分和市场调节部分</a:t>
            </a:r>
            <a:r>
              <a:rPr lang="zh-CN" altLang="zh-CN" sz="1800" b="1" dirty="0" smtClean="0"/>
              <a:t>。</a:t>
            </a:r>
            <a:r>
              <a:rPr lang="en-US" altLang="zh-CN" sz="1800" b="1" dirty="0" smtClean="0"/>
              <a:t>    </a:t>
            </a:r>
            <a:r>
              <a:rPr lang="en-US" altLang="zh-CN" sz="1800" b="1" dirty="0"/>
              <a:t>——</a:t>
            </a:r>
            <a:r>
              <a:rPr lang="zh-CN" altLang="zh-CN" sz="1800" b="1" dirty="0"/>
              <a:t>摘编自金冲及等主编《陈云传》等</a:t>
            </a:r>
          </a:p>
          <a:p>
            <a:pPr marL="0" indent="0">
              <a:buNone/>
            </a:pPr>
            <a:r>
              <a:rPr lang="zh-CN" altLang="zh-CN" sz="1800" b="1" dirty="0"/>
              <a:t>（</a:t>
            </a:r>
            <a:r>
              <a:rPr lang="en-US" altLang="zh-CN" sz="1800" b="1" dirty="0"/>
              <a:t>1</a:t>
            </a:r>
            <a:r>
              <a:rPr lang="zh-CN" altLang="zh-CN" sz="1800" b="1" dirty="0"/>
              <a:t>）根据材料，概括陈云的主要经济思想，并结合所学知识指出其形成的时代背景。（</a:t>
            </a:r>
            <a:r>
              <a:rPr lang="en-US" altLang="zh-CN" sz="1800" b="1" dirty="0"/>
              <a:t>8</a:t>
            </a:r>
            <a:r>
              <a:rPr lang="zh-CN" altLang="zh-CN" sz="1800" b="1" dirty="0"/>
              <a:t>分）</a:t>
            </a:r>
          </a:p>
          <a:p>
            <a:pPr marL="0" indent="0">
              <a:buNone/>
            </a:pPr>
            <a:r>
              <a:rPr lang="zh-CN" altLang="zh-CN" sz="1800" b="1" dirty="0"/>
              <a:t>（</a:t>
            </a:r>
            <a:r>
              <a:rPr lang="en-US" altLang="zh-CN" sz="1800" b="1" dirty="0"/>
              <a:t>2</a:t>
            </a:r>
            <a:r>
              <a:rPr lang="zh-CN" altLang="zh-CN" sz="1800" b="1" dirty="0"/>
              <a:t>）根据材料并结合所学知识，简述陈云对新中国经济建设的贡献。（</a:t>
            </a:r>
            <a:r>
              <a:rPr lang="en-US" altLang="zh-CN" sz="1800" b="1" dirty="0"/>
              <a:t>7</a:t>
            </a:r>
            <a:r>
              <a:rPr lang="zh-CN" altLang="zh-CN" sz="1800" b="1" dirty="0"/>
              <a:t>分</a:t>
            </a:r>
            <a:r>
              <a:rPr lang="zh-CN" altLang="zh-CN" sz="1800" b="1" dirty="0" smtClean="0"/>
              <a:t>）</a:t>
            </a:r>
            <a:endParaRPr lang="zh-CN" altLang="en-US" sz="1800" b="1" dirty="0"/>
          </a:p>
        </p:txBody>
      </p:sp>
      <p:sp>
        <p:nvSpPr>
          <p:cNvPr id="4" name="矩形 3"/>
          <p:cNvSpPr/>
          <p:nvPr/>
        </p:nvSpPr>
        <p:spPr>
          <a:xfrm>
            <a:off x="251520" y="3937620"/>
            <a:ext cx="8424936" cy="646331"/>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r>
              <a:rPr lang="zh-CN" altLang="zh-CN" b="1" dirty="0"/>
              <a:t>（</a:t>
            </a:r>
            <a:r>
              <a:rPr lang="en-US" altLang="zh-CN" b="1" dirty="0"/>
              <a:t>1</a:t>
            </a:r>
            <a:r>
              <a:rPr lang="zh-CN" altLang="zh-CN" b="1" dirty="0"/>
              <a:t>）思想：社会主义经济既有计划也有市场，计划为主市场为辅。</a:t>
            </a:r>
          </a:p>
          <a:p>
            <a:r>
              <a:rPr lang="en-US" altLang="zh-CN" b="1" dirty="0"/>
              <a:t> </a:t>
            </a:r>
            <a:r>
              <a:rPr lang="zh-CN" altLang="zh-CN" b="1" dirty="0"/>
              <a:t>背景：苏联的经验教训；计划经济体制的弊端；中国社会主义建设道路的探索</a:t>
            </a:r>
            <a:r>
              <a:rPr lang="zh-CN" altLang="zh-CN" b="1" dirty="0" smtClean="0"/>
              <a:t>。</a:t>
            </a:r>
            <a:endParaRPr lang="zh-CN" altLang="zh-CN" b="1" dirty="0"/>
          </a:p>
        </p:txBody>
      </p:sp>
      <p:sp>
        <p:nvSpPr>
          <p:cNvPr id="5" name="矩形 4"/>
          <p:cNvSpPr/>
          <p:nvPr/>
        </p:nvSpPr>
        <p:spPr>
          <a:xfrm>
            <a:off x="251520" y="4717707"/>
            <a:ext cx="8424936" cy="923330"/>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r>
              <a:rPr lang="zh-CN" altLang="zh-CN" b="1" dirty="0" smtClean="0"/>
              <a:t>（</a:t>
            </a:r>
            <a:r>
              <a:rPr lang="en-US" altLang="zh-CN" b="1" dirty="0" smtClean="0"/>
              <a:t>2</a:t>
            </a:r>
            <a:r>
              <a:rPr lang="zh-CN" altLang="zh-CN" b="1" dirty="0" smtClean="0"/>
              <a:t>）贡献：为新中国初期国民经济的恢复发挥了重要作用；突破了苏联经济模式的限制，提出了许多影响深远的重要思想；对中国社会主义现代化事业和改革开放做出了重要贡献。</a:t>
            </a:r>
            <a:endParaRPr lang="zh-CN" altLang="zh-CN" b="1" dirty="0"/>
          </a:p>
        </p:txBody>
      </p:sp>
    </p:spTree>
    <p:extLst>
      <p:ext uri="{BB962C8B-B14F-4D97-AF65-F5344CB8AC3E}">
        <p14:creationId xmlns:p14="http://schemas.microsoft.com/office/powerpoint/2010/main" val="206433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337220"/>
            <a:ext cx="8352928" cy="3771636"/>
          </a:xfrm>
        </p:spPr>
        <p:txBody>
          <a:bodyPr>
            <a:normAutofit fontScale="55000" lnSpcReduction="20000"/>
          </a:bodyPr>
          <a:lstStyle/>
          <a:p>
            <a:pPr marL="0" indent="0">
              <a:buNone/>
            </a:pPr>
            <a:r>
              <a:rPr lang="zh-CN" altLang="en-US" b="1" dirty="0" smtClean="0"/>
              <a:t>例</a:t>
            </a:r>
            <a:r>
              <a:rPr lang="en-US" altLang="zh-CN" b="1" dirty="0" smtClean="0"/>
              <a:t>4</a:t>
            </a:r>
            <a:r>
              <a:rPr lang="zh-CN" altLang="en-US" b="1" dirty="0" smtClean="0"/>
              <a:t>：</a:t>
            </a:r>
            <a:r>
              <a:rPr lang="zh-CN" altLang="zh-CN" b="1" dirty="0" smtClean="0"/>
              <a:t>阅读</a:t>
            </a:r>
            <a:r>
              <a:rPr lang="zh-CN" altLang="zh-CN" b="1" dirty="0"/>
              <a:t>下列材料，回答问题。</a:t>
            </a:r>
          </a:p>
          <a:p>
            <a:pPr marL="0" indent="0">
              <a:buNone/>
            </a:pPr>
            <a:r>
              <a:rPr lang="zh-CN" altLang="zh-CN" b="1" dirty="0">
                <a:solidFill>
                  <a:srgbClr val="0033CC"/>
                </a:solidFill>
              </a:rPr>
              <a:t>材料一</a:t>
            </a:r>
            <a:r>
              <a:rPr lang="en-US" altLang="zh-CN" b="1" dirty="0">
                <a:solidFill>
                  <a:srgbClr val="0033CC"/>
                </a:solidFill>
              </a:rPr>
              <a:t>  </a:t>
            </a:r>
            <a:r>
              <a:rPr lang="zh-CN" altLang="zh-CN" b="1" dirty="0">
                <a:latin typeface="楷体" pitchFamily="49" charset="-122"/>
                <a:ea typeface="楷体" pitchFamily="49" charset="-122"/>
              </a:rPr>
              <a:t>武则天上台之后，废止了</a:t>
            </a:r>
            <a:r>
              <a:rPr lang="en-US" altLang="zh-CN" b="1" dirty="0">
                <a:latin typeface="楷体" pitchFamily="49" charset="-122"/>
                <a:ea typeface="楷体" pitchFamily="49" charset="-122"/>
              </a:rPr>
              <a:t>“</a:t>
            </a:r>
            <a:r>
              <a:rPr lang="zh-CN" altLang="zh-CN" b="1" dirty="0">
                <a:latin typeface="楷体" pitchFamily="49" charset="-122"/>
                <a:ea typeface="楷体" pitchFamily="49" charset="-122"/>
              </a:rPr>
              <a:t>不叙武氏本望</a:t>
            </a:r>
            <a:r>
              <a:rPr lang="en-US" altLang="zh-CN" b="1" dirty="0">
                <a:latin typeface="楷体" pitchFamily="49" charset="-122"/>
                <a:ea typeface="楷体" pitchFamily="49" charset="-122"/>
              </a:rPr>
              <a:t>”</a:t>
            </a:r>
            <a:r>
              <a:rPr lang="zh-CN" altLang="zh-CN" b="1" dirty="0">
                <a:latin typeface="楷体" pitchFamily="49" charset="-122"/>
                <a:ea typeface="楷体" pitchFamily="49" charset="-122"/>
              </a:rPr>
              <a:t>的《氏族志》，强行推行以后族为第一等、五品官皆入士流的《姓氏录》。武则天首创</a:t>
            </a:r>
            <a:r>
              <a:rPr lang="en-US" altLang="zh-CN" b="1" dirty="0">
                <a:latin typeface="楷体" pitchFamily="49" charset="-122"/>
                <a:ea typeface="楷体" pitchFamily="49" charset="-122"/>
              </a:rPr>
              <a:t>“</a:t>
            </a:r>
            <a:r>
              <a:rPr lang="zh-CN" altLang="zh-CN" b="1" dirty="0">
                <a:latin typeface="楷体" pitchFamily="49" charset="-122"/>
                <a:ea typeface="楷体" pitchFamily="49" charset="-122"/>
              </a:rPr>
              <a:t>殿试</a:t>
            </a:r>
            <a:r>
              <a:rPr lang="en-US" altLang="zh-CN" b="1" dirty="0">
                <a:latin typeface="楷体" pitchFamily="49" charset="-122"/>
                <a:ea typeface="楷体" pitchFamily="49" charset="-122"/>
              </a:rPr>
              <a:t>”“</a:t>
            </a:r>
            <a:r>
              <a:rPr lang="zh-CN" altLang="zh-CN" b="1" dirty="0">
                <a:latin typeface="楷体" pitchFamily="49" charset="-122"/>
                <a:ea typeface="楷体" pitchFamily="49" charset="-122"/>
              </a:rPr>
              <a:t>武举</a:t>
            </a:r>
            <a:r>
              <a:rPr lang="en-US" altLang="zh-CN" b="1" dirty="0">
                <a:latin typeface="楷体" pitchFamily="49" charset="-122"/>
                <a:ea typeface="楷体" pitchFamily="49" charset="-122"/>
              </a:rPr>
              <a:t>”</a:t>
            </a:r>
            <a:r>
              <a:rPr lang="zh-CN" altLang="zh-CN" b="1" dirty="0">
                <a:latin typeface="楷体" pitchFamily="49" charset="-122"/>
                <a:ea typeface="楷体" pitchFamily="49" charset="-122"/>
              </a:rPr>
              <a:t>，每年科举取士的人数比贞观年间扩大一倍。她还编写了《兆人本业》，颁行各地指导生产，要求刺史、县令</a:t>
            </a:r>
            <a:r>
              <a:rPr lang="en-US" altLang="zh-CN" b="1" dirty="0">
                <a:latin typeface="楷体" pitchFamily="49" charset="-122"/>
                <a:ea typeface="楷体" pitchFamily="49" charset="-122"/>
              </a:rPr>
              <a:t>“</a:t>
            </a:r>
            <a:r>
              <a:rPr lang="zh-CN" altLang="zh-CN" b="1" dirty="0">
                <a:latin typeface="楷体" pitchFamily="49" charset="-122"/>
                <a:ea typeface="楷体" pitchFamily="49" charset="-122"/>
              </a:rPr>
              <a:t>敦劝农桑，均平赋役</a:t>
            </a:r>
            <a:r>
              <a:rPr lang="en-US" altLang="zh-CN" b="1" dirty="0">
                <a:latin typeface="楷体" pitchFamily="49" charset="-122"/>
                <a:ea typeface="楷体" pitchFamily="49" charset="-122"/>
              </a:rPr>
              <a:t>”</a:t>
            </a:r>
            <a:r>
              <a:rPr lang="zh-CN" altLang="zh-CN" b="1" dirty="0">
                <a:latin typeface="楷体" pitchFamily="49" charset="-122"/>
                <a:ea typeface="楷体" pitchFamily="49" charset="-122"/>
              </a:rPr>
              <a:t>，以</a:t>
            </a:r>
            <a:r>
              <a:rPr lang="en-US" altLang="zh-CN" b="1" dirty="0">
                <a:latin typeface="楷体" pitchFamily="49" charset="-122"/>
                <a:ea typeface="楷体" pitchFamily="49" charset="-122"/>
              </a:rPr>
              <a:t>“</a:t>
            </a:r>
            <a:r>
              <a:rPr lang="zh-CN" altLang="zh-CN" b="1" dirty="0">
                <a:latin typeface="楷体" pitchFamily="49" charset="-122"/>
                <a:ea typeface="楷体" pitchFamily="49" charset="-122"/>
              </a:rPr>
              <a:t>田畴垦辟，家有余粮</a:t>
            </a:r>
            <a:r>
              <a:rPr lang="en-US" altLang="zh-CN" b="1" dirty="0">
                <a:latin typeface="楷体" pitchFamily="49" charset="-122"/>
                <a:ea typeface="楷体" pitchFamily="49" charset="-122"/>
              </a:rPr>
              <a:t>”</a:t>
            </a:r>
            <a:r>
              <a:rPr lang="zh-CN" altLang="zh-CN" b="1" dirty="0">
                <a:latin typeface="楷体" pitchFamily="49" charset="-122"/>
                <a:ea typeface="楷体" pitchFamily="49" charset="-122"/>
              </a:rPr>
              <a:t>作为官员考核擢升的基本条件。武则天在位期间，还一举收复了</a:t>
            </a:r>
            <a:r>
              <a:rPr lang="en-US" altLang="zh-CN" b="1" dirty="0">
                <a:latin typeface="楷体" pitchFamily="49" charset="-122"/>
                <a:ea typeface="楷体" pitchFamily="49" charset="-122"/>
              </a:rPr>
              <a:t>“</a:t>
            </a:r>
            <a:r>
              <a:rPr lang="zh-CN" altLang="zh-CN" b="1" dirty="0">
                <a:latin typeface="楷体" pitchFamily="49" charset="-122"/>
                <a:ea typeface="楷体" pitchFamily="49" charset="-122"/>
              </a:rPr>
              <a:t>安西四镇</a:t>
            </a:r>
            <a:r>
              <a:rPr lang="en-US" altLang="zh-CN" b="1" dirty="0">
                <a:latin typeface="楷体" pitchFamily="49" charset="-122"/>
                <a:ea typeface="楷体" pitchFamily="49" charset="-122"/>
              </a:rPr>
              <a:t>”</a:t>
            </a:r>
            <a:r>
              <a:rPr lang="zh-CN" altLang="zh-CN" b="1" dirty="0">
                <a:latin typeface="楷体" pitchFamily="49" charset="-122"/>
                <a:ea typeface="楷体" pitchFamily="49" charset="-122"/>
              </a:rPr>
              <a:t>，置安西都护府和北庭都护府，分别管辖天山南北两路。</a:t>
            </a:r>
            <a:r>
              <a:rPr lang="en-US" altLang="zh-CN" b="1" dirty="0">
                <a:latin typeface="楷体" pitchFamily="49" charset="-122"/>
                <a:ea typeface="楷体" pitchFamily="49" charset="-122"/>
              </a:rPr>
              <a:t></a:t>
            </a:r>
            <a:endParaRPr lang="zh-CN" altLang="zh-CN" b="1" dirty="0">
              <a:latin typeface="楷体" pitchFamily="49" charset="-122"/>
              <a:ea typeface="楷体" pitchFamily="49" charset="-122"/>
            </a:endParaRPr>
          </a:p>
          <a:p>
            <a:pPr marL="0" indent="0">
              <a:buNone/>
            </a:pPr>
            <a:r>
              <a:rPr lang="en-US" altLang="zh-CN" b="1" dirty="0" smtClean="0">
                <a:latin typeface="楷体" pitchFamily="49" charset="-122"/>
                <a:ea typeface="楷体" pitchFamily="49" charset="-122"/>
              </a:rPr>
              <a:t>         ——</a:t>
            </a:r>
            <a:r>
              <a:rPr lang="zh-CN" altLang="zh-CN" b="1" dirty="0">
                <a:latin typeface="楷体" pitchFamily="49" charset="-122"/>
                <a:ea typeface="楷体" pitchFamily="49" charset="-122"/>
              </a:rPr>
              <a:t>摘编自胡戟《正史中的武则天：治国颇有成效</a:t>
            </a:r>
            <a:r>
              <a:rPr lang="en-US" altLang="zh-CN" b="1" dirty="0">
                <a:latin typeface="楷体" pitchFamily="49" charset="-122"/>
                <a:ea typeface="楷体" pitchFamily="49" charset="-122"/>
              </a:rPr>
              <a:t>  </a:t>
            </a:r>
            <a:r>
              <a:rPr lang="zh-CN" altLang="zh-CN" b="1" dirty="0">
                <a:latin typeface="楷体" pitchFamily="49" charset="-122"/>
                <a:ea typeface="楷体" pitchFamily="49" charset="-122"/>
              </a:rPr>
              <a:t>重用酷吏》</a:t>
            </a:r>
          </a:p>
          <a:p>
            <a:pPr marL="0" indent="0">
              <a:buNone/>
            </a:pPr>
            <a:r>
              <a:rPr lang="zh-CN" altLang="zh-CN" b="1" dirty="0">
                <a:solidFill>
                  <a:srgbClr val="0033CC"/>
                </a:solidFill>
              </a:rPr>
              <a:t>材料二</a:t>
            </a:r>
            <a:r>
              <a:rPr lang="en-US" altLang="zh-CN" b="1" dirty="0">
                <a:solidFill>
                  <a:srgbClr val="0033CC"/>
                </a:solidFill>
              </a:rPr>
              <a:t>  </a:t>
            </a:r>
            <a:r>
              <a:rPr lang="zh-CN" altLang="zh-CN" b="1" dirty="0">
                <a:latin typeface="楷体" pitchFamily="49" charset="-122"/>
                <a:ea typeface="楷体" pitchFamily="49" charset="-122"/>
              </a:rPr>
              <a:t>朱熹在《通鉴纲目》中说：“（武则天）乘唐中衰，攘窃神器，任用酷吏，屠害宗支，毒流缙绅，其祸惨矣！”李贽却认为：“试观近古之王，有知人如武氏者乎，亦有专以爱养人才为心、安民为念如武氏者乎？此固不能逃于万世之公鉴矣。”</a:t>
            </a:r>
          </a:p>
          <a:p>
            <a:pPr marL="0" indent="0">
              <a:buNone/>
            </a:pPr>
            <a:r>
              <a:rPr lang="zh-CN" altLang="zh-CN" b="1" dirty="0">
                <a:solidFill>
                  <a:srgbClr val="0033CC"/>
                </a:solidFill>
              </a:rPr>
              <a:t>（</a:t>
            </a:r>
            <a:r>
              <a:rPr lang="en-US" altLang="zh-CN" b="1" dirty="0">
                <a:solidFill>
                  <a:srgbClr val="0033CC"/>
                </a:solidFill>
              </a:rPr>
              <a:t>1</a:t>
            </a:r>
            <a:r>
              <a:rPr lang="zh-CN" altLang="zh-CN" b="1" dirty="0">
                <a:solidFill>
                  <a:srgbClr val="0033CC"/>
                </a:solidFill>
              </a:rPr>
              <a:t>）根据材料一，概括武则天的历史功绩。</a:t>
            </a:r>
          </a:p>
          <a:p>
            <a:pPr marL="0" indent="0">
              <a:buNone/>
            </a:pPr>
            <a:r>
              <a:rPr lang="zh-CN" altLang="zh-CN" b="1" dirty="0">
                <a:solidFill>
                  <a:srgbClr val="0033CC"/>
                </a:solidFill>
              </a:rPr>
              <a:t>（</a:t>
            </a:r>
            <a:r>
              <a:rPr lang="en-US" altLang="zh-CN" b="1" dirty="0">
                <a:solidFill>
                  <a:srgbClr val="0033CC"/>
                </a:solidFill>
              </a:rPr>
              <a:t>2</a:t>
            </a:r>
            <a:r>
              <a:rPr lang="zh-CN" altLang="zh-CN" b="1" dirty="0">
                <a:solidFill>
                  <a:srgbClr val="0033CC"/>
                </a:solidFill>
              </a:rPr>
              <a:t>）根据材料二并结合所学知识，分析朱熹和李贽对武则天的评价不同的原因。</a:t>
            </a:r>
          </a:p>
          <a:p>
            <a:endParaRPr lang="zh-CN" altLang="en-US"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928259"/>
            <a:ext cx="7920880" cy="1584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8789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51520" y="49188"/>
            <a:ext cx="8640960" cy="3960440"/>
          </a:xfrm>
        </p:spPr>
        <p:txBody>
          <a:bodyPr>
            <a:noAutofit/>
          </a:bodyPr>
          <a:lstStyle/>
          <a:p>
            <a:pPr marL="0" indent="0">
              <a:buNone/>
            </a:pPr>
            <a:r>
              <a:rPr lang="zh-CN" altLang="en-US" sz="1600" b="1" dirty="0" smtClean="0"/>
              <a:t>例</a:t>
            </a:r>
            <a:r>
              <a:rPr lang="en-US" altLang="zh-CN" sz="1600" b="1" dirty="0" smtClean="0"/>
              <a:t>5       </a:t>
            </a:r>
            <a:r>
              <a:rPr lang="zh-CN" altLang="zh-CN" sz="1600" b="1" dirty="0" smtClean="0"/>
              <a:t>戴</a:t>
            </a:r>
            <a:r>
              <a:rPr lang="zh-CN" altLang="zh-CN" sz="1600" b="1" dirty="0"/>
              <a:t>震（</a:t>
            </a:r>
            <a:r>
              <a:rPr lang="en-US" altLang="zh-CN" sz="1600" b="1" dirty="0"/>
              <a:t>1724</a:t>
            </a:r>
            <a:r>
              <a:rPr lang="zh-CN" altLang="zh-CN" sz="1600" b="1" dirty="0"/>
              <a:t>—</a:t>
            </a:r>
            <a:r>
              <a:rPr lang="en-US" altLang="zh-CN" sz="1600" b="1" dirty="0"/>
              <a:t>1777</a:t>
            </a:r>
            <a:r>
              <a:rPr lang="zh-CN" altLang="zh-CN" sz="1600" b="1" dirty="0"/>
              <a:t>年），清代著名语言文字学家、哲学家、思想家。他的代表作《孟子字义疏证》，重新解释了理、天道、性、才、道、仁、义、礼、智、诚等哲学范畴，在继承并尖锐批评程朱理学的同时，展现了自己的哲学思想。戴震特别擅长哲学分析、抽象与理性思辨。他认为宇宙生命及其变化的源头是“仁”，“仁”是“生生者”，“变化之流”是“生生之条理者”，即“理”。换言之，人道本于性，而人性源于天道；天道固无不善，人道、人性自然也就无不善；于是，人的生命价值与宇宙生命的意义就融汇于“天人合一”的境界。戴震最大的理论贡献在于打破了“天理”“理”的神圣性、神秘性，他指出所谓“天理”就是天然的、自然而然的道理。宋儒将“理”与“欲”截然对立，戴震则认为，“理”与“欲”是统一的，欲望的适当满足就是“理”。“理者，存乎欲者也。” 欲、情、知是天赋的人性，天赋人以“心”，即理性思维来调节作为感性存在的人。换言之，人欲并不可怕，也不是邪恶的，追求人欲的满足是正当的人性要求。欲、情、知三者条畅通达，才是人生的理想状态。</a:t>
            </a:r>
            <a:r>
              <a:rPr lang="zh-CN" altLang="zh-CN" sz="1600" b="1" dirty="0">
                <a:solidFill>
                  <a:srgbClr val="FF0000"/>
                </a:solidFill>
              </a:rPr>
              <a:t>资产阶级革命思想家章太炎对戴震特别推崇，但是钱穆则不以为然</a:t>
            </a:r>
            <a:r>
              <a:rPr lang="zh-CN" altLang="zh-CN" sz="1600" b="1" dirty="0" smtClean="0">
                <a:solidFill>
                  <a:srgbClr val="FF0000"/>
                </a:solidFill>
              </a:rPr>
              <a:t>。</a:t>
            </a:r>
            <a:endParaRPr lang="zh-CN" altLang="zh-CN" sz="1600" b="1" dirty="0">
              <a:solidFill>
                <a:srgbClr val="FF0000"/>
              </a:solidFill>
            </a:endParaRPr>
          </a:p>
          <a:p>
            <a:pPr marL="0" indent="0">
              <a:buNone/>
            </a:pPr>
            <a:r>
              <a:rPr lang="en-US" altLang="zh-CN" sz="1600" b="1" dirty="0" smtClean="0"/>
              <a:t>                                                 ——</a:t>
            </a:r>
            <a:r>
              <a:rPr lang="zh-CN" altLang="zh-CN" sz="1600" b="1" dirty="0"/>
              <a:t>根据李帆《古今中西交汇处的近代学术》整理</a:t>
            </a:r>
          </a:p>
          <a:p>
            <a:pPr marL="0" indent="0">
              <a:buNone/>
            </a:pPr>
            <a:r>
              <a:rPr lang="zh-CN" altLang="zh-CN" sz="1600" b="1" dirty="0"/>
              <a:t>（</a:t>
            </a:r>
            <a:r>
              <a:rPr lang="en-US" altLang="zh-CN" sz="1600" b="1" dirty="0"/>
              <a:t>1</a:t>
            </a:r>
            <a:r>
              <a:rPr lang="zh-CN" altLang="zh-CN" sz="1600" b="1" dirty="0"/>
              <a:t>）根据材料，概括戴震的思想主张。</a:t>
            </a:r>
          </a:p>
          <a:p>
            <a:pPr marL="0" indent="0">
              <a:buNone/>
            </a:pPr>
            <a:r>
              <a:rPr lang="zh-CN" altLang="zh-CN" sz="1600" b="1" dirty="0"/>
              <a:t>（</a:t>
            </a:r>
            <a:r>
              <a:rPr lang="en-US" altLang="zh-CN" sz="1600" b="1" dirty="0"/>
              <a:t>2</a:t>
            </a:r>
            <a:r>
              <a:rPr lang="zh-CN" altLang="zh-CN" sz="1600" b="1" dirty="0"/>
              <a:t>）根据材料并结合所学知识，简析章太炎推崇戴震思想的原因。</a:t>
            </a:r>
          </a:p>
          <a:p>
            <a:endParaRPr lang="zh-CN" altLang="en-US" sz="1600" b="1" dirty="0"/>
          </a:p>
        </p:txBody>
      </p:sp>
      <p:sp>
        <p:nvSpPr>
          <p:cNvPr id="4" name="矩形 3"/>
          <p:cNvSpPr/>
          <p:nvPr/>
        </p:nvSpPr>
        <p:spPr>
          <a:xfrm>
            <a:off x="251520" y="3937620"/>
            <a:ext cx="8640960" cy="954107"/>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r>
              <a:rPr lang="zh-CN" altLang="zh-CN" sz="1400" b="1" dirty="0">
                <a:solidFill>
                  <a:srgbClr val="0033CC"/>
                </a:solidFill>
              </a:rPr>
              <a:t>（</a:t>
            </a:r>
            <a:r>
              <a:rPr lang="en-US" altLang="zh-CN" sz="1400" b="1" dirty="0">
                <a:solidFill>
                  <a:srgbClr val="0033CC"/>
                </a:solidFill>
              </a:rPr>
              <a:t>1</a:t>
            </a:r>
            <a:r>
              <a:rPr lang="zh-CN" altLang="zh-CN" sz="1400" b="1" dirty="0">
                <a:solidFill>
                  <a:srgbClr val="0033CC"/>
                </a:solidFill>
              </a:rPr>
              <a:t>）思想主张</a:t>
            </a:r>
            <a:r>
              <a:rPr lang="zh-CN" altLang="zh-CN" sz="1400" b="1" dirty="0"/>
              <a:t>：在哲学上，戴震认为宇宙的源头是仁，追求天人合一；认为理是事物的条理，是事物的规律，不能脱离具体事物而存在，理就在事物之中，因此天理是物质的；</a:t>
            </a:r>
          </a:p>
          <a:p>
            <a:r>
              <a:rPr lang="zh-CN" altLang="zh-CN" sz="1400" b="1" dirty="0"/>
              <a:t>在伦理思想方面，他认为“欲、情、知”是人的本性；理与欲是统一的，人的自然情欲得到合理的满足，而不能只“存理灭欲”，追求人欲才是人生的理想</a:t>
            </a:r>
            <a:r>
              <a:rPr lang="zh-CN" altLang="zh-CN" sz="1400" b="1" dirty="0" smtClean="0"/>
              <a:t>。</a:t>
            </a:r>
            <a:endParaRPr lang="zh-CN" altLang="zh-CN" sz="1400" b="1" dirty="0"/>
          </a:p>
        </p:txBody>
      </p:sp>
      <p:sp>
        <p:nvSpPr>
          <p:cNvPr id="5" name="矩形 4"/>
          <p:cNvSpPr/>
          <p:nvPr/>
        </p:nvSpPr>
        <p:spPr>
          <a:xfrm>
            <a:off x="251520" y="4873724"/>
            <a:ext cx="8640960" cy="73866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zh-CN" altLang="zh-CN" sz="1400" b="1" dirty="0" smtClean="0">
                <a:solidFill>
                  <a:srgbClr val="0033CC"/>
                </a:solidFill>
              </a:rPr>
              <a:t>（</a:t>
            </a:r>
            <a:r>
              <a:rPr lang="en-US" altLang="zh-CN" sz="1400" b="1" dirty="0" smtClean="0">
                <a:solidFill>
                  <a:srgbClr val="0033CC"/>
                </a:solidFill>
              </a:rPr>
              <a:t>2</a:t>
            </a:r>
            <a:r>
              <a:rPr lang="zh-CN" altLang="zh-CN" sz="1400" b="1" dirty="0" smtClean="0">
                <a:solidFill>
                  <a:srgbClr val="0033CC"/>
                </a:solidFill>
              </a:rPr>
              <a:t>）原因：</a:t>
            </a:r>
            <a:r>
              <a:rPr lang="zh-CN" altLang="zh-CN" sz="1400" b="1" dirty="0" smtClean="0"/>
              <a:t>戴震求实的学术精神符合当时历史发展的要求，促使我国传统文化重新焕发了生机；（资产阶级革命家寻求精神源泉，有利于促进文化的发展和社会的进步；批评程朱理学、维护封建统治秩序和封建伦理道德，体现了时代发展的要求，改变了教条主义的思想局面，有利于思想解放。</a:t>
            </a:r>
            <a:endParaRPr lang="zh-CN" altLang="zh-CN" sz="1400" b="1" dirty="0"/>
          </a:p>
        </p:txBody>
      </p:sp>
    </p:spTree>
    <p:extLst>
      <p:ext uri="{BB962C8B-B14F-4D97-AF65-F5344CB8AC3E}">
        <p14:creationId xmlns:p14="http://schemas.microsoft.com/office/powerpoint/2010/main" val="1677096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2195</Words>
  <Application>Microsoft Office PowerPoint</Application>
  <PresentationFormat>全屏显示(16:10)</PresentationFormat>
  <Paragraphs>72</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主题​​</vt:lpstr>
      <vt:lpstr>PowerPoint 演示文稿</vt:lpstr>
      <vt:lpstr>基本情况</vt:lpstr>
      <vt:lpstr>PowerPoint 演示文稿</vt:lpstr>
      <vt:lpstr>解析</vt:lpstr>
      <vt:lpstr>PowerPoint 演示文稿</vt:lpstr>
      <vt:lpstr>【要点解密】</vt:lpstr>
      <vt:lpstr>PowerPoint 演示文稿</vt:lpstr>
      <vt:lpstr>PowerPoint 演示文稿</vt:lpstr>
      <vt:lpstr>PowerPoint 演示文稿</vt:lpstr>
      <vt:lpstr>PowerPoint 演示文稿</vt:lpstr>
    </vt:vector>
  </TitlesOfParts>
  <Company>微软中国</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微软用户</dc:creator>
  <cp:lastModifiedBy>微软用户</cp:lastModifiedBy>
  <cp:revision>9</cp:revision>
  <dcterms:created xsi:type="dcterms:W3CDTF">2019-04-29T02:00:18Z</dcterms:created>
  <dcterms:modified xsi:type="dcterms:W3CDTF">2019-04-29T03:58:43Z</dcterms:modified>
</cp:coreProperties>
</file>