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68" r:id="rId5"/>
    <p:sldId id="263" r:id="rId6"/>
    <p:sldId id="264" r:id="rId7"/>
    <p:sldId id="269" r:id="rId8"/>
    <p:sldId id="265" r:id="rId9"/>
    <p:sldId id="267" r:id="rId10"/>
    <p:sldId id="270" r:id="rId11"/>
    <p:sldId id="274" r:id="rId12"/>
    <p:sldId id="277" r:id="rId13"/>
    <p:sldId id="258" r:id="rId14"/>
    <p:sldId id="278" r:id="rId15"/>
    <p:sldId id="259" r:id="rId16"/>
    <p:sldId id="279" r:id="rId17"/>
    <p:sldId id="272" r:id="rId18"/>
    <p:sldId id="280" r:id="rId19"/>
    <p:sldId id="273" r:id="rId20"/>
    <p:sldId id="276" r:id="rId21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18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C055D-3DF1-4AB3-84F3-F5C2D2347234}" type="datetimeFigureOut">
              <a:rPr lang="zh-CN" altLang="en-US" smtClean="0"/>
              <a:pPr/>
              <a:t>2019/4/22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3E00F-1313-461C-8D50-AC82967B1C6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C055D-3DF1-4AB3-84F3-F5C2D2347234}" type="datetimeFigureOut">
              <a:rPr lang="zh-CN" altLang="en-US" smtClean="0"/>
              <a:pPr/>
              <a:t>2019/4/22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3E00F-1313-461C-8D50-AC82967B1C6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C055D-3DF1-4AB3-84F3-F5C2D2347234}" type="datetimeFigureOut">
              <a:rPr lang="zh-CN" altLang="en-US" smtClean="0"/>
              <a:pPr/>
              <a:t>2019/4/22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3E00F-1313-461C-8D50-AC82967B1C6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C055D-3DF1-4AB3-84F3-F5C2D2347234}" type="datetimeFigureOut">
              <a:rPr lang="zh-CN" altLang="en-US" smtClean="0"/>
              <a:pPr/>
              <a:t>2019/4/22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3E00F-1313-461C-8D50-AC82967B1C6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C055D-3DF1-4AB3-84F3-F5C2D2347234}" type="datetimeFigureOut">
              <a:rPr lang="zh-CN" altLang="en-US" smtClean="0"/>
              <a:pPr/>
              <a:t>2019/4/22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3E00F-1313-461C-8D50-AC82967B1C6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C055D-3DF1-4AB3-84F3-F5C2D2347234}" type="datetimeFigureOut">
              <a:rPr lang="zh-CN" altLang="en-US" smtClean="0"/>
              <a:pPr/>
              <a:t>2019/4/22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3E00F-1313-461C-8D50-AC82967B1C6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C055D-3DF1-4AB3-84F3-F5C2D2347234}" type="datetimeFigureOut">
              <a:rPr lang="zh-CN" altLang="en-US" smtClean="0"/>
              <a:pPr/>
              <a:t>2019/4/22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3E00F-1313-461C-8D50-AC82967B1C6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C055D-3DF1-4AB3-84F3-F5C2D2347234}" type="datetimeFigureOut">
              <a:rPr lang="zh-CN" altLang="en-US" smtClean="0"/>
              <a:pPr/>
              <a:t>2019/4/22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3E00F-1313-461C-8D50-AC82967B1C6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C055D-3DF1-4AB3-84F3-F5C2D2347234}" type="datetimeFigureOut">
              <a:rPr lang="zh-CN" altLang="en-US" smtClean="0"/>
              <a:pPr/>
              <a:t>2019/4/22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3E00F-1313-461C-8D50-AC82967B1C6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C055D-3DF1-4AB3-84F3-F5C2D2347234}" type="datetimeFigureOut">
              <a:rPr lang="zh-CN" altLang="en-US" smtClean="0"/>
              <a:pPr/>
              <a:t>2019/4/22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3E00F-1313-461C-8D50-AC82967B1C6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C055D-3DF1-4AB3-84F3-F5C2D2347234}" type="datetimeFigureOut">
              <a:rPr lang="zh-CN" altLang="en-US" smtClean="0"/>
              <a:pPr/>
              <a:t>2019/4/22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3E00F-1313-461C-8D50-AC82967B1C6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BC055D-3DF1-4AB3-84F3-F5C2D2347234}" type="datetimeFigureOut">
              <a:rPr lang="zh-CN" altLang="en-US" smtClean="0"/>
              <a:pPr/>
              <a:t>2019/4/22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C3E00F-1313-461C-8D50-AC82967B1C6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r>
              <a:rPr lang="zh-CN" altLang="en-US" b="1" dirty="0" smtClean="0">
                <a:solidFill>
                  <a:srgbClr val="FF0000"/>
                </a:solidFill>
              </a:rPr>
              <a:t>全国</a:t>
            </a:r>
            <a:r>
              <a:rPr lang="zh-CN" altLang="en-US" b="1" dirty="0" smtClean="0">
                <a:solidFill>
                  <a:srgbClr val="FF0000"/>
                </a:solidFill>
              </a:rPr>
              <a:t>卷材料</a:t>
            </a:r>
            <a:r>
              <a:rPr lang="zh-CN" altLang="en-US" b="1" dirty="0" smtClean="0">
                <a:solidFill>
                  <a:srgbClr val="FF0000"/>
                </a:solidFill>
              </a:rPr>
              <a:t>题</a:t>
            </a:r>
            <a:r>
              <a:rPr lang="zh-CN" altLang="en-US" b="1" dirty="0" smtClean="0">
                <a:solidFill>
                  <a:srgbClr val="FF0000"/>
                </a:solidFill>
              </a:rPr>
              <a:t>影响（作用）类，</a:t>
            </a:r>
            <a:r>
              <a:rPr lang="en-US" altLang="zh-CN" b="1" dirty="0" smtClean="0">
                <a:solidFill>
                  <a:srgbClr val="FF0000"/>
                </a:solidFill>
              </a:rPr>
              <a:t/>
            </a:r>
            <a:br>
              <a:rPr lang="en-US" altLang="zh-CN" b="1" dirty="0" smtClean="0">
                <a:solidFill>
                  <a:srgbClr val="FF0000"/>
                </a:solidFill>
              </a:rPr>
            </a:br>
            <a:r>
              <a:rPr lang="zh-CN" altLang="en-US" b="1" dirty="0" smtClean="0">
                <a:solidFill>
                  <a:srgbClr val="FF0000"/>
                </a:solidFill>
              </a:rPr>
              <a:t>另一个答题思路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b="1" dirty="0" smtClean="0">
                <a:solidFill>
                  <a:schemeClr val="tx1"/>
                </a:solidFill>
              </a:rPr>
              <a:t>深圳桃源居中澳实验学校</a:t>
            </a:r>
            <a:endParaRPr lang="en-US" altLang="zh-CN" b="1" dirty="0" smtClean="0">
              <a:solidFill>
                <a:schemeClr val="tx1"/>
              </a:solidFill>
            </a:endParaRPr>
          </a:p>
          <a:p>
            <a:r>
              <a:rPr lang="zh-CN" altLang="en-US" b="1" dirty="0">
                <a:solidFill>
                  <a:schemeClr val="tx1"/>
                </a:solidFill>
              </a:rPr>
              <a:t>张俊</a:t>
            </a:r>
            <a:r>
              <a:rPr lang="zh-CN" altLang="en-US" b="1" dirty="0" smtClean="0">
                <a:solidFill>
                  <a:schemeClr val="tx1"/>
                </a:solidFill>
              </a:rPr>
              <a:t>海</a:t>
            </a:r>
            <a:endParaRPr lang="en-US" altLang="zh-CN" b="1" dirty="0" smtClean="0">
              <a:solidFill>
                <a:schemeClr val="tx1"/>
              </a:solidFill>
            </a:endParaRPr>
          </a:p>
          <a:p>
            <a:r>
              <a:rPr lang="en-US" altLang="zh-CN" b="1" dirty="0" smtClean="0">
                <a:solidFill>
                  <a:schemeClr val="tx1"/>
                </a:solidFill>
              </a:rPr>
              <a:t>Qq:524706197</a:t>
            </a:r>
            <a:endParaRPr lang="zh-CN" alt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b="1" dirty="0" smtClean="0">
                <a:solidFill>
                  <a:srgbClr val="FF0000"/>
                </a:solidFill>
              </a:rPr>
              <a:t>全国卷材料题影响（作用）类，</a:t>
            </a:r>
            <a:r>
              <a:rPr lang="en-US" altLang="zh-CN" b="1" dirty="0" smtClean="0">
                <a:solidFill>
                  <a:srgbClr val="FF0000"/>
                </a:solidFill>
              </a:rPr>
              <a:t/>
            </a:r>
            <a:br>
              <a:rPr lang="en-US" altLang="zh-CN" b="1" dirty="0" smtClean="0">
                <a:solidFill>
                  <a:srgbClr val="FF0000"/>
                </a:solidFill>
              </a:rPr>
            </a:br>
            <a:r>
              <a:rPr lang="zh-CN" altLang="en-US" b="1" dirty="0" smtClean="0">
                <a:solidFill>
                  <a:srgbClr val="FF0000"/>
                </a:solidFill>
              </a:rPr>
              <a:t>另一个答题思路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/>
          <a:lstStyle/>
          <a:p>
            <a:pPr>
              <a:buNone/>
            </a:pPr>
            <a:r>
              <a:rPr lang="zh-CN" altLang="en-US" b="1" dirty="0" smtClean="0">
                <a:solidFill>
                  <a:srgbClr val="FF0000"/>
                </a:solidFill>
              </a:rPr>
              <a:t>说明：</a:t>
            </a:r>
            <a:r>
              <a:rPr lang="zh-CN" altLang="en-US" b="1" dirty="0" smtClean="0"/>
              <a:t>建立</a:t>
            </a:r>
            <a:r>
              <a:rPr lang="zh-CN" altLang="en-US" b="1" dirty="0" smtClean="0"/>
              <a:t>养廉银制度的</a:t>
            </a:r>
            <a:r>
              <a:rPr lang="zh-CN" altLang="en-US" b="1" dirty="0" smtClean="0"/>
              <a:t>原因：</a:t>
            </a:r>
            <a:r>
              <a:rPr lang="zh-CN" altLang="en-US" b="1" dirty="0" smtClean="0">
                <a:solidFill>
                  <a:srgbClr val="FF0000"/>
                </a:solidFill>
                <a:sym typeface="+mn-ea"/>
              </a:rPr>
              <a:t>“</a:t>
            </a:r>
            <a:r>
              <a:rPr lang="zh-CN" altLang="en-US" b="1" dirty="0" smtClean="0">
                <a:solidFill>
                  <a:srgbClr val="FF0000"/>
                </a:solidFill>
                <a:sym typeface="+mn-ea"/>
              </a:rPr>
              <a:t>官员</a:t>
            </a:r>
            <a:r>
              <a:rPr lang="zh-CN" altLang="en-US" b="1" dirty="0" smtClean="0">
                <a:solidFill>
                  <a:srgbClr val="FF0000"/>
                </a:solidFill>
                <a:sym typeface="+mn-ea"/>
              </a:rPr>
              <a:t>薪俸偏低；地方办公经费不足；各种税外之税繁多，官员贪腐现象普遍；百姓税负沉重，社会矛盾尖锐；政府力图整顿吏治</a:t>
            </a:r>
            <a:r>
              <a:rPr lang="zh-CN" altLang="en-US" b="1" dirty="0" smtClean="0">
                <a:solidFill>
                  <a:srgbClr val="FF0000"/>
                </a:solidFill>
                <a:sym typeface="+mn-ea"/>
              </a:rPr>
              <a:t>。”</a:t>
            </a:r>
            <a:endParaRPr lang="en-US" altLang="zh-CN" b="1" dirty="0" smtClean="0">
              <a:solidFill>
                <a:srgbClr val="FF0000"/>
              </a:solidFill>
              <a:sym typeface="+mn-ea"/>
            </a:endParaRPr>
          </a:p>
          <a:p>
            <a:pPr>
              <a:buNone/>
            </a:pPr>
            <a:r>
              <a:rPr lang="zh-CN" altLang="en-US" b="1" dirty="0" smtClean="0">
                <a:sym typeface="+mn-ea"/>
              </a:rPr>
              <a:t>经过</a:t>
            </a:r>
            <a:r>
              <a:rPr lang="zh-CN" altLang="en-US" b="1" dirty="0" smtClean="0">
                <a:sym typeface="+mn-ea"/>
              </a:rPr>
              <a:t>改革</a:t>
            </a:r>
            <a:r>
              <a:rPr lang="zh-CN" altLang="en-US" b="1" dirty="0" smtClean="0">
                <a:sym typeface="+mn-ea"/>
              </a:rPr>
              <a:t>，其作用就会由此顺理成章地推出：</a:t>
            </a:r>
            <a:r>
              <a:rPr lang="zh-CN" altLang="en-US" b="1" dirty="0" smtClean="0">
                <a:solidFill>
                  <a:srgbClr val="FF0000"/>
                </a:solidFill>
                <a:sym typeface="+mn-ea"/>
              </a:rPr>
              <a:t>“</a:t>
            </a:r>
            <a:r>
              <a:rPr lang="zh-CN" altLang="en-US" b="1" dirty="0" smtClean="0">
                <a:solidFill>
                  <a:srgbClr val="FF0000"/>
                </a:solidFill>
              </a:rPr>
              <a:t>提高</a:t>
            </a:r>
            <a:r>
              <a:rPr lang="zh-CN" altLang="en-US" b="1" dirty="0" smtClean="0">
                <a:solidFill>
                  <a:srgbClr val="FF0000"/>
                </a:solidFill>
              </a:rPr>
              <a:t>了官员的合法收入，有助于抵制贪腐；暂时减轻民众负担，缓解社会</a:t>
            </a:r>
            <a:r>
              <a:rPr lang="zh-CN" altLang="en-US" b="1" dirty="0" smtClean="0">
                <a:solidFill>
                  <a:srgbClr val="FF0000"/>
                </a:solidFill>
              </a:rPr>
              <a:t>矛盾” 。</a:t>
            </a:r>
            <a:endParaRPr lang="zh-CN" altLang="en-US" b="1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285729"/>
            <a:ext cx="9144000" cy="6572272"/>
          </a:xfrm>
        </p:spPr>
        <p:txBody>
          <a:bodyPr>
            <a:normAutofit fontScale="72500" lnSpcReduction="20000"/>
          </a:bodyPr>
          <a:lstStyle/>
          <a:p>
            <a:pPr marL="0" indent="0">
              <a:buNone/>
            </a:pPr>
            <a:r>
              <a:rPr lang="zh-CN" altLang="en-US" b="1" dirty="0" smtClean="0">
                <a:solidFill>
                  <a:srgbClr val="FF0000"/>
                </a:solidFill>
              </a:rPr>
              <a:t>练习</a:t>
            </a:r>
            <a:r>
              <a:rPr lang="en-US" altLang="zh-CN" b="1" dirty="0" smtClean="0">
                <a:solidFill>
                  <a:srgbClr val="FF0000"/>
                </a:solidFill>
              </a:rPr>
              <a:t>1</a:t>
            </a:r>
            <a:r>
              <a:rPr lang="zh-CN" altLang="en-US" b="1" dirty="0" smtClean="0">
                <a:solidFill>
                  <a:srgbClr val="FF0000"/>
                </a:solidFill>
              </a:rPr>
              <a:t>： </a:t>
            </a:r>
            <a:r>
              <a:rPr lang="zh-CN" altLang="en-US" b="1" dirty="0" smtClean="0">
                <a:sym typeface="+mn-ea"/>
              </a:rPr>
              <a:t>（</a:t>
            </a:r>
            <a:r>
              <a:rPr lang="zh-CN" altLang="en-US" b="1" dirty="0">
                <a:sym typeface="+mn-ea"/>
              </a:rPr>
              <a:t>201</a:t>
            </a:r>
            <a:r>
              <a:rPr lang="en-US" altLang="zh-CN" b="1" dirty="0">
                <a:sym typeface="+mn-ea"/>
              </a:rPr>
              <a:t>7</a:t>
            </a:r>
            <a:r>
              <a:rPr lang="zh-CN" altLang="en-US" b="1" dirty="0">
                <a:sym typeface="+mn-ea"/>
              </a:rPr>
              <a:t>新课标全国</a:t>
            </a:r>
            <a:r>
              <a:rPr lang="en-US" altLang="zh-CN" b="1" dirty="0">
                <a:sym typeface="+mn-ea"/>
              </a:rPr>
              <a:t>3</a:t>
            </a:r>
            <a:r>
              <a:rPr lang="zh-CN" altLang="en-US" b="1" dirty="0">
                <a:sym typeface="+mn-ea"/>
              </a:rPr>
              <a:t>卷）</a:t>
            </a:r>
            <a:r>
              <a:rPr lang="zh-CN" altLang="en-US" b="1" dirty="0"/>
              <a:t>44．【历史——选修1：历史上重大改革回眸】（15分）</a:t>
            </a:r>
          </a:p>
          <a:p>
            <a:pPr marL="0" indent="0">
              <a:buNone/>
            </a:pPr>
            <a:r>
              <a:rPr lang="zh-CN" altLang="en-US" b="1" dirty="0"/>
              <a:t>材料  北周武帝时期制定的《大律》“凡二十五篇”，制罪“</a:t>
            </a:r>
            <a:r>
              <a:rPr lang="zh-CN" altLang="en-US" b="1" dirty="0" smtClean="0"/>
              <a:t>二十五</a:t>
            </a:r>
            <a:endParaRPr lang="en-US" altLang="zh-CN" b="1" dirty="0" smtClean="0"/>
          </a:p>
          <a:p>
            <a:pPr marL="0" indent="0">
              <a:buNone/>
            </a:pPr>
            <a:r>
              <a:rPr lang="zh-CN" altLang="en-US" b="1" dirty="0" smtClean="0"/>
              <a:t>等</a:t>
            </a:r>
            <a:r>
              <a:rPr lang="zh-CN" altLang="en-US" b="1" dirty="0"/>
              <a:t>”，定罪1537条，“条流苛密，比于齐（北齐）法，烦而不要”</a:t>
            </a:r>
            <a:r>
              <a:rPr lang="zh-CN" altLang="en-US" b="1" dirty="0" smtClean="0"/>
              <a:t>、</a:t>
            </a:r>
            <a:endParaRPr lang="en-US" altLang="zh-CN" b="1" dirty="0" smtClean="0"/>
          </a:p>
          <a:p>
            <a:pPr marL="0" indent="0">
              <a:buNone/>
            </a:pPr>
            <a:r>
              <a:rPr lang="zh-CN" altLang="en-US" b="1" dirty="0" smtClean="0"/>
              <a:t>宣帝</a:t>
            </a:r>
            <a:r>
              <a:rPr lang="zh-CN" altLang="en-US" b="1" dirty="0"/>
              <a:t>“更峻其法”，导致“上下愁怨”、“内外离心”。隋文帝</a:t>
            </a:r>
            <a:r>
              <a:rPr lang="zh-CN" altLang="en-US" b="1" dirty="0" smtClean="0"/>
              <a:t>取代</a:t>
            </a:r>
            <a:endParaRPr lang="en-US" altLang="zh-CN" b="1" dirty="0" smtClean="0"/>
          </a:p>
          <a:p>
            <a:pPr marL="0" indent="0">
              <a:buNone/>
            </a:pPr>
            <a:r>
              <a:rPr lang="zh-CN" altLang="en-US" b="1" dirty="0" smtClean="0"/>
              <a:t>北周</a:t>
            </a:r>
            <a:r>
              <a:rPr lang="zh-CN" altLang="en-US" b="1" dirty="0"/>
              <a:t>建立隋朝，开皇初年两次“更定新律”，史谓《开皇律》。</a:t>
            </a:r>
          </a:p>
          <a:p>
            <a:pPr marL="0" indent="0">
              <a:buNone/>
            </a:pPr>
            <a:r>
              <a:rPr lang="zh-CN" altLang="en-US" b="1" dirty="0"/>
              <a:t>隋朝统治者鉴于《北齐律》“法令明审，科条简要”，将其作为</a:t>
            </a:r>
            <a:r>
              <a:rPr lang="zh-CN" altLang="en-US" b="1" dirty="0" smtClean="0"/>
              <a:t>制定</a:t>
            </a:r>
            <a:endParaRPr lang="en-US" altLang="zh-CN" b="1" dirty="0" smtClean="0"/>
          </a:p>
          <a:p>
            <a:pPr marL="0" indent="0">
              <a:buNone/>
            </a:pPr>
            <a:r>
              <a:rPr lang="zh-CN" altLang="en-US" b="1" dirty="0" smtClean="0"/>
              <a:t>《开皇律》</a:t>
            </a:r>
            <a:r>
              <a:rPr lang="zh-CN" altLang="en-US" b="1" dirty="0"/>
              <a:t>的主要参考，并“采魏、晋刑典，下至齐、粱，沿革轻重</a:t>
            </a:r>
            <a:r>
              <a:rPr lang="zh-CN" altLang="en-US" b="1" dirty="0" smtClean="0"/>
              <a:t>，</a:t>
            </a:r>
            <a:endParaRPr lang="en-US" altLang="zh-CN" b="1" dirty="0" smtClean="0"/>
          </a:p>
          <a:p>
            <a:pPr marL="0" indent="0">
              <a:buNone/>
            </a:pPr>
            <a:r>
              <a:rPr lang="zh-CN" altLang="en-US" b="1" dirty="0" smtClean="0"/>
              <a:t>取</a:t>
            </a:r>
            <a:r>
              <a:rPr lang="zh-CN" altLang="en-US" b="1" dirty="0"/>
              <a:t>其折衷”，成文“十二卷”。新律制罪二十等，度除“前代鞭刑</a:t>
            </a:r>
            <a:r>
              <a:rPr lang="zh-CN" altLang="en-US" b="1" dirty="0" smtClean="0"/>
              <a:t>及</a:t>
            </a:r>
            <a:endParaRPr lang="en-US" altLang="zh-CN" b="1" dirty="0" smtClean="0"/>
          </a:p>
          <a:p>
            <a:pPr marL="0" indent="0">
              <a:buNone/>
            </a:pPr>
            <a:r>
              <a:rPr lang="zh-CN" altLang="en-US" b="1" dirty="0" smtClean="0"/>
              <a:t>枭首</a:t>
            </a:r>
            <a:r>
              <a:rPr lang="zh-CN" altLang="en-US" b="1" dirty="0"/>
              <a:t>”等“苛惨之法”，“以轻代重，化死为生”；定罪500条，删</a:t>
            </a:r>
            <a:r>
              <a:rPr lang="zh-CN" altLang="en-US" b="1" dirty="0" smtClean="0"/>
              <a:t>繁</a:t>
            </a:r>
            <a:endParaRPr lang="en-US" altLang="zh-CN" b="1" dirty="0" smtClean="0"/>
          </a:p>
          <a:p>
            <a:pPr marL="0" indent="0">
              <a:buNone/>
            </a:pPr>
            <a:r>
              <a:rPr lang="zh-CN" altLang="en-US" b="1" dirty="0" smtClean="0"/>
              <a:t>就</a:t>
            </a:r>
            <a:r>
              <a:rPr lang="zh-CN" altLang="en-US" b="1" dirty="0"/>
              <a:t>简，比旧律减少死刑81条、流放刑154条、劳役刑等一千佘条。</a:t>
            </a:r>
            <a:r>
              <a:rPr lang="zh-CN" altLang="en-US" b="1" dirty="0" smtClean="0"/>
              <a:t>唐</a:t>
            </a:r>
            <a:endParaRPr lang="en-US" altLang="zh-CN" b="1" dirty="0" smtClean="0"/>
          </a:p>
          <a:p>
            <a:pPr marL="0" indent="0">
              <a:buNone/>
            </a:pPr>
            <a:r>
              <a:rPr lang="zh-CN" altLang="en-US" b="1" dirty="0" smtClean="0"/>
              <a:t>朝</a:t>
            </a:r>
            <a:r>
              <a:rPr lang="zh-CN" altLang="en-US" b="1" dirty="0"/>
              <a:t>官修史书评价《开皇律》“刑网简要，疏而不失”。</a:t>
            </a:r>
          </a:p>
          <a:p>
            <a:pPr marL="0" indent="0">
              <a:buNone/>
            </a:pPr>
            <a:r>
              <a:rPr lang="zh-CN" altLang="en-US" b="1" dirty="0"/>
              <a:t>                                 ——据《隋书》</a:t>
            </a:r>
          </a:p>
          <a:p>
            <a:pPr marL="0" indent="0">
              <a:buNone/>
            </a:pPr>
            <a:r>
              <a:rPr lang="zh-CN" altLang="en-US" b="1" dirty="0"/>
              <a:t>（1）根据材料，概括隋代法律制度改革的特点。（7分</a:t>
            </a:r>
            <a:r>
              <a:rPr lang="zh-CN" altLang="en-US" b="1" dirty="0" smtClean="0"/>
              <a:t>）</a:t>
            </a:r>
            <a:endParaRPr lang="en-US" altLang="zh-CN" b="1" dirty="0" smtClean="0"/>
          </a:p>
          <a:p>
            <a:pPr marL="0" indent="0">
              <a:buNone/>
            </a:pPr>
            <a:r>
              <a:rPr lang="zh-CN" altLang="en-US" b="1" dirty="0" smtClean="0"/>
              <a:t>（</a:t>
            </a:r>
            <a:r>
              <a:rPr lang="zh-CN" altLang="en-US" b="1" dirty="0" smtClean="0"/>
              <a:t>2）根据材料井结合所学知识，简析隋代《开皇律》制定的意义。（8分）</a:t>
            </a:r>
          </a:p>
          <a:p>
            <a:pPr marL="0" indent="0">
              <a:buNone/>
            </a:pPr>
            <a:endParaRPr lang="zh-CN" altLang="en-US" b="1" dirty="0"/>
          </a:p>
          <a:p>
            <a:pPr marL="0" indent="0">
              <a:buNone/>
            </a:pPr>
            <a:endParaRPr lang="zh-CN" alt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zh-CN" altLang="en-US" b="1" dirty="0" smtClean="0">
                <a:solidFill>
                  <a:srgbClr val="FF0000"/>
                </a:solidFill>
              </a:rPr>
              <a:t>（1）特点：</a:t>
            </a:r>
            <a:r>
              <a:rPr lang="zh-CN" altLang="en-US" b="1" dirty="0" smtClean="0"/>
              <a:t>改变了北周的严刑竣法，减轻刑罚：对之前的法律兼收并蓄、择善而从；法律条文简要而不繁琐</a:t>
            </a:r>
            <a:r>
              <a:rPr lang="zh-CN" altLang="en-US" b="1" dirty="0" smtClean="0"/>
              <a:t>。</a:t>
            </a:r>
            <a:endParaRPr lang="en-US" altLang="zh-CN" b="1" dirty="0" smtClean="0"/>
          </a:p>
          <a:p>
            <a:pPr>
              <a:buNone/>
            </a:pPr>
            <a:r>
              <a:rPr lang="zh-CN" altLang="en-US" b="1" dirty="0" smtClean="0">
                <a:solidFill>
                  <a:srgbClr val="FF0000"/>
                </a:solidFill>
              </a:rPr>
              <a:t>（2）意义：</a:t>
            </a:r>
            <a:r>
              <a:rPr lang="zh-CN" altLang="en-US" b="1" dirty="0" smtClean="0"/>
              <a:t>总结和发展了前代立法的经验；提高了法律的文明程度；为隋朝发展与强盛提供保障；为后世法制建设提供有益的借鉴。</a:t>
            </a:r>
            <a:endParaRPr lang="zh-CN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zh-CN" b="1" dirty="0">
                <a:solidFill>
                  <a:srgbClr val="FF0000"/>
                </a:solidFill>
                <a:sym typeface="+mn-ea"/>
              </a:rPr>
              <a:t/>
            </a:r>
            <a:br>
              <a:rPr lang="zh-CN" altLang="zh-CN" b="1" dirty="0">
                <a:solidFill>
                  <a:srgbClr val="FF0000"/>
                </a:solidFill>
                <a:sym typeface="+mn-ea"/>
              </a:rPr>
            </a:br>
            <a:r>
              <a:rPr lang="zh-CN" altLang="zh-CN" b="1" dirty="0">
                <a:solidFill>
                  <a:srgbClr val="FF0000"/>
                </a:solidFill>
                <a:sym typeface="+mn-ea"/>
              </a:rPr>
              <a:t/>
            </a:r>
            <a:br>
              <a:rPr lang="zh-CN" altLang="zh-CN" b="1" dirty="0">
                <a:solidFill>
                  <a:srgbClr val="FF0000"/>
                </a:solidFill>
                <a:sym typeface="+mn-ea"/>
              </a:rPr>
            </a:br>
            <a:r>
              <a:rPr lang="zh-CN" altLang="zh-CN" sz="3200" b="1" dirty="0">
                <a:solidFill>
                  <a:schemeClr val="tx1"/>
                </a:solidFill>
              </a:rPr>
              <a:t/>
            </a:r>
            <a:br>
              <a:rPr lang="zh-CN" altLang="zh-CN" sz="3200" b="1" dirty="0">
                <a:solidFill>
                  <a:schemeClr val="tx1"/>
                </a:solidFill>
              </a:rPr>
            </a:br>
            <a:r>
              <a:rPr lang="en-US" altLang="zh-CN" b="1" dirty="0"/>
              <a:t/>
            </a:r>
            <a:br>
              <a:rPr lang="en-US" altLang="zh-CN" b="1" dirty="0"/>
            </a:b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714356"/>
            <a:ext cx="9109710" cy="60147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2400" b="1" dirty="0" smtClean="0">
                <a:solidFill>
                  <a:srgbClr val="FF0000"/>
                </a:solidFill>
              </a:rPr>
              <a:t>练习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2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： </a:t>
            </a:r>
            <a:r>
              <a:rPr lang="zh-CN" altLang="en-US" sz="2400" b="1" dirty="0" smtClean="0">
                <a:solidFill>
                  <a:srgbClr val="FF0000"/>
                </a:solidFill>
                <a:sym typeface="+mn-ea"/>
              </a:rPr>
              <a:t>（</a:t>
            </a:r>
            <a:r>
              <a:rPr lang="zh-CN" altLang="en-US" sz="2400" b="1" dirty="0">
                <a:solidFill>
                  <a:srgbClr val="FF0000"/>
                </a:solidFill>
                <a:sym typeface="+mn-ea"/>
              </a:rPr>
              <a:t>2016·新课标全国 1 卷文综·40）</a:t>
            </a:r>
            <a:r>
              <a:rPr lang="zh-CN" altLang="zh-CN" sz="2400" b="1" dirty="0">
                <a:sym typeface="+mn-ea"/>
              </a:rPr>
              <a:t>阅读材料，完成下列要求。（</a:t>
            </a:r>
            <a:r>
              <a:rPr lang="en-US" altLang="zh-CN" sz="2400" b="1" dirty="0">
                <a:sym typeface="+mn-ea"/>
              </a:rPr>
              <a:t>25</a:t>
            </a:r>
            <a:r>
              <a:rPr lang="zh-CN" altLang="zh-CN" sz="2400" b="1" dirty="0">
                <a:sym typeface="+mn-ea"/>
              </a:rPr>
              <a:t>分）</a:t>
            </a:r>
            <a:endParaRPr lang="zh-CN" altLang="zh-CN" sz="2400" b="1" dirty="0"/>
          </a:p>
          <a:p>
            <a:pPr marL="0" indent="0" eaLnBrk="1" hangingPunct="1">
              <a:buNone/>
            </a:pPr>
            <a:r>
              <a:rPr lang="zh-CN" altLang="zh-CN" sz="2400" b="1" dirty="0">
                <a:sym typeface="+mn-ea"/>
              </a:rPr>
              <a:t>材料一</a:t>
            </a:r>
            <a:r>
              <a:rPr lang="en-US" altLang="zh-CN" sz="2400" b="1" dirty="0">
                <a:sym typeface="+mn-ea"/>
              </a:rPr>
              <a:t> </a:t>
            </a:r>
            <a:r>
              <a:rPr lang="zh-CN" altLang="zh-CN" sz="2400" b="1" dirty="0">
                <a:sym typeface="+mn-ea"/>
              </a:rPr>
              <a:t>清朝康、雍、乾长达一个多世纪中，社会总体稳定，</a:t>
            </a:r>
            <a:r>
              <a:rPr lang="zh-CN" altLang="en-US" sz="2400" b="1" dirty="0">
                <a:sym typeface="+mn-ea"/>
              </a:rPr>
              <a:t> </a:t>
            </a:r>
            <a:r>
              <a:rPr lang="zh-CN" altLang="zh-CN" sz="2400" b="1" dirty="0">
                <a:sym typeface="+mn-ea"/>
              </a:rPr>
              <a:t>税收制度的变革清政府取消了人头税，根据耕地面积确定税额，减轻了下层百姓负担。</a:t>
            </a:r>
            <a:r>
              <a:rPr lang="zh-CN" altLang="en-US" sz="2400" b="1" dirty="0">
                <a:sym typeface="+mn-ea"/>
              </a:rPr>
              <a:t> </a:t>
            </a:r>
            <a:r>
              <a:rPr lang="en-US" altLang="zh-CN" sz="2400" b="1" dirty="0">
                <a:sym typeface="+mn-ea"/>
              </a:rPr>
              <a:t>(</a:t>
            </a:r>
            <a:r>
              <a:rPr lang="zh-CN" altLang="en-US" sz="2400" b="1" dirty="0">
                <a:solidFill>
                  <a:srgbClr val="FF0000"/>
                </a:solidFill>
                <a:sym typeface="+mn-ea"/>
              </a:rPr>
              <a:t>一句话里面不止一个要点</a:t>
            </a:r>
            <a:r>
              <a:rPr lang="zh-CN" altLang="en-US" sz="2400" b="1" dirty="0">
                <a:sym typeface="+mn-ea"/>
              </a:rPr>
              <a:t>） </a:t>
            </a:r>
            <a:r>
              <a:rPr lang="zh-CN" altLang="zh-CN" sz="2400" b="1" dirty="0">
                <a:sym typeface="+mn-ea"/>
              </a:rPr>
              <a:t>农业上普遍采用了轮作、复种、多熟等农作制。</a:t>
            </a:r>
            <a:r>
              <a:rPr lang="zh-CN" altLang="en-US" sz="2400" b="1" dirty="0">
                <a:sym typeface="+mn-ea"/>
              </a:rPr>
              <a:t> </a:t>
            </a:r>
            <a:r>
              <a:rPr lang="zh-CN" altLang="zh-CN" sz="2400" b="1" dirty="0">
                <a:sym typeface="+mn-ea"/>
              </a:rPr>
              <a:t>玉米、甘薯等耐寒、耐旱、高产作物不断推广，</a:t>
            </a:r>
            <a:r>
              <a:rPr lang="zh-CN" altLang="en-US" sz="2400" b="1" dirty="0">
                <a:sym typeface="+mn-ea"/>
              </a:rPr>
              <a:t> </a:t>
            </a:r>
            <a:r>
              <a:rPr lang="zh-CN" altLang="zh-CN" sz="2400" b="1" dirty="0">
                <a:sym typeface="+mn-ea"/>
              </a:rPr>
              <a:t>人们将林木覆盖的山地和草原广为开垦。</a:t>
            </a:r>
            <a:r>
              <a:rPr lang="zh-CN" altLang="en-US" sz="2400" b="1" dirty="0">
                <a:sym typeface="+mn-ea"/>
              </a:rPr>
              <a:t> </a:t>
            </a:r>
            <a:r>
              <a:rPr lang="en-US" altLang="zh-CN" sz="2400" b="1" dirty="0">
                <a:sym typeface="+mn-ea"/>
              </a:rPr>
              <a:t>(</a:t>
            </a:r>
            <a:r>
              <a:rPr lang="zh-CN" altLang="en-US" sz="2400" b="1" dirty="0">
                <a:solidFill>
                  <a:srgbClr val="FF0000"/>
                </a:solidFill>
                <a:sym typeface="+mn-ea"/>
              </a:rPr>
              <a:t>一句话里面不止一个要点</a:t>
            </a:r>
            <a:r>
              <a:rPr lang="zh-CN" altLang="en-US" sz="2400" b="1" dirty="0">
                <a:sym typeface="+mn-ea"/>
              </a:rPr>
              <a:t>）</a:t>
            </a:r>
            <a:r>
              <a:rPr lang="zh-CN" altLang="zh-CN" sz="2400" b="1" dirty="0">
                <a:sym typeface="+mn-ea"/>
              </a:rPr>
              <a:t>人口从清初的</a:t>
            </a:r>
            <a:r>
              <a:rPr lang="en-US" altLang="zh-CN" sz="2400" b="1" dirty="0">
                <a:sym typeface="+mn-ea"/>
              </a:rPr>
              <a:t>1</a:t>
            </a:r>
            <a:r>
              <a:rPr lang="zh-CN" altLang="zh-CN" sz="2400" b="1" dirty="0">
                <a:sym typeface="+mn-ea"/>
              </a:rPr>
              <a:t>．</a:t>
            </a:r>
            <a:r>
              <a:rPr lang="en-US" altLang="zh-CN" sz="2400" b="1" dirty="0">
                <a:sym typeface="+mn-ea"/>
              </a:rPr>
              <a:t>8</a:t>
            </a:r>
            <a:r>
              <a:rPr lang="zh-CN" altLang="zh-CN" sz="2400" b="1" dirty="0">
                <a:sym typeface="+mn-ea"/>
              </a:rPr>
              <a:t>亿增加到鸦片战争前夕的</a:t>
            </a:r>
            <a:r>
              <a:rPr lang="en-US" altLang="zh-CN" sz="2400" b="1" dirty="0">
                <a:sym typeface="+mn-ea"/>
              </a:rPr>
              <a:t>4</a:t>
            </a:r>
            <a:r>
              <a:rPr lang="zh-CN" altLang="zh-CN" sz="2400" b="1" dirty="0">
                <a:sym typeface="+mn-ea"/>
              </a:rPr>
              <a:t>亿之众，引起了一系列变化：一些地区“游手好闲者更数十倍于前”“田地贵少，寸土为金”；</a:t>
            </a:r>
            <a:r>
              <a:rPr lang="zh-CN" altLang="en-US" sz="2400" b="1" dirty="0">
                <a:sym typeface="+mn-ea"/>
              </a:rPr>
              <a:t> </a:t>
            </a:r>
            <a:r>
              <a:rPr lang="zh-CN" altLang="zh-CN" sz="2400" b="1" dirty="0">
                <a:sym typeface="+mn-ea"/>
              </a:rPr>
              <a:t>水土流失和草原沙化现象凸显；</a:t>
            </a:r>
            <a:r>
              <a:rPr lang="zh-CN" altLang="en-US" sz="2400" b="1" dirty="0">
                <a:sym typeface="+mn-ea"/>
              </a:rPr>
              <a:t>  </a:t>
            </a:r>
            <a:r>
              <a:rPr lang="zh-CN" altLang="zh-CN" sz="2400" b="1" dirty="0">
                <a:sym typeface="+mn-ea"/>
              </a:rPr>
              <a:t>农业人均收益递减，各地民变此起彼伏。</a:t>
            </a:r>
            <a:endParaRPr lang="zh-CN" altLang="zh-CN" sz="2400" b="1" dirty="0"/>
          </a:p>
          <a:p>
            <a:pPr marL="0" indent="0" eaLnBrk="1" hangingPunct="1">
              <a:buNone/>
            </a:pPr>
            <a:r>
              <a:rPr lang="en-US" altLang="zh-CN" sz="2400" b="1" dirty="0">
                <a:sym typeface="+mn-ea"/>
              </a:rPr>
              <a:t>                                    ——</a:t>
            </a:r>
            <a:r>
              <a:rPr lang="zh-CN" altLang="zh-CN" sz="2400" b="1" dirty="0">
                <a:sym typeface="+mn-ea"/>
              </a:rPr>
              <a:t>摘编自李龙潜《明清经济史》</a:t>
            </a:r>
          </a:p>
          <a:p>
            <a:pPr marL="0" indent="0" eaLnBrk="1" hangingPunct="1">
              <a:buNone/>
            </a:pPr>
            <a:r>
              <a:rPr lang="zh-CN" altLang="zh-CN" sz="2400" b="1" dirty="0">
                <a:sym typeface="+mn-ea"/>
              </a:rPr>
              <a:t>（</a:t>
            </a:r>
            <a:r>
              <a:rPr lang="en-US" altLang="zh-CN" sz="2400" b="1" dirty="0">
                <a:sym typeface="+mn-ea"/>
              </a:rPr>
              <a:t>1</a:t>
            </a:r>
            <a:r>
              <a:rPr lang="zh-CN" altLang="zh-CN" sz="2400" b="1" dirty="0">
                <a:sym typeface="+mn-ea"/>
              </a:rPr>
              <a:t>）根据材料一并结合所学知识，说明清中期人口膨胀的原因及其影响。</a:t>
            </a:r>
            <a:r>
              <a:rPr lang="en-US" altLang="zh-CN" sz="2400" b="1" dirty="0">
                <a:solidFill>
                  <a:srgbClr val="FF0000"/>
                </a:solidFill>
                <a:sym typeface="+mn-ea"/>
              </a:rPr>
              <a:t>    </a:t>
            </a:r>
            <a:endParaRPr lang="zh-CN" alt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42844" y="1600200"/>
            <a:ext cx="8543956" cy="4525963"/>
          </a:xfrm>
        </p:spPr>
        <p:txBody>
          <a:bodyPr/>
          <a:lstStyle/>
          <a:p>
            <a:pPr>
              <a:buNone/>
            </a:pPr>
            <a:r>
              <a:rPr lang="zh-CN" altLang="en-US" b="1" dirty="0" smtClean="0">
                <a:solidFill>
                  <a:srgbClr val="FF0000"/>
                </a:solidFill>
              </a:rPr>
              <a:t>（1）原因：</a:t>
            </a:r>
            <a:r>
              <a:rPr lang="zh-CN" altLang="en-US" b="1" dirty="0" smtClean="0"/>
              <a:t>统一与稳定；耕地面积增加；精耕细作；高产作物的推广；税收制度的变革</a:t>
            </a:r>
            <a:r>
              <a:rPr lang="zh-CN" altLang="en-US" b="1" dirty="0" smtClean="0"/>
              <a:t>。</a:t>
            </a:r>
            <a:endParaRPr lang="en-US" altLang="zh-CN" b="1" dirty="0" smtClean="0"/>
          </a:p>
          <a:p>
            <a:pPr>
              <a:buNone/>
            </a:pPr>
            <a:r>
              <a:rPr lang="zh-CN" altLang="zh-CN" b="1" dirty="0" smtClean="0">
                <a:solidFill>
                  <a:srgbClr val="FF0000"/>
                </a:solidFill>
                <a:sym typeface="+mn-ea"/>
              </a:rPr>
              <a:t>影响：</a:t>
            </a:r>
            <a:r>
              <a:rPr lang="zh-CN" altLang="zh-CN" b="1" dirty="0" smtClean="0">
                <a:sym typeface="+mn-ea"/>
              </a:rPr>
              <a:t>人地关系紧张；土地过度开发，环境破坏</a:t>
            </a:r>
            <a:r>
              <a:rPr lang="zh-CN" altLang="zh-CN" b="1" dirty="0" smtClean="0">
                <a:sym typeface="+mn-ea"/>
              </a:rPr>
              <a:t>；贫困化</a:t>
            </a:r>
            <a:r>
              <a:rPr lang="zh-CN" altLang="zh-CN" b="1" dirty="0" smtClean="0">
                <a:sym typeface="+mn-ea"/>
              </a:rPr>
              <a:t>，社会矛盾加剧。</a:t>
            </a:r>
            <a:endParaRPr lang="zh-CN" alt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zh-CN" altLang="en-US" sz="3200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1785926"/>
            <a:ext cx="9144000" cy="5072074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zh-CN" altLang="en-US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练习</a:t>
            </a:r>
            <a:r>
              <a:rPr lang="en-US" altLang="zh-CN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3</a:t>
            </a:r>
            <a:r>
              <a:rPr lang="zh-CN" altLang="en-US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：</a:t>
            </a:r>
            <a:r>
              <a:rPr lang="en-US" altLang="zh-CN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【2018</a:t>
            </a:r>
            <a:r>
              <a:rPr lang="zh-CN" altLang="en-US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年全国</a:t>
            </a:r>
            <a:r>
              <a:rPr lang="en-US" altLang="zh-CN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Ⅰ</a:t>
            </a:r>
            <a:r>
              <a:rPr lang="zh-CN" altLang="en-US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卷 </a:t>
            </a:r>
            <a:r>
              <a:rPr lang="en-US" altLang="zh-CN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41</a:t>
            </a:r>
            <a:r>
              <a:rPr lang="en-US" altLang="zh-CN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】</a:t>
            </a:r>
            <a:r>
              <a:rPr lang="zh-CN" altLang="en-US" b="1" dirty="0"/>
              <a:t>中国基层社会治理历史悠久，改革开放以后，村民自治成为中国亿万农民的伟大创造。</a:t>
            </a:r>
          </a:p>
          <a:p>
            <a:pPr marL="0" indent="0">
              <a:buNone/>
            </a:pPr>
            <a:r>
              <a:rPr lang="zh-CN" altLang="en-US" b="1" dirty="0"/>
              <a:t>材料一 </a:t>
            </a:r>
            <a:r>
              <a:rPr lang="zh-CN" altLang="en-US" b="1" dirty="0">
                <a:solidFill>
                  <a:srgbClr val="FF0000"/>
                </a:solidFill>
              </a:rPr>
              <a:t> 宋代</a:t>
            </a:r>
            <a:r>
              <a:rPr lang="zh-CN" altLang="en-US" b="1" dirty="0"/>
              <a:t>一些</a:t>
            </a:r>
            <a:r>
              <a:rPr lang="zh-CN" altLang="en-US" b="1" dirty="0">
                <a:solidFill>
                  <a:srgbClr val="FF0000"/>
                </a:solidFill>
              </a:rPr>
              <a:t>地方</a:t>
            </a:r>
            <a:r>
              <a:rPr lang="zh-CN" altLang="en-US" b="1" dirty="0"/>
              <a:t>实行乡约制度，其功能主要是扬善惩恶，制定规约进行</a:t>
            </a:r>
            <a:r>
              <a:rPr lang="zh-CN" altLang="en-US" b="1" dirty="0">
                <a:solidFill>
                  <a:srgbClr val="FF0000"/>
                </a:solidFill>
              </a:rPr>
              <a:t>道德教化</a:t>
            </a:r>
            <a:r>
              <a:rPr lang="zh-CN" altLang="en-US" b="1" dirty="0"/>
              <a:t>，并建立</a:t>
            </a:r>
            <a:r>
              <a:rPr lang="zh-CN" altLang="en-US" b="1" dirty="0">
                <a:solidFill>
                  <a:srgbClr val="0E3BE2"/>
                </a:solidFill>
              </a:rPr>
              <a:t>民间组织</a:t>
            </a:r>
            <a:r>
              <a:rPr lang="zh-CN" altLang="en-US" b="1" dirty="0"/>
              <a:t>和相关的赏罚，</a:t>
            </a:r>
            <a:r>
              <a:rPr lang="zh-CN" altLang="en-US" b="1" dirty="0">
                <a:solidFill>
                  <a:srgbClr val="FF0000"/>
                </a:solidFill>
              </a:rPr>
              <a:t>明清时期</a:t>
            </a:r>
            <a:r>
              <a:rPr lang="zh-CN" altLang="en-US" b="1" dirty="0"/>
              <a:t>，</a:t>
            </a:r>
            <a:r>
              <a:rPr lang="zh-CN" altLang="en-US" b="1" dirty="0">
                <a:solidFill>
                  <a:srgbClr val="FF0000"/>
                </a:solidFill>
              </a:rPr>
              <a:t>宣讲“圣谕”</a:t>
            </a:r>
            <a:r>
              <a:rPr lang="zh-CN" altLang="en-US" b="1" dirty="0"/>
              <a:t>成为乡约最重要的内容。当时，由</a:t>
            </a:r>
            <a:r>
              <a:rPr lang="zh-CN" altLang="en-US" b="1" dirty="0">
                <a:solidFill>
                  <a:srgbClr val="0E3BE2"/>
                </a:solidFill>
              </a:rPr>
              <a:t>地方官吏广泛推行乡约制度</a:t>
            </a:r>
            <a:r>
              <a:rPr lang="zh-CN" altLang="en-US" b="1" dirty="0"/>
              <a:t>，设立乡约组织，每月召集百姓宣讲，教化，康熙九年颁布了乡约组织必须宣讲的《上谕十六条》，内容包含“重农桑以足衣食”“训子弟以禁非为”等。</a:t>
            </a:r>
          </a:p>
          <a:p>
            <a:pPr marL="0" indent="0">
              <a:buNone/>
            </a:pPr>
            <a:r>
              <a:rPr lang="zh-CN" altLang="en-US" b="1" dirty="0"/>
              <a:t>                                          </a:t>
            </a:r>
            <a:r>
              <a:rPr lang="zh-CN" altLang="en-US" b="1" dirty="0" smtClean="0"/>
              <a:t>——</a:t>
            </a:r>
            <a:r>
              <a:rPr lang="zh-CN" altLang="en-US" b="1" dirty="0"/>
              <a:t>据杨开道《中国乡约制度》等</a:t>
            </a:r>
          </a:p>
          <a:p>
            <a:pPr marL="0" indent="0">
              <a:buNone/>
            </a:pPr>
            <a:r>
              <a:rPr lang="zh-CN" altLang="en-US" b="1" dirty="0"/>
              <a:t>（1）根据材料一并结合所学知识，概括宋代到明清时期乡约制度的变化，并说明乡约制度的积极作用。（12分）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zh-CN" altLang="en-US" b="1" dirty="0" smtClean="0"/>
              <a:t>（1）</a:t>
            </a:r>
            <a:r>
              <a:rPr lang="zh-CN" altLang="en-US" b="1" dirty="0" smtClean="0">
                <a:solidFill>
                  <a:srgbClr val="FF0000"/>
                </a:solidFill>
              </a:rPr>
              <a:t>变化</a:t>
            </a:r>
            <a:r>
              <a:rPr lang="zh-CN" altLang="en-US" b="1" dirty="0" smtClean="0"/>
              <a:t>：宋以道德教化为主，明清增加了宣讲“圣谕”的内容；（3分）乡约组织从民间自发建立到由地方官吏推动设立。（3分</a:t>
            </a:r>
            <a:r>
              <a:rPr lang="zh-CN" altLang="en-US" b="1" dirty="0" smtClean="0"/>
              <a:t>）</a:t>
            </a:r>
            <a:endParaRPr lang="en-US" altLang="zh-CN" b="1" dirty="0" smtClean="0"/>
          </a:p>
          <a:p>
            <a:pPr>
              <a:buNone/>
            </a:pPr>
            <a:r>
              <a:rPr lang="zh-CN" altLang="en-US" b="1" dirty="0" smtClean="0">
                <a:solidFill>
                  <a:srgbClr val="FF0000"/>
                </a:solidFill>
              </a:rPr>
              <a:t>积极</a:t>
            </a:r>
            <a:r>
              <a:rPr lang="zh-CN" altLang="en-US" b="1" dirty="0" smtClean="0">
                <a:solidFill>
                  <a:srgbClr val="FF0000"/>
                </a:solidFill>
              </a:rPr>
              <a:t>作用</a:t>
            </a:r>
            <a:r>
              <a:rPr lang="zh-CN" altLang="en-US" b="1" dirty="0" smtClean="0"/>
              <a:t>：有利于维护社会秩序，加强基层社会治理；（2分）有利于发展生产；（2分）促进了儒家文化和传统道德的传播。（2分）</a:t>
            </a:r>
            <a:endParaRPr lang="zh-CN" alt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153036"/>
            <a:ext cx="7886700" cy="1325563"/>
          </a:xfrm>
        </p:spPr>
        <p:txBody>
          <a:bodyPr>
            <a:normAutofit/>
          </a:bodyPr>
          <a:lstStyle/>
          <a:p>
            <a:r>
              <a:rPr lang="zh-CN" altLang="en-US" dirty="0"/>
              <a:t/>
            </a:r>
            <a:br>
              <a:rPr lang="zh-CN" altLang="en-US" dirty="0"/>
            </a:br>
            <a:endParaRPr lang="zh-CN" alt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142852"/>
            <a:ext cx="9144000" cy="692948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zh-CN" altLang="en-US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练习</a:t>
            </a:r>
            <a:r>
              <a:rPr lang="en-US" altLang="zh-CN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4</a:t>
            </a:r>
            <a:r>
              <a:rPr lang="zh-CN" altLang="en-US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： </a:t>
            </a:r>
            <a:r>
              <a:rPr lang="zh-CN" altLang="en-US" b="1" dirty="0" smtClean="0">
                <a:solidFill>
                  <a:srgbClr val="FF0000"/>
                </a:solidFill>
                <a:latin typeface="方正细圆简体" pitchFamily="2" charset="-122"/>
                <a:ea typeface="方正细圆简体" pitchFamily="2" charset="-122"/>
                <a:sym typeface="+mn-ea"/>
              </a:rPr>
              <a:t>（</a:t>
            </a:r>
            <a:r>
              <a:rPr lang="en-US" altLang="zh-CN" b="1" dirty="0">
                <a:solidFill>
                  <a:srgbClr val="FF0000"/>
                </a:solidFill>
                <a:latin typeface="方正细圆简体" pitchFamily="2" charset="-122"/>
                <a:ea typeface="方正细圆简体" pitchFamily="2" charset="-122"/>
                <a:sym typeface="+mn-ea"/>
              </a:rPr>
              <a:t>2016</a:t>
            </a:r>
            <a:r>
              <a:rPr lang="zh-CN" altLang="en-US" b="1" dirty="0">
                <a:solidFill>
                  <a:srgbClr val="FF0000"/>
                </a:solidFill>
                <a:latin typeface="方正细圆简体" pitchFamily="2" charset="-122"/>
                <a:ea typeface="方正细圆简体" pitchFamily="2" charset="-122"/>
                <a:sym typeface="+mn-ea"/>
              </a:rPr>
              <a:t>全国新课标卷</a:t>
            </a:r>
            <a:r>
              <a:rPr lang="en-US" altLang="zh-CN" b="1" dirty="0">
                <a:solidFill>
                  <a:srgbClr val="FF0000"/>
                </a:solidFill>
                <a:latin typeface="方正细圆简体" pitchFamily="2" charset="-122"/>
                <a:ea typeface="方正细圆简体" pitchFamily="2" charset="-122"/>
                <a:sym typeface="+mn-ea"/>
              </a:rPr>
              <a:t>1</a:t>
            </a:r>
            <a:r>
              <a:rPr lang="zh-CN" altLang="en-US" b="1" dirty="0">
                <a:solidFill>
                  <a:srgbClr val="FF0000"/>
                </a:solidFill>
                <a:latin typeface="方正细圆简体" pitchFamily="2" charset="-122"/>
                <a:ea typeface="方正细圆简体" pitchFamily="2" charset="-122"/>
                <a:sym typeface="+mn-ea"/>
              </a:rPr>
              <a:t>卷</a:t>
            </a:r>
            <a:r>
              <a:rPr lang="en-US" altLang="zh-CN" b="1" dirty="0">
                <a:solidFill>
                  <a:srgbClr val="FF0000"/>
                </a:solidFill>
                <a:latin typeface="Arial" panose="020B0604020202020204" pitchFamily="34" charset="0"/>
                <a:ea typeface="方正细圆简体" pitchFamily="2" charset="-122"/>
                <a:sym typeface="+mn-ea"/>
              </a:rPr>
              <a:t>·</a:t>
            </a:r>
            <a:r>
              <a:rPr lang="en-US" altLang="zh-CN" b="1" dirty="0">
                <a:solidFill>
                  <a:srgbClr val="FF0000"/>
                </a:solidFill>
                <a:latin typeface="方正细圆简体" pitchFamily="2" charset="-122"/>
                <a:ea typeface="方正细圆简体" pitchFamily="2" charset="-122"/>
                <a:sym typeface="+mn-ea"/>
              </a:rPr>
              <a:t>45</a:t>
            </a:r>
            <a:r>
              <a:rPr lang="zh-CN" altLang="en-US" b="1" dirty="0">
                <a:solidFill>
                  <a:srgbClr val="FF0000"/>
                </a:solidFill>
                <a:latin typeface="方正细圆简体" pitchFamily="2" charset="-122"/>
                <a:ea typeface="方正细圆简体" pitchFamily="2" charset="-122"/>
                <a:sym typeface="+mn-ea"/>
              </a:rPr>
              <a:t>）</a:t>
            </a:r>
            <a:r>
              <a:rPr lang="zh-CN" altLang="en-US" b="1" dirty="0"/>
              <a:t>[历史——选修1：历史上重大改革回眸]（15分）</a:t>
            </a:r>
          </a:p>
          <a:p>
            <a:pPr marL="0" indent="0">
              <a:buNone/>
            </a:pPr>
            <a:r>
              <a:rPr lang="zh-CN" altLang="en-US" b="1" dirty="0"/>
              <a:t>材料  南北朝时，士族族谱是选任官员的重要依据。唐朝初年，旧士族虽已没落，但清河崔氏、范阳卢氏等数家所谓“山东士族”，仍凭借其祖先的影响，享有崇高的社会地位。这些家族编写族谱，标榜为华夏“高门”，自诩“家风”优良，相互间通婚。唐初那些以军功起家的大臣，也把能与他们通婚视作荣耀。</a:t>
            </a:r>
          </a:p>
          <a:p>
            <a:pPr marL="0" indent="0">
              <a:buNone/>
            </a:pPr>
            <a:r>
              <a:rPr lang="zh-CN" altLang="en-US" b="1" dirty="0"/>
              <a:t>唐太宗决心从谱牒入手，改变这种状况。他下令修撰全国总谱《氏族志》，不限地域，不分民族渊源，收集当时全国各地具有影响的293个家族，排出等级，但不作为任用官员的依据。编写者受习惯影响，将当时只任六品官的清河人崔民干列为第一等。这让唐太宗颇不高兴。下令：“不须论数世以前，止取今日官爵高下作等级。”于是皇族被列为第一，外戚次之，清河崔氏只排到第三等。当时文武大臣中，不少人的祖先在北朝后期才从草原南迁，也因此跻身“高门”之列</a:t>
            </a:r>
            <a:r>
              <a:rPr lang="zh-CN" altLang="en-US" b="1" dirty="0" smtClean="0"/>
              <a:t>。</a:t>
            </a:r>
            <a:endParaRPr lang="en-US" altLang="zh-CN" b="1" dirty="0" smtClean="0"/>
          </a:p>
          <a:p>
            <a:pPr marL="0" indent="0">
              <a:buNone/>
            </a:pPr>
            <a:r>
              <a:rPr lang="zh-CN" altLang="en-US" b="1" dirty="0" smtClean="0"/>
              <a:t> </a:t>
            </a:r>
            <a:r>
              <a:rPr lang="zh-CN" altLang="en-US" b="1" dirty="0" smtClean="0"/>
              <a:t>                  </a:t>
            </a:r>
            <a:r>
              <a:rPr lang="zh-CN" altLang="en-US" b="1" dirty="0" smtClean="0"/>
              <a:t>——</a:t>
            </a:r>
            <a:r>
              <a:rPr lang="zh-CN" altLang="en-US" b="1" dirty="0"/>
              <a:t>摘编自唐长孺《魏晋南北朝隋唐史三论》</a:t>
            </a:r>
          </a:p>
          <a:p>
            <a:pPr marL="0" indent="0">
              <a:buNone/>
            </a:pPr>
            <a:r>
              <a:rPr lang="zh-CN" altLang="en-US" b="1" dirty="0" smtClean="0"/>
              <a:t>（1）根据材料并结合所学知识，概括唐太宗时谱牒改革的内容。（9分）</a:t>
            </a:r>
          </a:p>
          <a:p>
            <a:pPr marL="0" indent="0">
              <a:buNone/>
            </a:pPr>
            <a:r>
              <a:rPr lang="zh-CN" altLang="en-US" b="1" dirty="0" smtClean="0"/>
              <a:t>（</a:t>
            </a:r>
            <a:r>
              <a:rPr lang="zh-CN" altLang="en-US" b="1" dirty="0"/>
              <a:t>2）根据材料并结合所学知识，简析唐太宗时谱牒改革的作用。（6分）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1600200"/>
            <a:ext cx="8686800" cy="4525963"/>
          </a:xfrm>
        </p:spPr>
        <p:txBody>
          <a:bodyPr/>
          <a:lstStyle/>
          <a:p>
            <a:pPr>
              <a:buNone/>
            </a:pPr>
            <a:r>
              <a:rPr lang="zh-CN" altLang="en-US" b="1" dirty="0" smtClean="0"/>
              <a:t>（1</a:t>
            </a:r>
            <a:r>
              <a:rPr lang="zh-CN" altLang="en-US" b="1" dirty="0" smtClean="0"/>
              <a:t>）</a:t>
            </a:r>
            <a:r>
              <a:rPr lang="zh-CN" altLang="en-US" b="1" dirty="0" smtClean="0">
                <a:solidFill>
                  <a:srgbClr val="FF0000"/>
                </a:solidFill>
              </a:rPr>
              <a:t>内容</a:t>
            </a:r>
            <a:r>
              <a:rPr lang="en-US" altLang="zh-CN" b="1" dirty="0" smtClean="0"/>
              <a:t>:</a:t>
            </a:r>
            <a:r>
              <a:rPr lang="zh-CN" altLang="en-US" b="1" dirty="0" smtClean="0"/>
              <a:t>朝廷</a:t>
            </a:r>
            <a:r>
              <a:rPr lang="zh-CN" altLang="en-US" b="1" dirty="0" smtClean="0"/>
              <a:t>主持修撰全国总谱；扩大入选范围；否定谱牒在选任官员中的作用；建立新的门第标准</a:t>
            </a:r>
            <a:r>
              <a:rPr lang="zh-CN" altLang="en-US" b="1" dirty="0" smtClean="0"/>
              <a:t>。</a:t>
            </a:r>
            <a:endParaRPr lang="en-US" altLang="zh-CN" b="1" dirty="0" smtClean="0"/>
          </a:p>
          <a:p>
            <a:pPr>
              <a:buNone/>
            </a:pPr>
            <a:r>
              <a:rPr lang="zh-CN" altLang="en-US" b="1" dirty="0" smtClean="0"/>
              <a:t>（2</a:t>
            </a:r>
            <a:r>
              <a:rPr lang="zh-CN" altLang="en-US" b="1" dirty="0" smtClean="0"/>
              <a:t>）</a:t>
            </a:r>
            <a:r>
              <a:rPr lang="zh-CN" altLang="en-US" b="1" dirty="0" smtClean="0">
                <a:solidFill>
                  <a:srgbClr val="FF0000"/>
                </a:solidFill>
              </a:rPr>
              <a:t>作用</a:t>
            </a:r>
            <a:r>
              <a:rPr lang="en-US" altLang="zh-CN" b="1" dirty="0" smtClean="0">
                <a:solidFill>
                  <a:srgbClr val="FF0000"/>
                </a:solidFill>
              </a:rPr>
              <a:t>:</a:t>
            </a:r>
            <a:r>
              <a:rPr lang="zh-CN" altLang="en-US" b="1" dirty="0" smtClean="0"/>
              <a:t>加强</a:t>
            </a:r>
            <a:r>
              <a:rPr lang="zh-CN" altLang="en-US" b="1" dirty="0" smtClean="0"/>
              <a:t>皇室地位；肯定现有政治秩序，有利于维持政权稳定；抑制旧士族的影响；有利于维护统一；巩固民族交融的成果。</a:t>
            </a:r>
            <a:endParaRPr lang="zh-CN" alt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500042"/>
            <a:ext cx="9144000" cy="6357958"/>
          </a:xfrm>
        </p:spPr>
        <p:txBody>
          <a:bodyPr>
            <a:normAutofit fontScale="92500"/>
          </a:bodyPr>
          <a:lstStyle/>
          <a:p>
            <a:pPr fontAlgn="base">
              <a:buNone/>
            </a:pPr>
            <a:r>
              <a:rPr lang="zh-CN" altLang="en-US" sz="2000" b="1" dirty="0" smtClean="0">
                <a:solidFill>
                  <a:srgbClr val="FF0000"/>
                </a:solidFill>
              </a:rPr>
              <a:t>练习</a:t>
            </a:r>
            <a:r>
              <a:rPr lang="en-US" altLang="zh-CN" sz="2000" b="1" dirty="0" smtClean="0">
                <a:solidFill>
                  <a:srgbClr val="FF0000"/>
                </a:solidFill>
              </a:rPr>
              <a:t>5</a:t>
            </a:r>
            <a:r>
              <a:rPr lang="zh-CN" altLang="en-US" sz="2000" b="1" dirty="0" smtClean="0">
                <a:solidFill>
                  <a:srgbClr val="FF0000"/>
                </a:solidFill>
              </a:rPr>
              <a:t>： </a:t>
            </a:r>
            <a:r>
              <a:rPr lang="zh-CN" altLang="en-US" sz="2000" b="1" strike="noStrike" noProof="1" smtClean="0">
                <a:solidFill>
                  <a:srgbClr val="FF0000"/>
                </a:solidFill>
                <a:uFillTx/>
                <a:sym typeface="+mn-ea"/>
              </a:rPr>
              <a:t>（</a:t>
            </a:r>
            <a:r>
              <a:rPr lang="en-US" altLang="zh-CN" sz="2000" b="1" strike="noStrike" noProof="1">
                <a:solidFill>
                  <a:srgbClr val="FF0000"/>
                </a:solidFill>
                <a:uFillTx/>
                <a:sym typeface="+mn-ea"/>
              </a:rPr>
              <a:t>2017</a:t>
            </a:r>
            <a:r>
              <a:rPr lang="zh-CN" altLang="en-US" sz="2000" b="1" strike="noStrike" noProof="1">
                <a:solidFill>
                  <a:srgbClr val="FF0000"/>
                </a:solidFill>
                <a:uFillTx/>
                <a:sym typeface="+mn-ea"/>
              </a:rPr>
              <a:t>年</a:t>
            </a:r>
            <a:r>
              <a:rPr lang="en-US" altLang="zh-CN" sz="2000" b="1" strike="noStrike" noProof="1">
                <a:solidFill>
                  <a:srgbClr val="FF0000"/>
                </a:solidFill>
                <a:uFillTx/>
                <a:sym typeface="+mn-ea"/>
              </a:rPr>
              <a:t>新课标全国Ⅰ卷 </a:t>
            </a:r>
            <a:r>
              <a:rPr lang="zh-CN" altLang="en-US" sz="2000" b="1" strike="noStrike" noProof="1">
                <a:solidFill>
                  <a:srgbClr val="FF0000"/>
                </a:solidFill>
                <a:uFillTx/>
                <a:sym typeface="+mn-ea"/>
              </a:rPr>
              <a:t>）</a:t>
            </a:r>
            <a:r>
              <a:rPr lang="zh-CN" altLang="en-US" sz="2000" b="1" strike="noStrike" noProof="1">
                <a:solidFill>
                  <a:schemeClr val="tx1"/>
                </a:solidFill>
                <a:uFillTx/>
              </a:rPr>
              <a:t>【历史上重大改革回眸】（15分）</a:t>
            </a:r>
          </a:p>
          <a:p>
            <a:pPr fontAlgn="base">
              <a:buNone/>
            </a:pPr>
            <a:r>
              <a:rPr lang="zh-CN" altLang="en-US" sz="2400" b="1" strike="noStrike" noProof="1">
                <a:solidFill>
                  <a:schemeClr val="tx1"/>
                </a:solidFill>
                <a:uFillTx/>
              </a:rPr>
              <a:t>材料  新中国工资制度自1956年改革以后，在近30年中基本没有大的变动。1978年9月，中共中央发出通知，要求各地区、各部门组织力量调查研究，提出工资改革意见。1982年，中共十二大再次提出要改革工资制度。中共十二届三中全会通过有关决定，其中提出尤其要改变脑力劳动者报酬偏低的状况。随后，中央决定于1985年进行工资改革，其原则：企业职工的工资和奖金要同企业的经济效益高低、个人贡献大小挂钩，职工工资总额同企业经济效益按比例浮动；要逐步适当拉开职工收入的档次，改变平均主义况；今后中央只管省、自治区、直辖市和中央两级机关，以及全国性的重点大专院校和科研、文化、卫生事业单位，其他各级机关和事业单位归省、自治区、直辖市管理；国营企业实行工资总额同经济效益挂钩的办法以后，国家不再统一安排其职工的工资改革与工资调整；使绝大多数工作人员的工资都有一定的增加，对中青年业务骨干、中小学教师给予适当照顾                          </a:t>
            </a:r>
          </a:p>
          <a:p>
            <a:pPr fontAlgn="base">
              <a:buNone/>
            </a:pPr>
            <a:r>
              <a:rPr lang="zh-CN" altLang="en-US" sz="2400" b="1" strike="noStrike" noProof="1">
                <a:solidFill>
                  <a:schemeClr val="tx1"/>
                </a:solidFill>
                <a:uFillTx/>
              </a:rPr>
              <a:t>                                                           ——摘编自庄启东等《新中国工资史稿》</a:t>
            </a:r>
          </a:p>
          <a:p>
            <a:pPr fontAlgn="base">
              <a:buNone/>
            </a:pPr>
            <a:r>
              <a:rPr lang="en-US" altLang="zh-CN" sz="2400" b="1" strike="noStrike" noProof="1">
                <a:solidFill>
                  <a:schemeClr val="tx1"/>
                </a:solidFill>
                <a:uFillTx/>
              </a:rPr>
              <a:t>(1)</a:t>
            </a:r>
            <a:r>
              <a:rPr lang="zh-CN" altLang="en-US" sz="2400" b="1" strike="noStrike" noProof="1">
                <a:solidFill>
                  <a:schemeClr val="tx1"/>
                </a:solidFill>
                <a:uFillTx/>
              </a:rPr>
              <a:t>根据材料并结合所学知识，概括20世纪80年代工资改革的特点。（8分）</a:t>
            </a:r>
          </a:p>
          <a:p>
            <a:pPr marL="0" indent="0" fontAlgn="base">
              <a:buNone/>
            </a:pPr>
            <a:r>
              <a:rPr lang="en-US" altLang="zh-CN" sz="2400" b="1" noProof="1" smtClean="0"/>
              <a:t>(2)</a:t>
            </a:r>
            <a:r>
              <a:rPr lang="zh-CN" altLang="en-US" sz="2400" b="1" strike="noStrike" noProof="1" smtClean="0">
                <a:solidFill>
                  <a:schemeClr val="tx1"/>
                </a:solidFill>
                <a:uFillTx/>
              </a:rPr>
              <a:t>根据</a:t>
            </a:r>
            <a:r>
              <a:rPr lang="zh-CN" altLang="en-US" sz="2400" b="1" strike="noStrike" noProof="1">
                <a:solidFill>
                  <a:schemeClr val="tx1"/>
                </a:solidFill>
                <a:uFillTx/>
              </a:rPr>
              <a:t>材料并结合所学知识，说明20世纪80年代工资改革的意义。（7分）</a:t>
            </a:r>
          </a:p>
        </p:txBody>
      </p:sp>
      <p:sp>
        <p:nvSpPr>
          <p:cNvPr id="19" name=" 19"/>
          <p:cNvSpPr/>
          <p:nvPr/>
        </p:nvSpPr>
        <p:spPr>
          <a:xfrm>
            <a:off x="3435192" y="2849246"/>
            <a:ext cx="56674" cy="75565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>
            <a:normAutofit/>
          </a:bodyPr>
          <a:lstStyle/>
          <a:p>
            <a:r>
              <a:rPr lang="zh-CN" altLang="en-US" sz="3200" b="1" dirty="0">
                <a:solidFill>
                  <a:srgbClr val="FF0000"/>
                </a:solidFill>
              </a:rPr>
              <a:t>（1）土地兼并严重，户口不实，贫富两极分化，国家财政紧张。（6分）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928670"/>
            <a:ext cx="9144000" cy="435165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2000" b="1" dirty="0" smtClean="0">
                <a:solidFill>
                  <a:srgbClr val="FF0000"/>
                </a:solidFill>
              </a:rPr>
              <a:t>示例</a:t>
            </a:r>
            <a:r>
              <a:rPr lang="en-US" altLang="zh-CN" sz="2000" b="1" dirty="0" smtClean="0">
                <a:solidFill>
                  <a:srgbClr val="FF0000"/>
                </a:solidFill>
              </a:rPr>
              <a:t>1</a:t>
            </a:r>
            <a:r>
              <a:rPr lang="zh-CN" altLang="en-US" sz="2000" b="1" dirty="0" smtClean="0">
                <a:solidFill>
                  <a:srgbClr val="FF0000"/>
                </a:solidFill>
              </a:rPr>
              <a:t>：</a:t>
            </a:r>
            <a:r>
              <a:rPr lang="zh-CN" altLang="en-US" sz="2000" b="1" dirty="0" smtClean="0"/>
              <a:t>（</a:t>
            </a:r>
            <a:r>
              <a:rPr lang="zh-CN" altLang="en-US" sz="2000" b="1" dirty="0"/>
              <a:t>2013新课标全国Ⅱ卷）45．（15分）历史上重大改革回眸</a:t>
            </a:r>
          </a:p>
          <a:p>
            <a:pPr marL="0" indent="0">
              <a:buNone/>
            </a:pPr>
            <a:r>
              <a:rPr lang="zh-CN" altLang="en-US" sz="2000" b="1" dirty="0"/>
              <a:t>材料  唐前期，继续推行北魏以来的“均田制”。在此基础上，实行租庸调制，“有田则有租（田租），有家则有调（纳绢布等），有身则有庸（每丁每年服力役二旬，若不服役则纳布帛等代替）”。庸和调在整个国家财政中占据重要地位。唐中期以后，随着人口增加，土地兼并加剧，均田制急剧崩坏[土地兼并严重，均田制崩溃]，租庸调制难以维持[租庸调无法维持，影响财政]。“有幼未成丁，而承袭世资，家累千金者，乃薄赋之；又有年齿已壮，而身居穷约，家无置锥者，乃厚赋之[税负不均，贫富分化]，岂不背谬！”百姓举家逃亡，规避赋税[百姓逃亡，户口不实，影响税收]，被称为“客户”。</a:t>
            </a:r>
          </a:p>
          <a:p>
            <a:pPr marL="0" indent="0">
              <a:buNone/>
            </a:pPr>
            <a:r>
              <a:rPr lang="zh-CN" altLang="en-US" sz="2000" b="1" dirty="0"/>
              <a:t>公元780年，唐朝推行两税法：以国家财政开支所需为总额，所谓“量出以制入”。所有民户在现居地登记，根据财产情况定户等，按户等高低交纳赋税，[税负相对公平，标准由人丁到财产]“户无主客，以见居为簿；人无丁中，以贫富为差”。分夏秋两季征收[征收程序简化]，“不居处而行商者，在所郡县税三十之一”。结果“赋不加敛而增入，版籍不造而得其虚实，贪吏不诚而奸无所取，自是轻重之权，始归于朝廷”。每户负担并未增加，但国家财政总收入增加[增加财政收入]，对户口的掌握也更为准确，“天下便之”。</a:t>
            </a:r>
          </a:p>
          <a:p>
            <a:pPr marL="0" indent="0">
              <a:buNone/>
            </a:pPr>
            <a:r>
              <a:rPr lang="zh-CN" altLang="en-US" sz="2000" b="1" dirty="0"/>
              <a:t>——摘编自白寿彝总主编《中国通史》等</a:t>
            </a:r>
          </a:p>
          <a:p>
            <a:pPr marL="0" indent="0">
              <a:buNone/>
            </a:pPr>
            <a:r>
              <a:rPr lang="zh-CN" altLang="en-US" sz="2000" b="1" dirty="0"/>
              <a:t>（1）根据材料，概括指出两税法改革的背景。（6分）</a:t>
            </a:r>
          </a:p>
          <a:p>
            <a:pPr marL="0" indent="0">
              <a:buNone/>
            </a:pPr>
            <a:endParaRPr lang="zh-CN" alt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zh-CN" altLang="en-US" b="1" dirty="0" smtClean="0"/>
              <a:t>（</a:t>
            </a:r>
            <a:r>
              <a:rPr lang="en-US" b="1" dirty="0" smtClean="0"/>
              <a:t>1</a:t>
            </a:r>
            <a:r>
              <a:rPr lang="zh-CN" altLang="en-US" b="1" dirty="0" smtClean="0"/>
              <a:t>）</a:t>
            </a:r>
            <a:r>
              <a:rPr lang="zh-CN" altLang="en-US" b="1" dirty="0" smtClean="0">
                <a:solidFill>
                  <a:srgbClr val="FF0000"/>
                </a:solidFill>
              </a:rPr>
              <a:t>特点</a:t>
            </a:r>
            <a:r>
              <a:rPr lang="zh-CN" altLang="en-US" b="1" dirty="0" smtClean="0"/>
              <a:t>：逐步推行，渐进改革；落实按劳分配原则；实行政企分开、分级管理；向脑力劳动者适当倾斜。</a:t>
            </a:r>
          </a:p>
          <a:p>
            <a:pPr>
              <a:buNone/>
            </a:pPr>
            <a:r>
              <a:rPr lang="zh-CN" altLang="en-US" b="1" dirty="0" smtClean="0"/>
              <a:t>（</a:t>
            </a:r>
            <a:r>
              <a:rPr lang="en-US" b="1" dirty="0" smtClean="0"/>
              <a:t>2</a:t>
            </a:r>
            <a:r>
              <a:rPr lang="zh-CN" altLang="en-US" b="1" dirty="0" smtClean="0"/>
              <a:t>）</a:t>
            </a:r>
            <a:r>
              <a:rPr lang="zh-CN" altLang="en-US" b="1" dirty="0" smtClean="0">
                <a:solidFill>
                  <a:srgbClr val="FF0000"/>
                </a:solidFill>
              </a:rPr>
              <a:t>意义</a:t>
            </a:r>
            <a:r>
              <a:rPr lang="zh-CN" altLang="en-US" b="1" dirty="0" smtClean="0"/>
              <a:t>：改变了原有不合理的工资制度；提高了人们的生产积极性和生活水平；有利于深化经济体制改革和市场经济的发展。</a:t>
            </a:r>
          </a:p>
          <a:p>
            <a:endParaRPr lang="zh-CN" altLang="en-US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Autofit/>
          </a:bodyPr>
          <a:lstStyle/>
          <a:p>
            <a:r>
              <a:rPr lang="zh-CN" altLang="en-US" sz="2400" b="1" dirty="0">
                <a:solidFill>
                  <a:srgbClr val="FF0000"/>
                </a:solidFill>
              </a:rPr>
              <a:t>（2）简化了税制，扩大了纳税面；朝廷收入增加；促进商品经济发展；从以人丁为主到以财产为主，税赋负担相对公平。（9分）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857232"/>
            <a:ext cx="9144000" cy="435165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2000" b="1" dirty="0" smtClean="0">
                <a:solidFill>
                  <a:srgbClr val="FF0000"/>
                </a:solidFill>
              </a:rPr>
              <a:t>示例</a:t>
            </a:r>
            <a:r>
              <a:rPr lang="en-US" altLang="zh-CN" sz="2000" b="1" dirty="0" smtClean="0">
                <a:solidFill>
                  <a:srgbClr val="FF0000"/>
                </a:solidFill>
              </a:rPr>
              <a:t>1</a:t>
            </a:r>
            <a:r>
              <a:rPr lang="zh-CN" altLang="en-US" sz="2000" b="1" dirty="0" smtClean="0">
                <a:solidFill>
                  <a:srgbClr val="FF0000"/>
                </a:solidFill>
              </a:rPr>
              <a:t>： </a:t>
            </a:r>
            <a:r>
              <a:rPr lang="zh-CN" altLang="en-US" sz="2000" b="1" dirty="0" smtClean="0"/>
              <a:t>（</a:t>
            </a:r>
            <a:r>
              <a:rPr lang="zh-CN" altLang="en-US" sz="2000" b="1" dirty="0"/>
              <a:t>2013新课标全国Ⅱ卷）45．（15分）历史上重大改革回眸</a:t>
            </a:r>
          </a:p>
          <a:p>
            <a:pPr marL="0" indent="0">
              <a:buNone/>
            </a:pPr>
            <a:r>
              <a:rPr lang="zh-CN" altLang="en-US" sz="2000" b="1" dirty="0"/>
              <a:t>材料  唐前期，继续推行北魏以来的“均田制”。在此基础上，实行租庸调制，“有田则有租（田租），有家则有调（纳绢布等），有身则有庸（每丁每年服力役二旬，若不服役则纳布帛等代替）”。庸和调在整个国家财政中占据重要地位。唐中期以后，随着人口增加，土地兼并加剧，均田制急剧崩坏[土地兼并严重，均田制崩溃]，租庸调制难以维持[租庸调无法维持，影响财政]。“有幼未成丁，而承袭世资，家累千金者，乃薄赋之；又有年齿已壮，而身居穷约，家无置锥者，乃厚赋之[税负不均，贫富分化]，岂不背谬！”百姓举家逃亡，规避赋税[百姓逃亡，户口不实，影响税收]，被称为“客户”。</a:t>
            </a:r>
          </a:p>
          <a:p>
            <a:pPr marL="0" indent="0">
              <a:buNone/>
            </a:pPr>
            <a:r>
              <a:rPr lang="zh-CN" altLang="en-US" sz="2000" b="1" dirty="0"/>
              <a:t>公元780年，唐朝推行两税法：以国家财政开支所需为总额，所谓“量出以制入”。所有民户在现居地登记，根据财产情况定户等，按户等高低交纳赋税，[税负相对公平，标准由人丁到财产]“户无主客，以见居为簿；人无丁中，以贫富为差”。分夏秋两季征收[征收程序简化]，“不居处而行商者，在所郡县税三十之一”。结果“赋不加敛而增入，版籍不造而得其虚实，贪吏不诚而奸无所取，自是轻重之权，始归于朝廷”。每户负担并未增加，但国家财政总收入增加[增加财政收入]，对户口的掌握也更为准确，“天下便之”。——摘编自白寿彝总主编《中国通史》等</a:t>
            </a:r>
          </a:p>
          <a:p>
            <a:pPr marL="0" indent="0">
              <a:buNone/>
            </a:pPr>
            <a:r>
              <a:rPr lang="zh-CN" altLang="en-US" sz="2000" b="1" dirty="0"/>
              <a:t>（2）根据材料并结合所学知识，说明两税法与唐前期的赋役制度相比有哪些积极作用。（9分）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b="1" dirty="0" smtClean="0">
                <a:solidFill>
                  <a:srgbClr val="FF0000"/>
                </a:solidFill>
              </a:rPr>
              <a:t>全国卷材料题影响（作用）</a:t>
            </a:r>
            <a:r>
              <a:rPr lang="zh-CN" altLang="en-US" b="1" dirty="0" smtClean="0">
                <a:solidFill>
                  <a:srgbClr val="FF0000"/>
                </a:solidFill>
              </a:rPr>
              <a:t>类，</a:t>
            </a:r>
            <a:r>
              <a:rPr lang="en-US" altLang="zh-CN" b="1" dirty="0" smtClean="0">
                <a:solidFill>
                  <a:srgbClr val="FF0000"/>
                </a:solidFill>
              </a:rPr>
              <a:t/>
            </a:r>
            <a:br>
              <a:rPr lang="en-US" altLang="zh-CN" b="1" dirty="0" smtClean="0">
                <a:solidFill>
                  <a:srgbClr val="FF0000"/>
                </a:solidFill>
              </a:rPr>
            </a:br>
            <a:r>
              <a:rPr lang="zh-CN" altLang="en-US" b="1" dirty="0" smtClean="0">
                <a:solidFill>
                  <a:srgbClr val="FF0000"/>
                </a:solidFill>
              </a:rPr>
              <a:t>另</a:t>
            </a:r>
            <a:r>
              <a:rPr lang="zh-CN" altLang="en-US" b="1" dirty="0" smtClean="0">
                <a:solidFill>
                  <a:srgbClr val="FF0000"/>
                </a:solidFill>
              </a:rPr>
              <a:t>一个答题思路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zh-CN" altLang="en-US" b="1" dirty="0" smtClean="0">
                <a:solidFill>
                  <a:srgbClr val="FF0000"/>
                </a:solidFill>
              </a:rPr>
              <a:t>说明</a:t>
            </a:r>
            <a:r>
              <a:rPr lang="zh-CN" altLang="en-US" b="1" dirty="0" smtClean="0">
                <a:solidFill>
                  <a:srgbClr val="FF0000"/>
                </a:solidFill>
              </a:rPr>
              <a:t>：</a:t>
            </a:r>
            <a:r>
              <a:rPr lang="zh-CN" altLang="en-US" b="1" dirty="0" smtClean="0"/>
              <a:t>全国卷</a:t>
            </a:r>
            <a:r>
              <a:rPr lang="zh-CN" altLang="en-US" b="1" dirty="0" smtClean="0"/>
              <a:t>材料题通常设置的两个问题，是</a:t>
            </a:r>
            <a:r>
              <a:rPr lang="zh-CN" altLang="en-US" b="1" dirty="0" smtClean="0"/>
              <a:t>有内在联系的。在回答第（2）</a:t>
            </a:r>
            <a:r>
              <a:rPr lang="zh-CN" altLang="en-US" b="1" dirty="0" smtClean="0"/>
              <a:t>问</a:t>
            </a:r>
            <a:r>
              <a:rPr lang="zh-CN" altLang="en-US" b="1" dirty="0" smtClean="0"/>
              <a:t>作用</a:t>
            </a:r>
            <a:r>
              <a:rPr lang="zh-CN" altLang="en-US" b="1" dirty="0" smtClean="0"/>
              <a:t>时</a:t>
            </a:r>
            <a:r>
              <a:rPr lang="zh-CN" altLang="en-US" b="1" dirty="0" smtClean="0"/>
              <a:t>，</a:t>
            </a:r>
            <a:r>
              <a:rPr lang="zh-CN" altLang="en-US" b="1" dirty="0" smtClean="0"/>
              <a:t>尽管要</a:t>
            </a:r>
            <a:r>
              <a:rPr lang="zh-CN" altLang="en-US" b="1" dirty="0" smtClean="0"/>
              <a:t>从材料和所学知识提取</a:t>
            </a:r>
            <a:r>
              <a:rPr lang="zh-CN" altLang="en-US" b="1" dirty="0" smtClean="0"/>
              <a:t>，但全国卷的</a:t>
            </a:r>
            <a:r>
              <a:rPr lang="zh-CN" altLang="en-US" b="1" dirty="0" smtClean="0"/>
              <a:t>第（2）</a:t>
            </a:r>
            <a:r>
              <a:rPr lang="zh-CN" altLang="en-US" b="1" dirty="0" smtClean="0"/>
              <a:t>问</a:t>
            </a:r>
            <a:r>
              <a:rPr lang="zh-CN" altLang="en-US" b="1" dirty="0" smtClean="0"/>
              <a:t>答案</a:t>
            </a:r>
            <a:r>
              <a:rPr lang="zh-CN" altLang="en-US" b="1" dirty="0" smtClean="0"/>
              <a:t>组织，还有一个解题思路就是从</a:t>
            </a:r>
            <a:r>
              <a:rPr lang="zh-CN" altLang="en-US" b="1" dirty="0" smtClean="0"/>
              <a:t>第</a:t>
            </a:r>
            <a:r>
              <a:rPr lang="zh-CN" altLang="en-US" b="1" dirty="0" smtClean="0"/>
              <a:t>（</a:t>
            </a:r>
            <a:r>
              <a:rPr lang="en-US" altLang="zh-CN" b="1" dirty="0" smtClean="0"/>
              <a:t>1</a:t>
            </a:r>
            <a:r>
              <a:rPr lang="zh-CN" altLang="en-US" b="1" dirty="0" smtClean="0"/>
              <a:t>）问原因和特点中直接推导出来。</a:t>
            </a:r>
            <a:endParaRPr lang="en-US" altLang="zh-CN" b="1" dirty="0" smtClean="0"/>
          </a:p>
          <a:p>
            <a:pPr>
              <a:buNone/>
            </a:pPr>
            <a:r>
              <a:rPr lang="zh-CN" altLang="en-US" b="1" dirty="0" smtClean="0"/>
              <a:t>比如，</a:t>
            </a:r>
            <a:r>
              <a:rPr lang="zh-CN" altLang="en-US" b="1" dirty="0" smtClean="0"/>
              <a:t>该题的第（1</a:t>
            </a:r>
            <a:r>
              <a:rPr lang="zh-CN" altLang="en-US" b="1" dirty="0" smtClean="0"/>
              <a:t>）问原因有 </a:t>
            </a:r>
            <a:r>
              <a:rPr lang="zh-CN" altLang="en-US" b="1" dirty="0" smtClean="0">
                <a:solidFill>
                  <a:srgbClr val="FF0000"/>
                </a:solidFill>
              </a:rPr>
              <a:t>“国家财政紧张”，</a:t>
            </a:r>
            <a:endParaRPr lang="en-US" altLang="zh-CN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zh-CN" altLang="en-US" b="1" dirty="0" smtClean="0"/>
              <a:t>经过改革，第（</a:t>
            </a:r>
            <a:r>
              <a:rPr lang="zh-CN" altLang="en-US" b="1" dirty="0" smtClean="0"/>
              <a:t>2</a:t>
            </a:r>
            <a:r>
              <a:rPr lang="zh-CN" altLang="en-US" b="1" dirty="0" smtClean="0"/>
              <a:t>）问中的作用，就自然推出</a:t>
            </a:r>
            <a:r>
              <a:rPr lang="zh-CN" altLang="en-US" b="1" dirty="0" smtClean="0">
                <a:solidFill>
                  <a:srgbClr val="FF0000"/>
                </a:solidFill>
              </a:rPr>
              <a:t>“朝廷收入增加”</a:t>
            </a:r>
            <a:r>
              <a:rPr lang="zh-CN" altLang="en-US" b="1" dirty="0" smtClean="0"/>
              <a:t>的结论。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r>
              <a:rPr lang="zh-CN" altLang="en-US" sz="3200" b="1" dirty="0">
                <a:solidFill>
                  <a:srgbClr val="FF0000"/>
                </a:solidFill>
              </a:rPr>
              <a:t>（1）北方战乱，人口南迁；豪强大族擅占山泽，百姓无权享有山泽之利。（6分）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1142960"/>
            <a:ext cx="9130188" cy="5715040"/>
          </a:xfrm>
        </p:spPr>
        <p:txBody>
          <a:bodyPr>
            <a:normAutofit fontScale="82500" lnSpcReduction="10000"/>
          </a:bodyPr>
          <a:lstStyle/>
          <a:p>
            <a:pPr marL="0" indent="0">
              <a:buNone/>
            </a:pPr>
            <a:r>
              <a:rPr lang="zh-CN" altLang="en-US" b="1" dirty="0" smtClean="0">
                <a:solidFill>
                  <a:srgbClr val="FF0000"/>
                </a:solidFill>
              </a:rPr>
              <a:t>示例</a:t>
            </a:r>
            <a:r>
              <a:rPr lang="en-US" altLang="zh-CN" b="1" dirty="0" smtClean="0">
                <a:solidFill>
                  <a:srgbClr val="FF0000"/>
                </a:solidFill>
              </a:rPr>
              <a:t>2</a:t>
            </a:r>
            <a:r>
              <a:rPr lang="zh-CN" altLang="en-US" b="1" dirty="0" smtClean="0">
                <a:solidFill>
                  <a:srgbClr val="FF0000"/>
                </a:solidFill>
              </a:rPr>
              <a:t>： </a:t>
            </a:r>
            <a:r>
              <a:rPr lang="zh-CN" altLang="en-US" b="1" dirty="0" smtClean="0"/>
              <a:t>（</a:t>
            </a:r>
            <a:r>
              <a:rPr lang="zh-CN" altLang="en-US" b="1" dirty="0"/>
              <a:t>2014新课标全国Ⅱ卷）45．（15分）历史上重大改革回眸</a:t>
            </a:r>
          </a:p>
          <a:p>
            <a:pPr marL="0" indent="0">
              <a:buNone/>
            </a:pPr>
            <a:r>
              <a:rPr lang="zh-CN" altLang="en-US" b="1" dirty="0"/>
              <a:t>材料  秦汉时期山林属国家所有，不允许私家占有山林湖泊。东晋以后，巨室大族在南方擅占山泽，晋成帝颁布了“占山护泽，强盗律论”的禁令，但难以</a:t>
            </a:r>
            <a:r>
              <a:rPr lang="zh-CN" altLang="en-US" b="1" dirty="0" smtClean="0"/>
              <a:t>执行。</a:t>
            </a:r>
            <a:r>
              <a:rPr lang="zh-CN" altLang="en-US" b="1" dirty="0"/>
              <a:t>豪强之家违法占山封水，政府无力制裁，平民百姓却无此</a:t>
            </a:r>
            <a:r>
              <a:rPr lang="zh-CN" altLang="en-US" b="1" dirty="0" smtClean="0"/>
              <a:t>特权，</a:t>
            </a:r>
            <a:r>
              <a:rPr lang="zh-CN" altLang="en-US" b="1" dirty="0"/>
              <a:t>“富强者兼岭而占，贫弱者薪苏（柴薪）无托”</a:t>
            </a:r>
            <a:r>
              <a:rPr lang="zh-CN" altLang="en-US" b="1" dirty="0" smtClean="0"/>
              <a:t>。南朝</a:t>
            </a:r>
            <a:r>
              <a:rPr lang="zh-CN" altLang="en-US" b="1" dirty="0"/>
              <a:t>宋孝武帝实行改制，允许私家合法拥有山泽</a:t>
            </a:r>
            <a:r>
              <a:rPr lang="zh-CN" altLang="en-US" b="1" dirty="0" smtClean="0"/>
              <a:t>产权；</a:t>
            </a:r>
            <a:r>
              <a:rPr lang="zh-CN" altLang="en-US" b="1" dirty="0"/>
              <a:t>按官阶等级设限[维护官僚阶层利益]，第一、二品可占山三顷，依品级递减，九品及百姓占山一</a:t>
            </a:r>
            <a:r>
              <a:rPr lang="zh-CN" altLang="en-US" b="1" dirty="0" smtClean="0"/>
              <a:t>顷；</a:t>
            </a:r>
            <a:r>
              <a:rPr lang="zh-CN" altLang="en-US" b="1" dirty="0"/>
              <a:t>“若先已占山，不得更占；先占阙（缺）少，依限占足”。私人合法取得山林产权后，山林开放成为常态，产权国有与私有并存</a:t>
            </a:r>
            <a:r>
              <a:rPr lang="zh-CN" altLang="en-US" b="1" dirty="0" smtClean="0"/>
              <a:t>。——</a:t>
            </a:r>
            <a:r>
              <a:rPr lang="zh-CN" altLang="en-US" b="1" dirty="0"/>
              <a:t>摘编自赵冈</a:t>
            </a:r>
            <a:r>
              <a:rPr lang="zh-CN" altLang="en-US" b="1" dirty="0" smtClean="0"/>
              <a:t>《中国历史上生态环境之变迁》</a:t>
            </a:r>
            <a:endParaRPr lang="en-US" altLang="zh-CN" b="1" dirty="0" smtClean="0"/>
          </a:p>
          <a:p>
            <a:pPr marL="0" indent="0">
              <a:buNone/>
            </a:pPr>
            <a:r>
              <a:rPr lang="zh-CN" altLang="en-US" b="1" dirty="0" smtClean="0"/>
              <a:t>（</a:t>
            </a:r>
            <a:r>
              <a:rPr lang="zh-CN" altLang="en-US" b="1" dirty="0"/>
              <a:t>1）根据材料并结合所学知识，概括南朝山泽管理制度改革的背景。（6分）</a:t>
            </a:r>
          </a:p>
          <a:p>
            <a:pPr marL="0" indent="0">
              <a:buNone/>
            </a:pPr>
            <a:endParaRPr lang="zh-CN" alt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214290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zh-CN" altLang="en-US" sz="3200" b="1" dirty="0">
                <a:solidFill>
                  <a:srgbClr val="FF0000"/>
                </a:solidFill>
              </a:rPr>
              <a:t>（2）确定山泽占有私有制；缓解山泽占有的矛盾；保护了官僚阶层的经济利益；推动南方开发，促进社会经济发展。（9分</a:t>
            </a:r>
            <a:r>
              <a:rPr lang="zh-CN" altLang="en-US" sz="3200" b="1" dirty="0" smtClean="0">
                <a:solidFill>
                  <a:srgbClr val="FF0000"/>
                </a:solidFill>
              </a:rPr>
              <a:t>）</a:t>
            </a:r>
            <a:endParaRPr lang="zh-CN" altLang="en-US" sz="3200" b="1" dirty="0">
              <a:solidFill>
                <a:srgbClr val="FF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3812" y="1357298"/>
            <a:ext cx="9130188" cy="5643578"/>
          </a:xfrm>
        </p:spPr>
        <p:txBody>
          <a:bodyPr>
            <a:normAutofit fontScale="82500" lnSpcReduction="20000"/>
          </a:bodyPr>
          <a:lstStyle/>
          <a:p>
            <a:pPr marL="0" indent="0">
              <a:buNone/>
            </a:pPr>
            <a:r>
              <a:rPr lang="zh-CN" altLang="en-US" b="1" dirty="0" smtClean="0">
                <a:solidFill>
                  <a:srgbClr val="FF0000"/>
                </a:solidFill>
              </a:rPr>
              <a:t>示例</a:t>
            </a:r>
            <a:r>
              <a:rPr lang="en-US" altLang="zh-CN" b="1" dirty="0" smtClean="0">
                <a:solidFill>
                  <a:srgbClr val="FF0000"/>
                </a:solidFill>
              </a:rPr>
              <a:t>2</a:t>
            </a:r>
            <a:r>
              <a:rPr lang="zh-CN" altLang="en-US" b="1" dirty="0" smtClean="0">
                <a:solidFill>
                  <a:srgbClr val="FF0000"/>
                </a:solidFill>
              </a:rPr>
              <a:t>： </a:t>
            </a:r>
            <a:r>
              <a:rPr lang="zh-CN" altLang="en-US" b="1" dirty="0" smtClean="0"/>
              <a:t>（</a:t>
            </a:r>
            <a:r>
              <a:rPr lang="zh-CN" altLang="en-US" b="1" dirty="0"/>
              <a:t>2014新课标全国Ⅱ卷）45．（15分）历史上重大改革回眸</a:t>
            </a:r>
          </a:p>
          <a:p>
            <a:pPr marL="0" indent="0">
              <a:buNone/>
            </a:pPr>
            <a:r>
              <a:rPr lang="zh-CN" altLang="en-US" b="1" dirty="0"/>
              <a:t>材料  秦汉时期山林属国家所有，不允许私家占有山林湖泊。东晋以后，巨室大族在南方擅占山泽，晋成帝颁布了“占山护泽，强盗律论”的禁令，但难以</a:t>
            </a:r>
            <a:r>
              <a:rPr lang="zh-CN" altLang="en-US" b="1" dirty="0" smtClean="0"/>
              <a:t>执行。</a:t>
            </a:r>
            <a:r>
              <a:rPr lang="zh-CN" altLang="en-US" b="1" dirty="0"/>
              <a:t>豪强之家违法占山封水，政府无力制裁，平民百姓却无此</a:t>
            </a:r>
            <a:r>
              <a:rPr lang="zh-CN" altLang="en-US" b="1" dirty="0" smtClean="0"/>
              <a:t>特权，</a:t>
            </a:r>
            <a:r>
              <a:rPr lang="zh-CN" altLang="en-US" b="1" dirty="0"/>
              <a:t>“富强者兼岭而占，贫弱者薪苏（柴薪）无托”</a:t>
            </a:r>
            <a:r>
              <a:rPr lang="zh-CN" altLang="en-US" b="1" dirty="0" smtClean="0"/>
              <a:t>。南朝</a:t>
            </a:r>
            <a:r>
              <a:rPr lang="zh-CN" altLang="en-US" b="1" dirty="0"/>
              <a:t>宋孝武帝实行改制，允许私家合法拥有山泽</a:t>
            </a:r>
            <a:r>
              <a:rPr lang="zh-CN" altLang="en-US" b="1" dirty="0" smtClean="0"/>
              <a:t>产权；</a:t>
            </a:r>
            <a:r>
              <a:rPr lang="zh-CN" altLang="en-US" b="1" dirty="0"/>
              <a:t>按官阶等级设限[维护官僚阶层利益]，第一、二品可占山三顷，依品级递减，九品及百姓占山一</a:t>
            </a:r>
            <a:r>
              <a:rPr lang="zh-CN" altLang="en-US" b="1" dirty="0" smtClean="0"/>
              <a:t>顷；</a:t>
            </a:r>
            <a:r>
              <a:rPr lang="zh-CN" altLang="en-US" b="1" dirty="0"/>
              <a:t>“若先已占山，不得更占；先占阙（缺）少，依限占足”。私人合法取得山林产权后，山林开放成为常态，产权国有与私有并存。</a:t>
            </a:r>
          </a:p>
          <a:p>
            <a:pPr marL="0" indent="0">
              <a:buNone/>
            </a:pPr>
            <a:r>
              <a:rPr lang="zh-CN" altLang="en-US" b="1" dirty="0"/>
              <a:t>——摘编自赵冈《中国历史上生态环境之变迁》</a:t>
            </a:r>
          </a:p>
          <a:p>
            <a:pPr marL="0" indent="0">
              <a:buNone/>
            </a:pPr>
            <a:r>
              <a:rPr lang="zh-CN" altLang="en-US" b="1" dirty="0"/>
              <a:t>（2）根据材料并结合所学知识，说明南朝山泽管理制度改革的作用。（9分）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b="1" dirty="0" smtClean="0">
                <a:solidFill>
                  <a:srgbClr val="FF0000"/>
                </a:solidFill>
              </a:rPr>
              <a:t>全国卷材料题影响（作用）类，</a:t>
            </a:r>
            <a:r>
              <a:rPr lang="en-US" altLang="zh-CN" b="1" dirty="0" smtClean="0">
                <a:solidFill>
                  <a:srgbClr val="FF0000"/>
                </a:solidFill>
              </a:rPr>
              <a:t/>
            </a:r>
            <a:br>
              <a:rPr lang="en-US" altLang="zh-CN" b="1" dirty="0" smtClean="0">
                <a:solidFill>
                  <a:srgbClr val="FF0000"/>
                </a:solidFill>
              </a:rPr>
            </a:br>
            <a:r>
              <a:rPr lang="zh-CN" altLang="en-US" b="1" dirty="0" smtClean="0">
                <a:solidFill>
                  <a:srgbClr val="FF0000"/>
                </a:solidFill>
              </a:rPr>
              <a:t>另一个答题思路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1600200"/>
            <a:ext cx="9001156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zh-CN" altLang="en-US" b="1" dirty="0" smtClean="0">
                <a:solidFill>
                  <a:srgbClr val="FF0000"/>
                </a:solidFill>
              </a:rPr>
              <a:t>说明</a:t>
            </a:r>
            <a:r>
              <a:rPr lang="zh-CN" altLang="en-US" b="1" dirty="0" smtClean="0">
                <a:solidFill>
                  <a:srgbClr val="FF0000"/>
                </a:solidFill>
              </a:rPr>
              <a:t>：</a:t>
            </a:r>
            <a:r>
              <a:rPr lang="zh-CN" altLang="en-US" b="1" dirty="0" smtClean="0"/>
              <a:t>第（</a:t>
            </a:r>
            <a:r>
              <a:rPr lang="en-US" altLang="zh-CN" b="1" dirty="0" smtClean="0"/>
              <a:t>2</a:t>
            </a:r>
            <a:r>
              <a:rPr lang="zh-CN" altLang="en-US" b="1" dirty="0" smtClean="0"/>
              <a:t>）</a:t>
            </a:r>
            <a:r>
              <a:rPr lang="zh-CN" altLang="en-US" b="1" dirty="0" smtClean="0"/>
              <a:t>问的作用： </a:t>
            </a:r>
            <a:r>
              <a:rPr lang="zh-CN" altLang="en-US" b="1" dirty="0" smtClean="0"/>
              <a:t>直接从</a:t>
            </a:r>
            <a:r>
              <a:rPr lang="zh-CN" altLang="en-US" b="1" dirty="0" smtClean="0"/>
              <a:t>第（1）</a:t>
            </a:r>
            <a:r>
              <a:rPr lang="zh-CN" altLang="en-US" b="1" dirty="0" smtClean="0"/>
              <a:t>问</a:t>
            </a:r>
            <a:r>
              <a:rPr lang="zh-CN" altLang="en-US" b="1" dirty="0" smtClean="0"/>
              <a:t>原因</a:t>
            </a:r>
            <a:r>
              <a:rPr lang="zh-CN" altLang="en-US" b="1" dirty="0" smtClean="0"/>
              <a:t>推导：因为 </a:t>
            </a:r>
            <a:r>
              <a:rPr lang="zh-CN" altLang="en-US" b="1" dirty="0" smtClean="0">
                <a:solidFill>
                  <a:srgbClr val="FF0000"/>
                </a:solidFill>
              </a:rPr>
              <a:t>“</a:t>
            </a:r>
            <a:r>
              <a:rPr lang="zh-CN" altLang="en-US" b="1" dirty="0" smtClean="0">
                <a:solidFill>
                  <a:srgbClr val="FF0000"/>
                </a:solidFill>
              </a:rPr>
              <a:t>北方战乱，人口南迁”</a:t>
            </a:r>
            <a:r>
              <a:rPr lang="zh-CN" altLang="en-US" b="1" dirty="0" smtClean="0"/>
              <a:t>，所以“</a:t>
            </a:r>
            <a:r>
              <a:rPr lang="zh-CN" altLang="en-US" b="1" dirty="0" smtClean="0">
                <a:solidFill>
                  <a:srgbClr val="FF0000"/>
                </a:solidFill>
              </a:rPr>
              <a:t>推动</a:t>
            </a:r>
            <a:r>
              <a:rPr lang="zh-CN" altLang="en-US" b="1" dirty="0" smtClean="0">
                <a:solidFill>
                  <a:srgbClr val="FF0000"/>
                </a:solidFill>
              </a:rPr>
              <a:t>南方开发，促进社会经济发展</a:t>
            </a:r>
            <a:r>
              <a:rPr lang="zh-CN" altLang="en-US" b="1" dirty="0" smtClean="0">
                <a:solidFill>
                  <a:srgbClr val="FF0000"/>
                </a:solidFill>
              </a:rPr>
              <a:t>。”</a:t>
            </a:r>
            <a:endParaRPr lang="en-US" altLang="zh-CN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zh-CN" altLang="en-US" b="1" dirty="0" smtClean="0"/>
              <a:t>因为</a:t>
            </a:r>
            <a:r>
              <a:rPr lang="zh-CN" altLang="en-US" b="1" dirty="0" smtClean="0">
                <a:solidFill>
                  <a:srgbClr val="FF0000"/>
                </a:solidFill>
              </a:rPr>
              <a:t>“豪强大族擅占山泽，百姓无权享有山泽之利”</a:t>
            </a:r>
            <a:r>
              <a:rPr lang="zh-CN" altLang="en-US" b="1" dirty="0" smtClean="0"/>
              <a:t>，经过改革，就会 </a:t>
            </a:r>
            <a:r>
              <a:rPr lang="zh-CN" altLang="en-US" b="1" dirty="0" smtClean="0">
                <a:solidFill>
                  <a:srgbClr val="FF0000"/>
                </a:solidFill>
              </a:rPr>
              <a:t>“</a:t>
            </a:r>
            <a:r>
              <a:rPr lang="zh-CN" altLang="en-US" b="1" dirty="0" smtClean="0">
                <a:solidFill>
                  <a:srgbClr val="FF0000"/>
                </a:solidFill>
              </a:rPr>
              <a:t>缓解</a:t>
            </a:r>
            <a:r>
              <a:rPr lang="zh-CN" altLang="en-US" b="1" dirty="0" smtClean="0">
                <a:solidFill>
                  <a:srgbClr val="FF0000"/>
                </a:solidFill>
              </a:rPr>
              <a:t>山泽占有的</a:t>
            </a:r>
            <a:r>
              <a:rPr lang="zh-CN" altLang="en-US" b="1" dirty="0" smtClean="0">
                <a:solidFill>
                  <a:srgbClr val="FF0000"/>
                </a:solidFill>
              </a:rPr>
              <a:t>矛盾等”。</a:t>
            </a:r>
            <a:endParaRPr lang="zh-CN" altLang="en-US" b="1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2844" y="142852"/>
            <a:ext cx="8522494" cy="1325880"/>
          </a:xfrm>
        </p:spPr>
        <p:txBody>
          <a:bodyPr>
            <a:noAutofit/>
          </a:bodyPr>
          <a:lstStyle/>
          <a:p>
            <a:r>
              <a:rPr lang="zh-CN" altLang="en-US" sz="2400" b="1" dirty="0">
                <a:solidFill>
                  <a:srgbClr val="FF0000"/>
                </a:solidFill>
                <a:sym typeface="+mn-ea"/>
              </a:rPr>
              <a:t>（1）官员薪俸偏低；地方办公经费不足；各种税外之税繁多，官员贪腐现象普遍；百姓税负沉重，社会矛盾尖锐；政府力图整顿吏治。（8分）</a:t>
            </a:r>
            <a:r>
              <a:rPr lang="zh-CN" altLang="en-US" sz="2400" b="1" dirty="0">
                <a:solidFill>
                  <a:srgbClr val="FF0000"/>
                </a:solidFill>
              </a:rPr>
              <a:t/>
            </a:r>
            <a:br>
              <a:rPr lang="zh-CN" altLang="en-US" sz="2400" b="1" dirty="0">
                <a:solidFill>
                  <a:srgbClr val="FF0000"/>
                </a:solidFill>
              </a:rPr>
            </a:br>
            <a:endParaRPr lang="zh-CN" altLang="en-US" sz="24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-7144" y="1428736"/>
            <a:ext cx="9233059" cy="52857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2000" b="1" dirty="0" smtClean="0">
                <a:solidFill>
                  <a:srgbClr val="FF0000"/>
                </a:solidFill>
              </a:rPr>
              <a:t>示例</a:t>
            </a:r>
            <a:r>
              <a:rPr lang="en-US" altLang="zh-CN" sz="2000" b="1" dirty="0" smtClean="0">
                <a:solidFill>
                  <a:srgbClr val="FF0000"/>
                </a:solidFill>
              </a:rPr>
              <a:t>3</a:t>
            </a:r>
            <a:r>
              <a:rPr lang="zh-CN" altLang="en-US" sz="2000" b="1" dirty="0" smtClean="0">
                <a:solidFill>
                  <a:srgbClr val="FF0000"/>
                </a:solidFill>
              </a:rPr>
              <a:t>： </a:t>
            </a:r>
            <a:r>
              <a:rPr lang="zh-CN" altLang="en-US" sz="2000" b="1" dirty="0" smtClean="0"/>
              <a:t>（</a:t>
            </a:r>
            <a:r>
              <a:rPr lang="zh-CN" altLang="en-US" sz="2000" b="1" dirty="0"/>
              <a:t>2015新课标全国Ⅱ卷）45．（15分）历史上重大改革回眸</a:t>
            </a:r>
          </a:p>
          <a:p>
            <a:pPr marL="0" indent="0">
              <a:buNone/>
            </a:pPr>
            <a:r>
              <a:rPr lang="zh-CN" altLang="en-US" sz="2000" b="1" dirty="0"/>
              <a:t>材料  清代前期，正一品文官年薪俸银180两，正七品知县45两，正九品官员33两。这些银两除养家糊口外，还要支付随从、幕僚的酬金及办公费</a:t>
            </a:r>
            <a:r>
              <a:rPr lang="zh-CN" altLang="en-US" sz="2000" b="1" dirty="0" smtClean="0"/>
              <a:t>用。</a:t>
            </a:r>
            <a:r>
              <a:rPr lang="zh-CN" altLang="en-US" sz="2000" b="1" dirty="0"/>
              <a:t>各级官员在征收田赋等税收时，以各种名义额外加征。这些税外之税，小部分作为各级衙门的办公经费，大部分被各级官员</a:t>
            </a:r>
            <a:r>
              <a:rPr lang="zh-CN" altLang="en-US" sz="2000" b="1" dirty="0" smtClean="0"/>
              <a:t>据为己有。</a:t>
            </a:r>
            <a:r>
              <a:rPr lang="zh-CN" altLang="en-US" sz="2000" b="1" dirty="0"/>
              <a:t>“大州上县，每正赋一两”，额外加征“银一钱五分，二钱不等”；部分州县“数倍于正额”，以致引发</a:t>
            </a:r>
            <a:r>
              <a:rPr lang="zh-CN" altLang="en-US" sz="2000" b="1" dirty="0" smtClean="0"/>
              <a:t>民变。</a:t>
            </a:r>
            <a:r>
              <a:rPr lang="zh-CN" altLang="en-US" sz="2000" b="1" dirty="0"/>
              <a:t>雍正帝</a:t>
            </a:r>
            <a:r>
              <a:rPr lang="zh-CN" altLang="en-US" sz="2000" b="1" dirty="0" smtClean="0"/>
              <a:t>认为，</a:t>
            </a:r>
            <a:r>
              <a:rPr lang="zh-CN" altLang="en-US" sz="2000" b="1" dirty="0"/>
              <a:t>与其暗取而多征，不若明定其数；与其营私而中饱，不若责其办公。他决定改革，明确规定加征的税额，统一</a:t>
            </a:r>
            <a:r>
              <a:rPr lang="zh-CN" altLang="en-US" sz="2000" b="1" dirty="0" smtClean="0"/>
              <a:t>管理，</a:t>
            </a:r>
            <a:r>
              <a:rPr lang="zh-CN" altLang="en-US" sz="2000" b="1" dirty="0"/>
              <a:t>用于发放以“养廉”为名的津贴。养廉银的数目，视职位的高低及岗位的重要程度而定。总督每年约二万两，州县官每年也有二千两左右。用作办公经费与官员薪水补贴。官员的合法收入大幅</a:t>
            </a:r>
            <a:r>
              <a:rPr lang="zh-CN" altLang="en-US" sz="2000" b="1" dirty="0" smtClean="0"/>
              <a:t>提高。</a:t>
            </a:r>
            <a:endParaRPr lang="zh-CN" altLang="en-US" sz="2000" b="1" dirty="0"/>
          </a:p>
          <a:p>
            <a:pPr marL="0" indent="0">
              <a:buNone/>
            </a:pPr>
            <a:r>
              <a:rPr lang="zh-CN" altLang="en-US" sz="2000" b="1" dirty="0"/>
              <a:t>但是腐败不能从根本上解决]。——摘编自黄惠贤等《中国俸禄制度史》</a:t>
            </a:r>
          </a:p>
          <a:p>
            <a:pPr marL="0" indent="0">
              <a:buNone/>
            </a:pPr>
            <a:r>
              <a:rPr lang="zh-CN" altLang="en-US" sz="2000" b="1" dirty="0"/>
              <a:t>（1）根据材料，概括指出清政府建立养廉银制度的原因。（8分）</a:t>
            </a:r>
          </a:p>
          <a:p>
            <a:pPr marL="0" indent="0">
              <a:buNone/>
            </a:pPr>
            <a:endParaRPr lang="zh-CN" alt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-7144" y="1428736"/>
            <a:ext cx="9233059" cy="52857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2000" b="1" dirty="0" smtClean="0">
                <a:solidFill>
                  <a:srgbClr val="FF0000"/>
                </a:solidFill>
              </a:rPr>
              <a:t>示例</a:t>
            </a:r>
            <a:r>
              <a:rPr lang="en-US" altLang="zh-CN" sz="2000" b="1" dirty="0" smtClean="0">
                <a:solidFill>
                  <a:srgbClr val="FF0000"/>
                </a:solidFill>
              </a:rPr>
              <a:t>3</a:t>
            </a:r>
            <a:r>
              <a:rPr lang="zh-CN" altLang="en-US" sz="2000" b="1" dirty="0" smtClean="0">
                <a:solidFill>
                  <a:srgbClr val="FF0000"/>
                </a:solidFill>
              </a:rPr>
              <a:t>： </a:t>
            </a:r>
            <a:r>
              <a:rPr lang="zh-CN" altLang="en-US" sz="2000" b="1" dirty="0" smtClean="0"/>
              <a:t>（</a:t>
            </a:r>
            <a:r>
              <a:rPr lang="zh-CN" altLang="en-US" sz="2000" b="1" dirty="0"/>
              <a:t>2015新课标全国Ⅱ卷）45．（15分）历史上重大改革回眸</a:t>
            </a:r>
          </a:p>
          <a:p>
            <a:pPr marL="0" indent="0">
              <a:buNone/>
            </a:pPr>
            <a:r>
              <a:rPr lang="zh-CN" altLang="en-US" sz="2000" b="1" dirty="0"/>
              <a:t>材料  清代前期，正一品文官年薪俸银180两，正七品知县45两，正九品官员33两。这些银两除养家糊口外，还要支付随从、幕僚的酬金及办公费</a:t>
            </a:r>
            <a:r>
              <a:rPr lang="zh-CN" altLang="en-US" sz="2000" b="1" dirty="0" smtClean="0"/>
              <a:t>用。</a:t>
            </a:r>
            <a:r>
              <a:rPr lang="zh-CN" altLang="en-US" sz="2000" b="1" dirty="0"/>
              <a:t>各级官员在征收田赋等税收时，以各种名义额外加征。这些税外之税，小部分作为各级衙门的办公经费，大部分被各级官员</a:t>
            </a:r>
            <a:r>
              <a:rPr lang="zh-CN" altLang="en-US" sz="2000" b="1" dirty="0" smtClean="0"/>
              <a:t>据为己有。</a:t>
            </a:r>
            <a:r>
              <a:rPr lang="zh-CN" altLang="en-US" sz="2000" b="1" dirty="0"/>
              <a:t>“大州上县，每正赋一两”，额外加征“银一钱五分，二钱不等”；部分州县“数倍于正额”，以致引发</a:t>
            </a:r>
            <a:r>
              <a:rPr lang="zh-CN" altLang="en-US" sz="2000" b="1" dirty="0" smtClean="0"/>
              <a:t>民变。</a:t>
            </a:r>
            <a:r>
              <a:rPr lang="zh-CN" altLang="en-US" sz="2000" b="1" dirty="0"/>
              <a:t>雍正帝</a:t>
            </a:r>
            <a:r>
              <a:rPr lang="zh-CN" altLang="en-US" sz="2000" b="1" dirty="0" smtClean="0"/>
              <a:t>认为，</a:t>
            </a:r>
            <a:r>
              <a:rPr lang="zh-CN" altLang="en-US" sz="2000" b="1" dirty="0"/>
              <a:t>与其暗取而多征，不若明定其数；与其营私而中饱，不若责其办公。他决定改革，明确规定加征的税额，统一</a:t>
            </a:r>
            <a:r>
              <a:rPr lang="zh-CN" altLang="en-US" sz="2000" b="1" dirty="0" smtClean="0"/>
              <a:t>管理，</a:t>
            </a:r>
            <a:r>
              <a:rPr lang="zh-CN" altLang="en-US" sz="2000" b="1" dirty="0"/>
              <a:t>用于发放以“养廉”为名的津贴。养廉银的数目，视职位的高低及岗位的重要程度而定。总督每年约二万两，州县官每年也有二千两左右。用作办公经费与官员薪水补贴。官员的合法收入大幅</a:t>
            </a:r>
            <a:r>
              <a:rPr lang="zh-CN" altLang="en-US" sz="2000" b="1" dirty="0" smtClean="0"/>
              <a:t>提高。</a:t>
            </a:r>
            <a:endParaRPr lang="zh-CN" altLang="en-US" sz="2000" b="1" dirty="0"/>
          </a:p>
          <a:p>
            <a:pPr marL="0" indent="0">
              <a:buNone/>
            </a:pPr>
            <a:r>
              <a:rPr lang="zh-CN" altLang="en-US" sz="2000" b="1" dirty="0"/>
              <a:t>但是腐败不能从根本上解决]。——摘编自黄惠贤等《中国俸禄制度史》</a:t>
            </a:r>
          </a:p>
          <a:p>
            <a:pPr marL="0" indent="0">
              <a:buNone/>
            </a:pPr>
            <a:r>
              <a:rPr lang="zh-CN" altLang="en-US" sz="2000" b="1" dirty="0" smtClean="0"/>
              <a:t>（2）根据材料并结合所学知识，简析养廉银制度的作用。（7分）</a:t>
            </a:r>
          </a:p>
          <a:p>
            <a:pPr marL="0" indent="0">
              <a:buNone/>
            </a:pPr>
            <a:endParaRPr lang="zh-CN" altLang="en-US" sz="2000" b="1" dirty="0"/>
          </a:p>
        </p:txBody>
      </p:sp>
      <p:sp>
        <p:nvSpPr>
          <p:cNvPr id="5" name="标题 1"/>
          <p:cNvSpPr txBox="1">
            <a:spLocks/>
          </p:cNvSpPr>
          <p:nvPr/>
        </p:nvSpPr>
        <p:spPr>
          <a:xfrm>
            <a:off x="571472" y="0"/>
            <a:ext cx="8229600" cy="1428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（2）提高了官员的合法收入，有助于抵制贪腐；暂时减轻民众负担，缓解社会矛盾；未能从根本上解决贪腐问题。（7分）</a:t>
            </a:r>
            <a:endParaRPr kumimoji="0" lang="zh-CN" alt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</TotalTime>
  <Words>3638</Words>
  <Application>Microsoft Office PowerPoint</Application>
  <PresentationFormat>全屏显示(4:3)</PresentationFormat>
  <Paragraphs>89</Paragraphs>
  <Slides>20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20</vt:i4>
      </vt:variant>
    </vt:vector>
  </HeadingPairs>
  <TitlesOfParts>
    <vt:vector size="21" baseType="lpstr">
      <vt:lpstr>Office 主题</vt:lpstr>
      <vt:lpstr>全国卷材料题影响（作用）类， 另一个答题思路</vt:lpstr>
      <vt:lpstr>（1）土地兼并严重，户口不实，贫富两极分化，国家财政紧张。（6分）</vt:lpstr>
      <vt:lpstr>（2）简化了税制，扩大了纳税面；朝廷收入增加；促进商品经济发展；从以人丁为主到以财产为主，税赋负担相对公平。（9分）</vt:lpstr>
      <vt:lpstr>全国卷材料题影响（作用）类， 另一个答题思路</vt:lpstr>
      <vt:lpstr>（1）北方战乱，人口南迁；豪强大族擅占山泽，百姓无权享有山泽之利。（6分）</vt:lpstr>
      <vt:lpstr>（2）确定山泽占有私有制；缓解山泽占有的矛盾；保护了官僚阶层的经济利益；推动南方开发，促进社会经济发展。（9分）</vt:lpstr>
      <vt:lpstr>全国卷材料题影响（作用）类， 另一个答题思路</vt:lpstr>
      <vt:lpstr>（1）官员薪俸偏低；地方办公经费不足；各种税外之税繁多，官员贪腐现象普遍；百姓税负沉重，社会矛盾尖锐；政府力图整顿吏治。（8分） </vt:lpstr>
      <vt:lpstr>幻灯片 9</vt:lpstr>
      <vt:lpstr>全国卷材料题影响（作用）类， 另一个答题思路</vt:lpstr>
      <vt:lpstr>幻灯片 11</vt:lpstr>
      <vt:lpstr>幻灯片 12</vt:lpstr>
      <vt:lpstr>    </vt:lpstr>
      <vt:lpstr>幻灯片 14</vt:lpstr>
      <vt:lpstr>幻灯片 15</vt:lpstr>
      <vt:lpstr>幻灯片 16</vt:lpstr>
      <vt:lpstr> </vt:lpstr>
      <vt:lpstr>幻灯片 18</vt:lpstr>
      <vt:lpstr>幻灯片 19</vt:lpstr>
      <vt:lpstr>幻灯片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历史大事年表如何怎么看，才有效</dc:title>
  <dc:creator>Administrator</dc:creator>
  <cp:lastModifiedBy>Administrator</cp:lastModifiedBy>
  <cp:revision>26</cp:revision>
  <dcterms:created xsi:type="dcterms:W3CDTF">2019-04-21T06:39:50Z</dcterms:created>
  <dcterms:modified xsi:type="dcterms:W3CDTF">2019-04-22T08:48:40Z</dcterms:modified>
</cp:coreProperties>
</file>