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2" r:id="rId4"/>
    <p:sldId id="265" r:id="rId5"/>
    <p:sldId id="266" r:id="rId6"/>
    <p:sldId id="268" r:id="rId7"/>
    <p:sldId id="267" r:id="rId8"/>
    <p:sldId id="263" r:id="rId9"/>
    <p:sldId id="261" r:id="rId10"/>
    <p:sldId id="271" r:id="rId11"/>
    <p:sldId id="264" r:id="rId12"/>
    <p:sldId id="272" r:id="rId1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18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11BC055D-3DF1-4AB3-84F3-F5C2D2347234}" type="datetimeFigureOut">
              <a:rPr lang="zh-CN" altLang="en-US" smtClean="0"/>
              <a:pPr/>
              <a:t>2019/4/21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1C3E00F-1313-461C-8D50-AC82967B1C6A}"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BC055D-3DF1-4AB3-84F3-F5C2D2347234}" type="datetimeFigureOut">
              <a:rPr lang="zh-CN" altLang="en-US" smtClean="0"/>
              <a:pPr/>
              <a:t>2019/4/21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C3E00F-1313-461C-8D50-AC82967B1C6A}"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2130425"/>
            <a:ext cx="9144000" cy="1470025"/>
          </a:xfrm>
        </p:spPr>
        <p:txBody>
          <a:bodyPr/>
          <a:lstStyle/>
          <a:p>
            <a:r>
              <a:rPr lang="zh-CN" altLang="en-US" b="1" dirty="0" smtClean="0">
                <a:solidFill>
                  <a:srgbClr val="FF0000"/>
                </a:solidFill>
              </a:rPr>
              <a:t>全国卷下，历史</a:t>
            </a:r>
            <a:r>
              <a:rPr lang="zh-CN" altLang="en-US" b="1" dirty="0" smtClean="0">
                <a:solidFill>
                  <a:srgbClr val="FF0000"/>
                </a:solidFill>
              </a:rPr>
              <a:t>大事年表</a:t>
            </a:r>
            <a:r>
              <a:rPr lang="zh-CN" altLang="en-US" b="1" smtClean="0">
                <a:solidFill>
                  <a:srgbClr val="FF0000"/>
                </a:solidFill>
              </a:rPr>
              <a:t>这样</a:t>
            </a:r>
            <a:r>
              <a:rPr lang="zh-CN" altLang="en-US" b="1" smtClean="0">
                <a:solidFill>
                  <a:srgbClr val="FF0000"/>
                </a:solidFill>
              </a:rPr>
              <a:t>看才</a:t>
            </a:r>
            <a:r>
              <a:rPr lang="zh-CN" altLang="en-US" b="1" dirty="0" smtClean="0">
                <a:solidFill>
                  <a:srgbClr val="FF0000"/>
                </a:solidFill>
              </a:rPr>
              <a:t>最有效</a:t>
            </a:r>
            <a:endParaRPr lang="zh-CN" altLang="en-US" dirty="0">
              <a:solidFill>
                <a:srgbClr val="FF0000"/>
              </a:solidFill>
            </a:endParaRPr>
          </a:p>
        </p:txBody>
      </p:sp>
      <p:sp>
        <p:nvSpPr>
          <p:cNvPr id="3" name="副标题 2"/>
          <p:cNvSpPr>
            <a:spLocks noGrp="1"/>
          </p:cNvSpPr>
          <p:nvPr>
            <p:ph type="subTitle" idx="1"/>
          </p:nvPr>
        </p:nvSpPr>
        <p:spPr/>
        <p:txBody>
          <a:bodyPr/>
          <a:lstStyle/>
          <a:p>
            <a:r>
              <a:rPr lang="zh-CN" altLang="en-US" b="1" dirty="0" smtClean="0">
                <a:solidFill>
                  <a:schemeClr val="tx1"/>
                </a:solidFill>
              </a:rPr>
              <a:t>深圳桃源居中澳实验学校</a:t>
            </a:r>
            <a:endParaRPr lang="en-US" altLang="zh-CN" b="1" dirty="0" smtClean="0">
              <a:solidFill>
                <a:schemeClr val="tx1"/>
              </a:solidFill>
            </a:endParaRPr>
          </a:p>
          <a:p>
            <a:r>
              <a:rPr lang="zh-CN" altLang="en-US" b="1" dirty="0">
                <a:solidFill>
                  <a:schemeClr val="tx1"/>
                </a:solidFill>
              </a:rPr>
              <a:t>张俊</a:t>
            </a:r>
            <a:r>
              <a:rPr lang="zh-CN" altLang="en-US" b="1" dirty="0" smtClean="0">
                <a:solidFill>
                  <a:schemeClr val="tx1"/>
                </a:solidFill>
              </a:rPr>
              <a:t>海</a:t>
            </a:r>
            <a:endParaRPr lang="en-US" altLang="zh-CN" b="1" dirty="0" smtClean="0">
              <a:solidFill>
                <a:schemeClr val="tx1"/>
              </a:solidFill>
            </a:endParaRPr>
          </a:p>
          <a:p>
            <a:r>
              <a:rPr lang="en-US" altLang="zh-CN" b="1" dirty="0" smtClean="0">
                <a:solidFill>
                  <a:schemeClr val="tx1"/>
                </a:solidFill>
              </a:rPr>
              <a:t>Qq:524706197</a:t>
            </a:r>
            <a:endParaRPr lang="zh-CN" altLang="en-US"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2844" y="214290"/>
            <a:ext cx="9001156" cy="1398293"/>
          </a:xfrm>
        </p:spPr>
        <p:txBody>
          <a:bodyPr>
            <a:noAutofit/>
          </a:bodyPr>
          <a:lstStyle/>
          <a:p>
            <a:r>
              <a:rPr lang="zh-CN" altLang="en-US" sz="3200" b="1" dirty="0" smtClean="0"/>
              <a:t>同</a:t>
            </a:r>
            <a:r>
              <a:rPr lang="zh-CN" altLang="en-US" sz="3200" b="1" dirty="0"/>
              <a:t>一时代所发生的政治、经济、文化事件归纳在一起</a:t>
            </a:r>
            <a:r>
              <a:rPr lang="zh-CN" altLang="en-US" sz="3200" b="1" dirty="0" smtClean="0"/>
              <a:t>，形成</a:t>
            </a:r>
            <a:r>
              <a:rPr lang="zh-CN" altLang="en-US" sz="3200" b="1" dirty="0">
                <a:solidFill>
                  <a:srgbClr val="FF0000"/>
                </a:solidFill>
              </a:rPr>
              <a:t>时代整体印象</a:t>
            </a:r>
            <a:r>
              <a:rPr lang="zh-CN" altLang="en-US" sz="3200" b="1" dirty="0"/>
              <a:t>，才具有真正价值</a:t>
            </a:r>
            <a:r>
              <a:rPr lang="zh-CN" altLang="en-US" sz="3200" b="1" dirty="0" smtClean="0"/>
              <a:t>。</a:t>
            </a:r>
            <a:r>
              <a:rPr lang="en-US" altLang="zh-CN" sz="3200" b="1" dirty="0"/>
              <a:t/>
            </a:r>
            <a:br>
              <a:rPr lang="en-US" altLang="zh-CN" sz="3200" b="1" dirty="0"/>
            </a:br>
            <a:r>
              <a:rPr lang="en-US" altLang="zh-CN" sz="3200" b="1" dirty="0">
                <a:solidFill>
                  <a:srgbClr val="FF0000"/>
                </a:solidFill>
                <a:sym typeface="+mn-ea"/>
              </a:rPr>
              <a:t>3.</a:t>
            </a:r>
            <a:r>
              <a:rPr lang="zh-CN" altLang="en-US" sz="3200" b="1" dirty="0" smtClean="0">
                <a:solidFill>
                  <a:srgbClr val="FF0000"/>
                </a:solidFill>
                <a:sym typeface="+mn-ea"/>
              </a:rPr>
              <a:t>提炼时代特征  </a:t>
            </a:r>
            <a:r>
              <a:rPr lang="en-US" altLang="zh-CN" sz="3200" b="1" dirty="0" smtClean="0">
                <a:solidFill>
                  <a:srgbClr val="FF0000"/>
                </a:solidFill>
                <a:sym typeface="+mn-ea"/>
              </a:rPr>
              <a:t/>
            </a:r>
            <a:br>
              <a:rPr lang="en-US" altLang="zh-CN" sz="3200" b="1" dirty="0" smtClean="0">
                <a:solidFill>
                  <a:srgbClr val="FF0000"/>
                </a:solidFill>
                <a:sym typeface="+mn-ea"/>
              </a:rPr>
            </a:br>
            <a:r>
              <a:rPr lang="zh-CN" altLang="en-US" sz="3200" b="1" dirty="0" smtClean="0">
                <a:solidFill>
                  <a:srgbClr val="FF0000"/>
                </a:solidFill>
                <a:sym typeface="+mn-ea"/>
              </a:rPr>
              <a:t>示例</a:t>
            </a:r>
            <a:r>
              <a:rPr lang="en-US" altLang="zh-CN" sz="3200" b="1" dirty="0" smtClean="0">
                <a:solidFill>
                  <a:srgbClr val="FF0000"/>
                </a:solidFill>
                <a:sym typeface="+mn-ea"/>
              </a:rPr>
              <a:t>4</a:t>
            </a:r>
            <a:r>
              <a:rPr lang="zh-CN" altLang="en-US" sz="3200" b="1" dirty="0" smtClean="0">
                <a:solidFill>
                  <a:srgbClr val="FF0000"/>
                </a:solidFill>
                <a:sym typeface="+mn-ea"/>
              </a:rPr>
              <a:t>：</a:t>
            </a:r>
            <a:r>
              <a:rPr lang="zh-CN" altLang="en-US" sz="3200" b="1" dirty="0" smtClean="0"/>
              <a:t>如</a:t>
            </a:r>
            <a:r>
              <a:rPr lang="en-US" altLang="zh-CN" sz="3200" b="1" dirty="0">
                <a:sym typeface="+mn-ea"/>
              </a:rPr>
              <a:t>1894-1915</a:t>
            </a:r>
            <a:r>
              <a:rPr lang="zh-CN" altLang="en-US" sz="3200" b="1" dirty="0">
                <a:sym typeface="+mn-ea"/>
              </a:rPr>
              <a:t>年阶段</a:t>
            </a:r>
            <a:endParaRPr lang="zh-CN" altLang="en-US" sz="3200" b="1" dirty="0"/>
          </a:p>
        </p:txBody>
      </p:sp>
      <p:sp>
        <p:nvSpPr>
          <p:cNvPr id="3" name="内容占位符 2"/>
          <p:cNvSpPr>
            <a:spLocks noGrp="1"/>
          </p:cNvSpPr>
          <p:nvPr>
            <p:ph idx="1"/>
          </p:nvPr>
        </p:nvSpPr>
        <p:spPr>
          <a:xfrm>
            <a:off x="714348" y="5781675"/>
            <a:ext cx="7572428" cy="1076325"/>
          </a:xfrm>
        </p:spPr>
        <p:txBody>
          <a:bodyPr>
            <a:normAutofit fontScale="85000" lnSpcReduction="10000"/>
          </a:bodyPr>
          <a:lstStyle/>
          <a:p>
            <a:pPr marL="0" indent="0">
              <a:buNone/>
            </a:pPr>
            <a:r>
              <a:rPr lang="en-US" altLang="zh-CN" b="1" dirty="0"/>
              <a:t>1894-1915</a:t>
            </a:r>
            <a:r>
              <a:rPr lang="zh-CN" altLang="en-US" b="1" dirty="0"/>
              <a:t>年阶段：是</a:t>
            </a:r>
            <a:r>
              <a:rPr lang="zh-CN" altLang="en-US" b="1" dirty="0">
                <a:solidFill>
                  <a:srgbClr val="FF0000"/>
                </a:solidFill>
              </a:rPr>
              <a:t>中国近代化全面展开</a:t>
            </a:r>
            <a:r>
              <a:rPr lang="zh-CN" altLang="en-US" b="1" dirty="0"/>
              <a:t>时期，即政治民主化、经济工业化、思想科学化理性化。</a:t>
            </a:r>
          </a:p>
        </p:txBody>
      </p:sp>
      <p:pic>
        <p:nvPicPr>
          <p:cNvPr id="22531" name="Picture 3"/>
          <p:cNvPicPr>
            <a:picLocks noChangeAspect="1" noChangeArrowheads="1"/>
          </p:cNvPicPr>
          <p:nvPr/>
        </p:nvPicPr>
        <p:blipFill>
          <a:blip r:embed="rId2" cstate="print"/>
          <a:srcRect/>
          <a:stretch>
            <a:fillRect/>
          </a:stretch>
        </p:blipFill>
        <p:spPr bwMode="auto">
          <a:xfrm>
            <a:off x="642910" y="2071678"/>
            <a:ext cx="7247600" cy="324200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p:nvPr/>
        </p:nvGraphicFramePr>
        <p:xfrm>
          <a:off x="1" y="1571612"/>
          <a:ext cx="9143999" cy="3893188"/>
        </p:xfrm>
        <a:graphic>
          <a:graphicData uri="http://schemas.openxmlformats.org/drawingml/2006/table">
            <a:tbl>
              <a:tblPr firstRow="1" bandRow="1">
                <a:tableStyleId>{5940675A-B579-460E-94D1-54222C63F5DA}</a:tableStyleId>
              </a:tblPr>
              <a:tblGrid>
                <a:gridCol w="1129580"/>
                <a:gridCol w="4867878"/>
                <a:gridCol w="3146541"/>
              </a:tblGrid>
              <a:tr h="327025">
                <a:tc>
                  <a:txBody>
                    <a:bodyPr/>
                    <a:lstStyle/>
                    <a:p>
                      <a:pPr marL="0" indent="0" algn="ctr">
                        <a:buNone/>
                      </a:pPr>
                      <a:r>
                        <a:rPr lang="zh-CN" altLang="en-US" sz="1800" b="1" u="none" dirty="0">
                          <a:solidFill>
                            <a:srgbClr val="0E0E0E"/>
                          </a:solidFill>
                          <a:latin typeface="楷体" panose="02010609060101010101" pitchFamily="49" charset="-122"/>
                          <a:ea typeface="楷体" panose="02010609060101010101" pitchFamily="49" charset="-122"/>
                          <a:cs typeface="楷体" panose="02010609060101010101" pitchFamily="49" charset="-122"/>
                        </a:rPr>
                        <a:t>时间</a:t>
                      </a: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dirty="0">
                          <a:solidFill>
                            <a:srgbClr val="0E0E0E"/>
                          </a:solidFill>
                          <a:latin typeface="楷体" panose="02010609060101010101" pitchFamily="49" charset="-122"/>
                          <a:ea typeface="楷体" panose="02010609060101010101" pitchFamily="49" charset="-122"/>
                          <a:cs typeface="楷体" panose="02010609060101010101" pitchFamily="49" charset="-122"/>
                        </a:rPr>
                        <a:t>中国</a:t>
                      </a: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ctr">
                        <a:buNone/>
                      </a:pPr>
                      <a:r>
                        <a:rPr lang="zh-CN" altLang="en-US" sz="1800" b="1" u="none">
                          <a:solidFill>
                            <a:srgbClr val="0E0E0E"/>
                          </a:solidFill>
                          <a:latin typeface="楷体" panose="02010609060101010101" pitchFamily="49" charset="-122"/>
                          <a:ea typeface="楷体" panose="02010609060101010101" pitchFamily="49" charset="-122"/>
                          <a:cs typeface="楷体" panose="02010609060101010101" pitchFamily="49" charset="-122"/>
                        </a:rPr>
                        <a:t>外国</a:t>
                      </a: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80440">
                <a:tc>
                  <a:txBody>
                    <a:bodyPr/>
                    <a:lstStyle/>
                    <a:p>
                      <a:pPr marL="0" indent="0" algn="ctr">
                        <a:buNone/>
                      </a:pPr>
                      <a:r>
                        <a:rPr lang="en-US" altLang="zh-CN" sz="1800" b="1" u="none">
                          <a:solidFill>
                            <a:srgbClr val="0E0E0E"/>
                          </a:solidFill>
                          <a:latin typeface="楷体" panose="02010609060101010101" pitchFamily="49" charset="-122"/>
                          <a:ea typeface="楷体" panose="02010609060101010101" pitchFamily="49" charset="-122"/>
                          <a:cs typeface="楷体" panose="02010609060101010101" pitchFamily="49" charset="-122"/>
                        </a:rPr>
                        <a:t>14</a:t>
                      </a:r>
                      <a:r>
                        <a:rPr lang="zh-CN" altLang="en-US" sz="1800" b="1" u="none">
                          <a:solidFill>
                            <a:srgbClr val="0E0E0E"/>
                          </a:solidFill>
                          <a:latin typeface="楷体" panose="02010609060101010101" pitchFamily="49" charset="-122"/>
                          <a:ea typeface="楷体" panose="02010609060101010101" pitchFamily="49" charset="-122"/>
                          <a:cs typeface="楷体" panose="02010609060101010101" pitchFamily="49" charset="-122"/>
                        </a:rPr>
                        <a:t>～</a:t>
                      </a:r>
                      <a:r>
                        <a:rPr lang="en-US" altLang="zh-CN" sz="1800" b="1" u="none">
                          <a:solidFill>
                            <a:srgbClr val="0E0E0E"/>
                          </a:solidFill>
                          <a:latin typeface="楷体" panose="02010609060101010101" pitchFamily="49" charset="-122"/>
                          <a:ea typeface="楷体" panose="02010609060101010101" pitchFamily="49" charset="-122"/>
                          <a:cs typeface="楷体" panose="02010609060101010101" pitchFamily="49" charset="-122"/>
                        </a:rPr>
                        <a:t>15</a:t>
                      </a:r>
                      <a:r>
                        <a:rPr lang="zh-CN" altLang="en-US" sz="1800" b="1" u="none">
                          <a:solidFill>
                            <a:srgbClr val="0E0E0E"/>
                          </a:solidFill>
                          <a:latin typeface="楷体" panose="02010609060101010101" pitchFamily="49" charset="-122"/>
                          <a:ea typeface="楷体" panose="02010609060101010101" pitchFamily="49" charset="-122"/>
                          <a:cs typeface="楷体" panose="02010609060101010101" pitchFamily="49" charset="-122"/>
                        </a:rPr>
                        <a:t>世纪</a:t>
                      </a: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朱元璋在位期间，与占城、爪哇、暹罗等</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30</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余国进行官方贸易。废除丞相制度。郑和七下西洋，是世界航海史和中国古代对外交往史上的壮举。</a:t>
                      </a: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德国人古登堡发明了最早的印刷机。哥伦布到达美洲大陆。佛罗伦萨</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200</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余家纺织工场雇佣</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3</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万余名工人。</a:t>
                      </a: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307465">
                <a:tc>
                  <a:txBody>
                    <a:bodyPr/>
                    <a:lstStyle/>
                    <a:p>
                      <a:pPr marL="0" indent="0" algn="ctr">
                        <a:buNone/>
                      </a:pPr>
                      <a:r>
                        <a:rPr lang="en-US" altLang="zh-CN" sz="1800" b="1" u="none" dirty="0">
                          <a:solidFill>
                            <a:srgbClr val="0E0E0E"/>
                          </a:solidFill>
                          <a:latin typeface="楷体" panose="02010609060101010101" pitchFamily="49" charset="-122"/>
                          <a:ea typeface="楷体" panose="02010609060101010101" pitchFamily="49" charset="-122"/>
                          <a:cs typeface="楷体" panose="02010609060101010101" pitchFamily="49" charset="-122"/>
                        </a:rPr>
                        <a:t>16</a:t>
                      </a:r>
                      <a:r>
                        <a:rPr lang="zh-CN" altLang="en-US" sz="1800" b="1" u="none" dirty="0">
                          <a:solidFill>
                            <a:srgbClr val="0E0E0E"/>
                          </a:solidFill>
                          <a:latin typeface="楷体" panose="02010609060101010101" pitchFamily="49" charset="-122"/>
                          <a:ea typeface="楷体" panose="02010609060101010101" pitchFamily="49" charset="-122"/>
                          <a:cs typeface="楷体" panose="02010609060101010101" pitchFamily="49" charset="-122"/>
                        </a:rPr>
                        <a:t>世纪</a:t>
                      </a: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张居正进行赋役合一、统一征银的“一条鞭法”改革。李时珍</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本草纲目</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刊刻。玉米、番薯、马铃薯等高产作物传入中国。汤显祖出生，代表作</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牡丹亭</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表现男女主人公冲破礼教束缚，追求爱情自由。</a:t>
                      </a: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哥白尼提出“太阳中心说”。意大利传教士利玛窦到中国，传播了西方自然科学知识。莎士比亚出生，代表作</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哈姆雷特</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a:t>
                      </a: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81075">
                <a:tc>
                  <a:txBody>
                    <a:bodyPr/>
                    <a:lstStyle/>
                    <a:p>
                      <a:pPr marL="0" indent="0" algn="ctr">
                        <a:buNone/>
                      </a:pPr>
                      <a:r>
                        <a:rPr lang="en-US" altLang="zh-CN" sz="1800" b="1" u="none">
                          <a:solidFill>
                            <a:srgbClr val="0E0E0E"/>
                          </a:solidFill>
                          <a:latin typeface="楷体" panose="02010609060101010101" pitchFamily="49" charset="-122"/>
                          <a:ea typeface="楷体" panose="02010609060101010101" pitchFamily="49" charset="-122"/>
                          <a:cs typeface="楷体" panose="02010609060101010101" pitchFamily="49" charset="-122"/>
                        </a:rPr>
                        <a:t>17</a:t>
                      </a:r>
                      <a:r>
                        <a:rPr lang="zh-CN" altLang="en-US" sz="1800" b="1" u="none">
                          <a:solidFill>
                            <a:srgbClr val="0E0E0E"/>
                          </a:solidFill>
                          <a:latin typeface="楷体" panose="02010609060101010101" pitchFamily="49" charset="-122"/>
                          <a:ea typeface="楷体" panose="02010609060101010101" pitchFamily="49" charset="-122"/>
                          <a:cs typeface="楷体" panose="02010609060101010101" pitchFamily="49" charset="-122"/>
                        </a:rPr>
                        <a:t>世纪</a:t>
                      </a: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朱子学在日本为官方推崇，成为显学。茶叶大量输往欧洲。宋应星</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天工开物</a:t>
                      </a:r>
                      <a:r>
                        <a:rPr lang="en-US" altLang="zh-CN"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a:t>
                      </a: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刊刻。美洲白银大量流入中国。郑成功收复台湾。</a:t>
                      </a: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0" indent="0" algn="l">
                        <a:buNone/>
                      </a:pPr>
                      <a:r>
                        <a:rPr lang="zh-CN" altLang="en-US" sz="1800" b="1" u="none" kern="1200" dirty="0">
                          <a:solidFill>
                            <a:srgbClr val="0E0E0E"/>
                          </a:solidFill>
                          <a:latin typeface="楷体" panose="02010609060101010101" pitchFamily="49" charset="-122"/>
                          <a:ea typeface="楷体" panose="02010609060101010101" pitchFamily="49" charset="-122"/>
                          <a:cs typeface="楷体" panose="02010609060101010101" pitchFamily="49" charset="-122"/>
                        </a:rPr>
                        <a:t>英国入侵印度，英属东印度公司在印度开展殖民活动。英国早期移民乘“五月花号”到达北美。</a:t>
                      </a: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5" name="文本框 4"/>
          <p:cNvSpPr txBox="1"/>
          <p:nvPr/>
        </p:nvSpPr>
        <p:spPr>
          <a:xfrm>
            <a:off x="154305" y="4749800"/>
            <a:ext cx="8834914" cy="2985433"/>
          </a:xfrm>
          <a:prstGeom prst="rect">
            <a:avLst/>
          </a:prstGeom>
          <a:noFill/>
          <a:ln w="9525">
            <a:noFill/>
          </a:ln>
        </p:spPr>
        <p:txBody>
          <a:bodyPr wrap="square">
            <a:spAutoFit/>
          </a:bodyPr>
          <a:lstStyle/>
          <a:p>
            <a:pPr marL="0" indent="0" algn="r"/>
            <a:endParaRPr lang="en-US" altLang="zh-CN" sz="2000" b="1" u="none" dirty="0" smtClean="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endParaRPr>
          </a:p>
          <a:p>
            <a:pPr marL="0" indent="0" algn="r"/>
            <a:endParaRPr lang="en-US" altLang="zh-CN" sz="2000" b="1" u="none" dirty="0" smtClean="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endParaRPr>
          </a:p>
          <a:p>
            <a:pPr marL="0" indent="0" algn="r"/>
            <a:endParaRPr lang="en-US" altLang="zh-CN" sz="2000" b="1" u="none" dirty="0" smtClean="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endParaRPr>
          </a:p>
          <a:p>
            <a:pPr marL="0" indent="0" algn="r"/>
            <a:r>
              <a:rPr lang="en-US" altLang="zh-CN" sz="2000" b="1" u="none" dirty="0" smtClean="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a:t>
            </a:r>
            <a:r>
              <a:rPr lang="zh-CN" altLang="en-US"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据李亚凡编</a:t>
            </a:r>
            <a:r>
              <a:rPr lang="en-US" altLang="zh-CN"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a:t>
            </a:r>
            <a:r>
              <a:rPr lang="zh-CN" altLang="en-US"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世界历史年表</a:t>
            </a:r>
            <a:r>
              <a:rPr lang="en-US" altLang="zh-CN"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a:t>
            </a:r>
            <a:r>
              <a:rPr lang="zh-CN" altLang="en-US"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等。</a:t>
            </a:r>
          </a:p>
          <a:p>
            <a:pPr marL="0" indent="0" algn="r"/>
            <a:r>
              <a:rPr lang="zh-CN" altLang="en-US" sz="2000" b="1" u="none" dirty="0" smtClean="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表</a:t>
            </a:r>
            <a:r>
              <a:rPr lang="en-US" altLang="zh-CN"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4</a:t>
            </a:r>
            <a:r>
              <a:rPr lang="zh-CN" altLang="en-US"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为</a:t>
            </a:r>
            <a:r>
              <a:rPr lang="en-US" altLang="zh-CN"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14</a:t>
            </a:r>
            <a:r>
              <a:rPr lang="zh-CN" altLang="en-US"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a:t>
            </a:r>
            <a:r>
              <a:rPr lang="en-US" altLang="zh-CN"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17</a:t>
            </a:r>
            <a:r>
              <a:rPr lang="zh-CN" altLang="en-US" sz="2000" b="1" u="none"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世纪中外历史事件简表。从</a:t>
            </a:r>
            <a:r>
              <a:rPr lang="zh-CN" altLang="en-US" sz="2000" b="1" dirty="0">
                <a:solidFill>
                  <a:srgbClr val="0E0E0E"/>
                </a:solidFill>
                <a:effectLst>
                  <a:outerShdw blurRad="38100" dist="19050" dir="2700000" algn="tl" rotWithShape="0">
                    <a:schemeClr val="dk1">
                      <a:alpha val="40000"/>
                    </a:schemeClr>
                  </a:outerShdw>
                </a:effectLst>
                <a:latin typeface="楷体" panose="02010609060101010101" pitchFamily="49" charset="-122"/>
                <a:ea typeface="楷体" panose="02010609060101010101" pitchFamily="49" charset="-122"/>
                <a:cs typeface="楷体" panose="02010609060101010101" pitchFamily="49" charset="-122"/>
              </a:rPr>
              <a:t>表中提取相互关联的中外历史信息，自拟论题，并结合所学知识予以阐述。（要求：写明论题，中外关联，史论结合。）</a:t>
            </a:r>
          </a:p>
          <a:p>
            <a:pPr marL="0" indent="0" algn="r"/>
            <a:r>
              <a:rPr lang="zh-CN" altLang="en-US" sz="1600" b="0" u="none" dirty="0">
                <a:solidFill>
                  <a:srgbClr val="0E0E0E"/>
                </a:solidFill>
                <a:latin typeface="楷体" panose="02010609060101010101" pitchFamily="49" charset="-122"/>
                <a:ea typeface="楷体" panose="02010609060101010101" pitchFamily="49" charset="-122"/>
                <a:cs typeface="楷体" panose="02010609060101010101" pitchFamily="49" charset="-122"/>
              </a:rPr>
              <a:t> </a:t>
            </a:r>
          </a:p>
          <a:p>
            <a:pPr marL="0" indent="0" algn="r"/>
            <a:r>
              <a:rPr lang="zh-CN" altLang="en-US" sz="1600" b="0" u="none" dirty="0">
                <a:latin typeface="楷体" panose="02010609060101010101" pitchFamily="49" charset="-122"/>
                <a:ea typeface="楷体" panose="02010609060101010101" pitchFamily="49" charset="-122"/>
                <a:cs typeface="楷体" panose="02010609060101010101" pitchFamily="49" charset="-122"/>
              </a:rPr>
              <a:t> </a:t>
            </a:r>
          </a:p>
          <a:p>
            <a:r>
              <a:rPr lang="zh-CN" altLang="en-US" sz="1600" b="0" u="none" dirty="0">
                <a:latin typeface="楷体" panose="02010609060101010101" pitchFamily="49" charset="-122"/>
                <a:ea typeface="楷体" panose="02010609060101010101" pitchFamily="49" charset="-122"/>
                <a:cs typeface="楷体" panose="02010609060101010101" pitchFamily="49" charset="-122"/>
              </a:rPr>
              <a:t> </a:t>
            </a:r>
          </a:p>
        </p:txBody>
      </p:sp>
      <p:sp>
        <p:nvSpPr>
          <p:cNvPr id="6" name="标题 1"/>
          <p:cNvSpPr>
            <a:spLocks noGrp="1"/>
          </p:cNvSpPr>
          <p:nvPr>
            <p:ph type="title"/>
          </p:nvPr>
        </p:nvSpPr>
        <p:spPr>
          <a:xfrm>
            <a:off x="142844" y="142852"/>
            <a:ext cx="9001156" cy="1398293"/>
          </a:xfrm>
        </p:spPr>
        <p:txBody>
          <a:bodyPr>
            <a:noAutofit/>
          </a:bodyPr>
          <a:lstStyle/>
          <a:p>
            <a:r>
              <a:rPr lang="zh-CN" altLang="en-US" sz="3200" b="1" dirty="0" smtClean="0"/>
              <a:t>中外关联</a:t>
            </a:r>
            <a:r>
              <a:rPr lang="en-US" altLang="zh-CN" sz="3200" b="1" dirty="0" smtClean="0"/>
              <a:t>,</a:t>
            </a:r>
            <a:r>
              <a:rPr lang="zh-CN" altLang="en-US" sz="3200" b="1" dirty="0" smtClean="0"/>
              <a:t>提炼观点，由此训练发现、解决问题的能力。</a:t>
            </a:r>
            <a:r>
              <a:rPr lang="en-US" altLang="zh-CN" sz="3200" b="1" dirty="0"/>
              <a:t/>
            </a:r>
            <a:br>
              <a:rPr lang="en-US" altLang="zh-CN" sz="3200" b="1" dirty="0"/>
            </a:br>
            <a:r>
              <a:rPr lang="en-US" altLang="zh-CN" sz="3200" b="1" dirty="0">
                <a:solidFill>
                  <a:srgbClr val="FF0000"/>
                </a:solidFill>
                <a:sym typeface="+mn-ea"/>
              </a:rPr>
              <a:t>4.</a:t>
            </a:r>
            <a:r>
              <a:rPr lang="zh-CN" altLang="en-US" sz="3200" b="1" dirty="0">
                <a:solidFill>
                  <a:srgbClr val="FF0000"/>
                </a:solidFill>
                <a:sym typeface="+mn-ea"/>
              </a:rPr>
              <a:t>训练小</a:t>
            </a:r>
            <a:r>
              <a:rPr lang="zh-CN" altLang="en-US" sz="3200" b="1" dirty="0" smtClean="0">
                <a:solidFill>
                  <a:srgbClr val="FF0000"/>
                </a:solidFill>
                <a:sym typeface="+mn-ea"/>
              </a:rPr>
              <a:t>论文写作能力</a:t>
            </a:r>
            <a:endParaRPr lang="zh-CN" altLang="en-US" sz="32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620689"/>
            <a:ext cx="9144000" cy="9387185"/>
          </a:xfrm>
          <a:prstGeom prst="rect">
            <a:avLst/>
          </a:prstGeom>
          <a:noFill/>
        </p:spPr>
        <p:txBody>
          <a:bodyPr wrap="square" rtlCol="0">
            <a:spAutoFit/>
          </a:bodyPr>
          <a:lstStyle/>
          <a:p>
            <a:pPr>
              <a:lnSpc>
                <a:spcPct val="160000"/>
              </a:lnSpc>
            </a:pPr>
            <a:r>
              <a:rPr lang="zh-CN" altLang="en-US" sz="2800" b="1" dirty="0" smtClean="0"/>
              <a:t>（答案示例）</a:t>
            </a:r>
            <a:endParaRPr lang="en-US" altLang="zh-CN" sz="2800" b="1" dirty="0" smtClean="0"/>
          </a:p>
          <a:p>
            <a:pPr>
              <a:lnSpc>
                <a:spcPct val="160000"/>
              </a:lnSpc>
            </a:pPr>
            <a:r>
              <a:rPr lang="zh-CN" altLang="en-US" sz="2000" b="1" dirty="0" smtClean="0">
                <a:latin typeface="楷体" panose="02010609060101010101" pitchFamily="49" charset="-122"/>
                <a:ea typeface="楷体" panose="02010609060101010101" pitchFamily="49" charset="-122"/>
                <a:sym typeface="宋体" panose="02010600030101010101" pitchFamily="2" charset="-122"/>
              </a:rPr>
              <a:t>    论题</a:t>
            </a:r>
            <a:r>
              <a:rPr lang="zh-CN" altLang="en-US" sz="2000" b="1" dirty="0">
                <a:latin typeface="楷体" panose="02010609060101010101" pitchFamily="49" charset="-122"/>
                <a:ea typeface="楷体" panose="02010609060101010101" pitchFamily="49" charset="-122"/>
                <a:sym typeface="宋体" panose="02010600030101010101" pitchFamily="2" charset="-122"/>
              </a:rPr>
              <a:t>：14～17世纪中外交流及影响</a:t>
            </a:r>
          </a:p>
          <a:p>
            <a:pPr>
              <a:lnSpc>
                <a:spcPct val="160000"/>
              </a:lnSpc>
            </a:pPr>
            <a:r>
              <a:rPr lang="en-US" altLang="zh-CN" sz="2000" b="1" dirty="0" smtClean="0">
                <a:latin typeface="楷体" panose="02010609060101010101" pitchFamily="49" charset="-122"/>
                <a:ea typeface="楷体" panose="02010609060101010101" pitchFamily="49" charset="-122"/>
                <a:sym typeface="宋体" panose="02010600030101010101" pitchFamily="2" charset="-122"/>
              </a:rPr>
              <a:t>    </a:t>
            </a:r>
            <a:r>
              <a:rPr lang="zh-CN" altLang="en-US" sz="2000" b="1" dirty="0" smtClean="0">
                <a:latin typeface="楷体" panose="02010609060101010101" pitchFamily="49" charset="-122"/>
                <a:ea typeface="楷体" panose="02010609060101010101" pitchFamily="49" charset="-122"/>
                <a:sym typeface="宋体" panose="02010600030101010101" pitchFamily="2" charset="-122"/>
              </a:rPr>
              <a:t>阐述</a:t>
            </a:r>
            <a:r>
              <a:rPr lang="zh-CN" altLang="en-US" sz="2000" b="1" dirty="0" smtClean="0">
                <a:latin typeface="楷体" panose="02010609060101010101" pitchFamily="49" charset="-122"/>
                <a:ea typeface="楷体" panose="02010609060101010101" pitchFamily="49" charset="-122"/>
                <a:sym typeface="Wingdings" panose="05000000000000000000" pitchFamily="2" charset="2"/>
              </a:rPr>
              <a:t>：（</a:t>
            </a:r>
            <a:r>
              <a:rPr lang="en-US" altLang="zh-CN" sz="2000" b="1" dirty="0" smtClean="0">
                <a:latin typeface="楷体" panose="02010609060101010101" pitchFamily="49" charset="-122"/>
                <a:ea typeface="楷体" panose="02010609060101010101" pitchFamily="49" charset="-122"/>
                <a:sym typeface="Wingdings" panose="05000000000000000000" pitchFamily="2" charset="2"/>
              </a:rPr>
              <a:t>1</a:t>
            </a:r>
            <a:r>
              <a:rPr lang="zh-CN" altLang="en-US" sz="2000" b="1" dirty="0" smtClean="0">
                <a:latin typeface="楷体" panose="02010609060101010101" pitchFamily="49" charset="-122"/>
                <a:ea typeface="楷体" panose="02010609060101010101" pitchFamily="49" charset="-122"/>
                <a:sym typeface="Wingdings" panose="05000000000000000000" pitchFamily="2" charset="2"/>
              </a:rPr>
              <a:t>）</a:t>
            </a:r>
            <a:r>
              <a:rPr lang="zh-CN" altLang="en-US" sz="2000" b="1" dirty="0" smtClean="0">
                <a:latin typeface="楷体" panose="02010609060101010101" pitchFamily="49" charset="-122"/>
                <a:ea typeface="楷体" panose="02010609060101010101" pitchFamily="49" charset="-122"/>
                <a:sym typeface="宋体" panose="02010600030101010101" pitchFamily="2" charset="-122"/>
              </a:rPr>
              <a:t>14～15世纪</a:t>
            </a:r>
            <a:r>
              <a:rPr lang="zh-CN" altLang="en-US" sz="2000" b="1" dirty="0">
                <a:latin typeface="楷体" panose="02010609060101010101" pitchFamily="49" charset="-122"/>
                <a:ea typeface="楷体" panose="02010609060101010101" pitchFamily="49" charset="-122"/>
                <a:sym typeface="宋体" panose="02010600030101010101" pitchFamily="2" charset="-122"/>
              </a:rPr>
              <a:t>，郑和下西洋促进了中国和亚非国家的友好往来。哥伦布到达美洲，促进了新航路的开辟，文明开始汇合交融。</a:t>
            </a:r>
          </a:p>
          <a:p>
            <a:pPr>
              <a:lnSpc>
                <a:spcPct val="160000"/>
              </a:lnSpc>
            </a:pPr>
            <a:r>
              <a:rPr lang="zh-CN" altLang="en-US" sz="2000" b="1" dirty="0">
                <a:latin typeface="楷体" panose="02010609060101010101" pitchFamily="49" charset="-122"/>
                <a:ea typeface="楷体" panose="02010609060101010101" pitchFamily="49" charset="-122"/>
                <a:sym typeface="宋体" panose="02010600030101010101" pitchFamily="2" charset="-122"/>
              </a:rPr>
              <a:t>　　</a:t>
            </a:r>
            <a:r>
              <a:rPr lang="zh-CN" altLang="en-US" sz="2000" b="1" dirty="0" smtClean="0">
                <a:latin typeface="楷体" panose="02010609060101010101" pitchFamily="49" charset="-122"/>
                <a:ea typeface="楷体" panose="02010609060101010101" pitchFamily="49" charset="-122"/>
                <a:sym typeface="宋体" panose="02010600030101010101" pitchFamily="2" charset="-122"/>
              </a:rPr>
              <a:t>（</a:t>
            </a:r>
            <a:r>
              <a:rPr lang="en-US" altLang="zh-CN" sz="2000" b="1" dirty="0" smtClean="0">
                <a:latin typeface="楷体" panose="02010609060101010101" pitchFamily="49" charset="-122"/>
                <a:ea typeface="楷体" panose="02010609060101010101" pitchFamily="49" charset="-122"/>
                <a:sym typeface="宋体" panose="02010600030101010101" pitchFamily="2" charset="-122"/>
              </a:rPr>
              <a:t>2</a:t>
            </a:r>
            <a:r>
              <a:rPr lang="zh-CN" altLang="en-US" sz="2000" b="1" dirty="0" smtClean="0">
                <a:latin typeface="楷体" panose="02010609060101010101" pitchFamily="49" charset="-122"/>
                <a:ea typeface="楷体" panose="02010609060101010101" pitchFamily="49" charset="-122"/>
                <a:sym typeface="宋体" panose="02010600030101010101" pitchFamily="2" charset="-122"/>
              </a:rPr>
              <a:t>）16世纪</a:t>
            </a:r>
            <a:r>
              <a:rPr lang="zh-CN" altLang="en-US" sz="2000" b="1" dirty="0">
                <a:latin typeface="楷体" panose="02010609060101010101" pitchFamily="49" charset="-122"/>
                <a:ea typeface="楷体" panose="02010609060101010101" pitchFamily="49" charset="-122"/>
                <a:sym typeface="宋体" panose="02010600030101010101" pitchFamily="2" charset="-122"/>
              </a:rPr>
              <a:t>，新航路开辟后，美洲农作物由此传入中国。利玛窦到达中国，传播了西方自然科学知识。</a:t>
            </a:r>
          </a:p>
          <a:p>
            <a:pPr>
              <a:lnSpc>
                <a:spcPct val="160000"/>
              </a:lnSpc>
            </a:pPr>
            <a:r>
              <a:rPr lang="zh-CN" altLang="en-US" sz="2000" b="1" dirty="0">
                <a:latin typeface="楷体" panose="02010609060101010101" pitchFamily="49" charset="-122"/>
                <a:ea typeface="楷体" panose="02010609060101010101" pitchFamily="49" charset="-122"/>
                <a:sym typeface="宋体" panose="02010600030101010101" pitchFamily="2" charset="-122"/>
              </a:rPr>
              <a:t>　　</a:t>
            </a:r>
            <a:r>
              <a:rPr lang="zh-CN" altLang="en-US" sz="2000" b="1" dirty="0" smtClean="0">
                <a:latin typeface="楷体" panose="02010609060101010101" pitchFamily="49" charset="-122"/>
                <a:ea typeface="楷体" panose="02010609060101010101" pitchFamily="49" charset="-122"/>
                <a:sym typeface="宋体" panose="02010600030101010101" pitchFamily="2" charset="-122"/>
              </a:rPr>
              <a:t>（</a:t>
            </a:r>
            <a:r>
              <a:rPr lang="en-US" altLang="zh-CN" sz="2000" b="1" dirty="0" smtClean="0">
                <a:latin typeface="楷体" panose="02010609060101010101" pitchFamily="49" charset="-122"/>
                <a:ea typeface="楷体" panose="02010609060101010101" pitchFamily="49" charset="-122"/>
                <a:sym typeface="宋体" panose="02010600030101010101" pitchFamily="2" charset="-122"/>
              </a:rPr>
              <a:t>3</a:t>
            </a:r>
            <a:r>
              <a:rPr lang="zh-CN" altLang="en-US" sz="2000" b="1" dirty="0" smtClean="0">
                <a:latin typeface="楷体" panose="02010609060101010101" pitchFamily="49" charset="-122"/>
                <a:ea typeface="楷体" panose="02010609060101010101" pitchFamily="49" charset="-122"/>
                <a:sym typeface="宋体" panose="02010600030101010101" pitchFamily="2" charset="-122"/>
              </a:rPr>
              <a:t>）17世纪</a:t>
            </a:r>
            <a:r>
              <a:rPr lang="zh-CN" altLang="en-US" sz="2000" b="1" dirty="0">
                <a:latin typeface="楷体" panose="02010609060101010101" pitchFamily="49" charset="-122"/>
                <a:ea typeface="楷体" panose="02010609060101010101" pitchFamily="49" charset="-122"/>
                <a:sym typeface="宋体" panose="02010600030101010101" pitchFamily="2" charset="-122"/>
              </a:rPr>
              <a:t>，由于对中国丝织品、瓷器等需求，西方殖民者从美洲掠夺的白银流向中国。英国在印度和北美殖民扩张；荷兰侵占台湾，郑成功收复台湾。中国的朱子学说在日本成为显学，影响很大。</a:t>
            </a:r>
          </a:p>
          <a:p>
            <a:pPr>
              <a:lnSpc>
                <a:spcPct val="160000"/>
              </a:lnSpc>
            </a:pPr>
            <a:r>
              <a:rPr lang="en-US" altLang="zh-CN" sz="2000" b="1" dirty="0" smtClean="0">
                <a:latin typeface="楷体" panose="02010609060101010101" pitchFamily="49" charset="-122"/>
                <a:ea typeface="楷体" panose="02010609060101010101" pitchFamily="49" charset="-122"/>
                <a:sym typeface="宋体" panose="02010600030101010101" pitchFamily="2" charset="-122"/>
              </a:rPr>
              <a:t>    </a:t>
            </a:r>
            <a:r>
              <a:rPr lang="zh-CN" altLang="en-US" sz="2000" b="1" dirty="0" smtClean="0">
                <a:latin typeface="楷体" panose="02010609060101010101" pitchFamily="49" charset="-122"/>
                <a:ea typeface="楷体" panose="02010609060101010101" pitchFamily="49" charset="-122"/>
                <a:sym typeface="宋体" panose="02010600030101010101" pitchFamily="2" charset="-122"/>
              </a:rPr>
              <a:t>综上所述</a:t>
            </a:r>
            <a:r>
              <a:rPr lang="zh-CN" altLang="en-US" sz="2000" b="1" dirty="0">
                <a:latin typeface="楷体" panose="02010609060101010101" pitchFamily="49" charset="-122"/>
                <a:ea typeface="楷体" panose="02010609060101010101" pitchFamily="49" charset="-122"/>
                <a:sym typeface="宋体" panose="02010600030101010101" pitchFamily="2" charset="-122"/>
              </a:rPr>
              <a:t>，中外交流推动了世界经济和文化的交流发展，但西方新航路开辟后进行的早期殖民扩张也给亚非拉等地带来了灾难和破坏。</a:t>
            </a:r>
          </a:p>
          <a:p>
            <a:pPr>
              <a:lnSpc>
                <a:spcPct val="160000"/>
              </a:lnSpc>
            </a:pPr>
            <a:endParaRPr lang="zh-CN" altLang="zh-CN" sz="2000" dirty="0">
              <a:latin typeface="楷体" panose="02010609060101010101" pitchFamily="49" charset="-122"/>
              <a:ea typeface="楷体" panose="02010609060101010101" pitchFamily="49" charset="-122"/>
            </a:endParaRPr>
          </a:p>
          <a:p>
            <a:pPr>
              <a:lnSpc>
                <a:spcPct val="160000"/>
              </a:lnSpc>
            </a:pPr>
            <a:endParaRPr lang="en-US" altLang="zh-CN" sz="2800" b="1" dirty="0" smtClean="0">
              <a:latin typeface="楷体" panose="02010609060101010101" pitchFamily="49" charset="-122"/>
              <a:ea typeface="楷体" panose="02010609060101010101" pitchFamily="49" charset="-122"/>
            </a:endParaRPr>
          </a:p>
          <a:p>
            <a:pPr>
              <a:lnSpc>
                <a:spcPct val="160000"/>
              </a:lnSpc>
            </a:pPr>
            <a:endParaRPr lang="en-US" altLang="zh-CN" sz="2800" b="1" dirty="0" smtClean="0">
              <a:latin typeface="楷体" panose="02010609060101010101" pitchFamily="49" charset="-122"/>
              <a:ea typeface="楷体" panose="02010609060101010101" pitchFamily="49" charset="-122"/>
            </a:endParaRPr>
          </a:p>
          <a:p>
            <a:pPr>
              <a:lnSpc>
                <a:spcPct val="160000"/>
              </a:lnSpc>
            </a:pPr>
            <a:endParaRPr lang="en-US" altLang="zh-CN" sz="2800" b="1" dirty="0"/>
          </a:p>
          <a:p>
            <a:pPr>
              <a:lnSpc>
                <a:spcPct val="160000"/>
              </a:lnSpc>
            </a:pPr>
            <a:endParaRPr lang="en-US" altLang="zh-CN" sz="2800" dirty="0" smtClean="0">
              <a:latin typeface="楷体" panose="02010609060101010101" pitchFamily="49" charset="-122"/>
              <a:ea typeface="楷体" panose="02010609060101010101" pitchFamily="49" charset="-122"/>
            </a:endParaRPr>
          </a:p>
          <a:p>
            <a:endParaRPr lang="zh-CN" altLang="en-US" sz="2800" b="1"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142908" y="1600200"/>
            <a:ext cx="9286908" cy="5257800"/>
          </a:xfrm>
        </p:spPr>
        <p:txBody>
          <a:bodyPr>
            <a:normAutofit fontScale="92500" lnSpcReduction="10000"/>
          </a:bodyPr>
          <a:lstStyle/>
          <a:p>
            <a:r>
              <a:rPr lang="zh-CN" altLang="en-US" b="1" dirty="0"/>
              <a:t>时空观念是在特定的时间联系和空间联系中对事物进行观察、分析的意识和思维方式。任何历史事物都是在特定的、具体的时间和空间条件下发生的，只有在特定的时空框架当中，才可能对史事有准确的理解。</a:t>
            </a:r>
          </a:p>
          <a:p>
            <a:r>
              <a:rPr lang="en-US" b="1" dirty="0"/>
              <a:t>  </a:t>
            </a:r>
            <a:r>
              <a:rPr lang="zh-CN" altLang="en-US" b="1" dirty="0"/>
              <a:t>“时空观念”是历史学科核心素养的第一要素。对历史的认识必须从时空观念的角度出发，历史时空观念应是高中生应该具备的核心素养之一。</a:t>
            </a:r>
          </a:p>
          <a:p>
            <a:r>
              <a:rPr lang="en-US" b="1" dirty="0"/>
              <a:t>    </a:t>
            </a:r>
            <a:r>
              <a:rPr lang="zh-CN" altLang="en-US" b="1" dirty="0"/>
              <a:t>但实际的学生情况却是混淆时空、以今度古 、认识模糊等问题。所以，在历史教学中，帮助学生形成正确的时空观念 ，系统培养学生的时间思维素养，提高他们历史学习的能力，就显得尤为重要。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xfrm>
            <a:off x="0" y="1600200"/>
            <a:ext cx="8686800" cy="4525963"/>
          </a:xfrm>
        </p:spPr>
        <p:txBody>
          <a:bodyPr/>
          <a:lstStyle/>
          <a:p>
            <a:pPr>
              <a:buNone/>
            </a:pPr>
            <a:r>
              <a:rPr lang="zh-CN" altLang="en-US" b="1" dirty="0" smtClean="0">
                <a:sym typeface="+mn-ea"/>
              </a:rPr>
              <a:t>            一般来说，大事年表结构过于简单，线条化；学生记忆时容易忘、同时又枯燥、乏味，效果不够理想。所以，改变对大事年表的记忆方法和理解的思路，就显得尤为重要。下面介绍几种方法，以飨读者</a:t>
            </a:r>
            <a:r>
              <a:rPr lang="zh-CN" altLang="en-US" b="1" dirty="0">
                <a:sym typeface="+mn-ea"/>
              </a:rPr>
              <a:t>。</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p:nvPr/>
        </p:nvGraphicFramePr>
        <p:xfrm>
          <a:off x="142845" y="1979931"/>
          <a:ext cx="8858312" cy="4558665"/>
        </p:xfrm>
        <a:graphic>
          <a:graphicData uri="http://schemas.openxmlformats.org/drawingml/2006/table">
            <a:tbl>
              <a:tblPr firstRow="1" bandRow="1">
                <a:tableStyleId>{5940675A-B579-460E-94D1-54222C63F5DA}</a:tableStyleId>
              </a:tblPr>
              <a:tblGrid>
                <a:gridCol w="2395180"/>
                <a:gridCol w="1781852"/>
                <a:gridCol w="4681280"/>
              </a:tblGrid>
              <a:tr h="609600">
                <a:tc>
                  <a:txBody>
                    <a:bodyPr/>
                    <a:lstStyle/>
                    <a:p>
                      <a:pPr indent="0" algn="ctr">
                        <a:buNone/>
                      </a:pPr>
                      <a:r>
                        <a:rPr lang="en-US" sz="2000" b="1" dirty="0" err="1">
                          <a:solidFill>
                            <a:srgbClr val="000000"/>
                          </a:solidFill>
                          <a:latin typeface="宋体" panose="02010600030101010101" pitchFamily="2" charset="-122"/>
                          <a:ea typeface="宋体" panose="02010600030101010101" pitchFamily="2" charset="-122"/>
                          <a:cs typeface="宋体" panose="02010600030101010101" pitchFamily="2" charset="-122"/>
                        </a:rPr>
                        <a:t>林则徐虎门销烟</a:t>
                      </a:r>
                      <a:endParaRPr lang="en-US" altLang="en-US" sz="20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1839</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鸦片战争爆发</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1840</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英国完成工业革命</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中英《南京条约》</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1842</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dirty="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1848</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《共产党宣言》发表，马克思主义诞生</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太平天国运动</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1851-1864</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96265">
                <a:tc>
                  <a:txBody>
                    <a:bodyPr/>
                    <a:lstStyle/>
                    <a:p>
                      <a:pPr indent="0" algn="ctr">
                        <a:buNone/>
                      </a:pPr>
                      <a:r>
                        <a:rPr lang="en-US" sz="2000" b="1" dirty="0" err="1">
                          <a:solidFill>
                            <a:srgbClr val="000000"/>
                          </a:solidFill>
                          <a:latin typeface="宋体" panose="02010600030101010101" pitchFamily="2" charset="-122"/>
                          <a:ea typeface="宋体" panose="02010600030101010101" pitchFamily="2" charset="-122"/>
                          <a:cs typeface="宋体" panose="02010600030101010101" pitchFamily="2" charset="-122"/>
                        </a:rPr>
                        <a:t>第二次鸦片战争</a:t>
                      </a:r>
                      <a:endParaRPr lang="en-US" altLang="en-US" sz="20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2000" b="1" dirty="0">
                          <a:solidFill>
                            <a:srgbClr val="FF0000"/>
                          </a:solidFill>
                          <a:latin typeface="黑体" panose="02010609060101010101" pitchFamily="49" charset="-122"/>
                          <a:ea typeface="黑体" panose="02010609060101010101" pitchFamily="49" charset="-122"/>
                          <a:cs typeface="黑体" panose="02010609060101010101" pitchFamily="49" charset="-122"/>
                        </a:rPr>
                        <a:t>1856-1860</a:t>
                      </a:r>
                      <a:endParaRPr lang="en-US" altLang="en-US" sz="2000" b="1" dirty="0">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《天津条约》签订</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1858</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洪仁玕《资政新篇》</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1859</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达尔文发表《物种起源》</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英法火烧圆明园；《北京条约》</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1860</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安庆内军械所</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1861</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1868</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dirty="0" err="1">
                          <a:solidFill>
                            <a:srgbClr val="000000"/>
                          </a:solidFill>
                          <a:latin typeface="宋体" panose="02010600030101010101" pitchFamily="2" charset="-122"/>
                          <a:ea typeface="宋体" panose="02010600030101010101" pitchFamily="2" charset="-122"/>
                          <a:cs typeface="宋体" panose="02010600030101010101" pitchFamily="2" charset="-122"/>
                        </a:rPr>
                        <a:t>日本明治维新</a:t>
                      </a:r>
                      <a:endParaRPr lang="en-US" altLang="en-US" sz="20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6866" name="Text Box 5"/>
          <p:cNvSpPr>
            <a:spLocks noGrp="1"/>
          </p:cNvSpPr>
          <p:nvPr/>
        </p:nvSpPr>
        <p:spPr>
          <a:xfrm>
            <a:off x="-64" y="214290"/>
            <a:ext cx="9144064" cy="1619250"/>
          </a:xfrm>
          <a:prstGeom prst="rect">
            <a:avLst/>
          </a:prstGeom>
        </p:spPr>
        <p:txBody>
          <a:bodyPr vert="horz" wrap="square"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ct val="50000"/>
              </a:spcBef>
            </a:pPr>
            <a:r>
              <a:rPr lang="en-US" altLang="zh-CN" b="1" dirty="0"/>
              <a:t>  </a:t>
            </a:r>
            <a:r>
              <a:rPr lang="zh-CN" altLang="en-US" b="1" dirty="0" smtClean="0">
                <a:sym typeface="+mn-ea"/>
              </a:rPr>
              <a:t>大事</a:t>
            </a:r>
            <a:r>
              <a:rPr lang="zh-CN" altLang="en-US" b="1" dirty="0">
                <a:sym typeface="+mn-ea"/>
              </a:rPr>
              <a:t>年表过于简单，必须扩展，可以纵向贯通（</a:t>
            </a:r>
            <a:r>
              <a:rPr lang="zh-CN" altLang="en-US" b="1" dirty="0" smtClean="0">
                <a:sym typeface="+mn-ea"/>
              </a:rPr>
              <a:t>找变迁、因果）。</a:t>
            </a:r>
            <a:r>
              <a:rPr lang="en-US" altLang="zh-CN" b="1" dirty="0" smtClean="0">
                <a:solidFill>
                  <a:srgbClr val="FF0000"/>
                </a:solidFill>
                <a:sym typeface="+mn-ea"/>
              </a:rPr>
              <a:t>1.</a:t>
            </a:r>
            <a:r>
              <a:rPr lang="zh-CN" altLang="en-US" b="1" dirty="0" smtClean="0">
                <a:solidFill>
                  <a:srgbClr val="FF0000"/>
                </a:solidFill>
                <a:sym typeface="+mn-ea"/>
              </a:rPr>
              <a:t>纵向贯通</a:t>
            </a:r>
            <a:endParaRPr lang="en-US" altLang="zh-CN" b="1" dirty="0">
              <a:solidFill>
                <a:srgbClr val="FF0000"/>
              </a:solidFill>
              <a:sym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714488"/>
            <a:ext cx="9144000" cy="2143140"/>
          </a:xfrm>
        </p:spPr>
        <p:txBody>
          <a:bodyPr>
            <a:normAutofit fontScale="97500" lnSpcReduction="10000"/>
          </a:bodyPr>
          <a:lstStyle/>
          <a:p>
            <a:pPr marL="0" indent="0">
              <a:buNone/>
            </a:pPr>
            <a:r>
              <a:rPr lang="zh-CN" altLang="en-US" sz="3700" b="1" dirty="0"/>
              <a:t>示例</a:t>
            </a:r>
            <a:r>
              <a:rPr lang="en-US" altLang="zh-CN" sz="3700" b="1" dirty="0"/>
              <a:t>1</a:t>
            </a:r>
            <a:r>
              <a:rPr lang="zh-CN" altLang="en-US" sz="3700" b="1" dirty="0"/>
              <a:t>：</a:t>
            </a:r>
            <a:r>
              <a:rPr lang="zh-CN" altLang="en-US" sz="3700" b="1" dirty="0">
                <a:solidFill>
                  <a:srgbClr val="FF0000"/>
                </a:solidFill>
                <a:sym typeface="+mn-ea"/>
              </a:rPr>
              <a:t>鸦片战争</a:t>
            </a:r>
            <a:r>
              <a:rPr lang="zh-CN" altLang="en-US" sz="3700" b="1" dirty="0">
                <a:sym typeface="+mn-ea"/>
              </a:rPr>
              <a:t>清政府战败，被迫签订</a:t>
            </a:r>
            <a:r>
              <a:rPr lang="zh-CN" altLang="en-US" sz="3700" b="1" dirty="0">
                <a:solidFill>
                  <a:srgbClr val="FF0000"/>
                </a:solidFill>
                <a:sym typeface="+mn-ea"/>
              </a:rPr>
              <a:t>《南京条约》</a:t>
            </a:r>
            <a:r>
              <a:rPr lang="zh-CN" altLang="en-US" sz="3700" b="1" dirty="0">
                <a:sym typeface="+mn-ea"/>
              </a:rPr>
              <a:t>，中国开始沦为半殖民地半封建社会。随着民族危机的加深，清政府的自强运动</a:t>
            </a:r>
            <a:r>
              <a:rPr lang="zh-CN" altLang="en-US" sz="3700" b="1" dirty="0">
                <a:solidFill>
                  <a:srgbClr val="FF0000"/>
                </a:solidFill>
                <a:effectLst>
                  <a:outerShdw blurRad="38100" dist="38100" dir="2700000" algn="tl">
                    <a:srgbClr val="000000">
                      <a:alpha val="43137"/>
                    </a:srgbClr>
                  </a:outerShdw>
                </a:effectLst>
                <a:sym typeface="+mn-ea"/>
              </a:rPr>
              <a:t>洋务运动</a:t>
            </a:r>
            <a:r>
              <a:rPr lang="zh-CN" altLang="en-US" sz="3700" b="1" dirty="0">
                <a:sym typeface="+mn-ea"/>
              </a:rPr>
              <a:t>开始了</a:t>
            </a:r>
            <a:r>
              <a:rPr lang="zh-CN" altLang="en-US" sz="3700" b="1" dirty="0" smtClean="0">
                <a:sym typeface="+mn-ea"/>
              </a:rPr>
              <a:t>。</a:t>
            </a:r>
            <a:endParaRPr lang="zh-CN" altLang="en-US" sz="3700" b="1" dirty="0"/>
          </a:p>
        </p:txBody>
      </p:sp>
      <p:sp>
        <p:nvSpPr>
          <p:cNvPr id="8" name="内容占位符 2"/>
          <p:cNvSpPr txBox="1">
            <a:spLocks/>
          </p:cNvSpPr>
          <p:nvPr/>
        </p:nvSpPr>
        <p:spPr>
          <a:xfrm>
            <a:off x="0" y="4071942"/>
            <a:ext cx="9144000" cy="3143272"/>
          </a:xfrm>
          <a:prstGeom prst="rect">
            <a:avLst/>
          </a:prstGeom>
        </p:spPr>
        <p:txBody>
          <a:bodyPr vert="horz" lIns="91440" tIns="45720" rIns="91440" bIns="45720" rtlCol="0">
            <a:normAutofit fontScale="97500"/>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zh-CN" altLang="en-US" sz="3600" b="1" i="0" u="none" strike="noStrike" kern="1200" cap="none" spc="0" normalizeH="0" baseline="0" noProof="0" dirty="0" smtClean="0">
                <a:ln>
                  <a:noFill/>
                </a:ln>
                <a:solidFill>
                  <a:srgbClr val="FF0000"/>
                </a:solidFill>
                <a:effectLst/>
                <a:uLnTx/>
                <a:uFillTx/>
                <a:latin typeface="+mn-lt"/>
                <a:ea typeface="+mn-ea"/>
                <a:cs typeface="+mn-cs"/>
              </a:rPr>
              <a:t>说明</a:t>
            </a:r>
            <a:r>
              <a:rPr kumimoji="0" lang="zh-CN" altLang="en-US" sz="3600" b="1" i="0" u="none" strike="noStrike" kern="1200" cap="none" spc="0" normalizeH="0" baseline="0" noProof="0" dirty="0" smtClean="0">
                <a:ln>
                  <a:noFill/>
                </a:ln>
                <a:solidFill>
                  <a:schemeClr val="tx1"/>
                </a:solidFill>
                <a:effectLst/>
                <a:uLnTx/>
                <a:uFillTx/>
                <a:latin typeface="+mn-lt"/>
                <a:ea typeface="+mn-ea"/>
                <a:cs typeface="+mn-cs"/>
              </a:rPr>
              <a:t>：就是找前后历史事件的因果关系，形成一个时序</a:t>
            </a:r>
            <a:r>
              <a:rPr kumimoji="0" lang="en-US" altLang="zh-CN" sz="3600" b="1" i="0" u="none" strike="noStrike" kern="1200" cap="none" spc="0" normalizeH="0" baseline="0" noProof="0" dirty="0" smtClean="0">
                <a:ln>
                  <a:noFill/>
                </a:ln>
                <a:solidFill>
                  <a:schemeClr val="tx1"/>
                </a:solidFill>
                <a:effectLst/>
                <a:uLnTx/>
                <a:uFillTx/>
                <a:latin typeface="+mn-lt"/>
                <a:ea typeface="+mn-ea"/>
                <a:cs typeface="+mn-cs"/>
              </a:rPr>
              <a:t>—</a:t>
            </a:r>
            <a:r>
              <a:rPr kumimoji="0" lang="zh-CN" altLang="en-US" sz="3600" b="1" i="0" u="none" strike="noStrike" kern="1200" cap="none" spc="0" normalizeH="0" baseline="0" noProof="0" dirty="0" smtClean="0">
                <a:ln>
                  <a:noFill/>
                </a:ln>
                <a:solidFill>
                  <a:schemeClr val="tx1"/>
                </a:solidFill>
                <a:effectLst/>
                <a:uLnTx/>
                <a:uFillTx/>
                <a:latin typeface="+mn-lt"/>
                <a:ea typeface="+mn-ea"/>
                <a:cs typeface="+mn-cs"/>
              </a:rPr>
              <a:t>变迁</a:t>
            </a:r>
            <a:r>
              <a:rPr lang="en-US" altLang="zh-CN" sz="3600" b="1" dirty="0" smtClean="0"/>
              <a:t>—</a:t>
            </a:r>
            <a:r>
              <a:rPr lang="zh-CN" altLang="en-US" sz="3600" b="1" dirty="0" smtClean="0"/>
              <a:t>因果的思维链条。这样，比单纯记忆效果好多了。</a:t>
            </a:r>
            <a:endParaRPr kumimoji="0" lang="zh-CN" altLang="en-US" sz="36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zh-CN" altLang="en-US" sz="3200" b="1" i="0" u="none" strike="noStrike" kern="1200" cap="none" spc="0" normalizeH="0" baseline="0" noProof="0" dirty="0">
              <a:ln>
                <a:noFill/>
              </a:ln>
              <a:solidFill>
                <a:schemeClr val="tx1"/>
              </a:solidFill>
              <a:effectLst/>
              <a:uLnTx/>
              <a:uFillTx/>
              <a:latin typeface="宋体" panose="02010600030101010101" pitchFamily="2" charset="-122"/>
              <a:ea typeface="+mn-ea"/>
              <a:cs typeface="Times New Roman" panose="02020603050405020304" pitchFamily="18" charset="0"/>
              <a:sym typeface="+mn-ea"/>
            </a:endParaRPr>
          </a:p>
        </p:txBody>
      </p:sp>
      <p:sp>
        <p:nvSpPr>
          <p:cNvPr id="10" name="Text Box 5"/>
          <p:cNvSpPr>
            <a:spLocks noGrp="1"/>
          </p:cNvSpPr>
          <p:nvPr/>
        </p:nvSpPr>
        <p:spPr>
          <a:xfrm>
            <a:off x="0" y="0"/>
            <a:ext cx="9144064" cy="1619250"/>
          </a:xfrm>
          <a:prstGeom prst="rect">
            <a:avLst/>
          </a:prstGeom>
        </p:spPr>
        <p:txBody>
          <a:bodyPr vert="horz" wrap="square"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ct val="50000"/>
              </a:spcBef>
            </a:pPr>
            <a:r>
              <a:rPr lang="en-US" altLang="zh-CN" b="1" dirty="0"/>
              <a:t>  </a:t>
            </a:r>
            <a:r>
              <a:rPr lang="zh-CN" altLang="en-US" b="1" dirty="0" smtClean="0">
                <a:sym typeface="+mn-ea"/>
              </a:rPr>
              <a:t>大事</a:t>
            </a:r>
            <a:r>
              <a:rPr lang="zh-CN" altLang="en-US" b="1" dirty="0">
                <a:sym typeface="+mn-ea"/>
              </a:rPr>
              <a:t>年表过于简单，必须扩展，可以纵向贯通（</a:t>
            </a:r>
            <a:r>
              <a:rPr lang="zh-CN" altLang="en-US" b="1" dirty="0" smtClean="0">
                <a:sym typeface="+mn-ea"/>
              </a:rPr>
              <a:t>找变迁、因果）。</a:t>
            </a:r>
            <a:r>
              <a:rPr lang="en-US" altLang="zh-CN" b="1" dirty="0" smtClean="0">
                <a:solidFill>
                  <a:srgbClr val="FF0000"/>
                </a:solidFill>
                <a:sym typeface="+mn-ea"/>
              </a:rPr>
              <a:t>1.</a:t>
            </a:r>
            <a:r>
              <a:rPr lang="zh-CN" altLang="en-US" b="1" dirty="0" smtClean="0">
                <a:solidFill>
                  <a:srgbClr val="FF0000"/>
                </a:solidFill>
                <a:sym typeface="+mn-ea"/>
              </a:rPr>
              <a:t>纵向贯通</a:t>
            </a:r>
            <a:endParaRPr lang="en-US" altLang="zh-CN" b="1" dirty="0">
              <a:solidFill>
                <a:srgbClr val="FF0000"/>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20955" y="1857364"/>
            <a:ext cx="9123045" cy="3785652"/>
          </a:xfrm>
          <a:prstGeom prst="rect">
            <a:avLst/>
          </a:prstGeom>
          <a:noFill/>
        </p:spPr>
        <p:txBody>
          <a:bodyPr wrap="square" rtlCol="0" anchor="t">
            <a:spAutoFit/>
          </a:bodyPr>
          <a:lstStyle/>
          <a:p>
            <a:pPr marL="0" lvl="0" indent="0" eaLnBrk="0" hangingPunct="0">
              <a:spcBef>
                <a:spcPct val="0"/>
              </a:spcBef>
              <a:buNone/>
            </a:pPr>
            <a:r>
              <a:rPr lang="zh-CN" altLang="en-US" sz="4000" b="1" dirty="0">
                <a:sym typeface="+mn-ea"/>
              </a:rPr>
              <a:t>示例</a:t>
            </a:r>
            <a:r>
              <a:rPr lang="en-US" altLang="zh-CN" sz="4000" b="1" dirty="0">
                <a:sym typeface="+mn-ea"/>
              </a:rPr>
              <a:t>2</a:t>
            </a:r>
            <a:r>
              <a:rPr lang="zh-CN" altLang="en-US" sz="4000" b="1" dirty="0">
                <a:sym typeface="+mn-ea"/>
              </a:rPr>
              <a:t>：</a:t>
            </a:r>
            <a:r>
              <a:rPr lang="zh-CN" altLang="en-US" sz="4000" b="1" dirty="0">
                <a:latin typeface="宋体" panose="02010600030101010101" pitchFamily="2" charset="-122"/>
                <a:cs typeface="Times New Roman" panose="02020603050405020304" pitchFamily="18" charset="0"/>
                <a:sym typeface="+mn-ea"/>
              </a:rPr>
              <a:t>英国</a:t>
            </a:r>
            <a:r>
              <a:rPr lang="zh-CN" altLang="en-US" sz="4000" b="1" dirty="0">
                <a:solidFill>
                  <a:srgbClr val="FF0000"/>
                </a:solidFill>
                <a:latin typeface="宋体" panose="02010600030101010101" pitchFamily="2" charset="-122"/>
                <a:cs typeface="Times New Roman" panose="02020603050405020304" pitchFamily="18" charset="0"/>
                <a:sym typeface="+mn-ea"/>
              </a:rPr>
              <a:t>工业革命</a:t>
            </a:r>
            <a:r>
              <a:rPr lang="zh-CN" altLang="en-US" sz="4000" b="1" dirty="0">
                <a:latin typeface="宋体" panose="02010600030101010101" pitchFamily="2" charset="-122"/>
                <a:cs typeface="Times New Roman" panose="02020603050405020304" pitchFamily="18" charset="0"/>
                <a:sym typeface="+mn-ea"/>
              </a:rPr>
              <a:t>推动工业化发展，促进了生产力的巨大进步，同时也使得贫富悬殊，社会矛盾激化，</a:t>
            </a:r>
            <a:r>
              <a:rPr lang="zh-CN" altLang="en-US" sz="4000" b="1" dirty="0">
                <a:solidFill>
                  <a:srgbClr val="FF0000"/>
                </a:solidFill>
                <a:latin typeface="宋体" panose="02010600030101010101" pitchFamily="2" charset="-122"/>
                <a:cs typeface="Times New Roman" panose="02020603050405020304" pitchFamily="18" charset="0"/>
                <a:sym typeface="+mn-ea"/>
              </a:rPr>
              <a:t>批判现实主义文学</a:t>
            </a:r>
            <a:r>
              <a:rPr lang="zh-CN" altLang="en-US" sz="4000" b="1" dirty="0">
                <a:latin typeface="宋体" panose="02010600030101010101" pitchFamily="2" charset="-122"/>
                <a:cs typeface="Times New Roman" panose="02020603050405020304" pitchFamily="18" charset="0"/>
                <a:sym typeface="+mn-ea"/>
              </a:rPr>
              <a:t>的</a:t>
            </a:r>
            <a:r>
              <a:rPr lang="zh-CN" altLang="en-US" sz="4000" b="1" dirty="0" smtClean="0">
                <a:latin typeface="宋体" panose="02010600030101010101" pitchFamily="2" charset="-122"/>
                <a:cs typeface="Times New Roman" panose="02020603050405020304" pitchFamily="18" charset="0"/>
                <a:sym typeface="+mn-ea"/>
              </a:rPr>
              <a:t>出现。</a:t>
            </a:r>
            <a:r>
              <a:rPr lang="zh-CN" altLang="en-US" sz="4000" b="1" dirty="0">
                <a:latin typeface="宋体" panose="02010600030101010101" pitchFamily="2" charset="-122"/>
                <a:cs typeface="Times New Roman" panose="02020603050405020304" pitchFamily="18" charset="0"/>
                <a:sym typeface="+mn-ea"/>
              </a:rPr>
              <a:t>在思想领域里出现了批判资本主义社会的</a:t>
            </a:r>
            <a:r>
              <a:rPr lang="zh-CN" altLang="en-US" sz="4000" b="1" dirty="0">
                <a:solidFill>
                  <a:srgbClr val="FF0000"/>
                </a:solidFill>
                <a:latin typeface="宋体" panose="02010600030101010101" pitchFamily="2" charset="-122"/>
                <a:cs typeface="Times New Roman" panose="02020603050405020304" pitchFamily="18" charset="0"/>
                <a:sym typeface="+mn-ea"/>
              </a:rPr>
              <a:t>科学社会主义</a:t>
            </a:r>
            <a:r>
              <a:rPr lang="zh-CN" altLang="en-US" sz="4000" b="1" dirty="0" smtClean="0">
                <a:solidFill>
                  <a:srgbClr val="FF0000"/>
                </a:solidFill>
                <a:latin typeface="宋体" panose="02010600030101010101" pitchFamily="2" charset="-122"/>
                <a:cs typeface="Times New Roman" panose="02020603050405020304" pitchFamily="18" charset="0"/>
                <a:sym typeface="+mn-ea"/>
              </a:rPr>
              <a:t>理论学说</a:t>
            </a:r>
            <a:r>
              <a:rPr lang="en-US" altLang="zh-CN" sz="4000" b="1" dirty="0" smtClean="0">
                <a:solidFill>
                  <a:srgbClr val="FF0000"/>
                </a:solidFill>
                <a:latin typeface="宋体" panose="02010600030101010101" pitchFamily="2" charset="-122"/>
                <a:cs typeface="Times New Roman" panose="02020603050405020304" pitchFamily="18" charset="0"/>
                <a:sym typeface="+mn-ea"/>
              </a:rPr>
              <a:t>——</a:t>
            </a:r>
            <a:r>
              <a:rPr lang="zh-CN" altLang="en-US" sz="4000" b="1" dirty="0" smtClean="0">
                <a:solidFill>
                  <a:srgbClr val="FF0000"/>
                </a:solidFill>
                <a:latin typeface="宋体" panose="02010600030101010101" pitchFamily="2" charset="-122"/>
                <a:cs typeface="Times New Roman" panose="02020603050405020304" pitchFamily="18" charset="0"/>
                <a:sym typeface="+mn-ea"/>
              </a:rPr>
              <a:t>马克思主义诞生了。</a:t>
            </a:r>
            <a:endParaRPr lang="zh-CN" altLang="en-US" sz="4000" b="1" dirty="0">
              <a:solidFill>
                <a:srgbClr val="FF0000"/>
              </a:solidFill>
              <a:latin typeface="宋体" panose="02010600030101010101" pitchFamily="2" charset="-122"/>
              <a:cs typeface="Times New Roman" panose="02020603050405020304" pitchFamily="18" charset="0"/>
              <a:sym typeface="+mn-ea"/>
            </a:endParaRPr>
          </a:p>
        </p:txBody>
      </p:sp>
      <p:sp>
        <p:nvSpPr>
          <p:cNvPr id="9" name="Text Box 5"/>
          <p:cNvSpPr>
            <a:spLocks noGrp="1"/>
          </p:cNvSpPr>
          <p:nvPr/>
        </p:nvSpPr>
        <p:spPr>
          <a:xfrm>
            <a:off x="-64" y="214290"/>
            <a:ext cx="9144064" cy="1619250"/>
          </a:xfrm>
          <a:prstGeom prst="rect">
            <a:avLst/>
          </a:prstGeom>
        </p:spPr>
        <p:txBody>
          <a:bodyPr vert="horz" wrap="square"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ct val="50000"/>
              </a:spcBef>
            </a:pPr>
            <a:r>
              <a:rPr lang="en-US" altLang="zh-CN" b="1" dirty="0"/>
              <a:t>  </a:t>
            </a:r>
            <a:r>
              <a:rPr lang="zh-CN" altLang="en-US" b="1" dirty="0" smtClean="0">
                <a:sym typeface="+mn-ea"/>
              </a:rPr>
              <a:t>大事</a:t>
            </a:r>
            <a:r>
              <a:rPr lang="zh-CN" altLang="en-US" b="1" dirty="0">
                <a:sym typeface="+mn-ea"/>
              </a:rPr>
              <a:t>年表过于简单，必须扩展，可以纵向贯通（</a:t>
            </a:r>
            <a:r>
              <a:rPr lang="zh-CN" altLang="en-US" b="1" dirty="0" smtClean="0">
                <a:sym typeface="+mn-ea"/>
              </a:rPr>
              <a:t>找变迁、因果）</a:t>
            </a:r>
            <a:r>
              <a:rPr lang="en-US" altLang="zh-CN" b="1" dirty="0" smtClean="0">
                <a:solidFill>
                  <a:srgbClr val="FF0000"/>
                </a:solidFill>
                <a:sym typeface="+mn-ea"/>
              </a:rPr>
              <a:t>1.</a:t>
            </a:r>
            <a:r>
              <a:rPr lang="zh-CN" altLang="en-US" b="1" dirty="0" smtClean="0">
                <a:solidFill>
                  <a:srgbClr val="FF0000"/>
                </a:solidFill>
                <a:sym typeface="+mn-ea"/>
              </a:rPr>
              <a:t>纵向贯通</a:t>
            </a:r>
            <a:endParaRPr lang="en-US" altLang="zh-CN" b="1" dirty="0">
              <a:solidFill>
                <a:srgbClr val="FF0000"/>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p:nvPr/>
        </p:nvGraphicFramePr>
        <p:xfrm>
          <a:off x="142845" y="1979931"/>
          <a:ext cx="8858312" cy="4558665"/>
        </p:xfrm>
        <a:graphic>
          <a:graphicData uri="http://schemas.openxmlformats.org/drawingml/2006/table">
            <a:tbl>
              <a:tblPr firstRow="1" bandRow="1">
                <a:tableStyleId>{5940675A-B579-460E-94D1-54222C63F5DA}</a:tableStyleId>
              </a:tblPr>
              <a:tblGrid>
                <a:gridCol w="2395180"/>
                <a:gridCol w="1781852"/>
                <a:gridCol w="4681280"/>
              </a:tblGrid>
              <a:tr h="609600">
                <a:tc>
                  <a:txBody>
                    <a:bodyPr/>
                    <a:lstStyle/>
                    <a:p>
                      <a:pPr indent="0" algn="ctr">
                        <a:buNone/>
                      </a:pPr>
                      <a:r>
                        <a:rPr lang="en-US" sz="2000" b="1" dirty="0" err="1">
                          <a:solidFill>
                            <a:srgbClr val="000000"/>
                          </a:solidFill>
                          <a:latin typeface="宋体" panose="02010600030101010101" pitchFamily="2" charset="-122"/>
                          <a:ea typeface="宋体" panose="02010600030101010101" pitchFamily="2" charset="-122"/>
                          <a:cs typeface="宋体" panose="02010600030101010101" pitchFamily="2" charset="-122"/>
                        </a:rPr>
                        <a:t>林则徐虎门销烟</a:t>
                      </a:r>
                      <a:endParaRPr lang="en-US" altLang="en-US" sz="20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1839</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鸦片战争爆发</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2000" b="1" dirty="0">
                          <a:solidFill>
                            <a:srgbClr val="FF0000"/>
                          </a:solidFill>
                          <a:latin typeface="黑体" panose="02010609060101010101" pitchFamily="49" charset="-122"/>
                          <a:ea typeface="黑体" panose="02010609060101010101" pitchFamily="49" charset="-122"/>
                          <a:cs typeface="黑体" panose="02010609060101010101" pitchFamily="49" charset="-122"/>
                        </a:rPr>
                        <a:t>1840</a:t>
                      </a:r>
                      <a:endParaRPr lang="en-US" altLang="en-US" sz="2000" b="1" dirty="0">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英国完成工业革命</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中英《南京条约》</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1842</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dirty="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1848</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《共产党宣言》发表，马克思主义诞生</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太平天国运动</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cap="flat">
                      <a:noFill/>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1851-1864</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96265">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第二次鸦片战争</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1856-1860</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《天津条约》签订</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cap="flat">
                      <a:noFill/>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1858</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洪仁玕《资政新篇》</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1859</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达尔文发表《物种起源》</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英法火烧圆明园；《北京条约》</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1860</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安庆内军械所</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1861</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lstStyle/>
                    <a:p>
                      <a:pPr indent="0" algn="ctr">
                        <a:buNone/>
                      </a:pPr>
                      <a:r>
                        <a:rPr lang="en-US" sz="20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20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a:solidFill>
                            <a:srgbClr val="FF0000"/>
                          </a:solidFill>
                          <a:latin typeface="黑体" panose="02010609060101010101" pitchFamily="49" charset="-122"/>
                          <a:ea typeface="黑体" panose="02010609060101010101" pitchFamily="49" charset="-122"/>
                          <a:cs typeface="黑体" panose="02010609060101010101" pitchFamily="49" charset="-122"/>
                        </a:rPr>
                        <a:t>1868</a:t>
                      </a:r>
                      <a:endParaRPr lang="en-US" altLang="en-US" sz="20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2000" b="1" dirty="0" err="1">
                          <a:solidFill>
                            <a:srgbClr val="000000"/>
                          </a:solidFill>
                          <a:latin typeface="宋体" panose="02010600030101010101" pitchFamily="2" charset="-122"/>
                          <a:ea typeface="宋体" panose="02010600030101010101" pitchFamily="2" charset="-122"/>
                          <a:cs typeface="宋体" panose="02010600030101010101" pitchFamily="2" charset="-122"/>
                        </a:rPr>
                        <a:t>日本明治维新</a:t>
                      </a:r>
                      <a:endParaRPr lang="en-US" altLang="en-US" sz="20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6866" name="Text Box 5"/>
          <p:cNvSpPr>
            <a:spLocks noGrp="1"/>
          </p:cNvSpPr>
          <p:nvPr/>
        </p:nvSpPr>
        <p:spPr>
          <a:xfrm>
            <a:off x="-64" y="214290"/>
            <a:ext cx="9144064" cy="1619250"/>
          </a:xfrm>
          <a:prstGeom prst="rect">
            <a:avLst/>
          </a:prstGeom>
        </p:spPr>
        <p:txBody>
          <a:bodyPr vert="horz" wrap="square"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ct val="50000"/>
              </a:spcBef>
            </a:pPr>
            <a:r>
              <a:rPr lang="en-US" altLang="zh-CN" b="1" dirty="0"/>
              <a:t>  </a:t>
            </a:r>
            <a:r>
              <a:rPr lang="zh-CN" altLang="en-US" b="1" dirty="0" smtClean="0">
                <a:sym typeface="+mn-ea"/>
              </a:rPr>
              <a:t>大事</a:t>
            </a:r>
            <a:r>
              <a:rPr lang="zh-CN" altLang="en-US" b="1" dirty="0">
                <a:sym typeface="+mn-ea"/>
              </a:rPr>
              <a:t>年表过于简单，必须扩展</a:t>
            </a:r>
            <a:r>
              <a:rPr lang="zh-CN" altLang="en-US" b="1" dirty="0" smtClean="0">
                <a:sym typeface="+mn-ea"/>
              </a:rPr>
              <a:t>，横向</a:t>
            </a:r>
            <a:r>
              <a:rPr lang="zh-CN" altLang="en-US" b="1" dirty="0">
                <a:sym typeface="+mn-ea"/>
              </a:rPr>
              <a:t>联系（找影响、作用</a:t>
            </a:r>
            <a:r>
              <a:rPr lang="zh-CN" altLang="en-US" b="1" dirty="0" smtClean="0">
                <a:sym typeface="+mn-ea"/>
              </a:rPr>
              <a:t>）</a:t>
            </a:r>
            <a:r>
              <a:rPr lang="en-US" altLang="zh-CN" b="1" dirty="0" smtClean="0">
                <a:solidFill>
                  <a:srgbClr val="FF0000"/>
                </a:solidFill>
                <a:sym typeface="+mn-ea"/>
              </a:rPr>
              <a:t>2.</a:t>
            </a:r>
            <a:r>
              <a:rPr lang="zh-CN" altLang="en-US" b="1" dirty="0" smtClean="0">
                <a:solidFill>
                  <a:srgbClr val="FF0000"/>
                </a:solidFill>
                <a:sym typeface="+mn-ea"/>
              </a:rPr>
              <a:t>横向联系</a:t>
            </a:r>
            <a:endParaRPr lang="en-US" altLang="zh-CN" b="1" dirty="0">
              <a:solidFill>
                <a:srgbClr val="FF0000"/>
              </a:solidFill>
              <a:sym typeface="+mn-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0" y="1500174"/>
            <a:ext cx="9144000" cy="1815882"/>
          </a:xfrm>
          <a:prstGeom prst="rect">
            <a:avLst/>
          </a:prstGeom>
          <a:noFill/>
        </p:spPr>
        <p:txBody>
          <a:bodyPr wrap="square" rtlCol="0" anchor="t">
            <a:spAutoFit/>
          </a:bodyPr>
          <a:lstStyle/>
          <a:p>
            <a:pPr marL="0" lvl="0" indent="0" eaLnBrk="0" hangingPunct="0">
              <a:spcBef>
                <a:spcPct val="0"/>
              </a:spcBef>
              <a:buNone/>
            </a:pPr>
            <a:r>
              <a:rPr lang="zh-CN" altLang="en-US" sz="2800" b="1" dirty="0">
                <a:sym typeface="+mn-ea"/>
              </a:rPr>
              <a:t>示例</a:t>
            </a:r>
            <a:r>
              <a:rPr lang="en-US" altLang="zh-CN" sz="2800" b="1" dirty="0">
                <a:sym typeface="+mn-ea"/>
              </a:rPr>
              <a:t>3</a:t>
            </a:r>
            <a:r>
              <a:rPr lang="zh-CN" altLang="en-US" sz="2800" b="1" dirty="0">
                <a:sym typeface="+mn-ea"/>
              </a:rPr>
              <a:t>：</a:t>
            </a:r>
            <a:r>
              <a:rPr lang="zh-CN" altLang="en-US" sz="2800" b="1" dirty="0">
                <a:latin typeface="宋体" panose="02010600030101010101" pitchFamily="2" charset="-122"/>
                <a:cs typeface="Times New Roman" panose="02020603050405020304" pitchFamily="18" charset="0"/>
                <a:sym typeface="+mn-ea"/>
              </a:rPr>
              <a:t>英国</a:t>
            </a:r>
            <a:r>
              <a:rPr lang="zh-CN" altLang="en-US" sz="2800" b="1" dirty="0">
                <a:solidFill>
                  <a:srgbClr val="FF0000"/>
                </a:solidFill>
                <a:latin typeface="宋体" panose="02010600030101010101" pitchFamily="2" charset="-122"/>
                <a:cs typeface="Times New Roman" panose="02020603050405020304" pitchFamily="18" charset="0"/>
                <a:sym typeface="+mn-ea"/>
              </a:rPr>
              <a:t>工业革命</a:t>
            </a:r>
            <a:r>
              <a:rPr lang="zh-CN" altLang="en-US" sz="2800" b="1" dirty="0" smtClean="0">
                <a:latin typeface="宋体" panose="02010600030101010101" pitchFamily="2" charset="-122"/>
                <a:cs typeface="Times New Roman" panose="02020603050405020304" pitchFamily="18" charset="0"/>
                <a:sym typeface="+mn-ea"/>
              </a:rPr>
              <a:t>推动资本主义</a:t>
            </a:r>
            <a:r>
              <a:rPr lang="zh-CN" altLang="en-US" sz="2800" b="1" dirty="0">
                <a:latin typeface="宋体" panose="02010600030101010101" pitchFamily="2" charset="-122"/>
                <a:cs typeface="Times New Roman" panose="02020603050405020304" pitchFamily="18" charset="0"/>
                <a:sym typeface="+mn-ea"/>
              </a:rPr>
              <a:t>的发展</a:t>
            </a:r>
            <a:r>
              <a:rPr lang="zh-CN" altLang="en-US" sz="2800" b="1" dirty="0" smtClean="0">
                <a:latin typeface="宋体" panose="02010600030101010101" pitchFamily="2" charset="-122"/>
                <a:cs typeface="Times New Roman" panose="02020603050405020304" pitchFamily="18" charset="0"/>
                <a:sym typeface="+mn-ea"/>
              </a:rPr>
              <a:t>，对外需要掠夺原料和扩大市场，而日益衰落的清王朝就成为主要目标。19世纪</a:t>
            </a:r>
            <a:r>
              <a:rPr lang="zh-CN" altLang="en-US" sz="2800" b="1" dirty="0">
                <a:latin typeface="宋体" panose="02010600030101010101" pitchFamily="2" charset="-122"/>
                <a:cs typeface="Times New Roman" panose="02020603050405020304" pitchFamily="18" charset="0"/>
                <a:sym typeface="+mn-ea"/>
              </a:rPr>
              <a:t>中期，英国凭借船坚炮利，发动对中国的</a:t>
            </a:r>
            <a:r>
              <a:rPr lang="zh-CN" altLang="en-US" sz="2800" b="1" dirty="0">
                <a:solidFill>
                  <a:srgbClr val="FF0000"/>
                </a:solidFill>
                <a:latin typeface="宋体" panose="02010600030101010101" pitchFamily="2" charset="-122"/>
                <a:cs typeface="Times New Roman" panose="02020603050405020304" pitchFamily="18" charset="0"/>
                <a:sym typeface="+mn-ea"/>
              </a:rPr>
              <a:t>鸦片战争</a:t>
            </a:r>
            <a:r>
              <a:rPr lang="zh-CN" altLang="en-US" sz="2800" b="1" dirty="0">
                <a:latin typeface="宋体" panose="02010600030101010101" pitchFamily="2" charset="-122"/>
                <a:cs typeface="Times New Roman" panose="02020603050405020304" pitchFamily="18" charset="0"/>
                <a:sym typeface="+mn-ea"/>
              </a:rPr>
              <a:t>，中国战败后，被迫签订</a:t>
            </a:r>
            <a:r>
              <a:rPr lang="zh-CN" altLang="en-US" sz="2800" b="1" dirty="0">
                <a:solidFill>
                  <a:srgbClr val="FF0000"/>
                </a:solidFill>
                <a:latin typeface="宋体" panose="02010600030101010101" pitchFamily="2" charset="-122"/>
                <a:cs typeface="Times New Roman" panose="02020603050405020304" pitchFamily="18" charset="0"/>
                <a:sym typeface="+mn-ea"/>
              </a:rPr>
              <a:t>《南京条约》</a:t>
            </a:r>
            <a:r>
              <a:rPr lang="zh-CN" altLang="en-US" sz="2800" b="1" dirty="0">
                <a:latin typeface="宋体" panose="02010600030101010101" pitchFamily="2" charset="-122"/>
                <a:cs typeface="Times New Roman" panose="02020603050405020304" pitchFamily="18" charset="0"/>
                <a:sym typeface="+mn-ea"/>
              </a:rPr>
              <a:t>。</a:t>
            </a:r>
            <a:endParaRPr lang="zh-CN" altLang="en-US" sz="2800" dirty="0"/>
          </a:p>
        </p:txBody>
      </p:sp>
      <p:sp>
        <p:nvSpPr>
          <p:cNvPr id="9" name="内容占位符 2"/>
          <p:cNvSpPr txBox="1">
            <a:spLocks/>
          </p:cNvSpPr>
          <p:nvPr/>
        </p:nvSpPr>
        <p:spPr>
          <a:xfrm>
            <a:off x="0" y="3429000"/>
            <a:ext cx="9144000" cy="3143272"/>
          </a:xfrm>
          <a:prstGeom prst="rect">
            <a:avLst/>
          </a:prstGeom>
        </p:spPr>
        <p:txBody>
          <a:bodyPr vert="horz" lIns="91440" tIns="45720" rIns="91440" bIns="45720" rtlCol="0">
            <a:normAutofit fontScale="97500" lnSpcReduction="10000"/>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zh-CN" altLang="en-US" sz="3600" b="1" i="0" u="none" strike="noStrike" kern="1200" cap="none" spc="0" normalizeH="0" baseline="0" noProof="0" dirty="0" smtClean="0">
                <a:ln>
                  <a:noFill/>
                </a:ln>
                <a:solidFill>
                  <a:srgbClr val="FF0000"/>
                </a:solidFill>
                <a:effectLst/>
                <a:uLnTx/>
                <a:uFillTx/>
                <a:latin typeface="+mn-lt"/>
                <a:ea typeface="+mn-ea"/>
                <a:cs typeface="+mn-cs"/>
              </a:rPr>
              <a:t>说明</a:t>
            </a:r>
            <a:r>
              <a:rPr kumimoji="0" lang="zh-CN" altLang="en-US" sz="3600" b="1" i="0" u="none" strike="noStrike" kern="1200" cap="none" spc="0" normalizeH="0" baseline="0" noProof="0" dirty="0" smtClean="0">
                <a:ln>
                  <a:noFill/>
                </a:ln>
                <a:solidFill>
                  <a:schemeClr val="tx1"/>
                </a:solidFill>
                <a:effectLst/>
                <a:uLnTx/>
                <a:uFillTx/>
                <a:latin typeface="+mn-lt"/>
                <a:ea typeface="+mn-ea"/>
                <a:cs typeface="+mn-cs"/>
              </a:rPr>
              <a:t>：学习近代史，一定要有全球视野和中外关联的理念，因为欧美一举一动都能影响其他地区的发展 （包括中国）</a:t>
            </a:r>
            <a:r>
              <a:rPr lang="zh-CN" altLang="en-US" sz="3600" b="1" dirty="0" smtClean="0"/>
              <a:t>。把中国放到世界范围内行进观察，许多问题就能更好地理解和把握，知识体系容易构建，历史思维能力也能得到很好训练。</a:t>
            </a:r>
            <a:endParaRPr kumimoji="0" lang="zh-CN" altLang="en-US" sz="36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zh-CN" altLang="en-US" sz="3200" b="1" i="0" u="none" strike="noStrike" kern="1200" cap="none" spc="0" normalizeH="0" baseline="0" noProof="0" dirty="0">
              <a:ln>
                <a:noFill/>
              </a:ln>
              <a:solidFill>
                <a:schemeClr val="tx1"/>
              </a:solidFill>
              <a:effectLst/>
              <a:uLnTx/>
              <a:uFillTx/>
              <a:latin typeface="宋体" panose="02010600030101010101" pitchFamily="2" charset="-122"/>
              <a:ea typeface="+mn-ea"/>
              <a:cs typeface="Times New Roman" panose="02020603050405020304" pitchFamily="18" charset="0"/>
              <a:sym typeface="+mn-ea"/>
            </a:endParaRPr>
          </a:p>
        </p:txBody>
      </p:sp>
      <p:sp>
        <p:nvSpPr>
          <p:cNvPr id="11" name="Text Box 5"/>
          <p:cNvSpPr>
            <a:spLocks noGrp="1"/>
          </p:cNvSpPr>
          <p:nvPr/>
        </p:nvSpPr>
        <p:spPr>
          <a:xfrm>
            <a:off x="0" y="0"/>
            <a:ext cx="9144064" cy="1619250"/>
          </a:xfrm>
          <a:prstGeom prst="rect">
            <a:avLst/>
          </a:prstGeom>
        </p:spPr>
        <p:txBody>
          <a:bodyPr vert="horz" wrap="square"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ct val="50000"/>
              </a:spcBef>
            </a:pPr>
            <a:r>
              <a:rPr lang="en-US" altLang="zh-CN" b="1" dirty="0"/>
              <a:t>  </a:t>
            </a:r>
            <a:r>
              <a:rPr lang="zh-CN" altLang="en-US" b="1" dirty="0" smtClean="0">
                <a:sym typeface="+mn-ea"/>
              </a:rPr>
              <a:t>大事</a:t>
            </a:r>
            <a:r>
              <a:rPr lang="zh-CN" altLang="en-US" b="1" dirty="0">
                <a:sym typeface="+mn-ea"/>
              </a:rPr>
              <a:t>年表过于简单，必须扩展</a:t>
            </a:r>
            <a:r>
              <a:rPr lang="zh-CN" altLang="en-US" b="1" dirty="0" smtClean="0">
                <a:sym typeface="+mn-ea"/>
              </a:rPr>
              <a:t>，横向</a:t>
            </a:r>
            <a:r>
              <a:rPr lang="zh-CN" altLang="en-US" b="1" dirty="0">
                <a:sym typeface="+mn-ea"/>
              </a:rPr>
              <a:t>联系（找影响、作用</a:t>
            </a:r>
            <a:r>
              <a:rPr lang="zh-CN" altLang="en-US" b="1" dirty="0" smtClean="0">
                <a:sym typeface="+mn-ea"/>
              </a:rPr>
              <a:t>）</a:t>
            </a:r>
            <a:r>
              <a:rPr lang="en-US" altLang="zh-CN" b="1" dirty="0" smtClean="0">
                <a:solidFill>
                  <a:srgbClr val="FF0000"/>
                </a:solidFill>
                <a:sym typeface="+mn-ea"/>
              </a:rPr>
              <a:t>2.</a:t>
            </a:r>
            <a:r>
              <a:rPr lang="zh-CN" altLang="en-US" b="1" dirty="0" smtClean="0">
                <a:solidFill>
                  <a:srgbClr val="FF0000"/>
                </a:solidFill>
                <a:sym typeface="+mn-ea"/>
              </a:rPr>
              <a:t>横向联系</a:t>
            </a:r>
            <a:endParaRPr lang="en-US" altLang="zh-CN" b="1" dirty="0">
              <a:solidFill>
                <a:srgbClr val="FF0000"/>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20651"/>
            <a:ext cx="7886700" cy="1325563"/>
          </a:xfrm>
        </p:spPr>
        <p:txBody>
          <a:bodyPr/>
          <a:lstStyle/>
          <a:p>
            <a:r>
              <a:rPr lang="en-US" altLang="zh-CN" b="1" dirty="0">
                <a:solidFill>
                  <a:srgbClr val="FF0000"/>
                </a:solidFill>
                <a:latin typeface="Arial" panose="020B0604020202020204" pitchFamily="34" charset="0"/>
                <a:sym typeface="+mn-ea"/>
              </a:rPr>
              <a:t>   </a:t>
            </a:r>
            <a:r>
              <a:rPr lang="zh-CN" altLang="en-US" b="1" dirty="0" smtClean="0">
                <a:solidFill>
                  <a:srgbClr val="FF0000"/>
                </a:solidFill>
                <a:latin typeface="Arial" panose="020B0604020202020204" pitchFamily="34" charset="0"/>
                <a:sym typeface="+mn-ea"/>
              </a:rPr>
              <a:t>清朝</a:t>
            </a:r>
            <a:r>
              <a:rPr lang="zh-CN" altLang="en-US" b="1" dirty="0">
                <a:solidFill>
                  <a:srgbClr val="FF0000"/>
                </a:solidFill>
                <a:latin typeface="Arial" panose="020B0604020202020204" pitchFamily="34" charset="0"/>
                <a:sym typeface="+mn-ea"/>
              </a:rPr>
              <a:t>在世界中的坐标</a:t>
            </a:r>
          </a:p>
        </p:txBody>
      </p:sp>
      <p:pic>
        <p:nvPicPr>
          <p:cNvPr id="4" name="内容占位符 3" descr="1%AE%14MJYB`9HJQAIX3T%9"/>
          <p:cNvPicPr>
            <a:picLocks noGrp="1" noChangeAspect="1"/>
          </p:cNvPicPr>
          <p:nvPr>
            <p:ph idx="1"/>
          </p:nvPr>
        </p:nvPicPr>
        <p:blipFill>
          <a:blip r:embed="rId2"/>
          <a:stretch>
            <a:fillRect/>
          </a:stretch>
        </p:blipFill>
        <p:spPr>
          <a:xfrm>
            <a:off x="0" y="1071546"/>
            <a:ext cx="3202781" cy="5193666"/>
          </a:xfrm>
          <a:prstGeom prst="rect">
            <a:avLst/>
          </a:prstGeom>
        </p:spPr>
      </p:pic>
      <p:graphicFrame>
        <p:nvGraphicFramePr>
          <p:cNvPr id="6" name="表格 5"/>
          <p:cNvGraphicFramePr/>
          <p:nvPr/>
        </p:nvGraphicFramePr>
        <p:xfrm>
          <a:off x="3286117" y="1142985"/>
          <a:ext cx="5742632" cy="5092080"/>
        </p:xfrm>
        <a:graphic>
          <a:graphicData uri="http://schemas.openxmlformats.org/drawingml/2006/table">
            <a:tbl>
              <a:tblPr firstRow="1" bandRow="1">
                <a:tableStyleId>{5940675A-B579-460E-94D1-54222C63F5DA}</a:tableStyleId>
              </a:tblPr>
              <a:tblGrid>
                <a:gridCol w="1553083"/>
                <a:gridCol w="1154796"/>
                <a:gridCol w="3034753"/>
              </a:tblGrid>
              <a:tr h="565787">
                <a:tc>
                  <a:txBody>
                    <a:bodyPr/>
                    <a:lstStyle/>
                    <a:p>
                      <a:pPr indent="0" algn="ctr">
                        <a:buNone/>
                      </a:pPr>
                      <a:r>
                        <a:rPr lang="en-US" sz="1800" b="1" dirty="0">
                          <a:solidFill>
                            <a:srgbClr val="000000"/>
                          </a:solidFill>
                          <a:latin typeface="宋体" panose="02010600030101010101" pitchFamily="2" charset="-122"/>
                          <a:ea typeface="宋体" panose="02010600030101010101" pitchFamily="2" charset="-122"/>
                          <a:cs typeface="宋体" panose="02010600030101010101" pitchFamily="2" charset="-122"/>
                        </a:rPr>
                        <a:t>清</a:t>
                      </a:r>
                      <a:r>
                        <a:rPr lang="en-US" sz="1800" b="1" dirty="0">
                          <a:solidFill>
                            <a:srgbClr val="FF0000"/>
                          </a:solidFill>
                          <a:latin typeface="宋体" panose="02010600030101010101" pitchFamily="2" charset="-122"/>
                          <a:ea typeface="宋体" panose="02010600030101010101" pitchFamily="2" charset="-122"/>
                          <a:cs typeface="宋体" panose="02010600030101010101" pitchFamily="2" charset="-122"/>
                        </a:rPr>
                        <a:t>1644</a:t>
                      </a:r>
                      <a:endParaRPr lang="en-US" altLang="en-US" sz="1800" b="1" dirty="0">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FF0000"/>
                          </a:solidFill>
                          <a:latin typeface="黑体" panose="02010609060101010101" pitchFamily="49" charset="-122"/>
                          <a:ea typeface="黑体" panose="02010609060101010101" pitchFamily="49" charset="-122"/>
                          <a:cs typeface="黑体" panose="02010609060101010101" pitchFamily="49" charset="-122"/>
                        </a:rPr>
                        <a:t>1640</a:t>
                      </a:r>
                      <a:endParaRPr lang="en-US" altLang="en-US" sz="1800" b="1">
                        <a:solidFill>
                          <a:srgbClr val="FF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17-18世纪启蒙运动</a:t>
                      </a:r>
                    </a:p>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英国资产阶级革命开始</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65787">
                <a:tc>
                  <a:txBody>
                    <a:bodyPr/>
                    <a:lstStyle/>
                    <a:p>
                      <a:pPr indent="0" algn="ctr">
                        <a:buNone/>
                      </a:pPr>
                      <a:r>
                        <a:rPr lang="zh-CN" alt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康熙时期</a:t>
                      </a: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1687</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牛顿发表《自然哲学的数学原理》</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2893">
                <a:tc>
                  <a:txBody>
                    <a:bodyPr/>
                    <a:lstStyle/>
                    <a:p>
                      <a:pPr indent="0" algn="ctr">
                        <a:buNone/>
                      </a:pPr>
                      <a:r>
                        <a:rPr 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1688</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英国光荣革命</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65787">
                <a:tc>
                  <a:txBody>
                    <a:bodyPr/>
                    <a:lstStyle/>
                    <a:p>
                      <a:pPr indent="0" algn="ctr">
                        <a:buNone/>
                      </a:pPr>
                      <a:r>
                        <a:rPr lang="en-US" sz="1800" b="1">
                          <a:solidFill>
                            <a:srgbClr val="FF000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1689</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英国颁布《权利法案》，确立君主立宪制</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65787">
                <a:tc>
                  <a:txBody>
                    <a:bodyPr/>
                    <a:lstStyle/>
                    <a:p>
                      <a:pPr indent="0" algn="ctr">
                        <a:buNone/>
                      </a:pPr>
                      <a:r>
                        <a:rPr lang="zh-CN" altLang="en-US" sz="1800" b="1" dirty="0">
                          <a:solidFill>
                            <a:srgbClr val="FF0000"/>
                          </a:solidFill>
                          <a:latin typeface="宋体" panose="02010600030101010101" pitchFamily="2" charset="-122"/>
                          <a:ea typeface="宋体" panose="02010600030101010101" pitchFamily="2" charset="-122"/>
                          <a:cs typeface="宋体" panose="02010600030101010101" pitchFamily="2" charset="-122"/>
                        </a:rPr>
                        <a:t>乾隆时期</a:t>
                      </a:r>
                      <a:r>
                        <a:rPr lang="en-US" sz="1800" b="1" dirty="0">
                          <a:solidFill>
                            <a:srgbClr val="FF000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dirty="0">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1765</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珍妮纺纱机发明，揭开工业革命序幕</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2893">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1782</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瓦特改良蒸汽机</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2893">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1787</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《1787年宪法》</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65787">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1789</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美联邦政府成立；法国大革命爆发；颁布《人权宣言》</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2893">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1807</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美国富尔顿制成汽船</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2893">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1814</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英国史蒂芬孙发明火车；</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65787">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林则徐虎门销烟</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1839</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82893">
                <a:tc>
                  <a:txBody>
                    <a:bodyPr/>
                    <a:lstStyle/>
                    <a:p>
                      <a:pPr indent="0" algn="ctr">
                        <a:buNone/>
                      </a:pPr>
                      <a:r>
                        <a:rPr lang="en-US" sz="1800" b="1">
                          <a:solidFill>
                            <a:srgbClr val="000000"/>
                          </a:solidFill>
                          <a:latin typeface="宋体" panose="02010600030101010101" pitchFamily="2" charset="-122"/>
                          <a:ea typeface="宋体" panose="02010600030101010101" pitchFamily="2" charset="-122"/>
                          <a:cs typeface="宋体" panose="02010600030101010101" pitchFamily="2" charset="-122"/>
                        </a:rPr>
                        <a:t>鸦片战争爆发</a:t>
                      </a:r>
                      <a:endParaRPr lang="en-US" altLang="en-US" sz="1800"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a:solidFill>
                            <a:srgbClr val="000000"/>
                          </a:solidFill>
                          <a:latin typeface="黑体" panose="02010609060101010101" pitchFamily="49" charset="-122"/>
                          <a:ea typeface="黑体" panose="02010609060101010101" pitchFamily="49" charset="-122"/>
                          <a:cs typeface="黑体" panose="02010609060101010101" pitchFamily="49" charset="-122"/>
                        </a:rPr>
                        <a:t>1840</a:t>
                      </a:r>
                      <a:endParaRPr lang="en-US" altLang="en-US" sz="1800" b="1">
                        <a:solidFill>
                          <a:srgbClr val="000000"/>
                        </a:solidFill>
                        <a:latin typeface="黑体" panose="02010609060101010101" pitchFamily="49" charset="-122"/>
                        <a:ea typeface="黑体" panose="02010609060101010101" pitchFamily="49" charset="-122"/>
                        <a:cs typeface="黑体" panose="02010609060101010101" pitchFamily="49"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800" b="1" dirty="0" err="1">
                          <a:solidFill>
                            <a:srgbClr val="000000"/>
                          </a:solidFill>
                          <a:latin typeface="宋体" panose="02010600030101010101" pitchFamily="2" charset="-122"/>
                          <a:ea typeface="宋体" panose="02010600030101010101" pitchFamily="2" charset="-122"/>
                          <a:cs typeface="宋体" panose="02010600030101010101" pitchFamily="2" charset="-122"/>
                        </a:rPr>
                        <a:t>英国完成工业革命</a:t>
                      </a:r>
                      <a:endParaRPr lang="en-US" altLang="en-US" sz="18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51435" marR="51435"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8915" name="文本框 38914"/>
          <p:cNvSpPr txBox="1"/>
          <p:nvPr/>
        </p:nvSpPr>
        <p:spPr>
          <a:xfrm>
            <a:off x="2122171" y="5953760"/>
            <a:ext cx="5509022" cy="521970"/>
          </a:xfrm>
          <a:prstGeom prst="rect">
            <a:avLst/>
          </a:prstGeom>
          <a:noFill/>
          <a:ln w="9525">
            <a:noFill/>
          </a:ln>
        </p:spPr>
        <p:txBody>
          <a:bodyPr>
            <a:spAutoFit/>
          </a:bodyPr>
          <a:lstStyle/>
          <a:p>
            <a:pPr>
              <a:spcBef>
                <a:spcPct val="50000"/>
              </a:spcBef>
            </a:pPr>
            <a:r>
              <a:rPr lang="zh-CN" altLang="en-US" sz="2800" b="1" dirty="0">
                <a:solidFill>
                  <a:srgbClr val="FF0000"/>
                </a:solidFill>
                <a:latin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1141</Words>
  <Application>Microsoft Office PowerPoint</Application>
  <PresentationFormat>全屏显示(4:3)</PresentationFormat>
  <Paragraphs>156</Paragraphs>
  <Slides>12</Slides>
  <Notes>0</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Office 主题</vt:lpstr>
      <vt:lpstr>全国卷下，历史大事年表这样看才最有效</vt:lpstr>
      <vt:lpstr>幻灯片 2</vt:lpstr>
      <vt:lpstr>幻灯片 3</vt:lpstr>
      <vt:lpstr>幻灯片 4</vt:lpstr>
      <vt:lpstr>幻灯片 5</vt:lpstr>
      <vt:lpstr>幻灯片 6</vt:lpstr>
      <vt:lpstr>幻灯片 7</vt:lpstr>
      <vt:lpstr>幻灯片 8</vt:lpstr>
      <vt:lpstr>   清朝在世界中的坐标</vt:lpstr>
      <vt:lpstr>同一时代所发生的政治、经济、文化事件归纳在一起，形成时代整体印象，才具有真正价值。 3.提炼时代特征   示例4：如1894-1915年阶段</vt:lpstr>
      <vt:lpstr>中外关联,提炼观点，由此训练发现、解决问题的能力。 4.训练小论文写作能力</vt:lpstr>
      <vt:lpstr>幻灯片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历史大事年表如何怎么看，才有效</dc:title>
  <dc:creator>Administrator</dc:creator>
  <cp:lastModifiedBy>Administrator</cp:lastModifiedBy>
  <cp:revision>12</cp:revision>
  <dcterms:created xsi:type="dcterms:W3CDTF">2019-04-21T06:39:50Z</dcterms:created>
  <dcterms:modified xsi:type="dcterms:W3CDTF">2019-04-21T08:25:00Z</dcterms:modified>
</cp:coreProperties>
</file>