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26"/>
  </p:notesMasterIdLst>
  <p:sldIdLst>
    <p:sldId id="310" r:id="rId8"/>
    <p:sldId id="414" r:id="rId9"/>
    <p:sldId id="415" r:id="rId10"/>
    <p:sldId id="259" r:id="rId11"/>
    <p:sldId id="260" r:id="rId12"/>
    <p:sldId id="418" r:id="rId13"/>
    <p:sldId id="426" r:id="rId14"/>
    <p:sldId id="427" r:id="rId15"/>
    <p:sldId id="428" r:id="rId16"/>
    <p:sldId id="429" r:id="rId17"/>
    <p:sldId id="430" r:id="rId18"/>
    <p:sldId id="431" r:id="rId19"/>
    <p:sldId id="362" r:id="rId20"/>
    <p:sldId id="363" r:id="rId21"/>
    <p:sldId id="432" r:id="rId22"/>
    <p:sldId id="323" r:id="rId23"/>
    <p:sldId id="324" r:id="rId24"/>
    <p:sldId id="325" r:id="rId25"/>
    <p:sldId id="326" r:id="rId27"/>
    <p:sldId id="433" r:id="rId28"/>
    <p:sldId id="434" r:id="rId29"/>
    <p:sldId id="435" r:id="rId30"/>
    <p:sldId id="368" r:id="rId31"/>
    <p:sldId id="296" r:id="rId32"/>
    <p:sldId id="297" r:id="rId33"/>
  </p:sldIdLst>
  <p:sldSz cx="11880850" cy="6858000"/>
  <p:notesSz cx="6858000" cy="9144000"/>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942" y="-114"/>
      </p:cViewPr>
      <p:guideLst>
        <p:guide orient="horz" pos="2114"/>
        <p:guide pos="37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notesMaster" Target="notesMasters/notesMaster1.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9220" name="幻灯片图像占位符 3"/>
          <p:cNvSpPr>
            <a:spLocks noGrp="1" noRot="1" noChangeAspect="1"/>
          </p:cNvSpPr>
          <p:nvPr>
            <p:ph type="sldImg"/>
          </p:nvPr>
        </p:nvSpPr>
        <p:spPr>
          <a:xfrm>
            <a:off x="755650" y="1143000"/>
            <a:ext cx="53467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p:cNvSpPr>
          <p:nvPr>
            <p:ph type="sldImg"/>
          </p:nvPr>
        </p:nvSpPr>
        <p:spPr/>
      </p:sp>
      <p:sp>
        <p:nvSpPr>
          <p:cNvPr id="4096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9"/>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2" y="274639"/>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4"/>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2"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6"/>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8" y="1778438"/>
            <a:ext cx="474919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8"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6"/>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9"/>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2" y="274639"/>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4"/>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2"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6"/>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8" y="1778438"/>
            <a:ext cx="474919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8"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4"/>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6"/>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9"/>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2" y="274639"/>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4"/>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2"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6"/>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8" y="1778438"/>
            <a:ext cx="474919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8"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2"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6"/>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9"/>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2" y="274639"/>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4"/>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2"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1"/>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6"/>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8" y="1778438"/>
            <a:ext cx="474919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8"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6"/>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8" y="1778438"/>
            <a:ext cx="4749197"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8"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6"/>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9"/>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2" y="274639"/>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85106" y="1122363"/>
            <a:ext cx="8910638"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485106" y="3602038"/>
            <a:ext cx="891063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10621" y="1709738"/>
            <a:ext cx="1024723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10621" y="4589463"/>
            <a:ext cx="102472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94043" y="1600200"/>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047353" y="1600200"/>
            <a:ext cx="523945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8356" y="365125"/>
            <a:ext cx="1024723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56487" y="1778438"/>
            <a:ext cx="4749197"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56487" y="2665379"/>
            <a:ext cx="474919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097256" y="1778438"/>
            <a:ext cx="477258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097256" y="2665379"/>
            <a:ext cx="477258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5"/>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3616" y="274638"/>
            <a:ext cx="2673191"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94043" y="274638"/>
            <a:ext cx="7864606"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383188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050909" y="987426"/>
            <a:ext cx="601468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18356" y="2057400"/>
            <a:ext cx="383188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8356" y="457200"/>
            <a:ext cx="4059046"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050909" y="457201"/>
            <a:ext cx="601468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18356" y="2057400"/>
            <a:ext cx="4059046"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194" name="标题 1025"/>
          <p:cNvSpPr>
            <a:spLocks noGrp="1"/>
          </p:cNvSpPr>
          <p:nvPr>
            <p:ph type="title"/>
          </p:nvPr>
        </p:nvSpPr>
        <p:spPr>
          <a:xfrm>
            <a:off x="593725" y="274638"/>
            <a:ext cx="10693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8195" name="文本占位符 1026"/>
          <p:cNvSpPr>
            <a:spLocks noGrp="1"/>
          </p:cNvSpPr>
          <p:nvPr>
            <p:ph type="body"/>
          </p:nvPr>
        </p:nvSpPr>
        <p:spPr>
          <a:xfrm>
            <a:off x="593725" y="1600200"/>
            <a:ext cx="106934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593725" y="6245225"/>
            <a:ext cx="2771775"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059238" y="6245225"/>
            <a:ext cx="3762375"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515350" y="6245225"/>
            <a:ext cx="2771775" cy="476250"/>
          </a:xfrm>
          <a:prstGeom prst="rect">
            <a:avLst/>
          </a:prstGeom>
          <a:noFill/>
          <a:ln w="9525">
            <a:noFill/>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20000"/>
        </a:spcBef>
        <a:spcAft>
          <a:spcPct val="0"/>
        </a:spcAft>
        <a:buNone/>
        <a:defRPr sz="200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 Box 6"/>
          <p:cNvSpPr txBox="1"/>
          <p:nvPr/>
        </p:nvSpPr>
        <p:spPr>
          <a:xfrm>
            <a:off x="1876425" y="717550"/>
            <a:ext cx="9209088" cy="1014413"/>
          </a:xfrm>
          <a:prstGeom prst="rect">
            <a:avLst/>
          </a:prstGeom>
          <a:noFill/>
          <a:ln w="9525">
            <a:noFill/>
          </a:ln>
        </p:spPr>
        <p:txBody>
          <a:bodyPr wrap="square" anchor="t">
            <a:spAutoFit/>
          </a:bodyPr>
          <a:p>
            <a:r>
              <a:rPr lang="zh-CN" altLang="zh-CN" sz="6000" b="1" dirty="0">
                <a:solidFill>
                  <a:srgbClr val="FF0000"/>
                </a:solidFill>
                <a:latin typeface="Arial" panose="020B0604020202020204" pitchFamily="34" charset="0"/>
                <a:ea typeface="宋体" panose="02010600030101010101" pitchFamily="2" charset="-122"/>
              </a:rPr>
              <a:t>中国近代经济专题复习</a:t>
            </a:r>
            <a:r>
              <a:rPr lang="zh-CN" altLang="en-US" sz="6000" b="1" dirty="0">
                <a:solidFill>
                  <a:srgbClr val="FFFF99"/>
                </a:solidFill>
                <a:latin typeface="黑体" panose="02010609060101010101" pitchFamily="49" charset="-122"/>
                <a:ea typeface="黑体" panose="02010609060101010101" pitchFamily="49" charset="-122"/>
              </a:rPr>
              <a:t>   </a:t>
            </a:r>
            <a:endParaRPr lang="zh-CN" altLang="en-US" sz="6000" b="1" dirty="0">
              <a:solidFill>
                <a:srgbClr val="FFFF99"/>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图片 54273" descr="Untitled-3"/>
          <p:cNvPicPr>
            <a:picLocks noChangeAspect="1"/>
          </p:cNvPicPr>
          <p:nvPr/>
        </p:nvPicPr>
        <p:blipFill>
          <a:blip r:embed="rId1"/>
          <a:stretch>
            <a:fillRect/>
          </a:stretch>
        </p:blipFill>
        <p:spPr>
          <a:xfrm>
            <a:off x="3419475" y="0"/>
            <a:ext cx="7092950" cy="6781800"/>
          </a:xfrm>
          <a:prstGeom prst="rect">
            <a:avLst/>
          </a:prstGeom>
          <a:noFill/>
          <a:ln w="9525">
            <a:noFill/>
          </a:ln>
        </p:spPr>
      </p:pic>
      <p:pic>
        <p:nvPicPr>
          <p:cNvPr id="54275" name="图片 54274" descr="0057">
            <a:hlinkClick r:id="" action="ppaction://noaction"/>
          </p:cNvPr>
          <p:cNvPicPr>
            <a:picLocks noChangeAspect="1"/>
          </p:cNvPicPr>
          <p:nvPr/>
        </p:nvPicPr>
        <p:blipFill>
          <a:blip r:embed="rId2"/>
          <a:stretch>
            <a:fillRect/>
          </a:stretch>
        </p:blipFill>
        <p:spPr>
          <a:xfrm>
            <a:off x="5915025" y="4365625"/>
            <a:ext cx="457200" cy="457200"/>
          </a:xfrm>
          <a:prstGeom prst="rect">
            <a:avLst/>
          </a:prstGeom>
          <a:noFill/>
          <a:ln w="9525">
            <a:noFill/>
          </a:ln>
        </p:spPr>
      </p:pic>
      <p:pic>
        <p:nvPicPr>
          <p:cNvPr id="54276" name="图片 54275" descr="0057">
            <a:hlinkClick r:id="" action="ppaction://noaction"/>
          </p:cNvPr>
          <p:cNvPicPr>
            <a:picLocks noChangeAspect="1"/>
          </p:cNvPicPr>
          <p:nvPr/>
        </p:nvPicPr>
        <p:blipFill>
          <a:blip r:embed="rId2"/>
          <a:stretch>
            <a:fillRect/>
          </a:stretch>
        </p:blipFill>
        <p:spPr>
          <a:xfrm>
            <a:off x="5915025" y="5805488"/>
            <a:ext cx="457200" cy="457200"/>
          </a:xfrm>
          <a:prstGeom prst="rect">
            <a:avLst/>
          </a:prstGeom>
          <a:noFill/>
          <a:ln w="9525">
            <a:noFill/>
          </a:ln>
        </p:spPr>
      </p:pic>
      <p:pic>
        <p:nvPicPr>
          <p:cNvPr id="54277" name="图片 54276" descr="0057">
            <a:hlinkClick r:id="" action="ppaction://noaction"/>
          </p:cNvPr>
          <p:cNvPicPr>
            <a:picLocks noChangeAspect="1"/>
          </p:cNvPicPr>
          <p:nvPr/>
        </p:nvPicPr>
        <p:blipFill>
          <a:blip r:embed="rId2"/>
          <a:stretch>
            <a:fillRect/>
          </a:stretch>
        </p:blipFill>
        <p:spPr>
          <a:xfrm>
            <a:off x="5988050" y="4916488"/>
            <a:ext cx="457200" cy="457200"/>
          </a:xfrm>
          <a:prstGeom prst="rect">
            <a:avLst/>
          </a:prstGeom>
          <a:noFill/>
          <a:ln w="9525">
            <a:noFill/>
          </a:ln>
        </p:spPr>
      </p:pic>
      <p:pic>
        <p:nvPicPr>
          <p:cNvPr id="54278" name="图片 54277" descr="0057">
            <a:hlinkClick r:id="" action="ppaction://noaction"/>
          </p:cNvPr>
          <p:cNvPicPr>
            <a:picLocks noChangeAspect="1"/>
          </p:cNvPicPr>
          <p:nvPr/>
        </p:nvPicPr>
        <p:blipFill>
          <a:blip r:embed="rId2"/>
          <a:stretch>
            <a:fillRect/>
          </a:stretch>
        </p:blipFill>
        <p:spPr>
          <a:xfrm>
            <a:off x="6491288" y="4772025"/>
            <a:ext cx="457200" cy="457200"/>
          </a:xfrm>
          <a:prstGeom prst="rect">
            <a:avLst/>
          </a:prstGeom>
          <a:noFill/>
          <a:ln w="9525">
            <a:noFill/>
          </a:ln>
        </p:spPr>
      </p:pic>
      <p:pic>
        <p:nvPicPr>
          <p:cNvPr id="54279" name="图片 54278" descr="0057">
            <a:hlinkClick r:id="" action="ppaction://noaction"/>
          </p:cNvPr>
          <p:cNvPicPr>
            <a:picLocks noChangeAspect="1"/>
          </p:cNvPicPr>
          <p:nvPr/>
        </p:nvPicPr>
        <p:blipFill>
          <a:blip r:embed="rId2"/>
          <a:stretch>
            <a:fillRect/>
          </a:stretch>
        </p:blipFill>
        <p:spPr>
          <a:xfrm>
            <a:off x="7067550" y="5276850"/>
            <a:ext cx="457200" cy="457200"/>
          </a:xfrm>
          <a:prstGeom prst="rect">
            <a:avLst/>
          </a:prstGeom>
          <a:noFill/>
          <a:ln w="9525">
            <a:noFill/>
          </a:ln>
        </p:spPr>
      </p:pic>
      <p:pic>
        <p:nvPicPr>
          <p:cNvPr id="54280" name="图片 54279" descr="0057">
            <a:hlinkClick r:id="" action="ppaction://noaction"/>
          </p:cNvPr>
          <p:cNvPicPr>
            <a:picLocks noChangeAspect="1"/>
          </p:cNvPicPr>
          <p:nvPr/>
        </p:nvPicPr>
        <p:blipFill>
          <a:blip r:embed="rId2"/>
          <a:stretch>
            <a:fillRect/>
          </a:stretch>
        </p:blipFill>
        <p:spPr>
          <a:xfrm>
            <a:off x="5988050" y="1963738"/>
            <a:ext cx="457200" cy="457200"/>
          </a:xfrm>
          <a:prstGeom prst="rect">
            <a:avLst/>
          </a:prstGeom>
          <a:noFill/>
          <a:ln w="9525">
            <a:noFill/>
          </a:ln>
        </p:spPr>
      </p:pic>
      <p:pic>
        <p:nvPicPr>
          <p:cNvPr id="54281" name="图片 54280" descr="0057">
            <a:hlinkClick r:id="" action="ppaction://noaction"/>
          </p:cNvPr>
          <p:cNvPicPr>
            <a:picLocks noChangeAspect="1"/>
          </p:cNvPicPr>
          <p:nvPr/>
        </p:nvPicPr>
        <p:blipFill>
          <a:blip r:embed="rId2"/>
          <a:stretch>
            <a:fillRect/>
          </a:stretch>
        </p:blipFill>
        <p:spPr>
          <a:xfrm>
            <a:off x="6059488" y="2819400"/>
            <a:ext cx="457200" cy="457200"/>
          </a:xfrm>
          <a:prstGeom prst="rect">
            <a:avLst/>
          </a:prstGeom>
          <a:noFill/>
          <a:ln w="9525">
            <a:noFill/>
          </a:ln>
        </p:spPr>
      </p:pic>
      <p:pic>
        <p:nvPicPr>
          <p:cNvPr id="54282" name="图片 54281" descr="0057">
            <a:hlinkClick r:id="" action="ppaction://noaction"/>
          </p:cNvPr>
          <p:cNvPicPr>
            <a:picLocks noChangeAspect="1"/>
          </p:cNvPicPr>
          <p:nvPr/>
        </p:nvPicPr>
        <p:blipFill>
          <a:blip r:embed="rId2"/>
          <a:stretch>
            <a:fillRect/>
          </a:stretch>
        </p:blipFill>
        <p:spPr>
          <a:xfrm>
            <a:off x="8075613" y="3276600"/>
            <a:ext cx="457200" cy="457200"/>
          </a:xfrm>
          <a:prstGeom prst="rect">
            <a:avLst/>
          </a:prstGeom>
          <a:noFill/>
          <a:ln w="9525">
            <a:noFill/>
          </a:ln>
        </p:spPr>
      </p:pic>
      <p:pic>
        <p:nvPicPr>
          <p:cNvPr id="54283" name="图片 54282" descr="0057">
            <a:hlinkClick r:id="" action="ppaction://noaction"/>
          </p:cNvPr>
          <p:cNvPicPr>
            <a:picLocks noChangeAspect="1"/>
          </p:cNvPicPr>
          <p:nvPr/>
        </p:nvPicPr>
        <p:blipFill>
          <a:blip r:embed="rId2"/>
          <a:stretch>
            <a:fillRect/>
          </a:stretch>
        </p:blipFill>
        <p:spPr>
          <a:xfrm>
            <a:off x="8461375" y="5734050"/>
            <a:ext cx="457200" cy="457200"/>
          </a:xfrm>
          <a:prstGeom prst="rect">
            <a:avLst/>
          </a:prstGeom>
          <a:noFill/>
          <a:ln w="9525">
            <a:noFill/>
          </a:ln>
        </p:spPr>
      </p:pic>
      <p:pic>
        <p:nvPicPr>
          <p:cNvPr id="54284" name="图片 54283" descr="0057">
            <a:hlinkClick r:id="" action="ppaction://noaction"/>
          </p:cNvPr>
          <p:cNvPicPr>
            <a:picLocks noChangeAspect="1"/>
          </p:cNvPicPr>
          <p:nvPr/>
        </p:nvPicPr>
        <p:blipFill>
          <a:blip r:embed="rId2"/>
          <a:stretch>
            <a:fillRect/>
          </a:stretch>
        </p:blipFill>
        <p:spPr>
          <a:xfrm>
            <a:off x="6275388" y="3124200"/>
            <a:ext cx="457200" cy="457200"/>
          </a:xfrm>
          <a:prstGeom prst="rect">
            <a:avLst/>
          </a:prstGeom>
          <a:noFill/>
          <a:ln w="9525">
            <a:noFill/>
          </a:ln>
        </p:spPr>
      </p:pic>
      <p:pic>
        <p:nvPicPr>
          <p:cNvPr id="54285" name="图片 54284" descr="0057">
            <a:hlinkClick r:id="" action="ppaction://noaction"/>
          </p:cNvPr>
          <p:cNvPicPr>
            <a:picLocks noChangeAspect="1"/>
          </p:cNvPicPr>
          <p:nvPr/>
        </p:nvPicPr>
        <p:blipFill>
          <a:blip r:embed="rId2"/>
          <a:stretch>
            <a:fillRect/>
          </a:stretch>
        </p:blipFill>
        <p:spPr>
          <a:xfrm>
            <a:off x="4721225" y="2209800"/>
            <a:ext cx="457200" cy="457200"/>
          </a:xfrm>
          <a:prstGeom prst="rect">
            <a:avLst/>
          </a:prstGeom>
          <a:noFill/>
          <a:ln w="9525">
            <a:noFill/>
          </a:ln>
        </p:spPr>
      </p:pic>
      <p:pic>
        <p:nvPicPr>
          <p:cNvPr id="54286" name="图片 54285" descr="0057">
            <a:hlinkClick r:id="" action="ppaction://noaction"/>
          </p:cNvPr>
          <p:cNvPicPr>
            <a:picLocks noChangeAspect="1"/>
          </p:cNvPicPr>
          <p:nvPr/>
        </p:nvPicPr>
        <p:blipFill>
          <a:blip r:embed="rId2"/>
          <a:stretch>
            <a:fillRect/>
          </a:stretch>
        </p:blipFill>
        <p:spPr>
          <a:xfrm>
            <a:off x="4619625" y="1916113"/>
            <a:ext cx="457200" cy="457200"/>
          </a:xfrm>
          <a:prstGeom prst="rect">
            <a:avLst/>
          </a:prstGeom>
          <a:noFill/>
          <a:ln w="9525">
            <a:noFill/>
          </a:ln>
        </p:spPr>
      </p:pic>
      <p:pic>
        <p:nvPicPr>
          <p:cNvPr id="54287" name="图片 54286" descr="0057">
            <a:hlinkClick r:id="" action="ppaction://noaction"/>
          </p:cNvPr>
          <p:cNvPicPr>
            <a:picLocks noChangeAspect="1"/>
          </p:cNvPicPr>
          <p:nvPr/>
        </p:nvPicPr>
        <p:blipFill>
          <a:blip r:embed="rId2"/>
          <a:stretch>
            <a:fillRect/>
          </a:stretch>
        </p:blipFill>
        <p:spPr>
          <a:xfrm>
            <a:off x="5051425" y="2035175"/>
            <a:ext cx="457200" cy="457200"/>
          </a:xfrm>
          <a:prstGeom prst="rect">
            <a:avLst/>
          </a:prstGeom>
          <a:noFill/>
          <a:ln w="9525">
            <a:noFill/>
          </a:ln>
        </p:spPr>
      </p:pic>
      <p:pic>
        <p:nvPicPr>
          <p:cNvPr id="54288" name="图片 54287" descr="0057">
            <a:hlinkClick r:id="" action="ppaction://noaction"/>
          </p:cNvPr>
          <p:cNvPicPr>
            <a:picLocks noChangeAspect="1"/>
          </p:cNvPicPr>
          <p:nvPr/>
        </p:nvPicPr>
        <p:blipFill>
          <a:blip r:embed="rId2"/>
          <a:stretch>
            <a:fillRect/>
          </a:stretch>
        </p:blipFill>
        <p:spPr>
          <a:xfrm>
            <a:off x="3395663" y="1268413"/>
            <a:ext cx="457200" cy="457200"/>
          </a:xfrm>
          <a:prstGeom prst="rect">
            <a:avLst/>
          </a:prstGeom>
          <a:noFill/>
          <a:ln w="9525">
            <a:noFill/>
          </a:ln>
        </p:spPr>
      </p:pic>
      <p:pic>
        <p:nvPicPr>
          <p:cNvPr id="54289" name="图片 54288" descr="0057">
            <a:hlinkClick r:id="" action="ppaction://noaction"/>
          </p:cNvPr>
          <p:cNvPicPr>
            <a:picLocks noChangeAspect="1"/>
          </p:cNvPicPr>
          <p:nvPr/>
        </p:nvPicPr>
        <p:blipFill>
          <a:blip r:embed="rId2"/>
          <a:stretch>
            <a:fillRect/>
          </a:stretch>
        </p:blipFill>
        <p:spPr>
          <a:xfrm>
            <a:off x="6346825" y="2251075"/>
            <a:ext cx="457200" cy="457200"/>
          </a:xfrm>
          <a:prstGeom prst="rect">
            <a:avLst/>
          </a:prstGeom>
          <a:noFill/>
          <a:ln w="9525">
            <a:noFill/>
          </a:ln>
        </p:spPr>
      </p:pic>
      <p:pic>
        <p:nvPicPr>
          <p:cNvPr id="54290" name="图片 54289" descr="0057">
            <a:hlinkClick r:id="" action="ppaction://noaction"/>
          </p:cNvPr>
          <p:cNvPicPr>
            <a:picLocks noChangeAspect="1"/>
          </p:cNvPicPr>
          <p:nvPr/>
        </p:nvPicPr>
        <p:blipFill>
          <a:blip r:embed="rId2"/>
          <a:stretch>
            <a:fillRect/>
          </a:stretch>
        </p:blipFill>
        <p:spPr>
          <a:xfrm>
            <a:off x="3538538" y="739775"/>
            <a:ext cx="457200" cy="457200"/>
          </a:xfrm>
          <a:prstGeom prst="rect">
            <a:avLst/>
          </a:prstGeom>
          <a:noFill/>
          <a:ln w="9525">
            <a:noFill/>
          </a:ln>
        </p:spPr>
      </p:pic>
      <p:pic>
        <p:nvPicPr>
          <p:cNvPr id="54291" name="图片 54290" descr="0057">
            <a:hlinkClick r:id="" action="ppaction://noaction"/>
          </p:cNvPr>
          <p:cNvPicPr>
            <a:picLocks noChangeAspect="1"/>
          </p:cNvPicPr>
          <p:nvPr/>
        </p:nvPicPr>
        <p:blipFill>
          <a:blip r:embed="rId2"/>
          <a:stretch>
            <a:fillRect/>
          </a:stretch>
        </p:blipFill>
        <p:spPr>
          <a:xfrm>
            <a:off x="4187825" y="523875"/>
            <a:ext cx="457200" cy="457200"/>
          </a:xfrm>
          <a:prstGeom prst="rect">
            <a:avLst/>
          </a:prstGeom>
          <a:noFill/>
          <a:ln w="9525">
            <a:noFill/>
          </a:ln>
        </p:spPr>
      </p:pic>
      <p:pic>
        <p:nvPicPr>
          <p:cNvPr id="54292" name="图片 54291" descr="0057">
            <a:hlinkClick r:id="" action="ppaction://noaction"/>
          </p:cNvPr>
          <p:cNvPicPr>
            <a:picLocks noChangeAspect="1"/>
          </p:cNvPicPr>
          <p:nvPr/>
        </p:nvPicPr>
        <p:blipFill>
          <a:blip r:embed="rId2"/>
          <a:stretch>
            <a:fillRect/>
          </a:stretch>
        </p:blipFill>
        <p:spPr>
          <a:xfrm>
            <a:off x="4619625" y="908050"/>
            <a:ext cx="457200" cy="457200"/>
          </a:xfrm>
          <a:prstGeom prst="rect">
            <a:avLst/>
          </a:prstGeom>
          <a:noFill/>
          <a:ln w="9525">
            <a:noFill/>
          </a:ln>
        </p:spPr>
      </p:pic>
      <p:pic>
        <p:nvPicPr>
          <p:cNvPr id="54293" name="图片 54292" descr="0057">
            <a:hlinkClick r:id="" action="ppaction://noaction"/>
          </p:cNvPr>
          <p:cNvPicPr>
            <a:picLocks noChangeAspect="1"/>
          </p:cNvPicPr>
          <p:nvPr/>
        </p:nvPicPr>
        <p:blipFill>
          <a:blip r:embed="rId2"/>
          <a:stretch>
            <a:fillRect/>
          </a:stretch>
        </p:blipFill>
        <p:spPr>
          <a:xfrm>
            <a:off x="4906963" y="1243013"/>
            <a:ext cx="457200" cy="457200"/>
          </a:xfrm>
          <a:prstGeom prst="rect">
            <a:avLst/>
          </a:prstGeom>
          <a:noFill/>
          <a:ln w="9525">
            <a:noFill/>
          </a:ln>
        </p:spPr>
      </p:pic>
      <p:pic>
        <p:nvPicPr>
          <p:cNvPr id="54294" name="图片 54293" descr="0057">
            <a:hlinkClick r:id="" action="ppaction://noaction"/>
          </p:cNvPr>
          <p:cNvPicPr>
            <a:picLocks noChangeAspect="1"/>
          </p:cNvPicPr>
          <p:nvPr/>
        </p:nvPicPr>
        <p:blipFill>
          <a:blip r:embed="rId2"/>
          <a:stretch>
            <a:fillRect/>
          </a:stretch>
        </p:blipFill>
        <p:spPr>
          <a:xfrm>
            <a:off x="5122863" y="1100138"/>
            <a:ext cx="457200" cy="457200"/>
          </a:xfrm>
          <a:prstGeom prst="rect">
            <a:avLst/>
          </a:prstGeom>
          <a:noFill/>
          <a:ln w="9525">
            <a:noFill/>
          </a:ln>
        </p:spPr>
      </p:pic>
      <p:pic>
        <p:nvPicPr>
          <p:cNvPr id="54295" name="图片 54294" descr="0057">
            <a:hlinkClick r:id="" action="ppaction://noaction"/>
          </p:cNvPr>
          <p:cNvPicPr>
            <a:picLocks noChangeAspect="1"/>
          </p:cNvPicPr>
          <p:nvPr/>
        </p:nvPicPr>
        <p:blipFill>
          <a:blip r:embed="rId2"/>
          <a:stretch>
            <a:fillRect/>
          </a:stretch>
        </p:blipFill>
        <p:spPr>
          <a:xfrm>
            <a:off x="4906963" y="884238"/>
            <a:ext cx="457200" cy="457200"/>
          </a:xfrm>
          <a:prstGeom prst="rect">
            <a:avLst/>
          </a:prstGeom>
          <a:noFill/>
          <a:ln w="9525">
            <a:noFill/>
          </a:ln>
        </p:spPr>
      </p:pic>
      <p:pic>
        <p:nvPicPr>
          <p:cNvPr id="54296" name="图片 54295" descr="0057">
            <a:hlinkClick r:id="" action="ppaction://noaction"/>
          </p:cNvPr>
          <p:cNvPicPr>
            <a:picLocks noChangeAspect="1"/>
          </p:cNvPicPr>
          <p:nvPr/>
        </p:nvPicPr>
        <p:blipFill>
          <a:blip r:embed="rId2"/>
          <a:stretch>
            <a:fillRect/>
          </a:stretch>
        </p:blipFill>
        <p:spPr>
          <a:xfrm>
            <a:off x="5338763" y="523875"/>
            <a:ext cx="457200" cy="457200"/>
          </a:xfrm>
          <a:prstGeom prst="rect">
            <a:avLst/>
          </a:prstGeom>
          <a:noFill/>
          <a:ln w="9525">
            <a:noFill/>
          </a:ln>
        </p:spPr>
      </p:pic>
      <p:pic>
        <p:nvPicPr>
          <p:cNvPr id="54297" name="图片 54296" descr="0057">
            <a:hlinkClick r:id="" action="ppaction://noaction"/>
          </p:cNvPr>
          <p:cNvPicPr>
            <a:picLocks noChangeAspect="1"/>
          </p:cNvPicPr>
          <p:nvPr/>
        </p:nvPicPr>
        <p:blipFill>
          <a:blip r:embed="rId2"/>
          <a:stretch>
            <a:fillRect/>
          </a:stretch>
        </p:blipFill>
        <p:spPr>
          <a:xfrm>
            <a:off x="5219700" y="765175"/>
            <a:ext cx="457200" cy="457200"/>
          </a:xfrm>
          <a:prstGeom prst="rect">
            <a:avLst/>
          </a:prstGeom>
          <a:noFill/>
          <a:ln w="9525">
            <a:noFill/>
          </a:ln>
        </p:spPr>
      </p:pic>
      <p:pic>
        <p:nvPicPr>
          <p:cNvPr id="54298" name="图片 54297" descr="0057">
            <a:hlinkClick r:id="" action="ppaction://noaction"/>
          </p:cNvPr>
          <p:cNvPicPr>
            <a:picLocks noChangeAspect="1"/>
          </p:cNvPicPr>
          <p:nvPr/>
        </p:nvPicPr>
        <p:blipFill>
          <a:blip r:embed="rId2"/>
          <a:stretch>
            <a:fillRect/>
          </a:stretch>
        </p:blipFill>
        <p:spPr>
          <a:xfrm>
            <a:off x="5411788" y="884238"/>
            <a:ext cx="457200" cy="457200"/>
          </a:xfrm>
          <a:prstGeom prst="rect">
            <a:avLst/>
          </a:prstGeom>
          <a:noFill/>
          <a:ln w="9525">
            <a:noFill/>
          </a:ln>
        </p:spPr>
      </p:pic>
      <p:pic>
        <p:nvPicPr>
          <p:cNvPr id="54299" name="图片 54298" descr="0057">
            <a:hlinkClick r:id="" action="ppaction://noaction"/>
          </p:cNvPr>
          <p:cNvPicPr>
            <a:picLocks noChangeAspect="1"/>
          </p:cNvPicPr>
          <p:nvPr/>
        </p:nvPicPr>
        <p:blipFill>
          <a:blip r:embed="rId2"/>
          <a:stretch>
            <a:fillRect/>
          </a:stretch>
        </p:blipFill>
        <p:spPr>
          <a:xfrm>
            <a:off x="5627688" y="1268413"/>
            <a:ext cx="457200" cy="457200"/>
          </a:xfrm>
          <a:prstGeom prst="rect">
            <a:avLst/>
          </a:prstGeom>
          <a:noFill/>
          <a:ln w="9525">
            <a:noFill/>
          </a:ln>
        </p:spPr>
      </p:pic>
      <p:sp>
        <p:nvSpPr>
          <p:cNvPr id="54300" name="文本框 54299"/>
          <p:cNvSpPr txBox="1"/>
          <p:nvPr/>
        </p:nvSpPr>
        <p:spPr>
          <a:xfrm>
            <a:off x="9109075" y="5734050"/>
            <a:ext cx="1339850" cy="460375"/>
          </a:xfrm>
          <a:prstGeom prst="rect">
            <a:avLst/>
          </a:prstGeom>
          <a:solidFill>
            <a:srgbClr val="6666FF"/>
          </a:solidFill>
          <a:ln w="9525">
            <a:noFill/>
          </a:ln>
        </p:spPr>
        <p:txBody>
          <a:bodyPr>
            <a:spAutoFit/>
          </a:bodyPr>
          <a:p>
            <a:pPr eaLnBrk="0" hangingPunct="0">
              <a:spcBef>
                <a:spcPct val="50000"/>
              </a:spcBef>
            </a:pPr>
            <a:r>
              <a:rPr lang="zh-CN" altLang="en-US" sz="2400" dirty="0">
                <a:solidFill>
                  <a:srgbClr val="FF0000"/>
                </a:solidFill>
                <a:latin typeface="Times New Roman" panose="02020603050405020304" pitchFamily="18" charset="0"/>
                <a:ea typeface="宋体" panose="02010600030101010101" pitchFamily="2" charset="-122"/>
              </a:rPr>
              <a:t>纺织业</a:t>
            </a:r>
            <a:endParaRPr lang="zh-CN" altLang="en-US" sz="2400" dirty="0">
              <a:solidFill>
                <a:srgbClr val="FF0000"/>
              </a:solidFill>
              <a:latin typeface="Times New Roman" panose="02020603050405020304" pitchFamily="18" charset="0"/>
              <a:ea typeface="宋体" panose="02010600030101010101" pitchFamily="2" charset="-122"/>
            </a:endParaRPr>
          </a:p>
        </p:txBody>
      </p:sp>
      <p:pic>
        <p:nvPicPr>
          <p:cNvPr id="54301" name="图片 54300" descr="0418">
            <a:hlinkClick r:id="" action="ppaction://noaction"/>
          </p:cNvPr>
          <p:cNvPicPr>
            <a:picLocks noChangeAspect="1"/>
          </p:cNvPicPr>
          <p:nvPr/>
        </p:nvPicPr>
        <p:blipFill>
          <a:blip r:embed="rId3"/>
          <a:stretch>
            <a:fillRect/>
          </a:stretch>
        </p:blipFill>
        <p:spPr>
          <a:xfrm>
            <a:off x="6283325" y="4203700"/>
            <a:ext cx="304800" cy="304800"/>
          </a:xfrm>
          <a:prstGeom prst="rect">
            <a:avLst/>
          </a:prstGeom>
          <a:noFill/>
          <a:ln w="9525">
            <a:noFill/>
          </a:ln>
        </p:spPr>
      </p:pic>
      <p:pic>
        <p:nvPicPr>
          <p:cNvPr id="54302" name="图片 54301" descr="0418">
            <a:hlinkClick r:id="" action="ppaction://noaction"/>
          </p:cNvPr>
          <p:cNvPicPr>
            <a:picLocks noChangeAspect="1"/>
          </p:cNvPicPr>
          <p:nvPr/>
        </p:nvPicPr>
        <p:blipFill>
          <a:blip r:embed="rId3"/>
          <a:stretch>
            <a:fillRect/>
          </a:stretch>
        </p:blipFill>
        <p:spPr>
          <a:xfrm>
            <a:off x="6283325" y="5500688"/>
            <a:ext cx="304800" cy="304800"/>
          </a:xfrm>
          <a:prstGeom prst="rect">
            <a:avLst/>
          </a:prstGeom>
          <a:noFill/>
          <a:ln w="9525">
            <a:noFill/>
          </a:ln>
        </p:spPr>
      </p:pic>
      <p:pic>
        <p:nvPicPr>
          <p:cNvPr id="54303" name="图片 54302" descr="0418">
            <a:hlinkClick r:id="" action="ppaction://noaction"/>
          </p:cNvPr>
          <p:cNvPicPr>
            <a:picLocks noChangeAspect="1"/>
          </p:cNvPicPr>
          <p:nvPr/>
        </p:nvPicPr>
        <p:blipFill>
          <a:blip r:embed="rId3"/>
          <a:stretch>
            <a:fillRect/>
          </a:stretch>
        </p:blipFill>
        <p:spPr>
          <a:xfrm>
            <a:off x="7796213" y="4941888"/>
            <a:ext cx="304800" cy="304800"/>
          </a:xfrm>
          <a:prstGeom prst="rect">
            <a:avLst/>
          </a:prstGeom>
          <a:noFill/>
          <a:ln w="9525">
            <a:noFill/>
          </a:ln>
        </p:spPr>
      </p:pic>
      <p:pic>
        <p:nvPicPr>
          <p:cNvPr id="54304" name="图片 54303" descr="0418">
            <a:hlinkClick r:id="" action="ppaction://noaction"/>
          </p:cNvPr>
          <p:cNvPicPr>
            <a:picLocks noChangeAspect="1"/>
          </p:cNvPicPr>
          <p:nvPr/>
        </p:nvPicPr>
        <p:blipFill>
          <a:blip r:embed="rId3"/>
          <a:stretch>
            <a:fillRect/>
          </a:stretch>
        </p:blipFill>
        <p:spPr>
          <a:xfrm>
            <a:off x="7364413" y="5300663"/>
            <a:ext cx="304800" cy="304800"/>
          </a:xfrm>
          <a:prstGeom prst="rect">
            <a:avLst/>
          </a:prstGeom>
          <a:noFill/>
          <a:ln w="9525">
            <a:noFill/>
          </a:ln>
        </p:spPr>
      </p:pic>
      <p:pic>
        <p:nvPicPr>
          <p:cNvPr id="54305" name="图片 54304" descr="0418">
            <a:hlinkClick r:id="" action="ppaction://noaction"/>
          </p:cNvPr>
          <p:cNvPicPr>
            <a:picLocks noChangeAspect="1"/>
          </p:cNvPicPr>
          <p:nvPr/>
        </p:nvPicPr>
        <p:blipFill>
          <a:blip r:embed="rId3"/>
          <a:stretch>
            <a:fillRect/>
          </a:stretch>
        </p:blipFill>
        <p:spPr>
          <a:xfrm>
            <a:off x="6643688" y="3200400"/>
            <a:ext cx="304800" cy="304800"/>
          </a:xfrm>
          <a:prstGeom prst="rect">
            <a:avLst/>
          </a:prstGeom>
          <a:noFill/>
          <a:ln w="9525">
            <a:noFill/>
          </a:ln>
        </p:spPr>
      </p:pic>
      <p:pic>
        <p:nvPicPr>
          <p:cNvPr id="54306" name="图片 54305" descr="0418">
            <a:hlinkClick r:id="" action="ppaction://noaction"/>
          </p:cNvPr>
          <p:cNvPicPr>
            <a:picLocks noChangeAspect="1"/>
          </p:cNvPicPr>
          <p:nvPr/>
        </p:nvPicPr>
        <p:blipFill>
          <a:blip r:embed="rId3"/>
          <a:stretch>
            <a:fillRect/>
          </a:stretch>
        </p:blipFill>
        <p:spPr>
          <a:xfrm>
            <a:off x="7219950" y="2979738"/>
            <a:ext cx="304800" cy="304800"/>
          </a:xfrm>
          <a:prstGeom prst="rect">
            <a:avLst/>
          </a:prstGeom>
          <a:noFill/>
          <a:ln w="9525">
            <a:noFill/>
          </a:ln>
        </p:spPr>
      </p:pic>
      <p:pic>
        <p:nvPicPr>
          <p:cNvPr id="54307" name="图片 54306" descr="0418">
            <a:hlinkClick r:id="" action="ppaction://noaction"/>
          </p:cNvPr>
          <p:cNvPicPr>
            <a:picLocks noChangeAspect="1"/>
          </p:cNvPicPr>
          <p:nvPr/>
        </p:nvPicPr>
        <p:blipFill>
          <a:blip r:embed="rId3"/>
          <a:stretch>
            <a:fillRect/>
          </a:stretch>
        </p:blipFill>
        <p:spPr>
          <a:xfrm>
            <a:off x="6283325" y="4637088"/>
            <a:ext cx="304800" cy="304800"/>
          </a:xfrm>
          <a:prstGeom prst="rect">
            <a:avLst/>
          </a:prstGeom>
          <a:noFill/>
          <a:ln w="9525">
            <a:noFill/>
          </a:ln>
        </p:spPr>
      </p:pic>
      <p:pic>
        <p:nvPicPr>
          <p:cNvPr id="54308" name="图片 54307" descr="0418">
            <a:hlinkClick r:id="" action="ppaction://noaction"/>
          </p:cNvPr>
          <p:cNvPicPr>
            <a:picLocks noChangeAspect="1"/>
          </p:cNvPicPr>
          <p:nvPr/>
        </p:nvPicPr>
        <p:blipFill>
          <a:blip r:embed="rId3"/>
          <a:stretch>
            <a:fillRect/>
          </a:stretch>
        </p:blipFill>
        <p:spPr>
          <a:xfrm>
            <a:off x="5851525" y="3276600"/>
            <a:ext cx="304800" cy="304800"/>
          </a:xfrm>
          <a:prstGeom prst="rect">
            <a:avLst/>
          </a:prstGeom>
          <a:noFill/>
          <a:ln w="9525">
            <a:noFill/>
          </a:ln>
        </p:spPr>
      </p:pic>
      <p:pic>
        <p:nvPicPr>
          <p:cNvPr id="54309" name="图片 54308" descr="0418">
            <a:hlinkClick r:id="" action="ppaction://noaction"/>
          </p:cNvPr>
          <p:cNvPicPr>
            <a:picLocks noChangeAspect="1"/>
          </p:cNvPicPr>
          <p:nvPr/>
        </p:nvPicPr>
        <p:blipFill>
          <a:blip r:embed="rId3"/>
          <a:stretch>
            <a:fillRect/>
          </a:stretch>
        </p:blipFill>
        <p:spPr>
          <a:xfrm>
            <a:off x="7580313" y="2819400"/>
            <a:ext cx="304800" cy="304800"/>
          </a:xfrm>
          <a:prstGeom prst="rect">
            <a:avLst/>
          </a:prstGeom>
          <a:noFill/>
          <a:ln w="9525">
            <a:noFill/>
          </a:ln>
        </p:spPr>
      </p:pic>
      <p:pic>
        <p:nvPicPr>
          <p:cNvPr id="54310" name="图片 54309" descr="0418">
            <a:hlinkClick r:id="" action="ppaction://noaction"/>
          </p:cNvPr>
          <p:cNvPicPr>
            <a:picLocks noChangeAspect="1"/>
          </p:cNvPicPr>
          <p:nvPr/>
        </p:nvPicPr>
        <p:blipFill>
          <a:blip r:embed="rId3"/>
          <a:stretch>
            <a:fillRect/>
          </a:stretch>
        </p:blipFill>
        <p:spPr>
          <a:xfrm>
            <a:off x="5780088" y="2836863"/>
            <a:ext cx="304800" cy="304800"/>
          </a:xfrm>
          <a:prstGeom prst="rect">
            <a:avLst/>
          </a:prstGeom>
          <a:noFill/>
          <a:ln w="9525">
            <a:noFill/>
          </a:ln>
        </p:spPr>
      </p:pic>
      <p:pic>
        <p:nvPicPr>
          <p:cNvPr id="54311" name="图片 54310" descr="0418">
            <a:hlinkClick r:id="" action="ppaction://noaction"/>
          </p:cNvPr>
          <p:cNvPicPr>
            <a:picLocks noChangeAspect="1"/>
          </p:cNvPicPr>
          <p:nvPr/>
        </p:nvPicPr>
        <p:blipFill>
          <a:blip r:embed="rId3"/>
          <a:stretch>
            <a:fillRect/>
          </a:stretch>
        </p:blipFill>
        <p:spPr>
          <a:xfrm>
            <a:off x="6140450" y="2667000"/>
            <a:ext cx="304800" cy="304800"/>
          </a:xfrm>
          <a:prstGeom prst="rect">
            <a:avLst/>
          </a:prstGeom>
          <a:noFill/>
          <a:ln w="9525">
            <a:noFill/>
          </a:ln>
        </p:spPr>
      </p:pic>
      <p:pic>
        <p:nvPicPr>
          <p:cNvPr id="54312" name="图片 54311" descr="0418">
            <a:hlinkClick r:id="" action="ppaction://noaction"/>
          </p:cNvPr>
          <p:cNvPicPr>
            <a:picLocks noChangeAspect="1"/>
          </p:cNvPicPr>
          <p:nvPr/>
        </p:nvPicPr>
        <p:blipFill>
          <a:blip r:embed="rId3"/>
          <a:stretch>
            <a:fillRect/>
          </a:stretch>
        </p:blipFill>
        <p:spPr>
          <a:xfrm>
            <a:off x="8443913" y="2044700"/>
            <a:ext cx="304800" cy="304800"/>
          </a:xfrm>
          <a:prstGeom prst="rect">
            <a:avLst/>
          </a:prstGeom>
          <a:noFill/>
          <a:ln w="9525">
            <a:noFill/>
          </a:ln>
        </p:spPr>
      </p:pic>
      <p:pic>
        <p:nvPicPr>
          <p:cNvPr id="54313" name="图片 54312" descr="0418">
            <a:hlinkClick r:id="" action="ppaction://noaction"/>
          </p:cNvPr>
          <p:cNvPicPr>
            <a:picLocks noChangeAspect="1"/>
          </p:cNvPicPr>
          <p:nvPr/>
        </p:nvPicPr>
        <p:blipFill>
          <a:blip r:embed="rId3"/>
          <a:stretch>
            <a:fillRect/>
          </a:stretch>
        </p:blipFill>
        <p:spPr>
          <a:xfrm>
            <a:off x="8515350" y="1773238"/>
            <a:ext cx="304800" cy="304800"/>
          </a:xfrm>
          <a:prstGeom prst="rect">
            <a:avLst/>
          </a:prstGeom>
          <a:noFill/>
          <a:ln w="9525">
            <a:noFill/>
          </a:ln>
        </p:spPr>
      </p:pic>
      <p:pic>
        <p:nvPicPr>
          <p:cNvPr id="54314" name="图片 54313" descr="0418">
            <a:hlinkClick r:id="" action="ppaction://noaction"/>
          </p:cNvPr>
          <p:cNvPicPr>
            <a:picLocks noChangeAspect="1"/>
          </p:cNvPicPr>
          <p:nvPr/>
        </p:nvPicPr>
        <p:blipFill>
          <a:blip r:embed="rId3"/>
          <a:stretch>
            <a:fillRect/>
          </a:stretch>
        </p:blipFill>
        <p:spPr>
          <a:xfrm>
            <a:off x="8948738" y="1539875"/>
            <a:ext cx="304800" cy="304800"/>
          </a:xfrm>
          <a:prstGeom prst="rect">
            <a:avLst/>
          </a:prstGeom>
          <a:noFill/>
          <a:ln w="9525">
            <a:noFill/>
          </a:ln>
        </p:spPr>
      </p:pic>
      <p:pic>
        <p:nvPicPr>
          <p:cNvPr id="54315" name="图片 54314" descr="0418">
            <a:hlinkClick r:id="" action="ppaction://noaction"/>
          </p:cNvPr>
          <p:cNvPicPr>
            <a:picLocks noChangeAspect="1"/>
          </p:cNvPicPr>
          <p:nvPr/>
        </p:nvPicPr>
        <p:blipFill>
          <a:blip r:embed="rId3"/>
          <a:stretch>
            <a:fillRect/>
          </a:stretch>
        </p:blipFill>
        <p:spPr>
          <a:xfrm>
            <a:off x="5922963" y="3657600"/>
            <a:ext cx="304800" cy="304800"/>
          </a:xfrm>
          <a:prstGeom prst="rect">
            <a:avLst/>
          </a:prstGeom>
          <a:noFill/>
          <a:ln w="9525">
            <a:noFill/>
          </a:ln>
        </p:spPr>
      </p:pic>
      <p:pic>
        <p:nvPicPr>
          <p:cNvPr id="54316" name="图片 54315" descr="0418">
            <a:hlinkClick r:id="" action="ppaction://noaction"/>
          </p:cNvPr>
          <p:cNvPicPr>
            <a:picLocks noChangeAspect="1"/>
          </p:cNvPicPr>
          <p:nvPr/>
        </p:nvPicPr>
        <p:blipFill>
          <a:blip r:embed="rId3"/>
          <a:stretch>
            <a:fillRect/>
          </a:stretch>
        </p:blipFill>
        <p:spPr>
          <a:xfrm>
            <a:off x="6140450" y="3284538"/>
            <a:ext cx="304800" cy="304800"/>
          </a:xfrm>
          <a:prstGeom prst="rect">
            <a:avLst/>
          </a:prstGeom>
          <a:noFill/>
          <a:ln w="9525">
            <a:noFill/>
          </a:ln>
        </p:spPr>
      </p:pic>
      <p:pic>
        <p:nvPicPr>
          <p:cNvPr id="54317" name="图片 54316" descr="0418">
            <a:hlinkClick r:id="" action="ppaction://noaction"/>
          </p:cNvPr>
          <p:cNvPicPr>
            <a:picLocks noChangeAspect="1"/>
          </p:cNvPicPr>
          <p:nvPr/>
        </p:nvPicPr>
        <p:blipFill>
          <a:blip r:embed="rId3"/>
          <a:stretch>
            <a:fillRect/>
          </a:stretch>
        </p:blipFill>
        <p:spPr>
          <a:xfrm>
            <a:off x="6931025" y="2819400"/>
            <a:ext cx="304800" cy="304800"/>
          </a:xfrm>
          <a:prstGeom prst="rect">
            <a:avLst/>
          </a:prstGeom>
          <a:noFill/>
          <a:ln w="9525">
            <a:noFill/>
          </a:ln>
        </p:spPr>
      </p:pic>
      <p:pic>
        <p:nvPicPr>
          <p:cNvPr id="54318" name="图片 54317" descr="0418">
            <a:hlinkClick r:id="" action="ppaction://noaction"/>
          </p:cNvPr>
          <p:cNvPicPr>
            <a:picLocks noChangeAspect="1"/>
          </p:cNvPicPr>
          <p:nvPr/>
        </p:nvPicPr>
        <p:blipFill>
          <a:blip r:embed="rId3"/>
          <a:stretch>
            <a:fillRect/>
          </a:stretch>
        </p:blipFill>
        <p:spPr>
          <a:xfrm>
            <a:off x="5219700" y="1989138"/>
            <a:ext cx="304800" cy="304800"/>
          </a:xfrm>
          <a:prstGeom prst="rect">
            <a:avLst/>
          </a:prstGeom>
          <a:noFill/>
          <a:ln w="9525">
            <a:noFill/>
          </a:ln>
        </p:spPr>
      </p:pic>
      <p:pic>
        <p:nvPicPr>
          <p:cNvPr id="54319" name="图片 54318" descr="0418">
            <a:hlinkClick r:id="" action="ppaction://noaction"/>
          </p:cNvPr>
          <p:cNvPicPr>
            <a:picLocks noChangeAspect="1"/>
          </p:cNvPicPr>
          <p:nvPr/>
        </p:nvPicPr>
        <p:blipFill>
          <a:blip r:embed="rId3"/>
          <a:stretch>
            <a:fillRect/>
          </a:stretch>
        </p:blipFill>
        <p:spPr>
          <a:xfrm>
            <a:off x="5635625" y="1052513"/>
            <a:ext cx="304800" cy="304800"/>
          </a:xfrm>
          <a:prstGeom prst="rect">
            <a:avLst/>
          </a:prstGeom>
          <a:noFill/>
          <a:ln w="9525">
            <a:noFill/>
          </a:ln>
        </p:spPr>
      </p:pic>
      <p:pic>
        <p:nvPicPr>
          <p:cNvPr id="54320" name="图片 54319" descr="0418">
            <a:hlinkClick r:id="" action="ppaction://noaction"/>
          </p:cNvPr>
          <p:cNvPicPr>
            <a:picLocks noChangeAspect="1"/>
          </p:cNvPicPr>
          <p:nvPr/>
        </p:nvPicPr>
        <p:blipFill>
          <a:blip r:embed="rId3"/>
          <a:stretch>
            <a:fillRect/>
          </a:stretch>
        </p:blipFill>
        <p:spPr>
          <a:xfrm>
            <a:off x="6140450" y="1341438"/>
            <a:ext cx="304800" cy="304800"/>
          </a:xfrm>
          <a:prstGeom prst="rect">
            <a:avLst/>
          </a:prstGeom>
          <a:noFill/>
          <a:ln w="9525">
            <a:noFill/>
          </a:ln>
        </p:spPr>
      </p:pic>
      <p:pic>
        <p:nvPicPr>
          <p:cNvPr id="54321" name="图片 54320" descr="0418">
            <a:hlinkClick r:id="" action="ppaction://noaction"/>
          </p:cNvPr>
          <p:cNvPicPr>
            <a:picLocks noChangeAspect="1"/>
          </p:cNvPicPr>
          <p:nvPr/>
        </p:nvPicPr>
        <p:blipFill>
          <a:blip r:embed="rId3"/>
          <a:stretch>
            <a:fillRect/>
          </a:stretch>
        </p:blipFill>
        <p:spPr>
          <a:xfrm>
            <a:off x="4914900" y="1773238"/>
            <a:ext cx="304800" cy="304800"/>
          </a:xfrm>
          <a:prstGeom prst="rect">
            <a:avLst/>
          </a:prstGeom>
          <a:noFill/>
          <a:ln w="9525">
            <a:noFill/>
          </a:ln>
        </p:spPr>
      </p:pic>
      <p:pic>
        <p:nvPicPr>
          <p:cNvPr id="54322" name="图片 54321" descr="0418">
            <a:hlinkClick r:id="" action="ppaction://noaction"/>
          </p:cNvPr>
          <p:cNvPicPr>
            <a:picLocks noChangeAspect="1"/>
          </p:cNvPicPr>
          <p:nvPr/>
        </p:nvPicPr>
        <p:blipFill>
          <a:blip r:embed="rId3"/>
          <a:stretch>
            <a:fillRect/>
          </a:stretch>
        </p:blipFill>
        <p:spPr>
          <a:xfrm>
            <a:off x="3995738" y="620713"/>
            <a:ext cx="304800" cy="304800"/>
          </a:xfrm>
          <a:prstGeom prst="rect">
            <a:avLst/>
          </a:prstGeom>
          <a:noFill/>
          <a:ln w="9525">
            <a:noFill/>
          </a:ln>
        </p:spPr>
      </p:pic>
      <p:pic>
        <p:nvPicPr>
          <p:cNvPr id="54323" name="图片 54322" descr="0418">
            <a:hlinkClick r:id="" action="ppaction://noaction"/>
          </p:cNvPr>
          <p:cNvPicPr>
            <a:picLocks noChangeAspect="1"/>
          </p:cNvPicPr>
          <p:nvPr/>
        </p:nvPicPr>
        <p:blipFill>
          <a:blip r:embed="rId3"/>
          <a:stretch>
            <a:fillRect/>
          </a:stretch>
        </p:blipFill>
        <p:spPr>
          <a:xfrm>
            <a:off x="4699000" y="1252538"/>
            <a:ext cx="304800" cy="304800"/>
          </a:xfrm>
          <a:prstGeom prst="rect">
            <a:avLst/>
          </a:prstGeom>
          <a:noFill/>
          <a:ln w="9525">
            <a:noFill/>
          </a:ln>
        </p:spPr>
      </p:pic>
      <p:pic>
        <p:nvPicPr>
          <p:cNvPr id="54324" name="图片 54323" descr="0418">
            <a:hlinkClick r:id="" action="ppaction://noaction"/>
          </p:cNvPr>
          <p:cNvPicPr>
            <a:picLocks noChangeAspect="1"/>
          </p:cNvPicPr>
          <p:nvPr/>
        </p:nvPicPr>
        <p:blipFill>
          <a:blip r:embed="rId3"/>
          <a:stretch>
            <a:fillRect/>
          </a:stretch>
        </p:blipFill>
        <p:spPr>
          <a:xfrm>
            <a:off x="8532813" y="6381750"/>
            <a:ext cx="304800" cy="304800"/>
          </a:xfrm>
          <a:prstGeom prst="rect">
            <a:avLst/>
          </a:prstGeom>
          <a:noFill/>
          <a:ln w="9525">
            <a:noFill/>
          </a:ln>
        </p:spPr>
      </p:pic>
      <p:sp>
        <p:nvSpPr>
          <p:cNvPr id="54325" name="文本框 54324"/>
          <p:cNvSpPr txBox="1"/>
          <p:nvPr/>
        </p:nvSpPr>
        <p:spPr>
          <a:xfrm>
            <a:off x="9109075" y="6284913"/>
            <a:ext cx="1314450" cy="460375"/>
          </a:xfrm>
          <a:prstGeom prst="rect">
            <a:avLst/>
          </a:prstGeom>
          <a:solidFill>
            <a:srgbClr val="6666FF"/>
          </a:solidFill>
          <a:ln w="9525">
            <a:noFill/>
          </a:ln>
        </p:spPr>
        <p:txBody>
          <a:bodyPr>
            <a:spAutoFit/>
          </a:bodyPr>
          <a:p>
            <a:pPr eaLnBrk="0" hangingPunct="0"/>
            <a:r>
              <a:rPr lang="zh-CN" altLang="en-US" sz="2400" dirty="0">
                <a:solidFill>
                  <a:srgbClr val="000099"/>
                </a:solidFill>
                <a:latin typeface="Times New Roman" panose="02020603050405020304" pitchFamily="18" charset="0"/>
                <a:ea typeface="宋体" panose="02010600030101010101" pitchFamily="2" charset="-122"/>
              </a:rPr>
              <a:t>面粉业</a:t>
            </a:r>
            <a:endParaRPr lang="zh-CN" altLang="en-US" sz="2400" dirty="0">
              <a:solidFill>
                <a:srgbClr val="000099"/>
              </a:solidFill>
              <a:latin typeface="Times New Roman" panose="02020603050405020304" pitchFamily="18" charset="0"/>
              <a:ea typeface="宋体" panose="02010600030101010101" pitchFamily="2" charset="-122"/>
            </a:endParaRPr>
          </a:p>
        </p:txBody>
      </p:sp>
      <p:sp>
        <p:nvSpPr>
          <p:cNvPr id="54326" name="文本框 54325"/>
          <p:cNvSpPr txBox="1"/>
          <p:nvPr/>
        </p:nvSpPr>
        <p:spPr>
          <a:xfrm>
            <a:off x="1520825" y="1752600"/>
            <a:ext cx="1763713" cy="768350"/>
          </a:xfrm>
          <a:prstGeom prst="rect">
            <a:avLst/>
          </a:prstGeom>
          <a:noFill/>
          <a:ln w="9525">
            <a:noFill/>
          </a:ln>
        </p:spPr>
        <p:txBody>
          <a:bodyPr>
            <a:spAutoFit/>
          </a:bodyPr>
          <a:p>
            <a:pPr marL="342900" indent="-342900">
              <a:spcBef>
                <a:spcPct val="50000"/>
              </a:spcBef>
              <a:buSzPct val="85000"/>
            </a:pPr>
            <a:r>
              <a:rPr lang="zh-CN" altLang="en-US" sz="4400" dirty="0">
                <a:solidFill>
                  <a:srgbClr val="FF0066"/>
                </a:solidFill>
                <a:latin typeface="华文彩云" pitchFamily="2" charset="-122"/>
                <a:ea typeface="华文彩云" pitchFamily="2" charset="-122"/>
              </a:rPr>
              <a:t>特点</a:t>
            </a:r>
            <a:r>
              <a:rPr lang="en-US" altLang="zh-CN" sz="4400" dirty="0">
                <a:solidFill>
                  <a:srgbClr val="FF0066"/>
                </a:solidFill>
                <a:latin typeface="华文彩云" pitchFamily="2" charset="-122"/>
                <a:ea typeface="华文彩云" pitchFamily="2" charset="-122"/>
              </a:rPr>
              <a:t>:</a:t>
            </a:r>
            <a:endParaRPr lang="en-US" altLang="zh-CN" sz="4400" dirty="0">
              <a:solidFill>
                <a:srgbClr val="FF0066"/>
              </a:solidFill>
              <a:latin typeface="华文彩云" pitchFamily="2" charset="-122"/>
              <a:ea typeface="华文彩云" pitchFamily="2" charset="-122"/>
            </a:endParaRPr>
          </a:p>
        </p:txBody>
      </p:sp>
      <p:sp>
        <p:nvSpPr>
          <p:cNvPr id="54327" name="文本框 54326"/>
          <p:cNvSpPr txBox="1"/>
          <p:nvPr/>
        </p:nvSpPr>
        <p:spPr>
          <a:xfrm>
            <a:off x="1520825" y="2667000"/>
            <a:ext cx="2317750" cy="583565"/>
          </a:xfrm>
          <a:prstGeom prst="rect">
            <a:avLst/>
          </a:prstGeom>
          <a:noFill/>
          <a:ln w="9525">
            <a:noFill/>
          </a:ln>
        </p:spPr>
        <p:txBody>
          <a:bodyPr>
            <a:spAutoFit/>
          </a:bodyPr>
          <a:p>
            <a:endParaRPr lang="zh-CN" altLang="en-US" sz="3200" dirty="0">
              <a:solidFill>
                <a:srgbClr val="0000FF"/>
              </a:solidFill>
              <a:latin typeface="Times New Roman" panose="02020603050405020304" pitchFamily="18" charset="0"/>
              <a:ea typeface="华文彩云" pitchFamily="2" charset="-122"/>
            </a:endParaRPr>
          </a:p>
        </p:txBody>
      </p:sp>
      <p:sp>
        <p:nvSpPr>
          <p:cNvPr id="54328" name="文本框 54327"/>
          <p:cNvSpPr txBox="1"/>
          <p:nvPr/>
        </p:nvSpPr>
        <p:spPr>
          <a:xfrm>
            <a:off x="1368425" y="0"/>
            <a:ext cx="7772400" cy="521970"/>
          </a:xfrm>
          <a:prstGeom prst="rect">
            <a:avLst/>
          </a:prstGeom>
          <a:solidFill>
            <a:srgbClr val="6666FF"/>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2800" dirty="0">
                <a:solidFill>
                  <a:schemeClr val="bg1"/>
                </a:solidFill>
                <a:latin typeface="Times New Roman" panose="02020603050405020304" pitchFamily="18" charset="0"/>
                <a:ea typeface="华文行楷" pitchFamily="2" charset="-122"/>
              </a:rPr>
              <a:t>材料</a:t>
            </a:r>
            <a:r>
              <a:rPr lang="en-US" altLang="zh-CN" sz="2800" dirty="0">
                <a:solidFill>
                  <a:schemeClr val="bg1"/>
                </a:solidFill>
                <a:latin typeface="Times New Roman" panose="02020603050405020304" pitchFamily="18" charset="0"/>
                <a:ea typeface="华文行楷" pitchFamily="2" charset="-122"/>
              </a:rPr>
              <a:t>3</a:t>
            </a:r>
            <a:r>
              <a:rPr lang="zh-CN" altLang="en-US" sz="2800" dirty="0">
                <a:solidFill>
                  <a:schemeClr val="bg1"/>
                </a:solidFill>
                <a:latin typeface="Times New Roman" panose="02020603050405020304" pitchFamily="18" charset="0"/>
                <a:ea typeface="华文行楷" pitchFamily="2" charset="-122"/>
              </a:rPr>
              <a:t>：中国民族资本主义企业分布图</a:t>
            </a:r>
            <a:endParaRPr lang="zh-CN" altLang="en-US" sz="2800" dirty="0">
              <a:solidFill>
                <a:schemeClr val="bg1"/>
              </a:solidFill>
              <a:latin typeface="Times New Roman" panose="02020603050405020304" pitchFamily="18" charset="0"/>
              <a:ea typeface="华文行楷" pitchFamily="2" charset="-122"/>
            </a:endParaRPr>
          </a:p>
        </p:txBody>
      </p:sp>
      <p:sp>
        <p:nvSpPr>
          <p:cNvPr id="54329" name="横卷形 54328"/>
          <p:cNvSpPr/>
          <p:nvPr/>
        </p:nvSpPr>
        <p:spPr>
          <a:xfrm>
            <a:off x="1368425" y="3505200"/>
            <a:ext cx="2057400" cy="1752600"/>
          </a:xfrm>
          <a:prstGeom prst="horizontalScroll">
            <a:avLst>
              <a:gd name="adj" fmla="val 12500"/>
            </a:avLst>
          </a:prstGeom>
          <a:noFill/>
          <a:ln w="57150" cap="flat" cmpd="sng">
            <a:solidFill>
              <a:srgbClr val="8B791D"/>
            </a:solidFill>
            <a:prstDash val="solid"/>
            <a:headEnd type="none" w="med" len="med"/>
            <a:tailEnd type="none" w="med" len="med"/>
          </a:ln>
        </p:spPr>
        <p:txBody>
          <a:bodyPr wrap="none" anchor="ctr"/>
          <a:p>
            <a:pPr algn="ctr"/>
            <a:r>
              <a:rPr lang="zh-CN" altLang="en-US" sz="3200" dirty="0">
                <a:solidFill>
                  <a:srgbClr val="0101FE"/>
                </a:solidFill>
                <a:latin typeface="Times New Roman" panose="02020603050405020304" pitchFamily="18" charset="0"/>
                <a:ea typeface="华文彩云" pitchFamily="2" charset="-122"/>
              </a:rPr>
              <a:t>沿海多、</a:t>
            </a:r>
            <a:endParaRPr lang="zh-CN" altLang="en-US" sz="3200" dirty="0">
              <a:solidFill>
                <a:srgbClr val="0101FE"/>
              </a:solidFill>
              <a:latin typeface="Times New Roman" panose="02020603050405020304" pitchFamily="18" charset="0"/>
              <a:ea typeface="华文彩云" pitchFamily="2" charset="-122"/>
            </a:endParaRPr>
          </a:p>
          <a:p>
            <a:pPr algn="ctr"/>
            <a:r>
              <a:rPr lang="zh-CN" altLang="en-US" sz="3200" dirty="0">
                <a:solidFill>
                  <a:srgbClr val="0101FE"/>
                </a:solidFill>
                <a:latin typeface="Times New Roman" panose="02020603050405020304" pitchFamily="18" charset="0"/>
                <a:ea typeface="华文彩云" pitchFamily="2" charset="-122"/>
              </a:rPr>
              <a:t>内地少</a:t>
            </a:r>
            <a:endParaRPr lang="zh-CN" altLang="en-US" sz="3200" dirty="0">
              <a:solidFill>
                <a:srgbClr val="0101FE"/>
              </a:solidFill>
              <a:latin typeface="Times New Roman" panose="02020603050405020304" pitchFamily="18" charset="0"/>
              <a:ea typeface="华文彩云" pitchFamily="2" charset="-122"/>
            </a:endParaRPr>
          </a:p>
          <a:p>
            <a:pPr algn="ctr"/>
            <a:endParaRPr lang="zh-CN" altLang="en-US" sz="2400" b="0" dirty="0">
              <a:solidFill>
                <a:srgbClr val="0101FE"/>
              </a:solidFill>
              <a:latin typeface="Times New Roman" panose="02020603050405020304" pitchFamily="18" charset="0"/>
              <a:ea typeface="宋体" panose="02010600030101010101" pitchFamily="2" charset="-122"/>
            </a:endParaRPr>
          </a:p>
        </p:txBody>
      </p:sp>
      <p:pic>
        <p:nvPicPr>
          <p:cNvPr id="54330" name="图片 54329" descr="lsfy50"/>
          <p:cNvPicPr>
            <a:picLocks noChangeAspect="1"/>
          </p:cNvPicPr>
          <p:nvPr/>
        </p:nvPicPr>
        <p:blipFill>
          <a:blip r:embed="rId4"/>
          <a:stretch>
            <a:fillRect/>
          </a:stretch>
        </p:blipFill>
        <p:spPr>
          <a:xfrm>
            <a:off x="9496425" y="6096000"/>
            <a:ext cx="812800" cy="812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326"/>
                                        </p:tgtEl>
                                        <p:attrNameLst>
                                          <p:attrName>style.visibility</p:attrName>
                                        </p:attrNameLst>
                                      </p:cBhvr>
                                      <p:to>
                                        <p:strVal val="visible"/>
                                      </p:to>
                                    </p:set>
                                    <p:anim calcmode="lin" valueType="num">
                                      <p:cBhvr additive="base">
                                        <p:cTn id="7" dur="500" fill="hold"/>
                                        <p:tgtEl>
                                          <p:spTgt spid="54326"/>
                                        </p:tgtEl>
                                        <p:attrNameLst>
                                          <p:attrName>ppt_x</p:attrName>
                                        </p:attrNameLst>
                                      </p:cBhvr>
                                      <p:tavLst>
                                        <p:tav tm="0">
                                          <p:val>
                                            <p:strVal val="0-#ppt_w/2"/>
                                          </p:val>
                                        </p:tav>
                                        <p:tav tm="100000">
                                          <p:val>
                                            <p:strVal val="#ppt_x"/>
                                          </p:val>
                                        </p:tav>
                                      </p:tavLst>
                                    </p:anim>
                                    <p:anim calcmode="lin" valueType="num">
                                      <p:cBhvr additive="base">
                                        <p:cTn id="8" dur="500" fill="hold"/>
                                        <p:tgtEl>
                                          <p:spTgt spid="543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329"/>
                                        </p:tgtEl>
                                        <p:attrNameLst>
                                          <p:attrName>style.visibility</p:attrName>
                                        </p:attrNameLst>
                                      </p:cBhvr>
                                      <p:to>
                                        <p:strVal val="visible"/>
                                      </p:to>
                                    </p:set>
                                    <p:anim calcmode="lin" valueType="num">
                                      <p:cBhvr additive="base">
                                        <p:cTn id="13" dur="500" fill="hold"/>
                                        <p:tgtEl>
                                          <p:spTgt spid="54329"/>
                                        </p:tgtEl>
                                        <p:attrNameLst>
                                          <p:attrName>ppt_x</p:attrName>
                                        </p:attrNameLst>
                                      </p:cBhvr>
                                      <p:tavLst>
                                        <p:tav tm="0">
                                          <p:val>
                                            <p:strVal val="#ppt_x"/>
                                          </p:val>
                                        </p:tav>
                                        <p:tav tm="100000">
                                          <p:val>
                                            <p:strVal val="#ppt_x"/>
                                          </p:val>
                                        </p:tav>
                                      </p:tavLst>
                                    </p:anim>
                                    <p:anim calcmode="lin" valueType="num">
                                      <p:cBhvr additive="base">
                                        <p:cTn id="14" dur="500" fill="hold"/>
                                        <p:tgtEl>
                                          <p:spTgt spid="54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6" grpId="0"/>
      <p:bldP spid="5432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框 55297"/>
          <p:cNvSpPr txBox="1"/>
          <p:nvPr/>
        </p:nvSpPr>
        <p:spPr>
          <a:xfrm>
            <a:off x="6656388" y="685800"/>
            <a:ext cx="3856037" cy="3723005"/>
          </a:xfrm>
          <a:prstGeom prst="rect">
            <a:avLst/>
          </a:prstGeom>
          <a:noFill/>
          <a:ln w="38100" cap="flat" cmpd="sng">
            <a:solidFill>
              <a:srgbClr val="8B791D"/>
            </a:solidFill>
            <a:prstDash val="solid"/>
            <a:miter/>
            <a:headEnd type="none" w="med" len="med"/>
            <a:tailEnd type="none" w="med" len="med"/>
          </a:ln>
        </p:spPr>
        <p:txBody>
          <a:bodyPr>
            <a:spAutoFit/>
          </a:bodyPr>
          <a:p>
            <a:r>
              <a:rPr lang="zh-CN" altLang="en-US" sz="3200" dirty="0">
                <a:latin typeface="Times New Roman" panose="02020603050405020304" pitchFamily="18" charset="0"/>
                <a:ea typeface="宋体" panose="02010600030101010101" pitchFamily="2" charset="-122"/>
              </a:rPr>
              <a:t>    近代民族工业在国民经济总产值中的比重</a:t>
            </a:r>
            <a:endParaRPr lang="zh-CN" altLang="en-US" sz="3200" dirty="0">
              <a:latin typeface="Times New Roman" panose="02020603050405020304" pitchFamily="18" charset="0"/>
              <a:ea typeface="宋体" panose="02010600030101010101" pitchFamily="2" charset="-122"/>
            </a:endParaRPr>
          </a:p>
          <a:p>
            <a:r>
              <a:rPr lang="zh-CN" altLang="en-US" sz="2800" dirty="0">
                <a:solidFill>
                  <a:srgbClr val="0000FF"/>
                </a:solidFill>
                <a:latin typeface="Times New Roman" panose="02020603050405020304" pitchFamily="18" charset="0"/>
                <a:ea typeface="宋体" panose="02010600030101010101" pitchFamily="2" charset="-122"/>
              </a:rPr>
              <a:t>    </a:t>
            </a:r>
            <a:endParaRPr lang="zh-CN" altLang="en-US" sz="2800" dirty="0">
              <a:solidFill>
                <a:srgbClr val="0000FF"/>
              </a:solidFill>
              <a:latin typeface="Times New Roman" panose="02020603050405020304" pitchFamily="18" charset="0"/>
              <a:ea typeface="宋体" panose="02010600030101010101" pitchFamily="2" charset="-122"/>
            </a:endParaRPr>
          </a:p>
          <a:p>
            <a:r>
              <a:rPr lang="zh-CN" altLang="en-US" sz="2800" dirty="0">
                <a:solidFill>
                  <a:srgbClr val="0000FF"/>
                </a:solidFill>
                <a:latin typeface="Times New Roman" panose="02020603050405020304" pitchFamily="18" charset="0"/>
                <a:ea typeface="宋体" panose="02010600030101010101" pitchFamily="2" charset="-122"/>
              </a:rPr>
              <a:t>     在抗日战争以前</a:t>
            </a:r>
            <a:r>
              <a:rPr lang="en-US" altLang="zh-CN" sz="2800" dirty="0">
                <a:solidFill>
                  <a:srgbClr val="0000FF"/>
                </a:solidFill>
                <a:latin typeface="Times New Roman" panose="02020603050405020304" pitchFamily="18" charset="0"/>
                <a:ea typeface="宋体" panose="02010600030101010101" pitchFamily="2" charset="-122"/>
              </a:rPr>
              <a:t>,</a:t>
            </a:r>
            <a:r>
              <a:rPr lang="zh-CN" altLang="en-US" sz="2800" dirty="0">
                <a:solidFill>
                  <a:srgbClr val="0000FF"/>
                </a:solidFill>
                <a:latin typeface="Times New Roman" panose="02020603050405020304" pitchFamily="18" charset="0"/>
                <a:ea typeface="宋体" panose="02010600030101010101" pitchFamily="2" charset="-122"/>
              </a:rPr>
              <a:t>近代工业大约占</a:t>
            </a:r>
            <a:r>
              <a:rPr lang="en-US" altLang="zh-CN" sz="2800" dirty="0">
                <a:solidFill>
                  <a:srgbClr val="FF0000"/>
                </a:solidFill>
                <a:latin typeface="Times New Roman" panose="02020603050405020304" pitchFamily="18" charset="0"/>
                <a:ea typeface="宋体" panose="02010600030101010101" pitchFamily="2" charset="-122"/>
              </a:rPr>
              <a:t>10%</a:t>
            </a:r>
            <a:r>
              <a:rPr lang="zh-CN" altLang="en-US" sz="2800" dirty="0">
                <a:solidFill>
                  <a:srgbClr val="0000FF"/>
                </a:solidFill>
                <a:latin typeface="Times New Roman" panose="02020603050405020304" pitchFamily="18" charset="0"/>
                <a:ea typeface="宋体" panose="02010600030101010101" pitchFamily="2" charset="-122"/>
              </a:rPr>
              <a:t>左右</a:t>
            </a:r>
            <a:r>
              <a:rPr lang="en-US" altLang="zh-CN" sz="2800" dirty="0">
                <a:solidFill>
                  <a:srgbClr val="0000FF"/>
                </a:solidFill>
                <a:latin typeface="Times New Roman" panose="02020603050405020304" pitchFamily="18" charset="0"/>
                <a:ea typeface="宋体" panose="02010600030101010101" pitchFamily="2" charset="-122"/>
              </a:rPr>
              <a:t>,</a:t>
            </a:r>
            <a:r>
              <a:rPr lang="zh-CN" altLang="en-US" sz="2800" dirty="0">
                <a:solidFill>
                  <a:srgbClr val="0000FF"/>
                </a:solidFill>
                <a:latin typeface="Times New Roman" panose="02020603050405020304" pitchFamily="18" charset="0"/>
                <a:ea typeface="宋体" panose="02010600030101010101" pitchFamily="2" charset="-122"/>
              </a:rPr>
              <a:t>农业和手工业大约占</a:t>
            </a:r>
            <a:r>
              <a:rPr lang="en-US" altLang="zh-CN" sz="2800" dirty="0">
                <a:solidFill>
                  <a:srgbClr val="FF0000"/>
                </a:solidFill>
                <a:latin typeface="Times New Roman" panose="02020603050405020304" pitchFamily="18" charset="0"/>
                <a:ea typeface="宋体" panose="02010600030101010101" pitchFamily="2" charset="-122"/>
              </a:rPr>
              <a:t>90%</a:t>
            </a:r>
            <a:r>
              <a:rPr lang="zh-CN" altLang="en-US" sz="2800" dirty="0">
                <a:solidFill>
                  <a:srgbClr val="0000FF"/>
                </a:solidFill>
                <a:latin typeface="Times New Roman" panose="02020603050405020304" pitchFamily="18" charset="0"/>
                <a:ea typeface="宋体" panose="02010600030101010101" pitchFamily="2" charset="-122"/>
              </a:rPr>
              <a:t>左右。</a:t>
            </a:r>
            <a:endParaRPr lang="zh-CN" altLang="en-US" sz="2400" b="0" dirty="0">
              <a:latin typeface="Times New Roman" panose="02020603050405020304" pitchFamily="18" charset="0"/>
              <a:ea typeface="宋体" panose="02010600030101010101" pitchFamily="2" charset="-122"/>
            </a:endParaRPr>
          </a:p>
        </p:txBody>
      </p:sp>
      <p:sp>
        <p:nvSpPr>
          <p:cNvPr id="55299" name="文本框 55298"/>
          <p:cNvSpPr txBox="1"/>
          <p:nvPr/>
        </p:nvSpPr>
        <p:spPr>
          <a:xfrm>
            <a:off x="6661150" y="2133600"/>
            <a:ext cx="3384550" cy="953135"/>
          </a:xfrm>
          <a:prstGeom prst="rect">
            <a:avLst/>
          </a:prstGeom>
          <a:noFill/>
          <a:ln w="9525">
            <a:noFill/>
          </a:ln>
        </p:spPr>
        <p:txBody>
          <a:bodyPr>
            <a:spAutoFit/>
          </a:bodyPr>
          <a:p>
            <a:endParaRPr lang="zh-CN" altLang="en-US" sz="2800" dirty="0">
              <a:solidFill>
                <a:srgbClr val="0000FF"/>
              </a:solidFill>
              <a:latin typeface="Times New Roman" panose="02020603050405020304" pitchFamily="18" charset="0"/>
              <a:ea typeface="宋体" panose="02010600030101010101" pitchFamily="2" charset="-122"/>
            </a:endParaRPr>
          </a:p>
          <a:p>
            <a:endParaRPr lang="zh-CN" altLang="en-US" sz="2800" dirty="0">
              <a:latin typeface="Times New Roman" panose="02020603050405020304" pitchFamily="18" charset="0"/>
              <a:ea typeface="宋体" panose="02010600030101010101" pitchFamily="2" charset="-122"/>
            </a:endParaRPr>
          </a:p>
        </p:txBody>
      </p:sp>
      <p:sp>
        <p:nvSpPr>
          <p:cNvPr id="55300" name="文本框 55299"/>
          <p:cNvSpPr txBox="1"/>
          <p:nvPr/>
        </p:nvSpPr>
        <p:spPr>
          <a:xfrm>
            <a:off x="1368425" y="0"/>
            <a:ext cx="5181600" cy="5446395"/>
          </a:xfrm>
          <a:prstGeom prst="rect">
            <a:avLst/>
          </a:prstGeom>
          <a:noFill/>
          <a:ln w="38100" cap="flat" cmpd="sng">
            <a:solidFill>
              <a:srgbClr val="8B791D"/>
            </a:solidFill>
            <a:prstDash val="solid"/>
            <a:miter/>
            <a:headEnd type="none" w="med" len="med"/>
            <a:tailEnd type="none" w="med" len="med"/>
          </a:ln>
        </p:spPr>
        <p:txBody>
          <a:bodyPr>
            <a:spAutoFit/>
          </a:bodyPr>
          <a:p>
            <a:r>
              <a:rPr lang="zh-CN" altLang="en-US" sz="2800" dirty="0">
                <a:solidFill>
                  <a:srgbClr val="FF0000"/>
                </a:solidFill>
                <a:latin typeface="Times New Roman" panose="02020603050405020304" pitchFamily="18" charset="0"/>
                <a:ea typeface="宋体" panose="02010600030101010101" pitchFamily="2" charset="-122"/>
              </a:rPr>
              <a:t>材料</a:t>
            </a:r>
            <a:r>
              <a:rPr lang="en-US" altLang="zh-CN" sz="2800" dirty="0">
                <a:solidFill>
                  <a:srgbClr val="FF0000"/>
                </a:solidFill>
                <a:latin typeface="Times New Roman" panose="02020603050405020304" pitchFamily="18" charset="0"/>
                <a:ea typeface="宋体" panose="02010600030101010101" pitchFamily="2" charset="-122"/>
              </a:rPr>
              <a:t>4</a:t>
            </a:r>
            <a:r>
              <a:rPr lang="zh-CN" altLang="en-US" sz="2800" dirty="0">
                <a:solidFill>
                  <a:srgbClr val="FF0000"/>
                </a:solidFill>
                <a:latin typeface="Times New Roman" panose="02020603050405020304" pitchFamily="18" charset="0"/>
                <a:ea typeface="宋体" panose="02010600030101010101" pitchFamily="2" charset="-122"/>
              </a:rPr>
              <a:t>：</a:t>
            </a:r>
            <a:r>
              <a:rPr lang="en-US" altLang="zh-CN" sz="2800" dirty="0">
                <a:solidFill>
                  <a:srgbClr val="FF0000"/>
                </a:solidFill>
                <a:latin typeface="Times New Roman" panose="02020603050405020304" pitchFamily="18" charset="0"/>
                <a:ea typeface="楷体" panose="02010609060101010101" pitchFamily="49" charset="-122"/>
              </a:rPr>
              <a:t>19</a:t>
            </a:r>
            <a:r>
              <a:rPr lang="zh-CN" altLang="en-US" sz="2800" dirty="0">
                <a:solidFill>
                  <a:srgbClr val="FF0000"/>
                </a:solidFill>
                <a:latin typeface="Times New Roman" panose="02020603050405020304" pitchFamily="18" charset="0"/>
                <a:ea typeface="楷体" panose="02010609060101010101" pitchFamily="49" charset="-122"/>
              </a:rPr>
              <a:t>世纪</a:t>
            </a:r>
            <a:r>
              <a:rPr lang="en-US" altLang="zh-CN" sz="2800" dirty="0">
                <a:solidFill>
                  <a:srgbClr val="FF0000"/>
                </a:solidFill>
                <a:latin typeface="Times New Roman" panose="02020603050405020304" pitchFamily="18" charset="0"/>
                <a:ea typeface="楷体" panose="02010609060101010101" pitchFamily="49" charset="-122"/>
              </a:rPr>
              <a:t>60</a:t>
            </a:r>
            <a:r>
              <a:rPr lang="zh-CN" altLang="en-US" sz="2800" dirty="0">
                <a:solidFill>
                  <a:srgbClr val="FF0000"/>
                </a:solidFill>
                <a:latin typeface="Times New Roman" panose="02020603050405020304" pitchFamily="18" charset="0"/>
                <a:ea typeface="楷体" panose="02010609060101010101" pitchFamily="49" charset="-122"/>
              </a:rPr>
              <a:t>年代和</a:t>
            </a:r>
            <a:r>
              <a:rPr lang="en-US" altLang="zh-CN" sz="2800" dirty="0">
                <a:solidFill>
                  <a:srgbClr val="FF0000"/>
                </a:solidFill>
                <a:latin typeface="Times New Roman" panose="02020603050405020304" pitchFamily="18" charset="0"/>
                <a:ea typeface="楷体" panose="02010609060101010101" pitchFamily="49" charset="-122"/>
              </a:rPr>
              <a:t>20</a:t>
            </a:r>
            <a:r>
              <a:rPr lang="zh-CN" altLang="en-US" sz="3200" dirty="0">
                <a:solidFill>
                  <a:srgbClr val="FF0000"/>
                </a:solidFill>
                <a:latin typeface="Times New Roman" panose="02020603050405020304" pitchFamily="18" charset="0"/>
                <a:ea typeface="楷体" panose="02010609060101010101" pitchFamily="49" charset="-122"/>
              </a:rPr>
              <a:t>世纪</a:t>
            </a:r>
            <a:r>
              <a:rPr lang="zh-CN" altLang="en-US" sz="2800" dirty="0">
                <a:solidFill>
                  <a:srgbClr val="FF0000"/>
                </a:solidFill>
                <a:latin typeface="Times New Roman" panose="02020603050405020304" pitchFamily="18" charset="0"/>
                <a:ea typeface="楷体" panose="02010609060101010101" pitchFamily="49" charset="-122"/>
              </a:rPr>
              <a:t>初我国轻重工业所占比重图</a:t>
            </a:r>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endParaRPr lang="zh-CN" altLang="en-US" sz="2800" dirty="0">
              <a:solidFill>
                <a:srgbClr val="FF0000"/>
              </a:solidFill>
              <a:latin typeface="Times New Roman" panose="02020603050405020304" pitchFamily="18" charset="0"/>
              <a:ea typeface="楷体" panose="02010609060101010101" pitchFamily="49" charset="-122"/>
            </a:endParaRPr>
          </a:p>
          <a:p>
            <a:r>
              <a:rPr lang="zh-CN" altLang="en-US" sz="2800" dirty="0">
                <a:solidFill>
                  <a:srgbClr val="FF0000"/>
                </a:solidFill>
                <a:latin typeface="Times New Roman" panose="02020603050405020304" pitchFamily="18" charset="0"/>
                <a:ea typeface="宋体" panose="02010600030101010101" pitchFamily="2" charset="-122"/>
              </a:rPr>
              <a:t> </a:t>
            </a:r>
            <a:endParaRPr lang="zh-CN" altLang="en-US" sz="2800" dirty="0">
              <a:solidFill>
                <a:srgbClr val="FF0000"/>
              </a:solidFill>
              <a:latin typeface="Times New Roman" panose="02020603050405020304" pitchFamily="18" charset="0"/>
              <a:ea typeface="宋体" panose="02010600030101010101" pitchFamily="2" charset="-122"/>
            </a:endParaRPr>
          </a:p>
          <a:p>
            <a:pPr>
              <a:spcBef>
                <a:spcPct val="50000"/>
              </a:spcBef>
            </a:pPr>
            <a:endParaRPr lang="zh-CN" altLang="en-US" sz="2400" b="0" dirty="0">
              <a:latin typeface="Times New Roman" panose="02020603050405020304" pitchFamily="18" charset="0"/>
              <a:ea typeface="宋体" panose="02010600030101010101" pitchFamily="2" charset="-122"/>
            </a:endParaRPr>
          </a:p>
        </p:txBody>
      </p:sp>
      <p:pic>
        <p:nvPicPr>
          <p:cNvPr id="55301" name="图片 55300" descr="HWOCRTEMP_ROC230"/>
          <p:cNvPicPr>
            <a:picLocks noChangeAspect="1"/>
          </p:cNvPicPr>
          <p:nvPr/>
        </p:nvPicPr>
        <p:blipFill>
          <a:blip r:embed="rId1"/>
          <a:stretch>
            <a:fillRect/>
          </a:stretch>
        </p:blipFill>
        <p:spPr>
          <a:xfrm>
            <a:off x="1368425" y="1066800"/>
            <a:ext cx="5105400" cy="4313238"/>
          </a:xfrm>
          <a:prstGeom prst="rect">
            <a:avLst/>
          </a:prstGeom>
          <a:noFill/>
          <a:ln w="9525">
            <a:noFill/>
          </a:ln>
        </p:spPr>
      </p:pic>
      <p:sp>
        <p:nvSpPr>
          <p:cNvPr id="55302" name="云形标注 55301"/>
          <p:cNvSpPr/>
          <p:nvPr/>
        </p:nvSpPr>
        <p:spPr>
          <a:xfrm>
            <a:off x="1368425" y="5562600"/>
            <a:ext cx="5486400" cy="1066800"/>
          </a:xfrm>
          <a:prstGeom prst="cloudCallout">
            <a:avLst>
              <a:gd name="adj1" fmla="val 17245"/>
              <a:gd name="adj2" fmla="val -79167"/>
            </a:avLst>
          </a:prstGeom>
          <a:solidFill>
            <a:srgbClr val="FFCC99"/>
          </a:solidFill>
          <a:ln w="9525" cap="flat" cmpd="sng">
            <a:solidFill>
              <a:schemeClr val="tx1"/>
            </a:solidFill>
            <a:prstDash val="solid"/>
            <a:headEnd type="none" w="med" len="med"/>
            <a:tailEnd type="none" w="med" len="med"/>
          </a:ln>
        </p:spPr>
        <p:txBody>
          <a:bodyPr/>
          <a:p>
            <a:pPr algn="ctr"/>
            <a:endParaRPr lang="zh-CN" altLang="en-US" sz="3200" dirty="0">
              <a:solidFill>
                <a:srgbClr val="FF0066"/>
              </a:solidFill>
              <a:latin typeface="文鼎中隶P" pitchFamily="2" charset="-122"/>
              <a:ea typeface="文鼎中隶P" pitchFamily="2" charset="-122"/>
            </a:endParaRPr>
          </a:p>
        </p:txBody>
      </p:sp>
      <p:sp>
        <p:nvSpPr>
          <p:cNvPr id="55303" name="文本框 55302"/>
          <p:cNvSpPr txBox="1"/>
          <p:nvPr/>
        </p:nvSpPr>
        <p:spPr>
          <a:xfrm>
            <a:off x="1597025" y="5715000"/>
            <a:ext cx="4724400" cy="1137285"/>
          </a:xfrm>
          <a:prstGeom prst="rect">
            <a:avLst/>
          </a:prstGeom>
          <a:noFill/>
          <a:ln w="9525">
            <a:noFill/>
          </a:ln>
        </p:spPr>
        <p:txBody>
          <a:bodyPr>
            <a:spAutoFit/>
          </a:bodyPr>
          <a:p>
            <a:pPr algn="ctr"/>
            <a:r>
              <a:rPr lang="zh-CN" altLang="en-US" sz="3200" dirty="0">
                <a:solidFill>
                  <a:srgbClr val="FF0000"/>
                </a:solidFill>
                <a:latin typeface="文鼎中隶P" pitchFamily="2" charset="-122"/>
                <a:ea typeface="文鼎中隶P" pitchFamily="2" charset="-122"/>
              </a:rPr>
              <a:t>特点</a:t>
            </a:r>
            <a:r>
              <a:rPr lang="en-US" altLang="zh-CN" sz="3200" dirty="0">
                <a:solidFill>
                  <a:srgbClr val="FF0000"/>
                </a:solidFill>
                <a:latin typeface="文鼎中隶P" pitchFamily="2" charset="-122"/>
                <a:ea typeface="文鼎中隶P" pitchFamily="2" charset="-122"/>
              </a:rPr>
              <a:t>:</a:t>
            </a:r>
            <a:r>
              <a:rPr lang="zh-CN" altLang="en-US" sz="3200" dirty="0">
                <a:solidFill>
                  <a:srgbClr val="FF0066"/>
                </a:solidFill>
                <a:latin typeface="文鼎中隶P" pitchFamily="2" charset="-122"/>
                <a:ea typeface="文鼎中隶P" pitchFamily="2" charset="-122"/>
              </a:rPr>
              <a:t>轻工多、重工少</a:t>
            </a:r>
            <a:endParaRPr lang="zh-CN" altLang="en-US" sz="3200" dirty="0">
              <a:solidFill>
                <a:srgbClr val="FF0066"/>
              </a:solidFill>
              <a:latin typeface="文鼎中隶P" pitchFamily="2" charset="-122"/>
              <a:ea typeface="文鼎中隶P" pitchFamily="2" charset="-122"/>
            </a:endParaRPr>
          </a:p>
          <a:p>
            <a:pPr>
              <a:spcBef>
                <a:spcPct val="50000"/>
              </a:spcBef>
            </a:pPr>
            <a:endParaRPr lang="zh-CN" altLang="en-US" sz="2400" b="0" dirty="0">
              <a:latin typeface="Times New Roman" panose="02020603050405020304" pitchFamily="18" charset="0"/>
              <a:ea typeface="宋体" panose="02010600030101010101" pitchFamily="2" charset="-122"/>
            </a:endParaRPr>
          </a:p>
        </p:txBody>
      </p:sp>
      <p:sp>
        <p:nvSpPr>
          <p:cNvPr id="55304" name="椭圆形标注 55303"/>
          <p:cNvSpPr/>
          <p:nvPr/>
        </p:nvSpPr>
        <p:spPr>
          <a:xfrm>
            <a:off x="6931025" y="4419600"/>
            <a:ext cx="3200400" cy="2057400"/>
          </a:xfrm>
          <a:prstGeom prst="wedgeEllipseCallout">
            <a:avLst>
              <a:gd name="adj1" fmla="val 52231"/>
              <a:gd name="adj2" fmla="val -49769"/>
            </a:avLst>
          </a:prstGeom>
          <a:solidFill>
            <a:srgbClr val="FFFFCC"/>
          </a:solidFill>
          <a:ln w="9525" cap="flat" cmpd="sng">
            <a:solidFill>
              <a:schemeClr val="tx1"/>
            </a:solidFill>
            <a:prstDash val="solid"/>
            <a:miter/>
            <a:headEnd type="none" w="med" len="med"/>
            <a:tailEnd type="none" w="med" len="med"/>
          </a:ln>
        </p:spPr>
        <p:txBody>
          <a:bodyPr/>
          <a:p>
            <a:pPr algn="ctr"/>
            <a:endParaRPr lang="zh-CN" altLang="en-US" sz="2400" b="0" dirty="0">
              <a:latin typeface="Times New Roman" panose="02020603050405020304" pitchFamily="18" charset="0"/>
              <a:ea typeface="宋体" panose="02010600030101010101" pitchFamily="2" charset="-122"/>
            </a:endParaRPr>
          </a:p>
        </p:txBody>
      </p:sp>
      <p:sp>
        <p:nvSpPr>
          <p:cNvPr id="55305" name="文本框 55304"/>
          <p:cNvSpPr txBox="1"/>
          <p:nvPr/>
        </p:nvSpPr>
        <p:spPr>
          <a:xfrm>
            <a:off x="7007225" y="4495800"/>
            <a:ext cx="3181350" cy="1938020"/>
          </a:xfrm>
          <a:prstGeom prst="rect">
            <a:avLst/>
          </a:prstGeom>
          <a:noFill/>
          <a:ln w="9525">
            <a:noFill/>
          </a:ln>
        </p:spPr>
        <p:txBody>
          <a:bodyPr>
            <a:spAutoFit/>
          </a:bodyPr>
          <a:p>
            <a:r>
              <a:rPr lang="zh-CN" altLang="en-US" sz="4000" dirty="0">
                <a:solidFill>
                  <a:srgbClr val="FF0000"/>
                </a:solidFill>
                <a:latin typeface="方正姚体" pitchFamily="2" charset="-122"/>
                <a:ea typeface="方正姚体" pitchFamily="2" charset="-122"/>
              </a:rPr>
              <a:t>特点</a:t>
            </a:r>
            <a:r>
              <a:rPr lang="en-US" altLang="zh-CN" sz="4000" dirty="0">
                <a:solidFill>
                  <a:srgbClr val="FF0000"/>
                </a:solidFill>
                <a:latin typeface="方正姚体" pitchFamily="2" charset="-122"/>
                <a:ea typeface="方正姚体" pitchFamily="2" charset="-122"/>
              </a:rPr>
              <a:t>:</a:t>
            </a:r>
            <a:endParaRPr lang="en-US" altLang="zh-CN" sz="4000" dirty="0">
              <a:solidFill>
                <a:srgbClr val="FF0000"/>
              </a:solidFill>
              <a:latin typeface="方正姚体" pitchFamily="2" charset="-122"/>
              <a:ea typeface="方正姚体" pitchFamily="2" charset="-122"/>
            </a:endParaRPr>
          </a:p>
          <a:p>
            <a:r>
              <a:rPr lang="en-US" altLang="zh-CN" sz="4000" dirty="0">
                <a:solidFill>
                  <a:srgbClr val="0000FF"/>
                </a:solidFill>
                <a:latin typeface="方正姚体" pitchFamily="2" charset="-122"/>
                <a:ea typeface="方正姚体" pitchFamily="2" charset="-122"/>
              </a:rPr>
              <a:t>   </a:t>
            </a:r>
            <a:r>
              <a:rPr lang="zh-CN" altLang="en-US" sz="4000" dirty="0">
                <a:solidFill>
                  <a:srgbClr val="0000FF"/>
                </a:solidFill>
                <a:latin typeface="方正姚体" pitchFamily="2" charset="-122"/>
                <a:ea typeface="方正姚体" pitchFamily="2" charset="-122"/>
              </a:rPr>
              <a:t>经济中工业比重小</a:t>
            </a:r>
            <a:endParaRPr lang="zh-CN" altLang="en-US" sz="4000" dirty="0">
              <a:solidFill>
                <a:srgbClr val="0000FF"/>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0-#ppt_w/2"/>
                                          </p:val>
                                        </p:tav>
                                        <p:tav tm="100000">
                                          <p:val>
                                            <p:strVal val="#ppt_x"/>
                                          </p:val>
                                        </p:tav>
                                      </p:tavLst>
                                    </p:anim>
                                    <p:anim calcmode="lin" valueType="num">
                                      <p:cBhvr additive="base">
                                        <p:cTn id="14"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anim calcmode="lin" valueType="num">
                                      <p:cBhvr additive="base">
                                        <p:cTn id="19" dur="500" fill="hold"/>
                                        <p:tgtEl>
                                          <p:spTgt spid="55302"/>
                                        </p:tgtEl>
                                        <p:attrNameLst>
                                          <p:attrName>ppt_x</p:attrName>
                                        </p:attrNameLst>
                                      </p:cBhvr>
                                      <p:tavLst>
                                        <p:tav tm="0">
                                          <p:val>
                                            <p:strVal val="0-#ppt_w/2"/>
                                          </p:val>
                                        </p:tav>
                                        <p:tav tm="100000">
                                          <p:val>
                                            <p:strVal val="#ppt_x"/>
                                          </p:val>
                                        </p:tav>
                                      </p:tavLst>
                                    </p:anim>
                                    <p:anim calcmode="lin" valueType="num">
                                      <p:cBhvr additive="base">
                                        <p:cTn id="20"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3"/>
                                        </p:tgtEl>
                                        <p:attrNameLst>
                                          <p:attrName>style.visibility</p:attrName>
                                        </p:attrNameLst>
                                      </p:cBhvr>
                                      <p:to>
                                        <p:strVal val="visible"/>
                                      </p:to>
                                    </p:set>
                                    <p:anim calcmode="lin" valueType="num">
                                      <p:cBhvr additive="base">
                                        <p:cTn id="25" dur="500" fill="hold"/>
                                        <p:tgtEl>
                                          <p:spTgt spid="55303"/>
                                        </p:tgtEl>
                                        <p:attrNameLst>
                                          <p:attrName>ppt_x</p:attrName>
                                        </p:attrNameLst>
                                      </p:cBhvr>
                                      <p:tavLst>
                                        <p:tav tm="0">
                                          <p:val>
                                            <p:strVal val="0-#ppt_w/2"/>
                                          </p:val>
                                        </p:tav>
                                        <p:tav tm="100000">
                                          <p:val>
                                            <p:strVal val="#ppt_x"/>
                                          </p:val>
                                        </p:tav>
                                      </p:tavLst>
                                    </p:anim>
                                    <p:anim calcmode="lin" valueType="num">
                                      <p:cBhvr additive="base">
                                        <p:cTn id="26"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298"/>
                                        </p:tgtEl>
                                        <p:attrNameLst>
                                          <p:attrName>style.visibility</p:attrName>
                                        </p:attrNameLst>
                                      </p:cBhvr>
                                      <p:to>
                                        <p:strVal val="visible"/>
                                      </p:to>
                                    </p:set>
                                    <p:anim calcmode="lin" valueType="num">
                                      <p:cBhvr additive="base">
                                        <p:cTn id="31" dur="500" fill="hold"/>
                                        <p:tgtEl>
                                          <p:spTgt spid="55298"/>
                                        </p:tgtEl>
                                        <p:attrNameLst>
                                          <p:attrName>ppt_x</p:attrName>
                                        </p:attrNameLst>
                                      </p:cBhvr>
                                      <p:tavLst>
                                        <p:tav tm="0">
                                          <p:val>
                                            <p:strVal val="0-#ppt_w/2"/>
                                          </p:val>
                                        </p:tav>
                                        <p:tav tm="100000">
                                          <p:val>
                                            <p:strVal val="#ppt_x"/>
                                          </p:val>
                                        </p:tav>
                                      </p:tavLst>
                                    </p:anim>
                                    <p:anim calcmode="lin" valueType="num">
                                      <p:cBhvr additive="base">
                                        <p:cTn id="32" dur="5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4"/>
                                        </p:tgtEl>
                                        <p:attrNameLst>
                                          <p:attrName>style.visibility</p:attrName>
                                        </p:attrNameLst>
                                      </p:cBhvr>
                                      <p:to>
                                        <p:strVal val="visible"/>
                                      </p:to>
                                    </p:set>
                                    <p:anim calcmode="lin" valueType="num">
                                      <p:cBhvr additive="base">
                                        <p:cTn id="37" dur="500" fill="hold"/>
                                        <p:tgtEl>
                                          <p:spTgt spid="55304"/>
                                        </p:tgtEl>
                                        <p:attrNameLst>
                                          <p:attrName>ppt_x</p:attrName>
                                        </p:attrNameLst>
                                      </p:cBhvr>
                                      <p:tavLst>
                                        <p:tav tm="0">
                                          <p:val>
                                            <p:strVal val="0-#ppt_w/2"/>
                                          </p:val>
                                        </p:tav>
                                        <p:tav tm="100000">
                                          <p:val>
                                            <p:strVal val="#ppt_x"/>
                                          </p:val>
                                        </p:tav>
                                      </p:tavLst>
                                    </p:anim>
                                    <p:anim calcmode="lin" valueType="num">
                                      <p:cBhvr additive="base">
                                        <p:cTn id="38"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5305"/>
                                        </p:tgtEl>
                                        <p:attrNameLst>
                                          <p:attrName>style.visibility</p:attrName>
                                        </p:attrNameLst>
                                      </p:cBhvr>
                                      <p:to>
                                        <p:strVal val="visible"/>
                                      </p:to>
                                    </p:set>
                                    <p:anim calcmode="lin" valueType="num">
                                      <p:cBhvr additive="base">
                                        <p:cTn id="43" dur="500" fill="hold"/>
                                        <p:tgtEl>
                                          <p:spTgt spid="55305"/>
                                        </p:tgtEl>
                                        <p:attrNameLst>
                                          <p:attrName>ppt_x</p:attrName>
                                        </p:attrNameLst>
                                      </p:cBhvr>
                                      <p:tavLst>
                                        <p:tav tm="0">
                                          <p:val>
                                            <p:strVal val="0-#ppt_w/2"/>
                                          </p:val>
                                        </p:tav>
                                        <p:tav tm="100000">
                                          <p:val>
                                            <p:strVal val="#ppt_x"/>
                                          </p:val>
                                        </p:tav>
                                      </p:tavLst>
                                    </p:anim>
                                    <p:anim calcmode="lin" valueType="num">
                                      <p:cBhvr additive="base">
                                        <p:cTn id="44"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ldLvl="0" animBg="1"/>
      <p:bldP spid="55300" grpId="0" bldLvl="0" animBg="1"/>
      <p:bldP spid="55302" grpId="0" bldLvl="0" animBg="1"/>
      <p:bldP spid="55303" grpId="0"/>
      <p:bldP spid="55304" grpId="0" bldLvl="0" animBg="1"/>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框 56321"/>
          <p:cNvSpPr txBox="1"/>
          <p:nvPr/>
        </p:nvSpPr>
        <p:spPr>
          <a:xfrm>
            <a:off x="1065213" y="762000"/>
            <a:ext cx="6812280" cy="645160"/>
          </a:xfrm>
          <a:prstGeom prst="rect">
            <a:avLst/>
          </a:prstGeom>
          <a:noFill/>
          <a:ln w="9525">
            <a:noFill/>
          </a:ln>
        </p:spPr>
        <p:txBody>
          <a:bodyPr wrap="none" anchor="t">
            <a:spAutoFit/>
          </a:bodyPr>
          <a:p>
            <a:r>
              <a:rPr lang="zh-CN" altLang="en-US" sz="3600" dirty="0">
                <a:solidFill>
                  <a:srgbClr val="0000FF"/>
                </a:solidFill>
                <a:effectLst>
                  <a:outerShdw blurRad="38100" dist="38100" dir="2700000">
                    <a:srgbClr val="000000"/>
                  </a:outerShdw>
                </a:effectLst>
                <a:latin typeface="华文中宋" pitchFamily="2" charset="-122"/>
                <a:ea typeface="华文中宋" pitchFamily="2" charset="-122"/>
              </a:rPr>
              <a:t>    近代民族工业发展的特点有</a:t>
            </a:r>
            <a:r>
              <a:rPr lang="en-US" altLang="zh-CN" sz="3600" dirty="0">
                <a:solidFill>
                  <a:srgbClr val="0000FF"/>
                </a:solidFill>
                <a:effectLst>
                  <a:outerShdw blurRad="38100" dist="38100" dir="2700000">
                    <a:srgbClr val="000000"/>
                  </a:outerShdw>
                </a:effectLst>
                <a:latin typeface="华文中宋" pitchFamily="2" charset="-122"/>
                <a:ea typeface="华文中宋" pitchFamily="2" charset="-122"/>
              </a:rPr>
              <a:t>:</a:t>
            </a:r>
            <a:endParaRPr lang="en-US" altLang="zh-CN" sz="3600" dirty="0">
              <a:solidFill>
                <a:srgbClr val="0000FF"/>
              </a:solidFill>
              <a:effectLst>
                <a:outerShdw blurRad="38100" dist="38100" dir="2700000">
                  <a:srgbClr val="000000"/>
                </a:outerShdw>
              </a:effectLst>
              <a:latin typeface="华文中宋" pitchFamily="2" charset="-122"/>
              <a:ea typeface="华文中宋" pitchFamily="2" charset="-122"/>
            </a:endParaRPr>
          </a:p>
        </p:txBody>
      </p:sp>
      <p:sp>
        <p:nvSpPr>
          <p:cNvPr id="56323" name="文本框 56322"/>
          <p:cNvSpPr txBox="1"/>
          <p:nvPr/>
        </p:nvSpPr>
        <p:spPr>
          <a:xfrm>
            <a:off x="2054225" y="1752600"/>
            <a:ext cx="2494280" cy="521970"/>
          </a:xfrm>
          <a:prstGeom prst="rect">
            <a:avLst/>
          </a:prstGeom>
          <a:noFill/>
          <a:ln w="9525">
            <a:noFill/>
          </a:ln>
        </p:spPr>
        <p:txBody>
          <a:bodyPr wrap="none" anchor="t">
            <a:spAutoFit/>
          </a:bodyPr>
          <a:p>
            <a:pPr eaLnBrk="0" hangingPunct="0"/>
            <a:r>
              <a:rPr lang="en-US" altLang="zh-CN" sz="2800" dirty="0">
                <a:solidFill>
                  <a:srgbClr val="FF3300"/>
                </a:solidFill>
                <a:effectLst>
                  <a:outerShdw blurRad="38100" dist="38100" dir="2700000">
                    <a:srgbClr val="000000"/>
                  </a:outerShdw>
                </a:effectLst>
                <a:latin typeface="华文中宋" pitchFamily="2" charset="-122"/>
                <a:ea typeface="华文中宋" pitchFamily="2" charset="-122"/>
              </a:rPr>
              <a:t>1</a:t>
            </a:r>
            <a:r>
              <a:rPr lang="zh-CN" altLang="en-US" sz="2800" dirty="0">
                <a:solidFill>
                  <a:srgbClr val="FF3300"/>
                </a:solidFill>
                <a:effectLst>
                  <a:outerShdw blurRad="38100" dist="38100" dir="2700000">
                    <a:srgbClr val="000000"/>
                  </a:outerShdw>
                </a:effectLst>
                <a:latin typeface="华文中宋" pitchFamily="2" charset="-122"/>
                <a:ea typeface="华文中宋" pitchFamily="2" charset="-122"/>
              </a:rPr>
              <a:t>、发展不均衡</a:t>
            </a:r>
            <a:endParaRPr lang="zh-CN" altLang="en-US" sz="2800" dirty="0">
              <a:solidFill>
                <a:srgbClr val="FF3300"/>
              </a:solidFill>
              <a:effectLst>
                <a:outerShdw blurRad="38100" dist="38100" dir="2700000">
                  <a:srgbClr val="000000"/>
                </a:outerShdw>
              </a:effectLst>
              <a:latin typeface="华文中宋" pitchFamily="2" charset="-122"/>
              <a:ea typeface="华文中宋" pitchFamily="2" charset="-122"/>
            </a:endParaRPr>
          </a:p>
        </p:txBody>
      </p:sp>
      <p:sp>
        <p:nvSpPr>
          <p:cNvPr id="56324" name="文本框 56323"/>
          <p:cNvSpPr txBox="1"/>
          <p:nvPr/>
        </p:nvSpPr>
        <p:spPr>
          <a:xfrm>
            <a:off x="2130425" y="2514600"/>
            <a:ext cx="5516563" cy="521970"/>
          </a:xfrm>
          <a:prstGeom prst="rect">
            <a:avLst/>
          </a:prstGeom>
          <a:noFill/>
          <a:ln w="9525">
            <a:noFill/>
          </a:ln>
        </p:spPr>
        <p:txBody>
          <a:bodyPr>
            <a:spAutoFit/>
          </a:bodyPr>
          <a:p>
            <a:pPr eaLnBrk="0" hangingPunct="0"/>
            <a:r>
              <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rPr>
              <a:t>①集中于沿海地区</a:t>
            </a:r>
            <a:endPar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endParaRPr>
          </a:p>
        </p:txBody>
      </p:sp>
      <p:sp>
        <p:nvSpPr>
          <p:cNvPr id="56325" name="文本框 56324"/>
          <p:cNvSpPr txBox="1"/>
          <p:nvPr/>
        </p:nvSpPr>
        <p:spPr>
          <a:xfrm>
            <a:off x="2130425" y="3200400"/>
            <a:ext cx="6939280" cy="521970"/>
          </a:xfrm>
          <a:prstGeom prst="rect">
            <a:avLst/>
          </a:prstGeom>
          <a:noFill/>
          <a:ln w="9525">
            <a:noFill/>
          </a:ln>
        </p:spPr>
        <p:txBody>
          <a:bodyPr wrap="none" anchor="t">
            <a:spAutoFit/>
          </a:bodyPr>
          <a:p>
            <a:pPr eaLnBrk="0" hangingPunct="0"/>
            <a:r>
              <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rPr>
              <a:t>②主要发展了轻工业，重工业几乎没有发展</a:t>
            </a:r>
            <a:endPar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endParaRPr>
          </a:p>
        </p:txBody>
      </p:sp>
      <p:sp>
        <p:nvSpPr>
          <p:cNvPr id="56326" name="文本框 56325"/>
          <p:cNvSpPr txBox="1"/>
          <p:nvPr/>
        </p:nvSpPr>
        <p:spPr>
          <a:xfrm>
            <a:off x="2130425" y="3962400"/>
            <a:ext cx="2138680" cy="521970"/>
          </a:xfrm>
          <a:prstGeom prst="rect">
            <a:avLst/>
          </a:prstGeom>
          <a:noFill/>
          <a:ln w="9525">
            <a:noFill/>
          </a:ln>
        </p:spPr>
        <p:txBody>
          <a:bodyPr wrap="none" anchor="t">
            <a:spAutoFit/>
          </a:bodyPr>
          <a:p>
            <a:pPr eaLnBrk="0" hangingPunct="0"/>
            <a:r>
              <a:rPr lang="en-US" altLang="zh-CN" sz="2800" dirty="0">
                <a:solidFill>
                  <a:srgbClr val="FF3300"/>
                </a:solidFill>
                <a:effectLst>
                  <a:outerShdw blurRad="38100" dist="38100" dir="2700000">
                    <a:srgbClr val="000000"/>
                  </a:outerShdw>
                </a:effectLst>
                <a:latin typeface="华文中宋" pitchFamily="2" charset="-122"/>
                <a:ea typeface="华文中宋" pitchFamily="2" charset="-122"/>
              </a:rPr>
              <a:t>2</a:t>
            </a:r>
            <a:r>
              <a:rPr lang="zh-CN" altLang="en-US" sz="2800" dirty="0">
                <a:solidFill>
                  <a:srgbClr val="FF3300"/>
                </a:solidFill>
                <a:effectLst>
                  <a:outerShdw blurRad="38100" dist="38100" dir="2700000">
                    <a:srgbClr val="000000"/>
                  </a:outerShdw>
                </a:effectLst>
                <a:latin typeface="华文中宋" pitchFamily="2" charset="-122"/>
                <a:ea typeface="华文中宋" pitchFamily="2" charset="-122"/>
              </a:rPr>
              <a:t>、发展艰难</a:t>
            </a:r>
            <a:endParaRPr lang="zh-CN" altLang="en-US" sz="2800" dirty="0">
              <a:solidFill>
                <a:srgbClr val="FF3300"/>
              </a:solidFill>
              <a:effectLst>
                <a:outerShdw blurRad="38100" dist="38100" dir="2700000">
                  <a:srgbClr val="000000"/>
                </a:outerShdw>
              </a:effectLst>
              <a:latin typeface="华文中宋" pitchFamily="2" charset="-122"/>
              <a:ea typeface="华文中宋" pitchFamily="2" charset="-122"/>
            </a:endParaRPr>
          </a:p>
        </p:txBody>
      </p:sp>
      <p:sp>
        <p:nvSpPr>
          <p:cNvPr id="56327" name="文本框 56326"/>
          <p:cNvSpPr txBox="1"/>
          <p:nvPr/>
        </p:nvSpPr>
        <p:spPr>
          <a:xfrm>
            <a:off x="1368425" y="4724400"/>
            <a:ext cx="7848600" cy="1383665"/>
          </a:xfrm>
          <a:prstGeom prst="rect">
            <a:avLst/>
          </a:prstGeom>
          <a:noFill/>
          <a:ln w="9525">
            <a:noFill/>
          </a:ln>
        </p:spPr>
        <p:txBody>
          <a:bodyPr>
            <a:spAutoFit/>
          </a:bodyPr>
          <a:p>
            <a:pPr eaLnBrk="0" hangingPunct="0"/>
            <a:r>
              <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rPr>
              <a:t>   ⑴资金少，规模小，技术力量薄弱，   </a:t>
            </a:r>
            <a:endPar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endParaRPr>
          </a:p>
          <a:p>
            <a:pPr eaLnBrk="0" hangingPunct="0"/>
            <a:r>
              <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rPr>
              <a:t>   ⑵受本国封建主义和外国资本主义的双重压榨。</a:t>
            </a:r>
            <a:endParaRPr lang="zh-CN" altLang="en-US" sz="2800" dirty="0">
              <a:solidFill>
                <a:srgbClr val="0000FF"/>
              </a:solidFill>
              <a:effectLst>
                <a:outerShdw blurRad="38100" dist="38100" dir="2700000">
                  <a:srgbClr val="000000"/>
                </a:outerShdw>
              </a:effectLst>
              <a:latin typeface="华文中宋" pitchFamily="2" charset="-122"/>
              <a:ea typeface="华文中宋" pitchFamily="2" charset="-122"/>
            </a:endParaRPr>
          </a:p>
        </p:txBody>
      </p:sp>
      <p:sp>
        <p:nvSpPr>
          <p:cNvPr id="56328" name="矩形 56327"/>
          <p:cNvSpPr/>
          <p:nvPr/>
        </p:nvSpPr>
        <p:spPr>
          <a:xfrm>
            <a:off x="9036050" y="71438"/>
            <a:ext cx="1225550" cy="5157787"/>
          </a:xfrm>
          <a:prstGeom prst="rect">
            <a:avLst/>
          </a:prstGeom>
        </p:spPr>
        <p:txBody>
          <a:bodyPr wrap="none" fromWordArt="1">
            <a:prstTxWarp prst="textPlain">
              <a:avLst>
                <a:gd name="adj" fmla="val 50000"/>
              </a:avLst>
            </a:prstTxWarp>
            <a:normAutofit/>
          </a:bodyPr>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先</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天</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不</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足</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后</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天</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畸</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a:p>
            <a:pPr algn="ctr" eaLnBrk="0" hangingPunct="0"/>
            <a:r>
              <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rPr>
              <a:t>形</a:t>
            </a:r>
            <a:endParaRPr lang="zh-CN" altLang="en-US" sz="3600" b="1">
              <a:ln w="12700" cap="flat" cmpd="sng">
                <a:solidFill>
                  <a:srgbClr val="EAEAEA"/>
                </a:solidFill>
                <a:prstDash val="solid"/>
                <a:headEnd type="none" w="med" len="med"/>
                <a:tailEnd type="none" w="med" len="med"/>
              </a:ln>
              <a:solidFill>
                <a:srgbClr val="008000"/>
              </a:solidFill>
              <a:effectLst>
                <a:outerShdw dist="35921" dir="2699999" sy="50000" kx="2115830" algn="bl" rotWithShape="0">
                  <a:srgbClr val="C0C0C0">
                    <a:alpha val="75999"/>
                  </a:srgbClr>
                </a:outerShdw>
              </a:effectLst>
              <a:latin typeface="华文新魏" charset="0"/>
              <a:ea typeface="华文新魏" charset="0"/>
            </a:endParaRPr>
          </a:p>
        </p:txBody>
      </p:sp>
      <p:sp>
        <p:nvSpPr>
          <p:cNvPr id="56329" name="文本框 56328"/>
          <p:cNvSpPr txBox="1"/>
          <p:nvPr/>
        </p:nvSpPr>
        <p:spPr>
          <a:xfrm>
            <a:off x="2206625" y="5867400"/>
            <a:ext cx="5715000" cy="521970"/>
          </a:xfrm>
          <a:prstGeom prst="rect">
            <a:avLst/>
          </a:prstGeom>
          <a:noFill/>
          <a:ln w="9525">
            <a:noFill/>
          </a:ln>
          <a:effectLst>
            <a:prstShdw prst="shdw17" dist="17961" dir="2699999">
              <a:schemeClr val="accent1">
                <a:gamma/>
                <a:shade val="60000"/>
                <a:invGamma/>
              </a:schemeClr>
            </a:prstShdw>
          </a:effectLst>
        </p:spPr>
        <p:txBody>
          <a:bodyPr>
            <a:spAutoFit/>
          </a:bodyPr>
          <a:p>
            <a:pPr>
              <a:spcBef>
                <a:spcPct val="50000"/>
              </a:spcBef>
            </a:pPr>
            <a:r>
              <a:rPr lang="en-US" altLang="zh-CN" sz="2800" dirty="0">
                <a:solidFill>
                  <a:srgbClr val="CC0000"/>
                </a:solidFill>
                <a:latin typeface="Arial" panose="020B0604020202020204" pitchFamily="34" charset="0"/>
              </a:rPr>
              <a:t>3</a:t>
            </a:r>
            <a:r>
              <a:rPr lang="zh-CN" altLang="en-US" sz="2800" dirty="0">
                <a:solidFill>
                  <a:srgbClr val="CC0000"/>
                </a:solidFill>
                <a:latin typeface="Arial" panose="020B0604020202020204" pitchFamily="34" charset="0"/>
              </a:rPr>
              <a:t>、在整个国民经济中占比重较小 </a:t>
            </a:r>
            <a:endParaRPr lang="zh-CN" altLang="en-US" sz="2800" dirty="0">
              <a:solidFill>
                <a:srgbClr val="CC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0-#ppt_w/2"/>
                                          </p:val>
                                        </p:tav>
                                        <p:tav tm="100000">
                                          <p:val>
                                            <p:strVal val="#ppt_x"/>
                                          </p:val>
                                        </p:tav>
                                      </p:tavLst>
                                    </p:anim>
                                    <p:anim calcmode="lin" valueType="num">
                                      <p:cBhvr additive="base">
                                        <p:cTn id="8" dur="500" fill="hold"/>
                                        <p:tgtEl>
                                          <p:spTgt spid="563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additive="base">
                                        <p:cTn id="13" dur="500" fill="hold"/>
                                        <p:tgtEl>
                                          <p:spTgt spid="56325"/>
                                        </p:tgtEl>
                                        <p:attrNameLst>
                                          <p:attrName>ppt_x</p:attrName>
                                        </p:attrNameLst>
                                      </p:cBhvr>
                                      <p:tavLst>
                                        <p:tav tm="0">
                                          <p:val>
                                            <p:strVal val="0-#ppt_w/2"/>
                                          </p:val>
                                        </p:tav>
                                        <p:tav tm="100000">
                                          <p:val>
                                            <p:strVal val="#ppt_x"/>
                                          </p:val>
                                        </p:tav>
                                      </p:tavLst>
                                    </p:anim>
                                    <p:anim calcmode="lin" valueType="num">
                                      <p:cBhvr additive="base">
                                        <p:cTn id="14"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gtEl>
                                        <p:attrNameLst>
                                          <p:attrName>style.visibility</p:attrName>
                                        </p:attrNameLst>
                                      </p:cBhvr>
                                      <p:to>
                                        <p:strVal val="visible"/>
                                      </p:to>
                                    </p:set>
                                    <p:anim calcmode="lin" valueType="num">
                                      <p:cBhvr additive="base">
                                        <p:cTn id="19" dur="500" fill="hold"/>
                                        <p:tgtEl>
                                          <p:spTgt spid="56323"/>
                                        </p:tgtEl>
                                        <p:attrNameLst>
                                          <p:attrName>ppt_x</p:attrName>
                                        </p:attrNameLst>
                                      </p:cBhvr>
                                      <p:tavLst>
                                        <p:tav tm="0">
                                          <p:val>
                                            <p:strVal val="0-#ppt_w/2"/>
                                          </p:val>
                                        </p:tav>
                                        <p:tav tm="100000">
                                          <p:val>
                                            <p:strVal val="#ppt_x"/>
                                          </p:val>
                                        </p:tav>
                                      </p:tavLst>
                                    </p:anim>
                                    <p:anim calcmode="lin" valueType="num">
                                      <p:cBhvr additive="base">
                                        <p:cTn id="20"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6"/>
                                        </p:tgtEl>
                                        <p:attrNameLst>
                                          <p:attrName>style.visibility</p:attrName>
                                        </p:attrNameLst>
                                      </p:cBhvr>
                                      <p:to>
                                        <p:strVal val="visible"/>
                                      </p:to>
                                    </p:set>
                                    <p:anim calcmode="lin" valueType="num">
                                      <p:cBhvr additive="base">
                                        <p:cTn id="25" dur="500" fill="hold"/>
                                        <p:tgtEl>
                                          <p:spTgt spid="56326"/>
                                        </p:tgtEl>
                                        <p:attrNameLst>
                                          <p:attrName>ppt_x</p:attrName>
                                        </p:attrNameLst>
                                      </p:cBhvr>
                                      <p:tavLst>
                                        <p:tav tm="0">
                                          <p:val>
                                            <p:strVal val="0-#ppt_w/2"/>
                                          </p:val>
                                        </p:tav>
                                        <p:tav tm="100000">
                                          <p:val>
                                            <p:strVal val="#ppt_x"/>
                                          </p:val>
                                        </p:tav>
                                      </p:tavLst>
                                    </p:anim>
                                    <p:anim calcmode="lin" valueType="num">
                                      <p:cBhvr additive="base">
                                        <p:cTn id="26" dur="500" fill="hold"/>
                                        <p:tgtEl>
                                          <p:spTgt spid="563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7"/>
                                        </p:tgtEl>
                                        <p:attrNameLst>
                                          <p:attrName>style.visibility</p:attrName>
                                        </p:attrNameLst>
                                      </p:cBhvr>
                                      <p:to>
                                        <p:strVal val="visible"/>
                                      </p:to>
                                    </p:set>
                                    <p:anim calcmode="lin" valueType="num">
                                      <p:cBhvr additive="base">
                                        <p:cTn id="31" dur="500" fill="hold"/>
                                        <p:tgtEl>
                                          <p:spTgt spid="56327"/>
                                        </p:tgtEl>
                                        <p:attrNameLst>
                                          <p:attrName>ppt_x</p:attrName>
                                        </p:attrNameLst>
                                      </p:cBhvr>
                                      <p:tavLst>
                                        <p:tav tm="0">
                                          <p:val>
                                            <p:strVal val="0-#ppt_w/2"/>
                                          </p:val>
                                        </p:tav>
                                        <p:tav tm="100000">
                                          <p:val>
                                            <p:strVal val="#ppt_x"/>
                                          </p:val>
                                        </p:tav>
                                      </p:tavLst>
                                    </p:anim>
                                    <p:anim calcmode="lin" valueType="num">
                                      <p:cBhvr additive="base">
                                        <p:cTn id="32" dur="500" fill="hold"/>
                                        <p:tgtEl>
                                          <p:spTgt spid="563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6328"/>
                                        </p:tgtEl>
                                        <p:attrNameLst>
                                          <p:attrName>style.visibility</p:attrName>
                                        </p:attrNameLst>
                                      </p:cBhvr>
                                      <p:to>
                                        <p:strVal val="visible"/>
                                      </p:to>
                                    </p:set>
                                    <p:animEffect transition="in" filter="blinds(horizontal)">
                                      <p:cBhvr>
                                        <p:cTn id="37" dur="500"/>
                                        <p:tgtEl>
                                          <p:spTgt spid="563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29"/>
                                        </p:tgtEl>
                                        <p:attrNameLst>
                                          <p:attrName>style.visibility</p:attrName>
                                        </p:attrNameLst>
                                      </p:cBhvr>
                                      <p:to>
                                        <p:strVal val="visible"/>
                                      </p:to>
                                    </p:set>
                                    <p:animEffect transition="in" filter="blinds(horizontal)">
                                      <p:cBhvr>
                                        <p:cTn id="42"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56324" grpId="0"/>
      <p:bldP spid="56325" grpId="0"/>
      <p:bldP spid="56326" grpId="0"/>
      <p:bldP spid="56327" grpId="0"/>
      <p:bldP spid="5632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
          <p:cNvSpPr txBox="1"/>
          <p:nvPr/>
        </p:nvSpPr>
        <p:spPr>
          <a:xfrm>
            <a:off x="428625" y="479425"/>
            <a:ext cx="9526905" cy="583565"/>
          </a:xfrm>
          <a:prstGeom prst="rect">
            <a:avLst/>
          </a:prstGeom>
          <a:noFill/>
          <a:ln w="9525">
            <a:noFill/>
          </a:ln>
        </p:spPr>
        <p:txBody>
          <a:bodyPr wrap="square" anchor="t">
            <a:spAutoFit/>
          </a:bodyPr>
          <a:p>
            <a:r>
              <a:rPr lang="zh-CN" altLang="en-US" sz="3200" b="1">
                <a:solidFill>
                  <a:srgbClr val="FF0000"/>
                </a:solidFill>
                <a:latin typeface="Arial" panose="020B0604020202020204" pitchFamily="34" charset="0"/>
                <a:ea typeface="宋体" panose="02010600030101010101" pitchFamily="2" charset="-122"/>
              </a:rPr>
              <a:t>合作探究四</a:t>
            </a:r>
            <a:r>
              <a:rPr lang="en-US" altLang="zh-CN" sz="3200" b="1">
                <a:solidFill>
                  <a:srgbClr val="FF0000"/>
                </a:solidFill>
                <a:latin typeface="Arial" panose="020B0604020202020204" pitchFamily="34" charset="0"/>
                <a:ea typeface="宋体" panose="02010600030101010101" pitchFamily="2" charset="-122"/>
              </a:rPr>
              <a:t>:</a:t>
            </a:r>
            <a:r>
              <a:rPr lang="zh-CN" altLang="en-US" sz="3200" b="1">
                <a:solidFill>
                  <a:srgbClr val="FF0000"/>
                </a:solidFill>
                <a:latin typeface="Arial" panose="020B0604020202020204" pitchFamily="34" charset="0"/>
                <a:ea typeface="宋体" panose="02010600030101010101" pitchFamily="2" charset="-122"/>
              </a:rPr>
              <a:t>影响</a:t>
            </a:r>
            <a:r>
              <a:rPr lang="zh-CN" altLang="en-US" sz="3200" b="1">
                <a:solidFill>
                  <a:srgbClr val="FF0000"/>
                </a:solidFill>
                <a:latin typeface="Arial" panose="020B0604020202020204" pitchFamily="34" charset="0"/>
                <a:ea typeface="宋体" panose="02010600030101010101" pitchFamily="2" charset="-122"/>
              </a:rPr>
              <a:t>民族资本主义发展的因素       </a:t>
            </a:r>
            <a:endParaRPr lang="zh-CN" altLang="en-US" sz="3200" b="1">
              <a:solidFill>
                <a:srgbClr val="FF0000"/>
              </a:solidFill>
              <a:latin typeface="Arial" panose="020B0604020202020204" pitchFamily="34" charset="0"/>
              <a:ea typeface="宋体" panose="02010600030101010101" pitchFamily="2" charset="-122"/>
            </a:endParaRPr>
          </a:p>
        </p:txBody>
      </p:sp>
      <p:pic>
        <p:nvPicPr>
          <p:cNvPr id="19458" name="图片 2" descr="导图8"/>
          <p:cNvPicPr>
            <a:picLocks noChangeAspect="1"/>
          </p:cNvPicPr>
          <p:nvPr/>
        </p:nvPicPr>
        <p:blipFill>
          <a:blip r:embed="rId1"/>
          <a:stretch>
            <a:fillRect/>
          </a:stretch>
        </p:blipFill>
        <p:spPr>
          <a:xfrm>
            <a:off x="65088" y="1063625"/>
            <a:ext cx="10725150" cy="5651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1"/>
          <p:cNvSpPr txBox="1"/>
          <p:nvPr/>
        </p:nvSpPr>
        <p:spPr>
          <a:xfrm>
            <a:off x="428625" y="479425"/>
            <a:ext cx="5240338" cy="584200"/>
          </a:xfrm>
          <a:prstGeom prst="rect">
            <a:avLst/>
          </a:prstGeom>
          <a:noFill/>
          <a:ln w="9525">
            <a:noFill/>
          </a:ln>
        </p:spPr>
        <p:txBody>
          <a:bodyPr wrap="none" anchor="t">
            <a:spAutoFit/>
          </a:bodyPr>
          <a:p>
            <a:r>
              <a:rPr lang="zh-CN" altLang="en-US" sz="3200" b="1">
                <a:solidFill>
                  <a:srgbClr val="FF0000"/>
                </a:solidFill>
                <a:latin typeface="Arial" panose="020B0604020202020204" pitchFamily="34" charset="0"/>
                <a:ea typeface="宋体" panose="02010600030101010101" pitchFamily="2" charset="-122"/>
              </a:rPr>
              <a:t>民族资本主义的阻碍因素     </a:t>
            </a:r>
            <a:endParaRPr lang="zh-CN" altLang="en-US" sz="3200" b="1">
              <a:solidFill>
                <a:srgbClr val="FF0000"/>
              </a:solidFill>
              <a:latin typeface="Arial" panose="020B0604020202020204" pitchFamily="34" charset="0"/>
              <a:ea typeface="宋体" panose="02010600030101010101" pitchFamily="2" charset="-122"/>
            </a:endParaRPr>
          </a:p>
        </p:txBody>
      </p:sp>
      <p:pic>
        <p:nvPicPr>
          <p:cNvPr id="20482" name="图片 2" descr="导图9"/>
          <p:cNvPicPr>
            <a:picLocks noChangeAspect="1"/>
          </p:cNvPicPr>
          <p:nvPr/>
        </p:nvPicPr>
        <p:blipFill>
          <a:blip r:embed="rId1"/>
          <a:stretch>
            <a:fillRect/>
          </a:stretch>
        </p:blipFill>
        <p:spPr>
          <a:xfrm>
            <a:off x="187325" y="1027113"/>
            <a:ext cx="11168063" cy="58594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476" name="图片 105475" descr="L275"/>
          <p:cNvPicPr>
            <a:picLocks noChangeAspect="1"/>
          </p:cNvPicPr>
          <p:nvPr/>
        </p:nvPicPr>
        <p:blipFill>
          <a:blip r:embed="rId1"/>
          <a:stretch>
            <a:fillRect/>
          </a:stretch>
        </p:blipFill>
        <p:spPr>
          <a:xfrm>
            <a:off x="883285" y="965835"/>
            <a:ext cx="10229850" cy="5892165"/>
          </a:xfrm>
          <a:prstGeom prst="rect">
            <a:avLst/>
          </a:prstGeom>
          <a:noFill/>
          <a:ln w="9525">
            <a:noFill/>
          </a:ln>
        </p:spPr>
      </p:pic>
      <p:sp>
        <p:nvSpPr>
          <p:cNvPr id="105477" name="Text Box 5"/>
          <p:cNvSpPr txBox="1"/>
          <p:nvPr/>
        </p:nvSpPr>
        <p:spPr>
          <a:xfrm>
            <a:off x="1412875" y="115888"/>
            <a:ext cx="8991600" cy="583565"/>
          </a:xfrm>
          <a:prstGeom prst="rect">
            <a:avLst/>
          </a:prstGeom>
          <a:noFill/>
          <a:ln w="19050" cap="flat" cmpd="thinThick">
            <a:solidFill>
              <a:srgbClr val="800080"/>
            </a:solidFill>
            <a:prstDash val="solid"/>
            <a:miter/>
            <a:headEnd type="none" w="med" len="med"/>
            <a:tailEnd type="none" w="med" len="med"/>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49" charset="-122"/>
              </a:rPr>
              <a:t>合作探究五</a:t>
            </a:r>
            <a:r>
              <a:rPr lang="en-US" altLang="zh-CN" sz="3200" b="1" dirty="0">
                <a:solidFill>
                  <a:srgbClr val="FF0000"/>
                </a:solidFill>
                <a:latin typeface="Arial" panose="020B0604020202020204" pitchFamily="34" charset="0"/>
                <a:ea typeface="黑体" panose="02010609060101010101" pitchFamily="49" charset="-122"/>
              </a:rPr>
              <a:t>:</a:t>
            </a:r>
            <a:r>
              <a:rPr lang="zh-CN" altLang="en-US" sz="3200" b="1" dirty="0">
                <a:solidFill>
                  <a:srgbClr val="FF0000"/>
                </a:solidFill>
                <a:latin typeface="Arial" panose="020B0604020202020204" pitchFamily="34" charset="0"/>
                <a:ea typeface="黑体" panose="02010609060101010101" pitchFamily="49" charset="-122"/>
              </a:rPr>
              <a:t>民族资本主义在近代化进程中的</a:t>
            </a:r>
            <a:r>
              <a:rPr lang="zh-CN" altLang="en-US" sz="3200" b="1" dirty="0">
                <a:solidFill>
                  <a:srgbClr val="0000FF"/>
                </a:solidFill>
                <a:latin typeface="Arial" panose="020B0604020202020204" pitchFamily="34" charset="0"/>
                <a:ea typeface="黑体" panose="02010609060101010101" pitchFamily="49" charset="-122"/>
              </a:rPr>
              <a:t>地位</a:t>
            </a:r>
            <a:endParaRPr lang="zh-CN" altLang="en-US" sz="3200" b="1" dirty="0">
              <a:solidFill>
                <a:srgbClr val="0000FF"/>
              </a:solidFill>
              <a:latin typeface="Arial" panose="020B0604020202020204" pitchFamily="34" charset="0"/>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2"/>
          <p:cNvSpPr>
            <a:spLocks noChangeAspect="1"/>
          </p:cNvSpPr>
          <p:nvPr/>
        </p:nvSpPr>
        <p:spPr>
          <a:xfrm>
            <a:off x="187325" y="79375"/>
            <a:ext cx="11491913" cy="6118860"/>
          </a:xfrm>
          <a:prstGeom prst="rect">
            <a:avLst/>
          </a:prstGeom>
          <a:noFill/>
          <a:ln w="9525">
            <a:noFill/>
          </a:ln>
        </p:spPr>
        <p:txBody>
          <a:bodyPr anchor="t">
            <a:spAutoFit/>
          </a:bodyPr>
          <a:p>
            <a:pPr indent="266700" defTabSz="914400">
              <a:lnSpc>
                <a:spcPct val="140000"/>
              </a:lnSpc>
              <a:tabLst>
                <a:tab pos="1028700" algn="l"/>
                <a:tab pos="1851025" algn="l"/>
                <a:tab pos="2538730" algn="l"/>
                <a:tab pos="3222625" algn="l"/>
              </a:tabLst>
            </a:pPr>
            <a:r>
              <a:rPr lang="zh-CN" altLang="en-US" sz="2800" b="1" dirty="0">
                <a:solidFill>
                  <a:srgbClr val="002060"/>
                </a:solidFill>
                <a:latin typeface="Times New Roman" panose="02020603050405020304" pitchFamily="18" charset="0"/>
                <a:ea typeface="宋体" panose="02010600030101010101" pitchFamily="2" charset="-122"/>
              </a:rPr>
              <a:t>五</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en-US" sz="2800" b="1" dirty="0">
                <a:solidFill>
                  <a:srgbClr val="002060"/>
                </a:solidFill>
                <a:latin typeface="Times New Roman" panose="02020603050405020304" pitchFamily="18" charset="0"/>
                <a:ea typeface="宋体" panose="02010600030101010101" pitchFamily="2" charset="-122"/>
              </a:rPr>
              <a:t>高考真题</a:t>
            </a:r>
            <a:r>
              <a:rPr lang="en-US" altLang="zh-CN" sz="2800" b="1" dirty="0">
                <a:solidFill>
                  <a:srgbClr val="002060"/>
                </a:solidFill>
                <a:latin typeface="Times New Roman" panose="02020603050405020304" pitchFamily="18" charset="0"/>
                <a:ea typeface="宋体" panose="02010600030101010101" pitchFamily="2" charset="-122"/>
              </a:rPr>
              <a:t>:</a:t>
            </a:r>
            <a:r>
              <a:rPr lang="en-US" altLang="zh-CN" sz="2800" b="1" dirty="0">
                <a:solidFill>
                  <a:srgbClr val="002060"/>
                </a:solidFill>
                <a:latin typeface="Times New Roman" panose="02020603050405020304" pitchFamily="18" charset="0"/>
                <a:ea typeface="宋体" panose="02010600030101010101" pitchFamily="2" charset="-122"/>
              </a:rPr>
              <a:t>(2018</a:t>
            </a:r>
            <a:r>
              <a:rPr lang="zh-CN" altLang="zh-CN" sz="2800" b="1" dirty="0">
                <a:solidFill>
                  <a:srgbClr val="002060"/>
                </a:solidFill>
                <a:latin typeface="Times New Roman" panose="02020603050405020304" pitchFamily="18" charset="0"/>
                <a:ea typeface="楷体" panose="02010609060101010101" pitchFamily="49" charset="-122"/>
              </a:rPr>
              <a:t>课标全国</a:t>
            </a:r>
            <a:r>
              <a:rPr lang="zh-CN" altLang="zh-CN" sz="2800" b="1" dirty="0">
                <a:solidFill>
                  <a:srgbClr val="002060"/>
                </a:solidFill>
                <a:latin typeface="NEU-BZ-S92" charset="-122"/>
                <a:ea typeface="宋体" panose="02010600030101010101" pitchFamily="2" charset="-122"/>
              </a:rPr>
              <a:t>Ⅱ</a:t>
            </a:r>
            <a:r>
              <a:rPr lang="en-US" altLang="zh-CN" sz="2800" b="1" dirty="0">
                <a:solidFill>
                  <a:srgbClr val="002060"/>
                </a:solidFill>
                <a:latin typeface="Times New Roman" panose="02020603050405020304" pitchFamily="18" charset="0"/>
                <a:ea typeface="宋体" panose="02010600030101010101" pitchFamily="2" charset="-122"/>
              </a:rPr>
              <a:t>,42)</a:t>
            </a:r>
            <a:r>
              <a:rPr lang="zh-CN" altLang="zh-CN" sz="2800" b="1" dirty="0">
                <a:solidFill>
                  <a:srgbClr val="002060"/>
                </a:solidFill>
                <a:latin typeface="Times New Roman" panose="02020603050405020304" pitchFamily="18" charset="0"/>
                <a:ea typeface="宋体" panose="02010600030101010101" pitchFamily="2" charset="-122"/>
              </a:rPr>
              <a:t>阅读材料</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宋体" panose="02010600030101010101" pitchFamily="2" charset="-122"/>
              </a:rPr>
              <a:t>完成下列要求。</a:t>
            </a:r>
            <a:endParaRPr lang="zh-CN" altLang="zh-CN" sz="2800" b="1" dirty="0">
              <a:solidFill>
                <a:srgbClr val="002060"/>
              </a:solidFill>
              <a:latin typeface="NEU-BZ-S92" charset="-122"/>
              <a:ea typeface="方正书宋_GBK" charset="-122"/>
            </a:endParaRPr>
          </a:p>
          <a:p>
            <a:pPr indent="266700" defTabSz="914400">
              <a:lnSpc>
                <a:spcPct val="140000"/>
              </a:lnSpc>
              <a:tabLst>
                <a:tab pos="1028700" algn="l"/>
                <a:tab pos="1851025" algn="l"/>
                <a:tab pos="2538730" algn="l"/>
                <a:tab pos="3222625" algn="l"/>
              </a:tabLst>
            </a:pPr>
            <a:r>
              <a:rPr lang="zh-CN" altLang="zh-CN" sz="2800" b="1" dirty="0">
                <a:solidFill>
                  <a:srgbClr val="002060"/>
                </a:solidFill>
                <a:latin typeface="Arial" panose="020B0604020202020204" pitchFamily="34" charset="0"/>
                <a:ea typeface="黑体" panose="02010609060101010101" pitchFamily="49" charset="-122"/>
              </a:rPr>
              <a:t>   材料  </a:t>
            </a:r>
            <a:r>
              <a:rPr lang="en-US" altLang="zh-CN" sz="2800" b="1" dirty="0">
                <a:solidFill>
                  <a:srgbClr val="002060"/>
                </a:solidFill>
                <a:latin typeface="Times New Roman" panose="02020603050405020304" pitchFamily="18" charset="0"/>
                <a:ea typeface="宋体" panose="02010600030101010101" pitchFamily="2" charset="-122"/>
              </a:rPr>
              <a:t> 1889</a:t>
            </a:r>
            <a:r>
              <a:rPr lang="zh-CN" altLang="zh-CN" sz="2800" b="1" dirty="0">
                <a:solidFill>
                  <a:srgbClr val="002060"/>
                </a:solidFill>
                <a:latin typeface="Times New Roman" panose="02020603050405020304" pitchFamily="18" charset="0"/>
                <a:ea typeface="楷体" panose="02010609060101010101" pitchFamily="49" charset="-122"/>
              </a:rPr>
              <a:t>年</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两广总督张之洞从英国预购炼铁机炉</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有人提醒先要确定煤、铁质地才能配置合适的机炉</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张之洞认为不必</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先觅煤、铁而后购机炉</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。张之洞调任湖广总督</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购得大冶铁矿</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开始筹建汉阳铁厂</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由于找不到合适的煤</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耗费六年时间和巨资</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仍未能炼出合格的钢铁。盛宣怀接手后</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招商股银</a:t>
            </a:r>
            <a:r>
              <a:rPr lang="en-US" altLang="zh-CN" sz="2800" b="1" dirty="0">
                <a:solidFill>
                  <a:srgbClr val="002060"/>
                </a:solidFill>
                <a:latin typeface="Times New Roman" panose="02020603050405020304" pitchFamily="18" charset="0"/>
                <a:ea typeface="宋体" panose="02010600030101010101" pitchFamily="2" charset="-122"/>
              </a:rPr>
              <a:t>200</a:t>
            </a:r>
            <a:r>
              <a:rPr lang="zh-CN" altLang="zh-CN" sz="2800" b="1" dirty="0">
                <a:solidFill>
                  <a:srgbClr val="002060"/>
                </a:solidFill>
                <a:latin typeface="Times New Roman" panose="02020603050405020304" pitchFamily="18" charset="0"/>
                <a:ea typeface="楷体" panose="02010609060101010101" pitchFamily="49" charset="-122"/>
              </a:rPr>
              <a:t>万两</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并开办萍乡煤矿</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但由于原来定购的机炉不适用</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依然未能炼出好钢</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只得贷款改装设备</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才获得成功。通过克服种种困难</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楷体" panose="02010609060101010101" pitchFamily="49" charset="-122"/>
              </a:rPr>
              <a:t>汉阳铁厂成为中国第一家大型的近代化钢铁企业。</a:t>
            </a:r>
            <a:r>
              <a:rPr lang="en-US" altLang="zh-CN" sz="2800" b="1" dirty="0">
                <a:solidFill>
                  <a:srgbClr val="002060"/>
                </a:solidFill>
                <a:latin typeface="Times New Roman" panose="02020603050405020304" pitchFamily="18" charset="0"/>
                <a:ea typeface="宋体" panose="02010600030101010101" pitchFamily="2" charset="-122"/>
              </a:rPr>
              <a:t>1949</a:t>
            </a:r>
            <a:r>
              <a:rPr lang="zh-CN" altLang="zh-CN" sz="2800" b="1" dirty="0">
                <a:solidFill>
                  <a:srgbClr val="002060"/>
                </a:solidFill>
                <a:latin typeface="Times New Roman" panose="02020603050405020304" pitchFamily="18" charset="0"/>
                <a:ea typeface="楷体" panose="02010609060101010101" pitchFamily="49" charset="-122"/>
              </a:rPr>
              <a:t>年后收归国有。</a:t>
            </a:r>
            <a:endParaRPr lang="zh-CN" altLang="zh-CN" sz="2800" b="1" dirty="0">
              <a:solidFill>
                <a:srgbClr val="002060"/>
              </a:solidFill>
              <a:latin typeface="NEU-BZ-S92" charset="-122"/>
              <a:ea typeface="方正书宋_GBK" charset="-122"/>
            </a:endParaRPr>
          </a:p>
          <a:p>
            <a:pPr indent="266700" defTabSz="914400">
              <a:lnSpc>
                <a:spcPct val="140000"/>
              </a:lnSpc>
              <a:tabLst>
                <a:tab pos="1028700" algn="l"/>
                <a:tab pos="1851025" algn="l"/>
                <a:tab pos="2538730" algn="l"/>
                <a:tab pos="3222625" algn="l"/>
              </a:tabLst>
            </a:pPr>
            <a:r>
              <a:rPr lang="zh-CN" altLang="zh-CN" sz="2800" b="1" dirty="0">
                <a:solidFill>
                  <a:srgbClr val="002060"/>
                </a:solidFill>
                <a:latin typeface="Times New Roman" panose="02020603050405020304" pitchFamily="18" charset="0"/>
                <a:ea typeface="宋体" panose="02010600030101010101" pitchFamily="2" charset="-122"/>
              </a:rPr>
              <a:t>   材料提供了一个中国近代企业发展的案例</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宋体" panose="02010600030101010101" pitchFamily="2" charset="-122"/>
              </a:rPr>
              <a:t>蕴含了现代化的诸多启示。从材料中提炼一个启示</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zh-CN" sz="2800" b="1" dirty="0">
                <a:solidFill>
                  <a:srgbClr val="002060"/>
                </a:solidFill>
                <a:latin typeface="Times New Roman" panose="02020603050405020304" pitchFamily="18" charset="0"/>
                <a:ea typeface="宋体" panose="02010600030101010101" pitchFamily="2" charset="-122"/>
              </a:rPr>
              <a:t>并结合所学的中国近现代史知识予以说明。</a:t>
            </a:r>
            <a:endParaRPr lang="en-US" altLang="zh-CN" sz="2800" b="1" dirty="0">
              <a:solidFill>
                <a:srgbClr val="002060"/>
              </a:solidFill>
              <a:latin typeface="Times New Roman" panose="02020603050405020304" pitchFamily="18" charset="0"/>
              <a:ea typeface="宋体" panose="02010600030101010101" pitchFamily="2" charset="-122"/>
            </a:endParaRPr>
          </a:p>
        </p:txBody>
      </p:sp>
      <p:cxnSp>
        <p:nvCxnSpPr>
          <p:cNvPr id="2" name="直接连接符 1"/>
          <p:cNvCxnSpPr/>
          <p:nvPr/>
        </p:nvCxnSpPr>
        <p:spPr>
          <a:xfrm>
            <a:off x="5337175" y="1328738"/>
            <a:ext cx="3667125" cy="4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744538" y="3716338"/>
            <a:ext cx="2674938" cy="47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381250" y="4343400"/>
            <a:ext cx="3371850" cy="222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78538" y="1984375"/>
            <a:ext cx="2463800" cy="12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组合 645282"/>
          <p:cNvGrpSpPr/>
          <p:nvPr/>
        </p:nvGrpSpPr>
        <p:grpSpPr>
          <a:xfrm>
            <a:off x="1169988" y="2354263"/>
            <a:ext cx="9634537" cy="2298700"/>
            <a:chOff x="567" y="1278"/>
            <a:chExt cx="4264" cy="1149"/>
          </a:xfrm>
        </p:grpSpPr>
        <p:sp>
          <p:nvSpPr>
            <p:cNvPr id="38914" name="直接连接符 645245"/>
            <p:cNvSpPr/>
            <p:nvPr/>
          </p:nvSpPr>
          <p:spPr>
            <a:xfrm>
              <a:off x="567" y="1278"/>
              <a:ext cx="4264" cy="0"/>
            </a:xfrm>
            <a:prstGeom prst="line">
              <a:avLst/>
            </a:prstGeom>
            <a:ln w="19050" cap="rnd" cmpd="sng">
              <a:solidFill>
                <a:srgbClr val="000000"/>
              </a:solidFill>
              <a:prstDash val="solid"/>
              <a:round/>
              <a:headEnd type="none" w="med" len="med"/>
              <a:tailEnd type="none" w="med" len="med"/>
            </a:ln>
          </p:spPr>
        </p:sp>
        <p:sp>
          <p:nvSpPr>
            <p:cNvPr id="38915" name="直接连接符 645246"/>
            <p:cNvSpPr/>
            <p:nvPr/>
          </p:nvSpPr>
          <p:spPr>
            <a:xfrm>
              <a:off x="567" y="2427"/>
              <a:ext cx="4264" cy="0"/>
            </a:xfrm>
            <a:prstGeom prst="line">
              <a:avLst/>
            </a:prstGeom>
            <a:ln w="19050" cap="rnd" cmpd="sng">
              <a:solidFill>
                <a:srgbClr val="000000"/>
              </a:solidFill>
              <a:prstDash val="solid"/>
              <a:round/>
              <a:headEnd type="none" w="med" len="med"/>
              <a:tailEnd type="none" w="med" len="med"/>
            </a:ln>
          </p:spPr>
        </p:sp>
        <p:sp>
          <p:nvSpPr>
            <p:cNvPr id="38916" name="直接连接符 645247"/>
            <p:cNvSpPr/>
            <p:nvPr/>
          </p:nvSpPr>
          <p:spPr>
            <a:xfrm>
              <a:off x="567" y="1278"/>
              <a:ext cx="0" cy="1149"/>
            </a:xfrm>
            <a:prstGeom prst="line">
              <a:avLst/>
            </a:prstGeom>
            <a:ln w="19050" cap="rnd" cmpd="sng">
              <a:solidFill>
                <a:srgbClr val="000000"/>
              </a:solidFill>
              <a:prstDash val="solid"/>
              <a:round/>
              <a:headEnd type="none" w="med" len="med"/>
              <a:tailEnd type="none" w="med" len="med"/>
            </a:ln>
          </p:spPr>
        </p:sp>
        <p:sp>
          <p:nvSpPr>
            <p:cNvPr id="38917" name="直接连接符 645248"/>
            <p:cNvSpPr/>
            <p:nvPr/>
          </p:nvSpPr>
          <p:spPr>
            <a:xfrm>
              <a:off x="4831" y="1278"/>
              <a:ext cx="0" cy="1149"/>
            </a:xfrm>
            <a:prstGeom prst="line">
              <a:avLst/>
            </a:prstGeom>
            <a:ln w="19050" cap="rnd" cmpd="sng">
              <a:solidFill>
                <a:srgbClr val="000000"/>
              </a:solidFill>
              <a:prstDash val="solid"/>
              <a:round/>
              <a:headEnd type="none" w="med" len="med"/>
              <a:tailEnd type="none" w="med" len="med"/>
            </a:ln>
          </p:spPr>
        </p:sp>
        <p:sp>
          <p:nvSpPr>
            <p:cNvPr id="38918" name="直接连接符 645251"/>
            <p:cNvSpPr/>
            <p:nvPr/>
          </p:nvSpPr>
          <p:spPr>
            <a:xfrm>
              <a:off x="567" y="1565"/>
              <a:ext cx="4264" cy="0"/>
            </a:xfrm>
            <a:prstGeom prst="line">
              <a:avLst/>
            </a:prstGeom>
            <a:ln w="19050" cap="rnd" cmpd="sng">
              <a:solidFill>
                <a:srgbClr val="000000"/>
              </a:solidFill>
              <a:prstDash val="solid"/>
              <a:round/>
              <a:headEnd type="none" w="med" len="med"/>
              <a:tailEnd type="none" w="med" len="med"/>
            </a:ln>
          </p:spPr>
        </p:sp>
        <p:sp>
          <p:nvSpPr>
            <p:cNvPr id="38919" name="直接连接符 645253"/>
            <p:cNvSpPr/>
            <p:nvPr/>
          </p:nvSpPr>
          <p:spPr>
            <a:xfrm>
              <a:off x="1482" y="1278"/>
              <a:ext cx="0" cy="1149"/>
            </a:xfrm>
            <a:prstGeom prst="line">
              <a:avLst/>
            </a:prstGeom>
            <a:ln w="19050" cap="rnd" cmpd="sng">
              <a:solidFill>
                <a:srgbClr val="000000"/>
              </a:solidFill>
              <a:prstDash val="solid"/>
              <a:round/>
              <a:headEnd type="none" w="med" len="med"/>
              <a:tailEnd type="none" w="med" len="med"/>
            </a:ln>
          </p:spPr>
        </p:sp>
        <p:sp>
          <p:nvSpPr>
            <p:cNvPr id="38920" name="直接连接符 645257"/>
            <p:cNvSpPr/>
            <p:nvPr/>
          </p:nvSpPr>
          <p:spPr>
            <a:xfrm>
              <a:off x="567" y="1853"/>
              <a:ext cx="4264" cy="0"/>
            </a:xfrm>
            <a:prstGeom prst="line">
              <a:avLst/>
            </a:prstGeom>
            <a:ln w="19050" cap="rnd" cmpd="sng">
              <a:solidFill>
                <a:srgbClr val="000000"/>
              </a:solidFill>
              <a:prstDash val="solid"/>
              <a:round/>
              <a:headEnd type="none" w="med" len="med"/>
              <a:tailEnd type="none" w="med" len="med"/>
            </a:ln>
          </p:spPr>
        </p:sp>
        <p:sp>
          <p:nvSpPr>
            <p:cNvPr id="38921" name="直接连接符 645265"/>
            <p:cNvSpPr/>
            <p:nvPr/>
          </p:nvSpPr>
          <p:spPr>
            <a:xfrm>
              <a:off x="567" y="2140"/>
              <a:ext cx="4264" cy="0"/>
            </a:xfrm>
            <a:prstGeom prst="line">
              <a:avLst/>
            </a:prstGeom>
            <a:ln w="19050" cap="rnd" cmpd="sng">
              <a:solidFill>
                <a:srgbClr val="000000"/>
              </a:solidFill>
              <a:prstDash val="solid"/>
              <a:round/>
              <a:headEnd type="none" w="med" len="med"/>
              <a:tailEnd type="none" w="med" len="med"/>
            </a:ln>
          </p:spPr>
        </p:sp>
      </p:grpSp>
      <p:sp>
        <p:nvSpPr>
          <p:cNvPr id="645300" name="矩形 645299"/>
          <p:cNvSpPr/>
          <p:nvPr/>
        </p:nvSpPr>
        <p:spPr>
          <a:xfrm>
            <a:off x="3227388" y="4052888"/>
            <a:ext cx="6908800" cy="455612"/>
          </a:xfrm>
          <a:prstGeom prst="rect">
            <a:avLst/>
          </a:prstGeom>
          <a:noFill/>
          <a:ln w="9525">
            <a:noFill/>
          </a:ln>
        </p:spPr>
        <p:txBody>
          <a:bodyPr anchor="ctr"/>
          <a:p>
            <a:pPr defTabSz="914400">
              <a:lnSpc>
                <a:spcPct val="150000"/>
              </a:lnSpc>
              <a:tabLst>
                <a:tab pos="2628900" algn="l"/>
              </a:tabLst>
            </a:pPr>
            <a:r>
              <a:rPr lang="zh-CN" altLang="en-US" sz="2800" b="1" dirty="0">
                <a:solidFill>
                  <a:srgbClr val="FF0000"/>
                </a:solidFill>
                <a:latin typeface="楷体" panose="02010609060101010101" pitchFamily="49" charset="-122"/>
                <a:ea typeface="楷体" panose="02010609060101010101" pitchFamily="49" charset="-122"/>
              </a:rPr>
              <a:t>体制创新是工业现代化的关键</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8923" name="矩形 645300"/>
          <p:cNvSpPr/>
          <p:nvPr/>
        </p:nvSpPr>
        <p:spPr>
          <a:xfrm>
            <a:off x="1169988" y="4005263"/>
            <a:ext cx="1887537" cy="455612"/>
          </a:xfrm>
          <a:prstGeom prst="rect">
            <a:avLst/>
          </a:prstGeom>
          <a:noFill/>
          <a:ln w="9525">
            <a:noFill/>
          </a:ln>
        </p:spPr>
        <p:txBody>
          <a:bodyPr anchor="ctr"/>
          <a:p>
            <a:pPr algn="ctr" defTabSz="914400">
              <a:lnSpc>
                <a:spcPct val="150000"/>
              </a:lnSpc>
              <a:tabLst>
                <a:tab pos="2628900" algn="l"/>
              </a:tabLst>
            </a:pPr>
            <a:r>
              <a:rPr lang="zh-CN" altLang="en-US" sz="2800" b="1" dirty="0">
                <a:solidFill>
                  <a:srgbClr val="002060"/>
                </a:solidFill>
                <a:latin typeface="楷体" panose="02010609060101010101" pitchFamily="49" charset="-122"/>
                <a:ea typeface="楷体" panose="02010609060101010101" pitchFamily="49" charset="-122"/>
              </a:rPr>
              <a:t>启示四</a:t>
            </a:r>
            <a:endParaRPr lang="zh-CN" altLang="en-US" sz="2800" b="1" dirty="0">
              <a:solidFill>
                <a:srgbClr val="002060"/>
              </a:solidFill>
              <a:latin typeface="楷体" panose="02010609060101010101" pitchFamily="49" charset="-122"/>
              <a:ea typeface="楷体" panose="02010609060101010101" pitchFamily="49" charset="-122"/>
            </a:endParaRPr>
          </a:p>
        </p:txBody>
      </p:sp>
      <p:sp>
        <p:nvSpPr>
          <p:cNvPr id="645302" name="矩形 645301"/>
          <p:cNvSpPr/>
          <p:nvPr/>
        </p:nvSpPr>
        <p:spPr>
          <a:xfrm>
            <a:off x="3227388" y="3476625"/>
            <a:ext cx="7883525" cy="455613"/>
          </a:xfrm>
          <a:prstGeom prst="rect">
            <a:avLst/>
          </a:prstGeom>
          <a:noFill/>
          <a:ln w="9525">
            <a:noFill/>
          </a:ln>
        </p:spPr>
        <p:txBody>
          <a:bodyPr anchor="ctr"/>
          <a:p>
            <a:pPr defTabSz="914400">
              <a:lnSpc>
                <a:spcPct val="150000"/>
              </a:lnSpc>
              <a:tabLst>
                <a:tab pos="2628900" algn="l"/>
              </a:tabLst>
            </a:pPr>
            <a:r>
              <a:rPr lang="zh-CN" altLang="en-US" sz="2800" b="1" dirty="0">
                <a:solidFill>
                  <a:srgbClr val="FF0000"/>
                </a:solidFill>
                <a:latin typeface="楷体" panose="02010609060101010101" pitchFamily="49" charset="-122"/>
                <a:ea typeface="楷体" panose="02010609060101010101" pitchFamily="49" charset="-122"/>
              </a:rPr>
              <a:t>科学化的管理是工业现代化的关键</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8925" name="矩形 645302"/>
          <p:cNvSpPr/>
          <p:nvPr/>
        </p:nvSpPr>
        <p:spPr>
          <a:xfrm>
            <a:off x="1169988" y="3476625"/>
            <a:ext cx="1887537" cy="455613"/>
          </a:xfrm>
          <a:prstGeom prst="rect">
            <a:avLst/>
          </a:prstGeom>
          <a:noFill/>
          <a:ln w="9525">
            <a:noFill/>
          </a:ln>
        </p:spPr>
        <p:txBody>
          <a:bodyPr anchor="ctr"/>
          <a:p>
            <a:pPr algn="ctr" defTabSz="914400">
              <a:lnSpc>
                <a:spcPct val="150000"/>
              </a:lnSpc>
              <a:tabLst>
                <a:tab pos="2628900" algn="l"/>
              </a:tabLst>
            </a:pPr>
            <a:r>
              <a:rPr lang="zh-CN" altLang="en-US" sz="2800" b="1" dirty="0">
                <a:solidFill>
                  <a:srgbClr val="002060"/>
                </a:solidFill>
                <a:latin typeface="楷体" panose="02010609060101010101" pitchFamily="49" charset="-122"/>
                <a:ea typeface="楷体" panose="02010609060101010101" pitchFamily="49" charset="-122"/>
              </a:rPr>
              <a:t>启示三</a:t>
            </a:r>
            <a:endParaRPr lang="zh-CN" altLang="en-US" sz="2800" b="1" dirty="0">
              <a:solidFill>
                <a:srgbClr val="002060"/>
              </a:solidFill>
              <a:latin typeface="楷体" panose="02010609060101010101" pitchFamily="49" charset="-122"/>
              <a:ea typeface="楷体" panose="02010609060101010101" pitchFamily="49" charset="-122"/>
            </a:endParaRPr>
          </a:p>
        </p:txBody>
      </p:sp>
      <p:sp>
        <p:nvSpPr>
          <p:cNvPr id="645304" name="矩形 645303"/>
          <p:cNvSpPr/>
          <p:nvPr/>
        </p:nvSpPr>
        <p:spPr>
          <a:xfrm>
            <a:off x="3243263" y="2900363"/>
            <a:ext cx="7867650" cy="457200"/>
          </a:xfrm>
          <a:prstGeom prst="rect">
            <a:avLst/>
          </a:prstGeom>
          <a:noFill/>
          <a:ln w="9525">
            <a:noFill/>
          </a:ln>
        </p:spPr>
        <p:txBody>
          <a:bodyPr anchor="ctr"/>
          <a:p>
            <a:pPr defTabSz="914400">
              <a:lnSpc>
                <a:spcPct val="150000"/>
              </a:lnSpc>
              <a:tabLst>
                <a:tab pos="2628900" algn="l"/>
              </a:tabLst>
            </a:pPr>
            <a:r>
              <a:rPr lang="zh-CN" altLang="en-US" sz="2800" b="1" dirty="0">
                <a:solidFill>
                  <a:srgbClr val="FF0000"/>
                </a:solidFill>
                <a:latin typeface="楷体" panose="02010609060101010101" pitchFamily="49" charset="-122"/>
                <a:ea typeface="楷体" panose="02010609060101010101" pitchFamily="49" charset="-122"/>
              </a:rPr>
              <a:t>资金、技术是工业现代化的重要前提</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8927" name="矩形 645304"/>
          <p:cNvSpPr/>
          <p:nvPr/>
        </p:nvSpPr>
        <p:spPr>
          <a:xfrm>
            <a:off x="1169988" y="2925763"/>
            <a:ext cx="1887537" cy="457200"/>
          </a:xfrm>
          <a:prstGeom prst="rect">
            <a:avLst/>
          </a:prstGeom>
          <a:noFill/>
          <a:ln w="9525">
            <a:noFill/>
          </a:ln>
        </p:spPr>
        <p:txBody>
          <a:bodyPr anchor="ctr"/>
          <a:p>
            <a:pPr algn="ctr" defTabSz="914400">
              <a:lnSpc>
                <a:spcPct val="150000"/>
              </a:lnSpc>
              <a:tabLst>
                <a:tab pos="2628900" algn="l"/>
              </a:tabLst>
            </a:pPr>
            <a:r>
              <a:rPr lang="zh-CN" altLang="en-US" sz="2800" b="1" dirty="0">
                <a:solidFill>
                  <a:srgbClr val="002060"/>
                </a:solidFill>
                <a:latin typeface="楷体" panose="02010609060101010101" pitchFamily="49" charset="-122"/>
                <a:ea typeface="楷体" panose="02010609060101010101" pitchFamily="49" charset="-122"/>
              </a:rPr>
              <a:t>启示二</a:t>
            </a:r>
            <a:endParaRPr lang="zh-CN" altLang="en-US" sz="2800" b="1" dirty="0">
              <a:solidFill>
                <a:srgbClr val="002060"/>
              </a:solidFill>
              <a:latin typeface="楷体" panose="02010609060101010101" pitchFamily="49" charset="-122"/>
              <a:ea typeface="楷体" panose="02010609060101010101" pitchFamily="49" charset="-122"/>
            </a:endParaRPr>
          </a:p>
        </p:txBody>
      </p:sp>
      <p:sp>
        <p:nvSpPr>
          <p:cNvPr id="645306" name="矩形 645305"/>
          <p:cNvSpPr/>
          <p:nvPr/>
        </p:nvSpPr>
        <p:spPr>
          <a:xfrm>
            <a:off x="3243263" y="2354263"/>
            <a:ext cx="7467600" cy="455612"/>
          </a:xfrm>
          <a:prstGeom prst="rect">
            <a:avLst/>
          </a:prstGeom>
          <a:noFill/>
          <a:ln w="9525">
            <a:noFill/>
          </a:ln>
        </p:spPr>
        <p:txBody>
          <a:bodyPr anchor="ctr"/>
          <a:p>
            <a:pPr defTabSz="914400">
              <a:lnSpc>
                <a:spcPct val="150000"/>
              </a:lnSpc>
              <a:tabLst>
                <a:tab pos="2628900" algn="l"/>
              </a:tabLst>
            </a:pPr>
            <a:r>
              <a:rPr lang="zh-CN" altLang="en-US" sz="2800" b="1" dirty="0">
                <a:solidFill>
                  <a:srgbClr val="FF0000"/>
                </a:solidFill>
                <a:latin typeface="楷体" panose="02010609060101010101" pitchFamily="49" charset="-122"/>
                <a:ea typeface="楷体" panose="02010609060101010101" pitchFamily="49" charset="-122"/>
              </a:rPr>
              <a:t>核心科技是工业现代化的关键</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8929" name="矩形 645306"/>
          <p:cNvSpPr/>
          <p:nvPr/>
        </p:nvSpPr>
        <p:spPr>
          <a:xfrm>
            <a:off x="1169988" y="2354263"/>
            <a:ext cx="1887537" cy="455612"/>
          </a:xfrm>
          <a:prstGeom prst="rect">
            <a:avLst/>
          </a:prstGeom>
          <a:noFill/>
          <a:ln w="9525">
            <a:noFill/>
          </a:ln>
        </p:spPr>
        <p:txBody>
          <a:bodyPr anchor="ctr"/>
          <a:p>
            <a:pPr algn="ctr" defTabSz="914400">
              <a:lnSpc>
                <a:spcPct val="150000"/>
              </a:lnSpc>
              <a:tabLst>
                <a:tab pos="2628900" algn="l"/>
              </a:tabLst>
            </a:pPr>
            <a:r>
              <a:rPr lang="zh-CN" altLang="en-US" sz="2800" b="1" dirty="0">
                <a:solidFill>
                  <a:srgbClr val="002060"/>
                </a:solidFill>
                <a:latin typeface="楷体" panose="02010609060101010101" pitchFamily="49" charset="-122"/>
                <a:ea typeface="楷体" panose="02010609060101010101" pitchFamily="49" charset="-122"/>
              </a:rPr>
              <a:t>启示一</a:t>
            </a:r>
            <a:endParaRPr lang="zh-CN" altLang="en-US" sz="2800" b="1" dirty="0">
              <a:solidFill>
                <a:srgbClr val="00206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306"/>
                                        </p:tgtEl>
                                        <p:attrNameLst>
                                          <p:attrName>style.visibility</p:attrName>
                                        </p:attrNameLst>
                                      </p:cBhvr>
                                      <p:to>
                                        <p:strVal val="visible"/>
                                      </p:to>
                                    </p:set>
                                    <p:animEffect transition="in" filter="blinds(horizontal)">
                                      <p:cBhvr>
                                        <p:cTn id="7" dur="500"/>
                                        <p:tgtEl>
                                          <p:spTgt spid="6453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304"/>
                                        </p:tgtEl>
                                        <p:attrNameLst>
                                          <p:attrName>style.visibility</p:attrName>
                                        </p:attrNameLst>
                                      </p:cBhvr>
                                      <p:to>
                                        <p:strVal val="visible"/>
                                      </p:to>
                                    </p:set>
                                    <p:animEffect transition="in" filter="blinds(horizontal)">
                                      <p:cBhvr>
                                        <p:cTn id="12" dur="500"/>
                                        <p:tgtEl>
                                          <p:spTgt spid="6453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302"/>
                                        </p:tgtEl>
                                        <p:attrNameLst>
                                          <p:attrName>style.visibility</p:attrName>
                                        </p:attrNameLst>
                                      </p:cBhvr>
                                      <p:to>
                                        <p:strVal val="visible"/>
                                      </p:to>
                                    </p:set>
                                    <p:animEffect transition="in" filter="blinds(horizontal)">
                                      <p:cBhvr>
                                        <p:cTn id="17" dur="500"/>
                                        <p:tgtEl>
                                          <p:spTgt spid="6453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5300"/>
                                        </p:tgtEl>
                                        <p:attrNameLst>
                                          <p:attrName>style.visibility</p:attrName>
                                        </p:attrNameLst>
                                      </p:cBhvr>
                                      <p:to>
                                        <p:strVal val="visible"/>
                                      </p:to>
                                    </p:set>
                                    <p:animEffect transition="in" filter="blinds(horizontal)">
                                      <p:cBhvr>
                                        <p:cTn id="22" dur="500"/>
                                        <p:tgtEl>
                                          <p:spTgt spid="64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00" grpId="0"/>
      <p:bldP spid="645302" grpId="0"/>
      <p:bldP spid="645304" grpId="0"/>
      <p:bldP spid="6453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1"/>
          <p:cNvSpPr txBox="1"/>
          <p:nvPr/>
        </p:nvSpPr>
        <p:spPr>
          <a:xfrm>
            <a:off x="165100" y="-60325"/>
            <a:ext cx="11434763" cy="7324725"/>
          </a:xfrm>
          <a:prstGeom prst="rect">
            <a:avLst/>
          </a:prstGeom>
          <a:noFill/>
          <a:ln w="9525">
            <a:noFill/>
          </a:ln>
        </p:spPr>
        <p:txBody>
          <a:bodyPr anchor="t">
            <a:spAutoFit/>
          </a:bodyPr>
          <a:p>
            <a:pPr indent="266700" defTabSz="914400">
              <a:lnSpc>
                <a:spcPct val="140000"/>
              </a:lnSpc>
              <a:tabLst>
                <a:tab pos="1028700" algn="l"/>
                <a:tab pos="1851025" algn="l"/>
                <a:tab pos="2538730" algn="l"/>
                <a:tab pos="3222625" algn="l"/>
              </a:tabLst>
            </a:pPr>
            <a:r>
              <a:rPr lang="zh-CN" altLang="en-US" sz="2800" b="1">
                <a:solidFill>
                  <a:srgbClr val="002060"/>
                </a:solidFill>
                <a:latin typeface="宋体" panose="02010600030101010101" pitchFamily="2" charset="-122"/>
                <a:ea typeface="宋体" panose="02010600030101010101" pitchFamily="2" charset="-122"/>
              </a:rPr>
              <a:t>启示</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引进外来科技与设备会大大推动现代化的发展。</a:t>
            </a:r>
            <a:endParaRPr lang="zh-CN" altLang="zh-CN" sz="2800" b="1">
              <a:solidFill>
                <a:srgbClr val="002060"/>
              </a:solidFill>
              <a:latin typeface="宋体" panose="02010600030101010101" pitchFamily="2" charset="-122"/>
              <a:ea typeface="宋体" panose="02010600030101010101" pitchFamily="2" charset="-122"/>
            </a:endParaRPr>
          </a:p>
          <a:p>
            <a:pPr indent="266700" defTabSz="914400">
              <a:lnSpc>
                <a:spcPct val="140000"/>
              </a:lnSpc>
              <a:tabLst>
                <a:tab pos="1028700" algn="l"/>
                <a:tab pos="1851025" algn="l"/>
                <a:tab pos="2538730" algn="l"/>
                <a:tab pos="3222625" algn="l"/>
              </a:tabLst>
            </a:pPr>
            <a:r>
              <a:rPr lang="zh-CN" altLang="zh-CN" sz="2800" b="1">
                <a:solidFill>
                  <a:srgbClr val="002060"/>
                </a:solidFill>
                <a:latin typeface="宋体" panose="02010600030101010101" pitchFamily="2" charset="-122"/>
                <a:ea typeface="宋体" panose="02010600030101010101" pitchFamily="2" charset="-122"/>
              </a:rPr>
              <a:t>说明</a:t>
            </a:r>
            <a:r>
              <a:rPr lang="en-US" altLang="zh-CN" sz="2800" b="1">
                <a:solidFill>
                  <a:srgbClr val="002060"/>
                </a:solidFill>
                <a:latin typeface="宋体" panose="02010600030101010101" pitchFamily="2" charset="-122"/>
                <a:ea typeface="宋体" panose="02010600030101010101" pitchFamily="2" charset="-122"/>
              </a:rPr>
              <a:t>:19</a:t>
            </a:r>
            <a:r>
              <a:rPr lang="zh-CN" altLang="zh-CN" sz="2800" b="1">
                <a:solidFill>
                  <a:srgbClr val="002060"/>
                </a:solidFill>
                <a:latin typeface="宋体" panose="02010600030101010101" pitchFamily="2" charset="-122"/>
                <a:ea typeface="宋体" panose="02010600030101010101" pitchFamily="2" charset="-122"/>
              </a:rPr>
              <a:t>世纪六七十年代</a:t>
            </a:r>
            <a:r>
              <a:rPr lang="zh-CN" altLang="zh-CN" sz="2800" b="1">
                <a:solidFill>
                  <a:srgbClr val="FF0000"/>
                </a:solidFill>
                <a:latin typeface="宋体" panose="02010600030101010101" pitchFamily="2" charset="-122"/>
                <a:ea typeface="宋体" panose="02010600030101010101" pitchFamily="2" charset="-122"/>
              </a:rPr>
              <a:t>地主阶级</a:t>
            </a:r>
            <a:r>
              <a:rPr lang="zh-CN" altLang="zh-CN" sz="2800" b="1">
                <a:solidFill>
                  <a:srgbClr val="002060"/>
                </a:solidFill>
                <a:latin typeface="宋体" panose="02010600030101010101" pitchFamily="2" charset="-122"/>
                <a:ea typeface="宋体" panose="02010600030101010101" pitchFamily="2" charset="-122"/>
              </a:rPr>
              <a:t>掀起了洋务运动</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洋务派学习西方科技</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引进西方先进设备</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建立了中国第一批近代化企业</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也开启了中国的近代化。</a:t>
            </a:r>
            <a:endParaRPr lang="zh-CN" altLang="zh-CN" sz="2800" b="1">
              <a:solidFill>
                <a:srgbClr val="002060"/>
              </a:solidFill>
              <a:latin typeface="宋体" panose="02010600030101010101" pitchFamily="2" charset="-122"/>
              <a:ea typeface="宋体" panose="02010600030101010101" pitchFamily="2" charset="-122"/>
            </a:endParaRPr>
          </a:p>
          <a:p>
            <a:pPr indent="266700" defTabSz="914400">
              <a:lnSpc>
                <a:spcPct val="140000"/>
              </a:lnSpc>
              <a:tabLst>
                <a:tab pos="1028700" algn="l"/>
                <a:tab pos="1851025" algn="l"/>
                <a:tab pos="2538730" algn="l"/>
                <a:tab pos="3222625" algn="l"/>
              </a:tabLst>
            </a:pPr>
            <a:r>
              <a:rPr lang="zh-CN" altLang="zh-CN" sz="2800" b="1">
                <a:solidFill>
                  <a:srgbClr val="002060"/>
                </a:solidFill>
                <a:latin typeface="宋体" panose="02010600030101010101" pitchFamily="2" charset="-122"/>
                <a:ea typeface="宋体" panose="02010600030101010101" pitchFamily="2" charset="-122"/>
              </a:rPr>
              <a:t>  在随后出现的建立企业的高潮中</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FF0000"/>
                </a:solidFill>
                <a:latin typeface="宋体" panose="02010600030101010101" pitchFamily="2" charset="-122"/>
                <a:ea typeface="宋体" panose="02010600030101010101" pitchFamily="2" charset="-122"/>
              </a:rPr>
              <a:t>民族资产阶级</a:t>
            </a:r>
            <a:r>
              <a:rPr lang="zh-CN" altLang="zh-CN" sz="2800" b="1">
                <a:solidFill>
                  <a:srgbClr val="002060"/>
                </a:solidFill>
                <a:latin typeface="宋体" panose="02010600030101010101" pitchFamily="2" charset="-122"/>
                <a:ea typeface="宋体" panose="02010600030101010101" pitchFamily="2" charset="-122"/>
              </a:rPr>
              <a:t>也学习了西方的先进技术。民国时期</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FF0000"/>
                </a:solidFill>
                <a:latin typeface="宋体" panose="02010600030101010101" pitchFamily="2" charset="-122"/>
                <a:ea typeface="宋体" panose="02010600030101010101" pitchFamily="2" charset="-122"/>
              </a:rPr>
              <a:t>国民政府</a:t>
            </a:r>
            <a:r>
              <a:rPr lang="zh-CN" altLang="zh-CN" sz="2800" b="1">
                <a:solidFill>
                  <a:srgbClr val="002060"/>
                </a:solidFill>
                <a:latin typeface="宋体" panose="02010600030101010101" pitchFamily="2" charset="-122"/>
                <a:ea typeface="宋体" panose="02010600030101010101" pitchFamily="2" charset="-122"/>
              </a:rPr>
              <a:t>从美国等西方国家引进先进科技</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推动了中国近代经济的发展。</a:t>
            </a:r>
            <a:endParaRPr lang="zh-CN" altLang="zh-CN" sz="2800" b="1">
              <a:solidFill>
                <a:srgbClr val="002060"/>
              </a:solidFill>
              <a:latin typeface="宋体" panose="02010600030101010101" pitchFamily="2" charset="-122"/>
              <a:ea typeface="宋体" panose="02010600030101010101" pitchFamily="2" charset="-122"/>
            </a:endParaRPr>
          </a:p>
          <a:p>
            <a:pPr indent="266700" defTabSz="914400">
              <a:lnSpc>
                <a:spcPct val="140000"/>
              </a:lnSpc>
              <a:tabLst>
                <a:tab pos="1028700" algn="l"/>
                <a:tab pos="1851025" algn="l"/>
                <a:tab pos="2538730" algn="l"/>
                <a:tab pos="3222625" algn="l"/>
              </a:tabLst>
            </a:pPr>
            <a:r>
              <a:rPr lang="zh-CN" altLang="zh-CN" sz="2800" b="1">
                <a:solidFill>
                  <a:srgbClr val="002060"/>
                </a:solidFill>
                <a:latin typeface="宋体" panose="02010600030101010101" pitchFamily="2" charset="-122"/>
                <a:ea typeface="宋体" panose="02010600030101010101" pitchFamily="2" charset="-122"/>
              </a:rPr>
              <a:t>  在社会主义建设新时期</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FF0000"/>
                </a:solidFill>
                <a:latin typeface="宋体" panose="02010600030101010101" pitchFamily="2" charset="-122"/>
                <a:ea typeface="宋体" panose="02010600030101010101" pitchFamily="2" charset="-122"/>
              </a:rPr>
              <a:t>中央政府</a:t>
            </a:r>
            <a:r>
              <a:rPr lang="zh-CN" altLang="zh-CN" sz="2800" b="1">
                <a:solidFill>
                  <a:srgbClr val="002060"/>
                </a:solidFill>
                <a:latin typeface="宋体" panose="02010600030101010101" pitchFamily="2" charset="-122"/>
                <a:ea typeface="宋体" panose="02010600030101010101" pitchFamily="2" charset="-122"/>
              </a:rPr>
              <a:t>实行对外开放政策</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大力引进西方先进的技术、设备和管理经验</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这都大大推动了我国现代化发展的进程。</a:t>
            </a:r>
            <a:endParaRPr lang="zh-CN" altLang="zh-CN" sz="2800" b="1">
              <a:solidFill>
                <a:srgbClr val="002060"/>
              </a:solidFill>
              <a:latin typeface="宋体" panose="02010600030101010101" pitchFamily="2" charset="-122"/>
              <a:ea typeface="宋体" panose="02010600030101010101" pitchFamily="2" charset="-122"/>
            </a:endParaRPr>
          </a:p>
          <a:p>
            <a:pPr indent="266700" defTabSz="914400">
              <a:lnSpc>
                <a:spcPct val="140000"/>
              </a:lnSpc>
              <a:tabLst>
                <a:tab pos="1028700" algn="l"/>
                <a:tab pos="1851025" algn="l"/>
                <a:tab pos="2538730" algn="l"/>
                <a:tab pos="3222625" algn="l"/>
              </a:tabLst>
            </a:pPr>
            <a:r>
              <a:rPr lang="zh-CN" altLang="zh-CN" sz="2800" b="1">
                <a:solidFill>
                  <a:srgbClr val="002060"/>
                </a:solidFill>
                <a:latin typeface="宋体" panose="02010600030101010101" pitchFamily="2" charset="-122"/>
                <a:ea typeface="宋体" panose="02010600030101010101" pitchFamily="2" charset="-122"/>
              </a:rPr>
              <a:t>  </a:t>
            </a:r>
            <a:r>
              <a:rPr lang="zh-CN" altLang="zh-CN" sz="2800" b="1">
                <a:solidFill>
                  <a:srgbClr val="FF0000"/>
                </a:solidFill>
                <a:latin typeface="宋体" panose="02010600030101010101" pitchFamily="2" charset="-122"/>
                <a:ea typeface="宋体" panose="02010600030101010101" pitchFamily="2" charset="-122"/>
              </a:rPr>
              <a:t>由此可见</a:t>
            </a:r>
            <a:r>
              <a:rPr lang="en-US" altLang="zh-CN" sz="2800" b="1">
                <a:solidFill>
                  <a:srgbClr val="002060"/>
                </a:solidFill>
                <a:latin typeface="宋体" panose="02010600030101010101" pitchFamily="2" charset="-122"/>
                <a:ea typeface="宋体" panose="02010600030101010101" pitchFamily="2" charset="-122"/>
              </a:rPr>
              <a:t>,</a:t>
            </a:r>
            <a:r>
              <a:rPr lang="zh-CN" altLang="zh-CN" sz="2800" b="1">
                <a:solidFill>
                  <a:srgbClr val="002060"/>
                </a:solidFill>
                <a:latin typeface="宋体" panose="02010600030101010101" pitchFamily="2" charset="-122"/>
                <a:ea typeface="宋体" panose="02010600030101010101" pitchFamily="2" charset="-122"/>
              </a:rPr>
              <a:t>引进外来的科技、设备和资金等可以大力推动我国经济的现代化进程。</a:t>
            </a:r>
            <a:endParaRPr lang="zh-CN" altLang="zh-CN" sz="2800" b="1">
              <a:solidFill>
                <a:srgbClr val="002060"/>
              </a:solidFill>
              <a:latin typeface="宋体" panose="02010600030101010101" pitchFamily="2" charset="-122"/>
              <a:ea typeface="宋体" panose="02010600030101010101" pitchFamily="2" charset="-122"/>
            </a:endParaRPr>
          </a:p>
          <a:p>
            <a:pPr indent="266700" defTabSz="914400">
              <a:lnSpc>
                <a:spcPct val="140000"/>
              </a:lnSpc>
              <a:tabLst>
                <a:tab pos="1028700" algn="l"/>
                <a:tab pos="1851025" algn="l"/>
                <a:tab pos="2538730" algn="l"/>
                <a:tab pos="3222625" algn="l"/>
              </a:tabLst>
            </a:pPr>
            <a:endParaRPr lang="zh-CN" altLang="zh-CN" sz="2800" b="1" dirty="0">
              <a:solidFill>
                <a:srgbClr val="002060"/>
              </a:solidFill>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
          <p:cNvSpPr txBox="1"/>
          <p:nvPr/>
        </p:nvSpPr>
        <p:spPr>
          <a:xfrm>
            <a:off x="222250" y="142875"/>
            <a:ext cx="11436350" cy="6248400"/>
          </a:xfrm>
          <a:prstGeom prst="rect">
            <a:avLst/>
          </a:prstGeom>
          <a:noFill/>
          <a:ln w="9525">
            <a:noFill/>
          </a:ln>
        </p:spPr>
        <p:txBody>
          <a:bodyPr anchor="t">
            <a:spAutoFit/>
          </a:bodyPr>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启示：科学化的管理是工业现代化的关键。</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说明：</a:t>
            </a:r>
            <a:r>
              <a:rPr lang="zh-CN" altLang="en-US" sz="2800" b="1" dirty="0">
                <a:solidFill>
                  <a:srgbClr val="FF0000"/>
                </a:solidFill>
                <a:latin typeface="宋体" panose="02010600030101010101" pitchFamily="2" charset="-122"/>
                <a:ea typeface="宋体" panose="02010600030101010101" pitchFamily="2" charset="-122"/>
              </a:rPr>
              <a:t>洋务运动</a:t>
            </a:r>
            <a:r>
              <a:rPr lang="zh-CN" altLang="en-US" sz="2800" b="1" dirty="0">
                <a:solidFill>
                  <a:srgbClr val="002060"/>
                </a:solidFill>
                <a:latin typeface="宋体" panose="02010600030101010101" pitchFamily="2" charset="-122"/>
                <a:ea typeface="宋体" panose="02010600030101010101" pitchFamily="2" charset="-122"/>
              </a:rPr>
              <a:t>坚持“中体西用”，洋务企业受封建政府的控制，缺乏科学管理，如湖北汉阳铁厂，在资金、技术、原料、能源、人才等方面不配套，不能炼出合格的钢铁。</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新中国成立后</a:t>
            </a:r>
            <a:r>
              <a:rPr lang="zh-CN" altLang="en-US" sz="2800" b="1" dirty="0">
                <a:solidFill>
                  <a:srgbClr val="002060"/>
                </a:solidFill>
                <a:latin typeface="宋体" panose="02010600030101010101" pitchFamily="2" charset="-122"/>
                <a:ea typeface="宋体" panose="02010600030101010101" pitchFamily="2" charset="-122"/>
              </a:rPr>
              <a:t>高度集中的经济体制，虽然在当时发挥了积极作用，但后来逐步僵化，束缚了企业的活力。</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1984年后</a:t>
            </a:r>
            <a:r>
              <a:rPr lang="zh-CN" altLang="en-US" sz="2800" b="1" dirty="0">
                <a:solidFill>
                  <a:srgbClr val="002060"/>
                </a:solidFill>
                <a:latin typeface="宋体" panose="02010600030101010101" pitchFamily="2" charset="-122"/>
                <a:ea typeface="宋体" panose="02010600030101010101" pitchFamily="2" charset="-122"/>
              </a:rPr>
              <a:t>政企分开，简政放权，增强了企业活力。</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1992年后</a:t>
            </a:r>
            <a:r>
              <a:rPr lang="zh-CN" altLang="en-US" sz="2800" b="1" dirty="0">
                <a:solidFill>
                  <a:srgbClr val="002060"/>
                </a:solidFill>
                <a:latin typeface="宋体" panose="02010600030101010101" pitchFamily="2" charset="-122"/>
                <a:ea typeface="宋体" panose="02010600030101010101" pitchFamily="2" charset="-122"/>
              </a:rPr>
              <a:t>逐步确立社会主义市场经济体制，推行现代企业制度，中国社会主义工业现代化迅速发展。</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30000"/>
              </a:lnSpc>
            </a:pPr>
            <a:r>
              <a:rPr lang="zh-CN" altLang="en-US" sz="2800" b="1" dirty="0">
                <a:solidFill>
                  <a:srgbClr val="002060"/>
                </a:solidFill>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由此可知：</a:t>
            </a:r>
            <a:r>
              <a:rPr lang="zh-CN" altLang="en-US" sz="2800" b="1" dirty="0">
                <a:solidFill>
                  <a:srgbClr val="002060"/>
                </a:solidFill>
                <a:latin typeface="宋体" panose="02010600030101010101" pitchFamily="2" charset="-122"/>
                <a:ea typeface="宋体" panose="02010600030101010101" pitchFamily="2" charset="-122"/>
              </a:rPr>
              <a:t>科学化的管理就是生产关系的局部调整，才能适应生产カ的发展，是工业现代化的关键。</a:t>
            </a:r>
            <a:endParaRPr lang="zh-CN" altLang="en-US" sz="2800" b="1" dirty="0">
              <a:solidFill>
                <a:srgbClr val="002060"/>
              </a:solidFill>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1"/>
          <p:cNvSpPr txBox="1"/>
          <p:nvPr/>
        </p:nvSpPr>
        <p:spPr>
          <a:xfrm>
            <a:off x="793750" y="981075"/>
            <a:ext cx="7870190" cy="2676525"/>
          </a:xfrm>
          <a:prstGeom prst="rect">
            <a:avLst/>
          </a:prstGeom>
          <a:noFill/>
          <a:ln w="9525">
            <a:noFill/>
          </a:ln>
        </p:spPr>
        <p:txBody>
          <a:bodyPr wrap="none" anchor="t">
            <a:spAutoFit/>
          </a:bodyPr>
          <a:p>
            <a:pPr>
              <a:lnSpc>
                <a:spcPct val="150000"/>
              </a:lnSpc>
            </a:pPr>
            <a:r>
              <a:rPr lang="zh-CN" altLang="en-US" sz="2800" b="1" dirty="0">
                <a:latin typeface="宋体" panose="02010600030101010101" pitchFamily="2" charset="-122"/>
                <a:ea typeface="宋体" panose="02010600030101010101" pitchFamily="2" charset="-122"/>
              </a:rPr>
              <a:t>一</a:t>
            </a:r>
            <a:r>
              <a:rPr lang="en-US" altLang="zh-CN"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2019</a:t>
            </a:r>
            <a:r>
              <a:rPr lang="zh-CN" altLang="en-US" sz="2800" b="1" dirty="0">
                <a:latin typeface="宋体" panose="02010600030101010101" pitchFamily="2" charset="-122"/>
                <a:ea typeface="宋体" panose="02010600030101010101" pitchFamily="2" charset="-122"/>
              </a:rPr>
              <a:t>最新考纲：</a:t>
            </a:r>
            <a:endParaRPr lang="en-US" altLang="zh-CN"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  经济结构的变化与资本主义的曲折发展</a:t>
            </a:r>
            <a:endParaRPr lang="en-US" altLang="zh-CN"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）晚清中国</a:t>
            </a:r>
            <a:r>
              <a:rPr lang="zh-CN" altLang="en-US" sz="2800" b="1" dirty="0">
                <a:solidFill>
                  <a:srgbClr val="FF0000"/>
                </a:solidFill>
                <a:latin typeface="宋体" panose="02010600030101010101" pitchFamily="2" charset="-122"/>
                <a:ea typeface="宋体" panose="02010600030101010101" pitchFamily="2" charset="-122"/>
              </a:rPr>
              <a:t>经济结构的变化</a:t>
            </a:r>
            <a:r>
              <a:rPr lang="zh-CN" altLang="en-US" sz="2800" b="1" dirty="0">
                <a:latin typeface="宋体" panose="02010600030101010101" pitchFamily="2" charset="-122"/>
                <a:ea typeface="宋体" panose="02010600030101010101" pitchFamily="2" charset="-122"/>
              </a:rPr>
              <a:t>和</a:t>
            </a:r>
            <a:r>
              <a:rPr lang="zh-CN" altLang="en-US" sz="2800" b="1" dirty="0">
                <a:solidFill>
                  <a:srgbClr val="FF0000"/>
                </a:solidFill>
                <a:latin typeface="宋体" panose="02010600030101010101" pitchFamily="2" charset="-122"/>
                <a:ea typeface="宋体" panose="02010600030101010101" pitchFamily="2" charset="-122"/>
              </a:rPr>
              <a:t>民族工业的兴起</a:t>
            </a:r>
            <a:endParaRPr lang="en-US" altLang="zh-CN" sz="2800" b="1"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）民国时期</a:t>
            </a:r>
            <a:r>
              <a:rPr lang="zh-CN" altLang="en-US" sz="2800" b="1" dirty="0">
                <a:solidFill>
                  <a:srgbClr val="FF0000"/>
                </a:solidFill>
                <a:latin typeface="宋体" panose="02010600030101010101" pitchFamily="2" charset="-122"/>
                <a:ea typeface="宋体" panose="02010600030101010101" pitchFamily="2" charset="-122"/>
              </a:rPr>
              <a:t>民族工业的曲折发展</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1"/>
          <p:cNvSpPr txBox="1"/>
          <p:nvPr/>
        </p:nvSpPr>
        <p:spPr>
          <a:xfrm>
            <a:off x="338138" y="168275"/>
            <a:ext cx="10999787" cy="4569460"/>
          </a:xfrm>
          <a:prstGeom prst="rect">
            <a:avLst/>
          </a:prstGeom>
          <a:noFill/>
          <a:ln w="9525">
            <a:noFill/>
          </a:ln>
        </p:spPr>
        <p:txBody>
          <a:bodyPr anchor="t">
            <a:spAutoFit/>
          </a:bodyPr>
          <a:p>
            <a:pPr>
              <a:lnSpc>
                <a:spcPct val="130000"/>
              </a:lnSpc>
            </a:pPr>
            <a:r>
              <a:rPr lang="zh-CN" altLang="en-US" sz="2800" b="1" dirty="0">
                <a:solidFill>
                  <a:srgbClr val="002060"/>
                </a:solidFill>
                <a:latin typeface="Arial" panose="020B0604020202020204" pitchFamily="34" charset="0"/>
                <a:ea typeface="宋体" panose="02010600030101010101" pitchFamily="2" charset="-122"/>
              </a:rPr>
              <a:t>六</a:t>
            </a:r>
            <a:r>
              <a:rPr lang="en-US" altLang="zh-CN" sz="2800" b="1" dirty="0">
                <a:solidFill>
                  <a:srgbClr val="002060"/>
                </a:solidFill>
                <a:latin typeface="Arial" panose="020B0604020202020204" pitchFamily="34" charset="0"/>
                <a:ea typeface="宋体" panose="02010600030101010101" pitchFamily="2" charset="-122"/>
              </a:rPr>
              <a:t>.</a:t>
            </a:r>
            <a:r>
              <a:rPr lang="zh-CN" altLang="en-US" sz="2800" b="1" dirty="0">
                <a:solidFill>
                  <a:srgbClr val="002060"/>
                </a:solidFill>
                <a:latin typeface="Arial" panose="020B0604020202020204" pitchFamily="34" charset="0"/>
                <a:ea typeface="宋体" panose="02010600030101010101" pitchFamily="2" charset="-122"/>
              </a:rPr>
              <a:t>小练习</a:t>
            </a:r>
            <a:endParaRPr lang="en-US" altLang="zh-CN" sz="2800" b="1" dirty="0">
              <a:solidFill>
                <a:srgbClr val="002060"/>
              </a:solidFill>
              <a:latin typeface="Arial" panose="020B0604020202020204" pitchFamily="34" charset="0"/>
              <a:ea typeface="宋体" panose="02010600030101010101" pitchFamily="2" charset="-122"/>
            </a:endParaRPr>
          </a:p>
          <a:p>
            <a:pPr>
              <a:lnSpc>
                <a:spcPct val="130000"/>
              </a:lnSpc>
            </a:pPr>
            <a:r>
              <a:rPr lang="en-US" altLang="zh-CN" sz="2800" b="1" dirty="0">
                <a:solidFill>
                  <a:srgbClr val="002060"/>
                </a:solidFill>
                <a:latin typeface="Arial" panose="020B0604020202020204" pitchFamily="34" charset="0"/>
                <a:ea typeface="宋体" panose="02010600030101010101" pitchFamily="2" charset="-122"/>
              </a:rPr>
              <a:t>1</a:t>
            </a:r>
            <a:r>
              <a:rPr lang="zh-CN" altLang="zh-CN" sz="2800" b="1" dirty="0">
                <a:solidFill>
                  <a:srgbClr val="002060"/>
                </a:solidFill>
                <a:latin typeface="Arial" panose="020B0604020202020204" pitchFamily="34" charset="0"/>
                <a:ea typeface="宋体" panose="02010600030101010101" pitchFamily="2" charset="-122"/>
              </a:rPr>
              <a:t>．1847年，英国驻福州的领事估计福建每年对进口棉织品的消费，应在200万匹以上，但是实际上通过海关在福州上岸的，只有几百匹。这一现象表现出</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A</a:t>
            </a:r>
            <a:r>
              <a:rPr lang="zh-CN" altLang="zh-CN" sz="2800" b="1" dirty="0">
                <a:solidFill>
                  <a:srgbClr val="002060"/>
                </a:solidFill>
                <a:latin typeface="Arial" panose="020B0604020202020204" pitchFamily="34" charset="0"/>
                <a:ea typeface="宋体" panose="02010600030101010101" pitchFamily="2" charset="-122"/>
              </a:rPr>
              <a:t>．上海海关阻碍英国棉布进入福州</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B</a:t>
            </a:r>
            <a:r>
              <a:rPr lang="zh-CN" altLang="zh-CN" sz="2800" b="1" dirty="0">
                <a:solidFill>
                  <a:srgbClr val="002060"/>
                </a:solidFill>
                <a:latin typeface="Arial" panose="020B0604020202020204" pitchFamily="34" charset="0"/>
                <a:ea typeface="宋体" panose="02010600030101010101" pitchFamily="2" charset="-122"/>
              </a:rPr>
              <a:t>．远洋交通不便导致棉布进口受限</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C</a:t>
            </a:r>
            <a:r>
              <a:rPr lang="zh-CN" altLang="zh-CN" sz="2800" b="1" dirty="0">
                <a:solidFill>
                  <a:srgbClr val="002060"/>
                </a:solidFill>
                <a:latin typeface="Arial" panose="020B0604020202020204" pitchFamily="34" charset="0"/>
                <a:ea typeface="宋体" panose="02010600030101010101" pitchFamily="2" charset="-122"/>
              </a:rPr>
              <a:t>．工业革命提高英国棉布的竞争力</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D</a:t>
            </a:r>
            <a:r>
              <a:rPr lang="zh-CN" altLang="zh-CN" sz="2800" b="1" dirty="0">
                <a:solidFill>
                  <a:srgbClr val="002060"/>
                </a:solidFill>
                <a:latin typeface="Arial" panose="020B0604020202020204" pitchFamily="34" charset="0"/>
                <a:ea typeface="宋体" panose="02010600030101010101" pitchFamily="2" charset="-122"/>
              </a:rPr>
              <a:t>．自然经济对经济侵略的顽强抵制</a:t>
            </a:r>
            <a:endParaRPr lang="zh-CN" altLang="en-US" sz="2800" b="1" dirty="0">
              <a:solidFill>
                <a:srgbClr val="002060"/>
              </a:solidFill>
              <a:latin typeface="Arial" panose="020B0604020202020204" pitchFamily="34" charset="0"/>
              <a:ea typeface="宋体" panose="02010600030101010101" pitchFamily="2" charset="-122"/>
            </a:endParaRPr>
          </a:p>
        </p:txBody>
      </p:sp>
      <p:sp>
        <p:nvSpPr>
          <p:cNvPr id="5" name="TextBox 4"/>
          <p:cNvSpPr txBox="1"/>
          <p:nvPr/>
        </p:nvSpPr>
        <p:spPr>
          <a:xfrm>
            <a:off x="9309100" y="2428875"/>
            <a:ext cx="800100" cy="830263"/>
          </a:xfrm>
          <a:prstGeom prst="rect">
            <a:avLst/>
          </a:prstGeom>
          <a:noFill/>
          <a:ln w="9525">
            <a:noFill/>
          </a:ln>
        </p:spPr>
        <p:txBody>
          <a:bodyPr wrap="none" anchor="t">
            <a:spAutoFit/>
          </a:bodyPr>
          <a:p>
            <a:r>
              <a:rPr lang="en-US" altLang="zh-CN" sz="4800" b="1" dirty="0">
                <a:solidFill>
                  <a:srgbClr val="FF0000"/>
                </a:solidFill>
                <a:latin typeface="Arial" panose="020B0604020202020204" pitchFamily="34" charset="0"/>
                <a:ea typeface="宋体" panose="02010600030101010101" pitchFamily="2" charset="-122"/>
              </a:rPr>
              <a:t>D </a:t>
            </a:r>
            <a:endParaRPr lang="zh-CN" altLang="en-US" sz="4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99"/>
          <p:cNvSpPr txBox="1"/>
          <p:nvPr/>
        </p:nvSpPr>
        <p:spPr>
          <a:xfrm>
            <a:off x="322263" y="293688"/>
            <a:ext cx="11347450" cy="4010025"/>
          </a:xfrm>
          <a:prstGeom prst="rect">
            <a:avLst/>
          </a:prstGeom>
          <a:noFill/>
          <a:ln w="9525">
            <a:noFill/>
          </a:ln>
        </p:spPr>
        <p:txBody>
          <a:bodyPr anchor="t">
            <a:spAutoFit/>
          </a:bodyPr>
          <a:p>
            <a:pPr>
              <a:lnSpc>
                <a:spcPct val="130000"/>
              </a:lnSpc>
            </a:pPr>
            <a:r>
              <a:rPr lang="en-US" altLang="zh-CN" sz="2800" b="1" dirty="0">
                <a:solidFill>
                  <a:srgbClr val="002060"/>
                </a:solidFill>
                <a:latin typeface="宋体" panose="02010600030101010101" pitchFamily="2" charset="-122"/>
                <a:ea typeface="宋体" panose="02010600030101010101" pitchFamily="2" charset="-122"/>
              </a:rPr>
              <a:t>2</a:t>
            </a:r>
            <a:r>
              <a:rPr lang="zh-CN" altLang="zh-CN" sz="2800" b="1" dirty="0">
                <a:solidFill>
                  <a:srgbClr val="002060"/>
                </a:solidFill>
                <a:latin typeface="宋体" panose="02010600030101010101" pitchFamily="2" charset="-122"/>
                <a:ea typeface="宋体" panose="02010600030101010101" pitchFamily="2" charset="-122"/>
              </a:rPr>
              <a:t>．19世纪中期，中国产茶区出现不同程度的扩张，福建武夷山开荒栽茶“漫山遍野，愈种愈多”，杭州於潜“仰食于茶者十之七”，湖南浏阳“以素所植麻，拔而植茶”。这表明</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30000"/>
              </a:lnSpc>
            </a:pPr>
            <a:r>
              <a:rPr lang="en-US" altLang="zh-CN" sz="2800" b="1" dirty="0">
                <a:solidFill>
                  <a:srgbClr val="002060"/>
                </a:solidFill>
                <a:latin typeface="宋体" panose="02010600030101010101" pitchFamily="2" charset="-122"/>
                <a:ea typeface="宋体" panose="02010600030101010101" pitchFamily="2" charset="-122"/>
              </a:rPr>
              <a:t>A</a:t>
            </a:r>
            <a:r>
              <a:rPr lang="zh-CN" altLang="zh-CN" sz="2800" b="1" dirty="0">
                <a:solidFill>
                  <a:srgbClr val="002060"/>
                </a:solidFill>
                <a:latin typeface="宋体" panose="02010600030101010101" pitchFamily="2" charset="-122"/>
                <a:ea typeface="宋体" panose="02010600030101010101" pitchFamily="2" charset="-122"/>
              </a:rPr>
              <a:t>．国内需求扩大使茶叶生产增加</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30000"/>
              </a:lnSpc>
            </a:pPr>
            <a:r>
              <a:rPr lang="en-US" altLang="zh-CN" sz="2800" b="1" dirty="0">
                <a:solidFill>
                  <a:srgbClr val="002060"/>
                </a:solidFill>
                <a:latin typeface="宋体" panose="02010600030101010101" pitchFamily="2" charset="-122"/>
                <a:ea typeface="宋体" panose="02010600030101010101" pitchFamily="2" charset="-122"/>
              </a:rPr>
              <a:t>B</a:t>
            </a:r>
            <a:r>
              <a:rPr lang="zh-CN" altLang="zh-CN" sz="2800" b="1" dirty="0">
                <a:solidFill>
                  <a:srgbClr val="002060"/>
                </a:solidFill>
                <a:latin typeface="宋体" panose="02010600030101010101" pitchFamily="2" charset="-122"/>
                <a:ea typeface="宋体" panose="02010600030101010101" pitchFamily="2" charset="-122"/>
              </a:rPr>
              <a:t>．通商口岸附近的农业逐渐破产</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30000"/>
              </a:lnSpc>
            </a:pPr>
            <a:r>
              <a:rPr lang="en-US" altLang="zh-CN" sz="2800" b="1" dirty="0">
                <a:solidFill>
                  <a:srgbClr val="002060"/>
                </a:solidFill>
                <a:latin typeface="宋体" panose="02010600030101010101" pitchFamily="2" charset="-122"/>
                <a:ea typeface="宋体" panose="02010600030101010101" pitchFamily="2" charset="-122"/>
              </a:rPr>
              <a:t>C</a:t>
            </a:r>
            <a:r>
              <a:rPr lang="zh-CN" altLang="zh-CN" sz="2800" b="1" dirty="0">
                <a:solidFill>
                  <a:srgbClr val="002060"/>
                </a:solidFill>
                <a:latin typeface="宋体" panose="02010600030101010101" pitchFamily="2" charset="-122"/>
                <a:ea typeface="宋体" panose="02010600030101010101" pitchFamily="2" charset="-122"/>
              </a:rPr>
              <a:t>．出口数量增加扭转了贸易逆差</a:t>
            </a:r>
            <a:endParaRPr lang="en-US" altLang="zh-CN" sz="2800" b="1" dirty="0">
              <a:solidFill>
                <a:srgbClr val="002060"/>
              </a:solidFill>
              <a:latin typeface="宋体" panose="02010600030101010101" pitchFamily="2" charset="-122"/>
              <a:ea typeface="宋体" panose="02010600030101010101" pitchFamily="2" charset="-122"/>
            </a:endParaRPr>
          </a:p>
          <a:p>
            <a:pPr>
              <a:lnSpc>
                <a:spcPct val="130000"/>
              </a:lnSpc>
            </a:pPr>
            <a:r>
              <a:rPr lang="en-US" altLang="zh-CN" sz="2800" b="1" dirty="0">
                <a:solidFill>
                  <a:srgbClr val="002060"/>
                </a:solidFill>
                <a:latin typeface="宋体" panose="02010600030101010101" pitchFamily="2" charset="-122"/>
                <a:ea typeface="宋体" panose="02010600030101010101" pitchFamily="2" charset="-122"/>
              </a:rPr>
              <a:t>D</a:t>
            </a:r>
            <a:r>
              <a:rPr lang="zh-CN" altLang="zh-CN" sz="2800" b="1" dirty="0">
                <a:solidFill>
                  <a:srgbClr val="002060"/>
                </a:solidFill>
                <a:latin typeface="宋体" panose="02010600030101010101" pitchFamily="2" charset="-122"/>
                <a:ea typeface="宋体" panose="02010600030101010101" pitchFamily="2" charset="-122"/>
              </a:rPr>
              <a:t>．开埠通商加速农业生产商品化</a:t>
            </a:r>
            <a:endParaRPr lang="zh-CN" altLang="en-US" sz="2800" b="1" dirty="0">
              <a:solidFill>
                <a:srgbClr val="002060"/>
              </a:solidFill>
              <a:latin typeface="宋体" panose="02010600030101010101" pitchFamily="2" charset="-122"/>
              <a:ea typeface="宋体" panose="02010600030101010101" pitchFamily="2" charset="-122"/>
            </a:endParaRPr>
          </a:p>
        </p:txBody>
      </p:sp>
      <p:sp>
        <p:nvSpPr>
          <p:cNvPr id="3" name="TextBox 2"/>
          <p:cNvSpPr txBox="1"/>
          <p:nvPr/>
        </p:nvSpPr>
        <p:spPr>
          <a:xfrm>
            <a:off x="8747125" y="2420938"/>
            <a:ext cx="800100" cy="830262"/>
          </a:xfrm>
          <a:prstGeom prst="rect">
            <a:avLst/>
          </a:prstGeom>
          <a:noFill/>
          <a:ln w="9525">
            <a:noFill/>
          </a:ln>
        </p:spPr>
        <p:txBody>
          <a:bodyPr wrap="none" anchor="t">
            <a:spAutoFit/>
          </a:bodyPr>
          <a:p>
            <a:r>
              <a:rPr lang="en-US" altLang="zh-CN" sz="4800" b="1" dirty="0">
                <a:solidFill>
                  <a:srgbClr val="FF0000"/>
                </a:solidFill>
                <a:latin typeface="Arial" panose="020B0604020202020204" pitchFamily="34" charset="0"/>
                <a:ea typeface="宋体" panose="02010600030101010101" pitchFamily="2" charset="-122"/>
              </a:rPr>
              <a:t>D </a:t>
            </a:r>
            <a:endParaRPr lang="zh-CN" altLang="en-US" sz="4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99"/>
          <p:cNvSpPr txBox="1"/>
          <p:nvPr/>
        </p:nvSpPr>
        <p:spPr>
          <a:xfrm>
            <a:off x="385763" y="596900"/>
            <a:ext cx="11204575" cy="4568825"/>
          </a:xfrm>
          <a:prstGeom prst="rect">
            <a:avLst/>
          </a:prstGeom>
          <a:noFill/>
          <a:ln w="9525">
            <a:noFill/>
          </a:ln>
        </p:spPr>
        <p:txBody>
          <a:bodyPr anchor="t">
            <a:spAutoFit/>
          </a:bodyPr>
          <a:p>
            <a:pPr>
              <a:lnSpc>
                <a:spcPct val="130000"/>
              </a:lnSpc>
            </a:pPr>
            <a:r>
              <a:rPr lang="en-US" altLang="zh-CN" sz="2800" b="1" dirty="0">
                <a:solidFill>
                  <a:srgbClr val="002060"/>
                </a:solidFill>
                <a:latin typeface="Calibri" panose="020F0502020204030204" charset="0"/>
                <a:ea typeface="宋体" panose="02010600030101010101" pitchFamily="2" charset="-122"/>
              </a:rPr>
              <a:t>3</a:t>
            </a:r>
            <a:r>
              <a:rPr lang="zh-CN" altLang="zh-CN" sz="2800" b="1" dirty="0">
                <a:solidFill>
                  <a:srgbClr val="002060"/>
                </a:solidFill>
                <a:latin typeface="Calibri" panose="020F0502020204030204" charset="0"/>
                <a:ea typeface="宋体" panose="02010600030101010101" pitchFamily="2" charset="-122"/>
              </a:rPr>
              <a:t>．</a:t>
            </a:r>
            <a:r>
              <a:rPr lang="en-US" altLang="zh-CN" sz="2800" b="1" dirty="0">
                <a:solidFill>
                  <a:srgbClr val="002060"/>
                </a:solidFill>
                <a:latin typeface="Calibri" panose="020F0502020204030204" charset="0"/>
                <a:ea typeface="宋体" panose="02010600030101010101" pitchFamily="2" charset="-122"/>
              </a:rPr>
              <a:t>1872</a:t>
            </a:r>
            <a:r>
              <a:rPr lang="zh-CN" altLang="zh-CN" sz="2800" b="1" dirty="0">
                <a:solidFill>
                  <a:srgbClr val="002060"/>
                </a:solidFill>
                <a:latin typeface="Calibri" panose="020F0502020204030204" charset="0"/>
                <a:ea typeface="宋体" panose="02010600030101010101" pitchFamily="2" charset="-122"/>
              </a:rPr>
              <a:t>年，内阁大学士宋晋上奏朝廷称：“闽省连年制造轮船，闻经费已拨至四五百万，未免糜费太重。此项轮船，将谓用以制夷，则早经议和，不必为此猜嫌之举，且用之外洋交锋，断不能如各国轮船之利便，名为远谋，实同虚耗。”其言论</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A</a:t>
            </a:r>
            <a:r>
              <a:rPr lang="zh-CN" altLang="zh-CN" sz="2800" b="1" dirty="0">
                <a:solidFill>
                  <a:srgbClr val="002060"/>
                </a:solidFill>
                <a:latin typeface="Calibri" panose="020F0502020204030204" charset="0"/>
                <a:ea typeface="宋体" panose="02010600030101010101" pitchFamily="2" charset="-122"/>
              </a:rPr>
              <a:t>．揭示了洋务运动的弊端</a:t>
            </a:r>
            <a:r>
              <a:rPr lang="en-US" altLang="zh-CN" sz="2800" b="1" dirty="0">
                <a:solidFill>
                  <a:srgbClr val="002060"/>
                </a:solidFill>
                <a:latin typeface="Calibri" panose="020F0502020204030204" charset="0"/>
                <a:ea typeface="宋体" panose="02010600030101010101" pitchFamily="2" charset="-122"/>
              </a:rPr>
              <a:t>				</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B</a:t>
            </a:r>
            <a:r>
              <a:rPr lang="zh-CN" altLang="zh-CN" sz="2800" b="1" dirty="0">
                <a:solidFill>
                  <a:srgbClr val="002060"/>
                </a:solidFill>
                <a:latin typeface="Calibri" panose="020F0502020204030204" charset="0"/>
                <a:ea typeface="宋体" panose="02010600030101010101" pitchFamily="2" charset="-122"/>
              </a:rPr>
              <a:t>．标志着中国土大夫意识的觉醒</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C</a:t>
            </a:r>
            <a:r>
              <a:rPr lang="zh-CN" altLang="zh-CN" sz="2800" b="1" dirty="0">
                <a:solidFill>
                  <a:srgbClr val="002060"/>
                </a:solidFill>
                <a:latin typeface="Calibri" panose="020F0502020204030204" charset="0"/>
                <a:ea typeface="宋体" panose="02010600030101010101" pitchFamily="2" charset="-122"/>
              </a:rPr>
              <a:t>．反映了洋务运动的困境</a:t>
            </a:r>
            <a:r>
              <a:rPr lang="en-US" altLang="zh-CN" sz="2800" b="1" dirty="0">
                <a:solidFill>
                  <a:srgbClr val="002060"/>
                </a:solidFill>
                <a:latin typeface="Calibri" panose="020F0502020204030204" charset="0"/>
                <a:ea typeface="宋体" panose="02010600030101010101" pitchFamily="2" charset="-122"/>
              </a:rPr>
              <a:t>				</a:t>
            </a:r>
            <a:endParaRPr lang="en-US" altLang="zh-CN" sz="2800" b="1" dirty="0">
              <a:solidFill>
                <a:srgbClr val="002060"/>
              </a:solidFill>
              <a:latin typeface="Calibri" panose="020F0502020204030204" charset="0"/>
              <a:ea typeface="宋体" panose="02010600030101010101" pitchFamily="2" charset="-122"/>
            </a:endParaRPr>
          </a:p>
          <a:p>
            <a:pPr>
              <a:lnSpc>
                <a:spcPct val="130000"/>
              </a:lnSpc>
            </a:pPr>
            <a:r>
              <a:rPr lang="en-US" altLang="zh-CN" sz="2800" b="1" dirty="0">
                <a:solidFill>
                  <a:srgbClr val="002060"/>
                </a:solidFill>
                <a:latin typeface="Calibri" panose="020F0502020204030204" charset="0"/>
                <a:ea typeface="宋体" panose="02010600030101010101" pitchFamily="2" charset="-122"/>
              </a:rPr>
              <a:t>D</a:t>
            </a:r>
            <a:r>
              <a:rPr lang="zh-CN" altLang="zh-CN" sz="2800" b="1" dirty="0">
                <a:solidFill>
                  <a:srgbClr val="002060"/>
                </a:solidFill>
                <a:latin typeface="Calibri" panose="020F0502020204030204" charset="0"/>
                <a:ea typeface="宋体" panose="02010600030101010101" pitchFamily="2" charset="-122"/>
              </a:rPr>
              <a:t>．体现了知识界对洋务派的担忧</a:t>
            </a:r>
            <a:endParaRPr lang="zh-CN" altLang="en-US" sz="2800" b="1" dirty="0">
              <a:solidFill>
                <a:srgbClr val="002060"/>
              </a:solidFill>
              <a:latin typeface="Calibri" panose="020F0502020204030204" charset="0"/>
              <a:ea typeface="宋体" panose="02010600030101010101" pitchFamily="2" charset="-122"/>
            </a:endParaRPr>
          </a:p>
        </p:txBody>
      </p:sp>
      <p:sp>
        <p:nvSpPr>
          <p:cNvPr id="3" name="TextBox 2"/>
          <p:cNvSpPr txBox="1"/>
          <p:nvPr/>
        </p:nvSpPr>
        <p:spPr>
          <a:xfrm>
            <a:off x="9309100" y="4868863"/>
            <a:ext cx="800100" cy="830262"/>
          </a:xfrm>
          <a:prstGeom prst="rect">
            <a:avLst/>
          </a:prstGeom>
          <a:noFill/>
          <a:ln w="9525">
            <a:noFill/>
          </a:ln>
        </p:spPr>
        <p:txBody>
          <a:bodyPr wrap="none" anchor="t">
            <a:spAutoFit/>
          </a:bodyPr>
          <a:p>
            <a:r>
              <a:rPr lang="en-US" altLang="zh-CN" sz="4800" b="1" dirty="0">
                <a:solidFill>
                  <a:srgbClr val="FF0000"/>
                </a:solidFill>
                <a:latin typeface="Arial" panose="020B0604020202020204" pitchFamily="34" charset="0"/>
                <a:ea typeface="宋体" panose="02010600030101010101" pitchFamily="2" charset="-122"/>
              </a:rPr>
              <a:t>C </a:t>
            </a:r>
            <a:endParaRPr lang="zh-CN" altLang="en-US" sz="4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99"/>
          <p:cNvSpPr txBox="1"/>
          <p:nvPr/>
        </p:nvSpPr>
        <p:spPr>
          <a:xfrm>
            <a:off x="415925" y="463550"/>
            <a:ext cx="11142663" cy="4616450"/>
          </a:xfrm>
          <a:prstGeom prst="rect">
            <a:avLst/>
          </a:prstGeom>
          <a:noFill/>
          <a:ln w="9525">
            <a:noFill/>
          </a:ln>
        </p:spPr>
        <p:txBody>
          <a:bodyPr anchor="t">
            <a:spAutoFit/>
          </a:bodyPr>
          <a:p>
            <a:pPr eaLnBrk="0" hangingPunct="0">
              <a:lnSpc>
                <a:spcPct val="150000"/>
              </a:lnSpc>
            </a:pP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4.</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上海轮船招商局筹建时</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商人入股并不踊跃</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清政府拨款入股以“示信于众商”。此后</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招商局还获得了清政府大量缓付利息的借款</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以及减免部分税费的优待。这反映出	</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　　</a:t>
            </a: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a:p>
            <a:pPr eaLnBrk="0" hangingPunct="0">
              <a:lnSpc>
                <a:spcPct val="150000"/>
              </a:lnSpc>
            </a:pP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A.</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清政府推动了中国早期工业化的发展 </a:t>
            </a:r>
            <a:endParaRPr lang="zh-CN" altLang="en-US" sz="2800" b="1" dirty="0">
              <a:solidFill>
                <a:srgbClr val="002060"/>
              </a:solidFill>
              <a:latin typeface="宋体" panose="02010600030101010101" pitchFamily="2" charset="-122"/>
              <a:ea typeface="宋体" panose="02010600030101010101" pitchFamily="2" charset="-122"/>
            </a:endParaRPr>
          </a:p>
          <a:p>
            <a:pPr eaLnBrk="0" hangingPunct="0">
              <a:lnSpc>
                <a:spcPct val="150000"/>
              </a:lnSpc>
            </a:pP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B.“</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官”与“商”的矛盾越来越尖锐</a:t>
            </a:r>
            <a:endParaRPr lang="zh-CN" altLang="en-US" sz="2800" b="1" dirty="0">
              <a:solidFill>
                <a:srgbClr val="002060"/>
              </a:solidFill>
              <a:latin typeface="宋体" panose="02010600030101010101" pitchFamily="2" charset="-122"/>
              <a:ea typeface="宋体" panose="02010600030101010101" pitchFamily="2" charset="-122"/>
            </a:endParaRPr>
          </a:p>
          <a:p>
            <a:pPr eaLnBrk="0" hangingPunct="0">
              <a:lnSpc>
                <a:spcPct val="150000"/>
              </a:lnSpc>
            </a:pP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C.</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轮船招商局抵制了外国的经济侵略 </a:t>
            </a:r>
            <a:endParaRPr lang="zh-CN" altLang="en-US" sz="2800" b="1" dirty="0">
              <a:solidFill>
                <a:srgbClr val="002060"/>
              </a:solidFill>
              <a:latin typeface="宋体" panose="02010600030101010101" pitchFamily="2" charset="-122"/>
              <a:ea typeface="宋体" panose="02010600030101010101" pitchFamily="2" charset="-122"/>
            </a:endParaRPr>
          </a:p>
          <a:p>
            <a:pPr eaLnBrk="0" hangingPunct="0">
              <a:lnSpc>
                <a:spcPct val="150000"/>
              </a:lnSpc>
            </a:pPr>
            <a:r>
              <a:rPr lang="en-US" altLang="zh-CN"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D.</a:t>
            </a:r>
            <a:r>
              <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rPr>
              <a:t>清政府对民间资本的控制日渐加强</a:t>
            </a:r>
            <a:endParaRPr lang="zh-CN" altLang="en-US" sz="2800" b="1" dirty="0">
              <a:solidFill>
                <a:srgbClr val="002060"/>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TextBox 2"/>
          <p:cNvSpPr txBox="1"/>
          <p:nvPr/>
        </p:nvSpPr>
        <p:spPr>
          <a:xfrm>
            <a:off x="8091488" y="3213100"/>
            <a:ext cx="769937" cy="830263"/>
          </a:xfrm>
          <a:prstGeom prst="rect">
            <a:avLst/>
          </a:prstGeom>
          <a:noFill/>
          <a:ln w="9525">
            <a:noFill/>
          </a:ln>
        </p:spPr>
        <p:txBody>
          <a:bodyPr wrap="none" anchor="t">
            <a:spAutoFit/>
          </a:bodyPr>
          <a:p>
            <a:r>
              <a:rPr lang="en-US" altLang="zh-CN" sz="4800" b="1" dirty="0">
                <a:solidFill>
                  <a:srgbClr val="FF0000"/>
                </a:solidFill>
                <a:latin typeface="Arial" panose="020B0604020202020204" pitchFamily="34" charset="0"/>
                <a:ea typeface="宋体" panose="02010600030101010101" pitchFamily="2" charset="-122"/>
              </a:rPr>
              <a:t>A </a:t>
            </a:r>
            <a:endParaRPr lang="zh-CN" altLang="en-US" sz="4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99"/>
          <p:cNvSpPr txBox="1"/>
          <p:nvPr/>
        </p:nvSpPr>
        <p:spPr>
          <a:xfrm>
            <a:off x="311150" y="138113"/>
            <a:ext cx="11268075" cy="5262245"/>
          </a:xfrm>
          <a:prstGeom prst="rect">
            <a:avLst/>
          </a:prstGeom>
          <a:noFill/>
          <a:ln w="9525">
            <a:noFill/>
          </a:ln>
        </p:spPr>
        <p:txBody>
          <a:bodyPr anchor="t">
            <a:spAutoFit/>
          </a:bodyPr>
          <a:p>
            <a:pPr>
              <a:lnSpc>
                <a:spcPct val="150000"/>
              </a:lnSpc>
            </a:pPr>
            <a:r>
              <a:rPr lang="en-US" altLang="zh-CN" sz="2800" dirty="0">
                <a:solidFill>
                  <a:srgbClr val="000000"/>
                </a:solidFill>
                <a:latin typeface="微软雅黑" panose="020B0503020204020204" charset="-122"/>
                <a:ea typeface="微软雅黑" panose="020B0503020204020204" charset="-122"/>
              </a:rPr>
              <a:t>  5.  </a:t>
            </a:r>
            <a:r>
              <a:rPr lang="zh-CN" altLang="zh-CN" sz="2800" b="1" dirty="0">
                <a:solidFill>
                  <a:srgbClr val="002060"/>
                </a:solidFill>
                <a:latin typeface="楷体" panose="02010609060101010101" pitchFamily="49" charset="-122"/>
                <a:ea typeface="楷体" panose="02010609060101010101" pitchFamily="49" charset="-122"/>
              </a:rPr>
              <a:t>在近代机器生产和工业品大量输入的冲击下</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江南农村部分传统手工业逐渐陷入困境</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相关的市镇也不可避免地走向衰落</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或被迫转型。……进入</a:t>
            </a:r>
            <a:r>
              <a:rPr lang="en-US" altLang="zh-CN" sz="2800" b="1" dirty="0">
                <a:solidFill>
                  <a:srgbClr val="002060"/>
                </a:solidFill>
                <a:latin typeface="楷体" panose="02010609060101010101" pitchFamily="49" charset="-122"/>
                <a:ea typeface="楷体" panose="02010609060101010101" pitchFamily="49" charset="-122"/>
              </a:rPr>
              <a:t>20</a:t>
            </a:r>
            <a:r>
              <a:rPr lang="zh-CN" altLang="zh-CN" sz="2800" b="1" dirty="0">
                <a:solidFill>
                  <a:srgbClr val="002060"/>
                </a:solidFill>
                <a:latin typeface="楷体" panose="02010609060101010101" pitchFamily="49" charset="-122"/>
                <a:ea typeface="楷体" panose="02010609060101010101" pitchFamily="49" charset="-122"/>
              </a:rPr>
              <a:t>世纪前期</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亦即清末至</a:t>
            </a:r>
            <a:r>
              <a:rPr lang="en-US" altLang="zh-CN" sz="2800" b="1" dirty="0">
                <a:solidFill>
                  <a:srgbClr val="002060"/>
                </a:solidFill>
                <a:latin typeface="楷体" panose="02010609060101010101" pitchFamily="49" charset="-122"/>
                <a:ea typeface="楷体" panose="02010609060101010101" pitchFamily="49" charset="-122"/>
              </a:rPr>
              <a:t>20</a:t>
            </a:r>
            <a:r>
              <a:rPr lang="zh-CN" altLang="zh-CN" sz="2800" b="1" dirty="0">
                <a:solidFill>
                  <a:srgbClr val="002060"/>
                </a:solidFill>
                <a:latin typeface="楷体" panose="02010609060101010101" pitchFamily="49" charset="-122"/>
                <a:ea typeface="楷体" panose="02010609060101010101" pitchFamily="49" charset="-122"/>
              </a:rPr>
              <a:t>年代</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随着近代工商业进一步向内地扩散</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江南市镇的经济结构和产业形态变革进一步展开</a:t>
            </a:r>
            <a:r>
              <a:rPr lang="en-US" altLang="zh-CN" sz="2800" b="1" dirty="0">
                <a:solidFill>
                  <a:srgbClr val="002060"/>
                </a:solidFill>
                <a:latin typeface="楷体" panose="02010609060101010101" pitchFamily="49" charset="-122"/>
                <a:ea typeface="楷体" panose="02010609060101010101" pitchFamily="49" charset="-122"/>
              </a:rPr>
              <a:t>,</a:t>
            </a:r>
            <a:r>
              <a:rPr lang="zh-CN" altLang="zh-CN" sz="2800" b="1" dirty="0">
                <a:solidFill>
                  <a:srgbClr val="002060"/>
                </a:solidFill>
                <a:latin typeface="楷体" panose="02010609060101010101" pitchFamily="49" charset="-122"/>
                <a:ea typeface="楷体" panose="02010609060101010101" pitchFamily="49" charset="-122"/>
              </a:rPr>
              <a:t>部分市镇开始由传统乡村经济中心向近代工商业城镇转变</a:t>
            </a:r>
            <a:r>
              <a:rPr lang="zh-CN" altLang="zh-CN" sz="2800" dirty="0">
                <a:solidFill>
                  <a:srgbClr val="002060"/>
                </a:solidFill>
                <a:latin typeface="楷体" panose="02010609060101010101" pitchFamily="49" charset="-122"/>
                <a:ea typeface="楷体" panose="02010609060101010101" pitchFamily="49" charset="-122"/>
              </a:rPr>
              <a:t>。</a:t>
            </a:r>
            <a:endParaRPr lang="zh-CN" altLang="zh-CN" sz="2800" dirty="0">
              <a:solidFill>
                <a:srgbClr val="000000"/>
              </a:solidFill>
              <a:latin typeface="微软雅黑" panose="020B0503020204020204" charset="-122"/>
              <a:ea typeface="微软雅黑" panose="020B0503020204020204" charset="-122"/>
            </a:endParaRPr>
          </a:p>
          <a:p>
            <a:pPr>
              <a:lnSpc>
                <a:spcPct val="150000"/>
              </a:lnSpc>
            </a:pPr>
            <a:r>
              <a:rPr lang="zh-CN" altLang="en-US" sz="2800" b="1" dirty="0">
                <a:solidFill>
                  <a:srgbClr val="002060"/>
                </a:solidFill>
                <a:latin typeface="微软雅黑" panose="020B0503020204020204" charset="-122"/>
                <a:ea typeface="宋体" panose="02010600030101010101" pitchFamily="2" charset="-122"/>
              </a:rPr>
              <a:t>                          ——</a:t>
            </a:r>
            <a:r>
              <a:rPr lang="zh-CN" altLang="en-US" sz="2800" b="1" dirty="0">
                <a:solidFill>
                  <a:srgbClr val="002060"/>
                </a:solidFill>
                <a:latin typeface="宋体" panose="02010600030101010101" pitchFamily="2" charset="-122"/>
                <a:ea typeface="宋体" panose="02010600030101010101" pitchFamily="2" charset="-122"/>
              </a:rPr>
              <a:t>摘编自陈国灿《论江南农村市镇的近代转型》</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a:solidFill>
                  <a:srgbClr val="002060"/>
                </a:solidFill>
                <a:latin typeface="宋体" panose="02010600030101010101" pitchFamily="2" charset="-122"/>
                <a:ea typeface="宋体" panose="02010600030101010101" pitchFamily="2" charset="-122"/>
              </a:rPr>
              <a:t>    根据材料并结合所学知识,指出与明清时期相比,近代江南市镇有何发展,并说明其原因。</a:t>
            </a:r>
            <a:endParaRPr lang="zh-CN" altLang="en-US" sz="2800" b="1" dirty="0">
              <a:solidFill>
                <a:srgbClr val="002060"/>
              </a:solidFill>
              <a:latin typeface="宋体" panose="02010600030101010101" pitchFamily="2" charset="-122"/>
              <a:ea typeface="宋体" panose="02010600030101010101" pitchFamily="2" charset="-122"/>
            </a:endParaRPr>
          </a:p>
        </p:txBody>
      </p:sp>
      <p:cxnSp>
        <p:nvCxnSpPr>
          <p:cNvPr id="2" name="直接连接符 1"/>
          <p:cNvCxnSpPr/>
          <p:nvPr/>
        </p:nvCxnSpPr>
        <p:spPr>
          <a:xfrm flipV="1">
            <a:off x="1168400" y="765175"/>
            <a:ext cx="6643688" cy="36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88950" y="1473200"/>
            <a:ext cx="2859088" cy="111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669213" y="2133600"/>
            <a:ext cx="3632200" cy="174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99"/>
          <p:cNvSpPr txBox="1"/>
          <p:nvPr/>
        </p:nvSpPr>
        <p:spPr>
          <a:xfrm>
            <a:off x="115570" y="1033780"/>
            <a:ext cx="11600815" cy="4009390"/>
          </a:xfrm>
          <a:prstGeom prst="rect">
            <a:avLst/>
          </a:prstGeom>
          <a:noFill/>
          <a:ln w="9525">
            <a:noFill/>
          </a:ln>
        </p:spPr>
        <p:txBody>
          <a:bodyPr wrap="square" anchor="t">
            <a:spAutoFit/>
          </a:bodyPr>
          <a:p>
            <a:pPr indent="266700">
              <a:lnSpc>
                <a:spcPct val="130000"/>
              </a:lnSpc>
            </a:pPr>
            <a:r>
              <a:rPr lang="zh-CN" altLang="zh-CN" sz="2800" b="1" dirty="0">
                <a:solidFill>
                  <a:srgbClr val="002060"/>
                </a:solidFill>
                <a:latin typeface="宋体" panose="02010600030101010101" pitchFamily="2" charset="-122"/>
                <a:ea typeface="宋体" panose="02010600030101010101" pitchFamily="2" charset="-122"/>
              </a:rPr>
              <a:t>发展</a:t>
            </a:r>
            <a:r>
              <a:rPr lang="en-US" altLang="zh-CN" sz="2800" b="1" dirty="0">
                <a:solidFill>
                  <a:srgbClr val="002060"/>
                </a:solidFill>
                <a:latin typeface="宋体" panose="02010600030101010101" pitchFamily="2" charset="-122"/>
                <a:ea typeface="宋体" panose="02010600030101010101" pitchFamily="2" charset="-122"/>
              </a:rPr>
              <a:t>:</a:t>
            </a:r>
            <a:r>
              <a:rPr lang="zh-CN" altLang="zh-CN" sz="2800" b="1" dirty="0">
                <a:solidFill>
                  <a:srgbClr val="002060"/>
                </a:solidFill>
                <a:latin typeface="宋体" panose="02010600030101010101" pitchFamily="2" charset="-122"/>
                <a:ea typeface="宋体" panose="02010600030101010101" pitchFamily="2" charset="-122"/>
              </a:rPr>
              <a:t>由传统手工业市镇向以机器大生产为主要特征的近代工商业城镇转变。</a:t>
            </a:r>
            <a:endParaRPr lang="zh-CN" altLang="zh-CN" sz="2800" b="1" dirty="0">
              <a:solidFill>
                <a:srgbClr val="002060"/>
              </a:solidFill>
              <a:latin typeface="宋体" panose="02010600030101010101" pitchFamily="2" charset="-122"/>
              <a:ea typeface="宋体" panose="02010600030101010101" pitchFamily="2" charset="-122"/>
            </a:endParaRPr>
          </a:p>
          <a:p>
            <a:pPr indent="266700">
              <a:lnSpc>
                <a:spcPct val="130000"/>
              </a:lnSpc>
            </a:pPr>
            <a:r>
              <a:rPr lang="zh-CN" altLang="zh-CN" sz="2800" b="1" dirty="0">
                <a:solidFill>
                  <a:srgbClr val="002060"/>
                </a:solidFill>
                <a:latin typeface="宋体" panose="02010600030101010101" pitchFamily="2" charset="-122"/>
                <a:ea typeface="宋体" panose="02010600030101010101" pitchFamily="2" charset="-122"/>
              </a:rPr>
              <a:t>原因</a:t>
            </a:r>
            <a:r>
              <a:rPr lang="en-US" altLang="zh-CN" sz="2800" b="1" dirty="0">
                <a:solidFill>
                  <a:srgbClr val="002060"/>
                </a:solidFill>
                <a:latin typeface="宋体" panose="02010600030101010101" pitchFamily="2" charset="-122"/>
                <a:ea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a:p>
            <a:pPr marL="514350" indent="-514350">
              <a:lnSpc>
                <a:spcPct val="130000"/>
              </a:lnSpc>
              <a:buFont typeface="+mj-ea"/>
              <a:buAutoNum type="circleNumDbPlain"/>
            </a:pPr>
            <a:r>
              <a:rPr lang="zh-CN" altLang="zh-CN" sz="2800" b="1" dirty="0">
                <a:solidFill>
                  <a:srgbClr val="002060"/>
                </a:solidFill>
                <a:latin typeface="宋体" panose="02010600030101010101" pitchFamily="2" charset="-122"/>
                <a:ea typeface="宋体" panose="02010600030101010101" pitchFamily="2" charset="-122"/>
              </a:rPr>
              <a:t> 西方工业文明的冲击与传统自然经济的解体</a:t>
            </a:r>
            <a:r>
              <a:rPr lang="en-US" altLang="zh-CN" sz="2800" b="1" dirty="0">
                <a:solidFill>
                  <a:srgbClr val="002060"/>
                </a:solidFill>
                <a:latin typeface="宋体" panose="02010600030101010101" pitchFamily="2" charset="-122"/>
                <a:ea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a:p>
            <a:pPr marL="514350" indent="-514350">
              <a:lnSpc>
                <a:spcPct val="130000"/>
              </a:lnSpc>
              <a:buFont typeface="+mj-ea"/>
              <a:buAutoNum type="circleNumDbPlain"/>
            </a:pPr>
            <a:r>
              <a:rPr lang="zh-CN" altLang="zh-CN" sz="2800" b="1" dirty="0">
                <a:solidFill>
                  <a:srgbClr val="002060"/>
                </a:solidFill>
                <a:latin typeface="宋体" panose="02010600030101010101" pitchFamily="2" charset="-122"/>
                <a:ea typeface="宋体" panose="02010600030101010101" pitchFamily="2" charset="-122"/>
              </a:rPr>
              <a:t> 工商业经济发展的推动</a:t>
            </a:r>
            <a:r>
              <a:rPr lang="en-US" altLang="zh-CN" sz="2800" b="1" dirty="0">
                <a:solidFill>
                  <a:srgbClr val="002060"/>
                </a:solidFill>
                <a:latin typeface="宋体" panose="02010600030101010101" pitchFamily="2" charset="-122"/>
                <a:ea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a:p>
            <a:pPr marL="514350" indent="-514350">
              <a:lnSpc>
                <a:spcPct val="130000"/>
              </a:lnSpc>
              <a:buFont typeface="+mj-ea"/>
              <a:buAutoNum type="circleNumDbPlain"/>
            </a:pPr>
            <a:r>
              <a:rPr lang="zh-CN" altLang="zh-CN" sz="2800" b="1" dirty="0">
                <a:solidFill>
                  <a:srgbClr val="002060"/>
                </a:solidFill>
                <a:latin typeface="宋体" panose="02010600030101010101" pitchFamily="2" charset="-122"/>
                <a:ea typeface="宋体" panose="02010600030101010101" pitchFamily="2" charset="-122"/>
              </a:rPr>
              <a:t> 政府经济政策的调整</a:t>
            </a:r>
            <a:r>
              <a:rPr lang="en-US" altLang="zh-CN" sz="2800" b="1" dirty="0">
                <a:solidFill>
                  <a:srgbClr val="002060"/>
                </a:solidFill>
                <a:latin typeface="宋体" panose="02010600030101010101" pitchFamily="2" charset="-122"/>
                <a:ea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a:p>
            <a:pPr marL="514350" indent="-514350">
              <a:lnSpc>
                <a:spcPct val="130000"/>
              </a:lnSpc>
              <a:buFont typeface="+mj-ea"/>
              <a:buAutoNum type="circleNumDbPlain"/>
            </a:pPr>
            <a:r>
              <a:rPr lang="zh-CN" altLang="zh-CN" sz="2800" b="1" dirty="0">
                <a:solidFill>
                  <a:srgbClr val="002060"/>
                </a:solidFill>
                <a:latin typeface="宋体" panose="02010600030101010101" pitchFamily="2" charset="-122"/>
                <a:ea typeface="宋体" panose="02010600030101010101" pitchFamily="2" charset="-122"/>
              </a:rPr>
              <a:t> 实业救国思潮的推动等。</a:t>
            </a:r>
            <a:endParaRPr lang="zh-CN" altLang="zh-CN" sz="2800" b="1" dirty="0">
              <a:solidFill>
                <a:srgbClr val="002060"/>
              </a:soli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1"/>
          <p:cNvSpPr txBox="1"/>
          <p:nvPr/>
        </p:nvSpPr>
        <p:spPr>
          <a:xfrm>
            <a:off x="392113" y="676275"/>
            <a:ext cx="11018837" cy="5262245"/>
          </a:xfrm>
          <a:prstGeom prst="rect">
            <a:avLst/>
          </a:prstGeom>
          <a:noFill/>
          <a:ln w="9525">
            <a:noFill/>
          </a:ln>
        </p:spPr>
        <p:txBody>
          <a:bodyPr anchor="t">
            <a:spAutoFit/>
          </a:bodyPr>
          <a:p>
            <a:pPr>
              <a:lnSpc>
                <a:spcPct val="150000"/>
              </a:lnSpc>
            </a:pPr>
            <a:r>
              <a:rPr lang="zh-CN" altLang="en-US" sz="2800" b="1" dirty="0">
                <a:solidFill>
                  <a:srgbClr val="002060"/>
                </a:solidFill>
                <a:latin typeface="宋体" panose="02010600030101010101" pitchFamily="2" charset="-122"/>
                <a:ea typeface="宋体" panose="02010600030101010101" pitchFamily="2" charset="-122"/>
              </a:rPr>
              <a:t>二</a:t>
            </a:r>
            <a:r>
              <a:rPr lang="en-US" altLang="zh-CN" sz="2800" b="1" dirty="0">
                <a:solidFill>
                  <a:srgbClr val="002060"/>
                </a:solidFill>
                <a:latin typeface="宋体" panose="02010600030101010101" pitchFamily="2" charset="-122"/>
                <a:ea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rPr>
              <a:t>复习目标：</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800" b="1" dirty="0">
                <a:solidFill>
                  <a:srgbClr val="002060"/>
                </a:solidFill>
                <a:latin typeface="宋体" panose="02010600030101010101" pitchFamily="2" charset="-122"/>
                <a:ea typeface="宋体" panose="02010600030101010101" pitchFamily="2" charset="-122"/>
              </a:rPr>
              <a:t>1</a:t>
            </a:r>
            <a:r>
              <a:rPr lang="zh-CN" altLang="en-US" sz="2800" b="1" dirty="0">
                <a:solidFill>
                  <a:srgbClr val="002060"/>
                </a:solidFill>
                <a:latin typeface="宋体" panose="02010600030101010101" pitchFamily="2" charset="-122"/>
                <a:ea typeface="宋体" panose="02010600030101010101" pitchFamily="2" charset="-122"/>
              </a:rPr>
              <a:t>、熟练背诵小农经济解体、洋务运动、民族资本主义的发展等相关知识点。</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800" b="1" dirty="0">
                <a:solidFill>
                  <a:srgbClr val="002060"/>
                </a:solidFill>
                <a:latin typeface="宋体" panose="02010600030101010101" pitchFamily="2" charset="-122"/>
                <a:ea typeface="宋体" panose="02010600030101010101" pitchFamily="2" charset="-122"/>
              </a:rPr>
              <a:t>2</a:t>
            </a:r>
            <a:r>
              <a:rPr lang="zh-CN" altLang="en-US" sz="2800" b="1" dirty="0">
                <a:solidFill>
                  <a:srgbClr val="002060"/>
                </a:solidFill>
                <a:latin typeface="宋体" panose="02010600030101010101" pitchFamily="2" charset="-122"/>
                <a:ea typeface="宋体" panose="02010600030101010101" pitchFamily="2" charset="-122"/>
              </a:rPr>
              <a:t>、构建中国近代经济及中国近代社会的知识网络。</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r>
              <a:rPr lang="en-US" altLang="zh-CN" sz="2800" b="1" dirty="0">
                <a:solidFill>
                  <a:srgbClr val="002060"/>
                </a:solidFill>
                <a:latin typeface="宋体" panose="02010600030101010101" pitchFamily="2" charset="-122"/>
                <a:ea typeface="宋体" panose="02010600030101010101" pitchFamily="2" charset="-122"/>
              </a:rPr>
              <a:t>3</a:t>
            </a:r>
            <a:r>
              <a:rPr lang="zh-CN" altLang="en-US" sz="2800" b="1" dirty="0">
                <a:solidFill>
                  <a:srgbClr val="002060"/>
                </a:solidFill>
                <a:latin typeface="宋体" panose="02010600030101010101" pitchFamily="2" charset="-122"/>
                <a:ea typeface="宋体" panose="02010600030101010101" pitchFamily="2" charset="-122"/>
              </a:rPr>
              <a:t>、认识中国近代经济的主要趋势，掌握分析一般经济问题的方法，形成相应的能力。</a:t>
            </a: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endParaRPr lang="zh-CN" altLang="en-US" sz="28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800" b="1" dirty="0">
                <a:solidFill>
                  <a:srgbClr val="002060"/>
                </a:solidFill>
                <a:latin typeface="宋体" panose="02010600030101010101" pitchFamily="2" charset="-122"/>
                <a:ea typeface="宋体" panose="02010600030101010101" pitchFamily="2" charset="-122"/>
              </a:rPr>
              <a:t>三</a:t>
            </a:r>
            <a:r>
              <a:rPr lang="en-US" altLang="zh-CN" sz="2800" b="1" dirty="0">
                <a:solidFill>
                  <a:srgbClr val="002060"/>
                </a:solidFill>
                <a:latin typeface="宋体" panose="02010600030101010101" pitchFamily="2" charset="-122"/>
                <a:ea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rPr>
              <a:t>近年全国卷考查情况统计</a:t>
            </a:r>
            <a:r>
              <a:rPr lang="en-US" altLang="zh-CN" sz="2800" b="1" dirty="0">
                <a:solidFill>
                  <a:srgbClr val="002060"/>
                </a:solidFill>
                <a:latin typeface="宋体" panose="02010600030101010101" pitchFamily="2" charset="-122"/>
                <a:ea typeface="宋体" panose="02010600030101010101" pitchFamily="2" charset="-122"/>
              </a:rPr>
              <a:t>:</a:t>
            </a:r>
            <a:endParaRPr lang="en-US" altLang="zh-CN" sz="2800" b="1" dirty="0">
              <a:solidFill>
                <a:srgbClr val="002060"/>
              </a:soli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239713" y="60325"/>
          <a:ext cx="11421292" cy="6780213"/>
        </p:xfrm>
        <a:graphic>
          <a:graphicData uri="http://schemas.openxmlformats.org/drawingml/2006/table">
            <a:tbl>
              <a:tblPr firstRow="1" bandRow="1">
                <a:tableStyleId>{5940675A-B579-460E-94D1-54222C63F5DA}</a:tableStyleId>
              </a:tblPr>
              <a:tblGrid>
                <a:gridCol w="3006515"/>
                <a:gridCol w="5027085"/>
                <a:gridCol w="3387692"/>
              </a:tblGrid>
              <a:tr h="648335">
                <a:tc>
                  <a:txBody>
                    <a:bodyPr/>
                    <a:lstStyle/>
                    <a:p>
                      <a:pPr>
                        <a:buNone/>
                      </a:pPr>
                      <a:r>
                        <a:rPr lang="zh-CN" altLang="en-US" sz="2800" b="1">
                          <a:solidFill>
                            <a:srgbClr val="002060"/>
                          </a:solidFill>
                        </a:rPr>
                        <a:t>试题</a:t>
                      </a:r>
                      <a:endParaRPr lang="zh-CN" altLang="en-US" sz="2800" b="1">
                        <a:solidFill>
                          <a:srgbClr val="002060"/>
                        </a:solidFill>
                      </a:endParaRPr>
                    </a:p>
                  </a:txBody>
                  <a:tcPr marL="118809" marR="118809"/>
                </a:tc>
                <a:tc>
                  <a:txBody>
                    <a:bodyPr/>
                    <a:lstStyle/>
                    <a:p>
                      <a:pPr>
                        <a:buNone/>
                      </a:pPr>
                      <a:r>
                        <a:rPr lang="zh-CN" altLang="en-US" sz="2800" b="1">
                          <a:solidFill>
                            <a:srgbClr val="002060"/>
                          </a:solidFill>
                        </a:rPr>
                        <a:t>立意角度</a:t>
                      </a:r>
                      <a:endParaRPr lang="zh-CN" altLang="en-US" sz="2800" b="1">
                        <a:solidFill>
                          <a:srgbClr val="002060"/>
                        </a:solidFill>
                      </a:endParaRPr>
                    </a:p>
                  </a:txBody>
                  <a:tcPr marL="118809" marR="118809"/>
                </a:tc>
                <a:tc>
                  <a:txBody>
                    <a:bodyPr/>
                    <a:lstStyle/>
                    <a:p>
                      <a:pPr>
                        <a:buNone/>
                      </a:pPr>
                      <a:r>
                        <a:rPr lang="zh-CN" altLang="en-US" sz="2800" b="1">
                          <a:solidFill>
                            <a:srgbClr val="002060"/>
                          </a:solidFill>
                        </a:rPr>
                        <a:t>考查内容</a:t>
                      </a:r>
                      <a:endParaRPr lang="zh-CN" altLang="en-US" sz="2800" b="1">
                        <a:solidFill>
                          <a:srgbClr val="002060"/>
                        </a:solidFill>
                      </a:endParaRPr>
                    </a:p>
                  </a:txBody>
                  <a:tcPr marL="118809" marR="118809"/>
                </a:tc>
              </a:tr>
              <a:tr h="648335">
                <a:tc>
                  <a:txBody>
                    <a:bodyPr/>
                    <a:lstStyle/>
                    <a:p>
                      <a:pPr>
                        <a:buNone/>
                      </a:pPr>
                      <a:r>
                        <a:rPr lang="en-US" altLang="zh-CN" sz="2800" b="1">
                          <a:solidFill>
                            <a:srgbClr val="002060"/>
                          </a:solidFill>
                        </a:rPr>
                        <a:t>2016</a:t>
                      </a:r>
                      <a:r>
                        <a:rPr lang="zh-CN" altLang="zh-CN" sz="2800" b="1">
                          <a:solidFill>
                            <a:srgbClr val="002060"/>
                          </a:solidFill>
                        </a:rPr>
                        <a:t>Ⅰ卷</a:t>
                      </a:r>
                      <a:r>
                        <a:rPr lang="en-US" altLang="zh-CN" sz="2800" b="1">
                          <a:solidFill>
                            <a:srgbClr val="002060"/>
                          </a:solidFill>
                        </a:rPr>
                        <a:t>28</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中国市场洋布增多</a:t>
                      </a:r>
                      <a:endParaRPr lang="zh-CN" altLang="en-US" sz="2800" b="1">
                        <a:solidFill>
                          <a:srgbClr val="002060"/>
                        </a:solidFill>
                      </a:endParaRPr>
                    </a:p>
                  </a:txBody>
                  <a:tcPr marL="118809" marR="118809"/>
                </a:tc>
                <a:tc rowSpan="3">
                  <a:txBody>
                    <a:bodyPr/>
                    <a:lstStyle/>
                    <a:p>
                      <a:pPr>
                        <a:lnSpc>
                          <a:spcPct val="130000"/>
                        </a:lnSpc>
                        <a:buNone/>
                      </a:pPr>
                      <a:endParaRPr lang="zh-CN" altLang="zh-CN" sz="2800" b="1">
                        <a:solidFill>
                          <a:srgbClr val="002060"/>
                        </a:solidFill>
                      </a:endParaRPr>
                    </a:p>
                  </a:txBody>
                  <a:tcPr marL="118809" marR="118809"/>
                </a:tc>
              </a:tr>
              <a:tr h="648335">
                <a:tc>
                  <a:txBody>
                    <a:bodyPr/>
                    <a:lstStyle/>
                    <a:p>
                      <a:pPr>
                        <a:buNone/>
                      </a:pPr>
                      <a:r>
                        <a:rPr lang="en-US" altLang="zh-CN" sz="2800" b="1">
                          <a:solidFill>
                            <a:srgbClr val="002060"/>
                          </a:solidFill>
                        </a:rPr>
                        <a:t>2015</a:t>
                      </a:r>
                      <a:r>
                        <a:rPr lang="zh-CN" altLang="zh-CN" sz="2800" b="1">
                          <a:solidFill>
                            <a:srgbClr val="002060"/>
                          </a:solidFill>
                        </a:rPr>
                        <a:t>Ⅰ卷</a:t>
                      </a:r>
                      <a:r>
                        <a:rPr lang="en-US" altLang="zh-CN" sz="2800" b="1">
                          <a:solidFill>
                            <a:srgbClr val="002060"/>
                          </a:solidFill>
                        </a:rPr>
                        <a:t>28</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英国棉布包装生丝</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2014</a:t>
                      </a:r>
                      <a:r>
                        <a:rPr lang="zh-CN" altLang="zh-CN" sz="2800" b="1">
                          <a:solidFill>
                            <a:srgbClr val="002060"/>
                          </a:solidFill>
                        </a:rPr>
                        <a:t>Ⅰ卷</a:t>
                      </a:r>
                      <a:r>
                        <a:rPr lang="en-US" altLang="zh-CN" sz="2800" b="1">
                          <a:solidFill>
                            <a:srgbClr val="002060"/>
                          </a:solidFill>
                        </a:rPr>
                        <a:t>28</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中印棉布消费比较</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2017</a:t>
                      </a:r>
                      <a:r>
                        <a:rPr lang="zh-CN" altLang="zh-CN" sz="2800" b="1">
                          <a:solidFill>
                            <a:srgbClr val="002060"/>
                          </a:solidFill>
                        </a:rPr>
                        <a:t>Ⅰ卷</a:t>
                      </a:r>
                      <a:r>
                        <a:rPr lang="en-US" altLang="zh-CN" sz="2800" b="1">
                          <a:solidFill>
                            <a:srgbClr val="002060"/>
                          </a:solidFill>
                        </a:rPr>
                        <a:t>28</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减免开平煤出口税</a:t>
                      </a:r>
                      <a:endParaRPr lang="zh-CN" altLang="en-US" sz="2800" b="1">
                        <a:solidFill>
                          <a:srgbClr val="002060"/>
                        </a:solidFill>
                      </a:endParaRPr>
                    </a:p>
                  </a:txBody>
                  <a:tcPr marL="118809" marR="118809"/>
                </a:tc>
                <a:tc rowSpan="3">
                  <a:txBody>
                    <a:bodyPr/>
                    <a:lstStyle/>
                    <a:p>
                      <a:pPr>
                        <a:lnSpc>
                          <a:spcPct val="130000"/>
                        </a:lnSpc>
                        <a:buNone/>
                      </a:pPr>
                      <a:endParaRPr lang="zh-CN" altLang="zh-CN" sz="2800" b="1">
                        <a:solidFill>
                          <a:srgbClr val="002060"/>
                        </a:solidFill>
                      </a:endParaRPr>
                    </a:p>
                  </a:txBody>
                  <a:tcPr marL="118809" marR="118809"/>
                </a:tc>
              </a:tr>
              <a:tr h="648335">
                <a:tc>
                  <a:txBody>
                    <a:bodyPr/>
                    <a:lstStyle/>
                    <a:p>
                      <a:pPr>
                        <a:buNone/>
                      </a:pPr>
                      <a:r>
                        <a:rPr lang="en-US" altLang="zh-CN" sz="2800" b="1">
                          <a:solidFill>
                            <a:srgbClr val="002060"/>
                          </a:solidFill>
                        </a:rPr>
                        <a:t>2017</a:t>
                      </a:r>
                      <a:r>
                        <a:rPr lang="zh-CN" altLang="zh-CN" sz="2800" b="1">
                          <a:solidFill>
                            <a:srgbClr val="002060"/>
                          </a:solidFill>
                        </a:rPr>
                        <a:t>Ⅱ卷</a:t>
                      </a:r>
                      <a:r>
                        <a:rPr lang="en-US" altLang="zh-CN" sz="2800" b="1">
                          <a:solidFill>
                            <a:srgbClr val="002060"/>
                          </a:solidFill>
                        </a:rPr>
                        <a:t>28</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福州船政局轮船协造</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2016</a:t>
                      </a:r>
                      <a:r>
                        <a:rPr lang="zh-CN" altLang="zh-CN" sz="2800" b="1">
                          <a:solidFill>
                            <a:srgbClr val="002060"/>
                          </a:solidFill>
                        </a:rPr>
                        <a:t>Ⅰ卷</a:t>
                      </a:r>
                      <a:r>
                        <a:rPr lang="en-US" altLang="zh-CN" sz="2800" b="1">
                          <a:solidFill>
                            <a:srgbClr val="002060"/>
                          </a:solidFill>
                        </a:rPr>
                        <a:t>2</a:t>
                      </a:r>
                      <a:r>
                        <a:rPr lang="en-US" sz="2800" b="1">
                          <a:solidFill>
                            <a:srgbClr val="002060"/>
                          </a:solidFill>
                        </a:rPr>
                        <a:t>9</a:t>
                      </a:r>
                      <a:endParaRPr lang="en-US" sz="2800" b="1">
                        <a:solidFill>
                          <a:srgbClr val="002060"/>
                        </a:solidFill>
                      </a:endParaRPr>
                    </a:p>
                  </a:txBody>
                  <a:tcPr marL="118809" marR="118809"/>
                </a:tc>
                <a:tc>
                  <a:txBody>
                    <a:bodyPr/>
                    <a:lstStyle/>
                    <a:p>
                      <a:pPr>
                        <a:buNone/>
                      </a:pPr>
                      <a:r>
                        <a:rPr lang="zh-CN" altLang="en-US" sz="2800" b="1">
                          <a:solidFill>
                            <a:srgbClr val="002060"/>
                          </a:solidFill>
                        </a:rPr>
                        <a:t>甲午战前中国军备优势</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2016</a:t>
                      </a:r>
                      <a:r>
                        <a:rPr lang="zh-CN" altLang="zh-CN" sz="2800" b="1">
                          <a:solidFill>
                            <a:srgbClr val="002060"/>
                          </a:solidFill>
                        </a:rPr>
                        <a:t>Ⅲ卷</a:t>
                      </a:r>
                      <a:r>
                        <a:rPr lang="en-US" sz="2800" b="1">
                          <a:solidFill>
                            <a:srgbClr val="002060"/>
                          </a:solidFill>
                        </a:rPr>
                        <a:t>30</a:t>
                      </a:r>
                      <a:endParaRPr lang="en-US" sz="2800" b="1">
                        <a:solidFill>
                          <a:srgbClr val="002060"/>
                        </a:solidFill>
                      </a:endParaRPr>
                    </a:p>
                  </a:txBody>
                  <a:tcPr marL="118809" marR="118809"/>
                </a:tc>
                <a:tc>
                  <a:txBody>
                    <a:bodyPr/>
                    <a:lstStyle/>
                    <a:p>
                      <a:pPr>
                        <a:buNone/>
                      </a:pPr>
                      <a:r>
                        <a:rPr lang="zh-CN" altLang="en-US" sz="2800" b="1">
                          <a:solidFill>
                            <a:srgbClr val="002060"/>
                          </a:solidFill>
                        </a:rPr>
                        <a:t>甲午战后民族企业发展</a:t>
                      </a:r>
                      <a:endParaRPr lang="zh-CN" altLang="en-US" sz="2800" b="1">
                        <a:solidFill>
                          <a:srgbClr val="002060"/>
                        </a:solidFill>
                      </a:endParaRPr>
                    </a:p>
                  </a:txBody>
                  <a:tcPr marL="118809" marR="118809"/>
                </a:tc>
                <a:tc rowSpan="3">
                  <a:txBody>
                    <a:bodyPr/>
                    <a:lstStyle/>
                    <a:p>
                      <a:pPr>
                        <a:lnSpc>
                          <a:spcPct val="130000"/>
                        </a:lnSpc>
                        <a:buNone/>
                      </a:pPr>
                      <a:endParaRPr lang="zh-CN" altLang="zh-CN" sz="2800" b="1">
                        <a:solidFill>
                          <a:srgbClr val="002060"/>
                        </a:solidFill>
                      </a:endParaRPr>
                    </a:p>
                  </a:txBody>
                  <a:tcPr marL="118809" marR="118809"/>
                </a:tc>
              </a:tr>
              <a:tr h="648335">
                <a:tc>
                  <a:txBody>
                    <a:bodyPr/>
                    <a:lstStyle/>
                    <a:p>
                      <a:pPr>
                        <a:buNone/>
                      </a:pPr>
                      <a:r>
                        <a:rPr lang="en-US" altLang="zh-CN" sz="2800" b="1">
                          <a:solidFill>
                            <a:srgbClr val="002060"/>
                          </a:solidFill>
                        </a:rPr>
                        <a:t>2016</a:t>
                      </a:r>
                      <a:r>
                        <a:rPr lang="zh-CN" altLang="zh-CN" sz="2800" b="1">
                          <a:solidFill>
                            <a:srgbClr val="002060"/>
                          </a:solidFill>
                        </a:rPr>
                        <a:t>Ⅲ卷</a:t>
                      </a:r>
                      <a:r>
                        <a:rPr lang="en-US" sz="2800" b="1">
                          <a:solidFill>
                            <a:srgbClr val="002060"/>
                          </a:solidFill>
                        </a:rPr>
                        <a:t>30</a:t>
                      </a:r>
                      <a:endParaRPr lang="en-US" sz="2800" b="1">
                        <a:solidFill>
                          <a:srgbClr val="002060"/>
                        </a:solidFill>
                      </a:endParaRPr>
                    </a:p>
                  </a:txBody>
                  <a:tcPr marL="118809" marR="118809"/>
                </a:tc>
                <a:tc>
                  <a:txBody>
                    <a:bodyPr/>
                    <a:lstStyle/>
                    <a:p>
                      <a:pPr>
                        <a:buNone/>
                      </a:pPr>
                      <a:r>
                        <a:rPr lang="zh-CN" altLang="en-US" sz="2800" b="1">
                          <a:solidFill>
                            <a:srgbClr val="002060"/>
                          </a:solidFill>
                        </a:rPr>
                        <a:t>抗战火柴图标</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2016</a:t>
                      </a:r>
                      <a:r>
                        <a:rPr lang="zh-CN" altLang="zh-CN" sz="2800" b="1">
                          <a:solidFill>
                            <a:srgbClr val="002060"/>
                          </a:solidFill>
                        </a:rPr>
                        <a:t>Ⅱ卷</a:t>
                      </a:r>
                      <a:r>
                        <a:rPr lang="en-US" sz="2800" b="1">
                          <a:solidFill>
                            <a:srgbClr val="002060"/>
                          </a:solidFill>
                        </a:rPr>
                        <a:t>30</a:t>
                      </a:r>
                      <a:endParaRPr lang="en-US" sz="2800" b="1">
                        <a:solidFill>
                          <a:srgbClr val="002060"/>
                        </a:solidFill>
                      </a:endParaRPr>
                    </a:p>
                    <a:p>
                      <a:pPr>
                        <a:buNone/>
                      </a:pPr>
                      <a:endParaRPr lang="en-US" altLang="en-US" sz="2800" b="1">
                        <a:solidFill>
                          <a:srgbClr val="002060"/>
                        </a:solidFill>
                      </a:endParaRPr>
                    </a:p>
                  </a:txBody>
                  <a:tcPr marL="118809" marR="118809"/>
                </a:tc>
                <a:tc>
                  <a:txBody>
                    <a:bodyPr/>
                    <a:lstStyle/>
                    <a:p>
                      <a:pPr>
                        <a:buNone/>
                      </a:pPr>
                      <a:r>
                        <a:rPr lang="zh-CN" altLang="en-US" sz="2800" b="1">
                          <a:solidFill>
                            <a:srgbClr val="002060"/>
                          </a:solidFill>
                        </a:rPr>
                        <a:t>抗战胜利后国民政府成立国有中纺公司</a:t>
                      </a:r>
                      <a:endParaRPr lang="zh-CN" altLang="en-US" sz="2800" b="1">
                        <a:solidFill>
                          <a:srgbClr val="002060"/>
                        </a:solidFill>
                      </a:endParaRPr>
                    </a:p>
                  </a:txBody>
                  <a:tcPr marL="118809" marR="118809"/>
                </a:tc>
                <a:tc vMerge="1">
                  <a:tcPr/>
                </a:tc>
              </a:tr>
            </a:tbl>
          </a:graphicData>
        </a:graphic>
      </p:graphicFrame>
      <p:sp>
        <p:nvSpPr>
          <p:cNvPr id="7209" name="文本框 2"/>
          <p:cNvSpPr txBox="1"/>
          <p:nvPr/>
        </p:nvSpPr>
        <p:spPr>
          <a:xfrm>
            <a:off x="8385175" y="836613"/>
            <a:ext cx="3275013" cy="1211262"/>
          </a:xfrm>
          <a:prstGeom prst="rect">
            <a:avLst/>
          </a:prstGeom>
          <a:noFill/>
          <a:ln w="9525">
            <a:noFill/>
          </a:ln>
        </p:spPr>
        <p:txBody>
          <a:bodyPr anchor="t">
            <a:spAutoFit/>
          </a:bodyPr>
          <a:p>
            <a:pPr>
              <a:lnSpc>
                <a:spcPct val="130000"/>
              </a:lnSpc>
            </a:pPr>
            <a:r>
              <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近代中国自然经济与世界市场的关联</a:t>
            </a:r>
            <a:endPar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7210" name="文本框 3"/>
          <p:cNvSpPr txBox="1"/>
          <p:nvPr/>
        </p:nvSpPr>
        <p:spPr>
          <a:xfrm>
            <a:off x="8378825" y="2717800"/>
            <a:ext cx="3194050" cy="1211263"/>
          </a:xfrm>
          <a:prstGeom prst="rect">
            <a:avLst/>
          </a:prstGeom>
          <a:noFill/>
          <a:ln w="9525">
            <a:noFill/>
          </a:ln>
        </p:spPr>
        <p:txBody>
          <a:bodyPr anchor="t">
            <a:spAutoFit/>
          </a:bodyPr>
          <a:p>
            <a:pPr>
              <a:lnSpc>
                <a:spcPct val="130000"/>
              </a:lnSpc>
            </a:pPr>
            <a:r>
              <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自强、求富的洋务运动</a:t>
            </a:r>
            <a:endPar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p:txBody>
      </p:sp>
      <p:sp>
        <p:nvSpPr>
          <p:cNvPr id="7211" name="文本框 4"/>
          <p:cNvSpPr txBox="1"/>
          <p:nvPr/>
        </p:nvSpPr>
        <p:spPr>
          <a:xfrm>
            <a:off x="8385175" y="4638675"/>
            <a:ext cx="3300413" cy="1211263"/>
          </a:xfrm>
          <a:prstGeom prst="rect">
            <a:avLst/>
          </a:prstGeom>
          <a:noFill/>
          <a:ln w="9525">
            <a:noFill/>
          </a:ln>
        </p:spPr>
        <p:txBody>
          <a:bodyPr anchor="t">
            <a:spAutoFit/>
          </a:bodyPr>
          <a:p>
            <a:pPr>
              <a:lnSpc>
                <a:spcPct val="130000"/>
              </a:lnSpc>
            </a:pPr>
            <a:r>
              <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曲折中发展的</a:t>
            </a:r>
            <a:endPar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endParaRPr>
          </a:p>
          <a:p>
            <a:pPr>
              <a:lnSpc>
                <a:spcPct val="130000"/>
              </a:lnSpc>
            </a:pPr>
            <a:r>
              <a:rPr lang="zh-CN" altLang="zh-CN" sz="28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民族资本主义</a:t>
            </a:r>
            <a:endParaRPr lang="zh-CN" altLang="en-US" sz="2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09"/>
                                        </p:tgtEl>
                                        <p:attrNameLst>
                                          <p:attrName>style.visibility</p:attrName>
                                        </p:attrNameLst>
                                      </p:cBhvr>
                                      <p:to>
                                        <p:strVal val="visible"/>
                                      </p:to>
                                    </p:set>
                                    <p:animEffect transition="in" filter="blinds(horizontal)">
                                      <p:cBhvr>
                                        <p:cTn id="7" dur="500"/>
                                        <p:tgtEl>
                                          <p:spTgt spid="72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10"/>
                                        </p:tgtEl>
                                        <p:attrNameLst>
                                          <p:attrName>style.visibility</p:attrName>
                                        </p:attrNameLst>
                                      </p:cBhvr>
                                      <p:to>
                                        <p:strVal val="visible"/>
                                      </p:to>
                                    </p:set>
                                    <p:animEffect transition="in" filter="blinds(horizontal)">
                                      <p:cBhvr>
                                        <p:cTn id="12" dur="500"/>
                                        <p:tgtEl>
                                          <p:spTgt spid="72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11"/>
                                        </p:tgtEl>
                                        <p:attrNameLst>
                                          <p:attrName>style.visibility</p:attrName>
                                        </p:attrNameLst>
                                      </p:cBhvr>
                                      <p:to>
                                        <p:strVal val="visible"/>
                                      </p:to>
                                    </p:set>
                                    <p:animEffect transition="in" filter="blinds(horizontal)">
                                      <p:cBhvr>
                                        <p:cTn id="17" dur="500"/>
                                        <p:tgtEl>
                                          <p:spTgt spid="7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P spid="7210" grpId="0"/>
      <p:bldP spid="72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433388" y="1065213"/>
          <a:ext cx="11014709" cy="5010150"/>
        </p:xfrm>
        <a:graphic>
          <a:graphicData uri="http://schemas.openxmlformats.org/drawingml/2006/table">
            <a:tbl>
              <a:tblPr firstRow="1" bandRow="1">
                <a:tableStyleId>{5940675A-B579-460E-94D1-54222C63F5DA}</a:tableStyleId>
              </a:tblPr>
              <a:tblGrid>
                <a:gridCol w="3032092"/>
                <a:gridCol w="5064212"/>
                <a:gridCol w="2918405"/>
              </a:tblGrid>
              <a:tr h="648335">
                <a:tc>
                  <a:txBody>
                    <a:bodyPr/>
                    <a:lstStyle/>
                    <a:p>
                      <a:pPr>
                        <a:buNone/>
                      </a:pPr>
                      <a:r>
                        <a:rPr lang="zh-CN" altLang="en-US" sz="2800" b="1" dirty="0">
                          <a:solidFill>
                            <a:srgbClr val="002060"/>
                          </a:solidFill>
                        </a:rPr>
                        <a:t>试题</a:t>
                      </a:r>
                      <a:endParaRPr lang="zh-CN" altLang="en-US" sz="2800" b="1" dirty="0">
                        <a:solidFill>
                          <a:srgbClr val="002060"/>
                        </a:solidFill>
                      </a:endParaRPr>
                    </a:p>
                  </a:txBody>
                  <a:tcPr marL="118809" marR="118809"/>
                </a:tc>
                <a:tc>
                  <a:txBody>
                    <a:bodyPr/>
                    <a:lstStyle/>
                    <a:p>
                      <a:pPr>
                        <a:buNone/>
                      </a:pPr>
                      <a:r>
                        <a:rPr lang="zh-CN" altLang="en-US" sz="2800" b="1">
                          <a:solidFill>
                            <a:srgbClr val="002060"/>
                          </a:solidFill>
                        </a:rPr>
                        <a:t>立意角度</a:t>
                      </a:r>
                      <a:endParaRPr lang="zh-CN" altLang="en-US" sz="2800" b="1">
                        <a:solidFill>
                          <a:srgbClr val="002060"/>
                        </a:solidFill>
                      </a:endParaRPr>
                    </a:p>
                  </a:txBody>
                  <a:tcPr marL="118809" marR="118809"/>
                </a:tc>
                <a:tc>
                  <a:txBody>
                    <a:bodyPr/>
                    <a:lstStyle/>
                    <a:p>
                      <a:pPr>
                        <a:buNone/>
                      </a:pPr>
                      <a:r>
                        <a:rPr lang="zh-CN" altLang="en-US" sz="2800" b="1">
                          <a:solidFill>
                            <a:srgbClr val="002060"/>
                          </a:solidFill>
                        </a:rPr>
                        <a:t>考查内容</a:t>
                      </a:r>
                      <a:endParaRPr lang="zh-CN" altLang="en-US" sz="2800" b="1">
                        <a:solidFill>
                          <a:srgbClr val="002060"/>
                        </a:solidFill>
                      </a:endParaRPr>
                    </a:p>
                  </a:txBody>
                  <a:tcPr marL="118809" marR="118809"/>
                </a:tc>
              </a:tr>
              <a:tr h="648335">
                <a:tc>
                  <a:txBody>
                    <a:bodyPr/>
                    <a:lstStyle/>
                    <a:p>
                      <a:pPr>
                        <a:buNone/>
                      </a:pPr>
                      <a:r>
                        <a:rPr lang="en-US" altLang="zh-CN" sz="2800" b="1">
                          <a:solidFill>
                            <a:srgbClr val="002060"/>
                          </a:solidFill>
                        </a:rPr>
                        <a:t>2018</a:t>
                      </a:r>
                      <a:r>
                        <a:rPr lang="zh-CN" altLang="zh-CN" sz="2800" b="1">
                          <a:solidFill>
                            <a:srgbClr val="002060"/>
                          </a:solidFill>
                        </a:rPr>
                        <a:t>Ⅱ卷</a:t>
                      </a:r>
                      <a:r>
                        <a:rPr lang="en-US" altLang="zh-CN" sz="2800" b="1">
                          <a:solidFill>
                            <a:srgbClr val="002060"/>
                          </a:solidFill>
                        </a:rPr>
                        <a:t>42</a:t>
                      </a:r>
                      <a:endParaRPr lang="en-US" altLang="zh-CN" sz="2800" b="1">
                        <a:solidFill>
                          <a:srgbClr val="002060"/>
                        </a:solidFill>
                      </a:endParaRPr>
                    </a:p>
                  </a:txBody>
                  <a:tcPr marL="118809" marR="118809"/>
                </a:tc>
                <a:tc>
                  <a:txBody>
                    <a:bodyPr/>
                    <a:lstStyle/>
                    <a:p>
                      <a:pPr>
                        <a:buNone/>
                      </a:pPr>
                      <a:r>
                        <a:rPr lang="zh-CN" altLang="en-US" sz="2800" b="1">
                          <a:solidFill>
                            <a:srgbClr val="002060"/>
                          </a:solidFill>
                        </a:rPr>
                        <a:t>汉阳铁厂的现代化启示</a:t>
                      </a:r>
                      <a:endParaRPr lang="zh-CN" altLang="en-US" sz="2800" b="1">
                        <a:solidFill>
                          <a:srgbClr val="002060"/>
                        </a:solidFill>
                      </a:endParaRPr>
                    </a:p>
                  </a:txBody>
                  <a:tcPr marL="118809" marR="118809"/>
                </a:tc>
                <a:tc rowSpan="3">
                  <a:txBody>
                    <a:bodyPr/>
                    <a:lstStyle/>
                    <a:p>
                      <a:pPr>
                        <a:buNone/>
                      </a:pPr>
                      <a:endParaRPr lang="zh-CN" altLang="en-US" sz="2800" b="1">
                        <a:solidFill>
                          <a:srgbClr val="002060"/>
                        </a:solidFill>
                      </a:endParaRPr>
                    </a:p>
                  </a:txBody>
                  <a:tcPr marL="118809" marR="118809"/>
                </a:tc>
              </a:tr>
              <a:tr h="648335">
                <a:tc>
                  <a:txBody>
                    <a:bodyPr/>
                    <a:lstStyle/>
                    <a:p>
                      <a:pPr>
                        <a:buNone/>
                      </a:pPr>
                      <a:r>
                        <a:rPr lang="en-US" altLang="zh-CN" sz="2800" b="1">
                          <a:solidFill>
                            <a:srgbClr val="002060"/>
                          </a:solidFill>
                        </a:rPr>
                        <a:t>2017</a:t>
                      </a:r>
                      <a:r>
                        <a:rPr lang="zh-CN" altLang="zh-CN" sz="2800" b="1">
                          <a:solidFill>
                            <a:srgbClr val="002060"/>
                          </a:solidFill>
                        </a:rPr>
                        <a:t>Ⅱ卷</a:t>
                      </a:r>
                      <a:r>
                        <a:rPr lang="en-US" altLang="zh-CN" sz="2800" b="1">
                          <a:solidFill>
                            <a:srgbClr val="002060"/>
                          </a:solidFill>
                        </a:rPr>
                        <a:t>4</a:t>
                      </a:r>
                      <a:r>
                        <a:rPr lang="en-US" sz="2800" b="1">
                          <a:solidFill>
                            <a:srgbClr val="002060"/>
                          </a:solidFill>
                        </a:rPr>
                        <a:t>1</a:t>
                      </a:r>
                      <a:endParaRPr lang="en-US" sz="2800" b="1">
                        <a:solidFill>
                          <a:srgbClr val="002060"/>
                        </a:solidFill>
                      </a:endParaRPr>
                    </a:p>
                  </a:txBody>
                  <a:tcPr marL="118809" marR="118809"/>
                </a:tc>
                <a:tc>
                  <a:txBody>
                    <a:bodyPr/>
                    <a:lstStyle/>
                    <a:p>
                      <a:pPr>
                        <a:buNone/>
                      </a:pPr>
                      <a:r>
                        <a:rPr lang="zh-CN" altLang="en-US" sz="2800" b="1">
                          <a:solidFill>
                            <a:srgbClr val="002060"/>
                          </a:solidFill>
                        </a:rPr>
                        <a:t>洋务运动时期的矿业政策</a:t>
                      </a:r>
                      <a:endParaRPr lang="zh-CN" altLang="en-US" sz="2800" b="1">
                        <a:solidFill>
                          <a:srgbClr val="002060"/>
                        </a:solidFill>
                      </a:endParaRPr>
                    </a:p>
                  </a:txBody>
                  <a:tcPr marL="118809" marR="118809"/>
                </a:tc>
                <a:tc vMerge="1">
                  <a:tcPr/>
                </a:tc>
              </a:tr>
              <a:tr h="883920">
                <a:tc>
                  <a:txBody>
                    <a:bodyPr/>
                    <a:lstStyle/>
                    <a:p>
                      <a:pPr>
                        <a:buNone/>
                      </a:pPr>
                      <a:r>
                        <a:rPr lang="en-US" altLang="zh-CN" sz="2800" b="1">
                          <a:solidFill>
                            <a:srgbClr val="002060"/>
                          </a:solidFill>
                        </a:rPr>
                        <a:t>2015</a:t>
                      </a:r>
                      <a:r>
                        <a:rPr lang="zh-CN" altLang="en-US" sz="2800" b="1">
                          <a:solidFill>
                            <a:srgbClr val="002060"/>
                          </a:solidFill>
                        </a:rPr>
                        <a:t>海南卷</a:t>
                      </a:r>
                      <a:endParaRPr lang="zh-CN" altLang="en-US" sz="2800" b="1">
                        <a:solidFill>
                          <a:srgbClr val="002060"/>
                        </a:solidFill>
                      </a:endParaRPr>
                    </a:p>
                  </a:txBody>
                  <a:tcPr marL="118809" marR="118809"/>
                </a:tc>
                <a:tc>
                  <a:txBody>
                    <a:bodyPr/>
                    <a:lstStyle/>
                    <a:p>
                      <a:pPr>
                        <a:buNone/>
                      </a:pPr>
                      <a:r>
                        <a:rPr lang="zh-CN" altLang="en-US" sz="2800" b="1">
                          <a:solidFill>
                            <a:srgbClr val="002060"/>
                          </a:solidFill>
                        </a:rPr>
                        <a:t>民族工业发展状况及阻碍因素</a:t>
                      </a:r>
                      <a:endParaRPr lang="zh-CN" altLang="en-US"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2016</a:t>
                      </a:r>
                      <a:r>
                        <a:rPr lang="zh-CN" altLang="zh-CN" sz="2800" b="1">
                          <a:solidFill>
                            <a:srgbClr val="002060"/>
                          </a:solidFill>
                        </a:rPr>
                        <a:t>Ⅲ卷</a:t>
                      </a:r>
                      <a:r>
                        <a:rPr lang="en-US" sz="2800" b="1">
                          <a:solidFill>
                            <a:srgbClr val="002060"/>
                          </a:solidFill>
                        </a:rPr>
                        <a:t>41</a:t>
                      </a:r>
                      <a:endParaRPr lang="en-US" sz="2800" b="1">
                        <a:solidFill>
                          <a:srgbClr val="002060"/>
                        </a:solidFill>
                      </a:endParaRPr>
                    </a:p>
                  </a:txBody>
                  <a:tcPr marL="118809" marR="118809"/>
                </a:tc>
                <a:tc>
                  <a:txBody>
                    <a:bodyPr/>
                    <a:lstStyle/>
                    <a:p>
                      <a:pPr>
                        <a:buNone/>
                      </a:pPr>
                      <a:r>
                        <a:rPr lang="zh-CN" altLang="en-US" sz="2800" b="1">
                          <a:solidFill>
                            <a:srgbClr val="002060"/>
                          </a:solidFill>
                        </a:rPr>
                        <a:t>清政府自开商埠</a:t>
                      </a:r>
                      <a:endParaRPr lang="zh-CN" altLang="en-US" sz="2800" b="1">
                        <a:solidFill>
                          <a:srgbClr val="002060"/>
                        </a:solidFill>
                      </a:endParaRPr>
                    </a:p>
                  </a:txBody>
                  <a:tcPr marL="118809" marR="118809"/>
                </a:tc>
                <a:tc rowSpan="2">
                  <a:txBody>
                    <a:bodyPr/>
                    <a:lstStyle/>
                    <a:p>
                      <a:pPr>
                        <a:buNone/>
                      </a:pPr>
                      <a:endParaRPr lang="zh-CN" altLang="en-US" sz="2800" b="1" dirty="0">
                        <a:solidFill>
                          <a:srgbClr val="002060"/>
                        </a:solidFill>
                      </a:endParaRPr>
                    </a:p>
                  </a:txBody>
                  <a:tcPr marL="118809" marR="118809"/>
                </a:tc>
              </a:tr>
              <a:tr h="883920">
                <a:tc>
                  <a:txBody>
                    <a:bodyPr/>
                    <a:lstStyle/>
                    <a:p>
                      <a:pPr>
                        <a:buNone/>
                      </a:pPr>
                      <a:r>
                        <a:rPr lang="en-US" altLang="zh-CN" sz="2800" b="1">
                          <a:solidFill>
                            <a:srgbClr val="002060"/>
                          </a:solidFill>
                        </a:rPr>
                        <a:t>2018</a:t>
                      </a:r>
                      <a:r>
                        <a:rPr lang="zh-CN" altLang="zh-CN" sz="2800" b="1">
                          <a:solidFill>
                            <a:srgbClr val="002060"/>
                          </a:solidFill>
                        </a:rPr>
                        <a:t>Ⅲ卷</a:t>
                      </a:r>
                      <a:r>
                        <a:rPr lang="en-US" altLang="zh-CN" sz="2800" b="1">
                          <a:solidFill>
                            <a:srgbClr val="002060"/>
                          </a:solidFill>
                        </a:rPr>
                        <a:t>4</a:t>
                      </a:r>
                      <a:r>
                        <a:rPr lang="en-US" sz="2800" b="1">
                          <a:solidFill>
                            <a:srgbClr val="002060"/>
                          </a:solidFill>
                        </a:rPr>
                        <a:t>1</a:t>
                      </a:r>
                      <a:endParaRPr lang="en-US" sz="2800" b="1">
                        <a:solidFill>
                          <a:srgbClr val="002060"/>
                        </a:solidFill>
                      </a:endParaRPr>
                    </a:p>
                  </a:txBody>
                  <a:tcPr marL="118809" marR="118809"/>
                </a:tc>
                <a:tc>
                  <a:txBody>
                    <a:bodyPr/>
                    <a:lstStyle/>
                    <a:p>
                      <a:pPr>
                        <a:buNone/>
                      </a:pPr>
                      <a:r>
                        <a:rPr lang="zh-CN" altLang="zh-CN" sz="2800" b="1">
                          <a:solidFill>
                            <a:srgbClr val="002060"/>
                          </a:solidFill>
                        </a:rPr>
                        <a:t>近现代上海与曼彻斯特的比较</a:t>
                      </a:r>
                      <a:endParaRPr lang="zh-CN" altLang="zh-CN" sz="2800" b="1">
                        <a:solidFill>
                          <a:srgbClr val="002060"/>
                        </a:solidFill>
                      </a:endParaRPr>
                    </a:p>
                  </a:txBody>
                  <a:tcPr marL="118809" marR="118809"/>
                </a:tc>
                <a:tc vMerge="1">
                  <a:tcPr/>
                </a:tc>
              </a:tr>
              <a:tr h="648335">
                <a:tc>
                  <a:txBody>
                    <a:bodyPr/>
                    <a:lstStyle/>
                    <a:p>
                      <a:pPr>
                        <a:buNone/>
                      </a:pPr>
                      <a:r>
                        <a:rPr lang="en-US" altLang="zh-CN" sz="2800" b="1">
                          <a:solidFill>
                            <a:srgbClr val="002060"/>
                          </a:solidFill>
                        </a:rPr>
                        <a:t>2016</a:t>
                      </a:r>
                      <a:r>
                        <a:rPr lang="zh-CN" altLang="zh-CN" sz="2800" b="1">
                          <a:solidFill>
                            <a:srgbClr val="002060"/>
                          </a:solidFill>
                        </a:rPr>
                        <a:t>Ⅰ卷</a:t>
                      </a:r>
                      <a:r>
                        <a:rPr lang="en-US" sz="2800" b="1">
                          <a:solidFill>
                            <a:srgbClr val="002060"/>
                          </a:solidFill>
                        </a:rPr>
                        <a:t>41</a:t>
                      </a:r>
                      <a:endParaRPr lang="en-US" sz="2800" b="1">
                        <a:solidFill>
                          <a:srgbClr val="002060"/>
                        </a:solidFill>
                      </a:endParaRPr>
                    </a:p>
                  </a:txBody>
                  <a:tcPr marL="118809" marR="118809"/>
                </a:tc>
                <a:tc>
                  <a:txBody>
                    <a:bodyPr/>
                    <a:lstStyle/>
                    <a:p>
                      <a:pPr>
                        <a:buNone/>
                      </a:pPr>
                      <a:r>
                        <a:rPr lang="zh-CN" altLang="en-US" sz="2800" b="1">
                          <a:solidFill>
                            <a:srgbClr val="002060"/>
                          </a:solidFill>
                        </a:rPr>
                        <a:t>清末缓解人口压力的措施</a:t>
                      </a:r>
                      <a:endParaRPr lang="zh-CN" altLang="en-US" sz="2800" b="1">
                        <a:solidFill>
                          <a:srgbClr val="002060"/>
                        </a:solidFill>
                      </a:endParaRPr>
                    </a:p>
                  </a:txBody>
                  <a:tcPr marL="118809" marR="118809"/>
                </a:tc>
                <a:tc>
                  <a:txBody>
                    <a:bodyPr/>
                    <a:lstStyle/>
                    <a:p>
                      <a:pPr>
                        <a:buNone/>
                      </a:pPr>
                      <a:endParaRPr lang="zh-CN" altLang="en-US" sz="2800" b="1">
                        <a:solidFill>
                          <a:srgbClr val="002060"/>
                        </a:solidFill>
                      </a:endParaRPr>
                    </a:p>
                  </a:txBody>
                  <a:tcPr marL="118809" marR="118809"/>
                </a:tc>
              </a:tr>
            </a:tbl>
          </a:graphicData>
        </a:graphic>
      </p:graphicFrame>
      <p:sp>
        <p:nvSpPr>
          <p:cNvPr id="8224" name="文本框 2"/>
          <p:cNvSpPr txBox="1"/>
          <p:nvPr/>
        </p:nvSpPr>
        <p:spPr>
          <a:xfrm>
            <a:off x="8607425" y="1873250"/>
            <a:ext cx="2852738" cy="952500"/>
          </a:xfrm>
          <a:prstGeom prst="rect">
            <a:avLst/>
          </a:prstGeom>
          <a:noFill/>
          <a:ln w="9525">
            <a:noFill/>
          </a:ln>
        </p:spPr>
        <p:txBody>
          <a:bodyPr anchor="t">
            <a:spAutoFit/>
          </a:bodyPr>
          <a:p>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近代工业发展的影响因素</a:t>
            </a:r>
            <a:endPar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225" name="文本框 3"/>
          <p:cNvSpPr txBox="1"/>
          <p:nvPr/>
        </p:nvSpPr>
        <p:spPr>
          <a:xfrm>
            <a:off x="8607425" y="3997325"/>
            <a:ext cx="2841625" cy="952500"/>
          </a:xfrm>
          <a:prstGeom prst="rect">
            <a:avLst/>
          </a:prstGeom>
          <a:noFill/>
          <a:ln w="9525">
            <a:noFill/>
          </a:ln>
        </p:spPr>
        <p:txBody>
          <a:bodyPr wrap="square" anchor="t">
            <a:spAutoFit/>
          </a:bodyPr>
          <a:p>
            <a:r>
              <a:rPr lang="zh-CN" altLang="en-US" sz="2800" b="1" dirty="0">
                <a:solidFill>
                  <a:srgbClr val="FF0000"/>
                </a:solidFill>
                <a:latin typeface="Arial" panose="020B0604020202020204" pitchFamily="34" charset="0"/>
                <a:ea typeface="宋体" panose="02010600030101010101" pitchFamily="2" charset="-122"/>
              </a:rPr>
              <a:t>近代工商业城市的兴起</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8226" name="文本框 4"/>
          <p:cNvSpPr txBox="1"/>
          <p:nvPr/>
        </p:nvSpPr>
        <p:spPr>
          <a:xfrm>
            <a:off x="8607425" y="5467350"/>
            <a:ext cx="1970088" cy="522288"/>
          </a:xfrm>
          <a:prstGeom prst="rect">
            <a:avLst/>
          </a:prstGeom>
          <a:noFill/>
          <a:ln w="9525">
            <a:noFill/>
          </a:ln>
        </p:spPr>
        <p:txBody>
          <a:bodyPr wrap="none" anchor="t">
            <a:spAutoFit/>
          </a:bodyPr>
          <a:p>
            <a:r>
              <a:rPr lang="zh-CN" altLang="en-US" sz="2800" b="1" dirty="0">
                <a:solidFill>
                  <a:srgbClr val="FF0000"/>
                </a:solidFill>
                <a:latin typeface="Arial" panose="020B0604020202020204" pitchFamily="34" charset="0"/>
                <a:ea typeface="宋体" panose="02010600030101010101" pitchFamily="2" charset="-122"/>
              </a:rPr>
              <a:t>经济与民生</a:t>
            </a:r>
            <a:endParaRPr lang="zh-CN" altLang="en-US"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24"/>
                                        </p:tgtEl>
                                        <p:attrNameLst>
                                          <p:attrName>style.visibility</p:attrName>
                                        </p:attrNameLst>
                                      </p:cBhvr>
                                      <p:to>
                                        <p:strVal val="visible"/>
                                      </p:to>
                                    </p:set>
                                    <p:animEffect transition="in" filter="blinds(horizontal)">
                                      <p:cBhvr>
                                        <p:cTn id="7" dur="500"/>
                                        <p:tgtEl>
                                          <p:spTgt spid="82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25"/>
                                        </p:tgtEl>
                                        <p:attrNameLst>
                                          <p:attrName>style.visibility</p:attrName>
                                        </p:attrNameLst>
                                      </p:cBhvr>
                                      <p:to>
                                        <p:strVal val="visible"/>
                                      </p:to>
                                    </p:set>
                                    <p:animEffect transition="in" filter="blinds(horizontal)">
                                      <p:cBhvr>
                                        <p:cTn id="12" dur="500"/>
                                        <p:tgtEl>
                                          <p:spTgt spid="82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26"/>
                                        </p:tgtEl>
                                        <p:attrNameLst>
                                          <p:attrName>style.visibility</p:attrName>
                                        </p:attrNameLst>
                                      </p:cBhvr>
                                      <p:to>
                                        <p:strVal val="visible"/>
                                      </p:to>
                                    </p:set>
                                    <p:animEffect transition="in" filter="blinds(horizontal)">
                                      <p:cBhvr>
                                        <p:cTn id="17" dur="5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p:bldP spid="8225" grpId="0"/>
      <p:bldP spid="82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27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7540" y="1453515"/>
            <a:ext cx="805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036717" y="673067"/>
            <a:ext cx="4195445" cy="570865"/>
          </a:xfrm>
          <a:prstGeom prst="rect">
            <a:avLst/>
          </a:prstGeom>
          <a:noFill/>
        </p:spPr>
        <p:txBody>
          <a:bodyPr wrap="none" rtlCol="0">
            <a:spAutoFit/>
          </a:bodyPr>
          <a:lstStyle/>
          <a:p>
            <a:pPr algn="l"/>
            <a:r>
              <a:rPr lang="en-US" altLang="zh-CN" sz="3120" b="1" dirty="0" smtClean="0">
                <a:latin typeface="微软雅黑" panose="020B0503020204020204" charset="-122"/>
                <a:ea typeface="微软雅黑" panose="020B0503020204020204" charset="-122"/>
              </a:rPr>
              <a:t> </a:t>
            </a:r>
            <a:r>
              <a:rPr lang="zh-CN" altLang="en-US" sz="3120" b="1" dirty="0" smtClean="0">
                <a:latin typeface="微软雅黑" panose="020B0503020204020204" charset="-122"/>
                <a:ea typeface="微软雅黑" panose="020B0503020204020204" charset="-122"/>
              </a:rPr>
              <a:t>四</a:t>
            </a:r>
            <a:r>
              <a:rPr lang="en-US" altLang="zh-CN" sz="3120" b="1" dirty="0" smtClean="0">
                <a:latin typeface="微软雅黑" panose="020B0503020204020204" charset="-122"/>
                <a:ea typeface="微软雅黑" panose="020B0503020204020204" charset="-122"/>
              </a:rPr>
              <a:t>.</a:t>
            </a:r>
            <a:r>
              <a:rPr lang="zh-CN" altLang="en-US" sz="3120" b="1" dirty="0">
                <a:latin typeface="新宋体" panose="02010609030101010101" pitchFamily="49" charset="-122"/>
                <a:ea typeface="新宋体" panose="02010609030101010101" pitchFamily="49" charset="-122"/>
                <a:sym typeface="+mn-ea"/>
              </a:rPr>
              <a:t>梳理考点 夯实</a:t>
            </a:r>
            <a:r>
              <a:rPr lang="zh-CN" altLang="en-US" sz="3120" b="1" dirty="0" smtClean="0">
                <a:latin typeface="新宋体" panose="02010609030101010101" pitchFamily="49" charset="-122"/>
                <a:ea typeface="新宋体" panose="02010609030101010101" pitchFamily="49" charset="-122"/>
                <a:sym typeface="+mn-ea"/>
              </a:rPr>
              <a:t>基础</a:t>
            </a:r>
            <a:r>
              <a:rPr lang="en-US" altLang="zh-CN" sz="3120" b="1" dirty="0" smtClean="0">
                <a:latin typeface="微软雅黑" panose="020B0503020204020204" charset="-122"/>
                <a:ea typeface="微软雅黑" panose="020B0503020204020204" charset="-122"/>
              </a:rPr>
              <a:t>   </a:t>
            </a:r>
            <a:endParaRPr lang="zh-CN" altLang="en-US" sz="3120" b="1" dirty="0" smtClean="0">
              <a:latin typeface="微软雅黑" panose="020B0503020204020204" charset="-122"/>
              <a:ea typeface="微软雅黑" panose="020B0503020204020204" charset="-122"/>
            </a:endParaRPr>
          </a:p>
        </p:txBody>
      </p:sp>
      <p:sp>
        <p:nvSpPr>
          <p:cNvPr id="5" name="文本框 4"/>
          <p:cNvSpPr txBox="1"/>
          <p:nvPr/>
        </p:nvSpPr>
        <p:spPr>
          <a:xfrm>
            <a:off x="2036445" y="4406900"/>
            <a:ext cx="7472680" cy="930910"/>
          </a:xfrm>
          <a:prstGeom prst="rect">
            <a:avLst/>
          </a:prstGeom>
          <a:noFill/>
        </p:spPr>
        <p:txBody>
          <a:bodyPr wrap="square" rtlCol="0">
            <a:spAutoFit/>
          </a:bodyPr>
          <a:lstStyle/>
          <a:p>
            <a:r>
              <a:rPr lang="zh-CN" altLang="en-US" sz="2730" b="1" dirty="0">
                <a:latin typeface="微软雅黑" panose="020B0503020204020204" charset="-122"/>
                <a:ea typeface="微软雅黑" panose="020B0503020204020204" charset="-122"/>
                <a:cs typeface="微软雅黑" panose="020B0503020204020204" charset="-122"/>
              </a:rPr>
              <a:t>合作探究一</a:t>
            </a:r>
            <a:r>
              <a:rPr lang="en-US" altLang="zh-CN" sz="2730" b="1" dirty="0">
                <a:latin typeface="微软雅黑" panose="020B0503020204020204" charset="-122"/>
                <a:ea typeface="微软雅黑" panose="020B0503020204020204" charset="-122"/>
                <a:cs typeface="微软雅黑" panose="020B0503020204020204" charset="-122"/>
              </a:rPr>
              <a:t>:</a:t>
            </a:r>
            <a:r>
              <a:rPr lang="zh-CN" altLang="en-US" sz="2725" b="1" dirty="0" smtClean="0">
                <a:latin typeface="微软雅黑" panose="020B0503020204020204" charset="-122"/>
                <a:ea typeface="微软雅黑" panose="020B0503020204020204" charset="-122"/>
                <a:sym typeface="+mn-ea"/>
              </a:rPr>
              <a:t>如图所示 解读</a:t>
            </a:r>
            <a:r>
              <a:rPr lang="zh-CN" altLang="en-US" sz="2730" b="1" dirty="0">
                <a:latin typeface="微软雅黑" panose="020B0503020204020204" charset="-122"/>
                <a:ea typeface="微软雅黑" panose="020B0503020204020204" charset="-122"/>
                <a:cs typeface="微软雅黑" panose="020B0503020204020204" charset="-122"/>
              </a:rPr>
              <a:t>中国近代主要的经济结构</a:t>
            </a:r>
            <a:endParaRPr lang="zh-CN" altLang="en-US" sz="273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6085" y="118110"/>
            <a:ext cx="8696960" cy="948055"/>
          </a:xfrm>
        </p:spPr>
        <p:txBody>
          <a:bodyPr>
            <a:normAutofit fontScale="90000"/>
          </a:bodyPr>
          <a:lstStyle/>
          <a:p>
            <a:r>
              <a:rPr lang="zh-CN" altLang="en-US" dirty="0"/>
              <a:t>合作探究</a:t>
            </a:r>
            <a:r>
              <a:rPr lang="zh-CN" altLang="en-US" b="1" dirty="0" smtClean="0">
                <a:solidFill>
                  <a:srgbClr val="0070C0"/>
                </a:solidFill>
                <a:latin typeface="新宋体" panose="02010609030101010101" pitchFamily="49" charset="-122"/>
                <a:ea typeface="新宋体" panose="02010609030101010101" pitchFamily="49" charset="-122"/>
                <a:sym typeface="+mn-ea"/>
              </a:rPr>
              <a:t>二</a:t>
            </a:r>
            <a:r>
              <a:rPr lang="en-US" altLang="zh-CN" b="1" dirty="0" smtClean="0">
                <a:solidFill>
                  <a:srgbClr val="0070C0"/>
                </a:solidFill>
                <a:latin typeface="新宋体" panose="02010609030101010101" pitchFamily="49" charset="-122"/>
                <a:ea typeface="新宋体" panose="02010609030101010101" pitchFamily="49" charset="-122"/>
                <a:sym typeface="+mn-ea"/>
              </a:rPr>
              <a:t>:</a:t>
            </a:r>
            <a:r>
              <a:rPr lang="zh-CN" altLang="en-US" sz="3600" b="1" dirty="0" smtClean="0">
                <a:solidFill>
                  <a:srgbClr val="0070C0"/>
                </a:solidFill>
                <a:latin typeface="新宋体" panose="02010609030101010101" pitchFamily="49" charset="-122"/>
                <a:ea typeface="新宋体" panose="02010609030101010101" pitchFamily="49" charset="-122"/>
                <a:sym typeface="+mn-ea"/>
              </a:rPr>
              <a:t>图说 中国民族资本主义的兴衰</a:t>
            </a:r>
            <a:br>
              <a:rPr lang="en-US" altLang="zh-CN" sz="3600" b="1" dirty="0" smtClean="0">
                <a:solidFill>
                  <a:srgbClr val="0070C0"/>
                </a:solidFill>
                <a:latin typeface="新宋体" panose="02010609030101010101" pitchFamily="49" charset="-122"/>
                <a:ea typeface="新宋体" panose="02010609030101010101" pitchFamily="49" charset="-122"/>
              </a:rPr>
            </a:br>
            <a:endParaRPr lang="zh-CN" altLang="en-US" sz="3600"/>
          </a:p>
        </p:txBody>
      </p:sp>
      <p:pic>
        <p:nvPicPr>
          <p:cNvPr id="3" name="图片 -2147482621"/>
          <p:cNvPicPr/>
          <p:nvPr/>
        </p:nvPicPr>
        <p:blipFill>
          <a:blip r:embed="rId1"/>
          <a:srcRect l="-1125" t="-1894" b="-175"/>
          <a:stretch>
            <a:fillRect/>
          </a:stretch>
        </p:blipFill>
        <p:spPr>
          <a:xfrm>
            <a:off x="1350645" y="676910"/>
            <a:ext cx="9793605" cy="611060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4"/>
          <p:cNvSpPr/>
          <p:nvPr/>
        </p:nvSpPr>
        <p:spPr>
          <a:xfrm>
            <a:off x="1339215" y="381000"/>
            <a:ext cx="9998075" cy="521970"/>
          </a:xfrm>
          <a:prstGeom prst="rect">
            <a:avLst/>
          </a:prstGeom>
          <a:noFill/>
          <a:ln w="9525">
            <a:noFill/>
          </a:ln>
        </p:spPr>
        <p:txBody>
          <a:bodyPr wrap="square">
            <a:spAutoFit/>
          </a:bodyPr>
          <a:p>
            <a:r>
              <a:rPr lang="zh-CN" altLang="en-US" sz="2800" dirty="0">
                <a:solidFill>
                  <a:srgbClr val="0000FF"/>
                </a:solidFill>
                <a:latin typeface="Arial" panose="020B0604020202020204" pitchFamily="34" charset="0"/>
              </a:rPr>
              <a:t>合作探究三</a:t>
            </a:r>
            <a:r>
              <a:rPr lang="en-US" altLang="zh-CN" sz="2800" dirty="0">
                <a:solidFill>
                  <a:srgbClr val="0000FF"/>
                </a:solidFill>
                <a:latin typeface="Arial" panose="020B0604020202020204" pitchFamily="34" charset="0"/>
              </a:rPr>
              <a:t>:</a:t>
            </a:r>
            <a:r>
              <a:rPr lang="zh-CN" altLang="en-US" sz="2800" dirty="0">
                <a:solidFill>
                  <a:srgbClr val="0000FF"/>
                </a:solidFill>
                <a:latin typeface="Arial" panose="020B0604020202020204" pitchFamily="34" charset="0"/>
              </a:rPr>
              <a:t>阅读下列材料，总结中国民族资本主义发展的特点</a:t>
            </a:r>
            <a:endParaRPr lang="zh-CN" altLang="en-US" sz="2800" dirty="0">
              <a:solidFill>
                <a:srgbClr val="0000FF"/>
              </a:solidFill>
              <a:latin typeface="Arial" panose="020B0604020202020204" pitchFamily="34" charset="0"/>
            </a:endParaRPr>
          </a:p>
        </p:txBody>
      </p:sp>
      <p:sp>
        <p:nvSpPr>
          <p:cNvPr id="52227" name="Text Box 5"/>
          <p:cNvSpPr txBox="1"/>
          <p:nvPr/>
        </p:nvSpPr>
        <p:spPr>
          <a:xfrm>
            <a:off x="1493520" y="1143000"/>
            <a:ext cx="9371965" cy="3709035"/>
          </a:xfrm>
          <a:prstGeom prst="rect">
            <a:avLst/>
          </a:prstGeom>
          <a:noFill/>
          <a:ln w="38100" cap="flat" cmpd="sng">
            <a:solidFill>
              <a:srgbClr val="FF9900"/>
            </a:solidFill>
            <a:prstDash val="solid"/>
            <a:miter/>
            <a:headEnd type="none" w="med" len="med"/>
            <a:tailEnd type="none" w="med" len="med"/>
          </a:ln>
        </p:spPr>
        <p:txBody>
          <a:bodyPr wrap="square">
            <a:spAutoFit/>
          </a:bodyPr>
          <a:p>
            <a:pPr eaLnBrk="0" hangingPunct="0">
              <a:lnSpc>
                <a:spcPct val="120000"/>
              </a:lnSpc>
            </a:pPr>
            <a:r>
              <a:rPr lang="en-US" altLang="zh-CN" sz="2800" dirty="0">
                <a:latin typeface="黑体" panose="02010609060101010101" pitchFamily="49" charset="-122"/>
              </a:rPr>
              <a:t>  </a:t>
            </a:r>
            <a:r>
              <a:rPr lang="zh-CN" altLang="en-US" sz="2800" dirty="0">
                <a:solidFill>
                  <a:srgbClr val="0000FF"/>
                </a:solidFill>
                <a:latin typeface="黑体" panose="02010609060101010101" pitchFamily="49" charset="-122"/>
              </a:rPr>
              <a:t>材料1</a:t>
            </a:r>
            <a:r>
              <a:rPr lang="zh-CN" altLang="en-US" sz="2800" dirty="0">
                <a:latin typeface="黑体" panose="02010609060101010101" pitchFamily="49" charset="-122"/>
              </a:rPr>
              <a:t>：从19世纪60年代到90年代前半期的20多年间，民族资本工业约有</a:t>
            </a:r>
            <a:r>
              <a:rPr lang="en-US" altLang="zh-CN" sz="2800" dirty="0">
                <a:latin typeface="黑体" panose="02010609060101010101" pitchFamily="49" charset="-122"/>
              </a:rPr>
              <a:t>160</a:t>
            </a:r>
            <a:r>
              <a:rPr lang="zh-CN" altLang="en-US" sz="2800" dirty="0">
                <a:latin typeface="黑体" panose="02010609060101010101" pitchFamily="49" charset="-122"/>
              </a:rPr>
              <a:t>多家，投资额约</a:t>
            </a:r>
            <a:r>
              <a:rPr lang="en-US" altLang="zh-CN" sz="2800" dirty="0">
                <a:latin typeface="黑体" panose="02010609060101010101" pitchFamily="49" charset="-122"/>
              </a:rPr>
              <a:t>460</a:t>
            </a:r>
            <a:r>
              <a:rPr lang="en-US" altLang="zh-CN" sz="2800" dirty="0">
                <a:latin typeface="黑体" panose="02010609060101010101" pitchFamily="49" charset="-122"/>
                <a:cs typeface="Arial" panose="020B0604020202020204" pitchFamily="34" charset="0"/>
              </a:rPr>
              <a:t>.5</a:t>
            </a:r>
            <a:r>
              <a:rPr lang="zh-CN" altLang="en-US" sz="2800" dirty="0">
                <a:latin typeface="黑体" panose="02010609060101010101" pitchFamily="49" charset="-122"/>
                <a:cs typeface="Arial" panose="020B0604020202020204" pitchFamily="34" charset="0"/>
              </a:rPr>
              <a:t>万元，主要是缫丝、棉纺、火柴等轻工业。</a:t>
            </a:r>
            <a:endParaRPr lang="zh-CN" altLang="en-US" sz="2800" dirty="0">
              <a:latin typeface="黑体" panose="02010609060101010101" pitchFamily="49" charset="-122"/>
              <a:cs typeface="Arial" panose="020B0604020202020204" pitchFamily="34" charset="0"/>
            </a:endParaRPr>
          </a:p>
          <a:p>
            <a:pPr eaLnBrk="0" hangingPunct="0">
              <a:lnSpc>
                <a:spcPct val="120000"/>
              </a:lnSpc>
            </a:pPr>
            <a:r>
              <a:rPr lang="zh-CN" altLang="en-US" sz="2800" dirty="0">
                <a:latin typeface="黑体" panose="02010609060101010101" pitchFamily="49" charset="-122"/>
                <a:cs typeface="Arial" panose="020B0604020202020204" pitchFamily="34" charset="0"/>
              </a:rPr>
              <a:t>   鸦片战争后，到</a:t>
            </a:r>
            <a:r>
              <a:rPr lang="en-US" altLang="zh-CN" sz="2800" dirty="0">
                <a:latin typeface="黑体" panose="02010609060101010101" pitchFamily="49" charset="-122"/>
                <a:cs typeface="Arial" panose="020B0604020202020204" pitchFamily="34" charset="0"/>
              </a:rPr>
              <a:t>1893</a:t>
            </a:r>
            <a:r>
              <a:rPr lang="zh-CN" altLang="en-US" sz="2800" dirty="0">
                <a:latin typeface="黑体" panose="02010609060101010101" pitchFamily="49" charset="-122"/>
                <a:cs typeface="Arial" panose="020B0604020202020204" pitchFamily="34" charset="0"/>
              </a:rPr>
              <a:t>年，外国列强陆续在中国设立各种洋行，约有</a:t>
            </a:r>
            <a:r>
              <a:rPr lang="en-US" altLang="zh-CN" sz="2800" dirty="0">
                <a:latin typeface="黑体" panose="02010609060101010101" pitchFamily="49" charset="-122"/>
                <a:cs typeface="Arial" panose="020B0604020202020204" pitchFamily="34" charset="0"/>
              </a:rPr>
              <a:t>580</a:t>
            </a:r>
            <a:r>
              <a:rPr lang="zh-CN" altLang="en-US" sz="2800" dirty="0">
                <a:latin typeface="黑体" panose="02010609060101010101" pitchFamily="49" charset="-122"/>
                <a:cs typeface="Arial" panose="020B0604020202020204" pitchFamily="34" charset="0"/>
              </a:rPr>
              <a:t>家。</a:t>
            </a:r>
            <a:r>
              <a:rPr lang="en-US" altLang="zh-CN" sz="2800" dirty="0">
                <a:latin typeface="黑体" panose="02010609060101010101" pitchFamily="49" charset="-122"/>
                <a:cs typeface="Arial" panose="020B0604020202020204" pitchFamily="34" charset="0"/>
              </a:rPr>
              <a:t>1894</a:t>
            </a:r>
            <a:r>
              <a:rPr lang="zh-CN" altLang="en-US" sz="2800" dirty="0">
                <a:latin typeface="黑体" panose="02010609060101010101" pitchFamily="49" charset="-122"/>
                <a:cs typeface="Arial" panose="020B0604020202020204" pitchFamily="34" charset="0"/>
              </a:rPr>
              <a:t>年，外国在中国的制造业约有</a:t>
            </a:r>
            <a:r>
              <a:rPr lang="en-US" altLang="zh-CN" sz="2800" dirty="0">
                <a:latin typeface="黑体" panose="02010609060101010101" pitchFamily="49" charset="-122"/>
                <a:cs typeface="Arial" panose="020B0604020202020204" pitchFamily="34" charset="0"/>
              </a:rPr>
              <a:t>80</a:t>
            </a:r>
            <a:r>
              <a:rPr lang="zh-CN" altLang="en-US" sz="2800" dirty="0">
                <a:latin typeface="黑体" panose="02010609060101010101" pitchFamily="49" charset="-122"/>
                <a:cs typeface="Arial" panose="020B0604020202020204" pitchFamily="34" charset="0"/>
              </a:rPr>
              <a:t>家，投资额约合</a:t>
            </a:r>
            <a:r>
              <a:rPr lang="en-US" altLang="zh-CN" sz="2800" dirty="0">
                <a:latin typeface="黑体" panose="02010609060101010101" pitchFamily="49" charset="-122"/>
                <a:cs typeface="Arial" panose="020B0604020202020204" pitchFamily="34" charset="0"/>
              </a:rPr>
              <a:t>2791</a:t>
            </a:r>
            <a:r>
              <a:rPr lang="zh-CN" altLang="en-US" sz="2800" dirty="0">
                <a:latin typeface="黑体" panose="02010609060101010101" pitchFamily="49" charset="-122"/>
                <a:cs typeface="Arial" panose="020B0604020202020204" pitchFamily="34" charset="0"/>
              </a:rPr>
              <a:t>万元，航运企业共</a:t>
            </a:r>
            <a:r>
              <a:rPr lang="en-US" altLang="zh-CN" sz="2800" dirty="0">
                <a:latin typeface="黑体" panose="02010609060101010101" pitchFamily="49" charset="-122"/>
                <a:cs typeface="Arial" panose="020B0604020202020204" pitchFamily="34" charset="0"/>
              </a:rPr>
              <a:t>21</a:t>
            </a:r>
            <a:r>
              <a:rPr lang="zh-CN" altLang="en-US" sz="2800" dirty="0">
                <a:latin typeface="黑体" panose="02010609060101010101" pitchFamily="49" charset="-122"/>
                <a:cs typeface="Arial" panose="020B0604020202020204" pitchFamily="34" charset="0"/>
              </a:rPr>
              <a:t>家，投资额约合</a:t>
            </a:r>
            <a:r>
              <a:rPr lang="en-US" altLang="zh-CN" sz="2800" dirty="0">
                <a:latin typeface="黑体" panose="02010609060101010101" pitchFamily="49" charset="-122"/>
                <a:cs typeface="Arial" panose="020B0604020202020204" pitchFamily="34" charset="0"/>
              </a:rPr>
              <a:t>2643</a:t>
            </a:r>
            <a:r>
              <a:rPr lang="zh-CN" altLang="en-US" sz="2800" dirty="0">
                <a:latin typeface="黑体" panose="02010609060101010101" pitchFamily="49" charset="-122"/>
                <a:cs typeface="Arial" panose="020B0604020202020204" pitchFamily="34" charset="0"/>
              </a:rPr>
              <a:t>万元。两项合计</a:t>
            </a:r>
            <a:r>
              <a:rPr lang="en-US" altLang="zh-CN" sz="2800" dirty="0">
                <a:latin typeface="黑体" panose="02010609060101010101" pitchFamily="49" charset="-122"/>
                <a:cs typeface="Arial" panose="020B0604020202020204" pitchFamily="34" charset="0"/>
              </a:rPr>
              <a:t>5433</a:t>
            </a:r>
            <a:r>
              <a:rPr lang="zh-CN" altLang="en-US" sz="2800" dirty="0">
                <a:latin typeface="黑体" panose="02010609060101010101" pitchFamily="49" charset="-122"/>
                <a:cs typeface="Arial" panose="020B0604020202020204" pitchFamily="34" charset="0"/>
              </a:rPr>
              <a:t>万元。</a:t>
            </a:r>
            <a:r>
              <a:rPr lang="en-US" altLang="zh-CN" sz="2400" dirty="0">
                <a:solidFill>
                  <a:srgbClr val="0000FF"/>
                </a:solidFill>
                <a:latin typeface="Arial" panose="020B0604020202020204" pitchFamily="34" charset="0"/>
                <a:ea typeface="Arial" panose="020B0604020202020204" pitchFamily="34" charset="0"/>
              </a:rPr>
              <a:t>——</a:t>
            </a:r>
            <a:r>
              <a:rPr lang="en-US" altLang="zh-CN" sz="2400" dirty="0">
                <a:solidFill>
                  <a:srgbClr val="0000FF"/>
                </a:solidFill>
                <a:latin typeface="黑体" panose="02010609060101010101" pitchFamily="49" charset="-122"/>
                <a:cs typeface="Arial" panose="020B0604020202020204" pitchFamily="34" charset="0"/>
              </a:rPr>
              <a:t>《</a:t>
            </a:r>
            <a:r>
              <a:rPr lang="zh-CN" altLang="en-US" sz="2400" dirty="0">
                <a:solidFill>
                  <a:srgbClr val="0000FF"/>
                </a:solidFill>
                <a:latin typeface="黑体" panose="02010609060101010101" pitchFamily="49" charset="-122"/>
                <a:cs typeface="Arial" panose="020B0604020202020204" pitchFamily="34" charset="0"/>
              </a:rPr>
              <a:t>中国近代手工业史</a:t>
            </a:r>
            <a:r>
              <a:rPr lang="en-US" altLang="zh-CN" sz="2400" dirty="0">
                <a:solidFill>
                  <a:srgbClr val="0000FF"/>
                </a:solidFill>
                <a:latin typeface="黑体" panose="02010609060101010101" pitchFamily="49" charset="-122"/>
                <a:cs typeface="Arial" panose="020B0604020202020204" pitchFamily="34" charset="0"/>
              </a:rPr>
              <a:t>》</a:t>
            </a:r>
            <a:r>
              <a:rPr lang="zh-CN" altLang="en-US" sz="2800" dirty="0">
                <a:latin typeface="黑体" panose="02010609060101010101" pitchFamily="49" charset="-122"/>
                <a:cs typeface="Arial" panose="020B0604020202020204" pitchFamily="34" charset="0"/>
              </a:rPr>
              <a:t> </a:t>
            </a:r>
            <a:endParaRPr lang="zh-CN" altLang="en-US" sz="2800" dirty="0">
              <a:latin typeface="黑体" panose="02010609060101010101" pitchFamily="49" charset="-122"/>
              <a:ea typeface="Arial" panose="020B0604020202020204" pitchFamily="34" charset="0"/>
            </a:endParaRPr>
          </a:p>
        </p:txBody>
      </p:sp>
      <p:sp>
        <p:nvSpPr>
          <p:cNvPr id="52228" name="AutoShape 6"/>
          <p:cNvSpPr/>
          <p:nvPr/>
        </p:nvSpPr>
        <p:spPr>
          <a:xfrm>
            <a:off x="2054225" y="5638800"/>
            <a:ext cx="7696200" cy="685800"/>
          </a:xfrm>
          <a:prstGeom prst="wedgeRoundRectCallout">
            <a:avLst>
              <a:gd name="adj1" fmla="val 20852"/>
              <a:gd name="adj2" fmla="val -291204"/>
              <a:gd name="adj3" fmla="val 16667"/>
            </a:avLst>
          </a:prstGeom>
          <a:solidFill>
            <a:srgbClr val="FF99CC"/>
          </a:solidFill>
          <a:ln w="28575" cap="flat" cmpd="sng">
            <a:solidFill>
              <a:schemeClr val="tx1"/>
            </a:solidFill>
            <a:prstDash val="solid"/>
            <a:miter/>
            <a:headEnd type="none" w="med" len="med"/>
            <a:tailEnd type="none" w="med" len="med"/>
          </a:ln>
        </p:spPr>
        <p:txBody>
          <a:bodyPr/>
          <a:p>
            <a:pPr algn="ctr" eaLnBrk="0" hangingPunct="0"/>
            <a:r>
              <a:rPr lang="zh-CN" altLang="en-US" sz="3200" dirty="0">
                <a:latin typeface="Arial" panose="020B0604020202020204" pitchFamily="34" charset="0"/>
              </a:rPr>
              <a:t>资金少、规模小、行业发展不平衡</a:t>
            </a:r>
            <a:endParaRPr lang="zh-CN" altLang="en-US" sz="3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strVal val="#ppt_w*0.70"/>
                                          </p:val>
                                        </p:tav>
                                        <p:tav tm="100000">
                                          <p:val>
                                            <p:strVal val="#ppt_w"/>
                                          </p:val>
                                        </p:tav>
                                      </p:tavLst>
                                    </p:anim>
                                    <p:anim calcmode="lin" valueType="num">
                                      <p:cBhvr>
                                        <p:cTn id="8" dur="1000" fill="hold"/>
                                        <p:tgtEl>
                                          <p:spTgt spid="52227"/>
                                        </p:tgtEl>
                                        <p:attrNameLst>
                                          <p:attrName>ppt_h</p:attrName>
                                        </p:attrNameLst>
                                      </p:cBhvr>
                                      <p:tavLst>
                                        <p:tav tm="0">
                                          <p:val>
                                            <p:strVal val="#ppt_h"/>
                                          </p:val>
                                        </p:tav>
                                        <p:tav tm="100000">
                                          <p:val>
                                            <p:strVal val="#ppt_h"/>
                                          </p:val>
                                        </p:tav>
                                      </p:tavLst>
                                    </p:anim>
                                    <p:animEffect transition="in" filter="fade">
                                      <p:cBhvr>
                                        <p:cTn id="9" dur="1000"/>
                                        <p:tgtEl>
                                          <p:spTgt spid="5222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2228"/>
                                        </p:tgtEl>
                                        <p:attrNameLst>
                                          <p:attrName>style.visibility</p:attrName>
                                        </p:attrNameLst>
                                      </p:cBhvr>
                                      <p:to>
                                        <p:strVal val="visible"/>
                                      </p:to>
                                    </p:set>
                                    <p:animEffect transition="in" filter="blinds(horizontal)">
                                      <p:cBhvr>
                                        <p:cTn id="14"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ldLvl="0" animBg="1"/>
      <p:bldP spid="522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4"/>
          <p:cNvSpPr txBox="1"/>
          <p:nvPr/>
        </p:nvSpPr>
        <p:spPr>
          <a:xfrm>
            <a:off x="1430655" y="457200"/>
            <a:ext cx="9302115" cy="3911600"/>
          </a:xfrm>
          <a:prstGeom prst="rect">
            <a:avLst/>
          </a:prstGeom>
          <a:noFill/>
          <a:ln w="38100" cap="flat" cmpd="sng">
            <a:solidFill>
              <a:srgbClr val="FF9900"/>
            </a:solidFill>
            <a:prstDash val="solid"/>
            <a:miter/>
            <a:headEnd type="none" w="med" len="med"/>
            <a:tailEnd type="none" w="med" len="med"/>
          </a:ln>
        </p:spPr>
        <p:txBody>
          <a:bodyPr wrap="square">
            <a:spAutoFit/>
          </a:bodyPr>
          <a:p>
            <a:pPr eaLnBrk="0" hangingPunct="0">
              <a:lnSpc>
                <a:spcPct val="115000"/>
              </a:lnSpc>
            </a:pPr>
            <a:r>
              <a:rPr lang="en-US" altLang="zh-CN" sz="3600" dirty="0">
                <a:latin typeface="黑体" panose="02010609060101010101" pitchFamily="49" charset="-122"/>
              </a:rPr>
              <a:t>    </a:t>
            </a:r>
            <a:r>
              <a:rPr lang="zh-CN" altLang="en-US" sz="3600" dirty="0">
                <a:solidFill>
                  <a:srgbClr val="0000FF"/>
                </a:solidFill>
                <a:latin typeface="黑体" panose="02010609060101010101" pitchFamily="49" charset="-122"/>
              </a:rPr>
              <a:t>材料</a:t>
            </a:r>
            <a:r>
              <a:rPr lang="en-US" altLang="zh-CN" sz="3600" dirty="0">
                <a:solidFill>
                  <a:srgbClr val="0000FF"/>
                </a:solidFill>
                <a:latin typeface="黑体" panose="02010609060101010101" pitchFamily="49" charset="-122"/>
              </a:rPr>
              <a:t>2</a:t>
            </a:r>
            <a:r>
              <a:rPr lang="zh-CN" altLang="en-US" sz="3600" dirty="0">
                <a:latin typeface="黑体" panose="02010609060101010101" pitchFamily="49" charset="-122"/>
              </a:rPr>
              <a:t>：发昌机器厂制造小火轮时虽然</a:t>
            </a:r>
            <a:r>
              <a:rPr lang="zh-CN" altLang="en-US" sz="3600" dirty="0">
                <a:latin typeface="Arial" panose="020B0604020202020204" pitchFamily="34" charset="0"/>
              </a:rPr>
              <a:t>“</a:t>
            </a:r>
            <a:r>
              <a:rPr lang="zh-CN" altLang="en-US" sz="3600" dirty="0">
                <a:latin typeface="黑体" panose="02010609060101010101" pitchFamily="49" charset="-122"/>
              </a:rPr>
              <a:t>俱用华人</a:t>
            </a:r>
            <a:r>
              <a:rPr lang="zh-CN" altLang="en-US" sz="3600" dirty="0">
                <a:latin typeface="Arial" panose="020B0604020202020204" pitchFamily="34" charset="0"/>
              </a:rPr>
              <a:t>”</a:t>
            </a:r>
            <a:r>
              <a:rPr lang="zh-CN" altLang="en-US" sz="3600" dirty="0">
                <a:latin typeface="黑体" panose="02010609060101010101" pitchFamily="49" charset="-122"/>
              </a:rPr>
              <a:t>，但是自身</a:t>
            </a:r>
            <a:r>
              <a:rPr lang="zh-CN" altLang="en-US" sz="3600" dirty="0">
                <a:solidFill>
                  <a:srgbClr val="CC0000"/>
                </a:solidFill>
                <a:latin typeface="黑体" panose="02010609060101010101" pitchFamily="49" charset="-122"/>
              </a:rPr>
              <a:t>技术力量还很薄弱，</a:t>
            </a:r>
            <a:r>
              <a:rPr lang="zh-CN" altLang="en-US" sz="3600" dirty="0">
                <a:latin typeface="Arial" panose="020B0604020202020204" pitchFamily="34" charset="0"/>
              </a:rPr>
              <a:t>“</a:t>
            </a:r>
            <a:r>
              <a:rPr lang="zh-CN" altLang="en-US" sz="3600" dirty="0">
                <a:latin typeface="黑体" panose="02010609060101010101" pitchFamily="49" charset="-122"/>
              </a:rPr>
              <a:t>发动机系英国制造</a:t>
            </a:r>
            <a:r>
              <a:rPr lang="zh-CN" altLang="en-US" sz="3600" dirty="0">
                <a:latin typeface="Arial" panose="020B0604020202020204" pitchFamily="34" charset="0"/>
              </a:rPr>
              <a:t>”</a:t>
            </a:r>
            <a:r>
              <a:rPr lang="zh-CN" altLang="en-US" sz="3600" dirty="0">
                <a:latin typeface="黑体" panose="02010609060101010101" pitchFamily="49" charset="-122"/>
              </a:rPr>
              <a:t>。到</a:t>
            </a:r>
            <a:r>
              <a:rPr lang="en-US" altLang="zh-CN" sz="3600" dirty="0">
                <a:latin typeface="黑体" panose="02010609060101010101" pitchFamily="49" charset="-122"/>
              </a:rPr>
              <a:t>19</a:t>
            </a:r>
            <a:r>
              <a:rPr lang="zh-CN" altLang="en-US" sz="3600" dirty="0">
                <a:latin typeface="黑体" panose="02010609060101010101" pitchFamily="49" charset="-122"/>
              </a:rPr>
              <a:t>世纪</a:t>
            </a:r>
            <a:r>
              <a:rPr lang="en-US" altLang="zh-CN" sz="3600" dirty="0">
                <a:latin typeface="黑体" panose="02010609060101010101" pitchFamily="49" charset="-122"/>
              </a:rPr>
              <a:t>80</a:t>
            </a:r>
            <a:r>
              <a:rPr lang="zh-CN" altLang="en-US" sz="3600" dirty="0">
                <a:latin typeface="黑体" panose="02010609060101010101" pitchFamily="49" charset="-122"/>
              </a:rPr>
              <a:t>年代，受外商企业的排挤，发昌机器厂日趋衰落。后来，它被英商在上海开办的耶松船厂吞并。</a:t>
            </a:r>
            <a:endParaRPr lang="zh-CN" altLang="en-US" sz="3600" dirty="0">
              <a:latin typeface="黑体" panose="02010609060101010101" pitchFamily="49" charset="-122"/>
              <a:ea typeface="Arial" panose="020B0604020202020204" pitchFamily="34" charset="0"/>
            </a:endParaRPr>
          </a:p>
        </p:txBody>
      </p:sp>
      <p:sp>
        <p:nvSpPr>
          <p:cNvPr id="53251" name="AutoShape 5"/>
          <p:cNvSpPr/>
          <p:nvPr/>
        </p:nvSpPr>
        <p:spPr>
          <a:xfrm>
            <a:off x="5026025" y="4800600"/>
            <a:ext cx="4648200" cy="762000"/>
          </a:xfrm>
          <a:prstGeom prst="wedgeRoundRectCallout">
            <a:avLst>
              <a:gd name="adj1" fmla="val -67625"/>
              <a:gd name="adj2" fmla="val -166875"/>
              <a:gd name="adj3" fmla="val 16667"/>
            </a:avLst>
          </a:prstGeom>
          <a:solidFill>
            <a:srgbClr val="FF99CC"/>
          </a:solidFill>
          <a:ln w="28575" cap="flat" cmpd="sng">
            <a:solidFill>
              <a:schemeClr val="tx1"/>
            </a:solidFill>
            <a:prstDash val="solid"/>
            <a:miter/>
            <a:headEnd type="none" w="med" len="med"/>
            <a:tailEnd type="none" w="med" len="med"/>
          </a:ln>
        </p:spPr>
        <p:txBody>
          <a:bodyPr/>
          <a:p>
            <a:pPr algn="ctr" eaLnBrk="0" hangingPunct="0"/>
            <a:r>
              <a:rPr lang="zh-CN" altLang="en-US" sz="4400" dirty="0">
                <a:latin typeface="Arial" panose="020B0604020202020204" pitchFamily="34" charset="0"/>
              </a:rPr>
              <a:t>技术力量薄弱</a:t>
            </a:r>
            <a:endParaRPr lang="zh-CN" altLang="en-US" sz="4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0.70"/>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3251"/>
                                        </p:tgtEl>
                                        <p:attrNameLst>
                                          <p:attrName>style.visibility</p:attrName>
                                        </p:attrNameLst>
                                      </p:cBhvr>
                                      <p:to>
                                        <p:strVal val="visible"/>
                                      </p:to>
                                    </p:set>
                                    <p:animEffect transition="in" filter="wipe(up)">
                                      <p:cBhvr>
                                        <p:cTn id="14"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ldLvl="0" animBg="1"/>
      <p:bldP spid="53251" grpId="0" bldLvl="0" animBg="1"/>
    </p:bldLst>
  </p:timing>
</p:sld>
</file>

<file path=ppt/tags/tag1.xml><?xml version="1.0" encoding="utf-8"?>
<p:tagLst xmlns:p="http://schemas.openxmlformats.org/presentationml/2006/main">
  <p:tag name="KSO_WM_DOC_GUID" val="{a1744b21-666d-4836-9f61-8d754e6dc879}"/>
</p:tagLst>
</file>

<file path=ppt/theme/theme1.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3183</Words>
  <Application>WPS 演示</Application>
  <PresentationFormat>自定义</PresentationFormat>
  <Paragraphs>262</Paragraphs>
  <Slides>25</Slides>
  <Notes>0</Notes>
  <HiddenSlides>0</HiddenSlides>
  <MMClips>0</MMClips>
  <ScaleCrop>false</ScaleCrop>
  <HeadingPairs>
    <vt:vector size="6" baseType="variant">
      <vt:variant>
        <vt:lpstr>已用的字体</vt:lpstr>
      </vt:variant>
      <vt:variant>
        <vt:i4>19</vt:i4>
      </vt:variant>
      <vt:variant>
        <vt:lpstr>主题</vt:lpstr>
      </vt:variant>
      <vt:variant>
        <vt:i4>6</vt:i4>
      </vt:variant>
      <vt:variant>
        <vt:lpstr>幻灯片标题</vt:lpstr>
      </vt:variant>
      <vt:variant>
        <vt:i4>25</vt:i4>
      </vt:variant>
    </vt:vector>
  </HeadingPairs>
  <TitlesOfParts>
    <vt:vector size="50" baseType="lpstr">
      <vt:lpstr>Arial</vt:lpstr>
      <vt:lpstr>宋体</vt:lpstr>
      <vt:lpstr>Wingdings</vt:lpstr>
      <vt:lpstr>黑体</vt:lpstr>
      <vt:lpstr>Times New Roman</vt:lpstr>
      <vt:lpstr>微软雅黑</vt:lpstr>
      <vt:lpstr>Arial Unicode MS</vt:lpstr>
      <vt:lpstr>Calibri</vt:lpstr>
      <vt:lpstr>楷体</vt:lpstr>
      <vt:lpstr>NEU-BZ-S92</vt:lpstr>
      <vt:lpstr>方正书宋_GBK</vt:lpstr>
      <vt:lpstr>新宋体</vt:lpstr>
      <vt:lpstr>华文彩云</vt:lpstr>
      <vt:lpstr>华文行楷</vt:lpstr>
      <vt:lpstr>文鼎中隶P</vt:lpstr>
      <vt:lpstr>方正姚体</vt:lpstr>
      <vt:lpstr>华文中宋</vt:lpstr>
      <vt:lpstr>华文新魏</vt:lpstr>
      <vt:lpstr>Segoe Print</vt:lpstr>
      <vt:lpstr>2_默认设计模板</vt:lpstr>
      <vt:lpstr>3_默认设计模板</vt:lpstr>
      <vt:lpstr>4_默认设计模板</vt:lpstr>
      <vt:lpstr>6_默认设计模板</vt:lpstr>
      <vt:lpstr>5_默认设计模板</vt:lpstr>
      <vt:lpstr>8_默认设计模板</vt:lpstr>
      <vt:lpstr>PowerPoint 演示文稿</vt:lpstr>
      <vt:lpstr>PowerPoint 演示文稿</vt:lpstr>
      <vt:lpstr>PowerPoint 演示文稿</vt:lpstr>
      <vt:lpstr>PowerPoint 演示文稿</vt:lpstr>
      <vt:lpstr>PowerPoint 演示文稿</vt:lpstr>
      <vt:lpstr>PowerPoint 演示文稿</vt:lpstr>
      <vt:lpstr>梳理考点   夯实基础 3、温故知新  考向二 中国民族资本主义的兴衰之知识整合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wl</cp:lastModifiedBy>
  <cp:revision>31</cp:revision>
  <dcterms:created xsi:type="dcterms:W3CDTF">2019-02-19T01:30:00Z</dcterms:created>
  <dcterms:modified xsi:type="dcterms:W3CDTF">2019-04-11T10:37:45Z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