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68" r:id="rId3"/>
    <p:sldId id="275" r:id="rId4"/>
    <p:sldId id="291" r:id="rId5"/>
    <p:sldId id="274" r:id="rId6"/>
    <p:sldId id="294" r:id="rId7"/>
    <p:sldId id="273" r:id="rId8"/>
    <p:sldId id="276" r:id="rId9"/>
    <p:sldId id="286" r:id="rId10"/>
    <p:sldId id="287" r:id="rId11"/>
    <p:sldId id="288" r:id="rId12"/>
    <p:sldId id="297" r:id="rId13"/>
    <p:sldId id="298" r:id="rId14"/>
    <p:sldId id="289" r:id="rId15"/>
    <p:sldId id="299" r:id="rId16"/>
    <p:sldId id="292" r:id="rId17"/>
    <p:sldId id="307" r:id="rId18"/>
    <p:sldId id="300" r:id="rId19"/>
    <p:sldId id="277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A5CC4-A2EC-4091-BAB8-D5CE9FD69068}" type="datetimeFigureOut">
              <a:rPr lang="zh-CN" altLang="en-US" smtClean="0"/>
              <a:pPr/>
              <a:t>2019/4/9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41C57-F5A2-4634-A16C-88E50323ED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E8CB00-2847-45F5-AAE2-E2CB5137D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7D9A086-2C65-4A0A-B9AC-E0F2F612B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379C67-43D3-4818-8244-7FC8A4D8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70D7D7-9EF0-4810-B1E2-D76BE7C0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075C6D-05E4-4D5A-8665-761923D3C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A4BB8-7A2A-46CA-807E-A3DC6BD3F05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7299121"/>
      </p:ext>
    </p:extLst>
  </p:cSld>
  <p:clrMapOvr>
    <a:masterClrMapping/>
  </p:clrMapOvr>
  <p:transition spd="slow"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57F356-4502-48DF-96A6-87F1939C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15564B-969C-4E7D-B5E0-E2B679F9B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FD3EBC-ED00-43A9-9D18-AF5D14BA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526144-7C15-4476-9860-31558E4D6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826CED-6DC0-4D13-A388-03D981591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67D90-634A-4E1C-9A51-849DAF7291A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1074570"/>
      </p:ext>
    </p:extLst>
  </p:cSld>
  <p:clrMapOvr>
    <a:masterClrMapping/>
  </p:clrMapOvr>
  <p:transition spd="slow"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C1A60-D103-4794-9F2B-F11F5DFB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E6584-1F9D-4381-881F-B7CE533A1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ECE0F7-1B89-49EF-A3B2-BE5423E71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51420D-D483-409D-A6EC-1F5FE223E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FC9E0B-0CD7-4617-A5AE-7079BD8F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1FBD8-214A-416D-8CB3-966EF2AB76E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9275248"/>
      </p:ext>
    </p:extLst>
  </p:cSld>
  <p:clrMapOvr>
    <a:masterClrMapping/>
  </p:clrMapOvr>
  <p:transition spd="slow"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004700-620C-4336-A156-5A29E4FF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77BD57-D105-4FAD-A446-B28F6BBDE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6A12DF-6822-41C6-A8CC-B27C14153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6B63C2-9F1D-4F47-81B1-8622C904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34A28E-2A55-44FB-BED5-A16C5D0E2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33D61B-6112-4D9B-A72A-FFEBD99DC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F4E40-CFBC-432A-9EAC-363CE2F8CC8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8639976"/>
      </p:ext>
    </p:extLst>
  </p:cSld>
  <p:clrMapOvr>
    <a:masterClrMapping/>
  </p:clrMapOvr>
  <p:transition spd="slow">
    <p:pull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05BF1-F64A-4936-9B9B-5F5429F1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E46709-AE72-4BC2-9945-A1B0C3E53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914267-9AA1-4E58-AB15-0A356BE85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7D043DC-88F6-4820-858A-E06781192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41D19EF-FB72-4476-8C00-6EF84B31B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95D87BF-738D-4025-A43B-6D0FA144A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A3E9FE3-2976-418C-8513-7072F48B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F62BAF-7AB0-4DB4-9840-A97D9E08D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BA4BE-A8C4-43B5-AC1A-9F8D546B7A9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4818849"/>
      </p:ext>
    </p:extLst>
  </p:cSld>
  <p:clrMapOvr>
    <a:masterClrMapping/>
  </p:clrMapOvr>
  <p:transition spd="slow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8274ED-EAEE-48AE-A49E-9B25EF35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C09576-D96A-4509-8123-ECE0D3E9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50F7F08-BBF5-47E9-A16E-6148E1FB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1002F4-1EE2-48B0-86DE-4AF82686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B67ED-C0DA-49E2-9478-4849F323E27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092300"/>
      </p:ext>
    </p:extLst>
  </p:cSld>
  <p:clrMapOvr>
    <a:masterClrMapping/>
  </p:clrMapOvr>
  <p:transition spd="slow">
    <p:pull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58DC75-96F0-4BA7-882E-1C5E30EED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550187B-0C5B-4404-95BD-B040E898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20168E-399B-410A-9062-117D0180A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F4B8C-4E37-4D4A-960A-D086FBD62F5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8132667"/>
      </p:ext>
    </p:extLst>
  </p:cSld>
  <p:clrMapOvr>
    <a:masterClrMapping/>
  </p:clrMapOvr>
  <p:transition spd="slow"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1F0DC4-86DB-4E29-B8B3-6A32BE79D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3A097A-3C64-4325-B55F-8AE825D4E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C0A82A-F96C-4E3E-8C76-59DCB5A53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D033FE-D5B0-44A5-A9C3-CB9BE86B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F2D333-3A9F-46E1-A60B-68A40EC88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0989BD-F176-4A96-A034-D3479754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DAB92-639F-4391-B2F3-9D23FDAE61F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3132842"/>
      </p:ext>
    </p:extLst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5B7D65-C399-47CA-80D5-98AA65CB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EE1BD6E-8EB0-41B7-8624-285B8518A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F8B9ACE-23A6-4501-B016-FB6DCB775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1C34A6-E2C9-4CC0-B0A2-6A0F267C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8EA5E4-54D1-49BF-8888-0EDD70C0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8DC4C2-5FFF-40E1-AB71-605D7448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8B26B-E57A-46BA-B24F-1B1F0525892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0582578"/>
      </p:ext>
    </p:extLst>
  </p:cSld>
  <p:clrMapOvr>
    <a:masterClrMapping/>
  </p:clrMapOvr>
  <p:transition spd="slow"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5BA68C-27AC-435E-B8B5-C08835C9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F5A7D6F-2686-48C5-96D8-3A2E277F9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CE00B5-8A28-4282-8F85-EE0B649F7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C8B9F8-FA29-4E1F-8642-7FD814E9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D2BBA-E406-4950-B242-7DB8FC946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2D39A-E84F-4B25-B75B-2EFFC572B39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1564594"/>
      </p:ext>
    </p:extLst>
  </p:cSld>
  <p:clrMapOvr>
    <a:masterClrMapping/>
  </p:clrMapOvr>
  <p:transition spd="slow"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EB814B3-AB5E-48EB-A675-A95803EA3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F6EB96C-790C-4640-8314-9174CA3C2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2AE6EC-7D1E-44C3-B676-D51DDA6A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DEA706-9A7F-483A-BDEB-EFB3B2D3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3F0C0B-F149-415B-BC6A-7EC25829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44750-E3D6-4298-A9F2-628F4D2769A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4011976"/>
      </p:ext>
    </p:extLst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6C356BC4-560C-46ED-B792-F3E06E099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E2BF151-28AD-41F5-A946-540ABA618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9E99F4B5-5556-45CE-B2D2-35E2D0A77E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b="0"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8B5943C7-01D7-40FB-86B2-9A9C25C79C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="0"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8502509C-12BD-4C34-984C-35C186A6C1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0">
                <a:latin typeface="+mn-lt"/>
                <a:ea typeface="+mn-ea"/>
              </a:defRPr>
            </a:lvl1pPr>
          </a:lstStyle>
          <a:p>
            <a:fld id="{01149F90-A44F-4438-942D-1D117BBAAA5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417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aike.so.com/doc/10014930-10362816.html" TargetMode="External"/><Relationship Id="rId4" Type="http://schemas.openxmlformats.org/officeDocument/2006/relationships/hyperlink" Target="https://baike.so.com/doc/5380651-5616925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gif"/><Relationship Id="rId5" Type="http://schemas.openxmlformats.org/officeDocument/2006/relationships/slide" Target="slide15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slide" Target="slide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6190" cy="4072448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" name="Picture 8" descr="jijie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41490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4437112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        耒耜，象形字，中国古代的一种翻土</a:t>
            </a:r>
            <a:r>
              <a:rPr lang="zh-CN" altLang="en-US" sz="2800" b="1" dirty="0">
                <a:solidFill>
                  <a:srgbClr val="FF0000"/>
                </a:solidFill>
                <a:hlinkClick r:id="rId4"/>
              </a:rPr>
              <a:t>农具</a:t>
            </a:r>
            <a:r>
              <a:rPr lang="zh-CN" altLang="en-US" sz="2800" b="1" dirty="0">
                <a:solidFill>
                  <a:srgbClr val="FF0000"/>
                </a:solidFill>
              </a:rPr>
              <a:t>，形如木叉，上有曲柄，下面是</a:t>
            </a:r>
            <a:r>
              <a:rPr lang="zh-CN" altLang="en-US" sz="2800" b="1" dirty="0">
                <a:solidFill>
                  <a:srgbClr val="FF0000"/>
                </a:solidFill>
                <a:hlinkClick r:id="rId5"/>
              </a:rPr>
              <a:t>犁头</a:t>
            </a:r>
            <a:r>
              <a:rPr lang="zh-CN" altLang="en-US" sz="2800" b="1" dirty="0">
                <a:solidFill>
                  <a:srgbClr val="FF0000"/>
                </a:solidFill>
              </a:rPr>
              <a:t>，用以松土，可看作犁的前身。</a:t>
            </a:r>
            <a:r>
              <a:rPr lang="en-US" altLang="zh-CN" sz="2800" b="1" dirty="0">
                <a:solidFill>
                  <a:srgbClr val="FF0000"/>
                </a:solidFill>
              </a:rPr>
              <a:t>"</a:t>
            </a:r>
            <a:r>
              <a:rPr lang="zh-CN" altLang="en-US" sz="2800" b="1" dirty="0">
                <a:solidFill>
                  <a:srgbClr val="FF0000"/>
                </a:solidFill>
              </a:rPr>
              <a:t>耒</a:t>
            </a:r>
            <a:r>
              <a:rPr lang="en-US" altLang="zh-CN" sz="2800" b="1" dirty="0">
                <a:solidFill>
                  <a:srgbClr val="FF0000"/>
                </a:solidFill>
              </a:rPr>
              <a:t>"</a:t>
            </a:r>
            <a:r>
              <a:rPr lang="zh-CN" altLang="en-US" sz="2800" b="1" dirty="0">
                <a:solidFill>
                  <a:srgbClr val="FF0000"/>
                </a:solidFill>
              </a:rPr>
              <a:t>是汉字部首之一，从</a:t>
            </a:r>
            <a:r>
              <a:rPr lang="en-US" altLang="zh-CN" sz="2800" b="1" dirty="0">
                <a:solidFill>
                  <a:srgbClr val="FF0000"/>
                </a:solidFill>
              </a:rPr>
              <a:t>"</a:t>
            </a:r>
            <a:r>
              <a:rPr lang="zh-CN" altLang="en-US" sz="2800" b="1" dirty="0">
                <a:solidFill>
                  <a:srgbClr val="FF0000"/>
                </a:solidFill>
              </a:rPr>
              <a:t>耒</a:t>
            </a:r>
            <a:r>
              <a:rPr lang="en-US" altLang="zh-CN" sz="2800" b="1" dirty="0">
                <a:solidFill>
                  <a:srgbClr val="FF0000"/>
                </a:solidFill>
              </a:rPr>
              <a:t>"</a:t>
            </a:r>
            <a:r>
              <a:rPr lang="zh-CN" altLang="en-US" sz="2800" b="1" dirty="0">
                <a:solidFill>
                  <a:srgbClr val="FF0000"/>
                </a:solidFill>
              </a:rPr>
              <a:t>的字，与原始农具或耕作有关。耒耜的发明开创了中国农耕文化。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文本框 90114"/>
          <p:cNvSpPr txBox="1">
            <a:spLocks noChangeArrowheads="1"/>
          </p:cNvSpPr>
          <p:nvPr/>
        </p:nvSpPr>
        <p:spPr bwMode="auto">
          <a:xfrm>
            <a:off x="0" y="8382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itchFamily="2" charset="-122"/>
              </a:rPr>
              <a:t>唐：</a:t>
            </a:r>
          </a:p>
        </p:txBody>
      </p:sp>
      <p:sp>
        <p:nvSpPr>
          <p:cNvPr id="90116" name="文本框 90115"/>
          <p:cNvSpPr txBox="1">
            <a:spLocks noChangeArrowheads="1"/>
          </p:cNvSpPr>
          <p:nvPr/>
        </p:nvSpPr>
        <p:spPr bwMode="auto">
          <a:xfrm>
            <a:off x="609600" y="8382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ea typeface="楷体_GB2312" pitchFamily="49" charset="-122"/>
              </a:rPr>
              <a:t>立井水车（北）</a:t>
            </a:r>
          </a:p>
        </p:txBody>
      </p:sp>
      <p:pic>
        <p:nvPicPr>
          <p:cNvPr id="90118" name="图片 90117" descr="2011623152317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81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7" name="图片 90126" descr="Image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913" y="1524000"/>
            <a:ext cx="539908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8" name="矩形 90127"/>
          <p:cNvSpPr>
            <a:spLocks noChangeArrowheads="1"/>
          </p:cNvSpPr>
          <p:nvPr/>
        </p:nvSpPr>
        <p:spPr bwMode="auto">
          <a:xfrm>
            <a:off x="5181600" y="838200"/>
            <a:ext cx="1970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</a:rPr>
              <a:t>筒车（南）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  <p:bldP spid="90116" grpId="0"/>
      <p:bldP spid="901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face4">
            <a:extLst>
              <a:ext uri="{FF2B5EF4-FFF2-40B4-BE49-F238E27FC236}">
                <a16:creationId xmlns:a16="http://schemas.microsoft.com/office/drawing/2014/main" id="{E612795B-8119-4E8F-833F-A5F3061C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</p:spPr>
      </p:pic>
      <p:pic>
        <p:nvPicPr>
          <p:cNvPr id="60418" name="Picture 2" descr="Image007">
            <a:extLst>
              <a:ext uri="{FF2B5EF4-FFF2-40B4-BE49-F238E27FC236}">
                <a16:creationId xmlns:a16="http://schemas.microsoft.com/office/drawing/2014/main" id="{26E4C6A0-660B-4218-9A3B-67F253397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7000"/>
            <a:ext cx="8135937" cy="654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>
            <a:extLst>
              <a:ext uri="{FF2B5EF4-FFF2-40B4-BE49-F238E27FC236}">
                <a16:creationId xmlns:a16="http://schemas.microsoft.com/office/drawing/2014/main" id="{2CA48585-039A-4032-9A38-5285D1E03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341313"/>
            <a:ext cx="18145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zh-CN" altLang="en-US" sz="4400">
                <a:solidFill>
                  <a:srgbClr val="B0002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筒车</a:t>
            </a:r>
          </a:p>
        </p:txBody>
      </p:sp>
      <p:pic>
        <p:nvPicPr>
          <p:cNvPr id="60421" name="Picture 5" descr="返回">
            <a:hlinkClick r:id="" action="ppaction://noaction"/>
            <a:extLst>
              <a:ext uri="{FF2B5EF4-FFF2-40B4-BE49-F238E27FC236}">
                <a16:creationId xmlns:a16="http://schemas.microsoft.com/office/drawing/2014/main" id="{CBF258E8-9903-4686-9CAF-3C93A128BB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94400"/>
            <a:ext cx="10668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85221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0" name="Picture 10" descr="face4">
            <a:extLst>
              <a:ext uri="{FF2B5EF4-FFF2-40B4-BE49-F238E27FC236}">
                <a16:creationId xmlns:a16="http://schemas.microsoft.com/office/drawing/2014/main" id="{EF22A0B7-FAD3-4A43-8CE0-02A663128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</p:spPr>
      </p:pic>
      <p:pic>
        <p:nvPicPr>
          <p:cNvPr id="61449" name="Picture 9" descr="返回">
            <a:hlinkClick r:id="" action="ppaction://noaction"/>
            <a:extLst>
              <a:ext uri="{FF2B5EF4-FFF2-40B4-BE49-F238E27FC236}">
                <a16:creationId xmlns:a16="http://schemas.microsoft.com/office/drawing/2014/main" id="{717475B4-4B41-4877-B4BC-9EBE83C91D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94400"/>
            <a:ext cx="10668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6" name="Picture 16" descr="2679196">
            <a:extLst>
              <a:ext uri="{FF2B5EF4-FFF2-40B4-BE49-F238E27FC236}">
                <a16:creationId xmlns:a16="http://schemas.microsoft.com/office/drawing/2014/main" id="{E27B14F3-68F7-4EA8-9C03-E6BD79BFE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1146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8" name="Picture 18" descr="s1a_bd01_s09">
            <a:extLst>
              <a:ext uri="{FF2B5EF4-FFF2-40B4-BE49-F238E27FC236}">
                <a16:creationId xmlns:a16="http://schemas.microsoft.com/office/drawing/2014/main" id="{03FFE3B6-7756-4471-B275-9409CC729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81000"/>
            <a:ext cx="17049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0" name="Picture 20" descr="0Z6404A2-2">
            <a:extLst>
              <a:ext uri="{FF2B5EF4-FFF2-40B4-BE49-F238E27FC236}">
                <a16:creationId xmlns:a16="http://schemas.microsoft.com/office/drawing/2014/main" id="{1B280A06-DC69-47A1-897E-317DEB04B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1" name="Text Box 21">
            <a:extLst>
              <a:ext uri="{FF2B5EF4-FFF2-40B4-BE49-F238E27FC236}">
                <a16:creationId xmlns:a16="http://schemas.microsoft.com/office/drawing/2014/main" id="{4BA6A1AE-63C9-417E-AF7E-ED0F3C193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879725"/>
            <a:ext cx="5349875" cy="3140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r>
              <a:rPr kumimoji="0"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高转筒车是筒车的一种。所谓高转筒车是指其提水高度较一般筒车加大，必须藉助湍急的河水冲动。这种筒车的适用范围是水很低而岸很高，应用其它筒车不可能将水提升到这么高，而应用高转筒车时，水的提升高度可以很高。以人力或畜力为动力，外形如龙骨车，其运水部件如井车，其上、下都有木架，各装一个木轮，轮径约四尺（明代一尺约合</a:t>
            </a:r>
            <a:r>
              <a:rPr kumimoji="0"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0.32</a:t>
            </a:r>
            <a:r>
              <a:rPr kumimoji="0"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公尺）轮缘旁边高、中间低，当中做出凹槽，更显凹凸不平，以加大轮缘与竹筒的摩擦力。</a:t>
            </a:r>
          </a:p>
        </p:txBody>
      </p:sp>
    </p:spTree>
    <p:extLst>
      <p:ext uri="{BB962C8B-B14F-4D97-AF65-F5344CB8AC3E}">
        <p14:creationId xmlns:p14="http://schemas.microsoft.com/office/powerpoint/2010/main" val="304706186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3" name="文本框 116742"/>
          <p:cNvSpPr txBox="1">
            <a:spLocks noChangeArrowheads="1"/>
          </p:cNvSpPr>
          <p:nvPr/>
        </p:nvSpPr>
        <p:spPr bwMode="auto">
          <a:xfrm>
            <a:off x="1447800" y="762000"/>
            <a:ext cx="5541963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ea typeface="黑体" pitchFamily="49" charset="-122"/>
              </a:rPr>
              <a:t>筒车与水转翻车：水力取代了人力</a:t>
            </a:r>
          </a:p>
        </p:txBody>
      </p:sp>
      <p:sp>
        <p:nvSpPr>
          <p:cNvPr id="116745" name="文本框 116744"/>
          <p:cNvSpPr txBox="1">
            <a:spLocks noChangeArrowheads="1"/>
          </p:cNvSpPr>
          <p:nvPr/>
        </p:nvSpPr>
        <p:spPr bwMode="auto">
          <a:xfrm>
            <a:off x="381000" y="3048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ea typeface="黑体" pitchFamily="49" charset="-122"/>
              </a:rPr>
              <a:t>宋代：</a:t>
            </a:r>
            <a:r>
              <a:rPr lang="zh-CN" altLang="en-US" sz="2800" b="1">
                <a:solidFill>
                  <a:srgbClr val="0000FF"/>
                </a:solidFill>
                <a:ea typeface="黑体" pitchFamily="49" charset="-122"/>
              </a:rPr>
              <a:t>高转筒车、水转翻车</a:t>
            </a:r>
          </a:p>
        </p:txBody>
      </p:sp>
      <p:sp>
        <p:nvSpPr>
          <p:cNvPr id="116747" name="文本框 116746"/>
          <p:cNvSpPr txBox="1">
            <a:spLocks noChangeArrowheads="1"/>
          </p:cNvSpPr>
          <p:nvPr/>
        </p:nvSpPr>
        <p:spPr bwMode="auto">
          <a:xfrm>
            <a:off x="381000" y="1295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ea typeface="黑体" pitchFamily="49" charset="-122"/>
              </a:rPr>
              <a:t>明清：</a:t>
            </a:r>
          </a:p>
        </p:txBody>
      </p:sp>
      <p:sp>
        <p:nvSpPr>
          <p:cNvPr id="116748" name="文本框 116747"/>
          <p:cNvSpPr txBox="1">
            <a:spLocks noChangeArrowheads="1"/>
          </p:cNvSpPr>
          <p:nvPr/>
        </p:nvSpPr>
        <p:spPr bwMode="auto">
          <a:xfrm>
            <a:off x="1447800" y="12954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ea typeface="黑体" pitchFamily="49" charset="-122"/>
              </a:rPr>
              <a:t>风力水车</a:t>
            </a:r>
          </a:p>
        </p:txBody>
      </p:sp>
      <p:pic>
        <p:nvPicPr>
          <p:cNvPr id="116750" name="图片 116749" descr="风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1350"/>
            <a:ext cx="80772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 animBg="1"/>
      <p:bldP spid="116745" grpId="0"/>
      <p:bldP spid="116747" grpId="0"/>
      <p:bldP spid="1167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face4">
            <a:extLst>
              <a:ext uri="{FF2B5EF4-FFF2-40B4-BE49-F238E27FC236}">
                <a16:creationId xmlns:a16="http://schemas.microsoft.com/office/drawing/2014/main" id="{5AD5E5EF-3C2F-489A-B8A8-446333509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</p:spPr>
      </p:pic>
      <p:sp>
        <p:nvSpPr>
          <p:cNvPr id="62467" name="Text Box 3">
            <a:extLst>
              <a:ext uri="{FF2B5EF4-FFF2-40B4-BE49-F238E27FC236}">
                <a16:creationId xmlns:a16="http://schemas.microsoft.com/office/drawing/2014/main" id="{376444DD-3213-452D-B8FF-7C9C22426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540250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CN" altLang="en-US" sz="36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风力水车</a:t>
            </a:r>
          </a:p>
        </p:txBody>
      </p:sp>
      <p:pic>
        <p:nvPicPr>
          <p:cNvPr id="62469" name="Picture 5" descr="返回">
            <a:hlinkClick r:id="" action="ppaction://noaction"/>
            <a:extLst>
              <a:ext uri="{FF2B5EF4-FFF2-40B4-BE49-F238E27FC236}">
                <a16:creationId xmlns:a16="http://schemas.microsoft.com/office/drawing/2014/main" id="{C99BCD07-AB80-403E-BC32-D3BDFA94A5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94400"/>
            <a:ext cx="10668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1" name="Picture 7" descr="twlw-1">
            <a:extLst>
              <a:ext uri="{FF2B5EF4-FFF2-40B4-BE49-F238E27FC236}">
                <a16:creationId xmlns:a16="http://schemas.microsoft.com/office/drawing/2014/main" id="{B50614C3-FC31-4278-B88B-3959182CD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35750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3" name="Picture 9" descr="008">
            <a:extLst>
              <a:ext uri="{FF2B5EF4-FFF2-40B4-BE49-F238E27FC236}">
                <a16:creationId xmlns:a16="http://schemas.microsoft.com/office/drawing/2014/main" id="{A473514F-3F03-4665-91E9-12C01B427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752600"/>
            <a:ext cx="49244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28001"/>
          <p:cNvSpPr>
            <a:spLocks noChangeArrowheads="1"/>
          </p:cNvSpPr>
          <p:nvPr/>
        </p:nvSpPr>
        <p:spPr bwMode="auto">
          <a:xfrm>
            <a:off x="0" y="228600"/>
            <a:ext cx="8991600" cy="58477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小农经济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（自然经济）</a:t>
            </a:r>
            <a:endParaRPr lang="zh-CN" altLang="en-US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8032" name="文本框 128031"/>
          <p:cNvSpPr txBox="1">
            <a:spLocks noChangeArrowheads="1"/>
          </p:cNvSpPr>
          <p:nvPr/>
        </p:nvSpPr>
        <p:spPr bwMode="auto">
          <a:xfrm>
            <a:off x="381000" y="1066800"/>
            <a:ext cx="2362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700" b="1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700" b="1" dirty="0">
                <a:latin typeface="黑体" pitchFamily="49" charset="-122"/>
                <a:ea typeface="黑体" pitchFamily="49" charset="-122"/>
              </a:rPr>
              <a:t>、含义：</a:t>
            </a:r>
          </a:p>
        </p:txBody>
      </p:sp>
      <p:sp>
        <p:nvSpPr>
          <p:cNvPr id="128033" name="文本框 128032"/>
          <p:cNvSpPr txBox="1">
            <a:spLocks noChangeArrowheads="1"/>
          </p:cNvSpPr>
          <p:nvPr/>
        </p:nvSpPr>
        <p:spPr bwMode="auto">
          <a:xfrm>
            <a:off x="381000" y="16002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7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7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以</a:t>
            </a:r>
            <a:r>
              <a:rPr lang="zh-CN" altLang="en-US" sz="27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家庭</a:t>
            </a:r>
            <a:r>
              <a:rPr lang="zh-CN" altLang="en-US" sz="27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为基本单位，农业和家庭手工业相结合的</a:t>
            </a:r>
            <a:r>
              <a:rPr lang="zh-CN" altLang="en-US" sz="27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自给自足</a:t>
            </a:r>
            <a:r>
              <a:rPr lang="zh-CN" altLang="en-US" sz="27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的自然经济</a:t>
            </a:r>
          </a:p>
        </p:txBody>
      </p:sp>
      <p:sp>
        <p:nvSpPr>
          <p:cNvPr id="128034" name="文本框 128033"/>
          <p:cNvSpPr txBox="1">
            <a:spLocks noChangeArrowheads="1"/>
          </p:cNvSpPr>
          <p:nvPr/>
        </p:nvSpPr>
        <p:spPr bwMode="auto">
          <a:xfrm>
            <a:off x="381000" y="4406900"/>
            <a:ext cx="3505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700" b="1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700" b="1">
                <a:latin typeface="黑体" pitchFamily="49" charset="-122"/>
                <a:ea typeface="黑体" pitchFamily="49" charset="-122"/>
              </a:rPr>
              <a:t>、主要的耕作方式：</a:t>
            </a:r>
          </a:p>
        </p:txBody>
      </p:sp>
      <p:sp>
        <p:nvSpPr>
          <p:cNvPr id="128035" name="文本框 128034"/>
          <p:cNvSpPr txBox="1">
            <a:spLocks noChangeArrowheads="1"/>
          </p:cNvSpPr>
          <p:nvPr/>
        </p:nvSpPr>
        <p:spPr bwMode="auto">
          <a:xfrm>
            <a:off x="3886200" y="4419600"/>
            <a:ext cx="1676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铁犁牛耕</a:t>
            </a:r>
          </a:p>
        </p:txBody>
      </p:sp>
      <p:sp>
        <p:nvSpPr>
          <p:cNvPr id="128036" name="文本框 128035"/>
          <p:cNvSpPr txBox="1">
            <a:spLocks noChangeArrowheads="1"/>
          </p:cNvSpPr>
          <p:nvPr/>
        </p:nvSpPr>
        <p:spPr bwMode="auto">
          <a:xfrm>
            <a:off x="381000" y="5122863"/>
            <a:ext cx="2286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700" b="1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700" b="1">
                <a:latin typeface="黑体" pitchFamily="49" charset="-122"/>
                <a:ea typeface="黑体" pitchFamily="49" charset="-122"/>
              </a:rPr>
              <a:t>、地位：</a:t>
            </a:r>
          </a:p>
        </p:txBody>
      </p:sp>
      <p:sp>
        <p:nvSpPr>
          <p:cNvPr id="128037" name="文本框 128036"/>
          <p:cNvSpPr txBox="1">
            <a:spLocks noChangeArrowheads="1"/>
          </p:cNvSpPr>
          <p:nvPr/>
        </p:nvSpPr>
        <p:spPr bwMode="auto">
          <a:xfrm>
            <a:off x="609600" y="5562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700" b="1">
                <a:latin typeface="黑体" pitchFamily="49" charset="-122"/>
                <a:ea typeface="黑体" pitchFamily="49" charset="-122"/>
              </a:rPr>
              <a:t>中国封建</a:t>
            </a:r>
            <a:r>
              <a:rPr lang="zh-CN" altLang="en-US" sz="2700" b="1">
                <a:latin typeface="黑体" pitchFamily="49" charset="-122"/>
                <a:ea typeface="黑体" pitchFamily="49" charset="-122"/>
              </a:rPr>
              <a:t>经济中占据</a:t>
            </a:r>
            <a:r>
              <a:rPr lang="zh-CN" altLang="en-US" sz="27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主导地位</a:t>
            </a:r>
            <a:r>
              <a:rPr lang="zh-CN" altLang="en-US" sz="2700" b="1">
                <a:latin typeface="黑体" pitchFamily="49" charset="-122"/>
                <a:ea typeface="黑体" pitchFamily="49" charset="-122"/>
              </a:rPr>
              <a:t>，中国传统农业社会生产</a:t>
            </a:r>
            <a:r>
              <a:rPr lang="zh-CN" altLang="zh-CN" sz="27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基本</a:t>
            </a:r>
            <a:r>
              <a:rPr lang="zh-CN" altLang="en-US" sz="27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模式</a:t>
            </a:r>
            <a:r>
              <a:rPr lang="zh-CN" altLang="en-US" sz="2700" b="1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128038" name="文本框 128037"/>
          <p:cNvSpPr txBox="1">
            <a:spLocks noChangeArrowheads="1"/>
          </p:cNvSpPr>
          <p:nvPr/>
        </p:nvSpPr>
        <p:spPr bwMode="auto">
          <a:xfrm>
            <a:off x="381000" y="2743200"/>
            <a:ext cx="2438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700" b="1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700" b="1">
                <a:latin typeface="黑体" pitchFamily="49" charset="-122"/>
                <a:ea typeface="黑体" pitchFamily="49" charset="-122"/>
              </a:rPr>
              <a:t>、形成时间：</a:t>
            </a:r>
          </a:p>
        </p:txBody>
      </p:sp>
      <p:sp>
        <p:nvSpPr>
          <p:cNvPr id="128039" name="文本框 128038"/>
          <p:cNvSpPr txBox="1">
            <a:spLocks noChangeArrowheads="1"/>
          </p:cNvSpPr>
          <p:nvPr/>
        </p:nvSpPr>
        <p:spPr bwMode="auto">
          <a:xfrm>
            <a:off x="2667000" y="2743200"/>
            <a:ext cx="2667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春秋战国时期</a:t>
            </a:r>
          </a:p>
        </p:txBody>
      </p:sp>
      <p:sp>
        <p:nvSpPr>
          <p:cNvPr id="128040" name="文本框 128039"/>
          <p:cNvSpPr txBox="1">
            <a:spLocks noChangeArrowheads="1"/>
          </p:cNvSpPr>
          <p:nvPr/>
        </p:nvSpPr>
        <p:spPr bwMode="auto">
          <a:xfrm>
            <a:off x="1600200" y="3276600"/>
            <a:ext cx="1752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700" b="1">
                <a:latin typeface="黑体" pitchFamily="49" charset="-122"/>
                <a:ea typeface="黑体" pitchFamily="49" charset="-122"/>
              </a:rPr>
              <a:t>条件：</a:t>
            </a:r>
          </a:p>
        </p:txBody>
      </p:sp>
      <p:sp>
        <p:nvSpPr>
          <p:cNvPr id="128041" name="文本框 128040"/>
          <p:cNvSpPr txBox="1">
            <a:spLocks noChangeArrowheads="1"/>
          </p:cNvSpPr>
          <p:nvPr/>
        </p:nvSpPr>
        <p:spPr bwMode="auto">
          <a:xfrm>
            <a:off x="2667000" y="3276600"/>
            <a:ext cx="5715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7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7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7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）铁农具的使用、牛耕的推广</a:t>
            </a:r>
          </a:p>
        </p:txBody>
      </p:sp>
      <p:sp>
        <p:nvSpPr>
          <p:cNvPr id="128042" name="文本框 128041"/>
          <p:cNvSpPr txBox="1">
            <a:spLocks noChangeArrowheads="1"/>
          </p:cNvSpPr>
          <p:nvPr/>
        </p:nvSpPr>
        <p:spPr bwMode="auto">
          <a:xfrm>
            <a:off x="2667000" y="3810000"/>
            <a:ext cx="5715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7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7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7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）封建土地私有制的确立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8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8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8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32" grpId="0"/>
      <p:bldP spid="128033" grpId="0"/>
      <p:bldP spid="128034" grpId="0"/>
      <p:bldP spid="128035" grpId="0"/>
      <p:bldP spid="128036" grpId="0"/>
      <p:bldP spid="128037" grpId="0"/>
      <p:bldP spid="128038" grpId="0"/>
      <p:bldP spid="128039" grpId="0"/>
      <p:bldP spid="128040" grpId="0"/>
      <p:bldP spid="128041" grpId="0"/>
      <p:bldP spid="1280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88924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1</a:t>
            </a:r>
            <a:r>
              <a:rPr lang="zh-CN" altLang="en-US" sz="3200" b="1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组织形式的分散性</a:t>
            </a:r>
            <a:r>
              <a:rPr lang="zh-CN" altLang="en-US" sz="3200" b="1" dirty="0"/>
              <a:t>：以家庭为单位，一家一户，分散经营。</a:t>
            </a:r>
            <a:endParaRPr lang="en-US" altLang="zh-CN" sz="3200" b="1" dirty="0"/>
          </a:p>
          <a:p>
            <a:r>
              <a:rPr lang="en-US" altLang="zh-CN" sz="3200" b="1" dirty="0"/>
              <a:t>2</a:t>
            </a:r>
            <a:r>
              <a:rPr lang="zh-CN" altLang="en-US" sz="3200" b="1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经营过程的稳定性</a:t>
            </a:r>
            <a:r>
              <a:rPr lang="zh-CN" altLang="en-US" sz="3200" b="1" dirty="0"/>
              <a:t>：农业和家庭手工业紧密结合，可以实现自给自足。</a:t>
            </a:r>
            <a:endParaRPr lang="en-US" altLang="zh-CN" sz="3200" b="1" dirty="0"/>
          </a:p>
          <a:p>
            <a:r>
              <a:rPr lang="en-US" altLang="zh-CN" sz="3200" b="1" dirty="0"/>
              <a:t>3</a:t>
            </a:r>
            <a:r>
              <a:rPr lang="zh-CN" altLang="en-US" sz="3200" b="1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生产工艺的精细性</a:t>
            </a:r>
            <a:r>
              <a:rPr lang="zh-CN" altLang="en-US" sz="3200" b="1" dirty="0"/>
              <a:t>（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精耕细作</a:t>
            </a:r>
            <a:r>
              <a:rPr lang="zh-CN" altLang="en-US" sz="3200" b="1" dirty="0"/>
              <a:t>）：土地有限，投入的人力、时间较多，单位产值较高</a:t>
            </a:r>
            <a:endParaRPr lang="en-US" altLang="zh-CN" sz="3200" b="1" dirty="0"/>
          </a:p>
          <a:p>
            <a:r>
              <a:rPr lang="en-US" altLang="zh-CN" sz="3200" b="1" dirty="0"/>
              <a:t>4</a:t>
            </a:r>
            <a:r>
              <a:rPr lang="zh-CN" altLang="en-US" sz="3200" b="1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生产目的的封闭性</a:t>
            </a:r>
            <a:r>
              <a:rPr lang="zh-CN" altLang="en-US" sz="3200" b="1" dirty="0"/>
              <a:t>：生产只是为了满足家庭单位的基本生活需求和纳税，缺少与外界的交流与合作。（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男耕女织，自给自足</a:t>
            </a:r>
            <a:r>
              <a:rPr lang="zh-CN" altLang="en-US" sz="3200" b="1" dirty="0"/>
              <a:t>）</a:t>
            </a:r>
            <a:endParaRPr lang="en-US" altLang="zh-CN" sz="3200" b="1" dirty="0"/>
          </a:p>
          <a:p>
            <a:r>
              <a:rPr lang="en-US" altLang="zh-CN" sz="3200" b="1" dirty="0"/>
              <a:t>5</a:t>
            </a:r>
            <a:r>
              <a:rPr lang="zh-CN" altLang="en-US" sz="3200" b="1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生产水平的落后性</a:t>
            </a:r>
            <a:r>
              <a:rPr lang="zh-CN" altLang="en-US" sz="3200" b="1" dirty="0"/>
              <a:t>：生产规模小，生产工具相对简单，很难扩大再生产。</a:t>
            </a:r>
            <a:endParaRPr lang="en-US" altLang="zh-CN" sz="3200" b="1" dirty="0"/>
          </a:p>
          <a:p>
            <a:r>
              <a:rPr lang="en-US" altLang="zh-CN" sz="3200" b="1" dirty="0"/>
              <a:t>6</a:t>
            </a:r>
            <a:r>
              <a:rPr lang="zh-CN" altLang="en-US" sz="3200" b="1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生产单位的脆弱性</a:t>
            </a:r>
            <a:r>
              <a:rPr lang="zh-CN" altLang="en-US" sz="3200" b="1" dirty="0"/>
              <a:t>：收成有限，转迁不便，易受天灾人祸影响直接破产。</a:t>
            </a:r>
          </a:p>
        </p:txBody>
      </p:sp>
      <p:sp>
        <p:nvSpPr>
          <p:cNvPr id="3" name="文本框 129030"/>
          <p:cNvSpPr txBox="1">
            <a:spLocks noChangeArrowheads="1"/>
          </p:cNvSpPr>
          <p:nvPr/>
        </p:nvSpPr>
        <p:spPr bwMode="auto">
          <a:xfrm>
            <a:off x="0" y="-99392"/>
            <a:ext cx="4819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小农经济的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特点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8D255DEA-EA9C-4218-BB3F-41B47AFB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594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精耕细作的传统农业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83483D65-3CB7-406C-ADFC-9F62B98AA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6975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（一）铁犁牛耕的发展</a:t>
            </a:r>
          </a:p>
        </p:txBody>
      </p:sp>
      <p:sp>
        <p:nvSpPr>
          <p:cNvPr id="47108" name="Text Box 4">
            <a:hlinkClick r:id="rId2" action="ppaction://hlinksldjump"/>
            <a:extLst>
              <a:ext uri="{FF2B5EF4-FFF2-40B4-BE49-F238E27FC236}">
                <a16:creationId xmlns:a16="http://schemas.microsoft.com/office/drawing/2014/main" id="{1AC7E0F5-C95C-4590-B5BE-4CEA3BC01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1336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、春秋战国时期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铁农具、牛耕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的使用和推广</a:t>
            </a: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961DFFED-AA04-4892-B0D6-CCD1BFE11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708275"/>
            <a:ext cx="5292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开始使用和逐步推广</a:t>
            </a:r>
          </a:p>
        </p:txBody>
      </p:sp>
      <p:sp>
        <p:nvSpPr>
          <p:cNvPr id="47110" name="Text Box 6">
            <a:hlinkClick r:id="rId3" action="ppaction://hlinksldjump"/>
            <a:extLst>
              <a:ext uri="{FF2B5EF4-FFF2-40B4-BE49-F238E27FC236}">
                <a16:creationId xmlns:a16="http://schemas.microsoft.com/office/drawing/2014/main" id="{71A84112-AB4A-49C0-B727-312B92D86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4290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、西汉时期的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耦犁和犁壁</a:t>
            </a: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7441D09A-BC3F-4536-A2C4-2C6EC76ED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038600"/>
            <a:ext cx="525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改进和进一步推广</a:t>
            </a:r>
          </a:p>
        </p:txBody>
      </p:sp>
      <p:sp>
        <p:nvSpPr>
          <p:cNvPr id="47112" name="Text Box 8">
            <a:hlinkClick r:id="rId4" action="ppaction://hlinksldjump"/>
            <a:extLst>
              <a:ext uri="{FF2B5EF4-FFF2-40B4-BE49-F238E27FC236}">
                <a16:creationId xmlns:a16="http://schemas.microsoft.com/office/drawing/2014/main" id="{8AAFEBFF-C31E-4DAB-8AF8-2586770B5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8006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、隋唐时期的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曲辕犁</a:t>
            </a:r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C0EC994D-A14A-4165-B670-C72CD9921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410200"/>
            <a:ext cx="533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完善阶段</a:t>
            </a:r>
          </a:p>
        </p:txBody>
      </p:sp>
      <p:pic>
        <p:nvPicPr>
          <p:cNvPr id="47114" name="Picture 10" descr="返回">
            <a:hlinkClick r:id="rId5" action="ppaction://hlinksldjump"/>
            <a:extLst>
              <a:ext uri="{FF2B5EF4-FFF2-40B4-BE49-F238E27FC236}">
                <a16:creationId xmlns:a16="http://schemas.microsoft.com/office/drawing/2014/main" id="{879F5F05-C748-4DD5-9589-839886EED6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94400"/>
            <a:ext cx="10668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/>
      <p:bldP spid="47109" grpId="0"/>
      <p:bldP spid="47110" grpId="0"/>
      <p:bldP spid="47111" grpId="0"/>
      <p:bldP spid="47112" grpId="0"/>
      <p:bldP spid="471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242AF325-7CBF-4C21-B135-7E4467218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594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（二）耕作技术的进步</a:t>
            </a:r>
          </a:p>
        </p:txBody>
      </p:sp>
      <p:sp>
        <p:nvSpPr>
          <p:cNvPr id="51203" name="Text Box 3">
            <a:hlinkClick r:id="rId2" action="ppaction://hlinksldjump"/>
            <a:extLst>
              <a:ext uri="{FF2B5EF4-FFF2-40B4-BE49-F238E27FC236}">
                <a16:creationId xmlns:a16="http://schemas.microsoft.com/office/drawing/2014/main" id="{2DC7850B-6414-4359-B861-CDD2E5C12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2513"/>
            <a:ext cx="594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、春秋战国时期的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垄作法</a:t>
            </a:r>
          </a:p>
        </p:txBody>
      </p:sp>
      <p:sp>
        <p:nvSpPr>
          <p:cNvPr id="51204" name="Text Box 4">
            <a:hlinkClick r:id="" action="ppaction://noaction"/>
            <a:extLst>
              <a:ext uri="{FF2B5EF4-FFF2-40B4-BE49-F238E27FC236}">
                <a16:creationId xmlns:a16="http://schemas.microsoft.com/office/drawing/2014/main" id="{0F57497E-D686-4ED3-9F62-C4D3D2D97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16113"/>
            <a:ext cx="594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、西汉时期的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代田法</a:t>
            </a:r>
          </a:p>
        </p:txBody>
      </p:sp>
      <p:sp>
        <p:nvSpPr>
          <p:cNvPr id="51205" name="AutoShape 5">
            <a:extLst>
              <a:ext uri="{FF2B5EF4-FFF2-40B4-BE49-F238E27FC236}">
                <a16:creationId xmlns:a16="http://schemas.microsoft.com/office/drawing/2014/main" id="{F3698FD4-EBFC-4474-A2DC-527DE34EC6BF}"/>
              </a:ext>
            </a:extLst>
          </p:cNvPr>
          <p:cNvSpPr>
            <a:spLocks/>
          </p:cNvSpPr>
          <p:nvPr/>
        </p:nvSpPr>
        <p:spPr bwMode="auto">
          <a:xfrm>
            <a:off x="5508625" y="1268413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itchFamily="49" charset="-122"/>
              <a:cs typeface="+mn-cs"/>
            </a:endParaRPr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E32AF7C0-FE81-44DB-AE27-B75193AB5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690" y="1485900"/>
            <a:ext cx="2305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耕作方法</a:t>
            </a:r>
          </a:p>
        </p:txBody>
      </p:sp>
      <p:sp>
        <p:nvSpPr>
          <p:cNvPr id="51207" name="Text Box 7">
            <a:hlinkClick r:id="rId3" action="ppaction://hlinksldjump"/>
            <a:extLst>
              <a:ext uri="{FF2B5EF4-FFF2-40B4-BE49-F238E27FC236}">
                <a16:creationId xmlns:a16="http://schemas.microsoft.com/office/drawing/2014/main" id="{EED45A52-6DE0-4331-BFE9-991E13D1A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997200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、魏晋南北朝时期的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耕耙耱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技术（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北方旱地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耕耙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技术（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南方水田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</a:p>
        </p:txBody>
      </p:sp>
      <p:sp>
        <p:nvSpPr>
          <p:cNvPr id="51208" name="Text Box 8">
            <a:extLst>
              <a:ext uri="{FF2B5EF4-FFF2-40B4-BE49-F238E27FC236}">
                <a16:creationId xmlns:a16="http://schemas.microsoft.com/office/drawing/2014/main" id="{490F5E2B-31C9-4C1D-A2C6-B5C8120B8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644900"/>
            <a:ext cx="3168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耕作技术</a:t>
            </a:r>
          </a:p>
        </p:txBody>
      </p:sp>
      <p:sp>
        <p:nvSpPr>
          <p:cNvPr id="51209" name="Text Box 9">
            <a:extLst>
              <a:ext uri="{FF2B5EF4-FFF2-40B4-BE49-F238E27FC236}">
                <a16:creationId xmlns:a16="http://schemas.microsoft.com/office/drawing/2014/main" id="{696E92E6-DA0F-475C-892C-E2229F49F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221163"/>
            <a:ext cx="594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4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、两汉时期的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一年一熟</a:t>
            </a:r>
          </a:p>
        </p:txBody>
      </p:sp>
      <p:sp>
        <p:nvSpPr>
          <p:cNvPr id="51210" name="Text Box 10">
            <a:hlinkClick r:id="" action="ppaction://noaction"/>
            <a:extLst>
              <a:ext uri="{FF2B5EF4-FFF2-40B4-BE49-F238E27FC236}">
                <a16:creationId xmlns:a16="http://schemas.microsoft.com/office/drawing/2014/main" id="{03D5BC60-BBA8-44F9-87E3-40F4B875C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941888"/>
            <a:ext cx="626437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5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、宋朝以后，江南稻麦轮作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一年两熟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或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一年三熟</a:t>
            </a:r>
          </a:p>
        </p:txBody>
      </p:sp>
      <p:sp>
        <p:nvSpPr>
          <p:cNvPr id="51211" name="AutoShape 11">
            <a:extLst>
              <a:ext uri="{FF2B5EF4-FFF2-40B4-BE49-F238E27FC236}">
                <a16:creationId xmlns:a16="http://schemas.microsoft.com/office/drawing/2014/main" id="{FE731D1B-6045-4CEA-B56B-0B4573A58E65}"/>
              </a:ext>
            </a:extLst>
          </p:cNvPr>
          <p:cNvSpPr>
            <a:spLocks/>
          </p:cNvSpPr>
          <p:nvPr/>
        </p:nvSpPr>
        <p:spPr bwMode="auto">
          <a:xfrm>
            <a:off x="6516688" y="4437063"/>
            <a:ext cx="381000" cy="15240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_GB2312" pitchFamily="49" charset="-122"/>
              <a:cs typeface="+mn-cs"/>
            </a:endParaRPr>
          </a:p>
        </p:txBody>
      </p:sp>
      <p:sp>
        <p:nvSpPr>
          <p:cNvPr id="51212" name="Text Box 12">
            <a:extLst>
              <a:ext uri="{FF2B5EF4-FFF2-40B4-BE49-F238E27FC236}">
                <a16:creationId xmlns:a16="http://schemas.microsoft.com/office/drawing/2014/main" id="{5E869C5B-3EA1-436F-A232-3DB145AC2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941889"/>
            <a:ext cx="21955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耕作制度</a:t>
            </a:r>
          </a:p>
        </p:txBody>
      </p:sp>
      <p:pic>
        <p:nvPicPr>
          <p:cNvPr id="51213" name="Picture 13" descr="返回">
            <a:hlinkClick r:id="rId2" action="ppaction://hlinksldjump"/>
            <a:extLst>
              <a:ext uri="{FF2B5EF4-FFF2-40B4-BE49-F238E27FC236}">
                <a16:creationId xmlns:a16="http://schemas.microsoft.com/office/drawing/2014/main" id="{DA50197A-FBE8-4D49-97B6-3433446EE1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94400"/>
            <a:ext cx="10668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/>
      <p:bldP spid="51204" grpId="0"/>
      <p:bldP spid="51206" grpId="0"/>
      <p:bldP spid="51207" grpId="0"/>
      <p:bldP spid="51208" grpId="0"/>
      <p:bldP spid="51209" grpId="0"/>
      <p:bldP spid="51210" grpId="0"/>
      <p:bldP spid="512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/>
          <p:nvPr/>
        </p:nvSpPr>
        <p:spPr>
          <a:xfrm>
            <a:off x="179512" y="260648"/>
            <a:ext cx="3024336" cy="5847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华文新魏" pitchFamily="2" charset="-122"/>
              </a:rPr>
              <a:t>铁犁牛耕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春秋战国：采用牛耕技术和铁质农具</a:t>
            </a: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95536" y="2060848"/>
            <a:ext cx="8187743" cy="4275534"/>
            <a:chOff x="884" y="935"/>
            <a:chExt cx="3000" cy="2565"/>
          </a:xfrm>
        </p:grpSpPr>
        <p:pic>
          <p:nvPicPr>
            <p:cNvPr id="5" name="Picture 12" descr="2-7%D5%BD%B9%FA%CA%B1%C6%DA%B5%C4%CC%FA%D6%C6%C5%A9%BE%D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4" y="935"/>
              <a:ext cx="3000" cy="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1429" y="3158"/>
              <a:ext cx="1905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100" dirty="0"/>
                <a:t>战国时期的铁农具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85" name="Picture 29" descr="face4">
            <a:extLst>
              <a:ext uri="{FF2B5EF4-FFF2-40B4-BE49-F238E27FC236}">
                <a16:creationId xmlns:a16="http://schemas.microsoft.com/office/drawing/2014/main" id="{6419DF30-35ED-4BDC-9E90-EC064238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</p:spPr>
      </p:pic>
      <p:grpSp>
        <p:nvGrpSpPr>
          <p:cNvPr id="70658" name="Group 2">
            <a:extLst>
              <a:ext uri="{FF2B5EF4-FFF2-40B4-BE49-F238E27FC236}">
                <a16:creationId xmlns:a16="http://schemas.microsoft.com/office/drawing/2014/main" id="{66AAC751-5C0B-4E34-AB30-E8953654DDF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434138"/>
            <a:chOff x="0" y="0"/>
            <a:chExt cx="5760" cy="4053"/>
          </a:xfrm>
        </p:grpSpPr>
        <p:sp>
          <p:nvSpPr>
            <p:cNvPr id="70659" name="Text Box 3">
              <a:extLst>
                <a:ext uri="{FF2B5EF4-FFF2-40B4-BE49-F238E27FC236}">
                  <a16:creationId xmlns:a16="http://schemas.microsoft.com/office/drawing/2014/main" id="{7CD057E2-F6BA-4628-ACC9-DA9157633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0" lang="en-US" altLang="zh-CN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endParaRPr kumimoji="0" lang="en-US" altLang="zh-CN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endParaRPr kumimoji="0" lang="en-US" altLang="zh-CN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endParaRPr kumimoji="0" lang="en-US" altLang="zh-CN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endParaRPr kumimoji="0" lang="en-US" altLang="zh-CN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endParaRPr kumimoji="0" lang="en-US" altLang="zh-CN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endParaRPr kumimoji="0" lang="en-US" altLang="zh-CN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endParaRPr kumimoji="0" lang="en-US" altLang="zh-CN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endParaRPr kumimoji="0" lang="en-US" altLang="zh-CN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70660" name="Text Box 4" descr="大棋盘">
              <a:extLst>
                <a:ext uri="{FF2B5EF4-FFF2-40B4-BE49-F238E27FC236}">
                  <a16:creationId xmlns:a16="http://schemas.microsoft.com/office/drawing/2014/main" id="{1153F459-6C54-4C9F-BB96-FC92A9041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276"/>
              <a:ext cx="3671" cy="446"/>
            </a:xfrm>
            <a:prstGeom prst="rect">
              <a:avLst/>
            </a:prstGeom>
            <a:pattFill prst="lgCheck">
              <a:fgClr>
                <a:srgbClr val="FFFF00"/>
              </a:fgClr>
              <a:bgClr>
                <a:schemeClr val="bg1"/>
              </a:bgClr>
            </a:patt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春秋、战国时期的铁农具</a:t>
              </a:r>
            </a:p>
          </p:txBody>
        </p:sp>
        <p:pic>
          <p:nvPicPr>
            <p:cNvPr id="70661" name="Picture 5">
              <a:extLst>
                <a:ext uri="{FF2B5EF4-FFF2-40B4-BE49-F238E27FC236}">
                  <a16:creationId xmlns:a16="http://schemas.microsoft.com/office/drawing/2014/main" id="{CA40D6BD-3BAE-4DEC-8E53-9F58779AA6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54" t="14299" r="6537" b="14201"/>
            <a:stretch>
              <a:fillRect/>
            </a:stretch>
          </p:blipFill>
          <p:spPr bwMode="auto">
            <a:xfrm>
              <a:off x="158" y="890"/>
              <a:ext cx="1344" cy="1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662" name="Text Box 6">
              <a:extLst>
                <a:ext uri="{FF2B5EF4-FFF2-40B4-BE49-F238E27FC236}">
                  <a16:creationId xmlns:a16="http://schemas.microsoft.com/office/drawing/2014/main" id="{A4C4A88C-982F-4E36-ABEC-299A7EE3A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" y="2341"/>
              <a:ext cx="1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00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春秋时期的铁锄</a:t>
              </a:r>
            </a:p>
          </p:txBody>
        </p:sp>
        <p:pic>
          <p:nvPicPr>
            <p:cNvPr id="70663" name="Picture 7">
              <a:extLst>
                <a:ext uri="{FF2B5EF4-FFF2-40B4-BE49-F238E27FC236}">
                  <a16:creationId xmlns:a16="http://schemas.microsoft.com/office/drawing/2014/main" id="{6FF68C20-7BD7-43D4-BD6B-9F3A0264E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7" t="3561" r="4172" b="24306"/>
            <a:stretch>
              <a:fillRect/>
            </a:stretch>
          </p:blipFill>
          <p:spPr bwMode="auto">
            <a:xfrm>
              <a:off x="3016" y="2795"/>
              <a:ext cx="2631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664" name="Rectangle 8">
              <a:extLst>
                <a:ext uri="{FF2B5EF4-FFF2-40B4-BE49-F238E27FC236}">
                  <a16:creationId xmlns:a16="http://schemas.microsoft.com/office/drawing/2014/main" id="{EDB533C0-533A-4655-B1A0-7E2741CA4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" y="2387"/>
              <a:ext cx="16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kumimoji="0" lang="zh-CN" altLang="en-US" sz="2400">
                  <a:solidFill>
                    <a:srgbClr val="00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战国时期凹形铁锄</a:t>
              </a:r>
            </a:p>
          </p:txBody>
        </p:sp>
        <p:pic>
          <p:nvPicPr>
            <p:cNvPr id="70665" name="Picture 9">
              <a:extLst>
                <a:ext uri="{FF2B5EF4-FFF2-40B4-BE49-F238E27FC236}">
                  <a16:creationId xmlns:a16="http://schemas.microsoft.com/office/drawing/2014/main" id="{A28A1F33-6717-4851-8BBD-1795C8524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66"/>
            <a:stretch>
              <a:fillRect/>
            </a:stretch>
          </p:blipFill>
          <p:spPr bwMode="auto">
            <a:xfrm>
              <a:off x="1655" y="890"/>
              <a:ext cx="1484" cy="1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666" name="Rectangle 10">
              <a:extLst>
                <a:ext uri="{FF2B5EF4-FFF2-40B4-BE49-F238E27FC236}">
                  <a16:creationId xmlns:a16="http://schemas.microsoft.com/office/drawing/2014/main" id="{49168599-CE07-4404-A923-C24ACF69C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2350"/>
              <a:ext cx="14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rgbClr val="00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战国时期铁锄</a:t>
              </a:r>
            </a:p>
          </p:txBody>
        </p:sp>
        <p:pic>
          <p:nvPicPr>
            <p:cNvPr id="70667" name="Picture 11" descr="chu">
              <a:extLst>
                <a:ext uri="{FF2B5EF4-FFF2-40B4-BE49-F238E27FC236}">
                  <a16:creationId xmlns:a16="http://schemas.microsoft.com/office/drawing/2014/main" id="{0BEF3A27-D058-4F4B-86BB-A328F9E7F9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7" r="6335" b="5345"/>
            <a:stretch>
              <a:fillRect/>
            </a:stretch>
          </p:blipFill>
          <p:spPr bwMode="auto">
            <a:xfrm>
              <a:off x="3334" y="889"/>
              <a:ext cx="2268" cy="1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668" name="Rectangle 12">
              <a:extLst>
                <a:ext uri="{FF2B5EF4-FFF2-40B4-BE49-F238E27FC236}">
                  <a16:creationId xmlns:a16="http://schemas.microsoft.com/office/drawing/2014/main" id="{72B71251-8650-423F-B24C-AF7466B89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067"/>
              <a:ext cx="167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kumimoji="0" lang="zh-CN" altLang="en-US" sz="2800">
                  <a:solidFill>
                    <a:srgbClr val="00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战国时期铁犁头、铁镰刀</a:t>
              </a:r>
            </a:p>
          </p:txBody>
        </p:sp>
        <p:pic>
          <p:nvPicPr>
            <p:cNvPr id="70669" name="Picture 13" descr="战国时期的铁农具">
              <a:extLst>
                <a:ext uri="{FF2B5EF4-FFF2-40B4-BE49-F238E27FC236}">
                  <a16:creationId xmlns:a16="http://schemas.microsoft.com/office/drawing/2014/main" id="{CBF5128A-1198-4534-8DF6-60C327DA7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" r="4454" b="14186"/>
            <a:stretch>
              <a:fillRect/>
            </a:stretch>
          </p:blipFill>
          <p:spPr bwMode="auto">
            <a:xfrm>
              <a:off x="204" y="2614"/>
              <a:ext cx="1134" cy="1361"/>
            </a:xfrm>
            <a:prstGeom prst="rect">
              <a:avLst/>
            </a:prstGeom>
            <a:solidFill>
              <a:srgbClr val="FFFF66"/>
            </a:solidFill>
          </p:spPr>
        </p:pic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汉代：牛耕普及全国，铁制农具的数量也大大超过前代。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23528" y="1412776"/>
            <a:ext cx="3962400" cy="2438400"/>
            <a:chOff x="0" y="0"/>
            <a:chExt cx="6240" cy="3840"/>
          </a:xfrm>
        </p:grpSpPr>
        <p:pic>
          <p:nvPicPr>
            <p:cNvPr id="4" name="Picture 4" descr="3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240" cy="38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21" y="113"/>
              <a:ext cx="3628" cy="856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>
                  <a:ea typeface="华文中宋" pitchFamily="2" charset="-122"/>
                </a:rPr>
                <a:t>汉代曲柄锄</a:t>
              </a:r>
            </a:p>
          </p:txBody>
        </p:sp>
      </p:grp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4716016" y="1340768"/>
            <a:ext cx="3232150" cy="2519363"/>
            <a:chOff x="0" y="0"/>
            <a:chExt cx="5089" cy="3968"/>
          </a:xfrm>
        </p:grpSpPr>
        <p:pic>
          <p:nvPicPr>
            <p:cNvPr id="7" name="Picture 9" descr="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089" cy="396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2042" y="113"/>
              <a:ext cx="2976" cy="760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>
                  <a:ea typeface="华文中宋" pitchFamily="2" charset="-122"/>
                </a:rPr>
                <a:t>汉代大镰</a:t>
              </a:r>
            </a:p>
          </p:txBody>
        </p:sp>
      </p:grpSp>
      <p:pic>
        <p:nvPicPr>
          <p:cNvPr id="9" name="Picture 2" descr="耧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005064"/>
            <a:ext cx="2592288" cy="265709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868144" y="6165304"/>
            <a:ext cx="1727200" cy="4826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Times New Roman" pitchFamily="18" charset="0"/>
                <a:ea typeface="华文中宋" pitchFamily="2" charset="-122"/>
              </a:rPr>
              <a:t>汉代耧车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face4">
            <a:extLst>
              <a:ext uri="{FF2B5EF4-FFF2-40B4-BE49-F238E27FC236}">
                <a16:creationId xmlns:a16="http://schemas.microsoft.com/office/drawing/2014/main" id="{719A5A4C-8DA6-41AB-B51F-35F846D55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</p:spPr>
      </p:pic>
      <p:pic>
        <p:nvPicPr>
          <p:cNvPr id="73733" name="Picture 5" descr="pic_127475">
            <a:extLst>
              <a:ext uri="{FF2B5EF4-FFF2-40B4-BE49-F238E27FC236}">
                <a16:creationId xmlns:a16="http://schemas.microsoft.com/office/drawing/2014/main" id="{ECF04019-28D2-44CD-B6B2-CBE1B7C5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9" r="4567" b="66191"/>
          <a:stretch>
            <a:fillRect/>
          </a:stretch>
        </p:blipFill>
        <p:spPr bwMode="auto">
          <a:xfrm>
            <a:off x="3200400" y="533400"/>
            <a:ext cx="5832475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5" name="Text Box 7">
            <a:extLst>
              <a:ext uri="{FF2B5EF4-FFF2-40B4-BE49-F238E27FC236}">
                <a16:creationId xmlns:a16="http://schemas.microsoft.com/office/drawing/2014/main" id="{55D1CE8B-0233-44BF-B75A-275AA9B85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825" y="5638800"/>
            <a:ext cx="324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r>
              <a:rPr kumimoji="0"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汉代播种工具</a:t>
            </a:r>
            <a:r>
              <a:rPr kumimoji="0" lang="en-US" altLang="zh-CN" sz="2400"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  <a:r>
              <a:rPr kumimoji="0"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耧车</a:t>
            </a:r>
          </a:p>
        </p:txBody>
      </p:sp>
      <p:sp>
        <p:nvSpPr>
          <p:cNvPr id="73736" name="Text Box 8">
            <a:extLst>
              <a:ext uri="{FF2B5EF4-FFF2-40B4-BE49-F238E27FC236}">
                <a16:creationId xmlns:a16="http://schemas.microsoft.com/office/drawing/2014/main" id="{C7E2CD32-DFFD-4C7D-85F2-ACC5BAD81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2835275" cy="4473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r>
              <a:rPr kumimoji="0"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耧（</a:t>
            </a:r>
            <a:r>
              <a:rPr kumimoji="0"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kumimoji="0" lang="en-US" altLang="zh-CN" sz="2400">
                <a:latin typeface="Arial" panose="020B0604020202020204" pitchFamily="34" charset="0"/>
                <a:ea typeface="黑体" panose="02010609060101010101" pitchFamily="49" charset="-122"/>
              </a:rPr>
              <a:t>ó</a:t>
            </a:r>
            <a:r>
              <a:rPr kumimoji="0"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u</a:t>
            </a:r>
            <a:r>
              <a:rPr kumimoji="0"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）也叫</a:t>
            </a:r>
            <a:r>
              <a:rPr kumimoji="0"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kumimoji="0"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耧车、</a:t>
            </a:r>
            <a:r>
              <a:rPr kumimoji="0"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kumimoji="0"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耧犁</a:t>
            </a:r>
            <a:r>
              <a:rPr kumimoji="0"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kumimoji="0"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0"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kumimoji="0"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耩子</a:t>
            </a:r>
            <a:r>
              <a:rPr kumimoji="0"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kumimoji="0"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。一种畜力条播机。西汉赵过作耧，已有两千多年历史。由耧架、耧斗、耧腿、耧铲等构成。有一腿耧至七腿耧多种，以两腿耧播种较均匀。可播大麦、小麦、大豆、高粱等。</a:t>
            </a:r>
          </a:p>
        </p:txBody>
      </p:sp>
      <p:pic>
        <p:nvPicPr>
          <p:cNvPr id="73737" name="Picture 9" descr="返回">
            <a:hlinkClick r:id="rId4" action="ppaction://hlinksldjump"/>
            <a:extLst>
              <a:ext uri="{FF2B5EF4-FFF2-40B4-BE49-F238E27FC236}">
                <a16:creationId xmlns:a16="http://schemas.microsoft.com/office/drawing/2014/main" id="{ED36CEC8-AAE2-480F-9535-CB76953A57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94400"/>
            <a:ext cx="10668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这种牛耕方式俗称“二牛抬杠”，也即文献中所说的“耦犁”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3024187" cy="3086100"/>
          </a:xfrm>
          <a:prstGeom prst="rect">
            <a:avLst/>
          </a:prstGeom>
          <a:noFill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7544" y="3212976"/>
            <a:ext cx="3232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西汉耦犁</a:t>
            </a:r>
            <a:r>
              <a:rPr kumimoji="1" lang="zh-CN" altLang="en-US" sz="2400" b="1" dirty="0">
                <a:latin typeface="华文中宋" pitchFamily="2" charset="-122"/>
                <a:ea typeface="华文中宋" pitchFamily="2" charset="-122"/>
              </a:rPr>
              <a:t>（二牛抬杠）</a:t>
            </a:r>
          </a:p>
        </p:txBody>
      </p:sp>
      <p:pic>
        <p:nvPicPr>
          <p:cNvPr id="4" name="Picture 5" descr="清代台湾高山族耕田图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5148064" y="188640"/>
            <a:ext cx="2459038" cy="2879725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20072" y="3284984"/>
            <a:ext cx="26225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 b="1" dirty="0">
                <a:latin typeface="华文中宋" pitchFamily="2" charset="-122"/>
                <a:ea typeface="华文中宋" pitchFamily="2" charset="-122"/>
              </a:rPr>
              <a:t>东汉“一牛挽犁”</a:t>
            </a:r>
          </a:p>
        </p:txBody>
      </p:sp>
      <p:pic>
        <p:nvPicPr>
          <p:cNvPr id="6" name="图片 133121" descr="曲辕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3672408" cy="276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283968" y="6165304"/>
            <a:ext cx="1727200" cy="461665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Times New Roman" pitchFamily="18" charset="0"/>
                <a:ea typeface="华文中宋" pitchFamily="2" charset="-122"/>
              </a:rPr>
              <a:t>唐代曲辕犁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2080" y="4437112"/>
            <a:ext cx="331236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4000" dirty="0"/>
              <a:t>翻  土  工  具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91" name="Picture 15" descr="face4">
            <a:extLst>
              <a:ext uri="{FF2B5EF4-FFF2-40B4-BE49-F238E27FC236}">
                <a16:creationId xmlns:a16="http://schemas.microsoft.com/office/drawing/2014/main" id="{3E1DB330-D254-4A03-A3FA-2352D5953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</p:spPr>
      </p:pic>
      <p:pic>
        <p:nvPicPr>
          <p:cNvPr id="50178" name="Picture 2" descr="曲辕犁">
            <a:extLst>
              <a:ext uri="{FF2B5EF4-FFF2-40B4-BE49-F238E27FC236}">
                <a16:creationId xmlns:a16="http://schemas.microsoft.com/office/drawing/2014/main" id="{3833F693-EE61-407E-8EF4-33131D30E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2" b="3592"/>
          <a:stretch>
            <a:fillRect/>
          </a:stretch>
        </p:blipFill>
        <p:spPr bwMode="auto">
          <a:xfrm>
            <a:off x="152400" y="152400"/>
            <a:ext cx="64008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AutoShape 3">
            <a:extLst>
              <a:ext uri="{FF2B5EF4-FFF2-40B4-BE49-F238E27FC236}">
                <a16:creationId xmlns:a16="http://schemas.microsoft.com/office/drawing/2014/main" id="{D2A8A076-CA60-4432-80B4-F707F0C9A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33400"/>
            <a:ext cx="1169988" cy="685800"/>
          </a:xfrm>
          <a:prstGeom prst="wedgeRoundRectCallout">
            <a:avLst>
              <a:gd name="adj1" fmla="val 147694"/>
              <a:gd name="adj2" fmla="val 225000"/>
              <a:gd name="adj3" fmla="val 16667"/>
            </a:avLst>
          </a:prstGeom>
          <a:solidFill>
            <a:srgbClr val="FFFFFF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犁壁</a:t>
            </a:r>
          </a:p>
          <a:p>
            <a:pPr algn="ctr">
              <a:lnSpc>
                <a:spcPct val="120000"/>
              </a:lnSpc>
            </a:pPr>
            <a:r>
              <a:rPr lang="zh-CN" altLang="en-US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zh-CN" altLang="en-US" sz="2800" b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BDD66FA4-BFBF-426B-A3F7-68CE7240F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81000"/>
            <a:ext cx="893763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犁评</a:t>
            </a: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1A474B0B-DC6C-4B77-B52C-098F4EBFA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905000"/>
            <a:ext cx="838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犁箭</a:t>
            </a: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48E0FAE4-6A44-4558-B668-CEBE835FD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605088"/>
            <a:ext cx="900113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犁铲</a:t>
            </a:r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EDA7B2D6-F6A8-4480-8432-3A117AF80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3276600"/>
            <a:ext cx="3879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CN" alt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唐朝的曲辕犁</a:t>
            </a:r>
          </a:p>
        </p:txBody>
      </p:sp>
      <p:pic>
        <p:nvPicPr>
          <p:cNvPr id="50184" name="Picture 8" descr="1">
            <a:extLst>
              <a:ext uri="{FF2B5EF4-FFF2-40B4-BE49-F238E27FC236}">
                <a16:creationId xmlns:a16="http://schemas.microsoft.com/office/drawing/2014/main" id="{537E3740-3178-4726-BC3D-ABE708ACE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3246438"/>
            <a:ext cx="4581525" cy="35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7" name="Text Box 11">
            <a:extLst>
              <a:ext uri="{FF2B5EF4-FFF2-40B4-BE49-F238E27FC236}">
                <a16:creationId xmlns:a16="http://schemas.microsoft.com/office/drawing/2014/main" id="{F212F251-FAFE-4B58-8FD8-E892E13A4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4549775"/>
            <a:ext cx="9083675" cy="1927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240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kumimoji="0" lang="zh-CN" altLang="en-US" sz="240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三处重要改进：</a:t>
            </a:r>
            <a:r>
              <a:rPr kumimoji="0" lang="zh-CN" altLang="en-US" sz="24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一是把长直辕改成短曲辕</a:t>
            </a:r>
            <a:r>
              <a:rPr kumimoji="0" lang="zh-CN" altLang="en-US" sz="240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，犁架变小，便于回转，节省畜力；</a:t>
            </a:r>
            <a:r>
              <a:rPr kumimoji="0" lang="zh-CN" altLang="en-US" sz="24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二是增加了犁评</a:t>
            </a:r>
            <a:r>
              <a:rPr kumimoji="0" lang="zh-CN" altLang="en-US" sz="240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，使犁箭可上可下，可以适应深耕和浅耕的不同需要；</a:t>
            </a:r>
            <a:r>
              <a:rPr kumimoji="0" lang="zh-CN" altLang="en-US" sz="24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三是改进了犁壁</a:t>
            </a:r>
            <a:r>
              <a:rPr kumimoji="0" lang="zh-CN" altLang="en-US" sz="240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，将翻起的土推到一旁，并能翻覆土块，断绝草根生长。这是唐朝劳动人民对耕犁的重大改进，至此，我国</a:t>
            </a:r>
            <a:r>
              <a:rPr kumimoji="0" lang="zh-CN" altLang="en-US" sz="24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耕犁已相当完善</a:t>
            </a:r>
            <a:r>
              <a:rPr kumimoji="0" lang="zh-CN" altLang="en-US" sz="240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>
              <a:solidFill>
                <a:srgbClr val="11111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0192" name="Picture 16" descr="返回">
            <a:hlinkClick r:id="rId5" action="ppaction://hlinksldjump"/>
            <a:extLst>
              <a:ext uri="{FF2B5EF4-FFF2-40B4-BE49-F238E27FC236}">
                <a16:creationId xmlns:a16="http://schemas.microsoft.com/office/drawing/2014/main" id="{1A601212-8BE4-4590-86DB-28BFB93D9A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70600"/>
            <a:ext cx="10668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 autoUpdateAnimBg="0"/>
      <p:bldP spid="50180" grpId="0" animBg="1" autoUpdateAnimBg="0"/>
      <p:bldP spid="50181" grpId="0" animBg="1" autoUpdateAnimBg="0"/>
      <p:bldP spid="50182" grpId="0" animBg="1" autoUpdateAnimBg="0"/>
      <p:bldP spid="501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文本框 24580"/>
          <p:cNvSpPr txBox="1">
            <a:spLocks noChangeArrowheads="1"/>
          </p:cNvSpPr>
          <p:nvPr/>
        </p:nvSpPr>
        <p:spPr bwMode="auto">
          <a:xfrm>
            <a:off x="0" y="3810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灌溉工具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</a:t>
            </a:r>
          </a:p>
        </p:txBody>
      </p:sp>
      <p:sp>
        <p:nvSpPr>
          <p:cNvPr id="24582" name="文本框 24581"/>
          <p:cNvSpPr txBox="1">
            <a:spLocks noChangeArrowheads="1"/>
          </p:cNvSpPr>
          <p:nvPr/>
        </p:nvSpPr>
        <p:spPr bwMode="auto">
          <a:xfrm>
            <a:off x="1066800" y="914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ea typeface="楷体_GB2312" pitchFamily="49" charset="-122"/>
              </a:rPr>
              <a:t>戽斗（</a:t>
            </a:r>
            <a:r>
              <a:rPr lang="zh-CN" altLang="en-US" sz="2400" b="1">
                <a:solidFill>
                  <a:srgbClr val="0000FF"/>
                </a:solidFill>
                <a:ea typeface="楷体_GB2312" pitchFamily="49" charset="-122"/>
              </a:rPr>
              <a:t>原始社会</a:t>
            </a:r>
            <a:r>
              <a:rPr lang="zh-CN" altLang="en-US" sz="2400" b="1">
                <a:ea typeface="楷体_GB2312" pitchFamily="49" charset="-122"/>
              </a:rPr>
              <a:t>）</a:t>
            </a:r>
          </a:p>
        </p:txBody>
      </p:sp>
      <p:pic>
        <p:nvPicPr>
          <p:cNvPr id="24585" name="图片 24584" descr="5480482_11639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26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文本框 24585"/>
          <p:cNvSpPr txBox="1">
            <a:spLocks noChangeArrowheads="1"/>
          </p:cNvSpPr>
          <p:nvPr/>
        </p:nvSpPr>
        <p:spPr bwMode="auto">
          <a:xfrm>
            <a:off x="1600200" y="6248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戽斗</a:t>
            </a:r>
          </a:p>
        </p:txBody>
      </p:sp>
      <p:pic>
        <p:nvPicPr>
          <p:cNvPr id="24587" name="图片 24586" descr="翻车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26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文本框 24587"/>
          <p:cNvSpPr txBox="1"/>
          <p:nvPr/>
        </p:nvSpPr>
        <p:spPr>
          <a:xfrm>
            <a:off x="4419600" y="6035675"/>
            <a:ext cx="4483100" cy="8223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楷体_GB2312" pitchFamily="49" charset="-122"/>
                <a:cs typeface="+mn-ea"/>
              </a:rPr>
              <a:t>　翻车：</a:t>
            </a:r>
            <a:r>
              <a:rPr lang="zh-CN" altLang="en-US" sz="2400" b="1" noProof="1">
                <a:effectLst>
                  <a:outerShdw blurRad="38100" dist="38100" dir="2700000">
                    <a:srgbClr val="C0C0C0"/>
                  </a:outerShdw>
                </a:effectLst>
                <a:ea typeface="楷体_GB2312" pitchFamily="49" charset="-122"/>
                <a:cs typeface="+mn-ea"/>
              </a:rPr>
              <a:t>灌溉工具，把低处的水引到高处。</a:t>
            </a:r>
            <a:endParaRPr lang="zh-CN" altLang="en-US" sz="2400" b="1" noProof="1">
              <a:effectLst>
                <a:outerShdw blurRad="38100" dist="38100" dir="2700000">
                  <a:srgbClr val="C0C0C0"/>
                </a:outerShdw>
              </a:effectLst>
              <a:ea typeface="楷体_GB2312" pitchFamily="49" charset="-122"/>
            </a:endParaRPr>
          </a:p>
        </p:txBody>
      </p:sp>
      <p:sp>
        <p:nvSpPr>
          <p:cNvPr id="24591" name="矩形 24590"/>
          <p:cNvSpPr>
            <a:spLocks noChangeArrowheads="1"/>
          </p:cNvSpPr>
          <p:nvPr/>
        </p:nvSpPr>
        <p:spPr bwMode="auto">
          <a:xfrm>
            <a:off x="5334000" y="914400"/>
            <a:ext cx="202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翻车</a:t>
            </a:r>
            <a:r>
              <a:rPr lang="zh-CN" altLang="en-US" sz="2400" b="1"/>
              <a:t>（</a:t>
            </a:r>
            <a:r>
              <a:rPr lang="zh-CN" altLang="en-US" sz="2400" b="1">
                <a:solidFill>
                  <a:srgbClr val="0000FF"/>
                </a:solidFill>
              </a:rPr>
              <a:t>曹魏</a:t>
            </a:r>
            <a:r>
              <a:rPr lang="zh-CN" altLang="en-US" sz="2400" b="1"/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  <p:bldP spid="24586" grpId="0"/>
      <p:bldP spid="24588" grpId="0" animBg="1"/>
      <p:bldP spid="245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图片 115713" descr="翻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文本框 115714"/>
          <p:cNvSpPr txBox="1">
            <a:spLocks noChangeArrowheads="1"/>
          </p:cNvSpPr>
          <p:nvPr/>
        </p:nvSpPr>
        <p:spPr bwMode="auto">
          <a:xfrm>
            <a:off x="3352800" y="60198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Comic Sans MS" pitchFamily="66" charset="0"/>
                <a:ea typeface="黑体" pitchFamily="49" charset="-122"/>
              </a:rPr>
              <a:t>古代翻车</a:t>
            </a:r>
          </a:p>
        </p:txBody>
      </p:sp>
      <p:sp>
        <p:nvSpPr>
          <p:cNvPr id="19460" name="文本框 115715"/>
          <p:cNvSpPr txBox="1">
            <a:spLocks noChangeArrowheads="1"/>
          </p:cNvSpPr>
          <p:nvPr/>
        </p:nvSpPr>
        <p:spPr bwMode="auto">
          <a:xfrm>
            <a:off x="539750" y="260350"/>
            <a:ext cx="5040313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ea typeface="黑体" pitchFamily="49" charset="-122"/>
              </a:rPr>
              <a:t>翻车，又叫龙骨水车，用木制成，可用脚踏和手摇。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ea typeface="黑体" pitchFamily="49" charset="-122"/>
              </a:rPr>
              <a:t>它即能把低处的水引上高坡进行灌溉，也可以排涝。</a:t>
            </a:r>
          </a:p>
          <a:p>
            <a:pPr>
              <a:spcBef>
                <a:spcPct val="50000"/>
              </a:spcBef>
            </a:pPr>
            <a:endParaRPr lang="zh-CN" altLang="en-US" sz="3200" b="1"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918</Words>
  <Application>Microsoft Office PowerPoint</Application>
  <PresentationFormat>全屏显示(4:3)</PresentationFormat>
  <Paragraphs>88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黑体</vt:lpstr>
      <vt:lpstr>华文中宋</vt:lpstr>
      <vt:lpstr>楷体_GB2312</vt:lpstr>
      <vt:lpstr>宋体</vt:lpstr>
      <vt:lpstr>Arial</vt:lpstr>
      <vt:lpstr>Calibri</vt:lpstr>
      <vt:lpstr>Comic Sans MS</vt:lpstr>
      <vt:lpstr>Times New Roman</vt:lpstr>
      <vt:lpstr>Office 主题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李 佳华</cp:lastModifiedBy>
  <cp:revision>32</cp:revision>
  <dcterms:created xsi:type="dcterms:W3CDTF">2019-04-05T09:32:12Z</dcterms:created>
  <dcterms:modified xsi:type="dcterms:W3CDTF">2019-04-09T10:45:53Z</dcterms:modified>
</cp:coreProperties>
</file>