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2"/>
  </p:notesMasterIdLst>
  <p:sldIdLst>
    <p:sldId id="256" r:id="rId4"/>
    <p:sldId id="268" r:id="rId5"/>
    <p:sldId id="264" r:id="rId6"/>
    <p:sldId id="257" r:id="rId7"/>
    <p:sldId id="269" r:id="rId8"/>
    <p:sldId id="260" r:id="rId9"/>
    <p:sldId id="278" r:id="rId10"/>
    <p:sldId id="259" r:id="rId11"/>
    <p:sldId id="270" r:id="rId12"/>
    <p:sldId id="279" r:id="rId13"/>
    <p:sldId id="280" r:id="rId14"/>
    <p:sldId id="261" r:id="rId15"/>
    <p:sldId id="281" r:id="rId16"/>
    <p:sldId id="271" r:id="rId17"/>
    <p:sldId id="277" r:id="rId18"/>
    <p:sldId id="272" r:id="rId19"/>
    <p:sldId id="273"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1" autoAdjust="0"/>
    <p:restoredTop sz="86396" autoAdjust="0"/>
  </p:normalViewPr>
  <p:slideViewPr>
    <p:cSldViewPr snapToGrid="0">
      <p:cViewPr varScale="1">
        <p:scale>
          <a:sx n="41" d="100"/>
          <a:sy n="41" d="100"/>
        </p:scale>
        <p:origin x="-390" y="-108"/>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6A168-B5C0-4BB4-AF9C-DCC57FEEFF9D}" type="datetimeFigureOut">
              <a:rPr lang="zh-CN" altLang="en-US" smtClean="0"/>
              <a:pPr/>
              <a:t>2015-11-25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C74E1-2E6C-49DB-94DC-9D8B4B860318}" type="slidenum">
              <a:rPr lang="zh-CN" altLang="en-US" smtClean="0"/>
              <a:pPr/>
              <a:t>‹#›</a:t>
            </a:fld>
            <a:endParaRPr lang="zh-CN" altLang="en-US"/>
          </a:p>
        </p:txBody>
      </p:sp>
    </p:spTree>
    <p:extLst>
      <p:ext uri="{BB962C8B-B14F-4D97-AF65-F5344CB8AC3E}">
        <p14:creationId xmlns:p14="http://schemas.microsoft.com/office/powerpoint/2010/main" xmlns="" val="30118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257318.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7C74E1-2E6C-49DB-94DC-9D8B4B860318}" type="slidenum">
              <a:rPr lang="zh-CN" altLang="en-US" smtClean="0"/>
              <a:pPr/>
              <a:t>4</a:t>
            </a:fld>
            <a:endParaRPr lang="zh-CN" altLang="en-US"/>
          </a:p>
        </p:txBody>
      </p:sp>
    </p:spTree>
    <p:extLst>
      <p:ext uri="{BB962C8B-B14F-4D97-AF65-F5344CB8AC3E}">
        <p14:creationId xmlns:p14="http://schemas.microsoft.com/office/powerpoint/2010/main" xmlns="" val="283614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行政权，是依照法律规定，组织和管理公共事务以及提供公共服务的权力。是</a:t>
            </a:r>
            <a:r>
              <a:rPr lang="zh-CN" altLang="en-US" sz="1200" b="0" i="0" u="none" strike="noStrike" kern="1200" dirty="0" smtClean="0">
                <a:solidFill>
                  <a:schemeClr val="tx1"/>
                </a:solidFill>
                <a:effectLst/>
                <a:latin typeface="+mn-lt"/>
                <a:ea typeface="+mn-ea"/>
                <a:cs typeface="+mn-cs"/>
                <a:hlinkClick r:id="rId3"/>
              </a:rPr>
              <a:t>国家权力</a:t>
            </a:r>
            <a:r>
              <a:rPr lang="zh-CN" altLang="en-US" sz="1200" b="0" i="0" kern="1200" dirty="0" smtClean="0">
                <a:solidFill>
                  <a:schemeClr val="tx1"/>
                </a:solidFill>
                <a:effectLst/>
                <a:latin typeface="+mn-lt"/>
                <a:ea typeface="+mn-ea"/>
                <a:cs typeface="+mn-cs"/>
              </a:rPr>
              <a:t>的组成部分之一。</a:t>
            </a:r>
            <a:endParaRPr lang="zh-CN" altLang="en-US" dirty="0"/>
          </a:p>
        </p:txBody>
      </p:sp>
      <p:sp>
        <p:nvSpPr>
          <p:cNvPr id="4" name="灯片编号占位符 3"/>
          <p:cNvSpPr>
            <a:spLocks noGrp="1"/>
          </p:cNvSpPr>
          <p:nvPr>
            <p:ph type="sldNum" sz="quarter" idx="10"/>
          </p:nvPr>
        </p:nvSpPr>
        <p:spPr/>
        <p:txBody>
          <a:bodyPr/>
          <a:lstStyle/>
          <a:p>
            <a:fld id="{9F7C74E1-2E6C-49DB-94DC-9D8B4B860318}" type="slidenum">
              <a:rPr lang="zh-CN" altLang="en-US" smtClean="0"/>
              <a:pPr/>
              <a:t>6</a:t>
            </a:fld>
            <a:endParaRPr lang="zh-CN" altLang="en-US"/>
          </a:p>
        </p:txBody>
      </p:sp>
    </p:spTree>
    <p:extLst>
      <p:ext uri="{BB962C8B-B14F-4D97-AF65-F5344CB8AC3E}">
        <p14:creationId xmlns:p14="http://schemas.microsoft.com/office/powerpoint/2010/main" xmlns="" val="261082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英国国旗由蓝色背景、红色“米”字构成，因此也称为“米字旗”。</a:t>
            </a:r>
          </a:p>
          <a:p>
            <a:endParaRPr lang="zh-CN" altLang="en-US" dirty="0" smtClean="0"/>
          </a:p>
          <a:p>
            <a:r>
              <a:rPr lang="zh-CN" altLang="en-US" dirty="0" smtClean="0"/>
              <a:t>英国国旗（米字旗），正式称呼是“</a:t>
            </a:r>
            <a:r>
              <a:rPr lang="en-US" altLang="zh-CN" dirty="0" smtClean="0"/>
              <a:t>the Union Flag"</a:t>
            </a:r>
            <a:r>
              <a:rPr lang="zh-CN" altLang="en-US" dirty="0" smtClean="0"/>
              <a:t>，也常常称为“</a:t>
            </a:r>
            <a:r>
              <a:rPr lang="en-US" altLang="zh-CN" dirty="0" smtClean="0"/>
              <a:t>the Union Jack"</a:t>
            </a:r>
            <a:r>
              <a:rPr lang="zh-CN" altLang="en-US" dirty="0" smtClean="0"/>
              <a:t>。</a:t>
            </a:r>
            <a:r>
              <a:rPr lang="en-US" altLang="zh-CN" dirty="0" smtClean="0"/>
              <a:t>Union Flag</a:t>
            </a:r>
            <a:r>
              <a:rPr lang="zh-CN" altLang="en-US" dirty="0" smtClean="0"/>
              <a:t>是意为“联合旗帜”；</a:t>
            </a:r>
            <a:r>
              <a:rPr lang="en-US" altLang="zh-CN" dirty="0" smtClean="0"/>
              <a:t>Jack</a:t>
            </a:r>
            <a:r>
              <a:rPr lang="zh-CN" altLang="en-US" dirty="0" smtClean="0"/>
              <a:t>是海军用语，指悬挂在舰首的旗帜。英国国旗上的十字综合了原英格兰（白地红色正十字旗）、苏格兰（蓝地白色交叉十字旗）和北爱尔兰（白地红色交叉十字旗）的旗帜标志。现国旗的白边红色正十字代表英格兰守护神圣乔治，白色交叉十字代表苏格兰守护神圣安德鲁，红色交叉十字代表爱尔兰守护神圣帕特里克。</a:t>
            </a:r>
          </a:p>
          <a:p>
            <a:endParaRPr lang="zh-CN" altLang="en-US" dirty="0" smtClean="0"/>
          </a:p>
          <a:p>
            <a:r>
              <a:rPr lang="zh-CN" altLang="en-US" dirty="0" smtClean="0"/>
              <a:t>“米字旗”是英国海军的象征，也是英国的国旗，有因为英属殖民地的旗帜都包含“米”字，“米字旗”也象征世界各地的英属殖民地。</a:t>
            </a:r>
            <a:endParaRPr lang="en-US" altLang="zh-CN" dirty="0" smtClean="0"/>
          </a:p>
          <a:p>
            <a:endParaRPr lang="en-US" altLang="zh-CN" dirty="0" smtClean="0"/>
          </a:p>
          <a:p>
            <a:r>
              <a:rPr lang="zh-CN" altLang="en-US" dirty="0" smtClean="0"/>
              <a:t>英国国歌产生于</a:t>
            </a:r>
            <a:r>
              <a:rPr lang="en-US" altLang="zh-CN" dirty="0" smtClean="0"/>
              <a:t>18</a:t>
            </a:r>
            <a:r>
              <a:rPr lang="zh-CN" altLang="en-US" dirty="0" smtClean="0"/>
              <a:t>世纪</a:t>
            </a:r>
            <a:r>
              <a:rPr lang="en-US" altLang="zh-CN" dirty="0" smtClean="0"/>
              <a:t>40</a:t>
            </a:r>
            <a:r>
              <a:rPr lang="zh-CN" altLang="en-US" dirty="0" smtClean="0"/>
              <a:t>年代，原名</a:t>
            </a:r>
            <a:r>
              <a:rPr lang="en-US" altLang="zh-CN" dirty="0" smtClean="0"/>
              <a:t>《</a:t>
            </a:r>
            <a:r>
              <a:rPr lang="zh-CN" altLang="en-US" dirty="0" smtClean="0"/>
              <a:t>天佑国王</a:t>
            </a:r>
            <a:r>
              <a:rPr lang="en-US" altLang="zh-CN" dirty="0" smtClean="0"/>
              <a:t>》</a:t>
            </a:r>
            <a:r>
              <a:rPr lang="zh-CN" altLang="en-US" dirty="0" smtClean="0"/>
              <a:t>，</a:t>
            </a:r>
            <a:r>
              <a:rPr lang="en-US" altLang="zh-CN" dirty="0" smtClean="0"/>
              <a:t>1837</a:t>
            </a:r>
            <a:r>
              <a:rPr lang="zh-CN" altLang="en-US" dirty="0" smtClean="0"/>
              <a:t>年至</a:t>
            </a:r>
            <a:r>
              <a:rPr lang="en-US" altLang="zh-CN" dirty="0" smtClean="0"/>
              <a:t>1901</a:t>
            </a:r>
            <a:r>
              <a:rPr lang="zh-CN" altLang="en-US" dirty="0" smtClean="0"/>
              <a:t>年维多利亚女王在位时和</a:t>
            </a:r>
            <a:r>
              <a:rPr lang="en-US" altLang="zh-CN" dirty="0" smtClean="0"/>
              <a:t>1952</a:t>
            </a:r>
            <a:r>
              <a:rPr lang="zh-CN" altLang="en-US" dirty="0" smtClean="0"/>
              <a:t>年伊丽莎白二世登基后改称</a:t>
            </a:r>
            <a:r>
              <a:rPr lang="en-US" altLang="zh-CN" dirty="0" smtClean="0"/>
              <a:t>《</a:t>
            </a:r>
            <a:r>
              <a:rPr lang="zh-CN" altLang="en-US" dirty="0" smtClean="0"/>
              <a:t>天佑女王</a:t>
            </a:r>
            <a:r>
              <a:rPr lang="en-US" altLang="zh-CN" dirty="0" smtClean="0"/>
              <a:t>》</a:t>
            </a:r>
            <a:r>
              <a:rPr lang="zh-CN" altLang="en-US" dirty="0" smtClean="0"/>
              <a:t>，它是称颂英国国王的歌曲。</a:t>
            </a:r>
            <a:endParaRPr lang="en-US" altLang="zh-CN" dirty="0" smtClean="0"/>
          </a:p>
          <a:p>
            <a:endParaRPr lang="en-US" altLang="zh-CN" dirty="0" smtClean="0"/>
          </a:p>
          <a:p>
            <a:r>
              <a:rPr lang="en-US" altLang="zh-CN" dirty="0" smtClean="0"/>
              <a:t>1603</a:t>
            </a:r>
            <a:r>
              <a:rPr lang="zh-CN" altLang="en-US" dirty="0" smtClean="0"/>
              <a:t>年，因终身未嫁而被称为“童贞女王”的英王伊丽莎白一世无嗣而驾崩。在女王临死前，暗示愿意让接受基督新教教育的表侄孙，苏格兰国王詹姆士六世入继英格兰王位。自此英格兰和苏格兰组成了共主邦联，为英格兰詹姆士一世，完成两国的王室联合。</a:t>
            </a:r>
          </a:p>
          <a:p>
            <a:r>
              <a:rPr lang="en-US" altLang="zh-CN" dirty="0" smtClean="0"/>
              <a:t>1603</a:t>
            </a:r>
            <a:r>
              <a:rPr lang="zh-CN" altLang="en-US" dirty="0" smtClean="0"/>
              <a:t>年，苏格兰国王詹姆士</a:t>
            </a:r>
            <a:r>
              <a:rPr lang="en-US" altLang="zh-CN" dirty="0" smtClean="0"/>
              <a:t>·</a:t>
            </a:r>
            <a:r>
              <a:rPr lang="zh-CN" altLang="en-US" dirty="0" smtClean="0"/>
              <a:t>斯图亚特继承了英国王位，开始了斯图亚特王朝的统治。詹姆士一世登台便鼓吹</a:t>
            </a:r>
            <a:r>
              <a:rPr lang="en-US" altLang="zh-CN" dirty="0" smtClean="0"/>
              <a:t>"</a:t>
            </a:r>
            <a:r>
              <a:rPr lang="zh-CN" altLang="en-US" dirty="0" smtClean="0"/>
              <a:t>君权神授</a:t>
            </a:r>
            <a:r>
              <a:rPr lang="en-US" altLang="zh-CN" dirty="0" smtClean="0"/>
              <a:t>'</a:t>
            </a:r>
            <a:r>
              <a:rPr lang="zh-CN" altLang="en-US" dirty="0" smtClean="0"/>
              <a:t>的说法，声称国王是上帝派到人间的最高权威，有无限的权力。</a:t>
            </a:r>
          </a:p>
          <a:p>
            <a:endParaRPr lang="zh-CN" altLang="en-US" dirty="0" smtClean="0"/>
          </a:p>
          <a:p>
            <a:r>
              <a:rPr lang="en-US" altLang="zh-CN" dirty="0" smtClean="0"/>
              <a:t>1640</a:t>
            </a:r>
            <a:r>
              <a:rPr lang="zh-CN" altLang="en-US" dirty="0" smtClean="0"/>
              <a:t>－</a:t>
            </a:r>
            <a:r>
              <a:rPr lang="en-US" altLang="zh-CN" dirty="0" smtClean="0"/>
              <a:t>1642</a:t>
            </a:r>
            <a:r>
              <a:rPr lang="zh-CN" altLang="en-US" dirty="0" smtClean="0"/>
              <a:t>年</a:t>
            </a:r>
          </a:p>
          <a:p>
            <a:r>
              <a:rPr lang="zh-CN" altLang="en-US" dirty="0" smtClean="0"/>
              <a:t>议会斗争：下议会要求限制王权，英国革命开始</a:t>
            </a:r>
          </a:p>
          <a:p>
            <a:r>
              <a:rPr lang="zh-CN" altLang="en-US" dirty="0" smtClean="0"/>
              <a:t>查理一世为了筹划军费，镇压苏格兰人民起义，被迫于</a:t>
            </a:r>
            <a:r>
              <a:rPr lang="en-US" altLang="zh-CN" dirty="0" smtClean="0"/>
              <a:t>1640</a:t>
            </a:r>
            <a:r>
              <a:rPr lang="zh-CN" altLang="en-US" dirty="0" smtClean="0"/>
              <a:t>年恢复长期关闭的议会。资产阶级和新贵族联合起来，利用议会同国王进行斗争，起草了</a:t>
            </a:r>
            <a:r>
              <a:rPr lang="en-US" altLang="zh-CN" dirty="0" smtClean="0"/>
              <a:t>《</a:t>
            </a:r>
            <a:r>
              <a:rPr lang="zh-CN" altLang="en-US" dirty="0" smtClean="0"/>
              <a:t>大抗议书</a:t>
            </a:r>
            <a:r>
              <a:rPr lang="en-US" altLang="zh-CN" dirty="0" smtClean="0"/>
              <a:t>》</a:t>
            </a:r>
            <a:r>
              <a:rPr lang="zh-CN" altLang="en-US" dirty="0" smtClean="0"/>
              <a:t>，抨击查理一世暴政，他们要求限制王权，取消国王的专卖权，监督国王和大臣的活动。查理一世拒绝接受</a:t>
            </a:r>
            <a:r>
              <a:rPr lang="en-US" altLang="zh-CN" dirty="0" smtClean="0"/>
              <a:t>《</a:t>
            </a:r>
            <a:r>
              <a:rPr lang="zh-CN" altLang="en-US" dirty="0" smtClean="0"/>
              <a:t>大抗议书</a:t>
            </a:r>
            <a:r>
              <a:rPr lang="en-US" altLang="zh-CN" dirty="0" smtClean="0"/>
              <a:t>》</a:t>
            </a:r>
            <a:r>
              <a:rPr lang="zh-CN" altLang="en-US" dirty="0" smtClean="0"/>
              <a:t>，最终和议会决裂。</a:t>
            </a:r>
          </a:p>
          <a:p>
            <a:r>
              <a:rPr lang="en-US" altLang="zh-CN" dirty="0" smtClean="0"/>
              <a:t>1642</a:t>
            </a:r>
            <a:r>
              <a:rPr lang="zh-CN" altLang="en-US" dirty="0" smtClean="0"/>
              <a:t>－</a:t>
            </a:r>
            <a:r>
              <a:rPr lang="en-US" altLang="zh-CN" dirty="0" smtClean="0"/>
              <a:t>1649</a:t>
            </a:r>
            <a:r>
              <a:rPr lang="zh-CN" altLang="en-US" dirty="0" smtClean="0"/>
              <a:t>年　</a:t>
            </a:r>
          </a:p>
          <a:p>
            <a:r>
              <a:rPr lang="zh-CN" altLang="en-US" dirty="0" smtClean="0"/>
              <a:t>内战：</a:t>
            </a:r>
            <a:r>
              <a:rPr lang="en-US" altLang="zh-CN" dirty="0" smtClean="0"/>
              <a:t>1642</a:t>
            </a:r>
            <a:r>
              <a:rPr lang="zh-CN" altLang="en-US" dirty="0" smtClean="0"/>
              <a:t>年，查理一世挑起了内战，组织王军，向议会军发起进攻。</a:t>
            </a:r>
            <a:r>
              <a:rPr lang="en-US" altLang="zh-CN" dirty="0" smtClean="0"/>
              <a:t>1643</a:t>
            </a:r>
            <a:r>
              <a:rPr lang="zh-CN" altLang="en-US" dirty="0" smtClean="0"/>
              <a:t>年，克伦威尔前往英格兰东部，募集了一支主要由自耕农和城市平民组成的骑兵，在马斯顿荒原战役（</a:t>
            </a:r>
            <a:r>
              <a:rPr lang="en-US" altLang="zh-CN" dirty="0" smtClean="0"/>
              <a:t>1644.7</a:t>
            </a:r>
            <a:r>
              <a:rPr lang="zh-CN" altLang="en-US" dirty="0" smtClean="0"/>
              <a:t>），纳西比战役（</a:t>
            </a:r>
            <a:r>
              <a:rPr lang="en-US" altLang="zh-CN" dirty="0" smtClean="0"/>
              <a:t>1645</a:t>
            </a:r>
            <a:r>
              <a:rPr lang="zh-CN" altLang="en-US" dirty="0" smtClean="0"/>
              <a:t>）等战役中屡次击溃王党军。内战结束后，</a:t>
            </a:r>
            <a:r>
              <a:rPr lang="en-US" altLang="zh-CN" dirty="0" smtClean="0"/>
              <a:t>1649</a:t>
            </a:r>
            <a:r>
              <a:rPr lang="zh-CN" altLang="en-US" dirty="0" smtClean="0"/>
              <a:t>年，查理一世被送上断头台处死。英吉利共和国时代开始。</a:t>
            </a:r>
          </a:p>
          <a:p>
            <a:r>
              <a:rPr lang="en-US" altLang="zh-CN" dirty="0" smtClean="0"/>
              <a:t>1649-1653</a:t>
            </a:r>
            <a:r>
              <a:rPr lang="zh-CN" altLang="en-US" dirty="0" smtClean="0"/>
              <a:t>年　</a:t>
            </a:r>
          </a:p>
          <a:p>
            <a:r>
              <a:rPr lang="zh-CN" altLang="en-US" dirty="0" smtClean="0"/>
              <a:t>英吉利共和国成立。</a:t>
            </a:r>
          </a:p>
          <a:p>
            <a:r>
              <a:rPr lang="en-US" altLang="zh-CN" dirty="0" smtClean="0"/>
              <a:t>1653-1659</a:t>
            </a:r>
            <a:r>
              <a:rPr lang="zh-CN" altLang="en-US" dirty="0" smtClean="0"/>
              <a:t>年</a:t>
            </a:r>
          </a:p>
          <a:p>
            <a:r>
              <a:rPr lang="zh-CN" altLang="en-US" dirty="0" smtClean="0"/>
              <a:t>克伦威尔独裁时期</a:t>
            </a:r>
          </a:p>
          <a:p>
            <a:r>
              <a:rPr lang="en-US" altLang="zh-CN" dirty="0" smtClean="0"/>
              <a:t>1653</a:t>
            </a:r>
            <a:r>
              <a:rPr lang="zh-CN" altLang="en-US" dirty="0" smtClean="0"/>
              <a:t>年</a:t>
            </a:r>
            <a:r>
              <a:rPr lang="en-US" altLang="zh-CN" dirty="0" smtClean="0"/>
              <a:t>4</a:t>
            </a:r>
            <a:r>
              <a:rPr lang="zh-CN" altLang="en-US" dirty="0" smtClean="0"/>
              <a:t>月</a:t>
            </a:r>
            <a:r>
              <a:rPr lang="en-US" altLang="zh-CN" dirty="0" smtClean="0"/>
              <a:t>30</a:t>
            </a:r>
            <a:r>
              <a:rPr lang="zh-CN" altLang="en-US" dirty="0" smtClean="0"/>
              <a:t>日，克伦威尔发动政变，解散议会。</a:t>
            </a:r>
            <a:r>
              <a:rPr lang="en-US" altLang="zh-CN" dirty="0" smtClean="0"/>
              <a:t>12</a:t>
            </a:r>
            <a:r>
              <a:rPr lang="zh-CN" altLang="en-US" dirty="0" smtClean="0"/>
              <a:t>月</a:t>
            </a:r>
            <a:r>
              <a:rPr lang="en-US" altLang="zh-CN" dirty="0" smtClean="0"/>
              <a:t>16</a:t>
            </a:r>
            <a:r>
              <a:rPr lang="zh-CN" altLang="en-US" dirty="0" smtClean="0"/>
              <a:t>日，他正式宣布自己就任英格兰、苏格兰和爱尔兰（</a:t>
            </a:r>
            <a:r>
              <a:rPr lang="en-US" altLang="zh-CN" dirty="0" smtClean="0"/>
              <a:t>1649</a:t>
            </a:r>
            <a:r>
              <a:rPr lang="zh-CN" altLang="en-US" dirty="0" smtClean="0"/>
              <a:t>年占）的“护国主”，英吉利共和国时代结束，以克伦威尔的个人军事独裁为特色的护国政体时期开始。</a:t>
            </a:r>
            <a:r>
              <a:rPr lang="en-US" altLang="zh-CN" dirty="0" smtClean="0"/>
              <a:t>1658</a:t>
            </a:r>
            <a:r>
              <a:rPr lang="zh-CN" altLang="en-US" dirty="0" smtClean="0"/>
              <a:t>年，克伦威尔病逝。英国重新进入混乱时期。</a:t>
            </a:r>
          </a:p>
          <a:p>
            <a:r>
              <a:rPr lang="en-US" altLang="zh-CN" dirty="0" smtClean="0"/>
              <a:t>1660-1689</a:t>
            </a:r>
            <a:r>
              <a:rPr lang="zh-CN" altLang="en-US" dirty="0" smtClean="0"/>
              <a:t>年</a:t>
            </a:r>
          </a:p>
          <a:p>
            <a:r>
              <a:rPr lang="en-US" altLang="zh-CN" dirty="0" smtClean="0"/>
              <a:t>1660</a:t>
            </a:r>
            <a:r>
              <a:rPr lang="zh-CN" altLang="en-US" dirty="0" smtClean="0"/>
              <a:t>年斯图亚特封建王朝（查理二世）复辟，</a:t>
            </a:r>
            <a:r>
              <a:rPr lang="en-US" altLang="zh-CN" dirty="0" smtClean="0"/>
              <a:t>1685</a:t>
            </a:r>
            <a:r>
              <a:rPr lang="zh-CN" altLang="en-US" dirty="0" smtClean="0"/>
              <a:t>年查理二世去世。他死后，弟弟詹姆士二世继位，他推行反动政策，实行血腥报复，严重损害了资产阶级和新贵族的利益。</a:t>
            </a:r>
            <a:r>
              <a:rPr lang="en-US" altLang="zh-CN" dirty="0" smtClean="0"/>
              <a:t>1688</a:t>
            </a:r>
            <a:r>
              <a:rPr lang="zh-CN" altLang="en-US" dirty="0" smtClean="0"/>
              <a:t>年，支持议会的辉格党人与部分托利党人邀请詹姆士二世的女儿玛丽和时任荷兰奥兰治执政的女婿威廉（后来的玛丽二世和威廉三世）回国执政，发动宫廷政变，推翻斯图亚特王朝统治，建立了资产阶级新贵族的统治，这次政变没有流血而获得成功，因此史称“光荣革命”。</a:t>
            </a:r>
            <a:r>
              <a:rPr lang="en-US" altLang="zh-CN" dirty="0" smtClean="0"/>
              <a:t>1689</a:t>
            </a:r>
            <a:r>
              <a:rPr lang="zh-CN" altLang="en-US" dirty="0" smtClean="0"/>
              <a:t>年，颁布</a:t>
            </a:r>
            <a:r>
              <a:rPr lang="en-US" altLang="zh-CN" dirty="0" smtClean="0"/>
              <a:t>《</a:t>
            </a:r>
            <a:r>
              <a:rPr lang="zh-CN" altLang="en-US" dirty="0" smtClean="0"/>
              <a:t>权利法案</a:t>
            </a:r>
            <a:r>
              <a:rPr lang="en-US" altLang="zh-CN" dirty="0" smtClean="0"/>
              <a:t>》</a:t>
            </a:r>
            <a:r>
              <a:rPr lang="zh-CN" altLang="en-US" dirty="0" smtClean="0"/>
              <a:t>标志君主立宪制的确立。</a:t>
            </a:r>
            <a:endParaRPr lang="zh-CN" altLang="en-US" dirty="0"/>
          </a:p>
        </p:txBody>
      </p:sp>
      <p:sp>
        <p:nvSpPr>
          <p:cNvPr id="4" name="灯片编号占位符 3"/>
          <p:cNvSpPr>
            <a:spLocks noGrp="1"/>
          </p:cNvSpPr>
          <p:nvPr>
            <p:ph type="sldNum" sz="quarter" idx="10"/>
          </p:nvPr>
        </p:nvSpPr>
        <p:spPr/>
        <p:txBody>
          <a:bodyPr/>
          <a:lstStyle/>
          <a:p>
            <a:fld id="{9F7C74E1-2E6C-49DB-94DC-9D8B4B860318}" type="slidenum">
              <a:rPr lang="zh-CN" altLang="en-US" smtClean="0"/>
              <a:pPr/>
              <a:t>8</a:t>
            </a:fld>
            <a:endParaRPr lang="zh-CN" altLang="en-US"/>
          </a:p>
        </p:txBody>
      </p:sp>
    </p:spTree>
    <p:extLst>
      <p:ext uri="{BB962C8B-B14F-4D97-AF65-F5344CB8AC3E}">
        <p14:creationId xmlns:p14="http://schemas.microsoft.com/office/powerpoint/2010/main" xmlns="" val="100621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威廉玛丽，死后无子女，由其妹妹安妮女王即位，安妮女王死后无子女，根据</a:t>
            </a:r>
            <a:r>
              <a:rPr lang="en-US" altLang="zh-CN" dirty="0" smtClean="0"/>
              <a:t>《</a:t>
            </a:r>
            <a:r>
              <a:rPr lang="zh-CN" altLang="en-US" dirty="0" smtClean="0"/>
              <a:t>王位继承法</a:t>
            </a:r>
            <a:r>
              <a:rPr lang="en-US" altLang="zh-CN" dirty="0" smtClean="0"/>
              <a:t>》1714</a:t>
            </a:r>
            <a:r>
              <a:rPr lang="zh-CN" altLang="en-US" dirty="0" smtClean="0"/>
              <a:t>年，安妮女王驾崩，无嗣。英国议会为了防止天主教教徒继位，选出詹姆斯二世之父詹姆斯一世的外孙女索菲亚</a:t>
            </a:r>
            <a:r>
              <a:rPr lang="en-US" altLang="zh-CN" dirty="0" smtClean="0"/>
              <a:t>,</a:t>
            </a:r>
            <a:r>
              <a:rPr lang="zh-CN" altLang="en-US" dirty="0" smtClean="0"/>
              <a:t>而索菲娅又以 </a:t>
            </a:r>
            <a:r>
              <a:rPr lang="en-US" altLang="zh-CN" dirty="0" smtClean="0"/>
              <a:t>84 </a:t>
            </a:r>
            <a:r>
              <a:rPr lang="zh-CN" altLang="en-US" dirty="0" smtClean="0"/>
              <a:t>岁高龄早已去世，英国王冠就自然落到索菲娅的儿子乔治</a:t>
            </a:r>
            <a:r>
              <a:rPr lang="en-US" altLang="zh-CN" dirty="0" smtClean="0"/>
              <a:t>·</a:t>
            </a:r>
            <a:r>
              <a:rPr lang="zh-CN" altLang="en-US" dirty="0" smtClean="0"/>
              <a:t>路德维格头上称乔治一世。英国斯图亚特王朝结束，汉诺威王朝开始。</a:t>
            </a:r>
            <a:endParaRPr lang="en-US" altLang="zh-CN" dirty="0" smtClean="0"/>
          </a:p>
          <a:p>
            <a:endParaRPr lang="en-US" altLang="zh-CN" dirty="0" smtClean="0"/>
          </a:p>
          <a:p>
            <a:r>
              <a:rPr lang="zh-CN" altLang="en-US" dirty="0" smtClean="0"/>
              <a:t>乔治一世，不懂英文，不暗政务</a:t>
            </a:r>
            <a:endParaRPr lang="en-US" altLang="zh-CN" dirty="0" smtClean="0"/>
          </a:p>
          <a:p>
            <a:r>
              <a:rPr lang="zh-CN" altLang="en-US" dirty="0" smtClean="0"/>
              <a:t>乔治二世，穷兵黩武，不务正业，不在英国，</a:t>
            </a:r>
            <a:r>
              <a:rPr lang="zh-CN" altLang="en-US" sz="1200" b="0" i="0" kern="1200" dirty="0" smtClean="0">
                <a:solidFill>
                  <a:schemeClr val="tx1"/>
                </a:solidFill>
                <a:effectLst/>
                <a:latin typeface="+mn-lt"/>
                <a:ea typeface="+mn-ea"/>
                <a:cs typeface="+mn-cs"/>
              </a:rPr>
              <a:t>治二世多年来患有便秘，</a:t>
            </a:r>
            <a:r>
              <a:rPr lang="en-US" altLang="zh-CN" sz="1200" b="0" i="0" kern="1200" dirty="0" smtClean="0">
                <a:solidFill>
                  <a:schemeClr val="tx1"/>
                </a:solidFill>
                <a:effectLst/>
                <a:latin typeface="+mn-lt"/>
                <a:ea typeface="+mn-ea"/>
                <a:cs typeface="+mn-cs"/>
              </a:rPr>
              <a:t>1760 </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25 </a:t>
            </a:r>
            <a:r>
              <a:rPr lang="zh-CN" altLang="en-US" sz="1200" b="0" i="0" kern="1200" dirty="0" smtClean="0">
                <a:solidFill>
                  <a:schemeClr val="tx1"/>
                </a:solidFill>
                <a:effectLst/>
                <a:latin typeface="+mn-lt"/>
                <a:ea typeface="+mn-ea"/>
                <a:cs typeface="+mn-cs"/>
              </a:rPr>
              <a:t>日清晨，他大便时用力太猛，死在马桶上。</a:t>
            </a:r>
            <a:endParaRPr lang="en-US" altLang="zh-CN" dirty="0" smtClean="0"/>
          </a:p>
          <a:p>
            <a:r>
              <a:rPr lang="zh-CN" altLang="en-US" dirty="0" smtClean="0"/>
              <a:t>乔治三世，身体有病，神经病，在位</a:t>
            </a:r>
            <a:r>
              <a:rPr lang="en-US" altLang="zh-CN" dirty="0" smtClean="0"/>
              <a:t>59</a:t>
            </a:r>
            <a:r>
              <a:rPr lang="zh-CN" altLang="en-US" dirty="0" smtClean="0"/>
              <a:t>年</a:t>
            </a:r>
            <a:endParaRPr lang="en-US" altLang="zh-CN" dirty="0" smtClean="0"/>
          </a:p>
          <a:p>
            <a:endParaRPr lang="en-US" altLang="zh-CN" dirty="0" smtClean="0"/>
          </a:p>
          <a:p>
            <a:r>
              <a:rPr lang="zh-CN" altLang="en-US" dirty="0" smtClean="0"/>
              <a:t>英国宪法是在漫长的历史发展过程逐步积累而成，从形式上看它她是英国历史不同时期颁布的宪法性的成文法律，和由政治实践所开创的宪法惯例，以及通过历史积淀形成的宪法的习惯混合而成，而且成文的部分从总体上说不成文部分所占的比重远远要大于成文部分，用恩格斯的话说，英国的宪法是历史发展起来的，总之，英国没有一个称作宪法的单独法律文件。</a:t>
            </a:r>
            <a:endParaRPr lang="en-US" altLang="zh-CN" dirty="0" smtClean="0"/>
          </a:p>
          <a:p>
            <a:endParaRPr lang="en-US" altLang="zh-CN" dirty="0" smtClean="0"/>
          </a:p>
          <a:p>
            <a:r>
              <a:rPr lang="zh-CN" altLang="en-US" dirty="0" smtClean="0"/>
              <a:t>根据君主的实际权力和地位在各国的差异很大，君主立宪制形式上分成，二元制和议会制两种，前者如，从明治维新到第二次世界大战时的日本，后者如现在的英国。</a:t>
            </a:r>
          </a:p>
          <a:p>
            <a:endParaRPr lang="zh-CN" altLang="en-US" dirty="0"/>
          </a:p>
        </p:txBody>
      </p:sp>
      <p:sp>
        <p:nvSpPr>
          <p:cNvPr id="4" name="灯片编号占位符 3"/>
          <p:cNvSpPr>
            <a:spLocks noGrp="1"/>
          </p:cNvSpPr>
          <p:nvPr>
            <p:ph type="sldNum" sz="quarter" idx="10"/>
          </p:nvPr>
        </p:nvSpPr>
        <p:spPr/>
        <p:txBody>
          <a:bodyPr/>
          <a:lstStyle/>
          <a:p>
            <a:fld id="{9F7C74E1-2E6C-49DB-94DC-9D8B4B860318}" type="slidenum">
              <a:rPr lang="zh-CN" altLang="en-US" smtClean="0"/>
              <a:pPr/>
              <a:t>12</a:t>
            </a:fld>
            <a:endParaRPr lang="zh-CN" altLang="en-US"/>
          </a:p>
        </p:txBody>
      </p:sp>
    </p:spTree>
    <p:extLst>
      <p:ext uri="{BB962C8B-B14F-4D97-AF65-F5344CB8AC3E}">
        <p14:creationId xmlns:p14="http://schemas.microsoft.com/office/powerpoint/2010/main" xmlns="" val="18166578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BEBA8EAE-BF5A-486C-A8C5-ECC9F3942E4B}">
                <a14:imgProps xmlns:a14="http://schemas.microsoft.com/office/drawing/2010/main" xmlns="">
                  <a14:imgLayer r:embed="rId3">
                    <a14:imgEffect>
                      <a14:artisticLineDrawing/>
                    </a14:imgEffect>
                  </a14:imgLayer>
                </a14:imgProps>
              </a:ext>
              <a:ext uri="{28A0092B-C50C-407E-A947-70E740481C1C}">
                <a14:useLocalDpi xmlns:a14="http://schemas.microsoft.com/office/drawing/2010/main" xmlns="" val="0"/>
              </a:ext>
            </a:extLst>
          </a:blip>
          <a:stretch>
            <a:fillRect/>
          </a:stretch>
        </p:blipFill>
        <p:spPr>
          <a:xfrm>
            <a:off x="3582919" y="932161"/>
            <a:ext cx="5026162" cy="5068834"/>
          </a:xfrm>
          <a:prstGeom prst="rect">
            <a:avLst/>
          </a:prstGeom>
          <a:effectLst>
            <a:outerShdw blurRad="152400" dist="317500" dir="5400000" sx="90000" sy="-19000" rotWithShape="0">
              <a:prstClr val="black">
                <a:alpha val="15000"/>
              </a:prstClr>
            </a:outerShdw>
            <a:reflection blurRad="6350" stA="44000" endPos="55000" dir="5400000" sy="-100000" algn="bl" rotWithShape="0"/>
          </a:effectLst>
        </p:spPr>
      </p:pic>
      <p:sp>
        <p:nvSpPr>
          <p:cNvPr id="2" name="标题 1"/>
          <p:cNvSpPr>
            <a:spLocks noGrp="1"/>
          </p:cNvSpPr>
          <p:nvPr>
            <p:ph type="ctrTitle"/>
          </p:nvPr>
        </p:nvSpPr>
        <p:spPr>
          <a:xfrm>
            <a:off x="1524000" y="1122363"/>
            <a:ext cx="9144000" cy="2387600"/>
          </a:xfrm>
        </p:spPr>
        <p:txBody>
          <a:bodyPr anchor="ctr">
            <a:normAutofit/>
          </a:bodyPr>
          <a:lstStyle>
            <a:lvl1pPr algn="ctr">
              <a:defRPr sz="6000" b="1">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r">
              <a:buNone/>
              <a:defRPr sz="28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lvl1pPr>
              <a:defRPr lang="zh-CN" altLang="en-US"/>
            </a:lvl1p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89915404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90339158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419328182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BEBA8EAE-BF5A-486C-A8C5-ECC9F3942E4B}">
                <a14:imgProps xmlns:a14="http://schemas.microsoft.com/office/drawing/2010/main" xmlns="">
                  <a14:imgLayer r:embed="rId3">
                    <a14:imgEffect>
                      <a14:artisticLineDrawing/>
                    </a14:imgEffect>
                  </a14:imgLayer>
                </a14:imgProps>
              </a:ext>
              <a:ext uri="{28A0092B-C50C-407E-A947-70E740481C1C}">
                <a14:useLocalDpi xmlns:a14="http://schemas.microsoft.com/office/drawing/2010/main" xmlns="" val="0"/>
              </a:ext>
            </a:extLst>
          </a:blip>
          <a:stretch>
            <a:fillRect/>
          </a:stretch>
        </p:blipFill>
        <p:spPr>
          <a:xfrm>
            <a:off x="3582919" y="932161"/>
            <a:ext cx="5026162" cy="5068834"/>
          </a:xfrm>
          <a:prstGeom prst="rect">
            <a:avLst/>
          </a:prstGeom>
          <a:effectLst>
            <a:outerShdw blurRad="152400" dist="317500" dir="5400000" sx="90000" sy="-19000" rotWithShape="0">
              <a:prstClr val="black">
                <a:alpha val="15000"/>
              </a:prstClr>
            </a:outerShdw>
            <a:reflection blurRad="6350" stA="44000" endPos="55000" dir="5400000" sy="-100000" algn="bl" rotWithShape="0"/>
          </a:effectLst>
        </p:spPr>
      </p:pic>
      <p:sp>
        <p:nvSpPr>
          <p:cNvPr id="2" name="标题 1"/>
          <p:cNvSpPr>
            <a:spLocks noGrp="1"/>
          </p:cNvSpPr>
          <p:nvPr>
            <p:ph type="ctrTitle"/>
          </p:nvPr>
        </p:nvSpPr>
        <p:spPr>
          <a:xfrm>
            <a:off x="1524000" y="1122363"/>
            <a:ext cx="9144000" cy="2387600"/>
          </a:xfrm>
        </p:spPr>
        <p:txBody>
          <a:bodyPr anchor="ctr">
            <a:normAutofit/>
          </a:bodyPr>
          <a:lstStyle>
            <a:lvl1pPr algn="ctr">
              <a:defRPr sz="6000" b="1">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r">
              <a:buNone/>
              <a:defRPr sz="28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lvl1pPr>
              <a:defRPr lang="zh-CN" altLang="en-US"/>
            </a:lvl1p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6929916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solidFill>
                  <a:schemeClr val="bg1"/>
                </a:solidFill>
              </a:defRPr>
            </a:lvl1pPr>
            <a:lvl2pPr>
              <a:defRPr>
                <a:solidFill>
                  <a:schemeClr val="bg1">
                    <a:lumMod val="85000"/>
                  </a:schemeClr>
                </a:solidFill>
                <a:effectLst/>
              </a:defRPr>
            </a:lvl2pPr>
            <a:lvl3pPr>
              <a:defRPr>
                <a:solidFill>
                  <a:schemeClr val="bg1">
                    <a:lumMod val="85000"/>
                  </a:schemeClr>
                </a:solidFill>
                <a:effectLst/>
              </a:defRPr>
            </a:lvl3pPr>
            <a:lvl4pPr>
              <a:defRPr>
                <a:solidFill>
                  <a:schemeClr val="bg1">
                    <a:lumMod val="85000"/>
                  </a:schemeClr>
                </a:solidFill>
                <a:effectLst/>
              </a:defRPr>
            </a:lvl4pPr>
            <a:lvl5pPr>
              <a:defRPr>
                <a:solidFill>
                  <a:schemeClr val="bg1">
                    <a:lumMod val="85000"/>
                  </a:schemeClr>
                </a:solidFill>
                <a:effectLst/>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9"/>
          <p:cNvSpPr>
            <a:spLocks noGrp="1"/>
          </p:cNvSpPr>
          <p:nvPr>
            <p:ph type="title"/>
          </p:nvPr>
        </p:nvSpPr>
        <p:spPr/>
        <p:txBody>
          <a:bodyPr/>
          <a:lstStyle>
            <a:lvl1pPr>
              <a:defRPr>
                <a:solidFill>
                  <a:srgbClr val="FFFF00"/>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xmlns="" val="125519862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8" name="页脚占位符 7"/>
          <p:cNvSpPr>
            <a:spLocks noGrp="1"/>
          </p:cNvSpPr>
          <p:nvPr>
            <p:ph type="ftr" sz="quarter" idx="11"/>
          </p:nvPr>
        </p:nvSpPr>
        <p:spPr/>
        <p:txBody>
          <a:bodyPr/>
          <a:lstStyle>
            <a:lvl1pPr>
              <a:defRPr lang="zh-CN" altLang="en-US"/>
            </a:lvl1pPr>
          </a:lstStyle>
          <a:p>
            <a:endParaRPr lang="zh-CN" altLang="en-US"/>
          </a:p>
        </p:txBody>
      </p:sp>
      <p:sp>
        <p:nvSpPr>
          <p:cNvPr id="9" name="灯片编号占位符 8"/>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652629648"/>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lvl1pPr>
              <a:defRPr b="0" i="0" u="none">
                <a:solidFill>
                  <a:srgbClr val="FFFF00"/>
                </a:solidFill>
                <a:effectLst>
                  <a:outerShdw blurRad="38100" dist="38100" dir="2700000" algn="tl">
                    <a:srgbClr val="000000">
                      <a:alpha val="43137"/>
                    </a:srgbClr>
                  </a:outerShdw>
                </a:effectLst>
              </a:defRPr>
            </a:lvl1pPr>
            <a:lvl2pPr>
              <a:defRPr b="0" i="0" u="none">
                <a:solidFill>
                  <a:srgbClr val="FFFF00"/>
                </a:solidFill>
                <a:effectLst>
                  <a:outerShdw blurRad="38100" dist="38100" dir="2700000" algn="tl">
                    <a:srgbClr val="000000">
                      <a:alpha val="43137"/>
                    </a:srgbClr>
                  </a:outerShdw>
                </a:effectLst>
              </a:defRPr>
            </a:lvl2pPr>
            <a:lvl3pPr>
              <a:defRPr b="0" i="0" u="none">
                <a:solidFill>
                  <a:srgbClr val="FFFF00"/>
                </a:solidFill>
                <a:effectLst>
                  <a:outerShdw blurRad="38100" dist="38100" dir="2700000" algn="tl">
                    <a:srgbClr val="000000">
                      <a:alpha val="43137"/>
                    </a:srgbClr>
                  </a:outerShdw>
                </a:effectLst>
              </a:defRPr>
            </a:lvl3pPr>
            <a:lvl4pPr>
              <a:defRPr b="0" i="0" u="none">
                <a:solidFill>
                  <a:srgbClr val="FFFF00"/>
                </a:solidFill>
                <a:effectLst>
                  <a:outerShdw blurRad="38100" dist="38100" dir="2700000" algn="tl">
                    <a:srgbClr val="000000">
                      <a:alpha val="43137"/>
                    </a:srgbClr>
                  </a:outerShdw>
                </a:effectLst>
              </a:defRPr>
            </a:lvl4pPr>
            <a:lvl5pPr>
              <a:defRPr b="0" i="0" u="none">
                <a:solidFill>
                  <a:srgbClr val="FFFF00"/>
                </a:solidFill>
                <a:effectLst>
                  <a:outerShdw blurRad="38100" dist="38100" dir="2700000" algn="tl">
                    <a:srgbClr val="000000">
                      <a:alpha val="43137"/>
                    </a:srgbClr>
                  </a:outerShdw>
                </a:effectLst>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72204911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822798202"/>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4" name="页脚占位符 3"/>
          <p:cNvSpPr>
            <a:spLocks noGrp="1"/>
          </p:cNvSpPr>
          <p:nvPr>
            <p:ph type="ftr" sz="quarter" idx="11"/>
          </p:nvPr>
        </p:nvSpPr>
        <p:spPr/>
        <p:txBody>
          <a:bodyPr/>
          <a:lstStyle>
            <a:lvl1pPr>
              <a:defRPr lang="zh-CN" altLang="en-US"/>
            </a:lvl1pPr>
          </a:lstStyle>
          <a:p>
            <a:endParaRPr lang="zh-CN" altLang="en-US"/>
          </a:p>
        </p:txBody>
      </p:sp>
      <p:sp>
        <p:nvSpPr>
          <p:cNvPr id="5" name="灯片编号占位符 4"/>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09496887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406002533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42673702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2pPr>
              <a:defRPr>
                <a:solidFill>
                  <a:srgbClr val="FFC000"/>
                </a:solidFill>
              </a:defRPr>
            </a:lvl2pPr>
            <a:lvl4pPr>
              <a:defRPr>
                <a:solidFill>
                  <a:srgbClr val="FFC000"/>
                </a:solidFill>
              </a:defRPr>
            </a:lvl4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8879209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844698771"/>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97886440"/>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963714752"/>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8" name="日期占位符 27"/>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17" name="页脚占位符 16"/>
          <p:cNvSpPr>
            <a:spLocks noGrp="1"/>
          </p:cNvSpPr>
          <p:nvPr>
            <p:ph type="ftr" sz="quarter" idx="11"/>
          </p:nvPr>
        </p:nvSpPr>
        <p:spPr/>
        <p:txBody>
          <a:bodyPr/>
          <a:lstStyle>
            <a:extLst/>
          </a:lstStyle>
          <a:p>
            <a:endParaRPr lang="zh-CN" altLang="en-US"/>
          </a:p>
        </p:txBody>
      </p:sp>
      <p:sp>
        <p:nvSpPr>
          <p:cNvPr id="29" name="灯片编号占位符 28"/>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
        <p:nvSpPr>
          <p:cNvPr id="32" name="矩形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标题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56" name="矩形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8F6BCBE8-30B0-4476-8762-9236B142003A}" type="datetimeFigureOut">
              <a:rPr lang="en-US" smtClean="0"/>
              <a:pPr/>
              <a:t>11/25/2015</a:t>
            </a:fld>
            <a:endParaRPr lang="en-US" sz="1100" dirty="0">
              <a:solidFill>
                <a:schemeClr val="tx2"/>
              </a:solidFill>
            </a:endParaRPr>
          </a:p>
        </p:txBody>
      </p:sp>
      <p:sp>
        <p:nvSpPr>
          <p:cNvPr id="5" name="页脚占位符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灯片编号占位符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4" name="任意多边形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任意多边形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任意多边形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任意多边形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任意多边形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任意多边形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任意多边形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任意多边形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任意多边形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任意多边形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任意多边形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任意多边形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任意多边形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任意多边形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任意多边形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本占位符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
        <p:nvSpPr>
          <p:cNvPr id="7" name="矩形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zh-CN" altLang="en-US" smtClean="0"/>
              <a:t>单击此处编辑母版标题样式</a:t>
            </a:r>
            <a:endParaRPr kumimoji="0" lang="en-US"/>
          </a:p>
        </p:txBody>
      </p:sp>
      <p:sp>
        <p:nvSpPr>
          <p:cNvPr id="8" name="矩形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12064"/>
            <a:ext cx="10972800" cy="9144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5" name="矩形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673099" y="512064"/>
            <a:ext cx="10363200" cy="914400"/>
          </a:xfrm>
        </p:spPr>
        <p:txBody>
          <a:bodyPr anchor="t"/>
          <a:lstStyle>
            <a:lvl1pPr>
              <a:defRPr sz="400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
        <p:nvSpPr>
          <p:cNvPr id="16" name="矩形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512064"/>
            <a:ext cx="10363200" cy="914400"/>
          </a:xfrm>
        </p:spPr>
        <p:txBody>
          <a:bodyPr/>
          <a:lstStyle>
            <a:lvl1pPr>
              <a:defRPr sz="4000" cap="none" baseline="0"/>
            </a:lvl1pPr>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8" name="页脚占位符 7"/>
          <p:cNvSpPr>
            <a:spLocks noGrp="1"/>
          </p:cNvSpPr>
          <p:nvPr>
            <p:ph type="ftr" sz="quarter" idx="11"/>
          </p:nvPr>
        </p:nvSpPr>
        <p:spPr/>
        <p:txBody>
          <a:bodyPr/>
          <a:lstStyle>
            <a:lvl1pPr>
              <a:defRPr lang="zh-CN" altLang="en-US"/>
            </a:lvl1pPr>
          </a:lstStyle>
          <a:p>
            <a:endParaRPr lang="zh-CN" altLang="en-US"/>
          </a:p>
        </p:txBody>
      </p:sp>
      <p:sp>
        <p:nvSpPr>
          <p:cNvPr id="9" name="灯片编号占位符 8"/>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597672430"/>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10972800" cy="1162050"/>
          </a:xfrm>
        </p:spPr>
        <p:txBody>
          <a:bodyPr anchor="ctr"/>
          <a:lstStyle>
            <a:lvl1pPr algn="l">
              <a:buNone/>
              <a:defRPr sz="3600" b="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接连接符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组合 9"/>
          <p:cNvGrpSpPr/>
          <p:nvPr/>
        </p:nvGrpSpPr>
        <p:grpSpPr>
          <a:xfrm rot="5400000">
            <a:off x="11374903" y="1197789"/>
            <a:ext cx="132763" cy="171288"/>
            <a:chOff x="6668087" y="1297746"/>
            <a:chExt cx="161840" cy="156602"/>
          </a:xfrm>
        </p:grpSpPr>
        <p:cxnSp>
          <p:nvCxnSpPr>
            <p:cNvPr id="15" name="直接连接符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标题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zh-CN" altLang="en-US" smtClean="0"/>
              <a:t>单击图标添加图片</a:t>
            </a:r>
            <a:endParaRPr kumimoji="0" lang="en-US"/>
          </a:p>
        </p:txBody>
      </p:sp>
      <p:sp>
        <p:nvSpPr>
          <p:cNvPr id="4" name="文本占位符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grpSp>
        <p:nvGrpSpPr>
          <p:cNvPr id="14" name="组合 13"/>
          <p:cNvGrpSpPr/>
          <p:nvPr/>
        </p:nvGrpSpPr>
        <p:grpSpPr>
          <a:xfrm rot="5400000">
            <a:off x="11578103" y="1350189"/>
            <a:ext cx="132763" cy="171288"/>
            <a:chOff x="6668087" y="1297746"/>
            <a:chExt cx="161840" cy="156602"/>
          </a:xfrm>
        </p:grpSpPr>
        <p:cxnSp>
          <p:nvCxnSpPr>
            <p:cNvPr id="11" name="直接连接符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组合 17"/>
          <p:cNvGrpSpPr/>
          <p:nvPr/>
        </p:nvGrpSpPr>
        <p:grpSpPr>
          <a:xfrm rot="5400000">
            <a:off x="11115579" y="1453352"/>
            <a:ext cx="132763" cy="171288"/>
            <a:chOff x="6668087" y="1297746"/>
            <a:chExt cx="161840" cy="156602"/>
          </a:xfrm>
        </p:grpSpPr>
        <p:cxnSp>
          <p:nvCxnSpPr>
            <p:cNvPr id="19" name="直接连接符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占位符 4"/>
          <p:cNvSpPr>
            <a:spLocks noGrp="1"/>
          </p:cNvSpPr>
          <p:nvPr>
            <p:ph type="dt" sz="half" idx="10"/>
          </p:nvPr>
        </p:nvSpPr>
        <p:spPr>
          <a:xfrm>
            <a:off x="8636000" y="55499"/>
            <a:ext cx="2844800" cy="365125"/>
          </a:xfrm>
        </p:spPr>
        <p:txBody>
          <a:bodyPr/>
          <a:lstStyle>
            <a:extLst/>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a:xfrm>
            <a:off x="1219200" y="55499"/>
            <a:ext cx="7416800" cy="365125"/>
          </a:xfrm>
        </p:spPr>
        <p:txBody>
          <a:bodyPr/>
          <a:lstStyle>
            <a:extLst/>
          </a:lstStyle>
          <a:p>
            <a:endParaRPr lang="zh-CN" altLang="en-US"/>
          </a:p>
        </p:txBody>
      </p:sp>
      <p:sp>
        <p:nvSpPr>
          <p:cNvPr id="7" name="灯片编号占位符 6"/>
          <p:cNvSpPr>
            <a:spLocks noGrp="1"/>
          </p:cNvSpPr>
          <p:nvPr>
            <p:ph type="sldNum" sz="quarter" idx="12"/>
          </p:nvPr>
        </p:nvSpPr>
        <p:spPr>
          <a:xfrm>
            <a:off x="11480800" y="55499"/>
            <a:ext cx="609600" cy="365125"/>
          </a:xfrm>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641600" cy="5851525"/>
          </a:xfrm>
        </p:spPr>
        <p:txBody>
          <a:bodyPr vert="eaVert" anchor="ct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812800" y="274640"/>
            <a:ext cx="78232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E5269AD3-37B2-4D1F-8A2C-74EFFD339F30}"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00739931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193978244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4" name="页脚占位符 3"/>
          <p:cNvSpPr>
            <a:spLocks noGrp="1"/>
          </p:cNvSpPr>
          <p:nvPr>
            <p:ph type="ftr" sz="quarter" idx="11"/>
          </p:nvPr>
        </p:nvSpPr>
        <p:spPr/>
        <p:txBody>
          <a:bodyPr/>
          <a:lstStyle>
            <a:lvl1pPr>
              <a:defRPr lang="zh-CN" altLang="en-US"/>
            </a:lvl1pPr>
          </a:lstStyle>
          <a:p>
            <a:endParaRPr lang="zh-CN" altLang="en-US"/>
          </a:p>
        </p:txBody>
      </p:sp>
      <p:sp>
        <p:nvSpPr>
          <p:cNvPr id="5" name="灯片编号占位符 4"/>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17866596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41914529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25776329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22BDE9-D42D-4D83-95CF-ED69BD78D2E6}" type="datetimeFigureOut">
              <a:rPr lang="zh-CN" altLang="en-US" smtClean="0"/>
              <a:pPr/>
              <a:t>2015-11-25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273848553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zh-CN" altLang="en-US"/>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887884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5400" b="1" kern="12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D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D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2BDE9-D42D-4D83-95CF-ED69BD78D2E6}" type="datetimeFigureOut">
              <a:rPr lang="zh-CN" altLang="en-US" smtClean="0"/>
              <a:pPr/>
              <a:t>2015-11-25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zh-CN" altLang="en-US"/>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9AD3-37B2-4D1F-8A2C-74EFFD339F30}" type="slidenum">
              <a:rPr lang="zh-CN" altLang="en-US" smtClean="0"/>
              <a:pPr/>
              <a:t>‹#›</a:t>
            </a:fld>
            <a:endParaRPr lang="zh-CN" altLang="en-US"/>
          </a:p>
        </p:txBody>
      </p:sp>
    </p:spTree>
    <p:extLst>
      <p:ext uri="{BB962C8B-B14F-4D97-AF65-F5344CB8AC3E}">
        <p14:creationId xmlns:p14="http://schemas.microsoft.com/office/powerpoint/2010/main" xmlns="" val="35451117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5400" b="1" kern="120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矩形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矩形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矩形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标题占位符 21"/>
          <p:cNvSpPr>
            <a:spLocks noGrp="1"/>
          </p:cNvSpPr>
          <p:nvPr>
            <p:ph type="title"/>
          </p:nvPr>
        </p:nvSpPr>
        <p:spPr>
          <a:xfrm>
            <a:off x="1219200" y="512064"/>
            <a:ext cx="10363200" cy="914400"/>
          </a:xfrm>
          <a:prstGeom prst="rect">
            <a:avLst/>
          </a:prstGeom>
        </p:spPr>
        <p:txBody>
          <a:bodyPr vert="horz" anchor="t">
            <a:noAutofit/>
          </a:bodyPr>
          <a:lstStyle>
            <a:extLst/>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219200" y="1783560"/>
            <a:ext cx="10363200" cy="4572000"/>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B222BDE9-D42D-4D83-95CF-ED69BD78D2E6}" type="datetimeFigureOut">
              <a:rPr lang="zh-CN" altLang="en-US" smtClean="0"/>
              <a:pPr/>
              <a:t>2015-11-25</a:t>
            </a:fld>
            <a:endParaRPr lang="zh-CN" altLang="en-US"/>
          </a:p>
        </p:txBody>
      </p:sp>
      <p:sp>
        <p:nvSpPr>
          <p:cNvPr id="3" name="页脚占位符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zh-CN" altLang="en-US"/>
          </a:p>
        </p:txBody>
      </p:sp>
      <p:sp>
        <p:nvSpPr>
          <p:cNvPr id="23" name="灯片编号占位符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E5269AD3-37B2-4D1F-8A2C-74EFFD339F30}"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6.xml"/><Relationship Id="rId1" Type="http://schemas.openxmlformats.org/officeDocument/2006/relationships/video" Target="file:///E:\zhouwh\balihehui.M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第四单元 内忧外患和中华民族的兴起</a:t>
            </a:r>
            <a:endParaRPr lang="zh-CN" altLang="en-US" dirty="0"/>
          </a:p>
        </p:txBody>
      </p:sp>
      <p:sp>
        <p:nvSpPr>
          <p:cNvPr id="3" name="副标题 2"/>
          <p:cNvSpPr>
            <a:spLocks noGrp="1"/>
          </p:cNvSpPr>
          <p:nvPr>
            <p:ph type="subTitle" idx="1"/>
          </p:nvPr>
        </p:nvSpPr>
        <p:spPr/>
        <p:txBody>
          <a:bodyPr/>
          <a:lstStyle/>
          <a:p>
            <a:r>
              <a:rPr lang="zh-CN" altLang="en-US" dirty="0" smtClean="0"/>
              <a:t>第</a:t>
            </a:r>
            <a:r>
              <a:rPr lang="en-US" altLang="zh-CN" dirty="0" smtClean="0"/>
              <a:t>16</a:t>
            </a:r>
            <a:r>
              <a:rPr lang="zh-CN" altLang="en-US" dirty="0" smtClean="0"/>
              <a:t>课 五四爱国运动</a:t>
            </a:r>
            <a:endParaRPr lang="en-US" altLang="zh-CN" dirty="0" smtClean="0"/>
          </a:p>
        </p:txBody>
      </p:sp>
    </p:spTree>
    <p:extLst>
      <p:ext uri="{BB962C8B-B14F-4D97-AF65-F5344CB8AC3E}">
        <p14:creationId xmlns:p14="http://schemas.microsoft.com/office/powerpoint/2010/main" xmlns="" val="17606057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逮捕进步学生</a:t>
            </a:r>
            <a:endParaRPr lang="zh-CN" alt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38200" y="1600200"/>
            <a:ext cx="10617200" cy="4470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334264"/>
            <a:ext cx="10591800" cy="914400"/>
          </a:xfrm>
        </p:spPr>
        <p:txBody>
          <a:bodyPr/>
          <a:lstStyle/>
          <a:p>
            <a:r>
              <a:rPr lang="zh-CN" altLang="en-US" dirty="0" smtClean="0"/>
              <a:t>学生罢课、工人罢工、商人罢市的“三罢”斗争</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6" name="Picture 2" descr="C:\Documents and Settings\Administrator\桌面\u=2097960944,2910043252&amp;fm=21&amp;gp=0.jpg"/>
          <p:cNvPicPr>
            <a:picLocks noChangeAspect="1" noChangeArrowheads="1"/>
          </p:cNvPicPr>
          <p:nvPr/>
        </p:nvPicPr>
        <p:blipFill>
          <a:blip r:embed="rId2"/>
          <a:srcRect/>
          <a:stretch>
            <a:fillRect/>
          </a:stretch>
        </p:blipFill>
        <p:spPr bwMode="auto">
          <a:xfrm>
            <a:off x="558800" y="1270000"/>
            <a:ext cx="6070600" cy="5207000"/>
          </a:xfrm>
          <a:prstGeom prst="rect">
            <a:avLst/>
          </a:prstGeom>
          <a:noFill/>
        </p:spPr>
      </p:pic>
      <p:pic>
        <p:nvPicPr>
          <p:cNvPr id="1027" name="Picture 3" descr="C:\Documents and Settings\Administrator\桌面\u=1481301774,3682878485&amp;fm=21&amp;gp=0.jpg"/>
          <p:cNvPicPr>
            <a:picLocks noChangeAspect="1" noChangeArrowheads="1"/>
          </p:cNvPicPr>
          <p:nvPr/>
        </p:nvPicPr>
        <p:blipFill>
          <a:blip r:embed="rId3"/>
          <a:srcRect/>
          <a:stretch>
            <a:fillRect/>
          </a:stretch>
        </p:blipFill>
        <p:spPr bwMode="auto">
          <a:xfrm>
            <a:off x="6629400" y="1295400"/>
            <a:ext cx="5562600" cy="5156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lvl="0"/>
            <a:endParaRPr lang="zh-CN" altLang="en-US" dirty="0"/>
          </a:p>
        </p:txBody>
      </p:sp>
      <p:sp>
        <p:nvSpPr>
          <p:cNvPr id="2" name="内容占位符 1"/>
          <p:cNvSpPr>
            <a:spLocks noGrp="1"/>
          </p:cNvSpPr>
          <p:nvPr>
            <p:ph idx="1"/>
          </p:nvPr>
        </p:nvSpPr>
        <p:spPr>
          <a:xfrm>
            <a:off x="1219200" y="2260600"/>
            <a:ext cx="10363200" cy="4094960"/>
          </a:xfrm>
        </p:spPr>
        <p:txBody>
          <a:bodyPr>
            <a:normAutofit/>
          </a:bodyPr>
          <a:lstStyle/>
          <a:p>
            <a:r>
              <a:rPr lang="zh-CN" altLang="en-US" dirty="0" smtClean="0"/>
              <a:t>结果：初步</a:t>
            </a:r>
            <a:r>
              <a:rPr lang="zh-CN" altLang="en-US" dirty="0" smtClean="0"/>
              <a:t>胜利</a:t>
            </a:r>
            <a:endParaRPr lang="en-US" altLang="zh-CN" dirty="0" smtClean="0"/>
          </a:p>
          <a:p>
            <a:r>
              <a:rPr lang="en-US" altLang="zh-CN" dirty="0" smtClean="0"/>
              <a:t>  1</a:t>
            </a:r>
            <a:r>
              <a:rPr lang="zh-CN" altLang="en-US" dirty="0" smtClean="0"/>
              <a:t>、拒绝在巴黎和会上签字</a:t>
            </a:r>
            <a:endParaRPr lang="en-US" altLang="zh-CN" dirty="0" smtClean="0"/>
          </a:p>
          <a:p>
            <a:r>
              <a:rPr lang="en-US" altLang="zh-CN" dirty="0" smtClean="0"/>
              <a:t>  2</a:t>
            </a:r>
            <a:r>
              <a:rPr lang="zh-CN" altLang="en-US" dirty="0" smtClean="0"/>
              <a:t>、罢免曹汝霖、章宗祥、陆宗舆的职务</a:t>
            </a:r>
            <a:endParaRPr lang="en-US" altLang="zh-CN" dirty="0" smtClean="0"/>
          </a:p>
          <a:p>
            <a:r>
              <a:rPr lang="en-US" altLang="zh-CN" dirty="0" smtClean="0"/>
              <a:t>  3</a:t>
            </a:r>
            <a:r>
              <a:rPr lang="zh-CN" altLang="en-US" dirty="0" smtClean="0"/>
              <a:t>、释放被捕学生</a:t>
            </a:r>
            <a:endParaRPr lang="en-US" altLang="zh-CN" dirty="0" smtClean="0"/>
          </a:p>
        </p:txBody>
      </p:sp>
    </p:spTree>
    <p:extLst>
      <p:ext uri="{BB962C8B-B14F-4D97-AF65-F5344CB8AC3E}">
        <p14:creationId xmlns:p14="http://schemas.microsoft.com/office/powerpoint/2010/main" xmlns="" val="2075099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4000" dirty="0" smtClean="0"/>
              <a:t>中国代表团顾维钧在巴黎</a:t>
            </a:r>
            <a:r>
              <a:rPr lang="zh-CN" altLang="en-US" sz="4000" dirty="0" smtClean="0"/>
              <a:t>和会上拒绝签字的场景</a:t>
            </a:r>
            <a:endParaRPr lang="zh-CN" altLang="en-US" sz="4000" dirty="0"/>
          </a:p>
        </p:txBody>
      </p:sp>
      <p:pic>
        <p:nvPicPr>
          <p:cNvPr id="8" name="balihehui.MPG">
            <a:hlinkClick r:id="" action="ppaction://media"/>
          </p:cNvPr>
          <p:cNvPicPr>
            <a:picLocks noGrp="1" noRot="1" noChangeAspect="1" noChangeArrowheads="1"/>
          </p:cNvPicPr>
          <p:nvPr>
            <p:ph sz="half" idx="1"/>
            <a:videoFile r:link="rId1"/>
          </p:nvPr>
        </p:nvPicPr>
        <p:blipFill>
          <a:blip r:embed="rId3" cstate="print"/>
          <a:stretch>
            <a:fillRect/>
          </a:stretch>
        </p:blipFill>
        <p:spPr bwMode="auto">
          <a:xfrm>
            <a:off x="482600" y="1371600"/>
            <a:ext cx="6883400" cy="5181600"/>
          </a:xfrm>
          <a:prstGeom prst="rect">
            <a:avLst/>
          </a:prstGeom>
          <a:noFill/>
        </p:spPr>
      </p:pic>
      <p:sp>
        <p:nvSpPr>
          <p:cNvPr id="7" name="内容占位符 6"/>
          <p:cNvSpPr>
            <a:spLocks noGrp="1"/>
          </p:cNvSpPr>
          <p:nvPr>
            <p:ph sz="half" idx="2"/>
          </p:nvPr>
        </p:nvSpPr>
        <p:spPr>
          <a:xfrm>
            <a:off x="7340601" y="1498600"/>
            <a:ext cx="4251324" cy="4797865"/>
          </a:xfrm>
        </p:spPr>
        <p:txBody>
          <a:bodyPr>
            <a:normAutofit fontScale="85000" lnSpcReduction="20000"/>
          </a:bodyPr>
          <a:lstStyle/>
          <a:p>
            <a:r>
              <a:rPr lang="zh-CN" altLang="en-US" dirty="0" smtClean="0"/>
              <a:t>尊敬的主席阁下，尊敬的各位代表，我，我，我很失望，最高委员会无视中国人民的存在，出卖了作为战胜国的中国，我很愤怒，我很愤怒，你们凭什么，凭什么把中国的山东省送给日本人，中国人已经做到了仁至义尽，我想问问，这样一份丧权辱国的协约，谁能接受？！所以，我们拒绝签字，请你们记住，请你们记住，中国人永远不会忘记这沉痛的一天！   </a:t>
            </a:r>
            <a:endParaRPr lang="zh-CN" altLang="en-US" dirty="0"/>
          </a:p>
        </p:txBody>
      </p:sp>
    </p:spTree>
    <p:extLst>
      <p:ext uri="{BB962C8B-B14F-4D97-AF65-F5344CB8AC3E}">
        <p14:creationId xmlns:p14="http://schemas.microsoft.com/office/powerpoint/2010/main" xmlns="" val="182651850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43000" y="943864"/>
            <a:ext cx="10363200" cy="914400"/>
          </a:xfrm>
        </p:spPr>
        <p:txBody>
          <a:bodyPr/>
          <a:lstStyle/>
          <a:p>
            <a:r>
              <a:rPr lang="zh-CN" altLang="en-US" dirty="0" smtClean="0"/>
              <a:t>三、五四运动的意义及精神</a:t>
            </a:r>
            <a:endParaRPr lang="zh-CN" altLang="en-US" dirty="0"/>
          </a:p>
        </p:txBody>
      </p:sp>
      <p:sp>
        <p:nvSpPr>
          <p:cNvPr id="2" name="内容占位符 1"/>
          <p:cNvSpPr>
            <a:spLocks noGrp="1"/>
          </p:cNvSpPr>
          <p:nvPr>
            <p:ph idx="1"/>
          </p:nvPr>
        </p:nvSpPr>
        <p:spPr>
          <a:xfrm>
            <a:off x="1219200" y="2336800"/>
            <a:ext cx="10363200" cy="4018760"/>
          </a:xfrm>
        </p:spPr>
        <p:txBody>
          <a:bodyPr/>
          <a:lstStyle/>
          <a:p>
            <a:r>
              <a:rPr lang="en-US" altLang="zh-CN" dirty="0" smtClean="0"/>
              <a:t>1</a:t>
            </a:r>
            <a:r>
              <a:rPr lang="zh-CN" altLang="en-US" dirty="0" smtClean="0"/>
              <a:t>、性质：伟大的反帝爱国</a:t>
            </a:r>
            <a:r>
              <a:rPr lang="zh-CN" altLang="en-US" dirty="0" smtClean="0"/>
              <a:t>运动</a:t>
            </a:r>
            <a:endParaRPr lang="en-US" altLang="zh-CN" dirty="0" smtClean="0"/>
          </a:p>
          <a:p>
            <a:pPr>
              <a:buNone/>
            </a:pPr>
            <a:endParaRPr lang="en-US" altLang="zh-CN" dirty="0" smtClean="0"/>
          </a:p>
          <a:p>
            <a:r>
              <a:rPr lang="en-US" altLang="zh-CN" dirty="0" smtClean="0"/>
              <a:t>2</a:t>
            </a:r>
            <a:r>
              <a:rPr lang="zh-CN" altLang="en-US" dirty="0" smtClean="0"/>
              <a:t>、精神：</a:t>
            </a:r>
            <a:r>
              <a:rPr lang="zh-CN" altLang="en-US" dirty="0" smtClean="0"/>
              <a:t>爱国救亡、民主科学、</a:t>
            </a:r>
            <a:r>
              <a:rPr lang="zh-CN" altLang="en-US" dirty="0" smtClean="0"/>
              <a:t>文化</a:t>
            </a:r>
            <a:r>
              <a:rPr lang="zh-CN" altLang="en-US" dirty="0" smtClean="0"/>
              <a:t>启蒙</a:t>
            </a:r>
            <a:endParaRPr lang="en-US" altLang="zh-CN" dirty="0" smtClean="0"/>
          </a:p>
          <a:p>
            <a:pPr>
              <a:buNone/>
            </a:pPr>
            <a:endParaRPr lang="en-US" altLang="zh-CN" dirty="0" smtClean="0"/>
          </a:p>
          <a:p>
            <a:r>
              <a:rPr lang="en-US" altLang="zh-CN" dirty="0" smtClean="0"/>
              <a:t>3</a:t>
            </a:r>
            <a:r>
              <a:rPr lang="zh-CN" altLang="en-US" dirty="0" smtClean="0"/>
              <a:t>、历史地位：新民主主义的</a:t>
            </a:r>
            <a:r>
              <a:rPr lang="zh-CN" altLang="en-US" dirty="0" smtClean="0"/>
              <a:t>开端，是中国从旧民主主义革       命发展到新民主主义革命的转折点。</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意义</a:t>
            </a:r>
            <a:endParaRPr lang="zh-CN" altLang="en-US" dirty="0"/>
          </a:p>
        </p:txBody>
      </p:sp>
      <p:sp>
        <p:nvSpPr>
          <p:cNvPr id="3" name="内容占位符 2"/>
          <p:cNvSpPr>
            <a:spLocks noGrp="1"/>
          </p:cNvSpPr>
          <p:nvPr>
            <p:ph idx="1"/>
          </p:nvPr>
        </p:nvSpPr>
        <p:spPr/>
        <p:txBody>
          <a:bodyPr/>
          <a:lstStyle/>
          <a:p>
            <a:pPr>
              <a:buFont typeface="Wingdings" pitchFamily="2" charset="2"/>
              <a:buChar char="u"/>
            </a:pPr>
            <a:r>
              <a:rPr lang="zh-CN" altLang="en-US" dirty="0" smtClean="0"/>
              <a:t>是一场伟大的反帝爱国运动</a:t>
            </a:r>
            <a:endParaRPr lang="en-US" altLang="zh-CN" dirty="0" smtClean="0"/>
          </a:p>
          <a:p>
            <a:pPr>
              <a:buFont typeface="Wingdings" pitchFamily="2" charset="2"/>
              <a:buChar char="u"/>
            </a:pPr>
            <a:endParaRPr lang="en-US" altLang="zh-CN" dirty="0" smtClean="0"/>
          </a:p>
          <a:p>
            <a:pPr>
              <a:buFont typeface="Wingdings" pitchFamily="2" charset="2"/>
              <a:buChar char="u"/>
            </a:pPr>
            <a:r>
              <a:rPr lang="zh-CN" altLang="en-US" dirty="0" smtClean="0"/>
              <a:t>是一场伟大的思想解放运动</a:t>
            </a:r>
            <a:endParaRPr lang="en-US" altLang="zh-CN" dirty="0" smtClean="0"/>
          </a:p>
          <a:p>
            <a:pPr>
              <a:buFont typeface="Wingdings" pitchFamily="2" charset="2"/>
              <a:buChar char="u"/>
            </a:pPr>
            <a:endParaRPr lang="en-US" altLang="zh-CN" dirty="0" smtClean="0"/>
          </a:p>
          <a:p>
            <a:pPr>
              <a:buFont typeface="Wingdings" pitchFamily="2" charset="2"/>
              <a:buChar char="u"/>
            </a:pPr>
            <a:r>
              <a:rPr lang="zh-CN" altLang="en-US" dirty="0" smtClean="0"/>
              <a:t>是一场广泛传播民主与科学的新文化运动</a:t>
            </a:r>
            <a:endParaRPr lang="en-US" altLang="zh-CN" dirty="0" smtClean="0"/>
          </a:p>
          <a:p>
            <a:pPr>
              <a:buNone/>
            </a:pPr>
            <a:r>
              <a:rPr lang="en-US" altLang="zh-CN" dirty="0" smtClean="0"/>
              <a:t> </a:t>
            </a:r>
            <a:r>
              <a:rPr lang="en-US" altLang="zh-CN" dirty="0" smtClean="0"/>
              <a:t>      </a:t>
            </a:r>
          </a:p>
          <a:p>
            <a:pPr>
              <a:buNone/>
            </a:pPr>
            <a:r>
              <a:rPr lang="en-US" altLang="zh-CN" dirty="0" smtClean="0"/>
              <a:t> </a:t>
            </a:r>
            <a:r>
              <a:rPr lang="en-US" altLang="zh-CN" dirty="0" smtClean="0"/>
              <a:t>         </a:t>
            </a:r>
            <a:r>
              <a:rPr lang="zh-CN" altLang="en-US" dirty="0" smtClean="0"/>
              <a:t>自此，中国历史翻开了崭新的一页。</a:t>
            </a:r>
            <a:endParaRPr lang="zh-CN"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合作探究</a:t>
            </a:r>
            <a:endParaRPr lang="zh-CN" altLang="en-US" dirty="0"/>
          </a:p>
        </p:txBody>
      </p:sp>
      <p:sp>
        <p:nvSpPr>
          <p:cNvPr id="2" name="内容占位符 1"/>
          <p:cNvSpPr>
            <a:spLocks noGrp="1"/>
          </p:cNvSpPr>
          <p:nvPr>
            <p:ph idx="1"/>
          </p:nvPr>
        </p:nvSpPr>
        <p:spPr/>
        <p:txBody>
          <a:bodyPr/>
          <a:lstStyle/>
          <a:p>
            <a:r>
              <a:rPr lang="zh-CN" altLang="en-US" dirty="0" smtClean="0"/>
              <a:t>五四运动是新民主主义革命的开端，新表现在哪里</a:t>
            </a:r>
            <a:r>
              <a:rPr lang="zh-CN" altLang="en-US" dirty="0" smtClean="0"/>
              <a:t>？</a:t>
            </a:r>
            <a:endParaRPr lang="en-US" altLang="zh-CN" dirty="0" smtClean="0"/>
          </a:p>
          <a:p>
            <a:endParaRPr lang="en-US" altLang="zh-CN" dirty="0" smtClean="0"/>
          </a:p>
          <a:p>
            <a:pPr>
              <a:buNone/>
            </a:pPr>
            <a:endParaRPr lang="en-US" altLang="zh-CN" dirty="0" smtClean="0"/>
          </a:p>
          <a:p>
            <a:r>
              <a:rPr lang="zh-CN" altLang="en-US" dirty="0" smtClean="0"/>
              <a:t>新旧民主主义革命的</a:t>
            </a:r>
            <a:r>
              <a:rPr lang="zh-CN" altLang="en-US" dirty="0" smtClean="0"/>
              <a:t>区别是什么？</a:t>
            </a:r>
            <a:endParaRPr lang="zh-CN"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sp>
        <p:nvSpPr>
          <p:cNvPr id="2" name="内容占位符 1"/>
          <p:cNvSpPr>
            <a:spLocks noGrp="1"/>
          </p:cNvSpPr>
          <p:nvPr>
            <p:ph idx="1"/>
          </p:nvPr>
        </p:nvSpPr>
        <p:spPr/>
        <p:txBody>
          <a:bodyPr/>
          <a:lstStyle/>
          <a:p>
            <a:r>
              <a:rPr lang="zh-CN" altLang="en-US" dirty="0" smtClean="0"/>
              <a:t>新</a:t>
            </a:r>
            <a:r>
              <a:rPr lang="zh-CN" altLang="en-US" dirty="0" smtClean="0"/>
              <a:t>：</a:t>
            </a:r>
            <a:endParaRPr lang="en-US" altLang="zh-CN" dirty="0" smtClean="0"/>
          </a:p>
          <a:p>
            <a:pPr>
              <a:buNone/>
            </a:pPr>
            <a:r>
              <a:rPr lang="en-US" altLang="zh-CN" dirty="0" smtClean="0"/>
              <a:t> </a:t>
            </a:r>
            <a:r>
              <a:rPr lang="en-US" altLang="zh-CN" dirty="0" smtClean="0"/>
              <a:t>     </a:t>
            </a:r>
            <a:r>
              <a:rPr lang="zh-CN" altLang="en-US" dirty="0" smtClean="0"/>
              <a:t>新</a:t>
            </a:r>
            <a:r>
              <a:rPr lang="zh-CN" altLang="en-US" dirty="0" smtClean="0"/>
              <a:t>的领导阶级</a:t>
            </a:r>
            <a:r>
              <a:rPr lang="en-US" altLang="zh-CN" dirty="0" smtClean="0"/>
              <a:t>---</a:t>
            </a:r>
            <a:r>
              <a:rPr lang="zh-CN" altLang="en-US" dirty="0" smtClean="0"/>
              <a:t>工人阶级</a:t>
            </a:r>
            <a:endParaRPr lang="en-US" altLang="zh-CN" dirty="0" smtClean="0"/>
          </a:p>
          <a:p>
            <a:pPr>
              <a:buNone/>
            </a:pPr>
            <a:r>
              <a:rPr lang="en-US" altLang="zh-CN" dirty="0" smtClean="0"/>
              <a:t>      </a:t>
            </a:r>
            <a:r>
              <a:rPr lang="zh-CN" altLang="en-US" dirty="0" smtClean="0"/>
              <a:t>新的指导思想</a:t>
            </a:r>
            <a:r>
              <a:rPr lang="en-US" altLang="zh-CN" dirty="0" smtClean="0"/>
              <a:t>---</a:t>
            </a:r>
            <a:r>
              <a:rPr lang="zh-CN" altLang="en-US" dirty="0" smtClean="0"/>
              <a:t>马克思主义</a:t>
            </a:r>
            <a:endParaRPr lang="en-US" altLang="zh-CN" dirty="0" smtClean="0"/>
          </a:p>
          <a:p>
            <a:pPr>
              <a:buNone/>
            </a:pPr>
            <a:r>
              <a:rPr lang="en-US" altLang="zh-CN" dirty="0" smtClean="0"/>
              <a:t>      </a:t>
            </a:r>
            <a:r>
              <a:rPr lang="zh-CN" altLang="en-US" dirty="0" smtClean="0"/>
              <a:t>新的奋斗目标</a:t>
            </a:r>
            <a:r>
              <a:rPr lang="en-US" altLang="zh-CN" dirty="0" smtClean="0"/>
              <a:t>—-</a:t>
            </a:r>
            <a:r>
              <a:rPr lang="zh-CN" altLang="en-US" dirty="0" smtClean="0"/>
              <a:t>社会主义</a:t>
            </a:r>
            <a:endParaRPr lang="en-US" altLang="zh-CN" dirty="0" smtClean="0"/>
          </a:p>
          <a:p>
            <a:pPr>
              <a:buNone/>
            </a:pPr>
            <a:r>
              <a:rPr lang="en-US" altLang="zh-CN" dirty="0" smtClean="0"/>
              <a:t>      </a:t>
            </a:r>
            <a:r>
              <a:rPr lang="zh-CN" altLang="en-US" dirty="0" smtClean="0"/>
              <a:t>新的群众力量</a:t>
            </a:r>
            <a:r>
              <a:rPr lang="en-US" altLang="zh-CN" dirty="0" smtClean="0"/>
              <a:t>---</a:t>
            </a:r>
            <a:r>
              <a:rPr lang="zh-CN" altLang="en-US" dirty="0" smtClean="0"/>
              <a:t>广泛群众</a:t>
            </a:r>
            <a:endParaRPr lang="zh-CN"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800" dirty="0" smtClean="0"/>
              <a:t>比较旧民主主义革命和新民主主义革命（</a:t>
            </a:r>
            <a:r>
              <a:rPr lang="en-US" altLang="zh-CN" sz="2800" dirty="0" smtClean="0"/>
              <a:t>1840-1919-1949</a:t>
            </a:r>
            <a:r>
              <a:rPr lang="zh-CN" altLang="en-US" sz="2800" dirty="0" smtClean="0"/>
              <a:t>）</a:t>
            </a:r>
            <a:endParaRPr lang="zh-CN" altLang="en-US" sz="2800" dirty="0"/>
          </a:p>
        </p:txBody>
      </p:sp>
      <p:graphicFrame>
        <p:nvGraphicFramePr>
          <p:cNvPr id="4" name="内容占位符 3"/>
          <p:cNvGraphicFramePr>
            <a:graphicFrameLocks noGrp="1"/>
          </p:cNvGraphicFramePr>
          <p:nvPr>
            <p:ph idx="1"/>
          </p:nvPr>
        </p:nvGraphicFramePr>
        <p:xfrm>
          <a:off x="1040524" y="1497725"/>
          <a:ext cx="10026870" cy="3669246"/>
        </p:xfrm>
        <a:graphic>
          <a:graphicData uri="http://schemas.openxmlformats.org/drawingml/2006/table">
            <a:tbl>
              <a:tblPr firstRow="1" bandRow="1">
                <a:tableStyleId>{5C22544A-7EE6-4342-B048-85BDC9FD1C3A}</a:tableStyleId>
              </a:tblPr>
              <a:tblGrid>
                <a:gridCol w="1432410"/>
                <a:gridCol w="1432410"/>
                <a:gridCol w="1432410"/>
                <a:gridCol w="1432410"/>
                <a:gridCol w="1432410"/>
                <a:gridCol w="1432410"/>
                <a:gridCol w="1432410"/>
              </a:tblGrid>
              <a:tr h="901878">
                <a:tc>
                  <a:txBody>
                    <a:bodyPr/>
                    <a:lstStyle/>
                    <a:p>
                      <a:r>
                        <a:rPr lang="zh-CN" altLang="en-US" dirty="0" smtClean="0"/>
                        <a:t>名称</a:t>
                      </a:r>
                      <a:endParaRPr lang="zh-CN" altLang="en-US" dirty="0"/>
                    </a:p>
                  </a:txBody>
                  <a:tcPr/>
                </a:tc>
                <a:tc>
                  <a:txBody>
                    <a:bodyPr/>
                    <a:lstStyle/>
                    <a:p>
                      <a:r>
                        <a:rPr lang="zh-CN" altLang="en-US" dirty="0" smtClean="0"/>
                        <a:t>性质</a:t>
                      </a:r>
                      <a:endParaRPr lang="zh-CN" altLang="en-US" dirty="0"/>
                    </a:p>
                  </a:txBody>
                  <a:tcPr/>
                </a:tc>
                <a:tc>
                  <a:txBody>
                    <a:bodyPr/>
                    <a:lstStyle/>
                    <a:p>
                      <a:r>
                        <a:rPr lang="zh-CN" altLang="en-US" dirty="0" smtClean="0"/>
                        <a:t>任务</a:t>
                      </a:r>
                      <a:endParaRPr lang="zh-CN" altLang="en-US" dirty="0"/>
                    </a:p>
                  </a:txBody>
                  <a:tcPr/>
                </a:tc>
                <a:tc>
                  <a:txBody>
                    <a:bodyPr/>
                    <a:lstStyle/>
                    <a:p>
                      <a:r>
                        <a:rPr lang="zh-CN" altLang="en-US" dirty="0" smtClean="0"/>
                        <a:t>领导阶级</a:t>
                      </a:r>
                      <a:endParaRPr lang="zh-CN" altLang="en-US" dirty="0"/>
                    </a:p>
                  </a:txBody>
                  <a:tcPr/>
                </a:tc>
                <a:tc>
                  <a:txBody>
                    <a:bodyPr/>
                    <a:lstStyle/>
                    <a:p>
                      <a:r>
                        <a:rPr lang="zh-CN" altLang="en-US" dirty="0" smtClean="0"/>
                        <a:t>结果</a:t>
                      </a:r>
                      <a:endParaRPr lang="zh-CN" altLang="en-US" dirty="0"/>
                    </a:p>
                  </a:txBody>
                  <a:tcPr/>
                </a:tc>
                <a:tc>
                  <a:txBody>
                    <a:bodyPr/>
                    <a:lstStyle/>
                    <a:p>
                      <a:r>
                        <a:rPr lang="zh-CN" altLang="en-US" dirty="0" smtClean="0"/>
                        <a:t>前途</a:t>
                      </a:r>
                      <a:endParaRPr lang="zh-CN" altLang="en-US" dirty="0"/>
                    </a:p>
                  </a:txBody>
                  <a:tcPr/>
                </a:tc>
                <a:tc>
                  <a:txBody>
                    <a:bodyPr/>
                    <a:lstStyle/>
                    <a:p>
                      <a:r>
                        <a:rPr lang="zh-CN" altLang="en-US" dirty="0" smtClean="0"/>
                        <a:t>指导思想</a:t>
                      </a:r>
                      <a:endParaRPr lang="zh-CN" altLang="en-US" dirty="0"/>
                    </a:p>
                  </a:txBody>
                  <a:tcPr/>
                </a:tc>
              </a:tr>
              <a:tr h="1210700">
                <a:tc>
                  <a:txBody>
                    <a:bodyPr/>
                    <a:lstStyle/>
                    <a:p>
                      <a:r>
                        <a:rPr lang="zh-CN" altLang="en-US" dirty="0" smtClean="0"/>
                        <a:t>旧民主主义革命</a:t>
                      </a:r>
                      <a:endParaRPr lang="zh-CN" altLang="en-US" dirty="0"/>
                    </a:p>
                  </a:txBody>
                  <a:tcPr/>
                </a:tc>
                <a:tc>
                  <a:txBody>
                    <a:bodyPr/>
                    <a:lstStyle/>
                    <a:p>
                      <a:r>
                        <a:rPr lang="zh-CN" altLang="en-US" dirty="0" smtClean="0"/>
                        <a:t>资产阶级民主革命</a:t>
                      </a:r>
                      <a:endParaRPr lang="zh-CN" altLang="en-US" dirty="0"/>
                    </a:p>
                  </a:txBody>
                  <a:tcPr/>
                </a:tc>
                <a:tc>
                  <a:txBody>
                    <a:bodyPr/>
                    <a:lstStyle/>
                    <a:p>
                      <a:r>
                        <a:rPr lang="zh-CN" altLang="en-US" dirty="0" smtClean="0"/>
                        <a:t>反帝反封建</a:t>
                      </a:r>
                      <a:endParaRPr lang="zh-CN" altLang="en-US" dirty="0"/>
                    </a:p>
                  </a:txBody>
                  <a:tcPr/>
                </a:tc>
                <a:tc>
                  <a:txBody>
                    <a:bodyPr/>
                    <a:lstStyle/>
                    <a:p>
                      <a:r>
                        <a:rPr lang="zh-CN" altLang="en-US" dirty="0" smtClean="0"/>
                        <a:t>资产阶级</a:t>
                      </a:r>
                      <a:endParaRPr lang="zh-CN" altLang="en-US" dirty="0"/>
                    </a:p>
                  </a:txBody>
                  <a:tcPr/>
                </a:tc>
                <a:tc>
                  <a:txBody>
                    <a:bodyPr/>
                    <a:lstStyle/>
                    <a:p>
                      <a:r>
                        <a:rPr lang="zh-CN" altLang="en-US" dirty="0" smtClean="0"/>
                        <a:t>资产阶级共和国</a:t>
                      </a:r>
                      <a:endParaRPr lang="zh-CN" altLang="en-US" dirty="0"/>
                    </a:p>
                  </a:txBody>
                  <a:tcPr/>
                </a:tc>
                <a:tc>
                  <a:txBody>
                    <a:bodyPr/>
                    <a:lstStyle/>
                    <a:p>
                      <a:r>
                        <a:rPr lang="zh-CN" altLang="en-US" dirty="0" smtClean="0"/>
                        <a:t>资本主义社会</a:t>
                      </a:r>
                      <a:endParaRPr lang="zh-CN" altLang="en-US" dirty="0"/>
                    </a:p>
                  </a:txBody>
                  <a:tcPr/>
                </a:tc>
                <a:tc>
                  <a:txBody>
                    <a:bodyPr/>
                    <a:lstStyle/>
                    <a:p>
                      <a:r>
                        <a:rPr lang="zh-CN" altLang="en-US" dirty="0" smtClean="0"/>
                        <a:t>西方资产阶级政治学说</a:t>
                      </a:r>
                      <a:endParaRPr lang="zh-CN" altLang="en-US" dirty="0"/>
                    </a:p>
                  </a:txBody>
                  <a:tcPr/>
                </a:tc>
              </a:tr>
              <a:tr h="1556668">
                <a:tc>
                  <a:txBody>
                    <a:bodyPr/>
                    <a:lstStyle/>
                    <a:p>
                      <a:r>
                        <a:rPr lang="zh-CN" altLang="en-US" dirty="0" smtClean="0"/>
                        <a:t>新民主主义革命</a:t>
                      </a:r>
                      <a:endParaRPr lang="zh-CN" altLang="en-US" dirty="0"/>
                    </a:p>
                  </a:txBody>
                  <a:tcPr/>
                </a:tc>
                <a:tc>
                  <a:txBody>
                    <a:bodyPr/>
                    <a:lstStyle/>
                    <a:p>
                      <a:r>
                        <a:rPr lang="zh-CN" altLang="en-US" dirty="0" smtClean="0"/>
                        <a:t>资产阶级民主革命</a:t>
                      </a:r>
                      <a:endParaRPr lang="zh-CN" altLang="en-US" dirty="0"/>
                    </a:p>
                  </a:txBody>
                  <a:tcPr/>
                </a:tc>
                <a:tc>
                  <a:txBody>
                    <a:bodyPr/>
                    <a:lstStyle/>
                    <a:p>
                      <a:r>
                        <a:rPr lang="zh-CN" altLang="en-US" dirty="0" smtClean="0"/>
                        <a:t>反帝反封建</a:t>
                      </a:r>
                      <a:endParaRPr lang="zh-CN" altLang="en-US" dirty="0"/>
                    </a:p>
                  </a:txBody>
                  <a:tcPr/>
                </a:tc>
                <a:tc>
                  <a:txBody>
                    <a:bodyPr/>
                    <a:lstStyle/>
                    <a:p>
                      <a:r>
                        <a:rPr lang="zh-CN" altLang="en-US" dirty="0" smtClean="0"/>
                        <a:t>无产阶级</a:t>
                      </a:r>
                      <a:endParaRPr lang="zh-CN" altLang="en-US" dirty="0"/>
                    </a:p>
                  </a:txBody>
                  <a:tcPr/>
                </a:tc>
                <a:tc>
                  <a:txBody>
                    <a:bodyPr/>
                    <a:lstStyle/>
                    <a:p>
                      <a:r>
                        <a:rPr lang="zh-CN" altLang="en-US" dirty="0" smtClean="0"/>
                        <a:t>人民民主专政国家</a:t>
                      </a:r>
                      <a:endParaRPr lang="zh-CN" altLang="en-US" dirty="0"/>
                    </a:p>
                  </a:txBody>
                  <a:tcPr/>
                </a:tc>
                <a:tc>
                  <a:txBody>
                    <a:bodyPr/>
                    <a:lstStyle/>
                    <a:p>
                      <a:r>
                        <a:rPr lang="zh-CN" altLang="en-US" dirty="0" smtClean="0"/>
                        <a:t>社会主义社会</a:t>
                      </a:r>
                      <a:endParaRPr lang="zh-CN" altLang="en-US" dirty="0"/>
                    </a:p>
                  </a:txBody>
                  <a:tcPr/>
                </a:tc>
                <a:tc>
                  <a:txBody>
                    <a:bodyPr/>
                    <a:lstStyle/>
                    <a:p>
                      <a:r>
                        <a:rPr lang="zh-CN" altLang="en-US" dirty="0" smtClean="0"/>
                        <a:t>马克思主义</a:t>
                      </a:r>
                      <a:endParaRPr lang="zh-CN" altLang="en-US" dirty="0"/>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课程标准与教学重</a:t>
            </a:r>
            <a:r>
              <a:rPr lang="zh-CN" altLang="en-US" dirty="0" smtClean="0"/>
              <a:t>难点</a:t>
            </a:r>
            <a:endParaRPr lang="zh-CN" altLang="en-US" dirty="0"/>
          </a:p>
        </p:txBody>
      </p:sp>
      <p:sp>
        <p:nvSpPr>
          <p:cNvPr id="2" name="内容占位符 1"/>
          <p:cNvSpPr>
            <a:spLocks noGrp="1"/>
          </p:cNvSpPr>
          <p:nvPr>
            <p:ph idx="1"/>
          </p:nvPr>
        </p:nvSpPr>
        <p:spPr/>
        <p:txBody>
          <a:bodyPr/>
          <a:lstStyle/>
          <a:p>
            <a:r>
              <a:rPr lang="zh-CN" altLang="en-US" dirty="0" smtClean="0"/>
              <a:t>课程标准：</a:t>
            </a:r>
            <a:endParaRPr lang="en-US" altLang="zh-CN" dirty="0" smtClean="0"/>
          </a:p>
          <a:p>
            <a:pPr lvl="1"/>
            <a:r>
              <a:rPr lang="zh-CN" altLang="en-US" dirty="0" smtClean="0"/>
              <a:t>概述五四运动的史实，认识其对中国社会变革的影响。</a:t>
            </a:r>
            <a:endParaRPr lang="en-US" altLang="zh-CN" dirty="0" smtClean="0"/>
          </a:p>
          <a:p>
            <a:pPr lvl="0"/>
            <a:r>
              <a:rPr lang="zh-CN" altLang="en-US" dirty="0" smtClean="0"/>
              <a:t>教学重点：</a:t>
            </a:r>
            <a:endParaRPr lang="en-US" altLang="zh-CN" dirty="0" smtClean="0"/>
          </a:p>
          <a:p>
            <a:pPr lvl="1"/>
            <a:r>
              <a:rPr lang="zh-CN" altLang="en-US" dirty="0" smtClean="0"/>
              <a:t>五四运动爆发的背景，五四运动的过程。</a:t>
            </a:r>
            <a:endParaRPr lang="en-US" altLang="zh-CN" dirty="0" smtClean="0"/>
          </a:p>
          <a:p>
            <a:pPr lvl="0"/>
            <a:r>
              <a:rPr lang="zh-CN" altLang="en-US" dirty="0" smtClean="0"/>
              <a:t>教学难点：</a:t>
            </a:r>
            <a:endParaRPr lang="en-US" altLang="zh-CN" dirty="0" smtClean="0"/>
          </a:p>
          <a:p>
            <a:pPr lvl="1"/>
            <a:r>
              <a:rPr lang="zh-CN" altLang="en-US" dirty="0" smtClean="0"/>
              <a:t>五四运动的意义以及五四精神。</a:t>
            </a:r>
            <a:endParaRPr lang="zh-CN" altLang="en-US" dirty="0"/>
          </a:p>
        </p:txBody>
      </p:sp>
    </p:spTree>
    <p:extLst>
      <p:ext uri="{BB962C8B-B14F-4D97-AF65-F5344CB8AC3E}">
        <p14:creationId xmlns:p14="http://schemas.microsoft.com/office/powerpoint/2010/main" xmlns="" val="1368813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导入</a:t>
            </a:r>
            <a:endParaRPr lang="zh-CN" altLang="en-US" dirty="0"/>
          </a:p>
        </p:txBody>
      </p:sp>
      <p:sp>
        <p:nvSpPr>
          <p:cNvPr id="4" name="内容占位符 3"/>
          <p:cNvSpPr>
            <a:spLocks noGrp="1"/>
          </p:cNvSpPr>
          <p:nvPr>
            <p:ph idx="1"/>
          </p:nvPr>
        </p:nvSpPr>
        <p:spPr/>
        <p:txBody>
          <a:bodyPr/>
          <a:lstStyle/>
          <a:p>
            <a:r>
              <a:rPr lang="zh-CN" altLang="en-US" dirty="0" smtClean="0"/>
              <a:t>一战以后，中国以战胜国的身份参加巴黎和会，“公理战胜强权”是中国人对巴黎和会的期许，也是鸦片战争以来几代中国人的</a:t>
            </a:r>
            <a:r>
              <a:rPr lang="zh-CN" altLang="en-US" dirty="0" smtClean="0"/>
              <a:t>梦想。</a:t>
            </a:r>
            <a:endParaRPr lang="en-US" altLang="zh-CN" dirty="0" smtClean="0"/>
          </a:p>
          <a:p>
            <a:r>
              <a:rPr lang="zh-CN" altLang="en-US" dirty="0" smtClean="0"/>
              <a:t>问题</a:t>
            </a:r>
            <a:r>
              <a:rPr lang="en-US" altLang="zh-CN" dirty="0" smtClean="0"/>
              <a:t>1</a:t>
            </a:r>
            <a:r>
              <a:rPr lang="zh-CN" altLang="en-US" dirty="0" smtClean="0"/>
              <a:t>：中日争论的焦点是什么</a:t>
            </a:r>
            <a:r>
              <a:rPr lang="zh-CN" altLang="en-US" dirty="0" smtClean="0"/>
              <a:t>？</a:t>
            </a:r>
            <a:endParaRPr lang="en-US" altLang="zh-CN" dirty="0" smtClean="0"/>
          </a:p>
          <a:p>
            <a:pPr>
              <a:buNone/>
            </a:pPr>
            <a:r>
              <a:rPr lang="zh-CN" altLang="en-US" dirty="0" smtClean="0"/>
              <a:t>                </a:t>
            </a:r>
            <a:r>
              <a:rPr lang="zh-CN" altLang="en-US" dirty="0" smtClean="0">
                <a:ea typeface="华文隶书" pitchFamily="2" charset="-122"/>
              </a:rPr>
              <a:t>关于</a:t>
            </a:r>
            <a:r>
              <a:rPr lang="zh-CN" altLang="en-US" dirty="0" smtClean="0">
                <a:ea typeface="华文隶书" pitchFamily="2" charset="-122"/>
              </a:rPr>
              <a:t>山东主权问题</a:t>
            </a:r>
            <a:endParaRPr lang="en-US" altLang="zh-CN" dirty="0" smtClean="0">
              <a:ea typeface="华文隶书" pitchFamily="2" charset="-122"/>
            </a:endParaRPr>
          </a:p>
          <a:p>
            <a:r>
              <a:rPr lang="zh-CN" altLang="en-US" dirty="0" smtClean="0"/>
              <a:t>问题</a:t>
            </a:r>
            <a:r>
              <a:rPr lang="en-US" altLang="zh-CN" dirty="0" smtClean="0"/>
              <a:t>2</a:t>
            </a:r>
            <a:r>
              <a:rPr lang="zh-CN" altLang="en-US" dirty="0" smtClean="0"/>
              <a:t>：巴黎</a:t>
            </a:r>
            <a:r>
              <a:rPr lang="zh-CN" altLang="en-US" dirty="0" smtClean="0"/>
              <a:t>和会</a:t>
            </a:r>
            <a:r>
              <a:rPr lang="zh-CN" altLang="en-US" dirty="0" smtClean="0"/>
              <a:t>如何解决这一问题</a:t>
            </a:r>
            <a:r>
              <a:rPr lang="zh-CN" altLang="en-US" dirty="0" smtClean="0"/>
              <a:t>？</a:t>
            </a:r>
            <a:endParaRPr lang="en-US" altLang="zh-CN" dirty="0" smtClean="0"/>
          </a:p>
          <a:p>
            <a:pPr>
              <a:buNone/>
            </a:pPr>
            <a:r>
              <a:rPr lang="en-US" altLang="zh-CN" dirty="0" smtClean="0">
                <a:ea typeface="华文隶书" pitchFamily="2" charset="-122"/>
              </a:rPr>
              <a:t> </a:t>
            </a:r>
            <a:r>
              <a:rPr lang="en-US" altLang="zh-CN" dirty="0" smtClean="0">
                <a:ea typeface="华文隶书" pitchFamily="2" charset="-122"/>
              </a:rPr>
              <a:t>              </a:t>
            </a:r>
            <a:r>
              <a:rPr lang="zh-CN" altLang="en-US" dirty="0" smtClean="0">
                <a:ea typeface="华文隶书" pitchFamily="2" charset="-122"/>
              </a:rPr>
              <a:t>欧美列强做出将德国在山东的一切权益转让给日本</a:t>
            </a:r>
            <a:endParaRPr lang="zh-CN" altLang="en-US" dirty="0">
              <a:ea typeface="华文隶书" pitchFamily="2" charset="-122"/>
            </a:endParaRPr>
          </a:p>
        </p:txBody>
      </p:sp>
    </p:spTree>
    <p:extLst>
      <p:ext uri="{BB962C8B-B14F-4D97-AF65-F5344CB8AC3E}">
        <p14:creationId xmlns:p14="http://schemas.microsoft.com/office/powerpoint/2010/main" xmlns="" val="33584024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思考</a:t>
            </a:r>
            <a:endParaRPr lang="zh-CN" altLang="en-US" dirty="0"/>
          </a:p>
        </p:txBody>
      </p:sp>
      <p:sp>
        <p:nvSpPr>
          <p:cNvPr id="2" name="内容占位符 1"/>
          <p:cNvSpPr>
            <a:spLocks noGrp="1"/>
          </p:cNvSpPr>
          <p:nvPr>
            <p:ph idx="1"/>
          </p:nvPr>
        </p:nvSpPr>
        <p:spPr/>
        <p:txBody>
          <a:bodyPr>
            <a:normAutofit/>
          </a:bodyPr>
          <a:lstStyle/>
          <a:p>
            <a:pPr indent="342900">
              <a:lnSpc>
                <a:spcPct val="150000"/>
              </a:lnSpc>
              <a:buNone/>
            </a:pPr>
            <a:r>
              <a:rPr kumimoji="1" lang="zh-CN" altLang="en-US" b="1" dirty="0" smtClean="0">
                <a:latin typeface="黑体" pitchFamily="49" charset="-122"/>
                <a:ea typeface="黑体" pitchFamily="49" charset="-122"/>
              </a:rPr>
              <a:t> </a:t>
            </a:r>
            <a:r>
              <a:rPr kumimoji="1" lang="zh-CN" altLang="en-US" b="1" dirty="0" smtClean="0">
                <a:latin typeface="黑体" pitchFamily="49" charset="-122"/>
                <a:ea typeface="黑体" pitchFamily="49" charset="-122"/>
              </a:rPr>
              <a:t> </a:t>
            </a:r>
            <a:r>
              <a:rPr kumimoji="1" lang="zh-CN" altLang="en-US" b="1" dirty="0" smtClean="0">
                <a:latin typeface="黑体" pitchFamily="49" charset="-122"/>
                <a:ea typeface="黑体" pitchFamily="49" charset="-122"/>
              </a:rPr>
              <a:t>近代</a:t>
            </a:r>
            <a:r>
              <a:rPr kumimoji="1" lang="zh-CN" altLang="en-US" b="1" dirty="0" smtClean="0">
                <a:latin typeface="黑体" pitchFamily="49" charset="-122"/>
                <a:ea typeface="黑体" pitchFamily="49" charset="-122"/>
              </a:rPr>
              <a:t>中国屡遭外族侵略，从鸦片战争到八国联军侵华战争；从</a:t>
            </a:r>
            <a:r>
              <a:rPr kumimoji="1" lang="en-US" altLang="zh-CN" b="1" dirty="0" smtClean="0">
                <a:latin typeface="黑体" pitchFamily="49" charset="-122"/>
                <a:ea typeface="黑体" pitchFamily="49" charset="-122"/>
              </a:rPr>
              <a:t>《</a:t>
            </a:r>
            <a:r>
              <a:rPr kumimoji="1" lang="zh-CN" altLang="en-US" b="1" dirty="0" smtClean="0">
                <a:latin typeface="黑体" pitchFamily="49" charset="-122"/>
                <a:ea typeface="黑体" pitchFamily="49" charset="-122"/>
              </a:rPr>
              <a:t>南京条约</a:t>
            </a:r>
            <a:r>
              <a:rPr kumimoji="1" lang="en-US" altLang="zh-CN" b="1" dirty="0" smtClean="0">
                <a:latin typeface="黑体" pitchFamily="49" charset="-122"/>
                <a:ea typeface="黑体" pitchFamily="49" charset="-122"/>
              </a:rPr>
              <a:t>》</a:t>
            </a:r>
            <a:r>
              <a:rPr kumimoji="1" lang="zh-CN" altLang="en-US" b="1" dirty="0" smtClean="0">
                <a:latin typeface="黑体" pitchFamily="49" charset="-122"/>
                <a:ea typeface="黑体" pitchFamily="49" charset="-122"/>
              </a:rPr>
              <a:t>签订到</a:t>
            </a:r>
            <a:r>
              <a:rPr kumimoji="1" lang="en-US" altLang="zh-CN" b="1" dirty="0" smtClean="0">
                <a:latin typeface="黑体" pitchFamily="49" charset="-122"/>
                <a:ea typeface="黑体" pitchFamily="49" charset="-122"/>
              </a:rPr>
              <a:t>《</a:t>
            </a:r>
            <a:r>
              <a:rPr kumimoji="1" lang="zh-CN" altLang="en-US" b="1" dirty="0" smtClean="0">
                <a:latin typeface="黑体" pitchFamily="49" charset="-122"/>
                <a:ea typeface="黑体" pitchFamily="49" charset="-122"/>
              </a:rPr>
              <a:t>辛丑条约</a:t>
            </a:r>
            <a:r>
              <a:rPr kumimoji="1" lang="en-US" altLang="zh-CN" b="1" dirty="0" smtClean="0">
                <a:latin typeface="黑体" pitchFamily="49" charset="-122"/>
                <a:ea typeface="黑体" pitchFamily="49" charset="-122"/>
              </a:rPr>
              <a:t>》</a:t>
            </a:r>
            <a:r>
              <a:rPr kumimoji="1" lang="zh-CN" altLang="en-US" b="1" dirty="0" smtClean="0">
                <a:latin typeface="黑体" pitchFamily="49" charset="-122"/>
                <a:ea typeface="黑体" pitchFamily="49" charset="-122"/>
              </a:rPr>
              <a:t>签订，均未引起大规模的国内反抗斗争，巴黎和会中国外交的失败，却引发了声势浩大的五四运动，这是一个偶然的现象吗？其间必有其深刻的社会原因</a:t>
            </a:r>
            <a:r>
              <a:rPr kumimoji="1" lang="en-US" altLang="zh-CN" b="1" dirty="0" smtClean="0">
                <a:latin typeface="Times New Roman"/>
                <a:ea typeface="黑体" pitchFamily="49" charset="-122"/>
              </a:rPr>
              <a:t>…</a:t>
            </a:r>
            <a:endParaRPr lang="en-US" altLang="zh-CN" dirty="0" smtClean="0"/>
          </a:p>
        </p:txBody>
      </p:sp>
    </p:spTree>
    <p:extLst>
      <p:ext uri="{BB962C8B-B14F-4D97-AF65-F5344CB8AC3E}">
        <p14:creationId xmlns:p14="http://schemas.microsoft.com/office/powerpoint/2010/main" xmlns="" val="277594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一、背景</a:t>
            </a:r>
            <a:endParaRPr lang="zh-CN" altLang="en-US" dirty="0"/>
          </a:p>
        </p:txBody>
      </p:sp>
      <p:sp>
        <p:nvSpPr>
          <p:cNvPr id="2" name="内容占位符 1"/>
          <p:cNvSpPr>
            <a:spLocks noGrp="1"/>
          </p:cNvSpPr>
          <p:nvPr>
            <p:ph idx="1"/>
          </p:nvPr>
        </p:nvSpPr>
        <p:spPr/>
        <p:txBody>
          <a:bodyPr>
            <a:normAutofit lnSpcReduction="10000"/>
          </a:bodyPr>
          <a:lstStyle/>
          <a:p>
            <a:r>
              <a:rPr lang="zh-CN" altLang="en-US" dirty="0" smtClean="0"/>
              <a:t>国际</a:t>
            </a:r>
            <a:endParaRPr lang="en-US" altLang="zh-CN" dirty="0" smtClean="0"/>
          </a:p>
          <a:p>
            <a:pPr>
              <a:buNone/>
            </a:pPr>
            <a:r>
              <a:rPr lang="en-US" altLang="zh-CN" dirty="0" smtClean="0"/>
              <a:t>  1</a:t>
            </a:r>
            <a:r>
              <a:rPr lang="zh-CN" altLang="en-US" dirty="0" smtClean="0"/>
              <a:t>、日本加紧侵略</a:t>
            </a:r>
            <a:r>
              <a:rPr lang="zh-CN" altLang="en-US" dirty="0" smtClean="0"/>
              <a:t>中国提出“二十一条”</a:t>
            </a:r>
            <a:endParaRPr lang="en-US" altLang="zh-CN" dirty="0" smtClean="0"/>
          </a:p>
          <a:p>
            <a:pPr>
              <a:buNone/>
            </a:pPr>
            <a:r>
              <a:rPr lang="en-US" altLang="zh-CN" dirty="0" smtClean="0"/>
              <a:t>  </a:t>
            </a:r>
            <a:r>
              <a:rPr lang="en-US" altLang="zh-CN" dirty="0" smtClean="0"/>
              <a:t>2</a:t>
            </a:r>
            <a:r>
              <a:rPr lang="zh-CN" altLang="en-US" dirty="0" smtClean="0"/>
              <a:t>、俄国十月革命胜利的</a:t>
            </a:r>
            <a:r>
              <a:rPr lang="zh-CN" altLang="en-US" dirty="0" smtClean="0"/>
              <a:t>影响为我国社会发展指明</a:t>
            </a:r>
            <a:r>
              <a:rPr lang="zh-CN" altLang="en-US" dirty="0" smtClean="0"/>
              <a:t>了</a:t>
            </a:r>
            <a:r>
              <a:rPr lang="zh-CN" altLang="en-US" dirty="0" smtClean="0"/>
              <a:t>方向</a:t>
            </a:r>
            <a:endParaRPr lang="en-US" altLang="zh-CN" dirty="0" smtClean="0"/>
          </a:p>
          <a:p>
            <a:r>
              <a:rPr lang="zh-CN" altLang="en-US" dirty="0" smtClean="0"/>
              <a:t>国内</a:t>
            </a:r>
            <a:endParaRPr lang="en-US" altLang="zh-CN" dirty="0" smtClean="0"/>
          </a:p>
          <a:p>
            <a:pPr>
              <a:buNone/>
            </a:pPr>
            <a:r>
              <a:rPr lang="en-US" altLang="zh-CN" dirty="0" smtClean="0"/>
              <a:t> 1</a:t>
            </a:r>
            <a:r>
              <a:rPr lang="zh-CN" altLang="en-US" dirty="0" smtClean="0"/>
              <a:t>、政治  北洋军阀的黑暗统治（根本原因）</a:t>
            </a:r>
            <a:endParaRPr lang="en-US" altLang="zh-CN" dirty="0" smtClean="0"/>
          </a:p>
          <a:p>
            <a:pPr>
              <a:buNone/>
            </a:pPr>
            <a:r>
              <a:rPr lang="en-US" altLang="zh-CN" dirty="0" smtClean="0"/>
              <a:t> 2</a:t>
            </a:r>
            <a:r>
              <a:rPr lang="zh-CN" altLang="en-US" dirty="0" smtClean="0"/>
              <a:t>、经济  民族资本主义的发展</a:t>
            </a:r>
            <a:endParaRPr lang="en-US" altLang="zh-CN" dirty="0" smtClean="0"/>
          </a:p>
          <a:p>
            <a:pPr>
              <a:buNone/>
            </a:pPr>
            <a:r>
              <a:rPr lang="en-US" altLang="zh-CN" dirty="0" smtClean="0"/>
              <a:t> 3</a:t>
            </a:r>
            <a:r>
              <a:rPr lang="zh-CN" altLang="en-US" dirty="0" smtClean="0"/>
              <a:t>、阶级  工人阶级队伍壮大</a:t>
            </a:r>
            <a:endParaRPr lang="en-US" altLang="zh-CN" dirty="0" smtClean="0"/>
          </a:p>
          <a:p>
            <a:pPr>
              <a:buNone/>
            </a:pPr>
            <a:r>
              <a:rPr lang="en-US" altLang="zh-CN" dirty="0" smtClean="0"/>
              <a:t> 4</a:t>
            </a:r>
            <a:r>
              <a:rPr lang="zh-CN" altLang="en-US" dirty="0" smtClean="0"/>
              <a:t>、思想  新文化运动的影响</a:t>
            </a:r>
            <a:endParaRPr lang="en-US" altLang="zh-CN" dirty="0" smtClean="0"/>
          </a:p>
          <a:p>
            <a:r>
              <a:rPr lang="zh-CN" altLang="en-US" dirty="0" smtClean="0"/>
              <a:t>导火线   巴黎和会上中国外交的失败（直接原因）</a:t>
            </a:r>
            <a:endParaRPr lang="en-US" altLang="zh-CN" dirty="0" smtClean="0"/>
          </a:p>
          <a:p>
            <a:pPr marL="0" indent="0">
              <a:buNone/>
            </a:pPr>
            <a:endParaRPr lang="zh-CN" altLang="en-US" dirty="0"/>
          </a:p>
        </p:txBody>
      </p:sp>
    </p:spTree>
    <p:extLst>
      <p:ext uri="{BB962C8B-B14F-4D97-AF65-F5344CB8AC3E}">
        <p14:creationId xmlns:p14="http://schemas.microsoft.com/office/powerpoint/2010/main" xmlns="" val="199779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lvl="0"/>
            <a:r>
              <a:rPr lang="zh-CN" altLang="en-US" dirty="0" smtClean="0"/>
              <a:t>二、经过</a:t>
            </a:r>
            <a:endParaRPr lang="zh-CN" altLang="en-US" dirty="0"/>
          </a:p>
        </p:txBody>
      </p:sp>
      <p:sp>
        <p:nvSpPr>
          <p:cNvPr id="2" name="内容占位符 1"/>
          <p:cNvSpPr>
            <a:spLocks noGrp="1"/>
          </p:cNvSpPr>
          <p:nvPr>
            <p:ph idx="1"/>
          </p:nvPr>
        </p:nvSpPr>
        <p:spPr/>
        <p:txBody>
          <a:bodyPr>
            <a:normAutofit fontScale="92500" lnSpcReduction="10000"/>
          </a:bodyPr>
          <a:lstStyle/>
          <a:p>
            <a:r>
              <a:rPr lang="zh-CN" altLang="en-US" dirty="0" smtClean="0"/>
              <a:t>第一阶段</a:t>
            </a:r>
            <a:endParaRPr lang="en-US" altLang="zh-CN" dirty="0" smtClean="0"/>
          </a:p>
          <a:p>
            <a:pPr lvl="1"/>
            <a:r>
              <a:rPr lang="zh-CN" altLang="en-US" dirty="0" smtClean="0"/>
              <a:t>时间</a:t>
            </a:r>
            <a:r>
              <a:rPr lang="zh-CN" altLang="en-US" dirty="0" smtClean="0"/>
              <a:t>：</a:t>
            </a:r>
            <a:r>
              <a:rPr lang="en-US" altLang="zh-CN" dirty="0" smtClean="0"/>
              <a:t>5.4——6.3</a:t>
            </a:r>
            <a:endParaRPr lang="en-US" altLang="zh-CN" dirty="0" smtClean="0"/>
          </a:p>
          <a:p>
            <a:pPr lvl="1"/>
            <a:r>
              <a:rPr lang="zh-CN" altLang="en-US" dirty="0" smtClean="0"/>
              <a:t>中心：北京</a:t>
            </a:r>
            <a:endParaRPr lang="en-US" altLang="zh-CN" dirty="0" smtClean="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smtClean="0"/>
              <a:t>主力：学生</a:t>
            </a:r>
            <a:endParaRPr lang="en-US" altLang="zh-CN" dirty="0" smtClean="0"/>
          </a:p>
          <a:p>
            <a:pPr lvl="1">
              <a:defRPr/>
            </a:pPr>
            <a:r>
              <a:rPr lang="zh-CN" altLang="en-US" dirty="0" smtClean="0"/>
              <a:t>主要事件：集会、游行、罢课</a:t>
            </a:r>
            <a:endParaRPr lang="en-US" altLang="zh-CN" dirty="0" smtClean="0"/>
          </a:p>
          <a:p>
            <a:pPr lvl="2">
              <a:buNone/>
            </a:pPr>
            <a:endParaRPr lang="en-US" altLang="zh-CN" dirty="0" smtClean="0"/>
          </a:p>
          <a:p>
            <a:pPr lvl="0"/>
            <a:r>
              <a:rPr lang="zh-CN" altLang="en-US" dirty="0" smtClean="0"/>
              <a:t>第二阶段</a:t>
            </a:r>
            <a:endParaRPr lang="en-US" altLang="zh-CN" dirty="0" smtClean="0"/>
          </a:p>
          <a:p>
            <a:pPr lvl="1"/>
            <a:r>
              <a:rPr lang="zh-CN" altLang="en-US" dirty="0" smtClean="0"/>
              <a:t>时间：</a:t>
            </a:r>
            <a:r>
              <a:rPr lang="en-US" altLang="zh-CN" dirty="0" smtClean="0"/>
              <a:t>6.3</a:t>
            </a:r>
            <a:r>
              <a:rPr lang="zh-CN" altLang="en-US" dirty="0" smtClean="0"/>
              <a:t>以后</a:t>
            </a:r>
            <a:endParaRPr lang="en-US" altLang="zh-CN" dirty="0" smtClean="0"/>
          </a:p>
          <a:p>
            <a:pPr lvl="1"/>
            <a:r>
              <a:rPr lang="zh-CN" altLang="en-US" dirty="0" smtClean="0"/>
              <a:t>中心：上海</a:t>
            </a:r>
            <a:endParaRPr lang="en-US" altLang="zh-CN" dirty="0" smtClean="0"/>
          </a:p>
          <a:p>
            <a:pPr lvl="1"/>
            <a:r>
              <a:rPr lang="zh-CN" altLang="en-US" dirty="0" smtClean="0"/>
              <a:t>主力：工人</a:t>
            </a:r>
            <a:endParaRPr lang="en-US" altLang="zh-CN" dirty="0" smtClean="0"/>
          </a:p>
          <a:p>
            <a:pPr lvl="1"/>
            <a:r>
              <a:rPr lang="zh-CN" altLang="en-US" dirty="0" smtClean="0"/>
              <a:t>主要事件：三罢</a:t>
            </a:r>
            <a:endParaRPr lang="en-US" altLang="zh-CN" dirty="0" smtClean="0"/>
          </a:p>
          <a:p>
            <a:pPr lvl="1">
              <a:buNone/>
            </a:pPr>
            <a:endParaRPr lang="en-US" altLang="zh-CN" dirty="0" smtClean="0"/>
          </a:p>
        </p:txBody>
      </p:sp>
    </p:spTree>
    <p:extLst>
      <p:ext uri="{BB962C8B-B14F-4D97-AF65-F5344CB8AC3E}">
        <p14:creationId xmlns:p14="http://schemas.microsoft.com/office/powerpoint/2010/main" xmlns="" val="1793077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59000" y="1320800"/>
            <a:ext cx="8763000" cy="5034760"/>
          </a:xfrm>
        </p:spPr>
        <p:txBody>
          <a:bodyPr>
            <a:normAutofit/>
          </a:bodyPr>
          <a:lstStyle/>
          <a:p>
            <a:pPr>
              <a:buNone/>
            </a:pPr>
            <a:r>
              <a:rPr lang="zh-CN" altLang="en-US" sz="3500" dirty="0" smtClean="0"/>
              <a:t>口号：</a:t>
            </a:r>
            <a:endParaRPr lang="en-US" altLang="zh-CN" sz="3500" dirty="0" smtClean="0"/>
          </a:p>
          <a:p>
            <a:pPr>
              <a:buNone/>
            </a:pPr>
            <a:endParaRPr lang="en-US" altLang="zh-CN" sz="3500" dirty="0" smtClean="0"/>
          </a:p>
          <a:p>
            <a:pPr>
              <a:buNone/>
            </a:pPr>
            <a:r>
              <a:rPr lang="en-US" altLang="zh-CN" sz="3500" dirty="0" smtClean="0"/>
              <a:t> </a:t>
            </a:r>
            <a:r>
              <a:rPr lang="en-US" altLang="zh-CN" sz="3500" dirty="0" smtClean="0"/>
              <a:t>        </a:t>
            </a:r>
            <a:r>
              <a:rPr lang="zh-CN" altLang="en-US" sz="3500" dirty="0" smtClean="0"/>
              <a:t>“外争国权，内惩国贼”</a:t>
            </a:r>
            <a:endParaRPr lang="en-US" altLang="zh-CN" sz="3500" dirty="0" smtClean="0"/>
          </a:p>
          <a:p>
            <a:pPr>
              <a:buNone/>
            </a:pPr>
            <a:r>
              <a:rPr lang="en-US" altLang="zh-CN" sz="3500" dirty="0" smtClean="0"/>
              <a:t> </a:t>
            </a:r>
            <a:r>
              <a:rPr lang="en-US" altLang="zh-CN" sz="3500" dirty="0" smtClean="0"/>
              <a:t>        </a:t>
            </a:r>
            <a:r>
              <a:rPr lang="zh-CN" altLang="en-US" sz="3500" dirty="0" smtClean="0"/>
              <a:t>“废除二十一条”</a:t>
            </a:r>
            <a:endParaRPr lang="en-US" altLang="zh-CN" sz="3500" dirty="0" smtClean="0"/>
          </a:p>
          <a:p>
            <a:pPr>
              <a:buNone/>
            </a:pPr>
            <a:r>
              <a:rPr lang="en-US" altLang="zh-CN" sz="3500" dirty="0" smtClean="0"/>
              <a:t> </a:t>
            </a:r>
            <a:r>
              <a:rPr lang="en-US" altLang="zh-CN" sz="3500" dirty="0" smtClean="0"/>
              <a:t>        </a:t>
            </a:r>
            <a:r>
              <a:rPr lang="zh-CN" altLang="en-US" sz="3500" dirty="0" smtClean="0"/>
              <a:t>“打倒卖国贼曹汝霖、章宗祥、陆宗舆”</a:t>
            </a:r>
            <a:endParaRPr lang="zh-CN" altLang="en-US" sz="35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585952" y="236484"/>
            <a:ext cx="10859814" cy="1466192"/>
          </a:xfrm>
        </p:spPr>
        <p:txBody>
          <a:bodyPr>
            <a:normAutofit fontScale="90000"/>
          </a:bodyPr>
          <a:lstStyle/>
          <a:p>
            <a:r>
              <a:rPr lang="en-US" altLang="zh-CN" sz="4000" dirty="0" smtClean="0">
                <a:solidFill>
                  <a:srgbClr val="FF0000"/>
                </a:solidFill>
              </a:rPr>
              <a:t>1919</a:t>
            </a:r>
            <a:r>
              <a:rPr lang="zh-CN" altLang="en-US" sz="4000" dirty="0" smtClean="0">
                <a:solidFill>
                  <a:srgbClr val="FF0000"/>
                </a:solidFill>
              </a:rPr>
              <a:t>年漫画</a:t>
            </a:r>
            <a:r>
              <a:rPr kumimoji="1" lang="zh-CN" altLang="en-US" sz="4000" dirty="0" smtClean="0">
                <a:solidFill>
                  <a:srgbClr val="000000"/>
                </a:solidFill>
              </a:rPr>
              <a:t>全国民气昂扬，要求抵制日货，还我青岛，这些</a:t>
            </a:r>
            <a:r>
              <a:rPr kumimoji="1" lang="en-US" altLang="zh-CN" sz="4000" dirty="0" smtClean="0">
                <a:solidFill>
                  <a:srgbClr val="000000"/>
                </a:solidFill>
              </a:rPr>
              <a:t>1919</a:t>
            </a:r>
            <a:r>
              <a:rPr kumimoji="1" lang="zh-CN" altLang="en-US" sz="4000" dirty="0" smtClean="0">
                <a:solidFill>
                  <a:srgbClr val="000000"/>
                </a:solidFill>
              </a:rPr>
              <a:t>年的漫画，可反映出当时的民心所向。</a:t>
            </a:r>
            <a:r>
              <a:rPr kumimoji="1" lang="zh-CN" altLang="en-US" dirty="0" smtClean="0">
                <a:solidFill>
                  <a:srgbClr val="000000"/>
                </a:solidFill>
              </a:rPr>
              <a:t/>
            </a:r>
            <a:br>
              <a:rPr kumimoji="1" lang="zh-CN" altLang="en-US" dirty="0" smtClean="0">
                <a:solidFill>
                  <a:srgbClr val="000000"/>
                </a:solidFill>
              </a:rPr>
            </a:br>
            <a:endParaRPr lang="zh-CN" altLang="en-US" dirty="0">
              <a:noFill/>
            </a:endParaRPr>
          </a:p>
        </p:txBody>
      </p:sp>
      <p:pic>
        <p:nvPicPr>
          <p:cNvPr id="15" name="Picture 14" descr="ws11_4"/>
          <p:cNvPicPr>
            <a:picLocks noGrp="1" noChangeAspect="1" noChangeArrowheads="1"/>
          </p:cNvPicPr>
          <p:nvPr>
            <p:ph idx="1"/>
          </p:nvPr>
        </p:nvPicPr>
        <p:blipFill>
          <a:blip r:embed="rId3" cstate="print"/>
          <a:srcRect/>
          <a:stretch>
            <a:fillRect/>
          </a:stretch>
        </p:blipFill>
        <p:spPr bwMode="auto">
          <a:xfrm>
            <a:off x="702440" y="1473200"/>
            <a:ext cx="10803759" cy="5054600"/>
          </a:xfrm>
          <a:prstGeom prst="rect">
            <a:avLst/>
          </a:prstGeom>
          <a:noFill/>
          <a:ln w="9525">
            <a:solidFill>
              <a:srgbClr val="FF0000"/>
            </a:solidFill>
            <a:miter lim="800000"/>
            <a:headEnd/>
            <a:tailEnd/>
          </a:ln>
        </p:spPr>
      </p:pic>
      <p:sp>
        <p:nvSpPr>
          <p:cNvPr id="20" name="TextBox 19"/>
          <p:cNvSpPr txBox="1"/>
          <p:nvPr/>
        </p:nvSpPr>
        <p:spPr>
          <a:xfrm>
            <a:off x="6668814" y="3074276"/>
            <a:ext cx="5262979" cy="646331"/>
          </a:xfrm>
          <a:prstGeom prst="rect">
            <a:avLst/>
          </a:prstGeom>
          <a:noFill/>
        </p:spPr>
        <p:txBody>
          <a:bodyPr wrap="none" rtlCol="0">
            <a:spAutoFit/>
          </a:bodyPr>
          <a:lstStyle/>
          <a:p>
            <a:r>
              <a:rPr lang="zh-CN" altLang="en-US" dirty="0" smtClean="0"/>
              <a:t>口号：“外争国权，内惩国贼”、废除二十一条、</a:t>
            </a:r>
            <a:endParaRPr lang="en-US" altLang="zh-CN" dirty="0" smtClean="0"/>
          </a:p>
          <a:p>
            <a:r>
              <a:rPr lang="zh-CN" altLang="en-US" dirty="0" smtClean="0"/>
              <a:t>拒绝在巴黎和会上签字</a:t>
            </a:r>
            <a:endParaRPr lang="zh-CN" altLang="en-US" dirty="0"/>
          </a:p>
        </p:txBody>
      </p:sp>
    </p:spTree>
    <p:extLst>
      <p:ext uri="{BB962C8B-B14F-4D97-AF65-F5344CB8AC3E}">
        <p14:creationId xmlns:p14="http://schemas.microsoft.com/office/powerpoint/2010/main" xmlns="" val="1595408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844220" y="520262"/>
            <a:ext cx="3941379" cy="6337738"/>
          </a:xfrm>
        </p:spPr>
        <p:txBody>
          <a:bodyPr>
            <a:normAutofit/>
          </a:bodyPr>
          <a:lstStyle/>
          <a:p>
            <a:r>
              <a:rPr lang="zh-CN" altLang="en-US" sz="3200" dirty="0" smtClean="0"/>
              <a:t>章宗祥  驻日公使；</a:t>
            </a:r>
            <a:r>
              <a:rPr lang="en-US" altLang="zh-CN" sz="3200" dirty="0" smtClean="0"/>
              <a:t/>
            </a:r>
            <a:br>
              <a:rPr lang="en-US" altLang="zh-CN" sz="3200" dirty="0" smtClean="0"/>
            </a:br>
            <a:r>
              <a:rPr lang="zh-CN" altLang="en-US" sz="3200" dirty="0" smtClean="0"/>
              <a:t>陆宗舆  时任交通总长，订二十一条时时外交次长；</a:t>
            </a:r>
            <a:r>
              <a:rPr lang="en-US" altLang="zh-CN" sz="3200" dirty="0" smtClean="0"/>
              <a:t/>
            </a:r>
            <a:br>
              <a:rPr lang="en-US" altLang="zh-CN" sz="3200" dirty="0" smtClean="0"/>
            </a:br>
            <a:r>
              <a:rPr lang="zh-CN" altLang="en-US" sz="3200" dirty="0" smtClean="0"/>
              <a:t>曹汝霖  币制局总裁，订二十一条时是驻日公使</a:t>
            </a:r>
            <a:endParaRPr lang="zh-CN" altLang="en-US" sz="3200" dirty="0"/>
          </a:p>
        </p:txBody>
      </p:sp>
      <p:pic>
        <p:nvPicPr>
          <p:cNvPr id="4" name="Picture 5" descr="tp06"/>
          <p:cNvPicPr>
            <a:picLocks noGrp="1" noChangeAspect="1" noChangeArrowheads="1"/>
          </p:cNvPicPr>
          <p:nvPr>
            <p:ph idx="1"/>
          </p:nvPr>
        </p:nvPicPr>
        <p:blipFill>
          <a:blip r:embed="rId2" cstate="print"/>
          <a:srcRect/>
          <a:stretch>
            <a:fillRect/>
          </a:stretch>
        </p:blipFill>
        <p:spPr bwMode="auto">
          <a:xfrm>
            <a:off x="533400" y="338883"/>
            <a:ext cx="7264400" cy="6519117"/>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11861800" y="0"/>
            <a:ext cx="27432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状元讲坛">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状元讲坛" id="{3527CFE6-1AC8-4B67-99E7-6E98CB6B8B09}" vid="{FB9C5178-7DC6-4BE1-A6F4-2DEC3F1E3E89}"/>
    </a:ext>
  </a:extLst>
</a:theme>
</file>

<file path=ppt/theme/theme2.xml><?xml version="1.0" encoding="utf-8"?>
<a:theme xmlns:a="http://schemas.openxmlformats.org/drawingml/2006/main" name="1_状元讲坛">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状元讲坛" id="{654D07C0-85E9-40C2-A4A4-AFCDCD398E39}" vid="{28FA8524-B30B-4E66-ACAB-A30B76ED4BD9}"/>
    </a:ext>
  </a:extLst>
</a:theme>
</file>

<file path=ppt/theme/theme3.xml><?xml version="1.0" encoding="utf-8"?>
<a:theme xmlns:a="http://schemas.openxmlformats.org/drawingml/2006/main" name="穿越">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状元讲坛</Template>
  <TotalTime>2426</TotalTime>
  <Words>1500</Words>
  <Application>Microsoft Office PowerPoint</Application>
  <PresentationFormat>自定义</PresentationFormat>
  <Paragraphs>139</Paragraphs>
  <Slides>18</Slides>
  <Notes>4</Notes>
  <HiddenSlides>0</HiddenSlides>
  <MMClips>1</MMClips>
  <ScaleCrop>false</ScaleCrop>
  <HeadingPairs>
    <vt:vector size="4" baseType="variant">
      <vt:variant>
        <vt:lpstr>主题</vt:lpstr>
      </vt:variant>
      <vt:variant>
        <vt:i4>3</vt:i4>
      </vt:variant>
      <vt:variant>
        <vt:lpstr>幻灯片标题</vt:lpstr>
      </vt:variant>
      <vt:variant>
        <vt:i4>18</vt:i4>
      </vt:variant>
    </vt:vector>
  </HeadingPairs>
  <TitlesOfParts>
    <vt:vector size="21" baseType="lpstr">
      <vt:lpstr>状元讲坛</vt:lpstr>
      <vt:lpstr>1_状元讲坛</vt:lpstr>
      <vt:lpstr>穿越</vt:lpstr>
      <vt:lpstr>第四单元 内忧外患和中华民族的兴起</vt:lpstr>
      <vt:lpstr>课程标准与教学重难点</vt:lpstr>
      <vt:lpstr>导入</vt:lpstr>
      <vt:lpstr>思考</vt:lpstr>
      <vt:lpstr>一、背景</vt:lpstr>
      <vt:lpstr>二、经过</vt:lpstr>
      <vt:lpstr>幻灯片 7</vt:lpstr>
      <vt:lpstr>1919年漫画全国民气昂扬，要求抵制日货，还我青岛，这些1919年的漫画，可反映出当时的民心所向。 </vt:lpstr>
      <vt:lpstr>章宗祥  驻日公使； 陆宗舆  时任交通总长，订二十一条时时外交次长； 曹汝霖  币制局总裁，订二十一条时是驻日公使</vt:lpstr>
      <vt:lpstr>逮捕进步学生</vt:lpstr>
      <vt:lpstr>学生罢课、工人罢工、商人罢市的“三罢”斗争</vt:lpstr>
      <vt:lpstr>幻灯片 12</vt:lpstr>
      <vt:lpstr>中国代表团顾维钧在巴黎和会上拒绝签字的场景</vt:lpstr>
      <vt:lpstr>三、五四运动的意义及精神</vt:lpstr>
      <vt:lpstr>4.意义</vt:lpstr>
      <vt:lpstr>合作探究</vt:lpstr>
      <vt:lpstr>幻灯片 17</vt:lpstr>
      <vt:lpstr>比较旧民主主义革命和新民主主义革命（1840-1919-1949）</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欧美资产阶级代议制的确立和发展</dc:title>
  <dc:creator>Gissing</dc:creator>
  <cp:lastModifiedBy>User</cp:lastModifiedBy>
  <cp:revision>104</cp:revision>
  <dcterms:created xsi:type="dcterms:W3CDTF">2015-05-06T08:34:20Z</dcterms:created>
  <dcterms:modified xsi:type="dcterms:W3CDTF">2015-11-25T08:43:54Z</dcterms:modified>
</cp:coreProperties>
</file>