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4" r:id="rId7"/>
    <p:sldId id="262" r:id="rId8"/>
    <p:sldId id="263" r:id="rId9"/>
    <p:sldId id="260" r:id="rId10"/>
    <p:sldId id="264" r:id="rId11"/>
    <p:sldId id="276" r:id="rId12"/>
    <p:sldId id="266" r:id="rId13"/>
    <p:sldId id="267" r:id="rId14"/>
    <p:sldId id="268" r:id="rId15"/>
    <p:sldId id="269" r:id="rId16"/>
    <p:sldId id="270" r:id="rId17"/>
    <p:sldId id="271" r:id="rId18"/>
    <p:sldId id="272" r:id="rId19"/>
    <p:sldId id="277" r:id="rId20"/>
    <p:sldId id="278" r:id="rId21"/>
    <p:sldId id="279" r:id="rId22"/>
    <p:sldId id="280" r:id="rId23"/>
    <p:sldId id="282" r:id="rId24"/>
    <p:sldId id="284" r:id="rId25"/>
    <p:sldId id="28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2016/11/25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428604"/>
            <a:ext cx="7772400" cy="1827215"/>
          </a:xfrm>
        </p:spPr>
        <p:txBody>
          <a:bodyPr>
            <a:normAutofit/>
          </a:bodyPr>
          <a:lstStyle/>
          <a:p>
            <a:r>
              <a:rPr lang="zh-CN" altLang="en-US" sz="5400" b="1" dirty="0" smtClean="0"/>
              <a:t>文艺复兴时期的经典作品</a:t>
            </a:r>
            <a:r>
              <a:rPr lang="en-US" altLang="zh-CN" sz="5400" b="1" dirty="0" smtClean="0"/>
              <a:t/>
            </a:r>
            <a:br>
              <a:rPr lang="en-US" altLang="zh-CN" sz="5400" b="1" dirty="0" smtClean="0"/>
            </a:br>
            <a:r>
              <a:rPr lang="en-US" altLang="zh-CN" sz="5400" b="1" dirty="0" smtClean="0"/>
              <a:t>——</a:t>
            </a:r>
            <a:r>
              <a:rPr lang="zh-CN" altLang="en-US" sz="5400" b="1" dirty="0" smtClean="0"/>
              <a:t>张扬的人性</a:t>
            </a:r>
            <a:endParaRPr lang="zh-CN" altLang="en-US" sz="5400" b="1" dirty="0"/>
          </a:p>
        </p:txBody>
      </p:sp>
      <p:pic>
        <p:nvPicPr>
          <p:cNvPr id="1026" name="Picture 2" descr="http://b.hiphotos.baidu.com/baike/c0%3Dbaike116%2C5%2C5%2C116%2C38/sign=d24044bff036afc31a013737d27080a1/8ad4b31c8701a18b56d91b30992f07082838fe9b.jpg"/>
          <p:cNvPicPr>
            <a:picLocks noChangeAspect="1" noChangeArrowheads="1"/>
          </p:cNvPicPr>
          <p:nvPr/>
        </p:nvPicPr>
        <p:blipFill>
          <a:blip r:embed="rId2" cstate="print"/>
          <a:srcRect/>
          <a:stretch>
            <a:fillRect/>
          </a:stretch>
        </p:blipFill>
        <p:spPr bwMode="auto">
          <a:xfrm>
            <a:off x="1785918" y="2143116"/>
            <a:ext cx="5429288" cy="45005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1.diyitui.com/72/ba/e5/b3/de/fb/94/6a/97/8f/90/87/b5/6d/7e/10.jpg"/>
          <p:cNvPicPr>
            <a:picLocks noChangeAspect="1" noChangeArrowheads="1"/>
          </p:cNvPicPr>
          <p:nvPr/>
        </p:nvPicPr>
        <p:blipFill>
          <a:blip r:embed="rId2" cstate="print"/>
          <a:srcRect/>
          <a:stretch>
            <a:fillRect/>
          </a:stretch>
        </p:blipFill>
        <p:spPr bwMode="auto">
          <a:xfrm>
            <a:off x="1214414" y="928670"/>
            <a:ext cx="6572264" cy="4857784"/>
          </a:xfrm>
          <a:prstGeom prst="rect">
            <a:avLst/>
          </a:prstGeom>
          <a:noFill/>
        </p:spPr>
      </p:pic>
      <p:sp>
        <p:nvSpPr>
          <p:cNvPr id="5" name="标题 1"/>
          <p:cNvSpPr>
            <a:spLocks noGrp="1"/>
          </p:cNvSpPr>
          <p:nvPr>
            <p:ph type="title"/>
          </p:nvPr>
        </p:nvSpPr>
        <p:spPr>
          <a:xfrm>
            <a:off x="428596" y="0"/>
            <a:ext cx="8229600" cy="928670"/>
          </a:xfrm>
        </p:spPr>
        <p:txBody>
          <a:bodyPr/>
          <a:lstStyle/>
          <a:p>
            <a:r>
              <a:rPr lang="en-US" altLang="zh-CN" b="1" dirty="0" smtClean="0"/>
              <a:t>《</a:t>
            </a:r>
            <a:r>
              <a:rPr lang="zh-CN" altLang="en-US" b="1" dirty="0" smtClean="0"/>
              <a:t>哀悼基督</a:t>
            </a:r>
            <a:r>
              <a:rPr lang="en-US" altLang="zh-CN" b="1" dirty="0" smtClean="0"/>
              <a:t>》</a:t>
            </a:r>
            <a:endParaRPr lang="zh-CN" altLang="en-US" b="1" dirty="0"/>
          </a:p>
        </p:txBody>
      </p:sp>
      <p:pic>
        <p:nvPicPr>
          <p:cNvPr id="21507" name="Picture 3"/>
          <p:cNvPicPr>
            <a:picLocks noChangeAspect="1" noChangeArrowheads="1"/>
          </p:cNvPicPr>
          <p:nvPr/>
        </p:nvPicPr>
        <p:blipFill>
          <a:blip r:embed="rId3" cstate="print"/>
          <a:srcRect/>
          <a:stretch>
            <a:fillRect/>
          </a:stretch>
        </p:blipFill>
        <p:spPr bwMode="auto">
          <a:xfrm>
            <a:off x="714348" y="4643446"/>
            <a:ext cx="76771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img1.imgtn.bdimg.com/it/u=2243911449,493391560&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483" name="Picture 3"/>
          <p:cNvPicPr>
            <a:picLocks noChangeAspect="1" noChangeArrowheads="1"/>
          </p:cNvPicPr>
          <p:nvPr/>
        </p:nvPicPr>
        <p:blipFill>
          <a:blip r:embed="rId2"/>
          <a:srcRect/>
          <a:stretch>
            <a:fillRect/>
          </a:stretch>
        </p:blipFill>
        <p:spPr bwMode="auto">
          <a:xfrm>
            <a:off x="0" y="1214422"/>
            <a:ext cx="2928926" cy="5000636"/>
          </a:xfrm>
          <a:prstGeom prst="rect">
            <a:avLst/>
          </a:prstGeom>
          <a:noFill/>
          <a:ln w="9525">
            <a:noFill/>
            <a:miter lim="800000"/>
            <a:headEnd/>
            <a:tailEnd/>
          </a:ln>
          <a:effectLst/>
        </p:spPr>
      </p:pic>
      <p:sp>
        <p:nvSpPr>
          <p:cNvPr id="4" name="圆角矩形 3"/>
          <p:cNvSpPr/>
          <p:nvPr/>
        </p:nvSpPr>
        <p:spPr>
          <a:xfrm>
            <a:off x="0" y="0"/>
            <a:ext cx="9144000" cy="1000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tx1"/>
                </a:solidFill>
              </a:rPr>
              <a:t>米开朗琪罗的</a:t>
            </a:r>
            <a:r>
              <a:rPr lang="en-US" altLang="zh-CN" sz="4000" b="1" dirty="0" smtClean="0">
                <a:solidFill>
                  <a:schemeClr val="tx1"/>
                </a:solidFill>
              </a:rPr>
              <a:t>《</a:t>
            </a:r>
            <a:r>
              <a:rPr lang="zh-CN" altLang="en-US" sz="4000" b="1" dirty="0" smtClean="0">
                <a:solidFill>
                  <a:schemeClr val="tx1"/>
                </a:solidFill>
              </a:rPr>
              <a:t>大卫</a:t>
            </a:r>
            <a:r>
              <a:rPr lang="en-US" altLang="zh-CN" sz="4000" b="1" dirty="0" smtClean="0">
                <a:solidFill>
                  <a:schemeClr val="tx1"/>
                </a:solidFill>
              </a:rPr>
              <a:t>》</a:t>
            </a:r>
            <a:endParaRPr lang="zh-CN" altLang="en-US" sz="4000" b="1" dirty="0">
              <a:solidFill>
                <a:schemeClr val="tx1"/>
              </a:solidFill>
            </a:endParaRPr>
          </a:p>
        </p:txBody>
      </p:sp>
      <p:pic>
        <p:nvPicPr>
          <p:cNvPr id="15362" name="Picture 2" descr="http://img.bimg.126.net/photo/2DE47YiBzGH2sbUg85k6Mw==/587438276396047344.jpg"/>
          <p:cNvPicPr>
            <a:picLocks noChangeAspect="1" noChangeArrowheads="1"/>
          </p:cNvPicPr>
          <p:nvPr/>
        </p:nvPicPr>
        <p:blipFill>
          <a:blip r:embed="rId3"/>
          <a:srcRect/>
          <a:stretch>
            <a:fillRect/>
          </a:stretch>
        </p:blipFill>
        <p:spPr bwMode="auto">
          <a:xfrm>
            <a:off x="2928926" y="1142984"/>
            <a:ext cx="2867025" cy="5143536"/>
          </a:xfrm>
          <a:prstGeom prst="rect">
            <a:avLst/>
          </a:prstGeom>
          <a:noFill/>
        </p:spPr>
      </p:pic>
      <p:sp>
        <p:nvSpPr>
          <p:cNvPr id="8" name="矩形 7"/>
          <p:cNvSpPr/>
          <p:nvPr/>
        </p:nvSpPr>
        <p:spPr>
          <a:xfrm>
            <a:off x="5786446" y="1142984"/>
            <a:ext cx="3357554" cy="5715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zh-CN" altLang="en-US" b="1" dirty="0" smtClean="0"/>
              <a:t>米开朗基罗没有沿用前人表现大卫战胜敌人后将敌人头颅踩在脚下的场景，而是选择了大卫迎接战斗时的状态。在这件作品中，大卫是一个肌肉发达，体格匀称的青年壮士形象。他充满自信地站立着，英姿飒爽，左手抓住投石带，右手下垂，头向左侧转动着，面容英俊，炯炯有神的双眼凝视着远方，仿佛正在向地平线的远处搜索着敌人，随时准备投入一场新的战斗</a:t>
            </a:r>
            <a:r>
              <a:rPr lang="zh-CN" altLang="en-US" b="1" dirty="0" smtClean="0"/>
              <a:t>。大卫</a:t>
            </a:r>
            <a:r>
              <a:rPr lang="zh-CN" altLang="en-US" b="1" dirty="0" smtClean="0"/>
              <a:t>体格雄伟健美，神态勇敢坚强，身体、脸部和肌肉紧张而饱满，体现着外在的和内在的全部理想化的男性美。这位少年英雄怒目直视着前方，表情中充满了全神贯注的紧张情绪和坚强的意志，身体中积蓄的伟大力量似乎随时可以爆发出来。</a:t>
            </a:r>
          </a:p>
          <a:p>
            <a:pPr algn="ct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lstStyle/>
          <a:p>
            <a:r>
              <a:rPr lang="zh-CN" altLang="en-US" b="1" dirty="0" smtClean="0"/>
              <a:t>达芬奇</a:t>
            </a:r>
            <a:endParaRPr lang="zh-CN" altLang="en-US" b="1" dirty="0"/>
          </a:p>
        </p:txBody>
      </p:sp>
      <p:pic>
        <p:nvPicPr>
          <p:cNvPr id="23556" name="Picture 4" descr="http://g.hiphotos.baidu.com/baike/c0%3Dbaike150%2C5%2C5%2C150%2C50/sign=f7f1c7b54dc2d562e605d8bf8678fb8a/cdbf6c81800a19d8f2f7edd031fa828ba71e466a.jpg"/>
          <p:cNvPicPr>
            <a:picLocks noChangeAspect="1" noChangeArrowheads="1"/>
          </p:cNvPicPr>
          <p:nvPr/>
        </p:nvPicPr>
        <p:blipFill>
          <a:blip r:embed="rId2" cstate="print"/>
          <a:srcRect/>
          <a:stretch>
            <a:fillRect/>
          </a:stretch>
        </p:blipFill>
        <p:spPr bwMode="auto">
          <a:xfrm>
            <a:off x="2500298" y="928670"/>
            <a:ext cx="4429156" cy="4500594"/>
          </a:xfrm>
          <a:prstGeom prst="rect">
            <a:avLst/>
          </a:prstGeom>
          <a:noFill/>
        </p:spPr>
      </p:pic>
      <p:pic>
        <p:nvPicPr>
          <p:cNvPr id="23557" name="Picture 5"/>
          <p:cNvPicPr>
            <a:picLocks noChangeAspect="1" noChangeArrowheads="1"/>
          </p:cNvPicPr>
          <p:nvPr/>
        </p:nvPicPr>
        <p:blipFill>
          <a:blip r:embed="rId3" cstate="print"/>
          <a:srcRect/>
          <a:stretch>
            <a:fillRect/>
          </a:stretch>
        </p:blipFill>
        <p:spPr bwMode="auto">
          <a:xfrm>
            <a:off x="0" y="3714752"/>
            <a:ext cx="9144000" cy="3143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lstStyle/>
          <a:p>
            <a:r>
              <a:rPr lang="en-US" altLang="zh-CN" b="1" dirty="0" smtClean="0"/>
              <a:t>《</a:t>
            </a:r>
            <a:r>
              <a:rPr lang="zh-CN" altLang="en-US" b="1" dirty="0" smtClean="0"/>
              <a:t>最后的晚餐</a:t>
            </a:r>
            <a:r>
              <a:rPr lang="en-US" altLang="zh-CN" b="1" dirty="0" smtClean="0"/>
              <a:t>》</a:t>
            </a:r>
            <a:endParaRPr lang="zh-CN" altLang="en-US" b="1" dirty="0"/>
          </a:p>
        </p:txBody>
      </p:sp>
      <p:pic>
        <p:nvPicPr>
          <p:cNvPr id="25602" name="Picture 2" descr="http://s11.sinaimg.cn/bmiddle/4cc247c6443c688a07a7a"/>
          <p:cNvPicPr>
            <a:picLocks noChangeAspect="1" noChangeArrowheads="1"/>
          </p:cNvPicPr>
          <p:nvPr/>
        </p:nvPicPr>
        <p:blipFill>
          <a:blip r:embed="rId2" cstate="print"/>
          <a:srcRect/>
          <a:stretch>
            <a:fillRect/>
          </a:stretch>
        </p:blipFill>
        <p:spPr bwMode="auto">
          <a:xfrm>
            <a:off x="0" y="1000108"/>
            <a:ext cx="9144000" cy="3857652"/>
          </a:xfrm>
          <a:prstGeom prst="rect">
            <a:avLst/>
          </a:prstGeom>
          <a:noFill/>
        </p:spPr>
      </p:pic>
      <p:pic>
        <p:nvPicPr>
          <p:cNvPr id="25603" name="Picture 3"/>
          <p:cNvPicPr>
            <a:picLocks noChangeAspect="1" noChangeArrowheads="1"/>
          </p:cNvPicPr>
          <p:nvPr/>
        </p:nvPicPr>
        <p:blipFill>
          <a:blip r:embed="rId3" cstate="print"/>
          <a:srcRect/>
          <a:stretch>
            <a:fillRect/>
          </a:stretch>
        </p:blipFill>
        <p:spPr bwMode="auto">
          <a:xfrm>
            <a:off x="0" y="4500570"/>
            <a:ext cx="9144000" cy="235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en-US" altLang="zh-CN" b="1" dirty="0" smtClean="0"/>
              <a:t>《</a:t>
            </a:r>
            <a:r>
              <a:rPr lang="zh-CN" altLang="en-US" b="1" dirty="0" smtClean="0"/>
              <a:t>蒙娜丽莎</a:t>
            </a:r>
            <a:r>
              <a:rPr lang="en-US" altLang="zh-CN" b="1" dirty="0" smtClean="0"/>
              <a:t>》</a:t>
            </a:r>
            <a:endParaRPr lang="zh-CN" altLang="en-US" b="1" dirty="0"/>
          </a:p>
        </p:txBody>
      </p:sp>
      <p:pic>
        <p:nvPicPr>
          <p:cNvPr id="24578" name="Picture 2" descr="http://news.xinhuanet.com/shuhua/2011-12/16/122433016_21n.jpg"/>
          <p:cNvPicPr>
            <a:picLocks noChangeAspect="1" noChangeArrowheads="1"/>
          </p:cNvPicPr>
          <p:nvPr/>
        </p:nvPicPr>
        <p:blipFill>
          <a:blip r:embed="rId2" cstate="print"/>
          <a:srcRect/>
          <a:stretch>
            <a:fillRect/>
          </a:stretch>
        </p:blipFill>
        <p:spPr bwMode="auto">
          <a:xfrm>
            <a:off x="285720" y="1000108"/>
            <a:ext cx="4714908" cy="5672167"/>
          </a:xfrm>
          <a:prstGeom prst="rect">
            <a:avLst/>
          </a:prstGeom>
          <a:noFill/>
        </p:spPr>
      </p:pic>
      <p:sp>
        <p:nvSpPr>
          <p:cNvPr id="5" name="矩形 4"/>
          <p:cNvSpPr/>
          <p:nvPr/>
        </p:nvSpPr>
        <p:spPr>
          <a:xfrm>
            <a:off x="5000628" y="1000108"/>
            <a:ext cx="4143372" cy="5016758"/>
          </a:xfrm>
          <a:prstGeom prst="rect">
            <a:avLst/>
          </a:prstGeom>
        </p:spPr>
        <p:txBody>
          <a:bodyPr wrap="square">
            <a:spAutoFit/>
          </a:bodyPr>
          <a:lstStyle/>
          <a:p>
            <a:r>
              <a:rPr lang="zh-CN" altLang="en-US" sz="2000" b="1" dirty="0" smtClean="0"/>
              <a:t>文艺复兴时期达</a:t>
            </a:r>
            <a:r>
              <a:rPr lang="en-US" altLang="zh-CN" sz="2000" b="1" dirty="0" smtClean="0"/>
              <a:t>·</a:t>
            </a:r>
            <a:r>
              <a:rPr lang="zh-CN" altLang="en-US" sz="2000" b="1" dirty="0" smtClean="0"/>
              <a:t>芬奇作品</a:t>
            </a:r>
            <a:r>
              <a:rPr lang="en-US" altLang="zh-CN" sz="2000" b="1" dirty="0" smtClean="0"/>
              <a:t>《</a:t>
            </a:r>
            <a:r>
              <a:rPr lang="zh-CN" altLang="en-US" sz="2000" b="1" dirty="0" smtClean="0"/>
              <a:t>蒙娜丽莎</a:t>
            </a:r>
            <a:r>
              <a:rPr lang="en-US" altLang="zh-CN" sz="2000" b="1" dirty="0" smtClean="0"/>
              <a:t>》</a:t>
            </a:r>
            <a:r>
              <a:rPr lang="zh-CN" altLang="en-US" sz="2000" b="1" dirty="0" smtClean="0"/>
              <a:t>：</a:t>
            </a:r>
            <a:r>
              <a:rPr lang="en-US" altLang="zh-CN" sz="2000" b="1" dirty="0" smtClean="0"/>
              <a:t>500</a:t>
            </a:r>
            <a:r>
              <a:rPr lang="zh-CN" altLang="en-US" sz="2000" b="1" dirty="0" smtClean="0"/>
              <a:t>年来，人们一直对</a:t>
            </a:r>
            <a:r>
              <a:rPr lang="en-US" altLang="zh-CN" sz="2000" b="1" dirty="0" smtClean="0"/>
              <a:t>《</a:t>
            </a:r>
            <a:r>
              <a:rPr lang="zh-CN" altLang="en-US" sz="2000" b="1" dirty="0" smtClean="0"/>
              <a:t>蒙娜丽莎</a:t>
            </a:r>
            <a:r>
              <a:rPr lang="en-US" altLang="zh-CN" sz="2000" b="1" dirty="0" smtClean="0"/>
              <a:t>》</a:t>
            </a:r>
            <a:r>
              <a:rPr lang="zh-CN" altLang="en-US" sz="2000" b="1" dirty="0" smtClean="0"/>
              <a:t>神秘的微笑莫衷一是。不同的观者或在不同的时间去看，感受似乎都不同。有时觉得她笑得舒畅温柔，有时又显得严肃，有时像是略含哀伤，有时甚至显出讥嘲和揶揄。在一幅画中，光线的变化不能像在雕塑中产生那样大的差别。但在蒙娜丽莎的脸上，微暗的阴影时隐时现，为她的双眼与唇部披上了一层面纱。而人的笑容主要表现在眼角和嘴角上，达</a:t>
            </a:r>
            <a:r>
              <a:rPr lang="en-US" altLang="zh-CN" sz="2000" b="1" dirty="0" smtClean="0"/>
              <a:t>·</a:t>
            </a:r>
            <a:r>
              <a:rPr lang="zh-CN" altLang="en-US" sz="2000" b="1" dirty="0" smtClean="0"/>
              <a:t>芬奇却偏把这些部位画得若隐若现，没有明确的界线，因此才会有这令人捉摸不定的“神秘的微笑”。</a:t>
            </a:r>
            <a:endParaRPr lang="zh-CN" alt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d.hiphotos.baidu.com/baike/c0%3Dbaike80%2C5%2C5%2C80%2C26/sign=f9d2eef3b912c8fca0fefe9f9d6af920/503d269759ee3d6ddea21b1843166d224e4adef9.jpg"/>
          <p:cNvPicPr>
            <a:picLocks noChangeAspect="1" noChangeArrowheads="1"/>
          </p:cNvPicPr>
          <p:nvPr/>
        </p:nvPicPr>
        <p:blipFill>
          <a:blip r:embed="rId2" cstate="print"/>
          <a:srcRect/>
          <a:stretch>
            <a:fillRect/>
          </a:stretch>
        </p:blipFill>
        <p:spPr bwMode="auto">
          <a:xfrm>
            <a:off x="0" y="785794"/>
            <a:ext cx="2857488" cy="4762500"/>
          </a:xfrm>
          <a:prstGeom prst="rect">
            <a:avLst/>
          </a:prstGeom>
          <a:noFill/>
        </p:spPr>
      </p:pic>
      <p:pic>
        <p:nvPicPr>
          <p:cNvPr id="26628" name="Picture 4"/>
          <p:cNvPicPr>
            <a:picLocks noChangeAspect="1" noChangeArrowheads="1"/>
          </p:cNvPicPr>
          <p:nvPr/>
        </p:nvPicPr>
        <p:blipFill>
          <a:blip r:embed="rId3" cstate="print"/>
          <a:srcRect/>
          <a:stretch>
            <a:fillRect/>
          </a:stretch>
        </p:blipFill>
        <p:spPr bwMode="auto">
          <a:xfrm>
            <a:off x="2857488" y="785794"/>
            <a:ext cx="2428875" cy="4786346"/>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5072066" y="785794"/>
            <a:ext cx="3714776"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zh-CN" altLang="en-US" b="1" dirty="0" smtClean="0"/>
              <a:t>科技成就</a:t>
            </a:r>
            <a:endParaRPr lang="zh-CN" altLang="en-US" b="1" dirty="0"/>
          </a:p>
        </p:txBody>
      </p:sp>
      <p:pic>
        <p:nvPicPr>
          <p:cNvPr id="27650" name="Picture 2"/>
          <p:cNvPicPr>
            <a:picLocks noChangeAspect="1" noChangeArrowheads="1"/>
          </p:cNvPicPr>
          <p:nvPr/>
        </p:nvPicPr>
        <p:blipFill>
          <a:blip r:embed="rId2" cstate="print"/>
          <a:srcRect/>
          <a:stretch>
            <a:fillRect/>
          </a:stretch>
        </p:blipFill>
        <p:spPr bwMode="auto">
          <a:xfrm>
            <a:off x="0" y="928670"/>
            <a:ext cx="9144000"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lstStyle/>
          <a:p>
            <a:r>
              <a:rPr lang="zh-CN" altLang="en-US" b="1" dirty="0" smtClean="0"/>
              <a:t>伽利略</a:t>
            </a:r>
            <a:endParaRPr lang="zh-CN" altLang="en-US" b="1" dirty="0"/>
          </a:p>
        </p:txBody>
      </p:sp>
      <p:pic>
        <p:nvPicPr>
          <p:cNvPr id="28674" name="Picture 2"/>
          <p:cNvPicPr>
            <a:picLocks noChangeAspect="1" noChangeArrowheads="1"/>
          </p:cNvPicPr>
          <p:nvPr/>
        </p:nvPicPr>
        <p:blipFill>
          <a:blip r:embed="rId2" cstate="print"/>
          <a:srcRect/>
          <a:stretch>
            <a:fillRect/>
          </a:stretch>
        </p:blipFill>
        <p:spPr bwMode="auto">
          <a:xfrm>
            <a:off x="1" y="1071546"/>
            <a:ext cx="9144000" cy="578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布鲁诺</a:t>
            </a:r>
            <a:endParaRPr lang="zh-CN" altLang="en-US" b="1" dirty="0"/>
          </a:p>
        </p:txBody>
      </p:sp>
      <p:pic>
        <p:nvPicPr>
          <p:cNvPr id="29698" name="Picture 2"/>
          <p:cNvPicPr>
            <a:picLocks noChangeAspect="1" noChangeArrowheads="1"/>
          </p:cNvPicPr>
          <p:nvPr/>
        </p:nvPicPr>
        <p:blipFill>
          <a:blip r:embed="rId2" cstate="print"/>
          <a:srcRect/>
          <a:stretch>
            <a:fillRect/>
          </a:stretch>
        </p:blipFill>
        <p:spPr bwMode="auto">
          <a:xfrm>
            <a:off x="1" y="1357298"/>
            <a:ext cx="9144000" cy="4714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阅读文字，理解人文主义</a:t>
            </a:r>
            <a:endParaRPr lang="zh-CN" altLang="en-US" sz="2800" dirty="0">
              <a:solidFill>
                <a:srgbClr val="FF0000"/>
              </a:solidFill>
              <a:latin typeface="华文琥珀" pitchFamily="2" charset="-122"/>
              <a:ea typeface="华文琥珀" pitchFamily="2" charset="-122"/>
            </a:endParaRPr>
          </a:p>
        </p:txBody>
      </p:sp>
      <p:sp>
        <p:nvSpPr>
          <p:cNvPr id="3" name="圆角矩形 2"/>
          <p:cNvSpPr/>
          <p:nvPr/>
        </p:nvSpPr>
        <p:spPr>
          <a:xfrm>
            <a:off x="0" y="785794"/>
            <a:ext cx="9144000" cy="24288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FF0000"/>
                </a:solidFill>
                <a:latin typeface="华文琥珀" pitchFamily="2" charset="-122"/>
                <a:ea typeface="华文琥珀" pitchFamily="2" charset="-122"/>
              </a:rPr>
              <a:t>资料</a:t>
            </a:r>
            <a:r>
              <a:rPr lang="en-US" altLang="zh-CN" sz="2800" dirty="0" smtClean="0">
                <a:solidFill>
                  <a:srgbClr val="FF0000"/>
                </a:solidFill>
                <a:latin typeface="华文琥珀" pitchFamily="2" charset="-122"/>
                <a:ea typeface="华文琥珀" pitchFamily="2" charset="-122"/>
              </a:rPr>
              <a:t>1</a:t>
            </a:r>
            <a:r>
              <a:rPr lang="zh-CN" altLang="en-US" sz="2800" dirty="0" smtClean="0">
                <a:solidFill>
                  <a:srgbClr val="FF0000"/>
                </a:solidFill>
                <a:latin typeface="华文琥珀" pitchFamily="2" charset="-122"/>
                <a:ea typeface="华文琥珀" pitchFamily="2" charset="-122"/>
              </a:rPr>
              <a:t>：</a:t>
            </a:r>
            <a:r>
              <a:rPr kumimoji="1" lang="zh-CN" altLang="en-US" sz="2800" b="1" dirty="0" smtClean="0">
                <a:solidFill>
                  <a:schemeClr val="tx1"/>
                </a:solidFill>
                <a:latin typeface="华文楷体" pitchFamily="2" charset="-122"/>
                <a:ea typeface="华文楷体" pitchFamily="2" charset="-122"/>
              </a:rPr>
              <a:t>有一个从小与世隔绝的青年，跟着父亲下山进城，这才生平第一次看到了一群女人。父亲是个死心塌地皈依天主的教徒，不许儿子看一眼女，吓唬说：它们叫“绿鹅”，它们都是祸水。谁知儿子却说道：“爸爸，让我带一只绿鹅回去吧！”（薄伽丘</a:t>
            </a:r>
            <a:r>
              <a:rPr kumimoji="1" lang="en-US" altLang="zh-CN" sz="2800" b="1" dirty="0" smtClean="0">
                <a:solidFill>
                  <a:schemeClr val="tx1"/>
                </a:solidFill>
                <a:latin typeface="华文楷体" pitchFamily="2" charset="-122"/>
                <a:ea typeface="华文楷体" pitchFamily="2" charset="-122"/>
              </a:rPr>
              <a:t>《</a:t>
            </a:r>
            <a:r>
              <a:rPr kumimoji="1" lang="zh-CN" altLang="en-US" sz="2800" b="1" dirty="0" smtClean="0">
                <a:solidFill>
                  <a:schemeClr val="tx1"/>
                </a:solidFill>
                <a:latin typeface="华文楷体" pitchFamily="2" charset="-122"/>
                <a:ea typeface="华文楷体" pitchFamily="2" charset="-122"/>
              </a:rPr>
              <a:t>十日谈</a:t>
            </a:r>
            <a:r>
              <a:rPr kumimoji="1" lang="en-US" altLang="zh-CN" sz="2800" b="1" dirty="0" smtClean="0">
                <a:solidFill>
                  <a:schemeClr val="tx1"/>
                </a:solidFill>
                <a:latin typeface="华文楷体" pitchFamily="2" charset="-122"/>
                <a:ea typeface="华文楷体" pitchFamily="2" charset="-122"/>
              </a:rPr>
              <a:t>》</a:t>
            </a:r>
            <a:r>
              <a:rPr kumimoji="1" lang="zh-CN" altLang="en-US" sz="2800" b="1" dirty="0" smtClean="0">
                <a:solidFill>
                  <a:schemeClr val="tx1"/>
                </a:solidFill>
                <a:latin typeface="华文楷体" pitchFamily="2" charset="-122"/>
                <a:ea typeface="华文楷体" pitchFamily="2" charset="-122"/>
              </a:rPr>
              <a:t>）</a:t>
            </a:r>
            <a:endParaRPr lang="zh-CN" altLang="en-US" sz="2800" dirty="0">
              <a:solidFill>
                <a:schemeClr val="tx1"/>
              </a:solidFill>
              <a:latin typeface="华文楷体" pitchFamily="2" charset="-122"/>
              <a:ea typeface="华文楷体" pitchFamily="2" charset="-122"/>
            </a:endParaRPr>
          </a:p>
        </p:txBody>
      </p:sp>
      <p:sp>
        <p:nvSpPr>
          <p:cNvPr id="4" name="圆角矩形 3"/>
          <p:cNvSpPr/>
          <p:nvPr/>
        </p:nvSpPr>
        <p:spPr>
          <a:xfrm>
            <a:off x="0" y="3286124"/>
            <a:ext cx="9144000" cy="1857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FF0000"/>
                </a:solidFill>
                <a:latin typeface="华文琥珀" pitchFamily="2" charset="-122"/>
                <a:ea typeface="华文琥珀" pitchFamily="2" charset="-122"/>
              </a:rPr>
              <a:t>资料</a:t>
            </a:r>
            <a:r>
              <a:rPr lang="en-US" altLang="zh-CN" sz="2800" dirty="0" smtClean="0">
                <a:solidFill>
                  <a:srgbClr val="FF0000"/>
                </a:solidFill>
                <a:latin typeface="华文琥珀" pitchFamily="2" charset="-122"/>
                <a:ea typeface="华文琥珀" pitchFamily="2" charset="-122"/>
              </a:rPr>
              <a:t>2</a:t>
            </a:r>
            <a:r>
              <a:rPr lang="zh-CN" altLang="en-US" sz="2800" dirty="0" smtClean="0">
                <a:solidFill>
                  <a:srgbClr val="FF0000"/>
                </a:solidFill>
                <a:latin typeface="华文琥珀" pitchFamily="2" charset="-122"/>
                <a:ea typeface="华文琥珀" pitchFamily="2" charset="-122"/>
              </a:rPr>
              <a:t>：</a:t>
            </a:r>
            <a:r>
              <a:rPr kumimoji="1" lang="zh-CN" altLang="en-US" sz="2800" b="1" dirty="0" smtClean="0">
                <a:solidFill>
                  <a:schemeClr val="tx1"/>
                </a:solidFill>
                <a:latin typeface="华文楷体" pitchFamily="2" charset="-122"/>
                <a:ea typeface="华文楷体" pitchFamily="2" charset="-122"/>
              </a:rPr>
              <a:t>人是一件多么了不起的杰作！多么高贵的理性！多么伟大的力量！ 多么优美的仪表！ 多么优雅的举动！ 在行为上多么像一个天使！在智慧上多么像一个天神！ （莎士比亚</a:t>
            </a:r>
            <a:r>
              <a:rPr kumimoji="1" lang="en-US" altLang="zh-CN" sz="2800" b="1" dirty="0" smtClean="0">
                <a:solidFill>
                  <a:schemeClr val="tx1"/>
                </a:solidFill>
                <a:latin typeface="华文楷体" pitchFamily="2" charset="-122"/>
                <a:ea typeface="华文楷体" pitchFamily="2" charset="-122"/>
              </a:rPr>
              <a:t>《</a:t>
            </a:r>
            <a:r>
              <a:rPr kumimoji="1" lang="zh-CN" altLang="en-US" sz="2800" b="1" dirty="0" smtClean="0">
                <a:solidFill>
                  <a:schemeClr val="tx1"/>
                </a:solidFill>
                <a:latin typeface="华文楷体" pitchFamily="2" charset="-122"/>
                <a:ea typeface="华文楷体" pitchFamily="2" charset="-122"/>
              </a:rPr>
              <a:t>哈姆雷特</a:t>
            </a:r>
            <a:r>
              <a:rPr kumimoji="1" lang="en-US" altLang="zh-CN" sz="2800" b="1" dirty="0" smtClean="0">
                <a:solidFill>
                  <a:schemeClr val="tx1"/>
                </a:solidFill>
                <a:latin typeface="华文楷体" pitchFamily="2" charset="-122"/>
                <a:ea typeface="华文楷体" pitchFamily="2" charset="-122"/>
              </a:rPr>
              <a:t>》</a:t>
            </a:r>
            <a:r>
              <a:rPr kumimoji="1" lang="zh-CN" altLang="en-US" sz="2800" b="1" dirty="0" smtClean="0">
                <a:solidFill>
                  <a:schemeClr val="tx1"/>
                </a:solidFill>
                <a:latin typeface="华文楷体" pitchFamily="2" charset="-122"/>
                <a:ea typeface="华文楷体" pitchFamily="2" charset="-122"/>
              </a:rPr>
              <a:t>）</a:t>
            </a:r>
            <a:endParaRPr lang="zh-CN" altLang="en-US" sz="2800" dirty="0">
              <a:solidFill>
                <a:schemeClr val="tx1"/>
              </a:solidFill>
              <a:latin typeface="华文楷体" pitchFamily="2" charset="-122"/>
              <a:ea typeface="华文楷体" pitchFamily="2" charset="-122"/>
            </a:endParaRPr>
          </a:p>
        </p:txBody>
      </p:sp>
      <p:sp>
        <p:nvSpPr>
          <p:cNvPr id="5" name="圆角矩形 4"/>
          <p:cNvSpPr/>
          <p:nvPr/>
        </p:nvSpPr>
        <p:spPr>
          <a:xfrm>
            <a:off x="0" y="5072074"/>
            <a:ext cx="9144000" cy="11430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2800" b="1" dirty="0" smtClean="0">
                <a:latin typeface="华文楷体" pitchFamily="2" charset="-122"/>
                <a:ea typeface="华文楷体" pitchFamily="2" charset="-122"/>
              </a:rPr>
              <a:t>问题：分析薄伽丘与莎士比亚对人性的肯定有何不同？</a:t>
            </a:r>
            <a:endParaRPr lang="zh-CN" altLang="en-US" sz="2800" b="1" dirty="0">
              <a:latin typeface="华文楷体" pitchFamily="2" charset="-122"/>
              <a:ea typeface="华文楷体" pitchFamily="2" charset="-122"/>
            </a:endParaRPr>
          </a:p>
        </p:txBody>
      </p:sp>
      <p:sp>
        <p:nvSpPr>
          <p:cNvPr id="6" name="圆角矩形 5"/>
          <p:cNvSpPr/>
          <p:nvPr/>
        </p:nvSpPr>
        <p:spPr>
          <a:xfrm>
            <a:off x="2214546" y="1857364"/>
            <a:ext cx="6143668"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2800" b="1" dirty="0" smtClean="0">
                <a:latin typeface="华文楷体" pitchFamily="2" charset="-122"/>
                <a:ea typeface="华文楷体" pitchFamily="2" charset="-122"/>
              </a:rPr>
              <a:t>歌颂的是人的自然本性。</a:t>
            </a:r>
            <a:endParaRPr lang="zh-CN" altLang="en-US" sz="2800" b="1" dirty="0">
              <a:latin typeface="华文楷体" pitchFamily="2" charset="-122"/>
              <a:ea typeface="华文楷体" pitchFamily="2" charset="-122"/>
            </a:endParaRPr>
          </a:p>
        </p:txBody>
      </p:sp>
      <p:sp>
        <p:nvSpPr>
          <p:cNvPr id="7" name="圆角矩形 6"/>
          <p:cNvSpPr/>
          <p:nvPr/>
        </p:nvSpPr>
        <p:spPr>
          <a:xfrm>
            <a:off x="2214546" y="3429000"/>
            <a:ext cx="6143668" cy="1571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2800" b="1" dirty="0" smtClean="0">
                <a:solidFill>
                  <a:schemeClr val="tx1"/>
                </a:solidFill>
                <a:latin typeface="华文楷体" pitchFamily="2" charset="-122"/>
                <a:ea typeface="华文楷体" pitchFamily="2" charset="-122"/>
              </a:rPr>
              <a:t>提升人性的高尚与尊严，更崇尚人的理性，使文艺复兴从质朴走向高雅和精致。</a:t>
            </a:r>
            <a:endParaRPr lang="zh-CN" altLang="en-US" sz="2800" b="1" dirty="0">
              <a:solidFill>
                <a:schemeClr val="tx1"/>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pep.com.cn/peixun/xkpx/peixun_7_1/1s_1/8photo/c/201009/W02007121432502996807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338" name="Picture 2"/>
          <p:cNvPicPr>
            <a:picLocks noChangeAspect="1" noChangeArrowheads="1"/>
          </p:cNvPicPr>
          <p:nvPr/>
        </p:nvPicPr>
        <p:blipFill>
          <a:blip r:embed="rId3" cstate="print"/>
          <a:srcRect/>
          <a:stretch>
            <a:fillRect/>
          </a:stretch>
        </p:blipFill>
        <p:spPr bwMode="auto">
          <a:xfrm>
            <a:off x="0" y="785794"/>
            <a:ext cx="7715250" cy="2867025"/>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0" y="3786190"/>
            <a:ext cx="7810500" cy="2857500"/>
          </a:xfrm>
          <a:prstGeom prst="rect">
            <a:avLst/>
          </a:prstGeom>
          <a:noFill/>
          <a:ln w="9525">
            <a:noFill/>
            <a:miter lim="800000"/>
            <a:headEnd/>
            <a:tailEnd/>
          </a:ln>
        </p:spPr>
      </p:pic>
      <p:pic>
        <p:nvPicPr>
          <p:cNvPr id="14342" name="Picture 6"/>
          <p:cNvPicPr>
            <a:picLocks noChangeAspect="1" noChangeArrowheads="1"/>
          </p:cNvPicPr>
          <p:nvPr/>
        </p:nvPicPr>
        <p:blipFill>
          <a:blip r:embed="rId5" cstate="print"/>
          <a:srcRect/>
          <a:stretch>
            <a:fillRect/>
          </a:stretch>
        </p:blipFill>
        <p:spPr bwMode="auto">
          <a:xfrm>
            <a:off x="6929454" y="4391025"/>
            <a:ext cx="2028825"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ppt_x"/>
                                          </p:val>
                                        </p:tav>
                                        <p:tav tm="100000">
                                          <p:val>
                                            <p:strVal val="#ppt_x"/>
                                          </p:val>
                                        </p:tav>
                                      </p:tavLst>
                                    </p:anim>
                                    <p:anim calcmode="lin" valueType="num">
                                      <p:cBhvr additive="base">
                                        <p:cTn id="14"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rgbClr val="FF0000"/>
                </a:solidFill>
                <a:latin typeface="华文琥珀" pitchFamily="2" charset="-122"/>
                <a:ea typeface="华文琥珀" pitchFamily="2" charset="-122"/>
              </a:rPr>
              <a:t>文艺复兴的核心思想：人文主义</a:t>
            </a:r>
            <a:endParaRPr lang="zh-CN" altLang="en-US" sz="2800" dirty="0">
              <a:solidFill>
                <a:srgbClr val="FF0000"/>
              </a:solidFill>
              <a:latin typeface="华文琥珀" pitchFamily="2" charset="-122"/>
              <a:ea typeface="华文琥珀" pitchFamily="2" charset="-122"/>
            </a:endParaRPr>
          </a:p>
        </p:txBody>
      </p:sp>
      <p:sp>
        <p:nvSpPr>
          <p:cNvPr id="3" name="圆角矩形 2"/>
          <p:cNvSpPr/>
          <p:nvPr/>
        </p:nvSpPr>
        <p:spPr>
          <a:xfrm>
            <a:off x="0" y="785794"/>
            <a:ext cx="9144000"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Bef>
                <a:spcPct val="20000"/>
              </a:spcBef>
            </a:pPr>
            <a:r>
              <a:rPr kumimoji="1" lang="zh-CN" altLang="en-US" sz="2800" b="1" dirty="0" smtClean="0">
                <a:solidFill>
                  <a:srgbClr val="000000"/>
                </a:solidFill>
                <a:latin typeface="华文楷体" pitchFamily="2" charset="-122"/>
                <a:ea typeface="华文楷体" pitchFamily="2" charset="-122"/>
                <a:sym typeface="Wingdings" pitchFamily="2" charset="2"/>
              </a:rPr>
              <a:t>人文主义，即以人为本，要求肯定人的价值和尊严，提倡人们对现世生活的追求；要求把人从宗教各种束缚中解放出来。崇尚理性和科学。</a:t>
            </a:r>
            <a:endParaRPr lang="zh-CN" altLang="en-US" sz="2800" dirty="0">
              <a:latin typeface="华文楷体" pitchFamily="2" charset="-122"/>
              <a:ea typeface="华文楷体" pitchFamily="2" charset="-122"/>
            </a:endParaRPr>
          </a:p>
        </p:txBody>
      </p:sp>
      <p:sp>
        <p:nvSpPr>
          <p:cNvPr id="6" name="Rectangle 3"/>
          <p:cNvSpPr txBox="1">
            <a:spLocks noChangeArrowheads="1"/>
          </p:cNvSpPr>
          <p:nvPr/>
        </p:nvSpPr>
        <p:spPr>
          <a:xfrm>
            <a:off x="428596" y="3214686"/>
            <a:ext cx="8229600" cy="3357586"/>
          </a:xfrm>
          <a:prstGeom prst="rect">
            <a:avLst/>
          </a:prstGeom>
          <a:noFill/>
          <a:ln>
            <a:solidFill>
              <a:srgbClr val="800000"/>
            </a:solidFill>
          </a:ln>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1" lang="zh-CN" altLang="en-US" sz="4400" b="1" i="0" u="none" strike="noStrike" kern="1200" cap="none" spc="0" normalizeH="0" baseline="0" noProof="0" dirty="0" smtClean="0">
                <a:ln>
                  <a:noFill/>
                </a:ln>
                <a:solidFill>
                  <a:schemeClr val="tx1"/>
                </a:solidFill>
                <a:effectLst/>
                <a:uLnTx/>
                <a:uFillTx/>
                <a:latin typeface="+mn-lt"/>
                <a:ea typeface="+mn-ea"/>
                <a:cs typeface="+mn-cs"/>
              </a:rPr>
              <a:t>随心所欲   禁欲苦行     无拘无束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1" lang="zh-CN" altLang="en-US" sz="4400" b="1" i="0" u="none" strike="noStrike" kern="1200" cap="none" spc="0" normalizeH="0" baseline="0" noProof="0" dirty="0" smtClean="0">
                <a:ln>
                  <a:noFill/>
                </a:ln>
                <a:solidFill>
                  <a:schemeClr val="tx1"/>
                </a:solidFill>
                <a:effectLst/>
                <a:uLnTx/>
                <a:uFillTx/>
                <a:latin typeface="+mn-lt"/>
                <a:ea typeface="+mn-ea"/>
                <a:cs typeface="+mn-cs"/>
              </a:rPr>
              <a:t>压抑人性   张扬个性     麻木顺从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1" lang="zh-CN" altLang="en-US" sz="4400" b="1" i="0" u="none" strike="noStrike" kern="1200" cap="none" spc="0" normalizeH="0" baseline="0" noProof="0" dirty="0" smtClean="0">
                <a:ln>
                  <a:noFill/>
                </a:ln>
                <a:solidFill>
                  <a:schemeClr val="tx1"/>
                </a:solidFill>
                <a:effectLst/>
                <a:uLnTx/>
                <a:uFillTx/>
                <a:latin typeface="+mn-lt"/>
                <a:ea typeface="+mn-ea"/>
                <a:cs typeface="+mn-cs"/>
              </a:rPr>
              <a:t>思想开放   愚昧迷信     以人为本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1" lang="zh-CN" altLang="en-US" sz="4400" b="1" i="0" u="none" strike="noStrike" kern="1200" cap="none" spc="0" normalizeH="0" baseline="0" noProof="0" dirty="0" smtClean="0">
                <a:ln>
                  <a:noFill/>
                </a:ln>
                <a:solidFill>
                  <a:schemeClr val="tx1"/>
                </a:solidFill>
                <a:effectLst/>
                <a:uLnTx/>
                <a:uFillTx/>
                <a:latin typeface="+mn-lt"/>
                <a:ea typeface="+mn-ea"/>
                <a:cs typeface="+mn-cs"/>
              </a:rPr>
              <a:t>言论自由   神权至上     追求享受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zh-CN" sz="4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圆角矩形 6"/>
          <p:cNvSpPr/>
          <p:nvPr/>
        </p:nvSpPr>
        <p:spPr>
          <a:xfrm>
            <a:off x="428596" y="2285992"/>
            <a:ext cx="8286808" cy="9286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b="1" dirty="0" smtClean="0">
                <a:solidFill>
                  <a:schemeClr val="tx1"/>
                </a:solidFill>
                <a:latin typeface="华文楷体" pitchFamily="2" charset="-122"/>
                <a:ea typeface="华文楷体" pitchFamily="2" charset="-122"/>
              </a:rPr>
              <a:t>问题：从方框中选出符合文艺复兴时代的词语。</a:t>
            </a:r>
            <a:endParaRPr lang="zh-CN" altLang="en-US" sz="2800" b="1" dirty="0">
              <a:solidFill>
                <a:schemeClr val="tx1"/>
              </a:solidFill>
              <a:latin typeface="华文楷体" pitchFamily="2" charset="-122"/>
              <a:ea typeface="华文楷体" pitchFamily="2" charset="-122"/>
            </a:endParaRPr>
          </a:p>
        </p:txBody>
      </p:sp>
      <p:sp>
        <p:nvSpPr>
          <p:cNvPr id="8" name="椭圆 7"/>
          <p:cNvSpPr/>
          <p:nvPr/>
        </p:nvSpPr>
        <p:spPr>
          <a:xfrm>
            <a:off x="428596" y="3214686"/>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857884" y="3143248"/>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00364" y="4000504"/>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929322" y="4857760"/>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28596" y="4786322"/>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0034" y="5643578"/>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00760" y="5643578"/>
            <a:ext cx="2428892" cy="78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练一练</a:t>
            </a:r>
            <a:endParaRPr lang="zh-CN" altLang="en-US" sz="2800" dirty="0">
              <a:solidFill>
                <a:srgbClr val="FF0000"/>
              </a:solidFill>
              <a:latin typeface="华文琥珀" pitchFamily="2" charset="-122"/>
              <a:ea typeface="华文琥珀" pitchFamily="2" charset="-122"/>
            </a:endParaRPr>
          </a:p>
        </p:txBody>
      </p:sp>
      <p:sp>
        <p:nvSpPr>
          <p:cNvPr id="3" name="圆角矩形 2"/>
          <p:cNvSpPr/>
          <p:nvPr/>
        </p:nvSpPr>
        <p:spPr>
          <a:xfrm>
            <a:off x="0" y="1142984"/>
            <a:ext cx="9144000" cy="5000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华文楷体" pitchFamily="2" charset="-122"/>
                <a:ea typeface="华文楷体" pitchFamily="2" charset="-122"/>
              </a:rPr>
              <a:t>1</a:t>
            </a:r>
            <a:r>
              <a:rPr lang="zh-CN" altLang="en-US" sz="3200" b="1" dirty="0" smtClean="0">
                <a:solidFill>
                  <a:schemeClr val="tx1"/>
                </a:solidFill>
                <a:latin typeface="华文楷体" pitchFamily="2" charset="-122"/>
                <a:ea typeface="华文楷体" pitchFamily="2" charset="-122"/>
              </a:rPr>
              <a:t>．</a:t>
            </a:r>
            <a:r>
              <a:rPr lang="en-US" sz="3200" b="1" dirty="0" smtClean="0">
                <a:solidFill>
                  <a:schemeClr val="tx1"/>
                </a:solidFill>
                <a:latin typeface="华文楷体" pitchFamily="2" charset="-122"/>
                <a:ea typeface="华文楷体" pitchFamily="2" charset="-122"/>
              </a:rPr>
              <a:t>15</a:t>
            </a:r>
            <a:r>
              <a:rPr lang="zh-CN" altLang="en-US" sz="3200" b="1" dirty="0" smtClean="0">
                <a:solidFill>
                  <a:schemeClr val="tx1"/>
                </a:solidFill>
                <a:latin typeface="华文楷体" pitchFamily="2" charset="-122"/>
                <a:ea typeface="华文楷体" pitchFamily="2" charset="-122"/>
              </a:rPr>
              <a:t>世纪学者奇诺说：</a:t>
            </a:r>
            <a:r>
              <a:rPr lang="en-US" sz="3200" b="1" dirty="0" smtClean="0">
                <a:solidFill>
                  <a:schemeClr val="tx1"/>
                </a:solidFill>
                <a:latin typeface="华文楷体" pitchFamily="2" charset="-122"/>
                <a:ea typeface="华文楷体" pitchFamily="2" charset="-122"/>
              </a:rPr>
              <a:t>“</a:t>
            </a:r>
            <a:r>
              <a:rPr lang="zh-CN" altLang="en-US" sz="3200" b="1" dirty="0" smtClean="0">
                <a:solidFill>
                  <a:schemeClr val="tx1"/>
                </a:solidFill>
                <a:latin typeface="华文楷体" pitchFamily="2" charset="-122"/>
                <a:ea typeface="华文楷体" pitchFamily="2" charset="-122"/>
              </a:rPr>
              <a:t>这是一个黄金时代，（在佛罗伦萨）几乎所有以前消失的自由科目，如诗歌、雄辩术、绘画、建筑、雕塑、音乐都复活了。</a:t>
            </a:r>
            <a:r>
              <a:rPr lang="en-US" sz="3200" b="1" dirty="0" smtClean="0">
                <a:solidFill>
                  <a:schemeClr val="tx1"/>
                </a:solidFill>
                <a:latin typeface="华文楷体" pitchFamily="2" charset="-122"/>
                <a:ea typeface="华文楷体" pitchFamily="2" charset="-122"/>
              </a:rPr>
              <a:t>”</a:t>
            </a:r>
            <a:r>
              <a:rPr lang="zh-CN" altLang="en-US" sz="3200" b="1" dirty="0" smtClean="0">
                <a:solidFill>
                  <a:schemeClr val="tx1"/>
                </a:solidFill>
                <a:latin typeface="华文楷体" pitchFamily="2" charset="-122"/>
                <a:ea typeface="华文楷体" pitchFamily="2" charset="-122"/>
              </a:rPr>
              <a:t>这反映了在该地</a:t>
            </a:r>
          </a:p>
          <a:p>
            <a:r>
              <a:rPr lang="en-US" sz="3200" b="1" dirty="0" smtClean="0">
                <a:solidFill>
                  <a:schemeClr val="tx1"/>
                </a:solidFill>
                <a:latin typeface="华文楷体" pitchFamily="2" charset="-122"/>
                <a:ea typeface="华文楷体" pitchFamily="2" charset="-122"/>
              </a:rPr>
              <a:t>A</a:t>
            </a:r>
            <a:r>
              <a:rPr lang="zh-CN" altLang="en-US" sz="3200" b="1" dirty="0" smtClean="0">
                <a:solidFill>
                  <a:schemeClr val="tx1"/>
                </a:solidFill>
                <a:latin typeface="华文楷体" pitchFamily="2" charset="-122"/>
                <a:ea typeface="华文楷体" pitchFamily="2" charset="-122"/>
              </a:rPr>
              <a:t>、希腊罗马文化开始兴起</a:t>
            </a:r>
            <a:r>
              <a:rPr lang="en-US" sz="3200" b="1" dirty="0" smtClean="0">
                <a:solidFill>
                  <a:schemeClr val="tx1"/>
                </a:solidFill>
                <a:latin typeface="华文楷体" pitchFamily="2" charset="-122"/>
                <a:ea typeface="华文楷体" pitchFamily="2" charset="-122"/>
              </a:rPr>
              <a:t>      </a:t>
            </a:r>
          </a:p>
          <a:p>
            <a:r>
              <a:rPr lang="en-US" sz="3200" b="1" dirty="0" smtClean="0">
                <a:solidFill>
                  <a:schemeClr val="tx1"/>
                </a:solidFill>
                <a:latin typeface="华文楷体" pitchFamily="2" charset="-122"/>
                <a:ea typeface="华文楷体" pitchFamily="2" charset="-122"/>
              </a:rPr>
              <a:t>B</a:t>
            </a:r>
            <a:r>
              <a:rPr lang="zh-CN" altLang="en-US" sz="3200" b="1" dirty="0" smtClean="0">
                <a:solidFill>
                  <a:schemeClr val="tx1"/>
                </a:solidFill>
                <a:latin typeface="华文楷体" pitchFamily="2" charset="-122"/>
                <a:ea typeface="华文楷体" pitchFamily="2" charset="-122"/>
              </a:rPr>
              <a:t>、人文精神得到传承</a:t>
            </a:r>
          </a:p>
          <a:p>
            <a:r>
              <a:rPr lang="en-US" sz="3200" b="1" dirty="0" smtClean="0">
                <a:solidFill>
                  <a:schemeClr val="tx1"/>
                </a:solidFill>
                <a:latin typeface="华文楷体" pitchFamily="2" charset="-122"/>
                <a:ea typeface="华文楷体" pitchFamily="2" charset="-122"/>
              </a:rPr>
              <a:t>C</a:t>
            </a:r>
            <a:r>
              <a:rPr lang="zh-CN" altLang="en-US" sz="3200" b="1" dirty="0" smtClean="0">
                <a:solidFill>
                  <a:schemeClr val="tx1"/>
                </a:solidFill>
                <a:latin typeface="华文楷体" pitchFamily="2" charset="-122"/>
                <a:ea typeface="华文楷体" pitchFamily="2" charset="-122"/>
              </a:rPr>
              <a:t>、宗教改革思想开始转播</a:t>
            </a:r>
            <a:r>
              <a:rPr lang="en-US" sz="3200" b="1" dirty="0" smtClean="0">
                <a:solidFill>
                  <a:schemeClr val="tx1"/>
                </a:solidFill>
                <a:latin typeface="华文楷体" pitchFamily="2" charset="-122"/>
                <a:ea typeface="华文楷体" pitchFamily="2" charset="-122"/>
              </a:rPr>
              <a:t>        </a:t>
            </a:r>
          </a:p>
          <a:p>
            <a:r>
              <a:rPr lang="en-US" sz="3200" b="1" dirty="0" smtClean="0">
                <a:solidFill>
                  <a:schemeClr val="tx1"/>
                </a:solidFill>
                <a:latin typeface="华文楷体" pitchFamily="2" charset="-122"/>
                <a:ea typeface="华文楷体" pitchFamily="2" charset="-122"/>
              </a:rPr>
              <a:t>D</a:t>
            </a:r>
            <a:r>
              <a:rPr lang="zh-CN" altLang="en-US" sz="3200" b="1" dirty="0" smtClean="0">
                <a:solidFill>
                  <a:schemeClr val="tx1"/>
                </a:solidFill>
                <a:latin typeface="华文楷体" pitchFamily="2" charset="-122"/>
                <a:ea typeface="华文楷体" pitchFamily="2" charset="-122"/>
              </a:rPr>
              <a:t>、启蒙思想影响巨大</a:t>
            </a:r>
            <a:endParaRPr lang="zh-CN" altLang="en-US" sz="3200" b="1" dirty="0">
              <a:solidFill>
                <a:schemeClr val="tx1"/>
              </a:solidFill>
              <a:latin typeface="华文楷体" pitchFamily="2" charset="-122"/>
              <a:ea typeface="华文楷体" pitchFamily="2" charset="-122"/>
            </a:endParaRPr>
          </a:p>
        </p:txBody>
      </p:sp>
      <p:sp>
        <p:nvSpPr>
          <p:cNvPr id="4" name="未知"/>
          <p:cNvSpPr>
            <a:spLocks/>
          </p:cNvSpPr>
          <p:nvPr/>
        </p:nvSpPr>
        <p:spPr bwMode="auto">
          <a:xfrm>
            <a:off x="285720" y="3929066"/>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练一练</a:t>
            </a:r>
            <a:endParaRPr lang="zh-CN" altLang="en-US" sz="2800" dirty="0">
              <a:solidFill>
                <a:srgbClr val="FF0000"/>
              </a:solidFill>
              <a:latin typeface="华文琥珀" pitchFamily="2" charset="-122"/>
              <a:ea typeface="华文琥珀" pitchFamily="2" charset="-122"/>
            </a:endParaRPr>
          </a:p>
        </p:txBody>
      </p:sp>
      <p:sp>
        <p:nvSpPr>
          <p:cNvPr id="3" name="圆角矩形 2"/>
          <p:cNvSpPr/>
          <p:nvPr/>
        </p:nvSpPr>
        <p:spPr>
          <a:xfrm>
            <a:off x="0" y="1071546"/>
            <a:ext cx="9144000" cy="550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rPr>
              <a:t>2</a:t>
            </a:r>
            <a:r>
              <a:rPr lang="zh-CN" altLang="en-US" sz="4000" b="1" dirty="0" smtClean="0">
                <a:solidFill>
                  <a:schemeClr val="tx1"/>
                </a:solidFill>
              </a:rPr>
              <a:t>．</a:t>
            </a:r>
            <a:r>
              <a:rPr lang="en-US" sz="4000" b="1" dirty="0" smtClean="0">
                <a:solidFill>
                  <a:schemeClr val="tx1"/>
                </a:solidFill>
              </a:rPr>
              <a:t>16</a:t>
            </a:r>
            <a:r>
              <a:rPr lang="zh-CN" altLang="en-US" sz="4000" b="1" dirty="0" smtClean="0">
                <a:solidFill>
                  <a:schemeClr val="tx1"/>
                </a:solidFill>
              </a:rPr>
              <a:t>世纪的法国作家拉伯雷曾说过：“我不相信屋顶以上的事。”这反映了他的思想主张</a:t>
            </a:r>
          </a:p>
          <a:p>
            <a:r>
              <a:rPr lang="en-US" sz="4000" b="1" dirty="0" smtClean="0">
                <a:solidFill>
                  <a:schemeClr val="tx1"/>
                </a:solidFill>
              </a:rPr>
              <a:t>A.</a:t>
            </a:r>
            <a:r>
              <a:rPr lang="zh-CN" altLang="en-US" sz="4000" b="1" dirty="0" smtClean="0">
                <a:solidFill>
                  <a:schemeClr val="tx1"/>
                </a:solidFill>
              </a:rPr>
              <a:t>追求人生自由</a:t>
            </a:r>
            <a:r>
              <a:rPr lang="en-US" sz="4000" b="1" dirty="0" smtClean="0">
                <a:solidFill>
                  <a:schemeClr val="tx1"/>
                </a:solidFill>
              </a:rPr>
              <a:t>            B.</a:t>
            </a:r>
            <a:r>
              <a:rPr lang="zh-CN" altLang="en-US" sz="4000" b="1" dirty="0" smtClean="0">
                <a:solidFill>
                  <a:schemeClr val="tx1"/>
                </a:solidFill>
              </a:rPr>
              <a:t>追求现世幸福</a:t>
            </a:r>
          </a:p>
          <a:p>
            <a:r>
              <a:rPr lang="en-US" sz="4000" b="1" dirty="0" smtClean="0">
                <a:solidFill>
                  <a:schemeClr val="tx1"/>
                </a:solidFill>
              </a:rPr>
              <a:t>C.</a:t>
            </a:r>
            <a:r>
              <a:rPr lang="zh-CN" altLang="en-US" sz="4000" b="1" dirty="0" smtClean="0">
                <a:solidFill>
                  <a:schemeClr val="tx1"/>
                </a:solidFill>
              </a:rPr>
              <a:t>反对禁欲主义</a:t>
            </a:r>
            <a:r>
              <a:rPr lang="en-US" sz="4000" b="1" dirty="0" smtClean="0">
                <a:solidFill>
                  <a:schemeClr val="tx1"/>
                </a:solidFill>
              </a:rPr>
              <a:t>            D.</a:t>
            </a:r>
            <a:r>
              <a:rPr lang="zh-CN" altLang="en-US" sz="4000" b="1" dirty="0" smtClean="0">
                <a:solidFill>
                  <a:schemeClr val="tx1"/>
                </a:solidFill>
              </a:rPr>
              <a:t>反对等级观念</a:t>
            </a:r>
          </a:p>
          <a:p>
            <a:pPr algn="ctr"/>
            <a:endParaRPr lang="zh-CN" altLang="en-US" sz="4000" b="1" dirty="0">
              <a:solidFill>
                <a:schemeClr val="tx1"/>
              </a:solidFill>
            </a:endParaRPr>
          </a:p>
        </p:txBody>
      </p:sp>
      <p:sp>
        <p:nvSpPr>
          <p:cNvPr id="5" name="未知"/>
          <p:cNvSpPr>
            <a:spLocks/>
          </p:cNvSpPr>
          <p:nvPr/>
        </p:nvSpPr>
        <p:spPr bwMode="auto">
          <a:xfrm>
            <a:off x="5143504" y="3714752"/>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练一练</a:t>
            </a:r>
            <a:endParaRPr lang="zh-CN" altLang="en-US" sz="2800" dirty="0">
              <a:solidFill>
                <a:srgbClr val="FF0000"/>
              </a:solidFill>
              <a:latin typeface="华文琥珀" pitchFamily="2" charset="-122"/>
              <a:ea typeface="华文琥珀" pitchFamily="2" charset="-122"/>
            </a:endParaRPr>
          </a:p>
        </p:txBody>
      </p:sp>
      <p:sp>
        <p:nvSpPr>
          <p:cNvPr id="3" name="圆角矩形 2"/>
          <p:cNvSpPr/>
          <p:nvPr/>
        </p:nvSpPr>
        <p:spPr>
          <a:xfrm>
            <a:off x="0" y="1071546"/>
            <a:ext cx="9144000" cy="285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3</a:t>
            </a:r>
            <a:r>
              <a:rPr lang="zh-CN" altLang="en-US" sz="2800" b="1" dirty="0" smtClean="0">
                <a:solidFill>
                  <a:schemeClr val="tx1"/>
                </a:solidFill>
              </a:rPr>
              <a:t>．对人文主义核心精神的表述，准确的是</a:t>
            </a:r>
            <a:r>
              <a:rPr lang="en-US" sz="2800" b="1" dirty="0" smtClean="0">
                <a:solidFill>
                  <a:schemeClr val="tx1"/>
                </a:solidFill>
              </a:rPr>
              <a:t>(  )</a:t>
            </a:r>
            <a:endParaRPr lang="zh-CN" altLang="en-US" sz="2800" b="1" dirty="0" smtClean="0">
              <a:solidFill>
                <a:schemeClr val="tx1"/>
              </a:solidFill>
            </a:endParaRPr>
          </a:p>
          <a:p>
            <a:r>
              <a:rPr lang="en-US" sz="2800" b="1" dirty="0" smtClean="0">
                <a:solidFill>
                  <a:schemeClr val="tx1"/>
                </a:solidFill>
              </a:rPr>
              <a:t>A</a:t>
            </a:r>
            <a:r>
              <a:rPr lang="zh-CN" altLang="en-US" sz="2800" b="1" dirty="0" smtClean="0">
                <a:solidFill>
                  <a:schemeClr val="tx1"/>
                </a:solidFill>
              </a:rPr>
              <a:t>．反对神学世界观，要求自由平等</a:t>
            </a:r>
          </a:p>
          <a:p>
            <a:r>
              <a:rPr lang="en-US" sz="2800" b="1" dirty="0" smtClean="0">
                <a:solidFill>
                  <a:schemeClr val="tx1"/>
                </a:solidFill>
              </a:rPr>
              <a:t>B</a:t>
            </a:r>
            <a:r>
              <a:rPr lang="zh-CN" altLang="en-US" sz="2800" b="1" dirty="0" smtClean="0">
                <a:solidFill>
                  <a:schemeClr val="tx1"/>
                </a:solidFill>
              </a:rPr>
              <a:t>．提倡生而平等，主张民主政治</a:t>
            </a:r>
          </a:p>
          <a:p>
            <a:r>
              <a:rPr lang="en-US" sz="2800" b="1" dirty="0" smtClean="0">
                <a:solidFill>
                  <a:schemeClr val="tx1"/>
                </a:solidFill>
              </a:rPr>
              <a:t>C</a:t>
            </a:r>
            <a:r>
              <a:rPr lang="zh-CN" altLang="en-US" sz="2800" b="1" dirty="0" smtClean="0">
                <a:solidFill>
                  <a:schemeClr val="tx1"/>
                </a:solidFill>
              </a:rPr>
              <a:t>．肯定人的价值，强调发展个性</a:t>
            </a:r>
          </a:p>
          <a:p>
            <a:r>
              <a:rPr lang="en-US" sz="2800" b="1" dirty="0" smtClean="0">
                <a:solidFill>
                  <a:schemeClr val="tx1"/>
                </a:solidFill>
              </a:rPr>
              <a:t>D</a:t>
            </a:r>
            <a:r>
              <a:rPr lang="zh-CN" altLang="en-US" sz="2800" b="1" dirty="0" smtClean="0">
                <a:solidFill>
                  <a:schemeClr val="tx1"/>
                </a:solidFill>
              </a:rPr>
              <a:t>．强调科学精神，反对宗教信仰</a:t>
            </a:r>
          </a:p>
          <a:p>
            <a:pPr algn="ctr"/>
            <a:endParaRPr lang="zh-CN" altLang="en-US" dirty="0"/>
          </a:p>
        </p:txBody>
      </p:sp>
      <p:sp>
        <p:nvSpPr>
          <p:cNvPr id="4" name="未知"/>
          <p:cNvSpPr>
            <a:spLocks/>
          </p:cNvSpPr>
          <p:nvPr/>
        </p:nvSpPr>
        <p:spPr bwMode="auto">
          <a:xfrm>
            <a:off x="214282" y="2285992"/>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sp>
        <p:nvSpPr>
          <p:cNvPr id="5" name="圆角矩形 4"/>
          <p:cNvSpPr/>
          <p:nvPr/>
        </p:nvSpPr>
        <p:spPr>
          <a:xfrm>
            <a:off x="0" y="4000504"/>
            <a:ext cx="9144000" cy="2857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4</a:t>
            </a:r>
            <a:r>
              <a:rPr lang="zh-CN" altLang="en-US" sz="2800" b="1" dirty="0" smtClean="0">
                <a:solidFill>
                  <a:schemeClr val="tx1"/>
                </a:solidFill>
              </a:rPr>
              <a:t>．文艺复兴首先在意大利兴起的根源是</a:t>
            </a:r>
          </a:p>
          <a:p>
            <a:r>
              <a:rPr lang="en-US" sz="2800" b="1" dirty="0" smtClean="0">
                <a:solidFill>
                  <a:schemeClr val="tx1"/>
                </a:solidFill>
              </a:rPr>
              <a:t>A</a:t>
            </a:r>
            <a:r>
              <a:rPr lang="zh-CN" altLang="en-US" sz="2800" b="1" dirty="0" smtClean="0">
                <a:solidFill>
                  <a:schemeClr val="tx1"/>
                </a:solidFill>
              </a:rPr>
              <a:t>．资本主义萌芽最先在意大利出现</a:t>
            </a:r>
            <a:endParaRPr lang="en-US" altLang="zh-CN" sz="2800" b="1" dirty="0" smtClean="0">
              <a:solidFill>
                <a:schemeClr val="tx1"/>
              </a:solidFill>
            </a:endParaRPr>
          </a:p>
          <a:p>
            <a:r>
              <a:rPr lang="en-US" sz="2800" b="1" dirty="0" smtClean="0">
                <a:solidFill>
                  <a:schemeClr val="tx1"/>
                </a:solidFill>
              </a:rPr>
              <a:t>B</a:t>
            </a:r>
            <a:r>
              <a:rPr lang="zh-CN" altLang="en-US" sz="2800" b="1" dirty="0" smtClean="0">
                <a:solidFill>
                  <a:schemeClr val="tx1"/>
                </a:solidFill>
              </a:rPr>
              <a:t>．新兴资产阶级力量的壮大</a:t>
            </a:r>
          </a:p>
          <a:p>
            <a:r>
              <a:rPr lang="en-US" sz="2800" b="1" dirty="0" smtClean="0">
                <a:solidFill>
                  <a:schemeClr val="tx1"/>
                </a:solidFill>
              </a:rPr>
              <a:t>C</a:t>
            </a:r>
            <a:r>
              <a:rPr lang="zh-CN" altLang="en-US" sz="2800" b="1" dirty="0" smtClean="0">
                <a:solidFill>
                  <a:schemeClr val="tx1"/>
                </a:solidFill>
              </a:rPr>
              <a:t>．天主教神学对人们思想的束缚</a:t>
            </a:r>
            <a:r>
              <a:rPr lang="en-US" sz="2800" b="1" dirty="0" smtClean="0">
                <a:solidFill>
                  <a:schemeClr val="tx1"/>
                </a:solidFill>
              </a:rPr>
              <a:t>   </a:t>
            </a:r>
          </a:p>
          <a:p>
            <a:r>
              <a:rPr lang="en-US" sz="2800" b="1" dirty="0" smtClean="0">
                <a:solidFill>
                  <a:schemeClr val="tx1"/>
                </a:solidFill>
              </a:rPr>
              <a:t>D</a:t>
            </a:r>
            <a:r>
              <a:rPr lang="zh-CN" altLang="en-US" sz="2800" b="1" dirty="0" smtClean="0">
                <a:solidFill>
                  <a:schemeClr val="tx1"/>
                </a:solidFill>
              </a:rPr>
              <a:t>．意大利有杰出的文化遗产</a:t>
            </a:r>
          </a:p>
          <a:p>
            <a:pPr algn="ctr"/>
            <a:endParaRPr lang="zh-CN" altLang="en-US" dirty="0"/>
          </a:p>
        </p:txBody>
      </p:sp>
      <p:sp>
        <p:nvSpPr>
          <p:cNvPr id="6" name="未知"/>
          <p:cNvSpPr>
            <a:spLocks/>
          </p:cNvSpPr>
          <p:nvPr/>
        </p:nvSpPr>
        <p:spPr bwMode="auto">
          <a:xfrm>
            <a:off x="214282" y="4429132"/>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6"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928670"/>
            <a:ext cx="5357818" cy="5929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5</a:t>
            </a:r>
            <a:r>
              <a:rPr lang="zh-CN" altLang="en-US" sz="2800" b="1" dirty="0" smtClean="0">
                <a:solidFill>
                  <a:schemeClr val="tx1"/>
                </a:solidFill>
              </a:rPr>
              <a:t>．</a:t>
            </a:r>
            <a:r>
              <a:rPr lang="en-US" sz="2800" b="1" dirty="0" smtClean="0">
                <a:solidFill>
                  <a:schemeClr val="tx1"/>
                </a:solidFill>
              </a:rPr>
              <a:t>1490</a:t>
            </a:r>
            <a:r>
              <a:rPr lang="zh-CN" altLang="en-US" sz="2800" b="1" dirty="0" smtClean="0">
                <a:solidFill>
                  <a:schemeClr val="tx1"/>
                </a:solidFill>
              </a:rPr>
              <a:t>年米开朗琪罗为罗马圣彼得大教堂创作的大理石群雕像</a:t>
            </a:r>
            <a:r>
              <a:rPr lang="en-US" altLang="zh-CN" sz="2800" b="1" dirty="0" smtClean="0">
                <a:solidFill>
                  <a:schemeClr val="tx1"/>
                </a:solidFill>
              </a:rPr>
              <a:t>《</a:t>
            </a:r>
            <a:r>
              <a:rPr lang="zh-CN" altLang="en-US" sz="2800" b="1" dirty="0" smtClean="0">
                <a:solidFill>
                  <a:schemeClr val="tx1"/>
                </a:solidFill>
              </a:rPr>
              <a:t>哀悼基督</a:t>
            </a:r>
            <a:r>
              <a:rPr lang="en-US" altLang="zh-CN" sz="2800" b="1" dirty="0" smtClean="0">
                <a:solidFill>
                  <a:schemeClr val="tx1"/>
                </a:solidFill>
              </a:rPr>
              <a:t>》</a:t>
            </a:r>
            <a:r>
              <a:rPr lang="zh-CN" altLang="en-US" sz="2800" b="1" dirty="0" smtClean="0">
                <a:solidFill>
                  <a:schemeClr val="tx1"/>
                </a:solidFill>
              </a:rPr>
              <a:t>。作品取材于圣经故事：耶稣基督被钉死在十字架上后，圣母玛利亚子抱着死去的儿子无比悲痛。作品表明作者意在</a:t>
            </a:r>
            <a:r>
              <a:rPr lang="en-US" sz="2800" b="1" dirty="0" smtClean="0">
                <a:solidFill>
                  <a:schemeClr val="tx1"/>
                </a:solidFill>
              </a:rPr>
              <a:t>  </a:t>
            </a:r>
            <a:r>
              <a:rPr lang="zh-CN" altLang="en-US" sz="2800" b="1" dirty="0" smtClean="0">
                <a:solidFill>
                  <a:schemeClr val="tx1"/>
                </a:solidFill>
              </a:rPr>
              <a:t>（</a:t>
            </a:r>
            <a:r>
              <a:rPr lang="en-US" sz="2800" b="1" dirty="0" smtClean="0">
                <a:solidFill>
                  <a:schemeClr val="tx1"/>
                </a:solidFill>
              </a:rPr>
              <a:t>    </a:t>
            </a:r>
            <a:r>
              <a:rPr lang="zh-CN" altLang="en-US" sz="2800" b="1" dirty="0" smtClean="0">
                <a:solidFill>
                  <a:schemeClr val="tx1"/>
                </a:solidFill>
              </a:rPr>
              <a:t>）</a:t>
            </a:r>
          </a:p>
          <a:p>
            <a:r>
              <a:rPr lang="en-US" sz="2800" b="1" dirty="0" smtClean="0">
                <a:solidFill>
                  <a:schemeClr val="tx1"/>
                </a:solidFill>
              </a:rPr>
              <a:t>A.</a:t>
            </a:r>
            <a:r>
              <a:rPr lang="zh-CN" altLang="en-US" sz="2800" b="1" dirty="0" smtClean="0">
                <a:solidFill>
                  <a:schemeClr val="tx1"/>
                </a:solidFill>
              </a:rPr>
              <a:t>歌颂真实自然的人性</a:t>
            </a:r>
            <a:r>
              <a:rPr lang="en-US" sz="2800" b="1" dirty="0" smtClean="0">
                <a:solidFill>
                  <a:schemeClr val="tx1"/>
                </a:solidFill>
              </a:rPr>
              <a:t>                </a:t>
            </a:r>
          </a:p>
          <a:p>
            <a:r>
              <a:rPr lang="en-US" sz="2800" b="1" dirty="0" smtClean="0">
                <a:solidFill>
                  <a:schemeClr val="tx1"/>
                </a:solidFill>
              </a:rPr>
              <a:t>B.</a:t>
            </a:r>
            <a:r>
              <a:rPr lang="zh-CN" altLang="en-US" sz="2800" b="1" dirty="0" smtClean="0">
                <a:solidFill>
                  <a:schemeClr val="tx1"/>
                </a:solidFill>
              </a:rPr>
              <a:t>刻画耶稣的英雄形象</a:t>
            </a:r>
            <a:r>
              <a:rPr lang="en-US" sz="2800" b="1" dirty="0" smtClean="0">
                <a:solidFill>
                  <a:schemeClr val="tx1"/>
                </a:solidFill>
              </a:rPr>
              <a:t>          </a:t>
            </a:r>
            <a:endParaRPr lang="zh-CN" altLang="en-US" sz="2800" b="1" dirty="0" smtClean="0">
              <a:solidFill>
                <a:schemeClr val="tx1"/>
              </a:solidFill>
            </a:endParaRPr>
          </a:p>
          <a:p>
            <a:r>
              <a:rPr lang="en-US" sz="2800" b="1" dirty="0" smtClean="0">
                <a:solidFill>
                  <a:schemeClr val="tx1"/>
                </a:solidFill>
              </a:rPr>
              <a:t>C.</a:t>
            </a:r>
            <a:r>
              <a:rPr lang="zh-CN" altLang="en-US" sz="2800" b="1" dirty="0" smtClean="0">
                <a:solidFill>
                  <a:schemeClr val="tx1"/>
                </a:solidFill>
              </a:rPr>
              <a:t>宣扬上帝的精神权威</a:t>
            </a:r>
            <a:r>
              <a:rPr lang="en-US" sz="2800" b="1" dirty="0" smtClean="0">
                <a:solidFill>
                  <a:schemeClr val="tx1"/>
                </a:solidFill>
              </a:rPr>
              <a:t>                </a:t>
            </a:r>
          </a:p>
          <a:p>
            <a:r>
              <a:rPr lang="en-US" sz="2800" b="1" dirty="0" smtClean="0">
                <a:solidFill>
                  <a:schemeClr val="tx1"/>
                </a:solidFill>
              </a:rPr>
              <a:t>D.</a:t>
            </a:r>
            <a:r>
              <a:rPr lang="zh-CN" altLang="en-US" sz="2800" b="1" dirty="0" smtClean="0">
                <a:solidFill>
                  <a:schemeClr val="tx1"/>
                </a:solidFill>
              </a:rPr>
              <a:t>倡导灵魂得救的观念</a:t>
            </a:r>
          </a:p>
          <a:p>
            <a:pPr algn="ctr"/>
            <a:endParaRPr lang="zh-CN" altLang="en-US" sz="2800" dirty="0">
              <a:solidFill>
                <a:schemeClr val="tx1"/>
              </a:solidFill>
            </a:endParaRPr>
          </a:p>
        </p:txBody>
      </p:sp>
      <p:sp>
        <p:nvSpPr>
          <p:cNvPr id="3" name="矩形 2"/>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练一练</a:t>
            </a:r>
            <a:endParaRPr lang="zh-CN" altLang="en-US" sz="2800" dirty="0">
              <a:solidFill>
                <a:srgbClr val="FF0000"/>
              </a:solidFill>
              <a:latin typeface="华文琥珀" pitchFamily="2" charset="-122"/>
              <a:ea typeface="华文琥珀" pitchFamily="2" charset="-122"/>
            </a:endParaRPr>
          </a:p>
        </p:txBody>
      </p:sp>
      <p:sp>
        <p:nvSpPr>
          <p:cNvPr id="4" name="未知"/>
          <p:cNvSpPr>
            <a:spLocks/>
          </p:cNvSpPr>
          <p:nvPr/>
        </p:nvSpPr>
        <p:spPr bwMode="auto">
          <a:xfrm>
            <a:off x="285720" y="4071942"/>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pic>
        <p:nvPicPr>
          <p:cNvPr id="24578" name="Picture 2" descr="c:\users\lenovo\appdata\local\360CHR~1\Chrome\USERDA~1\Temp\CEFC1E~1.JPG"/>
          <p:cNvPicPr>
            <a:picLocks noChangeAspect="1" noChangeArrowheads="1"/>
          </p:cNvPicPr>
          <p:nvPr/>
        </p:nvPicPr>
        <p:blipFill>
          <a:blip r:embed="rId2"/>
          <a:srcRect/>
          <a:stretch>
            <a:fillRect/>
          </a:stretch>
        </p:blipFill>
        <p:spPr bwMode="auto">
          <a:xfrm>
            <a:off x="5067300" y="1142984"/>
            <a:ext cx="4076700" cy="52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500174"/>
            <a:ext cx="9144000" cy="378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mn-ea"/>
              </a:rPr>
              <a:t>6</a:t>
            </a:r>
            <a:r>
              <a:rPr lang="zh-CN" altLang="en-US" sz="2800" b="1" dirty="0" smtClean="0">
                <a:solidFill>
                  <a:schemeClr val="tx1"/>
                </a:solidFill>
                <a:latin typeface="+mn-ea"/>
              </a:rPr>
              <a:t>．文艺复兴和宗教改革都以人文主义的精神推动了社会的发展。下列说法能反映宗教改革时期人文主义精神内涵的是（</a:t>
            </a:r>
            <a:r>
              <a:rPr lang="en-US" sz="2800" b="1" dirty="0" smtClean="0">
                <a:solidFill>
                  <a:schemeClr val="tx1"/>
                </a:solidFill>
                <a:latin typeface="+mn-ea"/>
              </a:rPr>
              <a:t>  </a:t>
            </a:r>
            <a:r>
              <a:rPr lang="zh-CN" altLang="en-US" sz="2800" b="1" dirty="0" smtClean="0">
                <a:solidFill>
                  <a:schemeClr val="tx1"/>
                </a:solidFill>
                <a:latin typeface="+mn-ea"/>
              </a:rPr>
              <a:t>）</a:t>
            </a:r>
          </a:p>
          <a:p>
            <a:r>
              <a:rPr lang="en-US" sz="2800" b="1" dirty="0" smtClean="0">
                <a:solidFill>
                  <a:schemeClr val="tx1"/>
                </a:solidFill>
                <a:latin typeface="+mn-ea"/>
              </a:rPr>
              <a:t>A</a:t>
            </a:r>
            <a:r>
              <a:rPr lang="zh-CN" altLang="en-US" sz="2800" b="1" dirty="0" smtClean="0">
                <a:solidFill>
                  <a:schemeClr val="tx1"/>
                </a:solidFill>
                <a:latin typeface="+mn-ea"/>
              </a:rPr>
              <a:t>、“赎罪券可以使人的原罪得到赦免”</a:t>
            </a:r>
          </a:p>
          <a:p>
            <a:r>
              <a:rPr lang="en-US" sz="2800" b="1" dirty="0" smtClean="0">
                <a:solidFill>
                  <a:schemeClr val="tx1"/>
                </a:solidFill>
                <a:latin typeface="+mn-ea"/>
              </a:rPr>
              <a:t>B</a:t>
            </a:r>
            <a:r>
              <a:rPr lang="zh-CN" altLang="en-US" sz="2800" b="1" dirty="0" smtClean="0">
                <a:solidFill>
                  <a:schemeClr val="tx1"/>
                </a:solidFill>
                <a:latin typeface="+mn-ea"/>
              </a:rPr>
              <a:t>、“人是一件多么了不起的杰作”</a:t>
            </a:r>
          </a:p>
          <a:p>
            <a:r>
              <a:rPr lang="en-US" sz="2800" b="1" dirty="0" smtClean="0">
                <a:solidFill>
                  <a:schemeClr val="tx1"/>
                </a:solidFill>
                <a:latin typeface="+mn-ea"/>
              </a:rPr>
              <a:t>C</a:t>
            </a:r>
            <a:r>
              <a:rPr lang="zh-CN" altLang="en-US" sz="2800" b="1" dirty="0" smtClean="0">
                <a:solidFill>
                  <a:schemeClr val="tx1"/>
                </a:solidFill>
                <a:latin typeface="+mn-ea"/>
              </a:rPr>
              <a:t>、“每个人都是自己的牧师”</a:t>
            </a:r>
          </a:p>
          <a:p>
            <a:r>
              <a:rPr lang="en-US" sz="2800" b="1" dirty="0" smtClean="0">
                <a:solidFill>
                  <a:schemeClr val="tx1"/>
                </a:solidFill>
                <a:latin typeface="+mn-ea"/>
              </a:rPr>
              <a:t>D</a:t>
            </a:r>
            <a:r>
              <a:rPr lang="zh-CN" altLang="en-US" sz="2800" b="1" dirty="0" smtClean="0">
                <a:solidFill>
                  <a:schemeClr val="tx1"/>
                </a:solidFill>
                <a:latin typeface="+mn-ea"/>
              </a:rPr>
              <a:t>、“上帝的救赎使人得救”</a:t>
            </a:r>
          </a:p>
          <a:p>
            <a:pPr algn="ctr"/>
            <a:endParaRPr lang="zh-CN" altLang="en-US" dirty="0"/>
          </a:p>
        </p:txBody>
      </p:sp>
      <p:sp>
        <p:nvSpPr>
          <p:cNvPr id="3" name="矩形 2"/>
          <p:cNvSpPr/>
          <p:nvPr/>
        </p:nvSpPr>
        <p:spPr>
          <a:xfrm>
            <a:off x="0" y="0"/>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latin typeface="华文琥珀" pitchFamily="2" charset="-122"/>
                <a:ea typeface="华文琥珀" pitchFamily="2" charset="-122"/>
              </a:rPr>
              <a:t>练一练</a:t>
            </a:r>
            <a:endParaRPr lang="zh-CN" altLang="en-US" sz="2800" dirty="0">
              <a:solidFill>
                <a:srgbClr val="FF0000"/>
              </a:solidFill>
              <a:latin typeface="华文琥珀" pitchFamily="2" charset="-122"/>
              <a:ea typeface="华文琥珀" pitchFamily="2" charset="-122"/>
            </a:endParaRPr>
          </a:p>
        </p:txBody>
      </p:sp>
      <p:sp>
        <p:nvSpPr>
          <p:cNvPr id="4" name="未知"/>
          <p:cNvSpPr>
            <a:spLocks/>
          </p:cNvSpPr>
          <p:nvPr/>
        </p:nvSpPr>
        <p:spPr bwMode="auto">
          <a:xfrm>
            <a:off x="214282" y="3214686"/>
            <a:ext cx="914400" cy="749300"/>
          </a:xfrm>
          <a:custGeom>
            <a:avLst/>
            <a:gdLst>
              <a:gd name="T0" fmla="*/ 0 w 576"/>
              <a:gd name="T1" fmla="*/ 381000 h 472"/>
              <a:gd name="T2" fmla="*/ 228600 w 576"/>
              <a:gd name="T3" fmla="*/ 685800 h 472"/>
              <a:gd name="T4" fmla="*/ 914400 w 576"/>
              <a:gd name="T5" fmla="*/ 0 h 472"/>
              <a:gd name="T6" fmla="*/ 0 60000 65536"/>
              <a:gd name="T7" fmla="*/ 0 60000 65536"/>
              <a:gd name="T8" fmla="*/ 0 60000 65536"/>
              <a:gd name="T9" fmla="*/ 0 w 576"/>
              <a:gd name="T10" fmla="*/ 0 h 472"/>
              <a:gd name="T11" fmla="*/ 576 w 576"/>
              <a:gd name="T12" fmla="*/ 472 h 472"/>
            </a:gdLst>
            <a:ahLst/>
            <a:cxnLst>
              <a:cxn ang="T6">
                <a:pos x="T0" y="T1"/>
              </a:cxn>
              <a:cxn ang="T7">
                <a:pos x="T2" y="T3"/>
              </a:cxn>
              <a:cxn ang="T8">
                <a:pos x="T4" y="T5"/>
              </a:cxn>
            </a:cxnLst>
            <a:rect l="T9" t="T10" r="T11" b="T12"/>
            <a:pathLst>
              <a:path w="576" h="472">
                <a:moveTo>
                  <a:pt x="0" y="240"/>
                </a:moveTo>
                <a:cubicBezTo>
                  <a:pt x="24" y="356"/>
                  <a:pt x="48" y="472"/>
                  <a:pt x="144" y="432"/>
                </a:cubicBezTo>
                <a:cubicBezTo>
                  <a:pt x="240" y="392"/>
                  <a:pt x="496" y="72"/>
                  <a:pt x="576" y="0"/>
                </a:cubicBezTo>
              </a:path>
            </a:pathLst>
          </a:custGeom>
          <a:noFill/>
          <a:ln w="44450">
            <a:solidFill>
              <a:srgbClr val="FF0000"/>
            </a:solidFill>
            <a:miter lim="800000"/>
            <a:headEnd/>
            <a:tailEnd/>
          </a:ln>
        </p:spPr>
        <p:txBody>
          <a:bodyPr wrap="none"/>
          <a:lstStyle/>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39784"/>
          </a:xfrm>
        </p:spPr>
        <p:txBody>
          <a:bodyPr/>
          <a:lstStyle/>
          <a:p>
            <a:r>
              <a:rPr lang="zh-CN" altLang="en-US" b="1" dirty="0" smtClean="0"/>
              <a:t>拉斐尔</a:t>
            </a:r>
            <a:endParaRPr lang="zh-CN" altLang="en-US" b="1" dirty="0"/>
          </a:p>
        </p:txBody>
      </p:sp>
      <p:pic>
        <p:nvPicPr>
          <p:cNvPr id="15362" name="Picture 2"/>
          <p:cNvPicPr>
            <a:picLocks noChangeAspect="1" noChangeArrowheads="1"/>
          </p:cNvPicPr>
          <p:nvPr/>
        </p:nvPicPr>
        <p:blipFill>
          <a:blip r:embed="rId2" cstate="print"/>
          <a:srcRect/>
          <a:stretch>
            <a:fillRect/>
          </a:stretch>
        </p:blipFill>
        <p:spPr bwMode="auto">
          <a:xfrm>
            <a:off x="1" y="1142984"/>
            <a:ext cx="9144000" cy="5715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14290"/>
            <a:ext cx="8229600" cy="1143000"/>
          </a:xfrm>
        </p:spPr>
        <p:txBody>
          <a:bodyPr/>
          <a:lstStyle/>
          <a:p>
            <a:r>
              <a:rPr lang="zh-CN" altLang="en-US" b="1" dirty="0" smtClean="0"/>
              <a:t>中世纪的圣母</a:t>
            </a:r>
            <a:endParaRPr lang="zh-CN" altLang="en-US" b="1" dirty="0"/>
          </a:p>
        </p:txBody>
      </p:sp>
      <p:pic>
        <p:nvPicPr>
          <p:cNvPr id="16386" name="Picture 2" descr="http://lifestyle.etnet.com.hk/column/images/stories/142/2014/02/HKET20140226C1104CS.jpg"/>
          <p:cNvPicPr>
            <a:picLocks noChangeAspect="1" noChangeArrowheads="1"/>
          </p:cNvPicPr>
          <p:nvPr/>
        </p:nvPicPr>
        <p:blipFill>
          <a:blip r:embed="rId2" cstate="print"/>
          <a:srcRect/>
          <a:stretch>
            <a:fillRect/>
          </a:stretch>
        </p:blipFill>
        <p:spPr bwMode="auto">
          <a:xfrm>
            <a:off x="1214414" y="1285860"/>
            <a:ext cx="4786346" cy="5000660"/>
          </a:xfrm>
          <a:prstGeom prst="rect">
            <a:avLst/>
          </a:prstGeom>
          <a:noFill/>
        </p:spPr>
      </p:pic>
      <p:pic>
        <p:nvPicPr>
          <p:cNvPr id="16388" name="Picture 4" descr="http://imgsrc.baidu.com/forum/w%3D580/sign=2185bbd4d9b44aed594ebeec831d876a/13f13a87e950352a61c19d965043fbf2b3118b8a.jpg"/>
          <p:cNvPicPr>
            <a:picLocks noChangeAspect="1" noChangeArrowheads="1"/>
          </p:cNvPicPr>
          <p:nvPr/>
        </p:nvPicPr>
        <p:blipFill>
          <a:blip r:embed="rId3" cstate="print"/>
          <a:srcRect/>
          <a:stretch>
            <a:fillRect/>
          </a:stretch>
        </p:blipFill>
        <p:spPr bwMode="auto">
          <a:xfrm>
            <a:off x="1500166" y="1214422"/>
            <a:ext cx="5572164" cy="5643578"/>
          </a:xfrm>
          <a:prstGeom prst="rect">
            <a:avLst/>
          </a:prstGeom>
          <a:noFill/>
        </p:spPr>
      </p:pic>
      <p:pic>
        <p:nvPicPr>
          <p:cNvPr id="16390" name="Picture 6" descr="http://file.qlteacher.com/upload/gz2010/images/1007/28/092533905.JPG"/>
          <p:cNvPicPr>
            <a:picLocks noChangeAspect="1" noChangeArrowheads="1"/>
          </p:cNvPicPr>
          <p:nvPr/>
        </p:nvPicPr>
        <p:blipFill>
          <a:blip r:embed="rId4" cstate="print"/>
          <a:srcRect/>
          <a:stretch>
            <a:fillRect/>
          </a:stretch>
        </p:blipFill>
        <p:spPr bwMode="auto">
          <a:xfrm>
            <a:off x="1714480" y="1214422"/>
            <a:ext cx="5857916" cy="5643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500" fill="hold"/>
                                        <p:tgtEl>
                                          <p:spTgt spid="16390"/>
                                        </p:tgtEl>
                                        <p:attrNameLst>
                                          <p:attrName>ppt_x</p:attrName>
                                        </p:attrNameLst>
                                      </p:cBhvr>
                                      <p:tavLst>
                                        <p:tav tm="0">
                                          <p:val>
                                            <p:strVal val="#ppt_x"/>
                                          </p:val>
                                        </p:tav>
                                        <p:tav tm="100000">
                                          <p:val>
                                            <p:strVal val="#ppt_x"/>
                                          </p:val>
                                        </p:tav>
                                      </p:tavLst>
                                    </p:anim>
                                    <p:anim calcmode="lin" valueType="num">
                                      <p:cBhvr additive="base">
                                        <p:cTn id="1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zh-CN" altLang="en-US" b="1" dirty="0" smtClean="0"/>
              <a:t>拉斐尔的</a:t>
            </a:r>
            <a:r>
              <a:rPr lang="en-US" altLang="zh-CN" b="1" dirty="0" smtClean="0"/>
              <a:t>《</a:t>
            </a:r>
            <a:r>
              <a:rPr lang="zh-CN" altLang="en-US" b="1" dirty="0" smtClean="0"/>
              <a:t>圣母</a:t>
            </a:r>
            <a:r>
              <a:rPr lang="en-US" altLang="zh-CN" b="1" dirty="0" smtClean="0"/>
              <a:t>》</a:t>
            </a:r>
            <a:endParaRPr lang="zh-CN" altLang="en-US" b="1" dirty="0"/>
          </a:p>
        </p:txBody>
      </p:sp>
      <p:pic>
        <p:nvPicPr>
          <p:cNvPr id="18434" name="Picture 2" descr="http://image59.360doc.com/DownloadImg/2013/02/2310/30486427_7.jpg"/>
          <p:cNvPicPr>
            <a:picLocks noChangeAspect="1" noChangeArrowheads="1"/>
          </p:cNvPicPr>
          <p:nvPr/>
        </p:nvPicPr>
        <p:blipFill>
          <a:blip r:embed="rId2" cstate="print"/>
          <a:srcRect/>
          <a:stretch>
            <a:fillRect/>
          </a:stretch>
        </p:blipFill>
        <p:spPr bwMode="auto">
          <a:xfrm>
            <a:off x="1857356" y="1000108"/>
            <a:ext cx="5429288" cy="5857892"/>
          </a:xfrm>
          <a:prstGeom prst="rect">
            <a:avLst/>
          </a:prstGeom>
          <a:noFill/>
        </p:spPr>
      </p:pic>
      <p:pic>
        <p:nvPicPr>
          <p:cNvPr id="18436" name="Picture 4" descr="http://image59.360doc.com/DownloadImg/2013/02/2310/30486427_33.jpg"/>
          <p:cNvPicPr>
            <a:picLocks noChangeAspect="1" noChangeArrowheads="1"/>
          </p:cNvPicPr>
          <p:nvPr/>
        </p:nvPicPr>
        <p:blipFill>
          <a:blip r:embed="rId3" cstate="print"/>
          <a:srcRect/>
          <a:stretch>
            <a:fillRect/>
          </a:stretch>
        </p:blipFill>
        <p:spPr bwMode="auto">
          <a:xfrm>
            <a:off x="642910" y="928670"/>
            <a:ext cx="8215370" cy="5929330"/>
          </a:xfrm>
          <a:prstGeom prst="rect">
            <a:avLst/>
          </a:prstGeom>
          <a:noFill/>
        </p:spPr>
      </p:pic>
      <p:pic>
        <p:nvPicPr>
          <p:cNvPr id="18438" name="Picture 6" descr="http://image59.360doc.com/DownloadImg/2013/02/2310/30486427_34.jpg"/>
          <p:cNvPicPr>
            <a:picLocks noChangeAspect="1" noChangeArrowheads="1"/>
          </p:cNvPicPr>
          <p:nvPr/>
        </p:nvPicPr>
        <p:blipFill>
          <a:blip r:embed="rId4" cstate="print"/>
          <a:srcRect/>
          <a:stretch>
            <a:fillRect/>
          </a:stretch>
        </p:blipFill>
        <p:spPr bwMode="auto">
          <a:xfrm>
            <a:off x="1142976" y="1000108"/>
            <a:ext cx="7000924" cy="5857892"/>
          </a:xfrm>
          <a:prstGeom prst="rect">
            <a:avLst/>
          </a:prstGeom>
          <a:noFill/>
        </p:spPr>
      </p:pic>
      <p:pic>
        <p:nvPicPr>
          <p:cNvPr id="18440" name="Picture 8" descr="http://image59.360doc.com/DownloadImg/2013/02/2310/30486427_35.jpg"/>
          <p:cNvPicPr>
            <a:picLocks noChangeAspect="1" noChangeArrowheads="1"/>
          </p:cNvPicPr>
          <p:nvPr/>
        </p:nvPicPr>
        <p:blipFill>
          <a:blip r:embed="rId5" cstate="print"/>
          <a:srcRect/>
          <a:stretch>
            <a:fillRect/>
          </a:stretch>
        </p:blipFill>
        <p:spPr bwMode="auto">
          <a:xfrm>
            <a:off x="1285852" y="928670"/>
            <a:ext cx="6286544" cy="5929330"/>
          </a:xfrm>
          <a:prstGeom prst="rect">
            <a:avLst/>
          </a:prstGeom>
          <a:noFill/>
        </p:spPr>
      </p:pic>
      <p:pic>
        <p:nvPicPr>
          <p:cNvPr id="18442" name="Picture 10" descr="http://image59.360doc.com/DownloadImg/2013/02/2310/30486427_37.jpg"/>
          <p:cNvPicPr>
            <a:picLocks noChangeAspect="1" noChangeArrowheads="1"/>
          </p:cNvPicPr>
          <p:nvPr/>
        </p:nvPicPr>
        <p:blipFill>
          <a:blip r:embed="rId6" cstate="print"/>
          <a:srcRect/>
          <a:stretch>
            <a:fillRect/>
          </a:stretch>
        </p:blipFill>
        <p:spPr bwMode="auto">
          <a:xfrm>
            <a:off x="1500166" y="1071546"/>
            <a:ext cx="6715172" cy="5786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additive="base">
                                        <p:cTn id="19" dur="500" fill="hold"/>
                                        <p:tgtEl>
                                          <p:spTgt spid="18438"/>
                                        </p:tgtEl>
                                        <p:attrNameLst>
                                          <p:attrName>ppt_x</p:attrName>
                                        </p:attrNameLst>
                                      </p:cBhvr>
                                      <p:tavLst>
                                        <p:tav tm="0">
                                          <p:val>
                                            <p:strVal val="#ppt_x"/>
                                          </p:val>
                                        </p:tav>
                                        <p:tav tm="100000">
                                          <p:val>
                                            <p:strVal val="#ppt_x"/>
                                          </p:val>
                                        </p:tav>
                                      </p:tavLst>
                                    </p:anim>
                                    <p:anim calcmode="lin" valueType="num">
                                      <p:cBhvr additive="base">
                                        <p:cTn id="20"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anim calcmode="lin" valueType="num">
                                      <p:cBhvr additive="base">
                                        <p:cTn id="25" dur="500" fill="hold"/>
                                        <p:tgtEl>
                                          <p:spTgt spid="18440"/>
                                        </p:tgtEl>
                                        <p:attrNameLst>
                                          <p:attrName>ppt_x</p:attrName>
                                        </p:attrNameLst>
                                      </p:cBhvr>
                                      <p:tavLst>
                                        <p:tav tm="0">
                                          <p:val>
                                            <p:strVal val="#ppt_x"/>
                                          </p:val>
                                        </p:tav>
                                        <p:tav tm="100000">
                                          <p:val>
                                            <p:strVal val="#ppt_x"/>
                                          </p:val>
                                        </p:tav>
                                      </p:tavLst>
                                    </p:anim>
                                    <p:anim calcmode="lin" valueType="num">
                                      <p:cBhvr additive="base">
                                        <p:cTn id="26"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42"/>
                                        </p:tgtEl>
                                        <p:attrNameLst>
                                          <p:attrName>style.visibility</p:attrName>
                                        </p:attrNameLst>
                                      </p:cBhvr>
                                      <p:to>
                                        <p:strVal val="visible"/>
                                      </p:to>
                                    </p:set>
                                    <p:anim calcmode="lin" valueType="num">
                                      <p:cBhvr additive="base">
                                        <p:cTn id="31" dur="500" fill="hold"/>
                                        <p:tgtEl>
                                          <p:spTgt spid="18442"/>
                                        </p:tgtEl>
                                        <p:attrNameLst>
                                          <p:attrName>ppt_x</p:attrName>
                                        </p:attrNameLst>
                                      </p:cBhvr>
                                      <p:tavLst>
                                        <p:tav tm="0">
                                          <p:val>
                                            <p:strVal val="#ppt_x"/>
                                          </p:val>
                                        </p:tav>
                                        <p:tav tm="100000">
                                          <p:val>
                                            <p:strVal val="#ppt_x"/>
                                          </p:val>
                                        </p:tav>
                                      </p:tavLst>
                                    </p:anim>
                                    <p:anim calcmode="lin" valueType="num">
                                      <p:cBhvr additive="base">
                                        <p:cTn id="32"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appdata\local\360CHR~1\Chrome\USERDA~1\Temp\3B87E9~1.JPG"/>
          <p:cNvPicPr>
            <a:picLocks noChangeAspect="1" noChangeArrowheads="1"/>
          </p:cNvPicPr>
          <p:nvPr/>
        </p:nvPicPr>
        <p:blipFill>
          <a:blip r:embed="rId2"/>
          <a:srcRect/>
          <a:stretch>
            <a:fillRect/>
          </a:stretch>
        </p:blipFill>
        <p:spPr bwMode="auto">
          <a:xfrm>
            <a:off x="4786314" y="857232"/>
            <a:ext cx="4143375" cy="5715000"/>
          </a:xfrm>
          <a:prstGeom prst="rect">
            <a:avLst/>
          </a:prstGeom>
          <a:noFill/>
        </p:spPr>
      </p:pic>
      <p:sp>
        <p:nvSpPr>
          <p:cNvPr id="3" name="圆角矩形 2"/>
          <p:cNvSpPr/>
          <p:nvPr/>
        </p:nvSpPr>
        <p:spPr>
          <a:xfrm>
            <a:off x="0" y="0"/>
            <a:ext cx="9144000" cy="10001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中世纪圣母                           拉斐尔的</a:t>
            </a:r>
            <a:r>
              <a:rPr lang="en-US" altLang="zh-CN" sz="3200" b="1" dirty="0" smtClean="0">
                <a:solidFill>
                  <a:schemeClr val="tx1"/>
                </a:solidFill>
              </a:rPr>
              <a:t>《</a:t>
            </a:r>
            <a:r>
              <a:rPr lang="zh-CN" altLang="en-US" sz="3200" b="1" dirty="0" smtClean="0">
                <a:solidFill>
                  <a:schemeClr val="tx1"/>
                </a:solidFill>
              </a:rPr>
              <a:t>圣母</a:t>
            </a:r>
            <a:r>
              <a:rPr lang="en-US" altLang="zh-CN" sz="3200" b="1" dirty="0" smtClean="0">
                <a:solidFill>
                  <a:schemeClr val="tx1"/>
                </a:solidFill>
              </a:rPr>
              <a:t>》</a:t>
            </a:r>
            <a:endParaRPr lang="zh-CN" altLang="en-US" sz="3200" b="1" dirty="0">
              <a:solidFill>
                <a:schemeClr val="tx1"/>
              </a:solidFill>
            </a:endParaRPr>
          </a:p>
        </p:txBody>
      </p:sp>
      <p:pic>
        <p:nvPicPr>
          <p:cNvPr id="4" name="Picture 4" descr="art0277"/>
          <p:cNvPicPr>
            <a:picLocks noChangeAspect="1" noChangeArrowheads="1"/>
          </p:cNvPicPr>
          <p:nvPr/>
        </p:nvPicPr>
        <p:blipFill>
          <a:blip r:embed="rId3"/>
          <a:srcRect/>
          <a:stretch>
            <a:fillRect/>
          </a:stretch>
        </p:blipFill>
        <p:spPr bwMode="auto">
          <a:xfrm>
            <a:off x="214282" y="857232"/>
            <a:ext cx="4214810" cy="57150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圣母的代表</a:t>
            </a:r>
            <a:r>
              <a:rPr lang="en-US" altLang="zh-CN" b="1" dirty="0" smtClean="0"/>
              <a:t>——《</a:t>
            </a:r>
            <a:r>
              <a:rPr lang="zh-CN" altLang="en-US" b="1" dirty="0" smtClean="0"/>
              <a:t>西斯廷圣母</a:t>
            </a:r>
            <a:r>
              <a:rPr lang="en-US" altLang="zh-CN" b="1" dirty="0" smtClean="0"/>
              <a:t>》</a:t>
            </a:r>
            <a:endParaRPr lang="zh-CN" altLang="en-US" b="1" dirty="0"/>
          </a:p>
        </p:txBody>
      </p:sp>
      <p:pic>
        <p:nvPicPr>
          <p:cNvPr id="19458" name="Picture 2" descr="http://img.hnol.net/bbsimg/2006-12-27/14/2006122714113891061.jpg"/>
          <p:cNvPicPr>
            <a:picLocks noChangeAspect="1" noChangeArrowheads="1"/>
          </p:cNvPicPr>
          <p:nvPr/>
        </p:nvPicPr>
        <p:blipFill>
          <a:blip r:embed="rId2" cstate="print"/>
          <a:srcRect/>
          <a:stretch>
            <a:fillRect/>
          </a:stretch>
        </p:blipFill>
        <p:spPr bwMode="auto">
          <a:xfrm>
            <a:off x="214282" y="1214422"/>
            <a:ext cx="3810000" cy="5457825"/>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4000496" y="1285860"/>
            <a:ext cx="5143504" cy="214314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071934" y="3429000"/>
            <a:ext cx="5072066" cy="3143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米开朗基罗</a:t>
            </a:r>
            <a:r>
              <a:rPr lang="zh-CN" altLang="en-US" b="1" dirty="0" smtClean="0"/>
              <a:t>的雕塑</a:t>
            </a:r>
            <a:endParaRPr lang="zh-CN" altLang="en-US" b="1" dirty="0"/>
          </a:p>
        </p:txBody>
      </p:sp>
      <p:pic>
        <p:nvPicPr>
          <p:cNvPr id="20482" name="Picture 2"/>
          <p:cNvPicPr>
            <a:picLocks noChangeAspect="1" noChangeArrowheads="1"/>
          </p:cNvPicPr>
          <p:nvPr/>
        </p:nvPicPr>
        <p:blipFill>
          <a:blip r:embed="rId2" cstate="print"/>
          <a:srcRect/>
          <a:stretch>
            <a:fillRect/>
          </a:stretch>
        </p:blipFill>
        <p:spPr bwMode="auto">
          <a:xfrm>
            <a:off x="1" y="1142984"/>
            <a:ext cx="9144000"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en-US" altLang="zh-CN" b="1" dirty="0" smtClean="0"/>
              <a:t>《</a:t>
            </a:r>
            <a:r>
              <a:rPr lang="zh-CN" altLang="en-US" b="1" dirty="0" smtClean="0"/>
              <a:t>哀悼基督</a:t>
            </a:r>
            <a:r>
              <a:rPr lang="en-US" altLang="zh-CN" b="1" dirty="0" smtClean="0"/>
              <a:t>》</a:t>
            </a:r>
            <a:endParaRPr lang="zh-CN" altLang="en-US" b="1" dirty="0"/>
          </a:p>
        </p:txBody>
      </p:sp>
      <p:pic>
        <p:nvPicPr>
          <p:cNvPr id="17410" name="Picture 2" descr="http://art.china.cn/huihua/images/attachement/jpg/site8/20140804/f0def170bb3815493b740e.jpg"/>
          <p:cNvPicPr>
            <a:picLocks noChangeAspect="1" noChangeArrowheads="1"/>
          </p:cNvPicPr>
          <p:nvPr/>
        </p:nvPicPr>
        <p:blipFill>
          <a:blip r:embed="rId2" cstate="print"/>
          <a:srcRect/>
          <a:stretch>
            <a:fillRect/>
          </a:stretch>
        </p:blipFill>
        <p:spPr bwMode="auto">
          <a:xfrm>
            <a:off x="4714876" y="1000108"/>
            <a:ext cx="4429124" cy="5643602"/>
          </a:xfrm>
          <a:prstGeom prst="rect">
            <a:avLst/>
          </a:prstGeom>
          <a:noFill/>
        </p:spPr>
      </p:pic>
      <p:pic>
        <p:nvPicPr>
          <p:cNvPr id="17412" name="Picture 4" descr="http://f1.diyitui.com/72/ba/e5/b3/de/fb/94/6a/97/8f/90/87/b5/6d/7e/10.jpg"/>
          <p:cNvPicPr>
            <a:picLocks noChangeAspect="1" noChangeArrowheads="1"/>
          </p:cNvPicPr>
          <p:nvPr/>
        </p:nvPicPr>
        <p:blipFill>
          <a:blip r:embed="rId3" cstate="print"/>
          <a:srcRect/>
          <a:stretch>
            <a:fillRect/>
          </a:stretch>
        </p:blipFill>
        <p:spPr bwMode="auto">
          <a:xfrm>
            <a:off x="0" y="1000108"/>
            <a:ext cx="4714876" cy="56436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1021</Words>
  <Application>Microsoft Office PowerPoint</Application>
  <PresentationFormat>全屏显示(4:3)</PresentationFormat>
  <Paragraphs>64</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文艺复兴时期的经典作品 ——张扬的人性</vt:lpstr>
      <vt:lpstr>幻灯片 2</vt:lpstr>
      <vt:lpstr>拉斐尔</vt:lpstr>
      <vt:lpstr>中世纪的圣母</vt:lpstr>
      <vt:lpstr>拉斐尔的《圣母》</vt:lpstr>
      <vt:lpstr>幻灯片 6</vt:lpstr>
      <vt:lpstr>圣母的代表——《西斯廷圣母》</vt:lpstr>
      <vt:lpstr>米开朗基罗的雕塑</vt:lpstr>
      <vt:lpstr>《哀悼基督》</vt:lpstr>
      <vt:lpstr>《哀悼基督》</vt:lpstr>
      <vt:lpstr>幻灯片 11</vt:lpstr>
      <vt:lpstr>达芬奇</vt:lpstr>
      <vt:lpstr>《最后的晚餐》</vt:lpstr>
      <vt:lpstr>《蒙娜丽莎》</vt:lpstr>
      <vt:lpstr>幻灯片 15</vt:lpstr>
      <vt:lpstr>科技成就</vt:lpstr>
      <vt:lpstr>伽利略</vt:lpstr>
      <vt:lpstr>布鲁诺</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文艺复兴时期的经典作品 ——张扬的人性</dc:title>
  <cp:lastModifiedBy>lenovo</cp:lastModifiedBy>
  <cp:revision>13</cp:revision>
  <dcterms:modified xsi:type="dcterms:W3CDTF">2016-11-25T02:40:49Z</dcterms:modified>
</cp:coreProperties>
</file>