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36"/>
  </p:handoutMasterIdLst>
  <p:sldIdLst>
    <p:sldId id="320" r:id="rId3"/>
    <p:sldId id="297" r:id="rId4"/>
    <p:sldId id="370" r:id="rId5"/>
    <p:sldId id="372" r:id="rId6"/>
    <p:sldId id="408" r:id="rId7"/>
    <p:sldId id="328" r:id="rId8"/>
    <p:sldId id="368" r:id="rId9"/>
    <p:sldId id="393" r:id="rId10"/>
    <p:sldId id="409" r:id="rId11"/>
    <p:sldId id="371" r:id="rId12"/>
    <p:sldId id="429" r:id="rId13"/>
    <p:sldId id="410" r:id="rId14"/>
    <p:sldId id="411" r:id="rId15"/>
    <p:sldId id="430" r:id="rId17"/>
    <p:sldId id="413" r:id="rId18"/>
    <p:sldId id="414" r:id="rId19"/>
    <p:sldId id="415" r:id="rId20"/>
    <p:sldId id="447" r:id="rId21"/>
    <p:sldId id="375" r:id="rId22"/>
    <p:sldId id="386" r:id="rId23"/>
    <p:sldId id="335" r:id="rId24"/>
    <p:sldId id="325" r:id="rId25"/>
    <p:sldId id="383" r:id="rId26"/>
    <p:sldId id="384" r:id="rId27"/>
    <p:sldId id="385" r:id="rId28"/>
    <p:sldId id="394" r:id="rId29"/>
    <p:sldId id="448" r:id="rId30"/>
    <p:sldId id="418" r:id="rId31"/>
    <p:sldId id="395" r:id="rId32"/>
    <p:sldId id="449" r:id="rId33"/>
    <p:sldId id="461" r:id="rId34"/>
    <p:sldId id="431" r:id="rId3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66"/>
    <a:srgbClr val="FF0000"/>
    <a:srgbClr val="FFFFFF"/>
    <a:srgbClr val="000099"/>
    <a:srgbClr val="CC0000"/>
    <a:srgbClr val="FF3300"/>
    <a:srgbClr val="66FF99"/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6" autoAdjust="0"/>
    <p:restoredTop sz="94570" autoAdjust="0"/>
  </p:normalViewPr>
  <p:slideViewPr>
    <p:cSldViewPr>
      <p:cViewPr varScale="1">
        <p:scale>
          <a:sx n="65" d="100"/>
          <a:sy n="65" d="100"/>
        </p:scale>
        <p:origin x="-96" y="-294"/>
      </p:cViewPr>
      <p:guideLst>
        <p:guide orient="horz" pos="2222"/>
        <p:guide pos="3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D7E01-D570-DB45-89CF-EAFE5419C2A3}" type="datetimeFigureOut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B1AF-2D9C-3E4F-8C51-3F283739758A}" type="slidenum">
              <a:rPr lang="en-US" altLang="zh-CN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1E5B4B3-A49D-2646-88EC-963036D5DA8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幻灯片图像占位符 33793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2771" name="文本占位符 33794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众爱卿的表情甚是严肃、凝重，看来我们国家的问题真的是很严重啊。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幻灯片图像占位符 3788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6867" name="文本占位符 37890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为了更好地学习汉族文化， 进一步深化改革，清除不同文明之间的矛盾、冲突呢？孝文帝走出了重要的一步</a:t>
            </a:r>
            <a:r>
              <a:rPr lang="en-US" altLang="zh-CN" dirty="0"/>
              <a:t>——</a:t>
            </a:r>
            <a:r>
              <a:rPr lang="zh-CN" altLang="en-US" dirty="0"/>
              <a:t>迁都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DE78E5FB-890F-0E43-A157-A3B012A2FECC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24B0-821F-7A41-9B63-27818E9F5C2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5A0131-8F71-4AB0-9CA5-E59DF47D4AB1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E0CBE-E534-E546-B0EF-F61999CBF2A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9B803E8-0605-7D4D-BB78-272BE601079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D6CE7ADF-6C17-9C43-A265-5B471CA9D1C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8DD0A-3263-564D-9119-A19A5A57D05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145D2-87E6-C44A-8FFA-CAB55A0D6C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8340D-C3C5-5145-AE05-900DF2CFE28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8804E3F0-E5FB-D549-83DF-EBA1EB6AA0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92564E-0DFC-B54D-8EAB-7A5A38D3202F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hyperlink" Target="http://www.gfcaitao.com/html/Product/ren/20040816305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hyperlink" Target="1&#12298;&#20013;&#22269;&#36890;&#21490;&#12299;%2020130123%20&#21271;&#39759;&#23389;&#25991;&#24093;&#25913;&#38761;_0_0_0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938010" y="728345"/>
            <a:ext cx="5247640" cy="5177790"/>
          </a:xfrm>
        </p:spPr>
        <p:txBody>
          <a:bodyPr/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历史标签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b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b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亡国公主</a:t>
            </a:r>
            <a:b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混血汉族</a:t>
            </a:r>
            <a:b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荣冠六宫</a:t>
            </a:r>
            <a:b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两度临朝</a:t>
            </a:r>
            <a:b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祖孙情深</a:t>
            </a:r>
            <a:b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千古一后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290" name="Picture 2" descr="冯太后与孝文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3175"/>
            <a:ext cx="4371340" cy="6851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27650"/>
          <p:cNvSpPr txBox="1"/>
          <p:nvPr/>
        </p:nvSpPr>
        <p:spPr>
          <a:xfrm>
            <a:off x="4869180" y="688975"/>
            <a:ext cx="3276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6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改革篇</a:t>
            </a:r>
            <a:endParaRPr lang="zh-CN" altLang="en-US" sz="6000" b="1" dirty="0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26626" name="矩形 27649"/>
          <p:cNvSpPr>
            <a:spLocks noTextEdit="1"/>
          </p:cNvSpPr>
          <p:nvPr/>
        </p:nvSpPr>
        <p:spPr>
          <a:xfrm>
            <a:off x="2773680" y="1981200"/>
            <a:ext cx="74676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智者选择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9698" name="标题 30721"/>
          <p:cNvSpPr>
            <a:spLocks noGrp="1"/>
          </p:cNvSpPr>
          <p:nvPr>
            <p:ph type="title"/>
          </p:nvPr>
        </p:nvSpPr>
        <p:spPr>
          <a:xfrm>
            <a:off x="3625215" y="1000125"/>
            <a:ext cx="5715000" cy="7620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b="1" dirty="0">
                <a:ea typeface="黑体" panose="02010609060101010101" charset="-122"/>
              </a:rPr>
              <a:t>第一阶段：冯太后主持</a:t>
            </a:r>
            <a:endParaRPr lang="zh-CN" altLang="en-US" b="1" dirty="0">
              <a:ea typeface="黑体" panose="02010609060101010101" charset="-122"/>
            </a:endParaRPr>
          </a:p>
        </p:txBody>
      </p:sp>
      <p:pic>
        <p:nvPicPr>
          <p:cNvPr id="29699" name="图片 30722" descr="2012051405202680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8505" y="1920875"/>
            <a:ext cx="5492750" cy="4429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0722" name="文本框 31745"/>
          <p:cNvSpPr txBox="1"/>
          <p:nvPr/>
        </p:nvSpPr>
        <p:spPr>
          <a:xfrm>
            <a:off x="3352800" y="1143000"/>
            <a:ext cx="5257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31746"/>
          <p:cNvSpPr txBox="1"/>
          <p:nvPr/>
        </p:nvSpPr>
        <p:spPr>
          <a:xfrm>
            <a:off x="3134360" y="1104265"/>
            <a:ext cx="90144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冯太后作出了改革的决定后，召集朝中大臣商议改革之事，请他们针砭时弊，提出自己的意见。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24" name="图片 31747" descr="494b75a5x79455d9511ef&amp;690"/>
          <p:cNvPicPr>
            <a:picLocks noChangeAspect="1"/>
          </p:cNvPicPr>
          <p:nvPr/>
        </p:nvPicPr>
        <p:blipFill>
          <a:blip r:embed="rId1"/>
          <a:srcRect b="4984"/>
          <a:stretch>
            <a:fillRect/>
          </a:stretch>
        </p:blipFill>
        <p:spPr>
          <a:xfrm>
            <a:off x="2249805" y="2256155"/>
            <a:ext cx="8719820" cy="4419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5" name="组合 31748"/>
          <p:cNvGrpSpPr/>
          <p:nvPr/>
        </p:nvGrpSpPr>
        <p:grpSpPr>
          <a:xfrm>
            <a:off x="1524000" y="152400"/>
            <a:ext cx="9144000" cy="685800"/>
            <a:chOff x="0" y="0"/>
            <a:chExt cx="5760" cy="432"/>
          </a:xfrm>
        </p:grpSpPr>
        <p:sp>
          <p:nvSpPr>
            <p:cNvPr id="30728" name="矩形 31749"/>
            <p:cNvSpPr>
              <a:spLocks noTextEdit="1"/>
            </p:cNvSpPr>
            <p:nvPr/>
          </p:nvSpPr>
          <p:spPr>
            <a:xfrm>
              <a:off x="96" y="0"/>
              <a:ext cx="1248" cy="43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  <a:normAutofit fontScale="90000" lnSpcReduction="20000"/>
            </a:bodyPr>
            <a:p>
              <a:pPr algn="ctr"/>
              <a:r>
                <a:rPr lang="zh-CN" altLang="en-US" sz="4800" b="1">
                  <a:ln w="12700" cap="flat" cmpd="sng">
                    <a:solidFill>
                      <a:srgbClr val="B2B2B2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  <a:tileRect/>
                  </a:gradFill>
                  <a:effectLst>
                    <a:outerShdw dist="35921" dir="2699999" sy="50000" rotWithShape="0">
                      <a:srgbClr val="875B0D">
                        <a:alpha val="64998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智者选择</a:t>
              </a:r>
              <a:endPara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0729" name="直接连接符 31750"/>
            <p:cNvSpPr/>
            <p:nvPr/>
          </p:nvSpPr>
          <p:spPr>
            <a:xfrm>
              <a:off x="0" y="432"/>
              <a:ext cx="5760" cy="0"/>
            </a:xfrm>
            <a:prstGeom prst="line">
              <a:avLst/>
            </a:prstGeom>
            <a:ln w="38100" cap="flat" cmpd="sng">
              <a:solidFill>
                <a:srgbClr val="CC99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726" name="矩形 31751"/>
          <p:cNvSpPr>
            <a:spLocks noTextEdit="1"/>
          </p:cNvSpPr>
          <p:nvPr/>
        </p:nvSpPr>
        <p:spPr>
          <a:xfrm>
            <a:off x="1524000" y="838200"/>
            <a:ext cx="2028825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panose="02010609060101010101" charset="-122"/>
                <a:ea typeface="黑体" panose="02010609060101010101" charset="-122"/>
              </a:rPr>
              <a:t>情景再现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727" name="矩形 31752"/>
          <p:cNvSpPr/>
          <p:nvPr/>
        </p:nvSpPr>
        <p:spPr>
          <a:xfrm>
            <a:off x="3733800" y="130175"/>
            <a:ext cx="47726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北魏孝文帝改革</a:t>
            </a:r>
            <a:endParaRPr lang="zh-CN" altLang="en-US" sz="4000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1746" name="图片 32769" descr="09fa513d269759ee530290cdb2fb43166d22df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2910" y="273050"/>
            <a:ext cx="2320290" cy="189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文本框 32770"/>
          <p:cNvSpPr txBox="1"/>
          <p:nvPr/>
        </p:nvSpPr>
        <p:spPr>
          <a:xfrm>
            <a:off x="4486910" y="2449830"/>
            <a:ext cx="2286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冯太后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文本框 32771"/>
          <p:cNvSpPr txBox="1"/>
          <p:nvPr/>
        </p:nvSpPr>
        <p:spPr>
          <a:xfrm>
            <a:off x="6772910" y="2449830"/>
            <a:ext cx="3200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北魏朝臣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矩形 32772"/>
          <p:cNvSpPr>
            <a:spLocks noTextEdit="1"/>
          </p:cNvSpPr>
          <p:nvPr/>
        </p:nvSpPr>
        <p:spPr>
          <a:xfrm>
            <a:off x="1623695" y="182880"/>
            <a:ext cx="2028825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panose="02010609060101010101" charset="-122"/>
                <a:ea typeface="黑体" panose="02010609060101010101" charset="-122"/>
              </a:rPr>
              <a:t>角色扮演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1754" name="图片 32779" descr="20120514052026803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73050"/>
            <a:ext cx="2390775" cy="189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7" name="文本框 9217"/>
          <p:cNvSpPr txBox="1"/>
          <p:nvPr/>
        </p:nvSpPr>
        <p:spPr>
          <a:xfrm>
            <a:off x="1899920" y="3093085"/>
            <a:ext cx="102158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幼圆" pitchFamily="1" charset="-122"/>
                <a:ea typeface="幼圆" pitchFamily="1" charset="-122"/>
              </a:rPr>
              <a:t>材料一</a:t>
            </a:r>
            <a:r>
              <a:rPr lang="zh-CN" altLang="en-US" sz="2800" b="1" dirty="0">
                <a:latin typeface="幼圆" pitchFamily="1" charset="-122"/>
                <a:ea typeface="幼圆" pitchFamily="1" charset="-122"/>
              </a:rPr>
              <a:t>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“诸州刺史，牧民之官，自顷以来，遂各怠慢。纵奸纳贿，背公缘私。”                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魏书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高祖纪二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（中书令）高允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虽蒙宠待，而家贫布衣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时百官无禄，允常使诸子樵采自给。               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《魏书》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良畴（田）委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弃）而不开，柔（嫩）桑枯而不采。”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魏书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李安世传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800" b="1" dirty="0">
              <a:solidFill>
                <a:srgbClr val="008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dirty="0">
              <a:solidFill>
                <a:srgbClr val="008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18" name="矩形 9218"/>
          <p:cNvSpPr/>
          <p:nvPr/>
        </p:nvSpPr>
        <p:spPr>
          <a:xfrm>
            <a:off x="1899920" y="5605780"/>
            <a:ext cx="1004125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材料四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北境自染逆虏，穷苦备罹，征调赋敛，靡有止已。所求不获，则致诛殒，身祸家破，阖门比屋。”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谢灵运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4582" name="文本框 28678"/>
          <p:cNvSpPr txBox="1"/>
          <p:nvPr/>
        </p:nvSpPr>
        <p:spPr>
          <a:xfrm>
            <a:off x="9182735" y="273050"/>
            <a:ext cx="2933700" cy="2738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假设你是一名北魏朝臣，请任选下列一则材料，分析当时存在的问题并提出解决办法。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5842" name="标题 36865"/>
          <p:cNvSpPr>
            <a:spLocks noGrp="1"/>
          </p:cNvSpPr>
          <p:nvPr>
            <p:ph type="title"/>
          </p:nvPr>
        </p:nvSpPr>
        <p:spPr>
          <a:xfrm>
            <a:off x="3583305" y="926465"/>
            <a:ext cx="6858000" cy="762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rgbClr val="008000"/>
                </a:solidFill>
                <a:ea typeface="黑体" panose="02010609060101010101" charset="-122"/>
              </a:rPr>
              <a:t>第二阶段：孝文帝改革</a:t>
            </a:r>
            <a:endParaRPr lang="zh-CN" altLang="en-US" b="1" dirty="0">
              <a:solidFill>
                <a:srgbClr val="008000"/>
              </a:solidFill>
              <a:ea typeface="黑体" panose="02010609060101010101" charset="-122"/>
            </a:endParaRPr>
          </a:p>
        </p:txBody>
      </p:sp>
      <p:pic>
        <p:nvPicPr>
          <p:cNvPr id="35843" name="图片 368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0270" y="1867535"/>
            <a:ext cx="5560695" cy="4448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7890" name="图片 38913" descr="北魏的疆域及迁都示意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直接连接符 38914"/>
          <p:cNvSpPr/>
          <p:nvPr/>
        </p:nvSpPr>
        <p:spPr>
          <a:xfrm flipH="1">
            <a:off x="6629400" y="1447800"/>
            <a:ext cx="106363" cy="2743200"/>
          </a:xfrm>
          <a:prstGeom prst="line">
            <a:avLst/>
          </a:prstGeom>
          <a:ln w="825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16" name="TextBox 12"/>
          <p:cNvSpPr txBox="1"/>
          <p:nvPr/>
        </p:nvSpPr>
        <p:spPr>
          <a:xfrm>
            <a:off x="6096000" y="457200"/>
            <a:ext cx="457200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latin typeface="黑体" panose="02010609060101010101" charset="-122"/>
              </a:rPr>
              <a:t>386</a:t>
            </a:r>
            <a:r>
              <a:rPr lang="zh-CN" altLang="en-US" sz="3200" dirty="0">
                <a:latin typeface="黑体" panose="02010609060101010101" charset="-122"/>
              </a:rPr>
              <a:t>年，拓跋珪建立北魏</a:t>
            </a:r>
            <a:endParaRPr lang="zh-CN" altLang="en-US" sz="3200" dirty="0">
              <a:latin typeface="黑体" panose="02010609060101010101" charset="-122"/>
            </a:endParaRPr>
          </a:p>
        </p:txBody>
      </p:sp>
      <p:sp>
        <p:nvSpPr>
          <p:cNvPr id="38917" name="TextBox 13"/>
          <p:cNvSpPr txBox="1"/>
          <p:nvPr/>
        </p:nvSpPr>
        <p:spPr>
          <a:xfrm>
            <a:off x="7162800" y="1143000"/>
            <a:ext cx="3048000" cy="15684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200" dirty="0">
                <a:latin typeface="黑体" panose="02010609060101010101" charset="-122"/>
              </a:rPr>
              <a:t>398</a:t>
            </a:r>
            <a:r>
              <a:rPr lang="zh-CN" altLang="en-US" sz="3200" dirty="0">
                <a:latin typeface="黑体" panose="02010609060101010101" charset="-122"/>
              </a:rPr>
              <a:t>年，拓跋珪定都平城</a:t>
            </a:r>
            <a:endParaRPr lang="zh-CN" altLang="en-US" sz="3200" dirty="0">
              <a:latin typeface="黑体" panose="02010609060101010101" charset="-122"/>
            </a:endParaRPr>
          </a:p>
          <a:p>
            <a:pPr algn="ctr" eaLnBrk="1" hangingPunct="1"/>
            <a:r>
              <a:rPr lang="zh-CN" altLang="en-US" sz="3200" dirty="0">
                <a:latin typeface="黑体" panose="02010609060101010101" charset="-122"/>
              </a:rPr>
              <a:t>（今山西大同）</a:t>
            </a:r>
            <a:endParaRPr lang="zh-CN" altLang="en-US" sz="3200" dirty="0">
              <a:latin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8914" name="文本框 39937"/>
          <p:cNvSpPr txBox="1"/>
          <p:nvPr/>
        </p:nvSpPr>
        <p:spPr>
          <a:xfrm>
            <a:off x="3733800" y="152400"/>
            <a:ext cx="381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迁都洛阳</a:t>
            </a:r>
            <a:endParaRPr lang="zh-CN" altLang="en-US" sz="4000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38916" name="组合 39939"/>
          <p:cNvGrpSpPr/>
          <p:nvPr/>
        </p:nvGrpSpPr>
        <p:grpSpPr>
          <a:xfrm>
            <a:off x="1524000" y="152400"/>
            <a:ext cx="9144000" cy="685800"/>
            <a:chOff x="0" y="0"/>
            <a:chExt cx="5760" cy="432"/>
          </a:xfrm>
        </p:grpSpPr>
        <p:sp>
          <p:nvSpPr>
            <p:cNvPr id="38919" name="矩形 39940"/>
            <p:cNvSpPr>
              <a:spLocks noTextEdit="1"/>
            </p:cNvSpPr>
            <p:nvPr/>
          </p:nvSpPr>
          <p:spPr>
            <a:xfrm>
              <a:off x="96" y="0"/>
              <a:ext cx="1248" cy="43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  <a:normAutofit fontScale="90000" lnSpcReduction="20000"/>
            </a:bodyPr>
            <a:p>
              <a:pPr algn="ctr"/>
              <a:r>
                <a:rPr lang="zh-CN" altLang="en-US" sz="4800" b="1">
                  <a:ln w="12700" cap="flat" cmpd="sng">
                    <a:solidFill>
                      <a:srgbClr val="B2B2B2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  <a:tileRect/>
                  </a:gradFill>
                  <a:effectLst>
                    <a:outerShdw dist="35921" dir="2699999" sy="50000" rotWithShape="0">
                      <a:srgbClr val="875B0D">
                        <a:alpha val="64998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智者选择</a:t>
              </a:r>
              <a:endPara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920" name="直接连接符 39941"/>
            <p:cNvSpPr/>
            <p:nvPr/>
          </p:nvSpPr>
          <p:spPr>
            <a:xfrm>
              <a:off x="0" y="432"/>
              <a:ext cx="5760" cy="0"/>
            </a:xfrm>
            <a:prstGeom prst="line">
              <a:avLst/>
            </a:prstGeom>
            <a:ln w="38100" cap="flat" cmpd="sng">
              <a:solidFill>
                <a:srgbClr val="CC99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" name="矩形 2"/>
          <p:cNvSpPr/>
          <p:nvPr/>
        </p:nvSpPr>
        <p:spPr>
          <a:xfrm>
            <a:off x="2115820" y="2879090"/>
            <a:ext cx="9398635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200" b="1" dirty="0"/>
              <a:t>       </a:t>
            </a:r>
            <a:r>
              <a:rPr lang="zh-CN" altLang="zh-CN" sz="3200" b="1" dirty="0"/>
              <a:t>阅读教材</a:t>
            </a:r>
            <a:r>
              <a:rPr lang="en-US" altLang="zh-CN" sz="3200" b="1" dirty="0"/>
              <a:t>P37</a:t>
            </a:r>
            <a:r>
              <a:rPr lang="zh-CN" altLang="en-US" sz="3200" b="1" dirty="0"/>
              <a:t>第三段</a:t>
            </a:r>
            <a:r>
              <a:rPr lang="zh-CN" altLang="zh-CN" sz="3200" b="1" dirty="0"/>
              <a:t>及</a:t>
            </a:r>
            <a:r>
              <a:rPr lang="en-US" altLang="zh-CN" sz="3200" b="1" dirty="0"/>
              <a:t>P37</a:t>
            </a:r>
            <a:r>
              <a:rPr lang="zh-CN" altLang="zh-CN" sz="3200" b="1" dirty="0"/>
              <a:t>“学思之窗”</a:t>
            </a:r>
            <a:r>
              <a:rPr lang="zh-CN" sz="3200" b="1" dirty="0"/>
              <a:t>，从政治文化、自然地理、经济、军事等方面比较平城和洛阳，你认为孝文帝迁都洛阳是否正确</a:t>
            </a:r>
            <a:r>
              <a:rPr lang="zh-CN" altLang="zh-CN" sz="3200" b="1" dirty="0"/>
              <a:t>？</a:t>
            </a:r>
            <a:endParaRPr lang="zh-CN" altLang="zh-CN" sz="3200" b="1" dirty="0"/>
          </a:p>
        </p:txBody>
      </p:sp>
      <p:sp>
        <p:nvSpPr>
          <p:cNvPr id="11292" name="Rectangle 127"/>
          <p:cNvSpPr>
            <a:spLocks noChangeArrowheads="1"/>
          </p:cNvSpPr>
          <p:nvPr/>
        </p:nvSpPr>
        <p:spPr bwMode="auto">
          <a:xfrm>
            <a:off x="8552180" y="131445"/>
            <a:ext cx="460629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【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charset="0"/>
              </a:rPr>
              <a:t>比较归纳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】</a:t>
            </a:r>
            <a:endParaRPr lang="zh-CN" altLang="en-US" sz="40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3010" name="表格 43009"/>
          <p:cNvGraphicFramePr/>
          <p:nvPr/>
        </p:nvGraphicFramePr>
        <p:xfrm>
          <a:off x="1905000" y="1752600"/>
          <a:ext cx="9244965" cy="4821555"/>
        </p:xfrm>
        <a:graphic>
          <a:graphicData uri="http://schemas.openxmlformats.org/drawingml/2006/table">
            <a:tbl>
              <a:tblPr/>
              <a:tblGrid>
                <a:gridCol w="1288415"/>
                <a:gridCol w="3800475"/>
                <a:gridCol w="4156075"/>
              </a:tblGrid>
              <a:tr h="7016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67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7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                                                                          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2" name="文本框 43035"/>
          <p:cNvSpPr txBox="1"/>
          <p:nvPr/>
        </p:nvSpPr>
        <p:spPr>
          <a:xfrm>
            <a:off x="4572000" y="990600"/>
            <a:ext cx="3600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迁都洛阳的原因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2013" name="组合 43036"/>
          <p:cNvGrpSpPr/>
          <p:nvPr/>
        </p:nvGrpSpPr>
        <p:grpSpPr>
          <a:xfrm>
            <a:off x="1524000" y="152400"/>
            <a:ext cx="9144000" cy="685800"/>
            <a:chOff x="0" y="0"/>
            <a:chExt cx="5760" cy="432"/>
          </a:xfrm>
        </p:grpSpPr>
        <p:sp>
          <p:nvSpPr>
            <p:cNvPr id="42029" name="矩形 43037"/>
            <p:cNvSpPr>
              <a:spLocks noTextEdit="1"/>
            </p:cNvSpPr>
            <p:nvPr/>
          </p:nvSpPr>
          <p:spPr>
            <a:xfrm>
              <a:off x="96" y="0"/>
              <a:ext cx="1248" cy="43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  <a:normAutofit fontScale="90000" lnSpcReduction="20000"/>
            </a:bodyPr>
            <a:p>
              <a:pPr algn="ctr"/>
              <a:r>
                <a:rPr lang="zh-CN" altLang="en-US" sz="4800" b="1">
                  <a:ln w="12700" cap="flat" cmpd="sng">
                    <a:solidFill>
                      <a:srgbClr val="B2B2B2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  <a:tileRect/>
                  </a:gradFill>
                  <a:effectLst>
                    <a:outerShdw dist="35921" dir="2699999" sy="50000" rotWithShape="0">
                      <a:srgbClr val="875B0D">
                        <a:alpha val="64998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智者选择</a:t>
              </a:r>
              <a:endPara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2030" name="直接连接符 43038"/>
            <p:cNvSpPr/>
            <p:nvPr/>
          </p:nvSpPr>
          <p:spPr>
            <a:xfrm>
              <a:off x="0" y="432"/>
              <a:ext cx="5760" cy="0"/>
            </a:xfrm>
            <a:prstGeom prst="line">
              <a:avLst/>
            </a:prstGeom>
            <a:ln w="38100" cap="flat" cmpd="sng">
              <a:solidFill>
                <a:srgbClr val="CC99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2018" name="文本框 43043"/>
          <p:cNvSpPr txBox="1"/>
          <p:nvPr/>
        </p:nvSpPr>
        <p:spPr>
          <a:xfrm>
            <a:off x="2057400" y="2570163"/>
            <a:ext cx="1241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政治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文化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19" name="矩形 43044"/>
          <p:cNvSpPr/>
          <p:nvPr/>
        </p:nvSpPr>
        <p:spPr>
          <a:xfrm>
            <a:off x="2057400" y="4856163"/>
            <a:ext cx="1241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经济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20" name="文本框 43045"/>
          <p:cNvSpPr txBox="1"/>
          <p:nvPr/>
        </p:nvSpPr>
        <p:spPr>
          <a:xfrm>
            <a:off x="2057400" y="5618163"/>
            <a:ext cx="1241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军事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21" name="文本框 43046"/>
          <p:cNvSpPr txBox="1"/>
          <p:nvPr/>
        </p:nvSpPr>
        <p:spPr>
          <a:xfrm>
            <a:off x="2057400" y="3713163"/>
            <a:ext cx="1241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自然地理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22" name="文本框 43047"/>
          <p:cNvSpPr txBox="1"/>
          <p:nvPr/>
        </p:nvSpPr>
        <p:spPr>
          <a:xfrm>
            <a:off x="3429000" y="1828800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  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平城</a:t>
            </a:r>
            <a:r>
              <a:rPr lang="zh-CN" altLang="en-US" sz="2800" b="1" dirty="0">
                <a:latin typeface="Arial" panose="020B0604020202020204" pitchFamily="34" charset="0"/>
              </a:rPr>
              <a:t>方面看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2023" name="文本框 43048"/>
          <p:cNvSpPr txBox="1"/>
          <p:nvPr/>
        </p:nvSpPr>
        <p:spPr>
          <a:xfrm>
            <a:off x="7086600" y="1828800"/>
            <a:ext cx="32654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  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洛阳</a:t>
            </a:r>
            <a:r>
              <a:rPr lang="zh-CN" altLang="en-US" sz="2800" b="1" dirty="0">
                <a:latin typeface="Arial" panose="020B0604020202020204" pitchFamily="34" charset="0"/>
              </a:rPr>
              <a:t>方面看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2028" name="文本框 43053"/>
          <p:cNvSpPr txBox="1"/>
          <p:nvPr/>
        </p:nvSpPr>
        <p:spPr>
          <a:xfrm>
            <a:off x="3733800" y="152400"/>
            <a:ext cx="381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迁都洛阳</a:t>
            </a:r>
            <a:endParaRPr lang="zh-CN" altLang="en-US" sz="4000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3010" name="表格 43009"/>
          <p:cNvGraphicFramePr/>
          <p:nvPr/>
        </p:nvGraphicFramePr>
        <p:xfrm>
          <a:off x="1905000" y="1752600"/>
          <a:ext cx="9244965" cy="4821555"/>
        </p:xfrm>
        <a:graphic>
          <a:graphicData uri="http://schemas.openxmlformats.org/drawingml/2006/table">
            <a:tbl>
              <a:tblPr/>
              <a:tblGrid>
                <a:gridCol w="1288415"/>
                <a:gridCol w="3800475"/>
                <a:gridCol w="4156075"/>
              </a:tblGrid>
              <a:tr h="7016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67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7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                                                                          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2" name="文本框 43035"/>
          <p:cNvSpPr txBox="1"/>
          <p:nvPr/>
        </p:nvSpPr>
        <p:spPr>
          <a:xfrm>
            <a:off x="4572000" y="990600"/>
            <a:ext cx="3600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迁都洛阳的原因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2013" name="组合 43036"/>
          <p:cNvGrpSpPr/>
          <p:nvPr/>
        </p:nvGrpSpPr>
        <p:grpSpPr>
          <a:xfrm>
            <a:off x="1524000" y="152400"/>
            <a:ext cx="9144000" cy="685800"/>
            <a:chOff x="0" y="0"/>
            <a:chExt cx="5760" cy="432"/>
          </a:xfrm>
        </p:grpSpPr>
        <p:sp>
          <p:nvSpPr>
            <p:cNvPr id="42029" name="矩形 43037"/>
            <p:cNvSpPr>
              <a:spLocks noTextEdit="1"/>
            </p:cNvSpPr>
            <p:nvPr/>
          </p:nvSpPr>
          <p:spPr>
            <a:xfrm>
              <a:off x="96" y="0"/>
              <a:ext cx="1248" cy="43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  <a:normAutofit fontScale="90000" lnSpcReduction="20000"/>
            </a:bodyPr>
            <a:p>
              <a:pPr algn="ctr"/>
              <a:r>
                <a:rPr lang="zh-CN" altLang="en-US" sz="4800" b="1">
                  <a:ln w="12700" cap="flat" cmpd="sng">
                    <a:solidFill>
                      <a:srgbClr val="B2B2B2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  <a:tileRect/>
                  </a:gradFill>
                  <a:effectLst>
                    <a:outerShdw dist="35921" dir="2699999" sy="50000" rotWithShape="0">
                      <a:srgbClr val="875B0D">
                        <a:alpha val="64998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智者选择</a:t>
              </a:r>
              <a:endPara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2030" name="直接连接符 43038"/>
            <p:cNvSpPr/>
            <p:nvPr/>
          </p:nvSpPr>
          <p:spPr>
            <a:xfrm>
              <a:off x="0" y="432"/>
              <a:ext cx="5760" cy="0"/>
            </a:xfrm>
            <a:prstGeom prst="line">
              <a:avLst/>
            </a:prstGeom>
            <a:ln w="38100" cap="flat" cmpd="sng">
              <a:solidFill>
                <a:srgbClr val="CC99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3040" name="文本框 43039"/>
          <p:cNvSpPr txBox="1"/>
          <p:nvPr/>
        </p:nvSpPr>
        <p:spPr>
          <a:xfrm>
            <a:off x="3200400" y="2590800"/>
            <a:ext cx="3581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楷体_GB2312" pitchFamily="1" charset="-122"/>
              </a:rPr>
              <a:t>保守势力强大，文化落后</a:t>
            </a:r>
            <a:endParaRPr lang="zh-CN" altLang="en-US" sz="28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3041" name="文本框 43040"/>
          <p:cNvSpPr txBox="1"/>
          <p:nvPr/>
        </p:nvSpPr>
        <p:spPr>
          <a:xfrm>
            <a:off x="3200400" y="5618163"/>
            <a:ext cx="3657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楷体_GB2312" pitchFamily="1" charset="-122"/>
              </a:rPr>
              <a:t>易受强敌</a:t>
            </a:r>
            <a:r>
              <a:rPr lang="zh-CN" altLang="en-US" sz="2800" b="1" dirty="0">
                <a:latin typeface="新宋体" panose="02010609030101010101" charset="-122"/>
                <a:ea typeface="楷体_GB2312" pitchFamily="1" charset="-122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1" charset="-122"/>
              </a:rPr>
              <a:t>柔然</a:t>
            </a:r>
            <a:r>
              <a:rPr lang="zh-CN" altLang="en-US" sz="2800" b="1" dirty="0">
                <a:latin typeface="新宋体" panose="02010609030101010101" charset="-122"/>
                <a:ea typeface="楷体_GB2312" pitchFamily="1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1" charset="-122"/>
              </a:rPr>
              <a:t>威胁，不利于控制中原</a:t>
            </a:r>
            <a:endParaRPr lang="zh-CN" altLang="en-US" sz="28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3042" name="文本框 43041"/>
          <p:cNvSpPr txBox="1"/>
          <p:nvPr/>
        </p:nvSpPr>
        <p:spPr>
          <a:xfrm>
            <a:off x="7010400" y="3789363"/>
            <a:ext cx="3962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楷体_GB2312" pitchFamily="1" charset="-122"/>
              </a:rPr>
              <a:t>地处中原，黄河之南，交通便利</a:t>
            </a:r>
            <a:endParaRPr lang="zh-CN" altLang="en-US" sz="2800" b="1" dirty="0">
              <a:solidFill>
                <a:srgbClr val="008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3043" name="文本框 43042"/>
          <p:cNvSpPr txBox="1"/>
          <p:nvPr/>
        </p:nvSpPr>
        <p:spPr>
          <a:xfrm>
            <a:off x="7239000" y="5618163"/>
            <a:ext cx="381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楷体_GB2312" pitchFamily="1" charset="-122"/>
              </a:rPr>
              <a:t>有利于控制中原，并举兵南下征服 </a:t>
            </a:r>
            <a:r>
              <a:rPr lang="zh-CN" altLang="en-US" sz="2800" b="1" dirty="0">
                <a:solidFill>
                  <a:srgbClr val="008000"/>
                </a:solidFill>
                <a:latin typeface="新宋体" panose="02010609030101010101" charset="-122"/>
                <a:ea typeface="楷体_GB2312" pitchFamily="1" charset="-122"/>
              </a:rPr>
              <a:t>“</a:t>
            </a: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楷体_GB2312" pitchFamily="1" charset="-122"/>
              </a:rPr>
              <a:t>南齐</a:t>
            </a:r>
            <a:r>
              <a:rPr lang="zh-CN" altLang="en-US" sz="2800" b="1" dirty="0">
                <a:solidFill>
                  <a:srgbClr val="008000"/>
                </a:solidFill>
                <a:latin typeface="新宋体" panose="02010609030101010101" charset="-122"/>
                <a:ea typeface="楷体_GB2312" pitchFamily="1" charset="-122"/>
              </a:rPr>
              <a:t>”</a:t>
            </a:r>
            <a:endParaRPr lang="zh-CN" altLang="en-US" sz="2800" b="1" dirty="0">
              <a:solidFill>
                <a:srgbClr val="008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2018" name="文本框 43043"/>
          <p:cNvSpPr txBox="1"/>
          <p:nvPr/>
        </p:nvSpPr>
        <p:spPr>
          <a:xfrm>
            <a:off x="2057400" y="2570163"/>
            <a:ext cx="1241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政治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文化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19" name="矩形 43044"/>
          <p:cNvSpPr/>
          <p:nvPr/>
        </p:nvSpPr>
        <p:spPr>
          <a:xfrm>
            <a:off x="2057400" y="4856163"/>
            <a:ext cx="1241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经济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20" name="文本框 43045"/>
          <p:cNvSpPr txBox="1"/>
          <p:nvPr/>
        </p:nvSpPr>
        <p:spPr>
          <a:xfrm>
            <a:off x="2057400" y="5618163"/>
            <a:ext cx="1241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军事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21" name="文本框 43046"/>
          <p:cNvSpPr txBox="1"/>
          <p:nvPr/>
        </p:nvSpPr>
        <p:spPr>
          <a:xfrm>
            <a:off x="2057400" y="3713163"/>
            <a:ext cx="1241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自然地理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22" name="文本框 43047"/>
          <p:cNvSpPr txBox="1"/>
          <p:nvPr/>
        </p:nvSpPr>
        <p:spPr>
          <a:xfrm>
            <a:off x="3429000" y="1828800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  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平城</a:t>
            </a:r>
            <a:r>
              <a:rPr lang="zh-CN" altLang="en-US" sz="2800" b="1" dirty="0">
                <a:latin typeface="Arial" panose="020B0604020202020204" pitchFamily="34" charset="0"/>
              </a:rPr>
              <a:t>方面看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2023" name="文本框 43048"/>
          <p:cNvSpPr txBox="1"/>
          <p:nvPr/>
        </p:nvSpPr>
        <p:spPr>
          <a:xfrm>
            <a:off x="7086600" y="1828800"/>
            <a:ext cx="32654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  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洛阳</a:t>
            </a:r>
            <a:r>
              <a:rPr lang="zh-CN" altLang="en-US" sz="2800" b="1" dirty="0">
                <a:latin typeface="Arial" panose="020B0604020202020204" pitchFamily="34" charset="0"/>
              </a:rPr>
              <a:t>方面看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3050" name="文本框 43049"/>
          <p:cNvSpPr txBox="1"/>
          <p:nvPr/>
        </p:nvSpPr>
        <p:spPr>
          <a:xfrm>
            <a:off x="7086600" y="2514283"/>
            <a:ext cx="3962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008000"/>
                </a:solidFill>
                <a:latin typeface="Arial" panose="020B0604020202020204" pitchFamily="34" charset="0"/>
                <a:ea typeface="楷体_GB2312" pitchFamily="1" charset="-122"/>
              </a:rPr>
              <a:t>历史故都，长期处于中原的政治文化中心，先进的汉族文化</a:t>
            </a:r>
            <a:endParaRPr lang="zh-CN" altLang="en-US" b="1" dirty="0">
              <a:solidFill>
                <a:srgbClr val="008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3051" name="文本框 43050"/>
          <p:cNvSpPr txBox="1"/>
          <p:nvPr/>
        </p:nvSpPr>
        <p:spPr>
          <a:xfrm>
            <a:off x="3200400" y="3789363"/>
            <a:ext cx="3429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楷体_GB2312" pitchFamily="1" charset="-122"/>
              </a:rPr>
              <a:t>气候恶劣，偏居塞上交通不便</a:t>
            </a:r>
            <a:endParaRPr lang="zh-CN" altLang="en-US" sz="28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3052" name="文本框 43051"/>
          <p:cNvSpPr txBox="1"/>
          <p:nvPr/>
        </p:nvSpPr>
        <p:spPr>
          <a:xfrm>
            <a:off x="3657600" y="4856163"/>
            <a:ext cx="274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楷体_GB2312" pitchFamily="1" charset="-122"/>
              </a:rPr>
              <a:t>不利于农业发展</a:t>
            </a:r>
            <a:endParaRPr lang="zh-CN" altLang="en-US" sz="28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3053" name="矩形 43052"/>
          <p:cNvSpPr/>
          <p:nvPr/>
        </p:nvSpPr>
        <p:spPr>
          <a:xfrm>
            <a:off x="7010400" y="4856163"/>
            <a:ext cx="232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楷体_GB2312" pitchFamily="1" charset="-122"/>
              </a:rPr>
              <a:t>农业生产发达</a:t>
            </a:r>
            <a:endParaRPr lang="zh-CN" altLang="en-US" sz="2800" b="1" dirty="0">
              <a:solidFill>
                <a:srgbClr val="008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2028" name="文本框 43053"/>
          <p:cNvSpPr txBox="1"/>
          <p:nvPr/>
        </p:nvSpPr>
        <p:spPr>
          <a:xfrm>
            <a:off x="3733800" y="152400"/>
            <a:ext cx="381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迁都洛阳</a:t>
            </a:r>
            <a:endParaRPr lang="zh-CN" altLang="en-US" sz="4000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4514" name="图片 556034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图片 556035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6" name="图片 556036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图片 556037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556038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图片 556039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图片 556040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图片 55604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2" name="图片 556042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3" name="图片 556043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91147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4" name="图片 556044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6375" y="3379788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5" name="矩形 556045"/>
          <p:cNvSpPr/>
          <p:nvPr/>
        </p:nvSpPr>
        <p:spPr>
          <a:xfrm>
            <a:off x="5286375" y="3416936"/>
            <a:ext cx="23241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1400" dirty="0">
                <a:latin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64526" name="图片 556046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7" name="图片 556047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8" name="图片 556048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9" name="图片 556049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0" name="图片 556050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1" name="图片 55605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2" name="图片 556052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3" name="图片 556053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4" name="图片 556054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5" name="图片 556055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6" name="图片 556056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25622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7" name="图片 556057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379663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8" name="图片 556058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379663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9" name="图片 556059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379663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0" name="图片 556060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379663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1" name="图片 55606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379663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2" name="图片 556062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379663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3" name="图片 556063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379663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4" name="图片 556064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556065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556066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556067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556068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9" name="图片 556069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50" name="图片 556070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51" name="图片 55607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52" name="图片 556072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53" name="图片 556073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54" name="图片 556074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55" name="图片 556075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1876425"/>
            <a:ext cx="19050" cy="3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56" name="矩形 556076"/>
          <p:cNvSpPr/>
          <p:nvPr/>
        </p:nvSpPr>
        <p:spPr>
          <a:xfrm>
            <a:off x="1682750" y="1122363"/>
            <a:ext cx="1030986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陆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睿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原姓步六孤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始十余岁，袭爵抚军大将军、平原王。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娶东徐州剌史博陵崔鉴女，鉴谓所亲云：“平原王才度不恶，但恨其姓名殊为重复。”时高祖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即孝文帝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未改其姓。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                               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魏书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卷四十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4557" name="矩形 556079"/>
          <p:cNvSpPr/>
          <p:nvPr/>
        </p:nvSpPr>
        <p:spPr>
          <a:xfrm>
            <a:off x="2031365" y="4145280"/>
            <a:ext cx="9611995" cy="13709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lgDashDot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崔鉴对陆睿的不满反映出当时存在什么问题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为此，孝文帝采取了哪些改革措施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矩形 39940"/>
          <p:cNvSpPr>
            <a:spLocks noTextEdit="1"/>
          </p:cNvSpPr>
          <p:nvPr/>
        </p:nvSpPr>
        <p:spPr>
          <a:xfrm>
            <a:off x="1676400" y="152400"/>
            <a:ext cx="19812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 fontScale="90000" lnSpcReduction="20000"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智者选择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0"/>
          <p:cNvSpPr>
            <a:spLocks noChangeArrowheads="1" noChangeShapeType="1" noTextEdit="1"/>
          </p:cNvSpPr>
          <p:nvPr/>
        </p:nvSpPr>
        <p:spPr bwMode="auto">
          <a:xfrm>
            <a:off x="2409190" y="673100"/>
            <a:ext cx="9004935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000" b="1" kern="10">
                <a:solidFill>
                  <a:srgbClr val="FF0000">
                    <a:alpha val="78038"/>
                  </a:srgbClr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第三单元、北魏孝文帝改革</a:t>
            </a:r>
            <a:endParaRPr lang="zh-CN" altLang="en-US" sz="6000" b="1" kern="10">
              <a:solidFill>
                <a:srgbClr val="FF0000">
                  <a:alpha val="78038"/>
                </a:srgbClr>
              </a:soli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b="1" kern="10">
                <a:solidFill>
                  <a:srgbClr val="FF0000">
                    <a:alpha val="78038"/>
                  </a:srgbClr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（太和改制）</a:t>
            </a:r>
            <a:endParaRPr lang="zh-CN" altLang="en-US" sz="6000" b="1" kern="10">
              <a:solidFill>
                <a:srgbClr val="FF0000">
                  <a:alpha val="78038"/>
                </a:srgbClr>
              </a:soli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515553" y="2839085"/>
            <a:ext cx="9828212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</a:rPr>
              <a:t>课程标准：</a:t>
            </a:r>
            <a:endParaRPr lang="en-US" altLang="zh-CN" sz="3600" b="1">
              <a:solidFill>
                <a:schemeClr val="tx1"/>
              </a:solidFill>
              <a:latin typeface="黑体" panose="02010609060101010101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</a:rPr>
              <a:t>1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了解北魏孝文帝改革的背景；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sym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、归纳北魏孝文帝改革的主要内容；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sym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、探讨北魏孝文帝改革的历史作用。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10946" name="图片 181249" descr="ls009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0"/>
            <a:ext cx="2719388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47" name="图片 181250" descr="Image107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6200"/>
            <a:ext cx="1905000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48" name="图片 181251" descr="5A25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3000375"/>
            <a:ext cx="2743200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49" name="图片 181252" descr="pic_56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276600"/>
            <a:ext cx="3048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50" name="图片 181253" descr="20058261217483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475" y="3387725"/>
            <a:ext cx="3200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51" name="图片 181254" descr="2004619154747986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275" y="0"/>
            <a:ext cx="41148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47105"/>
          <p:cNvSpPr txBox="1"/>
          <p:nvPr/>
        </p:nvSpPr>
        <p:spPr>
          <a:xfrm>
            <a:off x="4699000" y="901065"/>
            <a:ext cx="3276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6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影响篇</a:t>
            </a:r>
            <a:endParaRPr lang="zh-CN" altLang="en-US" sz="6000" b="1" dirty="0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7107" name="矩形 47106"/>
          <p:cNvSpPr>
            <a:spLocks noTextEdit="1"/>
          </p:cNvSpPr>
          <p:nvPr/>
        </p:nvSpPr>
        <p:spPr>
          <a:xfrm>
            <a:off x="4274185" y="2667000"/>
            <a:ext cx="3643630" cy="26593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24000" y="17002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0486" name="Picture 2" descr="pic_13397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47304" r="36052" b="42038"/>
          <a:stretch>
            <a:fillRect/>
          </a:stretch>
        </p:blipFill>
        <p:spPr bwMode="auto">
          <a:xfrm>
            <a:off x="9584690" y="59055"/>
            <a:ext cx="2559050" cy="101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1901825" y="4423410"/>
            <a:ext cx="98355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0" lang="zh-CN" altLang="en-US" sz="40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小组讨论：</a:t>
            </a:r>
            <a:r>
              <a:rPr kumimoji="0" lang="zh-CN" altLang="en-US" sz="3200" b="1"/>
              <a:t>请根据材料，结合课本</a:t>
            </a:r>
            <a:r>
              <a:rPr kumimoji="0" lang="en-US" altLang="zh-CN" sz="3200" b="1"/>
              <a:t>P40-43</a:t>
            </a:r>
            <a:r>
              <a:rPr kumimoji="0" lang="zh-CN" altLang="en-US" sz="3200" b="1"/>
              <a:t>，谈谈你如何看待这种说法。</a:t>
            </a:r>
            <a:endParaRPr kumimoji="0" lang="zh-CN" altLang="en-US" sz="3200" b="1"/>
          </a:p>
        </p:txBody>
      </p:sp>
      <p:sp>
        <p:nvSpPr>
          <p:cNvPr id="13319" name="Rectangle 13"/>
          <p:cNvSpPr/>
          <p:nvPr/>
        </p:nvSpPr>
        <p:spPr>
          <a:xfrm rot="487338">
            <a:off x="6273165" y="4971415"/>
            <a:ext cx="2755265" cy="1657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9600" b="1" dirty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？</a:t>
            </a:r>
            <a:endParaRPr lang="zh-CN" altLang="en-US" sz="9600" b="1" dirty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58374" name="文本框 778245" descr="c0200"/>
          <p:cNvSpPr txBox="1"/>
          <p:nvPr/>
        </p:nvSpPr>
        <p:spPr>
          <a:xfrm>
            <a:off x="1524000" y="1700530"/>
            <a:ext cx="10490835" cy="2553335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360000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在历史上，一度因改革而强盛的北魏王朝，在孝文帝死后仅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30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余年便迅速地分崩离析，走向灭亡了。因此，有人认为孝文帝的汉化改革使一个有近千年历史的纯粹的鲜卑族、鲜卑文化、鲜卑语言很快消亡了，孝文帝是千古罪人。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20485" name="波形 1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5964" y="69261"/>
            <a:ext cx="3100387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27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8330" y="451485"/>
            <a:ext cx="4097655" cy="251523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000000"/>
            </a:outerShdw>
          </a:effectLst>
        </p:spPr>
      </p:pic>
      <p:sp>
        <p:nvSpPr>
          <p:cNvPr id="23555" name="文本框 27651"/>
          <p:cNvSpPr txBox="1"/>
          <p:nvPr/>
        </p:nvSpPr>
        <p:spPr>
          <a:xfrm>
            <a:off x="7485380" y="3120390"/>
            <a:ext cx="309562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</a:rPr>
              <a:t>耕牛图（魏晋墓葬壁画）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23556" name="图片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451485"/>
            <a:ext cx="3938905" cy="244983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000000"/>
            </a:outerShdw>
          </a:effectLst>
        </p:spPr>
      </p:pic>
      <p:sp>
        <p:nvSpPr>
          <p:cNvPr id="23557" name="文本框 27653"/>
          <p:cNvSpPr txBox="1"/>
          <p:nvPr/>
        </p:nvSpPr>
        <p:spPr>
          <a:xfrm>
            <a:off x="2882900" y="3120390"/>
            <a:ext cx="3490913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</a:rPr>
              <a:t>扬场图（魏晋墓葬壁画）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4577" name="文本框 28673"/>
          <p:cNvSpPr txBox="1"/>
          <p:nvPr/>
        </p:nvSpPr>
        <p:spPr>
          <a:xfrm>
            <a:off x="1233170" y="45085"/>
            <a:ext cx="14903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材料一：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17" name="文本框 9217"/>
          <p:cNvSpPr txBox="1"/>
          <p:nvPr/>
        </p:nvSpPr>
        <p:spPr>
          <a:xfrm>
            <a:off x="1593215" y="3827780"/>
            <a:ext cx="1041019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kumimoji="0" lang="zh-CN" altLang="en-US" sz="32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材料二：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北魏迁都后“洛阳大市，周围百里”，“青槐荫陌，绿树垂庭，天下难得之货成悉在焉。”“葱岭已西至于大秦，百国千城，莫不欢附；商胡贩客日奔塞下。”      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——《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洛阳伽蓝记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4577" name="文本框 28673"/>
          <p:cNvSpPr txBox="1"/>
          <p:nvPr/>
        </p:nvSpPr>
        <p:spPr>
          <a:xfrm>
            <a:off x="1552575" y="4323715"/>
            <a:ext cx="10497820" cy="2157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材料四：南朝将领陈庆之出使北方，目睹了洛阳的风貌后发出感叹：“自晋宋以来，视洛阳为荒土，此中谓长江以北，尽是夷狄。昨至洛阳，始知衣冠士族，并在中原，礼仪富盛，人物殷阜。”</a:t>
            </a:r>
            <a:endParaRPr lang="zh-CN" altLang="en-US" sz="32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——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《洛阳伽蓝记》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4582" name="文本框 28678"/>
          <p:cNvSpPr txBox="1"/>
          <p:nvPr/>
        </p:nvSpPr>
        <p:spPr>
          <a:xfrm>
            <a:off x="6850380" y="1137920"/>
            <a:ext cx="45345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中国古代礼乐源自周礼，孔子的“仁”是对礼乐的高度浓缩，历代封建统治者沿用该制度维护自身统治。</a:t>
            </a:r>
            <a:b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3200" b="1" dirty="0">
                <a:latin typeface="Times New Roman" panose="02020603050405020304" charset="0"/>
                <a:ea typeface="楷体_GB2312" pitchFamily="1" charset="-122"/>
              </a:rPr>
              <a:t>　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24583" name="文本框 28679"/>
          <p:cNvSpPr txBox="1"/>
          <p:nvPr/>
        </p:nvSpPr>
        <p:spPr>
          <a:xfrm>
            <a:off x="5867400" y="5638800"/>
            <a:ext cx="41767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charset="0"/>
              <a:ea typeface="楷体_GB2312" pitchFamily="1" charset="-122"/>
            </a:endParaRPr>
          </a:p>
        </p:txBody>
      </p:sp>
      <p:grpSp>
        <p:nvGrpSpPr>
          <p:cNvPr id="13318" name="组合 13317"/>
          <p:cNvGrpSpPr/>
          <p:nvPr/>
        </p:nvGrpSpPr>
        <p:grpSpPr>
          <a:xfrm>
            <a:off x="2623820" y="887730"/>
            <a:ext cx="3776345" cy="2888351"/>
            <a:chOff x="0" y="1876"/>
            <a:chExt cx="2925" cy="2460"/>
          </a:xfrm>
        </p:grpSpPr>
        <p:pic>
          <p:nvPicPr>
            <p:cNvPr id="13319" name="图片 13318" descr="344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76"/>
              <a:ext cx="2925" cy="24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0" name="矩形 13319"/>
            <p:cNvSpPr/>
            <p:nvPr/>
          </p:nvSpPr>
          <p:spPr>
            <a:xfrm>
              <a:off x="1927" y="4075"/>
              <a:ext cx="863" cy="261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p>
              <a:r>
                <a:rPr lang="zh-CN" altLang="en-US" sz="1400" b="1" dirty="0">
                  <a:latin typeface="Arial" panose="020B0604020202020204" pitchFamily="34" charset="0"/>
                  <a:ea typeface="华文行楷" pitchFamily="2" charset="-122"/>
                </a:rPr>
                <a:t>鲜卑人乐俑</a:t>
              </a:r>
              <a:r>
                <a:rPr lang="zh-CN" altLang="en-US" sz="1400" b="1" u="sng" dirty="0">
                  <a:latin typeface="Arial" panose="020B0604020202020204" pitchFamily="34" charset="0"/>
                  <a:ea typeface="幼圆" pitchFamily="1" charset="-122"/>
                </a:rPr>
                <a:t> </a:t>
              </a:r>
              <a:endParaRPr lang="zh-CN" altLang="en-US" sz="1400" b="1" u="sng" dirty="0">
                <a:latin typeface="Arial" panose="020B0604020202020204" pitchFamily="34" charset="0"/>
                <a:ea typeface="幼圆" pitchFamily="1" charset="-122"/>
              </a:endParaRPr>
            </a:p>
          </p:txBody>
        </p:sp>
      </p:grpSp>
      <p:sp>
        <p:nvSpPr>
          <p:cNvPr id="2" name="文本框 28673"/>
          <p:cNvSpPr txBox="1"/>
          <p:nvPr/>
        </p:nvSpPr>
        <p:spPr>
          <a:xfrm>
            <a:off x="1233170" y="45085"/>
            <a:ext cx="1809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材料三：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94566" name="图片 194565" descr="照片 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240" y="264160"/>
            <a:ext cx="4495800" cy="3344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2" name="图片 1945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850" y="337185"/>
            <a:ext cx="4343400" cy="327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67" name="文本框 194566"/>
          <p:cNvSpPr txBox="1"/>
          <p:nvPr/>
        </p:nvSpPr>
        <p:spPr>
          <a:xfrm>
            <a:off x="3042285" y="3764280"/>
            <a:ext cx="40303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少数民族的胡床（又称交椅）成为汉族所喜爱的家具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94565" name="文本框 194564"/>
          <p:cNvSpPr txBox="1"/>
          <p:nvPr/>
        </p:nvSpPr>
        <p:spPr>
          <a:xfrm>
            <a:off x="8350250" y="3919220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汉人胡食画像砖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  <p:sp>
        <p:nvSpPr>
          <p:cNvPr id="2" name="文本框 28673"/>
          <p:cNvSpPr txBox="1"/>
          <p:nvPr/>
        </p:nvSpPr>
        <p:spPr>
          <a:xfrm>
            <a:off x="1233170" y="45085"/>
            <a:ext cx="1809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材料五：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2770" y="4824730"/>
            <a:ext cx="1014603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atinLnBrk="0">
              <a:spcBef>
                <a:spcPts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材料六：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李唐一族之所以崛兴，盖取塞外野蛮精悍之血，注入中原文化颓废之躯，旧染既除，新机重启，扩大恢张，遂能别创空前之世局。    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atinLnBrk="0">
              <a:spcBef>
                <a:spcPts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陈寅恪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李唐氏族推测之后记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7411" name="文本框 17410"/>
          <p:cNvSpPr txBox="1"/>
          <p:nvPr/>
        </p:nvSpPr>
        <p:spPr>
          <a:xfrm>
            <a:off x="1995170" y="801370"/>
            <a:ext cx="99269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评价孝文帝改革应以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是否顺应历史发展趋势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促进历史前进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是否有利于整个中华民族的进步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为标准，而不能以某一少数民族的“衰亡”论道。</a:t>
            </a:r>
            <a:endParaRPr lang="zh-CN" altLang="en-US" sz="2400" b="1" dirty="0">
              <a:latin typeface="华文细黑" pitchFamily="2" charset="-122"/>
              <a:ea typeface="华文细黑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5170" y="2924175"/>
            <a:ext cx="10026650" cy="33534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民族融合是历史发展的必然趋势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，是进步的现象。特别是那些社会经济发展水平低于中原汉族的少数民族，一旦走进黄河流域这个汉文化的摇篮，他们就终究要融入这个汪洋大海之中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——张岂之主编《中国历史十五讲》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400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47105"/>
          <p:cNvSpPr txBox="1"/>
          <p:nvPr/>
        </p:nvSpPr>
        <p:spPr>
          <a:xfrm>
            <a:off x="4699000" y="901065"/>
            <a:ext cx="3276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6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影响篇</a:t>
            </a:r>
            <a:endParaRPr lang="zh-CN" altLang="en-US" sz="6000" b="1" dirty="0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7107" name="矩形 47106"/>
          <p:cNvSpPr>
            <a:spLocks noTextEdit="1"/>
          </p:cNvSpPr>
          <p:nvPr/>
        </p:nvSpPr>
        <p:spPr>
          <a:xfrm>
            <a:off x="4274185" y="2667000"/>
            <a:ext cx="3643630" cy="26593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5298" name="矩形 55297"/>
          <p:cNvSpPr>
            <a:spLocks noTextEdit="1"/>
          </p:cNvSpPr>
          <p:nvPr/>
        </p:nvSpPr>
        <p:spPr>
          <a:xfrm>
            <a:off x="2514600" y="2286000"/>
            <a:ext cx="74676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融合发展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299" name="文本框 55298"/>
          <p:cNvSpPr txBox="1"/>
          <p:nvPr/>
        </p:nvSpPr>
        <p:spPr>
          <a:xfrm>
            <a:off x="4648200" y="990600"/>
            <a:ext cx="3276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1800" b="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6000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影响篇</a:t>
            </a:r>
            <a:endParaRPr lang="zh-CN" altLang="en-US" sz="6000" dirty="0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c0b840a25ed1a2f56b31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" y="1109345"/>
            <a:ext cx="6042660" cy="46399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60235" y="1109345"/>
            <a:ext cx="52673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“深化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民族团结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进步教育，铸牢中华民族共同体意识，加强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各民族交往交流交融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，促进各民族像石榴籽一样紧紧抱在一起，共同团结奋斗、共同繁荣发展。”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    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习近平十九大报告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1955" y="187960"/>
            <a:ext cx="29870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“</a:t>
            </a:r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平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”</a:t>
            </a:r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语近人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6160" y="5749290"/>
            <a:ext cx="3243580" cy="1014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家国情怀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38919" name="矩形 39940"/>
          <p:cNvSpPr>
            <a:spLocks noTextEdit="1"/>
          </p:cNvSpPr>
          <p:nvPr/>
        </p:nvSpPr>
        <p:spPr>
          <a:xfrm>
            <a:off x="817880" y="102235"/>
            <a:ext cx="19812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 fontScale="90000" lnSpcReduction="20000"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情感升华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10242"/>
          <p:cNvSpPr txBox="1"/>
          <p:nvPr/>
        </p:nvSpPr>
        <p:spPr>
          <a:xfrm>
            <a:off x="4798695" y="768985"/>
            <a:ext cx="3276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1800" b="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60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背景篇</a:t>
            </a:r>
            <a:endParaRPr lang="zh-CN" altLang="en-US" sz="6000" b="1" dirty="0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8194" name="矩形 10241"/>
          <p:cNvSpPr>
            <a:spLocks noTextEdit="1"/>
          </p:cNvSpPr>
          <p:nvPr/>
        </p:nvSpPr>
        <p:spPr>
          <a:xfrm>
            <a:off x="2703195" y="2216150"/>
            <a:ext cx="74676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文明冲突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c0b840a25ed1a2f56b31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" y="1109345"/>
            <a:ext cx="6042660" cy="46399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60235" y="1109345"/>
            <a:ext cx="52673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“深化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民族团结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进步教育，铸牢中华民族共同体意识，加强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各民族交往交流交融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，促进各民族像石榴籽一样紧紧抱在一起，共同团结奋斗、共同繁荣发展。”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    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习近平十九大报告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1955" y="187960"/>
            <a:ext cx="29870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“</a:t>
            </a:r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平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”</a:t>
            </a:r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语近人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图片 4" descr="15391400443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740" y="529590"/>
            <a:ext cx="5567680" cy="5558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66160" y="5749290"/>
            <a:ext cx="3243580" cy="1014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家国情怀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38919" name="矩形 39940"/>
          <p:cNvSpPr>
            <a:spLocks noTextEdit="1"/>
          </p:cNvSpPr>
          <p:nvPr/>
        </p:nvSpPr>
        <p:spPr>
          <a:xfrm>
            <a:off x="817880" y="102235"/>
            <a:ext cx="19812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 fontScale="90000" lnSpcReduction="20000"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情感升华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125980" y="2310765"/>
            <a:ext cx="9398635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200" b="1" dirty="0"/>
              <a:t>  </a:t>
            </a:r>
            <a:endParaRPr lang="zh-CN" altLang="zh-CN" sz="3200" b="1" dirty="0"/>
          </a:p>
          <a:p>
            <a:r>
              <a:rPr lang="zh-CN" altLang="zh-CN" sz="3200" b="1" dirty="0"/>
              <a:t>     分析孝文帝改革成功的原因，从中总结出影响改革成败的因素有哪些？</a:t>
            </a:r>
            <a:endParaRPr lang="zh-CN" altLang="zh-CN" sz="3200" b="1" dirty="0"/>
          </a:p>
        </p:txBody>
      </p:sp>
      <p:sp>
        <p:nvSpPr>
          <p:cNvPr id="11292" name="Rectangle 127"/>
          <p:cNvSpPr>
            <a:spLocks noChangeArrowheads="1"/>
          </p:cNvSpPr>
          <p:nvPr/>
        </p:nvSpPr>
        <p:spPr bwMode="auto">
          <a:xfrm>
            <a:off x="8552180" y="131445"/>
            <a:ext cx="460629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【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charset="0"/>
              </a:rPr>
              <a:t>课后作业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】</a:t>
            </a:r>
            <a:endParaRPr lang="zh-CN" altLang="en-US" sz="40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5298" name="矩形 55297"/>
          <p:cNvSpPr>
            <a:spLocks noTextEdit="1"/>
          </p:cNvSpPr>
          <p:nvPr/>
        </p:nvSpPr>
        <p:spPr>
          <a:xfrm>
            <a:off x="2362200" y="2275840"/>
            <a:ext cx="74676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谢谢观看！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121" name="图片 5121" descr="20061217171750677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275" y="656590"/>
            <a:ext cx="3738245" cy="2211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矩形 5122"/>
          <p:cNvSpPr/>
          <p:nvPr/>
        </p:nvSpPr>
        <p:spPr>
          <a:xfrm>
            <a:off x="6194425" y="747395"/>
            <a:ext cx="5380990" cy="2029460"/>
          </a:xfrm>
          <a:prstGeom prst="rect">
            <a:avLst/>
          </a:prstGeom>
          <a:noFill/>
          <a:ln w="127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“畜牧迂徙，射猎为业，淳朴为俗，简易为化，不为文字，刻木纪契</a:t>
            </a:r>
            <a:r>
              <a:rPr lang="en-US" altLang="zh-CN" sz="2800" b="1" dirty="0">
                <a:latin typeface="宋体" panose="02010600030101010101" pitchFamily="2" charset="-122"/>
                <a:ea typeface="黑体" panose="02010609060101010101" charset="-122"/>
              </a:rPr>
              <a:t>……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” 《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魏书</a:t>
            </a:r>
            <a:r>
              <a:rPr lang="en-US" altLang="zh-CN" sz="2800" b="1" dirty="0">
                <a:latin typeface="宋体" panose="02010600030101010101" pitchFamily="2" charset="-122"/>
                <a:ea typeface="黑体" panose="02010609060101010101" charset="-122"/>
              </a:rPr>
              <a:t>·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序记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》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　　　　　　　　　   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         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26" name="矩形 5126"/>
          <p:cNvSpPr/>
          <p:nvPr/>
        </p:nvSpPr>
        <p:spPr>
          <a:xfrm>
            <a:off x="6128385" y="4583430"/>
            <a:ext cx="55683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问题：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根据材料和图片，你能分别描绘长城南北人民的生产生活方式吗？分属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何种类型文明?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7" name="矩形 5127"/>
          <p:cNvSpPr/>
          <p:nvPr/>
        </p:nvSpPr>
        <p:spPr>
          <a:xfrm>
            <a:off x="1946275" y="2867660"/>
            <a:ext cx="9629140" cy="1322070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“秦长城长度超过万里，标志着万里长城的开始；同时也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代表着中华大地上两种不同文化形态共存的开始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。” 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                               －中央民族大学历史系教授李鸿宾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>
          <a:xfrm>
            <a:off x="1524000" y="3886200"/>
            <a:ext cx="4635500" cy="2779395"/>
            <a:chOff x="0" y="0"/>
            <a:chExt cx="2115" cy="1360"/>
          </a:xfrm>
        </p:grpSpPr>
        <p:pic>
          <p:nvPicPr>
            <p:cNvPr id="13317" name="Picture 6" descr="fangzhi0025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" y="0"/>
              <a:ext cx="1072" cy="13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7" descr="清代台湾高山族耕田图"/>
            <p:cNvPicPr>
              <a:picLocks noChangeAspect="1"/>
            </p:cNvPicPr>
            <p:nvPr/>
          </p:nvPicPr>
          <p:blipFill>
            <a:blip r:embed="rId3">
              <a:lum contrast="17998"/>
            </a:blip>
            <a:stretch>
              <a:fillRect/>
            </a:stretch>
          </p:blipFill>
          <p:spPr>
            <a:xfrm>
              <a:off x="0" y="0"/>
              <a:ext cx="1061" cy="1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51" name="矩形 12302"/>
          <p:cNvSpPr/>
          <p:nvPr/>
        </p:nvSpPr>
        <p:spPr>
          <a:xfrm>
            <a:off x="1524000" y="0"/>
            <a:ext cx="2735580" cy="706755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</a:rPr>
              <a:t>文明的差异</a:t>
            </a:r>
            <a:endParaRPr lang="zh-CN" altLang="en-US" sz="4000" b="1" dirty="0">
              <a:solidFill>
                <a:srgbClr val="FF0000"/>
              </a:solidFill>
              <a:latin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2289" name="表格 12288"/>
          <p:cNvGraphicFramePr/>
          <p:nvPr/>
        </p:nvGraphicFramePr>
        <p:xfrm>
          <a:off x="2362200" y="2590800"/>
          <a:ext cx="8458200" cy="2668905"/>
        </p:xfrm>
        <a:graphic>
          <a:graphicData uri="http://schemas.openxmlformats.org/drawingml/2006/table">
            <a:tbl>
              <a:tblPr/>
              <a:tblGrid>
                <a:gridCol w="2489200"/>
                <a:gridCol w="1949450"/>
                <a:gridCol w="2054860"/>
                <a:gridCol w="1964690"/>
              </a:tblGrid>
              <a:tr h="68707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endParaRPr lang="zh-CN" alt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生产方式</a:t>
                      </a:r>
                      <a:endParaRPr lang="zh-CN" alt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生活方式</a:t>
                      </a:r>
                      <a:endParaRPr lang="zh-CN" alt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文化</a:t>
                      </a:r>
                      <a:endParaRPr lang="zh-CN" altLang="en-US" sz="24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89090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游牧文明</a:t>
                      </a:r>
                      <a:endParaRPr lang="zh-CN" altLang="en-US" sz="32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D6"/>
                    </a:solidFill>
                  </a:tcPr>
                </a:tc>
              </a:tr>
              <a:tr h="109093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农耕文明</a:t>
                      </a:r>
                      <a:endParaRPr lang="zh-CN" altLang="en-US" sz="32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spcBef>
                          <a:spcPct val="20000"/>
                        </a:spcBef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D6"/>
                    </a:solidFill>
                  </a:tcPr>
                </a:tc>
              </a:tr>
            </a:tbl>
          </a:graphicData>
        </a:graphic>
      </p:graphicFrame>
      <p:sp>
        <p:nvSpPr>
          <p:cNvPr id="12312" name="矩形 14359"/>
          <p:cNvSpPr/>
          <p:nvPr/>
        </p:nvSpPr>
        <p:spPr>
          <a:xfrm>
            <a:off x="1828800" y="12192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两种文明比较表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313" name="矩形 14360"/>
          <p:cNvSpPr/>
          <p:nvPr/>
        </p:nvSpPr>
        <p:spPr>
          <a:xfrm>
            <a:off x="4898390" y="445389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</a:rPr>
              <a:t>以农耕为主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</a:endParaRPr>
          </a:p>
        </p:txBody>
      </p:sp>
      <p:sp>
        <p:nvSpPr>
          <p:cNvPr id="12314" name="矩形 14361"/>
          <p:cNvSpPr/>
          <p:nvPr/>
        </p:nvSpPr>
        <p:spPr>
          <a:xfrm>
            <a:off x="4832985" y="344043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</a:rPr>
              <a:t>以游牧为主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</a:endParaRPr>
          </a:p>
        </p:txBody>
      </p:sp>
      <p:sp>
        <p:nvSpPr>
          <p:cNvPr id="12315" name="矩形 14362"/>
          <p:cNvSpPr/>
          <p:nvPr/>
        </p:nvSpPr>
        <p:spPr>
          <a:xfrm>
            <a:off x="7386955" y="4422775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黑体" panose="02010609060101010101" charset="-122"/>
              </a:rPr>
              <a:t>定居</a:t>
            </a:r>
            <a:endParaRPr lang="zh-CN" altLang="en-US" sz="3200" b="1" dirty="0">
              <a:solidFill>
                <a:srgbClr val="000000"/>
              </a:solidFill>
              <a:latin typeface="黑体" panose="02010609060101010101" charset="-122"/>
            </a:endParaRPr>
          </a:p>
        </p:txBody>
      </p:sp>
      <p:sp>
        <p:nvSpPr>
          <p:cNvPr id="12316" name="矩形 14363"/>
          <p:cNvSpPr/>
          <p:nvPr/>
        </p:nvSpPr>
        <p:spPr>
          <a:xfrm>
            <a:off x="6793865" y="347218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</a:rPr>
              <a:t>逐水草而居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</a:endParaRPr>
          </a:p>
        </p:txBody>
      </p:sp>
      <p:sp>
        <p:nvSpPr>
          <p:cNvPr id="14365" name="矩形 14364"/>
          <p:cNvSpPr/>
          <p:nvPr/>
        </p:nvSpPr>
        <p:spPr>
          <a:xfrm>
            <a:off x="8764270" y="3472180"/>
            <a:ext cx="21374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黑体" panose="02010609060101010101" charset="-122"/>
              </a:rPr>
              <a:t>相对落后</a:t>
            </a:r>
            <a:endParaRPr lang="zh-CN" altLang="en-US" sz="3600" b="1" dirty="0">
              <a:solidFill>
                <a:srgbClr val="0000FF"/>
              </a:solidFill>
              <a:latin typeface="黑体" panose="02010609060101010101" charset="-122"/>
            </a:endParaRPr>
          </a:p>
        </p:txBody>
      </p:sp>
      <p:sp>
        <p:nvSpPr>
          <p:cNvPr id="14366" name="矩形 14365"/>
          <p:cNvSpPr/>
          <p:nvPr/>
        </p:nvSpPr>
        <p:spPr>
          <a:xfrm>
            <a:off x="9333230" y="4422775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</a:rPr>
              <a:t>先进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</a:endParaRPr>
          </a:p>
        </p:txBody>
      </p:sp>
      <p:sp>
        <p:nvSpPr>
          <p:cNvPr id="12319" name="直接连接符 14366"/>
          <p:cNvSpPr/>
          <p:nvPr/>
        </p:nvSpPr>
        <p:spPr>
          <a:xfrm>
            <a:off x="1524000" y="838200"/>
            <a:ext cx="9296400" cy="0"/>
          </a:xfrm>
          <a:prstGeom prst="line">
            <a:avLst/>
          </a:prstGeom>
          <a:ln w="28575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0" name="矩形 14367"/>
          <p:cNvSpPr/>
          <p:nvPr/>
        </p:nvSpPr>
        <p:spPr>
          <a:xfrm>
            <a:off x="1524000" y="0"/>
            <a:ext cx="2735580" cy="706755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</a:rPr>
              <a:t>文明的差异</a:t>
            </a:r>
            <a:endParaRPr lang="zh-CN" altLang="en-US" sz="4000" b="1" dirty="0">
              <a:solidFill>
                <a:srgbClr val="FF0000"/>
              </a:solidFill>
              <a:latin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Rectangle 46"/>
          <p:cNvSpPr>
            <a:spLocks noChangeArrowheads="1"/>
          </p:cNvSpPr>
          <p:nvPr/>
        </p:nvSpPr>
        <p:spPr bwMode="auto">
          <a:xfrm>
            <a:off x="1964690" y="4536440"/>
            <a:ext cx="1004125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ea typeface="黑体" panose="02010609060101010101" charset="-122"/>
              </a:rPr>
              <a:t>根据观看的视频并结合课本</a:t>
            </a:r>
            <a:r>
              <a:rPr lang="en-US" altLang="zh-CN" sz="3600" b="1">
                <a:solidFill>
                  <a:srgbClr val="FF0000"/>
                </a:solidFill>
                <a:ea typeface="黑体" panose="02010609060101010101" charset="-122"/>
              </a:rPr>
              <a:t>P32-P34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charset="-122"/>
              </a:rPr>
              <a:t>，说说改革的必然性和可能性。</a:t>
            </a:r>
            <a:endParaRPr lang="zh-CN" altLang="en-US" sz="3600" b="1">
              <a:solidFill>
                <a:srgbClr val="FF0000"/>
              </a:solidFill>
              <a:ea typeface="黑体" panose="02010609060101010101" charset="-122"/>
            </a:endParaRPr>
          </a:p>
        </p:txBody>
      </p:sp>
      <p:sp>
        <p:nvSpPr>
          <p:cNvPr id="11292" name="Rectangle 127"/>
          <p:cNvSpPr>
            <a:spLocks noChangeArrowheads="1"/>
          </p:cNvSpPr>
          <p:nvPr/>
        </p:nvSpPr>
        <p:spPr bwMode="auto">
          <a:xfrm>
            <a:off x="1356995" y="70485"/>
            <a:ext cx="460629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【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charset="0"/>
              </a:rPr>
              <a:t>自主探究与归纳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】</a:t>
            </a:r>
            <a:endParaRPr lang="zh-CN" altLang="en-US" sz="40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11295" name="Picture 9" descr="博士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5255" y="5577840"/>
            <a:ext cx="1710690" cy="12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标题 1"/>
          <p:cNvSpPr/>
          <p:nvPr/>
        </p:nvSpPr>
        <p:spPr bwMode="auto">
          <a:xfrm>
            <a:off x="1418590" y="419100"/>
            <a:ext cx="9354820" cy="115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</a:rPr>
              <a:t>一、文明冲突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</a:endParaRPr>
          </a:p>
        </p:txBody>
      </p:sp>
      <p:sp>
        <p:nvSpPr>
          <p:cNvPr id="173065" name="Text Box 9"/>
          <p:cNvSpPr txBox="1"/>
          <p:nvPr/>
        </p:nvSpPr>
        <p:spPr>
          <a:xfrm>
            <a:off x="2364740" y="1680210"/>
            <a:ext cx="25209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迷你简启体" pitchFamily="65" charset="-122"/>
                <a:ea typeface="迷你简启体" pitchFamily="65" charset="-122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迷你简启体" pitchFamily="65" charset="-122"/>
                <a:ea typeface="迷你简启体" pitchFamily="65" charset="-122"/>
              </a:rPr>
              <a:t>必然性</a:t>
            </a:r>
            <a:endParaRPr lang="zh-CN" altLang="en-US" sz="3600" b="1" dirty="0">
              <a:solidFill>
                <a:schemeClr val="tx1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6385" name="Text Box 4"/>
          <p:cNvSpPr txBox="1"/>
          <p:nvPr/>
        </p:nvSpPr>
        <p:spPr>
          <a:xfrm>
            <a:off x="2265045" y="2865120"/>
            <a:ext cx="5518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迷你简启体" pitchFamily="65" charset="-122"/>
                <a:ea typeface="迷你简启体" pitchFamily="65" charset="-122"/>
              </a:rPr>
              <a:t>2.</a:t>
            </a:r>
            <a:r>
              <a:rPr lang="zh-CN" altLang="en-US" sz="3600" b="1">
                <a:solidFill>
                  <a:schemeClr val="tx1"/>
                </a:solidFill>
                <a:latin typeface="迷你简启体" pitchFamily="65" charset="-122"/>
                <a:ea typeface="迷你简启体" pitchFamily="65" charset="-122"/>
              </a:rPr>
              <a:t>可能性（</a:t>
            </a:r>
            <a:r>
              <a:rPr lang="zh-CN" altLang="en-US" sz="3600" b="1" dirty="0">
                <a:solidFill>
                  <a:schemeClr val="tx1"/>
                </a:solidFill>
                <a:latin typeface="迷你简启体" pitchFamily="65" charset="-122"/>
                <a:ea typeface="迷你简启体" pitchFamily="65" charset="-122"/>
              </a:rPr>
              <a:t>有利条件）</a:t>
            </a:r>
            <a:endParaRPr lang="zh-CN" altLang="en-US" sz="3600" b="1" dirty="0">
              <a:solidFill>
                <a:schemeClr val="tx1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5" name="Text Box 9"/>
          <p:cNvSpPr txBox="1"/>
          <p:nvPr/>
        </p:nvSpPr>
        <p:spPr>
          <a:xfrm>
            <a:off x="2265045" y="194945"/>
            <a:ext cx="25209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</a:rPr>
              <a:t>必然性</a:t>
            </a:r>
            <a:endParaRPr lang="zh-CN" altLang="en-US" sz="3600" b="1" dirty="0">
              <a:solidFill>
                <a:srgbClr val="FF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6385" name="Text Box 4"/>
          <p:cNvSpPr txBox="1"/>
          <p:nvPr/>
        </p:nvSpPr>
        <p:spPr>
          <a:xfrm>
            <a:off x="2334895" y="2770505"/>
            <a:ext cx="5518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</a:rPr>
              <a:t>可能性（</a:t>
            </a:r>
            <a:r>
              <a:rPr lang="zh-CN" altLang="en-US" sz="3600" b="1" dirty="0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</a:rPr>
              <a:t>有利条件）</a:t>
            </a:r>
            <a:endParaRPr lang="zh-CN" altLang="en-US" sz="3600" b="1" dirty="0">
              <a:solidFill>
                <a:srgbClr val="FF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73061" name="Text Box 5"/>
          <p:cNvSpPr txBox="1"/>
          <p:nvPr/>
        </p:nvSpPr>
        <p:spPr>
          <a:xfrm>
            <a:off x="2265045" y="913765"/>
            <a:ext cx="9903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迷你简启体" pitchFamily="65" charset="-122"/>
                <a:ea typeface="迷你简启体" pitchFamily="65" charset="-122"/>
              </a:rPr>
              <a:t>①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北魏</a:t>
            </a:r>
            <a:r>
              <a:rPr lang="zh-CN" altLang="en-US" sz="3200" b="1" dirty="0">
                <a:solidFill>
                  <a:srgbClr val="0000FF"/>
                </a:solidFill>
                <a:latin typeface="迷你简启体" pitchFamily="65" charset="-122"/>
                <a:ea typeface="迷你简启体" pitchFamily="65" charset="-122"/>
              </a:rPr>
              <a:t>统一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黄河流域后，北方出现民族融合的趋势； </a:t>
            </a:r>
            <a:endParaRPr lang="zh-CN" altLang="en-US" sz="3200" b="1" dirty="0"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73064" name="Text Box 8"/>
          <p:cNvSpPr txBox="1"/>
          <p:nvPr/>
        </p:nvSpPr>
        <p:spPr>
          <a:xfrm>
            <a:off x="2265680" y="1570990"/>
            <a:ext cx="100634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迷你简启体" pitchFamily="65" charset="-122"/>
                <a:ea typeface="迷你简启体" pitchFamily="65" charset="-122"/>
                <a:sym typeface="+mn-ea"/>
              </a:rPr>
              <a:t>②</a:t>
            </a:r>
            <a:r>
              <a:rPr lang="zh-CN" altLang="en-US" sz="3200" b="1">
                <a:solidFill>
                  <a:srgbClr val="0000FF"/>
                </a:solidFill>
                <a:latin typeface="迷你简启体" pitchFamily="65" charset="-122"/>
                <a:ea typeface="迷你简启体" pitchFamily="65" charset="-122"/>
                <a:sym typeface="+mn-ea"/>
              </a:rPr>
              <a:t>阶级矛盾</a:t>
            </a:r>
            <a:r>
              <a:rPr lang="zh-CN" altLang="en-US" sz="3200" b="1">
                <a:latin typeface="迷你简启体" pitchFamily="65" charset="-122"/>
                <a:ea typeface="迷你简启体" pitchFamily="65" charset="-122"/>
                <a:sym typeface="+mn-ea"/>
              </a:rPr>
              <a:t>和</a:t>
            </a:r>
            <a:r>
              <a:rPr lang="zh-CN" altLang="en-US" sz="3200" b="1">
                <a:solidFill>
                  <a:srgbClr val="0000FF"/>
                </a:solidFill>
                <a:latin typeface="迷你简启体" pitchFamily="65" charset="-122"/>
                <a:ea typeface="迷你简启体" pitchFamily="65" charset="-122"/>
                <a:sym typeface="+mn-ea"/>
              </a:rPr>
              <a:t>民族矛盾</a:t>
            </a:r>
            <a:r>
              <a:rPr lang="zh-CN" altLang="en-US" sz="3200" b="1">
                <a:latin typeface="迷你简启体" pitchFamily="65" charset="-122"/>
                <a:ea typeface="迷你简启体" pitchFamily="65" charset="-122"/>
                <a:sym typeface="+mn-ea"/>
              </a:rPr>
              <a:t>的激化，导致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北魏社会动荡不安，各地不断发生人民起义，北魏面临着深刻的</a:t>
            </a:r>
            <a:r>
              <a:rPr lang="zh-CN" altLang="en-US" sz="3200" b="1" dirty="0">
                <a:solidFill>
                  <a:srgbClr val="0000FF"/>
                </a:solidFill>
                <a:latin typeface="迷你简启体" pitchFamily="65" charset="-122"/>
                <a:ea typeface="迷你简启体" pitchFamily="65" charset="-122"/>
              </a:rPr>
              <a:t>危机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。 </a:t>
            </a:r>
            <a:endParaRPr lang="zh-CN" altLang="en-US" sz="3200" b="1" dirty="0"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74085" name="Text Box 5"/>
          <p:cNvSpPr txBox="1"/>
          <p:nvPr/>
        </p:nvSpPr>
        <p:spPr>
          <a:xfrm>
            <a:off x="2345373" y="355631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迷你简启体" pitchFamily="65" charset="-122"/>
                <a:ea typeface="迷你简启体" pitchFamily="65" charset="-122"/>
              </a:rPr>
              <a:t>①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  <a:sym typeface="宋体" panose="02010600030101010101" pitchFamily="2" charset="-122"/>
              </a:rPr>
              <a:t>北魏</a:t>
            </a:r>
            <a:r>
              <a:rPr lang="zh-CN" altLang="en-US" sz="3200" b="1" dirty="0">
                <a:solidFill>
                  <a:srgbClr val="0000FF"/>
                </a:solidFill>
                <a:latin typeface="迷你简启体" pitchFamily="65" charset="-122"/>
                <a:ea typeface="迷你简启体" pitchFamily="65" charset="-122"/>
                <a:sym typeface="宋体" panose="02010600030101010101" pitchFamily="2" charset="-122"/>
              </a:rPr>
              <a:t>早期汉化改革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  <a:sym typeface="宋体" panose="02010600030101010101" pitchFamily="2" charset="-122"/>
              </a:rPr>
              <a:t>的奠基作用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； </a:t>
            </a:r>
            <a:endParaRPr lang="zh-CN" altLang="en-US" sz="3200" b="1" dirty="0"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74086" name="Text Box 6"/>
          <p:cNvSpPr txBox="1"/>
          <p:nvPr/>
        </p:nvSpPr>
        <p:spPr>
          <a:xfrm>
            <a:off x="2345690" y="4409440"/>
            <a:ext cx="97663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迷你简启体" pitchFamily="65" charset="-122"/>
                <a:ea typeface="迷你简启体" pitchFamily="65" charset="-122"/>
              </a:rPr>
              <a:t>②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积极推动北魏统治者学习汉族先进文化的</a:t>
            </a:r>
            <a:r>
              <a:rPr lang="zh-CN" altLang="en-US" sz="3200" b="1" dirty="0">
                <a:solidFill>
                  <a:srgbClr val="0000FF"/>
                </a:solidFill>
                <a:latin typeface="迷你简启体" pitchFamily="65" charset="-122"/>
                <a:ea typeface="迷你简启体" pitchFamily="65" charset="-122"/>
              </a:rPr>
              <a:t>冯太后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执掌朝廷实权； </a:t>
            </a:r>
            <a:endParaRPr lang="zh-CN" altLang="en-US" sz="3200" b="1" dirty="0"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74087" name="Text Box 7"/>
          <p:cNvSpPr txBox="1"/>
          <p:nvPr/>
        </p:nvSpPr>
        <p:spPr>
          <a:xfrm>
            <a:off x="2345690" y="5654675"/>
            <a:ext cx="99028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迷你简启体" pitchFamily="65" charset="-122"/>
                <a:ea typeface="迷你简启体" pitchFamily="65" charset="-122"/>
              </a:rPr>
              <a:t>③</a:t>
            </a:r>
            <a:r>
              <a:rPr lang="zh-CN" altLang="en-US" sz="3200" b="1" dirty="0">
                <a:solidFill>
                  <a:srgbClr val="0000FF"/>
                </a:solidFill>
                <a:latin typeface="迷你简启体" pitchFamily="65" charset="-122"/>
                <a:ea typeface="迷你简启体" pitchFamily="65" charset="-122"/>
              </a:rPr>
              <a:t>孝文帝</a:t>
            </a:r>
            <a:r>
              <a:rPr lang="zh-CN" altLang="en-US" sz="3200" b="1" dirty="0">
                <a:latin typeface="迷你简启体" pitchFamily="65" charset="-122"/>
                <a:ea typeface="迷你简启体" pitchFamily="65" charset="-122"/>
              </a:rPr>
              <a:t>受到了良好的汉族文化的教育，对汉族文化的先进和鲜卑族的落后有深刻的认识。</a:t>
            </a:r>
            <a:endParaRPr lang="zh-CN" altLang="en-US" sz="3200" b="1" dirty="0">
              <a:latin typeface="迷你简启体" pitchFamily="65" charset="-122"/>
              <a:ea typeface="迷你简启体" pitchFamily="65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1510" y="987425"/>
            <a:ext cx="10117455" cy="488378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  北魏在中原建立以后，所面临的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最大问题即如何处理这一广大地区的民族关系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，其中包含如何对待汉族的先进生产方式、汉族的文化问题。是继续保存拓拔氏旧的社会制度和旧有的文化习惯，还是捐弃旧俗，接受先进的文化，在新的历史环境中获得新生，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北魏的统治者必须作出抉择。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——白寿彝《中国通史》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709420" y="4284345"/>
            <a:ext cx="10117455" cy="250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5602" name="矩形 69635"/>
          <p:cNvSpPr/>
          <p:nvPr/>
        </p:nvSpPr>
        <p:spPr>
          <a:xfrm>
            <a:off x="7543800" y="3298825"/>
            <a:ext cx="2631440" cy="829945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</a:rPr>
              <a:t>游牧文明</a:t>
            </a:r>
            <a:endParaRPr lang="zh-CN" altLang="en-US" sz="4800" b="1" dirty="0">
              <a:solidFill>
                <a:srgbClr val="0000FF"/>
              </a:solidFill>
              <a:latin typeface="黑体" panose="02010609060101010101" charset="-122"/>
            </a:endParaRPr>
          </a:p>
        </p:txBody>
      </p:sp>
      <p:sp>
        <p:nvSpPr>
          <p:cNvPr id="25603" name="矩形 69636"/>
          <p:cNvSpPr/>
          <p:nvPr/>
        </p:nvSpPr>
        <p:spPr>
          <a:xfrm>
            <a:off x="1752600" y="3352800"/>
            <a:ext cx="2631440" cy="829945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</a:rPr>
              <a:t>农耕文明</a:t>
            </a:r>
            <a:endParaRPr lang="zh-CN" altLang="en-US" sz="4800" b="1" dirty="0">
              <a:solidFill>
                <a:srgbClr val="0000FF"/>
              </a:solidFill>
              <a:latin typeface="黑体" panose="02010609060101010101" charset="-122"/>
            </a:endParaRPr>
          </a:p>
        </p:txBody>
      </p:sp>
      <p:sp>
        <p:nvSpPr>
          <p:cNvPr id="25604" name="矩形 69637"/>
          <p:cNvSpPr>
            <a:spLocks noTextEdit="1"/>
          </p:cNvSpPr>
          <p:nvPr/>
        </p:nvSpPr>
        <p:spPr>
          <a:xfrm>
            <a:off x="4953000" y="609600"/>
            <a:ext cx="2058988" cy="198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64998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64998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9639" name="右箭头 69638"/>
          <p:cNvSpPr/>
          <p:nvPr/>
        </p:nvSpPr>
        <p:spPr>
          <a:xfrm>
            <a:off x="4876800" y="3581400"/>
            <a:ext cx="2209800" cy="152400"/>
          </a:xfrm>
          <a:prstGeom prst="rightArrow">
            <a:avLst>
              <a:gd name="adj1" fmla="val 50000"/>
              <a:gd name="adj2" fmla="val 362500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黑体" panose="02010609060101010101" charset="-122"/>
            </a:endParaRPr>
          </a:p>
        </p:txBody>
      </p:sp>
      <p:sp>
        <p:nvSpPr>
          <p:cNvPr id="69640" name="右箭头 69639"/>
          <p:cNvSpPr/>
          <p:nvPr/>
        </p:nvSpPr>
        <p:spPr>
          <a:xfrm rot="10800000">
            <a:off x="4876800" y="4038600"/>
            <a:ext cx="2209800" cy="152400"/>
          </a:xfrm>
          <a:prstGeom prst="rightArrow">
            <a:avLst>
              <a:gd name="adj1" fmla="val 50000"/>
              <a:gd name="adj2" fmla="val 362500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黑体" panose="02010609060101010101" charset="-122"/>
            </a:endParaRPr>
          </a:p>
        </p:txBody>
      </p:sp>
      <p:sp>
        <p:nvSpPr>
          <p:cNvPr id="69641" name="文本框 69640"/>
          <p:cNvSpPr txBox="1"/>
          <p:nvPr/>
        </p:nvSpPr>
        <p:spPr>
          <a:xfrm>
            <a:off x="5334000" y="2819400"/>
            <a:ext cx="1981200" cy="70675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</a:rPr>
              <a:t>服从</a:t>
            </a:r>
            <a:endParaRPr lang="zh-CN" altLang="en-US" sz="4000" b="1" dirty="0">
              <a:solidFill>
                <a:srgbClr val="FF0000"/>
              </a:solidFill>
              <a:latin typeface="黑体" panose="02010609060101010101" charset="-122"/>
            </a:endParaRPr>
          </a:p>
        </p:txBody>
      </p:sp>
      <p:sp>
        <p:nvSpPr>
          <p:cNvPr id="69642" name="文本框 69641"/>
          <p:cNvSpPr txBox="1"/>
          <p:nvPr/>
        </p:nvSpPr>
        <p:spPr>
          <a:xfrm>
            <a:off x="5334000" y="4267200"/>
            <a:ext cx="1447800" cy="70675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</a:rPr>
              <a:t>学习</a:t>
            </a:r>
            <a:endParaRPr lang="zh-CN" altLang="en-US" sz="4000" b="1" dirty="0">
              <a:solidFill>
                <a:srgbClr val="FF0000"/>
              </a:solidFill>
              <a:latin typeface="黑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Wisp_16x9</Template>
  <TotalTime>0</TotalTime>
  <Words>2989</Words>
  <Application>WPS 演示</Application>
  <PresentationFormat>宽屏</PresentationFormat>
  <Paragraphs>281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Arial</vt:lpstr>
      <vt:lpstr>宋体</vt:lpstr>
      <vt:lpstr>Wingdings</vt:lpstr>
      <vt:lpstr>Times New Roman</vt:lpstr>
      <vt:lpstr>Wingdings 3</vt:lpstr>
      <vt:lpstr>Arial</vt:lpstr>
      <vt:lpstr>楷体</vt:lpstr>
      <vt:lpstr>黑体</vt:lpstr>
      <vt:lpstr>楷体_GB2312</vt:lpstr>
      <vt:lpstr>迷你简启体</vt:lpstr>
      <vt:lpstr>微软雅黑</vt:lpstr>
      <vt:lpstr>Arial Unicode MS</vt:lpstr>
      <vt:lpstr>Century Gothic</vt:lpstr>
      <vt:lpstr>Segoe Print</vt:lpstr>
      <vt:lpstr>Symbol</vt:lpstr>
      <vt:lpstr>幼圆</vt:lpstr>
      <vt:lpstr>新宋体</vt:lpstr>
      <vt:lpstr>隶书</vt:lpstr>
      <vt:lpstr>华文行楷</vt:lpstr>
      <vt:lpstr>华文细黑</vt:lpstr>
      <vt:lpstr>丝状</vt:lpstr>
      <vt:lpstr>历史标签：         亡国公主        混血汉族        荣冠六宫        两度临朝        祖孙情深        千古一后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第一阶段：冯太后主持</vt:lpstr>
      <vt:lpstr>PowerPoint 演示文稿</vt:lpstr>
      <vt:lpstr>PowerPoint 演示文稿</vt:lpstr>
      <vt:lpstr>第二阶段：孝文帝改革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湖南师大附中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默认用户</dc:creator>
  <cp:lastModifiedBy>zl</cp:lastModifiedBy>
  <cp:revision>433</cp:revision>
  <dcterms:created xsi:type="dcterms:W3CDTF">2002-12-13T07:31:00Z</dcterms:created>
  <dcterms:modified xsi:type="dcterms:W3CDTF">2018-11-21T05:56:36Z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