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3"/>
  </p:sldMasterIdLst>
  <p:notesMasterIdLst>
    <p:notesMasterId r:id="rId6"/>
  </p:notesMasterIdLst>
  <p:sldIdLst>
    <p:sldId id="257" r:id="rId4"/>
    <p:sldId id="345" r:id="rId5"/>
    <p:sldId id="351" r:id="rId7"/>
    <p:sldId id="388" r:id="rId8"/>
    <p:sldId id="347" r:id="rId9"/>
    <p:sldId id="300" r:id="rId10"/>
    <p:sldId id="301" r:id="rId11"/>
    <p:sldId id="305" r:id="rId12"/>
    <p:sldId id="306" r:id="rId13"/>
    <p:sldId id="344" r:id="rId14"/>
    <p:sldId id="309" r:id="rId15"/>
    <p:sldId id="374" r:id="rId16"/>
    <p:sldId id="346" r:id="rId17"/>
    <p:sldId id="338" r:id="rId18"/>
    <p:sldId id="387" r:id="rId19"/>
    <p:sldId id="339" r:id="rId20"/>
    <p:sldId id="349" r:id="rId21"/>
    <p:sldId id="327" r:id="rId22"/>
    <p:sldId id="375" r:id="rId23"/>
    <p:sldId id="329" r:id="rId24"/>
    <p:sldId id="335" r:id="rId25"/>
    <p:sldId id="334" r:id="rId26"/>
    <p:sldId id="332" r:id="rId27"/>
    <p:sldId id="330" r:id="rId28"/>
    <p:sldId id="340" r:id="rId29"/>
  </p:sldIdLst>
  <p:sldSz cx="9144000" cy="6858000" type="screen4x3"/>
  <p:notesSz cx="6858000" cy="9144000"/>
  <p:embeddedFontLst>
    <p:embeddedFont>
      <p:font typeface="楷体" panose="02010609060101010101" pitchFamily="49" charset="-122"/>
      <p:regular r:id="rId33"/>
    </p:embeddedFont>
    <p:embeddedFont>
      <p:font typeface="华文行楷" panose="02010800040101010101" pitchFamily="2" charset="-122"/>
      <p:regular r:id="rId34"/>
    </p:embeddedFont>
    <p:embeddedFont>
      <p:font typeface="楷体_GB2312" panose="02010609030101010101" pitchFamily="49" charset="-122"/>
      <p:regular r:id="rId35"/>
    </p:embeddedFont>
    <p:embeddedFont>
      <p:font typeface="Book Antiqua" panose="02040602050305030304" pitchFamily="18" charset="0"/>
      <p:regular r:id="rId36"/>
      <p:bold r:id="rId37"/>
      <p:italic r:id="rId38"/>
      <p:boldItalic r:id="rId39"/>
    </p:embeddedFont>
    <p:embeddedFont>
      <p:font typeface="黑体" panose="02010600030101010101" pitchFamily="49" charset="-122"/>
      <p:regular r:id="rId40"/>
    </p:embeddedFont>
    <p:embeddedFont>
      <p:font typeface="Calibri" panose="020F0502020204030204" charset="0"/>
      <p:regular r:id="rId41"/>
      <p:bold r:id="rId42"/>
      <p:italic r:id="rId43"/>
      <p:boldItalic r:id="rId44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2DC9"/>
    <a:srgbClr val="1D41D5"/>
    <a:srgbClr val="E21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>
      <p:cViewPr varScale="1">
        <p:scale>
          <a:sx n="68" d="100"/>
          <a:sy n="68" d="100"/>
        </p:scale>
        <p:origin x="1264" y="48"/>
      </p:cViewPr>
      <p:guideLst>
        <p:guide orient="horz" pos="220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4" Type="http://schemas.openxmlformats.org/officeDocument/2006/relationships/font" Target="fonts/font12.fntdata"/><Relationship Id="rId43" Type="http://schemas.openxmlformats.org/officeDocument/2006/relationships/font" Target="fonts/font11.fntdata"/><Relationship Id="rId42" Type="http://schemas.openxmlformats.org/officeDocument/2006/relationships/font" Target="fonts/font10.fntdata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" Target="slides/slide1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 smtClean="0"/>
            </a:lvl1pPr>
          </a:lstStyle>
          <a:p>
            <a:pPr>
              <a:defRPr/>
            </a:pPr>
            <a:fld id="{31B23AB1-0133-4786-A475-0217F01E590F}" type="datetimeFigureOut">
              <a:rPr lang="zh-CN" altLang="en-US"/>
            </a:fld>
            <a:endParaRPr lang="zh-CN" altLang="en-US"/>
          </a:p>
        </p:txBody>
      </p:sp>
      <p:sp>
        <p:nvSpPr>
          <p:cNvPr id="26628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备注占位符 4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930F8708-3DBA-47C0-BD24-C747D2D9A750}" type="slidenum">
              <a:rPr lang="zh-CN" altLang="en-US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8708-3DBA-47C0-BD24-C747D2D9A750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EF0F76-F6F3-41ED-ACFB-DFE5249FDC35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AEA379-1772-4DBE-8A02-A6DA0C88504E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4031B-2147-46C0-B492-4B9C459ABB6B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C0155-0A7A-4E19-BEB1-250334244377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pPr lvl="0"/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3C77F-430C-4B15-8755-46D3D1577A66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84422-9DDE-4B38-AC96-0C4227E60C8C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2B4A1-7846-4E48-A3CA-D5BA8B976962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1E22D-72A4-40BF-814F-28C6A7DC0AA4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618AD-936E-479A-854C-4A2C6F2A02DE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AAF6B-8B47-4414-823B-27CF4EF21226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2D9C8-2C7A-41E2-94F3-9D0A64FBA684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FE454B-D227-4927-9EE1-93A614FE260B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DD39C-0009-4479-9E9C-AD42FDB8DC36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50787-C1F3-4811-9C00-5CEB9CFCF111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D582C-9044-4487-9A7F-9BA4A5928670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BCEA9-84BE-402E-98D8-4E10FD3E8394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FA266-0ED3-4D94-A65F-E4235A679B7D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E9B43-58EA-486D-B8EC-909C3183D1DB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pPr lvl="0"/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2746E-2BE9-4DBC-A0A9-CD22C4EB0651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ADF59-186F-4CAA-AE80-9CA17FD0AD1D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2B991-B653-4480-8AC7-9D9652393F62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8B3AB-2BE2-4230-BAEC-A730A4C8B8A7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2AFB6-1F31-4175-91F1-672292C7B029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D7C85-3E7A-42DF-9B9F-F3B324AD1EBE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0326F-A777-406F-86AC-8628C4A72240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D2E6BB-2DF8-4FFD-A94D-DE963E3B08B5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1026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FF2EE390-384E-40EC-9F3A-81182259C04D}" type="slidenum">
              <a:rPr lang="zh-CN" altLang="en-US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7891" name="文本占位符 1026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buFont typeface="Arial" panose="020B0604020202020204" pitchFamily="34" charset="0"/>
              <a:buNone/>
              <a:defRPr sz="14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buFont typeface="Arial" panose="020B0604020202020204" pitchFamily="34" charset="0"/>
              <a:buNone/>
              <a:defRPr sz="14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4D31555-40BD-4552-9C41-499CD2AF82BF}" type="slidenum">
              <a:rPr lang="zh-CN" altLang="en-US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20.emf"/><Relationship Id="rId1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1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jpeg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文本占位符 3"/>
          <p:cNvSpPr>
            <a:spLocks noGrp="1" noChangeArrowheads="1"/>
          </p:cNvSpPr>
          <p:nvPr>
            <p:ph type="body" sz="half" idx="2"/>
          </p:nvPr>
        </p:nvSpPr>
        <p:spPr>
          <a:xfrm>
            <a:off x="869152" y="1870434"/>
            <a:ext cx="3272051" cy="4181475"/>
          </a:xfrm>
          <a:ln w="28575">
            <a:solidFill>
              <a:schemeClr val="bg1">
                <a:lumMod val="85000"/>
              </a:schemeClr>
            </a:solidFill>
            <a:miter lim="800000"/>
          </a:ln>
        </p:spPr>
        <p:txBody>
          <a:bodyPr anchor="ctr"/>
          <a:lstStyle/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err="1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美国三大时事周刊之一</a:t>
            </a: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;</a:t>
            </a:r>
            <a:endParaRPr lang="en-US" altLang="zh-CN" sz="2000" b="1" dirty="0">
              <a:solidFill>
                <a:schemeClr val="accent6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创立于1923年</a:t>
            </a: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;</a:t>
            </a:r>
            <a:endParaRPr lang="en-US" altLang="zh-CN" sz="2000" b="1" dirty="0">
              <a:solidFill>
                <a:schemeClr val="accent6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err="1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内容广泛</a:t>
            </a: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en-US" altLang="zh-CN" sz="2000" b="1" dirty="0">
              <a:solidFill>
                <a:schemeClr val="accent6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站在美国立场上</a:t>
            </a:r>
            <a:r>
              <a:rPr lang="en-US" altLang="zh-CN" sz="2000" b="1" dirty="0" err="1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对国际重大</a:t>
            </a: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问题与</a:t>
            </a:r>
            <a:r>
              <a:rPr lang="en-US" altLang="zh-CN" sz="2000" b="1" dirty="0" err="1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事件进行跟踪报道</a:t>
            </a: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并发表主张。</a:t>
            </a:r>
            <a:endParaRPr lang="en-US" altLang="zh-CN" sz="2000" b="1" dirty="0">
              <a:solidFill>
                <a:schemeClr val="accent6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123" name="图片占位符 1"/>
          <p:cNvPicPr>
            <a:picLocks noGrp="1" noChangeAspect="1" noChangeArrowheads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901432" y="1829160"/>
            <a:ext cx="3198813" cy="4264025"/>
          </a:xfr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" name="矩形 2"/>
          <p:cNvSpPr/>
          <p:nvPr/>
        </p:nvSpPr>
        <p:spPr>
          <a:xfrm>
            <a:off x="2935975" y="764815"/>
            <a:ext cx="323469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000" b="1" dirty="0">
                <a:solidFill>
                  <a:schemeClr val="accent6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《时代》周刊</a:t>
            </a:r>
            <a:endParaRPr lang="en-US" altLang="zh-CN" sz="4000" b="1" dirty="0">
              <a:solidFill>
                <a:schemeClr val="accent6">
                  <a:lumMod val="7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小算盘，大共识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197" name="文本框 11"/>
          <p:cNvSpPr txBox="1">
            <a:spLocks noChangeArrowheads="1"/>
          </p:cNvSpPr>
          <p:nvPr/>
        </p:nvSpPr>
        <p:spPr bwMode="auto">
          <a:xfrm>
            <a:off x="285673" y="2582631"/>
            <a:ext cx="3952077" cy="645160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chemeClr val="accent6"/>
                </a:solidFill>
                <a:latin typeface="+mn-ea"/>
                <a:ea typeface="+mn-ea"/>
                <a:sym typeface="+mn-ea"/>
              </a:rPr>
              <a:t>德国的算盘：</a:t>
            </a:r>
            <a:endParaRPr lang="zh-CN" altLang="en-US" b="1" dirty="0">
              <a:solidFill>
                <a:schemeClr val="accent6"/>
              </a:solidFill>
              <a:latin typeface="+mn-ea"/>
              <a:ea typeface="+mn-ea"/>
            </a:endParaRPr>
          </a:p>
          <a:p>
            <a:pPr eaLnBrk="1" hangingPunct="1"/>
            <a:r>
              <a:rPr lang="zh-CN" altLang="en-US" b="1" dirty="0">
                <a:solidFill>
                  <a:schemeClr val="accent6"/>
                </a:solidFill>
                <a:latin typeface="+mn-ea"/>
                <a:ea typeface="+mn-ea"/>
                <a:sym typeface="+mn-ea"/>
              </a:rPr>
              <a:t>    打消疑虑，实现复兴；实现统一。</a:t>
            </a:r>
            <a:endParaRPr lang="zh-CN" altLang="en-US" b="1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  <p:sp>
        <p:nvSpPr>
          <p:cNvPr id="10251" name="文本框 14"/>
          <p:cNvSpPr txBox="1">
            <a:spLocks noChangeArrowheads="1"/>
          </p:cNvSpPr>
          <p:nvPr/>
        </p:nvSpPr>
        <p:spPr bwMode="auto">
          <a:xfrm>
            <a:off x="285674" y="3593063"/>
            <a:ext cx="3952076" cy="645160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chemeClr val="accent6"/>
                </a:solidFill>
                <a:latin typeface="+mn-ea"/>
                <a:ea typeface="+mn-ea"/>
                <a:sym typeface="+mn-ea"/>
              </a:rPr>
              <a:t>法国的算盘：</a:t>
            </a:r>
            <a:endParaRPr lang="zh-CN" altLang="en-US" b="1" dirty="0">
              <a:solidFill>
                <a:schemeClr val="accent6"/>
              </a:solidFill>
              <a:latin typeface="+mn-ea"/>
              <a:ea typeface="+mn-ea"/>
            </a:endParaRPr>
          </a:p>
          <a:p>
            <a:pPr eaLnBrk="1" hangingPunct="1"/>
            <a:r>
              <a:rPr lang="zh-CN" altLang="en-US" b="1" dirty="0">
                <a:solidFill>
                  <a:schemeClr val="accent6"/>
                </a:solidFill>
                <a:latin typeface="+mn-ea"/>
                <a:ea typeface="+mn-ea"/>
                <a:sym typeface="+mn-ea"/>
              </a:rPr>
              <a:t>    避免再陷混战；主导欧洲事务。</a:t>
            </a:r>
            <a:endParaRPr lang="zh-CN" altLang="en-US" b="1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  <p:sp>
        <p:nvSpPr>
          <p:cNvPr id="9223" name="文本框 8"/>
          <p:cNvSpPr txBox="1">
            <a:spLocks noChangeArrowheads="1"/>
          </p:cNvSpPr>
          <p:nvPr/>
        </p:nvSpPr>
        <p:spPr bwMode="auto">
          <a:xfrm>
            <a:off x="5482547" y="2420930"/>
            <a:ext cx="2761707" cy="369332"/>
          </a:xfrm>
          <a:prstGeom prst="rect">
            <a:avLst/>
          </a:prstGeom>
          <a:noFill/>
          <a:ln w="28575" cmpd="dbl">
            <a:solidFill>
              <a:schemeClr val="bg1">
                <a:lumMod val="85000"/>
              </a:scheme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chemeClr val="accent6"/>
                </a:solidFill>
                <a:latin typeface="+mn-ea"/>
                <a:ea typeface="+mn-ea"/>
              </a:rPr>
              <a:t>复兴欧洲经济</a:t>
            </a:r>
            <a:endParaRPr lang="zh-CN" altLang="en-US" b="1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  <p:sp>
        <p:nvSpPr>
          <p:cNvPr id="9224" name="文本框 12"/>
          <p:cNvSpPr txBox="1">
            <a:spLocks noChangeArrowheads="1"/>
          </p:cNvSpPr>
          <p:nvPr/>
        </p:nvSpPr>
        <p:spPr bwMode="auto">
          <a:xfrm>
            <a:off x="5482550" y="3273043"/>
            <a:ext cx="2761706" cy="369332"/>
          </a:xfrm>
          <a:prstGeom prst="rect">
            <a:avLst/>
          </a:prstGeom>
          <a:noFill/>
          <a:ln w="28575" cmpd="dbl">
            <a:solidFill>
              <a:schemeClr val="bg1">
                <a:lumMod val="85000"/>
              </a:scheme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chemeClr val="accent6"/>
                </a:solidFill>
                <a:latin typeface="+mn-ea"/>
                <a:ea typeface="+mn-ea"/>
              </a:rPr>
              <a:t>谋求政治安全</a:t>
            </a:r>
            <a:endParaRPr lang="zh-CN" altLang="en-US" b="1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  <p:sp>
        <p:nvSpPr>
          <p:cNvPr id="9225" name="文本框 14"/>
          <p:cNvSpPr txBox="1">
            <a:spLocks noChangeArrowheads="1"/>
          </p:cNvSpPr>
          <p:nvPr/>
        </p:nvSpPr>
        <p:spPr bwMode="auto">
          <a:xfrm>
            <a:off x="5482547" y="4125155"/>
            <a:ext cx="2761708" cy="369332"/>
          </a:xfrm>
          <a:prstGeom prst="rect">
            <a:avLst/>
          </a:prstGeom>
          <a:noFill/>
          <a:ln w="28575" cmpd="dbl">
            <a:solidFill>
              <a:schemeClr val="bg1">
                <a:lumMod val="85000"/>
              </a:scheme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chemeClr val="accent6"/>
                </a:solidFill>
                <a:latin typeface="+mn-ea"/>
                <a:ea typeface="+mn-ea"/>
              </a:rPr>
              <a:t>共同的文化和心理认同感</a:t>
            </a:r>
            <a:endParaRPr lang="zh-CN" altLang="en-US" b="1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  <p:sp>
        <p:nvSpPr>
          <p:cNvPr id="10250" name="文本框 13"/>
          <p:cNvSpPr txBox="1">
            <a:spLocks noChangeArrowheads="1"/>
          </p:cNvSpPr>
          <p:nvPr/>
        </p:nvSpPr>
        <p:spPr bwMode="auto">
          <a:xfrm>
            <a:off x="4412233" y="2790262"/>
            <a:ext cx="819150" cy="830997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7030A0"/>
                </a:solidFill>
                <a:latin typeface="+mn-ea"/>
                <a:ea typeface="+mn-ea"/>
              </a:rPr>
              <a:t>法德和解</a:t>
            </a:r>
            <a:endParaRPr lang="zh-CN" altLang="en-US" sz="2400" b="1" dirty="0">
              <a:solidFill>
                <a:srgbClr val="7030A0"/>
              </a:solidFill>
              <a:latin typeface="+mn-ea"/>
              <a:ea typeface="+mn-ea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108743" y="5375387"/>
            <a:ext cx="8926513" cy="39878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>
                <a:solidFill>
                  <a:schemeClr val="accent6"/>
                </a:solidFill>
                <a:latin typeface="+mn-ea"/>
                <a:ea typeface="+mn-ea"/>
              </a:rPr>
              <a:t>视角</a:t>
            </a:r>
            <a:r>
              <a:rPr lang="en-US" altLang="zh-CN" sz="2000" b="1" dirty="0">
                <a:solidFill>
                  <a:schemeClr val="accent6"/>
                </a:solidFill>
                <a:latin typeface="+mn-ea"/>
                <a:ea typeface="+mn-ea"/>
              </a:rPr>
              <a:t>1</a:t>
            </a:r>
            <a:r>
              <a:rPr lang="zh-CN" altLang="en-US" sz="2000" b="1" dirty="0">
                <a:solidFill>
                  <a:schemeClr val="accent6"/>
                </a:solidFill>
                <a:latin typeface="+mn-ea"/>
                <a:ea typeface="+mn-ea"/>
              </a:rPr>
              <a:t>：没有永远的敌人，也没有永远的朋友，只有永远的利益。</a:t>
            </a:r>
            <a:endParaRPr lang="zh-CN" altLang="en-US" sz="2000" b="1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  <p:sp>
        <p:nvSpPr>
          <p:cNvPr id="4" name="虚尾箭头 3"/>
          <p:cNvSpPr/>
          <p:nvPr/>
        </p:nvSpPr>
        <p:spPr>
          <a:xfrm>
            <a:off x="3401923" y="3227567"/>
            <a:ext cx="977900" cy="485775"/>
          </a:xfrm>
          <a:prstGeom prst="stripedRight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 w="285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>
              <a:latin typeface="+mn-ea"/>
            </a:endParaRPr>
          </a:p>
        </p:txBody>
      </p:sp>
      <p:sp>
        <p:nvSpPr>
          <p:cNvPr id="11" name="文本框 13"/>
          <p:cNvSpPr txBox="1">
            <a:spLocks noChangeArrowheads="1"/>
          </p:cNvSpPr>
          <p:nvPr/>
        </p:nvSpPr>
        <p:spPr bwMode="auto">
          <a:xfrm>
            <a:off x="4412233" y="3683667"/>
            <a:ext cx="819150" cy="830997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7030A0"/>
                </a:solidFill>
                <a:latin typeface="+mn-ea"/>
                <a:ea typeface="+mn-ea"/>
              </a:rPr>
              <a:t>欧洲联合</a:t>
            </a:r>
            <a:endParaRPr lang="zh-CN" altLang="en-US" sz="2400" b="1" dirty="0">
              <a:solidFill>
                <a:srgbClr val="7030A0"/>
              </a:solidFill>
              <a:latin typeface="+mn-ea"/>
              <a:ea typeface="+mn-ea"/>
            </a:endParaRPr>
          </a:p>
        </p:txBody>
      </p:sp>
      <p:sp>
        <p:nvSpPr>
          <p:cNvPr id="12" name="虚尾箭头 3"/>
          <p:cNvSpPr/>
          <p:nvPr/>
        </p:nvSpPr>
        <p:spPr>
          <a:xfrm rot="10800000">
            <a:off x="5265333" y="3661139"/>
            <a:ext cx="977900" cy="485775"/>
          </a:xfrm>
          <a:prstGeom prst="stripedRight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 w="285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>
              <a:latin typeface="+mn-ea"/>
            </a:endParaRP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108742" y="5895388"/>
            <a:ext cx="8926513" cy="39878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>
                <a:solidFill>
                  <a:schemeClr val="accent6"/>
                </a:solidFill>
                <a:latin typeface="+mn-ea"/>
                <a:ea typeface="+mn-ea"/>
              </a:rPr>
              <a:t>视角</a:t>
            </a:r>
            <a:r>
              <a:rPr lang="en-US" altLang="zh-CN" sz="2000" b="1" dirty="0">
                <a:solidFill>
                  <a:schemeClr val="accent6"/>
                </a:solidFill>
                <a:latin typeface="+mn-ea"/>
                <a:ea typeface="+mn-ea"/>
              </a:rPr>
              <a:t>2</a:t>
            </a:r>
            <a:r>
              <a:rPr lang="zh-CN" altLang="en-US" sz="2000" b="1" dirty="0">
                <a:solidFill>
                  <a:schemeClr val="accent6"/>
                </a:solidFill>
                <a:latin typeface="+mn-ea"/>
                <a:ea typeface="+mn-ea"/>
              </a:rPr>
              <a:t>：政治责任、政治勇气、政治智慧。</a:t>
            </a:r>
            <a:endParaRPr lang="zh-CN" altLang="en-US" sz="2000" b="1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bldLvl="0" animBg="1"/>
      <p:bldP spid="10251" grpId="0" bldLvl="0" animBg="1"/>
      <p:bldP spid="9223" grpId="0" bldLvl="0" animBg="1"/>
      <p:bldP spid="9224" grpId="0" bldLvl="0" animBg="1"/>
      <p:bldP spid="9225" grpId="0" bldLvl="0" animBg="1"/>
      <p:bldP spid="10250" grpId="0" bldLvl="0" animBg="1"/>
      <p:bldP spid="5" grpId="0" bldLvl="0" animBg="1"/>
      <p:bldP spid="11" grpId="0" bldLvl="0" animBg="1"/>
      <p:bldP spid="1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7"/>
          <p:cNvPicPr>
            <a:picLocks noChangeAspect="1" noChangeArrowheads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 bwMode="auto">
          <a:xfrm>
            <a:off x="323705" y="1178352"/>
            <a:ext cx="8496590" cy="534686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1"/>
          <p:cNvSpPr>
            <a:spLocks noGrp="1"/>
          </p:cNvSpPr>
          <p:nvPr/>
        </p:nvSpPr>
        <p:spPr>
          <a:xfrm>
            <a:off x="624202" y="373375"/>
            <a:ext cx="7895592" cy="6350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zh-CN" sz="360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阿登纳足迹</a:t>
            </a:r>
            <a:r>
              <a:rPr lang="en-US" altLang="zh-CN" sz="360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——</a:t>
            </a:r>
            <a:r>
              <a:rPr lang="zh-CN" altLang="en-US" sz="360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联合的过程</a:t>
            </a:r>
            <a:endParaRPr lang="zh-CN" altLang="en-US" sz="3600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292" name="文本框 6"/>
          <p:cNvSpPr txBox="1">
            <a:spLocks noChangeArrowheads="1"/>
          </p:cNvSpPr>
          <p:nvPr/>
        </p:nvSpPr>
        <p:spPr bwMode="auto">
          <a:xfrm>
            <a:off x="519113" y="1354138"/>
            <a:ext cx="810577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  <a:p>
            <a:pPr eaLnBrk="1" hangingPunct="1"/>
            <a:endParaRPr lang="zh-CN" altLang="en-US"/>
          </a:p>
        </p:txBody>
      </p:sp>
      <p:sp>
        <p:nvSpPr>
          <p:cNvPr id="2" name="线形标注 1 10"/>
          <p:cNvSpPr/>
          <p:nvPr/>
        </p:nvSpPr>
        <p:spPr bwMode="auto">
          <a:xfrm>
            <a:off x="3677920" y="1248410"/>
            <a:ext cx="5034915" cy="1156970"/>
          </a:xfrm>
          <a:prstGeom prst="borderCallout1">
            <a:avLst>
              <a:gd name="adj1" fmla="val 45083"/>
              <a:gd name="adj2" fmla="val -1324"/>
              <a:gd name="adj3" fmla="val 293688"/>
              <a:gd name="adj4" fmla="val -29095"/>
            </a:avLst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pitchFamily="49" charset="-122"/>
                <a:sym typeface="宋体" panose="02010600030101010101" pitchFamily="2" charset="-122"/>
              </a:rPr>
              <a:t>1951</a:t>
            </a:r>
            <a:r>
              <a:rPr lang="zh-CN" altLang="en-US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pitchFamily="49" charset="-122"/>
                <a:sym typeface="宋体" panose="02010600030101010101" pitchFamily="2" charset="-122"/>
              </a:rPr>
              <a:t>年在阿登纳与法国外长舒曼斡旋下，法国、联邦德国、意大利、荷兰、比利时和卢森堡签订《巴黎条约》，建立</a:t>
            </a:r>
            <a:r>
              <a:rPr lang="zh-CN" altLang="en-US" b="1" u="sng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pitchFamily="49" charset="-122"/>
                <a:sym typeface="宋体" panose="02010600030101010101" pitchFamily="2" charset="-122"/>
              </a:rPr>
              <a:t>            </a:t>
            </a:r>
            <a:r>
              <a:rPr lang="zh-CN" altLang="en-US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pitchFamily="49" charset="-122"/>
                <a:sym typeface="宋体" panose="02010600030101010101" pitchFamily="2" charset="-122"/>
              </a:rPr>
              <a:t>。</a:t>
            </a:r>
            <a:endParaRPr lang="zh-CN" altLang="en-US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003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12293" name="线形标注 1 1"/>
          <p:cNvSpPr/>
          <p:nvPr/>
        </p:nvSpPr>
        <p:spPr bwMode="auto">
          <a:xfrm>
            <a:off x="3677920" y="2531110"/>
            <a:ext cx="5036185" cy="1155700"/>
          </a:xfrm>
          <a:prstGeom prst="borderCallout1">
            <a:avLst>
              <a:gd name="adj1" fmla="val 44153"/>
              <a:gd name="adj2" fmla="val -2000"/>
              <a:gd name="adj3" fmla="val 273076"/>
              <a:gd name="adj4" fmla="val -8132"/>
            </a:avLst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pitchFamily="49" charset="-122"/>
                <a:sym typeface="宋体" panose="02010600030101010101" pitchFamily="2" charset="-122"/>
              </a:rPr>
              <a:t>1958</a:t>
            </a:r>
            <a:r>
              <a:rPr lang="zh-CN" altLang="en-US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pitchFamily="49" charset="-122"/>
                <a:sym typeface="宋体" panose="02010600030101010101" pitchFamily="2" charset="-122"/>
              </a:rPr>
              <a:t>年，六国外长在罗马签署《罗马条约》，成立</a:t>
            </a:r>
            <a:r>
              <a:rPr lang="zh-CN" altLang="en-US" b="1" u="sng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pitchFamily="49" charset="-122"/>
                <a:sym typeface="宋体" panose="02010600030101010101" pitchFamily="2" charset="-122"/>
              </a:rPr>
              <a:t>              </a:t>
            </a:r>
            <a:r>
              <a:rPr lang="zh-CN" altLang="en-US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pitchFamily="49" charset="-122"/>
                <a:sym typeface="宋体" panose="02010600030101010101" pitchFamily="2" charset="-122"/>
              </a:rPr>
              <a:t>和</a:t>
            </a:r>
            <a:r>
              <a:rPr lang="zh-CN" altLang="en-US" b="1" u="sng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pitchFamily="49" charset="-122"/>
                <a:sym typeface="宋体" panose="02010600030101010101" pitchFamily="2" charset="-122"/>
              </a:rPr>
              <a:t>           </a:t>
            </a:r>
            <a:r>
              <a:rPr lang="zh-CN" altLang="en-US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pitchFamily="49" charset="-122"/>
                <a:sym typeface="宋体" panose="02010600030101010101" pitchFamily="2" charset="-122"/>
              </a:rPr>
              <a:t>。</a:t>
            </a:r>
            <a:endParaRPr lang="zh-CN" altLang="en-US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003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12294" name="线形标注 1 8"/>
          <p:cNvSpPr/>
          <p:nvPr/>
        </p:nvSpPr>
        <p:spPr bwMode="auto">
          <a:xfrm>
            <a:off x="3678555" y="3782060"/>
            <a:ext cx="5035550" cy="1155700"/>
          </a:xfrm>
          <a:prstGeom prst="borderCallout1">
            <a:avLst>
              <a:gd name="adj1" fmla="val 65384"/>
              <a:gd name="adj2" fmla="val -22761"/>
              <a:gd name="adj3" fmla="val 43434"/>
              <a:gd name="adj4" fmla="val -392"/>
            </a:avLst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pitchFamily="49" charset="-122"/>
                <a:sym typeface="宋体" panose="02010600030101010101" pitchFamily="2" charset="-122"/>
              </a:rPr>
              <a:t>1965</a:t>
            </a:r>
            <a:r>
              <a:rPr lang="zh-CN" altLang="en-US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pitchFamily="49" charset="-122"/>
                <a:sym typeface="宋体" panose="02010600030101010101" pitchFamily="2" charset="-122"/>
              </a:rPr>
              <a:t>年，六国外长在罗马签署《布鲁塞尔条约》，</a:t>
            </a:r>
            <a:r>
              <a:rPr lang="en-US" altLang="zh-CN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pitchFamily="49" charset="-122"/>
                <a:sym typeface="宋体" panose="02010600030101010101" pitchFamily="2" charset="-122"/>
              </a:rPr>
              <a:t>1967</a:t>
            </a:r>
            <a:r>
              <a:rPr lang="zh-CN" altLang="en-US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pitchFamily="49" charset="-122"/>
                <a:sym typeface="宋体" panose="02010600030101010101" pitchFamily="2" charset="-122"/>
              </a:rPr>
              <a:t>年，合并为</a:t>
            </a:r>
            <a:r>
              <a:rPr lang="zh-CN" altLang="en-US" b="1" u="sng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pitchFamily="49" charset="-122"/>
                <a:sym typeface="宋体" panose="02010600030101010101" pitchFamily="2" charset="-122"/>
              </a:rPr>
              <a:t>                      </a:t>
            </a:r>
            <a:r>
              <a:rPr lang="zh-CN" altLang="en-US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pitchFamily="49" charset="-122"/>
                <a:sym typeface="宋体" panose="02010600030101010101" pitchFamily="2" charset="-122"/>
              </a:rPr>
              <a:t>。</a:t>
            </a:r>
            <a:endParaRPr lang="zh-CN" altLang="en-US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0030101010101" pitchFamily="49" charset="-122"/>
              <a:sym typeface="宋体" panose="02010600030101010101" pitchFamily="2" charset="-122"/>
            </a:endParaRPr>
          </a:p>
          <a:p>
            <a:pPr algn="l" eaLnBrk="1" hangingPunct="1"/>
            <a:r>
              <a:rPr lang="en-US" altLang="zh-CN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pitchFamily="49" charset="-122"/>
                <a:sym typeface="宋体" panose="02010600030101010101" pitchFamily="2" charset="-122"/>
              </a:rPr>
              <a:t>1967</a:t>
            </a:r>
            <a:r>
              <a:rPr lang="zh-CN" altLang="en-US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pitchFamily="49" charset="-122"/>
                <a:sym typeface="宋体" panose="02010600030101010101" pitchFamily="2" charset="-122"/>
              </a:rPr>
              <a:t>年，阿登纳去世。</a:t>
            </a:r>
            <a:endParaRPr lang="zh-CN" altLang="en-US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003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12295" name="线形标注 1 9"/>
          <p:cNvSpPr/>
          <p:nvPr/>
        </p:nvSpPr>
        <p:spPr bwMode="auto">
          <a:xfrm>
            <a:off x="3678555" y="5047933"/>
            <a:ext cx="5060950" cy="1155700"/>
          </a:xfrm>
          <a:prstGeom prst="borderCallout1">
            <a:avLst>
              <a:gd name="adj1" fmla="val 45083"/>
              <a:gd name="adj2" fmla="val -1324"/>
              <a:gd name="adj3" fmla="val -60576"/>
              <a:gd name="adj4" fmla="val -31317"/>
            </a:avLst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pitchFamily="49" charset="-122"/>
                <a:sym typeface="宋体" panose="02010600030101010101" pitchFamily="2" charset="-122"/>
              </a:rPr>
              <a:t>1973</a:t>
            </a:r>
            <a:r>
              <a:rPr lang="zh-CN" altLang="en-US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pitchFamily="49" charset="-122"/>
                <a:sym typeface="宋体" panose="02010600030101010101" pitchFamily="2" charset="-122"/>
              </a:rPr>
              <a:t>年，</a:t>
            </a:r>
            <a:r>
              <a:rPr lang="zh-CN" altLang="en-US" b="1" u="sng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pitchFamily="49" charset="-122"/>
                <a:sym typeface="宋体" panose="02010600030101010101" pitchFamily="2" charset="-122"/>
              </a:rPr>
              <a:t>              </a:t>
            </a:r>
            <a:r>
              <a:rPr lang="zh-CN" altLang="en-US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pitchFamily="49" charset="-122"/>
                <a:sym typeface="宋体" panose="02010600030101010101" pitchFamily="2" charset="-122"/>
              </a:rPr>
              <a:t>成为欧共体成员国。</a:t>
            </a:r>
            <a:endParaRPr lang="zh-CN" altLang="en-US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003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3" name="流程图: 可选过程 2"/>
          <p:cNvSpPr/>
          <p:nvPr/>
        </p:nvSpPr>
        <p:spPr>
          <a:xfrm>
            <a:off x="429895" y="3140980"/>
            <a:ext cx="2990025" cy="1892030"/>
          </a:xfrm>
          <a:prstGeom prst="flowChartAlternateProcess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000" b="1" noProof="1">
                <a:solidFill>
                  <a:srgbClr val="C00000"/>
                </a:solidFill>
              </a:rPr>
              <a:t>特点：</a:t>
            </a:r>
            <a:endParaRPr lang="zh-CN" altLang="en-US" sz="2000" b="1" noProof="1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altLang="zh-CN" sz="2000" b="1" noProof="1">
                <a:solidFill>
                  <a:srgbClr val="C00000"/>
                </a:solidFill>
              </a:rPr>
              <a:t>1.</a:t>
            </a:r>
            <a:r>
              <a:rPr lang="zh-CN" altLang="zh-CN" sz="2000" b="1" noProof="1">
                <a:solidFill>
                  <a:srgbClr val="C00000"/>
                </a:solidFill>
              </a:rPr>
              <a:t>合作领域不断拓宽；</a:t>
            </a:r>
            <a:endParaRPr lang="zh-CN" altLang="zh-CN" sz="2000" b="1" noProof="1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altLang="zh-CN" sz="2000" b="1" noProof="1">
                <a:solidFill>
                  <a:srgbClr val="C00000"/>
                </a:solidFill>
              </a:rPr>
              <a:t>2.</a:t>
            </a:r>
            <a:r>
              <a:rPr lang="zh-CN" altLang="en-US" sz="2000" b="1" noProof="1">
                <a:solidFill>
                  <a:srgbClr val="C00000"/>
                </a:solidFill>
              </a:rPr>
              <a:t>规模不断扩大；</a:t>
            </a:r>
            <a:endParaRPr lang="zh-CN" altLang="en-US" sz="2000" b="1" noProof="1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altLang="zh-CN" sz="2000" b="1" noProof="1">
                <a:solidFill>
                  <a:srgbClr val="C00000"/>
                </a:solidFill>
              </a:rPr>
              <a:t>3.</a:t>
            </a:r>
            <a:r>
              <a:rPr lang="zh-CN" altLang="en-US" sz="2000" b="1" noProof="1">
                <a:solidFill>
                  <a:srgbClr val="C00000"/>
                </a:solidFill>
              </a:rPr>
              <a:t>凸显契约精神；</a:t>
            </a:r>
            <a:endParaRPr lang="zh-CN" altLang="en-US" sz="2000" b="1" noProof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018" name="Object 34"/>
          <p:cNvGraphicFramePr>
            <a:graphicFrameLocks noChangeAspect="1"/>
          </p:cNvGraphicFramePr>
          <p:nvPr/>
        </p:nvGraphicFramePr>
        <p:xfrm>
          <a:off x="2530970" y="1756199"/>
          <a:ext cx="4104285" cy="2167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图表" r:id="rId1" imgW="2905760" imgH="1684655" progId="MSGraph.Chart.8">
                  <p:embed followColorScheme="full"/>
                </p:oleObj>
              </mc:Choice>
              <mc:Fallback>
                <p:oleObj name="图表" r:id="rId1" imgW="2905760" imgH="1684655" progId="MSGraph.Chart.8">
                  <p:embed followColorScheme="full"/>
                  <p:pic>
                    <p:nvPicPr>
                      <p:cNvPr id="0" name="图片 2048"/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530970" y="1756199"/>
                        <a:ext cx="4104285" cy="216789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022" name="文本框 25606"/>
          <p:cNvSpPr txBox="1">
            <a:spLocks noChangeArrowheads="1"/>
          </p:cNvSpPr>
          <p:nvPr/>
        </p:nvSpPr>
        <p:spPr bwMode="auto">
          <a:xfrm>
            <a:off x="611724" y="1270487"/>
            <a:ext cx="7920551" cy="370454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   烦恼</a:t>
            </a: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：美国与欧共体国民生产总值占世界</a:t>
            </a: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GDP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总额的比重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None/>
            </a:pP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None/>
            </a:pP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None/>
            </a:pP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None/>
            </a:pP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None/>
            </a:pP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None/>
            </a:pP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None/>
            </a:pP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   烦恼</a:t>
            </a: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1974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年，出任欧共体执行主席的联邦德国外长谢尔说：“在商谈有关政治行动、组织机构和自己前途的每一张谈判桌上，我们不能保证都有美国的座位。”     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607" name="文本框 23606"/>
          <p:cNvSpPr txBox="1">
            <a:spLocks noChangeArrowheads="1"/>
          </p:cNvSpPr>
          <p:nvPr/>
        </p:nvSpPr>
        <p:spPr bwMode="auto">
          <a:xfrm>
            <a:off x="622836" y="5049408"/>
            <a:ext cx="7920551" cy="86177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chemeClr val="accent6"/>
                </a:solidFill>
                <a:latin typeface="+mn-ea"/>
                <a:ea typeface="+mn-ea"/>
              </a:rPr>
              <a:t>  1.</a:t>
            </a:r>
            <a:r>
              <a:rPr lang="zh-CN" altLang="en-US" sz="2000" b="1" dirty="0">
                <a:solidFill>
                  <a:schemeClr val="accent6"/>
                </a:solidFill>
                <a:latin typeface="+mn-ea"/>
                <a:ea typeface="+mn-ea"/>
              </a:rPr>
              <a:t>欧洲经济持续增长，实力增强，在经济上成为美国的竞争对手。</a:t>
            </a:r>
            <a:endParaRPr lang="en-US" altLang="zh-CN" sz="2000" b="1" dirty="0">
              <a:solidFill>
                <a:schemeClr val="accent6"/>
              </a:solidFill>
              <a:latin typeface="+mn-ea"/>
              <a:ea typeface="+mn-ea"/>
            </a:endParaRPr>
          </a:p>
          <a:p>
            <a:pPr>
              <a:spcBef>
                <a:spcPct val="50000"/>
              </a:spcBef>
            </a:pPr>
            <a:r>
              <a:rPr lang="en-US" altLang="zh-CN" sz="2000" b="1" dirty="0">
                <a:solidFill>
                  <a:schemeClr val="accent6"/>
                </a:solidFill>
                <a:latin typeface="+mn-ea"/>
              </a:rPr>
              <a:t>  2.</a:t>
            </a:r>
            <a:r>
              <a:rPr lang="zh-CN" altLang="en-US" sz="2000" b="1" dirty="0">
                <a:solidFill>
                  <a:schemeClr val="accent6"/>
                </a:solidFill>
                <a:latin typeface="+mn-ea"/>
              </a:rPr>
              <a:t>欧共体推行独立自主的外交政策，美国的霸主地位受到挑战。</a:t>
            </a:r>
            <a:endParaRPr lang="zh-CN" altLang="en-US" sz="2000" b="1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  <p:sp>
        <p:nvSpPr>
          <p:cNvPr id="42027" name="Rectangle 43"/>
          <p:cNvSpPr>
            <a:spLocks noChangeArrowheads="1"/>
          </p:cNvSpPr>
          <p:nvPr/>
        </p:nvSpPr>
        <p:spPr bwMode="auto">
          <a:xfrm>
            <a:off x="457200" y="317557"/>
            <a:ext cx="8229600" cy="777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hangingPunct="0"/>
            <a:r>
              <a:rPr lang="zh-CN" altLang="en-US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美国的烦恼</a:t>
            </a:r>
            <a:endParaRPr lang="zh-CN" altLang="en-US" sz="4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0" name="Group 10"/>
          <p:cNvGrpSpPr/>
          <p:nvPr/>
        </p:nvGrpSpPr>
        <p:grpSpPr bwMode="auto">
          <a:xfrm>
            <a:off x="683730" y="2420930"/>
            <a:ext cx="2481262" cy="3184525"/>
            <a:chOff x="295" y="1026"/>
            <a:chExt cx="1563" cy="2006"/>
          </a:xfrm>
        </p:grpSpPr>
        <p:sp>
          <p:nvSpPr>
            <p:cNvPr id="20484" name="Rectangle 8"/>
            <p:cNvSpPr>
              <a:spLocks noChangeArrowheads="1"/>
            </p:cNvSpPr>
            <p:nvPr/>
          </p:nvSpPr>
          <p:spPr bwMode="auto">
            <a:xfrm>
              <a:off x="295" y="2839"/>
              <a:ext cx="1563" cy="1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400" b="1"/>
                <a:t>1962</a:t>
              </a:r>
              <a:r>
                <a:rPr lang="zh-CN" altLang="en-US" sz="1400" b="1"/>
                <a:t>年：埃及贾迈勒</a:t>
              </a:r>
              <a:r>
                <a:rPr lang="en-US" altLang="zh-CN" sz="1400" b="1"/>
                <a:t>•</a:t>
              </a:r>
              <a:r>
                <a:rPr lang="zh-CN" altLang="en-US" sz="1400" b="1"/>
                <a:t>纳赛尔</a:t>
              </a:r>
              <a:r>
                <a:rPr lang="zh-CN" altLang="en-US" sz="1400"/>
                <a:t> </a:t>
              </a:r>
              <a:endParaRPr lang="zh-CN" altLang="en-US" sz="1400"/>
            </a:p>
          </p:txBody>
        </p:sp>
        <p:pic>
          <p:nvPicPr>
            <p:cNvPr id="20485" name="Picture 11" descr="37d3d539b6003af3c3a58a30352ac65c1038b647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295" y="1026"/>
              <a:ext cx="1377" cy="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91" name="Group 11"/>
          <p:cNvGrpSpPr/>
          <p:nvPr/>
        </p:nvGrpSpPr>
        <p:grpSpPr bwMode="auto">
          <a:xfrm>
            <a:off x="3563455" y="2420930"/>
            <a:ext cx="2151062" cy="3184525"/>
            <a:chOff x="2109" y="1026"/>
            <a:chExt cx="1355" cy="2006"/>
          </a:xfrm>
        </p:grpSpPr>
        <p:pic>
          <p:nvPicPr>
            <p:cNvPr id="20482" name="Picture 5" descr="15180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09" y="1026"/>
              <a:ext cx="1355" cy="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6" name="Rectangle 12"/>
            <p:cNvSpPr>
              <a:spLocks noChangeArrowheads="1"/>
            </p:cNvSpPr>
            <p:nvPr/>
          </p:nvSpPr>
          <p:spPr bwMode="auto">
            <a:xfrm>
              <a:off x="2154" y="2839"/>
              <a:ext cx="1298" cy="1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400" b="1"/>
                <a:t>1962</a:t>
              </a:r>
              <a:r>
                <a:rPr lang="zh-CN" altLang="en-US" sz="1400" b="1"/>
                <a:t>年：印度失去幻想</a:t>
              </a:r>
              <a:r>
                <a:rPr lang="zh-CN" altLang="en-US" sz="1400"/>
                <a:t> </a:t>
              </a:r>
              <a:endParaRPr lang="zh-CN" altLang="en-US" sz="1400"/>
            </a:p>
          </p:txBody>
        </p:sp>
      </p:grpSp>
      <p:grpSp>
        <p:nvGrpSpPr>
          <p:cNvPr id="20492" name="Group 12"/>
          <p:cNvGrpSpPr/>
          <p:nvPr/>
        </p:nvGrpSpPr>
        <p:grpSpPr bwMode="auto">
          <a:xfrm>
            <a:off x="6354280" y="2420930"/>
            <a:ext cx="2189162" cy="3257550"/>
            <a:chOff x="3867" y="1026"/>
            <a:chExt cx="1379" cy="2052"/>
          </a:xfrm>
        </p:grpSpPr>
        <p:pic>
          <p:nvPicPr>
            <p:cNvPr id="20483" name="Picture 7" descr="15195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67" y="1026"/>
              <a:ext cx="1379" cy="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7" name="Rectangle 13"/>
            <p:cNvSpPr>
              <a:spLocks noChangeArrowheads="1"/>
            </p:cNvSpPr>
            <p:nvPr/>
          </p:nvSpPr>
          <p:spPr bwMode="auto">
            <a:xfrm>
              <a:off x="3923" y="2886"/>
              <a:ext cx="1291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400" b="1"/>
                <a:t>1969</a:t>
              </a:r>
              <a:r>
                <a:rPr lang="zh-CN" altLang="en-US" sz="1400" b="1"/>
                <a:t>年：尝试捡起碎片</a:t>
              </a:r>
              <a:r>
                <a:rPr lang="zh-CN" altLang="en-US" sz="1400"/>
                <a:t> </a:t>
              </a:r>
              <a:endParaRPr lang="zh-CN" altLang="en-US" sz="1400"/>
            </a:p>
          </p:txBody>
        </p:sp>
      </p:grpSp>
      <p:sp>
        <p:nvSpPr>
          <p:cNvPr id="2" name="矩形 1"/>
          <p:cNvSpPr/>
          <p:nvPr/>
        </p:nvSpPr>
        <p:spPr>
          <a:xfrm>
            <a:off x="2807352" y="1169980"/>
            <a:ext cx="3704860" cy="76944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</a:t>
            </a:r>
            <a:r>
              <a:rPr lang="zh-CN" alt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世纪</a:t>
            </a:r>
            <a:r>
              <a:rPr lang="en-US" altLang="zh-CN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60</a:t>
            </a:r>
            <a:r>
              <a:rPr lang="zh-CN" alt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年代</a:t>
            </a:r>
            <a:endParaRPr lang="zh-CN" alt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组合 5"/>
          <p:cNvGrpSpPr/>
          <p:nvPr/>
        </p:nvGrpSpPr>
        <p:grpSpPr bwMode="auto">
          <a:xfrm>
            <a:off x="571500" y="1249363"/>
            <a:ext cx="3949700" cy="5264150"/>
            <a:chOff x="899" y="1968"/>
            <a:chExt cx="6220" cy="8290"/>
          </a:xfrm>
        </p:grpSpPr>
        <p:pic>
          <p:nvPicPr>
            <p:cNvPr id="21509" name="图片 2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899" y="1968"/>
              <a:ext cx="6221" cy="8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1174" y="3813"/>
              <a:ext cx="5623" cy="6155"/>
            </a:xfrm>
            <a:prstGeom prst="rect">
              <a:avLst/>
            </a:prstGeom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noProof="1"/>
            </a:p>
          </p:txBody>
        </p:sp>
      </p:grpSp>
      <p:sp>
        <p:nvSpPr>
          <p:cNvPr id="21507" name="文本框 6"/>
          <p:cNvSpPr txBox="1">
            <a:spLocks noChangeArrowheads="1"/>
          </p:cNvSpPr>
          <p:nvPr/>
        </p:nvSpPr>
        <p:spPr bwMode="auto">
          <a:xfrm>
            <a:off x="4742180" y="1415415"/>
            <a:ext cx="3950335" cy="452310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6">
                    <a:lumMod val="75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任务：</a:t>
            </a:r>
            <a:endParaRPr lang="en-US" altLang="zh-CN" sz="2400" b="1" dirty="0">
              <a:solidFill>
                <a:schemeClr val="accent6">
                  <a:lumMod val="75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  </a:t>
            </a: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设计一期有关不结盟运动的</a:t>
            </a: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时代周刊</a:t>
            </a: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封面。</a:t>
            </a:r>
            <a:endParaRPr lang="zh-CN" altLang="en-US" sz="2000" b="1" dirty="0">
              <a:solidFill>
                <a:schemeClr val="accent6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6">
                    <a:lumMod val="75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提示：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1.指出你为封面选取的元素，并说明意图；</a:t>
            </a:r>
            <a:endParaRPr lang="zh-CN" altLang="en-US" sz="2000" b="1" dirty="0">
              <a:solidFill>
                <a:schemeClr val="accent6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2.</a:t>
            </a: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给这期《时代周刊》起一个印象深刻的标题；</a:t>
            </a:r>
            <a:endParaRPr lang="zh-CN" altLang="en-US" sz="2000" b="1" dirty="0">
              <a:solidFill>
                <a:schemeClr val="accent6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zh-CN" altLang="en-US" sz="2000" b="1" dirty="0">
              <a:solidFill>
                <a:schemeClr val="accent6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730183" y="322580"/>
            <a:ext cx="339661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周刊封面我设计</a:t>
            </a:r>
            <a:endParaRPr lang="zh-CN" alt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682943"/>
            <a:ext cx="8229600" cy="1143000"/>
          </a:xfrm>
        </p:spPr>
        <p:txBody>
          <a:bodyPr/>
          <a:lstStyle/>
          <a:p>
            <a:r>
              <a:rPr lang="zh-CN" altLang="en-US" dirty="0">
                <a:solidFill>
                  <a:schemeClr val="accent6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中国与不结盟运动</a:t>
            </a:r>
            <a:endParaRPr lang="zh-CN" altLang="en-US" dirty="0">
              <a:solidFill>
                <a:schemeClr val="accent6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982" y="1988900"/>
            <a:ext cx="7900035" cy="35877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2940685" y="5576570"/>
            <a:ext cx="544576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不结盟运动成员国国家，浅蓝色为观察员</a:t>
            </a:r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miter lim="800000"/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《时代》周刊封面上的中国形象</a:t>
            </a:r>
            <a:endParaRPr lang="zh-CN" altLang="en-US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3555" name="图片 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77813" y="1333500"/>
            <a:ext cx="2767012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文本框 1"/>
          <p:cNvSpPr txBox="1">
            <a:spLocks noChangeArrowheads="1"/>
          </p:cNvSpPr>
          <p:nvPr/>
        </p:nvSpPr>
        <p:spPr bwMode="auto">
          <a:xfrm>
            <a:off x="3238500" y="1333500"/>
            <a:ext cx="506095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1971年11月的美国时代周刊杂志的封面上印着中国总理周恩来的照片，并写着“中国人来了！”</a:t>
            </a:r>
            <a:endParaRPr lang="en-US" altLang="zh-CN" b="1" dirty="0">
              <a:solidFill>
                <a:schemeClr val="accent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" name="组合 6"/>
          <p:cNvGrpSpPr/>
          <p:nvPr/>
        </p:nvGrpSpPr>
        <p:grpSpPr bwMode="auto">
          <a:xfrm>
            <a:off x="3238500" y="2343915"/>
            <a:ext cx="2367620" cy="3213502"/>
            <a:chOff x="5318" y="5289"/>
            <a:chExt cx="4199" cy="5378"/>
          </a:xfrm>
        </p:grpSpPr>
        <p:pic>
          <p:nvPicPr>
            <p:cNvPr id="23569" name="图片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18" y="5289"/>
              <a:ext cx="4199" cy="4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0" name="文本框 4"/>
            <p:cNvSpPr txBox="1">
              <a:spLocks noChangeArrowheads="1"/>
            </p:cNvSpPr>
            <p:nvPr/>
          </p:nvSpPr>
          <p:spPr bwMode="auto">
            <a:xfrm>
              <a:off x="5318" y="9688"/>
              <a:ext cx="4000" cy="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b="1">
                  <a:latin typeface="楷体" panose="02010609060101010101" pitchFamily="49" charset="-122"/>
                  <a:ea typeface="楷体" panose="02010609060101010101" pitchFamily="49" charset="-122"/>
                </a:rPr>
                <a:t>1976年1月19日：周的继任者邓小平</a:t>
              </a:r>
              <a:endParaRPr lang="zh-CN" altLang="en-US" sz="1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" name="组合 9"/>
          <p:cNvGrpSpPr/>
          <p:nvPr/>
        </p:nvGrpSpPr>
        <p:grpSpPr bwMode="auto">
          <a:xfrm>
            <a:off x="4205287" y="2343916"/>
            <a:ext cx="2367055" cy="3273277"/>
            <a:chOff x="8871" y="4374"/>
            <a:chExt cx="4199" cy="5478"/>
          </a:xfrm>
        </p:grpSpPr>
        <p:pic>
          <p:nvPicPr>
            <p:cNvPr id="23567" name="图片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871" y="4374"/>
              <a:ext cx="4199" cy="4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8" name="文本框 8"/>
            <p:cNvSpPr txBox="1">
              <a:spLocks noChangeArrowheads="1"/>
            </p:cNvSpPr>
            <p:nvPr/>
          </p:nvSpPr>
          <p:spPr bwMode="auto">
            <a:xfrm>
              <a:off x="9070" y="8873"/>
              <a:ext cx="4000" cy="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b="1">
                  <a:latin typeface="楷体" panose="02010609060101010101" pitchFamily="49" charset="-122"/>
                  <a:ea typeface="楷体" panose="02010609060101010101" pitchFamily="49" charset="-122"/>
                </a:rPr>
                <a:t>1979年1月1日：邓小平，中国新时代的形象</a:t>
              </a:r>
              <a:endParaRPr lang="zh-CN" altLang="en-US" sz="1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" name="组合 12"/>
          <p:cNvGrpSpPr/>
          <p:nvPr/>
        </p:nvGrpSpPr>
        <p:grpSpPr bwMode="auto">
          <a:xfrm>
            <a:off x="5292725" y="2347091"/>
            <a:ext cx="2451644" cy="3273277"/>
            <a:chOff x="10029" y="4374"/>
            <a:chExt cx="4348" cy="5478"/>
          </a:xfrm>
        </p:grpSpPr>
        <p:pic>
          <p:nvPicPr>
            <p:cNvPr id="23565" name="图片 1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029" y="4374"/>
              <a:ext cx="4199" cy="4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6" name="文本框 11"/>
            <p:cNvSpPr txBox="1">
              <a:spLocks noChangeArrowheads="1"/>
            </p:cNvSpPr>
            <p:nvPr/>
          </p:nvSpPr>
          <p:spPr bwMode="auto">
            <a:xfrm>
              <a:off x="10377" y="8873"/>
              <a:ext cx="4000" cy="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b="1">
                  <a:latin typeface="楷体" panose="02010609060101010101" pitchFamily="49" charset="-122"/>
                  <a:ea typeface="楷体" panose="02010609060101010101" pitchFamily="49" charset="-122"/>
                </a:rPr>
                <a:t>1979年2月5日：邓小平来了</a:t>
              </a:r>
              <a:endParaRPr lang="zh-CN" altLang="en-US" sz="1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" name="组合 20"/>
          <p:cNvGrpSpPr/>
          <p:nvPr/>
        </p:nvGrpSpPr>
        <p:grpSpPr bwMode="auto">
          <a:xfrm>
            <a:off x="6019799" y="2343916"/>
            <a:ext cx="2369029" cy="3273277"/>
            <a:chOff x="597" y="5036"/>
            <a:chExt cx="4199" cy="5478"/>
          </a:xfrm>
        </p:grpSpPr>
        <p:pic>
          <p:nvPicPr>
            <p:cNvPr id="23563" name="图片 1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7" y="5036"/>
              <a:ext cx="4199" cy="4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4" name="文本框 19"/>
            <p:cNvSpPr txBox="1">
              <a:spLocks noChangeArrowheads="1"/>
            </p:cNvSpPr>
            <p:nvPr/>
          </p:nvSpPr>
          <p:spPr bwMode="auto">
            <a:xfrm>
              <a:off x="617" y="9535"/>
              <a:ext cx="4000" cy="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b="1">
                  <a:latin typeface="楷体" panose="02010609060101010101" pitchFamily="49" charset="-122"/>
                  <a:ea typeface="楷体" panose="02010609060101010101" pitchFamily="49" charset="-122"/>
                </a:rPr>
                <a:t>1986年1月6日邓小平再成年度风云人物</a:t>
              </a:r>
              <a:endParaRPr lang="zh-CN" altLang="en-US" sz="1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6643" name="文本框 26642"/>
          <p:cNvSpPr txBox="1">
            <a:spLocks noChangeArrowheads="1"/>
          </p:cNvSpPr>
          <p:nvPr/>
        </p:nvSpPr>
        <p:spPr bwMode="auto">
          <a:xfrm>
            <a:off x="3708401" y="1917110"/>
            <a:ext cx="3889374" cy="369332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rgbClr val="E21462"/>
                </a:solidFill>
                <a:ea typeface="黑体" panose="02010600030101010101" pitchFamily="49" charset="-122"/>
              </a:rPr>
              <a:t>中国在联合国合法席位恢复</a:t>
            </a:r>
            <a:endParaRPr lang="zh-CN" altLang="en-US" b="1" dirty="0">
              <a:solidFill>
                <a:srgbClr val="E21462"/>
              </a:solidFill>
              <a:ea typeface="黑体" panose="02010600030101010101" pitchFamily="49" charset="-122"/>
            </a:endParaRPr>
          </a:p>
        </p:txBody>
      </p:sp>
      <p:sp>
        <p:nvSpPr>
          <p:cNvPr id="26644" name="文本框 26643"/>
          <p:cNvSpPr txBox="1">
            <a:spLocks noChangeArrowheads="1"/>
          </p:cNvSpPr>
          <p:nvPr/>
        </p:nvSpPr>
        <p:spPr bwMode="auto">
          <a:xfrm>
            <a:off x="3708401" y="5661155"/>
            <a:ext cx="3889374" cy="923330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rgbClr val="E21462"/>
                </a:solidFill>
                <a:ea typeface="黑体" panose="02010600030101010101" pitchFamily="49" charset="-122"/>
              </a:rPr>
              <a:t>中国综合国力提高</a:t>
            </a:r>
            <a:endParaRPr lang="en-US" altLang="zh-CN" b="1" dirty="0">
              <a:solidFill>
                <a:srgbClr val="E21462"/>
              </a:solidFill>
              <a:ea typeface="黑体" panose="02010600030101010101" pitchFamily="49" charset="-122"/>
            </a:endParaRPr>
          </a:p>
          <a:p>
            <a:pPr algn="ctr" eaLnBrk="1" hangingPunct="1"/>
            <a:r>
              <a:rPr lang="zh-CN" altLang="en-US" b="1" dirty="0">
                <a:solidFill>
                  <a:srgbClr val="E21462"/>
                </a:solidFill>
                <a:ea typeface="黑体" panose="02010600030101010101" pitchFamily="49" charset="-122"/>
              </a:rPr>
              <a:t>中美关系改善</a:t>
            </a:r>
            <a:endParaRPr lang="en-US" altLang="zh-CN" b="1" dirty="0">
              <a:solidFill>
                <a:srgbClr val="E21462"/>
              </a:solidFill>
              <a:ea typeface="黑体" panose="02010600030101010101" pitchFamily="49" charset="-122"/>
            </a:endParaRPr>
          </a:p>
          <a:p>
            <a:pPr algn="ctr" eaLnBrk="1" hangingPunct="1"/>
            <a:r>
              <a:rPr lang="zh-CN" altLang="en-US" b="1" dirty="0">
                <a:solidFill>
                  <a:srgbClr val="E21462"/>
                </a:solidFill>
                <a:ea typeface="黑体" panose="02010600030101010101" pitchFamily="49" charset="-122"/>
              </a:rPr>
              <a:t>中国日益成为重要的国际政治力量</a:t>
            </a:r>
            <a:endParaRPr lang="zh-CN" altLang="en-US" b="1" dirty="0">
              <a:solidFill>
                <a:srgbClr val="E21462"/>
              </a:solidFill>
              <a:ea typeface="黑体" panose="02010600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3" grpId="0" animBg="1"/>
      <p:bldP spid="2664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2420930"/>
            <a:ext cx="9220835" cy="3509010"/>
            <a:chOff x="-44" y="2310"/>
            <a:chExt cx="14521" cy="5526"/>
          </a:xfrm>
        </p:grpSpPr>
        <p:grpSp>
          <p:nvGrpSpPr>
            <p:cNvPr id="13" name="组合 12"/>
            <p:cNvGrpSpPr/>
            <p:nvPr/>
          </p:nvGrpSpPr>
          <p:grpSpPr>
            <a:xfrm>
              <a:off x="-44" y="2372"/>
              <a:ext cx="4091" cy="5464"/>
              <a:chOff x="-44" y="2372"/>
              <a:chExt cx="4091" cy="5464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-44" y="2372"/>
                <a:ext cx="3706" cy="4883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71" y="7256"/>
                <a:ext cx="3976" cy="5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 sz="1600" b="1">
                    <a:sym typeface="+mn-ea"/>
                  </a:rPr>
                  <a:t>1970</a:t>
                </a:r>
                <a:r>
                  <a:rPr lang="zh-CN" altLang="en-US" sz="1600" b="1"/>
                  <a:t>：70大阪世界博览会</a:t>
                </a:r>
                <a:r>
                  <a:rPr lang="zh-CN" altLang="en-US"/>
                  <a:t>   </a:t>
                </a:r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3662" y="2331"/>
              <a:ext cx="4156" cy="5484"/>
              <a:chOff x="3662" y="2331"/>
              <a:chExt cx="4156" cy="5484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62" y="2331"/>
                <a:ext cx="3722" cy="4904"/>
              </a:xfrm>
              <a:prstGeom prst="rect">
                <a:avLst/>
              </a:prstGeom>
            </p:spPr>
          </p:pic>
          <p:sp>
            <p:nvSpPr>
              <p:cNvPr id="7" name="文本框 6"/>
              <p:cNvSpPr txBox="1"/>
              <p:nvPr/>
            </p:nvSpPr>
            <p:spPr>
              <a:xfrm>
                <a:off x="4220" y="7235"/>
                <a:ext cx="3598" cy="5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/>
                  <a:t>1971</a:t>
                </a:r>
                <a:r>
                  <a:rPr lang="zh-CN" altLang="en-US"/>
                  <a:t>年：盛田昭夫   </a:t>
                </a:r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7384" y="2332"/>
              <a:ext cx="4155" cy="5504"/>
              <a:chOff x="7384" y="2332"/>
              <a:chExt cx="4155" cy="5504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84" y="2332"/>
                <a:ext cx="3721" cy="4903"/>
              </a:xfrm>
              <a:prstGeom prst="rect">
                <a:avLst/>
              </a:prstGeom>
            </p:spPr>
          </p:pic>
          <p:sp>
            <p:nvSpPr>
              <p:cNvPr id="9" name="文本框 8"/>
              <p:cNvSpPr txBox="1"/>
              <p:nvPr/>
            </p:nvSpPr>
            <p:spPr>
              <a:xfrm>
                <a:off x="7819" y="7256"/>
                <a:ext cx="3721" cy="5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>
                    <a:sym typeface="+mn-ea"/>
                  </a:rPr>
                  <a:t>1981：</a:t>
                </a:r>
                <a:r>
                  <a:rPr lang="zh-CN" altLang="en-US"/>
                  <a:t>日本的工业   </a:t>
                </a:r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10859" y="2310"/>
              <a:ext cx="3618" cy="5526"/>
              <a:chOff x="10859" y="2310"/>
              <a:chExt cx="3618" cy="5526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59" y="2310"/>
                <a:ext cx="3618" cy="4925"/>
              </a:xfrm>
              <a:prstGeom prst="rect">
                <a:avLst/>
              </a:prstGeom>
            </p:spPr>
          </p:pic>
          <p:sp>
            <p:nvSpPr>
              <p:cNvPr id="11" name="文本框 10"/>
              <p:cNvSpPr txBox="1"/>
              <p:nvPr/>
            </p:nvSpPr>
            <p:spPr>
              <a:xfrm>
                <a:off x="11154" y="7256"/>
                <a:ext cx="3323" cy="5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>
                    <a:sym typeface="+mn-ea"/>
                  </a:rPr>
                  <a:t>1987：</a:t>
                </a:r>
                <a:r>
                  <a:rPr lang="zh-CN" altLang="en-US"/>
                  <a:t>美日贸易战    </a:t>
                </a:r>
                <a:endParaRPr lang="zh-CN" altLang="en-US"/>
              </a:p>
            </p:txBody>
          </p:sp>
        </p:grpSp>
      </p:grpSp>
      <p:sp>
        <p:nvSpPr>
          <p:cNvPr id="12" name="矩形 11"/>
          <p:cNvSpPr/>
          <p:nvPr/>
        </p:nvSpPr>
        <p:spPr>
          <a:xfrm>
            <a:off x="2293266" y="1343335"/>
            <a:ext cx="4899098" cy="76944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</a:t>
            </a:r>
            <a:r>
              <a:rPr lang="zh-CN" alt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世纪</a:t>
            </a:r>
            <a:r>
              <a:rPr lang="en-US" altLang="zh-CN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70</a:t>
            </a:r>
            <a:r>
              <a:rPr lang="zh-CN" alt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、</a:t>
            </a:r>
            <a:r>
              <a:rPr lang="en-US" altLang="zh-CN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80</a:t>
            </a:r>
            <a:r>
              <a:rPr lang="zh-CN" alt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年代</a:t>
            </a:r>
            <a:endParaRPr lang="zh-CN" alt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412"/>
          <p:cNvGrpSpPr/>
          <p:nvPr/>
        </p:nvGrpSpPr>
        <p:grpSpPr bwMode="auto">
          <a:xfrm>
            <a:off x="5314971" y="1966841"/>
            <a:ext cx="2506662" cy="3665538"/>
            <a:chOff x="3953" y="986"/>
            <a:chExt cx="1579" cy="2309"/>
          </a:xfrm>
        </p:grpSpPr>
        <p:pic>
          <p:nvPicPr>
            <p:cNvPr id="14382" name="图片 -2147482621" descr="10e6ce50ee8.jpg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3953" y="986"/>
              <a:ext cx="1579" cy="2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83" name="文本框 9"/>
            <p:cNvSpPr txBox="1">
              <a:spLocks noChangeArrowheads="1"/>
            </p:cNvSpPr>
            <p:nvPr/>
          </p:nvSpPr>
          <p:spPr bwMode="auto">
            <a:xfrm>
              <a:off x="4065" y="3063"/>
              <a:ext cx="1467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b="1">
                  <a:solidFill>
                    <a:srgbClr val="1D41D5"/>
                  </a:solidFill>
                </a:rPr>
                <a:t>1987</a:t>
              </a:r>
              <a:r>
                <a:rPr lang="zh-CN" altLang="en-US" b="1">
                  <a:solidFill>
                    <a:srgbClr val="1D41D5"/>
                  </a:solidFill>
                </a:rPr>
                <a:t>年：美日贸易战</a:t>
              </a:r>
              <a:endParaRPr lang="zh-CN" altLang="en-US" b="1">
                <a:solidFill>
                  <a:srgbClr val="1D41D5"/>
                </a:solidFill>
              </a:endParaRPr>
            </a:p>
          </p:txBody>
        </p:sp>
      </p:grpSp>
      <p:grpSp>
        <p:nvGrpSpPr>
          <p:cNvPr id="3" name="组合 15411"/>
          <p:cNvGrpSpPr/>
          <p:nvPr/>
        </p:nvGrpSpPr>
        <p:grpSpPr bwMode="auto">
          <a:xfrm>
            <a:off x="1502955" y="1966841"/>
            <a:ext cx="2795588" cy="3913188"/>
            <a:chOff x="68" y="986"/>
            <a:chExt cx="1761" cy="2465"/>
          </a:xfrm>
        </p:grpSpPr>
        <p:pic>
          <p:nvPicPr>
            <p:cNvPr id="14380" name="图片 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3" y="986"/>
              <a:ext cx="1678" cy="2077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81" name="文本框 12"/>
            <p:cNvSpPr txBox="1">
              <a:spLocks noChangeArrowheads="1"/>
            </p:cNvSpPr>
            <p:nvPr/>
          </p:nvSpPr>
          <p:spPr bwMode="auto">
            <a:xfrm>
              <a:off x="68" y="3022"/>
              <a:ext cx="1761" cy="42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b="1" dirty="0">
                  <a:solidFill>
                    <a:srgbClr val="1D41D5"/>
                  </a:solidFill>
                </a:rPr>
                <a:t>1945</a:t>
              </a:r>
              <a:r>
                <a:rPr lang="zh-CN" altLang="en-US" b="1" dirty="0">
                  <a:solidFill>
                    <a:srgbClr val="1D41D5"/>
                  </a:solidFill>
                </a:rPr>
                <a:t>年：《时代周刊》醒目的标题：</a:t>
              </a:r>
              <a:r>
                <a:rPr lang="zh-CN" altLang="en-US" sz="2000" b="1" dirty="0">
                  <a:solidFill>
                    <a:srgbClr val="E21462"/>
                  </a:solidFill>
                </a:rPr>
                <a:t>没落</a:t>
              </a:r>
              <a:r>
                <a:rPr lang="zh-CN" altLang="en-US" b="1" dirty="0">
                  <a:solidFill>
                    <a:srgbClr val="1D41D5"/>
                  </a:solidFill>
                </a:rPr>
                <a:t>的日本。</a:t>
              </a:r>
              <a:endParaRPr lang="zh-CN" altLang="en-US" b="1" dirty="0">
                <a:solidFill>
                  <a:srgbClr val="1D41D5"/>
                </a:solidFill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078865" y="977971"/>
            <a:ext cx="349313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40</a:t>
            </a:r>
            <a:r>
              <a:rPr lang="zh-CN" altLang="en-US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年代的日本形象</a:t>
            </a:r>
            <a:endParaRPr lang="zh-CN" altLang="en-US" sz="32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4821735" y="977971"/>
            <a:ext cx="349313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80</a:t>
            </a:r>
            <a:r>
              <a:rPr lang="zh-CN" altLang="en-US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年代的日本形象</a:t>
            </a:r>
            <a:endParaRPr lang="zh-CN" altLang="en-US" sz="32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美国的新烦恼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9478" name="文本框 34853"/>
          <p:cNvSpPr txBox="1">
            <a:spLocks noChangeArrowheads="1"/>
          </p:cNvSpPr>
          <p:nvPr/>
        </p:nvSpPr>
        <p:spPr bwMode="auto">
          <a:xfrm>
            <a:off x="395710" y="1442605"/>
            <a:ext cx="8291090" cy="403693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   烦恼</a:t>
            </a: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1951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1970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世界工业产值比较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Clr>
                <a:schemeClr val="bg1"/>
              </a:buClr>
            </a:pP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Clr>
                <a:schemeClr val="bg1"/>
              </a:buClr>
            </a:pP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Clr>
                <a:schemeClr val="bg1"/>
              </a:buClr>
            </a:pP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Clr>
                <a:schemeClr val="bg1"/>
              </a:buClr>
            </a:pP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Clr>
                <a:schemeClr val="bg1"/>
              </a:buClr>
            </a:pP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Clr>
                <a:schemeClr val="bg1"/>
              </a:buClr>
            </a:pP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Clr>
                <a:schemeClr val="bg1"/>
              </a:buClr>
            </a:pP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1400" b="1" dirty="0">
                <a:latin typeface="+mn-ea"/>
                <a:ea typeface="+mn-ea"/>
              </a:rPr>
              <a:t>图一：</a:t>
            </a:r>
            <a:r>
              <a:rPr lang="en-US" altLang="zh-CN" sz="1400" b="1" dirty="0">
                <a:latin typeface="+mn-ea"/>
                <a:ea typeface="+mn-ea"/>
              </a:rPr>
              <a:t>1951</a:t>
            </a:r>
            <a:r>
              <a:rPr lang="zh-CN" altLang="en-US" sz="1400" b="1" dirty="0">
                <a:latin typeface="+mn-ea"/>
                <a:ea typeface="+mn-ea"/>
              </a:rPr>
              <a:t>年的世界工业生产                图二：</a:t>
            </a:r>
            <a:r>
              <a:rPr lang="en-US" altLang="zh-CN" sz="1400" b="1" dirty="0">
                <a:latin typeface="+mn-ea"/>
                <a:ea typeface="+mn-ea"/>
              </a:rPr>
              <a:t>1970</a:t>
            </a:r>
            <a:r>
              <a:rPr lang="zh-CN" altLang="en-US" sz="1400" b="1" dirty="0">
                <a:latin typeface="+mn-ea"/>
                <a:ea typeface="+mn-ea"/>
              </a:rPr>
              <a:t>年的世界工业生产 </a:t>
            </a:r>
            <a:endParaRPr lang="zh-CN" altLang="en-US" b="1" dirty="0">
              <a:latin typeface="+mn-ea"/>
              <a:ea typeface="+mn-ea"/>
            </a:endParaRPr>
          </a:p>
          <a:p>
            <a:pPr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   烦恼</a:t>
            </a: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1972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年日本外相大平正芳在记者招待会上说：“日本跟着美国脚步走的时代已经过去了。”同时，日本在日美同盟前提下展开所谓的“多边自主外交”。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9479" name="文本框 34856"/>
          <p:cNvSpPr txBox="1">
            <a:spLocks noChangeArrowheads="1"/>
          </p:cNvSpPr>
          <p:nvPr/>
        </p:nvSpPr>
        <p:spPr bwMode="auto">
          <a:xfrm>
            <a:off x="395710" y="5591436"/>
            <a:ext cx="8291090" cy="8604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None/>
              <a:defRPr sz="2000">
                <a:solidFill>
                  <a:schemeClr val="accent6"/>
                </a:solidFill>
                <a:latin typeface="+mn-ea"/>
                <a:ea typeface="+mn-ea"/>
              </a:defRPr>
            </a:lvl1pPr>
          </a:lstStyle>
          <a:p>
            <a:r>
              <a:rPr lang="en-US" altLang="zh-CN" b="1" dirty="0"/>
              <a:t>   1.</a:t>
            </a:r>
            <a:r>
              <a:rPr lang="zh-CN" altLang="en-US" b="1" dirty="0"/>
              <a:t>日本成为经济大国，资本主义世界形成美日西欧三足鼎立的局面；</a:t>
            </a:r>
            <a:endParaRPr lang="zh-CN" altLang="en-US" b="1" dirty="0"/>
          </a:p>
          <a:p>
            <a:r>
              <a:rPr lang="zh-CN" altLang="en-US" b="1" dirty="0"/>
              <a:t>   </a:t>
            </a:r>
            <a:r>
              <a:rPr lang="en-US" altLang="zh-CN" b="1" dirty="0"/>
              <a:t>2.</a:t>
            </a:r>
            <a:r>
              <a:rPr lang="zh-CN" altLang="en-US" b="1" dirty="0"/>
              <a:t>日本开始奉行以日美关系为轴心的全方位外交。</a:t>
            </a:r>
            <a:endParaRPr lang="en-US" altLang="zh-CN" b="1" dirty="0"/>
          </a:p>
        </p:txBody>
      </p:sp>
      <p:pic>
        <p:nvPicPr>
          <p:cNvPr id="3" name="图片 -2147482612" descr="学科网(www.zxxk.com)--国内最大的教育资源门户，提供试卷、教案、课件、论文、素材及各类教学资源下载，还有大量而丰富的教学相关资讯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5429" y="1915771"/>
            <a:ext cx="2838664" cy="1891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-2147482611" descr="学科网(www.zxxk.com)--国内最大的教育资源门户，提供试卷、教案、课件、论文、素材及各类教学资源下载，还有大量而丰富的教学相关资讯！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250" y="1895483"/>
            <a:ext cx="2944321" cy="18916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4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 bwMode="auto">
          <a:xfrm>
            <a:off x="828675" y="1386840"/>
            <a:ext cx="1896745" cy="2641897"/>
            <a:chOff x="-7" y="985"/>
            <a:chExt cx="1473" cy="1664"/>
          </a:xfrm>
        </p:grpSpPr>
        <p:pic>
          <p:nvPicPr>
            <p:cNvPr id="6175" name="Picture 5" descr="4f0fd9f9d72a60592fa6f25e2b34349b033bba3b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21" y="985"/>
              <a:ext cx="1416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6" name="Rectangle 6"/>
            <p:cNvSpPr>
              <a:spLocks noChangeArrowheads="1"/>
            </p:cNvSpPr>
            <p:nvPr/>
          </p:nvSpPr>
          <p:spPr bwMode="auto">
            <a:xfrm>
              <a:off x="-7" y="2437"/>
              <a:ext cx="147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600" b="1">
                  <a:solidFill>
                    <a:schemeClr val="accent6"/>
                  </a:solidFill>
                </a:rPr>
                <a:t>1945</a:t>
              </a:r>
              <a:r>
                <a:rPr lang="zh-CN" altLang="en-US" sz="1600" b="1">
                  <a:solidFill>
                    <a:schemeClr val="accent6"/>
                  </a:solidFill>
                </a:rPr>
                <a:t>年：杜鲁门</a:t>
              </a:r>
              <a:r>
                <a:rPr lang="zh-CN" altLang="en-US" sz="1600" b="1"/>
                <a:t> </a:t>
              </a:r>
              <a:endParaRPr lang="zh-CN" altLang="en-US" sz="1600" b="1"/>
            </a:p>
          </p:txBody>
        </p:sp>
      </p:grpSp>
      <p:grpSp>
        <p:nvGrpSpPr>
          <p:cNvPr id="4" name="Group 15"/>
          <p:cNvGrpSpPr/>
          <p:nvPr/>
        </p:nvGrpSpPr>
        <p:grpSpPr bwMode="auto">
          <a:xfrm>
            <a:off x="3660140" y="1386840"/>
            <a:ext cx="2046605" cy="2605680"/>
            <a:chOff x="2245" y="967"/>
            <a:chExt cx="1314" cy="1641"/>
          </a:xfrm>
        </p:grpSpPr>
        <p:pic>
          <p:nvPicPr>
            <p:cNvPr id="6171" name="Picture 13" descr="1455b319ebc4b745f415a452ccfc1e178b8215f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69" y="967"/>
              <a:ext cx="1113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2" name="Rectangle 14"/>
            <p:cNvSpPr>
              <a:spLocks noChangeArrowheads="1"/>
            </p:cNvSpPr>
            <p:nvPr/>
          </p:nvSpPr>
          <p:spPr bwMode="auto">
            <a:xfrm>
              <a:off x="2245" y="2396"/>
              <a:ext cx="13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600" b="1"/>
                <a:t>   </a:t>
              </a:r>
              <a:r>
                <a:rPr lang="en-US" altLang="zh-CN" sz="1600" b="1">
                  <a:solidFill>
                    <a:schemeClr val="accent6"/>
                  </a:solidFill>
                </a:rPr>
                <a:t> 1947</a:t>
              </a:r>
              <a:r>
                <a:rPr lang="zh-CN" altLang="en-US" sz="1600" b="1">
                  <a:solidFill>
                    <a:schemeClr val="accent6"/>
                  </a:solidFill>
                </a:rPr>
                <a:t>年：马歇尔</a:t>
              </a:r>
              <a:r>
                <a:rPr lang="zh-CN" altLang="en-US" sz="1600"/>
                <a:t> </a:t>
              </a:r>
              <a:endParaRPr lang="zh-CN" altLang="en-US" sz="1600"/>
            </a:p>
          </p:txBody>
        </p:sp>
      </p:grpSp>
      <p:grpSp>
        <p:nvGrpSpPr>
          <p:cNvPr id="5" name="Group 19"/>
          <p:cNvGrpSpPr/>
          <p:nvPr/>
        </p:nvGrpSpPr>
        <p:grpSpPr bwMode="auto">
          <a:xfrm>
            <a:off x="6424930" y="1386840"/>
            <a:ext cx="2175510" cy="2533946"/>
            <a:chOff x="3424" y="1012"/>
            <a:chExt cx="1314" cy="1596"/>
          </a:xfrm>
        </p:grpSpPr>
        <p:pic>
          <p:nvPicPr>
            <p:cNvPr id="6169" name="Picture 17" descr="2fadcbef76094b3683c308a9a0cc7cd98d109d2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48" y="1012"/>
              <a:ext cx="1067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0" name="Rectangle 18"/>
            <p:cNvSpPr>
              <a:spLocks noChangeArrowheads="1"/>
            </p:cNvSpPr>
            <p:nvPr/>
          </p:nvSpPr>
          <p:spPr bwMode="auto">
            <a:xfrm>
              <a:off x="3424" y="2396"/>
              <a:ext cx="13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600" b="1"/>
                <a:t>     </a:t>
              </a:r>
              <a:r>
                <a:rPr lang="en-US" altLang="zh-CN" sz="1600" b="1">
                  <a:solidFill>
                    <a:schemeClr val="accent6"/>
                  </a:solidFill>
                </a:rPr>
                <a:t>1948</a:t>
              </a:r>
              <a:r>
                <a:rPr lang="zh-CN" altLang="en-US" sz="1600" b="1">
                  <a:solidFill>
                    <a:schemeClr val="accent6"/>
                  </a:solidFill>
                </a:rPr>
                <a:t>年：杜鲁门</a:t>
              </a:r>
              <a:r>
                <a:rPr lang="zh-CN" altLang="en-US" sz="1600"/>
                <a:t> </a:t>
              </a:r>
              <a:endParaRPr lang="zh-CN" altLang="en-US" sz="1600"/>
            </a:p>
          </p:txBody>
        </p:sp>
      </p:grpSp>
      <p:grpSp>
        <p:nvGrpSpPr>
          <p:cNvPr id="7" name="Group 29"/>
          <p:cNvGrpSpPr/>
          <p:nvPr/>
        </p:nvGrpSpPr>
        <p:grpSpPr bwMode="auto">
          <a:xfrm>
            <a:off x="868680" y="4071620"/>
            <a:ext cx="1823720" cy="2545354"/>
            <a:chOff x="113" y="2659"/>
            <a:chExt cx="1089" cy="1603"/>
          </a:xfrm>
        </p:grpSpPr>
        <p:pic>
          <p:nvPicPr>
            <p:cNvPr id="6165" name="Picture 27" descr="1101500717_40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3" y="2659"/>
              <a:ext cx="1089" cy="1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6" name="Rectangle 28"/>
            <p:cNvSpPr>
              <a:spLocks noChangeArrowheads="1"/>
            </p:cNvSpPr>
            <p:nvPr/>
          </p:nvSpPr>
          <p:spPr bwMode="auto">
            <a:xfrm>
              <a:off x="113" y="4050"/>
              <a:ext cx="9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en-US" altLang="zh-CN" sz="1600" b="1" dirty="0">
                  <a:solidFill>
                    <a:schemeClr val="accent6"/>
                  </a:solidFill>
                </a:rPr>
                <a:t>1950</a:t>
              </a:r>
              <a:r>
                <a:rPr lang="zh-CN" altLang="en-US" sz="1600" b="1" dirty="0">
                  <a:solidFill>
                    <a:schemeClr val="accent6"/>
                  </a:solidFill>
                </a:rPr>
                <a:t>年：斯大林</a:t>
              </a:r>
              <a:r>
                <a:rPr lang="zh-CN" altLang="en-US" sz="1600" dirty="0"/>
                <a:t> </a:t>
              </a:r>
              <a:endParaRPr lang="zh-CN" altLang="en-US" sz="1600" dirty="0"/>
            </a:p>
          </p:txBody>
        </p:sp>
      </p:grpSp>
      <p:grpSp>
        <p:nvGrpSpPr>
          <p:cNvPr id="8" name="Group 33"/>
          <p:cNvGrpSpPr/>
          <p:nvPr/>
        </p:nvGrpSpPr>
        <p:grpSpPr bwMode="auto">
          <a:xfrm>
            <a:off x="3361690" y="4023995"/>
            <a:ext cx="2743835" cy="2578400"/>
            <a:chOff x="786" y="2614"/>
            <a:chExt cx="1801" cy="1624"/>
          </a:xfrm>
        </p:grpSpPr>
        <p:pic>
          <p:nvPicPr>
            <p:cNvPr id="6163" name="Picture 31" descr="1101510917_40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94" y="2614"/>
              <a:ext cx="1137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4" name="Rectangle 32"/>
            <p:cNvSpPr>
              <a:spLocks noChangeArrowheads="1"/>
            </p:cNvSpPr>
            <p:nvPr/>
          </p:nvSpPr>
          <p:spPr bwMode="auto">
            <a:xfrm>
              <a:off x="786" y="4026"/>
              <a:ext cx="180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en-US" altLang="zh-CN" sz="1600" b="1">
                  <a:solidFill>
                    <a:schemeClr val="accent6"/>
                  </a:solidFill>
                </a:rPr>
                <a:t>1951</a:t>
              </a:r>
              <a:r>
                <a:rPr lang="zh-CN" altLang="en-US" sz="1600" b="1">
                  <a:solidFill>
                    <a:schemeClr val="accent6"/>
                  </a:solidFill>
                </a:rPr>
                <a:t>年：克里姆林宫的铁腕</a:t>
              </a:r>
              <a:r>
                <a:rPr lang="zh-CN" altLang="en-US" sz="1600"/>
                <a:t> </a:t>
              </a:r>
              <a:endParaRPr lang="zh-CN" altLang="en-US" sz="1600"/>
            </a:p>
          </p:txBody>
        </p:sp>
      </p:grpSp>
      <p:grpSp>
        <p:nvGrpSpPr>
          <p:cNvPr id="9" name="Group 37"/>
          <p:cNvGrpSpPr/>
          <p:nvPr/>
        </p:nvGrpSpPr>
        <p:grpSpPr bwMode="auto">
          <a:xfrm>
            <a:off x="6306820" y="4023995"/>
            <a:ext cx="2527935" cy="2526304"/>
            <a:chOff x="2105" y="2614"/>
            <a:chExt cx="1476" cy="1591"/>
          </a:xfrm>
        </p:grpSpPr>
        <p:pic>
          <p:nvPicPr>
            <p:cNvPr id="6161" name="Picture 35" descr="1101530316_40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90" y="2614"/>
              <a:ext cx="103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2" name="Rectangle 36"/>
            <p:cNvSpPr>
              <a:spLocks noChangeArrowheads="1"/>
            </p:cNvSpPr>
            <p:nvPr/>
          </p:nvSpPr>
          <p:spPr bwMode="auto">
            <a:xfrm>
              <a:off x="2105" y="3993"/>
              <a:ext cx="147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en-US" altLang="zh-CN" sz="1600" b="1">
                  <a:solidFill>
                    <a:schemeClr val="accent6"/>
                  </a:solidFill>
                </a:rPr>
                <a:t>1953</a:t>
              </a:r>
              <a:r>
                <a:rPr lang="zh-CN" altLang="en-US" sz="1600" b="1">
                  <a:solidFill>
                    <a:schemeClr val="accent6"/>
                  </a:solidFill>
                </a:rPr>
                <a:t>年：独裁者斯大林</a:t>
              </a:r>
              <a:r>
                <a:rPr lang="zh-CN" altLang="en-US" sz="1600"/>
                <a:t> </a:t>
              </a:r>
              <a:endParaRPr lang="zh-CN" altLang="en-US" sz="1600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56540" y="470535"/>
            <a:ext cx="86309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20</a:t>
            </a:r>
            <a:r>
              <a:rPr lang="zh-CN" altLang="en-US" sz="4000" b="1" dirty="0">
                <a:solidFill>
                  <a:schemeClr val="accent6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世纪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40</a:t>
            </a:r>
            <a:r>
              <a:rPr lang="zh-CN" altLang="en-US" sz="4000" b="1" dirty="0">
                <a:solidFill>
                  <a:schemeClr val="accent6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、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50</a:t>
            </a:r>
            <a:r>
              <a:rPr lang="zh-CN" altLang="en-US" sz="4000" b="1" dirty="0">
                <a:solidFill>
                  <a:schemeClr val="accent6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年代</a:t>
            </a:r>
            <a:r>
              <a:rPr lang="zh-CN" altLang="zh-CN" sz="4000" b="1" dirty="0">
                <a:solidFill>
                  <a:schemeClr val="accent6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的《时代》周刊封面</a:t>
            </a:r>
            <a:endParaRPr lang="zh-CN" altLang="zh-CN" sz="4000" b="1" dirty="0">
              <a:solidFill>
                <a:schemeClr val="accent6">
                  <a:lumMod val="7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文本框 16389"/>
          <p:cNvSpPr txBox="1">
            <a:spLocks noChangeArrowheads="1"/>
          </p:cNvSpPr>
          <p:nvPr/>
        </p:nvSpPr>
        <p:spPr bwMode="auto">
          <a:xfrm>
            <a:off x="917762" y="5556560"/>
            <a:ext cx="7478395" cy="923330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 dirty="0">
                <a:solidFill>
                  <a:schemeClr val="accent6"/>
                </a:solidFill>
                <a:ea typeface="黑体" panose="02010600030101010101" pitchFamily="49" charset="-122"/>
              </a:rPr>
              <a:t>    “How  Japan  Does  It”</a:t>
            </a:r>
            <a:r>
              <a:rPr lang="zh-CN" altLang="en-US" b="1" dirty="0">
                <a:solidFill>
                  <a:schemeClr val="accent6"/>
                </a:solidFill>
                <a:ea typeface="黑体" panose="02010600030101010101" pitchFamily="49" charset="-122"/>
              </a:rPr>
              <a:t>，</a:t>
            </a:r>
            <a:endParaRPr lang="en-US" altLang="zh-CN" b="1" dirty="0">
              <a:solidFill>
                <a:schemeClr val="accent6"/>
              </a:solidFill>
              <a:ea typeface="黑体" panose="02010600030101010101" pitchFamily="49" charset="-122"/>
            </a:endParaRPr>
          </a:p>
          <a:p>
            <a:pPr eaLnBrk="1" hangingPunct="1"/>
            <a:r>
              <a:rPr lang="zh-CN" altLang="en-US" b="1" dirty="0">
                <a:solidFill>
                  <a:schemeClr val="accent6"/>
                </a:solidFill>
                <a:ea typeface="黑体" panose="02010600030101010101" pitchFamily="49" charset="-122"/>
              </a:rPr>
              <a:t>    请从以下四个视角分析日本崛起的原因，并分别指出其对后起国家提供哪些启示。</a:t>
            </a:r>
            <a:endParaRPr lang="zh-CN" altLang="en-US" b="1" dirty="0">
              <a:solidFill>
                <a:schemeClr val="accent6"/>
              </a:solidFill>
              <a:ea typeface="黑体" panose="02010600030101010101" pitchFamily="49" charset="-122"/>
            </a:endParaRPr>
          </a:p>
        </p:txBody>
      </p:sp>
      <p:grpSp>
        <p:nvGrpSpPr>
          <p:cNvPr id="2" name="组合 16393"/>
          <p:cNvGrpSpPr/>
          <p:nvPr/>
        </p:nvGrpSpPr>
        <p:grpSpPr bwMode="auto">
          <a:xfrm>
            <a:off x="2987889" y="1343819"/>
            <a:ext cx="3384550" cy="4170362"/>
            <a:chOff x="3198" y="1298"/>
            <a:chExt cx="2115" cy="2586"/>
          </a:xfrm>
        </p:grpSpPr>
        <p:pic>
          <p:nvPicPr>
            <p:cNvPr id="15367" name="图片 -2147482624" descr="98088618367adab4882ec3f38bd4b31c8601e492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3198" y="1298"/>
              <a:ext cx="2115" cy="2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8" name="文本框 8"/>
            <p:cNvSpPr txBox="1">
              <a:spLocks noChangeArrowheads="1"/>
            </p:cNvSpPr>
            <p:nvPr/>
          </p:nvSpPr>
          <p:spPr bwMode="auto">
            <a:xfrm>
              <a:off x="3198" y="3657"/>
              <a:ext cx="2086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b="1" dirty="0">
                  <a:solidFill>
                    <a:srgbClr val="1D41D5"/>
                  </a:solidFill>
                </a:rPr>
                <a:t>     1981</a:t>
              </a:r>
              <a:r>
                <a:rPr lang="zh-CN" altLang="en-US" b="1" dirty="0">
                  <a:solidFill>
                    <a:srgbClr val="1D41D5"/>
                  </a:solidFill>
                </a:rPr>
                <a:t>年：最强大的对手</a:t>
              </a:r>
              <a:endParaRPr lang="zh-CN" altLang="en-US" b="1" dirty="0">
                <a:solidFill>
                  <a:srgbClr val="1D41D5"/>
                </a:solidFill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2522752" y="299880"/>
            <a:ext cx="431482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寻找日本崛起的钥匙</a:t>
            </a:r>
            <a:endParaRPr lang="zh-CN" alt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54518"/>
            <a:ext cx="8229600" cy="796291"/>
          </a:xfrm>
          <a:ln>
            <a:miter lim="800000"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eaLnBrk="1" hangingPunct="1">
              <a:defRPr/>
            </a:pPr>
            <a:r>
              <a:rPr lang="zh-CN" altLang="en-US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视角一：将天皇请回人间</a:t>
            </a:r>
            <a:endParaRPr lang="zh-CN" altLang="en-US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388" name="文本框 4"/>
          <p:cNvSpPr txBox="1">
            <a:spLocks noChangeArrowheads="1"/>
          </p:cNvSpPr>
          <p:nvPr/>
        </p:nvSpPr>
        <p:spPr bwMode="auto">
          <a:xfrm>
            <a:off x="611725" y="4175456"/>
            <a:ext cx="7796310" cy="104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Clr>
                <a:schemeClr val="bg1"/>
              </a:buClr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   1946年1月1日，美国占领军敦促昭和天皇发表《人间宣言》，否定了天皇在现世的神圣地位；1947年5月3日，由美国主导的《日本国宪法》正式生效施行，规定天皇仅作为日本国民的精神象征存在，并明确表示主权在民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416" name="文本框 17415"/>
          <p:cNvSpPr txBox="1">
            <a:spLocks noChangeArrowheads="1"/>
          </p:cNvSpPr>
          <p:nvPr/>
        </p:nvSpPr>
        <p:spPr bwMode="auto">
          <a:xfrm>
            <a:off x="465711" y="5616052"/>
            <a:ext cx="2663825" cy="400110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chemeClr val="accent6"/>
                </a:solidFill>
                <a:ea typeface="黑体" panose="02010600030101010101" pitchFamily="49" charset="-122"/>
              </a:rPr>
              <a:t>日本的民主化改造</a:t>
            </a:r>
            <a:endParaRPr lang="zh-CN" altLang="en-US" sz="2000" b="1" dirty="0">
              <a:solidFill>
                <a:schemeClr val="accent6"/>
              </a:solidFill>
              <a:ea typeface="黑体" panose="02010600030101010101" pitchFamily="49" charset="-122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4306570" y="5468031"/>
            <a:ext cx="4380230" cy="70675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2400" b="1">
                <a:solidFill>
                  <a:schemeClr val="accent6"/>
                </a:solidFill>
                <a:ea typeface="黑体" panose="02010600030101010101" pitchFamily="49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去除封建化残余，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建立适应现代社会发展的政治制度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3239391" y="5573220"/>
            <a:ext cx="977900" cy="485775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noProof="1"/>
          </a:p>
        </p:txBody>
      </p:sp>
      <p:pic>
        <p:nvPicPr>
          <p:cNvPr id="4103" name="内容占位符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92384" y="1995620"/>
            <a:ext cx="2695332" cy="197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图片 5"/>
          <p:cNvPicPr>
            <a:picLocks noChangeAspect="1" noChangeArrowheads="1"/>
          </p:cNvPicPr>
          <p:nvPr/>
        </p:nvPicPr>
        <p:blipFill>
          <a:blip r:embed="rId2" cstate="hqprint"/>
          <a:srcRect r="-2471"/>
          <a:stretch>
            <a:fillRect/>
          </a:stretch>
        </p:blipFill>
        <p:spPr bwMode="auto">
          <a:xfrm>
            <a:off x="4856286" y="1995620"/>
            <a:ext cx="2609446" cy="197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196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 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3467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 bldLvl="0" animBg="1"/>
      <p:bldP spid="3" grpId="0" bldLvl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标题 147457"/>
          <p:cNvSpPr>
            <a:spLocks noGrp="1" noRot="1"/>
          </p:cNvSpPr>
          <p:nvPr>
            <p:ph type="title"/>
          </p:nvPr>
        </p:nvSpPr>
        <p:spPr>
          <a:ln>
            <a:miter lim="800000"/>
          </a:ln>
        </p:spPr>
        <p:txBody>
          <a:bodyPr/>
          <a:lstStyle/>
          <a:p>
            <a:pPr eaLnBrk="1" hangingPunct="1">
              <a:defRPr/>
            </a:pPr>
            <a:r>
              <a:rPr lang="zh-CN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视角二：两次战争，两次机遇</a:t>
            </a:r>
            <a:endParaRPr lang="zh-CN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7411" name="图片 2" descr="zjbk156858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0504" y="1417638"/>
            <a:ext cx="180274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图片 3" descr="20060527145641434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0758" y="1417638"/>
            <a:ext cx="1802740" cy="219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文本框 17415"/>
          <p:cNvSpPr txBox="1">
            <a:spLocks noChangeArrowheads="1"/>
          </p:cNvSpPr>
          <p:nvPr/>
        </p:nvSpPr>
        <p:spPr bwMode="auto">
          <a:xfrm>
            <a:off x="587561" y="5953692"/>
            <a:ext cx="3243263" cy="400110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2400" b="1">
                <a:solidFill>
                  <a:schemeClr val="accent6"/>
                </a:solidFill>
                <a:ea typeface="黑体" panose="02010600030101010101" pitchFamily="49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algn="ctr"/>
            <a:r>
              <a:rPr lang="zh-CN" altLang="en-US" sz="2000" dirty="0"/>
              <a:t>两次战争接受军事订货</a:t>
            </a:r>
            <a:endParaRPr lang="zh-CN" altLang="en-US" sz="2000" dirty="0"/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137150" y="5949175"/>
            <a:ext cx="3549650" cy="398780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2400" b="1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algn="ctr"/>
            <a:r>
              <a:rPr lang="zh-CN" altLang="en-US" sz="2000" dirty="0"/>
              <a:t>充分利用有利的国际形势</a:t>
            </a:r>
            <a:endParaRPr lang="zh-CN" altLang="en-US" sz="2000" dirty="0"/>
          </a:p>
        </p:txBody>
      </p:sp>
      <p:sp>
        <p:nvSpPr>
          <p:cNvPr id="4" name="右箭头 3"/>
          <p:cNvSpPr/>
          <p:nvPr/>
        </p:nvSpPr>
        <p:spPr>
          <a:xfrm>
            <a:off x="3994243" y="5910860"/>
            <a:ext cx="979488" cy="485775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000" noProof="1"/>
          </a:p>
        </p:txBody>
      </p:sp>
      <p:graphicFrame>
        <p:nvGraphicFramePr>
          <p:cNvPr id="4129" name="表格 4128"/>
          <p:cNvGraphicFramePr/>
          <p:nvPr/>
        </p:nvGraphicFramePr>
        <p:xfrm>
          <a:off x="1333500" y="3212985"/>
          <a:ext cx="6477000" cy="2400300"/>
        </p:xfrm>
        <a:graphic>
          <a:graphicData uri="http://schemas.openxmlformats.org/drawingml/2006/table">
            <a:tbl>
              <a:tblPr/>
              <a:tblGrid>
                <a:gridCol w="2159000"/>
                <a:gridCol w="2159000"/>
                <a:gridCol w="2159000"/>
              </a:tblGrid>
              <a:tr h="47942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zh-CN" altLang="en-US" sz="16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年份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“</a:t>
                      </a:r>
                      <a:r>
                        <a:rPr lang="zh-CN" altLang="en-US" sz="16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特需订货”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zh-CN" altLang="en-US" sz="16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占出口比重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8133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1950</a:t>
                      </a:r>
                      <a:r>
                        <a:rPr lang="zh-CN" altLang="en-US" sz="16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年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1.49</a:t>
                      </a:r>
                      <a:r>
                        <a:rPr lang="zh-CN" altLang="en-US" sz="16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亿美元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120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18.7%</a:t>
                      </a:r>
                      <a:endParaRPr lang="en-US" altLang="zh-CN" sz="1600" b="1" kern="120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942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1953</a:t>
                      </a:r>
                      <a:r>
                        <a:rPr lang="zh-CN" altLang="en-US" sz="16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年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8.09</a:t>
                      </a:r>
                      <a:r>
                        <a:rPr lang="zh-CN" altLang="en-US" sz="16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亿美元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62.7%</a:t>
                      </a:r>
                      <a:endParaRPr lang="en-US" altLang="zh-CN" sz="1600" b="1" kern="1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8069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1965</a:t>
                      </a:r>
                      <a:r>
                        <a:rPr lang="zh-CN" altLang="en-US" sz="16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年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3.2</a:t>
                      </a:r>
                      <a:r>
                        <a:rPr lang="zh-CN" altLang="en-US" sz="16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亿美元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3.8%</a:t>
                      </a:r>
                      <a:endParaRPr lang="en-US" altLang="zh-CN" sz="1600" b="1" kern="1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942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1968</a:t>
                      </a:r>
                      <a:r>
                        <a:rPr lang="zh-CN" altLang="en-US" sz="16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年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5.86</a:t>
                      </a:r>
                      <a:r>
                        <a:rPr lang="zh-CN" altLang="en-US" sz="16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亿美元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4.5%</a:t>
                      </a:r>
                      <a:endParaRPr lang="en-US" altLang="zh-CN" sz="1600" b="1" kern="1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 bldLvl="0" animBg="1"/>
      <p:bldP spid="2" grpId="0" bldLvl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文本框 8"/>
          <p:cNvSpPr txBox="1">
            <a:spLocks noChangeArrowheads="1"/>
          </p:cNvSpPr>
          <p:nvPr/>
        </p:nvSpPr>
        <p:spPr bwMode="auto">
          <a:xfrm>
            <a:off x="683730" y="1700880"/>
            <a:ext cx="7776540" cy="2935868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Clr>
                <a:schemeClr val="bg1"/>
              </a:buClr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   细节一：二战后，日本政府教育经费支出在国民收人中的比重逐步上升。20世纪五六十年代为5%，20世纪70年代为6%〜7% ,1980年达到7. 2%。日本教育经费占整个政府预算的</a:t>
            </a: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25%,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居世界首位。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buClr>
                <a:schemeClr val="bg1"/>
              </a:buClr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   细节二：从1961/1962年度到1972/1973年度国家对科学研究和技术试验设计工作拨款总额由593亿日元增加到3740亿日元，增长了约六倍；喊出了“一号机引进，二号机国产，三号机出口。”的口号。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buClr>
                <a:schemeClr val="bg1"/>
              </a:buClr>
            </a:pP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7458" name="标题 147457"/>
          <p:cNvSpPr>
            <a:spLocks noGrp="1" noRot="1"/>
          </p:cNvSpPr>
          <p:nvPr/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视角三：两个细节</a:t>
            </a:r>
            <a:endParaRPr lang="zh-CN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416" name="文本框 17415"/>
          <p:cNvSpPr txBox="1">
            <a:spLocks noChangeArrowheads="1"/>
          </p:cNvSpPr>
          <p:nvPr/>
        </p:nvSpPr>
        <p:spPr bwMode="auto">
          <a:xfrm>
            <a:off x="1090276" y="5134623"/>
            <a:ext cx="2325687" cy="400110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2400" b="1">
                <a:solidFill>
                  <a:schemeClr val="accent6"/>
                </a:solidFill>
                <a:ea typeface="黑体" panose="02010600030101010101" pitchFamily="49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algn="ctr"/>
            <a:r>
              <a:rPr lang="zh-CN" altLang="en-US" sz="2000" dirty="0"/>
              <a:t>重视科技与教育</a:t>
            </a:r>
            <a:endParaRPr lang="zh-CN" altLang="en-US" sz="2000" dirty="0"/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4932025" y="5091791"/>
            <a:ext cx="3267075" cy="400110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2400" b="1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algn="ctr"/>
            <a:r>
              <a:rPr lang="zh-CN" altLang="en-US" sz="2000" dirty="0"/>
              <a:t>大力发展科技、教育</a:t>
            </a:r>
            <a:endParaRPr lang="zh-CN" altLang="en-US" sz="2000" dirty="0"/>
          </a:p>
        </p:txBody>
      </p:sp>
      <p:sp>
        <p:nvSpPr>
          <p:cNvPr id="4" name="右箭头 3"/>
          <p:cNvSpPr/>
          <p:nvPr/>
        </p:nvSpPr>
        <p:spPr>
          <a:xfrm>
            <a:off x="3684250" y="5091791"/>
            <a:ext cx="979488" cy="485775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000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 bldLvl="0" animBg="1"/>
      <p:bldP spid="3" grpId="0" bldLvl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026" name="表格 85025"/>
          <p:cNvGraphicFramePr/>
          <p:nvPr/>
        </p:nvGraphicFramePr>
        <p:xfrm>
          <a:off x="647727" y="1740692"/>
          <a:ext cx="7848545" cy="2968625"/>
        </p:xfrm>
        <a:graphic>
          <a:graphicData uri="http://schemas.openxmlformats.org/drawingml/2006/table">
            <a:tbl>
              <a:tblPr/>
              <a:tblGrid>
                <a:gridCol w="2198642"/>
                <a:gridCol w="2870285"/>
                <a:gridCol w="2779618"/>
              </a:tblGrid>
              <a:tr h="499217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§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5000"/>
                        <a:buFont typeface="Wingdings" panose="05000000000000000000" pitchFamily="2" charset="2"/>
                        <a:buChar char="Ø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buChar char="¡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anose="05000000000000000000" pitchFamily="2" charset="2"/>
                        <a:buChar char="Ø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 2" panose="05020102010507070707" pitchFamily="18" charset="2"/>
                        <a:buChar char="¡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时间 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7" marR="91437" marT="45730" marB="45730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§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5000"/>
                        <a:buFont typeface="Wingdings" panose="05000000000000000000" pitchFamily="2" charset="2"/>
                        <a:buChar char="Ø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buChar char="¡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anose="05000000000000000000" pitchFamily="2" charset="2"/>
                        <a:buChar char="Ø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 2" panose="05020102010507070707" pitchFamily="18" charset="2"/>
                        <a:buChar char="¡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战略计划 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7" marR="91437" marT="45730" marB="4573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§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5000"/>
                        <a:buFont typeface="Wingdings" panose="05000000000000000000" pitchFamily="2" charset="2"/>
                        <a:buChar char="Ø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buChar char="¡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anose="05000000000000000000" pitchFamily="2" charset="2"/>
                        <a:buChar char="Ø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 2" panose="05020102010507070707" pitchFamily="18" charset="2"/>
                        <a:buChar char="¡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评价 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7" marR="91437" marT="45730" marB="4573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136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§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5000"/>
                        <a:buFont typeface="Wingdings" panose="05000000000000000000" pitchFamily="2" charset="2"/>
                        <a:buChar char="Ø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buChar char="¡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anose="05000000000000000000" pitchFamily="2" charset="2"/>
                        <a:buChar char="Ø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 2" panose="05020102010507070707" pitchFamily="18" charset="2"/>
                        <a:buChar char="¡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1956——1960</a:t>
                      </a:r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年 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7" marR="91437" marT="45730" marB="45730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§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5000"/>
                        <a:buFont typeface="Wingdings" panose="05000000000000000000" pitchFamily="2" charset="2"/>
                        <a:buChar char="Ø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buChar char="¡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anose="05000000000000000000" pitchFamily="2" charset="2"/>
                        <a:buChar char="Ø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 2" panose="05020102010507070707" pitchFamily="18" charset="2"/>
                        <a:buChar char="¡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经济自立五年计划</a:t>
                      </a:r>
                      <a:r>
                        <a:rPr lang="en-US" altLang="zh-CN" sz="2000" b="1" kern="120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 </a:t>
                      </a:r>
                      <a:endParaRPr lang="zh-CN" altLang="en-US" sz="2000" b="1" kern="120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7" marR="91437" marT="45730" marB="4573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§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5000"/>
                        <a:buFont typeface="Wingdings" panose="05000000000000000000" pitchFamily="2" charset="2"/>
                        <a:buChar char="Ø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buChar char="¡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anose="05000000000000000000" pitchFamily="2" charset="2"/>
                        <a:buChar char="Ø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 2" panose="05020102010507070707" pitchFamily="18" charset="2"/>
                        <a:buChar char="¡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  <a:sym typeface="+mn-ea"/>
                        </a:rPr>
                        <a:t>“</a:t>
                      </a:r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  <a:sym typeface="+mn-ea"/>
                        </a:rPr>
                        <a:t>神武景气”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  <a:sym typeface="+mn-ea"/>
                      </a:endParaRPr>
                    </a:p>
                  </a:txBody>
                  <a:tcPr marL="91437" marR="91437" marT="45730" marB="4573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136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§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5000"/>
                        <a:buFont typeface="Wingdings" panose="05000000000000000000" pitchFamily="2" charset="2"/>
                        <a:buChar char="Ø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buChar char="¡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anose="05000000000000000000" pitchFamily="2" charset="2"/>
                        <a:buChar char="Ø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 2" panose="05020102010507070707" pitchFamily="18" charset="2"/>
                        <a:buChar char="¡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1958——1962</a:t>
                      </a:r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年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7" marR="91437" marT="45730" marB="45730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§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5000"/>
                        <a:buFont typeface="Wingdings" panose="05000000000000000000" pitchFamily="2" charset="2"/>
                        <a:buChar char="Ø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buChar char="¡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anose="05000000000000000000" pitchFamily="2" charset="2"/>
                        <a:buChar char="Ø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 2" panose="05020102010507070707" pitchFamily="18" charset="2"/>
                        <a:buChar char="¡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新长期经济计划</a:t>
                      </a:r>
                      <a:r>
                        <a:rPr lang="en-US" altLang="zh-CN" sz="2000" b="1" kern="120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 </a:t>
                      </a:r>
                      <a:endParaRPr lang="zh-CN" altLang="en-US" sz="2000" b="1" kern="120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7" marR="91437" marT="45730" marB="4573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§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5000"/>
                        <a:buFont typeface="Wingdings" panose="05000000000000000000" pitchFamily="2" charset="2"/>
                        <a:buChar char="Ø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buChar char="¡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anose="05000000000000000000" pitchFamily="2" charset="2"/>
                        <a:buChar char="Ø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 2" panose="05020102010507070707" pitchFamily="18" charset="2"/>
                        <a:buChar char="¡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  <a:sym typeface="+mn-ea"/>
                        </a:rPr>
                        <a:t>“</a:t>
                      </a:r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  <a:sym typeface="+mn-ea"/>
                        </a:rPr>
                        <a:t>岩户景气</a:t>
                      </a:r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  <a:sym typeface="+mn-ea"/>
                        </a:rPr>
                        <a:t>”</a:t>
                      </a:r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 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7" marR="91437" marT="45730" marB="4573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136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§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5000"/>
                        <a:buFont typeface="Wingdings" panose="05000000000000000000" pitchFamily="2" charset="2"/>
                        <a:buChar char="Ø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buChar char="¡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anose="05000000000000000000" pitchFamily="2" charset="2"/>
                        <a:buChar char="Ø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 2" panose="05020102010507070707" pitchFamily="18" charset="2"/>
                        <a:buChar char="¡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1960——1970</a:t>
                      </a:r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年 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7" marR="91437" marT="45730" marB="45730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§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5000"/>
                        <a:buFont typeface="Wingdings" panose="05000000000000000000" pitchFamily="2" charset="2"/>
                        <a:buChar char="Ø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buChar char="¡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anose="05000000000000000000" pitchFamily="2" charset="2"/>
                        <a:buChar char="Ø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 2" panose="05020102010507070707" pitchFamily="18" charset="2"/>
                        <a:buChar char="¡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国民收入倍增计划</a:t>
                      </a:r>
                      <a:r>
                        <a:rPr lang="en-US" altLang="zh-CN" sz="2000" b="1" kern="120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 </a:t>
                      </a:r>
                      <a:endParaRPr lang="zh-CN" altLang="en-US" sz="2000" b="1" kern="120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7" marR="91437" marT="45730" marB="4573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buChar char="§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5000"/>
                        <a:buFont typeface="Wingdings" panose="05000000000000000000" pitchFamily="2" charset="2"/>
                        <a:buChar char="Ø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buChar char="¡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anose="05000000000000000000" pitchFamily="2" charset="2"/>
                        <a:buChar char="Ø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 2" panose="05020102010507070707" pitchFamily="18" charset="2"/>
                        <a:buChar char="¡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rtl="0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“</a:t>
                      </a:r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伊奘诺景气</a:t>
                      </a:r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”</a:t>
                      </a:r>
                      <a:endParaRPr lang="en-US" altLang="zh-CN" sz="2000" b="1" kern="1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7" marR="91437" marT="45730" marB="4573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7458" name="标题 147457"/>
          <p:cNvSpPr>
            <a:spLocks noGrp="1" noRot="1"/>
          </p:cNvSpPr>
          <p:nvPr/>
        </p:nvSpPr>
        <p:spPr>
          <a:xfrm>
            <a:off x="457200" y="274634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视角四：三个计划，三次景气</a:t>
            </a:r>
            <a:endParaRPr lang="zh-CN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480" name="文本框 17415"/>
          <p:cNvSpPr txBox="1">
            <a:spLocks noChangeArrowheads="1"/>
          </p:cNvSpPr>
          <p:nvPr/>
        </p:nvSpPr>
        <p:spPr bwMode="auto">
          <a:xfrm>
            <a:off x="280882" y="5291253"/>
            <a:ext cx="3787775" cy="707886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2400" b="1">
                <a:solidFill>
                  <a:schemeClr val="accent6"/>
                </a:solidFill>
                <a:ea typeface="黑体" panose="02010600030101010101" pitchFamily="49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algn="ctr"/>
            <a:r>
              <a:rPr lang="zh-CN" altLang="en-US" sz="2000" dirty="0"/>
              <a:t>制定经济计划，</a:t>
            </a:r>
            <a:endParaRPr lang="en-US" altLang="zh-CN" sz="2000" dirty="0"/>
          </a:p>
          <a:p>
            <a:pPr algn="ctr"/>
            <a:r>
              <a:rPr lang="zh-CN" altLang="en-US" sz="2000" dirty="0"/>
              <a:t>利用国家政权大力推动经济发展</a:t>
            </a:r>
            <a:endParaRPr lang="zh-CN" altLang="en-US" sz="2000" dirty="0"/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5364055" y="5445140"/>
            <a:ext cx="3632200" cy="400110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2400" b="1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algn="ctr"/>
            <a:r>
              <a:rPr lang="zh-CN" altLang="en-US" sz="2000" dirty="0"/>
              <a:t>制定合乎国情的经济发展战略</a:t>
            </a:r>
            <a:endParaRPr lang="zh-CN" altLang="en-US" sz="2000" dirty="0"/>
          </a:p>
        </p:txBody>
      </p:sp>
      <p:sp>
        <p:nvSpPr>
          <p:cNvPr id="4" name="右箭头 3"/>
          <p:cNvSpPr/>
          <p:nvPr/>
        </p:nvSpPr>
        <p:spPr>
          <a:xfrm>
            <a:off x="4227406" y="5402308"/>
            <a:ext cx="977900" cy="485775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000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0" grpId="0" bldLvl="0" animBg="1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-2147482618" descr="timg?image&amp;quality=80&amp;size=b9999_10000&amp;sec=1541435404394&amp;di=6d15e626f013af34bf02f7940ef2ddd1&amp;imgtype=0&amp;src=http%3A%2F%2Fc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04030" y="1628875"/>
            <a:ext cx="3654425" cy="4811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文本框 99"/>
          <p:cNvSpPr txBox="1">
            <a:spLocks noChangeArrowheads="1"/>
          </p:cNvSpPr>
          <p:nvPr/>
        </p:nvSpPr>
        <p:spPr bwMode="auto">
          <a:xfrm>
            <a:off x="467715" y="1629035"/>
            <a:ext cx="4382962" cy="489941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en-US" altLang="zh-CN" sz="2000" b="1" dirty="0">
              <a:solidFill>
                <a:schemeClr val="accent6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我们必须记得，世界历史上享有相当长期和平的唯一时期，是势力均衡存在的时期。</a:t>
            </a:r>
            <a:endParaRPr lang="en-US" altLang="zh-CN" sz="2000" b="1" dirty="0">
              <a:solidFill>
                <a:schemeClr val="accent6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……如果我们有强大、健康的英国、欧洲、苏联、中国和日本，各自制衡，不要互相抵制，世界会更美好</a:t>
            </a: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000" b="1" dirty="0">
              <a:solidFill>
                <a:schemeClr val="accent6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  </a:t>
            </a:r>
            <a:endParaRPr lang="en-US" altLang="zh-CN" sz="2400" b="1" dirty="0">
              <a:solidFill>
                <a:schemeClr val="accent6">
                  <a:lumMod val="75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algn="r" eaLnBrk="1" hangingPunct="1"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——</a:t>
            </a: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1972</a:t>
            </a: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日尼克松专访</a:t>
            </a:r>
            <a:endParaRPr lang="en-US" altLang="zh-CN" sz="2000" b="1" dirty="0">
              <a:solidFill>
                <a:schemeClr val="accent6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28677"/>
          <p:cNvSpPr>
            <a:spLocks noChangeArrowheads="1"/>
          </p:cNvSpPr>
          <p:nvPr/>
        </p:nvSpPr>
        <p:spPr bwMode="auto">
          <a:xfrm>
            <a:off x="1592930" y="746405"/>
            <a:ext cx="59581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dirty="0">
                <a:solidFill>
                  <a:schemeClr val="accent6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一个和平的世界应该是怎样的</a:t>
            </a:r>
            <a:endParaRPr lang="en-US" altLang="zh-CN" sz="3200" dirty="0">
              <a:solidFill>
                <a:schemeClr val="accent6">
                  <a:lumMod val="7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文本框 3"/>
          <p:cNvSpPr txBox="1">
            <a:spLocks noChangeArrowheads="1"/>
          </p:cNvSpPr>
          <p:nvPr/>
        </p:nvSpPr>
        <p:spPr bwMode="auto">
          <a:xfrm>
            <a:off x="35560" y="635635"/>
            <a:ext cx="9144000" cy="706755"/>
          </a:xfrm>
          <a:prstGeom prst="rect">
            <a:avLst/>
          </a:prstGeom>
          <a:solidFill>
            <a:schemeClr val="bg1"/>
          </a:solidFill>
          <a:ln w="38100">
            <a:noFill/>
            <a:rou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000" b="1" dirty="0">
                <a:solidFill>
                  <a:schemeClr val="accent6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从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《</a:t>
            </a:r>
            <a:r>
              <a:rPr lang="zh-CN" altLang="en-US" sz="4000" b="1" dirty="0">
                <a:solidFill>
                  <a:schemeClr val="accent6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时代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》</a:t>
            </a:r>
            <a:r>
              <a:rPr lang="zh-CN" altLang="en-US" sz="4000" b="1" dirty="0">
                <a:solidFill>
                  <a:schemeClr val="accent6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周刊封面看世界趋势</a:t>
            </a:r>
            <a:endParaRPr lang="zh-CN" altLang="en-US" sz="4000" b="1" dirty="0">
              <a:solidFill>
                <a:schemeClr val="accent6">
                  <a:lumMod val="7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7176" name="文本框 6158"/>
          <p:cNvSpPr txBox="1">
            <a:spLocks noChangeArrowheads="1"/>
          </p:cNvSpPr>
          <p:nvPr/>
        </p:nvSpPr>
        <p:spPr bwMode="auto">
          <a:xfrm>
            <a:off x="35560" y="5200650"/>
            <a:ext cx="228727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ea typeface="楷体_GB2312" panose="02010609030101010101" pitchFamily="49" charset="-122"/>
              </a:rPr>
              <a:t>1953</a:t>
            </a: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ea typeface="楷体_GB2312" panose="02010609030101010101" pitchFamily="49" charset="-122"/>
              </a:rPr>
              <a:t>年</a:t>
            </a:r>
            <a:endParaRPr lang="zh-CN" altLang="en-US" sz="2000" b="1" dirty="0">
              <a:solidFill>
                <a:schemeClr val="accent6">
                  <a:lumMod val="75000"/>
                </a:schemeClr>
              </a:solidFill>
              <a:ea typeface="楷体_GB2312" panose="02010609030101010101" pitchFamily="49" charset="-122"/>
            </a:endParaRPr>
          </a:p>
          <a:p>
            <a:pPr algn="ctr" eaLnBrk="1" hangingPunct="1"/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ea typeface="楷体_GB2312" panose="02010609030101010101" pitchFamily="49" charset="-122"/>
              </a:rPr>
              <a:t>欧洲之父阿登纳</a:t>
            </a:r>
            <a:endParaRPr lang="zh-CN" altLang="en-US" sz="2000" b="1" dirty="0">
              <a:solidFill>
                <a:schemeClr val="accent6">
                  <a:lumMod val="75000"/>
                </a:schemeClr>
              </a:solidFill>
              <a:ea typeface="楷体_GB2312" panose="02010609030101010101" pitchFamily="49" charset="-122"/>
            </a:endParaRPr>
          </a:p>
        </p:txBody>
      </p:sp>
      <p:sp>
        <p:nvSpPr>
          <p:cNvPr id="7174" name="文本框 6159"/>
          <p:cNvSpPr txBox="1">
            <a:spLocks noChangeArrowheads="1"/>
          </p:cNvSpPr>
          <p:nvPr/>
        </p:nvSpPr>
        <p:spPr bwMode="auto">
          <a:xfrm>
            <a:off x="2323590" y="5200650"/>
            <a:ext cx="196977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ea typeface="楷体_GB2312" panose="02010609030101010101" pitchFamily="49" charset="-122"/>
              </a:rPr>
              <a:t>1962</a:t>
            </a: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ea typeface="楷体_GB2312" panose="02010609030101010101" pitchFamily="49" charset="-122"/>
              </a:rPr>
              <a:t>年</a:t>
            </a:r>
            <a:endParaRPr lang="zh-CN" altLang="en-US" sz="2000" b="1" dirty="0">
              <a:solidFill>
                <a:schemeClr val="accent6">
                  <a:lumMod val="75000"/>
                </a:schemeClr>
              </a:solidFill>
              <a:ea typeface="楷体_GB2312" panose="02010609030101010101" pitchFamily="49" charset="-122"/>
            </a:endParaRPr>
          </a:p>
          <a:p>
            <a:pPr algn="ctr" eaLnBrk="1" hangingPunct="1"/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ea typeface="楷体_GB2312" panose="02010609030101010101" pitchFamily="49" charset="-122"/>
              </a:rPr>
              <a:t>埃及总统纳赛尔</a:t>
            </a:r>
            <a:endParaRPr lang="zh-CN" altLang="en-US" sz="2000" b="1" dirty="0">
              <a:solidFill>
                <a:schemeClr val="accent6">
                  <a:lumMod val="75000"/>
                </a:schemeClr>
              </a:solidFill>
              <a:ea typeface="楷体_GB2312" panose="02010609030101010101" pitchFamily="49" charset="-122"/>
            </a:endParaRPr>
          </a:p>
        </p:txBody>
      </p:sp>
      <p:sp>
        <p:nvSpPr>
          <p:cNvPr id="7182" name="文本框 6159"/>
          <p:cNvSpPr txBox="1">
            <a:spLocks noChangeArrowheads="1"/>
          </p:cNvSpPr>
          <p:nvPr/>
        </p:nvSpPr>
        <p:spPr bwMode="auto">
          <a:xfrm>
            <a:off x="6901305" y="5200650"/>
            <a:ext cx="196977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ea typeface="楷体_GB2312" panose="02010609030101010101" pitchFamily="49" charset="-122"/>
              </a:rPr>
              <a:t>1971</a:t>
            </a: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ea typeface="楷体_GB2312" panose="02010609030101010101" pitchFamily="49" charset="-122"/>
              </a:rPr>
              <a:t>年</a:t>
            </a:r>
            <a:endParaRPr lang="zh-CN" altLang="en-US" sz="2000" b="1" dirty="0">
              <a:solidFill>
                <a:schemeClr val="accent6">
                  <a:lumMod val="75000"/>
                </a:schemeClr>
              </a:solidFill>
              <a:ea typeface="楷体_GB2312" panose="02010609030101010101" pitchFamily="49" charset="-122"/>
            </a:endParaRPr>
          </a:p>
          <a:p>
            <a:pPr algn="ctr" eaLnBrk="1" hangingPunct="1"/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ea typeface="楷体_GB2312" panose="02010609030101010101" pitchFamily="49" charset="-122"/>
              </a:rPr>
              <a:t>中国总理周恩来</a:t>
            </a:r>
            <a:endParaRPr lang="zh-CN" altLang="en-US" sz="2000" b="1" dirty="0">
              <a:solidFill>
                <a:schemeClr val="accent6">
                  <a:lumMod val="75000"/>
                </a:schemeClr>
              </a:solidFill>
              <a:ea typeface="楷体_GB2312" panose="02010609030101010101" pitchFamily="49" charset="-122"/>
            </a:endParaRPr>
          </a:p>
        </p:txBody>
      </p:sp>
      <p:grpSp>
        <p:nvGrpSpPr>
          <p:cNvPr id="7186" name="Group 18"/>
          <p:cNvGrpSpPr/>
          <p:nvPr/>
        </p:nvGrpSpPr>
        <p:grpSpPr bwMode="auto">
          <a:xfrm>
            <a:off x="35685" y="1891665"/>
            <a:ext cx="9072880" cy="3065145"/>
            <a:chOff x="0" y="1564"/>
            <a:chExt cx="5715" cy="1931"/>
          </a:xfrm>
        </p:grpSpPr>
        <p:pic>
          <p:nvPicPr>
            <p:cNvPr id="7178" name="图片 10" descr="C:\Users\Administrator\Desktop\37d3d539b6003af3c3a58a30352ac65c1038b647.jpg37d3d539b6003af3c3a58a30352ac65c1038b647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1461" y="1570"/>
              <a:ext cx="1415" cy="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9" name="图片 -2147482452" descr="20130326083557c3hkn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564"/>
              <a:ext cx="1461" cy="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图片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57" y="1570"/>
              <a:ext cx="1458" cy="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图片 3" descr="6935ab18972bd407a0e80b4d7b899e510fb3096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16" y="1564"/>
              <a:ext cx="1441" cy="1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85" name="文本框 6159"/>
          <p:cNvSpPr txBox="1">
            <a:spLocks noChangeArrowheads="1"/>
          </p:cNvSpPr>
          <p:nvPr/>
        </p:nvSpPr>
        <p:spPr bwMode="auto">
          <a:xfrm>
            <a:off x="4514215" y="5200650"/>
            <a:ext cx="235140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ea typeface="楷体_GB2312" panose="02010609030101010101" pitchFamily="49" charset="-122"/>
              </a:rPr>
              <a:t>1970</a:t>
            </a: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ea typeface="楷体_GB2312" panose="02010609030101010101" pitchFamily="49" charset="-122"/>
              </a:rPr>
              <a:t>年</a:t>
            </a:r>
            <a:endParaRPr lang="zh-CN" altLang="en-US" sz="2000" b="1" dirty="0">
              <a:solidFill>
                <a:schemeClr val="accent6">
                  <a:lumMod val="75000"/>
                </a:schemeClr>
              </a:solidFill>
              <a:ea typeface="楷体_GB2312" panose="02010609030101010101" pitchFamily="49" charset="-122"/>
            </a:endParaRPr>
          </a:p>
          <a:p>
            <a:pPr algn="ctr" eaLnBrk="1" hangingPunct="1"/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ea typeface="楷体_GB2312" panose="02010609030101010101" pitchFamily="49" charset="-122"/>
              </a:rPr>
              <a:t>日本大阪世博会</a:t>
            </a:r>
            <a:endParaRPr lang="zh-CN" altLang="en-US" sz="2000" b="1" dirty="0">
              <a:solidFill>
                <a:schemeClr val="accent6">
                  <a:lumMod val="75000"/>
                </a:schemeClr>
              </a:solidFill>
              <a:ea typeface="楷体_GB2312" panose="02010609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文本框 3"/>
          <p:cNvSpPr txBox="1">
            <a:spLocks noChangeArrowheads="1"/>
          </p:cNvSpPr>
          <p:nvPr/>
        </p:nvSpPr>
        <p:spPr bwMode="auto">
          <a:xfrm>
            <a:off x="0" y="1075560"/>
            <a:ext cx="9144000" cy="2746906"/>
          </a:xfrm>
          <a:prstGeom prst="rect">
            <a:avLst/>
          </a:prstGeom>
          <a:solidFill>
            <a:schemeClr val="bg1"/>
          </a:solidFill>
          <a:ln w="38100">
            <a:noFill/>
            <a:rou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6000" dirty="0">
                <a:solidFill>
                  <a:schemeClr val="accent6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 </a:t>
            </a:r>
            <a:r>
              <a:rPr lang="zh-CN" altLang="en-US" sz="6000" dirty="0">
                <a:solidFill>
                  <a:schemeClr val="accent6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第</a:t>
            </a:r>
            <a:r>
              <a:rPr lang="en-US" altLang="zh-CN" sz="60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ea typeface="华文行楷" panose="02010800040101010101" pitchFamily="2" charset="-122"/>
              </a:rPr>
              <a:t>25</a:t>
            </a:r>
            <a:r>
              <a:rPr lang="zh-CN" altLang="en-US" sz="6000" dirty="0">
                <a:solidFill>
                  <a:schemeClr val="accent6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课</a:t>
            </a:r>
            <a:endParaRPr lang="en-US" altLang="zh-CN" sz="6000" dirty="0">
              <a:solidFill>
                <a:schemeClr val="accent6">
                  <a:lumMod val="7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6000" dirty="0">
                <a:solidFill>
                  <a:schemeClr val="accent6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世界多极化趋势</a:t>
            </a:r>
            <a:endParaRPr lang="en-US" altLang="zh-CN" sz="6000" dirty="0">
              <a:solidFill>
                <a:schemeClr val="accent6">
                  <a:lumMod val="7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86000" y="4282630"/>
            <a:ext cx="4572000" cy="149925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3200" dirty="0">
                <a:solidFill>
                  <a:schemeClr val="accent6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诸城一中</a:t>
            </a:r>
            <a:endParaRPr lang="en-US" altLang="zh-CN" sz="3200" dirty="0">
              <a:solidFill>
                <a:schemeClr val="accent6">
                  <a:lumMod val="7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lvl="0" algn="ctr">
              <a:lnSpc>
                <a:spcPct val="150000"/>
              </a:lnSpc>
            </a:pPr>
            <a:r>
              <a:rPr lang="zh-CN" altLang="en-US" sz="3200" dirty="0">
                <a:solidFill>
                  <a:schemeClr val="accent6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王桂阳</a:t>
            </a:r>
            <a:endParaRPr lang="zh-CN" altLang="en-US" sz="3200" dirty="0">
              <a:solidFill>
                <a:schemeClr val="accent6">
                  <a:lumMod val="7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6156110" y="2204915"/>
            <a:ext cx="2563495" cy="3482975"/>
            <a:chOff x="8720" y="2659"/>
            <a:chExt cx="4037" cy="548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720" y="2659"/>
              <a:ext cx="3752" cy="4566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8721" y="7225"/>
              <a:ext cx="40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/>
                <a:t>欧洲之父：法国让·莫内：1950年5月9日《法国宣言》</a:t>
              </a:r>
              <a:endParaRPr lang="zh-CN" altLang="en-US" sz="1600" b="1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177960" y="2205550"/>
            <a:ext cx="2751455" cy="3728720"/>
            <a:chOff x="4412" y="2661"/>
            <a:chExt cx="4333" cy="587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86" y="2661"/>
              <a:ext cx="3881" cy="4565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4412" y="7226"/>
              <a:ext cx="4333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600" b="1">
                  <a:sym typeface="+mn-ea"/>
                </a:rPr>
                <a:t>欧洲之父：法国罗贝尔·舒曼：</a:t>
              </a:r>
              <a:r>
                <a:rPr lang="zh-CN" altLang="en-US" sz="1600" b="1"/>
                <a:t>1950年提出欧洲煤钢联营计划。</a:t>
              </a:r>
              <a:endParaRPr lang="zh-CN" altLang="en-US" sz="1600" b="1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13195" y="2205550"/>
            <a:ext cx="2418715" cy="3236595"/>
            <a:chOff x="468" y="2660"/>
            <a:chExt cx="3809" cy="5097"/>
          </a:xfrm>
        </p:grpSpPr>
        <p:pic>
          <p:nvPicPr>
            <p:cNvPr id="8195" name="图片 -2147482452" descr="20130326083557c3hkn"/>
            <p:cNvPicPr>
              <a:picLocks noGrp="1"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68" y="2660"/>
              <a:ext cx="3736" cy="4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文本框 9"/>
            <p:cNvSpPr txBox="1"/>
            <p:nvPr/>
          </p:nvSpPr>
          <p:spPr>
            <a:xfrm>
              <a:off x="468" y="7226"/>
              <a:ext cx="3809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600" b="1">
                  <a:sym typeface="+mn-ea"/>
                </a:rPr>
                <a:t>欧洲之父：德国阿登纳</a:t>
              </a:r>
              <a:endParaRPr lang="zh-CN" altLang="en-US" sz="1600" b="1">
                <a:sym typeface="+mn-ea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2879870" y="914595"/>
            <a:ext cx="3384260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20</a:t>
            </a:r>
            <a:r>
              <a:rPr lang="zh-CN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世纪</a:t>
            </a:r>
            <a:r>
              <a:rPr lang="en-US" altLang="zh-C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50</a:t>
            </a:r>
            <a:r>
              <a:rPr lang="zh-CN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年代</a:t>
            </a:r>
            <a:endParaRPr lang="zh-CN" alt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324" y="805842"/>
            <a:ext cx="7895592" cy="635000"/>
          </a:xfrm>
          <a:ln>
            <a:miter lim="800000"/>
          </a:ln>
        </p:spPr>
        <p:txBody>
          <a:bodyPr/>
          <a:lstStyle/>
          <a:p>
            <a:pPr eaLnBrk="1" hangingPunct="1">
              <a:defRPr/>
            </a:pPr>
            <a:r>
              <a:rPr lang="zh-CN" altLang="zh-CN" sz="360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阿登纳</a:t>
            </a:r>
            <a:endParaRPr lang="zh-CN" altLang="zh-CN" sz="3600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195" name="图片 -2147482452" descr="20130326083557c3hkn"/>
          <p:cNvPicPr>
            <a:picLocks noGrp="1" noChangeAspect="1" noChangeArrowheads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724080" y="1773905"/>
            <a:ext cx="3024187" cy="3835400"/>
          </a:xfrm>
        </p:spPr>
      </p:pic>
      <p:sp>
        <p:nvSpPr>
          <p:cNvPr id="7171" name="文本占位符 5"/>
          <p:cNvSpPr>
            <a:spLocks noGrp="1" noChangeArrowheads="1"/>
          </p:cNvSpPr>
          <p:nvPr>
            <p:ph type="body" sz="half" idx="2"/>
          </p:nvPr>
        </p:nvSpPr>
        <p:spPr>
          <a:xfrm>
            <a:off x="624324" y="1773905"/>
            <a:ext cx="4798698" cy="4278253"/>
          </a:xfrm>
          <a:ln w="38100">
            <a:solidFill>
              <a:schemeClr val="bg1">
                <a:lumMod val="85000"/>
              </a:schemeClr>
            </a:solidFill>
            <a:miter lim="800000"/>
          </a:ln>
        </p:spPr>
        <p:txBody>
          <a:bodyPr anchor="ctr"/>
          <a:lstStyle/>
          <a:p>
            <a:pPr algn="ctr" eaLnBrk="1" hangingPunct="1">
              <a:lnSpc>
                <a:spcPct val="150000"/>
              </a:lnSpc>
            </a:pPr>
            <a:r>
              <a:rPr lang="zh-CN" altLang="en-US" sz="2000" b="1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“最伟大的德国人”“欧洲之父”</a:t>
            </a:r>
            <a:endParaRPr lang="en-US" altLang="zh-CN" sz="2000" b="1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    阿登纳任德意志联邦共和国总理的整个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50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年代，德国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GDP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年均增速达近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8%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，出口迅猛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近乎充分就业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失业率跌至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0.7%)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，德国进入了著名的“经济奇迹”时代。</a:t>
            </a:r>
            <a:endParaRPr lang="en-US" altLang="zh-CN" sz="1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   他将西德过渡到一个主权、民主的国家，与法国等国家和解，并建立欧洲煤钢共同体。被誉为“最伟大的德国人”“欧洲之父”。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197" name="文本框 7"/>
          <p:cNvSpPr txBox="1">
            <a:spLocks noChangeArrowheads="1"/>
          </p:cNvSpPr>
          <p:nvPr/>
        </p:nvSpPr>
        <p:spPr bwMode="auto">
          <a:xfrm>
            <a:off x="5796085" y="5608685"/>
            <a:ext cx="30241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b="1" dirty="0">
                <a:latin typeface="黑体" panose="02010600030101010101" pitchFamily="49" charset="-122"/>
                <a:ea typeface="黑体" panose="02010600030101010101" pitchFamily="49" charset="-122"/>
              </a:rPr>
              <a:t>时代周刊1953年度风云人物：   康拉德</a:t>
            </a:r>
            <a:r>
              <a:rPr lang="zh-CN" altLang="en-US" b="1" dirty="0">
                <a:ea typeface="黑体" panose="02010600030101010101" pitchFamily="49" charset="-122"/>
              </a:rPr>
              <a:t>·</a:t>
            </a:r>
            <a:r>
              <a:rPr lang="zh-CN" altLang="en-US" b="1" dirty="0">
                <a:latin typeface="黑体" panose="02010600030101010101" pitchFamily="49" charset="-122"/>
                <a:ea typeface="黑体" panose="02010600030101010101" pitchFamily="49" charset="-122"/>
              </a:rPr>
              <a:t>阿登纳</a:t>
            </a:r>
            <a:endParaRPr lang="zh-CN" altLang="en-US" b="1" dirty="0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文本占位符 3"/>
          <p:cNvSpPr>
            <a:spLocks noGrp="1" noChangeArrowheads="1"/>
          </p:cNvSpPr>
          <p:nvPr/>
        </p:nvSpPr>
        <p:spPr bwMode="auto">
          <a:xfrm>
            <a:off x="456565" y="1772885"/>
            <a:ext cx="8229600" cy="439230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zh-CN" sz="22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200" dirty="0">
                <a:latin typeface="楷体" panose="02010609060101010101" pitchFamily="49" charset="-122"/>
                <a:ea typeface="楷体" panose="02010609060101010101" pitchFamily="49" charset="-122"/>
              </a:rPr>
              <a:t>“如果我们欧洲人不想在起了根本变化的世界里走下坡路的话……</a:t>
            </a:r>
            <a:r>
              <a:rPr lang="zh-CN" altLang="en-US" sz="2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欧洲的联合是绝对迫切需要的。</a:t>
            </a:r>
            <a:r>
              <a:rPr lang="zh-CN" altLang="en-US" sz="2200" dirty="0">
                <a:latin typeface="楷体" panose="02010609060101010101" pitchFamily="49" charset="-122"/>
                <a:ea typeface="楷体" panose="02010609060101010101" pitchFamily="49" charset="-122"/>
              </a:rPr>
              <a:t>没有政治上的一致，欧洲各国人民将会沦为超级大国的附庸。”</a:t>
            </a:r>
            <a:endParaRPr lang="en-US" altLang="zh-CN" sz="2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endParaRPr lang="zh-CN" altLang="en-US" sz="2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zh-CN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zh-CN" sz="2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“我决心要以法德关系作为我的政策的一个基点……和法国的友谊将成为我们政策的一个基点，因为它是我们政策中的一个薄弱环节。” </a:t>
            </a:r>
            <a:endParaRPr lang="zh-CN" altLang="zh-CN" sz="2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endParaRPr lang="zh-CN" altLang="zh-CN" sz="2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zh-CN" sz="2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200" dirty="0">
                <a:latin typeface="楷体" panose="02010609060101010101" pitchFamily="49" charset="-122"/>
                <a:ea typeface="楷体" panose="02010609060101010101" pitchFamily="49" charset="-122"/>
                <a:cs typeface="+mj-ea"/>
                <a:sym typeface="+mn-ea"/>
              </a:rPr>
              <a:t>“政治是可行性艺术”</a:t>
            </a:r>
            <a:endParaRPr lang="zh-CN" altLang="zh-CN" sz="2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111760" y="197485"/>
            <a:ext cx="8919210" cy="124142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zh-CN" sz="360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阿登纳语录</a:t>
            </a:r>
            <a:endParaRPr lang="zh-CN" altLang="en-US" sz="3600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/>
        </p:nvSpPr>
        <p:spPr>
          <a:xfrm>
            <a:off x="53340" y="373380"/>
            <a:ext cx="9151620" cy="6350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zh-CN" sz="360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阿登纳语录背后的</a:t>
            </a:r>
            <a:r>
              <a:rPr lang="en-US" altLang="zh-CN" sz="360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“</a:t>
            </a:r>
            <a:r>
              <a:rPr lang="zh-CN" altLang="en-US" sz="360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小算盘</a:t>
            </a:r>
            <a:r>
              <a:rPr lang="en-US" altLang="zh-CN" sz="360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”——</a:t>
            </a:r>
            <a:r>
              <a:rPr lang="zh-CN" altLang="en-US" sz="360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联合的原因</a:t>
            </a:r>
            <a:endParaRPr lang="zh-CN" altLang="en-US" sz="3600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33600" y="1113788"/>
            <a:ext cx="1808475" cy="70675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4000" b="1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伙伴</a:t>
            </a:r>
            <a:endParaRPr lang="zh-CN" altLang="en-US" sz="4000" b="1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15765" y="1105786"/>
            <a:ext cx="1808480" cy="70675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4000" b="1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宿敌</a:t>
            </a:r>
            <a:endParaRPr lang="zh-CN" altLang="en-US" sz="4000" b="1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246" name="文本框 9"/>
          <p:cNvSpPr txBox="1">
            <a:spLocks noChangeArrowheads="1"/>
          </p:cNvSpPr>
          <p:nvPr/>
        </p:nvSpPr>
        <p:spPr bwMode="auto">
          <a:xfrm>
            <a:off x="4548368" y="1866533"/>
            <a:ext cx="4248287" cy="1323439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   材料二：法德两国打了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1100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多年，据历史学家统计，双方一共打了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200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多场战争，其中大战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23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场，平均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50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年打一场大战，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1870——1945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年，不到一百年的时间，打了三场大战，巴黎两次被攻占。</a:t>
            </a:r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左箭头 10"/>
          <p:cNvSpPr/>
          <p:nvPr/>
        </p:nvSpPr>
        <p:spPr>
          <a:xfrm>
            <a:off x="4139970" y="1255713"/>
            <a:ext cx="977900" cy="422275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sp>
        <p:nvSpPr>
          <p:cNvPr id="3" name="文本框 5"/>
          <p:cNvSpPr txBox="1">
            <a:spLocks noChangeArrowheads="1"/>
          </p:cNvSpPr>
          <p:nvPr/>
        </p:nvSpPr>
        <p:spPr bwMode="auto">
          <a:xfrm>
            <a:off x="4561083" y="3243963"/>
            <a:ext cx="4222856" cy="107721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zh-CN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材料三：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戴高乐曾说</a:t>
            </a:r>
            <a:r>
              <a:rPr lang="zh-CN" altLang="zh-CN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“欧洲联合将由法国和德国完成，法国是赶车人，德国是马。”</a:t>
            </a:r>
            <a:r>
              <a:rPr lang="zh-CN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“对法国来说，在欧洲只可能有一个伙伴，甚至是理想的伙伴，这就是德国”。</a:t>
            </a:r>
            <a:endParaRPr lang="zh-CN" altLang="en-US" sz="1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1073743045" name="图片 1" descr="7901992313483585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60020" y="4375172"/>
            <a:ext cx="3481070" cy="18345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6" name="文本框 10"/>
          <p:cNvSpPr txBox="1">
            <a:spLocks noChangeArrowheads="1"/>
          </p:cNvSpPr>
          <p:nvPr/>
        </p:nvSpPr>
        <p:spPr bwMode="auto">
          <a:xfrm>
            <a:off x="347345" y="1857132"/>
            <a:ext cx="4152650" cy="3293209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   材料一：西欧各国普遍存在一种担忧：一个强大的经济得到复兴的德国是否又会走上战争的道路？因此，寻求一条既</a:t>
            </a:r>
            <a:r>
              <a:rPr lang="zh-CN" altLang="en-US" sz="1600" b="1" dirty="0">
                <a:solidFill>
                  <a:srgbClr val="1D41D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允许德国复兴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，又能</a:t>
            </a:r>
            <a:r>
              <a:rPr lang="zh-CN" altLang="en-US" sz="1600" b="1" dirty="0">
                <a:solidFill>
                  <a:srgbClr val="1D41D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打消西欧各国“德国威胁论”顾虑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的道路，就成为解决德国问题的根本方法。阿登纳清楚的认识到了这一点，他认为，只有通过主动让渡部分主权，使各国包括德国在内的行动能得到监管和限制，才能逐步打消人们对德国的疑虑，达成长久的合作。</a:t>
            </a:r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   阿登纳认为，</a:t>
            </a:r>
            <a:r>
              <a:rPr lang="zh-CN" altLang="en-US" sz="1600" b="1" dirty="0">
                <a:solidFill>
                  <a:srgbClr val="1D41D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欧洲联合是德国实现统一的必要条件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。也只有在西欧一体化框架之下的德国统一，才能打消人们对德国的恐惧和顾虑。</a:t>
            </a:r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197" name="文本框 11"/>
          <p:cNvSpPr txBox="1">
            <a:spLocks noChangeArrowheads="1"/>
          </p:cNvSpPr>
          <p:nvPr/>
        </p:nvSpPr>
        <p:spPr bwMode="auto">
          <a:xfrm>
            <a:off x="347345" y="5282547"/>
            <a:ext cx="4152650" cy="922020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7030A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德国的算盘：</a:t>
            </a:r>
            <a:endParaRPr lang="en-US" altLang="zh-CN" b="1" dirty="0">
              <a:solidFill>
                <a:srgbClr val="7030A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eaLnBrk="1" hangingPunct="1"/>
            <a:r>
              <a:rPr lang="zh-CN" altLang="en-US" b="1" dirty="0">
                <a:solidFill>
                  <a:srgbClr val="7030A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   打消疑虑，实现复兴；</a:t>
            </a:r>
            <a:endParaRPr lang="zh-CN" altLang="en-US" b="1" dirty="0">
              <a:solidFill>
                <a:srgbClr val="7030A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eaLnBrk="1" hangingPunct="1"/>
            <a:r>
              <a:rPr lang="zh-CN" altLang="en-US" b="1" dirty="0">
                <a:solidFill>
                  <a:srgbClr val="7030A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   发展经济，实现统一。</a:t>
            </a:r>
            <a:endParaRPr lang="zh-CN" altLang="en-US" b="1" dirty="0">
              <a:solidFill>
                <a:srgbClr val="7030A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10251" name="文本框 14"/>
          <p:cNvSpPr txBox="1">
            <a:spLocks noChangeArrowheads="1"/>
          </p:cNvSpPr>
          <p:nvPr/>
        </p:nvSpPr>
        <p:spPr bwMode="auto">
          <a:xfrm>
            <a:off x="4572000" y="5270382"/>
            <a:ext cx="4222856" cy="92202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  <a:prstDash val="solid"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7030A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法国的算盘：</a:t>
            </a:r>
            <a:endParaRPr lang="zh-CN" altLang="en-US" b="1" dirty="0">
              <a:solidFill>
                <a:srgbClr val="7030A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eaLnBrk="1" hangingPunct="1"/>
            <a:r>
              <a:rPr lang="zh-CN" altLang="en-US" b="1" dirty="0">
                <a:solidFill>
                  <a:srgbClr val="7030A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   避免再陷混战；</a:t>
            </a:r>
            <a:endParaRPr lang="zh-CN" altLang="en-US" b="1" dirty="0">
              <a:solidFill>
                <a:srgbClr val="7030A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eaLnBrk="1" hangingPunct="1"/>
            <a:r>
              <a:rPr lang="zh-CN" altLang="en-US" b="1" dirty="0">
                <a:solidFill>
                  <a:srgbClr val="7030A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   主导欧洲事务。</a:t>
            </a:r>
            <a:endParaRPr lang="en-US" altLang="zh-CN" b="1" dirty="0">
              <a:solidFill>
                <a:srgbClr val="7030A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nimBg="1"/>
      <p:bldP spid="11" grpId="0" animBg="1"/>
      <p:bldP spid="3" grpId="0" animBg="1"/>
      <p:bldP spid="8196" grpId="0" animBg="1"/>
      <p:bldP spid="8197" grpId="0" bldLvl="0" animBg="1"/>
      <p:bldP spid="1025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/>
        </p:nvSpPr>
        <p:spPr>
          <a:xfrm>
            <a:off x="257810" y="322580"/>
            <a:ext cx="8843645" cy="6350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zh-CN" sz="360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阿登纳语录背后的</a:t>
            </a:r>
            <a:r>
              <a:rPr lang="en-US" altLang="zh-CN" sz="360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“</a:t>
            </a:r>
            <a:r>
              <a:rPr lang="zh-CN" altLang="zh-CN" sz="360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大共识</a:t>
            </a:r>
            <a:r>
              <a:rPr lang="en-US" altLang="zh-CN" sz="360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”——</a:t>
            </a:r>
            <a:r>
              <a:rPr lang="zh-CN" altLang="en-US" sz="360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联合的原因</a:t>
            </a:r>
            <a:endParaRPr lang="zh-CN" altLang="en-US" sz="3600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218" name="文本框 3"/>
          <p:cNvSpPr txBox="1">
            <a:spLocks noChangeArrowheads="1"/>
          </p:cNvSpPr>
          <p:nvPr/>
        </p:nvSpPr>
        <p:spPr bwMode="auto">
          <a:xfrm>
            <a:off x="457200" y="2380845"/>
            <a:ext cx="8229600" cy="400110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zh-CN"/>
            </a:defPPr>
            <a:lvl1pPr eaLnBrk="1" hangingPunct="1">
              <a:spcBef>
                <a:spcPct val="20000"/>
              </a:spcBef>
              <a:defRPr sz="20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r>
              <a:rPr lang="zh-CN" altLang="en-US" dirty="0"/>
              <a:t>   “政治是可行性艺术”</a:t>
            </a:r>
            <a:endParaRPr lang="zh-CN" altLang="en-US" dirty="0"/>
          </a:p>
        </p:txBody>
      </p:sp>
      <p:sp>
        <p:nvSpPr>
          <p:cNvPr id="1029" name="文本占位符 3"/>
          <p:cNvSpPr>
            <a:spLocks noGrp="1" noChangeArrowheads="1"/>
          </p:cNvSpPr>
          <p:nvPr/>
        </p:nvSpPr>
        <p:spPr bwMode="auto">
          <a:xfrm>
            <a:off x="457200" y="1225733"/>
            <a:ext cx="8229600" cy="1045691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    “如果我们欧洲人不想在起了根本变化的世界里走下坡路的话……欧洲的联合是绝对迫切需要的。没有政治上的一致，欧洲各国人民将会沦为超级大国的附庸。”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223" name="文本框 8"/>
          <p:cNvSpPr txBox="1">
            <a:spLocks noChangeArrowheads="1"/>
          </p:cNvSpPr>
          <p:nvPr/>
        </p:nvSpPr>
        <p:spPr bwMode="auto">
          <a:xfrm>
            <a:off x="827740" y="5514622"/>
            <a:ext cx="176682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7030A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经济实力大损，</a:t>
            </a:r>
            <a:endParaRPr lang="en-US" altLang="zh-CN" b="1" dirty="0">
              <a:solidFill>
                <a:srgbClr val="7030A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eaLnBrk="1" hangingPunct="1"/>
            <a:r>
              <a:rPr lang="zh-CN" altLang="en-US" b="1" dirty="0">
                <a:solidFill>
                  <a:srgbClr val="7030A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国际地位下降；</a:t>
            </a:r>
            <a:endParaRPr lang="zh-CN" altLang="en-US" b="1" dirty="0">
              <a:solidFill>
                <a:srgbClr val="7030A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9224" name="文本框 12"/>
          <p:cNvSpPr txBox="1">
            <a:spLocks noChangeArrowheads="1"/>
          </p:cNvSpPr>
          <p:nvPr/>
        </p:nvSpPr>
        <p:spPr bwMode="auto">
          <a:xfrm>
            <a:off x="3153437" y="5519078"/>
            <a:ext cx="29638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rgbClr val="7030A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谋求政治安全</a:t>
            </a:r>
            <a:endParaRPr lang="en-US" altLang="zh-CN" b="1" dirty="0">
              <a:solidFill>
                <a:srgbClr val="7030A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algn="ctr" eaLnBrk="1" hangingPunct="1"/>
            <a:r>
              <a:rPr lang="zh-CN" altLang="en-US" b="1" dirty="0">
                <a:solidFill>
                  <a:srgbClr val="7030A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提高国际地位</a:t>
            </a:r>
            <a:endParaRPr lang="zh-CN" altLang="en-US" b="1" dirty="0">
              <a:solidFill>
                <a:srgbClr val="7030A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9225" name="文本框 14"/>
          <p:cNvSpPr txBox="1">
            <a:spLocks noChangeArrowheads="1"/>
          </p:cNvSpPr>
          <p:nvPr/>
        </p:nvSpPr>
        <p:spPr bwMode="auto">
          <a:xfrm>
            <a:off x="6706908" y="5514622"/>
            <a:ext cx="162300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rgbClr val="7030A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共同的文化</a:t>
            </a:r>
            <a:endParaRPr lang="en-US" altLang="zh-CN" b="1" dirty="0">
              <a:solidFill>
                <a:srgbClr val="7030A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eaLnBrk="1" hangingPunct="1"/>
            <a:r>
              <a:rPr lang="zh-CN" altLang="en-US" b="1" dirty="0">
                <a:solidFill>
                  <a:srgbClr val="7030A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和心理认同感</a:t>
            </a:r>
            <a:endParaRPr lang="zh-CN" altLang="en-US" b="1" dirty="0">
              <a:solidFill>
                <a:srgbClr val="7030A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graphicFrame>
        <p:nvGraphicFramePr>
          <p:cNvPr id="5124" name="内容占位符 5123"/>
          <p:cNvGraphicFramePr>
            <a:graphicFrameLocks noGrp="1"/>
          </p:cNvGraphicFramePr>
          <p:nvPr>
            <p:ph idx="1"/>
          </p:nvPr>
        </p:nvGraphicFramePr>
        <p:xfrm>
          <a:off x="457200" y="3006090"/>
          <a:ext cx="2696845" cy="1862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" r:id="rId1" imgW="8026400" imgH="5321300" progId="MSGraph.Chart.8">
                  <p:embed/>
                </p:oleObj>
              </mc:Choice>
              <mc:Fallback>
                <p:oleObj name="" r:id="rId1" imgW="8026400" imgH="5321300" progId="MSGraph.Char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57200" y="3006090"/>
                        <a:ext cx="2696845" cy="186245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chemeClr val="bg1"/>
                        </a:solidFill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1044872" y="4795782"/>
            <a:ext cx="169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/>
              <a:t>二战前后欧洲国家</a:t>
            </a:r>
            <a:endParaRPr lang="en-US" altLang="zh-CN" sz="1200" b="1" dirty="0"/>
          </a:p>
          <a:p>
            <a:r>
              <a:rPr lang="zh-CN" altLang="en-US" sz="1200" b="1" dirty="0"/>
              <a:t>工业生产总值比较</a:t>
            </a:r>
            <a:endParaRPr lang="zh-CN" altLang="en-US" sz="1200" b="1" dirty="0"/>
          </a:p>
        </p:txBody>
      </p:sp>
      <p:pic>
        <p:nvPicPr>
          <p:cNvPr id="1030" name="Picture 2" descr="2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3410" y="3006090"/>
            <a:ext cx="2715895" cy="193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6188075" y="3006090"/>
            <a:ext cx="2498725" cy="1932305"/>
            <a:chOff x="10179" y="5976"/>
            <a:chExt cx="3155" cy="2332"/>
          </a:xfrm>
        </p:grpSpPr>
        <p:pic>
          <p:nvPicPr>
            <p:cNvPr id="4" name="图片 -2147482613" descr="timg2"/>
            <p:cNvPicPr>
              <a:picLocks noChangeAspect="1"/>
            </p:cNvPicPr>
            <p:nvPr/>
          </p:nvPicPr>
          <p:blipFill>
            <a:blip r:embed="rId4"/>
            <a:srcRect r="9785"/>
            <a:stretch>
              <a:fillRect/>
            </a:stretch>
          </p:blipFill>
          <p:spPr>
            <a:xfrm>
              <a:off x="10179" y="5976"/>
              <a:ext cx="1521" cy="230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图片 -2147482614" descr="timg"/>
            <p:cNvPicPr>
              <a:picLocks noChangeAspect="1"/>
            </p:cNvPicPr>
            <p:nvPr/>
          </p:nvPicPr>
          <p:blipFill>
            <a:blip r:embed="rId5"/>
            <a:srcRect l="13068" r="3943"/>
            <a:stretch>
              <a:fillRect/>
            </a:stretch>
          </p:blipFill>
          <p:spPr>
            <a:xfrm>
              <a:off x="11700" y="5976"/>
              <a:ext cx="1634" cy="233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7" name="文本框 6"/>
          <p:cNvSpPr txBox="1"/>
          <p:nvPr/>
        </p:nvSpPr>
        <p:spPr>
          <a:xfrm>
            <a:off x="5936615" y="4982210"/>
            <a:ext cx="29660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 b="1" dirty="0"/>
              <a:t>德国科隆大教堂与法国巴黎圣母院</a:t>
            </a:r>
            <a:endParaRPr lang="zh-CN" altLang="en-US" sz="12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3152775" y="4982210"/>
            <a:ext cx="27165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 b="1" dirty="0"/>
              <a:t>“</a:t>
            </a:r>
            <a:r>
              <a:rPr lang="zh-CN" altLang="en-US" sz="1200" b="1" dirty="0"/>
              <a:t>该怎么办</a:t>
            </a:r>
            <a:r>
              <a:rPr lang="en-US" altLang="zh-CN" sz="1200" b="1" dirty="0"/>
              <a:t>”</a:t>
            </a:r>
            <a:endParaRPr lang="en-US" altLang="zh-CN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  <p:bldP spid="9224" grpId="0"/>
      <p:bldP spid="9225" grpId="0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3442</Words>
  <Application>WPS 演示</Application>
  <PresentationFormat>全屏显示(4:3)</PresentationFormat>
  <Paragraphs>340</Paragraphs>
  <Slides>25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41" baseType="lpstr">
      <vt:lpstr>Arial</vt:lpstr>
      <vt:lpstr>宋体</vt:lpstr>
      <vt:lpstr>Wingdings</vt:lpstr>
      <vt:lpstr>楷体</vt:lpstr>
      <vt:lpstr>华文行楷</vt:lpstr>
      <vt:lpstr>楷体_GB2312</vt:lpstr>
      <vt:lpstr>Book Antiqua</vt:lpstr>
      <vt:lpstr>黑体</vt:lpstr>
      <vt:lpstr>微软雅黑</vt:lpstr>
      <vt:lpstr>Arial Unicode MS</vt:lpstr>
      <vt:lpstr>Calibri</vt:lpstr>
      <vt:lpstr>Wingdings 2</vt:lpstr>
      <vt:lpstr>默认设计模板</vt:lpstr>
      <vt:lpstr>1_默认设计模板</vt:lpstr>
      <vt:lpstr>MSGraph.Chart.8</vt:lpstr>
      <vt:lpstr>MSGraph.Chart.8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阿登纳</vt:lpstr>
      <vt:lpstr>PowerPoint 演示文稿</vt:lpstr>
      <vt:lpstr>PowerPoint 演示文稿</vt:lpstr>
      <vt:lpstr>PowerPoint 演示文稿</vt:lpstr>
      <vt:lpstr>小算盘，大共识</vt:lpstr>
      <vt:lpstr>PowerPoint 演示文稿</vt:lpstr>
      <vt:lpstr>PowerPoint 演示文稿</vt:lpstr>
      <vt:lpstr>PowerPoint 演示文稿</vt:lpstr>
      <vt:lpstr>PowerPoint 演示文稿</vt:lpstr>
      <vt:lpstr>中国与不结盟运动</vt:lpstr>
      <vt:lpstr>《时代》周刊封面上的中国形象</vt:lpstr>
      <vt:lpstr>PowerPoint 演示文稿</vt:lpstr>
      <vt:lpstr>PowerPoint 演示文稿</vt:lpstr>
      <vt:lpstr>美国的新烦恼</vt:lpstr>
      <vt:lpstr>PowerPoint 演示文稿</vt:lpstr>
      <vt:lpstr>视角一：将天皇请回人间</vt:lpstr>
      <vt:lpstr>视角二：两次战争，两次机遇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世界多极化趋势的出现</dc:title>
  <dc:creator>hp</dc:creator>
  <cp:lastModifiedBy>Administrator</cp:lastModifiedBy>
  <cp:revision>71</cp:revision>
  <dcterms:created xsi:type="dcterms:W3CDTF">2018-11-06T01:48:00Z</dcterms:created>
  <dcterms:modified xsi:type="dcterms:W3CDTF">2018-11-26T13:58:51Z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  <property fmtid="{D5CDD505-2E9C-101B-9397-08002B2CF9AE}" pid="3" name="KSORubyTemplateID">
    <vt:lpwstr>13</vt:lpwstr>
  </property>
</Properties>
</file>