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C4F489E-367B-4170-AD03-FDF0FC76BC56}" type="doc">
      <dgm:prSet loTypeId="urn:microsoft.com/office/officeart/2005/8/layout/radial5" loCatId="cycle" qsTypeId="urn:microsoft.com/office/officeart/2005/8/quickstyle/simple1#1" qsCatId="simple" csTypeId="urn:microsoft.com/office/officeart/2005/8/colors/accent1_2#1" csCatId="accent1" phldr="1"/>
      <dgm:spPr/>
      <dgm:t>
        <a:bodyPr/>
        <a:lstStyle/>
        <a:p>
          <a:endParaRPr lang="zh-CN" altLang="en-US"/>
        </a:p>
      </dgm:t>
    </dgm:pt>
    <dgm:pt modelId="{DF0CC506-BCA8-497B-9012-163E8E3D7CCB}">
      <dgm:prSet phldrT="[文本]" phldr="0" custT="1"/>
      <dgm:spPr>
        <a:solidFill>
          <a:srgbClr val="00B050"/>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3600" b="1" dirty="0">
              <a:solidFill>
                <a:srgbClr val="7030A0"/>
              </a:solidFill>
              <a:latin typeface="黑体" panose="02010609060101010101" pitchFamily="49" charset="-122"/>
              <a:ea typeface="黑体" panose="02010609060101010101" pitchFamily="49" charset="-122"/>
            </a:rPr>
            <a:t>核心素养</a:t>
          </a:r>
        </a:p>
      </dgm:t>
    </dgm:pt>
    <dgm:pt modelId="{7710DB19-6DA5-44AA-9FB2-17FAE22AF861}" type="parTrans" cxnId="{C99C78AD-3D2C-4291-BED1-68745CFA102C}">
      <dgm:prSet/>
      <dgm:spPr/>
      <dgm:t>
        <a:bodyPr/>
        <a:lstStyle/>
        <a:p>
          <a:endParaRPr lang="zh-CN" altLang="en-US"/>
        </a:p>
      </dgm:t>
    </dgm:pt>
    <dgm:pt modelId="{04A746FC-BFC3-4F50-B30C-95D1079FEEAE}" type="sibTrans" cxnId="{C99C78AD-3D2C-4291-BED1-68745CFA102C}">
      <dgm:prSet/>
      <dgm:spPr/>
      <dgm:t>
        <a:bodyPr/>
        <a:lstStyle/>
        <a:p>
          <a:endParaRPr lang="zh-CN" altLang="en-US"/>
        </a:p>
      </dgm:t>
    </dgm:pt>
    <dgm:pt modelId="{061A4D1C-6B5E-4AC1-9861-2A054D77360C}">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唯物史观</a:t>
          </a:r>
        </a:p>
      </dgm:t>
    </dgm:pt>
    <dgm:pt modelId="{E1C9804C-5715-400E-8AC0-3FFE82C65F33}" type="parTrans" cxnId="{F155098E-84BC-4BA4-B375-5EAC5ADED80D}">
      <dgm:prSet/>
      <dgm:spPr/>
      <dgm:t>
        <a:bodyPr/>
        <a:lstStyle/>
        <a:p>
          <a:endParaRPr lang="zh-CN" altLang="en-US"/>
        </a:p>
      </dgm:t>
    </dgm:pt>
    <dgm:pt modelId="{55D9C8DC-BE5C-400F-8E68-A36BB90A6776}" type="sibTrans" cxnId="{F155098E-84BC-4BA4-B375-5EAC5ADED80D}">
      <dgm:prSet/>
      <dgm:spPr/>
      <dgm:t>
        <a:bodyPr/>
        <a:lstStyle/>
        <a:p>
          <a:endParaRPr lang="zh-CN" altLang="en-US"/>
        </a:p>
      </dgm:t>
    </dgm:pt>
    <dgm:pt modelId="{310BD8FA-6506-408B-A6E6-5305B1B23CF6}">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时空观念</a:t>
          </a:r>
        </a:p>
      </dgm:t>
    </dgm:pt>
    <dgm:pt modelId="{D77865B7-13C7-42CF-92F2-A04B2104A15D}" type="parTrans" cxnId="{44A112F2-CAD8-4206-B833-43E353A6DB3D}">
      <dgm:prSet/>
      <dgm:spPr/>
      <dgm:t>
        <a:bodyPr/>
        <a:lstStyle/>
        <a:p>
          <a:endParaRPr lang="zh-CN" altLang="en-US"/>
        </a:p>
      </dgm:t>
    </dgm:pt>
    <dgm:pt modelId="{A4C6DDF0-B37F-4F41-B11A-BF96350CF4DD}" type="sibTrans" cxnId="{44A112F2-CAD8-4206-B833-43E353A6DB3D}">
      <dgm:prSet/>
      <dgm:spPr/>
      <dgm:t>
        <a:bodyPr/>
        <a:lstStyle/>
        <a:p>
          <a:endParaRPr lang="zh-CN" altLang="en-US"/>
        </a:p>
      </dgm:t>
    </dgm:pt>
    <dgm:pt modelId="{C8F87AE8-7C50-417D-8BD3-FDE5A4AFDA74}">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史料实证</a:t>
          </a:r>
        </a:p>
      </dgm:t>
    </dgm:pt>
    <dgm:pt modelId="{E5D4250B-0430-4CF4-B3D6-ABAC1404707D}" type="parTrans" cxnId="{9C71E91B-A6FA-4494-9B2D-82EA4731E983}">
      <dgm:prSet/>
      <dgm:spPr/>
      <dgm:t>
        <a:bodyPr/>
        <a:lstStyle/>
        <a:p>
          <a:endParaRPr lang="zh-CN" altLang="en-US"/>
        </a:p>
      </dgm:t>
    </dgm:pt>
    <dgm:pt modelId="{84B08964-13D5-42CF-9BE6-5DAD85ECEB40}" type="sibTrans" cxnId="{9C71E91B-A6FA-4494-9B2D-82EA4731E983}">
      <dgm:prSet/>
      <dgm:spPr/>
      <dgm:t>
        <a:bodyPr/>
        <a:lstStyle/>
        <a:p>
          <a:endParaRPr lang="zh-CN" altLang="en-US"/>
        </a:p>
      </dgm:t>
    </dgm:pt>
    <dgm:pt modelId="{3DE94547-20C6-458A-81B0-56C0EEBF48C9}">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历史解释</a:t>
          </a:r>
        </a:p>
      </dgm:t>
    </dgm:pt>
    <dgm:pt modelId="{BF7D251F-8AC2-4A0F-95A5-059EF60BE0D5}" type="parTrans" cxnId="{7976C792-7B84-47B1-B2D2-8C4659C4AF78}">
      <dgm:prSet/>
      <dgm:spPr/>
      <dgm:t>
        <a:bodyPr/>
        <a:lstStyle/>
        <a:p>
          <a:endParaRPr lang="zh-CN" altLang="en-US"/>
        </a:p>
      </dgm:t>
    </dgm:pt>
    <dgm:pt modelId="{992188DF-44F2-4A79-9C30-B3F3FD0AA0A9}" type="sibTrans" cxnId="{7976C792-7B84-47B1-B2D2-8C4659C4AF78}">
      <dgm:prSet/>
      <dgm:spPr/>
      <dgm:t>
        <a:bodyPr/>
        <a:lstStyle/>
        <a:p>
          <a:endParaRPr lang="zh-CN" altLang="en-US"/>
        </a:p>
      </dgm:t>
    </dgm:pt>
    <dgm:pt modelId="{773D7081-2436-4670-A049-F3E543C13AE9}">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家国情怀</a:t>
          </a:r>
        </a:p>
      </dgm:t>
    </dgm:pt>
    <dgm:pt modelId="{A74A9865-457C-4F33-8809-036CD03A2767}" type="parTrans" cxnId="{D543BE3C-E5F4-4F36-8F37-107ACE1B3A2E}">
      <dgm:prSet/>
      <dgm:spPr/>
      <dgm:t>
        <a:bodyPr/>
        <a:lstStyle/>
        <a:p>
          <a:endParaRPr lang="zh-CN" altLang="en-US"/>
        </a:p>
      </dgm:t>
    </dgm:pt>
    <dgm:pt modelId="{406FA49A-CE70-4116-8919-7DC2EF0D0592}" type="sibTrans" cxnId="{D543BE3C-E5F4-4F36-8F37-107ACE1B3A2E}">
      <dgm:prSet/>
      <dgm:spPr/>
      <dgm:t>
        <a:bodyPr/>
        <a:lstStyle/>
        <a:p>
          <a:endParaRPr lang="zh-CN" altLang="en-US"/>
        </a:p>
      </dgm:t>
    </dgm:pt>
    <dgm:pt modelId="{EFA5B42F-F992-44B2-993F-D8643A5DB71B}" type="pres">
      <dgm:prSet presAssocID="{EC4F489E-367B-4170-AD03-FDF0FC76BC56}" presName="Name0" presStyleCnt="0">
        <dgm:presLayoutVars>
          <dgm:chMax val="1"/>
          <dgm:dir/>
          <dgm:animLvl val="ctr"/>
          <dgm:resizeHandles val="exact"/>
        </dgm:presLayoutVars>
      </dgm:prSet>
      <dgm:spPr/>
      <dgm:t>
        <a:bodyPr/>
        <a:lstStyle/>
        <a:p>
          <a:endParaRPr lang="zh-CN" altLang="en-US"/>
        </a:p>
      </dgm:t>
    </dgm:pt>
    <dgm:pt modelId="{28F5B94D-B84C-4670-9937-5D7207A73665}" type="pres">
      <dgm:prSet presAssocID="{DF0CC506-BCA8-497B-9012-163E8E3D7CCB}" presName="centerShape" presStyleLbl="node0" presStyleIdx="0" presStyleCnt="1" custScaleX="129723" custScaleY="125155"/>
      <dgm:spPr/>
      <dgm:t>
        <a:bodyPr/>
        <a:lstStyle/>
        <a:p>
          <a:endParaRPr lang="zh-CN" altLang="en-US"/>
        </a:p>
      </dgm:t>
    </dgm:pt>
    <dgm:pt modelId="{ABB926FA-3FE6-4E42-B4EB-234FBD603618}" type="pres">
      <dgm:prSet presAssocID="{E1C9804C-5715-400E-8AC0-3FFE82C65F33}" presName="parTrans" presStyleLbl="sibTrans2D1" presStyleIdx="0" presStyleCnt="5"/>
      <dgm:spPr/>
      <dgm:t>
        <a:bodyPr/>
        <a:lstStyle/>
        <a:p>
          <a:endParaRPr lang="zh-CN" altLang="en-US"/>
        </a:p>
      </dgm:t>
    </dgm:pt>
    <dgm:pt modelId="{5FFFBFEA-A65A-47F6-9C9A-1EA5956CCD46}" type="pres">
      <dgm:prSet presAssocID="{E1C9804C-5715-400E-8AC0-3FFE82C65F33}" presName="connectorText" presStyleLbl="sibTrans2D1" presStyleIdx="0" presStyleCnt="5"/>
      <dgm:spPr/>
      <dgm:t>
        <a:bodyPr/>
        <a:lstStyle/>
        <a:p>
          <a:endParaRPr lang="zh-CN" altLang="en-US"/>
        </a:p>
      </dgm:t>
    </dgm:pt>
    <dgm:pt modelId="{C4FE962C-357C-4048-B168-18398425F7A3}" type="pres">
      <dgm:prSet presAssocID="{061A4D1C-6B5E-4AC1-9861-2A054D77360C}" presName="node" presStyleLbl="node1" presStyleIdx="0" presStyleCnt="5">
        <dgm:presLayoutVars>
          <dgm:bulletEnabled val="1"/>
        </dgm:presLayoutVars>
      </dgm:prSet>
      <dgm:spPr/>
      <dgm:t>
        <a:bodyPr/>
        <a:lstStyle/>
        <a:p>
          <a:endParaRPr lang="zh-CN" altLang="en-US"/>
        </a:p>
      </dgm:t>
    </dgm:pt>
    <dgm:pt modelId="{9D37D56D-185B-4707-B60E-3F77368DC30D}" type="pres">
      <dgm:prSet presAssocID="{D77865B7-13C7-42CF-92F2-A04B2104A15D}" presName="parTrans" presStyleLbl="sibTrans2D1" presStyleIdx="1" presStyleCnt="5"/>
      <dgm:spPr/>
      <dgm:t>
        <a:bodyPr/>
        <a:lstStyle/>
        <a:p>
          <a:endParaRPr lang="zh-CN" altLang="en-US"/>
        </a:p>
      </dgm:t>
    </dgm:pt>
    <dgm:pt modelId="{C7872FB1-682C-4E4F-8087-6DF93C3CE3FC}" type="pres">
      <dgm:prSet presAssocID="{D77865B7-13C7-42CF-92F2-A04B2104A15D}" presName="connectorText" presStyleLbl="sibTrans2D1" presStyleIdx="1" presStyleCnt="5"/>
      <dgm:spPr/>
      <dgm:t>
        <a:bodyPr/>
        <a:lstStyle/>
        <a:p>
          <a:endParaRPr lang="zh-CN" altLang="en-US"/>
        </a:p>
      </dgm:t>
    </dgm:pt>
    <dgm:pt modelId="{7076DF1E-9584-40FF-8E3F-C4919D08CBD5}" type="pres">
      <dgm:prSet presAssocID="{310BD8FA-6506-408B-A6E6-5305B1B23CF6}" presName="node" presStyleLbl="node1" presStyleIdx="1" presStyleCnt="5">
        <dgm:presLayoutVars>
          <dgm:bulletEnabled val="1"/>
        </dgm:presLayoutVars>
      </dgm:prSet>
      <dgm:spPr/>
      <dgm:t>
        <a:bodyPr/>
        <a:lstStyle/>
        <a:p>
          <a:endParaRPr lang="zh-CN" altLang="en-US"/>
        </a:p>
      </dgm:t>
    </dgm:pt>
    <dgm:pt modelId="{37BB10A3-D883-476E-B79E-77D184F916BE}" type="pres">
      <dgm:prSet presAssocID="{E5D4250B-0430-4CF4-B3D6-ABAC1404707D}" presName="parTrans" presStyleLbl="sibTrans2D1" presStyleIdx="2" presStyleCnt="5"/>
      <dgm:spPr/>
      <dgm:t>
        <a:bodyPr/>
        <a:lstStyle/>
        <a:p>
          <a:endParaRPr lang="zh-CN" altLang="en-US"/>
        </a:p>
      </dgm:t>
    </dgm:pt>
    <dgm:pt modelId="{212EE672-2161-44E9-8D3C-9860251BA668}" type="pres">
      <dgm:prSet presAssocID="{E5D4250B-0430-4CF4-B3D6-ABAC1404707D}" presName="connectorText" presStyleLbl="sibTrans2D1" presStyleIdx="2" presStyleCnt="5"/>
      <dgm:spPr/>
      <dgm:t>
        <a:bodyPr/>
        <a:lstStyle/>
        <a:p>
          <a:endParaRPr lang="zh-CN" altLang="en-US"/>
        </a:p>
      </dgm:t>
    </dgm:pt>
    <dgm:pt modelId="{AB1C4816-0F58-4CFD-98E4-EBBAE3C47010}" type="pres">
      <dgm:prSet presAssocID="{C8F87AE8-7C50-417D-8BD3-FDE5A4AFDA74}" presName="node" presStyleLbl="node1" presStyleIdx="2" presStyleCnt="5">
        <dgm:presLayoutVars>
          <dgm:bulletEnabled val="1"/>
        </dgm:presLayoutVars>
      </dgm:prSet>
      <dgm:spPr/>
      <dgm:t>
        <a:bodyPr/>
        <a:lstStyle/>
        <a:p>
          <a:endParaRPr lang="zh-CN" altLang="en-US"/>
        </a:p>
      </dgm:t>
    </dgm:pt>
    <dgm:pt modelId="{50ED9E9B-F45E-4CB0-A549-25A55CF78AC2}" type="pres">
      <dgm:prSet presAssocID="{BF7D251F-8AC2-4A0F-95A5-059EF60BE0D5}" presName="parTrans" presStyleLbl="sibTrans2D1" presStyleIdx="3" presStyleCnt="5"/>
      <dgm:spPr/>
      <dgm:t>
        <a:bodyPr/>
        <a:lstStyle/>
        <a:p>
          <a:endParaRPr lang="zh-CN" altLang="en-US"/>
        </a:p>
      </dgm:t>
    </dgm:pt>
    <dgm:pt modelId="{788288D8-C6F9-41F9-8164-863E73609837}" type="pres">
      <dgm:prSet presAssocID="{BF7D251F-8AC2-4A0F-95A5-059EF60BE0D5}" presName="connectorText" presStyleLbl="sibTrans2D1" presStyleIdx="3" presStyleCnt="5"/>
      <dgm:spPr/>
      <dgm:t>
        <a:bodyPr/>
        <a:lstStyle/>
        <a:p>
          <a:endParaRPr lang="zh-CN" altLang="en-US"/>
        </a:p>
      </dgm:t>
    </dgm:pt>
    <dgm:pt modelId="{26243FA5-A84A-4B5B-844E-537150599D2A}" type="pres">
      <dgm:prSet presAssocID="{3DE94547-20C6-458A-81B0-56C0EEBF48C9}" presName="node" presStyleLbl="node1" presStyleIdx="3" presStyleCnt="5">
        <dgm:presLayoutVars>
          <dgm:bulletEnabled val="1"/>
        </dgm:presLayoutVars>
      </dgm:prSet>
      <dgm:spPr/>
      <dgm:t>
        <a:bodyPr/>
        <a:lstStyle/>
        <a:p>
          <a:endParaRPr lang="zh-CN" altLang="en-US"/>
        </a:p>
      </dgm:t>
    </dgm:pt>
    <dgm:pt modelId="{DA4FF3DE-1804-43BE-AEAC-44D53A534D25}" type="pres">
      <dgm:prSet presAssocID="{A74A9865-457C-4F33-8809-036CD03A2767}" presName="parTrans" presStyleLbl="sibTrans2D1" presStyleIdx="4" presStyleCnt="5"/>
      <dgm:spPr/>
      <dgm:t>
        <a:bodyPr/>
        <a:lstStyle/>
        <a:p>
          <a:endParaRPr lang="zh-CN" altLang="en-US"/>
        </a:p>
      </dgm:t>
    </dgm:pt>
    <dgm:pt modelId="{35C73EF2-5D9F-40B8-B69E-4F8909C60F34}" type="pres">
      <dgm:prSet presAssocID="{A74A9865-457C-4F33-8809-036CD03A2767}" presName="connectorText" presStyleLbl="sibTrans2D1" presStyleIdx="4" presStyleCnt="5"/>
      <dgm:spPr/>
      <dgm:t>
        <a:bodyPr/>
        <a:lstStyle/>
        <a:p>
          <a:endParaRPr lang="zh-CN" altLang="en-US"/>
        </a:p>
      </dgm:t>
    </dgm:pt>
    <dgm:pt modelId="{AE44FDE5-5D0D-4137-94FF-D3339D1397E0}" type="pres">
      <dgm:prSet presAssocID="{773D7081-2436-4670-A049-F3E543C13AE9}" presName="node" presStyleLbl="node1" presStyleIdx="4" presStyleCnt="5">
        <dgm:presLayoutVars>
          <dgm:bulletEnabled val="1"/>
        </dgm:presLayoutVars>
      </dgm:prSet>
      <dgm:spPr/>
      <dgm:t>
        <a:bodyPr/>
        <a:lstStyle/>
        <a:p>
          <a:endParaRPr lang="zh-CN" altLang="en-US"/>
        </a:p>
      </dgm:t>
    </dgm:pt>
  </dgm:ptLst>
  <dgm:cxnLst>
    <dgm:cxn modelId="{44A112F2-CAD8-4206-B833-43E353A6DB3D}" srcId="{DF0CC506-BCA8-497B-9012-163E8E3D7CCB}" destId="{310BD8FA-6506-408B-A6E6-5305B1B23CF6}" srcOrd="1" destOrd="0" parTransId="{D77865B7-13C7-42CF-92F2-A04B2104A15D}" sibTransId="{A4C6DDF0-B37F-4F41-B11A-BF96350CF4DD}"/>
    <dgm:cxn modelId="{D543BE3C-E5F4-4F36-8F37-107ACE1B3A2E}" srcId="{DF0CC506-BCA8-497B-9012-163E8E3D7CCB}" destId="{773D7081-2436-4670-A049-F3E543C13AE9}" srcOrd="4" destOrd="0" parTransId="{A74A9865-457C-4F33-8809-036CD03A2767}" sibTransId="{406FA49A-CE70-4116-8919-7DC2EF0D0592}"/>
    <dgm:cxn modelId="{1D28E69A-C5AE-4011-BB50-9ED50B0F4625}" type="presOf" srcId="{A74A9865-457C-4F33-8809-036CD03A2767}" destId="{DA4FF3DE-1804-43BE-AEAC-44D53A534D25}" srcOrd="0" destOrd="0" presId="urn:microsoft.com/office/officeart/2005/8/layout/radial5"/>
    <dgm:cxn modelId="{D734A4AC-8901-4FB5-8BCC-C9D490F700F5}" type="presOf" srcId="{773D7081-2436-4670-A049-F3E543C13AE9}" destId="{AE44FDE5-5D0D-4137-94FF-D3339D1397E0}" srcOrd="0" destOrd="0" presId="urn:microsoft.com/office/officeart/2005/8/layout/radial5"/>
    <dgm:cxn modelId="{2115B01B-A32C-4FFB-9CEA-2D25A352E7BE}" type="presOf" srcId="{3DE94547-20C6-458A-81B0-56C0EEBF48C9}" destId="{26243FA5-A84A-4B5B-844E-537150599D2A}" srcOrd="0" destOrd="0" presId="urn:microsoft.com/office/officeart/2005/8/layout/radial5"/>
    <dgm:cxn modelId="{7BCDAF0A-E758-4A44-839A-B37F40248A20}" type="presOf" srcId="{E5D4250B-0430-4CF4-B3D6-ABAC1404707D}" destId="{37BB10A3-D883-476E-B79E-77D184F916BE}" srcOrd="0" destOrd="0" presId="urn:microsoft.com/office/officeart/2005/8/layout/radial5"/>
    <dgm:cxn modelId="{222DB880-433F-4706-9B5E-C5714AB49E42}" type="presOf" srcId="{E1C9804C-5715-400E-8AC0-3FFE82C65F33}" destId="{5FFFBFEA-A65A-47F6-9C9A-1EA5956CCD46}" srcOrd="1" destOrd="0" presId="urn:microsoft.com/office/officeart/2005/8/layout/radial5"/>
    <dgm:cxn modelId="{9C71E91B-A6FA-4494-9B2D-82EA4731E983}" srcId="{DF0CC506-BCA8-497B-9012-163E8E3D7CCB}" destId="{C8F87AE8-7C50-417D-8BD3-FDE5A4AFDA74}" srcOrd="2" destOrd="0" parTransId="{E5D4250B-0430-4CF4-B3D6-ABAC1404707D}" sibTransId="{84B08964-13D5-42CF-9BE6-5DAD85ECEB40}"/>
    <dgm:cxn modelId="{04807442-088A-4000-A2D1-DC3096D390E8}" type="presOf" srcId="{310BD8FA-6506-408B-A6E6-5305B1B23CF6}" destId="{7076DF1E-9584-40FF-8E3F-C4919D08CBD5}" srcOrd="0" destOrd="0" presId="urn:microsoft.com/office/officeart/2005/8/layout/radial5"/>
    <dgm:cxn modelId="{AC728B89-3874-4FD3-8DEE-4ED9B567C476}" type="presOf" srcId="{A74A9865-457C-4F33-8809-036CD03A2767}" destId="{35C73EF2-5D9F-40B8-B69E-4F8909C60F34}" srcOrd="1" destOrd="0" presId="urn:microsoft.com/office/officeart/2005/8/layout/radial5"/>
    <dgm:cxn modelId="{5CD6E056-6269-45ED-B7FC-1DC307DAFCAC}" type="presOf" srcId="{E5D4250B-0430-4CF4-B3D6-ABAC1404707D}" destId="{212EE672-2161-44E9-8D3C-9860251BA668}" srcOrd="1" destOrd="0" presId="urn:microsoft.com/office/officeart/2005/8/layout/radial5"/>
    <dgm:cxn modelId="{A650B60D-4BA4-480A-A499-A1FB14E740B4}" type="presOf" srcId="{DF0CC506-BCA8-497B-9012-163E8E3D7CCB}" destId="{28F5B94D-B84C-4670-9937-5D7207A73665}" srcOrd="0" destOrd="0" presId="urn:microsoft.com/office/officeart/2005/8/layout/radial5"/>
    <dgm:cxn modelId="{C99C78AD-3D2C-4291-BED1-68745CFA102C}" srcId="{EC4F489E-367B-4170-AD03-FDF0FC76BC56}" destId="{DF0CC506-BCA8-497B-9012-163E8E3D7CCB}" srcOrd="0" destOrd="0" parTransId="{7710DB19-6DA5-44AA-9FB2-17FAE22AF861}" sibTransId="{04A746FC-BFC3-4F50-B30C-95D1079FEEAE}"/>
    <dgm:cxn modelId="{8CD6103F-B31A-40EE-8C66-0DC7389C2C44}" type="presOf" srcId="{BF7D251F-8AC2-4A0F-95A5-059EF60BE0D5}" destId="{50ED9E9B-F45E-4CB0-A549-25A55CF78AC2}" srcOrd="0" destOrd="0" presId="urn:microsoft.com/office/officeart/2005/8/layout/radial5"/>
    <dgm:cxn modelId="{7976C792-7B84-47B1-B2D2-8C4659C4AF78}" srcId="{DF0CC506-BCA8-497B-9012-163E8E3D7CCB}" destId="{3DE94547-20C6-458A-81B0-56C0EEBF48C9}" srcOrd="3" destOrd="0" parTransId="{BF7D251F-8AC2-4A0F-95A5-059EF60BE0D5}" sibTransId="{992188DF-44F2-4A79-9C30-B3F3FD0AA0A9}"/>
    <dgm:cxn modelId="{FAE377C8-641E-49C8-A9E6-434B8A5806C5}" type="presOf" srcId="{D77865B7-13C7-42CF-92F2-A04B2104A15D}" destId="{C7872FB1-682C-4E4F-8087-6DF93C3CE3FC}" srcOrd="1" destOrd="0" presId="urn:microsoft.com/office/officeart/2005/8/layout/radial5"/>
    <dgm:cxn modelId="{6358ADAD-9BBE-407A-9DE4-E898E5B8A035}" type="presOf" srcId="{D77865B7-13C7-42CF-92F2-A04B2104A15D}" destId="{9D37D56D-185B-4707-B60E-3F77368DC30D}" srcOrd="0" destOrd="0" presId="urn:microsoft.com/office/officeart/2005/8/layout/radial5"/>
    <dgm:cxn modelId="{D4C75823-1320-4643-8546-44FEDF38CAC5}" type="presOf" srcId="{C8F87AE8-7C50-417D-8BD3-FDE5A4AFDA74}" destId="{AB1C4816-0F58-4CFD-98E4-EBBAE3C47010}" srcOrd="0" destOrd="0" presId="urn:microsoft.com/office/officeart/2005/8/layout/radial5"/>
    <dgm:cxn modelId="{9B9D0FF7-EB5A-4E4A-94E5-7BCB75D9CD1D}" type="presOf" srcId="{061A4D1C-6B5E-4AC1-9861-2A054D77360C}" destId="{C4FE962C-357C-4048-B168-18398425F7A3}" srcOrd="0" destOrd="0" presId="urn:microsoft.com/office/officeart/2005/8/layout/radial5"/>
    <dgm:cxn modelId="{553DA775-3058-45CD-B4E1-BE06947AD08D}" type="presOf" srcId="{EC4F489E-367B-4170-AD03-FDF0FC76BC56}" destId="{EFA5B42F-F992-44B2-993F-D8643A5DB71B}" srcOrd="0" destOrd="0" presId="urn:microsoft.com/office/officeart/2005/8/layout/radial5"/>
    <dgm:cxn modelId="{06881104-A145-45B6-85F8-86267E7FA3E2}" type="presOf" srcId="{E1C9804C-5715-400E-8AC0-3FFE82C65F33}" destId="{ABB926FA-3FE6-4E42-B4EB-234FBD603618}" srcOrd="0" destOrd="0" presId="urn:microsoft.com/office/officeart/2005/8/layout/radial5"/>
    <dgm:cxn modelId="{F155098E-84BC-4BA4-B375-5EAC5ADED80D}" srcId="{DF0CC506-BCA8-497B-9012-163E8E3D7CCB}" destId="{061A4D1C-6B5E-4AC1-9861-2A054D77360C}" srcOrd="0" destOrd="0" parTransId="{E1C9804C-5715-400E-8AC0-3FFE82C65F33}" sibTransId="{55D9C8DC-BE5C-400F-8E68-A36BB90A6776}"/>
    <dgm:cxn modelId="{6DF49BF8-9D60-47F4-9CA6-489FC0233C83}" type="presOf" srcId="{BF7D251F-8AC2-4A0F-95A5-059EF60BE0D5}" destId="{788288D8-C6F9-41F9-8164-863E73609837}" srcOrd="1" destOrd="0" presId="urn:microsoft.com/office/officeart/2005/8/layout/radial5"/>
    <dgm:cxn modelId="{14DB6611-B10E-4D17-9D99-36603633BD2F}" type="presParOf" srcId="{EFA5B42F-F992-44B2-993F-D8643A5DB71B}" destId="{28F5B94D-B84C-4670-9937-5D7207A73665}" srcOrd="0" destOrd="0" presId="urn:microsoft.com/office/officeart/2005/8/layout/radial5"/>
    <dgm:cxn modelId="{4C33D0DE-C82B-4715-9896-30868C0657CD}" type="presParOf" srcId="{EFA5B42F-F992-44B2-993F-D8643A5DB71B}" destId="{ABB926FA-3FE6-4E42-B4EB-234FBD603618}" srcOrd="1" destOrd="0" presId="urn:microsoft.com/office/officeart/2005/8/layout/radial5"/>
    <dgm:cxn modelId="{BCD7C025-B659-4B95-98B7-1A387285EA9C}" type="presParOf" srcId="{ABB926FA-3FE6-4E42-B4EB-234FBD603618}" destId="{5FFFBFEA-A65A-47F6-9C9A-1EA5956CCD46}" srcOrd="0" destOrd="0" presId="urn:microsoft.com/office/officeart/2005/8/layout/radial5"/>
    <dgm:cxn modelId="{C52DB6D4-7F16-44B6-8CDD-E4CDC2A90B65}" type="presParOf" srcId="{EFA5B42F-F992-44B2-993F-D8643A5DB71B}" destId="{C4FE962C-357C-4048-B168-18398425F7A3}" srcOrd="2" destOrd="0" presId="urn:microsoft.com/office/officeart/2005/8/layout/radial5"/>
    <dgm:cxn modelId="{2A14BA1E-81D7-4EC6-937A-F78D4C6D3983}" type="presParOf" srcId="{EFA5B42F-F992-44B2-993F-D8643A5DB71B}" destId="{9D37D56D-185B-4707-B60E-3F77368DC30D}" srcOrd="3" destOrd="0" presId="urn:microsoft.com/office/officeart/2005/8/layout/radial5"/>
    <dgm:cxn modelId="{9D72189A-8B70-4128-BC96-B709A1AA595F}" type="presParOf" srcId="{9D37D56D-185B-4707-B60E-3F77368DC30D}" destId="{C7872FB1-682C-4E4F-8087-6DF93C3CE3FC}" srcOrd="0" destOrd="0" presId="urn:microsoft.com/office/officeart/2005/8/layout/radial5"/>
    <dgm:cxn modelId="{69214EF9-7A45-4863-813B-D1B8D2A057E8}" type="presParOf" srcId="{EFA5B42F-F992-44B2-993F-D8643A5DB71B}" destId="{7076DF1E-9584-40FF-8E3F-C4919D08CBD5}" srcOrd="4" destOrd="0" presId="urn:microsoft.com/office/officeart/2005/8/layout/radial5"/>
    <dgm:cxn modelId="{39713953-67AF-41D9-B560-C82443779F5F}" type="presParOf" srcId="{EFA5B42F-F992-44B2-993F-D8643A5DB71B}" destId="{37BB10A3-D883-476E-B79E-77D184F916BE}" srcOrd="5" destOrd="0" presId="urn:microsoft.com/office/officeart/2005/8/layout/radial5"/>
    <dgm:cxn modelId="{D530DBDE-45AB-4FA9-A3E9-B6E4C20262C7}" type="presParOf" srcId="{37BB10A3-D883-476E-B79E-77D184F916BE}" destId="{212EE672-2161-44E9-8D3C-9860251BA668}" srcOrd="0" destOrd="0" presId="urn:microsoft.com/office/officeart/2005/8/layout/radial5"/>
    <dgm:cxn modelId="{07CEDAF0-8D63-4387-8BAE-DE3664D0BE0E}" type="presParOf" srcId="{EFA5B42F-F992-44B2-993F-D8643A5DB71B}" destId="{AB1C4816-0F58-4CFD-98E4-EBBAE3C47010}" srcOrd="6" destOrd="0" presId="urn:microsoft.com/office/officeart/2005/8/layout/radial5"/>
    <dgm:cxn modelId="{A7E49447-7FC8-4D93-9DC1-FAD901CC888B}" type="presParOf" srcId="{EFA5B42F-F992-44B2-993F-D8643A5DB71B}" destId="{50ED9E9B-F45E-4CB0-A549-25A55CF78AC2}" srcOrd="7" destOrd="0" presId="urn:microsoft.com/office/officeart/2005/8/layout/radial5"/>
    <dgm:cxn modelId="{2CB1E58A-1F64-4FFB-9543-B2C581B7746E}" type="presParOf" srcId="{50ED9E9B-F45E-4CB0-A549-25A55CF78AC2}" destId="{788288D8-C6F9-41F9-8164-863E73609837}" srcOrd="0" destOrd="0" presId="urn:microsoft.com/office/officeart/2005/8/layout/radial5"/>
    <dgm:cxn modelId="{BF45E1E8-69DD-445A-9AB7-EDCB7C68F940}" type="presParOf" srcId="{EFA5B42F-F992-44B2-993F-D8643A5DB71B}" destId="{26243FA5-A84A-4B5B-844E-537150599D2A}" srcOrd="8" destOrd="0" presId="urn:microsoft.com/office/officeart/2005/8/layout/radial5"/>
    <dgm:cxn modelId="{05C33791-35A3-48D3-A6A4-EAAA9F3B4C30}" type="presParOf" srcId="{EFA5B42F-F992-44B2-993F-D8643A5DB71B}" destId="{DA4FF3DE-1804-43BE-AEAC-44D53A534D25}" srcOrd="9" destOrd="0" presId="urn:microsoft.com/office/officeart/2005/8/layout/radial5"/>
    <dgm:cxn modelId="{F3D487DD-5559-4DBA-AA90-CA3C91FE2FEB}" type="presParOf" srcId="{DA4FF3DE-1804-43BE-AEAC-44D53A534D25}" destId="{35C73EF2-5D9F-40B8-B69E-4F8909C60F34}" srcOrd="0" destOrd="0" presId="urn:microsoft.com/office/officeart/2005/8/layout/radial5"/>
    <dgm:cxn modelId="{A3CE5146-C822-4B73-9D27-DE4C7FFB218F}" type="presParOf" srcId="{EFA5B42F-F992-44B2-993F-D8643A5DB71B}" destId="{AE44FDE5-5D0D-4137-94FF-D3339D1397E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674AE-162F-4CE2-8F09-F9480C2F34F8}" type="doc">
      <dgm:prSet loTypeId="urn:microsoft.com/office/officeart/2005/8/layout/hList1" loCatId="list" qsTypeId="urn:microsoft.com/office/officeart/2005/8/quickstyle/3d2#1" qsCatId="3D" csTypeId="urn:microsoft.com/office/officeart/2005/8/colors/accent2_3#1" csCatId="accent2" phldr="1"/>
      <dgm:spPr/>
      <dgm:t>
        <a:bodyPr/>
        <a:lstStyle/>
        <a:p>
          <a:endParaRPr lang="zh-CN" altLang="en-US"/>
        </a:p>
      </dgm:t>
    </dgm:pt>
    <dgm:pt modelId="{EC3FA7B6-7C65-470B-BD7E-BB3D8AB90D11}">
      <dgm:prSet phldr="0" custT="0"/>
      <dgm:spPr/>
      <dgm:t>
        <a:bodyPr vert="horz" wrap="square"/>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rtl="0">
            <a:lnSpc>
              <a:spcPct val="100000"/>
            </a:lnSpc>
            <a:spcBef>
              <a:spcPct val="0"/>
            </a:spcBef>
            <a:spcAft>
              <a:spcPct val="35000"/>
            </a:spcAft>
          </a:pPr>
          <a:r>
            <a:rPr lang="zh-CN" b="1">
              <a:solidFill>
                <a:srgbClr val="112EC1"/>
              </a:solidFill>
            </a:rPr>
            <a:t>点</a:t>
          </a:r>
        </a:p>
      </dgm:t>
    </dgm:pt>
    <dgm:pt modelId="{14D4ECA7-97DD-4526-B71A-9D9F948AC2AB}" type="parTrans" cxnId="{CC9B175E-B5E0-44C6-A694-4D93A530C78D}">
      <dgm:prSet/>
      <dgm:spPr/>
      <dgm:t>
        <a:bodyPr/>
        <a:lstStyle/>
        <a:p>
          <a:endParaRPr lang="zh-CN" altLang="en-US"/>
        </a:p>
      </dgm:t>
    </dgm:pt>
    <dgm:pt modelId="{BA8C6B8F-EC4E-4186-8F83-F4F6DCDB6159}" type="sibTrans" cxnId="{CC9B175E-B5E0-44C6-A694-4D93A530C78D}">
      <dgm:prSet/>
      <dgm:spPr/>
      <dgm:t>
        <a:bodyPr/>
        <a:lstStyle/>
        <a:p>
          <a:endParaRPr lang="zh-CN" altLang="en-US"/>
        </a:p>
      </dgm:t>
    </dgm:pt>
    <dgm:pt modelId="{23924A04-A264-488E-8165-F41CB6B7A75A}">
      <dgm:prSet/>
      <dgm:spPr/>
      <dgm:t>
        <a:bodyPr/>
        <a:lstStyle/>
        <a:p>
          <a:r>
            <a:rPr lang="zh-CN" altLang="en-US" dirty="0"/>
            <a:t>主题思考核心</a:t>
          </a:r>
        </a:p>
      </dgm:t>
    </dgm:pt>
    <dgm:pt modelId="{75264282-A22F-4BC1-A191-96FF14CC61BF}" type="parTrans" cxnId="{041D928C-3BDB-49D8-AC47-BFB7E0B9810E}">
      <dgm:prSet/>
      <dgm:spPr/>
      <dgm:t>
        <a:bodyPr/>
        <a:lstStyle/>
        <a:p>
          <a:endParaRPr lang="zh-CN" altLang="en-US"/>
        </a:p>
      </dgm:t>
    </dgm:pt>
    <dgm:pt modelId="{1C251AEC-CF30-4DAD-99A0-FEBBC4F3969F}" type="sibTrans" cxnId="{041D928C-3BDB-49D8-AC47-BFB7E0B9810E}">
      <dgm:prSet/>
      <dgm:spPr/>
      <dgm:t>
        <a:bodyPr/>
        <a:lstStyle/>
        <a:p>
          <a:endParaRPr lang="zh-CN" altLang="en-US"/>
        </a:p>
      </dgm:t>
    </dgm:pt>
    <dgm:pt modelId="{F0B49591-3700-4CEB-9097-003181F7ECC9}">
      <dgm:prSet phldr="0" custT="0"/>
      <dgm:spPr/>
      <dgm:t>
        <a:bodyPr vert="horz" wrap="square"/>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rtl="0">
            <a:lnSpc>
              <a:spcPct val="100000"/>
            </a:lnSpc>
            <a:spcBef>
              <a:spcPct val="0"/>
            </a:spcBef>
            <a:spcAft>
              <a:spcPct val="35000"/>
            </a:spcAft>
          </a:pPr>
          <a:r>
            <a:rPr lang="zh-CN">
              <a:solidFill>
                <a:srgbClr val="112EC1"/>
              </a:solidFill>
            </a:rPr>
            <a:t>线</a:t>
          </a:r>
        </a:p>
      </dgm:t>
    </dgm:pt>
    <dgm:pt modelId="{90CE4E53-FD1F-41DF-BE41-84C968F01F5B}" type="parTrans" cxnId="{848E04C3-D68C-4708-929F-1D5F38C149E7}">
      <dgm:prSet/>
      <dgm:spPr/>
      <dgm:t>
        <a:bodyPr/>
        <a:lstStyle/>
        <a:p>
          <a:endParaRPr lang="zh-CN" altLang="en-US"/>
        </a:p>
      </dgm:t>
    </dgm:pt>
    <dgm:pt modelId="{2F6FE6DD-338D-4A27-97D1-6279A57B918D}" type="sibTrans" cxnId="{848E04C3-D68C-4708-929F-1D5F38C149E7}">
      <dgm:prSet/>
      <dgm:spPr/>
      <dgm:t>
        <a:bodyPr/>
        <a:lstStyle/>
        <a:p>
          <a:endParaRPr lang="zh-CN" altLang="en-US"/>
        </a:p>
      </dgm:t>
    </dgm:pt>
    <dgm:pt modelId="{88D06045-EECC-4CE0-AA4C-1946C88B9178}">
      <dgm:prSet/>
      <dgm:spPr/>
      <dgm:t>
        <a:bodyPr/>
        <a:lstStyle/>
        <a:p>
          <a:r>
            <a:rPr lang="zh-CN" altLang="en-US" dirty="0"/>
            <a:t>各级重要分支</a:t>
          </a:r>
        </a:p>
      </dgm:t>
    </dgm:pt>
    <dgm:pt modelId="{3732AF04-51D2-4C43-81E7-8F53373EF5F7}" type="parTrans" cxnId="{0DD7D0A8-CE8D-484B-8F45-15528DEEF7B2}">
      <dgm:prSet/>
      <dgm:spPr/>
      <dgm:t>
        <a:bodyPr/>
        <a:lstStyle/>
        <a:p>
          <a:endParaRPr lang="zh-CN" altLang="en-US"/>
        </a:p>
      </dgm:t>
    </dgm:pt>
    <dgm:pt modelId="{44B8AEE4-9ECB-472C-90EB-3C45F477BED2}" type="sibTrans" cxnId="{0DD7D0A8-CE8D-484B-8F45-15528DEEF7B2}">
      <dgm:prSet/>
      <dgm:spPr/>
      <dgm:t>
        <a:bodyPr/>
        <a:lstStyle/>
        <a:p>
          <a:endParaRPr lang="zh-CN" altLang="en-US"/>
        </a:p>
      </dgm:t>
    </dgm:pt>
    <dgm:pt modelId="{D16C896B-AFA7-47E8-8899-4E9683B7A13E}">
      <dgm:prSet phldr="0" custT="0"/>
      <dgm:spPr/>
      <dgm:t>
        <a:bodyPr vert="horz" wrap="square"/>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rtl="0">
            <a:lnSpc>
              <a:spcPct val="100000"/>
            </a:lnSpc>
            <a:spcBef>
              <a:spcPct val="0"/>
            </a:spcBef>
            <a:spcAft>
              <a:spcPct val="35000"/>
            </a:spcAft>
          </a:pPr>
          <a:r>
            <a:rPr lang="zh-CN" b="1">
              <a:solidFill>
                <a:srgbClr val="112EC1"/>
              </a:solidFill>
            </a:rPr>
            <a:t>面</a:t>
          </a:r>
        </a:p>
      </dgm:t>
    </dgm:pt>
    <dgm:pt modelId="{19CA454D-BA6D-4E73-877D-8E3FB46A26AB}" type="parTrans" cxnId="{D5852A9F-D4B9-41AD-B894-92A89FAD7119}">
      <dgm:prSet/>
      <dgm:spPr/>
      <dgm:t>
        <a:bodyPr/>
        <a:lstStyle/>
        <a:p>
          <a:endParaRPr lang="zh-CN" altLang="en-US"/>
        </a:p>
      </dgm:t>
    </dgm:pt>
    <dgm:pt modelId="{0F561463-F77A-4266-BE53-778D3BE7824C}" type="sibTrans" cxnId="{D5852A9F-D4B9-41AD-B894-92A89FAD7119}">
      <dgm:prSet/>
      <dgm:spPr/>
      <dgm:t>
        <a:bodyPr/>
        <a:lstStyle/>
        <a:p>
          <a:endParaRPr lang="zh-CN" altLang="en-US"/>
        </a:p>
      </dgm:t>
    </dgm:pt>
    <dgm:pt modelId="{6389F194-C910-4FAC-9FFA-67FB8F9DC11E}">
      <dgm:prSet/>
      <dgm:spPr/>
      <dgm:t>
        <a:bodyPr/>
        <a:lstStyle/>
        <a:p>
          <a:r>
            <a:rPr lang="zh-CN" altLang="en-US" dirty="0"/>
            <a:t>思维维度</a:t>
          </a:r>
        </a:p>
      </dgm:t>
    </dgm:pt>
    <dgm:pt modelId="{760DC815-CCEF-4EA8-9E43-1E3828AFB722}" type="parTrans" cxnId="{520EDBAE-CECF-4CD6-A2E4-51381F7FAD28}">
      <dgm:prSet/>
      <dgm:spPr/>
      <dgm:t>
        <a:bodyPr/>
        <a:lstStyle/>
        <a:p>
          <a:endParaRPr lang="zh-CN" altLang="en-US"/>
        </a:p>
      </dgm:t>
    </dgm:pt>
    <dgm:pt modelId="{82F49ECC-C63A-4DB5-ACC8-6D1A8D0061EE}" type="sibTrans" cxnId="{520EDBAE-CECF-4CD6-A2E4-51381F7FAD28}">
      <dgm:prSet/>
      <dgm:spPr/>
      <dgm:t>
        <a:bodyPr/>
        <a:lstStyle/>
        <a:p>
          <a:endParaRPr lang="zh-CN" altLang="en-US"/>
        </a:p>
      </dgm:t>
    </dgm:pt>
    <dgm:pt modelId="{B0CF151C-4D63-473F-A5A6-A2841396632D}">
      <dgm:prSet phldr="0" custT="0"/>
      <dgm:spPr/>
      <dgm:t>
        <a:bodyPr vert="horz" wrap="square"/>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rtl="0">
            <a:lnSpc>
              <a:spcPct val="100000"/>
            </a:lnSpc>
            <a:spcBef>
              <a:spcPct val="0"/>
            </a:spcBef>
            <a:spcAft>
              <a:spcPct val="35000"/>
            </a:spcAft>
          </a:pPr>
          <a:r>
            <a:rPr lang="zh-CN">
              <a:solidFill>
                <a:srgbClr val="C00000"/>
              </a:solidFill>
            </a:rPr>
            <a:t>体</a:t>
          </a:r>
        </a:p>
      </dgm:t>
    </dgm:pt>
    <dgm:pt modelId="{F9ED7544-9D04-49ED-A5A4-2E91631D2B88}" type="parTrans" cxnId="{70588F02-0B1A-474D-9EE0-9D9C8E85F48F}">
      <dgm:prSet/>
      <dgm:spPr/>
      <dgm:t>
        <a:bodyPr/>
        <a:lstStyle/>
        <a:p>
          <a:endParaRPr lang="zh-CN" altLang="en-US"/>
        </a:p>
      </dgm:t>
    </dgm:pt>
    <dgm:pt modelId="{6CEC8ABC-1761-4C34-9A36-1A1DAC87C860}" type="sibTrans" cxnId="{70588F02-0B1A-474D-9EE0-9D9C8E85F48F}">
      <dgm:prSet/>
      <dgm:spPr/>
      <dgm:t>
        <a:bodyPr/>
        <a:lstStyle/>
        <a:p>
          <a:endParaRPr lang="zh-CN" altLang="en-US"/>
        </a:p>
      </dgm:t>
    </dgm:pt>
    <dgm:pt modelId="{D6CC6A69-A61D-44F8-ABA3-1F8DCA917BCB}">
      <dgm:prSet/>
      <dgm:spPr/>
      <dgm:t>
        <a:bodyPr/>
        <a:lstStyle/>
        <a:p>
          <a:r>
            <a:rPr lang="zh-CN" altLang="en-US" dirty="0"/>
            <a:t>各种关联想象</a:t>
          </a:r>
        </a:p>
      </dgm:t>
    </dgm:pt>
    <dgm:pt modelId="{6706F76F-7BF1-4B03-8D06-518CFFBD18B8}" type="parTrans" cxnId="{14C2790B-DD7B-4525-B1A6-48DE6F6DDE3C}">
      <dgm:prSet/>
      <dgm:spPr/>
      <dgm:t>
        <a:bodyPr/>
        <a:lstStyle/>
        <a:p>
          <a:endParaRPr lang="zh-CN" altLang="en-US"/>
        </a:p>
      </dgm:t>
    </dgm:pt>
    <dgm:pt modelId="{B3A77A98-BF03-47AA-8FD3-5E7084F0D7F9}" type="sibTrans" cxnId="{14C2790B-DD7B-4525-B1A6-48DE6F6DDE3C}">
      <dgm:prSet/>
      <dgm:spPr/>
      <dgm:t>
        <a:bodyPr/>
        <a:lstStyle/>
        <a:p>
          <a:endParaRPr lang="zh-CN" altLang="en-US"/>
        </a:p>
      </dgm:t>
    </dgm:pt>
    <dgm:pt modelId="{CDCED994-82CC-41DB-A3B8-CE1DE83C8D08}" type="pres">
      <dgm:prSet presAssocID="{C97674AE-162F-4CE2-8F09-F9480C2F34F8}" presName="Name0" presStyleCnt="0">
        <dgm:presLayoutVars>
          <dgm:dir/>
          <dgm:animLvl val="lvl"/>
          <dgm:resizeHandles val="exact"/>
        </dgm:presLayoutVars>
      </dgm:prSet>
      <dgm:spPr/>
      <dgm:t>
        <a:bodyPr/>
        <a:lstStyle/>
        <a:p>
          <a:endParaRPr lang="zh-CN" altLang="en-US"/>
        </a:p>
      </dgm:t>
    </dgm:pt>
    <dgm:pt modelId="{03308086-EAE6-4BEF-AD5F-F9A04F562841}" type="pres">
      <dgm:prSet presAssocID="{EC3FA7B6-7C65-470B-BD7E-BB3D8AB90D11}" presName="composite" presStyleCnt="0"/>
      <dgm:spPr/>
    </dgm:pt>
    <dgm:pt modelId="{3A18A252-5CD4-475C-B511-CD405F96BAD2}" type="pres">
      <dgm:prSet presAssocID="{EC3FA7B6-7C65-470B-BD7E-BB3D8AB90D11}" presName="parTx" presStyleLbl="alignNode1" presStyleIdx="0" presStyleCnt="4">
        <dgm:presLayoutVars>
          <dgm:chMax val="0"/>
          <dgm:chPref val="0"/>
          <dgm:bulletEnabled val="1"/>
        </dgm:presLayoutVars>
      </dgm:prSet>
      <dgm:spPr/>
      <dgm:t>
        <a:bodyPr/>
        <a:lstStyle/>
        <a:p>
          <a:endParaRPr lang="zh-CN" altLang="en-US"/>
        </a:p>
      </dgm:t>
    </dgm:pt>
    <dgm:pt modelId="{C1C75874-493E-4E2B-80E3-07F6574DA292}" type="pres">
      <dgm:prSet presAssocID="{EC3FA7B6-7C65-470B-BD7E-BB3D8AB90D11}" presName="desTx" presStyleLbl="alignAccFollowNode1" presStyleIdx="0" presStyleCnt="4">
        <dgm:presLayoutVars>
          <dgm:bulletEnabled val="1"/>
        </dgm:presLayoutVars>
      </dgm:prSet>
      <dgm:spPr/>
      <dgm:t>
        <a:bodyPr/>
        <a:lstStyle/>
        <a:p>
          <a:endParaRPr lang="zh-CN" altLang="en-US"/>
        </a:p>
      </dgm:t>
    </dgm:pt>
    <dgm:pt modelId="{0B3569C0-A378-4744-9EC9-8ABFDB19CBB2}" type="pres">
      <dgm:prSet presAssocID="{BA8C6B8F-EC4E-4186-8F83-F4F6DCDB6159}" presName="space" presStyleCnt="0"/>
      <dgm:spPr/>
    </dgm:pt>
    <dgm:pt modelId="{3632F82F-18A6-459C-8634-8D73736532DB}" type="pres">
      <dgm:prSet presAssocID="{F0B49591-3700-4CEB-9097-003181F7ECC9}" presName="composite" presStyleCnt="0"/>
      <dgm:spPr/>
    </dgm:pt>
    <dgm:pt modelId="{AC6CD06B-4EE8-4BC4-8220-72A8C253027F}" type="pres">
      <dgm:prSet presAssocID="{F0B49591-3700-4CEB-9097-003181F7ECC9}" presName="parTx" presStyleLbl="alignNode1" presStyleIdx="1" presStyleCnt="4">
        <dgm:presLayoutVars>
          <dgm:chMax val="0"/>
          <dgm:chPref val="0"/>
          <dgm:bulletEnabled val="1"/>
        </dgm:presLayoutVars>
      </dgm:prSet>
      <dgm:spPr/>
      <dgm:t>
        <a:bodyPr/>
        <a:lstStyle/>
        <a:p>
          <a:endParaRPr lang="zh-CN" altLang="en-US"/>
        </a:p>
      </dgm:t>
    </dgm:pt>
    <dgm:pt modelId="{678CDA7D-7A05-469D-8171-EF6BBC541C8F}" type="pres">
      <dgm:prSet presAssocID="{F0B49591-3700-4CEB-9097-003181F7ECC9}" presName="desTx" presStyleLbl="alignAccFollowNode1" presStyleIdx="1" presStyleCnt="4">
        <dgm:presLayoutVars>
          <dgm:bulletEnabled val="1"/>
        </dgm:presLayoutVars>
      </dgm:prSet>
      <dgm:spPr/>
      <dgm:t>
        <a:bodyPr/>
        <a:lstStyle/>
        <a:p>
          <a:endParaRPr lang="zh-CN" altLang="en-US"/>
        </a:p>
      </dgm:t>
    </dgm:pt>
    <dgm:pt modelId="{0E51493B-8737-4456-A5E8-8650D6F8C212}" type="pres">
      <dgm:prSet presAssocID="{2F6FE6DD-338D-4A27-97D1-6279A57B918D}" presName="space" presStyleCnt="0"/>
      <dgm:spPr/>
    </dgm:pt>
    <dgm:pt modelId="{785A4806-2019-46D4-88C4-DC39C519F289}" type="pres">
      <dgm:prSet presAssocID="{D16C896B-AFA7-47E8-8899-4E9683B7A13E}" presName="composite" presStyleCnt="0"/>
      <dgm:spPr/>
    </dgm:pt>
    <dgm:pt modelId="{7E0ED2F6-3F58-4659-8910-69DD2FB7D721}" type="pres">
      <dgm:prSet presAssocID="{D16C896B-AFA7-47E8-8899-4E9683B7A13E}" presName="parTx" presStyleLbl="alignNode1" presStyleIdx="2" presStyleCnt="4">
        <dgm:presLayoutVars>
          <dgm:chMax val="0"/>
          <dgm:chPref val="0"/>
          <dgm:bulletEnabled val="1"/>
        </dgm:presLayoutVars>
      </dgm:prSet>
      <dgm:spPr/>
      <dgm:t>
        <a:bodyPr/>
        <a:lstStyle/>
        <a:p>
          <a:endParaRPr lang="zh-CN" altLang="en-US"/>
        </a:p>
      </dgm:t>
    </dgm:pt>
    <dgm:pt modelId="{C9E6AAFF-305F-44D2-8DCD-D90C69EDA4AC}" type="pres">
      <dgm:prSet presAssocID="{D16C896B-AFA7-47E8-8899-4E9683B7A13E}" presName="desTx" presStyleLbl="alignAccFollowNode1" presStyleIdx="2" presStyleCnt="4">
        <dgm:presLayoutVars>
          <dgm:bulletEnabled val="1"/>
        </dgm:presLayoutVars>
      </dgm:prSet>
      <dgm:spPr/>
      <dgm:t>
        <a:bodyPr/>
        <a:lstStyle/>
        <a:p>
          <a:endParaRPr lang="zh-CN" altLang="en-US"/>
        </a:p>
      </dgm:t>
    </dgm:pt>
    <dgm:pt modelId="{4DB399D5-0C14-4727-9E45-7837F8BFDF05}" type="pres">
      <dgm:prSet presAssocID="{0F561463-F77A-4266-BE53-778D3BE7824C}" presName="space" presStyleCnt="0"/>
      <dgm:spPr/>
    </dgm:pt>
    <dgm:pt modelId="{31F4AAE3-A41B-432A-88DC-DB793B7FB30A}" type="pres">
      <dgm:prSet presAssocID="{B0CF151C-4D63-473F-A5A6-A2841396632D}" presName="composite" presStyleCnt="0"/>
      <dgm:spPr/>
    </dgm:pt>
    <dgm:pt modelId="{A34EFA06-156A-4349-A0A3-9E4E1BB56FF3}" type="pres">
      <dgm:prSet presAssocID="{B0CF151C-4D63-473F-A5A6-A2841396632D}" presName="parTx" presStyleLbl="alignNode1" presStyleIdx="3" presStyleCnt="4">
        <dgm:presLayoutVars>
          <dgm:chMax val="0"/>
          <dgm:chPref val="0"/>
          <dgm:bulletEnabled val="1"/>
        </dgm:presLayoutVars>
      </dgm:prSet>
      <dgm:spPr/>
      <dgm:t>
        <a:bodyPr/>
        <a:lstStyle/>
        <a:p>
          <a:endParaRPr lang="zh-CN" altLang="en-US"/>
        </a:p>
      </dgm:t>
    </dgm:pt>
    <dgm:pt modelId="{9F9164AF-D28F-4984-B2E6-FD78DB0457A7}" type="pres">
      <dgm:prSet presAssocID="{B0CF151C-4D63-473F-A5A6-A2841396632D}" presName="desTx" presStyleLbl="alignAccFollowNode1" presStyleIdx="3" presStyleCnt="4">
        <dgm:presLayoutVars>
          <dgm:bulletEnabled val="1"/>
        </dgm:presLayoutVars>
      </dgm:prSet>
      <dgm:spPr/>
      <dgm:t>
        <a:bodyPr/>
        <a:lstStyle/>
        <a:p>
          <a:endParaRPr lang="zh-CN" altLang="en-US"/>
        </a:p>
      </dgm:t>
    </dgm:pt>
  </dgm:ptLst>
  <dgm:cxnLst>
    <dgm:cxn modelId="{848E04C3-D68C-4708-929F-1D5F38C149E7}" srcId="{C97674AE-162F-4CE2-8F09-F9480C2F34F8}" destId="{F0B49591-3700-4CEB-9097-003181F7ECC9}" srcOrd="1" destOrd="0" parTransId="{90CE4E53-FD1F-41DF-BE41-84C968F01F5B}" sibTransId="{2F6FE6DD-338D-4A27-97D1-6279A57B918D}"/>
    <dgm:cxn modelId="{89566C9B-39D9-4722-A32D-8147E0C6435D}" type="presOf" srcId="{C97674AE-162F-4CE2-8F09-F9480C2F34F8}" destId="{CDCED994-82CC-41DB-A3B8-CE1DE83C8D08}" srcOrd="0" destOrd="0" presId="urn:microsoft.com/office/officeart/2005/8/layout/hList1"/>
    <dgm:cxn modelId="{D2FF268B-BF9E-4570-8C4E-17505FFFB3A9}" type="presOf" srcId="{F0B49591-3700-4CEB-9097-003181F7ECC9}" destId="{AC6CD06B-4EE8-4BC4-8220-72A8C253027F}" srcOrd="0" destOrd="0" presId="urn:microsoft.com/office/officeart/2005/8/layout/hList1"/>
    <dgm:cxn modelId="{BA2D4A5C-9F88-4292-9E32-AB253246EBDA}" type="presOf" srcId="{6389F194-C910-4FAC-9FFA-67FB8F9DC11E}" destId="{C9E6AAFF-305F-44D2-8DCD-D90C69EDA4AC}" srcOrd="0" destOrd="0" presId="urn:microsoft.com/office/officeart/2005/8/layout/hList1"/>
    <dgm:cxn modelId="{58682DAF-9921-4B6B-9134-BDA8F928FF3B}" type="presOf" srcId="{D6CC6A69-A61D-44F8-ABA3-1F8DCA917BCB}" destId="{9F9164AF-D28F-4984-B2E6-FD78DB0457A7}" srcOrd="0" destOrd="0" presId="urn:microsoft.com/office/officeart/2005/8/layout/hList1"/>
    <dgm:cxn modelId="{CB1F6121-C660-4F50-B333-B8F057E55D23}" type="presOf" srcId="{23924A04-A264-488E-8165-F41CB6B7A75A}" destId="{C1C75874-493E-4E2B-80E3-07F6574DA292}" srcOrd="0" destOrd="0" presId="urn:microsoft.com/office/officeart/2005/8/layout/hList1"/>
    <dgm:cxn modelId="{C8C68EA3-8E86-4336-8716-214D1E9FF161}" type="presOf" srcId="{B0CF151C-4D63-473F-A5A6-A2841396632D}" destId="{A34EFA06-156A-4349-A0A3-9E4E1BB56FF3}" srcOrd="0" destOrd="0" presId="urn:microsoft.com/office/officeart/2005/8/layout/hList1"/>
    <dgm:cxn modelId="{041D928C-3BDB-49D8-AC47-BFB7E0B9810E}" srcId="{EC3FA7B6-7C65-470B-BD7E-BB3D8AB90D11}" destId="{23924A04-A264-488E-8165-F41CB6B7A75A}" srcOrd="0" destOrd="0" parTransId="{75264282-A22F-4BC1-A191-96FF14CC61BF}" sibTransId="{1C251AEC-CF30-4DAD-99A0-FEBBC4F3969F}"/>
    <dgm:cxn modelId="{D5852A9F-D4B9-41AD-B894-92A89FAD7119}" srcId="{C97674AE-162F-4CE2-8F09-F9480C2F34F8}" destId="{D16C896B-AFA7-47E8-8899-4E9683B7A13E}" srcOrd="2" destOrd="0" parTransId="{19CA454D-BA6D-4E73-877D-8E3FB46A26AB}" sibTransId="{0F561463-F77A-4266-BE53-778D3BE7824C}"/>
    <dgm:cxn modelId="{5449C644-176D-44E4-B623-F86441FD1918}" type="presOf" srcId="{88D06045-EECC-4CE0-AA4C-1946C88B9178}" destId="{678CDA7D-7A05-469D-8171-EF6BBC541C8F}" srcOrd="0" destOrd="0" presId="urn:microsoft.com/office/officeart/2005/8/layout/hList1"/>
    <dgm:cxn modelId="{CC9B175E-B5E0-44C6-A694-4D93A530C78D}" srcId="{C97674AE-162F-4CE2-8F09-F9480C2F34F8}" destId="{EC3FA7B6-7C65-470B-BD7E-BB3D8AB90D11}" srcOrd="0" destOrd="0" parTransId="{14D4ECA7-97DD-4526-B71A-9D9F948AC2AB}" sibTransId="{BA8C6B8F-EC4E-4186-8F83-F4F6DCDB6159}"/>
    <dgm:cxn modelId="{5EDB111A-5134-4DB4-B620-4CCB8E0E29CA}" type="presOf" srcId="{D16C896B-AFA7-47E8-8899-4E9683B7A13E}" destId="{7E0ED2F6-3F58-4659-8910-69DD2FB7D721}" srcOrd="0" destOrd="0" presId="urn:microsoft.com/office/officeart/2005/8/layout/hList1"/>
    <dgm:cxn modelId="{4CBF9D11-3D1B-4FC6-905C-D76CF9B12EA4}" type="presOf" srcId="{EC3FA7B6-7C65-470B-BD7E-BB3D8AB90D11}" destId="{3A18A252-5CD4-475C-B511-CD405F96BAD2}" srcOrd="0" destOrd="0" presId="urn:microsoft.com/office/officeart/2005/8/layout/hList1"/>
    <dgm:cxn modelId="{70588F02-0B1A-474D-9EE0-9D9C8E85F48F}" srcId="{C97674AE-162F-4CE2-8F09-F9480C2F34F8}" destId="{B0CF151C-4D63-473F-A5A6-A2841396632D}" srcOrd="3" destOrd="0" parTransId="{F9ED7544-9D04-49ED-A5A4-2E91631D2B88}" sibTransId="{6CEC8ABC-1761-4C34-9A36-1A1DAC87C860}"/>
    <dgm:cxn modelId="{0DD7D0A8-CE8D-484B-8F45-15528DEEF7B2}" srcId="{F0B49591-3700-4CEB-9097-003181F7ECC9}" destId="{88D06045-EECC-4CE0-AA4C-1946C88B9178}" srcOrd="0" destOrd="0" parTransId="{3732AF04-51D2-4C43-81E7-8F53373EF5F7}" sibTransId="{44B8AEE4-9ECB-472C-90EB-3C45F477BED2}"/>
    <dgm:cxn modelId="{520EDBAE-CECF-4CD6-A2E4-51381F7FAD28}" srcId="{D16C896B-AFA7-47E8-8899-4E9683B7A13E}" destId="{6389F194-C910-4FAC-9FFA-67FB8F9DC11E}" srcOrd="0" destOrd="0" parTransId="{760DC815-CCEF-4EA8-9E43-1E3828AFB722}" sibTransId="{82F49ECC-C63A-4DB5-ACC8-6D1A8D0061EE}"/>
    <dgm:cxn modelId="{14C2790B-DD7B-4525-B1A6-48DE6F6DDE3C}" srcId="{B0CF151C-4D63-473F-A5A6-A2841396632D}" destId="{D6CC6A69-A61D-44F8-ABA3-1F8DCA917BCB}" srcOrd="0" destOrd="0" parTransId="{6706F76F-7BF1-4B03-8D06-518CFFBD18B8}" sibTransId="{B3A77A98-BF03-47AA-8FD3-5E7084F0D7F9}"/>
    <dgm:cxn modelId="{188D5408-61BF-4BC2-8B5E-AA1A8BBBF0CF}" type="presParOf" srcId="{CDCED994-82CC-41DB-A3B8-CE1DE83C8D08}" destId="{03308086-EAE6-4BEF-AD5F-F9A04F562841}" srcOrd="0" destOrd="0" presId="urn:microsoft.com/office/officeart/2005/8/layout/hList1"/>
    <dgm:cxn modelId="{E3DE1BCD-30A0-48D2-9D65-7B70887A0099}" type="presParOf" srcId="{03308086-EAE6-4BEF-AD5F-F9A04F562841}" destId="{3A18A252-5CD4-475C-B511-CD405F96BAD2}" srcOrd="0" destOrd="0" presId="urn:microsoft.com/office/officeart/2005/8/layout/hList1"/>
    <dgm:cxn modelId="{F4BFC263-A888-45C6-8455-5E70EE813E0D}" type="presParOf" srcId="{03308086-EAE6-4BEF-AD5F-F9A04F562841}" destId="{C1C75874-493E-4E2B-80E3-07F6574DA292}" srcOrd="1" destOrd="0" presId="urn:microsoft.com/office/officeart/2005/8/layout/hList1"/>
    <dgm:cxn modelId="{260E2C2A-642E-47AA-A3EC-F167FBAD151C}" type="presParOf" srcId="{CDCED994-82CC-41DB-A3B8-CE1DE83C8D08}" destId="{0B3569C0-A378-4744-9EC9-8ABFDB19CBB2}" srcOrd="1" destOrd="0" presId="urn:microsoft.com/office/officeart/2005/8/layout/hList1"/>
    <dgm:cxn modelId="{767D8927-1111-436E-AE7B-31414CB5CC8B}" type="presParOf" srcId="{CDCED994-82CC-41DB-A3B8-CE1DE83C8D08}" destId="{3632F82F-18A6-459C-8634-8D73736532DB}" srcOrd="2" destOrd="0" presId="urn:microsoft.com/office/officeart/2005/8/layout/hList1"/>
    <dgm:cxn modelId="{479432DA-F1E0-4265-B6DF-49E4B792334F}" type="presParOf" srcId="{3632F82F-18A6-459C-8634-8D73736532DB}" destId="{AC6CD06B-4EE8-4BC4-8220-72A8C253027F}" srcOrd="0" destOrd="0" presId="urn:microsoft.com/office/officeart/2005/8/layout/hList1"/>
    <dgm:cxn modelId="{B7C24E78-7E5F-4BE9-A3DA-B1A25A83FA27}" type="presParOf" srcId="{3632F82F-18A6-459C-8634-8D73736532DB}" destId="{678CDA7D-7A05-469D-8171-EF6BBC541C8F}" srcOrd="1" destOrd="0" presId="urn:microsoft.com/office/officeart/2005/8/layout/hList1"/>
    <dgm:cxn modelId="{68338F90-3B3D-41F2-B87D-8FDFFC9F2520}" type="presParOf" srcId="{CDCED994-82CC-41DB-A3B8-CE1DE83C8D08}" destId="{0E51493B-8737-4456-A5E8-8650D6F8C212}" srcOrd="3" destOrd="0" presId="urn:microsoft.com/office/officeart/2005/8/layout/hList1"/>
    <dgm:cxn modelId="{E6DE0163-A177-4E93-9926-4E8BD9A55C0B}" type="presParOf" srcId="{CDCED994-82CC-41DB-A3B8-CE1DE83C8D08}" destId="{785A4806-2019-46D4-88C4-DC39C519F289}" srcOrd="4" destOrd="0" presId="urn:microsoft.com/office/officeart/2005/8/layout/hList1"/>
    <dgm:cxn modelId="{B6155413-7328-4D0C-B7BF-568BC5842F57}" type="presParOf" srcId="{785A4806-2019-46D4-88C4-DC39C519F289}" destId="{7E0ED2F6-3F58-4659-8910-69DD2FB7D721}" srcOrd="0" destOrd="0" presId="urn:microsoft.com/office/officeart/2005/8/layout/hList1"/>
    <dgm:cxn modelId="{042C052F-311F-42FB-BAB3-C377E43F4219}" type="presParOf" srcId="{785A4806-2019-46D4-88C4-DC39C519F289}" destId="{C9E6AAFF-305F-44D2-8DCD-D90C69EDA4AC}" srcOrd="1" destOrd="0" presId="urn:microsoft.com/office/officeart/2005/8/layout/hList1"/>
    <dgm:cxn modelId="{E833BD33-1C44-4D45-9AF0-83074E0C5E56}" type="presParOf" srcId="{CDCED994-82CC-41DB-A3B8-CE1DE83C8D08}" destId="{4DB399D5-0C14-4727-9E45-7837F8BFDF05}" srcOrd="5" destOrd="0" presId="urn:microsoft.com/office/officeart/2005/8/layout/hList1"/>
    <dgm:cxn modelId="{B9CEE5A8-123B-47C4-93A4-C378474DC302}" type="presParOf" srcId="{CDCED994-82CC-41DB-A3B8-CE1DE83C8D08}" destId="{31F4AAE3-A41B-432A-88DC-DB793B7FB30A}" srcOrd="6" destOrd="0" presId="urn:microsoft.com/office/officeart/2005/8/layout/hList1"/>
    <dgm:cxn modelId="{330926EF-286D-4A1F-8363-2BD8F173D570}" type="presParOf" srcId="{31F4AAE3-A41B-432A-88DC-DB793B7FB30A}" destId="{A34EFA06-156A-4349-A0A3-9E4E1BB56FF3}" srcOrd="0" destOrd="0" presId="urn:microsoft.com/office/officeart/2005/8/layout/hList1"/>
    <dgm:cxn modelId="{8B1F93DC-4AFB-4FFD-BCAD-D24CAFA31558}" type="presParOf" srcId="{31F4AAE3-A41B-432A-88DC-DB793B7FB30A}" destId="{9F9164AF-D28F-4984-B2E6-FD78DB0457A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B94D-B84C-4670-9937-5D7207A73665}">
      <dsp:nvSpPr>
        <dsp:cNvPr id="0" name=""/>
        <dsp:cNvSpPr/>
      </dsp:nvSpPr>
      <dsp:spPr>
        <a:xfrm>
          <a:off x="2672091" y="1706037"/>
          <a:ext cx="1735432" cy="167432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100000"/>
            </a:lnSpc>
            <a:spcBef>
              <a:spcPct val="0"/>
            </a:spcBef>
            <a:spcAft>
              <a:spcPct val="35000"/>
            </a:spcAft>
          </a:pPr>
          <a:r>
            <a:rPr lang="zh-CN" altLang="en-US" sz="3600" b="1" kern="1200" dirty="0">
              <a:solidFill>
                <a:srgbClr val="7030A0"/>
              </a:solidFill>
              <a:latin typeface="黑体" panose="02010609060101010101" pitchFamily="49" charset="-122"/>
              <a:ea typeface="黑体" panose="02010609060101010101" pitchFamily="49" charset="-122"/>
            </a:rPr>
            <a:t>核心素养</a:t>
          </a:r>
        </a:p>
      </dsp:txBody>
      <dsp:txXfrm>
        <a:off x="2926239" y="1951236"/>
        <a:ext cx="1227136" cy="1183923"/>
      </dsp:txXfrm>
    </dsp:sp>
    <dsp:sp modelId="{ABB926FA-3FE6-4E42-B4EB-234FBD603618}">
      <dsp:nvSpPr>
        <dsp:cNvPr id="0" name=""/>
        <dsp:cNvSpPr/>
      </dsp:nvSpPr>
      <dsp:spPr>
        <a:xfrm rot="16200000">
          <a:off x="3442790" y="1301051"/>
          <a:ext cx="194034" cy="4548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3471895" y="1421126"/>
        <a:ext cx="135824" cy="272911"/>
      </dsp:txXfrm>
    </dsp:sp>
    <dsp:sp modelId="{C4FE962C-357C-4048-B168-18398425F7A3}">
      <dsp:nvSpPr>
        <dsp:cNvPr id="0" name=""/>
        <dsp:cNvSpPr/>
      </dsp:nvSpPr>
      <dsp:spPr>
        <a:xfrm>
          <a:off x="2870908" y="2136"/>
          <a:ext cx="1337798" cy="133779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a:solidFill>
                <a:schemeClr val="bg1"/>
              </a:solidFill>
              <a:latin typeface="黑体" panose="02010609060101010101" pitchFamily="49" charset="-122"/>
              <a:ea typeface="黑体" panose="02010609060101010101" pitchFamily="49" charset="-122"/>
            </a:rPr>
            <a:t>唯物史观</a:t>
          </a:r>
        </a:p>
      </dsp:txBody>
      <dsp:txXfrm>
        <a:off x="3066824" y="198052"/>
        <a:ext cx="945966" cy="945966"/>
      </dsp:txXfrm>
    </dsp:sp>
    <dsp:sp modelId="{9D37D56D-185B-4707-B60E-3F77368DC30D}">
      <dsp:nvSpPr>
        <dsp:cNvPr id="0" name=""/>
        <dsp:cNvSpPr/>
      </dsp:nvSpPr>
      <dsp:spPr>
        <a:xfrm rot="20520000">
          <a:off x="4428597" y="1997831"/>
          <a:ext cx="179463" cy="4548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4429915" y="2097120"/>
        <a:ext cx="125624" cy="272911"/>
      </dsp:txXfrm>
    </dsp:sp>
    <dsp:sp modelId="{7076DF1E-9584-40FF-8E3F-C4919D08CBD5}">
      <dsp:nvSpPr>
        <dsp:cNvPr id="0" name=""/>
        <dsp:cNvSpPr/>
      </dsp:nvSpPr>
      <dsp:spPr>
        <a:xfrm>
          <a:off x="4651440" y="1295768"/>
          <a:ext cx="1337798" cy="133779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a:solidFill>
                <a:schemeClr val="bg1"/>
              </a:solidFill>
              <a:latin typeface="黑体" panose="02010609060101010101" pitchFamily="49" charset="-122"/>
              <a:ea typeface="黑体" panose="02010609060101010101" pitchFamily="49" charset="-122"/>
            </a:rPr>
            <a:t>时空观念</a:t>
          </a:r>
        </a:p>
      </dsp:txBody>
      <dsp:txXfrm>
        <a:off x="4847356" y="1491684"/>
        <a:ext cx="945966" cy="945966"/>
      </dsp:txXfrm>
    </dsp:sp>
    <dsp:sp modelId="{37BB10A3-D883-476E-B79E-77D184F916BE}">
      <dsp:nvSpPr>
        <dsp:cNvPr id="0" name=""/>
        <dsp:cNvSpPr/>
      </dsp:nvSpPr>
      <dsp:spPr>
        <a:xfrm rot="3240000">
          <a:off x="4045012" y="3140943"/>
          <a:ext cx="188634" cy="4548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4056676" y="3209022"/>
        <a:ext cx="132044" cy="272911"/>
      </dsp:txXfrm>
    </dsp:sp>
    <dsp:sp modelId="{AB1C4816-0F58-4CFD-98E4-EBBAE3C47010}">
      <dsp:nvSpPr>
        <dsp:cNvPr id="0" name=""/>
        <dsp:cNvSpPr/>
      </dsp:nvSpPr>
      <dsp:spPr>
        <a:xfrm>
          <a:off x="3971337" y="3388910"/>
          <a:ext cx="1337798" cy="133779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a:solidFill>
                <a:schemeClr val="bg1"/>
              </a:solidFill>
              <a:latin typeface="黑体" panose="02010609060101010101" pitchFamily="49" charset="-122"/>
              <a:ea typeface="黑体" panose="02010609060101010101" pitchFamily="49" charset="-122"/>
            </a:rPr>
            <a:t>史料实证</a:t>
          </a:r>
        </a:p>
      </dsp:txBody>
      <dsp:txXfrm>
        <a:off x="4167253" y="3584826"/>
        <a:ext cx="945966" cy="945966"/>
      </dsp:txXfrm>
    </dsp:sp>
    <dsp:sp modelId="{50ED9E9B-F45E-4CB0-A549-25A55CF78AC2}">
      <dsp:nvSpPr>
        <dsp:cNvPr id="0" name=""/>
        <dsp:cNvSpPr/>
      </dsp:nvSpPr>
      <dsp:spPr>
        <a:xfrm rot="7560000">
          <a:off x="2845968" y="3140943"/>
          <a:ext cx="188634" cy="4548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2890894" y="3209022"/>
        <a:ext cx="132044" cy="272911"/>
      </dsp:txXfrm>
    </dsp:sp>
    <dsp:sp modelId="{26243FA5-A84A-4B5B-844E-537150599D2A}">
      <dsp:nvSpPr>
        <dsp:cNvPr id="0" name=""/>
        <dsp:cNvSpPr/>
      </dsp:nvSpPr>
      <dsp:spPr>
        <a:xfrm>
          <a:off x="1770478" y="3388910"/>
          <a:ext cx="1337798" cy="133779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a:solidFill>
                <a:schemeClr val="bg1"/>
              </a:solidFill>
              <a:latin typeface="黑体" panose="02010609060101010101" pitchFamily="49" charset="-122"/>
              <a:ea typeface="黑体" panose="02010609060101010101" pitchFamily="49" charset="-122"/>
            </a:rPr>
            <a:t>历史解释</a:t>
          </a:r>
        </a:p>
      </dsp:txBody>
      <dsp:txXfrm>
        <a:off x="1966394" y="3584826"/>
        <a:ext cx="945966" cy="945966"/>
      </dsp:txXfrm>
    </dsp:sp>
    <dsp:sp modelId="{DA4FF3DE-1804-43BE-AEAC-44D53A534D25}">
      <dsp:nvSpPr>
        <dsp:cNvPr id="0" name=""/>
        <dsp:cNvSpPr/>
      </dsp:nvSpPr>
      <dsp:spPr>
        <a:xfrm rot="11880000">
          <a:off x="2471553" y="1997831"/>
          <a:ext cx="179463" cy="4548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CN" altLang="en-US" sz="1900" kern="1200"/>
        </a:p>
      </dsp:txBody>
      <dsp:txXfrm rot="10800000">
        <a:off x="2524074" y="2097120"/>
        <a:ext cx="125624" cy="272911"/>
      </dsp:txXfrm>
    </dsp:sp>
    <dsp:sp modelId="{AE44FDE5-5D0D-4137-94FF-D3339D1397E0}">
      <dsp:nvSpPr>
        <dsp:cNvPr id="0" name=""/>
        <dsp:cNvSpPr/>
      </dsp:nvSpPr>
      <dsp:spPr>
        <a:xfrm>
          <a:off x="1090376" y="1295768"/>
          <a:ext cx="1337798" cy="133779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a:solidFill>
                <a:schemeClr val="bg1"/>
              </a:solidFill>
              <a:latin typeface="黑体" panose="02010609060101010101" pitchFamily="49" charset="-122"/>
              <a:ea typeface="黑体" panose="02010609060101010101" pitchFamily="49" charset="-122"/>
            </a:rPr>
            <a:t>家国情怀</a:t>
          </a:r>
        </a:p>
      </dsp:txBody>
      <dsp:txXfrm>
        <a:off x="1286292" y="1491684"/>
        <a:ext cx="945966" cy="945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8A252-5CD4-475C-B511-CD405F96BAD2}">
      <dsp:nvSpPr>
        <dsp:cNvPr id="0" name=""/>
        <dsp:cNvSpPr/>
      </dsp:nvSpPr>
      <dsp:spPr>
        <a:xfrm>
          <a:off x="2153" y="37657"/>
          <a:ext cx="1295172" cy="450827"/>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100000"/>
            </a:lnSpc>
            <a:spcBef>
              <a:spcPct val="0"/>
            </a:spcBef>
            <a:spcAft>
              <a:spcPct val="35000"/>
            </a:spcAft>
          </a:pPr>
          <a:r>
            <a:rPr lang="zh-CN" sz="1500" b="1" kern="1200">
              <a:solidFill>
                <a:srgbClr val="112EC1"/>
              </a:solidFill>
            </a:rPr>
            <a:t>点</a:t>
          </a:r>
        </a:p>
      </dsp:txBody>
      <dsp:txXfrm>
        <a:off x="2153" y="37657"/>
        <a:ext cx="1295172" cy="450827"/>
      </dsp:txXfrm>
    </dsp:sp>
    <dsp:sp modelId="{C1C75874-493E-4E2B-80E3-07F6574DA292}">
      <dsp:nvSpPr>
        <dsp:cNvPr id="0" name=""/>
        <dsp:cNvSpPr/>
      </dsp:nvSpPr>
      <dsp:spPr>
        <a:xfrm>
          <a:off x="2153" y="488485"/>
          <a:ext cx="1295172" cy="8029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主题思考核心</a:t>
          </a:r>
        </a:p>
      </dsp:txBody>
      <dsp:txXfrm>
        <a:off x="2153" y="488485"/>
        <a:ext cx="1295172" cy="802912"/>
      </dsp:txXfrm>
    </dsp:sp>
    <dsp:sp modelId="{AC6CD06B-4EE8-4BC4-8220-72A8C253027F}">
      <dsp:nvSpPr>
        <dsp:cNvPr id="0" name=""/>
        <dsp:cNvSpPr/>
      </dsp:nvSpPr>
      <dsp:spPr>
        <a:xfrm>
          <a:off x="1478650" y="37657"/>
          <a:ext cx="1295172" cy="450827"/>
        </a:xfrm>
        <a:prstGeom prst="rect">
          <a:avLst/>
        </a:prstGeom>
        <a:gradFill rotWithShape="0">
          <a:gsLst>
            <a:gs pos="0">
              <a:schemeClr val="accent2">
                <a:shade val="80000"/>
                <a:hueOff val="-160472"/>
                <a:satOff val="3389"/>
                <a:lumOff val="9027"/>
                <a:alphaOff val="0"/>
                <a:satMod val="103000"/>
                <a:lumMod val="102000"/>
                <a:tint val="94000"/>
              </a:schemeClr>
            </a:gs>
            <a:gs pos="50000">
              <a:schemeClr val="accent2">
                <a:shade val="80000"/>
                <a:hueOff val="-160472"/>
                <a:satOff val="3389"/>
                <a:lumOff val="9027"/>
                <a:alphaOff val="0"/>
                <a:satMod val="110000"/>
                <a:lumMod val="100000"/>
                <a:shade val="100000"/>
              </a:schemeClr>
            </a:gs>
            <a:gs pos="100000">
              <a:schemeClr val="accent2">
                <a:shade val="80000"/>
                <a:hueOff val="-160472"/>
                <a:satOff val="3389"/>
                <a:lumOff val="902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100000"/>
            </a:lnSpc>
            <a:spcBef>
              <a:spcPct val="0"/>
            </a:spcBef>
            <a:spcAft>
              <a:spcPct val="35000"/>
            </a:spcAft>
          </a:pPr>
          <a:r>
            <a:rPr lang="zh-CN" sz="1500" kern="1200">
              <a:solidFill>
                <a:srgbClr val="112EC1"/>
              </a:solidFill>
            </a:rPr>
            <a:t>线</a:t>
          </a:r>
        </a:p>
      </dsp:txBody>
      <dsp:txXfrm>
        <a:off x="1478650" y="37657"/>
        <a:ext cx="1295172" cy="450827"/>
      </dsp:txXfrm>
    </dsp:sp>
    <dsp:sp modelId="{678CDA7D-7A05-469D-8171-EF6BBC541C8F}">
      <dsp:nvSpPr>
        <dsp:cNvPr id="0" name=""/>
        <dsp:cNvSpPr/>
      </dsp:nvSpPr>
      <dsp:spPr>
        <a:xfrm>
          <a:off x="1478650" y="488485"/>
          <a:ext cx="1295172" cy="8029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各级重要分支</a:t>
          </a:r>
        </a:p>
      </dsp:txBody>
      <dsp:txXfrm>
        <a:off x="1478650" y="488485"/>
        <a:ext cx="1295172" cy="802912"/>
      </dsp:txXfrm>
    </dsp:sp>
    <dsp:sp modelId="{7E0ED2F6-3F58-4659-8910-69DD2FB7D721}">
      <dsp:nvSpPr>
        <dsp:cNvPr id="0" name=""/>
        <dsp:cNvSpPr/>
      </dsp:nvSpPr>
      <dsp:spPr>
        <a:xfrm>
          <a:off x="2955147" y="37657"/>
          <a:ext cx="1295172" cy="450827"/>
        </a:xfrm>
        <a:prstGeom prst="rect">
          <a:avLst/>
        </a:prstGeom>
        <a:gradFill rotWithShape="0">
          <a:gsLst>
            <a:gs pos="0">
              <a:schemeClr val="accent2">
                <a:shade val="80000"/>
                <a:hueOff val="-320943"/>
                <a:satOff val="6777"/>
                <a:lumOff val="18054"/>
                <a:alphaOff val="0"/>
                <a:satMod val="103000"/>
                <a:lumMod val="102000"/>
                <a:tint val="94000"/>
              </a:schemeClr>
            </a:gs>
            <a:gs pos="50000">
              <a:schemeClr val="accent2">
                <a:shade val="80000"/>
                <a:hueOff val="-320943"/>
                <a:satOff val="6777"/>
                <a:lumOff val="18054"/>
                <a:alphaOff val="0"/>
                <a:satMod val="110000"/>
                <a:lumMod val="100000"/>
                <a:shade val="100000"/>
              </a:schemeClr>
            </a:gs>
            <a:gs pos="100000">
              <a:schemeClr val="accent2">
                <a:shade val="80000"/>
                <a:hueOff val="-320943"/>
                <a:satOff val="6777"/>
                <a:lumOff val="1805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100000"/>
            </a:lnSpc>
            <a:spcBef>
              <a:spcPct val="0"/>
            </a:spcBef>
            <a:spcAft>
              <a:spcPct val="35000"/>
            </a:spcAft>
          </a:pPr>
          <a:r>
            <a:rPr lang="zh-CN" sz="1500" b="1" kern="1200">
              <a:solidFill>
                <a:srgbClr val="112EC1"/>
              </a:solidFill>
            </a:rPr>
            <a:t>面</a:t>
          </a:r>
        </a:p>
      </dsp:txBody>
      <dsp:txXfrm>
        <a:off x="2955147" y="37657"/>
        <a:ext cx="1295172" cy="450827"/>
      </dsp:txXfrm>
    </dsp:sp>
    <dsp:sp modelId="{C9E6AAFF-305F-44D2-8DCD-D90C69EDA4AC}">
      <dsp:nvSpPr>
        <dsp:cNvPr id="0" name=""/>
        <dsp:cNvSpPr/>
      </dsp:nvSpPr>
      <dsp:spPr>
        <a:xfrm>
          <a:off x="2955147" y="488485"/>
          <a:ext cx="1295172" cy="8029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思维维度</a:t>
          </a:r>
        </a:p>
      </dsp:txBody>
      <dsp:txXfrm>
        <a:off x="2955147" y="488485"/>
        <a:ext cx="1295172" cy="802912"/>
      </dsp:txXfrm>
    </dsp:sp>
    <dsp:sp modelId="{A34EFA06-156A-4349-A0A3-9E4E1BB56FF3}">
      <dsp:nvSpPr>
        <dsp:cNvPr id="0" name=""/>
        <dsp:cNvSpPr/>
      </dsp:nvSpPr>
      <dsp:spPr>
        <a:xfrm>
          <a:off x="4431643" y="37657"/>
          <a:ext cx="1295172" cy="450827"/>
        </a:xfrm>
        <a:prstGeom prst="rect">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100000"/>
            </a:lnSpc>
            <a:spcBef>
              <a:spcPct val="0"/>
            </a:spcBef>
            <a:spcAft>
              <a:spcPct val="35000"/>
            </a:spcAft>
          </a:pPr>
          <a:r>
            <a:rPr lang="zh-CN" sz="1500" kern="1200">
              <a:solidFill>
                <a:srgbClr val="C00000"/>
              </a:solidFill>
            </a:rPr>
            <a:t>体</a:t>
          </a:r>
        </a:p>
      </dsp:txBody>
      <dsp:txXfrm>
        <a:off x="4431643" y="37657"/>
        <a:ext cx="1295172" cy="450827"/>
      </dsp:txXfrm>
    </dsp:sp>
    <dsp:sp modelId="{9F9164AF-D28F-4984-B2E6-FD78DB0457A7}">
      <dsp:nvSpPr>
        <dsp:cNvPr id="0" name=""/>
        <dsp:cNvSpPr/>
      </dsp:nvSpPr>
      <dsp:spPr>
        <a:xfrm>
          <a:off x="4431643" y="488485"/>
          <a:ext cx="1295172" cy="8029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各种关联想象</a:t>
          </a:r>
        </a:p>
      </dsp:txBody>
      <dsp:txXfrm>
        <a:off x="4431643" y="488485"/>
        <a:ext cx="1295172" cy="80291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9486B-0485-4CDB-AB09-7B75B8F63306}" type="datetimeFigureOut">
              <a:rPr lang="zh-CN" altLang="en-US" smtClean="0"/>
              <a:t>2018/12/13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F527A-CA00-4C85-B09C-33F1408BA324}" type="slidenum">
              <a:rPr lang="zh-CN" altLang="en-US" smtClean="0"/>
              <a:t>‹#›</a:t>
            </a:fld>
            <a:endParaRPr lang="zh-CN" altLang="en-US"/>
          </a:p>
        </p:txBody>
      </p:sp>
    </p:spTree>
    <p:extLst>
      <p:ext uri="{BB962C8B-B14F-4D97-AF65-F5344CB8AC3E}">
        <p14:creationId xmlns:p14="http://schemas.microsoft.com/office/powerpoint/2010/main" val="243335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a:t>
            </a:fld>
            <a:endParaRPr lang="zh-CN" altLang="en-US"/>
          </a:p>
        </p:txBody>
      </p:sp>
    </p:spTree>
    <p:extLst>
      <p:ext uri="{BB962C8B-B14F-4D97-AF65-F5344CB8AC3E}">
        <p14:creationId xmlns:p14="http://schemas.microsoft.com/office/powerpoint/2010/main" val="145716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22</a:t>
            </a:fld>
            <a:endParaRPr lang="zh-CN" altLang="en-US"/>
          </a:p>
        </p:txBody>
      </p:sp>
    </p:spTree>
    <p:extLst>
      <p:ext uri="{BB962C8B-B14F-4D97-AF65-F5344CB8AC3E}">
        <p14:creationId xmlns:p14="http://schemas.microsoft.com/office/powerpoint/2010/main" val="210738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23</a:t>
            </a:fld>
            <a:endParaRPr lang="zh-CN" altLang="en-US"/>
          </a:p>
        </p:txBody>
      </p:sp>
    </p:spTree>
    <p:extLst>
      <p:ext uri="{BB962C8B-B14F-4D97-AF65-F5344CB8AC3E}">
        <p14:creationId xmlns:p14="http://schemas.microsoft.com/office/powerpoint/2010/main" val="402544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24</a:t>
            </a:fld>
            <a:endParaRPr lang="zh-CN" altLang="en-US"/>
          </a:p>
        </p:txBody>
      </p:sp>
    </p:spTree>
    <p:extLst>
      <p:ext uri="{BB962C8B-B14F-4D97-AF65-F5344CB8AC3E}">
        <p14:creationId xmlns:p14="http://schemas.microsoft.com/office/powerpoint/2010/main" val="82404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25</a:t>
            </a:fld>
            <a:endParaRPr lang="zh-CN" altLang="en-US"/>
          </a:p>
        </p:txBody>
      </p:sp>
    </p:spTree>
    <p:extLst>
      <p:ext uri="{BB962C8B-B14F-4D97-AF65-F5344CB8AC3E}">
        <p14:creationId xmlns:p14="http://schemas.microsoft.com/office/powerpoint/2010/main" val="149546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26</a:t>
            </a:fld>
            <a:endParaRPr lang="zh-CN" altLang="en-US"/>
          </a:p>
        </p:txBody>
      </p:sp>
    </p:spTree>
    <p:extLst>
      <p:ext uri="{BB962C8B-B14F-4D97-AF65-F5344CB8AC3E}">
        <p14:creationId xmlns:p14="http://schemas.microsoft.com/office/powerpoint/2010/main" val="214948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27</a:t>
            </a:fld>
            <a:endParaRPr lang="zh-CN" altLang="en-US"/>
          </a:p>
        </p:txBody>
      </p:sp>
    </p:spTree>
    <p:extLst>
      <p:ext uri="{BB962C8B-B14F-4D97-AF65-F5344CB8AC3E}">
        <p14:creationId xmlns:p14="http://schemas.microsoft.com/office/powerpoint/2010/main" val="180657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28</a:t>
            </a:fld>
            <a:endParaRPr lang="zh-CN" altLang="en-US"/>
          </a:p>
        </p:txBody>
      </p:sp>
    </p:spTree>
    <p:extLst>
      <p:ext uri="{BB962C8B-B14F-4D97-AF65-F5344CB8AC3E}">
        <p14:creationId xmlns:p14="http://schemas.microsoft.com/office/powerpoint/2010/main" val="425092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a:xfrm>
            <a:off x="482600" y="1279525"/>
            <a:ext cx="6138863" cy="3454400"/>
          </a:xfrm>
        </p:spPr>
      </p:sp>
      <p:sp>
        <p:nvSpPr>
          <p:cNvPr id="79874" name="备注占位符 2"/>
          <p:cNvSpPr>
            <a:spLocks noGrp="1"/>
          </p:cNvSpPr>
          <p:nvPr>
            <p:ph type="body"/>
          </p:nvPr>
        </p:nvSpPr>
        <p:spPr/>
        <p:txBody>
          <a:bodyPr lIns="91440" tIns="45720" rIns="91440" bIns="45720" anchor="t"/>
          <a:lstStyle/>
          <a:p>
            <a:pPr lvl="0"/>
            <a:endParaRPr lang="zh-CN" altLang="en-US"/>
          </a:p>
        </p:txBody>
      </p:sp>
      <p:sp>
        <p:nvSpPr>
          <p:cNvPr id="798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pPr lvl="0" indent="0" algn="r"/>
              <a:t>30</a:t>
            </a:fld>
            <a:endParaRPr lang="zh-CN" altLang="en-US" sz="120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9218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31</a:t>
            </a:fld>
            <a:endParaRPr lang="zh-CN" altLang="en-US"/>
          </a:p>
        </p:txBody>
      </p:sp>
    </p:spTree>
    <p:extLst>
      <p:ext uri="{BB962C8B-B14F-4D97-AF65-F5344CB8AC3E}">
        <p14:creationId xmlns:p14="http://schemas.microsoft.com/office/powerpoint/2010/main" val="365980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32</a:t>
            </a:fld>
            <a:endParaRPr lang="zh-CN" altLang="en-US"/>
          </a:p>
        </p:txBody>
      </p:sp>
    </p:spTree>
    <p:extLst>
      <p:ext uri="{BB962C8B-B14F-4D97-AF65-F5344CB8AC3E}">
        <p14:creationId xmlns:p14="http://schemas.microsoft.com/office/powerpoint/2010/main" val="217679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buChar char="•"/>
            </a:pPr>
            <a:fld id="{9A0DB2DC-4C9A-4742-B13C-FB6460FD3503}" type="slidenum">
              <a:rPr lang="en-US" altLang="zh-CN" sz="1200" dirty="0">
                <a:latin typeface="Arial" panose="020B0604020202020204" pitchFamily="34" charset="0"/>
              </a:rPr>
              <a:pPr lvl="0" algn="r" eaLnBrk="1" hangingPunct="1">
                <a:buChar char="•"/>
              </a:pPr>
              <a:t>6</a:t>
            </a:fld>
            <a:endParaRPr lang="en-US" altLang="zh-CN" sz="1200" dirty="0">
              <a:latin typeface="Arial" panose="020B0604020202020204" pitchFamily="34" charset="0"/>
            </a:endParaRPr>
          </a:p>
        </p:txBody>
      </p:sp>
      <p:sp>
        <p:nvSpPr>
          <p:cNvPr id="209923" name="Rectangle 2"/>
          <p:cNvSpPr>
            <a:spLocks noGrp="1" noRot="1" noChangeAspect="1" noTextEdit="1"/>
          </p:cNvSpPr>
          <p:nvPr>
            <p:ph type="sldImg"/>
          </p:nvPr>
        </p:nvSpPr>
        <p:spPr/>
      </p:sp>
      <p:sp>
        <p:nvSpPr>
          <p:cNvPr id="209924" name="Rectangle 3"/>
          <p:cNvSpPr>
            <a:spLocks noGrp="1"/>
          </p:cNvSpPr>
          <p:nvPr>
            <p:ph type="body" idx="1"/>
          </p:nvPr>
        </p:nvSpPr>
        <p:spPr/>
        <p:txBody>
          <a:bodyPr wrap="square" lIns="91440" tIns="45720" rIns="91440" bIns="45720" anchor="ctr"/>
          <a:lstStyle/>
          <a:p>
            <a:pPr lvl="0" eaLnBrk="1"/>
            <a:r>
              <a:rPr lang="zh-CN" altLang="en-US" dirty="0"/>
              <a:t>基于考情的的分析，我们的复习更有方向。而要应对高考，首先要靠牢固的基础。因为基础不牢，地动山摇。</a:t>
            </a:r>
          </a:p>
        </p:txBody>
      </p:sp>
      <p:sp>
        <p:nvSpPr>
          <p:cNvPr id="209925" name="Text Box 4"/>
          <p:cNvSpPr txBox="1"/>
          <p:nvPr/>
        </p:nvSpPr>
        <p:spPr>
          <a:xfrm>
            <a:off x="3884613" y="8685213"/>
            <a:ext cx="2971800" cy="457200"/>
          </a:xfrm>
          <a:prstGeom prst="rect">
            <a:avLst/>
          </a:prstGeom>
          <a:noFill/>
          <a:ln w="9525">
            <a:noFill/>
          </a:ln>
        </p:spPr>
        <p:txBody>
          <a:bodyPr anchor="b"/>
          <a:lstStyle/>
          <a:p>
            <a:pPr lvl="0" algn="r"/>
            <a:r>
              <a:rPr lang="zh-CN" altLang="zh-CN" sz="1200" dirty="0"/>
              <a:t>3</a:t>
            </a:r>
          </a:p>
        </p:txBody>
      </p:sp>
    </p:spTree>
    <p:extLst>
      <p:ext uri="{BB962C8B-B14F-4D97-AF65-F5344CB8AC3E}">
        <p14:creationId xmlns:p14="http://schemas.microsoft.com/office/powerpoint/2010/main" val="1644297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33</a:t>
            </a:fld>
            <a:endParaRPr lang="zh-CN" altLang="en-US"/>
          </a:p>
        </p:txBody>
      </p:sp>
    </p:spTree>
    <p:extLst>
      <p:ext uri="{BB962C8B-B14F-4D97-AF65-F5344CB8AC3E}">
        <p14:creationId xmlns:p14="http://schemas.microsoft.com/office/powerpoint/2010/main" val="2222910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34</a:t>
            </a:fld>
            <a:endParaRPr lang="zh-CN" altLang="en-US"/>
          </a:p>
        </p:txBody>
      </p:sp>
    </p:spTree>
    <p:extLst>
      <p:ext uri="{BB962C8B-B14F-4D97-AF65-F5344CB8AC3E}">
        <p14:creationId xmlns:p14="http://schemas.microsoft.com/office/powerpoint/2010/main" val="707580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35</a:t>
            </a:fld>
            <a:endParaRPr lang="zh-CN" altLang="en-US"/>
          </a:p>
        </p:txBody>
      </p:sp>
    </p:spTree>
    <p:extLst>
      <p:ext uri="{BB962C8B-B14F-4D97-AF65-F5344CB8AC3E}">
        <p14:creationId xmlns:p14="http://schemas.microsoft.com/office/powerpoint/2010/main" val="2983317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36</a:t>
            </a:fld>
            <a:endParaRPr lang="zh-CN" altLang="en-US"/>
          </a:p>
        </p:txBody>
      </p:sp>
    </p:spTree>
    <p:extLst>
      <p:ext uri="{BB962C8B-B14F-4D97-AF65-F5344CB8AC3E}">
        <p14:creationId xmlns:p14="http://schemas.microsoft.com/office/powerpoint/2010/main" val="2867109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37</a:t>
            </a:fld>
            <a:endParaRPr lang="zh-CN" altLang="en-US"/>
          </a:p>
        </p:txBody>
      </p:sp>
    </p:spTree>
    <p:extLst>
      <p:ext uri="{BB962C8B-B14F-4D97-AF65-F5344CB8AC3E}">
        <p14:creationId xmlns:p14="http://schemas.microsoft.com/office/powerpoint/2010/main" val="1844907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38</a:t>
            </a:fld>
            <a:endParaRPr lang="zh-CN" altLang="en-US"/>
          </a:p>
        </p:txBody>
      </p:sp>
    </p:spTree>
    <p:extLst>
      <p:ext uri="{BB962C8B-B14F-4D97-AF65-F5344CB8AC3E}">
        <p14:creationId xmlns:p14="http://schemas.microsoft.com/office/powerpoint/2010/main" val="1328338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39</a:t>
            </a:fld>
            <a:endParaRPr lang="zh-CN" altLang="en-US"/>
          </a:p>
        </p:txBody>
      </p:sp>
    </p:spTree>
    <p:extLst>
      <p:ext uri="{BB962C8B-B14F-4D97-AF65-F5344CB8AC3E}">
        <p14:creationId xmlns:p14="http://schemas.microsoft.com/office/powerpoint/2010/main" val="3167336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40</a:t>
            </a:fld>
            <a:endParaRPr lang="zh-CN" altLang="en-US"/>
          </a:p>
        </p:txBody>
      </p:sp>
    </p:spTree>
    <p:extLst>
      <p:ext uri="{BB962C8B-B14F-4D97-AF65-F5344CB8AC3E}">
        <p14:creationId xmlns:p14="http://schemas.microsoft.com/office/powerpoint/2010/main" val="2259506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42</a:t>
            </a:fld>
            <a:endParaRPr lang="zh-CN" altLang="en-US"/>
          </a:p>
        </p:txBody>
      </p:sp>
    </p:spTree>
    <p:extLst>
      <p:ext uri="{BB962C8B-B14F-4D97-AF65-F5344CB8AC3E}">
        <p14:creationId xmlns:p14="http://schemas.microsoft.com/office/powerpoint/2010/main" val="1829278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379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295FB368-C3E9-4B21-8E35-8D365199E105}" type="slidenum">
              <a:rPr lang="zh-CN" altLang="en-US" sz="1200">
                <a:latin typeface="+mn-lt"/>
                <a:ea typeface="+mn-ea"/>
              </a:rPr>
              <a:pPr algn="r">
                <a:defRPr/>
              </a:pPr>
              <a:t>43</a:t>
            </a:fld>
            <a:endParaRPr lang="en-US" altLang="zh-CN" sz="1200">
              <a:latin typeface="+mn-lt"/>
              <a:ea typeface="+mn-ea"/>
            </a:endParaRPr>
          </a:p>
        </p:txBody>
      </p:sp>
    </p:spTree>
    <p:extLst>
      <p:ext uri="{BB962C8B-B14F-4D97-AF65-F5344CB8AC3E}">
        <p14:creationId xmlns:p14="http://schemas.microsoft.com/office/powerpoint/2010/main" val="416897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14</a:t>
            </a:fld>
            <a:endParaRPr lang="zh-CN" altLang="en-US"/>
          </a:p>
        </p:txBody>
      </p:sp>
    </p:spTree>
    <p:extLst>
      <p:ext uri="{BB962C8B-B14F-4D97-AF65-F5344CB8AC3E}">
        <p14:creationId xmlns:p14="http://schemas.microsoft.com/office/powerpoint/2010/main" val="2148199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44</a:t>
            </a:fld>
            <a:endParaRPr lang="zh-CN" altLang="en-US"/>
          </a:p>
        </p:txBody>
      </p:sp>
    </p:spTree>
    <p:extLst>
      <p:ext uri="{BB962C8B-B14F-4D97-AF65-F5344CB8AC3E}">
        <p14:creationId xmlns:p14="http://schemas.microsoft.com/office/powerpoint/2010/main" val="315837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45</a:t>
            </a:fld>
            <a:endParaRPr lang="zh-CN" altLang="en-US"/>
          </a:p>
        </p:txBody>
      </p:sp>
    </p:spTree>
    <p:extLst>
      <p:ext uri="{BB962C8B-B14F-4D97-AF65-F5344CB8AC3E}">
        <p14:creationId xmlns:p14="http://schemas.microsoft.com/office/powerpoint/2010/main" val="1017141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46</a:t>
            </a:fld>
            <a:endParaRPr lang="zh-CN" altLang="en-US"/>
          </a:p>
        </p:txBody>
      </p:sp>
    </p:spTree>
    <p:extLst>
      <p:ext uri="{BB962C8B-B14F-4D97-AF65-F5344CB8AC3E}">
        <p14:creationId xmlns:p14="http://schemas.microsoft.com/office/powerpoint/2010/main" val="444070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47</a:t>
            </a:fld>
            <a:endParaRPr lang="zh-CN" altLang="en-US"/>
          </a:p>
        </p:txBody>
      </p:sp>
    </p:spTree>
    <p:extLst>
      <p:ext uri="{BB962C8B-B14F-4D97-AF65-F5344CB8AC3E}">
        <p14:creationId xmlns:p14="http://schemas.microsoft.com/office/powerpoint/2010/main" val="3442198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48</a:t>
            </a:fld>
            <a:endParaRPr lang="zh-CN" altLang="en-US"/>
          </a:p>
        </p:txBody>
      </p:sp>
    </p:spTree>
    <p:extLst>
      <p:ext uri="{BB962C8B-B14F-4D97-AF65-F5344CB8AC3E}">
        <p14:creationId xmlns:p14="http://schemas.microsoft.com/office/powerpoint/2010/main" val="3273282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49</a:t>
            </a:fld>
            <a:endParaRPr lang="zh-CN" altLang="en-US"/>
          </a:p>
        </p:txBody>
      </p:sp>
    </p:spTree>
    <p:extLst>
      <p:ext uri="{BB962C8B-B14F-4D97-AF65-F5344CB8AC3E}">
        <p14:creationId xmlns:p14="http://schemas.microsoft.com/office/powerpoint/2010/main" val="3751537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p:cNvSpPr>
          <p:nvPr>
            <p:ph type="sldImg"/>
          </p:nvPr>
        </p:nvSpPr>
        <p:spPr>
          <a:xfrm>
            <a:off x="482600" y="1279525"/>
            <a:ext cx="6138863" cy="3454400"/>
          </a:xfrm>
        </p:spPr>
      </p:sp>
      <p:sp>
        <p:nvSpPr>
          <p:cNvPr id="75778" name="备注占位符 2"/>
          <p:cNvSpPr>
            <a:spLocks noGrp="1"/>
          </p:cNvSpPr>
          <p:nvPr>
            <p:ph type="body"/>
          </p:nvPr>
        </p:nvSpPr>
        <p:spPr/>
        <p:txBody>
          <a:bodyPr lIns="91440" tIns="45720" rIns="91440" bIns="45720" anchor="t"/>
          <a:lstStyle/>
          <a:p>
            <a:pPr lvl="0"/>
            <a:endParaRPr lang="zh-CN" altLang="en-US" dirty="0"/>
          </a:p>
        </p:txBody>
      </p:sp>
      <p:sp>
        <p:nvSpPr>
          <p:cNvPr id="757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indent="0" algn="r"/>
            <a:fld id="{9A0DB2DC-4C9A-4742-B13C-FB6460FD3503}" type="slidenum">
              <a:rPr lang="zh-CN" altLang="en-US" sz="1200">
                <a:solidFill>
                  <a:srgbClr val="000000"/>
                </a:solidFill>
                <a:latin typeface="Arial" panose="020B0604020202020204" pitchFamily="34" charset="0"/>
                <a:ea typeface="宋体" panose="02010600030101010101" pitchFamily="2" charset="-122"/>
              </a:rPr>
              <a:pPr lvl="0" indent="0" algn="r"/>
              <a:t>50</a:t>
            </a:fld>
            <a:endParaRPr lang="zh-CN" altLang="en-US" sz="12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545821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51</a:t>
            </a:fld>
            <a:endParaRPr lang="zh-CN" altLang="en-US"/>
          </a:p>
        </p:txBody>
      </p:sp>
    </p:spTree>
    <p:extLst>
      <p:ext uri="{BB962C8B-B14F-4D97-AF65-F5344CB8AC3E}">
        <p14:creationId xmlns:p14="http://schemas.microsoft.com/office/powerpoint/2010/main" val="15988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52</a:t>
            </a:fld>
            <a:endParaRPr lang="zh-CN" altLang="en-US"/>
          </a:p>
        </p:txBody>
      </p:sp>
    </p:spTree>
    <p:extLst>
      <p:ext uri="{BB962C8B-B14F-4D97-AF65-F5344CB8AC3E}">
        <p14:creationId xmlns:p14="http://schemas.microsoft.com/office/powerpoint/2010/main" val="2539301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54</a:t>
            </a:fld>
            <a:endParaRPr lang="zh-CN" altLang="en-US"/>
          </a:p>
        </p:txBody>
      </p:sp>
    </p:spTree>
    <p:extLst>
      <p:ext uri="{BB962C8B-B14F-4D97-AF65-F5344CB8AC3E}">
        <p14:creationId xmlns:p14="http://schemas.microsoft.com/office/powerpoint/2010/main" val="268775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15</a:t>
            </a:fld>
            <a:endParaRPr lang="zh-CN" altLang="en-US"/>
          </a:p>
        </p:txBody>
      </p:sp>
    </p:spTree>
    <p:extLst>
      <p:ext uri="{BB962C8B-B14F-4D97-AF65-F5344CB8AC3E}">
        <p14:creationId xmlns:p14="http://schemas.microsoft.com/office/powerpoint/2010/main" val="2846804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55</a:t>
            </a:fld>
            <a:endParaRPr lang="zh-CN" altLang="en-US"/>
          </a:p>
        </p:txBody>
      </p:sp>
    </p:spTree>
    <p:extLst>
      <p:ext uri="{BB962C8B-B14F-4D97-AF65-F5344CB8AC3E}">
        <p14:creationId xmlns:p14="http://schemas.microsoft.com/office/powerpoint/2010/main" val="2134864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379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295FB368-C3E9-4B21-8E35-8D365199E105}" type="slidenum">
              <a:rPr lang="zh-CN" altLang="en-US" sz="1200">
                <a:latin typeface="+mn-lt"/>
                <a:ea typeface="+mn-ea"/>
              </a:rPr>
              <a:pPr algn="r">
                <a:defRPr/>
              </a:pPr>
              <a:t>56</a:t>
            </a:fld>
            <a:endParaRPr lang="en-US" altLang="zh-CN" sz="1200">
              <a:latin typeface="+mn-lt"/>
              <a:ea typeface="+mn-ea"/>
            </a:endParaRPr>
          </a:p>
        </p:txBody>
      </p:sp>
    </p:spTree>
    <p:extLst>
      <p:ext uri="{BB962C8B-B14F-4D97-AF65-F5344CB8AC3E}">
        <p14:creationId xmlns:p14="http://schemas.microsoft.com/office/powerpoint/2010/main" val="3124699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57</a:t>
            </a:fld>
            <a:endParaRPr lang="zh-CN" altLang="en-US"/>
          </a:p>
        </p:txBody>
      </p:sp>
    </p:spTree>
    <p:extLst>
      <p:ext uri="{BB962C8B-B14F-4D97-AF65-F5344CB8AC3E}">
        <p14:creationId xmlns:p14="http://schemas.microsoft.com/office/powerpoint/2010/main" val="3494314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58</a:t>
            </a:fld>
            <a:endParaRPr lang="zh-CN" altLang="en-US"/>
          </a:p>
        </p:txBody>
      </p:sp>
    </p:spTree>
    <p:extLst>
      <p:ext uri="{BB962C8B-B14F-4D97-AF65-F5344CB8AC3E}">
        <p14:creationId xmlns:p14="http://schemas.microsoft.com/office/powerpoint/2010/main" val="3674596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59</a:t>
            </a:fld>
            <a:endParaRPr lang="zh-CN" altLang="en-US"/>
          </a:p>
        </p:txBody>
      </p:sp>
    </p:spTree>
    <p:extLst>
      <p:ext uri="{BB962C8B-B14F-4D97-AF65-F5344CB8AC3E}">
        <p14:creationId xmlns:p14="http://schemas.microsoft.com/office/powerpoint/2010/main" val="3500784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60</a:t>
            </a:fld>
            <a:endParaRPr lang="zh-CN" altLang="en-US"/>
          </a:p>
        </p:txBody>
      </p:sp>
    </p:spTree>
    <p:extLst>
      <p:ext uri="{BB962C8B-B14F-4D97-AF65-F5344CB8AC3E}">
        <p14:creationId xmlns:p14="http://schemas.microsoft.com/office/powerpoint/2010/main" val="4171883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64</a:t>
            </a:fld>
            <a:endParaRPr lang="zh-CN" altLang="en-US"/>
          </a:p>
        </p:txBody>
      </p:sp>
    </p:spTree>
    <p:extLst>
      <p:ext uri="{BB962C8B-B14F-4D97-AF65-F5344CB8AC3E}">
        <p14:creationId xmlns:p14="http://schemas.microsoft.com/office/powerpoint/2010/main" val="2461582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p:cNvSpPr>
          <p:nvPr>
            <p:ph type="sldImg"/>
          </p:nvPr>
        </p:nvSpPr>
        <p:spPr>
          <a:xfrm>
            <a:off x="482600" y="1279525"/>
            <a:ext cx="6138863" cy="3454400"/>
          </a:xfrm>
        </p:spPr>
      </p:sp>
      <p:sp>
        <p:nvSpPr>
          <p:cNvPr id="75778" name="备注占位符 2"/>
          <p:cNvSpPr>
            <a:spLocks noGrp="1"/>
          </p:cNvSpPr>
          <p:nvPr>
            <p:ph type="body"/>
          </p:nvPr>
        </p:nvSpPr>
        <p:spPr/>
        <p:txBody>
          <a:bodyPr lIns="91440" tIns="45720" rIns="91440" bIns="45720" anchor="t"/>
          <a:lstStyle/>
          <a:p>
            <a:pPr lvl="0"/>
            <a:endParaRPr lang="zh-CN" altLang="en-US" dirty="0"/>
          </a:p>
        </p:txBody>
      </p:sp>
      <p:sp>
        <p:nvSpPr>
          <p:cNvPr id="757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indent="0" algn="r"/>
            <a:fld id="{9A0DB2DC-4C9A-4742-B13C-FB6460FD3503}" type="slidenum">
              <a:rPr lang="zh-CN" altLang="en-US" sz="1200">
                <a:solidFill>
                  <a:srgbClr val="000000"/>
                </a:solidFill>
                <a:latin typeface="Arial" panose="020B0604020202020204" pitchFamily="34" charset="0"/>
                <a:ea typeface="宋体" panose="02010600030101010101" pitchFamily="2" charset="-122"/>
              </a:rPr>
              <a:pPr lvl="0" indent="0" algn="r"/>
              <a:t>65</a:t>
            </a:fld>
            <a:endParaRPr lang="zh-CN" altLang="en-US" sz="12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868308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67</a:t>
            </a:fld>
            <a:endParaRPr lang="zh-CN" altLang="en-US"/>
          </a:p>
        </p:txBody>
      </p:sp>
    </p:spTree>
    <p:extLst>
      <p:ext uri="{BB962C8B-B14F-4D97-AF65-F5344CB8AC3E}">
        <p14:creationId xmlns:p14="http://schemas.microsoft.com/office/powerpoint/2010/main" val="3081634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68</a:t>
            </a:fld>
            <a:endParaRPr lang="zh-CN" altLang="en-US"/>
          </a:p>
        </p:txBody>
      </p:sp>
    </p:spTree>
    <p:extLst>
      <p:ext uri="{BB962C8B-B14F-4D97-AF65-F5344CB8AC3E}">
        <p14:creationId xmlns:p14="http://schemas.microsoft.com/office/powerpoint/2010/main" val="112843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17</a:t>
            </a:fld>
            <a:endParaRPr lang="zh-CN" altLang="en-US"/>
          </a:p>
        </p:txBody>
      </p:sp>
    </p:spTree>
    <p:extLst>
      <p:ext uri="{BB962C8B-B14F-4D97-AF65-F5344CB8AC3E}">
        <p14:creationId xmlns:p14="http://schemas.microsoft.com/office/powerpoint/2010/main" val="1665203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69</a:t>
            </a:fld>
            <a:endParaRPr lang="zh-CN" altLang="en-US"/>
          </a:p>
        </p:txBody>
      </p:sp>
    </p:spTree>
    <p:extLst>
      <p:ext uri="{BB962C8B-B14F-4D97-AF65-F5344CB8AC3E}">
        <p14:creationId xmlns:p14="http://schemas.microsoft.com/office/powerpoint/2010/main" val="432084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70</a:t>
            </a:fld>
            <a:endParaRPr lang="zh-CN" altLang="en-US"/>
          </a:p>
        </p:txBody>
      </p:sp>
    </p:spTree>
    <p:extLst>
      <p:ext uri="{BB962C8B-B14F-4D97-AF65-F5344CB8AC3E}">
        <p14:creationId xmlns:p14="http://schemas.microsoft.com/office/powerpoint/2010/main" val="29657806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72</a:t>
            </a:fld>
            <a:endParaRPr lang="zh-CN" altLang="en-US"/>
          </a:p>
        </p:txBody>
      </p:sp>
    </p:spTree>
    <p:extLst>
      <p:ext uri="{BB962C8B-B14F-4D97-AF65-F5344CB8AC3E}">
        <p14:creationId xmlns:p14="http://schemas.microsoft.com/office/powerpoint/2010/main" val="1728022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73</a:t>
            </a:fld>
            <a:endParaRPr lang="zh-CN" altLang="en-US"/>
          </a:p>
        </p:txBody>
      </p:sp>
    </p:spTree>
    <p:extLst>
      <p:ext uri="{BB962C8B-B14F-4D97-AF65-F5344CB8AC3E}">
        <p14:creationId xmlns:p14="http://schemas.microsoft.com/office/powerpoint/2010/main" val="3770382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74</a:t>
            </a:fld>
            <a:endParaRPr lang="zh-CN" altLang="en-US"/>
          </a:p>
        </p:txBody>
      </p:sp>
    </p:spTree>
    <p:extLst>
      <p:ext uri="{BB962C8B-B14F-4D97-AF65-F5344CB8AC3E}">
        <p14:creationId xmlns:p14="http://schemas.microsoft.com/office/powerpoint/2010/main" val="139634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75</a:t>
            </a:fld>
            <a:endParaRPr lang="zh-CN" altLang="en-US"/>
          </a:p>
        </p:txBody>
      </p:sp>
    </p:spTree>
    <p:extLst>
      <p:ext uri="{BB962C8B-B14F-4D97-AF65-F5344CB8AC3E}">
        <p14:creationId xmlns:p14="http://schemas.microsoft.com/office/powerpoint/2010/main" val="39467721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57236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78</a:t>
            </a:fld>
            <a:endParaRPr lang="zh-CN" altLang="en-US"/>
          </a:p>
        </p:txBody>
      </p:sp>
    </p:spTree>
    <p:extLst>
      <p:ext uri="{BB962C8B-B14F-4D97-AF65-F5344CB8AC3E}">
        <p14:creationId xmlns:p14="http://schemas.microsoft.com/office/powerpoint/2010/main" val="12786282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79</a:t>
            </a:fld>
            <a:endParaRPr lang="zh-CN" altLang="en-US"/>
          </a:p>
        </p:txBody>
      </p:sp>
    </p:spTree>
    <p:extLst>
      <p:ext uri="{BB962C8B-B14F-4D97-AF65-F5344CB8AC3E}">
        <p14:creationId xmlns:p14="http://schemas.microsoft.com/office/powerpoint/2010/main" val="39934496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80</a:t>
            </a:fld>
            <a:endParaRPr lang="zh-CN" altLang="en-US"/>
          </a:p>
        </p:txBody>
      </p:sp>
    </p:spTree>
    <p:extLst>
      <p:ext uri="{BB962C8B-B14F-4D97-AF65-F5344CB8AC3E}">
        <p14:creationId xmlns:p14="http://schemas.microsoft.com/office/powerpoint/2010/main" val="193560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18</a:t>
            </a:fld>
            <a:endParaRPr lang="zh-CN" altLang="en-US"/>
          </a:p>
        </p:txBody>
      </p:sp>
    </p:spTree>
    <p:extLst>
      <p:ext uri="{BB962C8B-B14F-4D97-AF65-F5344CB8AC3E}">
        <p14:creationId xmlns:p14="http://schemas.microsoft.com/office/powerpoint/2010/main" val="15483006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81</a:t>
            </a:fld>
            <a:endParaRPr lang="zh-CN" altLang="en-US"/>
          </a:p>
        </p:txBody>
      </p:sp>
    </p:spTree>
    <p:extLst>
      <p:ext uri="{BB962C8B-B14F-4D97-AF65-F5344CB8AC3E}">
        <p14:creationId xmlns:p14="http://schemas.microsoft.com/office/powerpoint/2010/main" val="2549197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82</a:t>
            </a:fld>
            <a:endParaRPr lang="zh-CN" altLang="en-US"/>
          </a:p>
        </p:txBody>
      </p:sp>
    </p:spTree>
    <p:extLst>
      <p:ext uri="{BB962C8B-B14F-4D97-AF65-F5344CB8AC3E}">
        <p14:creationId xmlns:p14="http://schemas.microsoft.com/office/powerpoint/2010/main" val="82757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83</a:t>
            </a:fld>
            <a:endParaRPr lang="zh-CN" altLang="en-US"/>
          </a:p>
        </p:txBody>
      </p:sp>
    </p:spTree>
    <p:extLst>
      <p:ext uri="{BB962C8B-B14F-4D97-AF65-F5344CB8AC3E}">
        <p14:creationId xmlns:p14="http://schemas.microsoft.com/office/powerpoint/2010/main" val="3099968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84</a:t>
            </a:fld>
            <a:endParaRPr lang="zh-CN" altLang="en-US"/>
          </a:p>
        </p:txBody>
      </p:sp>
    </p:spTree>
    <p:extLst>
      <p:ext uri="{BB962C8B-B14F-4D97-AF65-F5344CB8AC3E}">
        <p14:creationId xmlns:p14="http://schemas.microsoft.com/office/powerpoint/2010/main" val="17517018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85</a:t>
            </a:fld>
            <a:endParaRPr lang="zh-CN" altLang="en-US"/>
          </a:p>
        </p:txBody>
      </p:sp>
    </p:spTree>
    <p:extLst>
      <p:ext uri="{BB962C8B-B14F-4D97-AF65-F5344CB8AC3E}">
        <p14:creationId xmlns:p14="http://schemas.microsoft.com/office/powerpoint/2010/main" val="38505291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86</a:t>
            </a:fld>
            <a:endParaRPr lang="zh-CN" altLang="en-US"/>
          </a:p>
        </p:txBody>
      </p:sp>
    </p:spTree>
    <p:extLst>
      <p:ext uri="{BB962C8B-B14F-4D97-AF65-F5344CB8AC3E}">
        <p14:creationId xmlns:p14="http://schemas.microsoft.com/office/powerpoint/2010/main" val="21344253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92</a:t>
            </a:fld>
            <a:endParaRPr lang="zh-CN" altLang="en-US"/>
          </a:p>
        </p:txBody>
      </p:sp>
    </p:spTree>
    <p:extLst>
      <p:ext uri="{BB962C8B-B14F-4D97-AF65-F5344CB8AC3E}">
        <p14:creationId xmlns:p14="http://schemas.microsoft.com/office/powerpoint/2010/main" val="24234797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93</a:t>
            </a:fld>
            <a:endParaRPr lang="zh-CN" altLang="en-US"/>
          </a:p>
        </p:txBody>
      </p:sp>
    </p:spTree>
    <p:extLst>
      <p:ext uri="{BB962C8B-B14F-4D97-AF65-F5344CB8AC3E}">
        <p14:creationId xmlns:p14="http://schemas.microsoft.com/office/powerpoint/2010/main" val="29563852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p:cNvSpPr>
            <a:spLocks noGrp="1" noRot="1" noChangeAspect="1" noChangeArrowheads="1"/>
          </p:cNvSpPr>
          <p:nvPr>
            <p:ph type="sldImg" idx="4294967295"/>
          </p:nvPr>
        </p:nvSpPr>
        <p:spPr>
          <a:ln>
            <a:miter lim="800000"/>
          </a:ln>
        </p:spPr>
      </p:sp>
      <p:sp>
        <p:nvSpPr>
          <p:cNvPr id="146434" name="备注占位符 2"/>
          <p:cNvSpPr>
            <a:spLocks noGrp="1" noChangeArrowheads="1"/>
          </p:cNvSpPr>
          <p:nvPr>
            <p:ph type="body" idx="4294967295"/>
          </p:nvPr>
        </p:nvSpPr>
        <p:spPr/>
        <p:txBody>
          <a:bodyPr/>
          <a:lstStyle/>
          <a:p>
            <a:endParaRPr lang="zh-CN" altLang="en-US" smtClean="0"/>
          </a:p>
        </p:txBody>
      </p:sp>
      <p:sp>
        <p:nvSpPr>
          <p:cNvPr id="1464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E9562783-9A96-4820-B179-057C42A835D4}" type="slidenum">
              <a:rPr lang="zh-CN" altLang="en-US" sz="1300"/>
              <a:pPr algn="l"/>
              <a:t>96</a:t>
            </a:fld>
            <a:endParaRPr lang="zh-CN" altLang="en-US" sz="1300"/>
          </a:p>
        </p:txBody>
      </p:sp>
    </p:spTree>
    <p:extLst>
      <p:ext uri="{BB962C8B-B14F-4D97-AF65-F5344CB8AC3E}">
        <p14:creationId xmlns:p14="http://schemas.microsoft.com/office/powerpoint/2010/main" val="37441400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幻灯片图像占位符 1"/>
          <p:cNvSpPr>
            <a:spLocks noGrp="1" noRot="1" noChangeAspect="1" noChangeArrowheads="1"/>
          </p:cNvSpPr>
          <p:nvPr>
            <p:ph type="sldImg" idx="4294967295"/>
          </p:nvPr>
        </p:nvSpPr>
        <p:spPr>
          <a:ln>
            <a:miter lim="800000"/>
          </a:ln>
        </p:spPr>
      </p:sp>
      <p:sp>
        <p:nvSpPr>
          <p:cNvPr id="154626" name="备注占位符 2"/>
          <p:cNvSpPr>
            <a:spLocks noGrp="1" noChangeArrowheads="1"/>
          </p:cNvSpPr>
          <p:nvPr>
            <p:ph type="body" idx="4294967295"/>
          </p:nvPr>
        </p:nvSpPr>
        <p:spPr/>
        <p:txBody>
          <a:bodyPr/>
          <a:lstStyle/>
          <a:p>
            <a:endParaRPr lang="zh-CN" altLang="en-US" smtClean="0"/>
          </a:p>
        </p:txBody>
      </p:sp>
      <p:sp>
        <p:nvSpPr>
          <p:cNvPr id="1546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11BC7228-36FD-4208-B9A0-557D39B88722}" type="slidenum">
              <a:rPr lang="zh-CN" altLang="en-US" sz="1300"/>
              <a:pPr algn="l"/>
              <a:t>98</a:t>
            </a:fld>
            <a:endParaRPr lang="zh-CN" altLang="en-US" sz="1300"/>
          </a:p>
        </p:txBody>
      </p:sp>
    </p:spTree>
    <p:extLst>
      <p:ext uri="{BB962C8B-B14F-4D97-AF65-F5344CB8AC3E}">
        <p14:creationId xmlns:p14="http://schemas.microsoft.com/office/powerpoint/2010/main" val="128828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19</a:t>
            </a:fld>
            <a:endParaRPr lang="zh-CN" altLang="en-US"/>
          </a:p>
        </p:txBody>
      </p:sp>
    </p:spTree>
    <p:extLst>
      <p:ext uri="{BB962C8B-B14F-4D97-AF65-F5344CB8AC3E}">
        <p14:creationId xmlns:p14="http://schemas.microsoft.com/office/powerpoint/2010/main" val="6392492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p:cNvSpPr>
            <a:spLocks noGrp="1" noRot="1" noChangeAspect="1" noChangeArrowheads="1"/>
          </p:cNvSpPr>
          <p:nvPr>
            <p:ph type="sldImg" idx="4294967295"/>
          </p:nvPr>
        </p:nvSpPr>
        <p:spPr>
          <a:ln>
            <a:miter lim="800000"/>
          </a:ln>
        </p:spPr>
      </p:sp>
      <p:sp>
        <p:nvSpPr>
          <p:cNvPr id="151554" name="备注占位符 2"/>
          <p:cNvSpPr>
            <a:spLocks noGrp="1" noChangeArrowheads="1"/>
          </p:cNvSpPr>
          <p:nvPr>
            <p:ph type="body" idx="4294967295"/>
          </p:nvPr>
        </p:nvSpPr>
        <p:spPr/>
        <p:txBody>
          <a:bodyPr/>
          <a:lstStyle/>
          <a:p>
            <a:endParaRPr lang="zh-CN" altLang="en-US" smtClean="0"/>
          </a:p>
        </p:txBody>
      </p:sp>
      <p:sp>
        <p:nvSpPr>
          <p:cNvPr id="151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A214450C-381D-4A58-B636-C126ED57D8FE}" type="slidenum">
              <a:rPr lang="zh-CN" altLang="en-US" sz="1300"/>
              <a:pPr algn="l"/>
              <a:t>100</a:t>
            </a:fld>
            <a:endParaRPr lang="zh-CN" altLang="en-US" sz="1300"/>
          </a:p>
        </p:txBody>
      </p:sp>
    </p:spTree>
    <p:extLst>
      <p:ext uri="{BB962C8B-B14F-4D97-AF65-F5344CB8AC3E}">
        <p14:creationId xmlns:p14="http://schemas.microsoft.com/office/powerpoint/2010/main" val="22599799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101</a:t>
            </a:fld>
            <a:endParaRPr lang="zh-CN" altLang="en-US"/>
          </a:p>
        </p:txBody>
      </p:sp>
    </p:spTree>
    <p:extLst>
      <p:ext uri="{BB962C8B-B14F-4D97-AF65-F5344CB8AC3E}">
        <p14:creationId xmlns:p14="http://schemas.microsoft.com/office/powerpoint/2010/main" val="14363689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102</a:t>
            </a:fld>
            <a:endParaRPr lang="zh-CN" altLang="en-US"/>
          </a:p>
        </p:txBody>
      </p:sp>
    </p:spTree>
    <p:extLst>
      <p:ext uri="{BB962C8B-B14F-4D97-AF65-F5344CB8AC3E}">
        <p14:creationId xmlns:p14="http://schemas.microsoft.com/office/powerpoint/2010/main" val="34807601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103</a:t>
            </a:fld>
            <a:endParaRPr lang="zh-CN" altLang="en-US"/>
          </a:p>
        </p:txBody>
      </p:sp>
    </p:spTree>
    <p:extLst>
      <p:ext uri="{BB962C8B-B14F-4D97-AF65-F5344CB8AC3E}">
        <p14:creationId xmlns:p14="http://schemas.microsoft.com/office/powerpoint/2010/main" val="5833931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104</a:t>
            </a:fld>
            <a:endParaRPr lang="zh-CN" altLang="en-US"/>
          </a:p>
        </p:txBody>
      </p:sp>
    </p:spTree>
    <p:extLst>
      <p:ext uri="{BB962C8B-B14F-4D97-AF65-F5344CB8AC3E}">
        <p14:creationId xmlns:p14="http://schemas.microsoft.com/office/powerpoint/2010/main" val="21430201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105</a:t>
            </a:fld>
            <a:endParaRPr lang="zh-CN" altLang="en-US"/>
          </a:p>
        </p:txBody>
      </p:sp>
    </p:spTree>
    <p:extLst>
      <p:ext uri="{BB962C8B-B14F-4D97-AF65-F5344CB8AC3E}">
        <p14:creationId xmlns:p14="http://schemas.microsoft.com/office/powerpoint/2010/main" val="28291123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106</a:t>
            </a:fld>
            <a:endParaRPr lang="zh-CN" altLang="en-US"/>
          </a:p>
        </p:txBody>
      </p:sp>
    </p:spTree>
    <p:extLst>
      <p:ext uri="{BB962C8B-B14F-4D97-AF65-F5344CB8AC3E}">
        <p14:creationId xmlns:p14="http://schemas.microsoft.com/office/powerpoint/2010/main" val="36028277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379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295FB368-C3E9-4B21-8E35-8D365199E105}" type="slidenum">
              <a:rPr lang="zh-CN" altLang="en-US" sz="1200">
                <a:latin typeface="+mn-lt"/>
                <a:ea typeface="+mn-ea"/>
              </a:rPr>
              <a:pPr algn="r">
                <a:defRPr/>
              </a:pPr>
              <a:t>107</a:t>
            </a:fld>
            <a:endParaRPr lang="en-US" altLang="zh-CN" sz="1200">
              <a:latin typeface="+mn-lt"/>
              <a:ea typeface="+mn-ea"/>
            </a:endParaRPr>
          </a:p>
        </p:txBody>
      </p:sp>
    </p:spTree>
    <p:extLst>
      <p:ext uri="{BB962C8B-B14F-4D97-AF65-F5344CB8AC3E}">
        <p14:creationId xmlns:p14="http://schemas.microsoft.com/office/powerpoint/2010/main" val="41504321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bwMode="auto">
          <a:noFill/>
          <a:ln>
            <a:solidFill>
              <a:srgbClr val="000000"/>
            </a:solidFill>
            <a:miter lim="800000"/>
          </a:ln>
        </p:spPr>
      </p:sp>
      <p:sp>
        <p:nvSpPr>
          <p:cNvPr id="593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560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CC87D06-ACAC-433B-9AFF-87EE3A1867B6}" type="slidenum">
              <a:rPr lang="zh-CN" altLang="en-US"/>
              <a:pPr fontAlgn="base">
                <a:spcBef>
                  <a:spcPct val="0"/>
                </a:spcBef>
                <a:spcAft>
                  <a:spcPct val="0"/>
                </a:spcAft>
                <a:defRPr/>
              </a:pPr>
              <a:t>115</a:t>
            </a:fld>
            <a:endParaRPr lang="en-US" altLang="zh-CN"/>
          </a:p>
        </p:txBody>
      </p:sp>
    </p:spTree>
    <p:extLst>
      <p:ext uri="{BB962C8B-B14F-4D97-AF65-F5344CB8AC3E}">
        <p14:creationId xmlns:p14="http://schemas.microsoft.com/office/powerpoint/2010/main" val="40141582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bwMode="auto">
          <a:noFill/>
          <a:ln>
            <a:solidFill>
              <a:srgbClr val="000000"/>
            </a:solidFill>
            <a:miter lim="800000"/>
          </a:ln>
        </p:spPr>
      </p:sp>
      <p:sp>
        <p:nvSpPr>
          <p:cNvPr id="6144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6083"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E1CA3708-4E90-4CEC-A294-83BFD56FCD97}" type="slidenum">
              <a:rPr lang="zh-CN" altLang="en-US" sz="1200">
                <a:latin typeface="+mn-lt"/>
                <a:ea typeface="+mn-ea"/>
              </a:rPr>
              <a:pPr algn="r">
                <a:defRPr/>
              </a:pPr>
              <a:t>116</a:t>
            </a:fld>
            <a:endParaRPr lang="en-US" altLang="zh-CN" sz="1200">
              <a:latin typeface="+mn-lt"/>
              <a:ea typeface="+mn-ea"/>
            </a:endParaRPr>
          </a:p>
        </p:txBody>
      </p:sp>
    </p:spTree>
    <p:extLst>
      <p:ext uri="{BB962C8B-B14F-4D97-AF65-F5344CB8AC3E}">
        <p14:creationId xmlns:p14="http://schemas.microsoft.com/office/powerpoint/2010/main" val="216522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20</a:t>
            </a:fld>
            <a:endParaRPr lang="zh-CN" altLang="en-US"/>
          </a:p>
        </p:txBody>
      </p:sp>
    </p:spTree>
    <p:extLst>
      <p:ext uri="{BB962C8B-B14F-4D97-AF65-F5344CB8AC3E}">
        <p14:creationId xmlns:p14="http://schemas.microsoft.com/office/powerpoint/2010/main" val="15612902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bwMode="auto">
          <a:noFill/>
          <a:ln>
            <a:solidFill>
              <a:srgbClr val="000000"/>
            </a:solidFill>
            <a:miter lim="800000"/>
          </a:ln>
        </p:spPr>
      </p:sp>
      <p:sp>
        <p:nvSpPr>
          <p:cNvPr id="634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5603"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8D87E7E8-D754-476D-AAC2-6C49CAF380D2}" type="slidenum">
              <a:rPr lang="zh-CN" altLang="en-US" sz="1200">
                <a:latin typeface="+mn-lt"/>
                <a:ea typeface="+mn-ea"/>
              </a:rPr>
              <a:pPr algn="r">
                <a:defRPr/>
              </a:pPr>
              <a:t>117</a:t>
            </a:fld>
            <a:endParaRPr lang="en-US" altLang="zh-CN" sz="1200">
              <a:latin typeface="+mn-lt"/>
              <a:ea typeface="+mn-ea"/>
            </a:endParaRPr>
          </a:p>
        </p:txBody>
      </p:sp>
    </p:spTree>
    <p:extLst>
      <p:ext uri="{BB962C8B-B14F-4D97-AF65-F5344CB8AC3E}">
        <p14:creationId xmlns:p14="http://schemas.microsoft.com/office/powerpoint/2010/main" val="4109532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TextEdit="1"/>
          </p:cNvSpPr>
          <p:nvPr>
            <p:ph type="sldImg"/>
          </p:nvPr>
        </p:nvSpPr>
        <p:spPr bwMode="auto">
          <a:noFill/>
          <a:ln>
            <a:solidFill>
              <a:srgbClr val="000000"/>
            </a:solidFill>
            <a:miter lim="800000"/>
          </a:ln>
        </p:spPr>
      </p:sp>
      <p:sp>
        <p:nvSpPr>
          <p:cNvPr id="655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7FAB273F-70AB-4433-9428-D774ED8E9274}" type="slidenum">
              <a:rPr lang="zh-CN" altLang="en-US" sz="1200">
                <a:latin typeface="+mn-lt"/>
                <a:ea typeface="+mn-ea"/>
              </a:rPr>
              <a:pPr algn="r">
                <a:defRPr/>
              </a:pPr>
              <a:t>118</a:t>
            </a:fld>
            <a:endParaRPr lang="en-US" altLang="zh-CN" sz="1200">
              <a:latin typeface="+mn-lt"/>
              <a:ea typeface="+mn-ea"/>
            </a:endParaRPr>
          </a:p>
        </p:txBody>
      </p:sp>
    </p:spTree>
    <p:extLst>
      <p:ext uri="{BB962C8B-B14F-4D97-AF65-F5344CB8AC3E}">
        <p14:creationId xmlns:p14="http://schemas.microsoft.com/office/powerpoint/2010/main" val="5269827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幻灯片图像占位符 1"/>
          <p:cNvSpPr>
            <a:spLocks noGrp="1" noRot="1" noChangeAspect="1" noChangeArrowheads="1"/>
          </p:cNvSpPr>
          <p:nvPr>
            <p:ph type="sldImg" idx="4294967295"/>
          </p:nvPr>
        </p:nvSpPr>
        <p:spPr>
          <a:ln>
            <a:miter lim="800000"/>
          </a:ln>
        </p:spPr>
      </p:sp>
      <p:sp>
        <p:nvSpPr>
          <p:cNvPr id="207874" name="备注占位符 2"/>
          <p:cNvSpPr>
            <a:spLocks noGrp="1" noChangeArrowheads="1"/>
          </p:cNvSpPr>
          <p:nvPr>
            <p:ph type="body" idx="4294967295"/>
          </p:nvPr>
        </p:nvSpPr>
        <p:spPr/>
        <p:txBody>
          <a:bodyPr/>
          <a:lstStyle/>
          <a:p>
            <a:endParaRPr lang="zh-CN" altLang="en-US" smtClean="0"/>
          </a:p>
        </p:txBody>
      </p:sp>
      <p:sp>
        <p:nvSpPr>
          <p:cNvPr id="2078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693A06DC-E06D-4313-B98B-E0E579C15DEC}" type="slidenum">
              <a:rPr lang="zh-CN" altLang="en-US" sz="1300"/>
              <a:pPr algn="l"/>
              <a:t>126</a:t>
            </a:fld>
            <a:endParaRPr lang="zh-CN" altLang="en-US" sz="1300"/>
          </a:p>
        </p:txBody>
      </p:sp>
    </p:spTree>
    <p:extLst>
      <p:ext uri="{BB962C8B-B14F-4D97-AF65-F5344CB8AC3E}">
        <p14:creationId xmlns:p14="http://schemas.microsoft.com/office/powerpoint/2010/main" val="16378797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379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295FB368-C3E9-4B21-8E35-8D365199E105}" type="slidenum">
              <a:rPr lang="zh-CN" altLang="en-US" sz="1200">
                <a:latin typeface="+mn-lt"/>
                <a:ea typeface="+mn-ea"/>
              </a:rPr>
              <a:pPr algn="r">
                <a:defRPr/>
              </a:pPr>
              <a:t>131</a:t>
            </a:fld>
            <a:endParaRPr lang="en-US" altLang="zh-CN" sz="1200">
              <a:latin typeface="+mn-lt"/>
              <a:ea typeface="+mn-ea"/>
            </a:endParaRPr>
          </a:p>
        </p:txBody>
      </p:sp>
    </p:spTree>
    <p:extLst>
      <p:ext uri="{BB962C8B-B14F-4D97-AF65-F5344CB8AC3E}">
        <p14:creationId xmlns:p14="http://schemas.microsoft.com/office/powerpoint/2010/main" val="12661862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132</a:t>
            </a:fld>
            <a:endParaRPr lang="zh-CN" altLang="en-US"/>
          </a:p>
        </p:txBody>
      </p:sp>
    </p:spTree>
    <p:extLst>
      <p:ext uri="{BB962C8B-B14F-4D97-AF65-F5344CB8AC3E}">
        <p14:creationId xmlns:p14="http://schemas.microsoft.com/office/powerpoint/2010/main" val="22303955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133</a:t>
            </a:fld>
            <a:endParaRPr lang="zh-CN" altLang="en-US"/>
          </a:p>
        </p:txBody>
      </p:sp>
    </p:spTree>
    <p:extLst>
      <p:ext uri="{BB962C8B-B14F-4D97-AF65-F5344CB8AC3E}">
        <p14:creationId xmlns:p14="http://schemas.microsoft.com/office/powerpoint/2010/main" val="77750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21</a:t>
            </a:fld>
            <a:endParaRPr lang="zh-CN" altLang="en-US"/>
          </a:p>
        </p:txBody>
      </p:sp>
    </p:spTree>
    <p:extLst>
      <p:ext uri="{BB962C8B-B14F-4D97-AF65-F5344CB8AC3E}">
        <p14:creationId xmlns:p14="http://schemas.microsoft.com/office/powerpoint/2010/main" val="405585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3287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11148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85137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293987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292533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173531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95257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319060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206875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65274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ABA34AB-E80E-48A2-AAB0-2DADF551D36B}" type="datetimeFigureOut">
              <a:rPr lang="zh-CN" altLang="en-US" smtClean="0"/>
              <a:t>2018/12/13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217625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A34AB-E80E-48A2-AAB0-2DADF551D36B}" type="datetimeFigureOut">
              <a:rPr lang="zh-CN" altLang="en-US" smtClean="0"/>
              <a:t>2018/12/13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D9E80-70FF-4819-B142-AE87C869E62D}" type="slidenum">
              <a:rPr lang="zh-CN" altLang="en-US" smtClean="0"/>
              <a:t>‹#›</a:t>
            </a:fld>
            <a:endParaRPr lang="zh-CN" altLang="en-US"/>
          </a:p>
        </p:txBody>
      </p:sp>
    </p:spTree>
    <p:extLst>
      <p:ext uri="{BB962C8B-B14F-4D97-AF65-F5344CB8AC3E}">
        <p14:creationId xmlns:p14="http://schemas.microsoft.com/office/powerpoint/2010/main" val="3597452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0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0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0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0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0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0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117.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1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Layout" Target="../slideLayouts/slideLayout2.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1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hyperlink" Target="&#19968;&#36718;&#36890;&#21490;&#22797;&#20064;.xls"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47.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20.jpeg"/><Relationship Id="rId4" Type="http://schemas.openxmlformats.org/officeDocument/2006/relationships/image" Target="../media/image12.jpeg"/><Relationship Id="rId9" Type="http://schemas.openxmlformats.org/officeDocument/2006/relationships/image" Target="../media/image1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2.jpeg"/></Relationships>
</file>

<file path=ppt/slides/_rels/slide8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slideLayout" Target="../slideLayouts/slideLayout2.xml"/><Relationship Id="rId4" Type="http://schemas.openxmlformats.org/officeDocument/2006/relationships/tags" Target="../tags/tag12.xml"/><Relationship Id="rId9"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flipH="1" flipV="1">
            <a:off x="9121758" y="4769567"/>
            <a:ext cx="1194548" cy="1900926"/>
          </a:xfrm>
          <a:prstGeom prst="rect">
            <a:avLst/>
          </a:prstGeom>
        </p:spPr>
      </p:pic>
      <p:pic>
        <p:nvPicPr>
          <p:cNvPr id="4" name="图片 3"/>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1875693" y="276110"/>
            <a:ext cx="1141965" cy="1817249"/>
          </a:xfrm>
          <a:prstGeom prst="rect">
            <a:avLst/>
          </a:prstGeom>
        </p:spPr>
      </p:pic>
      <p:sp>
        <p:nvSpPr>
          <p:cNvPr id="6" name="圆角矩形 5"/>
          <p:cNvSpPr/>
          <p:nvPr/>
        </p:nvSpPr>
        <p:spPr>
          <a:xfrm>
            <a:off x="2579371" y="1685925"/>
            <a:ext cx="7164705" cy="1129030"/>
          </a:xfrm>
          <a:prstGeom prst="roundRect">
            <a:avLst/>
          </a:prstGeom>
          <a:noFill/>
          <a:ln w="12700" cap="flat" cmpd="sng" algn="ctr">
            <a:noFill/>
            <a:prstDash val="solid"/>
            <a:miter lim="800000"/>
          </a:ln>
          <a:effectLst/>
        </p:spPr>
        <p:txBody>
          <a:bodyPr lIns="75408" tIns="37704" rIns="75408" bIns="37704" anchor="ctr"/>
          <a:lstStyle/>
          <a:p>
            <a:pPr>
              <a:lnSpc>
                <a:spcPct val="150000"/>
              </a:lnSpc>
            </a:pPr>
            <a:r>
              <a:rPr lang="en-US" altLang="zh-CN" sz="406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406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r>
            <a:br>
              <a:rPr lang="zh-CN" altLang="en-US" sz="406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br>
            <a:r>
              <a:rPr lang="zh-CN" altLang="en-US" sz="406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2019年历史高考备考复习建议</a:t>
            </a:r>
            <a:r>
              <a:rPr lang="en-US" altLang="zh-CN" sz="3325" b="1" dirty="0">
                <a:latin typeface="微软雅黑" panose="020B0503020204020204" pitchFamily="34" charset="-122"/>
                <a:ea typeface="微软雅黑" panose="020B0503020204020204" pitchFamily="34" charset="-122"/>
              </a:rPr>
              <a:t>                   </a:t>
            </a:r>
          </a:p>
        </p:txBody>
      </p:sp>
      <p:sp>
        <p:nvSpPr>
          <p:cNvPr id="25" name="圆角矩形 24"/>
          <p:cNvSpPr/>
          <p:nvPr/>
        </p:nvSpPr>
        <p:spPr>
          <a:xfrm rot="2700000">
            <a:off x="1925434" y="1870451"/>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8" name="圆角矩形 27"/>
          <p:cNvSpPr/>
          <p:nvPr/>
        </p:nvSpPr>
        <p:spPr>
          <a:xfrm rot="2700000">
            <a:off x="9559992" y="5128060"/>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9" name="圆角矩形 28"/>
          <p:cNvSpPr/>
          <p:nvPr/>
        </p:nvSpPr>
        <p:spPr>
          <a:xfrm rot="2700000">
            <a:off x="9699204" y="4327727"/>
            <a:ext cx="240173" cy="240173"/>
          </a:xfrm>
          <a:prstGeom prst="roundRect">
            <a:avLst/>
          </a:prstGeom>
          <a:gradFill rotWithShape="1">
            <a:gsLst>
              <a:gs pos="0">
                <a:srgbClr val="015A74">
                  <a:shade val="51000"/>
                  <a:satMod val="130000"/>
                </a:srgbClr>
              </a:gs>
              <a:gs pos="80000">
                <a:srgbClr val="015A74">
                  <a:shade val="93000"/>
                  <a:satMod val="130000"/>
                </a:srgbClr>
              </a:gs>
              <a:gs pos="100000">
                <a:srgbClr val="015A74">
                  <a:shade val="94000"/>
                  <a:satMod val="135000"/>
                </a:srgbClr>
              </a:gs>
            </a:gsLst>
            <a:lin ang="16200000" scaled="0"/>
          </a:gradFill>
          <a:ln w="9525" cap="flat" cmpd="sng" algn="ctr">
            <a:solidFill>
              <a:srgbClr val="015A7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9" name="圆角矩形 8"/>
          <p:cNvSpPr/>
          <p:nvPr/>
        </p:nvSpPr>
        <p:spPr>
          <a:xfrm rot="2700000">
            <a:off x="2533819" y="833576"/>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10" name="圆角矩形 9"/>
          <p:cNvSpPr/>
          <p:nvPr/>
        </p:nvSpPr>
        <p:spPr>
          <a:xfrm rot="2700000">
            <a:off x="9102152" y="6097452"/>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 name="文本框 3080"/>
          <p:cNvSpPr txBox="1"/>
          <p:nvPr/>
        </p:nvSpPr>
        <p:spPr>
          <a:xfrm>
            <a:off x="7445913" y="38427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913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7445913" y="38427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pic>
        <p:nvPicPr>
          <p:cNvPr id="6" name="图片 5"/>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1758218" y="158635"/>
            <a:ext cx="1141965" cy="1817249"/>
          </a:xfrm>
          <a:prstGeom prst="rect">
            <a:avLst/>
          </a:prstGeom>
        </p:spPr>
      </p:pic>
      <p:pic>
        <p:nvPicPr>
          <p:cNvPr id="7" name="图片 6"/>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9149618" y="4958600"/>
            <a:ext cx="1141965" cy="1817249"/>
          </a:xfrm>
          <a:prstGeom prst="rect">
            <a:avLst/>
          </a:prstGeom>
        </p:spPr>
      </p:pic>
      <p:sp>
        <p:nvSpPr>
          <p:cNvPr id="14338" name="Text Box 2"/>
          <p:cNvSpPr txBox="1"/>
          <p:nvPr/>
        </p:nvSpPr>
        <p:spPr>
          <a:xfrm>
            <a:off x="2830831" y="290196"/>
            <a:ext cx="5961063" cy="583565"/>
          </a:xfrm>
          <a:prstGeom prst="rect">
            <a:avLst/>
          </a:prstGeom>
          <a:noFill/>
          <a:ln w="9525">
            <a:noFill/>
          </a:ln>
        </p:spPr>
        <p:txBody>
          <a:bodyPr>
            <a:spAutoFit/>
          </a:bodyPr>
          <a:lstStyle/>
          <a:p>
            <a:pPr eaLnBrk="0" hangingPunct="0">
              <a:spcBef>
                <a:spcPct val="50000"/>
              </a:spcBef>
            </a:pPr>
            <a:r>
              <a:rPr lang="zh-CN" altLang="en-US" sz="3200" b="1" dirty="0">
                <a:solidFill>
                  <a:srgbClr val="800000"/>
                </a:solidFill>
                <a:latin typeface="黑体" panose="02010609060101010101" pitchFamily="49" charset="-122"/>
                <a:ea typeface="黑体" panose="02010609060101010101" pitchFamily="49" charset="-122"/>
              </a:rPr>
              <a:t>世界视野下的宋朝</a:t>
            </a:r>
          </a:p>
        </p:txBody>
      </p:sp>
      <p:sp>
        <p:nvSpPr>
          <p:cNvPr id="14339" name="Text Box 3"/>
          <p:cNvSpPr txBox="1"/>
          <p:nvPr/>
        </p:nvSpPr>
        <p:spPr>
          <a:xfrm>
            <a:off x="1757999" y="1031875"/>
            <a:ext cx="8713787" cy="4695190"/>
          </a:xfrm>
          <a:prstGeom prst="rect">
            <a:avLst/>
          </a:prstGeom>
          <a:noFill/>
          <a:ln w="38100" cap="flat" cmpd="sng">
            <a:solidFill>
              <a:srgbClr val="6666FF"/>
            </a:solidFill>
            <a:prstDash val="solid"/>
            <a:miter/>
            <a:headEnd type="none" w="med" len="med"/>
            <a:tailEnd type="none" w="med" len="med"/>
          </a:ln>
        </p:spPr>
        <p:txBody>
          <a:bodyPr>
            <a:spAutoFit/>
          </a:bodyPr>
          <a:lstStyle/>
          <a:p>
            <a:pPr algn="ctr" eaLnBrk="0" hangingPunct="0">
              <a:lnSpc>
                <a:spcPct val="120000"/>
              </a:lnSpc>
            </a:pPr>
            <a:r>
              <a:rPr lang="zh-CN" altLang="zh-CN" sz="2200" dirty="0">
                <a:latin typeface="宋体" panose="02010600030101010101" pitchFamily="2" charset="-122"/>
              </a:rPr>
              <a:t>   </a:t>
            </a:r>
            <a:r>
              <a:rPr lang="zh-CN" altLang="en-US" sz="3600" b="1" dirty="0">
                <a:solidFill>
                  <a:srgbClr val="FF0000"/>
                </a:solidFill>
                <a:latin typeface="黑体" panose="02010609060101010101" pitchFamily="49" charset="-122"/>
                <a:ea typeface="黑体" panose="02010609060101010101" pitchFamily="49" charset="-122"/>
              </a:rPr>
              <a:t>福利化：</a:t>
            </a:r>
          </a:p>
          <a:p>
            <a:pPr eaLnBrk="0" hangingPunct="0"/>
            <a:r>
              <a:rPr lang="zh-CN" altLang="en-US" sz="2600" b="1" dirty="0">
                <a:solidFill>
                  <a:srgbClr val="000099"/>
                </a:solidFill>
                <a:latin typeface="黑体" panose="02010609060101010101" pitchFamily="49" charset="-122"/>
                <a:ea typeface="黑体" panose="02010609060101010101" pitchFamily="49" charset="-122"/>
              </a:rPr>
              <a:t>  宋朝的贫民救济主要由两个系统组成，一是宋神宗熙宁十年（</a:t>
            </a:r>
            <a:r>
              <a:rPr lang="zh-CN" altLang="zh-CN" sz="2600" b="1" dirty="0">
                <a:solidFill>
                  <a:srgbClr val="000099"/>
                </a:solidFill>
                <a:latin typeface="黑体" panose="02010609060101010101" pitchFamily="49" charset="-122"/>
                <a:ea typeface="黑体" panose="02010609060101010101" pitchFamily="49" charset="-122"/>
              </a:rPr>
              <a:t>1077</a:t>
            </a:r>
            <a:r>
              <a:rPr lang="zh-CN" altLang="en-US" sz="2600" b="1" dirty="0">
                <a:solidFill>
                  <a:srgbClr val="000099"/>
                </a:solidFill>
                <a:latin typeface="黑体" panose="02010609060101010101" pitchFamily="49" charset="-122"/>
                <a:ea typeface="黑体" panose="02010609060101010101" pitchFamily="49" charset="-122"/>
              </a:rPr>
              <a:t>）施行的“惠养乞丐法”</a:t>
            </a:r>
            <a:r>
              <a:rPr lang="zh-CN" altLang="zh-CN" sz="2600" b="1" dirty="0">
                <a:solidFill>
                  <a:srgbClr val="000099"/>
                </a:solidFill>
                <a:latin typeface="黑体" panose="02010609060101010101" pitchFamily="49" charset="-122"/>
                <a:ea typeface="黑体" panose="02010609060101010101" pitchFamily="49" charset="-122"/>
              </a:rPr>
              <a:t>:</a:t>
            </a:r>
            <a:r>
              <a:rPr lang="zh-CN" altLang="en-US" sz="2600" b="1" dirty="0">
                <a:solidFill>
                  <a:srgbClr val="000099"/>
                </a:solidFill>
                <a:latin typeface="黑体" panose="02010609060101010101" pitchFamily="49" charset="-122"/>
                <a:ea typeface="黑体" panose="02010609060101010101" pitchFamily="49" charset="-122"/>
              </a:rPr>
              <a:t>每年十月入冬后，各州政府“差官检视内外老病贫乏不能自 存者”，每人一日“给米豆一升，小儿半之”。</a:t>
            </a:r>
          </a:p>
          <a:p>
            <a:pPr eaLnBrk="0" hangingPunct="0"/>
            <a:r>
              <a:rPr lang="zh-CN" altLang="en-US" sz="2600" b="1" dirty="0">
                <a:solidFill>
                  <a:srgbClr val="000099"/>
                </a:solidFill>
                <a:latin typeface="黑体" panose="02010609060101010101" pitchFamily="49" charset="-122"/>
                <a:ea typeface="黑体" panose="02010609060101010101" pitchFamily="49" charset="-122"/>
              </a:rPr>
              <a:t>   一是宋哲宗元符元年（</a:t>
            </a:r>
            <a:r>
              <a:rPr lang="zh-CN" altLang="zh-CN" sz="2600" b="1" dirty="0">
                <a:solidFill>
                  <a:srgbClr val="000099"/>
                </a:solidFill>
                <a:latin typeface="黑体" panose="02010609060101010101" pitchFamily="49" charset="-122"/>
                <a:ea typeface="黑体" panose="02010609060101010101" pitchFamily="49" charset="-122"/>
              </a:rPr>
              <a:t>1098</a:t>
            </a:r>
            <a:r>
              <a:rPr lang="zh-CN" altLang="en-US" sz="2600" b="1" dirty="0">
                <a:solidFill>
                  <a:srgbClr val="000099"/>
                </a:solidFill>
                <a:latin typeface="黑体" panose="02010609060101010101" pitchFamily="49" charset="-122"/>
                <a:ea typeface="黑体" panose="02010609060101010101" pitchFamily="49" charset="-122"/>
              </a:rPr>
              <a:t>）颁行的“居养法”</a:t>
            </a:r>
            <a:r>
              <a:rPr lang="zh-CN" altLang="zh-CN" sz="2600" b="1" dirty="0">
                <a:solidFill>
                  <a:srgbClr val="000099"/>
                </a:solidFill>
                <a:latin typeface="黑体" panose="02010609060101010101" pitchFamily="49" charset="-122"/>
                <a:ea typeface="黑体" panose="02010609060101010101" pitchFamily="49" charset="-122"/>
              </a:rPr>
              <a:t>:</a:t>
            </a:r>
            <a:r>
              <a:rPr lang="zh-CN" altLang="en-US" sz="2600" b="1" dirty="0">
                <a:solidFill>
                  <a:srgbClr val="000099"/>
                </a:solidFill>
                <a:latin typeface="黑体" panose="02010609060101010101" pitchFamily="49" charset="-122"/>
                <a:ea typeface="黑体" panose="02010609060101010101" pitchFamily="49" charset="-122"/>
              </a:rPr>
              <a:t>各州设立居养院，“鳏寡孤独贫乏不能自存者，以官屋居之，月给米豆，疾病者仍给医药”。</a:t>
            </a:r>
          </a:p>
          <a:p>
            <a:pPr eaLnBrk="0" hangingPunct="0"/>
            <a:r>
              <a:rPr lang="zh-CN" altLang="en-US" sz="2600" b="1" dirty="0">
                <a:solidFill>
                  <a:srgbClr val="000099"/>
                </a:solidFill>
                <a:latin typeface="黑体" panose="02010609060101010101" pitchFamily="49" charset="-122"/>
                <a:ea typeface="黑体" panose="02010609060101010101" pitchFamily="49" charset="-122"/>
              </a:rPr>
              <a:t>  简单地说，“惠养乞丐法”指由政府给贫民发放米钱</a:t>
            </a:r>
            <a:r>
              <a:rPr lang="zh-CN" altLang="zh-CN" sz="2600" b="1" dirty="0">
                <a:solidFill>
                  <a:srgbClr val="000099"/>
                </a:solidFill>
                <a:latin typeface="黑体" panose="02010609060101010101" pitchFamily="49" charset="-122"/>
                <a:ea typeface="黑体" panose="02010609060101010101" pitchFamily="49" charset="-122"/>
              </a:rPr>
              <a:t>;“</a:t>
            </a:r>
            <a:r>
              <a:rPr lang="zh-CN" altLang="en-US" sz="2600" b="1" dirty="0">
                <a:solidFill>
                  <a:srgbClr val="000099"/>
                </a:solidFill>
                <a:latin typeface="黑体" panose="02010609060101010101" pitchFamily="49" charset="-122"/>
                <a:ea typeface="黑体" panose="02010609060101010101" pitchFamily="49" charset="-122"/>
              </a:rPr>
              <a:t>居养法”则指由国家福利机构收留无处栖身的贫民</a:t>
            </a:r>
            <a:r>
              <a:rPr lang="zh-CN" altLang="en-US" sz="2200" dirty="0">
                <a:solidFill>
                  <a:srgbClr val="000099"/>
                </a:solidFill>
                <a:latin typeface="黑体" panose="02010609060101010101" pitchFamily="49" charset="-122"/>
                <a:ea typeface="黑体" panose="02010609060101010101" pitchFamily="49" charset="-122"/>
              </a:rPr>
              <a:t>。</a:t>
            </a:r>
          </a:p>
          <a:p>
            <a:pPr eaLnBrk="0" hangingPunct="0"/>
            <a:endParaRPr lang="zh-CN" altLang="zh-CN" sz="2200" b="1" dirty="0">
              <a:solidFill>
                <a:srgbClr val="0033CC"/>
              </a:solidFill>
              <a:latin typeface="Comic Sans MS" panose="030F0702030302020204" pitchFamily="66" charset="0"/>
            </a:endParaRPr>
          </a:p>
        </p:txBody>
      </p:sp>
    </p:spTree>
    <p:extLst>
      <p:ext uri="{BB962C8B-B14F-4D97-AF65-F5344CB8AC3E}">
        <p14:creationId xmlns:p14="http://schemas.microsoft.com/office/powerpoint/2010/main" val="777130474"/>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Freeform 8"/>
          <p:cNvSpPr>
            <a:spLocks noChangeArrowheads="1"/>
          </p:cNvSpPr>
          <p:nvPr/>
        </p:nvSpPr>
        <p:spPr bwMode="auto">
          <a:xfrm>
            <a:off x="2320925" y="2324101"/>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0" name="Freeform 9"/>
          <p:cNvSpPr>
            <a:spLocks noEditPoints="1" noChangeArrowheads="1"/>
          </p:cNvSpPr>
          <p:nvPr/>
        </p:nvSpPr>
        <p:spPr bwMode="auto">
          <a:xfrm>
            <a:off x="2362200" y="1958976"/>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1" name="Freeform 1001"/>
          <p:cNvSpPr>
            <a:spLocks noEditPoints="1" noChangeArrowheads="1"/>
          </p:cNvSpPr>
          <p:nvPr/>
        </p:nvSpPr>
        <p:spPr bwMode="auto">
          <a:xfrm>
            <a:off x="5037139" y="1795463"/>
            <a:ext cx="490537"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2" name="Freeform 1002"/>
          <p:cNvSpPr>
            <a:spLocks noEditPoints="1" noChangeArrowheads="1"/>
          </p:cNvSpPr>
          <p:nvPr/>
        </p:nvSpPr>
        <p:spPr bwMode="auto">
          <a:xfrm>
            <a:off x="7734300" y="1941513"/>
            <a:ext cx="539750" cy="400050"/>
          </a:xfrm>
          <a:custGeom>
            <a:avLst/>
            <a:gdLst>
              <a:gd name="T0" fmla="*/ 92 w 92"/>
              <a:gd name="T1" fmla="*/ 34 h 68"/>
              <a:gd name="T2" fmla="*/ 75 w 92"/>
              <a:gd name="T3" fmla="*/ 17 h 68"/>
              <a:gd name="T4" fmla="*/ 58 w 92"/>
              <a:gd name="T5" fmla="*/ 0 h 68"/>
              <a:gd name="T6" fmla="*/ 40 w 92"/>
              <a:gd name="T7" fmla="*/ 17 h 68"/>
              <a:gd name="T8" fmla="*/ 23 w 92"/>
              <a:gd name="T9" fmla="*/ 34 h 68"/>
              <a:gd name="T10" fmla="*/ 0 w 92"/>
              <a:gd name="T11" fmla="*/ 34 h 68"/>
              <a:gd name="T12" fmla="*/ 0 w 92"/>
              <a:gd name="T13" fmla="*/ 68 h 68"/>
              <a:gd name="T14" fmla="*/ 58 w 92"/>
              <a:gd name="T15" fmla="*/ 68 h 68"/>
              <a:gd name="T16" fmla="*/ 58 w 92"/>
              <a:gd name="T17" fmla="*/ 43 h 68"/>
              <a:gd name="T18" fmla="*/ 75 w 92"/>
              <a:gd name="T19" fmla="*/ 43 h 68"/>
              <a:gd name="T20" fmla="*/ 75 w 92"/>
              <a:gd name="T21" fmla="*/ 68 h 68"/>
              <a:gd name="T22" fmla="*/ 92 w 92"/>
              <a:gd name="T23" fmla="*/ 68 h 68"/>
              <a:gd name="T24" fmla="*/ 92 w 92"/>
              <a:gd name="T25" fmla="*/ 34 h 68"/>
              <a:gd name="T26" fmla="*/ 20 w 92"/>
              <a:gd name="T27" fmla="*/ 55 h 68"/>
              <a:gd name="T28" fmla="*/ 7 w 92"/>
              <a:gd name="T29" fmla="*/ 55 h 68"/>
              <a:gd name="T30" fmla="*/ 7 w 92"/>
              <a:gd name="T31" fmla="*/ 42 h 68"/>
              <a:gd name="T32" fmla="*/ 20 w 92"/>
              <a:gd name="T33" fmla="*/ 42 h 68"/>
              <a:gd name="T34" fmla="*/ 20 w 92"/>
              <a:gd name="T35" fmla="*/ 55 h 68"/>
              <a:gd name="T36" fmla="*/ 40 w 92"/>
              <a:gd name="T37" fmla="*/ 55 h 68"/>
              <a:gd name="T38" fmla="*/ 27 w 92"/>
              <a:gd name="T39" fmla="*/ 55 h 68"/>
              <a:gd name="T40" fmla="*/ 27 w 92"/>
              <a:gd name="T41" fmla="*/ 42 h 68"/>
              <a:gd name="T42" fmla="*/ 40 w 92"/>
              <a:gd name="T43" fmla="*/ 42 h 68"/>
              <a:gd name="T44" fmla="*/ 40 w 92"/>
              <a:gd name="T45" fmla="*/ 55 h 68"/>
              <a:gd name="T46" fmla="*/ 55 w 92"/>
              <a:gd name="T47" fmla="*/ 29 h 68"/>
              <a:gd name="T48" fmla="*/ 49 w 92"/>
              <a:gd name="T49" fmla="*/ 22 h 68"/>
              <a:gd name="T50" fmla="*/ 55 w 92"/>
              <a:gd name="T51" fmla="*/ 16 h 68"/>
              <a:gd name="T52" fmla="*/ 61 w 92"/>
              <a:gd name="T53" fmla="*/ 22 h 68"/>
              <a:gd name="T54" fmla="*/ 55 w 92"/>
              <a:gd name="T55"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68">
                <a:moveTo>
                  <a:pt x="92" y="34"/>
                </a:moveTo>
                <a:cubicBezTo>
                  <a:pt x="75" y="17"/>
                  <a:pt x="75" y="17"/>
                  <a:pt x="75" y="17"/>
                </a:cubicBezTo>
                <a:cubicBezTo>
                  <a:pt x="58" y="0"/>
                  <a:pt x="58" y="0"/>
                  <a:pt x="58" y="0"/>
                </a:cubicBezTo>
                <a:cubicBezTo>
                  <a:pt x="40" y="17"/>
                  <a:pt x="40" y="17"/>
                  <a:pt x="40" y="17"/>
                </a:cubicBezTo>
                <a:cubicBezTo>
                  <a:pt x="23" y="34"/>
                  <a:pt x="23" y="34"/>
                  <a:pt x="23" y="34"/>
                </a:cubicBezTo>
                <a:cubicBezTo>
                  <a:pt x="0" y="34"/>
                  <a:pt x="0" y="34"/>
                  <a:pt x="0" y="34"/>
                </a:cubicBezTo>
                <a:cubicBezTo>
                  <a:pt x="0" y="68"/>
                  <a:pt x="0" y="68"/>
                  <a:pt x="0" y="68"/>
                </a:cubicBezTo>
                <a:cubicBezTo>
                  <a:pt x="58" y="68"/>
                  <a:pt x="58" y="68"/>
                  <a:pt x="58" y="68"/>
                </a:cubicBezTo>
                <a:cubicBezTo>
                  <a:pt x="58" y="43"/>
                  <a:pt x="58" y="43"/>
                  <a:pt x="58" y="43"/>
                </a:cubicBezTo>
                <a:cubicBezTo>
                  <a:pt x="75" y="43"/>
                  <a:pt x="75" y="43"/>
                  <a:pt x="75" y="43"/>
                </a:cubicBezTo>
                <a:cubicBezTo>
                  <a:pt x="75" y="68"/>
                  <a:pt x="75" y="68"/>
                  <a:pt x="75" y="68"/>
                </a:cubicBezTo>
                <a:cubicBezTo>
                  <a:pt x="92" y="68"/>
                  <a:pt x="92" y="68"/>
                  <a:pt x="92" y="68"/>
                </a:cubicBezTo>
                <a:cubicBezTo>
                  <a:pt x="92" y="34"/>
                  <a:pt x="92" y="34"/>
                  <a:pt x="92" y="34"/>
                </a:cubicBezTo>
                <a:close/>
                <a:moveTo>
                  <a:pt x="20" y="55"/>
                </a:moveTo>
                <a:cubicBezTo>
                  <a:pt x="7" y="55"/>
                  <a:pt x="7" y="55"/>
                  <a:pt x="7" y="55"/>
                </a:cubicBezTo>
                <a:cubicBezTo>
                  <a:pt x="7" y="42"/>
                  <a:pt x="7" y="42"/>
                  <a:pt x="7" y="42"/>
                </a:cubicBezTo>
                <a:cubicBezTo>
                  <a:pt x="20" y="42"/>
                  <a:pt x="20" y="42"/>
                  <a:pt x="20" y="42"/>
                </a:cubicBezTo>
                <a:lnTo>
                  <a:pt x="20" y="55"/>
                </a:lnTo>
                <a:close/>
                <a:moveTo>
                  <a:pt x="40" y="55"/>
                </a:moveTo>
                <a:cubicBezTo>
                  <a:pt x="27" y="55"/>
                  <a:pt x="27" y="55"/>
                  <a:pt x="27" y="55"/>
                </a:cubicBezTo>
                <a:cubicBezTo>
                  <a:pt x="27" y="42"/>
                  <a:pt x="27" y="42"/>
                  <a:pt x="27" y="42"/>
                </a:cubicBezTo>
                <a:cubicBezTo>
                  <a:pt x="40" y="42"/>
                  <a:pt x="40" y="42"/>
                  <a:pt x="40" y="42"/>
                </a:cubicBezTo>
                <a:lnTo>
                  <a:pt x="40" y="55"/>
                </a:lnTo>
                <a:close/>
                <a:moveTo>
                  <a:pt x="55" y="29"/>
                </a:moveTo>
                <a:cubicBezTo>
                  <a:pt x="52" y="29"/>
                  <a:pt x="49" y="26"/>
                  <a:pt x="49" y="22"/>
                </a:cubicBezTo>
                <a:cubicBezTo>
                  <a:pt x="49" y="19"/>
                  <a:pt x="52" y="16"/>
                  <a:pt x="55" y="16"/>
                </a:cubicBezTo>
                <a:cubicBezTo>
                  <a:pt x="59" y="16"/>
                  <a:pt x="61" y="19"/>
                  <a:pt x="61" y="22"/>
                </a:cubicBezTo>
                <a:cubicBezTo>
                  <a:pt x="61" y="26"/>
                  <a:pt x="59" y="29"/>
                  <a:pt x="55" y="29"/>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3" name="Freeform 1003"/>
          <p:cNvSpPr>
            <a:spLocks noChangeArrowheads="1"/>
          </p:cNvSpPr>
          <p:nvPr/>
        </p:nvSpPr>
        <p:spPr bwMode="auto">
          <a:xfrm>
            <a:off x="7710489" y="1901825"/>
            <a:ext cx="581025" cy="228600"/>
          </a:xfrm>
          <a:custGeom>
            <a:avLst/>
            <a:gdLst>
              <a:gd name="T0" fmla="*/ 329 w 366"/>
              <a:gd name="T1" fmla="*/ 103 h 144"/>
              <a:gd name="T2" fmla="*/ 329 w 366"/>
              <a:gd name="T3" fmla="*/ 33 h 144"/>
              <a:gd name="T4" fmla="*/ 300 w 366"/>
              <a:gd name="T5" fmla="*/ 33 h 144"/>
              <a:gd name="T6" fmla="*/ 300 w 366"/>
              <a:gd name="T7" fmla="*/ 73 h 144"/>
              <a:gd name="T8" fmla="*/ 229 w 366"/>
              <a:gd name="T9" fmla="*/ 0 h 144"/>
              <a:gd name="T10" fmla="*/ 163 w 366"/>
              <a:gd name="T11" fmla="*/ 66 h 144"/>
              <a:gd name="T12" fmla="*/ 74 w 366"/>
              <a:gd name="T13" fmla="*/ 70 h 144"/>
              <a:gd name="T14" fmla="*/ 0 w 366"/>
              <a:gd name="T15" fmla="*/ 144 h 144"/>
              <a:gd name="T16" fmla="*/ 100 w 366"/>
              <a:gd name="T17" fmla="*/ 144 h 144"/>
              <a:gd name="T18" fmla="*/ 100 w 366"/>
              <a:gd name="T19" fmla="*/ 144 h 144"/>
              <a:gd name="T20" fmla="*/ 229 w 366"/>
              <a:gd name="T21" fmla="*/ 11 h 144"/>
              <a:gd name="T22" fmla="*/ 359 w 366"/>
              <a:gd name="T23" fmla="*/ 144 h 144"/>
              <a:gd name="T24" fmla="*/ 366 w 366"/>
              <a:gd name="T25" fmla="*/ 140 h 144"/>
              <a:gd name="T26" fmla="*/ 329 w 366"/>
              <a:gd name="T27"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144">
                <a:moveTo>
                  <a:pt x="329" y="103"/>
                </a:moveTo>
                <a:lnTo>
                  <a:pt x="329" y="33"/>
                </a:lnTo>
                <a:lnTo>
                  <a:pt x="300" y="33"/>
                </a:lnTo>
                <a:lnTo>
                  <a:pt x="300" y="73"/>
                </a:lnTo>
                <a:lnTo>
                  <a:pt x="229" y="0"/>
                </a:lnTo>
                <a:lnTo>
                  <a:pt x="163" y="66"/>
                </a:lnTo>
                <a:lnTo>
                  <a:pt x="74" y="70"/>
                </a:lnTo>
                <a:lnTo>
                  <a:pt x="0" y="144"/>
                </a:lnTo>
                <a:lnTo>
                  <a:pt x="100" y="144"/>
                </a:lnTo>
                <a:lnTo>
                  <a:pt x="229" y="11"/>
                </a:lnTo>
                <a:lnTo>
                  <a:pt x="359" y="144"/>
                </a:lnTo>
                <a:lnTo>
                  <a:pt x="366" y="140"/>
                </a:lnTo>
                <a:lnTo>
                  <a:pt x="329" y="103"/>
                </a:ln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4" name="Freeform 1004"/>
          <p:cNvSpPr>
            <a:spLocks noChangeArrowheads="1"/>
          </p:cNvSpPr>
          <p:nvPr/>
        </p:nvSpPr>
        <p:spPr bwMode="auto">
          <a:xfrm>
            <a:off x="2408239" y="4724400"/>
            <a:ext cx="357187" cy="76200"/>
          </a:xfrm>
          <a:custGeom>
            <a:avLst/>
            <a:gdLst>
              <a:gd name="T0" fmla="*/ 54 w 61"/>
              <a:gd name="T1" fmla="*/ 0 h 13"/>
              <a:gd name="T2" fmla="*/ 6 w 61"/>
              <a:gd name="T3" fmla="*/ 0 h 13"/>
              <a:gd name="T4" fmla="*/ 0 w 61"/>
              <a:gd name="T5" fmla="*/ 6 h 13"/>
              <a:gd name="T6" fmla="*/ 0 w 61"/>
              <a:gd name="T7" fmla="*/ 13 h 13"/>
              <a:gd name="T8" fmla="*/ 61 w 61"/>
              <a:gd name="T9" fmla="*/ 13 h 13"/>
              <a:gd name="T10" fmla="*/ 61 w 61"/>
              <a:gd name="T11" fmla="*/ 6 h 13"/>
              <a:gd name="T12" fmla="*/ 54 w 6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54" y="0"/>
                </a:moveTo>
                <a:cubicBezTo>
                  <a:pt x="6" y="0"/>
                  <a:pt x="6" y="0"/>
                  <a:pt x="6" y="0"/>
                </a:cubicBezTo>
                <a:cubicBezTo>
                  <a:pt x="3" y="0"/>
                  <a:pt x="0" y="2"/>
                  <a:pt x="0" y="6"/>
                </a:cubicBezTo>
                <a:cubicBezTo>
                  <a:pt x="0" y="13"/>
                  <a:pt x="0" y="13"/>
                  <a:pt x="0" y="13"/>
                </a:cubicBezTo>
                <a:cubicBezTo>
                  <a:pt x="61" y="13"/>
                  <a:pt x="61" y="13"/>
                  <a:pt x="61" y="13"/>
                </a:cubicBezTo>
                <a:cubicBezTo>
                  <a:pt x="61" y="6"/>
                  <a:pt x="61" y="6"/>
                  <a:pt x="61" y="6"/>
                </a:cubicBezTo>
                <a:cubicBezTo>
                  <a:pt x="61" y="2"/>
                  <a:pt x="58" y="0"/>
                  <a:pt x="54" y="0"/>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5" name="Rectangle 1005"/>
          <p:cNvSpPr>
            <a:spLocks noChangeArrowheads="1"/>
          </p:cNvSpPr>
          <p:nvPr/>
        </p:nvSpPr>
        <p:spPr bwMode="auto">
          <a:xfrm>
            <a:off x="2408239" y="4811713"/>
            <a:ext cx="141287" cy="30162"/>
          </a:xfrm>
          <a:prstGeom prst="rect">
            <a:avLst/>
          </a:prstGeom>
          <a:solidFill>
            <a:srgbClr val="4C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536" name="Oval 1006"/>
          <p:cNvSpPr>
            <a:spLocks noChangeArrowheads="1"/>
          </p:cNvSpPr>
          <p:nvPr/>
        </p:nvSpPr>
        <p:spPr bwMode="auto">
          <a:xfrm>
            <a:off x="2560638" y="4630738"/>
            <a:ext cx="76200" cy="76200"/>
          </a:xfrm>
          <a:prstGeom prst="ellipse">
            <a:avLst/>
          </a:pr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537" name="Oval 1007"/>
          <p:cNvSpPr>
            <a:spLocks noChangeArrowheads="1"/>
          </p:cNvSpPr>
          <p:nvPr/>
        </p:nvSpPr>
        <p:spPr bwMode="auto">
          <a:xfrm>
            <a:off x="2671763" y="4630738"/>
            <a:ext cx="76200" cy="76200"/>
          </a:xfrm>
          <a:prstGeom prst="ellipse">
            <a:avLst/>
          </a:pr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538" name="Oval 1008"/>
          <p:cNvSpPr>
            <a:spLocks noChangeArrowheads="1"/>
          </p:cNvSpPr>
          <p:nvPr/>
        </p:nvSpPr>
        <p:spPr bwMode="auto">
          <a:xfrm>
            <a:off x="2636839" y="4652963"/>
            <a:ext cx="34925" cy="36512"/>
          </a:xfrm>
          <a:prstGeom prst="ellipse">
            <a:avLst/>
          </a:pr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539" name="Freeform 1010"/>
          <p:cNvSpPr>
            <a:spLocks noChangeArrowheads="1"/>
          </p:cNvSpPr>
          <p:nvPr/>
        </p:nvSpPr>
        <p:spPr bwMode="auto">
          <a:xfrm>
            <a:off x="2355851" y="4870450"/>
            <a:ext cx="239713" cy="300038"/>
          </a:xfrm>
          <a:custGeom>
            <a:avLst/>
            <a:gdLst>
              <a:gd name="T0" fmla="*/ 34 w 41"/>
              <a:gd name="T1" fmla="*/ 25 h 51"/>
              <a:gd name="T2" fmla="*/ 21 w 41"/>
              <a:gd name="T3" fmla="*/ 51 h 51"/>
              <a:gd name="T4" fmla="*/ 7 w 41"/>
              <a:gd name="T5" fmla="*/ 25 h 51"/>
              <a:gd name="T6" fmla="*/ 21 w 41"/>
              <a:gd name="T7" fmla="*/ 0 h 51"/>
              <a:gd name="T8" fmla="*/ 34 w 41"/>
              <a:gd name="T9" fmla="*/ 25 h 51"/>
            </a:gdLst>
            <a:ahLst/>
            <a:cxnLst>
              <a:cxn ang="0">
                <a:pos x="T0" y="T1"/>
              </a:cxn>
              <a:cxn ang="0">
                <a:pos x="T2" y="T3"/>
              </a:cxn>
              <a:cxn ang="0">
                <a:pos x="T4" y="T5"/>
              </a:cxn>
              <a:cxn ang="0">
                <a:pos x="T6" y="T7"/>
              </a:cxn>
              <a:cxn ang="0">
                <a:pos x="T8" y="T9"/>
              </a:cxn>
            </a:cxnLst>
            <a:rect l="0" t="0" r="r" b="b"/>
            <a:pathLst>
              <a:path w="41" h="51">
                <a:moveTo>
                  <a:pt x="34" y="25"/>
                </a:moveTo>
                <a:cubicBezTo>
                  <a:pt x="41" y="39"/>
                  <a:pt x="35" y="51"/>
                  <a:pt x="21" y="51"/>
                </a:cubicBezTo>
                <a:cubicBezTo>
                  <a:pt x="6" y="51"/>
                  <a:pt x="0" y="39"/>
                  <a:pt x="7" y="25"/>
                </a:cubicBezTo>
                <a:cubicBezTo>
                  <a:pt x="14" y="11"/>
                  <a:pt x="20" y="0"/>
                  <a:pt x="21" y="0"/>
                </a:cubicBezTo>
                <a:cubicBezTo>
                  <a:pt x="21" y="0"/>
                  <a:pt x="27" y="11"/>
                  <a:pt x="34" y="25"/>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0" name="Freeform 1011"/>
          <p:cNvSpPr>
            <a:spLocks noChangeArrowheads="1"/>
          </p:cNvSpPr>
          <p:nvPr/>
        </p:nvSpPr>
        <p:spPr bwMode="auto">
          <a:xfrm>
            <a:off x="7993064" y="3214689"/>
            <a:ext cx="46037"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1" name="Freeform 1012"/>
          <p:cNvSpPr>
            <a:spLocks noChangeArrowheads="1"/>
          </p:cNvSpPr>
          <p:nvPr/>
        </p:nvSpPr>
        <p:spPr bwMode="auto">
          <a:xfrm>
            <a:off x="8104189" y="3214689"/>
            <a:ext cx="52387"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2" name="Freeform 1013"/>
          <p:cNvSpPr>
            <a:spLocks noChangeArrowheads="1"/>
          </p:cNvSpPr>
          <p:nvPr/>
        </p:nvSpPr>
        <p:spPr bwMode="auto">
          <a:xfrm>
            <a:off x="7958138" y="3349625"/>
            <a:ext cx="233362"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3" name="Freeform 1014"/>
          <p:cNvSpPr>
            <a:spLocks noChangeArrowheads="1"/>
          </p:cNvSpPr>
          <p:nvPr/>
        </p:nvSpPr>
        <p:spPr bwMode="auto">
          <a:xfrm>
            <a:off x="7810500" y="3549651"/>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4" name="Freeform 1015"/>
          <p:cNvSpPr>
            <a:spLocks noChangeArrowheads="1"/>
          </p:cNvSpPr>
          <p:nvPr/>
        </p:nvSpPr>
        <p:spPr bwMode="auto">
          <a:xfrm>
            <a:off x="7810500" y="4706939"/>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5" name="Freeform 1016"/>
          <p:cNvSpPr>
            <a:spLocks noChangeArrowheads="1"/>
          </p:cNvSpPr>
          <p:nvPr/>
        </p:nvSpPr>
        <p:spPr bwMode="auto">
          <a:xfrm>
            <a:off x="2355850" y="3232151"/>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6" name="Freeform 1017"/>
          <p:cNvSpPr>
            <a:spLocks noChangeArrowheads="1"/>
          </p:cNvSpPr>
          <p:nvPr/>
        </p:nvSpPr>
        <p:spPr bwMode="auto">
          <a:xfrm>
            <a:off x="2432050" y="3608389"/>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7" name="Freeform 1018"/>
          <p:cNvSpPr>
            <a:spLocks noChangeArrowheads="1"/>
          </p:cNvSpPr>
          <p:nvPr/>
        </p:nvSpPr>
        <p:spPr bwMode="auto">
          <a:xfrm>
            <a:off x="2432050" y="3648076"/>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8" name="Freeform 1020"/>
          <p:cNvSpPr>
            <a:spLocks noChangeArrowheads="1"/>
          </p:cNvSpPr>
          <p:nvPr/>
        </p:nvSpPr>
        <p:spPr bwMode="auto">
          <a:xfrm>
            <a:off x="5081589" y="4959350"/>
            <a:ext cx="223837" cy="146050"/>
          </a:xfrm>
          <a:custGeom>
            <a:avLst/>
            <a:gdLst>
              <a:gd name="T0" fmla="*/ 35 w 38"/>
              <a:gd name="T1" fmla="*/ 0 h 25"/>
              <a:gd name="T2" fmla="*/ 2 w 38"/>
              <a:gd name="T3" fmla="*/ 0 h 25"/>
              <a:gd name="T4" fmla="*/ 0 w 38"/>
              <a:gd name="T5" fmla="*/ 2 h 25"/>
              <a:gd name="T6" fmla="*/ 0 w 38"/>
              <a:gd name="T7" fmla="*/ 11 h 25"/>
              <a:gd name="T8" fmla="*/ 2 w 38"/>
              <a:gd name="T9" fmla="*/ 14 h 25"/>
              <a:gd name="T10" fmla="*/ 3 w 38"/>
              <a:gd name="T11" fmla="*/ 14 h 25"/>
              <a:gd name="T12" fmla="*/ 6 w 38"/>
              <a:gd name="T13" fmla="*/ 19 h 25"/>
              <a:gd name="T14" fmla="*/ 11 w 38"/>
              <a:gd name="T15" fmla="*/ 25 h 25"/>
              <a:gd name="T16" fmla="*/ 26 w 38"/>
              <a:gd name="T17" fmla="*/ 25 h 25"/>
              <a:gd name="T18" fmla="*/ 32 w 38"/>
              <a:gd name="T19" fmla="*/ 19 h 25"/>
              <a:gd name="T20" fmla="*/ 35 w 38"/>
              <a:gd name="T21" fmla="*/ 14 h 25"/>
              <a:gd name="T22" fmla="*/ 35 w 38"/>
              <a:gd name="T23" fmla="*/ 14 h 25"/>
              <a:gd name="T24" fmla="*/ 38 w 38"/>
              <a:gd name="T25" fmla="*/ 11 h 25"/>
              <a:gd name="T26" fmla="*/ 38 w 38"/>
              <a:gd name="T27" fmla="*/ 2 h 25"/>
              <a:gd name="T28" fmla="*/ 35 w 38"/>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5">
                <a:moveTo>
                  <a:pt x="35" y="0"/>
                </a:moveTo>
                <a:cubicBezTo>
                  <a:pt x="2" y="0"/>
                  <a:pt x="2" y="0"/>
                  <a:pt x="2" y="0"/>
                </a:cubicBezTo>
                <a:cubicBezTo>
                  <a:pt x="1" y="0"/>
                  <a:pt x="0" y="1"/>
                  <a:pt x="0" y="2"/>
                </a:cubicBezTo>
                <a:cubicBezTo>
                  <a:pt x="0" y="11"/>
                  <a:pt x="0" y="11"/>
                  <a:pt x="0" y="11"/>
                </a:cubicBezTo>
                <a:cubicBezTo>
                  <a:pt x="0" y="13"/>
                  <a:pt x="1" y="14"/>
                  <a:pt x="2" y="14"/>
                </a:cubicBezTo>
                <a:cubicBezTo>
                  <a:pt x="3" y="14"/>
                  <a:pt x="3" y="14"/>
                  <a:pt x="3" y="14"/>
                </a:cubicBezTo>
                <a:cubicBezTo>
                  <a:pt x="6" y="19"/>
                  <a:pt x="6" y="19"/>
                  <a:pt x="6" y="19"/>
                </a:cubicBezTo>
                <a:cubicBezTo>
                  <a:pt x="6" y="22"/>
                  <a:pt x="8" y="25"/>
                  <a:pt x="11" y="25"/>
                </a:cubicBezTo>
                <a:cubicBezTo>
                  <a:pt x="26" y="25"/>
                  <a:pt x="26" y="25"/>
                  <a:pt x="26" y="25"/>
                </a:cubicBezTo>
                <a:cubicBezTo>
                  <a:pt x="29" y="25"/>
                  <a:pt x="32" y="22"/>
                  <a:pt x="32" y="19"/>
                </a:cubicBezTo>
                <a:cubicBezTo>
                  <a:pt x="35" y="14"/>
                  <a:pt x="35" y="14"/>
                  <a:pt x="35" y="14"/>
                </a:cubicBezTo>
                <a:cubicBezTo>
                  <a:pt x="35" y="14"/>
                  <a:pt x="35" y="14"/>
                  <a:pt x="35" y="14"/>
                </a:cubicBezTo>
                <a:cubicBezTo>
                  <a:pt x="37" y="14"/>
                  <a:pt x="38" y="13"/>
                  <a:pt x="38" y="11"/>
                </a:cubicBezTo>
                <a:cubicBezTo>
                  <a:pt x="38" y="2"/>
                  <a:pt x="38" y="2"/>
                  <a:pt x="38" y="2"/>
                </a:cubicBezTo>
                <a:cubicBezTo>
                  <a:pt x="38" y="1"/>
                  <a:pt x="37" y="0"/>
                  <a:pt x="35" y="0"/>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9" name="Freeform 1021"/>
          <p:cNvSpPr>
            <a:spLocks noChangeArrowheads="1"/>
          </p:cNvSpPr>
          <p:nvPr/>
        </p:nvSpPr>
        <p:spPr bwMode="auto">
          <a:xfrm>
            <a:off x="5135564" y="5111751"/>
            <a:ext cx="111125" cy="17463"/>
          </a:xfrm>
          <a:custGeom>
            <a:avLst/>
            <a:gdLst>
              <a:gd name="T0" fmla="*/ 19 w 19"/>
              <a:gd name="T1" fmla="*/ 2 h 3"/>
              <a:gd name="T2" fmla="*/ 18 w 19"/>
              <a:gd name="T3" fmla="*/ 3 h 3"/>
              <a:gd name="T4" fmla="*/ 1 w 19"/>
              <a:gd name="T5" fmla="*/ 3 h 3"/>
              <a:gd name="T6" fmla="*/ 0 w 19"/>
              <a:gd name="T7" fmla="*/ 2 h 3"/>
              <a:gd name="T8" fmla="*/ 0 w 19"/>
              <a:gd name="T9" fmla="*/ 2 h 3"/>
              <a:gd name="T10" fmla="*/ 1 w 19"/>
              <a:gd name="T11" fmla="*/ 0 h 3"/>
              <a:gd name="T12" fmla="*/ 18 w 19"/>
              <a:gd name="T13" fmla="*/ 0 h 3"/>
              <a:gd name="T14" fmla="*/ 19 w 19"/>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
                <a:moveTo>
                  <a:pt x="19" y="2"/>
                </a:moveTo>
                <a:cubicBezTo>
                  <a:pt x="19" y="2"/>
                  <a:pt x="19" y="3"/>
                  <a:pt x="18" y="3"/>
                </a:cubicBezTo>
                <a:cubicBezTo>
                  <a:pt x="1" y="3"/>
                  <a:pt x="1" y="3"/>
                  <a:pt x="1" y="3"/>
                </a:cubicBezTo>
                <a:cubicBezTo>
                  <a:pt x="1" y="3"/>
                  <a:pt x="0" y="2"/>
                  <a:pt x="0" y="2"/>
                </a:cubicBezTo>
                <a:cubicBezTo>
                  <a:pt x="0" y="2"/>
                  <a:pt x="0" y="2"/>
                  <a:pt x="0" y="2"/>
                </a:cubicBezTo>
                <a:cubicBezTo>
                  <a:pt x="0" y="1"/>
                  <a:pt x="1" y="0"/>
                  <a:pt x="1" y="0"/>
                </a:cubicBezTo>
                <a:cubicBezTo>
                  <a:pt x="18" y="0"/>
                  <a:pt x="18" y="0"/>
                  <a:pt x="18" y="0"/>
                </a:cubicBezTo>
                <a:cubicBezTo>
                  <a:pt x="19" y="0"/>
                  <a:pt x="19" y="1"/>
                  <a:pt x="19" y="2"/>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0" name="Freeform 1022"/>
          <p:cNvSpPr>
            <a:spLocks noChangeArrowheads="1"/>
          </p:cNvSpPr>
          <p:nvPr/>
        </p:nvSpPr>
        <p:spPr bwMode="auto">
          <a:xfrm>
            <a:off x="5157789" y="5140326"/>
            <a:ext cx="65087" cy="17463"/>
          </a:xfrm>
          <a:custGeom>
            <a:avLst/>
            <a:gdLst>
              <a:gd name="T0" fmla="*/ 1 w 11"/>
              <a:gd name="T1" fmla="*/ 3 h 3"/>
              <a:gd name="T2" fmla="*/ 0 w 11"/>
              <a:gd name="T3" fmla="*/ 2 h 3"/>
              <a:gd name="T4" fmla="*/ 0 w 11"/>
              <a:gd name="T5" fmla="*/ 2 h 3"/>
              <a:gd name="T6" fmla="*/ 1 w 11"/>
              <a:gd name="T7" fmla="*/ 0 h 3"/>
              <a:gd name="T8" fmla="*/ 11 w 11"/>
              <a:gd name="T9" fmla="*/ 0 h 3"/>
              <a:gd name="T10" fmla="*/ 11 w 11"/>
              <a:gd name="T11" fmla="*/ 2 h 3"/>
              <a:gd name="T12" fmla="*/ 11 w 11"/>
              <a:gd name="T13" fmla="*/ 2 h 3"/>
              <a:gd name="T14" fmla="*/ 11 w 1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1" y="3"/>
                </a:moveTo>
                <a:cubicBezTo>
                  <a:pt x="0" y="3"/>
                  <a:pt x="0" y="2"/>
                  <a:pt x="0" y="2"/>
                </a:cubicBezTo>
                <a:cubicBezTo>
                  <a:pt x="0" y="2"/>
                  <a:pt x="0" y="2"/>
                  <a:pt x="0" y="2"/>
                </a:cubicBezTo>
                <a:cubicBezTo>
                  <a:pt x="0" y="1"/>
                  <a:pt x="0" y="0"/>
                  <a:pt x="1" y="0"/>
                </a:cubicBezTo>
                <a:cubicBezTo>
                  <a:pt x="11" y="0"/>
                  <a:pt x="11" y="0"/>
                  <a:pt x="11" y="0"/>
                </a:cubicBezTo>
                <a:cubicBezTo>
                  <a:pt x="11" y="0"/>
                  <a:pt x="11" y="1"/>
                  <a:pt x="11" y="2"/>
                </a:cubicBezTo>
                <a:cubicBezTo>
                  <a:pt x="11" y="2"/>
                  <a:pt x="11" y="2"/>
                  <a:pt x="11" y="2"/>
                </a:cubicBezTo>
                <a:cubicBezTo>
                  <a:pt x="11" y="2"/>
                  <a:pt x="11" y="3"/>
                  <a:pt x="11" y="3"/>
                </a:cubicBezTo>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1" name="Freeform 1023"/>
          <p:cNvSpPr>
            <a:spLocks noChangeArrowheads="1"/>
          </p:cNvSpPr>
          <p:nvPr/>
        </p:nvSpPr>
        <p:spPr bwMode="auto">
          <a:xfrm>
            <a:off x="5157789" y="4618038"/>
            <a:ext cx="65087" cy="328612"/>
          </a:xfrm>
          <a:custGeom>
            <a:avLst/>
            <a:gdLst>
              <a:gd name="T0" fmla="*/ 11 w 11"/>
              <a:gd name="T1" fmla="*/ 6 h 56"/>
              <a:gd name="T2" fmla="*/ 6 w 11"/>
              <a:gd name="T3" fmla="*/ 0 h 56"/>
              <a:gd name="T4" fmla="*/ 6 w 11"/>
              <a:gd name="T5" fmla="*/ 0 h 56"/>
              <a:gd name="T6" fmla="*/ 0 w 11"/>
              <a:gd name="T7" fmla="*/ 6 h 56"/>
              <a:gd name="T8" fmla="*/ 0 w 11"/>
              <a:gd name="T9" fmla="*/ 50 h 56"/>
              <a:gd name="T10" fmla="*/ 6 w 11"/>
              <a:gd name="T11" fmla="*/ 56 h 56"/>
              <a:gd name="T12" fmla="*/ 6 w 11"/>
              <a:gd name="T13" fmla="*/ 56 h 56"/>
              <a:gd name="T14" fmla="*/ 11 w 11"/>
              <a:gd name="T15" fmla="*/ 50 h 56"/>
              <a:gd name="T16" fmla="*/ 11 w 11"/>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6">
                <a:moveTo>
                  <a:pt x="11" y="6"/>
                </a:moveTo>
                <a:cubicBezTo>
                  <a:pt x="11" y="3"/>
                  <a:pt x="9" y="0"/>
                  <a:pt x="6" y="0"/>
                </a:cubicBezTo>
                <a:cubicBezTo>
                  <a:pt x="6" y="0"/>
                  <a:pt x="6" y="0"/>
                  <a:pt x="6" y="0"/>
                </a:cubicBezTo>
                <a:cubicBezTo>
                  <a:pt x="2" y="0"/>
                  <a:pt x="0" y="3"/>
                  <a:pt x="0" y="6"/>
                </a:cubicBezTo>
                <a:cubicBezTo>
                  <a:pt x="0" y="50"/>
                  <a:pt x="0" y="50"/>
                  <a:pt x="0" y="50"/>
                </a:cubicBezTo>
                <a:cubicBezTo>
                  <a:pt x="0" y="53"/>
                  <a:pt x="2" y="56"/>
                  <a:pt x="6" y="56"/>
                </a:cubicBezTo>
                <a:cubicBezTo>
                  <a:pt x="6" y="56"/>
                  <a:pt x="6" y="56"/>
                  <a:pt x="6" y="56"/>
                </a:cubicBezTo>
                <a:cubicBezTo>
                  <a:pt x="9" y="56"/>
                  <a:pt x="11" y="53"/>
                  <a:pt x="11" y="50"/>
                </a:cubicBezTo>
                <a:lnTo>
                  <a:pt x="11" y="6"/>
                </a:ln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2" name="Freeform 1024"/>
          <p:cNvSpPr>
            <a:spLocks noChangeArrowheads="1"/>
          </p:cNvSpPr>
          <p:nvPr/>
        </p:nvSpPr>
        <p:spPr bwMode="auto">
          <a:xfrm>
            <a:off x="5100639" y="4641850"/>
            <a:ext cx="46037" cy="304800"/>
          </a:xfrm>
          <a:custGeom>
            <a:avLst/>
            <a:gdLst>
              <a:gd name="T0" fmla="*/ 8 w 8"/>
              <a:gd name="T1" fmla="*/ 5 h 52"/>
              <a:gd name="T2" fmla="*/ 4 w 8"/>
              <a:gd name="T3" fmla="*/ 0 h 52"/>
              <a:gd name="T4" fmla="*/ 4 w 8"/>
              <a:gd name="T5" fmla="*/ 0 h 52"/>
              <a:gd name="T6" fmla="*/ 0 w 8"/>
              <a:gd name="T7" fmla="*/ 5 h 52"/>
              <a:gd name="T8" fmla="*/ 0 w 8"/>
              <a:gd name="T9" fmla="*/ 47 h 52"/>
              <a:gd name="T10" fmla="*/ 4 w 8"/>
              <a:gd name="T11" fmla="*/ 52 h 52"/>
              <a:gd name="T12" fmla="*/ 4 w 8"/>
              <a:gd name="T13" fmla="*/ 52 h 52"/>
              <a:gd name="T14" fmla="*/ 8 w 8"/>
              <a:gd name="T15" fmla="*/ 47 h 52"/>
              <a:gd name="T16" fmla="*/ 8 w 8"/>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2">
                <a:moveTo>
                  <a:pt x="8" y="5"/>
                </a:moveTo>
                <a:cubicBezTo>
                  <a:pt x="8" y="2"/>
                  <a:pt x="6" y="0"/>
                  <a:pt x="4" y="0"/>
                </a:cubicBezTo>
                <a:cubicBezTo>
                  <a:pt x="4" y="0"/>
                  <a:pt x="4" y="0"/>
                  <a:pt x="4" y="0"/>
                </a:cubicBezTo>
                <a:cubicBezTo>
                  <a:pt x="2" y="0"/>
                  <a:pt x="0" y="2"/>
                  <a:pt x="0" y="5"/>
                </a:cubicBezTo>
                <a:cubicBezTo>
                  <a:pt x="0" y="47"/>
                  <a:pt x="0" y="47"/>
                  <a:pt x="0" y="47"/>
                </a:cubicBezTo>
                <a:cubicBezTo>
                  <a:pt x="0" y="50"/>
                  <a:pt x="2" y="52"/>
                  <a:pt x="4" y="52"/>
                </a:cubicBezTo>
                <a:cubicBezTo>
                  <a:pt x="4" y="52"/>
                  <a:pt x="4" y="52"/>
                  <a:pt x="4" y="52"/>
                </a:cubicBezTo>
                <a:cubicBezTo>
                  <a:pt x="6" y="52"/>
                  <a:pt x="8" y="50"/>
                  <a:pt x="8" y="47"/>
                </a:cubicBezTo>
                <a:lnTo>
                  <a:pt x="8" y="5"/>
                </a:ln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3" name="Freeform 1025"/>
          <p:cNvSpPr>
            <a:spLocks noChangeArrowheads="1"/>
          </p:cNvSpPr>
          <p:nvPr/>
        </p:nvSpPr>
        <p:spPr bwMode="auto">
          <a:xfrm>
            <a:off x="5240339" y="4641850"/>
            <a:ext cx="47625" cy="304800"/>
          </a:xfrm>
          <a:custGeom>
            <a:avLst/>
            <a:gdLst>
              <a:gd name="T0" fmla="*/ 8 w 8"/>
              <a:gd name="T1" fmla="*/ 5 h 52"/>
              <a:gd name="T2" fmla="*/ 4 w 8"/>
              <a:gd name="T3" fmla="*/ 0 h 52"/>
              <a:gd name="T4" fmla="*/ 4 w 8"/>
              <a:gd name="T5" fmla="*/ 0 h 52"/>
              <a:gd name="T6" fmla="*/ 0 w 8"/>
              <a:gd name="T7" fmla="*/ 5 h 52"/>
              <a:gd name="T8" fmla="*/ 0 w 8"/>
              <a:gd name="T9" fmla="*/ 47 h 52"/>
              <a:gd name="T10" fmla="*/ 4 w 8"/>
              <a:gd name="T11" fmla="*/ 52 h 52"/>
              <a:gd name="T12" fmla="*/ 4 w 8"/>
              <a:gd name="T13" fmla="*/ 52 h 52"/>
              <a:gd name="T14" fmla="*/ 8 w 8"/>
              <a:gd name="T15" fmla="*/ 47 h 52"/>
              <a:gd name="T16" fmla="*/ 8 w 8"/>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2">
                <a:moveTo>
                  <a:pt x="8" y="5"/>
                </a:moveTo>
                <a:cubicBezTo>
                  <a:pt x="8" y="2"/>
                  <a:pt x="6" y="0"/>
                  <a:pt x="4" y="0"/>
                </a:cubicBezTo>
                <a:cubicBezTo>
                  <a:pt x="4" y="0"/>
                  <a:pt x="4" y="0"/>
                  <a:pt x="4" y="0"/>
                </a:cubicBezTo>
                <a:cubicBezTo>
                  <a:pt x="2" y="0"/>
                  <a:pt x="0" y="2"/>
                  <a:pt x="0" y="5"/>
                </a:cubicBezTo>
                <a:cubicBezTo>
                  <a:pt x="0" y="47"/>
                  <a:pt x="0" y="47"/>
                  <a:pt x="0" y="47"/>
                </a:cubicBezTo>
                <a:cubicBezTo>
                  <a:pt x="0" y="50"/>
                  <a:pt x="2" y="52"/>
                  <a:pt x="4" y="52"/>
                </a:cubicBezTo>
                <a:cubicBezTo>
                  <a:pt x="4" y="52"/>
                  <a:pt x="4" y="52"/>
                  <a:pt x="4" y="52"/>
                </a:cubicBezTo>
                <a:cubicBezTo>
                  <a:pt x="6" y="52"/>
                  <a:pt x="8" y="50"/>
                  <a:pt x="8" y="47"/>
                </a:cubicBezTo>
                <a:lnTo>
                  <a:pt x="8" y="5"/>
                </a:ln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4" name="Rectangle 1026"/>
          <p:cNvSpPr>
            <a:spLocks noChangeArrowheads="1"/>
          </p:cNvSpPr>
          <p:nvPr/>
        </p:nvSpPr>
        <p:spPr bwMode="auto">
          <a:xfrm>
            <a:off x="5054601" y="3689351"/>
            <a:ext cx="314325" cy="30163"/>
          </a:xfrm>
          <a:prstGeom prst="rect">
            <a:avLst/>
          </a:prstGeom>
          <a:solidFill>
            <a:srgbClr val="E4A7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0" hangingPunct="0"/>
            <a:endParaRPr lang="zh-CN" altLang="en-US" sz="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555" name="Freeform 1027"/>
          <p:cNvSpPr>
            <a:spLocks noChangeArrowheads="1"/>
          </p:cNvSpPr>
          <p:nvPr/>
        </p:nvSpPr>
        <p:spPr bwMode="auto">
          <a:xfrm>
            <a:off x="5368925" y="3290889"/>
            <a:ext cx="82550" cy="134937"/>
          </a:xfrm>
          <a:custGeom>
            <a:avLst/>
            <a:gdLst>
              <a:gd name="T0" fmla="*/ 13 w 14"/>
              <a:gd name="T1" fmla="*/ 10 h 23"/>
              <a:gd name="T2" fmla="*/ 12 w 14"/>
              <a:gd name="T3" fmla="*/ 8 h 23"/>
              <a:gd name="T4" fmla="*/ 5 w 14"/>
              <a:gd name="T5" fmla="*/ 1 h 23"/>
              <a:gd name="T6" fmla="*/ 1 w 14"/>
              <a:gd name="T7" fmla="*/ 1 h 23"/>
              <a:gd name="T8" fmla="*/ 1 w 14"/>
              <a:gd name="T9" fmla="*/ 5 h 23"/>
              <a:gd name="T10" fmla="*/ 7 w 14"/>
              <a:gd name="T11" fmla="*/ 11 h 23"/>
              <a:gd name="T12" fmla="*/ 8 w 14"/>
              <a:gd name="T13" fmla="*/ 20 h 23"/>
              <a:gd name="T14" fmla="*/ 11 w 14"/>
              <a:gd name="T15" fmla="*/ 23 h 23"/>
              <a:gd name="T16" fmla="*/ 14 w 14"/>
              <a:gd name="T17" fmla="*/ 20 h 23"/>
              <a:gd name="T18" fmla="*/ 13 w 14"/>
              <a:gd name="T19" fmla="*/ 10 h 23"/>
              <a:gd name="T20" fmla="*/ 13 w 14"/>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3">
                <a:moveTo>
                  <a:pt x="13" y="10"/>
                </a:moveTo>
                <a:cubicBezTo>
                  <a:pt x="13" y="9"/>
                  <a:pt x="13" y="8"/>
                  <a:pt x="12" y="8"/>
                </a:cubicBezTo>
                <a:cubicBezTo>
                  <a:pt x="5" y="1"/>
                  <a:pt x="5" y="1"/>
                  <a:pt x="5" y="1"/>
                </a:cubicBezTo>
                <a:cubicBezTo>
                  <a:pt x="4" y="0"/>
                  <a:pt x="2" y="0"/>
                  <a:pt x="1" y="1"/>
                </a:cubicBezTo>
                <a:cubicBezTo>
                  <a:pt x="0" y="2"/>
                  <a:pt x="0" y="4"/>
                  <a:pt x="1" y="5"/>
                </a:cubicBezTo>
                <a:cubicBezTo>
                  <a:pt x="7" y="11"/>
                  <a:pt x="7" y="11"/>
                  <a:pt x="7" y="11"/>
                </a:cubicBezTo>
                <a:cubicBezTo>
                  <a:pt x="8" y="20"/>
                  <a:pt x="8" y="20"/>
                  <a:pt x="8" y="20"/>
                </a:cubicBezTo>
                <a:cubicBezTo>
                  <a:pt x="8" y="21"/>
                  <a:pt x="9" y="23"/>
                  <a:pt x="11" y="23"/>
                </a:cubicBezTo>
                <a:cubicBezTo>
                  <a:pt x="12" y="23"/>
                  <a:pt x="14" y="21"/>
                  <a:pt x="14" y="20"/>
                </a:cubicBezTo>
                <a:cubicBezTo>
                  <a:pt x="13" y="10"/>
                  <a:pt x="13" y="10"/>
                  <a:pt x="13" y="10"/>
                </a:cubicBezTo>
                <a:cubicBezTo>
                  <a:pt x="13" y="10"/>
                  <a:pt x="13" y="10"/>
                  <a:pt x="13" y="10"/>
                </a:cubicBez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6" name="Freeform 1028"/>
          <p:cNvSpPr>
            <a:spLocks noChangeArrowheads="1"/>
          </p:cNvSpPr>
          <p:nvPr/>
        </p:nvSpPr>
        <p:spPr bwMode="auto">
          <a:xfrm>
            <a:off x="5368925" y="3449638"/>
            <a:ext cx="82550" cy="228600"/>
          </a:xfrm>
          <a:custGeom>
            <a:avLst/>
            <a:gdLst>
              <a:gd name="T0" fmla="*/ 10 w 14"/>
              <a:gd name="T1" fmla="*/ 0 h 39"/>
              <a:gd name="T2" fmla="*/ 10 w 14"/>
              <a:gd name="T3" fmla="*/ 32 h 39"/>
              <a:gd name="T4" fmla="*/ 7 w 14"/>
              <a:gd name="T5" fmla="*/ 35 h 39"/>
              <a:gd name="T6" fmla="*/ 3 w 14"/>
              <a:gd name="T7" fmla="*/ 32 h 39"/>
              <a:gd name="T8" fmla="*/ 3 w 14"/>
              <a:gd name="T9" fmla="*/ 8 h 39"/>
              <a:gd name="T10" fmla="*/ 0 w 14"/>
              <a:gd name="T11" fmla="*/ 8 h 39"/>
              <a:gd name="T12" fmla="*/ 0 w 14"/>
              <a:gd name="T13" fmla="*/ 32 h 39"/>
              <a:gd name="T14" fmla="*/ 7 w 14"/>
              <a:gd name="T15" fmla="*/ 39 h 39"/>
              <a:gd name="T16" fmla="*/ 14 w 14"/>
              <a:gd name="T17" fmla="*/ 32 h 39"/>
              <a:gd name="T18" fmla="*/ 14 w 14"/>
              <a:gd name="T19" fmla="*/ 0 h 39"/>
              <a:gd name="T20" fmla="*/ 10 w 14"/>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9">
                <a:moveTo>
                  <a:pt x="10" y="0"/>
                </a:moveTo>
                <a:cubicBezTo>
                  <a:pt x="10" y="32"/>
                  <a:pt x="10" y="32"/>
                  <a:pt x="10" y="32"/>
                </a:cubicBezTo>
                <a:cubicBezTo>
                  <a:pt x="10" y="34"/>
                  <a:pt x="9" y="35"/>
                  <a:pt x="7" y="35"/>
                </a:cubicBezTo>
                <a:cubicBezTo>
                  <a:pt x="5" y="35"/>
                  <a:pt x="3" y="34"/>
                  <a:pt x="3" y="32"/>
                </a:cubicBezTo>
                <a:cubicBezTo>
                  <a:pt x="3" y="8"/>
                  <a:pt x="3" y="8"/>
                  <a:pt x="3" y="8"/>
                </a:cubicBezTo>
                <a:cubicBezTo>
                  <a:pt x="0" y="8"/>
                  <a:pt x="0" y="8"/>
                  <a:pt x="0" y="8"/>
                </a:cubicBezTo>
                <a:cubicBezTo>
                  <a:pt x="0" y="32"/>
                  <a:pt x="0" y="32"/>
                  <a:pt x="0" y="32"/>
                </a:cubicBezTo>
                <a:cubicBezTo>
                  <a:pt x="0" y="35"/>
                  <a:pt x="3" y="39"/>
                  <a:pt x="7" y="39"/>
                </a:cubicBezTo>
                <a:cubicBezTo>
                  <a:pt x="10" y="39"/>
                  <a:pt x="14" y="35"/>
                  <a:pt x="14" y="32"/>
                </a:cubicBezTo>
                <a:cubicBezTo>
                  <a:pt x="14" y="0"/>
                  <a:pt x="14" y="0"/>
                  <a:pt x="14" y="0"/>
                </a:cubicBezTo>
                <a:lnTo>
                  <a:pt x="10" y="0"/>
                </a:ln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7" name="Freeform 1029"/>
          <p:cNvSpPr>
            <a:spLocks noEditPoints="1" noChangeArrowheads="1"/>
          </p:cNvSpPr>
          <p:nvPr/>
        </p:nvSpPr>
        <p:spPr bwMode="auto">
          <a:xfrm>
            <a:off x="5081588" y="3255963"/>
            <a:ext cx="265112" cy="411162"/>
          </a:xfrm>
          <a:custGeom>
            <a:avLst/>
            <a:gdLst>
              <a:gd name="T0" fmla="*/ 39 w 45"/>
              <a:gd name="T1" fmla="*/ 0 h 70"/>
              <a:gd name="T2" fmla="*/ 6 w 45"/>
              <a:gd name="T3" fmla="*/ 0 h 70"/>
              <a:gd name="T4" fmla="*/ 0 w 45"/>
              <a:gd name="T5" fmla="*/ 6 h 70"/>
              <a:gd name="T6" fmla="*/ 0 w 45"/>
              <a:gd name="T7" fmla="*/ 50 h 70"/>
              <a:gd name="T8" fmla="*/ 0 w 45"/>
              <a:gd name="T9" fmla="*/ 59 h 70"/>
              <a:gd name="T10" fmla="*/ 0 w 45"/>
              <a:gd name="T11" fmla="*/ 70 h 70"/>
              <a:gd name="T12" fmla="*/ 45 w 45"/>
              <a:gd name="T13" fmla="*/ 70 h 70"/>
              <a:gd name="T14" fmla="*/ 45 w 45"/>
              <a:gd name="T15" fmla="*/ 59 h 70"/>
              <a:gd name="T16" fmla="*/ 45 w 45"/>
              <a:gd name="T17" fmla="*/ 50 h 70"/>
              <a:gd name="T18" fmla="*/ 45 w 45"/>
              <a:gd name="T19" fmla="*/ 6 h 70"/>
              <a:gd name="T20" fmla="*/ 39 w 45"/>
              <a:gd name="T21" fmla="*/ 0 h 70"/>
              <a:gd name="T22" fmla="*/ 7 w 45"/>
              <a:gd name="T23" fmla="*/ 15 h 70"/>
              <a:gd name="T24" fmla="*/ 13 w 45"/>
              <a:gd name="T25" fmla="*/ 9 h 70"/>
              <a:gd name="T26" fmla="*/ 31 w 45"/>
              <a:gd name="T27" fmla="*/ 9 h 70"/>
              <a:gd name="T28" fmla="*/ 37 w 45"/>
              <a:gd name="T29" fmla="*/ 15 h 70"/>
              <a:gd name="T30" fmla="*/ 37 w 45"/>
              <a:gd name="T31" fmla="*/ 18 h 70"/>
              <a:gd name="T32" fmla="*/ 31 w 45"/>
              <a:gd name="T33" fmla="*/ 24 h 70"/>
              <a:gd name="T34" fmla="*/ 13 w 45"/>
              <a:gd name="T35" fmla="*/ 24 h 70"/>
              <a:gd name="T36" fmla="*/ 7 w 45"/>
              <a:gd name="T37" fmla="*/ 18 h 70"/>
              <a:gd name="T38" fmla="*/ 7 w 45"/>
              <a:gd name="T39"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70">
                <a:moveTo>
                  <a:pt x="39" y="0"/>
                </a:moveTo>
                <a:cubicBezTo>
                  <a:pt x="6" y="0"/>
                  <a:pt x="6" y="0"/>
                  <a:pt x="6" y="0"/>
                </a:cubicBezTo>
                <a:cubicBezTo>
                  <a:pt x="3" y="0"/>
                  <a:pt x="0" y="3"/>
                  <a:pt x="0" y="6"/>
                </a:cubicBezTo>
                <a:cubicBezTo>
                  <a:pt x="0" y="50"/>
                  <a:pt x="0" y="50"/>
                  <a:pt x="0" y="50"/>
                </a:cubicBezTo>
                <a:cubicBezTo>
                  <a:pt x="0" y="59"/>
                  <a:pt x="0" y="59"/>
                  <a:pt x="0" y="59"/>
                </a:cubicBezTo>
                <a:cubicBezTo>
                  <a:pt x="0" y="70"/>
                  <a:pt x="0" y="70"/>
                  <a:pt x="0" y="70"/>
                </a:cubicBezTo>
                <a:cubicBezTo>
                  <a:pt x="45" y="70"/>
                  <a:pt x="45" y="70"/>
                  <a:pt x="45" y="70"/>
                </a:cubicBezTo>
                <a:cubicBezTo>
                  <a:pt x="45" y="59"/>
                  <a:pt x="45" y="59"/>
                  <a:pt x="45" y="59"/>
                </a:cubicBezTo>
                <a:cubicBezTo>
                  <a:pt x="45" y="50"/>
                  <a:pt x="45" y="50"/>
                  <a:pt x="45" y="50"/>
                </a:cubicBezTo>
                <a:cubicBezTo>
                  <a:pt x="45" y="6"/>
                  <a:pt x="45" y="6"/>
                  <a:pt x="45" y="6"/>
                </a:cubicBezTo>
                <a:cubicBezTo>
                  <a:pt x="45" y="3"/>
                  <a:pt x="42" y="0"/>
                  <a:pt x="39" y="0"/>
                </a:cubicBezTo>
                <a:close/>
                <a:moveTo>
                  <a:pt x="7" y="15"/>
                </a:moveTo>
                <a:cubicBezTo>
                  <a:pt x="7" y="12"/>
                  <a:pt x="10" y="9"/>
                  <a:pt x="13" y="9"/>
                </a:cubicBezTo>
                <a:cubicBezTo>
                  <a:pt x="31" y="9"/>
                  <a:pt x="31" y="9"/>
                  <a:pt x="31" y="9"/>
                </a:cubicBezTo>
                <a:cubicBezTo>
                  <a:pt x="34" y="9"/>
                  <a:pt x="37" y="12"/>
                  <a:pt x="37" y="15"/>
                </a:cubicBezTo>
                <a:cubicBezTo>
                  <a:pt x="37" y="18"/>
                  <a:pt x="37" y="18"/>
                  <a:pt x="37" y="18"/>
                </a:cubicBezTo>
                <a:cubicBezTo>
                  <a:pt x="37" y="21"/>
                  <a:pt x="34" y="24"/>
                  <a:pt x="31" y="24"/>
                </a:cubicBezTo>
                <a:cubicBezTo>
                  <a:pt x="13" y="24"/>
                  <a:pt x="13" y="24"/>
                  <a:pt x="13" y="24"/>
                </a:cubicBezTo>
                <a:cubicBezTo>
                  <a:pt x="10" y="24"/>
                  <a:pt x="7" y="21"/>
                  <a:pt x="7" y="18"/>
                </a:cubicBezTo>
                <a:lnTo>
                  <a:pt x="7" y="15"/>
                </a:ln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72" name="直接连接符 71"/>
          <p:cNvCxnSpPr/>
          <p:nvPr/>
        </p:nvCxnSpPr>
        <p:spPr>
          <a:xfrm>
            <a:off x="2279651" y="24225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2279651" y="37687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2279651" y="5249863"/>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4968876" y="24225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968876" y="37687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968876" y="5249863"/>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7645401" y="24225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7645401" y="37687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7645401" y="5249863"/>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0567" name="文本框 5"/>
          <p:cNvSpPr txBox="1">
            <a:spLocks noChangeArrowheads="1"/>
          </p:cNvSpPr>
          <p:nvPr/>
        </p:nvSpPr>
        <p:spPr bwMode="auto">
          <a:xfrm>
            <a:off x="1810544" y="250520"/>
            <a:ext cx="26371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en-US" altLang="zh-CN" sz="2800" b="1">
                <a:solidFill>
                  <a:srgbClr val="0D79CA"/>
                </a:solidFill>
                <a:latin typeface="微软雅黑" panose="020B0503020204020204" pitchFamily="34" charset="-122"/>
                <a:ea typeface="微软雅黑" panose="020B0503020204020204" pitchFamily="34" charset="-122"/>
                <a:sym typeface="宋体" panose="02010600030101010101" pitchFamily="2" charset="-122"/>
              </a:rPr>
              <a:t>5.</a:t>
            </a:r>
            <a:r>
              <a:rPr lang="zh-CN" altLang="en-US" sz="2800" b="1">
                <a:solidFill>
                  <a:srgbClr val="0D79CA"/>
                </a:solidFill>
                <a:latin typeface="微软雅黑" panose="020B0503020204020204" pitchFamily="34" charset="-122"/>
                <a:ea typeface="微软雅黑" panose="020B0503020204020204" pitchFamily="34" charset="-122"/>
                <a:sym typeface="宋体" panose="02010600030101010101" pitchFamily="2" charset="-122"/>
              </a:rPr>
              <a:t>组卷</a:t>
            </a:r>
            <a:r>
              <a:rPr lang="en-US" altLang="zh-CN" sz="2800" b="1">
                <a:solidFill>
                  <a:srgbClr val="0D79CA"/>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800" b="1">
                <a:solidFill>
                  <a:srgbClr val="0D79CA"/>
                </a:solidFill>
                <a:latin typeface="微软雅黑" panose="020B0503020204020204" pitchFamily="34" charset="-122"/>
                <a:ea typeface="微软雅黑" panose="020B0503020204020204" pitchFamily="34" charset="-122"/>
                <a:sym typeface="宋体" panose="02010600030101010101" pitchFamily="2" charset="-122"/>
              </a:rPr>
              <a:t>九问</a:t>
            </a:r>
            <a:r>
              <a:rPr lang="en-US" altLang="zh-CN" sz="2800" b="1">
                <a:solidFill>
                  <a:srgbClr val="0D79CA"/>
                </a:solidFill>
                <a:latin typeface="微软雅黑" panose="020B0503020204020204" pitchFamily="34" charset="-122"/>
                <a:ea typeface="微软雅黑" panose="020B0503020204020204" pitchFamily="34" charset="-122"/>
                <a:sym typeface="宋体" panose="02010600030101010101" pitchFamily="2" charset="-122"/>
              </a:rPr>
              <a:t>”</a:t>
            </a:r>
          </a:p>
        </p:txBody>
      </p:sp>
      <p:sp>
        <p:nvSpPr>
          <p:cNvPr id="150568" name="文本框 1"/>
          <p:cNvSpPr txBox="1">
            <a:spLocks noChangeArrowheads="1"/>
          </p:cNvSpPr>
          <p:nvPr/>
        </p:nvSpPr>
        <p:spPr bwMode="auto">
          <a:xfrm>
            <a:off x="3006726" y="1436689"/>
            <a:ext cx="15652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1.</a:t>
            </a:r>
            <a:r>
              <a:rPr lang="zh-CN" altLang="en-US" b="1">
                <a:latin typeface="楷体" panose="02010609060101010101" pitchFamily="49" charset="-122"/>
                <a:ea typeface="楷体" panose="02010609060101010101" pitchFamily="49" charset="-122"/>
              </a:rPr>
              <a:t>试题与答案是否有科学性的错误？</a:t>
            </a:r>
            <a:endParaRPr lang="zh-CN" altLang="en-US"/>
          </a:p>
        </p:txBody>
      </p:sp>
      <p:sp>
        <p:nvSpPr>
          <p:cNvPr id="150569" name="文本框 2"/>
          <p:cNvSpPr txBox="1">
            <a:spLocks noChangeArrowheads="1"/>
          </p:cNvSpPr>
          <p:nvPr/>
        </p:nvSpPr>
        <p:spPr bwMode="auto">
          <a:xfrm>
            <a:off x="5592764" y="1419225"/>
            <a:ext cx="21177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2.</a:t>
            </a:r>
            <a:r>
              <a:rPr lang="zh-CN" altLang="en-US" b="1">
                <a:latin typeface="楷体" panose="02010609060101010101" pitchFamily="49" charset="-122"/>
                <a:ea typeface="楷体" panose="02010609060101010101" pitchFamily="49" charset="-122"/>
              </a:rPr>
              <a:t>有无重要知识点遗漏？有无不应该的知识点重复？</a:t>
            </a:r>
            <a:endParaRPr lang="zh-CN" altLang="en-US"/>
          </a:p>
        </p:txBody>
      </p:sp>
      <p:sp>
        <p:nvSpPr>
          <p:cNvPr id="150570" name="文本框 3"/>
          <p:cNvSpPr txBox="1">
            <a:spLocks noChangeArrowheads="1"/>
          </p:cNvSpPr>
          <p:nvPr/>
        </p:nvSpPr>
        <p:spPr bwMode="auto">
          <a:xfrm>
            <a:off x="8455025" y="1398589"/>
            <a:ext cx="1868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3.</a:t>
            </a:r>
            <a:r>
              <a:rPr lang="zh-CN" altLang="en-US" b="1">
                <a:latin typeface="楷体" panose="02010609060101010101" pitchFamily="49" charset="-122"/>
                <a:ea typeface="楷体" panose="02010609060101010101" pitchFamily="49" charset="-122"/>
              </a:rPr>
              <a:t>知识点的重要性与其所占分值是否匹配？</a:t>
            </a:r>
            <a:endParaRPr lang="zh-CN" altLang="en-US"/>
          </a:p>
        </p:txBody>
      </p:sp>
      <p:sp>
        <p:nvSpPr>
          <p:cNvPr id="150571" name="文本框 4"/>
          <p:cNvSpPr txBox="1">
            <a:spLocks noChangeArrowheads="1"/>
          </p:cNvSpPr>
          <p:nvPr/>
        </p:nvSpPr>
        <p:spPr bwMode="auto">
          <a:xfrm>
            <a:off x="2973388" y="2838450"/>
            <a:ext cx="17573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4.</a:t>
            </a:r>
            <a:r>
              <a:rPr lang="zh-CN" altLang="en-US" b="1">
                <a:latin typeface="楷体" panose="02010609060101010101" pitchFamily="49" charset="-122"/>
                <a:ea typeface="楷体" panose="02010609060101010101" pitchFamily="49" charset="-122"/>
              </a:rPr>
              <a:t>有无超纲或者超前的知识点</a:t>
            </a:r>
            <a:r>
              <a:rPr lang="en-US" altLang="zh-CN" b="1">
                <a:latin typeface="楷体" panose="02010609060101010101" pitchFamily="49" charset="-122"/>
                <a:ea typeface="楷体" panose="02010609060101010101" pitchFamily="49" charset="-122"/>
              </a:rPr>
              <a:t>?</a:t>
            </a:r>
            <a:endParaRPr lang="zh-CN" altLang="en-US"/>
          </a:p>
        </p:txBody>
      </p:sp>
      <p:sp>
        <p:nvSpPr>
          <p:cNvPr id="150572" name="文本框 5"/>
          <p:cNvSpPr txBox="1">
            <a:spLocks noChangeArrowheads="1"/>
          </p:cNvSpPr>
          <p:nvPr/>
        </p:nvSpPr>
        <p:spPr bwMode="auto">
          <a:xfrm>
            <a:off x="5562601" y="2867025"/>
            <a:ext cx="1947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dirty="0">
                <a:latin typeface="楷体" panose="02010609060101010101" pitchFamily="49" charset="-122"/>
                <a:ea typeface="楷体" panose="02010609060101010101" pitchFamily="49" charset="-122"/>
              </a:rPr>
              <a:t>5.</a:t>
            </a:r>
            <a:r>
              <a:rPr lang="zh-CN" altLang="en-US" b="1" dirty="0">
                <a:latin typeface="楷体" panose="02010609060101010101" pitchFamily="49" charset="-122"/>
                <a:ea typeface="楷体" panose="02010609060101010101" pitchFamily="49" charset="-122"/>
              </a:rPr>
              <a:t>学科知识与其所体现的题型是否匹配？</a:t>
            </a:r>
            <a:endParaRPr lang="zh-CN" altLang="en-US" dirty="0"/>
          </a:p>
        </p:txBody>
      </p:sp>
      <p:sp>
        <p:nvSpPr>
          <p:cNvPr id="150573" name="文本框 6"/>
          <p:cNvSpPr txBox="1">
            <a:spLocks noChangeArrowheads="1"/>
          </p:cNvSpPr>
          <p:nvPr/>
        </p:nvSpPr>
        <p:spPr bwMode="auto">
          <a:xfrm>
            <a:off x="8448676" y="2813050"/>
            <a:ext cx="17303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6.</a:t>
            </a:r>
            <a:r>
              <a:rPr lang="zh-CN" altLang="en-US" b="1">
                <a:latin typeface="楷体" panose="02010609060101010101" pitchFamily="49" charset="-122"/>
                <a:ea typeface="楷体" panose="02010609060101010101" pitchFamily="49" charset="-122"/>
              </a:rPr>
              <a:t>题型所体现的是否吻合高考？</a:t>
            </a:r>
            <a:endParaRPr lang="zh-CN" altLang="en-US"/>
          </a:p>
        </p:txBody>
      </p:sp>
      <p:sp>
        <p:nvSpPr>
          <p:cNvPr id="150574" name="文本框 7"/>
          <p:cNvSpPr txBox="1">
            <a:spLocks noChangeArrowheads="1"/>
          </p:cNvSpPr>
          <p:nvPr/>
        </p:nvSpPr>
        <p:spPr bwMode="auto">
          <a:xfrm>
            <a:off x="2917826" y="4286250"/>
            <a:ext cx="16224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7.</a:t>
            </a:r>
            <a:r>
              <a:rPr lang="zh-CN" altLang="en-US" b="1">
                <a:latin typeface="楷体" panose="02010609060101010101" pitchFamily="49" charset="-122"/>
                <a:ea typeface="楷体" panose="02010609060101010101" pitchFamily="49" charset="-122"/>
              </a:rPr>
              <a:t>易、中、难试题的比例是否合适？</a:t>
            </a:r>
            <a:endParaRPr lang="zh-CN" altLang="en-US"/>
          </a:p>
        </p:txBody>
      </p:sp>
      <p:sp>
        <p:nvSpPr>
          <p:cNvPr id="150575" name="文本框 8"/>
          <p:cNvSpPr txBox="1">
            <a:spLocks noChangeArrowheads="1"/>
          </p:cNvSpPr>
          <p:nvPr/>
        </p:nvSpPr>
        <p:spPr bwMode="auto">
          <a:xfrm>
            <a:off x="5562600" y="4333875"/>
            <a:ext cx="180498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8.</a:t>
            </a:r>
            <a:r>
              <a:rPr lang="zh-CN" altLang="en-US" b="1">
                <a:latin typeface="楷体" panose="02010609060101010101" pitchFamily="49" charset="-122"/>
                <a:ea typeface="楷体" panose="02010609060101010101" pitchFamily="49" charset="-122"/>
              </a:rPr>
              <a:t>某考点或题型与其难度是否相匹配？</a:t>
            </a:r>
            <a:endParaRPr lang="zh-CN" altLang="en-US"/>
          </a:p>
        </p:txBody>
      </p:sp>
      <p:sp>
        <p:nvSpPr>
          <p:cNvPr id="150576" name="文本框 9"/>
          <p:cNvSpPr txBox="1">
            <a:spLocks noChangeArrowheads="1"/>
          </p:cNvSpPr>
          <p:nvPr/>
        </p:nvSpPr>
        <p:spPr bwMode="auto">
          <a:xfrm>
            <a:off x="8440739" y="4305300"/>
            <a:ext cx="16335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9.</a:t>
            </a:r>
            <a:r>
              <a:rPr lang="zh-CN" altLang="en-US" b="1">
                <a:latin typeface="楷体" panose="02010609060101010101" pitchFamily="49" charset="-122"/>
                <a:ea typeface="楷体" panose="02010609060101010101" pitchFamily="49" charset="-122"/>
              </a:rPr>
              <a:t>整卷的难度是否在合理的范围？</a:t>
            </a:r>
            <a:endParaRPr lang="zh-CN" altLang="en-US"/>
          </a:p>
        </p:txBody>
      </p:sp>
      <p:cxnSp>
        <p:nvCxnSpPr>
          <p:cNvPr id="2" name="直接连接符 1"/>
          <p:cNvCxnSpPr/>
          <p:nvPr/>
        </p:nvCxnSpPr>
        <p:spPr>
          <a:xfrm flipV="1">
            <a:off x="1906981" y="746424"/>
            <a:ext cx="8377517" cy="2689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392891"/>
      </p:ext>
    </p:extLst>
  </p:cSld>
  <p:clrMapOvr>
    <a:masterClrMapping/>
  </p:clrMapOvr>
  <p:transition spd="slow">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pic>
        <p:nvPicPr>
          <p:cNvPr id="2" name="图片 1"/>
          <p:cNvPicPr/>
          <p:nvPr/>
        </p:nvPicPr>
        <p:blipFill>
          <a:blip r:embed="rId3" cstate="print"/>
          <a:stretch>
            <a:fillRect/>
          </a:stretch>
        </p:blipFill>
        <p:spPr>
          <a:xfrm>
            <a:off x="3556000" y="3396297"/>
            <a:ext cx="19050" cy="19050"/>
          </a:xfrm>
          <a:prstGeom prst="rect">
            <a:avLst/>
          </a:prstGeom>
          <a:noFill/>
          <a:ln w="9525">
            <a:noFill/>
          </a:ln>
        </p:spPr>
      </p:pic>
      <p:sp>
        <p:nvSpPr>
          <p:cNvPr id="24" name="Rectangle 3"/>
          <p:cNvSpPr txBox="1">
            <a:spLocks noChangeArrowheads="1"/>
          </p:cNvSpPr>
          <p:nvPr/>
        </p:nvSpPr>
        <p:spPr bwMode="auto">
          <a:xfrm>
            <a:off x="1565910" y="955675"/>
            <a:ext cx="8820150" cy="64897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itchFamily="2"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itchFamily="2"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itchFamily="2"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itchFamily="2"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itchFamily="2"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zh-CN" altLang="en-US" sz="3600" b="1" dirty="0">
                <a:solidFill>
                  <a:srgbClr val="FF0000"/>
                </a:solidFill>
                <a:latin typeface="楷体" panose="02010609060101010101" pitchFamily="49" charset="-122"/>
                <a:ea typeface="楷体" panose="02010609060101010101" pitchFamily="49" charset="-122"/>
                <a:cs typeface="方正潇洒行书_YS" panose="02010600010101010101" charset="-128"/>
                <a:sym typeface="+mn-ea"/>
              </a:rPr>
              <a:t>（五）、研究社会热点及周年问题</a:t>
            </a:r>
            <a:endParaRPr lang="zh-CN" altLang="en-US" sz="3600" b="1" dirty="0">
              <a:solidFill>
                <a:srgbClr val="FF0000"/>
              </a:solidFill>
              <a:latin typeface="楷体" panose="02010609060101010101" pitchFamily="49" charset="-122"/>
              <a:ea typeface="楷体" panose="02010609060101010101" pitchFamily="49" charset="-122"/>
              <a:cs typeface="方正潇洒行书_YS" panose="02010600010101010101" charset="-128"/>
            </a:endParaRPr>
          </a:p>
        </p:txBody>
      </p:sp>
      <p:pic>
        <p:nvPicPr>
          <p:cNvPr id="3" name="图片 2"/>
          <p:cNvPicPr/>
          <p:nvPr/>
        </p:nvPicPr>
        <p:blipFill>
          <a:blip r:embed="rId4" cstate="print"/>
          <a:stretch>
            <a:fillRect/>
          </a:stretch>
        </p:blipFill>
        <p:spPr>
          <a:xfrm>
            <a:off x="3562985" y="3531553"/>
            <a:ext cx="19050" cy="19050"/>
          </a:xfrm>
          <a:prstGeom prst="rect">
            <a:avLst/>
          </a:prstGeom>
          <a:noFill/>
          <a:ln w="9525">
            <a:noFill/>
          </a:ln>
        </p:spPr>
      </p:pic>
      <p:sp>
        <p:nvSpPr>
          <p:cNvPr id="102" name="文本框 101"/>
          <p:cNvSpPr txBox="1"/>
          <p:nvPr/>
        </p:nvSpPr>
        <p:spPr>
          <a:xfrm>
            <a:off x="1810385" y="2088515"/>
            <a:ext cx="8571230" cy="2061210"/>
          </a:xfrm>
          <a:prstGeom prst="rect">
            <a:avLst/>
          </a:prstGeom>
          <a:noFill/>
          <a:ln w="9525">
            <a:solidFill>
              <a:schemeClr val="accent1"/>
            </a:solidFill>
          </a:ln>
        </p:spPr>
        <p:txBody>
          <a:bodyPr wrap="square">
            <a:spAutoFit/>
          </a:bodyPr>
          <a:lstStyle/>
          <a:p>
            <a:r>
              <a:rPr lang="en-US" altLang="zh-CN" sz="1050">
                <a:ea typeface="宋体" panose="02010600030101010101" pitchFamily="2" charset="-122"/>
                <a:sym typeface="+mn-ea"/>
              </a:rPr>
              <a:t>    </a:t>
            </a:r>
            <a:r>
              <a:rPr lang="zh-CN" altLang="en-US" sz="1600">
                <a:latin typeface="楷体" panose="02010609060101010101" pitchFamily="49" charset="-122"/>
                <a:ea typeface="楷体" panose="02010609060101010101" pitchFamily="49" charset="-122"/>
                <a:cs typeface="楷体" panose="02010609060101010101" pitchFamily="49" charset="-122"/>
                <a:sym typeface="+mn-ea"/>
              </a:rPr>
              <a:t>虎门销烟在中国近代史上具有重要的意义，它一方面唤醒</a:t>
            </a:r>
            <a:r>
              <a:rPr lang="zh-CN" altLang="en-US" sz="1600">
                <a:latin typeface="楷体" panose="02010609060101010101" pitchFamily="49" charset="-122"/>
                <a:ea typeface="楷体" panose="02010609060101010101" pitchFamily="49" charset="-122"/>
                <a:cs typeface="楷体" panose="02010609060101010101" pitchFamily="49" charset="-122"/>
              </a:rPr>
              <a:t>了当时中国很多爱国的有识之士，他们开始反省，重新定位中国在世界上的地位，不再以“天朝上国”自居。另一方面，也大大抑制了英国在中国的鸦片交易，沉重打击了英国资产阶级在中国的贸易掠夺，展示了中国人民禁烟的坚定决心和觉醒意识。</a:t>
            </a:r>
          </a:p>
          <a:p>
            <a:r>
              <a:rPr lang="zh-CN" altLang="en-US" sz="1600">
                <a:latin typeface="楷体" panose="02010609060101010101" pitchFamily="49" charset="-122"/>
                <a:ea typeface="楷体" panose="02010609060101010101" pitchFamily="49" charset="-122"/>
                <a:cs typeface="楷体" panose="02010609060101010101" pitchFamily="49" charset="-122"/>
              </a:rPr>
              <a:t>      同时，禁烟运动直接损害了英国资产阶级的利益，英国政府很快决定对中国发动蓄谋已久的侵略战争，“虎门销烟”也成为了外国列强发动鸦片战争的导火索。从这个角度看，“虎门销烟”加速了中国半殖民地化的脚步，从很大程度上推动了中国近代史的发展。</a:t>
            </a:r>
            <a:r>
              <a:rPr lang="en-US" sz="1600">
                <a:latin typeface="楷体" panose="02010609060101010101" pitchFamily="49" charset="-122"/>
                <a:ea typeface="楷体" panose="02010609060101010101" pitchFamily="49" charset="-122"/>
                <a:cs typeface="楷体" panose="02010609060101010101" pitchFamily="49" charset="-122"/>
              </a:rPr>
              <a:t>2019</a:t>
            </a:r>
            <a:r>
              <a:rPr lang="zh-CN" altLang="en-US" sz="1600">
                <a:latin typeface="楷体" panose="02010609060101010101" pitchFamily="49" charset="-122"/>
                <a:ea typeface="楷体" panose="02010609060101010101" pitchFamily="49" charset="-122"/>
                <a:cs typeface="楷体" panose="02010609060101010101" pitchFamily="49" charset="-122"/>
              </a:rPr>
              <a:t>年是虎门销烟</a:t>
            </a:r>
            <a:r>
              <a:rPr lang="en-US" sz="1600">
                <a:latin typeface="楷体" panose="02010609060101010101" pitchFamily="49" charset="-122"/>
                <a:ea typeface="楷体" panose="02010609060101010101" pitchFamily="49" charset="-122"/>
                <a:cs typeface="楷体" panose="02010609060101010101" pitchFamily="49" charset="-122"/>
              </a:rPr>
              <a:t>180</a:t>
            </a:r>
            <a:r>
              <a:rPr lang="zh-CN" altLang="en-US" sz="1600">
                <a:latin typeface="楷体" panose="02010609060101010101" pitchFamily="49" charset="-122"/>
                <a:ea typeface="楷体" panose="02010609060101010101" pitchFamily="49" charset="-122"/>
                <a:cs typeface="楷体" panose="02010609060101010101" pitchFamily="49" charset="-122"/>
              </a:rPr>
              <a:t>周年，这一内容很可能成为</a:t>
            </a:r>
            <a:r>
              <a:rPr lang="en-US" sz="1600">
                <a:latin typeface="楷体" panose="02010609060101010101" pitchFamily="49" charset="-122"/>
                <a:ea typeface="楷体" panose="02010609060101010101" pitchFamily="49" charset="-122"/>
                <a:cs typeface="楷体" panose="02010609060101010101" pitchFamily="49" charset="-122"/>
              </a:rPr>
              <a:t>2019</a:t>
            </a:r>
            <a:r>
              <a:rPr lang="zh-CN" altLang="en-US" sz="1600">
                <a:latin typeface="楷体" panose="02010609060101010101" pitchFamily="49" charset="-122"/>
                <a:ea typeface="楷体" panose="02010609060101010101" pitchFamily="49" charset="-122"/>
                <a:cs typeface="楷体" panose="02010609060101010101" pitchFamily="49" charset="-122"/>
              </a:rPr>
              <a:t>年高考的命题点，学生在复习备考时应特别注意。</a:t>
            </a:r>
          </a:p>
        </p:txBody>
      </p:sp>
      <p:sp>
        <p:nvSpPr>
          <p:cNvPr id="4" name="Rectangle 3"/>
          <p:cNvSpPr txBox="1">
            <a:spLocks noChangeArrowheads="1"/>
          </p:cNvSpPr>
          <p:nvPr/>
        </p:nvSpPr>
        <p:spPr bwMode="auto">
          <a:xfrm>
            <a:off x="1625600" y="1604646"/>
            <a:ext cx="8820150" cy="431165"/>
          </a:xfrm>
          <a:prstGeom prst="rect">
            <a:avLst/>
          </a:prstGeom>
          <a:noFill/>
          <a:ln w="9525">
            <a:solidFill>
              <a:schemeClr val="accent1"/>
            </a:solid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itchFamily="2"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itchFamily="2"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itchFamily="2"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itchFamily="2"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itchFamily="2"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en-US" altLang="zh-CN"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1</a:t>
            </a:r>
            <a:r>
              <a:rPr lang="zh-CN" altLang="en-US"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a:t>
            </a:r>
            <a:r>
              <a:rPr lang="zh-CN" altLang="en-US" sz="2800" b="1">
                <a:solidFill>
                  <a:srgbClr val="112EC1"/>
                </a:solidFill>
                <a:latin typeface="未署名情书" panose="02010600010101010101" charset="-122"/>
                <a:ea typeface="未署名情书" panose="02010600010101010101" charset="-122"/>
                <a:cs typeface="未署名情书" panose="02010600010101010101" charset="-122"/>
                <a:sym typeface="+mn-ea"/>
              </a:rPr>
              <a:t>虎门销烟</a:t>
            </a:r>
            <a:r>
              <a:rPr lang="en-US" sz="2800" b="1">
                <a:solidFill>
                  <a:srgbClr val="112EC1"/>
                </a:solidFill>
                <a:latin typeface="未署名情书" panose="02010600010101010101" charset="-122"/>
                <a:ea typeface="未署名情书" panose="02010600010101010101" charset="-122"/>
                <a:cs typeface="未署名情书" panose="02010600010101010101" charset="-122"/>
                <a:sym typeface="+mn-ea"/>
              </a:rPr>
              <a:t>180</a:t>
            </a:r>
            <a:r>
              <a:rPr lang="zh-CN" altLang="en-US" sz="2800" b="1">
                <a:solidFill>
                  <a:srgbClr val="112EC1"/>
                </a:solidFill>
                <a:latin typeface="未署名情书" panose="02010600010101010101" charset="-122"/>
                <a:ea typeface="未署名情书" panose="02010600010101010101" charset="-122"/>
                <a:cs typeface="未署名情书" panose="02010600010101010101" charset="-122"/>
                <a:sym typeface="+mn-ea"/>
              </a:rPr>
              <a:t>周年</a:t>
            </a:r>
            <a:endParaRPr lang="zh-CN" altLang="en-US" sz="2800" b="1" dirty="0">
              <a:solidFill>
                <a:srgbClr val="112EC1"/>
              </a:solidFill>
              <a:latin typeface="未署名情书" panose="02010600010101010101" charset="-122"/>
              <a:ea typeface="未署名情书" panose="02010600010101010101" charset="-122"/>
              <a:cs typeface="未署名情书" panose="02010600010101010101" charset="-122"/>
              <a:sym typeface="+mn-ea"/>
            </a:endParaRPr>
          </a:p>
        </p:txBody>
      </p:sp>
      <p:pic>
        <p:nvPicPr>
          <p:cNvPr id="5" name="图片 9" descr="学科网(www.zxxk.com)--教育资源门户，提供试卷、教案、课件、论文、素材及各类教学资源下载，还有大量而丰富的教学相关资讯！"/>
          <p:cNvPicPr>
            <a:picLocks noChangeAspect="1"/>
          </p:cNvPicPr>
          <p:nvPr/>
        </p:nvPicPr>
        <p:blipFill>
          <a:blip r:embed="rId5" cstate="print"/>
          <a:stretch>
            <a:fillRect/>
          </a:stretch>
        </p:blipFill>
        <p:spPr>
          <a:xfrm>
            <a:off x="1810069" y="4313555"/>
            <a:ext cx="1745615" cy="685800"/>
          </a:xfrm>
          <a:prstGeom prst="rect">
            <a:avLst/>
          </a:prstGeom>
          <a:noFill/>
          <a:ln w="9525">
            <a:noFill/>
          </a:ln>
        </p:spPr>
      </p:pic>
      <p:sp>
        <p:nvSpPr>
          <p:cNvPr id="6" name="文本框 5"/>
          <p:cNvSpPr txBox="1"/>
          <p:nvPr/>
        </p:nvSpPr>
        <p:spPr>
          <a:xfrm>
            <a:off x="3659506" y="4371975"/>
            <a:ext cx="6786245" cy="1814830"/>
          </a:xfrm>
          <a:prstGeom prst="rect">
            <a:avLst/>
          </a:prstGeom>
          <a:noFill/>
          <a:ln w="9525">
            <a:solidFill>
              <a:schemeClr val="accent1"/>
            </a:solidFill>
          </a:ln>
        </p:spPr>
        <p:txBody>
          <a:bodyPr wrap="square">
            <a:spAutoFit/>
          </a:bodyPr>
          <a:lstStyle/>
          <a:p>
            <a:r>
              <a:rPr lang="en-US" sz="1050">
                <a:latin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例如：鸦片战争前，中国丝的出口，每年一般只有几千包，而</a:t>
            </a:r>
            <a:r>
              <a:rPr lang="en-US" sz="1600">
                <a:latin typeface="宋体" panose="02010600030101010101" pitchFamily="2" charset="-122"/>
                <a:ea typeface="宋体" panose="02010600030101010101" pitchFamily="2" charset="-122"/>
                <a:cs typeface="宋体" panose="02010600030101010101" pitchFamily="2" charset="-122"/>
              </a:rPr>
              <a:t>1847</a:t>
            </a:r>
            <a:r>
              <a:rPr lang="zh-CN" altLang="en-US" sz="1600">
                <a:latin typeface="宋体" panose="02010600030101010101" pitchFamily="2" charset="-122"/>
                <a:ea typeface="宋体" panose="02010600030101010101" pitchFamily="2" charset="-122"/>
                <a:cs typeface="宋体" panose="02010600030101010101" pitchFamily="2" charset="-122"/>
              </a:rPr>
              <a:t>年达</a:t>
            </a:r>
            <a:r>
              <a:rPr lang="en-US" sz="1600">
                <a:latin typeface="宋体" panose="02010600030101010101" pitchFamily="2" charset="-122"/>
                <a:ea typeface="宋体" panose="02010600030101010101" pitchFamily="2" charset="-122"/>
                <a:cs typeface="宋体" panose="02010600030101010101" pitchFamily="2" charset="-122"/>
              </a:rPr>
              <a:t>22000</a:t>
            </a:r>
            <a:r>
              <a:rPr lang="zh-CN" altLang="en-US" sz="1600">
                <a:latin typeface="宋体" panose="02010600030101010101" pitchFamily="2" charset="-122"/>
                <a:ea typeface="宋体" panose="02010600030101010101" pitchFamily="2" charset="-122"/>
                <a:cs typeface="宋体" panose="02010600030101010101" pitchFamily="2" charset="-122"/>
              </a:rPr>
              <a:t>余包，</a:t>
            </a:r>
            <a:r>
              <a:rPr lang="en-US" sz="1600">
                <a:latin typeface="宋体" panose="02010600030101010101" pitchFamily="2" charset="-122"/>
                <a:ea typeface="宋体" panose="02010600030101010101" pitchFamily="2" charset="-122"/>
                <a:cs typeface="宋体" panose="02010600030101010101" pitchFamily="2" charset="-122"/>
              </a:rPr>
              <a:t>1852</a:t>
            </a:r>
            <a:r>
              <a:rPr lang="zh-CN" altLang="en-US" sz="1600">
                <a:latin typeface="宋体" panose="02010600030101010101" pitchFamily="2" charset="-122"/>
                <a:ea typeface="宋体" panose="02010600030101010101" pitchFamily="2" charset="-122"/>
                <a:cs typeface="宋体" panose="02010600030101010101" pitchFamily="2" charset="-122"/>
              </a:rPr>
              <a:t>年</a:t>
            </a:r>
            <a:r>
              <a:rPr lang="en-US" sz="1600">
                <a:latin typeface="宋体" panose="02010600030101010101" pitchFamily="2" charset="-122"/>
                <a:ea typeface="宋体" panose="02010600030101010101" pitchFamily="2" charset="-122"/>
                <a:cs typeface="宋体" panose="02010600030101010101" pitchFamily="2" charset="-122"/>
              </a:rPr>
              <a:t>44000</a:t>
            </a:r>
            <a:r>
              <a:rPr lang="zh-CN" altLang="en-US" sz="1600">
                <a:latin typeface="宋体" panose="02010600030101010101" pitchFamily="2" charset="-122"/>
                <a:ea typeface="宋体" panose="02010600030101010101" pitchFamily="2" charset="-122"/>
                <a:cs typeface="宋体" panose="02010600030101010101" pitchFamily="2" charset="-122"/>
              </a:rPr>
              <a:t>余包，</a:t>
            </a:r>
            <a:r>
              <a:rPr lang="en-US" sz="1600">
                <a:latin typeface="宋体" panose="02010600030101010101" pitchFamily="2" charset="-122"/>
                <a:ea typeface="宋体" panose="02010600030101010101" pitchFamily="2" charset="-122"/>
                <a:cs typeface="宋体" panose="02010600030101010101" pitchFamily="2" charset="-122"/>
              </a:rPr>
              <a:t>1856</a:t>
            </a:r>
            <a:r>
              <a:rPr lang="zh-CN" altLang="en-US" sz="1600">
                <a:latin typeface="宋体" panose="02010600030101010101" pitchFamily="2" charset="-122"/>
                <a:ea typeface="宋体" panose="02010600030101010101" pitchFamily="2" charset="-122"/>
                <a:cs typeface="宋体" panose="02010600030101010101" pitchFamily="2" charset="-122"/>
              </a:rPr>
              <a:t>年</a:t>
            </a:r>
            <a:r>
              <a:rPr lang="en-US" sz="1600">
                <a:latin typeface="宋体" panose="02010600030101010101" pitchFamily="2" charset="-122"/>
                <a:ea typeface="宋体" panose="02010600030101010101" pitchFamily="2" charset="-122"/>
                <a:cs typeface="宋体" panose="02010600030101010101" pitchFamily="2" charset="-122"/>
              </a:rPr>
              <a:t>79000</a:t>
            </a:r>
            <a:r>
              <a:rPr lang="zh-CN" altLang="en-US" sz="1600">
                <a:latin typeface="宋体" panose="02010600030101010101" pitchFamily="2" charset="-122"/>
                <a:ea typeface="宋体" panose="02010600030101010101" pitchFamily="2" charset="-122"/>
                <a:cs typeface="宋体" panose="02010600030101010101" pitchFamily="2" charset="-122"/>
              </a:rPr>
              <a:t>余包。茶的出口，鸦片战争前，每年大约五千多万镑，鸦片战争后历年增长，</a:t>
            </a:r>
            <a:r>
              <a:rPr lang="en-US" sz="1600">
                <a:latin typeface="宋体" panose="02010600030101010101" pitchFamily="2" charset="-122"/>
                <a:ea typeface="宋体" panose="02010600030101010101" pitchFamily="2" charset="-122"/>
                <a:cs typeface="宋体" panose="02010600030101010101" pitchFamily="2" charset="-122"/>
              </a:rPr>
              <a:t>1856</a:t>
            </a:r>
            <a:r>
              <a:rPr lang="zh-CN" altLang="en-US" sz="1600">
                <a:latin typeface="宋体" panose="02010600030101010101" pitchFamily="2" charset="-122"/>
                <a:ea typeface="宋体" panose="02010600030101010101" pitchFamily="2" charset="-122"/>
                <a:cs typeface="宋体" panose="02010600030101010101" pitchFamily="2" charset="-122"/>
              </a:rPr>
              <a:t>年已达一亿三千余万镑。这反映出鸦</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片战争后，中国（）</a:t>
            </a:r>
            <a:endParaRPr lang="en-US" sz="1600">
              <a:latin typeface="宋体" panose="02010600030101010101" pitchFamily="2" charset="-122"/>
              <a:ea typeface="宋体" panose="02010600030101010101" pitchFamily="2" charset="-122"/>
              <a:cs typeface="宋体" panose="02010600030101010101" pitchFamily="2" charset="-122"/>
              <a:sym typeface="+mn-ea"/>
            </a:endParaRPr>
          </a:p>
          <a:p>
            <a:r>
              <a:rPr lang="en-US" sz="1600">
                <a:latin typeface="宋体" panose="02010600030101010101" pitchFamily="2" charset="-122"/>
                <a:ea typeface="宋体" panose="02010600030101010101" pitchFamily="2" charset="-122"/>
                <a:cs typeface="宋体" panose="02010600030101010101" pitchFamily="2" charset="-122"/>
                <a:sym typeface="+mn-ea"/>
              </a:rPr>
              <a:t>A</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．保持外贸出超地位         </a:t>
            </a:r>
            <a:r>
              <a:rPr lang="en-US" sz="1600">
                <a:latin typeface="宋体" panose="02010600030101010101" pitchFamily="2" charset="-122"/>
                <a:ea typeface="宋体" panose="02010600030101010101" pitchFamily="2" charset="-122"/>
                <a:cs typeface="宋体" panose="02010600030101010101" pitchFamily="2" charset="-122"/>
                <a:sym typeface="+mn-ea"/>
              </a:rPr>
              <a:t>B</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．农副产品商品化率提高</a:t>
            </a:r>
            <a:endParaRPr lang="en-US" sz="1600">
              <a:latin typeface="宋体" panose="02010600030101010101" pitchFamily="2" charset="-122"/>
              <a:ea typeface="宋体" panose="02010600030101010101" pitchFamily="2" charset="-122"/>
              <a:cs typeface="宋体" panose="02010600030101010101" pitchFamily="2" charset="-122"/>
              <a:sym typeface="+mn-ea"/>
            </a:endParaRPr>
          </a:p>
          <a:p>
            <a:r>
              <a:rPr lang="en-US" sz="1600">
                <a:latin typeface="宋体" panose="02010600030101010101" pitchFamily="2" charset="-122"/>
                <a:ea typeface="宋体" panose="02010600030101010101" pitchFamily="2" charset="-122"/>
                <a:cs typeface="宋体" panose="02010600030101010101" pitchFamily="2" charset="-122"/>
                <a:sym typeface="+mn-ea"/>
              </a:rPr>
              <a:t>C</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．融入世界市场步伐加快     </a:t>
            </a:r>
            <a:r>
              <a:rPr lang="en-US" sz="1600">
                <a:latin typeface="宋体" panose="02010600030101010101" pitchFamily="2" charset="-122"/>
                <a:ea typeface="宋体" panose="02010600030101010101" pitchFamily="2" charset="-122"/>
                <a:cs typeface="宋体" panose="02010600030101010101" pitchFamily="2" charset="-122"/>
                <a:sym typeface="+mn-ea"/>
              </a:rPr>
              <a:t>D</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．自然经济走向解体</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答案</a:t>
            </a: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C</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2889019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pic>
        <p:nvPicPr>
          <p:cNvPr id="2" name="图片 1"/>
          <p:cNvPicPr/>
          <p:nvPr/>
        </p:nvPicPr>
        <p:blipFill>
          <a:blip r:embed="rId3" cstate="print"/>
          <a:stretch>
            <a:fillRect/>
          </a:stretch>
        </p:blipFill>
        <p:spPr>
          <a:xfrm>
            <a:off x="3556000" y="3396297"/>
            <a:ext cx="19050" cy="19050"/>
          </a:xfrm>
          <a:prstGeom prst="rect">
            <a:avLst/>
          </a:prstGeom>
          <a:noFill/>
          <a:ln w="9525">
            <a:noFill/>
          </a:ln>
        </p:spPr>
      </p:pic>
      <p:pic>
        <p:nvPicPr>
          <p:cNvPr id="3" name="图片 2"/>
          <p:cNvPicPr/>
          <p:nvPr/>
        </p:nvPicPr>
        <p:blipFill>
          <a:blip r:embed="rId4" cstate="print"/>
          <a:stretch>
            <a:fillRect/>
          </a:stretch>
        </p:blipFill>
        <p:spPr>
          <a:xfrm>
            <a:off x="3562985" y="3531553"/>
            <a:ext cx="19050" cy="19050"/>
          </a:xfrm>
          <a:prstGeom prst="rect">
            <a:avLst/>
          </a:prstGeom>
          <a:noFill/>
          <a:ln w="9525">
            <a:noFill/>
          </a:ln>
        </p:spPr>
      </p:pic>
      <p:sp>
        <p:nvSpPr>
          <p:cNvPr id="102" name="文本框 101"/>
          <p:cNvSpPr txBox="1"/>
          <p:nvPr/>
        </p:nvSpPr>
        <p:spPr>
          <a:xfrm>
            <a:off x="1724025" y="1576706"/>
            <a:ext cx="8571230" cy="2553335"/>
          </a:xfrm>
          <a:prstGeom prst="rect">
            <a:avLst/>
          </a:prstGeom>
          <a:noFill/>
          <a:ln w="9525">
            <a:solidFill>
              <a:schemeClr val="accent1"/>
            </a:solidFill>
          </a:ln>
        </p:spPr>
        <p:txBody>
          <a:bodyPr wrap="square">
            <a:spAutoFit/>
          </a:bodyPr>
          <a:lstStyle/>
          <a:p>
            <a:r>
              <a:rPr lang="en-US" altLang="zh-CN" sz="1050">
                <a:ea typeface="宋体" panose="02010600030101010101" pitchFamily="2" charset="-122"/>
                <a:sym typeface="+mn-ea"/>
              </a:rPr>
              <a:t>        </a:t>
            </a:r>
            <a:r>
              <a:rPr lang="zh-CN" altLang="en-US" sz="1600">
                <a:latin typeface="楷体" panose="02010609060101010101" pitchFamily="49" charset="-122"/>
                <a:ea typeface="楷体" panose="02010609060101010101" pitchFamily="49" charset="-122"/>
                <a:cs typeface="楷体" panose="02010609060101010101" pitchFamily="49" charset="-122"/>
              </a:rPr>
              <a:t>第一次世界大战后，胜利的协约国集团为解决战争所造成的问题以及奠定战后的和平而召开巴黎和会。和会上签订了处置德国的</a:t>
            </a: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凡尔赛和约</a:t>
            </a: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，确立了一战后由美、英、法等主要战胜国主导的国际政治格局。</a:t>
            </a:r>
          </a:p>
          <a:p>
            <a:r>
              <a:rPr lang="zh-CN" altLang="en-US" sz="1600">
                <a:latin typeface="楷体" panose="02010609060101010101" pitchFamily="49" charset="-122"/>
                <a:ea typeface="楷体" panose="02010609060101010101" pitchFamily="49" charset="-122"/>
                <a:cs typeface="楷体" panose="02010609060101010101" pitchFamily="49" charset="-122"/>
              </a:rPr>
              <a:t>    </a:t>
            </a:r>
            <a:r>
              <a:rPr lang="en-US" altLang="zh-CN" sz="1600">
                <a:latin typeface="楷体" panose="02010609060101010101" pitchFamily="49" charset="-122"/>
                <a:ea typeface="楷体" panose="02010609060101010101" pitchFamily="49" charset="-122"/>
                <a:cs typeface="楷体" panose="02010609060101010101" pitchFamily="49" charset="-122"/>
              </a:rPr>
              <a:t>1919</a:t>
            </a:r>
            <a:r>
              <a:rPr lang="zh-CN" altLang="en-US" sz="1600">
                <a:latin typeface="楷体" panose="02010609060101010101" pitchFamily="49" charset="-122"/>
                <a:ea typeface="楷体" panose="02010609060101010101" pitchFamily="49" charset="-122"/>
                <a:cs typeface="楷体" panose="02010609060101010101" pitchFamily="49" charset="-122"/>
              </a:rPr>
              <a:t>年</a:t>
            </a:r>
            <a:r>
              <a:rPr lang="en-US" altLang="zh-CN" sz="1600">
                <a:latin typeface="楷体" panose="02010609060101010101" pitchFamily="49" charset="-122"/>
                <a:ea typeface="楷体" panose="02010609060101010101" pitchFamily="49" charset="-122"/>
                <a:cs typeface="楷体" panose="02010609060101010101" pitchFamily="49" charset="-122"/>
              </a:rPr>
              <a:t>1</a:t>
            </a:r>
            <a:r>
              <a:rPr lang="zh-CN" altLang="en-US" sz="1600">
                <a:latin typeface="楷体" panose="02010609060101010101" pitchFamily="49" charset="-122"/>
                <a:ea typeface="楷体" panose="02010609060101010101" pitchFamily="49" charset="-122"/>
                <a:cs typeface="楷体" panose="02010609060101010101" pitchFamily="49" charset="-122"/>
              </a:rPr>
              <a:t>月</a:t>
            </a:r>
            <a:r>
              <a:rPr lang="en-US" altLang="zh-CN" sz="1600">
                <a:latin typeface="楷体" panose="02010609060101010101" pitchFamily="49" charset="-122"/>
                <a:ea typeface="楷体" panose="02010609060101010101" pitchFamily="49" charset="-122"/>
                <a:cs typeface="楷体" panose="02010609060101010101" pitchFamily="49" charset="-122"/>
              </a:rPr>
              <a:t>18</a:t>
            </a:r>
            <a:r>
              <a:rPr lang="zh-CN" altLang="en-US" sz="1600">
                <a:latin typeface="楷体" panose="02010609060101010101" pitchFamily="49" charset="-122"/>
                <a:ea typeface="楷体" panose="02010609060101010101" pitchFamily="49" charset="-122"/>
                <a:cs typeface="楷体" panose="02010609060101010101" pitchFamily="49" charset="-122"/>
              </a:rPr>
              <a:t>日，北洋政府和广州军政府联合组成中国代表团，以战胜国身份参加和会，提出取消列强在华的各项特权，取消日本帝国主义与袁世凯订立的“二十一条”等不平等条约，归还大战期间日本从德国手中夺去的山东各项权利等要求，但在帝国主义列强操纵下，不但拒绝中国的要求，而且在对德合约上，明文规定把德国在山东的特权，全部转让给日本，从而激起了中国人民的强烈反对，五四运动爆发。</a:t>
            </a:r>
          </a:p>
          <a:p>
            <a:r>
              <a:rPr lang="zh-CN" altLang="en-US" sz="1600">
                <a:latin typeface="楷体" panose="02010609060101010101" pitchFamily="49" charset="-122"/>
                <a:ea typeface="楷体" panose="02010609060101010101" pitchFamily="49" charset="-122"/>
                <a:cs typeface="楷体" panose="02010609060101010101" pitchFamily="49" charset="-122"/>
              </a:rPr>
              <a:t>    </a:t>
            </a:r>
            <a:r>
              <a:rPr lang="en-US" altLang="zh-CN" sz="1600">
                <a:latin typeface="楷体" panose="02010609060101010101" pitchFamily="49" charset="-122"/>
                <a:ea typeface="楷体" panose="02010609060101010101" pitchFamily="49" charset="-122"/>
                <a:cs typeface="楷体" panose="02010609060101010101" pitchFamily="49" charset="-122"/>
              </a:rPr>
              <a:t>2019</a:t>
            </a:r>
            <a:r>
              <a:rPr lang="zh-CN" altLang="en-US" sz="1600">
                <a:latin typeface="楷体" panose="02010609060101010101" pitchFamily="49" charset="-122"/>
                <a:ea typeface="楷体" panose="02010609060101010101" pitchFamily="49" charset="-122"/>
                <a:cs typeface="楷体" panose="02010609060101010101" pitchFamily="49" charset="-122"/>
              </a:rPr>
              <a:t>年是巴黎和会召开和五四运动爆发</a:t>
            </a:r>
            <a:r>
              <a:rPr lang="en-US" altLang="zh-CN" sz="1600">
                <a:latin typeface="楷体" panose="02010609060101010101" pitchFamily="49" charset="-122"/>
                <a:ea typeface="楷体" panose="02010609060101010101" pitchFamily="49" charset="-122"/>
                <a:cs typeface="楷体" panose="02010609060101010101" pitchFamily="49" charset="-122"/>
              </a:rPr>
              <a:t>100</a:t>
            </a:r>
            <a:r>
              <a:rPr lang="zh-CN" altLang="en-US" sz="1600">
                <a:latin typeface="楷体" panose="02010609060101010101" pitchFamily="49" charset="-122"/>
                <a:ea typeface="楷体" panose="02010609060101010101" pitchFamily="49" charset="-122"/>
                <a:cs typeface="楷体" panose="02010609060101010101" pitchFamily="49" charset="-122"/>
              </a:rPr>
              <a:t>周年，这一内容将成为</a:t>
            </a:r>
            <a:r>
              <a:rPr lang="en-US" altLang="zh-CN" sz="1600">
                <a:latin typeface="楷体" panose="02010609060101010101" pitchFamily="49" charset="-122"/>
                <a:ea typeface="楷体" panose="02010609060101010101" pitchFamily="49" charset="-122"/>
                <a:cs typeface="楷体" panose="02010609060101010101" pitchFamily="49" charset="-122"/>
              </a:rPr>
              <a:t>2019</a:t>
            </a:r>
            <a:r>
              <a:rPr lang="zh-CN" altLang="en-US" sz="1600">
                <a:latin typeface="楷体" panose="02010609060101010101" pitchFamily="49" charset="-122"/>
                <a:ea typeface="楷体" panose="02010609060101010101" pitchFamily="49" charset="-122"/>
                <a:cs typeface="楷体" panose="02010609060101010101" pitchFamily="49" charset="-122"/>
              </a:rPr>
              <a:t>年高考的命题热点，学生在复习备考时应注意。</a:t>
            </a:r>
          </a:p>
        </p:txBody>
      </p:sp>
      <p:sp>
        <p:nvSpPr>
          <p:cNvPr id="4" name="Rectangle 3"/>
          <p:cNvSpPr txBox="1">
            <a:spLocks noChangeArrowheads="1"/>
          </p:cNvSpPr>
          <p:nvPr/>
        </p:nvSpPr>
        <p:spPr bwMode="auto">
          <a:xfrm>
            <a:off x="1692911" y="1016001"/>
            <a:ext cx="8602345" cy="431165"/>
          </a:xfrm>
          <a:prstGeom prst="rect">
            <a:avLst/>
          </a:prstGeom>
          <a:noFill/>
          <a:ln w="9525">
            <a:solidFill>
              <a:schemeClr val="accent1"/>
            </a:solid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itchFamily="2"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itchFamily="2"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itchFamily="2"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itchFamily="2"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itchFamily="2"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en-US" altLang="zh-CN"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2</a:t>
            </a:r>
            <a:r>
              <a:rPr lang="zh-CN" altLang="en-US"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a:t>
            </a:r>
            <a:r>
              <a:rPr sz="2800" b="1">
                <a:solidFill>
                  <a:srgbClr val="112EC1"/>
                </a:solidFill>
                <a:latin typeface="未署名情书" panose="02010600010101010101" charset="-122"/>
                <a:ea typeface="未署名情书" panose="02010600010101010101" charset="-122"/>
                <a:cs typeface="未署名情书" panose="02010600010101010101" charset="-122"/>
                <a:sym typeface="+mn-ea"/>
              </a:rPr>
              <a:t>巴黎和会召开和五四运动爆发100周年</a:t>
            </a:r>
          </a:p>
        </p:txBody>
      </p:sp>
      <p:pic>
        <p:nvPicPr>
          <p:cNvPr id="5" name="图片 9" descr="学科网(www.zxxk.com)--教育资源门户，提供试卷、教案、课件、论文、素材及各类教学资源下载，还有大量而丰富的教学相关资讯！"/>
          <p:cNvPicPr>
            <a:picLocks noChangeAspect="1"/>
          </p:cNvPicPr>
          <p:nvPr/>
        </p:nvPicPr>
        <p:blipFill>
          <a:blip r:embed="rId5" cstate="print"/>
          <a:stretch>
            <a:fillRect/>
          </a:stretch>
        </p:blipFill>
        <p:spPr>
          <a:xfrm>
            <a:off x="1810069" y="4313555"/>
            <a:ext cx="1745615" cy="685800"/>
          </a:xfrm>
          <a:prstGeom prst="rect">
            <a:avLst/>
          </a:prstGeom>
          <a:noFill/>
          <a:ln w="9525">
            <a:noFill/>
          </a:ln>
        </p:spPr>
      </p:pic>
      <p:sp>
        <p:nvSpPr>
          <p:cNvPr id="6" name="文本框 5"/>
          <p:cNvSpPr txBox="1"/>
          <p:nvPr/>
        </p:nvSpPr>
        <p:spPr>
          <a:xfrm>
            <a:off x="3650616" y="4212591"/>
            <a:ext cx="6786245" cy="2553335"/>
          </a:xfrm>
          <a:prstGeom prst="rect">
            <a:avLst/>
          </a:prstGeom>
          <a:noFill/>
          <a:ln w="9525">
            <a:solidFill>
              <a:schemeClr val="accent1"/>
            </a:solidFill>
          </a:ln>
        </p:spPr>
        <p:txBody>
          <a:bodyPr wrap="square">
            <a:spAutoFit/>
          </a:bodyPr>
          <a:lstStyle/>
          <a:p>
            <a:r>
              <a:rPr lang="en-US" sz="1050" b="1">
                <a:solidFill>
                  <a:srgbClr val="112EC1"/>
                </a:solidFill>
                <a:latin typeface="宋体" panose="02010600030101010101" pitchFamily="2" charset="-122"/>
              </a:rPr>
              <a:t> </a:t>
            </a:r>
            <a:r>
              <a:rPr lang="zh-CN" altLang="en-US" sz="1600" b="1">
                <a:solidFill>
                  <a:srgbClr val="112EC1"/>
                </a:solidFill>
                <a:latin typeface="宋体" panose="02010600030101010101" pitchFamily="2" charset="-122"/>
                <a:ea typeface="宋体" panose="02010600030101010101" pitchFamily="2" charset="-122"/>
                <a:cs typeface="宋体" panose="02010600030101010101" pitchFamily="2" charset="-122"/>
              </a:rPr>
              <a:t>例如：</a:t>
            </a:r>
            <a:r>
              <a:rPr sz="1600">
                <a:latin typeface="宋体" panose="02010600030101010101" pitchFamily="2" charset="-122"/>
                <a:ea typeface="宋体" panose="02010600030101010101" pitchFamily="2" charset="-122"/>
                <a:cs typeface="宋体" panose="02010600030101010101" pitchFamily="2" charset="-122"/>
              </a:rPr>
              <a:t>“五四运动是一个复杂现象，它包括新思潮、文学革命、学生运动、工商界的罢市罢工、抵制日货运动……这一连串的活动都是由以下两个因素激发出来的：一方面是‘二十一条’要求和山东决议所燃起的爱国热情；另一方面是知识分子提倡西洋文明，并希望能依科学和民主观点来对中国传统重新估价，以建立一个新中国。”材料认为</a:t>
            </a:r>
          </a:p>
          <a:p>
            <a:r>
              <a:rPr sz="1600">
                <a:latin typeface="宋体" panose="02010600030101010101" pitchFamily="2" charset="-122"/>
                <a:ea typeface="宋体" panose="02010600030101010101" pitchFamily="2" charset="-122"/>
                <a:cs typeface="宋体" panose="02010600030101010101" pitchFamily="2" charset="-122"/>
              </a:rPr>
              <a:t>A．多种因素造成了五四运动内涵的丰富性</a:t>
            </a:r>
          </a:p>
          <a:p>
            <a:r>
              <a:rPr sz="1600">
                <a:latin typeface="宋体" panose="02010600030101010101" pitchFamily="2" charset="-122"/>
                <a:ea typeface="宋体" panose="02010600030101010101" pitchFamily="2" charset="-122"/>
                <a:cs typeface="宋体" panose="02010600030101010101" pitchFamily="2" charset="-122"/>
              </a:rPr>
              <a:t>B．五四运动具有彻底不妥协的特点</a:t>
            </a:r>
          </a:p>
          <a:p>
            <a:r>
              <a:rPr sz="1600">
                <a:latin typeface="宋体" panose="02010600030101010101" pitchFamily="2" charset="-122"/>
                <a:ea typeface="宋体" panose="02010600030101010101" pitchFamily="2" charset="-122"/>
                <a:cs typeface="宋体" panose="02010600030101010101" pitchFamily="2" charset="-122"/>
              </a:rPr>
              <a:t>C．五四运动标志着新民主主义革命的兴起</a:t>
            </a:r>
          </a:p>
          <a:p>
            <a:r>
              <a:rPr sz="1600">
                <a:latin typeface="宋体" panose="02010600030101010101" pitchFamily="2" charset="-122"/>
                <a:ea typeface="宋体" panose="02010600030101010101" pitchFamily="2" charset="-122"/>
                <a:cs typeface="宋体" panose="02010600030101010101" pitchFamily="2" charset="-122"/>
              </a:rPr>
              <a:t>D．五四运动是一场单纯的政治运动</a:t>
            </a:r>
          </a:p>
          <a:p>
            <a:r>
              <a:rPr sz="1600" b="1">
                <a:solidFill>
                  <a:srgbClr val="008000"/>
                </a:solidFill>
                <a:latin typeface="宋体" panose="02010600030101010101" pitchFamily="2" charset="-122"/>
                <a:ea typeface="宋体" panose="02010600030101010101" pitchFamily="2" charset="-122"/>
                <a:cs typeface="宋体" panose="02010600030101010101" pitchFamily="2" charset="-122"/>
              </a:rPr>
              <a:t>【答案】A</a:t>
            </a:r>
          </a:p>
        </p:txBody>
      </p:sp>
    </p:spTree>
    <p:extLst>
      <p:ext uri="{BB962C8B-B14F-4D97-AF65-F5344CB8AC3E}">
        <p14:creationId xmlns:p14="http://schemas.microsoft.com/office/powerpoint/2010/main" val="8901213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pic>
        <p:nvPicPr>
          <p:cNvPr id="2" name="图片 1"/>
          <p:cNvPicPr/>
          <p:nvPr/>
        </p:nvPicPr>
        <p:blipFill>
          <a:blip r:embed="rId3" cstate="print"/>
          <a:stretch>
            <a:fillRect/>
          </a:stretch>
        </p:blipFill>
        <p:spPr>
          <a:xfrm>
            <a:off x="3556000" y="3396297"/>
            <a:ext cx="19050" cy="19050"/>
          </a:xfrm>
          <a:prstGeom prst="rect">
            <a:avLst/>
          </a:prstGeom>
          <a:noFill/>
          <a:ln w="9525">
            <a:noFill/>
          </a:ln>
        </p:spPr>
      </p:pic>
      <p:pic>
        <p:nvPicPr>
          <p:cNvPr id="3" name="图片 2"/>
          <p:cNvPicPr/>
          <p:nvPr/>
        </p:nvPicPr>
        <p:blipFill>
          <a:blip r:embed="rId4" cstate="print"/>
          <a:stretch>
            <a:fillRect/>
          </a:stretch>
        </p:blipFill>
        <p:spPr>
          <a:xfrm>
            <a:off x="3562985" y="3531553"/>
            <a:ext cx="19050" cy="19050"/>
          </a:xfrm>
          <a:prstGeom prst="rect">
            <a:avLst/>
          </a:prstGeom>
          <a:noFill/>
          <a:ln w="9525">
            <a:noFill/>
          </a:ln>
        </p:spPr>
      </p:pic>
      <p:sp>
        <p:nvSpPr>
          <p:cNvPr id="102" name="文本框 101"/>
          <p:cNvSpPr txBox="1"/>
          <p:nvPr/>
        </p:nvSpPr>
        <p:spPr>
          <a:xfrm>
            <a:off x="1724025" y="1576705"/>
            <a:ext cx="8571230" cy="1938020"/>
          </a:xfrm>
          <a:prstGeom prst="rect">
            <a:avLst/>
          </a:prstGeom>
          <a:noFill/>
          <a:ln w="9525">
            <a:solidFill>
              <a:schemeClr val="accent1"/>
            </a:solidFill>
          </a:ln>
        </p:spPr>
        <p:txBody>
          <a:bodyPr wrap="square">
            <a:spAutoFit/>
          </a:bodyPr>
          <a:lstStyle/>
          <a:p>
            <a:r>
              <a:rPr lang="en-US" altLang="zh-CN" sz="1050">
                <a:ea typeface="宋体" panose="02010600030101010101" pitchFamily="2" charset="-122"/>
                <a:sym typeface="+mn-ea"/>
              </a:rPr>
              <a:t>       </a:t>
            </a:r>
            <a:r>
              <a:rPr lang="en-US" altLang="zh-CN" sz="1400">
                <a:ea typeface="宋体" panose="02010600030101010101" pitchFamily="2" charset="-122"/>
                <a:sym typeface="+mn-ea"/>
              </a:rPr>
              <a:t> </a:t>
            </a:r>
            <a:r>
              <a:rPr lang="en-US" altLang="zh-CN" sz="2000">
                <a:latin typeface="楷体" panose="02010609060101010101" pitchFamily="49" charset="-122"/>
                <a:ea typeface="楷体" panose="02010609060101010101" pitchFamily="49" charset="-122"/>
                <a:cs typeface="楷体" panose="02010609060101010101" pitchFamily="49" charset="-122"/>
              </a:rPr>
              <a:t>1949</a:t>
            </a:r>
            <a:r>
              <a:rPr lang="zh-CN" altLang="en-US" sz="2000">
                <a:latin typeface="楷体" panose="02010609060101010101" pitchFamily="49" charset="-122"/>
                <a:ea typeface="楷体" panose="02010609060101010101" pitchFamily="49" charset="-122"/>
                <a:cs typeface="楷体" panose="02010609060101010101" pitchFamily="49" charset="-122"/>
              </a:rPr>
              <a:t>年</a:t>
            </a:r>
            <a:r>
              <a:rPr lang="en-US" altLang="zh-CN" sz="2000">
                <a:latin typeface="楷体" panose="02010609060101010101" pitchFamily="49" charset="-122"/>
                <a:ea typeface="楷体" panose="02010609060101010101" pitchFamily="49" charset="-122"/>
                <a:cs typeface="楷体" panose="02010609060101010101" pitchFamily="49" charset="-122"/>
              </a:rPr>
              <a:t>10</a:t>
            </a:r>
            <a:r>
              <a:rPr lang="zh-CN" altLang="en-US" sz="2000">
                <a:latin typeface="楷体" panose="02010609060101010101" pitchFamily="49" charset="-122"/>
                <a:ea typeface="楷体" panose="02010609060101010101" pitchFamily="49" charset="-122"/>
                <a:cs typeface="楷体" panose="02010609060101010101" pitchFamily="49" charset="-122"/>
              </a:rPr>
              <a:t>月</a:t>
            </a:r>
            <a:r>
              <a:rPr lang="en-US" altLang="zh-CN" sz="2000">
                <a:latin typeface="楷体" panose="02010609060101010101" pitchFamily="49" charset="-122"/>
                <a:ea typeface="楷体" panose="02010609060101010101" pitchFamily="49" charset="-122"/>
                <a:cs typeface="楷体" panose="02010609060101010101" pitchFamily="49" charset="-122"/>
              </a:rPr>
              <a:t>1</a:t>
            </a:r>
            <a:r>
              <a:rPr lang="zh-CN" altLang="en-US" sz="2000">
                <a:latin typeface="楷体" panose="02010609060101010101" pitchFamily="49" charset="-122"/>
                <a:ea typeface="楷体" panose="02010609060101010101" pitchFamily="49" charset="-122"/>
                <a:cs typeface="楷体" panose="02010609060101010101" pitchFamily="49" charset="-122"/>
              </a:rPr>
              <a:t>日，中华人民共和国开国大典在北京天安门城楼举行，毛泽东主席向全世界庄严宣告：</a:t>
            </a:r>
            <a:r>
              <a:rPr lang="en-US" altLang="zh-CN" sz="2000">
                <a:latin typeface="楷体" panose="02010609060101010101" pitchFamily="49" charset="-122"/>
                <a:ea typeface="楷体" panose="02010609060101010101" pitchFamily="49" charset="-122"/>
                <a:cs typeface="楷体" panose="02010609060101010101" pitchFamily="49" charset="-122"/>
              </a:rPr>
              <a:t>"</a:t>
            </a:r>
            <a:r>
              <a:rPr lang="zh-CN" altLang="en-US" sz="2000">
                <a:latin typeface="楷体" panose="02010609060101010101" pitchFamily="49" charset="-122"/>
                <a:ea typeface="楷体" panose="02010609060101010101" pitchFamily="49" charset="-122"/>
                <a:cs typeface="楷体" panose="02010609060101010101" pitchFamily="49" charset="-122"/>
              </a:rPr>
              <a:t>中华人民共和国中央人民政府今天成立了！”</a:t>
            </a:r>
            <a:r>
              <a:rPr lang="en-US" altLang="zh-CN" sz="2000">
                <a:latin typeface="楷体" panose="02010609060101010101" pitchFamily="49" charset="-122"/>
                <a:ea typeface="楷体" panose="02010609060101010101" pitchFamily="49" charset="-122"/>
                <a:cs typeface="楷体" panose="02010609060101010101" pitchFamily="49" charset="-122"/>
              </a:rPr>
              <a:t>2019</a:t>
            </a:r>
            <a:r>
              <a:rPr lang="zh-CN" altLang="en-US" sz="2000">
                <a:latin typeface="楷体" panose="02010609060101010101" pitchFamily="49" charset="-122"/>
                <a:ea typeface="楷体" panose="02010609060101010101" pitchFamily="49" charset="-122"/>
                <a:cs typeface="楷体" panose="02010609060101010101" pitchFamily="49" charset="-122"/>
              </a:rPr>
              <a:t>年是中华人民共和国成立</a:t>
            </a:r>
            <a:r>
              <a:rPr lang="en-US" altLang="zh-CN" sz="2000">
                <a:latin typeface="楷体" panose="02010609060101010101" pitchFamily="49" charset="-122"/>
                <a:ea typeface="楷体" panose="02010609060101010101" pitchFamily="49" charset="-122"/>
                <a:cs typeface="楷体" panose="02010609060101010101" pitchFamily="49" charset="-122"/>
              </a:rPr>
              <a:t>70</a:t>
            </a:r>
            <a:r>
              <a:rPr lang="zh-CN" altLang="en-US" sz="2000">
                <a:latin typeface="楷体" panose="02010609060101010101" pitchFamily="49" charset="-122"/>
                <a:ea typeface="楷体" panose="02010609060101010101" pitchFamily="49" charset="-122"/>
                <a:cs typeface="楷体" panose="02010609060101010101" pitchFamily="49" charset="-122"/>
              </a:rPr>
              <a:t>周年，</a:t>
            </a:r>
            <a:r>
              <a:rPr lang="en-US" altLang="zh-CN" sz="2000">
                <a:latin typeface="楷体" panose="02010609060101010101" pitchFamily="49" charset="-122"/>
                <a:ea typeface="楷体" panose="02010609060101010101" pitchFamily="49" charset="-122"/>
                <a:cs typeface="楷体" panose="02010609060101010101" pitchFamily="49" charset="-122"/>
              </a:rPr>
              <a:t>70</a:t>
            </a:r>
            <a:r>
              <a:rPr lang="zh-CN" altLang="en-US" sz="2000">
                <a:latin typeface="楷体" panose="02010609060101010101" pitchFamily="49" charset="-122"/>
                <a:ea typeface="楷体" panose="02010609060101010101" pitchFamily="49" charset="-122"/>
                <a:cs typeface="楷体" panose="02010609060101010101" pitchFamily="49" charset="-122"/>
              </a:rPr>
              <a:t>年来，在中国共产党的领导下，中国在政治、经济、科技等方面均取得了举世瞩目的成就。  </a:t>
            </a:r>
          </a:p>
          <a:p>
            <a:r>
              <a:rPr lang="zh-CN" altLang="en-US" sz="2000">
                <a:latin typeface="楷体" panose="02010609060101010101" pitchFamily="49" charset="-122"/>
                <a:ea typeface="楷体" panose="02010609060101010101" pitchFamily="49" charset="-122"/>
                <a:cs typeface="楷体" panose="02010609060101010101" pitchFamily="49" charset="-122"/>
              </a:rPr>
              <a:t>   </a:t>
            </a:r>
            <a:r>
              <a:rPr lang="en-US" altLang="zh-CN" sz="2000">
                <a:latin typeface="楷体" panose="02010609060101010101" pitchFamily="49" charset="-122"/>
                <a:ea typeface="楷体" panose="02010609060101010101" pitchFamily="49" charset="-122"/>
                <a:cs typeface="楷体" panose="02010609060101010101" pitchFamily="49" charset="-122"/>
              </a:rPr>
              <a:t>2019</a:t>
            </a:r>
            <a:r>
              <a:rPr lang="zh-CN" altLang="en-US" sz="2000">
                <a:latin typeface="楷体" panose="02010609060101010101" pitchFamily="49" charset="-122"/>
                <a:ea typeface="楷体" panose="02010609060101010101" pitchFamily="49" charset="-122"/>
                <a:cs typeface="楷体" panose="02010609060101010101" pitchFamily="49" charset="-122"/>
              </a:rPr>
              <a:t>年高考很可能在这方面出题，考查中华人民共和国成立以来的政治、经济、科技和文化等方面的内容，学生在复习时应重点关注。</a:t>
            </a:r>
          </a:p>
        </p:txBody>
      </p:sp>
      <p:sp>
        <p:nvSpPr>
          <p:cNvPr id="4" name="Rectangle 3"/>
          <p:cNvSpPr txBox="1">
            <a:spLocks noChangeArrowheads="1"/>
          </p:cNvSpPr>
          <p:nvPr/>
        </p:nvSpPr>
        <p:spPr bwMode="auto">
          <a:xfrm>
            <a:off x="1692911" y="1016001"/>
            <a:ext cx="8602345" cy="431165"/>
          </a:xfrm>
          <a:prstGeom prst="rect">
            <a:avLst/>
          </a:prstGeom>
          <a:noFill/>
          <a:ln w="9525">
            <a:solidFill>
              <a:schemeClr val="accent1"/>
            </a:solid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itchFamily="2"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itchFamily="2"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itchFamily="2"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itchFamily="2"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itchFamily="2"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en-US" altLang="zh-CN"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3</a:t>
            </a:r>
            <a:r>
              <a:rPr lang="zh-CN" altLang="en-US"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a:t>
            </a:r>
            <a:r>
              <a:rPr sz="2800" b="1">
                <a:solidFill>
                  <a:srgbClr val="112EC1"/>
                </a:solidFill>
                <a:latin typeface="未署名情书" panose="02010600010101010101" charset="-122"/>
                <a:ea typeface="未署名情书" panose="02010600010101010101" charset="-122"/>
                <a:cs typeface="未署名情书" panose="02010600010101010101" charset="-122"/>
                <a:sym typeface="+mn-ea"/>
              </a:rPr>
              <a:t>中华人民共和国成立70周年</a:t>
            </a:r>
          </a:p>
        </p:txBody>
      </p:sp>
      <p:pic>
        <p:nvPicPr>
          <p:cNvPr id="5" name="图片 9" descr="学科网(www.zxxk.com)--教育资源门户，提供试卷、教案、课件、论文、素材及各类教学资源下载，还有大量而丰富的教学相关资讯！"/>
          <p:cNvPicPr>
            <a:picLocks noChangeAspect="1"/>
          </p:cNvPicPr>
          <p:nvPr/>
        </p:nvPicPr>
        <p:blipFill>
          <a:blip r:embed="rId5" cstate="print"/>
          <a:stretch>
            <a:fillRect/>
          </a:stretch>
        </p:blipFill>
        <p:spPr>
          <a:xfrm>
            <a:off x="1810069" y="4313555"/>
            <a:ext cx="1745615" cy="685800"/>
          </a:xfrm>
          <a:prstGeom prst="rect">
            <a:avLst/>
          </a:prstGeom>
          <a:noFill/>
          <a:ln w="9525">
            <a:noFill/>
          </a:ln>
        </p:spPr>
      </p:pic>
      <p:sp>
        <p:nvSpPr>
          <p:cNvPr id="6" name="文本框 5"/>
          <p:cNvSpPr txBox="1"/>
          <p:nvPr/>
        </p:nvSpPr>
        <p:spPr>
          <a:xfrm>
            <a:off x="3562986" y="3870325"/>
            <a:ext cx="6786245" cy="2061210"/>
          </a:xfrm>
          <a:prstGeom prst="rect">
            <a:avLst/>
          </a:prstGeom>
          <a:noFill/>
          <a:ln w="9525">
            <a:solidFill>
              <a:schemeClr val="accent1"/>
            </a:solidFill>
          </a:ln>
        </p:spPr>
        <p:txBody>
          <a:bodyPr wrap="square">
            <a:spAutoFit/>
          </a:bodyPr>
          <a:lstStyle/>
          <a:p>
            <a:r>
              <a:rPr lang="en-US" sz="1050" b="1">
                <a:solidFill>
                  <a:srgbClr val="112EC1"/>
                </a:solidFill>
                <a:latin typeface="宋体" panose="02010600030101010101" pitchFamily="2" charset="-122"/>
              </a:rPr>
              <a:t> </a:t>
            </a:r>
            <a:r>
              <a:rPr lang="zh-CN" altLang="en-US" sz="1600" b="1">
                <a:solidFill>
                  <a:srgbClr val="112EC1"/>
                </a:solidFill>
                <a:latin typeface="宋体" panose="02010600030101010101" pitchFamily="2" charset="-122"/>
                <a:ea typeface="宋体" panose="02010600030101010101" pitchFamily="2" charset="-122"/>
                <a:cs typeface="宋体" panose="02010600030101010101" pitchFamily="2" charset="-122"/>
              </a:rPr>
              <a:t>例如：</a:t>
            </a:r>
            <a:r>
              <a:rPr sz="1600">
                <a:latin typeface="宋体" panose="02010600030101010101" pitchFamily="2" charset="-122"/>
                <a:ea typeface="宋体" panose="02010600030101010101" pitchFamily="2" charset="-122"/>
                <a:cs typeface="宋体" panose="02010600030101010101" pitchFamily="2" charset="-122"/>
              </a:rPr>
              <a:t>1948年5月，中国民主同盟临时总部响应中国共产党“迅速召开政治协商会议，讨论并实现召集人民代表大会，成立民主联合政府”的号召，认为政治协商和联合政府的政治主张“是一切民主党派和民主团体乃至全国人民的共同要求”，也是民盟“一贯的奋斗方针”，并明确提出新政协应由“中央来召集”。这说明</a:t>
            </a:r>
          </a:p>
          <a:p>
            <a:r>
              <a:rPr sz="1600">
                <a:latin typeface="宋体" panose="02010600030101010101" pitchFamily="2" charset="-122"/>
                <a:ea typeface="宋体" panose="02010600030101010101" pitchFamily="2" charset="-122"/>
                <a:cs typeface="宋体" panose="02010600030101010101" pitchFamily="2" charset="-122"/>
              </a:rPr>
              <a:t>A．民盟由参政党转变为执政党   B．新中国成立的民意基础扩大</a:t>
            </a:r>
          </a:p>
          <a:p>
            <a:r>
              <a:rPr sz="1600">
                <a:latin typeface="宋体" panose="02010600030101010101" pitchFamily="2" charset="-122"/>
                <a:ea typeface="宋体" panose="02010600030101010101" pitchFamily="2" charset="-122"/>
                <a:cs typeface="宋体" panose="02010600030101010101" pitchFamily="2" charset="-122"/>
              </a:rPr>
              <a:t>C．多党合作政治协商制度确立   D．中国共产党核心领导地位确立</a:t>
            </a:r>
          </a:p>
          <a:p>
            <a:r>
              <a:rPr sz="1600" b="1">
                <a:solidFill>
                  <a:srgbClr val="008000"/>
                </a:solidFill>
                <a:latin typeface="宋体" panose="02010600030101010101" pitchFamily="2" charset="-122"/>
                <a:ea typeface="宋体" panose="02010600030101010101" pitchFamily="2" charset="-122"/>
                <a:cs typeface="宋体" panose="02010600030101010101" pitchFamily="2" charset="-122"/>
              </a:rPr>
              <a:t>【答案】B</a:t>
            </a:r>
          </a:p>
        </p:txBody>
      </p:sp>
    </p:spTree>
    <p:extLst>
      <p:ext uri="{BB962C8B-B14F-4D97-AF65-F5344CB8AC3E}">
        <p14:creationId xmlns:p14="http://schemas.microsoft.com/office/powerpoint/2010/main" val="3000852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pic>
        <p:nvPicPr>
          <p:cNvPr id="2" name="图片 1"/>
          <p:cNvPicPr/>
          <p:nvPr/>
        </p:nvPicPr>
        <p:blipFill>
          <a:blip r:embed="rId3" cstate="print"/>
          <a:stretch>
            <a:fillRect/>
          </a:stretch>
        </p:blipFill>
        <p:spPr>
          <a:xfrm>
            <a:off x="3556000" y="3396297"/>
            <a:ext cx="19050" cy="19050"/>
          </a:xfrm>
          <a:prstGeom prst="rect">
            <a:avLst/>
          </a:prstGeom>
          <a:noFill/>
          <a:ln w="9525">
            <a:noFill/>
          </a:ln>
        </p:spPr>
      </p:pic>
      <p:pic>
        <p:nvPicPr>
          <p:cNvPr id="3" name="图片 2"/>
          <p:cNvPicPr/>
          <p:nvPr/>
        </p:nvPicPr>
        <p:blipFill>
          <a:blip r:embed="rId4" cstate="print"/>
          <a:stretch>
            <a:fillRect/>
          </a:stretch>
        </p:blipFill>
        <p:spPr>
          <a:xfrm>
            <a:off x="3562985" y="3531553"/>
            <a:ext cx="19050" cy="19050"/>
          </a:xfrm>
          <a:prstGeom prst="rect">
            <a:avLst/>
          </a:prstGeom>
          <a:noFill/>
          <a:ln w="9525">
            <a:noFill/>
          </a:ln>
        </p:spPr>
      </p:pic>
      <p:sp>
        <p:nvSpPr>
          <p:cNvPr id="102" name="文本框 101"/>
          <p:cNvSpPr txBox="1"/>
          <p:nvPr/>
        </p:nvSpPr>
        <p:spPr>
          <a:xfrm>
            <a:off x="1724025" y="1536065"/>
            <a:ext cx="8571230" cy="2245360"/>
          </a:xfrm>
          <a:prstGeom prst="rect">
            <a:avLst/>
          </a:prstGeom>
          <a:noFill/>
          <a:ln w="9525">
            <a:solidFill>
              <a:schemeClr val="accent1"/>
            </a:solidFill>
          </a:ln>
        </p:spPr>
        <p:txBody>
          <a:bodyPr wrap="square">
            <a:spAutoFit/>
          </a:bodyPr>
          <a:lstStyle/>
          <a:p>
            <a:r>
              <a:rPr lang="en-US" altLang="zh-CN" sz="1050">
                <a:ea typeface="宋体" panose="02010600030101010101" pitchFamily="2" charset="-122"/>
                <a:sym typeface="+mn-ea"/>
              </a:rPr>
              <a:t>       </a:t>
            </a:r>
            <a:r>
              <a:rPr lang="en-US" altLang="zh-CN" sz="1400">
                <a:ea typeface="宋体" panose="02010600030101010101" pitchFamily="2" charset="-122"/>
                <a:sym typeface="+mn-ea"/>
              </a:rPr>
              <a:t> </a:t>
            </a:r>
            <a:r>
              <a:rPr lang="zh-CN" altLang="en-US" sz="2000">
                <a:latin typeface="楷体" panose="02010609060101010101" pitchFamily="49" charset="-122"/>
                <a:ea typeface="楷体" panose="02010609060101010101" pitchFamily="49" charset="-122"/>
                <a:cs typeface="楷体" panose="02010609060101010101" pitchFamily="49" charset="-122"/>
              </a:rPr>
              <a:t>中美建交是中华人民共和国与西方关系突破的标志性大事。</a:t>
            </a:r>
            <a:r>
              <a:rPr lang="en-US" altLang="zh-CN" sz="2000">
                <a:latin typeface="楷体" panose="02010609060101010101" pitchFamily="49" charset="-122"/>
                <a:ea typeface="楷体" panose="02010609060101010101" pitchFamily="49" charset="-122"/>
                <a:cs typeface="楷体" panose="02010609060101010101" pitchFamily="49" charset="-122"/>
              </a:rPr>
              <a:t>40</a:t>
            </a:r>
            <a:r>
              <a:rPr lang="zh-CN" altLang="en-US" sz="2000">
                <a:latin typeface="楷体" panose="02010609060101010101" pitchFamily="49" charset="-122"/>
                <a:ea typeface="楷体" panose="02010609060101010101" pitchFamily="49" charset="-122"/>
                <a:cs typeface="楷体" panose="02010609060101010101" pitchFamily="49" charset="-122"/>
              </a:rPr>
              <a:t>年来，在两国几代领导人和各界有识之士的共同努力下，中美关系取得了历史性发展，双方在广泛领域的交流合作卓有成效，两国人民的了解和友谊与日俱增，中美关系的战略意义和全球影响更加突出。</a:t>
            </a:r>
          </a:p>
          <a:p>
            <a:r>
              <a:rPr lang="zh-CN" altLang="en-US" sz="2000">
                <a:latin typeface="楷体" panose="02010609060101010101" pitchFamily="49" charset="-122"/>
                <a:ea typeface="楷体" panose="02010609060101010101" pitchFamily="49" charset="-122"/>
                <a:cs typeface="楷体" panose="02010609060101010101" pitchFamily="49" charset="-122"/>
              </a:rPr>
              <a:t>   近来，中美贸易摩擦不断升级，成为全世界关注的热点，且</a:t>
            </a:r>
            <a:r>
              <a:rPr lang="en-US" altLang="zh-CN" sz="2000">
                <a:latin typeface="楷体" panose="02010609060101010101" pitchFamily="49" charset="-122"/>
                <a:ea typeface="楷体" panose="02010609060101010101" pitchFamily="49" charset="-122"/>
                <a:cs typeface="楷体" panose="02010609060101010101" pitchFamily="49" charset="-122"/>
              </a:rPr>
              <a:t>2019</a:t>
            </a:r>
            <a:r>
              <a:rPr lang="zh-CN" altLang="en-US" sz="2000">
                <a:latin typeface="楷体" panose="02010609060101010101" pitchFamily="49" charset="-122"/>
                <a:ea typeface="楷体" panose="02010609060101010101" pitchFamily="49" charset="-122"/>
                <a:cs typeface="楷体" panose="02010609060101010101" pitchFamily="49" charset="-122"/>
              </a:rPr>
              <a:t>年是中美建交</a:t>
            </a:r>
            <a:r>
              <a:rPr lang="en-US" altLang="zh-CN" sz="2000">
                <a:latin typeface="楷体" panose="02010609060101010101" pitchFamily="49" charset="-122"/>
                <a:ea typeface="楷体" panose="02010609060101010101" pitchFamily="49" charset="-122"/>
                <a:cs typeface="楷体" panose="02010609060101010101" pitchFamily="49" charset="-122"/>
              </a:rPr>
              <a:t>40</a:t>
            </a:r>
            <a:r>
              <a:rPr lang="zh-CN" altLang="en-US" sz="2000">
                <a:latin typeface="楷体" panose="02010609060101010101" pitchFamily="49" charset="-122"/>
                <a:ea typeface="楷体" panose="02010609060101010101" pitchFamily="49" charset="-122"/>
                <a:cs typeface="楷体" panose="02010609060101010101" pitchFamily="49" charset="-122"/>
              </a:rPr>
              <a:t>周年，所以，关于中美关系的知识将会是</a:t>
            </a:r>
            <a:r>
              <a:rPr lang="en-US" altLang="zh-CN" sz="2000">
                <a:latin typeface="楷体" panose="02010609060101010101" pitchFamily="49" charset="-122"/>
                <a:ea typeface="楷体" panose="02010609060101010101" pitchFamily="49" charset="-122"/>
                <a:cs typeface="楷体" panose="02010609060101010101" pitchFamily="49" charset="-122"/>
              </a:rPr>
              <a:t>2019</a:t>
            </a:r>
            <a:r>
              <a:rPr lang="zh-CN" altLang="en-US" sz="2000">
                <a:latin typeface="楷体" panose="02010609060101010101" pitchFamily="49" charset="-122"/>
                <a:ea typeface="楷体" panose="02010609060101010101" pitchFamily="49" charset="-122"/>
                <a:cs typeface="楷体" panose="02010609060101010101" pitchFamily="49" charset="-122"/>
              </a:rPr>
              <a:t>年高考的命题热点，学生在复习备考时应特别注意。</a:t>
            </a:r>
          </a:p>
        </p:txBody>
      </p:sp>
      <p:sp>
        <p:nvSpPr>
          <p:cNvPr id="4" name="Rectangle 3"/>
          <p:cNvSpPr txBox="1">
            <a:spLocks noChangeArrowheads="1"/>
          </p:cNvSpPr>
          <p:nvPr/>
        </p:nvSpPr>
        <p:spPr bwMode="auto">
          <a:xfrm>
            <a:off x="1692911" y="1016001"/>
            <a:ext cx="8602345" cy="431165"/>
          </a:xfrm>
          <a:prstGeom prst="rect">
            <a:avLst/>
          </a:prstGeom>
          <a:noFill/>
          <a:ln w="9525">
            <a:solidFill>
              <a:schemeClr val="accent1"/>
            </a:solid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itchFamily="2"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itchFamily="2"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itchFamily="2"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itchFamily="2"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itchFamily="2"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en-US" altLang="zh-CN"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4</a:t>
            </a:r>
            <a:r>
              <a:rPr lang="zh-CN" altLang="en-US"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a:t>
            </a:r>
            <a:r>
              <a:rPr sz="2800" b="1">
                <a:solidFill>
                  <a:srgbClr val="112EC1"/>
                </a:solidFill>
                <a:latin typeface="未署名情书" panose="02010600010101010101" charset="-122"/>
                <a:ea typeface="未署名情书" panose="02010600010101010101" charset="-122"/>
                <a:cs typeface="未署名情书" panose="02010600010101010101" charset="-122"/>
                <a:sym typeface="+mn-ea"/>
              </a:rPr>
              <a:t>中美建交40周年</a:t>
            </a:r>
          </a:p>
        </p:txBody>
      </p:sp>
      <p:pic>
        <p:nvPicPr>
          <p:cNvPr id="5" name="图片 9" descr="学科网(www.zxxk.com)--教育资源门户，提供试卷、教案、课件、论文、素材及各类教学资源下载，还有大量而丰富的教学相关资讯！"/>
          <p:cNvPicPr>
            <a:picLocks noChangeAspect="1"/>
          </p:cNvPicPr>
          <p:nvPr/>
        </p:nvPicPr>
        <p:blipFill>
          <a:blip r:embed="rId5" cstate="print"/>
          <a:stretch>
            <a:fillRect/>
          </a:stretch>
        </p:blipFill>
        <p:spPr>
          <a:xfrm>
            <a:off x="1810069" y="4313555"/>
            <a:ext cx="1745615" cy="685800"/>
          </a:xfrm>
          <a:prstGeom prst="rect">
            <a:avLst/>
          </a:prstGeom>
          <a:noFill/>
          <a:ln w="9525">
            <a:noFill/>
          </a:ln>
        </p:spPr>
      </p:pic>
      <p:sp>
        <p:nvSpPr>
          <p:cNvPr id="6" name="文本框 5"/>
          <p:cNvSpPr txBox="1"/>
          <p:nvPr/>
        </p:nvSpPr>
        <p:spPr>
          <a:xfrm>
            <a:off x="3562986" y="3870325"/>
            <a:ext cx="6786245" cy="1814830"/>
          </a:xfrm>
          <a:prstGeom prst="rect">
            <a:avLst/>
          </a:prstGeom>
          <a:noFill/>
          <a:ln w="9525">
            <a:solidFill>
              <a:schemeClr val="accent1"/>
            </a:solidFill>
          </a:ln>
        </p:spPr>
        <p:txBody>
          <a:bodyPr wrap="square">
            <a:spAutoFit/>
          </a:bodyPr>
          <a:lstStyle/>
          <a:p>
            <a:r>
              <a:rPr lang="en-US" sz="1050" b="1">
                <a:solidFill>
                  <a:srgbClr val="112EC1"/>
                </a:solidFill>
                <a:latin typeface="宋体" panose="02010600030101010101" pitchFamily="2" charset="-122"/>
              </a:rPr>
              <a:t> </a:t>
            </a:r>
            <a:r>
              <a:rPr lang="zh-CN" altLang="en-US" sz="1600" b="1">
                <a:solidFill>
                  <a:srgbClr val="112EC1"/>
                </a:solidFill>
                <a:latin typeface="宋体" panose="02010600030101010101" pitchFamily="2" charset="-122"/>
                <a:ea typeface="宋体" panose="02010600030101010101" pitchFamily="2" charset="-122"/>
                <a:cs typeface="宋体" panose="02010600030101010101" pitchFamily="2" charset="-122"/>
              </a:rPr>
              <a:t>例如：</a:t>
            </a:r>
            <a:r>
              <a:rPr sz="1600">
                <a:latin typeface="宋体" panose="02010600030101010101" pitchFamily="2" charset="-122"/>
                <a:ea typeface="宋体" panose="02010600030101010101" pitchFamily="2" charset="-122"/>
                <a:cs typeface="宋体" panose="02010600030101010101" pitchFamily="2" charset="-122"/>
              </a:rPr>
              <a:t>1972—1973年中美以“公报和公告”形式向世界宣布：任何一方都不应该在亚太地区谋求霸权，每一方都反对其他国家或国家集团建立这种霸权的努力；双方同意将共同抵抗任何国家在全球建立霸权的企图。这反映了当时</a:t>
            </a:r>
          </a:p>
          <a:p>
            <a:r>
              <a:rPr sz="1600">
                <a:latin typeface="宋体" panose="02010600030101010101" pitchFamily="2" charset="-122"/>
                <a:ea typeface="宋体" panose="02010600030101010101" pitchFamily="2" charset="-122"/>
                <a:cs typeface="宋体" panose="02010600030101010101" pitchFamily="2" charset="-122"/>
              </a:rPr>
              <a:t>A．中美面临共同的外部威胁	B．美国暂时放弃了霸权主义政策</a:t>
            </a:r>
          </a:p>
          <a:p>
            <a:r>
              <a:rPr sz="1600">
                <a:latin typeface="宋体" panose="02010600030101010101" pitchFamily="2" charset="-122"/>
                <a:ea typeface="宋体" panose="02010600030101010101" pitchFamily="2" charset="-122"/>
                <a:cs typeface="宋体" panose="02010600030101010101" pitchFamily="2" charset="-122"/>
              </a:rPr>
              <a:t>C．中美关系实现了正常化	D．中美的国家利益趋于一致</a:t>
            </a:r>
          </a:p>
          <a:p>
            <a:r>
              <a:rPr sz="1600" b="1">
                <a:solidFill>
                  <a:srgbClr val="112EC1"/>
                </a:solidFill>
                <a:latin typeface="宋体" panose="02010600030101010101" pitchFamily="2" charset="-122"/>
                <a:ea typeface="宋体" panose="02010600030101010101" pitchFamily="2" charset="-122"/>
                <a:cs typeface="宋体" panose="02010600030101010101" pitchFamily="2" charset="-122"/>
              </a:rPr>
              <a:t>【答案】A</a:t>
            </a:r>
          </a:p>
        </p:txBody>
      </p:sp>
    </p:spTree>
    <p:extLst>
      <p:ext uri="{BB962C8B-B14F-4D97-AF65-F5344CB8AC3E}">
        <p14:creationId xmlns:p14="http://schemas.microsoft.com/office/powerpoint/2010/main" val="4255420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pic>
        <p:nvPicPr>
          <p:cNvPr id="2" name="图片 1"/>
          <p:cNvPicPr/>
          <p:nvPr/>
        </p:nvPicPr>
        <p:blipFill>
          <a:blip r:embed="rId3" cstate="print"/>
          <a:stretch>
            <a:fillRect/>
          </a:stretch>
        </p:blipFill>
        <p:spPr>
          <a:xfrm>
            <a:off x="3556000" y="3396297"/>
            <a:ext cx="19050" cy="19050"/>
          </a:xfrm>
          <a:prstGeom prst="rect">
            <a:avLst/>
          </a:prstGeom>
          <a:noFill/>
          <a:ln w="9525">
            <a:noFill/>
          </a:ln>
        </p:spPr>
      </p:pic>
      <p:pic>
        <p:nvPicPr>
          <p:cNvPr id="3" name="图片 2"/>
          <p:cNvPicPr/>
          <p:nvPr/>
        </p:nvPicPr>
        <p:blipFill>
          <a:blip r:embed="rId4" cstate="print"/>
          <a:stretch>
            <a:fillRect/>
          </a:stretch>
        </p:blipFill>
        <p:spPr>
          <a:xfrm>
            <a:off x="3562985" y="3531553"/>
            <a:ext cx="19050" cy="19050"/>
          </a:xfrm>
          <a:prstGeom prst="rect">
            <a:avLst/>
          </a:prstGeom>
          <a:noFill/>
          <a:ln w="9525">
            <a:noFill/>
          </a:ln>
        </p:spPr>
      </p:pic>
      <p:sp>
        <p:nvSpPr>
          <p:cNvPr id="102" name="文本框 101"/>
          <p:cNvSpPr txBox="1"/>
          <p:nvPr/>
        </p:nvSpPr>
        <p:spPr>
          <a:xfrm>
            <a:off x="1724025" y="1536065"/>
            <a:ext cx="8571230" cy="1938020"/>
          </a:xfrm>
          <a:prstGeom prst="rect">
            <a:avLst/>
          </a:prstGeom>
          <a:noFill/>
          <a:ln w="9525">
            <a:solidFill>
              <a:schemeClr val="accent1"/>
            </a:solidFill>
          </a:ln>
        </p:spPr>
        <p:txBody>
          <a:bodyPr wrap="square">
            <a:spAutoFit/>
          </a:bodyPr>
          <a:lstStyle/>
          <a:p>
            <a:r>
              <a:rPr lang="en-US" altLang="zh-CN" sz="1050">
                <a:ea typeface="宋体" panose="02010600030101010101" pitchFamily="2" charset="-122"/>
                <a:sym typeface="+mn-ea"/>
              </a:rPr>
              <a:t>       </a:t>
            </a:r>
            <a:r>
              <a:rPr lang="en-US" altLang="zh-CN" sz="1400">
                <a:ea typeface="宋体" panose="02010600030101010101" pitchFamily="2" charset="-122"/>
                <a:sym typeface="+mn-ea"/>
              </a:rPr>
              <a:t> </a:t>
            </a:r>
            <a:r>
              <a:rPr lang="en-US" altLang="zh-CN" sz="2000">
                <a:latin typeface="楷体" panose="02010609060101010101" pitchFamily="49" charset="-122"/>
                <a:ea typeface="楷体" panose="02010609060101010101" pitchFamily="49" charset="-122"/>
                <a:cs typeface="楷体" panose="02010609060101010101" pitchFamily="49" charset="-122"/>
              </a:rPr>
              <a:t>1999</a:t>
            </a:r>
            <a:r>
              <a:rPr lang="zh-CN" altLang="en-US" sz="2000">
                <a:latin typeface="楷体" panose="02010609060101010101" pitchFamily="49" charset="-122"/>
                <a:ea typeface="楷体" panose="02010609060101010101" pitchFamily="49" charset="-122"/>
                <a:cs typeface="楷体" panose="02010609060101010101" pitchFamily="49" charset="-122"/>
              </a:rPr>
              <a:t>年</a:t>
            </a:r>
            <a:r>
              <a:rPr lang="en-US" altLang="zh-CN" sz="2000">
                <a:latin typeface="楷体" panose="02010609060101010101" pitchFamily="49" charset="-122"/>
                <a:ea typeface="楷体" panose="02010609060101010101" pitchFamily="49" charset="-122"/>
                <a:cs typeface="楷体" panose="02010609060101010101" pitchFamily="49" charset="-122"/>
              </a:rPr>
              <a:t>12</a:t>
            </a:r>
            <a:r>
              <a:rPr lang="zh-CN" altLang="en-US" sz="2000">
                <a:latin typeface="楷体" panose="02010609060101010101" pitchFamily="49" charset="-122"/>
                <a:ea typeface="楷体" panose="02010609060101010101" pitchFamily="49" charset="-122"/>
                <a:cs typeface="楷体" panose="02010609060101010101" pitchFamily="49" charset="-122"/>
              </a:rPr>
              <a:t>月</a:t>
            </a:r>
            <a:r>
              <a:rPr lang="en-US" altLang="zh-CN" sz="2000">
                <a:latin typeface="楷体" panose="02010609060101010101" pitchFamily="49" charset="-122"/>
                <a:ea typeface="楷体" panose="02010609060101010101" pitchFamily="49" charset="-122"/>
                <a:cs typeface="楷体" panose="02010609060101010101" pitchFamily="49" charset="-122"/>
              </a:rPr>
              <a:t>20</a:t>
            </a:r>
            <a:r>
              <a:rPr lang="zh-CN" altLang="en-US" sz="2000">
                <a:latin typeface="楷体" panose="02010609060101010101" pitchFamily="49" charset="-122"/>
                <a:ea typeface="楷体" panose="02010609060101010101" pitchFamily="49" charset="-122"/>
                <a:cs typeface="楷体" panose="02010609060101010101" pitchFamily="49" charset="-122"/>
              </a:rPr>
              <a:t>日，中国政府恢复对澳门行使主权，中华人民共和国澳门特别行政区成立，葡萄牙共和国结束统治澳门。澳门回归体现了邓小平提出的“一国两制”的伟大构想在完成祖国统一的大业中的重大进展。</a:t>
            </a:r>
          </a:p>
          <a:p>
            <a:r>
              <a:rPr lang="zh-CN" altLang="en-US" sz="2000">
                <a:latin typeface="楷体" panose="02010609060101010101" pitchFamily="49" charset="-122"/>
                <a:ea typeface="楷体" panose="02010609060101010101" pitchFamily="49" charset="-122"/>
                <a:cs typeface="楷体" panose="02010609060101010101" pitchFamily="49" charset="-122"/>
              </a:rPr>
              <a:t>   “一国两制”在香港、澳门的实践，已经并将继续为我们最终解决台湾问题发挥重要的示范作用。</a:t>
            </a:r>
            <a:r>
              <a:rPr lang="en-US" altLang="zh-CN" sz="2000">
                <a:latin typeface="楷体" panose="02010609060101010101" pitchFamily="49" charset="-122"/>
                <a:ea typeface="楷体" panose="02010609060101010101" pitchFamily="49" charset="-122"/>
                <a:cs typeface="楷体" panose="02010609060101010101" pitchFamily="49" charset="-122"/>
              </a:rPr>
              <a:t>2019</a:t>
            </a:r>
            <a:r>
              <a:rPr lang="zh-CN" altLang="en-US" sz="2000">
                <a:latin typeface="楷体" panose="02010609060101010101" pitchFamily="49" charset="-122"/>
                <a:ea typeface="楷体" panose="02010609060101010101" pitchFamily="49" charset="-122"/>
                <a:cs typeface="楷体" panose="02010609060101010101" pitchFamily="49" charset="-122"/>
              </a:rPr>
              <a:t>年是澳门回归</a:t>
            </a:r>
            <a:r>
              <a:rPr lang="en-US" altLang="zh-CN" sz="2000">
                <a:latin typeface="楷体" panose="02010609060101010101" pitchFamily="49" charset="-122"/>
                <a:ea typeface="楷体" panose="02010609060101010101" pitchFamily="49" charset="-122"/>
                <a:cs typeface="楷体" panose="02010609060101010101" pitchFamily="49" charset="-122"/>
              </a:rPr>
              <a:t>20</a:t>
            </a:r>
            <a:r>
              <a:rPr lang="zh-CN" altLang="en-US" sz="2000">
                <a:latin typeface="楷体" panose="02010609060101010101" pitchFamily="49" charset="-122"/>
                <a:ea typeface="楷体" panose="02010609060101010101" pitchFamily="49" charset="-122"/>
                <a:cs typeface="楷体" panose="02010609060101010101" pitchFamily="49" charset="-122"/>
              </a:rPr>
              <a:t>周年，有关“一国两制”、祖国统一的知识将成为</a:t>
            </a:r>
            <a:r>
              <a:rPr lang="en-US" altLang="zh-CN" sz="2000">
                <a:latin typeface="楷体" panose="02010609060101010101" pitchFamily="49" charset="-122"/>
                <a:ea typeface="楷体" panose="02010609060101010101" pitchFamily="49" charset="-122"/>
                <a:cs typeface="楷体" panose="02010609060101010101" pitchFamily="49" charset="-122"/>
              </a:rPr>
              <a:t>2019</a:t>
            </a:r>
            <a:r>
              <a:rPr lang="zh-CN" altLang="en-US" sz="2000">
                <a:latin typeface="楷体" panose="02010609060101010101" pitchFamily="49" charset="-122"/>
                <a:ea typeface="楷体" panose="02010609060101010101" pitchFamily="49" charset="-122"/>
                <a:cs typeface="楷体" panose="02010609060101010101" pitchFamily="49" charset="-122"/>
              </a:rPr>
              <a:t>年高考的命题点，学生在复习备考时应特别注意。</a:t>
            </a:r>
          </a:p>
        </p:txBody>
      </p:sp>
      <p:sp>
        <p:nvSpPr>
          <p:cNvPr id="4" name="Rectangle 3"/>
          <p:cNvSpPr txBox="1">
            <a:spLocks noChangeArrowheads="1"/>
          </p:cNvSpPr>
          <p:nvPr/>
        </p:nvSpPr>
        <p:spPr bwMode="auto">
          <a:xfrm>
            <a:off x="1692911" y="1016001"/>
            <a:ext cx="8602345" cy="431165"/>
          </a:xfrm>
          <a:prstGeom prst="rect">
            <a:avLst/>
          </a:prstGeom>
          <a:noFill/>
          <a:ln w="9525">
            <a:solidFill>
              <a:schemeClr val="accent1"/>
            </a:solid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itchFamily="2"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itchFamily="2"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itchFamily="2"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itchFamily="2"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itchFamily="2"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en-US" altLang="zh-CN"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5</a:t>
            </a:r>
            <a:r>
              <a:rPr lang="zh-CN" altLang="en-US"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a:t>
            </a:r>
            <a:r>
              <a:rPr sz="2800" b="1">
                <a:solidFill>
                  <a:srgbClr val="112EC1"/>
                </a:solidFill>
                <a:latin typeface="未署名情书" panose="02010600010101010101" charset="-122"/>
                <a:ea typeface="未署名情书" panose="02010600010101010101" charset="-122"/>
                <a:cs typeface="未署名情书" panose="02010600010101010101" charset="-122"/>
                <a:sym typeface="+mn-ea"/>
              </a:rPr>
              <a:t>澳门回归20周年</a:t>
            </a:r>
          </a:p>
        </p:txBody>
      </p:sp>
      <p:pic>
        <p:nvPicPr>
          <p:cNvPr id="5" name="图片 9" descr="学科网(www.zxxk.com)--教育资源门户，提供试卷、教案、课件、论文、素材及各类教学资源下载，还有大量而丰富的教学相关资讯！"/>
          <p:cNvPicPr>
            <a:picLocks noChangeAspect="1"/>
          </p:cNvPicPr>
          <p:nvPr/>
        </p:nvPicPr>
        <p:blipFill>
          <a:blip r:embed="rId5" cstate="print"/>
          <a:stretch>
            <a:fillRect/>
          </a:stretch>
        </p:blipFill>
        <p:spPr>
          <a:xfrm>
            <a:off x="1810069" y="4313555"/>
            <a:ext cx="1745615" cy="685800"/>
          </a:xfrm>
          <a:prstGeom prst="rect">
            <a:avLst/>
          </a:prstGeom>
          <a:noFill/>
          <a:ln w="9525">
            <a:noFill/>
          </a:ln>
        </p:spPr>
      </p:pic>
      <p:sp>
        <p:nvSpPr>
          <p:cNvPr id="6" name="文本框 5"/>
          <p:cNvSpPr txBox="1"/>
          <p:nvPr/>
        </p:nvSpPr>
        <p:spPr>
          <a:xfrm>
            <a:off x="3509011" y="3895726"/>
            <a:ext cx="6786245" cy="2030095"/>
          </a:xfrm>
          <a:prstGeom prst="rect">
            <a:avLst/>
          </a:prstGeom>
          <a:noFill/>
          <a:ln w="9525">
            <a:solidFill>
              <a:schemeClr val="accent1"/>
            </a:solidFill>
          </a:ln>
        </p:spPr>
        <p:txBody>
          <a:bodyPr wrap="square">
            <a:spAutoFit/>
          </a:bodyPr>
          <a:lstStyle/>
          <a:p>
            <a:r>
              <a:rPr lang="en-US" sz="1050" b="1">
                <a:solidFill>
                  <a:srgbClr val="112EC1"/>
                </a:solidFill>
                <a:latin typeface="宋体" panose="02010600030101010101" pitchFamily="2" charset="-122"/>
              </a:rPr>
              <a:t> </a:t>
            </a:r>
            <a:r>
              <a:rPr lang="zh-CN" altLang="en-US" sz="1600" b="1">
                <a:solidFill>
                  <a:srgbClr val="112EC1"/>
                </a:solidFill>
                <a:latin typeface="宋体" panose="02010600030101010101" pitchFamily="2" charset="-122"/>
                <a:ea typeface="宋体" panose="02010600030101010101" pitchFamily="2" charset="-122"/>
                <a:cs typeface="宋体" panose="02010600030101010101" pitchFamily="2" charset="-122"/>
              </a:rPr>
              <a:t>例如：</a:t>
            </a:r>
            <a:r>
              <a:rPr>
                <a:latin typeface="宋体" panose="02010600030101010101" pitchFamily="2" charset="-122"/>
                <a:ea typeface="宋体" panose="02010600030101010101" pitchFamily="2" charset="-122"/>
                <a:cs typeface="宋体" panose="02010600030101010101" pitchFamily="2" charset="-122"/>
              </a:rPr>
              <a:t>2003—2011年澳门本地生产总值</a:t>
            </a:r>
            <a:r>
              <a:rPr lang="zh-CN" altLang="en-US">
                <a:latin typeface="宋体" panose="02010600030101010101" pitchFamily="2" charset="-122"/>
                <a:ea typeface="宋体" panose="02010600030101010101" pitchFamily="2" charset="-122"/>
                <a:cs typeface="宋体" panose="02010600030101010101" pitchFamily="2" charset="-122"/>
              </a:rPr>
              <a:t>出现了不断上升</a:t>
            </a:r>
            <a:r>
              <a:rPr>
                <a:latin typeface="宋体" panose="02010600030101010101" pitchFamily="2" charset="-122"/>
                <a:ea typeface="宋体" panose="02010600030101010101" pitchFamily="2" charset="-122"/>
                <a:cs typeface="宋体" panose="02010600030101010101" pitchFamily="2" charset="-122"/>
              </a:rPr>
              <a:t>情况。</a:t>
            </a:r>
          </a:p>
          <a:p>
            <a:r>
              <a:rPr lang="zh-CN" altLang="en-US">
                <a:latin typeface="宋体" panose="02010600030101010101" pitchFamily="2" charset="-122"/>
                <a:ea typeface="宋体" panose="02010600030101010101" pitchFamily="2" charset="-122"/>
                <a:cs typeface="宋体" panose="02010600030101010101" pitchFamily="2" charset="-122"/>
              </a:rPr>
              <a:t>这种</a:t>
            </a:r>
            <a:r>
              <a:rPr>
                <a:latin typeface="宋体" panose="02010600030101010101" pitchFamily="2" charset="-122"/>
                <a:ea typeface="宋体" panose="02010600030101010101" pitchFamily="2" charset="-122"/>
                <a:cs typeface="宋体" panose="02010600030101010101" pitchFamily="2" charset="-122"/>
              </a:rPr>
              <a:t>现象说明</a:t>
            </a:r>
            <a:r>
              <a:rPr lang="zh-CN" altLang="en-US">
                <a:latin typeface="宋体" panose="02010600030101010101" pitchFamily="2" charset="-122"/>
                <a:ea typeface="宋体" panose="02010600030101010101" pitchFamily="2" charset="-122"/>
                <a:cs typeface="宋体" panose="02010600030101010101" pitchFamily="2" charset="-122"/>
              </a:rPr>
              <a:t>（）</a:t>
            </a:r>
            <a:endParaRPr>
              <a:latin typeface="宋体" panose="02010600030101010101" pitchFamily="2" charset="-122"/>
              <a:ea typeface="宋体" panose="02010600030101010101" pitchFamily="2" charset="-122"/>
              <a:cs typeface="宋体" panose="02010600030101010101" pitchFamily="2" charset="-122"/>
            </a:endParaRPr>
          </a:p>
          <a:p>
            <a:r>
              <a:rPr>
                <a:latin typeface="宋体" panose="02010600030101010101" pitchFamily="2" charset="-122"/>
                <a:ea typeface="宋体" panose="02010600030101010101" pitchFamily="2" charset="-122"/>
                <a:cs typeface="宋体" panose="02010600030101010101" pitchFamily="2" charset="-122"/>
              </a:rPr>
              <a:t>A．澳门回归符合中华民族的根本利益</a:t>
            </a:r>
          </a:p>
          <a:p>
            <a:r>
              <a:rPr>
                <a:latin typeface="宋体" panose="02010600030101010101" pitchFamily="2" charset="-122"/>
                <a:ea typeface="宋体" panose="02010600030101010101" pitchFamily="2" charset="-122"/>
                <a:cs typeface="宋体" panose="02010600030101010101" pitchFamily="2" charset="-122"/>
              </a:rPr>
              <a:t>B．改革开放促进了澳门本地经济发展</a:t>
            </a:r>
          </a:p>
          <a:p>
            <a:r>
              <a:rPr>
                <a:latin typeface="宋体" panose="02010600030101010101" pitchFamily="2" charset="-122"/>
                <a:ea typeface="宋体" panose="02010600030101010101" pitchFamily="2" charset="-122"/>
                <a:cs typeface="宋体" panose="02010600030101010101" pitchFamily="2" charset="-122"/>
              </a:rPr>
              <a:t>C．世界各国可借鉴“一国两制”的方案</a:t>
            </a:r>
          </a:p>
          <a:p>
            <a:r>
              <a:rPr>
                <a:latin typeface="宋体" panose="02010600030101010101" pitchFamily="2" charset="-122"/>
                <a:ea typeface="宋体" panose="02010600030101010101" pitchFamily="2" charset="-122"/>
                <a:cs typeface="宋体" panose="02010600030101010101" pitchFamily="2" charset="-122"/>
              </a:rPr>
              <a:t>D．“一国两制”有利于澳门经济的发展</a:t>
            </a:r>
          </a:p>
          <a:p>
            <a:r>
              <a:rPr>
                <a:solidFill>
                  <a:srgbClr val="112EC1"/>
                </a:solidFill>
                <a:latin typeface="宋体" panose="02010600030101010101" pitchFamily="2" charset="-122"/>
                <a:ea typeface="宋体" panose="02010600030101010101" pitchFamily="2" charset="-122"/>
                <a:cs typeface="宋体" panose="02010600030101010101" pitchFamily="2" charset="-122"/>
              </a:rPr>
              <a:t>【答案】D</a:t>
            </a:r>
          </a:p>
        </p:txBody>
      </p:sp>
    </p:spTree>
    <p:extLst>
      <p:ext uri="{BB962C8B-B14F-4D97-AF65-F5344CB8AC3E}">
        <p14:creationId xmlns:p14="http://schemas.microsoft.com/office/powerpoint/2010/main" val="31801263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pic>
        <p:nvPicPr>
          <p:cNvPr id="2" name="图片 1"/>
          <p:cNvPicPr/>
          <p:nvPr/>
        </p:nvPicPr>
        <p:blipFill>
          <a:blip r:embed="rId3" cstate="print"/>
          <a:stretch>
            <a:fillRect/>
          </a:stretch>
        </p:blipFill>
        <p:spPr>
          <a:xfrm>
            <a:off x="3556000" y="3396297"/>
            <a:ext cx="19050" cy="19050"/>
          </a:xfrm>
          <a:prstGeom prst="rect">
            <a:avLst/>
          </a:prstGeom>
          <a:noFill/>
          <a:ln w="9525">
            <a:noFill/>
          </a:ln>
        </p:spPr>
      </p:pic>
      <p:pic>
        <p:nvPicPr>
          <p:cNvPr id="3" name="图片 2"/>
          <p:cNvPicPr/>
          <p:nvPr/>
        </p:nvPicPr>
        <p:blipFill>
          <a:blip r:embed="rId4" cstate="print"/>
          <a:stretch>
            <a:fillRect/>
          </a:stretch>
        </p:blipFill>
        <p:spPr>
          <a:xfrm>
            <a:off x="3562985" y="3531553"/>
            <a:ext cx="19050" cy="19050"/>
          </a:xfrm>
          <a:prstGeom prst="rect">
            <a:avLst/>
          </a:prstGeom>
          <a:noFill/>
          <a:ln w="9525">
            <a:noFill/>
          </a:ln>
        </p:spPr>
      </p:pic>
      <p:sp>
        <p:nvSpPr>
          <p:cNvPr id="102" name="文本框 101"/>
          <p:cNvSpPr txBox="1"/>
          <p:nvPr/>
        </p:nvSpPr>
        <p:spPr>
          <a:xfrm>
            <a:off x="1724025" y="1536065"/>
            <a:ext cx="8571230" cy="2584450"/>
          </a:xfrm>
          <a:prstGeom prst="rect">
            <a:avLst/>
          </a:prstGeom>
          <a:noFill/>
          <a:ln w="9525">
            <a:solidFill>
              <a:schemeClr val="accent1"/>
            </a:solidFill>
          </a:ln>
        </p:spPr>
        <p:txBody>
          <a:bodyPr wrap="square">
            <a:spAutoFit/>
          </a:bodyPr>
          <a:lstStyle/>
          <a:p>
            <a:r>
              <a:rPr lang="en-US" altLang="zh-CN" sz="1050">
                <a:ea typeface="宋体" panose="02010600030101010101" pitchFamily="2" charset="-122"/>
                <a:sym typeface="+mn-ea"/>
              </a:rPr>
              <a:t>    </a:t>
            </a:r>
            <a:r>
              <a:rPr lang="en-US" altLang="zh-CN" sz="1050">
                <a:latin typeface="楷体" panose="02010609060101010101" pitchFamily="49" charset="-122"/>
                <a:ea typeface="楷体" panose="02010609060101010101" pitchFamily="49" charset="-122"/>
                <a:cs typeface="楷体" panose="02010609060101010101" pitchFamily="49" charset="-122"/>
                <a:sym typeface="+mn-ea"/>
              </a:rPr>
              <a:t>   </a:t>
            </a:r>
            <a:r>
              <a:rPr>
                <a:latin typeface="楷体" panose="02010609060101010101" pitchFamily="49" charset="-122"/>
                <a:ea typeface="楷体" panose="02010609060101010101" pitchFamily="49" charset="-122"/>
                <a:cs typeface="楷体" panose="02010609060101010101" pitchFamily="49" charset="-122"/>
              </a:rPr>
              <a:t>世界经济大危机又称“1929—1933年资本主义世界经济危机”，是指1929—1933年间发生的、资本主义发展史上波及范围最广、打击最为沉重的世界经济危机。危机首先在实力最强大的资本主义国家美国爆发，然后迅速波及整个资本主义世界。  </a:t>
            </a:r>
          </a:p>
          <a:p>
            <a:r>
              <a:rPr>
                <a:latin typeface="楷体" panose="02010609060101010101" pitchFamily="49" charset="-122"/>
                <a:ea typeface="楷体" panose="02010609060101010101" pitchFamily="49" charset="-122"/>
                <a:cs typeface="楷体" panose="02010609060101010101" pitchFamily="49" charset="-122"/>
              </a:rPr>
              <a:t>   危机爆发后，各国为了应对经济大危机，纷纷采取措施，美国实行罗斯福新政，开创了资本主义国家干预经济的新模式，而德日则走上了法西斯道路，最终引发了第二次世界大战。2019年是经济大危机爆发90周年，高考很可能在经济大危机爆发的背景、影响、各国的应对措施等方面命制试题，考生在复习时应系统把握经济大危机爆发的背景、影响，罗斯福新政的内容、意义，战后资本主义的新变化等方面的内容，做到有的放矢。</a:t>
            </a:r>
          </a:p>
        </p:txBody>
      </p:sp>
      <p:sp>
        <p:nvSpPr>
          <p:cNvPr id="4" name="Rectangle 3"/>
          <p:cNvSpPr txBox="1">
            <a:spLocks noChangeArrowheads="1"/>
          </p:cNvSpPr>
          <p:nvPr/>
        </p:nvSpPr>
        <p:spPr bwMode="auto">
          <a:xfrm>
            <a:off x="1692911" y="1016001"/>
            <a:ext cx="8602345" cy="431165"/>
          </a:xfrm>
          <a:prstGeom prst="rect">
            <a:avLst/>
          </a:prstGeom>
          <a:noFill/>
          <a:ln w="9525">
            <a:solidFill>
              <a:schemeClr val="accent1"/>
            </a:solid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itchFamily="2"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itchFamily="2"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itchFamily="2"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itchFamily="2"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itchFamily="2"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en-US" altLang="zh-CN"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6</a:t>
            </a:r>
            <a:r>
              <a:rPr lang="zh-CN" altLang="en-US" sz="2800" b="1" dirty="0">
                <a:solidFill>
                  <a:srgbClr val="112EC1"/>
                </a:solidFill>
                <a:latin typeface="未署名情书" panose="02010600010101010101" charset="-122"/>
                <a:ea typeface="未署名情书" panose="02010600010101010101" charset="-122"/>
                <a:cs typeface="未署名情书" panose="02010600010101010101" charset="-122"/>
                <a:sym typeface="+mn-ea"/>
              </a:rPr>
              <a:t>、</a:t>
            </a:r>
            <a:r>
              <a:rPr sz="2800" b="1">
                <a:solidFill>
                  <a:srgbClr val="112EC1"/>
                </a:solidFill>
                <a:latin typeface="未署名情书" panose="02010600010101010101" charset="-122"/>
                <a:ea typeface="未署名情书" panose="02010600010101010101" charset="-122"/>
                <a:cs typeface="未署名情书" panose="02010600010101010101" charset="-122"/>
                <a:sym typeface="+mn-ea"/>
              </a:rPr>
              <a:t>经济大危机爆发90周年</a:t>
            </a:r>
          </a:p>
        </p:txBody>
      </p:sp>
      <p:pic>
        <p:nvPicPr>
          <p:cNvPr id="5" name="图片 9" descr="学科网(www.zxxk.com)--教育资源门户，提供试卷、教案、课件、论文、素材及各类教学资源下载，还有大量而丰富的教学相关资讯！"/>
          <p:cNvPicPr>
            <a:picLocks noChangeAspect="1"/>
          </p:cNvPicPr>
          <p:nvPr/>
        </p:nvPicPr>
        <p:blipFill>
          <a:blip r:embed="rId5" cstate="print"/>
          <a:stretch>
            <a:fillRect/>
          </a:stretch>
        </p:blipFill>
        <p:spPr>
          <a:xfrm>
            <a:off x="1810069" y="4313555"/>
            <a:ext cx="1745615" cy="685800"/>
          </a:xfrm>
          <a:prstGeom prst="rect">
            <a:avLst/>
          </a:prstGeom>
          <a:noFill/>
          <a:ln w="9525">
            <a:noFill/>
          </a:ln>
        </p:spPr>
      </p:pic>
      <p:sp>
        <p:nvSpPr>
          <p:cNvPr id="6" name="文本框 5"/>
          <p:cNvSpPr txBox="1"/>
          <p:nvPr/>
        </p:nvSpPr>
        <p:spPr>
          <a:xfrm>
            <a:off x="3643631" y="4229736"/>
            <a:ext cx="6786245" cy="1599565"/>
          </a:xfrm>
          <a:prstGeom prst="rect">
            <a:avLst/>
          </a:prstGeom>
          <a:noFill/>
          <a:ln w="9525">
            <a:solidFill>
              <a:schemeClr val="accent1"/>
            </a:solidFill>
          </a:ln>
        </p:spPr>
        <p:txBody>
          <a:bodyPr wrap="square">
            <a:spAutoFit/>
          </a:bodyPr>
          <a:lstStyle/>
          <a:p>
            <a:r>
              <a:rPr lang="en-US" sz="1050" b="1">
                <a:solidFill>
                  <a:srgbClr val="112EC1"/>
                </a:solidFill>
                <a:latin typeface="宋体" panose="02010600030101010101" pitchFamily="2" charset="-122"/>
              </a:rPr>
              <a:t> </a:t>
            </a:r>
            <a:r>
              <a:rPr lang="zh-CN" altLang="en-US" sz="1600" b="1">
                <a:solidFill>
                  <a:srgbClr val="112EC1"/>
                </a:solidFill>
                <a:latin typeface="宋体" panose="02010600030101010101" pitchFamily="2" charset="-122"/>
                <a:ea typeface="宋体" panose="02010600030101010101" pitchFamily="2" charset="-122"/>
                <a:cs typeface="宋体" panose="02010600030101010101" pitchFamily="2" charset="-122"/>
              </a:rPr>
              <a:t>例如：</a:t>
            </a:r>
            <a:r>
              <a:rPr sz="1600">
                <a:latin typeface="宋体" panose="02010600030101010101" pitchFamily="2" charset="-122"/>
                <a:ea typeface="宋体" panose="02010600030101010101" pitchFamily="2" charset="-122"/>
                <a:cs typeface="宋体" panose="02010600030101010101" pitchFamily="2" charset="-122"/>
              </a:rPr>
              <a:t>罗斯福新政的一些措施“已经改变了美国资本主义工作的着重点，它给了资本主义以新的活力，并且最大限度地扩大了联邦当局的权力，这种趋向已经证明是不可逆转的”。这说明当时美国</a:t>
            </a:r>
          </a:p>
          <a:p>
            <a:r>
              <a:rPr sz="1600">
                <a:latin typeface="宋体" panose="02010600030101010101" pitchFamily="2" charset="-122"/>
                <a:ea typeface="宋体" panose="02010600030101010101" pitchFamily="2" charset="-122"/>
                <a:cs typeface="宋体" panose="02010600030101010101" pitchFamily="2" charset="-122"/>
              </a:rPr>
              <a:t>A．联邦政府权力达到历史高峰    B．改变了权力制衡原则</a:t>
            </a:r>
          </a:p>
          <a:p>
            <a:r>
              <a:rPr sz="1600">
                <a:latin typeface="宋体" panose="02010600030101010101" pitchFamily="2" charset="-122"/>
                <a:ea typeface="宋体" panose="02010600030101010101" pitchFamily="2" charset="-122"/>
                <a:cs typeface="宋体" panose="02010600030101010101" pitchFamily="2" charset="-122"/>
              </a:rPr>
              <a:t>C．国家干预理论得到普遍认可    D．创新了国家管理体制</a:t>
            </a:r>
          </a:p>
          <a:p>
            <a:r>
              <a:rPr>
                <a:solidFill>
                  <a:srgbClr val="112EC1"/>
                </a:solidFill>
                <a:latin typeface="宋体" panose="02010600030101010101" pitchFamily="2" charset="-122"/>
                <a:ea typeface="宋体" panose="02010600030101010101" pitchFamily="2" charset="-122"/>
                <a:cs typeface="宋体" panose="02010600030101010101" pitchFamily="2" charset="-122"/>
              </a:rPr>
              <a:t>【答案】D</a:t>
            </a:r>
          </a:p>
        </p:txBody>
      </p:sp>
    </p:spTree>
    <p:extLst>
      <p:ext uri="{BB962C8B-B14F-4D97-AF65-F5344CB8AC3E}">
        <p14:creationId xmlns:p14="http://schemas.microsoft.com/office/powerpoint/2010/main" val="30500773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bwMode="auto">
          <a:xfrm>
            <a:off x="4530736" y="1647099"/>
            <a:ext cx="4535100" cy="899878"/>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3" name="矩形 3"/>
            <p:cNvSpPr/>
            <p:nvPr/>
          </p:nvSpPr>
          <p:spPr>
            <a:xfrm>
              <a:off x="4945056" y="2472418"/>
              <a:ext cx="5329235" cy="100677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2" name="组合 1"/>
          <p:cNvGrpSpPr/>
          <p:nvPr/>
        </p:nvGrpSpPr>
        <p:grpSpPr bwMode="auto">
          <a:xfrm>
            <a:off x="3257099" y="1593535"/>
            <a:ext cx="1208170" cy="1089139"/>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sp>
        <p:nvSpPr>
          <p:cNvPr id="101386" name="文本框 52"/>
          <p:cNvSpPr txBox="1">
            <a:spLocks noChangeArrowheads="1"/>
          </p:cNvSpPr>
          <p:nvPr/>
        </p:nvSpPr>
        <p:spPr bwMode="auto">
          <a:xfrm>
            <a:off x="4465187" y="1866025"/>
            <a:ext cx="4266089" cy="460375"/>
          </a:xfrm>
          <a:prstGeom prst="rect">
            <a:avLst/>
          </a:prstGeom>
          <a:noFill/>
          <a:ln w="9525">
            <a:noFill/>
            <a:miter lim="800000"/>
          </a:ln>
        </p:spPr>
        <p:txBody>
          <a:bodyPr>
            <a:spAutoFit/>
          </a:bodyPr>
          <a:lstStyle/>
          <a:p>
            <a:pPr algn="ctr"/>
            <a:r>
              <a:rPr lang="zh-CN" altLang="en-US" sz="2400" b="1">
                <a:solidFill>
                  <a:srgbClr val="2DB2A4"/>
                </a:solidFill>
                <a:latin typeface="Impact MT Std"/>
                <a:ea typeface="微软雅黑" panose="020B0503020204020204" pitchFamily="34" charset="-122"/>
              </a:rPr>
              <a:t>（六）</a:t>
            </a:r>
            <a:r>
              <a:rPr lang="en-US" altLang="zh-CN" sz="2400" b="1">
                <a:solidFill>
                  <a:srgbClr val="2DB2A4"/>
                </a:solidFill>
                <a:latin typeface="微软雅黑" panose="020B0503020204020204" pitchFamily="34" charset="-122"/>
                <a:ea typeface="微软雅黑" panose="020B0503020204020204" pitchFamily="34" charset="-122"/>
              </a:rPr>
              <a:t>.</a:t>
            </a:r>
            <a:r>
              <a:rPr lang="zh-CN" altLang="en-US" sz="2400" b="1">
                <a:solidFill>
                  <a:srgbClr val="2DB2A4"/>
                </a:solidFill>
                <a:latin typeface="Impact MT Std"/>
                <a:ea typeface="微软雅黑" panose="020B0503020204020204" pitchFamily="34" charset="-122"/>
              </a:rPr>
              <a:t>如何有效利用高考真题 </a:t>
            </a:r>
          </a:p>
        </p:txBody>
      </p:sp>
      <p:sp>
        <p:nvSpPr>
          <p:cNvPr id="76" name="矩形 7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7" name="矩形 7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8" name="矩形 5"/>
          <p:cNvSpPr/>
          <p:nvPr/>
        </p:nvSpPr>
        <p:spPr>
          <a:xfrm>
            <a:off x="9003940" y="5726309"/>
            <a:ext cx="764182" cy="845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49" name="Group 18"/>
          <p:cNvGrpSpPr>
            <a:grpSpLocks noChangeAspect="1"/>
          </p:cNvGrpSpPr>
          <p:nvPr/>
        </p:nvGrpSpPr>
        <p:grpSpPr bwMode="auto">
          <a:xfrm>
            <a:off x="3584726" y="1895461"/>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grpSp>
        <p:nvGrpSpPr>
          <p:cNvPr id="101391" name="组合 17"/>
          <p:cNvGrpSpPr/>
          <p:nvPr/>
        </p:nvGrpSpPr>
        <p:grpSpPr bwMode="auto">
          <a:xfrm>
            <a:off x="3720132" y="2946923"/>
            <a:ext cx="319004" cy="408278"/>
            <a:chOff x="5005199" y="3717032"/>
            <a:chExt cx="168551" cy="168551"/>
          </a:xfrm>
        </p:grpSpPr>
        <p:sp>
          <p:nvSpPr>
            <p:cNvPr id="5"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91"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4" name="组合 17"/>
          <p:cNvGrpSpPr/>
          <p:nvPr/>
        </p:nvGrpSpPr>
        <p:grpSpPr bwMode="auto">
          <a:xfrm>
            <a:off x="3720132" y="3537319"/>
            <a:ext cx="319004" cy="408278"/>
            <a:chOff x="5005199" y="3717032"/>
            <a:chExt cx="168551" cy="168551"/>
          </a:xfrm>
        </p:grpSpPr>
        <p:sp>
          <p:nvSpPr>
            <p:cNvPr id="7"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9"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7" name="组合 17"/>
          <p:cNvGrpSpPr/>
          <p:nvPr/>
        </p:nvGrpSpPr>
        <p:grpSpPr bwMode="auto">
          <a:xfrm>
            <a:off x="3720132" y="4184850"/>
            <a:ext cx="319004" cy="408278"/>
            <a:chOff x="5005199" y="3717032"/>
            <a:chExt cx="168551" cy="168551"/>
          </a:xfrm>
        </p:grpSpPr>
        <p:sp>
          <p:nvSpPr>
            <p:cNvPr id="19"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7"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101400" name="Rectangle 24"/>
          <p:cNvSpPr>
            <a:spLocks noChangeArrowheads="1"/>
          </p:cNvSpPr>
          <p:nvPr/>
        </p:nvSpPr>
        <p:spPr bwMode="auto">
          <a:xfrm>
            <a:off x="4530737" y="2943352"/>
            <a:ext cx="4211335" cy="368935"/>
          </a:xfrm>
          <a:prstGeom prst="rect">
            <a:avLst/>
          </a:prstGeom>
          <a:noFill/>
          <a:ln w="9525" algn="ctr">
            <a:noFill/>
            <a:miter lim="800000"/>
          </a:ln>
        </p:spPr>
        <p:txBody>
          <a:bodyPr lIns="0" tIns="0" rIns="0" bIns="0">
            <a:spAutoFit/>
          </a:bodyPr>
          <a:lstStyle/>
          <a:p>
            <a:pPr marL="342900" indent="-342900"/>
            <a:r>
              <a:rPr lang="zh-CN" altLang="en-US" sz="2400" b="1"/>
              <a:t>为什么要研究高考真题</a:t>
            </a:r>
            <a:r>
              <a:rPr lang="zh-CN" altLang="en-US" sz="2400"/>
              <a:t> </a:t>
            </a:r>
          </a:p>
        </p:txBody>
      </p:sp>
      <p:sp>
        <p:nvSpPr>
          <p:cNvPr id="101401" name="Rectangle 25"/>
          <p:cNvSpPr>
            <a:spLocks noChangeArrowheads="1"/>
          </p:cNvSpPr>
          <p:nvPr/>
        </p:nvSpPr>
        <p:spPr bwMode="auto">
          <a:xfrm>
            <a:off x="4530737" y="3549223"/>
            <a:ext cx="4588665" cy="368935"/>
          </a:xfrm>
          <a:prstGeom prst="rect">
            <a:avLst/>
          </a:prstGeom>
          <a:noFill/>
          <a:ln w="9525" algn="ctr">
            <a:noFill/>
            <a:miter lim="800000"/>
          </a:ln>
        </p:spPr>
        <p:txBody>
          <a:bodyPr lIns="0" tIns="0" rIns="0" bIns="0">
            <a:spAutoFit/>
          </a:bodyPr>
          <a:lstStyle/>
          <a:p>
            <a:pPr marL="342900" indent="-342900"/>
            <a:r>
              <a:rPr lang="zh-CN" altLang="en-US" sz="2400" b="1"/>
              <a:t>如何研究高考真题 </a:t>
            </a:r>
          </a:p>
        </p:txBody>
      </p:sp>
      <p:sp>
        <p:nvSpPr>
          <p:cNvPr id="101402" name="Rectangle 26"/>
          <p:cNvSpPr>
            <a:spLocks noChangeArrowheads="1"/>
          </p:cNvSpPr>
          <p:nvPr/>
        </p:nvSpPr>
        <p:spPr bwMode="auto">
          <a:xfrm>
            <a:off x="4530737" y="4184851"/>
            <a:ext cx="4642229" cy="368935"/>
          </a:xfrm>
          <a:prstGeom prst="rect">
            <a:avLst/>
          </a:prstGeom>
          <a:noFill/>
          <a:ln w="9525" algn="ctr">
            <a:noFill/>
            <a:miter lim="800000"/>
          </a:ln>
        </p:spPr>
        <p:txBody>
          <a:bodyPr lIns="0" tIns="0" rIns="0" bIns="0">
            <a:spAutoFit/>
          </a:bodyPr>
          <a:lstStyle/>
          <a:p>
            <a:pPr marL="342900" indent="-342900"/>
            <a:r>
              <a:rPr lang="zh-CN" altLang="en-US" sz="2400" b="1"/>
              <a:t>怎样利用高考真题</a:t>
            </a:r>
            <a:endParaRPr lang="en-US" altLang="zh-CN" sz="2400" b="1"/>
          </a:p>
        </p:txBody>
      </p: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76826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01386"/>
                                        </p:tgtEl>
                                        <p:attrNameLst>
                                          <p:attrName>style.visibility</p:attrName>
                                        </p:attrNameLst>
                                      </p:cBhvr>
                                      <p:to>
                                        <p:strVal val="visible"/>
                                      </p:to>
                                    </p:set>
                                    <p:animEffect transition="in" filter="wipe(down)">
                                      <p:cBhvr>
                                        <p:cTn id="22" dur="500"/>
                                        <p:tgtEl>
                                          <p:spTgt spid="1013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1391"/>
                                        </p:tgtEl>
                                        <p:attrNameLst>
                                          <p:attrName>style.visibility</p:attrName>
                                        </p:attrNameLst>
                                      </p:cBhvr>
                                      <p:to>
                                        <p:strVal val="visible"/>
                                      </p:to>
                                    </p:set>
                                    <p:animEffect transition="in" filter="dissolve">
                                      <p:cBhvr>
                                        <p:cTn id="27" dur="500"/>
                                        <p:tgtEl>
                                          <p:spTgt spid="10139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1394"/>
                                        </p:tgtEl>
                                        <p:attrNameLst>
                                          <p:attrName>style.visibility</p:attrName>
                                        </p:attrNameLst>
                                      </p:cBhvr>
                                      <p:to>
                                        <p:strVal val="visible"/>
                                      </p:to>
                                    </p:set>
                                    <p:animEffect transition="in" filter="dissolve">
                                      <p:cBhvr>
                                        <p:cTn id="32" dur="500"/>
                                        <p:tgtEl>
                                          <p:spTgt spid="10139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1400"/>
                                        </p:tgtEl>
                                        <p:attrNameLst>
                                          <p:attrName>style.visibility</p:attrName>
                                        </p:attrNameLst>
                                      </p:cBhvr>
                                      <p:to>
                                        <p:strVal val="visible"/>
                                      </p:to>
                                    </p:set>
                                    <p:animEffect transition="in" filter="dissolve">
                                      <p:cBhvr>
                                        <p:cTn id="35" dur="500"/>
                                        <p:tgtEl>
                                          <p:spTgt spid="10140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01397"/>
                                        </p:tgtEl>
                                        <p:attrNameLst>
                                          <p:attrName>style.visibility</p:attrName>
                                        </p:attrNameLst>
                                      </p:cBhvr>
                                      <p:to>
                                        <p:strVal val="visible"/>
                                      </p:to>
                                    </p:set>
                                    <p:animEffect transition="in" filter="dissolve">
                                      <p:cBhvr>
                                        <p:cTn id="40" dur="500"/>
                                        <p:tgtEl>
                                          <p:spTgt spid="10139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1401"/>
                                        </p:tgtEl>
                                        <p:attrNameLst>
                                          <p:attrName>style.visibility</p:attrName>
                                        </p:attrNameLst>
                                      </p:cBhvr>
                                      <p:to>
                                        <p:strVal val="visible"/>
                                      </p:to>
                                    </p:set>
                                    <p:animEffect transition="in" filter="dissolve">
                                      <p:cBhvr>
                                        <p:cTn id="43" dur="500"/>
                                        <p:tgtEl>
                                          <p:spTgt spid="10140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1402"/>
                                        </p:tgtEl>
                                        <p:attrNameLst>
                                          <p:attrName>style.visibility</p:attrName>
                                        </p:attrNameLst>
                                      </p:cBhvr>
                                      <p:to>
                                        <p:strVal val="visible"/>
                                      </p:to>
                                    </p:set>
                                    <p:animEffect transition="in" filter="dissolve">
                                      <p:cBhvr>
                                        <p:cTn id="46" dur="500"/>
                                        <p:tgtEl>
                                          <p:spTgt spid="101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6" grpId="0"/>
      <p:bldP spid="101400" grpId="0"/>
      <p:bldP spid="101401" grpId="0"/>
      <p:bldP spid="10140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4"/>
          <p:cNvSpPr txBox="1">
            <a:spLocks noChangeArrowheads="1"/>
          </p:cNvSpPr>
          <p:nvPr/>
        </p:nvSpPr>
        <p:spPr bwMode="auto">
          <a:xfrm>
            <a:off x="6096000" y="1431651"/>
            <a:ext cx="3725686" cy="4292600"/>
          </a:xfrm>
          <a:prstGeom prst="rect">
            <a:avLst/>
          </a:prstGeom>
          <a:solidFill>
            <a:srgbClr val="FFFFFF"/>
          </a:solidFill>
          <a:ln w="9525">
            <a:solidFill>
              <a:srgbClr val="006600"/>
            </a:solidFill>
            <a:prstDash val="dash"/>
            <a:miter lim="800000"/>
          </a:ln>
        </p:spPr>
        <p:txBody>
          <a:bodyPr>
            <a:spAutoFit/>
          </a:bodyPr>
          <a:lstStyle/>
          <a:p>
            <a:r>
              <a:rPr lang="zh-CN" altLang="en-US" sz="2100" b="1">
                <a:latin typeface="黑体" panose="02010609060101010101" pitchFamily="49" charset="-122"/>
                <a:ea typeface="黑体" panose="02010609060101010101" pitchFamily="49" charset="-122"/>
              </a:rPr>
              <a:t>    </a:t>
            </a:r>
            <a:r>
              <a:rPr lang="zh-CN" altLang="en-US" sz="2100" b="1">
                <a:solidFill>
                  <a:schemeClr val="hlink"/>
                </a:solidFill>
                <a:latin typeface="黑体" panose="02010609060101010101" pitchFamily="49" charset="-122"/>
                <a:ea typeface="黑体" panose="02010609060101010101" pitchFamily="49" charset="-122"/>
              </a:rPr>
              <a:t>与其大量做题，不如抽出时间认真研究往年的试题</a:t>
            </a:r>
            <a:r>
              <a:rPr lang="zh-CN" altLang="en-US" sz="2100" b="1">
                <a:latin typeface="黑体" panose="02010609060101010101" pitchFamily="49" charset="-122"/>
                <a:ea typeface="黑体" panose="02010609060101010101" pitchFamily="49" charset="-122"/>
              </a:rPr>
              <a:t>，社会上流传的复习题往往粗制滥造，不得要领，不分良莠的抓着就做，最容易产生误导。</a:t>
            </a:r>
            <a:r>
              <a:rPr lang="zh-CN" altLang="en-US" sz="2100" b="1">
                <a:solidFill>
                  <a:schemeClr val="hlink"/>
                </a:solidFill>
                <a:latin typeface="黑体" panose="02010609060101010101" pitchFamily="49" charset="-122"/>
                <a:ea typeface="黑体" panose="02010609060101010101" pitchFamily="49" charset="-122"/>
              </a:rPr>
              <a:t>往年的试题是精雕细磨的产物，它反映了对考试内容的深思熟虑、对设问和答案的准确拿捏、对学生水平的客观判断。</a:t>
            </a:r>
            <a:r>
              <a:rPr lang="zh-CN" altLang="en-US" sz="2100" b="1">
                <a:latin typeface="黑体" panose="02010609060101010101" pitchFamily="49" charset="-122"/>
                <a:ea typeface="黑体" panose="02010609060101010101" pitchFamily="49" charset="-122"/>
              </a:rPr>
              <a:t>研究这些试题，就</a:t>
            </a:r>
            <a:r>
              <a:rPr lang="zh-CN" altLang="en-US" sz="2100" b="1">
                <a:solidFill>
                  <a:schemeClr val="hlink"/>
                </a:solidFill>
                <a:latin typeface="黑体" panose="02010609060101010101" pitchFamily="49" charset="-122"/>
                <a:ea typeface="黑体" panose="02010609060101010101" pitchFamily="49" charset="-122"/>
              </a:rPr>
              <a:t>如同和试题的制作者对话</a:t>
            </a:r>
            <a:r>
              <a:rPr lang="zh-CN" altLang="en-US" sz="2100" b="1">
                <a:latin typeface="黑体" panose="02010609060101010101" pitchFamily="49" charset="-122"/>
                <a:ea typeface="黑体" panose="02010609060101010101" pitchFamily="49" charset="-122"/>
              </a:rPr>
              <a:t>。</a:t>
            </a:r>
          </a:p>
          <a:p>
            <a:pPr algn="ctr"/>
            <a:r>
              <a:rPr lang="zh-CN" altLang="en-US" sz="2100" b="1">
                <a:latin typeface="黑体" panose="02010609060101010101" pitchFamily="49" charset="-122"/>
                <a:ea typeface="黑体" panose="02010609060101010101" pitchFamily="49" charset="-122"/>
              </a:rPr>
              <a:t> </a:t>
            </a:r>
            <a:r>
              <a:rPr lang="en-US" altLang="zh-CN" b="1">
                <a:latin typeface="黑体" panose="02010609060101010101" pitchFamily="49" charset="-122"/>
                <a:ea typeface="黑体" panose="02010609060101010101" pitchFamily="49" charset="-122"/>
              </a:rPr>
              <a:t>——</a:t>
            </a:r>
            <a:r>
              <a:rPr lang="zh-CN" altLang="en-US" b="1">
                <a:latin typeface="黑体" panose="02010609060101010101" pitchFamily="49" charset="-122"/>
                <a:ea typeface="黑体" panose="02010609060101010101" pitchFamily="49" charset="-122"/>
              </a:rPr>
              <a:t>（教育部考试中心高考命题处研究员）</a:t>
            </a:r>
            <a:r>
              <a:rPr lang="zh-CN" altLang="en-US" sz="2100" b="1">
                <a:solidFill>
                  <a:srgbClr val="FF0000"/>
                </a:solidFill>
                <a:latin typeface="黑体" panose="02010609060101010101" pitchFamily="49" charset="-122"/>
                <a:ea typeface="黑体" panose="02010609060101010101" pitchFamily="49" charset="-122"/>
              </a:rPr>
              <a:t>刘芃</a:t>
            </a:r>
            <a:r>
              <a:rPr lang="en-US" altLang="zh-CN" sz="2100" b="1">
                <a:solidFill>
                  <a:srgbClr val="FF0000"/>
                </a:solidFill>
                <a:latin typeface="黑体" panose="02010609060101010101" pitchFamily="49" charset="-122"/>
                <a:ea typeface="黑体" panose="02010609060101010101" pitchFamily="49" charset="-122"/>
              </a:rPr>
              <a:t>《</a:t>
            </a:r>
            <a:r>
              <a:rPr lang="zh-CN" altLang="en-US" sz="2100" b="1">
                <a:solidFill>
                  <a:srgbClr val="FF0000"/>
                </a:solidFill>
                <a:latin typeface="黑体" panose="02010609060101010101" pitchFamily="49" charset="-122"/>
                <a:ea typeface="黑体" panose="02010609060101010101" pitchFamily="49" charset="-122"/>
              </a:rPr>
              <a:t>考试文集</a:t>
            </a:r>
            <a:r>
              <a:rPr lang="en-US" altLang="zh-CN" sz="2100" b="1">
                <a:solidFill>
                  <a:srgbClr val="FF0000"/>
                </a:solidFill>
                <a:latin typeface="黑体" panose="02010609060101010101" pitchFamily="49" charset="-122"/>
                <a:ea typeface="黑体" panose="02010609060101010101" pitchFamily="49" charset="-122"/>
              </a:rPr>
              <a:t>》</a:t>
            </a:r>
          </a:p>
        </p:txBody>
      </p:sp>
      <p:sp>
        <p:nvSpPr>
          <p:cNvPr id="56322" name="AutoShape 16" descr="图片4"/>
          <p:cNvSpPr>
            <a:spLocks noChangeArrowheads="1"/>
          </p:cNvSpPr>
          <p:nvPr/>
        </p:nvSpPr>
        <p:spPr bwMode="auto">
          <a:xfrm>
            <a:off x="2100113" y="1648289"/>
            <a:ext cx="3240037" cy="3832814"/>
          </a:xfrm>
          <a:prstGeom prst="octagon">
            <a:avLst>
              <a:gd name="adj" fmla="val 29287"/>
            </a:avLst>
          </a:prstGeom>
          <a:blipFill dpi="0" rotWithShape="1">
            <a:blip r:embed="rId2" cstate="print"/>
            <a:srcRect/>
            <a:stretch>
              <a:fillRect/>
            </a:stretch>
          </a:blipFill>
          <a:ln w="9525">
            <a:solidFill>
              <a:schemeClr val="tx1"/>
            </a:solidFill>
            <a:miter lim="800000"/>
          </a:ln>
        </p:spPr>
        <p:txBody>
          <a:bodyPr wrap="none" anchor="ctr"/>
          <a:lstStyle/>
          <a:p>
            <a:endParaRPr lang="zh-CN" altLang="en-US" sz="1350"/>
          </a:p>
        </p:txBody>
      </p:sp>
      <p:sp>
        <p:nvSpPr>
          <p:cNvPr id="101386" name="文本框 52"/>
          <p:cNvSpPr txBox="1">
            <a:spLocks noChangeArrowheads="1"/>
          </p:cNvSpPr>
          <p:nvPr/>
        </p:nvSpPr>
        <p:spPr bwMode="auto">
          <a:xfrm>
            <a:off x="1674997" y="1050685"/>
            <a:ext cx="4266089" cy="460375"/>
          </a:xfrm>
          <a:prstGeom prst="rect">
            <a:avLst/>
          </a:prstGeom>
          <a:noFill/>
          <a:ln w="9525">
            <a:solidFill>
              <a:srgbClr val="112EC1"/>
            </a:solidFill>
            <a:miter lim="800000"/>
          </a:ln>
        </p:spPr>
        <p:txBody>
          <a:bodyPr>
            <a:spAutoFit/>
          </a:bodyPr>
          <a:lstStyle/>
          <a:p>
            <a:pPr algn="ctr"/>
            <a:r>
              <a:rPr lang="en-US" altLang="zh-CN" sz="2400" b="1">
                <a:solidFill>
                  <a:srgbClr val="2DB2A4"/>
                </a:solidFill>
                <a:latin typeface="Impact MT Std"/>
                <a:ea typeface="微软雅黑" panose="020B0503020204020204" pitchFamily="34" charset="-122"/>
              </a:rPr>
              <a:t>1</a:t>
            </a:r>
            <a:r>
              <a:rPr lang="en-US" altLang="zh-CN" sz="2400" b="1">
                <a:solidFill>
                  <a:srgbClr val="2DB2A4"/>
                </a:solidFill>
                <a:latin typeface="微软雅黑" panose="020B0503020204020204" pitchFamily="34" charset="-122"/>
                <a:ea typeface="微软雅黑" panose="020B0503020204020204" pitchFamily="34" charset="-122"/>
              </a:rPr>
              <a:t>.</a:t>
            </a:r>
            <a:r>
              <a:rPr lang="zh-CN" altLang="en-US" sz="2400" b="1">
                <a:solidFill>
                  <a:srgbClr val="2DB2A4"/>
                </a:solidFill>
                <a:latin typeface="Impact MT Std"/>
                <a:ea typeface="微软雅黑" panose="020B0503020204020204" pitchFamily="34" charset="-122"/>
              </a:rPr>
              <a:t>为什么要研究高考真题 </a:t>
            </a:r>
          </a:p>
        </p:txBody>
      </p: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70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386"/>
                                        </p:tgtEl>
                                        <p:attrNameLst>
                                          <p:attrName>style.visibility</p:attrName>
                                        </p:attrNameLst>
                                      </p:cBhvr>
                                      <p:to>
                                        <p:strVal val="visible"/>
                                      </p:to>
                                    </p:set>
                                    <p:animEffect transition="in" filter="wipe(down)">
                                      <p:cBhvr>
                                        <p:cTn id="7" dur="500"/>
                                        <p:tgtEl>
                                          <p:spTgt spid="101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45"/>
                                        </p:tgtEl>
                                        <p:attrNameLst>
                                          <p:attrName>style.visibility</p:attrName>
                                        </p:attrNameLst>
                                      </p:cBhvr>
                                      <p:to>
                                        <p:strVal val="visible"/>
                                      </p:to>
                                    </p:set>
                                    <p:animEffect transition="in" filter="dissolve">
                                      <p:cBhvr>
                                        <p:cTn id="12" dur="500"/>
                                        <p:tgtEl>
                                          <p:spTgt spid="57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bldLvl="0" animBg="1"/>
      <p:bldP spid="101386" grpId="0" bldLvl="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utoShape 6" descr="图片5"/>
          <p:cNvSpPr>
            <a:spLocks noChangeArrowheads="1"/>
          </p:cNvSpPr>
          <p:nvPr/>
        </p:nvSpPr>
        <p:spPr bwMode="auto">
          <a:xfrm>
            <a:off x="1722784" y="1485217"/>
            <a:ext cx="2591315" cy="3238847"/>
          </a:xfrm>
          <a:prstGeom prst="diamond">
            <a:avLst/>
          </a:prstGeom>
          <a:blipFill dpi="0" rotWithShape="1">
            <a:blip r:embed="rId2" cstate="print"/>
            <a:srcRect/>
            <a:stretch>
              <a:fillRect/>
            </a:stretch>
          </a:blipFill>
          <a:ln w="9525">
            <a:solidFill>
              <a:schemeClr val="tx1"/>
            </a:solidFill>
            <a:miter lim="800000"/>
          </a:ln>
        </p:spPr>
        <p:txBody>
          <a:bodyPr wrap="none" anchor="ctr"/>
          <a:lstStyle/>
          <a:p>
            <a:endParaRPr lang="zh-CN" altLang="en-US" sz="1350"/>
          </a:p>
        </p:txBody>
      </p:sp>
      <p:sp>
        <p:nvSpPr>
          <p:cNvPr id="56322" name="Text Box 7"/>
          <p:cNvSpPr txBox="1">
            <a:spLocks noChangeArrowheads="1"/>
          </p:cNvSpPr>
          <p:nvPr/>
        </p:nvSpPr>
        <p:spPr bwMode="auto">
          <a:xfrm>
            <a:off x="4692620" y="1376898"/>
            <a:ext cx="5830163" cy="4615815"/>
          </a:xfrm>
          <a:prstGeom prst="rect">
            <a:avLst/>
          </a:prstGeom>
          <a:solidFill>
            <a:srgbClr val="FFFFFF"/>
          </a:solidFill>
          <a:ln w="9525" algn="ctr">
            <a:solidFill>
              <a:srgbClr val="006600"/>
            </a:solidFill>
            <a:prstDash val="dash"/>
            <a:miter lim="800000"/>
          </a:ln>
        </p:spPr>
        <p:txBody>
          <a:bodyPr>
            <a:spAutoFit/>
          </a:bodyPr>
          <a:lstStyle/>
          <a:p>
            <a:r>
              <a:rPr lang="zh-CN" altLang="en-US" sz="2100" b="1">
                <a:latin typeface="黑体" panose="02010609060101010101" pitchFamily="49" charset="-122"/>
                <a:ea typeface="黑体" panose="02010609060101010101" pitchFamily="49" charset="-122"/>
              </a:rPr>
              <a:t>    我们不要以为考过的高考试题都是应该被埋没的、已经被枪毙的、无用的僵化的横躺的“死尸”，恰恰相反，它们都是一张张</a:t>
            </a:r>
            <a:r>
              <a:rPr lang="zh-CN" altLang="en-US" sz="2100" b="1">
                <a:solidFill>
                  <a:schemeClr val="hlink"/>
                </a:solidFill>
                <a:latin typeface="黑体" panose="02010609060101010101" pitchFamily="49" charset="-122"/>
                <a:ea typeface="黑体" panose="02010609060101010101" pitchFamily="49" charset="-122"/>
              </a:rPr>
              <a:t>可以说话的嘴，都是跳动着生命的活体</a:t>
            </a:r>
            <a:r>
              <a:rPr lang="zh-CN" altLang="en-US" sz="2100" b="1">
                <a:latin typeface="黑体" panose="02010609060101010101" pitchFamily="49" charset="-122"/>
                <a:ea typeface="黑体" panose="02010609060101010101" pitchFamily="49" charset="-122"/>
              </a:rPr>
              <a:t>，只要我们会问，他们就会什么都告诉你？</a:t>
            </a:r>
          </a:p>
          <a:p>
            <a:r>
              <a:rPr lang="zh-CN" altLang="en-US" sz="2100" b="1">
                <a:latin typeface="黑体" panose="02010609060101010101" pitchFamily="49" charset="-122"/>
                <a:ea typeface="黑体" panose="02010609060101010101" pitchFamily="49" charset="-122"/>
              </a:rPr>
              <a:t>    你想知道的这些东西，它都可以给你提供相应的</a:t>
            </a:r>
            <a:r>
              <a:rPr lang="zh-CN" altLang="en-US" sz="2100" b="1">
                <a:solidFill>
                  <a:schemeClr val="hlink"/>
                </a:solidFill>
                <a:latin typeface="黑体" panose="02010609060101010101" pitchFamily="49" charset="-122"/>
                <a:ea typeface="黑体" panose="02010609060101010101" pitchFamily="49" charset="-122"/>
              </a:rPr>
              <a:t>参考信息</a:t>
            </a:r>
            <a:r>
              <a:rPr lang="zh-CN" altLang="en-US" sz="2100" b="1">
                <a:latin typeface="黑体" panose="02010609060101010101" pitchFamily="49" charset="-122"/>
                <a:ea typeface="黑体" panose="02010609060101010101" pitchFamily="49" charset="-122"/>
              </a:rPr>
              <a:t>，如果我们把历年的题，仔仔细细的研究了一遍，通过每道题，仔仔细细的分析，提炼出这道题里面</a:t>
            </a:r>
            <a:r>
              <a:rPr lang="zh-CN" altLang="en-US" sz="2100" b="1">
                <a:solidFill>
                  <a:schemeClr val="hlink"/>
                </a:solidFill>
                <a:latin typeface="黑体" panose="02010609060101010101" pitchFamily="49" charset="-122"/>
                <a:ea typeface="黑体" panose="02010609060101010101" pitchFamily="49" charset="-122"/>
              </a:rPr>
              <a:t>要求的是什么东西，反映的是什么东西</a:t>
            </a:r>
            <a:r>
              <a:rPr lang="zh-CN" altLang="en-US" sz="2100" b="1">
                <a:latin typeface="黑体" panose="02010609060101010101" pitchFamily="49" charset="-122"/>
                <a:ea typeface="黑体" panose="02010609060101010101" pitchFamily="49" charset="-122"/>
              </a:rPr>
              <a:t>，这对我们备考，对我们理解新课标，理解高考的要求，意义就大了去了，所以你不用问，不用见到据说是命题的老师，你就去问明年的方向是什么呀，明年考什么呀。</a:t>
            </a:r>
            <a:r>
              <a:rPr lang="zh-CN" altLang="en-US" sz="2100" b="1">
                <a:solidFill>
                  <a:schemeClr val="hlink"/>
                </a:solidFill>
                <a:latin typeface="黑体" panose="02010609060101010101" pitchFamily="49" charset="-122"/>
                <a:ea typeface="黑体" panose="02010609060101010101" pitchFamily="49" charset="-122"/>
              </a:rPr>
              <a:t>所有的答案都在历年的考卷中表示的很清楚</a:t>
            </a:r>
            <a:r>
              <a:rPr lang="zh-CN" altLang="en-US" sz="2100" b="1">
                <a:latin typeface="黑体" panose="02010609060101010101" pitchFamily="49" charset="-122"/>
                <a:ea typeface="黑体" panose="02010609060101010101" pitchFamily="49" charset="-122"/>
              </a:rPr>
              <a:t>。”</a:t>
            </a:r>
          </a:p>
        </p:txBody>
      </p:sp>
      <p:sp>
        <p:nvSpPr>
          <p:cNvPr id="57347" name="Text Box 8"/>
          <p:cNvSpPr txBox="1">
            <a:spLocks noChangeArrowheads="1"/>
          </p:cNvSpPr>
          <p:nvPr/>
        </p:nvSpPr>
        <p:spPr bwMode="auto">
          <a:xfrm>
            <a:off x="1722783" y="4828810"/>
            <a:ext cx="2753198" cy="1060450"/>
          </a:xfrm>
          <a:prstGeom prst="rect">
            <a:avLst/>
          </a:prstGeom>
          <a:noFill/>
          <a:ln w="9525">
            <a:noFill/>
            <a:miter lim="800000"/>
          </a:ln>
        </p:spPr>
        <p:txBody>
          <a:bodyPr>
            <a:spAutoFit/>
          </a:bodyPr>
          <a:lstStyle/>
          <a:p>
            <a:pPr>
              <a:spcBef>
                <a:spcPct val="50000"/>
              </a:spcBef>
            </a:pPr>
            <a:r>
              <a:rPr lang="zh-CN" altLang="en-US" sz="2100" b="1">
                <a:latin typeface="华文楷体" pitchFamily="2" charset="-122"/>
                <a:ea typeface="华文楷体" pitchFamily="2" charset="-122"/>
              </a:rPr>
              <a:t>中国社会科学院研究员 、考试中心历史学科命题组长吴伟教授 </a:t>
            </a:r>
            <a:endParaRPr lang="en-US" altLang="zh-CN" sz="2100" b="1">
              <a:latin typeface="华文楷体" pitchFamily="2" charset="-122"/>
              <a:ea typeface="华文楷体" pitchFamily="2" charset="-122"/>
            </a:endParaRPr>
          </a:p>
        </p:txBody>
      </p:sp>
      <p:sp>
        <p:nvSpPr>
          <p:cNvPr id="17" name="矩形 16"/>
          <p:cNvSpPr/>
          <p:nvPr/>
        </p:nvSpPr>
        <p:spPr>
          <a:xfrm>
            <a:off x="2325912" y="10691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3" name="直接连接符 22"/>
          <p:cNvCxnSpPr/>
          <p:nvPr/>
        </p:nvCxnSpPr>
        <p:spPr>
          <a:xfrm flipV="1">
            <a:off x="1722831" y="70514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78263" y="387614"/>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 name="文本框 52"/>
          <p:cNvSpPr txBox="1">
            <a:spLocks noChangeArrowheads="1"/>
          </p:cNvSpPr>
          <p:nvPr/>
        </p:nvSpPr>
        <p:spPr bwMode="auto">
          <a:xfrm>
            <a:off x="1591177" y="916065"/>
            <a:ext cx="4266089" cy="460375"/>
          </a:xfrm>
          <a:prstGeom prst="rect">
            <a:avLst/>
          </a:prstGeom>
          <a:noFill/>
          <a:ln w="9525">
            <a:solidFill>
              <a:srgbClr val="112EC1"/>
            </a:solidFill>
            <a:miter lim="800000"/>
          </a:ln>
        </p:spPr>
        <p:txBody>
          <a:bodyPr>
            <a:spAutoFit/>
          </a:bodyPr>
          <a:lstStyle/>
          <a:p>
            <a:pPr algn="ctr"/>
            <a:r>
              <a:rPr lang="en-US" altLang="zh-CN" sz="2400" b="1">
                <a:solidFill>
                  <a:srgbClr val="2DB2A4"/>
                </a:solidFill>
                <a:latin typeface="Impact MT Std"/>
                <a:ea typeface="微软雅黑" panose="020B0503020204020204" pitchFamily="34" charset="-122"/>
              </a:rPr>
              <a:t>1</a:t>
            </a:r>
            <a:r>
              <a:rPr lang="en-US" altLang="zh-CN" sz="2400" b="1">
                <a:solidFill>
                  <a:srgbClr val="2DB2A4"/>
                </a:solidFill>
                <a:latin typeface="微软雅黑" panose="020B0503020204020204" pitchFamily="34" charset="-122"/>
                <a:ea typeface="微软雅黑" panose="020B0503020204020204" pitchFamily="34" charset="-122"/>
              </a:rPr>
              <a:t>.</a:t>
            </a:r>
            <a:r>
              <a:rPr lang="zh-CN" altLang="en-US" sz="2400" b="1">
                <a:solidFill>
                  <a:srgbClr val="2DB2A4"/>
                </a:solidFill>
                <a:latin typeface="Impact MT Std"/>
                <a:ea typeface="微软雅黑" panose="020B0503020204020204" pitchFamily="34" charset="-122"/>
              </a:rPr>
              <a:t>为什么要研究高考真题 </a:t>
            </a:r>
          </a:p>
        </p:txBody>
      </p:sp>
    </p:spTree>
    <p:extLst>
      <p:ext uri="{BB962C8B-B14F-4D97-AF65-F5344CB8AC3E}">
        <p14:creationId xmlns:p14="http://schemas.microsoft.com/office/powerpoint/2010/main" val="6299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2"/>
                                        </p:tgtEl>
                                        <p:attrNameLst>
                                          <p:attrName>style.visibility</p:attrName>
                                        </p:attrNameLst>
                                      </p:cBhvr>
                                      <p:to>
                                        <p:strVal val="visible"/>
                                      </p:to>
                                    </p:set>
                                    <p:animEffect transition="in" filter="dissolve">
                                      <p:cBhvr>
                                        <p:cTn id="12"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ldLvl="0" animBg="1"/>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7445913" y="38427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pic>
        <p:nvPicPr>
          <p:cNvPr id="6" name="图片 5"/>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1758218" y="158635"/>
            <a:ext cx="1141965" cy="1817249"/>
          </a:xfrm>
          <a:prstGeom prst="rect">
            <a:avLst/>
          </a:prstGeom>
        </p:spPr>
      </p:pic>
      <p:pic>
        <p:nvPicPr>
          <p:cNvPr id="7" name="图片 6"/>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9149618" y="4958600"/>
            <a:ext cx="1141965" cy="1817249"/>
          </a:xfrm>
          <a:prstGeom prst="rect">
            <a:avLst/>
          </a:prstGeom>
        </p:spPr>
      </p:pic>
      <p:sp>
        <p:nvSpPr>
          <p:cNvPr id="15362" name="Text Box 2"/>
          <p:cNvSpPr txBox="1"/>
          <p:nvPr/>
        </p:nvSpPr>
        <p:spPr>
          <a:xfrm>
            <a:off x="2900046" y="316866"/>
            <a:ext cx="5961063" cy="583565"/>
          </a:xfrm>
          <a:prstGeom prst="rect">
            <a:avLst/>
          </a:prstGeom>
          <a:noFill/>
          <a:ln w="9525">
            <a:noFill/>
          </a:ln>
        </p:spPr>
        <p:txBody>
          <a:bodyPr>
            <a:spAutoFit/>
          </a:bodyPr>
          <a:lstStyle/>
          <a:p>
            <a:pPr eaLnBrk="0" hangingPunct="0">
              <a:spcBef>
                <a:spcPct val="50000"/>
              </a:spcBef>
            </a:pPr>
            <a:r>
              <a:rPr lang="zh-CN" altLang="en-US" sz="3200" b="1" dirty="0">
                <a:solidFill>
                  <a:srgbClr val="800000"/>
                </a:solidFill>
                <a:latin typeface="黑体" panose="02010609060101010101" pitchFamily="49" charset="-122"/>
                <a:ea typeface="黑体" panose="02010609060101010101" pitchFamily="49" charset="-122"/>
              </a:rPr>
              <a:t>世界视野下的宋朝</a:t>
            </a:r>
          </a:p>
        </p:txBody>
      </p:sp>
      <p:sp>
        <p:nvSpPr>
          <p:cNvPr id="15363" name="Text Box 3"/>
          <p:cNvSpPr txBox="1"/>
          <p:nvPr/>
        </p:nvSpPr>
        <p:spPr>
          <a:xfrm>
            <a:off x="1830389" y="900430"/>
            <a:ext cx="8713787" cy="4895850"/>
          </a:xfrm>
          <a:prstGeom prst="rect">
            <a:avLst/>
          </a:prstGeom>
          <a:noFill/>
          <a:ln w="38100" cap="flat" cmpd="sng">
            <a:solidFill>
              <a:srgbClr val="6666FF"/>
            </a:solidFill>
            <a:prstDash val="solid"/>
            <a:miter/>
            <a:headEnd type="none" w="med" len="med"/>
            <a:tailEnd type="none" w="med" len="med"/>
          </a:ln>
        </p:spPr>
        <p:txBody>
          <a:bodyPr>
            <a:spAutoFit/>
          </a:bodyPr>
          <a:lstStyle/>
          <a:p>
            <a:pPr algn="ctr" eaLnBrk="0" hangingPunct="0">
              <a:lnSpc>
                <a:spcPct val="120000"/>
              </a:lnSpc>
            </a:pPr>
            <a:r>
              <a:rPr lang="zh-CN" altLang="zh-CN" sz="2200" dirty="0">
                <a:latin typeface="宋体" panose="02010600030101010101" pitchFamily="2" charset="-122"/>
              </a:rPr>
              <a:t>  </a:t>
            </a:r>
            <a:r>
              <a:rPr lang="zh-CN" altLang="en-US" sz="3600" b="1" dirty="0">
                <a:solidFill>
                  <a:srgbClr val="FF0000"/>
                </a:solidFill>
                <a:latin typeface="黑体" panose="02010609060101010101" pitchFamily="49" charset="-122"/>
                <a:ea typeface="黑体" panose="02010609060101010101" pitchFamily="49" charset="-122"/>
              </a:rPr>
              <a:t>扩张化：</a:t>
            </a:r>
            <a:r>
              <a:rPr lang="zh-CN" altLang="en-US" sz="2200" b="1" dirty="0">
                <a:latin typeface="黑体" panose="02010609060101010101" pitchFamily="49" charset="-122"/>
                <a:ea typeface="黑体" panose="02010609060101010101" pitchFamily="49" charset="-122"/>
              </a:rPr>
              <a:t> </a:t>
            </a:r>
          </a:p>
          <a:p>
            <a:pPr eaLnBrk="0" hangingPunct="0">
              <a:lnSpc>
                <a:spcPct val="120000"/>
              </a:lnSpc>
            </a:pPr>
            <a:r>
              <a:rPr lang="zh-CN" altLang="en-US" sz="2200" dirty="0">
                <a:latin typeface="宋体" panose="02010600030101010101" pitchFamily="2" charset="-122"/>
              </a:rPr>
              <a:t>     </a:t>
            </a:r>
            <a:r>
              <a:rPr lang="zh-CN" altLang="en-US" sz="2800" b="1" dirty="0">
                <a:solidFill>
                  <a:srgbClr val="000099"/>
                </a:solidFill>
                <a:latin typeface="黑体" panose="02010609060101010101" pitchFamily="49" charset="-122"/>
                <a:ea typeface="黑体" panose="02010609060101010101" pitchFamily="49" charset="-122"/>
              </a:rPr>
              <a:t>宋朝无疑是历代最具重商主义性格的一个王朝，政府设立非常多的经济部门参与市场经济，包括市舶司、盐井监、 楼店务（房地产公司）、酒务（酿酒厂）、曲院（制造酒曲的作坊）、造船务、纺织院、染院、磨坊（粮食加工厂）、茶磨（茶叶加工厂），等等，具有金融功能的经济部门就有榷货务、便钱务、交子务、市易务、青苗法、检校库、抵当所等。可以说，宋代的国家扮演了一个“超级商人”的角色</a:t>
            </a:r>
          </a:p>
        </p:txBody>
      </p:sp>
    </p:spTree>
    <p:extLst>
      <p:ext uri="{BB962C8B-B14F-4D97-AF65-F5344CB8AC3E}">
        <p14:creationId xmlns:p14="http://schemas.microsoft.com/office/powerpoint/2010/main" val="3737144935"/>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22" name="文本框 2"/>
          <p:cNvSpPr txBox="1"/>
          <p:nvPr/>
        </p:nvSpPr>
        <p:spPr>
          <a:xfrm>
            <a:off x="1613218" y="978535"/>
            <a:ext cx="8964612" cy="5322888"/>
          </a:xfrm>
          <a:prstGeom prst="rect">
            <a:avLst/>
          </a:prstGeom>
          <a:noFill/>
          <a:ln w="9525">
            <a:noFill/>
          </a:ln>
        </p:spPr>
        <p:txBody>
          <a:bodyPr>
            <a:spAutoFit/>
          </a:bodyPr>
          <a:lstStyle/>
          <a:p>
            <a:r>
              <a:rPr lang="zh-CN" altLang="en-US" sz="4000" dirty="0">
                <a:solidFill>
                  <a:srgbClr val="0000FF"/>
                </a:solidFill>
                <a:latin typeface="华文新魏" pitchFamily="2" charset="-122"/>
                <a:ea typeface="华文新魏" pitchFamily="2" charset="-122"/>
              </a:rPr>
              <a:t>              相似表达</a:t>
            </a:r>
            <a:endParaRPr lang="en-US" altLang="zh-CN" sz="4000" dirty="0">
              <a:solidFill>
                <a:srgbClr val="0000FF"/>
              </a:solidFill>
              <a:latin typeface="华文新魏" pitchFamily="2" charset="-122"/>
              <a:ea typeface="华文新魏" pitchFamily="2" charset="-122"/>
            </a:endParaRPr>
          </a:p>
          <a:p>
            <a:pPr>
              <a:lnSpc>
                <a:spcPct val="150000"/>
              </a:lnSpc>
            </a:pPr>
            <a:r>
              <a:rPr lang="zh-CN" altLang="en-US" sz="2000" b="1" dirty="0">
                <a:latin typeface="Arial" panose="020B0604020202020204" pitchFamily="34" charset="0"/>
              </a:rPr>
              <a:t>（2016年1卷）24．孔子是儒家学派的创始人，汉代崇尚儒学，尊《尚书》等五部书为经典，记录孔子言论的《论语》却不在“五经”之中，对此合理的解释时是</a:t>
            </a:r>
          </a:p>
          <a:p>
            <a:pPr>
              <a:lnSpc>
                <a:spcPct val="150000"/>
              </a:lnSpc>
            </a:pPr>
            <a:r>
              <a:rPr lang="zh-CN" altLang="en-US" sz="2000" b="1" dirty="0">
                <a:latin typeface="Arial" panose="020B0604020202020204" pitchFamily="34" charset="0"/>
              </a:rPr>
              <a:t>A．“五经”为阐发孔子儒学思想而作  B．汉代儒学背离了孔子的儒学思想</a:t>
            </a:r>
          </a:p>
          <a:p>
            <a:pPr>
              <a:lnSpc>
                <a:spcPct val="150000"/>
              </a:lnSpc>
            </a:pPr>
            <a:r>
              <a:rPr lang="zh-CN" altLang="en-US" sz="2000" b="1" dirty="0">
                <a:solidFill>
                  <a:srgbClr val="FF0000"/>
                </a:solidFill>
                <a:latin typeface="Arial" panose="020B0604020202020204" pitchFamily="34" charset="0"/>
              </a:rPr>
              <a:t>C．儒学思想植根于久远的历史传统    </a:t>
            </a:r>
            <a:r>
              <a:rPr lang="zh-CN" altLang="en-US" sz="2000" b="1" dirty="0">
                <a:latin typeface="Arial" panose="020B0604020202020204" pitchFamily="34" charset="0"/>
              </a:rPr>
              <a:t>  D．儒学传统由于秦始皇焚书而断绝</a:t>
            </a:r>
          </a:p>
          <a:p>
            <a:pPr>
              <a:lnSpc>
                <a:spcPct val="150000"/>
              </a:lnSpc>
            </a:pPr>
            <a:r>
              <a:rPr lang="zh-CN" altLang="en-US" sz="2000" b="1" dirty="0">
                <a:latin typeface="Arial" panose="020B0604020202020204" pitchFamily="34" charset="0"/>
              </a:rPr>
              <a:t>（2017年1卷）32．在公元前9至前8世纪广为流传的希腊神话中，诸神的形象和性情与人相似，不仅具有人的七情六欲，而且还争权夺利，没有一个是全知全能和完美无缺的。这反映了在古代雅典</a:t>
            </a:r>
          </a:p>
          <a:p>
            <a:pPr>
              <a:lnSpc>
                <a:spcPct val="150000"/>
              </a:lnSpc>
            </a:pPr>
            <a:r>
              <a:rPr lang="zh-CN" altLang="en-US" sz="2000" b="1" dirty="0">
                <a:latin typeface="Arial" panose="020B0604020202020204" pitchFamily="34" charset="0"/>
              </a:rPr>
              <a:t>A．宗教信仰意识淡薄      </a:t>
            </a:r>
            <a:r>
              <a:rPr lang="zh-CN" altLang="en-US" sz="2000" b="1" dirty="0">
                <a:solidFill>
                  <a:srgbClr val="FF0000"/>
                </a:solidFill>
                <a:latin typeface="Arial" panose="020B0604020202020204" pitchFamily="34" charset="0"/>
              </a:rPr>
              <a:t>B．人文思想根植于传统文化</a:t>
            </a:r>
          </a:p>
          <a:p>
            <a:pPr>
              <a:lnSpc>
                <a:spcPct val="150000"/>
              </a:lnSpc>
            </a:pPr>
            <a:r>
              <a:rPr lang="zh-CN" altLang="en-US" sz="2000" b="1" dirty="0">
                <a:latin typeface="Arial" panose="020B0604020202020204" pitchFamily="34" charset="0"/>
              </a:rPr>
              <a:t>C．理性占据主导地位      D．神话的影响随民主进程而削弱</a:t>
            </a:r>
          </a:p>
        </p:txBody>
      </p:sp>
    </p:spTree>
    <p:extLst>
      <p:ext uri="{BB962C8B-B14F-4D97-AF65-F5344CB8AC3E}">
        <p14:creationId xmlns:p14="http://schemas.microsoft.com/office/powerpoint/2010/main" val="13968680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94" name="文本框 2"/>
          <p:cNvSpPr txBox="1"/>
          <p:nvPr/>
        </p:nvSpPr>
        <p:spPr>
          <a:xfrm>
            <a:off x="1711643" y="1112521"/>
            <a:ext cx="8964612" cy="4399915"/>
          </a:xfrm>
          <a:prstGeom prst="rect">
            <a:avLst/>
          </a:prstGeom>
          <a:noFill/>
          <a:ln w="9525">
            <a:noFill/>
          </a:ln>
        </p:spPr>
        <p:txBody>
          <a:bodyPr>
            <a:spAutoFit/>
          </a:bodyPr>
          <a:lstStyle/>
          <a:p>
            <a:r>
              <a:rPr lang="zh-CN" altLang="en-US" sz="4000" dirty="0">
                <a:solidFill>
                  <a:srgbClr val="0000FF"/>
                </a:solidFill>
                <a:latin typeface="华文新魏" pitchFamily="2" charset="-122"/>
                <a:ea typeface="华文新魏" pitchFamily="2" charset="-122"/>
              </a:rPr>
              <a:t>              一考再考</a:t>
            </a:r>
          </a:p>
          <a:p>
            <a:r>
              <a:rPr lang="zh-CN" altLang="en-US" sz="2000" b="1" dirty="0">
                <a:latin typeface="Arial" panose="020B0604020202020204" pitchFamily="34" charset="0"/>
              </a:rPr>
              <a:t>（2014年1卷）27．据记载，</a:t>
            </a:r>
            <a:r>
              <a:rPr lang="zh-CN" altLang="en-US" sz="2000" b="1" dirty="0">
                <a:solidFill>
                  <a:schemeClr val="accent2"/>
                </a:solidFill>
                <a:latin typeface="Arial" panose="020B0604020202020204" pitchFamily="34" charset="0"/>
              </a:rPr>
              <a:t>清初实施海禁前</a:t>
            </a:r>
            <a:r>
              <a:rPr lang="zh-CN" altLang="en-US" sz="2000" b="1" dirty="0">
                <a:latin typeface="Arial" panose="020B0604020202020204" pitchFamily="34" charset="0"/>
              </a:rPr>
              <a:t>，“市井贸易，咸有外国货物，民间行使多以外国银钱，因而各省流行，所在皆有”。这一记载表明当时</a:t>
            </a:r>
          </a:p>
          <a:p>
            <a:r>
              <a:rPr lang="zh-CN" altLang="en-US" sz="2000" b="1" dirty="0">
                <a:solidFill>
                  <a:srgbClr val="FF0000"/>
                </a:solidFill>
                <a:latin typeface="Arial" panose="020B0604020202020204" pitchFamily="34" charset="0"/>
              </a:rPr>
              <a:t>（是什么）</a:t>
            </a:r>
          </a:p>
          <a:p>
            <a:pPr>
              <a:lnSpc>
                <a:spcPct val="150000"/>
              </a:lnSpc>
            </a:pPr>
            <a:r>
              <a:rPr lang="zh-CN" altLang="en-US" sz="2000" b="1" dirty="0">
                <a:solidFill>
                  <a:srgbClr val="FF0000"/>
                </a:solidFill>
                <a:latin typeface="Arial" panose="020B0604020202020204" pitchFamily="34" charset="0"/>
              </a:rPr>
              <a:t>A．中国在对外贸易中处于优势地位  </a:t>
            </a:r>
            <a:r>
              <a:rPr lang="zh-CN" altLang="en-US" sz="2000" b="1" dirty="0">
                <a:latin typeface="Arial" panose="020B0604020202020204" pitchFamily="34" charset="0"/>
              </a:rPr>
              <a:t>   B．外来货币干扰了中国资本市场</a:t>
            </a:r>
          </a:p>
          <a:p>
            <a:pPr>
              <a:lnSpc>
                <a:spcPct val="150000"/>
              </a:lnSpc>
            </a:pPr>
            <a:r>
              <a:rPr lang="zh-CN" altLang="en-US" sz="2000" b="1" dirty="0">
                <a:latin typeface="Arial" panose="020B0604020202020204" pitchFamily="34" charset="0"/>
              </a:rPr>
              <a:t>C．自然经济受到进口货物的冲击         D．民间贸易发展冲击清廷的统治</a:t>
            </a:r>
          </a:p>
          <a:p>
            <a:pPr>
              <a:lnSpc>
                <a:spcPct val="150000"/>
              </a:lnSpc>
            </a:pPr>
            <a:r>
              <a:rPr lang="zh-CN" altLang="en-US" sz="2000" b="1" dirty="0">
                <a:latin typeface="Arial" panose="020B0604020202020204" pitchFamily="34" charset="0"/>
              </a:rPr>
              <a:t>（2014年1卷）28．据研究，</a:t>
            </a:r>
            <a:r>
              <a:rPr lang="zh-CN" altLang="en-US" sz="2000" b="1" dirty="0">
                <a:solidFill>
                  <a:schemeClr val="accent2"/>
                </a:solidFill>
                <a:latin typeface="Arial" panose="020B0604020202020204" pitchFamily="34" charset="0"/>
              </a:rPr>
              <a:t>1853年</a:t>
            </a:r>
            <a:r>
              <a:rPr lang="zh-CN" altLang="en-US" sz="2000" b="1" dirty="0">
                <a:latin typeface="Arial" panose="020B0604020202020204" pitchFamily="34" charset="0"/>
              </a:rPr>
              <a:t>，印度人均消费英国棉纱、棉布9．09便士，而中国是0．94便士。这反映出当时中国</a:t>
            </a:r>
            <a:r>
              <a:rPr lang="zh-CN" altLang="en-US" sz="2000" b="1" dirty="0">
                <a:solidFill>
                  <a:srgbClr val="FF0000"/>
                </a:solidFill>
                <a:latin typeface="Arial" panose="020B0604020202020204" pitchFamily="34" charset="0"/>
              </a:rPr>
              <a:t>（为什么）</a:t>
            </a:r>
            <a:endParaRPr lang="zh-CN" altLang="en-US" sz="2000" b="1" dirty="0">
              <a:latin typeface="Arial" panose="020B0604020202020204" pitchFamily="34" charset="0"/>
            </a:endParaRPr>
          </a:p>
          <a:p>
            <a:pPr>
              <a:lnSpc>
                <a:spcPct val="150000"/>
              </a:lnSpc>
            </a:pPr>
            <a:r>
              <a:rPr lang="zh-CN" altLang="en-US" sz="2000" b="1" dirty="0">
                <a:latin typeface="Arial" panose="020B0604020202020204" pitchFamily="34" charset="0"/>
              </a:rPr>
              <a:t>A．经济受到鸦片战争的破坏           B．实行保护本国经济的政策</a:t>
            </a:r>
          </a:p>
          <a:p>
            <a:pPr>
              <a:lnSpc>
                <a:spcPct val="150000"/>
              </a:lnSpc>
            </a:pPr>
            <a:r>
              <a:rPr lang="zh-CN" altLang="en-US" sz="2000" b="1" dirty="0">
                <a:latin typeface="Arial" panose="020B0604020202020204" pitchFamily="34" charset="0"/>
              </a:rPr>
              <a:t>C．经济的发展水平低于印度          </a:t>
            </a:r>
            <a:r>
              <a:rPr lang="zh-CN" altLang="en-US" sz="2000" b="1" dirty="0">
                <a:solidFill>
                  <a:srgbClr val="FF0000"/>
                </a:solidFill>
                <a:latin typeface="Arial" panose="020B0604020202020204" pitchFamily="34" charset="0"/>
              </a:rPr>
              <a:t> D．传统的小农经济根深蒂固</a:t>
            </a:r>
          </a:p>
        </p:txBody>
      </p:sp>
    </p:spTree>
    <p:extLst>
      <p:ext uri="{BB962C8B-B14F-4D97-AF65-F5344CB8AC3E}">
        <p14:creationId xmlns:p14="http://schemas.microsoft.com/office/powerpoint/2010/main" val="39479999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18" name="文本框 2"/>
          <p:cNvSpPr txBox="1"/>
          <p:nvPr/>
        </p:nvSpPr>
        <p:spPr>
          <a:xfrm>
            <a:off x="1703388" y="873760"/>
            <a:ext cx="8964612" cy="5784850"/>
          </a:xfrm>
          <a:prstGeom prst="rect">
            <a:avLst/>
          </a:prstGeom>
          <a:noFill/>
          <a:ln w="9525">
            <a:noFill/>
          </a:ln>
        </p:spPr>
        <p:txBody>
          <a:bodyPr>
            <a:spAutoFit/>
          </a:bodyPr>
          <a:lstStyle/>
          <a:p>
            <a:r>
              <a:rPr lang="zh-CN" altLang="en-US" sz="4000" dirty="0">
                <a:solidFill>
                  <a:srgbClr val="0000FF"/>
                </a:solidFill>
                <a:latin typeface="华文新魏" pitchFamily="2" charset="-122"/>
                <a:ea typeface="华文新魏" pitchFamily="2" charset="-122"/>
              </a:rPr>
              <a:t>              </a:t>
            </a:r>
            <a:r>
              <a:rPr lang="zh-CN" altLang="en-US" sz="4000" dirty="0">
                <a:solidFill>
                  <a:srgbClr val="0000FF"/>
                </a:solidFill>
                <a:latin typeface="华文新魏" pitchFamily="2" charset="-122"/>
                <a:ea typeface="华文新魏" pitchFamily="2" charset="-122"/>
                <a:sym typeface="宋体" panose="02010600030101010101" pitchFamily="2" charset="-122"/>
              </a:rPr>
              <a:t>一考再考</a:t>
            </a:r>
            <a:endParaRPr lang="zh-CN" altLang="en-US" sz="4000" dirty="0">
              <a:solidFill>
                <a:srgbClr val="0000FF"/>
              </a:solidFill>
              <a:latin typeface="华文新魏" pitchFamily="2" charset="-122"/>
              <a:ea typeface="华文新魏" pitchFamily="2" charset="-122"/>
            </a:endParaRPr>
          </a:p>
          <a:p>
            <a:pPr>
              <a:lnSpc>
                <a:spcPct val="150000"/>
              </a:lnSpc>
            </a:pPr>
            <a:r>
              <a:rPr lang="zh-CN" altLang="en-US" sz="2000" b="1" dirty="0">
                <a:latin typeface="Arial" panose="020B0604020202020204" pitchFamily="34" charset="0"/>
              </a:rPr>
              <a:t>（2015年1卷）28、</a:t>
            </a:r>
            <a:r>
              <a:rPr lang="zh-CN" altLang="en-US" sz="2000" b="1" dirty="0">
                <a:solidFill>
                  <a:schemeClr val="accent2"/>
                </a:solidFill>
                <a:latin typeface="Arial" panose="020B0604020202020204" pitchFamily="34" charset="0"/>
              </a:rPr>
              <a:t>1852年，</a:t>
            </a:r>
            <a:r>
              <a:rPr lang="zh-CN" altLang="en-US" sz="2000" b="1" dirty="0">
                <a:latin typeface="Arial" panose="020B0604020202020204" pitchFamily="34" charset="0"/>
              </a:rPr>
              <a:t>一位在华英国人在报告中称，英国商人运往伦敦的中国生丝是以“无用的”曼彻斯特上等棉布包裹的。而在此之前，用于包装的主要是中国产的土布。包装布的这种变化反映了当时</a:t>
            </a:r>
            <a:r>
              <a:rPr lang="zh-CN" altLang="en-US" sz="2000" b="1" dirty="0">
                <a:solidFill>
                  <a:srgbClr val="FF0000"/>
                </a:solidFill>
                <a:latin typeface="Arial" panose="020B0604020202020204" pitchFamily="34" charset="0"/>
              </a:rPr>
              <a:t>（  是什么？ ）</a:t>
            </a:r>
          </a:p>
          <a:p>
            <a:pPr>
              <a:lnSpc>
                <a:spcPct val="150000"/>
              </a:lnSpc>
            </a:pPr>
            <a:r>
              <a:rPr lang="zh-CN" altLang="en-US" sz="2000" b="1" dirty="0">
                <a:latin typeface="Arial" panose="020B0604020202020204" pitchFamily="34" charset="0"/>
              </a:rPr>
              <a:t>A.中国的土布质量粗糙       B.英国的棉布价格更具优势</a:t>
            </a:r>
          </a:p>
          <a:p>
            <a:pPr>
              <a:lnSpc>
                <a:spcPct val="150000"/>
              </a:lnSpc>
            </a:pPr>
            <a:r>
              <a:rPr lang="zh-CN" altLang="en-US" sz="2000" b="1" dirty="0">
                <a:latin typeface="Arial" panose="020B0604020202020204" pitchFamily="34" charset="0"/>
              </a:rPr>
              <a:t>C.中国生丝在英国畅销       </a:t>
            </a:r>
            <a:r>
              <a:rPr lang="zh-CN" altLang="en-US" sz="2000" b="1" dirty="0">
                <a:solidFill>
                  <a:srgbClr val="FF0000"/>
                </a:solidFill>
                <a:latin typeface="Arial" panose="020B0604020202020204" pitchFamily="34" charset="0"/>
              </a:rPr>
              <a:t>D.英国棉布在中国滞销</a:t>
            </a:r>
          </a:p>
          <a:p>
            <a:pPr>
              <a:lnSpc>
                <a:spcPct val="150000"/>
              </a:lnSpc>
            </a:pPr>
            <a:r>
              <a:rPr lang="zh-CN" altLang="en-US" sz="2000" b="1" dirty="0">
                <a:latin typeface="Arial" panose="020B0604020202020204" pitchFamily="34" charset="0"/>
              </a:rPr>
              <a:t>（2016年1卷）28． </a:t>
            </a:r>
            <a:r>
              <a:rPr lang="zh-CN" altLang="en-US" sz="2000" b="1" dirty="0">
                <a:solidFill>
                  <a:schemeClr val="accent2"/>
                </a:solidFill>
                <a:latin typeface="Arial" panose="020B0604020202020204" pitchFamily="34" charset="0"/>
              </a:rPr>
              <a:t>19世纪中期以后，</a:t>
            </a:r>
            <a:r>
              <a:rPr lang="zh-CN" altLang="en-US" sz="2000" b="1" dirty="0">
                <a:latin typeface="Arial" panose="020B0604020202020204" pitchFamily="34" charset="0"/>
              </a:rPr>
              <a:t>中国市场上的洋货日益增多，火柴、洋布等用品“虽穷乡僻壤，求之于市，必有所供”．这种状况表明</a:t>
            </a:r>
            <a:r>
              <a:rPr lang="zh-CN" altLang="en-US" sz="2000" b="1" dirty="0">
                <a:solidFill>
                  <a:srgbClr val="FF0000"/>
                </a:solidFill>
                <a:latin typeface="Arial" panose="020B0604020202020204" pitchFamily="34" charset="0"/>
              </a:rPr>
              <a:t>（是什么？）</a:t>
            </a:r>
          </a:p>
          <a:p>
            <a:pPr>
              <a:lnSpc>
                <a:spcPct val="150000"/>
              </a:lnSpc>
            </a:pPr>
            <a:r>
              <a:rPr lang="zh-CN" altLang="en-US" sz="2000" b="1" dirty="0">
                <a:latin typeface="Arial" panose="020B0604020202020204" pitchFamily="34" charset="0"/>
              </a:rPr>
              <a:t>A．中国关税主权开始丧失           </a:t>
            </a:r>
          </a:p>
          <a:p>
            <a:pPr>
              <a:lnSpc>
                <a:spcPct val="150000"/>
              </a:lnSpc>
            </a:pPr>
            <a:r>
              <a:rPr lang="zh-CN" altLang="en-US" sz="2000" b="1" dirty="0">
                <a:latin typeface="Arial" panose="020B0604020202020204" pitchFamily="34" charset="0"/>
              </a:rPr>
              <a:t>B．商品经济基本取代自然经济</a:t>
            </a:r>
          </a:p>
          <a:p>
            <a:pPr>
              <a:lnSpc>
                <a:spcPct val="150000"/>
              </a:lnSpc>
            </a:pPr>
            <a:r>
              <a:rPr lang="zh-CN" altLang="en-US" sz="2000" b="1" dirty="0">
                <a:solidFill>
                  <a:srgbClr val="FF0000"/>
                </a:solidFill>
                <a:latin typeface="Arial" panose="020B0604020202020204" pitchFamily="34" charset="0"/>
              </a:rPr>
              <a:t>C．民众生活与世界市场联系日趋密切 </a:t>
            </a:r>
          </a:p>
          <a:p>
            <a:pPr>
              <a:lnSpc>
                <a:spcPct val="150000"/>
              </a:lnSpc>
            </a:pPr>
            <a:r>
              <a:rPr lang="zh-CN" altLang="en-US" sz="2000" b="1" dirty="0">
                <a:latin typeface="Arial" panose="020B0604020202020204" pitchFamily="34" charset="0"/>
              </a:rPr>
              <a:t>D．中国市场由被动开放转为主动开放</a:t>
            </a:r>
          </a:p>
        </p:txBody>
      </p:sp>
    </p:spTree>
    <p:extLst>
      <p:ext uri="{BB962C8B-B14F-4D97-AF65-F5344CB8AC3E}">
        <p14:creationId xmlns:p14="http://schemas.microsoft.com/office/powerpoint/2010/main" val="18247215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386" name="文本框 2"/>
          <p:cNvSpPr txBox="1"/>
          <p:nvPr/>
        </p:nvSpPr>
        <p:spPr>
          <a:xfrm>
            <a:off x="1703071" y="965201"/>
            <a:ext cx="8964613" cy="5508625"/>
          </a:xfrm>
          <a:prstGeom prst="rect">
            <a:avLst/>
          </a:prstGeom>
          <a:noFill/>
          <a:ln w="9525">
            <a:noFill/>
          </a:ln>
        </p:spPr>
        <p:txBody>
          <a:bodyPr>
            <a:spAutoFit/>
          </a:bodyPr>
          <a:lstStyle/>
          <a:p>
            <a:r>
              <a:rPr lang="zh-CN" altLang="en-US" sz="4000" dirty="0">
                <a:solidFill>
                  <a:srgbClr val="0000FF"/>
                </a:solidFill>
                <a:latin typeface="华文新魏" pitchFamily="2" charset="-122"/>
                <a:ea typeface="华文新魏" pitchFamily="2" charset="-122"/>
              </a:rPr>
              <a:t>           </a:t>
            </a:r>
            <a:r>
              <a:rPr lang="zh-CN" altLang="en-US" sz="4000" dirty="0">
                <a:solidFill>
                  <a:srgbClr val="0000FF"/>
                </a:solidFill>
                <a:latin typeface="华文新魏" pitchFamily="2" charset="-122"/>
                <a:ea typeface="华文新魏" pitchFamily="2" charset="-122"/>
                <a:sym typeface="宋体" panose="02010600030101010101" pitchFamily="2" charset="-122"/>
              </a:rPr>
              <a:t>一考再考  </a:t>
            </a:r>
            <a:r>
              <a:rPr lang="zh-CN" altLang="en-US" sz="2800" b="1" dirty="0">
                <a:solidFill>
                  <a:srgbClr val="FF0000"/>
                </a:solidFill>
                <a:latin typeface="Arial" panose="020B0604020202020204" pitchFamily="34" charset="0"/>
              </a:rPr>
              <a:t>变化类</a:t>
            </a:r>
          </a:p>
          <a:p>
            <a:pPr>
              <a:lnSpc>
                <a:spcPct val="120000"/>
              </a:lnSpc>
            </a:pPr>
            <a:r>
              <a:rPr lang="zh-CN" altLang="en-US" sz="2000" b="1" dirty="0">
                <a:latin typeface="Arial" panose="020B0604020202020204" pitchFamily="34" charset="0"/>
              </a:rPr>
              <a:t>（2013年新课标1卷）25.自汉至唐，儒学被奉为“周（公）孔之道”，宋代以后儒学多被称作“孔孟之道”，促成这一变化的是   </a:t>
            </a:r>
          </a:p>
          <a:p>
            <a:pPr>
              <a:lnSpc>
                <a:spcPct val="120000"/>
              </a:lnSpc>
            </a:pPr>
            <a:r>
              <a:rPr lang="zh-CN" altLang="en-US" sz="2000" b="1" dirty="0">
                <a:latin typeface="Arial" panose="020B0604020202020204" pitchFamily="34" charset="0"/>
              </a:rPr>
              <a:t>A.宗法血缘制度逐渐瓦解  B.仁政理念深入人心</a:t>
            </a:r>
          </a:p>
          <a:p>
            <a:pPr>
              <a:lnSpc>
                <a:spcPct val="120000"/>
              </a:lnSpc>
            </a:pPr>
            <a:r>
              <a:rPr lang="zh-CN" altLang="en-US" sz="2000" b="1" dirty="0">
                <a:solidFill>
                  <a:srgbClr val="FF0000"/>
                </a:solidFill>
                <a:latin typeface="Arial" panose="020B0604020202020204" pitchFamily="34" charset="0"/>
              </a:rPr>
              <a:t>C.程朱理学成为统治思想</a:t>
            </a:r>
            <a:r>
              <a:rPr lang="zh-CN" altLang="en-US" sz="2000" b="1" dirty="0">
                <a:latin typeface="Arial" panose="020B0604020202020204" pitchFamily="34" charset="0"/>
              </a:rPr>
              <a:t>  D.陆王心学日益兴起</a:t>
            </a:r>
          </a:p>
          <a:p>
            <a:pPr>
              <a:lnSpc>
                <a:spcPct val="120000"/>
              </a:lnSpc>
            </a:pPr>
            <a:r>
              <a:rPr lang="zh-CN" altLang="en-US" sz="2000" b="1" dirty="0">
                <a:latin typeface="Arial" panose="020B0604020202020204" pitchFamily="34" charset="0"/>
              </a:rPr>
              <a:t>  （2014年新课标2卷）25.秦朝法律规定，私拿养子财物以偷盗罪论处，私拿亲子财物无罪；西晋时规定，私拿养子财物同样无罪。这一变化表明，西晋时</a:t>
            </a:r>
          </a:p>
          <a:p>
            <a:pPr>
              <a:lnSpc>
                <a:spcPct val="120000"/>
              </a:lnSpc>
            </a:pPr>
            <a:r>
              <a:rPr lang="zh-CN" altLang="en-US" sz="2000" b="1" dirty="0">
                <a:latin typeface="Arial" panose="020B0604020202020204" pitchFamily="34" charset="0"/>
              </a:rPr>
              <a:t>A．养子亲子权利相同                 B．血缘亲情逐渐淡化</a:t>
            </a:r>
          </a:p>
          <a:p>
            <a:pPr>
              <a:lnSpc>
                <a:spcPct val="120000"/>
              </a:lnSpc>
            </a:pPr>
            <a:r>
              <a:rPr lang="zh-CN" altLang="en-US" sz="2000" b="1" dirty="0">
                <a:latin typeface="Arial" panose="020B0604020202020204" pitchFamily="34" charset="0"/>
              </a:rPr>
              <a:t>C．宗族利益受到保护                 </a:t>
            </a:r>
            <a:r>
              <a:rPr lang="zh-CN" altLang="en-US" sz="2000" b="1" dirty="0">
                <a:solidFill>
                  <a:srgbClr val="FF0000"/>
                </a:solidFill>
                <a:latin typeface="Arial" panose="020B0604020202020204" pitchFamily="34" charset="0"/>
              </a:rPr>
              <a:t>D．儒家伦理得到强化</a:t>
            </a:r>
          </a:p>
          <a:p>
            <a:pPr>
              <a:lnSpc>
                <a:spcPct val="120000"/>
              </a:lnSpc>
            </a:pPr>
            <a:r>
              <a:rPr lang="zh-CN" altLang="en-US" sz="2000" b="1" dirty="0">
                <a:latin typeface="Arial" panose="020B0604020202020204" pitchFamily="34" charset="0"/>
              </a:rPr>
              <a:t>（2016年新课标1卷）27.明初废行省，地方分设三司，分别掌管一地民政与财政、司法、军事，直属六部．明中叶以后，皇帝临时派遣的巡抚逐渐演变为三司之上的地方最高行政长官．这一变化有助于（　　）</a:t>
            </a:r>
          </a:p>
          <a:p>
            <a:pPr>
              <a:lnSpc>
                <a:spcPct val="120000"/>
              </a:lnSpc>
            </a:pPr>
            <a:r>
              <a:rPr lang="zh-CN" altLang="en-US" sz="2000" b="1" dirty="0">
                <a:latin typeface="Arial" panose="020B0604020202020204" pitchFamily="34" charset="0"/>
              </a:rPr>
              <a:t>A．扩大地方行政权力	            </a:t>
            </a:r>
            <a:r>
              <a:rPr lang="zh-CN" altLang="en-US" sz="2000" b="1" dirty="0">
                <a:solidFill>
                  <a:srgbClr val="FF0000"/>
                </a:solidFill>
                <a:latin typeface="Arial" panose="020B0604020202020204" pitchFamily="34" charset="0"/>
              </a:rPr>
              <a:t>B．提高地方行政效率</a:t>
            </a:r>
          </a:p>
          <a:p>
            <a:pPr>
              <a:lnSpc>
                <a:spcPct val="120000"/>
              </a:lnSpc>
            </a:pPr>
            <a:r>
              <a:rPr lang="zh-CN" altLang="en-US" sz="2000" b="1" dirty="0">
                <a:latin typeface="Arial" panose="020B0604020202020204" pitchFamily="34" charset="0"/>
              </a:rPr>
              <a:t>C．削弱六部的权限        	D．缓解中央与地方的对立</a:t>
            </a:r>
          </a:p>
        </p:txBody>
      </p:sp>
    </p:spTree>
    <p:extLst>
      <p:ext uri="{BB962C8B-B14F-4D97-AF65-F5344CB8AC3E}">
        <p14:creationId xmlns:p14="http://schemas.microsoft.com/office/powerpoint/2010/main" val="27474901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10" name="文本框 2"/>
          <p:cNvSpPr txBox="1"/>
          <p:nvPr/>
        </p:nvSpPr>
        <p:spPr>
          <a:xfrm>
            <a:off x="1678306" y="900430"/>
            <a:ext cx="8964613" cy="5784850"/>
          </a:xfrm>
          <a:prstGeom prst="rect">
            <a:avLst/>
          </a:prstGeom>
          <a:noFill/>
          <a:ln w="9525">
            <a:noFill/>
          </a:ln>
        </p:spPr>
        <p:txBody>
          <a:bodyPr>
            <a:spAutoFit/>
          </a:bodyPr>
          <a:lstStyle/>
          <a:p>
            <a:r>
              <a:rPr lang="zh-CN" altLang="en-US" sz="4000" dirty="0">
                <a:solidFill>
                  <a:srgbClr val="0000FF"/>
                </a:solidFill>
                <a:latin typeface="华文新魏" pitchFamily="2" charset="-122"/>
                <a:ea typeface="华文新魏" pitchFamily="2" charset="-122"/>
              </a:rPr>
              <a:t>         </a:t>
            </a:r>
            <a:r>
              <a:rPr lang="zh-CN" altLang="en-US" sz="4000" dirty="0">
                <a:solidFill>
                  <a:srgbClr val="0000FF"/>
                </a:solidFill>
                <a:latin typeface="华文新魏" pitchFamily="2" charset="-122"/>
                <a:ea typeface="华文新魏" pitchFamily="2" charset="-122"/>
                <a:sym typeface="宋体" panose="02010600030101010101" pitchFamily="2" charset="-122"/>
              </a:rPr>
              <a:t>一考再考  </a:t>
            </a:r>
            <a:r>
              <a:rPr lang="zh-CN" altLang="en-US" sz="2800" b="1" dirty="0">
                <a:solidFill>
                  <a:srgbClr val="FF0000"/>
                </a:solidFill>
                <a:latin typeface="Arial" panose="020B0604020202020204" pitchFamily="34" charset="0"/>
              </a:rPr>
              <a:t>新情景新认知</a:t>
            </a:r>
          </a:p>
          <a:p>
            <a:pPr>
              <a:lnSpc>
                <a:spcPct val="150000"/>
              </a:lnSpc>
            </a:pPr>
            <a:r>
              <a:rPr lang="zh-CN" altLang="en-US" sz="2000" b="1" dirty="0">
                <a:latin typeface="Arial" panose="020B0604020202020204" pitchFamily="34" charset="0"/>
              </a:rPr>
              <a:t>（2013年新课标1卷）30.1928年中共六大通过的《政治议决案》指出：各省自发的农民游击战争，只有和“无产阶级的城市的新的革命高潮相联结起来”，才可能变成“全国胜利的民众暴动的出发点”。这反应当时中共中央</a:t>
            </a:r>
          </a:p>
          <a:p>
            <a:pPr>
              <a:lnSpc>
                <a:spcPct val="150000"/>
              </a:lnSpc>
            </a:pPr>
            <a:r>
              <a:rPr lang="zh-CN" altLang="en-US" sz="2000" b="1" dirty="0">
                <a:latin typeface="Arial" panose="020B0604020202020204" pitchFamily="34" charset="0"/>
              </a:rPr>
              <a:t>A.主张走农村包围城市的革命道路  </a:t>
            </a:r>
            <a:r>
              <a:rPr lang="zh-CN" altLang="en-US" sz="2000" b="1" dirty="0">
                <a:solidFill>
                  <a:srgbClr val="FF0000"/>
                </a:solidFill>
                <a:latin typeface="Arial" panose="020B0604020202020204" pitchFamily="34" charset="0"/>
              </a:rPr>
              <a:t>B.坚持以城市为中心的革命模式</a:t>
            </a:r>
          </a:p>
          <a:p>
            <a:pPr>
              <a:lnSpc>
                <a:spcPct val="150000"/>
              </a:lnSpc>
            </a:pPr>
            <a:r>
              <a:rPr lang="zh-CN" altLang="en-US" sz="2000" b="1" dirty="0">
                <a:latin typeface="Arial" panose="020B0604020202020204" pitchFamily="34" charset="0"/>
              </a:rPr>
              <a:t>C.重视农民战争与城市暴动的结合  D.认为农民阶级是取得革命胜利的主导</a:t>
            </a:r>
          </a:p>
          <a:p>
            <a:pPr>
              <a:lnSpc>
                <a:spcPct val="150000"/>
              </a:lnSpc>
            </a:pPr>
            <a:r>
              <a:rPr lang="zh-CN" altLang="en-US" sz="2000" b="1" dirty="0">
                <a:latin typeface="Arial" panose="020B0604020202020204" pitchFamily="34" charset="0"/>
              </a:rPr>
              <a:t>（2015年新课标1卷）30、1933年到1937年上半年，国民政府军事委员会先后统筹完成了江宁、镇江、虎门、马尾、连云港等要塞区的建设，又大规模构筑了京沪、沪杭、豫北、晋北、绥东等侧重于城市和交通线防御的工事。它反映了国民政府（    ）</a:t>
            </a:r>
          </a:p>
          <a:p>
            <a:pPr>
              <a:lnSpc>
                <a:spcPct val="150000"/>
              </a:lnSpc>
            </a:pPr>
            <a:r>
              <a:rPr lang="zh-CN" altLang="en-US" sz="2000" b="1" dirty="0">
                <a:latin typeface="Arial" panose="020B0604020202020204" pitchFamily="34" charset="0"/>
              </a:rPr>
              <a:t>A.力图防范各地兴起的反蒋运动      </a:t>
            </a:r>
            <a:r>
              <a:rPr lang="zh-CN" altLang="en-US" sz="2000" b="1" dirty="0">
                <a:solidFill>
                  <a:srgbClr val="FF0000"/>
                </a:solidFill>
                <a:latin typeface="Arial" panose="020B0604020202020204" pitchFamily="34" charset="0"/>
              </a:rPr>
              <a:t>B.对日持久防御作战的战略意图</a:t>
            </a:r>
          </a:p>
          <a:p>
            <a:pPr>
              <a:lnSpc>
                <a:spcPct val="150000"/>
              </a:lnSpc>
            </a:pPr>
            <a:r>
              <a:rPr lang="zh-CN" altLang="en-US" sz="2000" b="1" dirty="0">
                <a:latin typeface="Arial" panose="020B0604020202020204" pitchFamily="34" charset="0"/>
              </a:rPr>
              <a:t>C.全力“围剿”红军的企图              D. 试图削弱各地军阀的实力</a:t>
            </a:r>
          </a:p>
        </p:txBody>
      </p:sp>
    </p:spTree>
    <p:extLst>
      <p:ext uri="{BB962C8B-B14F-4D97-AF65-F5344CB8AC3E}">
        <p14:creationId xmlns:p14="http://schemas.microsoft.com/office/powerpoint/2010/main" val="20625568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87" name="矩形 8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9398" name="TextBox 90"/>
          <p:cNvSpPr txBox="1">
            <a:spLocks noChangeArrowheads="1"/>
          </p:cNvSpPr>
          <p:nvPr/>
        </p:nvSpPr>
        <p:spPr bwMode="auto">
          <a:xfrm>
            <a:off x="3975735" y="758190"/>
            <a:ext cx="3956050" cy="521970"/>
          </a:xfrm>
          <a:prstGeom prst="rect">
            <a:avLst/>
          </a:prstGeom>
          <a:noFill/>
          <a:ln w="9525">
            <a:noFill/>
            <a:miter lim="800000"/>
          </a:ln>
        </p:spPr>
        <p:txBody>
          <a:bodyPr wrap="square">
            <a:spAutoFit/>
          </a:bodyPr>
          <a:lstStyle/>
          <a:p>
            <a:pPr>
              <a:buFont typeface="Arial" panose="020B0604020202020204" pitchFamily="34" charset="0"/>
              <a:buNone/>
            </a:pPr>
            <a:r>
              <a:rPr lang="en-US" altLang="zh-CN" sz="2800" b="1">
                <a:solidFill>
                  <a:schemeClr val="accent6">
                    <a:lumMod val="90000"/>
                    <a:lumOff val="10000"/>
                  </a:schemeClr>
                </a:solidFill>
                <a:ea typeface="楷体" panose="02010609060101010101" pitchFamily="49" charset="-122"/>
                <a:cs typeface="楷体" panose="02010609060101010101" pitchFamily="49" charset="-122"/>
              </a:rPr>
              <a:t>2</a:t>
            </a:r>
            <a:r>
              <a:rPr lang="zh-CN" altLang="en-US" sz="2800" b="1">
                <a:solidFill>
                  <a:schemeClr val="accent6">
                    <a:lumMod val="90000"/>
                    <a:lumOff val="10000"/>
                  </a:schemeClr>
                </a:solidFill>
                <a:ea typeface="楷体" panose="02010609060101010101" pitchFamily="49" charset="-122"/>
                <a:cs typeface="楷体" panose="02010609060101010101" pitchFamily="49" charset="-122"/>
              </a:rPr>
              <a:t>、如何研究高考试题</a:t>
            </a:r>
          </a:p>
        </p:txBody>
      </p:sp>
      <p:cxnSp>
        <p:nvCxnSpPr>
          <p:cNvPr id="95" name="直接连接符 94"/>
          <p:cNvCxnSpPr/>
          <p:nvPr/>
        </p:nvCxnSpPr>
        <p:spPr>
          <a:xfrm>
            <a:off x="7067297" y="1172163"/>
            <a:ext cx="33483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776347" y="1175734"/>
            <a:ext cx="329360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067297" y="1215014"/>
            <a:ext cx="334835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776347" y="1218585"/>
            <a:ext cx="329360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bwMode="auto">
          <a:xfrm>
            <a:off x="1793011" y="1647099"/>
            <a:ext cx="1511700" cy="1511700"/>
            <a:chOff x="1705099" y="2564904"/>
            <a:chExt cx="1800200" cy="1800200"/>
          </a:xfrm>
        </p:grpSpPr>
        <p:sp>
          <p:nvSpPr>
            <p:cNvPr id="13" name="椭圆 12"/>
            <p:cNvSpPr/>
            <p:nvPr/>
          </p:nvSpPr>
          <p:spPr>
            <a:xfrm>
              <a:off x="1705099" y="2564904"/>
              <a:ext cx="1800200" cy="1800200"/>
            </a:xfrm>
            <a:prstGeom prst="ellipse">
              <a:avLst/>
            </a:prstGeom>
            <a:solidFill>
              <a:srgbClr val="0E647C"/>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4" name="椭圆 13"/>
            <p:cNvSpPr/>
            <p:nvPr/>
          </p:nvSpPr>
          <p:spPr>
            <a:xfrm>
              <a:off x="1853935" y="2713739"/>
              <a:ext cx="1502529" cy="1502529"/>
            </a:xfrm>
            <a:prstGeom prst="ellipse">
              <a:avLst/>
            </a:prstGeom>
            <a:blipFill>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15" name="KSO_Shape"/>
          <p:cNvSpPr/>
          <p:nvPr/>
        </p:nvSpPr>
        <p:spPr bwMode="auto">
          <a:xfrm>
            <a:off x="1722783" y="891249"/>
            <a:ext cx="539212" cy="41184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0E647C"/>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a typeface="宋体" panose="02010600030101010101" pitchFamily="2" charset="-122"/>
            </a:endParaRPr>
          </a:p>
        </p:txBody>
      </p:sp>
      <p:grpSp>
        <p:nvGrpSpPr>
          <p:cNvPr id="16" name="组合 15"/>
          <p:cNvGrpSpPr/>
          <p:nvPr/>
        </p:nvGrpSpPr>
        <p:grpSpPr bwMode="auto">
          <a:xfrm>
            <a:off x="1776347" y="3752766"/>
            <a:ext cx="1511700" cy="1511700"/>
            <a:chOff x="1705099" y="2564904"/>
            <a:chExt cx="1800200" cy="1800200"/>
          </a:xfrm>
        </p:grpSpPr>
        <p:sp>
          <p:nvSpPr>
            <p:cNvPr id="17" name="椭圆 16"/>
            <p:cNvSpPr/>
            <p:nvPr/>
          </p:nvSpPr>
          <p:spPr>
            <a:xfrm>
              <a:off x="1705099" y="2564904"/>
              <a:ext cx="1800200" cy="1800200"/>
            </a:xfrm>
            <a:prstGeom prst="ellipse">
              <a:avLst/>
            </a:prstGeom>
            <a:solidFill>
              <a:srgbClr val="0E647C"/>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8" name="椭圆 17"/>
            <p:cNvSpPr/>
            <p:nvPr/>
          </p:nvSpPr>
          <p:spPr>
            <a:xfrm>
              <a:off x="1853935" y="2713740"/>
              <a:ext cx="1502529" cy="1502529"/>
            </a:xfrm>
            <a:prstGeom prst="ellipse">
              <a:avLst/>
            </a:prstGeom>
            <a:blipFill>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58379" name="Rectangle 55"/>
          <p:cNvSpPr>
            <a:spLocks noChangeArrowheads="1"/>
          </p:cNvSpPr>
          <p:nvPr/>
        </p:nvSpPr>
        <p:spPr bwMode="auto">
          <a:xfrm>
            <a:off x="2154867" y="2132747"/>
            <a:ext cx="872490" cy="506730"/>
          </a:xfrm>
          <a:prstGeom prst="rect">
            <a:avLst/>
          </a:prstGeom>
          <a:noFill/>
          <a:ln w="9525">
            <a:noFill/>
            <a:miter lim="800000"/>
          </a:ln>
        </p:spPr>
        <p:txBody>
          <a:bodyPr wrap="none">
            <a:spAutoFit/>
          </a:bodyPr>
          <a:lstStyle/>
          <a:p>
            <a:r>
              <a:rPr lang="zh-CN" altLang="en-US" sz="2700" b="1">
                <a:solidFill>
                  <a:schemeClr val="hlink"/>
                </a:solidFill>
                <a:ea typeface="楷体" panose="02010609060101010101" pitchFamily="49" charset="-122"/>
                <a:cs typeface="楷体" panose="02010609060101010101" pitchFamily="49" charset="-122"/>
                <a:sym typeface="黑体" panose="02010609060101010101" pitchFamily="49" charset="-122"/>
              </a:rPr>
              <a:t>宏观</a:t>
            </a:r>
          </a:p>
        </p:txBody>
      </p:sp>
      <p:sp>
        <p:nvSpPr>
          <p:cNvPr id="58380" name="Rectangle 56"/>
          <p:cNvSpPr>
            <a:spLocks noChangeArrowheads="1"/>
          </p:cNvSpPr>
          <p:nvPr/>
        </p:nvSpPr>
        <p:spPr bwMode="auto">
          <a:xfrm>
            <a:off x="2154867" y="4297930"/>
            <a:ext cx="872490" cy="506730"/>
          </a:xfrm>
          <a:prstGeom prst="rect">
            <a:avLst/>
          </a:prstGeom>
          <a:noFill/>
          <a:ln w="9525">
            <a:noFill/>
            <a:miter lim="800000"/>
          </a:ln>
        </p:spPr>
        <p:txBody>
          <a:bodyPr wrap="none">
            <a:spAutoFit/>
          </a:bodyPr>
          <a:lstStyle/>
          <a:p>
            <a:r>
              <a:rPr lang="zh-CN" altLang="en-US" sz="2700" b="1">
                <a:solidFill>
                  <a:schemeClr val="hlink"/>
                </a:solidFill>
                <a:ea typeface="楷体" panose="02010609060101010101" pitchFamily="49" charset="-122"/>
                <a:cs typeface="楷体" panose="02010609060101010101" pitchFamily="49" charset="-122"/>
                <a:sym typeface="黑体" panose="02010609060101010101" pitchFamily="49" charset="-122"/>
              </a:rPr>
              <a:t>微观</a:t>
            </a:r>
          </a:p>
        </p:txBody>
      </p:sp>
      <p:sp>
        <p:nvSpPr>
          <p:cNvPr id="32771" name="Rectangle 2"/>
          <p:cNvSpPr>
            <a:spLocks noChangeArrowheads="1"/>
          </p:cNvSpPr>
          <p:nvPr/>
        </p:nvSpPr>
        <p:spPr bwMode="auto">
          <a:xfrm>
            <a:off x="3720132" y="1538780"/>
            <a:ext cx="4049452" cy="1690370"/>
          </a:xfrm>
          <a:prstGeom prst="rect">
            <a:avLst/>
          </a:prstGeom>
          <a:noFill/>
          <a:ln w="38100">
            <a:solidFill>
              <a:srgbClr val="FF0000"/>
            </a:solidFill>
            <a:miter lim="800000"/>
          </a:ln>
        </p:spPr>
        <p:txBody>
          <a:bodyPr lIns="75904" tIns="37952" rIns="75904" bIns="37952">
            <a:spAutoFit/>
          </a:bodyPr>
          <a:lstStyle/>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研究历年高考试题</a:t>
            </a:r>
            <a:r>
              <a:rPr lang="en-US" altLang="zh-CN" sz="2100" b="1">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找</a:t>
            </a:r>
            <a:r>
              <a:rPr lang="zh-CN" altLang="en-US" sz="2100" b="1">
                <a:solidFill>
                  <a:srgbClr val="FF0000"/>
                </a:solidFill>
                <a:latin typeface="黑体" panose="02010609060101010101" pitchFamily="49" charset="-122"/>
                <a:ea typeface="黑体" panose="02010609060101010101" pitchFamily="49" charset="-122"/>
                <a:sym typeface="黑体" panose="02010609060101010101" pitchFamily="49" charset="-122"/>
              </a:rPr>
              <a:t>共性</a:t>
            </a:r>
          </a:p>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研究近年高考试题</a:t>
            </a:r>
            <a:r>
              <a:rPr lang="en-US" altLang="zh-CN" sz="2100" b="1">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找</a:t>
            </a:r>
            <a:r>
              <a:rPr lang="zh-CN" altLang="en-US" sz="2100" b="1">
                <a:solidFill>
                  <a:srgbClr val="FF0000"/>
                </a:solidFill>
                <a:latin typeface="黑体" panose="02010609060101010101" pitchFamily="49" charset="-122"/>
                <a:ea typeface="黑体" panose="02010609060101010101" pitchFamily="49" charset="-122"/>
                <a:sym typeface="黑体" panose="02010609060101010101" pitchFamily="49" charset="-122"/>
              </a:rPr>
              <a:t>趋势</a:t>
            </a:r>
          </a:p>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研究相同考点试题</a:t>
            </a:r>
            <a:r>
              <a:rPr lang="en-US" altLang="zh-CN" sz="2100" b="1">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找</a:t>
            </a:r>
            <a:r>
              <a:rPr lang="zh-CN" altLang="en-US" sz="2100" b="1">
                <a:solidFill>
                  <a:srgbClr val="FF0000"/>
                </a:solidFill>
                <a:latin typeface="黑体" panose="02010609060101010101" pitchFamily="49" charset="-122"/>
                <a:ea typeface="黑体" panose="02010609060101010101" pitchFamily="49" charset="-122"/>
                <a:sym typeface="黑体" panose="02010609060101010101" pitchFamily="49" charset="-122"/>
              </a:rPr>
              <a:t>规律</a:t>
            </a:r>
          </a:p>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研究不同题型试题</a:t>
            </a:r>
            <a:r>
              <a:rPr lang="en-US" altLang="zh-CN" sz="2100" b="1">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找</a:t>
            </a:r>
            <a:r>
              <a:rPr lang="zh-CN" altLang="en-US" sz="2100" b="1">
                <a:solidFill>
                  <a:srgbClr val="FF0000"/>
                </a:solidFill>
                <a:latin typeface="黑体" panose="02010609060101010101" pitchFamily="49" charset="-122"/>
                <a:ea typeface="黑体" panose="02010609060101010101" pitchFamily="49" charset="-122"/>
                <a:sym typeface="黑体" panose="02010609060101010101" pitchFamily="49" charset="-122"/>
              </a:rPr>
              <a:t>变化</a:t>
            </a:r>
          </a:p>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研究不同考卷试题</a:t>
            </a:r>
            <a:r>
              <a:rPr lang="en-US" altLang="zh-CN" sz="2100" b="1">
                <a:solidFill>
                  <a:srgbClr val="000000"/>
                </a:solidFill>
                <a:latin typeface="黑体" panose="02010609060101010101" pitchFamily="49" charset="-122"/>
                <a:ea typeface="黑体" panose="02010609060101010101" pitchFamily="49" charset="-122"/>
                <a:sym typeface="黑体" panose="02010609060101010101" pitchFamily="49" charset="-122"/>
              </a:rPr>
              <a:t>——</a:t>
            </a: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找</a:t>
            </a:r>
            <a:r>
              <a:rPr lang="zh-CN" altLang="en-US" sz="2100" b="1">
                <a:solidFill>
                  <a:srgbClr val="FF0000"/>
                </a:solidFill>
                <a:latin typeface="黑体" panose="02010609060101010101" pitchFamily="49" charset="-122"/>
                <a:ea typeface="黑体" panose="02010609060101010101" pitchFamily="49" charset="-122"/>
                <a:sym typeface="黑体" panose="02010609060101010101" pitchFamily="49" charset="-122"/>
              </a:rPr>
              <a:t>新意</a:t>
            </a:r>
            <a:endParaRPr lang="zh-CN" altLang="en-US" sz="2700" b="1">
              <a:solidFill>
                <a:srgbClr val="FF0000"/>
              </a:solidFill>
              <a:latin typeface="Times New Roman" panose="02020603050405020304" charset="0"/>
              <a:ea typeface="仿宋_GB2312" pitchFamily="49" charset="-122"/>
            </a:endParaRPr>
          </a:p>
        </p:txBody>
      </p:sp>
      <p:sp>
        <p:nvSpPr>
          <p:cNvPr id="32772" name="Text Box 3"/>
          <p:cNvSpPr>
            <a:spLocks noChangeArrowheads="1"/>
          </p:cNvSpPr>
          <p:nvPr/>
        </p:nvSpPr>
        <p:spPr bwMode="auto">
          <a:xfrm>
            <a:off x="3720132" y="3667063"/>
            <a:ext cx="4049452" cy="1690370"/>
          </a:xfrm>
          <a:prstGeom prst="rect">
            <a:avLst/>
          </a:prstGeom>
          <a:noFill/>
          <a:ln w="38100">
            <a:solidFill>
              <a:srgbClr val="008000"/>
            </a:solidFill>
            <a:miter lim="800000"/>
          </a:ln>
        </p:spPr>
        <p:txBody>
          <a:bodyPr lIns="75904" tIns="37952" rIns="75904" bIns="37952">
            <a:spAutoFit/>
          </a:bodyPr>
          <a:lstStyle/>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研究命题考查意图</a:t>
            </a:r>
          </a:p>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研究命题选材特点</a:t>
            </a:r>
          </a:p>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研究命题题型特点</a:t>
            </a:r>
          </a:p>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研究命题设问特点</a:t>
            </a:r>
          </a:p>
          <a:p>
            <a:pPr algn="ctr" eaLnBrk="0" hangingPunct="0">
              <a:buFont typeface="Arial" panose="020B0604020202020204" pitchFamily="34" charset="0"/>
              <a:buNone/>
            </a:pPr>
            <a:r>
              <a:rPr lang="zh-CN" altLang="en-US" sz="2100" b="1">
                <a:solidFill>
                  <a:srgbClr val="000000"/>
                </a:solidFill>
                <a:latin typeface="黑体" panose="02010609060101010101" pitchFamily="49" charset="-122"/>
                <a:ea typeface="黑体" panose="02010609060101010101" pitchFamily="49" charset="-122"/>
                <a:sym typeface="黑体" panose="02010609060101010101" pitchFamily="49" charset="-122"/>
              </a:rPr>
              <a:t>研究命题答案拟制</a:t>
            </a:r>
            <a:endParaRPr lang="zh-CN" altLang="en-US" sz="2700" b="1">
              <a:latin typeface="Times New Roman" panose="02020603050405020304" charset="0"/>
              <a:ea typeface="仿宋_GB2312" pitchFamily="49" charset="-122"/>
            </a:endParaRPr>
          </a:p>
        </p:txBody>
      </p:sp>
      <p:sp>
        <p:nvSpPr>
          <p:cNvPr id="2" name="矩形 1"/>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3945218" y="56985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722831" y="80547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19549961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9398"/>
                                        </p:tgtEl>
                                        <p:attrNameLst>
                                          <p:attrName>style.visibility</p:attrName>
                                        </p:attrNameLst>
                                      </p:cBhvr>
                                      <p:to>
                                        <p:strVal val="visible"/>
                                      </p:to>
                                    </p:set>
                                    <p:anim calcmode="lin" valueType="num">
                                      <p:cBhvr>
                                        <p:cTn id="7" dur="500" fill="hold"/>
                                        <p:tgtEl>
                                          <p:spTgt spid="593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398"/>
                                        </p:tgtEl>
                                        <p:attrNameLst>
                                          <p:attrName>ppt_y</p:attrName>
                                        </p:attrNameLst>
                                      </p:cBhvr>
                                      <p:tavLst>
                                        <p:tav tm="0">
                                          <p:val>
                                            <p:strVal val="#ppt_y"/>
                                          </p:val>
                                        </p:tav>
                                        <p:tav tm="100000">
                                          <p:val>
                                            <p:strVal val="#ppt_y"/>
                                          </p:val>
                                        </p:tav>
                                      </p:tavLst>
                                    </p:anim>
                                    <p:anim calcmode="lin" valueType="num">
                                      <p:cBhvr>
                                        <p:cTn id="9" dur="500" fill="hold"/>
                                        <p:tgtEl>
                                          <p:spTgt spid="593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3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398"/>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par>
                                <p:cTn id="28" presetID="45" presetClass="entr" presetSubtype="0" fill="hold"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750"/>
                                        <p:tgtEl>
                                          <p:spTgt spid="12"/>
                                        </p:tgtEl>
                                      </p:cBhvr>
                                    </p:animEffect>
                                    <p:anim calcmode="lin" valueType="num">
                                      <p:cBhvr>
                                        <p:cTn id="31" dur="750" fill="hold"/>
                                        <p:tgtEl>
                                          <p:spTgt spid="12"/>
                                        </p:tgtEl>
                                        <p:attrNameLst>
                                          <p:attrName>ppt_w</p:attrName>
                                        </p:attrNameLst>
                                      </p:cBhvr>
                                      <p:tavLst>
                                        <p:tav tm="0" fmla="#ppt_w*sin(2.5*pi*$)">
                                          <p:val>
                                            <p:fltVal val="0"/>
                                          </p:val>
                                        </p:tav>
                                        <p:tav tm="100000">
                                          <p:val>
                                            <p:fltVal val="1"/>
                                          </p:val>
                                        </p:tav>
                                      </p:tavLst>
                                    </p:anim>
                                    <p:anim calcmode="lin" valueType="num">
                                      <p:cBhvr>
                                        <p:cTn id="32" dur="750" fill="hold"/>
                                        <p:tgtEl>
                                          <p:spTgt spid="12"/>
                                        </p:tgtEl>
                                        <p:attrNameLst>
                                          <p:attrName>ppt_h</p:attrName>
                                        </p:attrNameLst>
                                      </p:cBhvr>
                                      <p:tavLst>
                                        <p:tav tm="0">
                                          <p:val>
                                            <p:strVal val="#ppt_h"/>
                                          </p:val>
                                        </p:tav>
                                        <p:tav tm="100000">
                                          <p:val>
                                            <p:strVal val="#ppt_h"/>
                                          </p:val>
                                        </p:tav>
                                      </p:tavLst>
                                    </p:anim>
                                  </p:childTnLst>
                                </p:cTn>
                              </p:par>
                            </p:childTnLst>
                          </p:cTn>
                        </p:par>
                        <p:par>
                          <p:cTn id="33" fill="hold">
                            <p:stCondLst>
                              <p:cond delay="1250"/>
                            </p:stCondLst>
                            <p:childTnLst>
                              <p:par>
                                <p:cTn id="34" presetID="53" presetClass="entr" presetSubtype="52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fltVal val="0.5"/>
                                          </p:val>
                                        </p:tav>
                                        <p:tav tm="100000">
                                          <p:val>
                                            <p:strVal val="#ppt_x"/>
                                          </p:val>
                                        </p:tav>
                                      </p:tavLst>
                                    </p:anim>
                                    <p:anim calcmode="lin" valueType="num">
                                      <p:cBhvr>
                                        <p:cTn id="40" dur="500" fill="hold"/>
                                        <p:tgtEl>
                                          <p:spTgt spid="15"/>
                                        </p:tgtEl>
                                        <p:attrNameLst>
                                          <p:attrName>ppt_y</p:attrName>
                                        </p:attrNameLst>
                                      </p:cBhvr>
                                      <p:tavLst>
                                        <p:tav tm="0">
                                          <p:val>
                                            <p:fltVal val="0.5"/>
                                          </p:val>
                                        </p:tav>
                                        <p:tav tm="100000">
                                          <p:val>
                                            <p:strVal val="#ppt_y"/>
                                          </p:val>
                                        </p:tav>
                                      </p:tavLst>
                                    </p:anim>
                                  </p:childTnLst>
                                </p:cTn>
                              </p:par>
                              <p:par>
                                <p:cTn id="41" presetID="45" presetClass="entr" presetSubtype="0"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750"/>
                                        <p:tgtEl>
                                          <p:spTgt spid="16"/>
                                        </p:tgtEl>
                                      </p:cBhvr>
                                    </p:animEffect>
                                    <p:anim calcmode="lin" valueType="num">
                                      <p:cBhvr>
                                        <p:cTn id="44" dur="750" fill="hold"/>
                                        <p:tgtEl>
                                          <p:spTgt spid="16"/>
                                        </p:tgtEl>
                                        <p:attrNameLst>
                                          <p:attrName>ppt_w</p:attrName>
                                        </p:attrNameLst>
                                      </p:cBhvr>
                                      <p:tavLst>
                                        <p:tav tm="0" fmla="#ppt_w*sin(2.5*pi*$)">
                                          <p:val>
                                            <p:fltVal val="0"/>
                                          </p:val>
                                        </p:tav>
                                        <p:tav tm="100000">
                                          <p:val>
                                            <p:fltVal val="1"/>
                                          </p:val>
                                        </p:tav>
                                      </p:tavLst>
                                    </p:anim>
                                    <p:anim calcmode="lin" valueType="num">
                                      <p:cBhvr>
                                        <p:cTn id="45"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771"/>
                                        </p:tgtEl>
                                        <p:attrNameLst>
                                          <p:attrName>style.visibility</p:attrName>
                                        </p:attrNameLst>
                                      </p:cBhvr>
                                      <p:to>
                                        <p:strVal val="visible"/>
                                      </p:to>
                                    </p:set>
                                    <p:animEffect filter="blinds(horizontal)">
                                      <p:cBhvr>
                                        <p:cTn id="50" dur="500"/>
                                        <p:tgtEl>
                                          <p:spTgt spid="3277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2772"/>
                                        </p:tgtEl>
                                        <p:attrNameLst>
                                          <p:attrName>style.visibility</p:attrName>
                                        </p:attrNameLst>
                                      </p:cBhvr>
                                      <p:to>
                                        <p:strVal val="visible"/>
                                      </p:to>
                                    </p:set>
                                    <p:animEffect filter="blinds(horizontal)">
                                      <p:cBhvr>
                                        <p:cTn id="55"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P spid="32771" grpId="0" bldLvl="0" animBg="1" autoUpdateAnimBg="0"/>
      <p:bldP spid="32772" grpId="0" bldLvl="0"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87" name="矩形 8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95" name="直接连接符 94"/>
          <p:cNvCxnSpPr/>
          <p:nvPr/>
        </p:nvCxnSpPr>
        <p:spPr>
          <a:xfrm>
            <a:off x="7067297" y="1172163"/>
            <a:ext cx="33483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776347" y="1175734"/>
            <a:ext cx="329360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763511" y="1200151"/>
            <a:ext cx="2652395" cy="146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endCxn id="106573" idx="1"/>
          </p:cNvCxnSpPr>
          <p:nvPr/>
        </p:nvCxnSpPr>
        <p:spPr>
          <a:xfrm>
            <a:off x="1776096" y="1218565"/>
            <a:ext cx="269811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bwMode="auto">
          <a:xfrm>
            <a:off x="5275873" y="2652916"/>
            <a:ext cx="1640254" cy="1478371"/>
            <a:chOff x="2713211" y="1988840"/>
            <a:chExt cx="1610824" cy="1452335"/>
          </a:xfrm>
        </p:grpSpPr>
        <p:sp>
          <p:nvSpPr>
            <p:cNvPr id="1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E647C"/>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2100"/>
            </a:p>
          </p:txBody>
        </p:sp>
        <p:sp>
          <p:nvSpPr>
            <p:cNvPr id="1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2100"/>
            </a:p>
          </p:txBody>
        </p:sp>
      </p:grpSp>
      <p:sp>
        <p:nvSpPr>
          <p:cNvPr id="15" name="文本框 26"/>
          <p:cNvSpPr txBox="1">
            <a:spLocks noChangeArrowheads="1"/>
          </p:cNvSpPr>
          <p:nvPr/>
        </p:nvSpPr>
        <p:spPr bwMode="auto">
          <a:xfrm>
            <a:off x="5602020" y="2999298"/>
            <a:ext cx="987961" cy="829945"/>
          </a:xfrm>
          <a:prstGeom prst="rect">
            <a:avLst/>
          </a:prstGeom>
          <a:noFill/>
          <a:ln w="9525">
            <a:noFill/>
            <a:miter lim="800000"/>
          </a:ln>
        </p:spPr>
        <p:txBody>
          <a:bodyPr>
            <a:spAutoFit/>
          </a:bodyPr>
          <a:lstStyle/>
          <a:p>
            <a:pPr algn="ctr"/>
            <a:r>
              <a:rPr lang="zh-CN" altLang="en-US" sz="2400" b="1">
                <a:solidFill>
                  <a:srgbClr val="0E647C"/>
                </a:solidFill>
                <a:latin typeface="微软雅黑" panose="020B0503020204020204" pitchFamily="34" charset="-122"/>
                <a:ea typeface="微软雅黑" panose="020B0503020204020204" pitchFamily="34" charset="-122"/>
              </a:rPr>
              <a:t>研究项目</a:t>
            </a:r>
            <a:endParaRPr lang="en-US" altLang="zh-CN" sz="2400" b="1">
              <a:solidFill>
                <a:srgbClr val="0E647C"/>
              </a:solidFill>
              <a:latin typeface="微软雅黑" panose="020B0503020204020204" pitchFamily="34" charset="-122"/>
              <a:ea typeface="微软雅黑" panose="020B0503020204020204" pitchFamily="34" charset="-122"/>
            </a:endParaRPr>
          </a:p>
        </p:txBody>
      </p:sp>
      <p:sp>
        <p:nvSpPr>
          <p:cNvPr id="36" name="Freeform 5"/>
          <p:cNvSpPr/>
          <p:nvPr/>
        </p:nvSpPr>
        <p:spPr bwMode="auto">
          <a:xfrm>
            <a:off x="5016384" y="2448181"/>
            <a:ext cx="2105668" cy="189855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lumMod val="65000"/>
              </a:schemeClr>
            </a:solidFill>
            <a:prstDash val="solid"/>
            <a:miter lim="800000"/>
          </a:ln>
          <a:effectLst>
            <a:outerShdw blurRad="431800" dist="88900" dir="2700000" algn="tl" rotWithShape="0">
              <a:prstClr val="black">
                <a:alpha val="40000"/>
              </a:prstClr>
            </a:outerShdw>
          </a:effectLst>
        </p:spPr>
        <p:txBody>
          <a:bodyPr/>
          <a:lstStyle/>
          <a:p>
            <a:pPr>
              <a:defRPr/>
            </a:pPr>
            <a:endParaRPr lang="zh-CN" altLang="en-US" sz="2100"/>
          </a:p>
        </p:txBody>
      </p:sp>
      <p:grpSp>
        <p:nvGrpSpPr>
          <p:cNvPr id="38" name="组合 37"/>
          <p:cNvGrpSpPr/>
          <p:nvPr/>
        </p:nvGrpSpPr>
        <p:grpSpPr bwMode="auto">
          <a:xfrm>
            <a:off x="5286587" y="2132748"/>
            <a:ext cx="533261" cy="527309"/>
            <a:chOff x="6217935" y="1158425"/>
            <a:chExt cx="527724" cy="520849"/>
          </a:xfrm>
        </p:grpSpPr>
        <p:grpSp>
          <p:nvGrpSpPr>
            <p:cNvPr id="60451" name="组合 38"/>
            <p:cNvGrpSpPr/>
            <p:nvPr/>
          </p:nvGrpSpPr>
          <p:grpSpPr bwMode="auto">
            <a:xfrm>
              <a:off x="6219351" y="1158425"/>
              <a:ext cx="520849" cy="520849"/>
              <a:chOff x="1705099" y="2564904"/>
              <a:chExt cx="1800200" cy="1800200"/>
            </a:xfrm>
          </p:grpSpPr>
          <p:sp>
            <p:nvSpPr>
              <p:cNvPr id="41" name="椭圆 40"/>
              <p:cNvSpPr/>
              <p:nvPr/>
            </p:nvSpPr>
            <p:spPr>
              <a:xfrm>
                <a:off x="1704276" y="2564904"/>
                <a:ext cx="1799533" cy="1800200"/>
              </a:xfrm>
              <a:prstGeom prst="ellipse">
                <a:avLst/>
              </a:prstGeom>
              <a:solidFill>
                <a:srgbClr val="2DB2A4"/>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2" name="椭圆 41"/>
              <p:cNvSpPr/>
              <p:nvPr/>
            </p:nvSpPr>
            <p:spPr>
              <a:xfrm>
                <a:off x="1850844" y="2711196"/>
                <a:ext cx="1506397" cy="1507616"/>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60452" name="TextBox 39"/>
            <p:cNvSpPr txBox="1">
              <a:spLocks noChangeArrowheads="1"/>
            </p:cNvSpPr>
            <p:nvPr/>
          </p:nvSpPr>
          <p:spPr bwMode="auto">
            <a:xfrm>
              <a:off x="6217935" y="1271633"/>
              <a:ext cx="527724" cy="318001"/>
            </a:xfrm>
            <a:prstGeom prst="rect">
              <a:avLst/>
            </a:prstGeom>
            <a:noFill/>
            <a:ln w="9525">
              <a:noFill/>
              <a:miter lim="800000"/>
            </a:ln>
          </p:spPr>
          <p:txBody>
            <a:bodyPr>
              <a:spAutoFit/>
            </a:bodyPr>
            <a:lstStyle/>
            <a:p>
              <a:pPr algn="ctr"/>
              <a:r>
                <a:rPr lang="en-US" altLang="zh-CN" sz="1500" b="1">
                  <a:solidFill>
                    <a:srgbClr val="2DB2A4"/>
                  </a:solidFill>
                  <a:latin typeface="Impact MT Std"/>
                  <a:ea typeface="微软雅黑" panose="020B0503020204020204" pitchFamily="34" charset="-122"/>
                </a:rPr>
                <a:t>01</a:t>
              </a:r>
              <a:endParaRPr lang="zh-CN" altLang="en-US" sz="1500" b="1">
                <a:solidFill>
                  <a:srgbClr val="2DB2A4"/>
                </a:solidFill>
                <a:latin typeface="Impact MT Std"/>
                <a:ea typeface="微软雅黑" panose="020B0503020204020204" pitchFamily="34" charset="-122"/>
              </a:endParaRPr>
            </a:p>
          </p:txBody>
        </p:sp>
      </p:grpSp>
      <p:grpSp>
        <p:nvGrpSpPr>
          <p:cNvPr id="55" name="组合 54"/>
          <p:cNvGrpSpPr/>
          <p:nvPr/>
        </p:nvGrpSpPr>
        <p:grpSpPr bwMode="auto">
          <a:xfrm>
            <a:off x="6474522" y="2199406"/>
            <a:ext cx="533261" cy="527309"/>
            <a:chOff x="6217935" y="1158425"/>
            <a:chExt cx="527724" cy="520849"/>
          </a:xfrm>
        </p:grpSpPr>
        <p:grpSp>
          <p:nvGrpSpPr>
            <p:cNvPr id="60447" name="组合 55"/>
            <p:cNvGrpSpPr/>
            <p:nvPr/>
          </p:nvGrpSpPr>
          <p:grpSpPr bwMode="auto">
            <a:xfrm>
              <a:off x="6219351" y="1158425"/>
              <a:ext cx="520849" cy="520849"/>
              <a:chOff x="1705099" y="2564904"/>
              <a:chExt cx="1800200" cy="1800200"/>
            </a:xfrm>
          </p:grpSpPr>
          <p:sp>
            <p:nvSpPr>
              <p:cNvPr id="58" name="椭圆 57"/>
              <p:cNvSpPr/>
              <p:nvPr/>
            </p:nvSpPr>
            <p:spPr>
              <a:xfrm>
                <a:off x="1704276" y="2564904"/>
                <a:ext cx="1799533" cy="1800200"/>
              </a:xfrm>
              <a:prstGeom prst="ellipse">
                <a:avLst/>
              </a:prstGeom>
              <a:solidFill>
                <a:srgbClr val="F77A08"/>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9" name="椭圆 58"/>
              <p:cNvSpPr/>
              <p:nvPr/>
            </p:nvSpPr>
            <p:spPr>
              <a:xfrm>
                <a:off x="1850844" y="2711196"/>
                <a:ext cx="1506397" cy="1507616"/>
              </a:xfrm>
              <a:prstGeom prst="ellipse">
                <a:avLst/>
              </a:prstGeom>
              <a:blipFill>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60448" name="TextBox 56"/>
            <p:cNvSpPr txBox="1">
              <a:spLocks noChangeArrowheads="1"/>
            </p:cNvSpPr>
            <p:nvPr/>
          </p:nvSpPr>
          <p:spPr bwMode="auto">
            <a:xfrm>
              <a:off x="6217935" y="1271295"/>
              <a:ext cx="527724" cy="318001"/>
            </a:xfrm>
            <a:prstGeom prst="rect">
              <a:avLst/>
            </a:prstGeom>
            <a:noFill/>
            <a:ln w="9525">
              <a:noFill/>
              <a:miter lim="800000"/>
            </a:ln>
          </p:spPr>
          <p:txBody>
            <a:bodyPr>
              <a:spAutoFit/>
            </a:bodyPr>
            <a:lstStyle/>
            <a:p>
              <a:pPr algn="ctr"/>
              <a:r>
                <a:rPr lang="en-US" altLang="zh-CN" sz="1500" b="1">
                  <a:solidFill>
                    <a:srgbClr val="F77A08"/>
                  </a:solidFill>
                  <a:latin typeface="Impact MT Std"/>
                  <a:ea typeface="微软雅黑" panose="020B0503020204020204" pitchFamily="34" charset="-122"/>
                </a:rPr>
                <a:t>02</a:t>
              </a:r>
              <a:endParaRPr lang="zh-CN" altLang="en-US" sz="1500" b="1">
                <a:solidFill>
                  <a:srgbClr val="F77A08"/>
                </a:solidFill>
                <a:latin typeface="Impact MT Std"/>
                <a:ea typeface="微软雅黑" panose="020B0503020204020204" pitchFamily="34" charset="-122"/>
              </a:endParaRPr>
            </a:p>
          </p:txBody>
        </p:sp>
      </p:grpSp>
      <p:grpSp>
        <p:nvGrpSpPr>
          <p:cNvPr id="63" name="组合 62"/>
          <p:cNvGrpSpPr/>
          <p:nvPr/>
        </p:nvGrpSpPr>
        <p:grpSpPr bwMode="auto">
          <a:xfrm>
            <a:off x="5238975" y="4076532"/>
            <a:ext cx="533261" cy="526119"/>
            <a:chOff x="6217935" y="1158425"/>
            <a:chExt cx="527724" cy="520849"/>
          </a:xfrm>
        </p:grpSpPr>
        <p:grpSp>
          <p:nvGrpSpPr>
            <p:cNvPr id="60443" name="组合 63"/>
            <p:cNvGrpSpPr/>
            <p:nvPr/>
          </p:nvGrpSpPr>
          <p:grpSpPr bwMode="auto">
            <a:xfrm>
              <a:off x="6219351" y="1158425"/>
              <a:ext cx="520849" cy="520849"/>
              <a:chOff x="1705099" y="2564904"/>
              <a:chExt cx="1800200" cy="1800200"/>
            </a:xfrm>
          </p:grpSpPr>
          <p:sp>
            <p:nvSpPr>
              <p:cNvPr id="66" name="椭圆 65"/>
              <p:cNvSpPr/>
              <p:nvPr/>
            </p:nvSpPr>
            <p:spPr>
              <a:xfrm>
                <a:off x="1704276" y="2564904"/>
                <a:ext cx="1799533" cy="1800200"/>
              </a:xfrm>
              <a:prstGeom prst="ellipse">
                <a:avLst/>
              </a:prstGeom>
              <a:solidFill>
                <a:srgbClr val="92D050"/>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7" name="椭圆 66"/>
              <p:cNvSpPr/>
              <p:nvPr/>
            </p:nvSpPr>
            <p:spPr>
              <a:xfrm>
                <a:off x="1850844" y="2711527"/>
                <a:ext cx="1506397" cy="1506955"/>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60444" name="TextBox 64"/>
            <p:cNvSpPr txBox="1">
              <a:spLocks noChangeArrowheads="1"/>
            </p:cNvSpPr>
            <p:nvPr/>
          </p:nvSpPr>
          <p:spPr bwMode="auto">
            <a:xfrm>
              <a:off x="6217935" y="1271633"/>
              <a:ext cx="527724" cy="318720"/>
            </a:xfrm>
            <a:prstGeom prst="rect">
              <a:avLst/>
            </a:prstGeom>
            <a:noFill/>
            <a:ln w="9525">
              <a:noFill/>
              <a:miter lim="800000"/>
            </a:ln>
          </p:spPr>
          <p:txBody>
            <a:bodyPr>
              <a:spAutoFit/>
            </a:bodyPr>
            <a:lstStyle/>
            <a:p>
              <a:pPr algn="ctr"/>
              <a:r>
                <a:rPr lang="en-US" altLang="zh-CN" sz="1500" b="1">
                  <a:solidFill>
                    <a:srgbClr val="92D050"/>
                  </a:solidFill>
                  <a:latin typeface="Impact MT Std"/>
                  <a:ea typeface="微软雅黑" panose="020B0503020204020204" pitchFamily="34" charset="-122"/>
                </a:rPr>
                <a:t>03</a:t>
              </a:r>
              <a:endParaRPr lang="zh-CN" altLang="en-US" sz="1500" b="1">
                <a:solidFill>
                  <a:srgbClr val="92D050"/>
                </a:solidFill>
                <a:latin typeface="Impact MT Std"/>
                <a:ea typeface="微软雅黑" panose="020B0503020204020204" pitchFamily="34" charset="-122"/>
              </a:endParaRPr>
            </a:p>
          </p:txBody>
        </p:sp>
      </p:grpSp>
      <p:grpSp>
        <p:nvGrpSpPr>
          <p:cNvPr id="18" name="组合 17"/>
          <p:cNvGrpSpPr/>
          <p:nvPr/>
        </p:nvGrpSpPr>
        <p:grpSpPr bwMode="auto">
          <a:xfrm>
            <a:off x="6419767" y="4076531"/>
            <a:ext cx="533261" cy="527310"/>
            <a:chOff x="6217935" y="1158425"/>
            <a:chExt cx="527724" cy="520849"/>
          </a:xfrm>
        </p:grpSpPr>
        <p:grpSp>
          <p:nvGrpSpPr>
            <p:cNvPr id="60439" name="组合 18"/>
            <p:cNvGrpSpPr/>
            <p:nvPr/>
          </p:nvGrpSpPr>
          <p:grpSpPr bwMode="auto">
            <a:xfrm>
              <a:off x="6219351" y="1158425"/>
              <a:ext cx="520849" cy="520849"/>
              <a:chOff x="1705099" y="2564904"/>
              <a:chExt cx="1800200" cy="1800200"/>
            </a:xfrm>
          </p:grpSpPr>
          <p:sp>
            <p:nvSpPr>
              <p:cNvPr id="21" name="椭圆 20"/>
              <p:cNvSpPr/>
              <p:nvPr/>
            </p:nvSpPr>
            <p:spPr>
              <a:xfrm>
                <a:off x="1704276" y="2564904"/>
                <a:ext cx="1799533" cy="1800200"/>
              </a:xfrm>
              <a:prstGeom prst="ellipse">
                <a:avLst/>
              </a:prstGeom>
              <a:solidFill>
                <a:schemeClr val="accent1">
                  <a:lumMod val="75000"/>
                </a:schemeClr>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2" name="椭圆 21"/>
              <p:cNvSpPr/>
              <p:nvPr/>
            </p:nvSpPr>
            <p:spPr>
              <a:xfrm>
                <a:off x="1850844" y="2711196"/>
                <a:ext cx="1506397" cy="1507617"/>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
          <p:nvSpPr>
            <p:cNvPr id="20" name="TextBox 19"/>
            <p:cNvSpPr txBox="1"/>
            <p:nvPr/>
          </p:nvSpPr>
          <p:spPr>
            <a:xfrm>
              <a:off x="6217935" y="1271295"/>
              <a:ext cx="527724" cy="318000"/>
            </a:xfrm>
            <a:prstGeom prst="rect">
              <a:avLst/>
            </a:prstGeom>
            <a:noFill/>
          </p:spPr>
          <p:txBody>
            <a:bodyPr>
              <a:spAutoFit/>
            </a:bodyPr>
            <a:lstStyle/>
            <a:p>
              <a:pPr algn="ctr">
                <a:defRPr/>
              </a:pPr>
              <a:r>
                <a:rPr lang="en-US" altLang="zh-CN" sz="1500" b="1" dirty="0">
                  <a:solidFill>
                    <a:schemeClr val="accent1">
                      <a:lumMod val="75000"/>
                    </a:schemeClr>
                  </a:solidFill>
                  <a:latin typeface="Impact MT Std" pitchFamily="34" charset="0"/>
                  <a:ea typeface="微软雅黑" panose="020B0503020204020204" pitchFamily="34" charset="-122"/>
                </a:rPr>
                <a:t>04</a:t>
              </a:r>
              <a:endParaRPr lang="zh-CN" altLang="en-US" sz="1500" b="1" dirty="0">
                <a:solidFill>
                  <a:schemeClr val="accent1">
                    <a:lumMod val="75000"/>
                  </a:schemeClr>
                </a:solidFill>
                <a:latin typeface="Impact MT Std" pitchFamily="34" charset="0"/>
                <a:ea typeface="微软雅黑" panose="020B0503020204020204" pitchFamily="34" charset="-122"/>
              </a:endParaRPr>
            </a:p>
          </p:txBody>
        </p:sp>
      </p:grpSp>
      <p:sp>
        <p:nvSpPr>
          <p:cNvPr id="106565" name="Rectangle 69"/>
          <p:cNvSpPr>
            <a:spLocks noChangeArrowheads="1"/>
          </p:cNvSpPr>
          <p:nvPr/>
        </p:nvSpPr>
        <p:spPr bwMode="auto">
          <a:xfrm>
            <a:off x="2100113" y="1863736"/>
            <a:ext cx="3131719" cy="1060450"/>
          </a:xfrm>
          <a:prstGeom prst="rect">
            <a:avLst/>
          </a:prstGeom>
          <a:noFill/>
          <a:ln w="9525">
            <a:solidFill>
              <a:srgbClr val="006600"/>
            </a:solidFill>
            <a:miter lim="800000"/>
          </a:ln>
        </p:spPr>
        <p:txBody>
          <a:bodyPr>
            <a:spAutoFit/>
          </a:bodyPr>
          <a:lstStyle/>
          <a:p>
            <a:r>
              <a:rPr lang="zh-CN" altLang="en-US" sz="2100" b="1">
                <a:solidFill>
                  <a:srgbClr val="000000"/>
                </a:solidFill>
                <a:sym typeface="黑体" panose="02010609060101010101" pitchFamily="49" charset="-122"/>
              </a:rPr>
              <a:t>涉及到教材的哪些知识点</a:t>
            </a:r>
          </a:p>
          <a:p>
            <a:r>
              <a:rPr lang="zh-CN" altLang="en-US" sz="2100" b="1">
                <a:solidFill>
                  <a:srgbClr val="000000"/>
                </a:solidFill>
                <a:sym typeface="黑体" panose="02010609060101010101" pitchFamily="49" charset="-122"/>
              </a:rPr>
              <a:t>（统计、比较、分析，</a:t>
            </a:r>
          </a:p>
          <a:p>
            <a:r>
              <a:rPr lang="zh-CN" altLang="en-US" sz="2100" b="1">
                <a:solidFill>
                  <a:srgbClr val="000000"/>
                </a:solidFill>
                <a:sym typeface="黑体" panose="02010609060101010101" pitchFamily="49" charset="-122"/>
              </a:rPr>
              <a:t>确定考频与主干知识）</a:t>
            </a:r>
          </a:p>
        </p:txBody>
      </p:sp>
      <p:sp>
        <p:nvSpPr>
          <p:cNvPr id="106566" name="Rectangle 70"/>
          <p:cNvSpPr>
            <a:spLocks noChangeArrowheads="1"/>
          </p:cNvSpPr>
          <p:nvPr/>
        </p:nvSpPr>
        <p:spPr bwMode="auto">
          <a:xfrm>
            <a:off x="7122052" y="1808983"/>
            <a:ext cx="3131718" cy="1383665"/>
          </a:xfrm>
          <a:prstGeom prst="rect">
            <a:avLst/>
          </a:prstGeom>
          <a:noFill/>
          <a:ln w="9525" algn="ctr">
            <a:solidFill>
              <a:srgbClr val="006600"/>
            </a:solidFill>
            <a:miter lim="800000"/>
          </a:ln>
        </p:spPr>
        <p:txBody>
          <a:bodyPr>
            <a:spAutoFit/>
          </a:bodyPr>
          <a:lstStyle/>
          <a:p>
            <a:r>
              <a:rPr lang="zh-CN" altLang="en-US" sz="2100" b="1">
                <a:solidFill>
                  <a:srgbClr val="000000"/>
                </a:solidFill>
                <a:sym typeface="黑体" panose="02010609060101010101" pitchFamily="49" charset="-122"/>
              </a:rPr>
              <a:t>题目是如何设问的</a:t>
            </a:r>
          </a:p>
          <a:p>
            <a:r>
              <a:rPr lang="zh-CN" altLang="en-US" sz="2100" b="1">
                <a:solidFill>
                  <a:srgbClr val="000000"/>
                </a:solidFill>
                <a:sym typeface="黑体" panose="02010609060101010101" pitchFamily="49" charset="-122"/>
              </a:rPr>
              <a:t>（立意：价值取向、</a:t>
            </a:r>
          </a:p>
          <a:p>
            <a:r>
              <a:rPr lang="zh-CN" altLang="en-US" sz="2100" b="1">
                <a:solidFill>
                  <a:srgbClr val="000000"/>
                </a:solidFill>
                <a:sym typeface="黑体" panose="02010609060101010101" pitchFamily="49" charset="-122"/>
              </a:rPr>
              <a:t>情景：呈现方式、</a:t>
            </a:r>
          </a:p>
          <a:p>
            <a:r>
              <a:rPr lang="zh-CN" altLang="en-US" sz="2100" b="1">
                <a:solidFill>
                  <a:srgbClr val="000000"/>
                </a:solidFill>
                <a:sym typeface="黑体" panose="02010609060101010101" pitchFamily="49" charset="-122"/>
              </a:rPr>
              <a:t>审题：命题角度。）</a:t>
            </a:r>
          </a:p>
        </p:txBody>
      </p:sp>
      <p:sp>
        <p:nvSpPr>
          <p:cNvPr id="106567" name="Rectangle 71"/>
          <p:cNvSpPr>
            <a:spLocks noChangeArrowheads="1"/>
          </p:cNvSpPr>
          <p:nvPr/>
        </p:nvSpPr>
        <p:spPr bwMode="auto">
          <a:xfrm>
            <a:off x="2100113" y="4008685"/>
            <a:ext cx="3131719" cy="737235"/>
          </a:xfrm>
          <a:prstGeom prst="rect">
            <a:avLst/>
          </a:prstGeom>
          <a:noFill/>
          <a:ln w="9525" algn="ctr">
            <a:solidFill>
              <a:srgbClr val="006600"/>
            </a:solidFill>
            <a:miter lim="800000"/>
          </a:ln>
        </p:spPr>
        <p:txBody>
          <a:bodyPr>
            <a:spAutoFit/>
          </a:bodyPr>
          <a:lstStyle/>
          <a:p>
            <a:r>
              <a:rPr lang="zh-CN" altLang="en-US" sz="2100" b="1">
                <a:solidFill>
                  <a:srgbClr val="000000"/>
                </a:solidFill>
                <a:sym typeface="黑体" panose="02010609060101010101" pitchFamily="49" charset="-122"/>
              </a:rPr>
              <a:t>答题的基本思路是什么</a:t>
            </a:r>
          </a:p>
          <a:p>
            <a:r>
              <a:rPr lang="zh-CN" altLang="en-US" sz="2100" b="1">
                <a:solidFill>
                  <a:srgbClr val="000000"/>
                </a:solidFill>
                <a:sym typeface="黑体" panose="02010609060101010101" pitchFamily="49" charset="-122"/>
              </a:rPr>
              <a:t>（思路、方法、程序）</a:t>
            </a:r>
          </a:p>
        </p:txBody>
      </p:sp>
      <p:sp>
        <p:nvSpPr>
          <p:cNvPr id="106568" name="Rectangle 72"/>
          <p:cNvSpPr>
            <a:spLocks noChangeArrowheads="1"/>
          </p:cNvSpPr>
          <p:nvPr/>
        </p:nvSpPr>
        <p:spPr bwMode="auto">
          <a:xfrm>
            <a:off x="7122052" y="4008685"/>
            <a:ext cx="3131718" cy="737235"/>
          </a:xfrm>
          <a:prstGeom prst="rect">
            <a:avLst/>
          </a:prstGeom>
          <a:noFill/>
          <a:ln w="9525" algn="ctr">
            <a:solidFill>
              <a:srgbClr val="006600"/>
            </a:solidFill>
            <a:miter lim="800000"/>
          </a:ln>
        </p:spPr>
        <p:txBody>
          <a:bodyPr>
            <a:spAutoFit/>
          </a:bodyPr>
          <a:lstStyle/>
          <a:p>
            <a:r>
              <a:rPr lang="zh-CN" altLang="en-US" sz="2100" b="1">
                <a:solidFill>
                  <a:srgbClr val="000000"/>
                </a:solidFill>
                <a:sym typeface="黑体" panose="02010609060101010101" pitchFamily="49" charset="-122"/>
              </a:rPr>
              <a:t>如何组织答案要点的</a:t>
            </a:r>
          </a:p>
          <a:p>
            <a:r>
              <a:rPr lang="zh-CN" altLang="en-US" sz="2100" b="1">
                <a:solidFill>
                  <a:srgbClr val="000000"/>
                </a:solidFill>
                <a:sym typeface="黑体" panose="02010609060101010101" pitchFamily="49" charset="-122"/>
              </a:rPr>
              <a:t>（准确、规范、条理）</a:t>
            </a:r>
          </a:p>
        </p:txBody>
      </p:sp>
      <p:sp>
        <p:nvSpPr>
          <p:cNvPr id="106569" name="Rectangle 73"/>
          <p:cNvSpPr>
            <a:spLocks noChangeArrowheads="1"/>
          </p:cNvSpPr>
          <p:nvPr/>
        </p:nvSpPr>
        <p:spPr bwMode="auto">
          <a:xfrm>
            <a:off x="2964282" y="1431651"/>
            <a:ext cx="1997349" cy="414020"/>
          </a:xfrm>
          <a:prstGeom prst="rect">
            <a:avLst/>
          </a:prstGeom>
          <a:noFill/>
          <a:ln w="9525">
            <a:noFill/>
            <a:miter lim="800000"/>
          </a:ln>
        </p:spPr>
        <p:txBody>
          <a:bodyPr>
            <a:spAutoFit/>
          </a:bodyPr>
          <a:lstStyle/>
          <a:p>
            <a:r>
              <a:rPr lang="zh-CN" altLang="en-US" sz="2100" b="1">
                <a:solidFill>
                  <a:srgbClr val="FF0000"/>
                </a:solidFill>
                <a:ea typeface="黑体" panose="02010609060101010101" pitchFamily="49" charset="-122"/>
                <a:sym typeface="黑体" panose="02010609060101010101" pitchFamily="49" charset="-122"/>
              </a:rPr>
              <a:t>考了些什么</a:t>
            </a:r>
          </a:p>
        </p:txBody>
      </p:sp>
      <p:sp>
        <p:nvSpPr>
          <p:cNvPr id="106570" name="Rectangle 74"/>
          <p:cNvSpPr>
            <a:spLocks noChangeArrowheads="1"/>
          </p:cNvSpPr>
          <p:nvPr/>
        </p:nvSpPr>
        <p:spPr bwMode="auto">
          <a:xfrm>
            <a:off x="7985031" y="1438793"/>
            <a:ext cx="1728337" cy="414020"/>
          </a:xfrm>
          <a:prstGeom prst="rect">
            <a:avLst/>
          </a:prstGeom>
          <a:noFill/>
          <a:ln w="9525" algn="ctr">
            <a:noFill/>
            <a:miter lim="800000"/>
          </a:ln>
        </p:spPr>
        <p:txBody>
          <a:bodyPr>
            <a:spAutoFit/>
          </a:bodyPr>
          <a:lstStyle/>
          <a:p>
            <a:r>
              <a:rPr lang="zh-CN" altLang="en-US" sz="2100" b="1">
                <a:solidFill>
                  <a:srgbClr val="FF0000"/>
                </a:solidFill>
                <a:ea typeface="黑体" panose="02010609060101010101" pitchFamily="49" charset="-122"/>
                <a:sym typeface="黑体" panose="02010609060101010101" pitchFamily="49" charset="-122"/>
              </a:rPr>
              <a:t>怎么样考的</a:t>
            </a:r>
          </a:p>
        </p:txBody>
      </p:sp>
      <p:sp>
        <p:nvSpPr>
          <p:cNvPr id="106571" name="Rectangle 75"/>
          <p:cNvSpPr>
            <a:spLocks noChangeArrowheads="1"/>
          </p:cNvSpPr>
          <p:nvPr/>
        </p:nvSpPr>
        <p:spPr bwMode="auto">
          <a:xfrm>
            <a:off x="2964282" y="4725253"/>
            <a:ext cx="1673583" cy="414020"/>
          </a:xfrm>
          <a:prstGeom prst="rect">
            <a:avLst/>
          </a:prstGeom>
          <a:noFill/>
          <a:ln w="9525" algn="ctr">
            <a:noFill/>
            <a:miter lim="800000"/>
          </a:ln>
        </p:spPr>
        <p:txBody>
          <a:bodyPr>
            <a:spAutoFit/>
          </a:bodyPr>
          <a:lstStyle/>
          <a:p>
            <a:r>
              <a:rPr lang="zh-CN" altLang="en-US" sz="2100" b="1">
                <a:solidFill>
                  <a:srgbClr val="FF0000"/>
                </a:solidFill>
                <a:ea typeface="黑体" panose="02010609060101010101" pitchFamily="49" charset="-122"/>
                <a:sym typeface="黑体" panose="02010609060101010101" pitchFamily="49" charset="-122"/>
              </a:rPr>
              <a:t>怎么解答的</a:t>
            </a:r>
          </a:p>
        </p:txBody>
      </p:sp>
      <p:sp>
        <p:nvSpPr>
          <p:cNvPr id="106572" name="Rectangle 76"/>
          <p:cNvSpPr>
            <a:spLocks noChangeArrowheads="1"/>
          </p:cNvSpPr>
          <p:nvPr/>
        </p:nvSpPr>
        <p:spPr bwMode="auto">
          <a:xfrm>
            <a:off x="7986221" y="4670499"/>
            <a:ext cx="1889030" cy="414020"/>
          </a:xfrm>
          <a:prstGeom prst="rect">
            <a:avLst/>
          </a:prstGeom>
          <a:noFill/>
          <a:ln w="9525" algn="ctr">
            <a:noFill/>
            <a:miter lim="800000"/>
          </a:ln>
        </p:spPr>
        <p:txBody>
          <a:bodyPr>
            <a:spAutoFit/>
          </a:bodyPr>
          <a:lstStyle/>
          <a:p>
            <a:r>
              <a:rPr lang="zh-CN" altLang="en-US" sz="2100" b="1">
                <a:solidFill>
                  <a:srgbClr val="FF0000"/>
                </a:solidFill>
                <a:ea typeface="黑体" panose="02010609060101010101" pitchFamily="49" charset="-122"/>
                <a:sym typeface="黑体" panose="02010609060101010101" pitchFamily="49" charset="-122"/>
              </a:rPr>
              <a:t>怎么赋分的</a:t>
            </a:r>
          </a:p>
        </p:txBody>
      </p:sp>
      <p:sp>
        <p:nvSpPr>
          <p:cNvPr id="106573" name="TextBox 90"/>
          <p:cNvSpPr txBox="1">
            <a:spLocks noChangeArrowheads="1"/>
          </p:cNvSpPr>
          <p:nvPr/>
        </p:nvSpPr>
        <p:spPr bwMode="auto">
          <a:xfrm>
            <a:off x="4474211" y="957580"/>
            <a:ext cx="3510915" cy="521970"/>
          </a:xfrm>
          <a:prstGeom prst="rect">
            <a:avLst/>
          </a:prstGeom>
          <a:noFill/>
          <a:ln w="9525">
            <a:noFill/>
            <a:miter lim="800000"/>
          </a:ln>
        </p:spPr>
        <p:txBody>
          <a:bodyPr wrap="square">
            <a:spAutoFit/>
          </a:bodyPr>
          <a:lstStyle/>
          <a:p>
            <a:pPr>
              <a:buFont typeface="Arial" panose="020B0604020202020204" pitchFamily="34" charset="0"/>
              <a:buNone/>
            </a:pPr>
            <a:r>
              <a:rPr lang="en-US" altLang="zh-CN" sz="2800" b="1">
                <a:solidFill>
                  <a:srgbClr val="FF0000"/>
                </a:solidFill>
                <a:ea typeface="楷体" panose="02010609060101010101" pitchFamily="49" charset="-122"/>
                <a:cs typeface="楷体" panose="02010609060101010101" pitchFamily="49" charset="-122"/>
              </a:rPr>
              <a:t>  </a:t>
            </a:r>
            <a:r>
              <a:rPr lang="en-US" altLang="zh-CN" sz="2800" b="1">
                <a:solidFill>
                  <a:schemeClr val="accent6">
                    <a:lumMod val="90000"/>
                    <a:lumOff val="10000"/>
                  </a:schemeClr>
                </a:solidFill>
                <a:ea typeface="楷体" panose="02010609060101010101" pitchFamily="49" charset="-122"/>
                <a:cs typeface="楷体" panose="02010609060101010101" pitchFamily="49" charset="-122"/>
              </a:rPr>
              <a:t>2</a:t>
            </a:r>
            <a:r>
              <a:rPr lang="zh-CN" altLang="en-US" sz="2800" b="1">
                <a:solidFill>
                  <a:schemeClr val="accent6">
                    <a:lumMod val="90000"/>
                    <a:lumOff val="10000"/>
                  </a:schemeClr>
                </a:solidFill>
                <a:ea typeface="楷体" panose="02010609060101010101" pitchFamily="49" charset="-122"/>
                <a:cs typeface="楷体" panose="02010609060101010101" pitchFamily="49" charset="-122"/>
              </a:rPr>
              <a:t>如何研究高考试题</a:t>
            </a:r>
          </a:p>
        </p:txBody>
      </p:sp>
      <p:sp>
        <p:nvSpPr>
          <p:cNvPr id="2" name="矩形 1"/>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3" name="直接连接符 22"/>
          <p:cNvCxnSpPr/>
          <p:nvPr/>
        </p:nvCxnSpPr>
        <p:spPr>
          <a:xfrm flipV="1">
            <a:off x="1722831" y="80547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3945218" y="56985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3540208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par>
                                <p:cTn id="21" presetID="45"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ppt_w</p:attrName>
                                        </p:attrNameLst>
                                      </p:cBhvr>
                                      <p:tavLst>
                                        <p:tav tm="0" fmla="#ppt_w*sin(2.5*pi*$)">
                                          <p:val>
                                            <p:fltVal val="0"/>
                                          </p:val>
                                        </p:tav>
                                        <p:tav tm="100000">
                                          <p:val>
                                            <p:fltVal val="1"/>
                                          </p:val>
                                        </p:tav>
                                      </p:tavLst>
                                    </p:anim>
                                    <p:anim calcmode="lin" valueType="num">
                                      <p:cBhvr>
                                        <p:cTn id="25" dur="750" fill="hold"/>
                                        <p:tgtEl>
                                          <p:spTgt spid="12"/>
                                        </p:tgtEl>
                                        <p:attrNameLst>
                                          <p:attrName>ppt_h</p:attrName>
                                        </p:attrNameLst>
                                      </p:cBhvr>
                                      <p:tavLst>
                                        <p:tav tm="0">
                                          <p:val>
                                            <p:strVal val="#ppt_h"/>
                                          </p:val>
                                        </p:tav>
                                        <p:tav tm="100000">
                                          <p:val>
                                            <p:strVal val="#ppt_h"/>
                                          </p:val>
                                        </p:tav>
                                      </p:tavLst>
                                    </p:anim>
                                  </p:childTnLst>
                                </p:cTn>
                              </p:par>
                              <p:par>
                                <p:cTn id="26" presetID="53" presetClass="entr" presetSubtype="16" fill="hold" grpId="0" nodeType="withEffect">
                                  <p:stCondLst>
                                    <p:cond delay="1000"/>
                                  </p:stCondLst>
                                  <p:iterate type="lt">
                                    <p:tmPct val="20000"/>
                                  </p:iterate>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0"/>
                            </p:stCondLst>
                            <p:childTnLst>
                              <p:par>
                                <p:cTn id="32" presetID="16" presetClass="entr" presetSubtype="21"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par>
                          <p:cTn id="35" fill="hold">
                            <p:stCondLst>
                              <p:cond delay="500"/>
                            </p:stCondLst>
                            <p:childTnLst>
                              <p:par>
                                <p:cTn id="36" presetID="45"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750"/>
                                        <p:tgtEl>
                                          <p:spTgt spid="18"/>
                                        </p:tgtEl>
                                      </p:cBhvr>
                                    </p:animEffect>
                                    <p:anim calcmode="lin" valueType="num">
                                      <p:cBhvr>
                                        <p:cTn id="39" dur="750" fill="hold"/>
                                        <p:tgtEl>
                                          <p:spTgt spid="18"/>
                                        </p:tgtEl>
                                        <p:attrNameLst>
                                          <p:attrName>ppt_w</p:attrName>
                                        </p:attrNameLst>
                                      </p:cBhvr>
                                      <p:tavLst>
                                        <p:tav tm="0" fmla="#ppt_w*sin(2.5*pi*$)">
                                          <p:val>
                                            <p:fltVal val="0"/>
                                          </p:val>
                                        </p:tav>
                                        <p:tav tm="100000">
                                          <p:val>
                                            <p:fltVal val="1"/>
                                          </p:val>
                                        </p:tav>
                                      </p:tavLst>
                                    </p:anim>
                                    <p:anim calcmode="lin" valueType="num">
                                      <p:cBhvr>
                                        <p:cTn id="40" dur="75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45" presetClass="entr" presetSubtype="0"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750"/>
                                        <p:tgtEl>
                                          <p:spTgt spid="38"/>
                                        </p:tgtEl>
                                      </p:cBhvr>
                                    </p:animEffect>
                                    <p:anim calcmode="lin" valueType="num">
                                      <p:cBhvr>
                                        <p:cTn id="45" dur="750" fill="hold"/>
                                        <p:tgtEl>
                                          <p:spTgt spid="38"/>
                                        </p:tgtEl>
                                        <p:attrNameLst>
                                          <p:attrName>ppt_w</p:attrName>
                                        </p:attrNameLst>
                                      </p:cBhvr>
                                      <p:tavLst>
                                        <p:tav tm="0" fmla="#ppt_w*sin(2.5*pi*$)">
                                          <p:val>
                                            <p:fltVal val="0"/>
                                          </p:val>
                                        </p:tav>
                                        <p:tav tm="100000">
                                          <p:val>
                                            <p:fltVal val="1"/>
                                          </p:val>
                                        </p:tav>
                                      </p:tavLst>
                                    </p:anim>
                                    <p:anim calcmode="lin" valueType="num">
                                      <p:cBhvr>
                                        <p:cTn id="46" dur="750" fill="hold"/>
                                        <p:tgtEl>
                                          <p:spTgt spid="38"/>
                                        </p:tgtEl>
                                        <p:attrNameLst>
                                          <p:attrName>ppt_h</p:attrName>
                                        </p:attrNameLst>
                                      </p:cBhvr>
                                      <p:tavLst>
                                        <p:tav tm="0">
                                          <p:val>
                                            <p:strVal val="#ppt_h"/>
                                          </p:val>
                                        </p:tav>
                                        <p:tav tm="100000">
                                          <p:val>
                                            <p:strVal val="#ppt_h"/>
                                          </p:val>
                                        </p:tav>
                                      </p:tavLst>
                                    </p:anim>
                                  </p:childTnLst>
                                </p:cTn>
                              </p:par>
                            </p:childTnLst>
                          </p:cTn>
                        </p:par>
                        <p:par>
                          <p:cTn id="47" fill="hold">
                            <p:stCondLst>
                              <p:cond delay="2500"/>
                            </p:stCondLst>
                            <p:childTnLst>
                              <p:par>
                                <p:cTn id="48" presetID="45"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750"/>
                                        <p:tgtEl>
                                          <p:spTgt spid="55"/>
                                        </p:tgtEl>
                                      </p:cBhvr>
                                    </p:animEffect>
                                    <p:anim calcmode="lin" valueType="num">
                                      <p:cBhvr>
                                        <p:cTn id="51" dur="750" fill="hold"/>
                                        <p:tgtEl>
                                          <p:spTgt spid="55"/>
                                        </p:tgtEl>
                                        <p:attrNameLst>
                                          <p:attrName>ppt_w</p:attrName>
                                        </p:attrNameLst>
                                      </p:cBhvr>
                                      <p:tavLst>
                                        <p:tav tm="0" fmla="#ppt_w*sin(2.5*pi*$)">
                                          <p:val>
                                            <p:fltVal val="0"/>
                                          </p:val>
                                        </p:tav>
                                        <p:tav tm="100000">
                                          <p:val>
                                            <p:fltVal val="1"/>
                                          </p:val>
                                        </p:tav>
                                      </p:tavLst>
                                    </p:anim>
                                    <p:anim calcmode="lin" valueType="num">
                                      <p:cBhvr>
                                        <p:cTn id="52" dur="750" fill="hold"/>
                                        <p:tgtEl>
                                          <p:spTgt spid="55"/>
                                        </p:tgtEl>
                                        <p:attrNameLst>
                                          <p:attrName>ppt_h</p:attrName>
                                        </p:attrNameLst>
                                      </p:cBhvr>
                                      <p:tavLst>
                                        <p:tav tm="0">
                                          <p:val>
                                            <p:strVal val="#ppt_h"/>
                                          </p:val>
                                        </p:tav>
                                        <p:tav tm="100000">
                                          <p:val>
                                            <p:strVal val="#ppt_h"/>
                                          </p:val>
                                        </p:tav>
                                      </p:tavLst>
                                    </p:anim>
                                  </p:childTnLst>
                                </p:cTn>
                              </p:par>
                            </p:childTnLst>
                          </p:cTn>
                        </p:par>
                        <p:par>
                          <p:cTn id="53" fill="hold">
                            <p:stCondLst>
                              <p:cond delay="3500"/>
                            </p:stCondLst>
                            <p:childTnLst>
                              <p:par>
                                <p:cTn id="54" presetID="45" presetClass="entr" presetSubtype="0"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750"/>
                                        <p:tgtEl>
                                          <p:spTgt spid="63"/>
                                        </p:tgtEl>
                                      </p:cBhvr>
                                    </p:animEffect>
                                    <p:anim calcmode="lin" valueType="num">
                                      <p:cBhvr>
                                        <p:cTn id="57" dur="750" fill="hold"/>
                                        <p:tgtEl>
                                          <p:spTgt spid="63"/>
                                        </p:tgtEl>
                                        <p:attrNameLst>
                                          <p:attrName>ppt_w</p:attrName>
                                        </p:attrNameLst>
                                      </p:cBhvr>
                                      <p:tavLst>
                                        <p:tav tm="0" fmla="#ppt_w*sin(2.5*pi*$)">
                                          <p:val>
                                            <p:fltVal val="0"/>
                                          </p:val>
                                        </p:tav>
                                        <p:tav tm="100000">
                                          <p:val>
                                            <p:fltVal val="1"/>
                                          </p:val>
                                        </p:tav>
                                      </p:tavLst>
                                    </p:anim>
                                    <p:anim calcmode="lin" valueType="num">
                                      <p:cBhvr>
                                        <p:cTn id="58" dur="750" fill="hold"/>
                                        <p:tgtEl>
                                          <p:spTgt spid="63"/>
                                        </p:tgtEl>
                                        <p:attrNameLst>
                                          <p:attrName>ppt_h</p:attrName>
                                        </p:attrNameLst>
                                      </p:cBhvr>
                                      <p:tavLst>
                                        <p:tav tm="0">
                                          <p:val>
                                            <p:strVal val="#ppt_h"/>
                                          </p:val>
                                        </p:tav>
                                        <p:tav tm="100000">
                                          <p:val>
                                            <p:strVal val="#ppt_h"/>
                                          </p:val>
                                        </p:tav>
                                      </p:tavLst>
                                    </p:anim>
                                  </p:childTnLst>
                                </p:cTn>
                              </p:par>
                            </p:childTnLst>
                          </p:cTn>
                        </p:par>
                        <p:par>
                          <p:cTn id="59" fill="hold">
                            <p:stCondLst>
                              <p:cond delay="4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06573"/>
                                        </p:tgtEl>
                                        <p:attrNameLst>
                                          <p:attrName>style.visibility</p:attrName>
                                        </p:attrNameLst>
                                      </p:cBhvr>
                                      <p:to>
                                        <p:strVal val="visible"/>
                                      </p:to>
                                    </p:set>
                                    <p:anim calcmode="lin" valueType="num">
                                      <p:cBhvr>
                                        <p:cTn id="62" dur="500" fill="hold"/>
                                        <p:tgtEl>
                                          <p:spTgt spid="106573"/>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6573"/>
                                        </p:tgtEl>
                                        <p:attrNameLst>
                                          <p:attrName>ppt_y</p:attrName>
                                        </p:attrNameLst>
                                      </p:cBhvr>
                                      <p:tavLst>
                                        <p:tav tm="0">
                                          <p:val>
                                            <p:strVal val="#ppt_y"/>
                                          </p:val>
                                        </p:tav>
                                        <p:tav tm="100000">
                                          <p:val>
                                            <p:strVal val="#ppt_y"/>
                                          </p:val>
                                        </p:tav>
                                      </p:tavLst>
                                    </p:anim>
                                    <p:anim calcmode="lin" valueType="num">
                                      <p:cBhvr>
                                        <p:cTn id="64" dur="500" fill="hold"/>
                                        <p:tgtEl>
                                          <p:spTgt spid="106573"/>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6573"/>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657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06565"/>
                                        </p:tgtEl>
                                        <p:attrNameLst>
                                          <p:attrName>style.visibility</p:attrName>
                                        </p:attrNameLst>
                                      </p:cBhvr>
                                      <p:to>
                                        <p:strVal val="visible"/>
                                      </p:to>
                                    </p:set>
                                    <p:animEffect transition="in" filter="dissolve">
                                      <p:cBhvr>
                                        <p:cTn id="71" dur="500"/>
                                        <p:tgtEl>
                                          <p:spTgt spid="106565"/>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06569"/>
                                        </p:tgtEl>
                                        <p:attrNameLst>
                                          <p:attrName>style.visibility</p:attrName>
                                        </p:attrNameLst>
                                      </p:cBhvr>
                                      <p:to>
                                        <p:strVal val="visible"/>
                                      </p:to>
                                    </p:set>
                                    <p:animEffect transition="in" filter="dissolve">
                                      <p:cBhvr>
                                        <p:cTn id="74" dur="500"/>
                                        <p:tgtEl>
                                          <p:spTgt spid="106569"/>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06570"/>
                                        </p:tgtEl>
                                        <p:attrNameLst>
                                          <p:attrName>style.visibility</p:attrName>
                                        </p:attrNameLst>
                                      </p:cBhvr>
                                      <p:to>
                                        <p:strVal val="visible"/>
                                      </p:to>
                                    </p:set>
                                    <p:animEffect transition="in" filter="dissolve">
                                      <p:cBhvr>
                                        <p:cTn id="79" dur="500"/>
                                        <p:tgtEl>
                                          <p:spTgt spid="106570"/>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06566"/>
                                        </p:tgtEl>
                                        <p:attrNameLst>
                                          <p:attrName>style.visibility</p:attrName>
                                        </p:attrNameLst>
                                      </p:cBhvr>
                                      <p:to>
                                        <p:strVal val="visible"/>
                                      </p:to>
                                    </p:set>
                                    <p:animEffect transition="in" filter="dissolve">
                                      <p:cBhvr>
                                        <p:cTn id="82" dur="500"/>
                                        <p:tgtEl>
                                          <p:spTgt spid="106566"/>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06567"/>
                                        </p:tgtEl>
                                        <p:attrNameLst>
                                          <p:attrName>style.visibility</p:attrName>
                                        </p:attrNameLst>
                                      </p:cBhvr>
                                      <p:to>
                                        <p:strVal val="visible"/>
                                      </p:to>
                                    </p:set>
                                    <p:animEffect transition="in" filter="dissolve">
                                      <p:cBhvr>
                                        <p:cTn id="87" dur="500"/>
                                        <p:tgtEl>
                                          <p:spTgt spid="106567"/>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106571"/>
                                        </p:tgtEl>
                                        <p:attrNameLst>
                                          <p:attrName>style.visibility</p:attrName>
                                        </p:attrNameLst>
                                      </p:cBhvr>
                                      <p:to>
                                        <p:strVal val="visible"/>
                                      </p:to>
                                    </p:set>
                                    <p:animEffect transition="in" filter="dissolve">
                                      <p:cBhvr>
                                        <p:cTn id="90" dur="500"/>
                                        <p:tgtEl>
                                          <p:spTgt spid="106571"/>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06568"/>
                                        </p:tgtEl>
                                        <p:attrNameLst>
                                          <p:attrName>style.visibility</p:attrName>
                                        </p:attrNameLst>
                                      </p:cBhvr>
                                      <p:to>
                                        <p:strVal val="visible"/>
                                      </p:to>
                                    </p:set>
                                    <p:animEffect transition="in" filter="dissolve">
                                      <p:cBhvr>
                                        <p:cTn id="95" dur="500"/>
                                        <p:tgtEl>
                                          <p:spTgt spid="106568"/>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106572"/>
                                        </p:tgtEl>
                                        <p:attrNameLst>
                                          <p:attrName>style.visibility</p:attrName>
                                        </p:attrNameLst>
                                      </p:cBhvr>
                                      <p:to>
                                        <p:strVal val="visible"/>
                                      </p:to>
                                    </p:set>
                                    <p:animEffect transition="in" filter="dissolve">
                                      <p:cBhvr>
                                        <p:cTn id="98" dur="500"/>
                                        <p:tgtEl>
                                          <p:spTgt spid="106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6565" grpId="0" bldLvl="0" animBg="1"/>
      <p:bldP spid="106566" grpId="0" bldLvl="0" animBg="1"/>
      <p:bldP spid="106567" grpId="0" bldLvl="0" animBg="1"/>
      <p:bldP spid="106568" grpId="0" bldLvl="0" animBg="1"/>
      <p:bldP spid="106569" grpId="0"/>
      <p:bldP spid="106570" grpId="0"/>
      <p:bldP spid="106571" grpId="0"/>
      <p:bldP spid="106572" grpId="0"/>
      <p:bldP spid="10657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87" name="矩形 8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08548" name="TextBox 90"/>
          <p:cNvSpPr txBox="1">
            <a:spLocks noChangeArrowheads="1"/>
          </p:cNvSpPr>
          <p:nvPr/>
        </p:nvSpPr>
        <p:spPr bwMode="auto">
          <a:xfrm>
            <a:off x="4752975" y="679451"/>
            <a:ext cx="2976880" cy="460375"/>
          </a:xfrm>
          <a:prstGeom prst="rect">
            <a:avLst/>
          </a:prstGeom>
          <a:noFill/>
          <a:ln w="9525">
            <a:noFill/>
            <a:miter lim="800000"/>
          </a:ln>
        </p:spPr>
        <p:txBody>
          <a:bodyPr wrap="square">
            <a:spAutoFit/>
          </a:bodyPr>
          <a:lstStyle/>
          <a:p>
            <a:pPr>
              <a:buFont typeface="Arial" panose="020B0604020202020204" pitchFamily="34" charset="0"/>
              <a:buNone/>
            </a:pPr>
            <a:r>
              <a:rPr lang="en-US" altLang="zh-CN" sz="2400" b="1">
                <a:solidFill>
                  <a:schemeClr val="accent6">
                    <a:lumMod val="90000"/>
                    <a:lumOff val="10000"/>
                  </a:schemeClr>
                </a:solidFill>
                <a:ea typeface="楷体" panose="02010609060101010101" pitchFamily="49" charset="-122"/>
                <a:cs typeface="楷体" panose="02010609060101010101" pitchFamily="49" charset="-122"/>
              </a:rPr>
              <a:t>2</a:t>
            </a:r>
            <a:r>
              <a:rPr lang="zh-CN" altLang="en-US" sz="2400" b="1">
                <a:solidFill>
                  <a:schemeClr val="accent6">
                    <a:lumMod val="90000"/>
                    <a:lumOff val="10000"/>
                  </a:schemeClr>
                </a:solidFill>
                <a:ea typeface="楷体" panose="02010609060101010101" pitchFamily="49" charset="-122"/>
                <a:cs typeface="楷体" panose="02010609060101010101" pitchFamily="49" charset="-122"/>
              </a:rPr>
              <a:t>如何研究高考试题</a:t>
            </a:r>
          </a:p>
        </p:txBody>
      </p:sp>
      <p:cxnSp>
        <p:nvCxnSpPr>
          <p:cNvPr id="95" name="直接连接符 94"/>
          <p:cNvCxnSpPr/>
          <p:nvPr/>
        </p:nvCxnSpPr>
        <p:spPr>
          <a:xfrm>
            <a:off x="7282745" y="1161450"/>
            <a:ext cx="33483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776347" y="1175734"/>
            <a:ext cx="329360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7729856" y="880746"/>
            <a:ext cx="2901315" cy="1079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1776095" y="862331"/>
            <a:ext cx="2910840" cy="1841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KSO_Shape"/>
          <p:cNvSpPr/>
          <p:nvPr/>
        </p:nvSpPr>
        <p:spPr bwMode="auto">
          <a:xfrm>
            <a:off x="1722783" y="891249"/>
            <a:ext cx="539212" cy="41184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0E647C"/>
          </a:solidFill>
          <a:ln>
            <a:no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a typeface="宋体" panose="02010600030101010101" pitchFamily="2" charset="-122"/>
            </a:endParaRPr>
          </a:p>
        </p:txBody>
      </p:sp>
      <p:grpSp>
        <p:nvGrpSpPr>
          <p:cNvPr id="62473" name="组合 47120"/>
          <p:cNvGrpSpPr/>
          <p:nvPr/>
        </p:nvGrpSpPr>
        <p:grpSpPr bwMode="auto">
          <a:xfrm>
            <a:off x="1669219" y="1431651"/>
            <a:ext cx="5074313" cy="4156580"/>
            <a:chOff x="0" y="0"/>
            <a:chExt cx="5716" cy="3550"/>
          </a:xfrm>
        </p:grpSpPr>
        <p:grpSp>
          <p:nvGrpSpPr>
            <p:cNvPr id="62488" name="Group 13"/>
            <p:cNvGrpSpPr/>
            <p:nvPr/>
          </p:nvGrpSpPr>
          <p:grpSpPr bwMode="auto">
            <a:xfrm>
              <a:off x="1905" y="2177"/>
              <a:ext cx="1995" cy="1373"/>
              <a:chOff x="0" y="0"/>
              <a:chExt cx="1298" cy="1131"/>
            </a:xfrm>
          </p:grpSpPr>
          <p:pic>
            <p:nvPicPr>
              <p:cNvPr id="62502" name="Picture 14"/>
              <p:cNvPicPr>
                <a:picLocks noChangeArrowheads="1"/>
              </p:cNvPicPr>
              <p:nvPr/>
            </p:nvPicPr>
            <p:blipFill>
              <a:blip r:embed="rId3" cstate="print"/>
              <a:srcRect/>
              <a:stretch>
                <a:fillRect/>
              </a:stretch>
            </p:blipFill>
            <p:spPr bwMode="auto">
              <a:xfrm>
                <a:off x="0" y="0"/>
                <a:ext cx="1298" cy="1131"/>
              </a:xfrm>
              <a:prstGeom prst="rect">
                <a:avLst/>
              </a:prstGeom>
              <a:noFill/>
              <a:ln w="9525">
                <a:noFill/>
                <a:miter lim="800000"/>
                <a:headEnd/>
                <a:tailEnd/>
              </a:ln>
            </p:spPr>
          </p:pic>
          <p:sp>
            <p:nvSpPr>
              <p:cNvPr id="62503" name="Rectangle 15"/>
              <p:cNvSpPr>
                <a:spLocks noChangeArrowheads="1"/>
              </p:cNvSpPr>
              <p:nvPr/>
            </p:nvSpPr>
            <p:spPr bwMode="auto">
              <a:xfrm>
                <a:off x="62" y="348"/>
                <a:ext cx="1126" cy="629"/>
              </a:xfrm>
              <a:prstGeom prst="rect">
                <a:avLst/>
              </a:prstGeom>
              <a:noFill/>
              <a:ln w="9525">
                <a:noFill/>
                <a:miter lim="800000"/>
              </a:ln>
            </p:spPr>
            <p:txBody>
              <a:bodyPr wrap="none" lIns="0" tIns="0" rIns="0" bIns="0" anchor="ctr"/>
              <a:lstStyle/>
              <a:p>
                <a:pPr algn="ctr" latinLnBrk="1">
                  <a:buFont typeface="Arial" panose="020B0604020202020204" pitchFamily="34" charset="0"/>
                  <a:buNone/>
                </a:pPr>
                <a:r>
                  <a:rPr lang="zh-CN" altLang="en-US" sz="2700" b="1">
                    <a:solidFill>
                      <a:srgbClr val="660033"/>
                    </a:solidFill>
                    <a:latin typeface="黑体" panose="02010609060101010101" pitchFamily="49" charset="-122"/>
                    <a:ea typeface="黑体" panose="02010609060101010101" pitchFamily="49" charset="-122"/>
                    <a:sym typeface="黑体" panose="02010609060101010101" pitchFamily="49" charset="-122"/>
                  </a:rPr>
                  <a:t>轮考点</a:t>
                </a:r>
              </a:p>
            </p:txBody>
          </p:sp>
        </p:grpSp>
        <p:grpSp>
          <p:nvGrpSpPr>
            <p:cNvPr id="62489" name="组合 47124"/>
            <p:cNvGrpSpPr/>
            <p:nvPr/>
          </p:nvGrpSpPr>
          <p:grpSpPr bwMode="auto">
            <a:xfrm>
              <a:off x="0" y="0"/>
              <a:ext cx="5716" cy="2332"/>
              <a:chOff x="0" y="0"/>
              <a:chExt cx="5716" cy="2332"/>
            </a:xfrm>
          </p:grpSpPr>
          <p:grpSp>
            <p:nvGrpSpPr>
              <p:cNvPr id="62490" name="Group 4"/>
              <p:cNvGrpSpPr/>
              <p:nvPr/>
            </p:nvGrpSpPr>
            <p:grpSpPr bwMode="auto">
              <a:xfrm>
                <a:off x="2042" y="1134"/>
                <a:ext cx="1652" cy="1042"/>
                <a:chOff x="0" y="0"/>
                <a:chExt cx="1442" cy="987"/>
              </a:xfrm>
            </p:grpSpPr>
            <p:pic>
              <p:nvPicPr>
                <p:cNvPr id="62500" name="Picture 5"/>
                <p:cNvPicPr>
                  <a:picLocks noChangeArrowheads="1"/>
                </p:cNvPicPr>
                <p:nvPr/>
              </p:nvPicPr>
              <p:blipFill>
                <a:blip r:embed="rId4" cstate="print"/>
                <a:srcRect/>
                <a:stretch>
                  <a:fillRect/>
                </a:stretch>
              </p:blipFill>
              <p:spPr bwMode="auto">
                <a:xfrm>
                  <a:off x="0" y="0"/>
                  <a:ext cx="1442" cy="987"/>
                </a:xfrm>
                <a:prstGeom prst="rect">
                  <a:avLst/>
                </a:prstGeom>
                <a:noFill/>
                <a:ln w="9525">
                  <a:noFill/>
                  <a:miter lim="800000"/>
                  <a:headEnd/>
                  <a:tailEnd/>
                </a:ln>
              </p:spPr>
            </p:pic>
            <p:sp>
              <p:nvSpPr>
                <p:cNvPr id="62501" name="Rectangle 6"/>
                <p:cNvSpPr>
                  <a:spLocks noChangeArrowheads="1"/>
                </p:cNvSpPr>
                <p:nvPr/>
              </p:nvSpPr>
              <p:spPr bwMode="auto">
                <a:xfrm>
                  <a:off x="62" y="33"/>
                  <a:ext cx="1270" cy="800"/>
                </a:xfrm>
                <a:prstGeom prst="rect">
                  <a:avLst/>
                </a:prstGeom>
                <a:noFill/>
                <a:ln w="9525">
                  <a:noFill/>
                  <a:miter lim="800000"/>
                </a:ln>
              </p:spPr>
              <p:txBody>
                <a:bodyPr wrap="none" lIns="0" tIns="0" rIns="0" bIns="0" anchor="ctr"/>
                <a:lstStyle/>
                <a:p>
                  <a:pPr algn="ctr" latinLnBrk="1">
                    <a:buFont typeface="Arial" panose="020B0604020202020204" pitchFamily="34" charset="0"/>
                    <a:buNone/>
                  </a:pPr>
                  <a:r>
                    <a:rPr lang="zh-CN" altLang="en-US" sz="3000" b="1">
                      <a:solidFill>
                        <a:srgbClr val="FFFF66"/>
                      </a:solidFill>
                      <a:latin typeface="黑体" panose="02010609060101010101" pitchFamily="49" charset="-122"/>
                      <a:ea typeface="黑体" panose="02010609060101010101" pitchFamily="49" charset="-122"/>
                      <a:sym typeface="黑体" panose="02010609060101010101" pitchFamily="49" charset="-122"/>
                    </a:rPr>
                    <a:t>备考重点</a:t>
                  </a:r>
                </a:p>
              </p:txBody>
            </p:sp>
          </p:grpSp>
          <p:grpSp>
            <p:nvGrpSpPr>
              <p:cNvPr id="62491" name="Group 7"/>
              <p:cNvGrpSpPr/>
              <p:nvPr/>
            </p:nvGrpSpPr>
            <p:grpSpPr bwMode="auto">
              <a:xfrm>
                <a:off x="0" y="1088"/>
                <a:ext cx="2138" cy="1244"/>
                <a:chOff x="0" y="0"/>
                <a:chExt cx="1154" cy="1179"/>
              </a:xfrm>
            </p:grpSpPr>
            <p:pic>
              <p:nvPicPr>
                <p:cNvPr id="62498" name="Picture 8"/>
                <p:cNvPicPr>
                  <a:picLocks noChangeArrowheads="1"/>
                </p:cNvPicPr>
                <p:nvPr/>
              </p:nvPicPr>
              <p:blipFill>
                <a:blip r:embed="rId5" cstate="print"/>
                <a:srcRect/>
                <a:stretch>
                  <a:fillRect/>
                </a:stretch>
              </p:blipFill>
              <p:spPr bwMode="auto">
                <a:xfrm>
                  <a:off x="0" y="0"/>
                  <a:ext cx="1154" cy="1179"/>
                </a:xfrm>
                <a:prstGeom prst="rect">
                  <a:avLst/>
                </a:prstGeom>
                <a:noFill/>
                <a:ln w="9525">
                  <a:noFill/>
                  <a:miter lim="800000"/>
                  <a:headEnd/>
                  <a:tailEnd/>
                </a:ln>
              </p:spPr>
            </p:pic>
            <p:sp>
              <p:nvSpPr>
                <p:cNvPr id="62499" name="Rectangle 9"/>
                <p:cNvSpPr>
                  <a:spLocks noChangeArrowheads="1"/>
                </p:cNvSpPr>
                <p:nvPr/>
              </p:nvSpPr>
              <p:spPr bwMode="auto">
                <a:xfrm>
                  <a:off x="38" y="33"/>
                  <a:ext cx="654" cy="992"/>
                </a:xfrm>
                <a:prstGeom prst="rect">
                  <a:avLst/>
                </a:prstGeom>
                <a:noFill/>
                <a:ln w="9525">
                  <a:noFill/>
                  <a:miter lim="800000"/>
                </a:ln>
              </p:spPr>
              <p:txBody>
                <a:bodyPr wrap="none" lIns="0" tIns="0" rIns="0" bIns="0" anchor="ctr"/>
                <a:lstStyle/>
                <a:p>
                  <a:pPr algn="ctr" latinLnBrk="1">
                    <a:buFont typeface="Arial" panose="020B0604020202020204" pitchFamily="34" charset="0"/>
                    <a:buNone/>
                  </a:pPr>
                  <a:r>
                    <a:rPr lang="zh-CN" altLang="en-US" sz="2700" b="1">
                      <a:solidFill>
                        <a:srgbClr val="003300"/>
                      </a:solidFill>
                      <a:latin typeface="黑体" panose="02010609060101010101" pitchFamily="49" charset="-122"/>
                      <a:ea typeface="黑体" panose="02010609060101010101" pitchFamily="49" charset="-122"/>
                      <a:sym typeface="黑体" panose="02010609060101010101" pitchFamily="49" charset="-122"/>
                    </a:rPr>
                    <a:t>热点</a:t>
                  </a:r>
                </a:p>
              </p:txBody>
            </p:sp>
          </p:grpSp>
          <p:grpSp>
            <p:nvGrpSpPr>
              <p:cNvPr id="62492" name="Group 10"/>
              <p:cNvGrpSpPr/>
              <p:nvPr/>
            </p:nvGrpSpPr>
            <p:grpSpPr bwMode="auto">
              <a:xfrm>
                <a:off x="3630" y="1133"/>
                <a:ext cx="2086" cy="1143"/>
                <a:chOff x="0" y="0"/>
                <a:chExt cx="1202" cy="1083"/>
              </a:xfrm>
            </p:grpSpPr>
            <p:pic>
              <p:nvPicPr>
                <p:cNvPr id="62496" name="Picture 11"/>
                <p:cNvPicPr>
                  <a:picLocks noChangeArrowheads="1"/>
                </p:cNvPicPr>
                <p:nvPr/>
              </p:nvPicPr>
              <p:blipFill>
                <a:blip r:embed="rId6" cstate="print"/>
                <a:srcRect/>
                <a:stretch>
                  <a:fillRect/>
                </a:stretch>
              </p:blipFill>
              <p:spPr bwMode="auto">
                <a:xfrm>
                  <a:off x="0" y="0"/>
                  <a:ext cx="1202" cy="1083"/>
                </a:xfrm>
                <a:prstGeom prst="rect">
                  <a:avLst/>
                </a:prstGeom>
                <a:noFill/>
                <a:ln w="9525">
                  <a:noFill/>
                  <a:miter lim="800000"/>
                  <a:headEnd/>
                  <a:tailEnd/>
                </a:ln>
              </p:spPr>
            </p:pic>
            <p:sp>
              <p:nvSpPr>
                <p:cNvPr id="62497" name="Rectangle 12"/>
                <p:cNvSpPr>
                  <a:spLocks noChangeArrowheads="1"/>
                </p:cNvSpPr>
                <p:nvPr/>
              </p:nvSpPr>
              <p:spPr bwMode="auto">
                <a:xfrm>
                  <a:off x="444" y="86"/>
                  <a:ext cx="686" cy="896"/>
                </a:xfrm>
                <a:prstGeom prst="rect">
                  <a:avLst/>
                </a:prstGeom>
                <a:noFill/>
                <a:ln w="9525">
                  <a:noFill/>
                  <a:miter lim="800000"/>
                </a:ln>
              </p:spPr>
              <p:txBody>
                <a:bodyPr wrap="none" lIns="0" tIns="0" rIns="0" bIns="0" anchor="ctr"/>
                <a:lstStyle/>
                <a:p>
                  <a:pPr algn="ctr" latinLnBrk="1">
                    <a:buFont typeface="Arial" panose="020B0604020202020204" pitchFamily="34" charset="0"/>
                    <a:buNone/>
                  </a:pPr>
                  <a:r>
                    <a:rPr lang="zh-CN" altLang="en-US" sz="2700" b="1">
                      <a:solidFill>
                        <a:srgbClr val="800000"/>
                      </a:solidFill>
                      <a:latin typeface="黑体" panose="02010609060101010101" pitchFamily="49" charset="-122"/>
                      <a:ea typeface="黑体" panose="02010609060101010101" pitchFamily="49" charset="-122"/>
                      <a:sym typeface="黑体" panose="02010609060101010101" pitchFamily="49" charset="-122"/>
                    </a:rPr>
                    <a:t>常考点</a:t>
                  </a:r>
                </a:p>
              </p:txBody>
            </p:sp>
          </p:grpSp>
          <p:grpSp>
            <p:nvGrpSpPr>
              <p:cNvPr id="62493" name="Group 16"/>
              <p:cNvGrpSpPr/>
              <p:nvPr/>
            </p:nvGrpSpPr>
            <p:grpSpPr bwMode="auto">
              <a:xfrm>
                <a:off x="1951" y="0"/>
                <a:ext cx="1905" cy="1099"/>
                <a:chOff x="0" y="0"/>
                <a:chExt cx="1250" cy="1136"/>
              </a:xfrm>
            </p:grpSpPr>
            <p:pic>
              <p:nvPicPr>
                <p:cNvPr id="62494" name="Picture 17"/>
                <p:cNvPicPr>
                  <a:picLocks noChangeArrowheads="1"/>
                </p:cNvPicPr>
                <p:nvPr/>
              </p:nvPicPr>
              <p:blipFill>
                <a:blip r:embed="rId7" cstate="print"/>
                <a:srcRect/>
                <a:stretch>
                  <a:fillRect/>
                </a:stretch>
              </p:blipFill>
              <p:spPr bwMode="auto">
                <a:xfrm>
                  <a:off x="0" y="53"/>
                  <a:ext cx="1250" cy="1083"/>
                </a:xfrm>
                <a:prstGeom prst="rect">
                  <a:avLst/>
                </a:prstGeom>
                <a:noFill/>
                <a:ln w="9525">
                  <a:noFill/>
                  <a:miter lim="800000"/>
                  <a:headEnd/>
                  <a:tailEnd/>
                </a:ln>
              </p:spPr>
            </p:pic>
            <p:sp>
              <p:nvSpPr>
                <p:cNvPr id="62495" name="Rectangle 18"/>
                <p:cNvSpPr>
                  <a:spLocks noChangeArrowheads="1"/>
                </p:cNvSpPr>
                <p:nvPr/>
              </p:nvSpPr>
              <p:spPr bwMode="auto">
                <a:xfrm>
                  <a:off x="32" y="0"/>
                  <a:ext cx="1078" cy="597"/>
                </a:xfrm>
                <a:prstGeom prst="rect">
                  <a:avLst/>
                </a:prstGeom>
                <a:noFill/>
                <a:ln w="9525">
                  <a:noFill/>
                  <a:miter lim="800000"/>
                </a:ln>
              </p:spPr>
              <p:txBody>
                <a:bodyPr wrap="none" lIns="0" tIns="0" rIns="0" bIns="0" anchor="ctr"/>
                <a:lstStyle/>
                <a:p>
                  <a:pPr algn="ctr" latinLnBrk="1">
                    <a:buFont typeface="Arial" panose="020B0604020202020204" pitchFamily="34" charset="0"/>
                    <a:buNone/>
                  </a:pPr>
                  <a:r>
                    <a:rPr lang="zh-CN" altLang="en-US" sz="2700" b="1">
                      <a:solidFill>
                        <a:srgbClr val="000066"/>
                      </a:solidFill>
                      <a:latin typeface="黑体" panose="02010609060101010101" pitchFamily="49" charset="-122"/>
                      <a:ea typeface="黑体" panose="02010609060101010101" pitchFamily="49" charset="-122"/>
                      <a:sym typeface="黑体" panose="02010609060101010101" pitchFamily="49" charset="-122"/>
                    </a:rPr>
                    <a:t>必考点</a:t>
                  </a:r>
                </a:p>
              </p:txBody>
            </p:sp>
          </p:grpSp>
        </p:grpSp>
      </p:grpSp>
      <p:graphicFrame>
        <p:nvGraphicFramePr>
          <p:cNvPr id="108597" name="Group 53"/>
          <p:cNvGraphicFramePr>
            <a:graphicFrameLocks noGrp="1"/>
          </p:cNvGraphicFramePr>
          <p:nvPr/>
        </p:nvGraphicFramePr>
        <p:xfrm>
          <a:off x="6868927" y="1137236"/>
          <a:ext cx="3762375" cy="4593590"/>
        </p:xfrm>
        <a:graphic>
          <a:graphicData uri="http://schemas.openxmlformats.org/drawingml/2006/table">
            <a:tbl>
              <a:tblPr/>
              <a:tblGrid>
                <a:gridCol w="485775">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1782445">
                <a:tc>
                  <a:txBody>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pPr>
                      <a:endParaRPr kumimoji="0" lang="zh-CN" altLang="en-US" sz="15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pPr>
                      <a:r>
                        <a:rPr kumimoji="0" lang="zh-CN" altLang="zh-CN" sz="15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必修一</a:t>
                      </a:r>
                      <a:endParaRPr kumimoji="0" lang="zh-CN"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51421" marR="51421"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kumimoji="0" lang="zh-CN" altLang="zh-CN" sz="15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西周政治制度（分封制、宗法制）；君主专制中央集权制度；民主革命的序幕与丰碑；新民主主义革命；雅典的直接民主政治；罗马法；近代西方代议制；</a:t>
                      </a:r>
                      <a:endParaRPr kumimoji="0" lang="zh-CN"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51421" marR="51421"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82445">
                <a:tc>
                  <a:txBody>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pPr>
                      <a:endParaRPr kumimoji="0" lang="zh-CN" altLang="en-US" sz="15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pPr>
                      <a:r>
                        <a:rPr kumimoji="0" lang="zh-CN" altLang="zh-CN" sz="15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必修二</a:t>
                      </a:r>
                      <a:endParaRPr kumimoji="0" lang="zh-CN"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51421" marR="51421"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kumimoji="0" lang="zh-CN" altLang="zh-CN" sz="15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古代土地问题；古代商品经济发展；中国的经济体制改革；两次工业革命；苏联社会主义经济体制的建立；罗斯福新政；世界经济政治多极化趋势；经济全球化；</a:t>
                      </a:r>
                      <a:endParaRPr kumimoji="0" lang="zh-CN"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51421" marR="51421"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pPr>
                      <a:r>
                        <a:rPr kumimoji="0" lang="zh-CN" altLang="zh-CN" sz="15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必修三</a:t>
                      </a:r>
                      <a:endParaRPr kumimoji="0" lang="zh-CN"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51421" marR="51421"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pPr>
                      <a:r>
                        <a:rPr kumimoji="0" lang="zh-CN" altLang="zh-CN" sz="15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宋明理学；近代向西方学习的思潮；近代自然科学；</a:t>
                      </a:r>
                      <a:endParaRPr kumimoji="0" lang="zh-CN"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51421" marR="51421" marT="0" marB="0"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23" name="直接连接符 22"/>
          <p:cNvCxnSpPr/>
          <p:nvPr/>
        </p:nvCxnSpPr>
        <p:spPr>
          <a:xfrm flipV="1">
            <a:off x="1776171" y="67974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376712" y="1564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3" name="矩形 2"/>
          <p:cNvSpPr/>
          <p:nvPr/>
        </p:nvSpPr>
        <p:spPr>
          <a:xfrm>
            <a:off x="6513442" y="21848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6" name="直接连接符 25"/>
          <p:cNvCxnSpPr/>
          <p:nvPr/>
        </p:nvCxnSpPr>
        <p:spPr>
          <a:xfrm rot="5400000">
            <a:off x="3970618" y="41745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93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548"/>
                                        </p:tgtEl>
                                        <p:attrNameLst>
                                          <p:attrName>style.visibility</p:attrName>
                                        </p:attrNameLst>
                                      </p:cBhvr>
                                      <p:to>
                                        <p:strVal val="visible"/>
                                      </p:to>
                                    </p:set>
                                    <p:anim calcmode="lin" valueType="num">
                                      <p:cBhvr>
                                        <p:cTn id="7" dur="500" fill="hold"/>
                                        <p:tgtEl>
                                          <p:spTgt spid="10854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548"/>
                                        </p:tgtEl>
                                        <p:attrNameLst>
                                          <p:attrName>ppt_y</p:attrName>
                                        </p:attrNameLst>
                                      </p:cBhvr>
                                      <p:tavLst>
                                        <p:tav tm="0">
                                          <p:val>
                                            <p:strVal val="#ppt_y"/>
                                          </p:val>
                                        </p:tav>
                                        <p:tav tm="100000">
                                          <p:val>
                                            <p:strVal val="#ppt_y"/>
                                          </p:val>
                                        </p:tav>
                                      </p:tavLst>
                                    </p:anim>
                                    <p:anim calcmode="lin" valueType="num">
                                      <p:cBhvr>
                                        <p:cTn id="9" dur="500" fill="hold"/>
                                        <p:tgtEl>
                                          <p:spTgt spid="10854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54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548"/>
                                        </p:tgtEl>
                                      </p:cBhvr>
                                    </p:animEffect>
                                  </p:childTnLst>
                                </p:cTn>
                              </p:par>
                              <p:par>
                                <p:cTn id="12" presetID="2" presetClass="entr" presetSubtype="8" fill="hold"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0-#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1+#ppt_w/2"/>
                                          </p:val>
                                        </p:tav>
                                        <p:tav tm="100000">
                                          <p:val>
                                            <p:strVal val="#ppt_x"/>
                                          </p:val>
                                        </p:tav>
                                      </p:tavLst>
                                    </p:anim>
                                    <p:anim calcmode="lin" valueType="num">
                                      <p:cBhvr additive="base">
                                        <p:cTn id="19" dur="500" fill="hold"/>
                                        <p:tgtEl>
                                          <p:spTgt spid="9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01"/>
                                        </p:tgtEl>
                                        <p:attrNameLst>
                                          <p:attrName>style.visibility</p:attrName>
                                        </p:attrNameLst>
                                      </p:cBhvr>
                                      <p:to>
                                        <p:strVal val="visible"/>
                                      </p:to>
                                    </p:set>
                                    <p:anim calcmode="lin" valueType="num">
                                      <p:cBhvr additive="base">
                                        <p:cTn id="26" dur="500" fill="hold"/>
                                        <p:tgtEl>
                                          <p:spTgt spid="101"/>
                                        </p:tgtEl>
                                        <p:attrNameLst>
                                          <p:attrName>ppt_x</p:attrName>
                                        </p:attrNameLst>
                                      </p:cBhvr>
                                      <p:tavLst>
                                        <p:tav tm="0">
                                          <p:val>
                                            <p:strVal val="1+#ppt_w/2"/>
                                          </p:val>
                                        </p:tav>
                                        <p:tav tm="100000">
                                          <p:val>
                                            <p:strVal val="#ppt_x"/>
                                          </p:val>
                                        </p:tav>
                                      </p:tavLst>
                                    </p:anim>
                                    <p:anim calcmode="lin" valueType="num">
                                      <p:cBhvr additive="base">
                                        <p:cTn id="27" dur="500" fill="hold"/>
                                        <p:tgtEl>
                                          <p:spTgt spid="101"/>
                                        </p:tgtEl>
                                        <p:attrNameLst>
                                          <p:attrName>ppt_y</p:attrName>
                                        </p:attrNameLst>
                                      </p:cBhvr>
                                      <p:tavLst>
                                        <p:tav tm="0">
                                          <p:val>
                                            <p:strVal val="#ppt_y"/>
                                          </p:val>
                                        </p:tav>
                                        <p:tav tm="100000">
                                          <p:val>
                                            <p:strVal val="#ppt_y"/>
                                          </p:val>
                                        </p:tav>
                                      </p:tavLst>
                                    </p:anim>
                                  </p:childTnLst>
                                </p:cTn>
                              </p:par>
                            </p:childTnLst>
                          </p:cTn>
                        </p:par>
                        <p:par>
                          <p:cTn id="28" fill="hold">
                            <p:stCondLst>
                              <p:cond delay="899"/>
                            </p:stCondLst>
                            <p:childTnLst>
                              <p:par>
                                <p:cTn id="29" presetID="5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08597"/>
                                        </p:tgtEl>
                                        <p:attrNameLst>
                                          <p:attrName>style.visibility</p:attrName>
                                        </p:attrNameLst>
                                      </p:cBhvr>
                                      <p:to>
                                        <p:strVal val="visible"/>
                                      </p:to>
                                    </p:set>
                                    <p:animEffect transition="in" filter="box(in)">
                                      <p:cBhvr>
                                        <p:cTn id="40" dur="500"/>
                                        <p:tgtEl>
                                          <p:spTgt spid="10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87" name="矩形 8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88" name="矩形 5"/>
          <p:cNvSpPr/>
          <p:nvPr/>
        </p:nvSpPr>
        <p:spPr>
          <a:xfrm>
            <a:off x="9003940" y="5726309"/>
            <a:ext cx="764182" cy="845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89" name="矩形 88"/>
          <p:cNvSpPr/>
          <p:nvPr/>
        </p:nvSpPr>
        <p:spPr>
          <a:xfrm>
            <a:off x="9072978" y="5726308"/>
            <a:ext cx="802272" cy="294008"/>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4517" name="Rectangle 4"/>
          <p:cNvSpPr txBox="1">
            <a:spLocks noChangeArrowheads="1"/>
          </p:cNvSpPr>
          <p:nvPr/>
        </p:nvSpPr>
        <p:spPr bwMode="auto">
          <a:xfrm>
            <a:off x="9172964" y="5726308"/>
            <a:ext cx="595158" cy="294008"/>
          </a:xfrm>
          <a:prstGeom prst="rect">
            <a:avLst/>
          </a:prstGeom>
          <a:noFill/>
          <a:ln w="9525">
            <a:noFill/>
            <a:miter lim="800000"/>
          </a:ln>
        </p:spPr>
        <p:txBody>
          <a:bodyPr anchor="ctr"/>
          <a:lstStyle/>
          <a:p>
            <a:pPr algn="ctr"/>
            <a:r>
              <a:rPr lang="en-US" altLang="zh-CN" sz="1500" b="1">
                <a:solidFill>
                  <a:schemeClr val="bg1"/>
                </a:solidFill>
                <a:latin typeface="方正兰亭超细黑简体" panose="02000000000000000000" charset="-122"/>
                <a:ea typeface="方正兰亭超细黑简体" panose="02000000000000000000" charset="-122"/>
              </a:rPr>
              <a:t>23</a:t>
            </a:r>
            <a:endParaRPr lang="zh-CN" altLang="zh-CN" sz="1500" b="1">
              <a:solidFill>
                <a:schemeClr val="bg1"/>
              </a:solidFill>
              <a:latin typeface="方正兰亭超细黑简体" panose="02000000000000000000" charset="-122"/>
              <a:ea typeface="方正兰亭超细黑简体" panose="02000000000000000000" charset="-122"/>
            </a:endParaRPr>
          </a:p>
        </p:txBody>
      </p:sp>
      <p:cxnSp>
        <p:nvCxnSpPr>
          <p:cNvPr id="95" name="直接连接符 94"/>
          <p:cNvCxnSpPr/>
          <p:nvPr/>
        </p:nvCxnSpPr>
        <p:spPr>
          <a:xfrm>
            <a:off x="7067297" y="1172163"/>
            <a:ext cx="33483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776347" y="1175734"/>
            <a:ext cx="329360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805421" y="1208405"/>
            <a:ext cx="2610485" cy="635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1776096" y="1200151"/>
            <a:ext cx="2616835" cy="1841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bwMode="auto">
          <a:xfrm>
            <a:off x="1992985" y="1970864"/>
            <a:ext cx="3292411" cy="2493710"/>
            <a:chOff x="2282031" y="457200"/>
            <a:chExt cx="7631113" cy="5943600"/>
          </a:xfrm>
        </p:grpSpPr>
        <p:pic>
          <p:nvPicPr>
            <p:cNvPr id="64553" name="Picture 3" descr="C:\Users\Administrator\Desktop\iMac_resource.png"/>
            <p:cNvPicPr>
              <a:picLocks noChangeAspect="1" noChangeArrowheads="1"/>
            </p:cNvPicPr>
            <p:nvPr/>
          </p:nvPicPr>
          <p:blipFill>
            <a:blip r:embed="rId3" cstate="print"/>
            <a:srcRect/>
            <a:stretch>
              <a:fillRect/>
            </a:stretch>
          </p:blipFill>
          <p:spPr bwMode="auto">
            <a:xfrm>
              <a:off x="2282031" y="457200"/>
              <a:ext cx="7631113" cy="5943600"/>
            </a:xfrm>
            <a:prstGeom prst="rect">
              <a:avLst/>
            </a:prstGeom>
            <a:noFill/>
            <a:ln w="9525">
              <a:noFill/>
              <a:miter lim="800000"/>
              <a:headEnd/>
              <a:tailEnd/>
            </a:ln>
          </p:spPr>
        </p:pic>
        <p:sp>
          <p:nvSpPr>
            <p:cNvPr id="79" name="矩形 78"/>
            <p:cNvSpPr/>
            <p:nvPr/>
          </p:nvSpPr>
          <p:spPr>
            <a:xfrm>
              <a:off x="3098185" y="980728"/>
              <a:ext cx="6048672" cy="3456384"/>
            </a:xfrm>
            <a:prstGeom prst="rect">
              <a:avLst/>
            </a:prstGeom>
            <a:blipFill>
              <a:blip r:embed="rId4" cstate="print"/>
              <a:srcRect/>
              <a:stretch>
                <a:fillRect l="-36872" t="-15145" r="-12052" b="-63539"/>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80" name="组合 79"/>
          <p:cNvGrpSpPr/>
          <p:nvPr/>
        </p:nvGrpSpPr>
        <p:grpSpPr bwMode="auto">
          <a:xfrm>
            <a:off x="4152216" y="3267117"/>
            <a:ext cx="1458136" cy="1804518"/>
            <a:chOff x="865232" y="1286330"/>
            <a:chExt cx="4013321" cy="4966128"/>
          </a:xfrm>
        </p:grpSpPr>
        <p:pic>
          <p:nvPicPr>
            <p:cNvPr id="64549" name="Picture 3"/>
            <p:cNvPicPr>
              <a:picLocks noChangeAspect="1"/>
            </p:cNvPicPr>
            <p:nvPr/>
          </p:nvPicPr>
          <p:blipFill>
            <a:blip r:embed="rId5" cstate="print"/>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82" name="Rectangle 4"/>
            <p:cNvSpPr/>
            <p:nvPr/>
          </p:nvSpPr>
          <p:spPr>
            <a:xfrm>
              <a:off x="1454929" y="1875864"/>
              <a:ext cx="2838784" cy="3697941"/>
            </a:xfrm>
            <a:prstGeom prst="rect">
              <a:avLst/>
            </a:prstGeom>
            <a:blipFill>
              <a:blip r:embed="rId6" cstate="print"/>
              <a:srcRect/>
              <a:stretch>
                <a:fillRect l="-4200" t="-5259" r="-103674" b="-9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cxnSp>
        <p:nvCxnSpPr>
          <p:cNvPr id="83" name="直接连接符 82"/>
          <p:cNvCxnSpPr/>
          <p:nvPr/>
        </p:nvCxnSpPr>
        <p:spPr>
          <a:xfrm>
            <a:off x="6474522" y="2307723"/>
            <a:ext cx="1997349"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矩形 83"/>
          <p:cNvSpPr>
            <a:spLocks noChangeArrowheads="1"/>
          </p:cNvSpPr>
          <p:nvPr/>
        </p:nvSpPr>
        <p:spPr bwMode="auto">
          <a:xfrm>
            <a:off x="6593841" y="1846580"/>
            <a:ext cx="2202815" cy="344170"/>
          </a:xfrm>
          <a:prstGeom prst="rect">
            <a:avLst/>
          </a:prstGeom>
          <a:noFill/>
          <a:ln w="9525">
            <a:noFill/>
            <a:miter lim="800000"/>
          </a:ln>
        </p:spPr>
        <p:txBody>
          <a:bodyPr wrap="square" lIns="68555" tIns="34278" rIns="68555" bIns="34278">
            <a:spAutoFit/>
          </a:bodyPr>
          <a:lstStyle/>
          <a:p>
            <a:pPr>
              <a:buFont typeface="Arial" panose="020B0604020202020204" pitchFamily="34" charset="0"/>
              <a:buNone/>
            </a:pPr>
            <a:r>
              <a:rPr lang="zh-CN" altLang="en-US" b="1">
                <a:solidFill>
                  <a:srgbClr val="0E647C"/>
                </a:solidFill>
                <a:latin typeface="微软雅黑" panose="020B0503020204020204" pitchFamily="34" charset="-122"/>
                <a:ea typeface="微软雅黑" panose="020B0503020204020204" pitchFamily="34" charset="-122"/>
                <a:cs typeface="Arial" panose="020B0604020202020204" pitchFamily="34" charset="0"/>
              </a:rPr>
              <a:t>作为命制习题模版</a:t>
            </a:r>
          </a:p>
        </p:txBody>
      </p:sp>
      <p:sp>
        <p:nvSpPr>
          <p:cNvPr id="85" name="矩形 47"/>
          <p:cNvSpPr>
            <a:spLocks noChangeArrowheads="1"/>
          </p:cNvSpPr>
          <p:nvPr/>
        </p:nvSpPr>
        <p:spPr bwMode="auto">
          <a:xfrm>
            <a:off x="6653138" y="2307401"/>
            <a:ext cx="3185283" cy="657225"/>
          </a:xfrm>
          <a:prstGeom prst="rect">
            <a:avLst/>
          </a:prstGeom>
          <a:noFill/>
          <a:ln w="9525">
            <a:noFill/>
            <a:miter lim="800000"/>
          </a:ln>
        </p:spPr>
        <p:txBody>
          <a:bodyPr lIns="68555" tIns="34278" rIns="68555" bIns="34278">
            <a:spAutoFit/>
          </a:bodyPr>
          <a:lstStyle/>
          <a:p>
            <a:pPr>
              <a:lnSpc>
                <a:spcPct val="120000"/>
              </a:lnSpc>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平时文综周考训练时命制或选择试题时的主要依据和参照物。</a:t>
            </a:r>
          </a:p>
        </p:txBody>
      </p:sp>
      <p:grpSp>
        <p:nvGrpSpPr>
          <p:cNvPr id="92" name="组合 91"/>
          <p:cNvGrpSpPr/>
          <p:nvPr/>
        </p:nvGrpSpPr>
        <p:grpSpPr bwMode="auto">
          <a:xfrm>
            <a:off x="5868078" y="1921138"/>
            <a:ext cx="726092" cy="716570"/>
            <a:chOff x="6217935" y="1158425"/>
            <a:chExt cx="527724" cy="520849"/>
          </a:xfrm>
        </p:grpSpPr>
        <p:grpSp>
          <p:nvGrpSpPr>
            <p:cNvPr id="64545" name="组合 92"/>
            <p:cNvGrpSpPr/>
            <p:nvPr/>
          </p:nvGrpSpPr>
          <p:grpSpPr bwMode="auto">
            <a:xfrm>
              <a:off x="6219351" y="1158425"/>
              <a:ext cx="520849" cy="520849"/>
              <a:chOff x="1705099" y="2564904"/>
              <a:chExt cx="1800200" cy="1800200"/>
            </a:xfrm>
          </p:grpSpPr>
          <p:sp>
            <p:nvSpPr>
              <p:cNvPr id="96" name="椭圆 95"/>
              <p:cNvSpPr/>
              <p:nvPr/>
            </p:nvSpPr>
            <p:spPr>
              <a:xfrm>
                <a:off x="1706186" y="2564904"/>
                <a:ext cx="1800042" cy="1800200"/>
              </a:xfrm>
              <a:prstGeom prst="ellipse">
                <a:avLst/>
              </a:prstGeom>
              <a:solidFill>
                <a:srgbClr val="0E647C"/>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a:p>
            </p:txBody>
          </p:sp>
          <p:sp>
            <p:nvSpPr>
              <p:cNvPr id="97" name="椭圆 96"/>
              <p:cNvSpPr/>
              <p:nvPr/>
            </p:nvSpPr>
            <p:spPr>
              <a:xfrm>
                <a:off x="1855691" y="2714422"/>
                <a:ext cx="1501032" cy="1501163"/>
              </a:xfrm>
              <a:prstGeom prst="ellipse">
                <a:avLst/>
              </a:prstGeom>
              <a:blipFill>
                <a:blip r:embed="rId7"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a:p>
            </p:txBody>
          </p:sp>
        </p:grpSp>
        <p:sp>
          <p:nvSpPr>
            <p:cNvPr id="64546" name="TextBox 93"/>
            <p:cNvSpPr txBox="1">
              <a:spLocks noChangeArrowheads="1"/>
            </p:cNvSpPr>
            <p:nvPr/>
          </p:nvSpPr>
          <p:spPr bwMode="auto">
            <a:xfrm>
              <a:off x="6217935" y="1271633"/>
              <a:ext cx="527724" cy="334630"/>
            </a:xfrm>
            <a:prstGeom prst="rect">
              <a:avLst/>
            </a:prstGeom>
            <a:noFill/>
            <a:ln w="9525">
              <a:noFill/>
              <a:miter lim="800000"/>
            </a:ln>
          </p:spPr>
          <p:txBody>
            <a:bodyPr>
              <a:spAutoFit/>
            </a:bodyPr>
            <a:lstStyle/>
            <a:p>
              <a:pPr algn="ctr"/>
              <a:r>
                <a:rPr lang="en-US" altLang="zh-CN" sz="2400" b="1">
                  <a:solidFill>
                    <a:srgbClr val="0E647C"/>
                  </a:solidFill>
                  <a:latin typeface="Impact MT Std"/>
                  <a:ea typeface="微软雅黑" panose="020B0503020204020204" pitchFamily="34" charset="-122"/>
                </a:rPr>
                <a:t>01</a:t>
              </a:r>
              <a:endParaRPr lang="zh-CN" altLang="en-US" sz="2400" b="1">
                <a:solidFill>
                  <a:srgbClr val="0E647C"/>
                </a:solidFill>
                <a:latin typeface="Impact MT Std"/>
                <a:ea typeface="微软雅黑" panose="020B0503020204020204" pitchFamily="34" charset="-122"/>
              </a:endParaRPr>
            </a:p>
          </p:txBody>
        </p:sp>
      </p:grpSp>
      <p:cxnSp>
        <p:nvCxnSpPr>
          <p:cNvPr id="99" name="直接连接符 98"/>
          <p:cNvCxnSpPr/>
          <p:nvPr/>
        </p:nvCxnSpPr>
        <p:spPr>
          <a:xfrm>
            <a:off x="6474522" y="3473042"/>
            <a:ext cx="1997349"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0" name="矩形 99"/>
          <p:cNvSpPr>
            <a:spLocks noChangeArrowheads="1"/>
          </p:cNvSpPr>
          <p:nvPr/>
        </p:nvSpPr>
        <p:spPr bwMode="auto">
          <a:xfrm>
            <a:off x="6689726" y="3190875"/>
            <a:ext cx="2483485" cy="344170"/>
          </a:xfrm>
          <a:prstGeom prst="rect">
            <a:avLst/>
          </a:prstGeom>
          <a:noFill/>
          <a:ln w="9525">
            <a:noFill/>
            <a:miter lim="800000"/>
          </a:ln>
        </p:spPr>
        <p:txBody>
          <a:bodyPr wrap="square" lIns="68555" tIns="34278" rIns="68555" bIns="34278">
            <a:spAutoFit/>
          </a:bodyPr>
          <a:lstStyle/>
          <a:p>
            <a:pPr>
              <a:buFont typeface="Arial" panose="020B0604020202020204" pitchFamily="34" charset="0"/>
              <a:buNone/>
            </a:pPr>
            <a:r>
              <a:rPr lang="zh-CN" altLang="en-US" b="1">
                <a:solidFill>
                  <a:srgbClr val="2DB2A4"/>
                </a:solidFill>
                <a:latin typeface="微软雅黑" panose="020B0503020204020204" pitchFamily="34" charset="-122"/>
                <a:ea typeface="微软雅黑" panose="020B0503020204020204" pitchFamily="34" charset="-122"/>
                <a:cs typeface="Arial" panose="020B0604020202020204" pitchFamily="34" charset="0"/>
              </a:rPr>
              <a:t>二轮复习能力提升</a:t>
            </a:r>
          </a:p>
        </p:txBody>
      </p:sp>
      <p:sp>
        <p:nvSpPr>
          <p:cNvPr id="103" name="矩形 47"/>
          <p:cNvSpPr>
            <a:spLocks noChangeArrowheads="1"/>
          </p:cNvSpPr>
          <p:nvPr/>
        </p:nvSpPr>
        <p:spPr bwMode="auto">
          <a:xfrm>
            <a:off x="6689968" y="3496848"/>
            <a:ext cx="3185283" cy="842010"/>
          </a:xfrm>
          <a:prstGeom prst="rect">
            <a:avLst/>
          </a:prstGeom>
          <a:noFill/>
          <a:ln w="9525">
            <a:noFill/>
            <a:miter lim="800000"/>
          </a:ln>
        </p:spPr>
        <p:txBody>
          <a:bodyPr lIns="68555" tIns="34278" rIns="68555" bIns="34278">
            <a:spAutoFit/>
          </a:bodyPr>
          <a:lstStyle/>
          <a:p>
            <a:pPr>
              <a:lnSpc>
                <a:spcPct val="120000"/>
              </a:lnSpc>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二轮复习在一轮已经打好基础的前提下，按照专题选择相关主观题作为训练题，提升综合能力。</a:t>
            </a:r>
          </a:p>
        </p:txBody>
      </p:sp>
      <p:grpSp>
        <p:nvGrpSpPr>
          <p:cNvPr id="104" name="组合 103"/>
          <p:cNvGrpSpPr/>
          <p:nvPr/>
        </p:nvGrpSpPr>
        <p:grpSpPr bwMode="auto">
          <a:xfrm>
            <a:off x="5934118" y="3281401"/>
            <a:ext cx="726092" cy="716570"/>
            <a:chOff x="6217935" y="1158425"/>
            <a:chExt cx="527724" cy="520849"/>
          </a:xfrm>
        </p:grpSpPr>
        <p:grpSp>
          <p:nvGrpSpPr>
            <p:cNvPr id="64541" name="组合 104"/>
            <p:cNvGrpSpPr/>
            <p:nvPr/>
          </p:nvGrpSpPr>
          <p:grpSpPr bwMode="auto">
            <a:xfrm>
              <a:off x="6219351" y="1158425"/>
              <a:ext cx="520849" cy="520849"/>
              <a:chOff x="1705099" y="2564904"/>
              <a:chExt cx="1800200" cy="1800200"/>
            </a:xfrm>
          </p:grpSpPr>
          <p:sp>
            <p:nvSpPr>
              <p:cNvPr id="107" name="椭圆 106"/>
              <p:cNvSpPr/>
              <p:nvPr/>
            </p:nvSpPr>
            <p:spPr>
              <a:xfrm>
                <a:off x="1706186" y="2564904"/>
                <a:ext cx="1800042" cy="1800200"/>
              </a:xfrm>
              <a:prstGeom prst="ellipse">
                <a:avLst/>
              </a:prstGeom>
              <a:solidFill>
                <a:srgbClr val="2DB2A4"/>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a:solidFill>
                    <a:srgbClr val="2DB2A4"/>
                  </a:solidFill>
                </a:endParaRPr>
              </a:p>
            </p:txBody>
          </p:sp>
          <p:sp>
            <p:nvSpPr>
              <p:cNvPr id="108" name="椭圆 107"/>
              <p:cNvSpPr/>
              <p:nvPr/>
            </p:nvSpPr>
            <p:spPr>
              <a:xfrm>
                <a:off x="1855691" y="2714422"/>
                <a:ext cx="1501032" cy="1501163"/>
              </a:xfrm>
              <a:prstGeom prst="ellipse">
                <a:avLst/>
              </a:prstGeom>
              <a:blipFill>
                <a:blip r:embed="rId7"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a:solidFill>
                    <a:srgbClr val="2DB2A4"/>
                  </a:solidFill>
                </a:endParaRPr>
              </a:p>
            </p:txBody>
          </p:sp>
        </p:grpSp>
        <p:sp>
          <p:nvSpPr>
            <p:cNvPr id="64542" name="TextBox 105"/>
            <p:cNvSpPr txBox="1">
              <a:spLocks noChangeArrowheads="1"/>
            </p:cNvSpPr>
            <p:nvPr/>
          </p:nvSpPr>
          <p:spPr bwMode="auto">
            <a:xfrm>
              <a:off x="6217935" y="1271633"/>
              <a:ext cx="527724" cy="334630"/>
            </a:xfrm>
            <a:prstGeom prst="rect">
              <a:avLst/>
            </a:prstGeom>
            <a:noFill/>
            <a:ln w="9525">
              <a:noFill/>
              <a:miter lim="800000"/>
            </a:ln>
          </p:spPr>
          <p:txBody>
            <a:bodyPr>
              <a:spAutoFit/>
            </a:bodyPr>
            <a:lstStyle/>
            <a:p>
              <a:pPr algn="ctr"/>
              <a:r>
                <a:rPr lang="en-US" altLang="zh-CN" sz="2400" b="1">
                  <a:solidFill>
                    <a:srgbClr val="2DB2A4"/>
                  </a:solidFill>
                  <a:latin typeface="Impact MT Std"/>
                  <a:ea typeface="微软雅黑" panose="020B0503020204020204" pitchFamily="34" charset="-122"/>
                </a:rPr>
                <a:t>02</a:t>
              </a:r>
              <a:endParaRPr lang="zh-CN" altLang="en-US" sz="2400" b="1">
                <a:solidFill>
                  <a:srgbClr val="2DB2A4"/>
                </a:solidFill>
                <a:latin typeface="Impact MT Std"/>
                <a:ea typeface="微软雅黑" panose="020B0503020204020204" pitchFamily="34" charset="-122"/>
              </a:endParaRPr>
            </a:p>
          </p:txBody>
        </p:sp>
      </p:grpSp>
      <p:cxnSp>
        <p:nvCxnSpPr>
          <p:cNvPr id="109" name="直接连接符 108"/>
          <p:cNvCxnSpPr/>
          <p:nvPr/>
        </p:nvCxnSpPr>
        <p:spPr>
          <a:xfrm>
            <a:off x="6474522" y="4683592"/>
            <a:ext cx="1997349"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矩形 109"/>
          <p:cNvSpPr>
            <a:spLocks noChangeArrowheads="1"/>
          </p:cNvSpPr>
          <p:nvPr/>
        </p:nvSpPr>
        <p:spPr bwMode="auto">
          <a:xfrm>
            <a:off x="6689726" y="4400550"/>
            <a:ext cx="2202815" cy="344170"/>
          </a:xfrm>
          <a:prstGeom prst="rect">
            <a:avLst/>
          </a:prstGeom>
          <a:noFill/>
          <a:ln w="9525">
            <a:noFill/>
            <a:miter lim="800000"/>
          </a:ln>
        </p:spPr>
        <p:txBody>
          <a:bodyPr wrap="square" lIns="68555" tIns="34278" rIns="68555" bIns="34278">
            <a:spAutoFit/>
          </a:bodyPr>
          <a:lstStyle/>
          <a:p>
            <a:pPr>
              <a:buFont typeface="Arial" panose="020B0604020202020204" pitchFamily="34" charset="0"/>
              <a:buNone/>
            </a:pPr>
            <a:r>
              <a:rPr lang="zh-CN" altLang="en-US" b="1">
                <a:solidFill>
                  <a:srgbClr val="F77A08"/>
                </a:solidFill>
                <a:latin typeface="微软雅黑" panose="020B0503020204020204" pitchFamily="34" charset="-122"/>
                <a:ea typeface="微软雅黑" panose="020B0503020204020204" pitchFamily="34" charset="-122"/>
                <a:cs typeface="Arial" panose="020B0604020202020204" pitchFamily="34" charset="0"/>
              </a:rPr>
              <a:t>三轮复习训练题感</a:t>
            </a:r>
          </a:p>
        </p:txBody>
      </p:sp>
      <p:sp>
        <p:nvSpPr>
          <p:cNvPr id="111" name="矩形 47"/>
          <p:cNvSpPr>
            <a:spLocks noChangeArrowheads="1"/>
          </p:cNvSpPr>
          <p:nvPr/>
        </p:nvSpPr>
        <p:spPr bwMode="auto">
          <a:xfrm>
            <a:off x="6689968" y="4706209"/>
            <a:ext cx="3185283" cy="951865"/>
          </a:xfrm>
          <a:prstGeom prst="rect">
            <a:avLst/>
          </a:prstGeom>
          <a:noFill/>
          <a:ln w="9525">
            <a:noFill/>
            <a:miter lim="800000"/>
          </a:ln>
        </p:spPr>
        <p:txBody>
          <a:bodyPr lIns="68555" tIns="34278" rIns="68555" bIns="34278">
            <a:spAutoFit/>
          </a:bodyPr>
          <a:lstStyle/>
          <a:p>
            <a:pPr>
              <a:lnSpc>
                <a:spcPct val="120000"/>
              </a:lnSpc>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三轮复习时学生训练成套的文综卷，训练速度和题感，尤其是新课标卷要反复练熟。</a:t>
            </a:r>
          </a:p>
        </p:txBody>
      </p:sp>
      <p:grpSp>
        <p:nvGrpSpPr>
          <p:cNvPr id="112" name="组合 111"/>
          <p:cNvGrpSpPr/>
          <p:nvPr/>
        </p:nvGrpSpPr>
        <p:grpSpPr bwMode="auto">
          <a:xfrm>
            <a:off x="5934118" y="4490761"/>
            <a:ext cx="726092" cy="717760"/>
            <a:chOff x="6217935" y="1158425"/>
            <a:chExt cx="527724" cy="520849"/>
          </a:xfrm>
        </p:grpSpPr>
        <p:grpSp>
          <p:nvGrpSpPr>
            <p:cNvPr id="64537" name="组合 112"/>
            <p:cNvGrpSpPr/>
            <p:nvPr/>
          </p:nvGrpSpPr>
          <p:grpSpPr bwMode="auto">
            <a:xfrm>
              <a:off x="6219351" y="1158425"/>
              <a:ext cx="520849" cy="520849"/>
              <a:chOff x="1705099" y="2564904"/>
              <a:chExt cx="1800200" cy="1800200"/>
            </a:xfrm>
          </p:grpSpPr>
          <p:sp>
            <p:nvSpPr>
              <p:cNvPr id="115" name="椭圆 114"/>
              <p:cNvSpPr/>
              <p:nvPr/>
            </p:nvSpPr>
            <p:spPr>
              <a:xfrm>
                <a:off x="1706186" y="2564904"/>
                <a:ext cx="1800042" cy="1800200"/>
              </a:xfrm>
              <a:prstGeom prst="ellipse">
                <a:avLst/>
              </a:prstGeom>
              <a:solidFill>
                <a:srgbClr val="F77A08"/>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a:solidFill>
                    <a:srgbClr val="F77A08"/>
                  </a:solidFill>
                </a:endParaRPr>
              </a:p>
            </p:txBody>
          </p:sp>
          <p:sp>
            <p:nvSpPr>
              <p:cNvPr id="116" name="椭圆 115"/>
              <p:cNvSpPr/>
              <p:nvPr/>
            </p:nvSpPr>
            <p:spPr>
              <a:xfrm>
                <a:off x="1855691" y="2714174"/>
                <a:ext cx="1501032" cy="1501660"/>
              </a:xfrm>
              <a:prstGeom prst="ellipse">
                <a:avLst/>
              </a:prstGeom>
              <a:blipFill>
                <a:blip r:embed="rId7"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a:solidFill>
                    <a:srgbClr val="F77A08"/>
                  </a:solidFill>
                </a:endParaRPr>
              </a:p>
            </p:txBody>
          </p:sp>
        </p:grpSp>
        <p:sp>
          <p:nvSpPr>
            <p:cNvPr id="64538" name="TextBox 113"/>
            <p:cNvSpPr txBox="1">
              <a:spLocks noChangeArrowheads="1"/>
            </p:cNvSpPr>
            <p:nvPr/>
          </p:nvSpPr>
          <p:spPr bwMode="auto">
            <a:xfrm>
              <a:off x="6217935" y="1271633"/>
              <a:ext cx="527724" cy="334075"/>
            </a:xfrm>
            <a:prstGeom prst="rect">
              <a:avLst/>
            </a:prstGeom>
            <a:noFill/>
            <a:ln w="9525">
              <a:noFill/>
              <a:miter lim="800000"/>
            </a:ln>
          </p:spPr>
          <p:txBody>
            <a:bodyPr>
              <a:spAutoFit/>
            </a:bodyPr>
            <a:lstStyle/>
            <a:p>
              <a:pPr algn="ctr"/>
              <a:r>
                <a:rPr lang="en-US" altLang="zh-CN" sz="2400" b="1">
                  <a:solidFill>
                    <a:srgbClr val="F77A08"/>
                  </a:solidFill>
                  <a:latin typeface="Impact MT Std"/>
                  <a:ea typeface="微软雅黑" panose="020B0503020204020204" pitchFamily="34" charset="-122"/>
                </a:rPr>
                <a:t>03</a:t>
              </a:r>
              <a:endParaRPr lang="zh-CN" altLang="en-US" sz="2400" b="1">
                <a:solidFill>
                  <a:srgbClr val="F77A08"/>
                </a:solidFill>
                <a:latin typeface="Impact MT Std"/>
                <a:ea typeface="微软雅黑" panose="020B0503020204020204" pitchFamily="34" charset="-122"/>
              </a:endParaRPr>
            </a:p>
          </p:txBody>
        </p:sp>
      </p:grpSp>
      <p:sp>
        <p:nvSpPr>
          <p:cNvPr id="110638" name="TextBox 90"/>
          <p:cNvSpPr txBox="1">
            <a:spLocks noChangeArrowheads="1"/>
          </p:cNvSpPr>
          <p:nvPr/>
        </p:nvSpPr>
        <p:spPr bwMode="auto">
          <a:xfrm>
            <a:off x="4489450" y="934085"/>
            <a:ext cx="3315970" cy="521970"/>
          </a:xfrm>
          <a:prstGeom prst="rect">
            <a:avLst/>
          </a:prstGeom>
          <a:noFill/>
          <a:ln w="9525">
            <a:noFill/>
            <a:miter lim="800000"/>
          </a:ln>
        </p:spPr>
        <p:txBody>
          <a:bodyPr wrap="square">
            <a:spAutoFit/>
          </a:bodyPr>
          <a:lstStyle/>
          <a:p>
            <a:pPr>
              <a:buFont typeface="Arial" panose="020B0604020202020204" pitchFamily="34" charset="0"/>
              <a:buNone/>
            </a:pPr>
            <a:r>
              <a:rPr lang="en-US" altLang="zh-CN" sz="2800" b="1">
                <a:solidFill>
                  <a:schemeClr val="hlink"/>
                </a:solidFill>
                <a:ea typeface="楷体" panose="02010609060101010101" pitchFamily="49" charset="-122"/>
                <a:cs typeface="楷体" panose="02010609060101010101" pitchFamily="49" charset="-122"/>
              </a:rPr>
              <a:t>3</a:t>
            </a:r>
            <a:r>
              <a:rPr lang="zh-CN" altLang="en-US" sz="2800" b="1">
                <a:solidFill>
                  <a:schemeClr val="hlink"/>
                </a:solidFill>
                <a:ea typeface="楷体" panose="02010609060101010101" pitchFamily="49" charset="-122"/>
                <a:cs typeface="楷体" panose="02010609060101010101" pitchFamily="49" charset="-122"/>
              </a:rPr>
              <a:t>如何利用高考真题</a:t>
            </a:r>
          </a:p>
        </p:txBody>
      </p: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3943313" y="589544"/>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587102" y="390569"/>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360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42" presetClass="entr" presetSubtype="0"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1000"/>
                                        <p:tgtEl>
                                          <p:spTgt spid="77"/>
                                        </p:tgtEl>
                                      </p:cBhvr>
                                    </p:animEffect>
                                    <p:anim calcmode="lin" valueType="num">
                                      <p:cBhvr>
                                        <p:cTn id="25" dur="1000" fill="hold"/>
                                        <p:tgtEl>
                                          <p:spTgt spid="77"/>
                                        </p:tgtEl>
                                        <p:attrNameLst>
                                          <p:attrName>ppt_x</p:attrName>
                                        </p:attrNameLst>
                                      </p:cBhvr>
                                      <p:tavLst>
                                        <p:tav tm="0">
                                          <p:val>
                                            <p:strVal val="#ppt_x"/>
                                          </p:val>
                                        </p:tav>
                                        <p:tav tm="100000">
                                          <p:val>
                                            <p:strVal val="#ppt_x"/>
                                          </p:val>
                                        </p:tav>
                                      </p:tavLst>
                                    </p:anim>
                                    <p:anim calcmode="lin" valueType="num">
                                      <p:cBhvr>
                                        <p:cTn id="26" dur="1000" fill="hold"/>
                                        <p:tgtEl>
                                          <p:spTgt spid="77"/>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42" presetClass="entr" presetSubtype="0" fill="hold"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1000"/>
                                        <p:tgtEl>
                                          <p:spTgt spid="80"/>
                                        </p:tgtEl>
                                      </p:cBhvr>
                                    </p:animEffect>
                                    <p:anim calcmode="lin" valueType="num">
                                      <p:cBhvr>
                                        <p:cTn id="31" dur="1000" fill="hold"/>
                                        <p:tgtEl>
                                          <p:spTgt spid="80"/>
                                        </p:tgtEl>
                                        <p:attrNameLst>
                                          <p:attrName>ppt_x</p:attrName>
                                        </p:attrNameLst>
                                      </p:cBhvr>
                                      <p:tavLst>
                                        <p:tav tm="0">
                                          <p:val>
                                            <p:strVal val="#ppt_x"/>
                                          </p:val>
                                        </p:tav>
                                        <p:tav tm="100000">
                                          <p:val>
                                            <p:strVal val="#ppt_x"/>
                                          </p:val>
                                        </p:tav>
                                      </p:tavLst>
                                    </p:anim>
                                    <p:anim calcmode="lin" valueType="num">
                                      <p:cBhvr>
                                        <p:cTn id="32" dur="1000" fill="hold"/>
                                        <p:tgtEl>
                                          <p:spTgt spid="80"/>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5" presetClass="entr" presetSubtype="0" fill="hold" nodeType="after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750"/>
                                        <p:tgtEl>
                                          <p:spTgt spid="92"/>
                                        </p:tgtEl>
                                      </p:cBhvr>
                                    </p:animEffect>
                                    <p:anim calcmode="lin" valueType="num">
                                      <p:cBhvr>
                                        <p:cTn id="37" dur="750" fill="hold"/>
                                        <p:tgtEl>
                                          <p:spTgt spid="92"/>
                                        </p:tgtEl>
                                        <p:attrNameLst>
                                          <p:attrName>ppt_w</p:attrName>
                                        </p:attrNameLst>
                                      </p:cBhvr>
                                      <p:tavLst>
                                        <p:tav tm="0" fmla="#ppt_w*sin(2.5*pi*$)">
                                          <p:val>
                                            <p:fltVal val="0"/>
                                          </p:val>
                                        </p:tav>
                                        <p:tav tm="100000">
                                          <p:val>
                                            <p:fltVal val="1"/>
                                          </p:val>
                                        </p:tav>
                                      </p:tavLst>
                                    </p:anim>
                                    <p:anim calcmode="lin" valueType="num">
                                      <p:cBhvr>
                                        <p:cTn id="38" dur="750" fill="hold"/>
                                        <p:tgtEl>
                                          <p:spTgt spid="92"/>
                                        </p:tgtEl>
                                        <p:attrNameLst>
                                          <p:attrName>ppt_h</p:attrName>
                                        </p:attrNameLst>
                                      </p:cBhvr>
                                      <p:tavLst>
                                        <p:tav tm="0">
                                          <p:val>
                                            <p:strVal val="#ppt_h"/>
                                          </p:val>
                                        </p:tav>
                                        <p:tav tm="100000">
                                          <p:val>
                                            <p:strVal val="#ppt_h"/>
                                          </p:val>
                                        </p:tav>
                                      </p:tavLst>
                                    </p:anim>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ipe(left)">
                                      <p:cBhvr>
                                        <p:cTn id="42" dur="500"/>
                                        <p:tgtEl>
                                          <p:spTgt spid="83"/>
                                        </p:tgtEl>
                                      </p:cBhvr>
                                    </p:animEffect>
                                  </p:childTnLst>
                                </p:cTn>
                              </p:par>
                              <p:par>
                                <p:cTn id="43" presetID="2" presetClass="entr" presetSubtype="2" fill="hold" grpId="0" nodeType="withEffect">
                                  <p:stCondLst>
                                    <p:cond delay="500"/>
                                  </p:stCondLst>
                                  <p:childTnLst>
                                    <p:set>
                                      <p:cBhvr>
                                        <p:cTn id="44" dur="1" fill="hold">
                                          <p:stCondLst>
                                            <p:cond delay="0"/>
                                          </p:stCondLst>
                                        </p:cTn>
                                        <p:tgtEl>
                                          <p:spTgt spid="84"/>
                                        </p:tgtEl>
                                        <p:attrNameLst>
                                          <p:attrName>style.visibility</p:attrName>
                                        </p:attrNameLst>
                                      </p:cBhvr>
                                      <p:to>
                                        <p:strVal val="visible"/>
                                      </p:to>
                                    </p:set>
                                    <p:anim calcmode="lin" valueType="num">
                                      <p:cBhvr additive="base">
                                        <p:cTn id="45" dur="500" fill="hold"/>
                                        <p:tgtEl>
                                          <p:spTgt spid="84"/>
                                        </p:tgtEl>
                                        <p:attrNameLst>
                                          <p:attrName>ppt_x</p:attrName>
                                        </p:attrNameLst>
                                      </p:cBhvr>
                                      <p:tavLst>
                                        <p:tav tm="0">
                                          <p:val>
                                            <p:strVal val="1+#ppt_w/2"/>
                                          </p:val>
                                        </p:tav>
                                        <p:tav tm="100000">
                                          <p:val>
                                            <p:strVal val="#ppt_x"/>
                                          </p:val>
                                        </p:tav>
                                      </p:tavLst>
                                    </p:anim>
                                    <p:anim calcmode="lin" valueType="num">
                                      <p:cBhvr additive="base">
                                        <p:cTn id="46" dur="500" fill="hold"/>
                                        <p:tgtEl>
                                          <p:spTgt spid="8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50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1+#ppt_w/2"/>
                                          </p:val>
                                        </p:tav>
                                        <p:tav tm="100000">
                                          <p:val>
                                            <p:strVal val="#ppt_x"/>
                                          </p:val>
                                        </p:tav>
                                      </p:tavLst>
                                    </p:anim>
                                    <p:anim calcmode="lin" valueType="num">
                                      <p:cBhvr additive="base">
                                        <p:cTn id="50" dur="500" fill="hold"/>
                                        <p:tgtEl>
                                          <p:spTgt spid="85"/>
                                        </p:tgtEl>
                                        <p:attrNameLst>
                                          <p:attrName>ppt_y</p:attrName>
                                        </p:attrNameLst>
                                      </p:cBhvr>
                                      <p:tavLst>
                                        <p:tav tm="0">
                                          <p:val>
                                            <p:strVal val="#ppt_y"/>
                                          </p:val>
                                        </p:tav>
                                        <p:tav tm="100000">
                                          <p:val>
                                            <p:strVal val="#ppt_y"/>
                                          </p:val>
                                        </p:tav>
                                      </p:tavLst>
                                    </p:anim>
                                  </p:childTnLst>
                                </p:cTn>
                              </p:par>
                            </p:childTnLst>
                          </p:cTn>
                        </p:par>
                        <p:par>
                          <p:cTn id="51" fill="hold">
                            <p:stCondLst>
                              <p:cond delay="4250"/>
                            </p:stCondLst>
                            <p:childTnLst>
                              <p:par>
                                <p:cTn id="52" presetID="45" presetClass="entr" presetSubtype="0" fill="hold" nodeType="after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fade">
                                      <p:cBhvr>
                                        <p:cTn id="54" dur="750"/>
                                        <p:tgtEl>
                                          <p:spTgt spid="104"/>
                                        </p:tgtEl>
                                      </p:cBhvr>
                                    </p:animEffect>
                                    <p:anim calcmode="lin" valueType="num">
                                      <p:cBhvr>
                                        <p:cTn id="55" dur="750" fill="hold"/>
                                        <p:tgtEl>
                                          <p:spTgt spid="104"/>
                                        </p:tgtEl>
                                        <p:attrNameLst>
                                          <p:attrName>ppt_w</p:attrName>
                                        </p:attrNameLst>
                                      </p:cBhvr>
                                      <p:tavLst>
                                        <p:tav tm="0" fmla="#ppt_w*sin(2.5*pi*$)">
                                          <p:val>
                                            <p:fltVal val="0"/>
                                          </p:val>
                                        </p:tav>
                                        <p:tav tm="100000">
                                          <p:val>
                                            <p:fltVal val="1"/>
                                          </p:val>
                                        </p:tav>
                                      </p:tavLst>
                                    </p:anim>
                                    <p:anim calcmode="lin" valueType="num">
                                      <p:cBhvr>
                                        <p:cTn id="56" dur="750" fill="hold"/>
                                        <p:tgtEl>
                                          <p:spTgt spid="104"/>
                                        </p:tgtEl>
                                        <p:attrNameLst>
                                          <p:attrName>ppt_h</p:attrName>
                                        </p:attrNameLst>
                                      </p:cBhvr>
                                      <p:tavLst>
                                        <p:tav tm="0">
                                          <p:val>
                                            <p:strVal val="#ppt_h"/>
                                          </p:val>
                                        </p:tav>
                                        <p:tav tm="100000">
                                          <p:val>
                                            <p:strVal val="#ppt_h"/>
                                          </p:val>
                                        </p:tav>
                                      </p:tavLst>
                                    </p:anim>
                                  </p:childTnLst>
                                </p:cTn>
                              </p:par>
                            </p:childTnLst>
                          </p:cTn>
                        </p:par>
                        <p:par>
                          <p:cTn id="57" fill="hold">
                            <p:stCondLst>
                              <p:cond delay="5250"/>
                            </p:stCondLst>
                            <p:childTnLst>
                              <p:par>
                                <p:cTn id="58" presetID="22" presetClass="entr" presetSubtype="8" fill="hold"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wipe(left)">
                                      <p:cBhvr>
                                        <p:cTn id="60" dur="500"/>
                                        <p:tgtEl>
                                          <p:spTgt spid="99"/>
                                        </p:tgtEl>
                                      </p:cBhvr>
                                    </p:animEffect>
                                  </p:childTnLst>
                                </p:cTn>
                              </p:par>
                              <p:par>
                                <p:cTn id="61" presetID="2" presetClass="entr" presetSubtype="2" fill="hold" grpId="0" nodeType="withEffect">
                                  <p:stCondLst>
                                    <p:cond delay="50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50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500" fill="hold"/>
                                        <p:tgtEl>
                                          <p:spTgt spid="103"/>
                                        </p:tgtEl>
                                        <p:attrNameLst>
                                          <p:attrName>ppt_x</p:attrName>
                                        </p:attrNameLst>
                                      </p:cBhvr>
                                      <p:tavLst>
                                        <p:tav tm="0">
                                          <p:val>
                                            <p:strVal val="1+#ppt_w/2"/>
                                          </p:val>
                                        </p:tav>
                                        <p:tav tm="100000">
                                          <p:val>
                                            <p:strVal val="#ppt_x"/>
                                          </p:val>
                                        </p:tav>
                                      </p:tavLst>
                                    </p:anim>
                                    <p:anim calcmode="lin" valueType="num">
                                      <p:cBhvr additive="base">
                                        <p:cTn id="68" dur="500" fill="hold"/>
                                        <p:tgtEl>
                                          <p:spTgt spid="103"/>
                                        </p:tgtEl>
                                        <p:attrNameLst>
                                          <p:attrName>ppt_y</p:attrName>
                                        </p:attrNameLst>
                                      </p:cBhvr>
                                      <p:tavLst>
                                        <p:tav tm="0">
                                          <p:val>
                                            <p:strVal val="#ppt_y"/>
                                          </p:val>
                                        </p:tav>
                                        <p:tav tm="100000">
                                          <p:val>
                                            <p:strVal val="#ppt_y"/>
                                          </p:val>
                                        </p:tav>
                                      </p:tavLst>
                                    </p:anim>
                                  </p:childTnLst>
                                </p:cTn>
                              </p:par>
                            </p:childTnLst>
                          </p:cTn>
                        </p:par>
                        <p:par>
                          <p:cTn id="69" fill="hold">
                            <p:stCondLst>
                              <p:cond delay="5750"/>
                            </p:stCondLst>
                            <p:childTnLst>
                              <p:par>
                                <p:cTn id="70" presetID="45" presetClass="entr" presetSubtype="0" fill="hold" nodeType="after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fade">
                                      <p:cBhvr>
                                        <p:cTn id="72" dur="750"/>
                                        <p:tgtEl>
                                          <p:spTgt spid="112"/>
                                        </p:tgtEl>
                                      </p:cBhvr>
                                    </p:animEffect>
                                    <p:anim calcmode="lin" valueType="num">
                                      <p:cBhvr>
                                        <p:cTn id="73" dur="750" fill="hold"/>
                                        <p:tgtEl>
                                          <p:spTgt spid="112"/>
                                        </p:tgtEl>
                                        <p:attrNameLst>
                                          <p:attrName>ppt_w</p:attrName>
                                        </p:attrNameLst>
                                      </p:cBhvr>
                                      <p:tavLst>
                                        <p:tav tm="0" fmla="#ppt_w*sin(2.5*pi*$)">
                                          <p:val>
                                            <p:fltVal val="0"/>
                                          </p:val>
                                        </p:tav>
                                        <p:tav tm="100000">
                                          <p:val>
                                            <p:fltVal val="1"/>
                                          </p:val>
                                        </p:tav>
                                      </p:tavLst>
                                    </p:anim>
                                    <p:anim calcmode="lin" valueType="num">
                                      <p:cBhvr>
                                        <p:cTn id="74" dur="750" fill="hold"/>
                                        <p:tgtEl>
                                          <p:spTgt spid="112"/>
                                        </p:tgtEl>
                                        <p:attrNameLst>
                                          <p:attrName>ppt_h</p:attrName>
                                        </p:attrNameLst>
                                      </p:cBhvr>
                                      <p:tavLst>
                                        <p:tav tm="0">
                                          <p:val>
                                            <p:strVal val="#ppt_h"/>
                                          </p:val>
                                        </p:tav>
                                        <p:tav tm="100000">
                                          <p:val>
                                            <p:strVal val="#ppt_h"/>
                                          </p:val>
                                        </p:tav>
                                      </p:tavLst>
                                    </p:anim>
                                  </p:childTnLst>
                                </p:cTn>
                              </p:par>
                            </p:childTnLst>
                          </p:cTn>
                        </p:par>
                        <p:par>
                          <p:cTn id="75" fill="hold">
                            <p:stCondLst>
                              <p:cond delay="6750"/>
                            </p:stCondLst>
                            <p:childTnLst>
                              <p:par>
                                <p:cTn id="76" presetID="22" presetClass="entr" presetSubtype="8" fill="hold" nodeType="afterEffect">
                                  <p:stCondLst>
                                    <p:cond delay="0"/>
                                  </p:stCondLst>
                                  <p:childTnLst>
                                    <p:set>
                                      <p:cBhvr>
                                        <p:cTn id="77" dur="1" fill="hold">
                                          <p:stCondLst>
                                            <p:cond delay="0"/>
                                          </p:stCondLst>
                                        </p:cTn>
                                        <p:tgtEl>
                                          <p:spTgt spid="109"/>
                                        </p:tgtEl>
                                        <p:attrNameLst>
                                          <p:attrName>style.visibility</p:attrName>
                                        </p:attrNameLst>
                                      </p:cBhvr>
                                      <p:to>
                                        <p:strVal val="visible"/>
                                      </p:to>
                                    </p:set>
                                    <p:animEffect transition="in" filter="wipe(left)">
                                      <p:cBhvr>
                                        <p:cTn id="78" dur="500"/>
                                        <p:tgtEl>
                                          <p:spTgt spid="109"/>
                                        </p:tgtEl>
                                      </p:cBhvr>
                                    </p:animEffect>
                                  </p:childTnLst>
                                </p:cTn>
                              </p:par>
                              <p:par>
                                <p:cTn id="79" presetID="2" presetClass="entr" presetSubtype="2" fill="hold" grpId="0" nodeType="withEffect">
                                  <p:stCondLst>
                                    <p:cond delay="500"/>
                                  </p:stCondLst>
                                  <p:childTnLst>
                                    <p:set>
                                      <p:cBhvr>
                                        <p:cTn id="80" dur="1" fill="hold">
                                          <p:stCondLst>
                                            <p:cond delay="0"/>
                                          </p:stCondLst>
                                        </p:cTn>
                                        <p:tgtEl>
                                          <p:spTgt spid="110"/>
                                        </p:tgtEl>
                                        <p:attrNameLst>
                                          <p:attrName>style.visibility</p:attrName>
                                        </p:attrNameLst>
                                      </p:cBhvr>
                                      <p:to>
                                        <p:strVal val="visible"/>
                                      </p:to>
                                    </p:set>
                                    <p:anim calcmode="lin" valueType="num">
                                      <p:cBhvr additive="base">
                                        <p:cTn id="81" dur="500" fill="hold"/>
                                        <p:tgtEl>
                                          <p:spTgt spid="110"/>
                                        </p:tgtEl>
                                        <p:attrNameLst>
                                          <p:attrName>ppt_x</p:attrName>
                                        </p:attrNameLst>
                                      </p:cBhvr>
                                      <p:tavLst>
                                        <p:tav tm="0">
                                          <p:val>
                                            <p:strVal val="1+#ppt_w/2"/>
                                          </p:val>
                                        </p:tav>
                                        <p:tav tm="100000">
                                          <p:val>
                                            <p:strVal val="#ppt_x"/>
                                          </p:val>
                                        </p:tav>
                                      </p:tavLst>
                                    </p:anim>
                                    <p:anim calcmode="lin" valueType="num">
                                      <p:cBhvr additive="base">
                                        <p:cTn id="82" dur="500" fill="hold"/>
                                        <p:tgtEl>
                                          <p:spTgt spid="110"/>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500"/>
                                  </p:stCondLst>
                                  <p:childTnLst>
                                    <p:set>
                                      <p:cBhvr>
                                        <p:cTn id="84" dur="1" fill="hold">
                                          <p:stCondLst>
                                            <p:cond delay="0"/>
                                          </p:stCondLst>
                                        </p:cTn>
                                        <p:tgtEl>
                                          <p:spTgt spid="111"/>
                                        </p:tgtEl>
                                        <p:attrNameLst>
                                          <p:attrName>style.visibility</p:attrName>
                                        </p:attrNameLst>
                                      </p:cBhvr>
                                      <p:to>
                                        <p:strVal val="visible"/>
                                      </p:to>
                                    </p:set>
                                    <p:anim calcmode="lin" valueType="num">
                                      <p:cBhvr additive="base">
                                        <p:cTn id="85" dur="500" fill="hold"/>
                                        <p:tgtEl>
                                          <p:spTgt spid="111"/>
                                        </p:tgtEl>
                                        <p:attrNameLst>
                                          <p:attrName>ppt_x</p:attrName>
                                        </p:attrNameLst>
                                      </p:cBhvr>
                                      <p:tavLst>
                                        <p:tav tm="0">
                                          <p:val>
                                            <p:strVal val="1+#ppt_w/2"/>
                                          </p:val>
                                        </p:tav>
                                        <p:tav tm="100000">
                                          <p:val>
                                            <p:strVal val="#ppt_x"/>
                                          </p:val>
                                        </p:tav>
                                      </p:tavLst>
                                    </p:anim>
                                    <p:anim calcmode="lin" valueType="num">
                                      <p:cBhvr additive="base">
                                        <p:cTn id="86" dur="500" fill="hold"/>
                                        <p:tgtEl>
                                          <p:spTgt spid="111"/>
                                        </p:tgtEl>
                                        <p:attrNameLst>
                                          <p:attrName>ppt_y</p:attrName>
                                        </p:attrNameLst>
                                      </p:cBhvr>
                                      <p:tavLst>
                                        <p:tav tm="0">
                                          <p:val>
                                            <p:strVal val="#ppt_y"/>
                                          </p:val>
                                        </p:tav>
                                        <p:tav tm="100000">
                                          <p:val>
                                            <p:strVal val="#ppt_y"/>
                                          </p:val>
                                        </p:tav>
                                      </p:tavLst>
                                    </p:anim>
                                  </p:childTnLst>
                                </p:cTn>
                              </p:par>
                            </p:childTnLst>
                          </p:cTn>
                        </p:par>
                        <p:par>
                          <p:cTn id="87" fill="hold">
                            <p:stCondLst>
                              <p:cond delay="725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110638"/>
                                        </p:tgtEl>
                                        <p:attrNameLst>
                                          <p:attrName>style.visibility</p:attrName>
                                        </p:attrNameLst>
                                      </p:cBhvr>
                                      <p:to>
                                        <p:strVal val="visible"/>
                                      </p:to>
                                    </p:set>
                                    <p:anim calcmode="lin" valueType="num">
                                      <p:cBhvr>
                                        <p:cTn id="90" dur="500" fill="hold"/>
                                        <p:tgtEl>
                                          <p:spTgt spid="110638"/>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10638"/>
                                        </p:tgtEl>
                                        <p:attrNameLst>
                                          <p:attrName>ppt_y</p:attrName>
                                        </p:attrNameLst>
                                      </p:cBhvr>
                                      <p:tavLst>
                                        <p:tav tm="0">
                                          <p:val>
                                            <p:strVal val="#ppt_y"/>
                                          </p:val>
                                        </p:tav>
                                        <p:tav tm="100000">
                                          <p:val>
                                            <p:strVal val="#ppt_y"/>
                                          </p:val>
                                        </p:tav>
                                      </p:tavLst>
                                    </p:anim>
                                    <p:anim calcmode="lin" valueType="num">
                                      <p:cBhvr>
                                        <p:cTn id="92" dur="500" fill="hold"/>
                                        <p:tgtEl>
                                          <p:spTgt spid="110638"/>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10638"/>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10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100" grpId="0"/>
      <p:bldP spid="103" grpId="0"/>
      <p:bldP spid="110" grpId="0"/>
      <p:bldP spid="111" grpId="0"/>
      <p:bldP spid="11063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Freeform 4"/>
          <p:cNvSpPr/>
          <p:nvPr/>
        </p:nvSpPr>
        <p:spPr>
          <a:xfrm flipH="1" flipV="1">
            <a:off x="2246313" y="3578225"/>
            <a:ext cx="7607300" cy="1944688"/>
          </a:xfrm>
          <a:custGeom>
            <a:avLst/>
            <a:gdLst/>
            <a:ahLst/>
            <a:cxnLst>
              <a:cxn ang="0">
                <a:pos x="7463010" y="686360"/>
              </a:cxn>
              <a:cxn ang="0">
                <a:pos x="2697425" y="691127"/>
              </a:cxn>
              <a:cxn ang="0">
                <a:pos x="2497022" y="614865"/>
              </a:cxn>
              <a:cxn ang="0">
                <a:pos x="2136297" y="188272"/>
              </a:cxn>
              <a:cxn ang="0">
                <a:pos x="1849720" y="9533"/>
              </a:cxn>
              <a:cxn ang="0">
                <a:pos x="206415" y="9533"/>
              </a:cxn>
              <a:cxn ang="0">
                <a:pos x="4008" y="209721"/>
              </a:cxn>
              <a:cxn ang="0">
                <a:pos x="4008" y="1737350"/>
              </a:cxn>
              <a:cxn ang="0">
                <a:pos x="206415" y="1916090"/>
              </a:cxn>
              <a:cxn ang="0">
                <a:pos x="7390865" y="1916090"/>
              </a:cxn>
              <a:cxn ang="0">
                <a:pos x="7595276" y="1706368"/>
              </a:cxn>
              <a:cxn ang="0">
                <a:pos x="7595276" y="848418"/>
              </a:cxn>
              <a:cxn ang="0">
                <a:pos x="7463010" y="686360"/>
              </a:cxn>
            </a:cxnLst>
            <a:rect l="0" t="0" r="0" b="0"/>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rgbClr val="B6D74D"/>
              </a:gs>
              <a:gs pos="100000">
                <a:srgbClr val="546324"/>
              </a:gs>
            </a:gsLst>
            <a:lin ang="5400000" scaled="1"/>
            <a:tileRect/>
          </a:gradFill>
          <a:ln w="9525">
            <a:noFill/>
          </a:ln>
          <a:effectLst>
            <a:outerShdw dist="35921" dir="2699999" algn="ctr" rotWithShape="0">
              <a:schemeClr val="bg2"/>
            </a:outerShdw>
          </a:effectLst>
        </p:spPr>
        <p:txBody>
          <a:bodyPr/>
          <a:lstStyle/>
          <a:p>
            <a:endParaRPr lang="zh-CN" altLang="en-US"/>
          </a:p>
        </p:txBody>
      </p:sp>
      <p:sp>
        <p:nvSpPr>
          <p:cNvPr id="191490" name="Freeform 5"/>
          <p:cNvSpPr/>
          <p:nvPr/>
        </p:nvSpPr>
        <p:spPr>
          <a:xfrm>
            <a:off x="2232025" y="1524001"/>
            <a:ext cx="7607300" cy="2117725"/>
          </a:xfrm>
          <a:custGeom>
            <a:avLst/>
            <a:gdLst/>
            <a:ahLst/>
            <a:cxnLst>
              <a:cxn ang="0">
                <a:pos x="7463010" y="747432"/>
              </a:cxn>
              <a:cxn ang="0">
                <a:pos x="2697425" y="752623"/>
              </a:cxn>
              <a:cxn ang="0">
                <a:pos x="2497022" y="669575"/>
              </a:cxn>
              <a:cxn ang="0">
                <a:pos x="2136297" y="205025"/>
              </a:cxn>
              <a:cxn ang="0">
                <a:pos x="1849720" y="10381"/>
              </a:cxn>
              <a:cxn ang="0">
                <a:pos x="206415" y="10381"/>
              </a:cxn>
              <a:cxn ang="0">
                <a:pos x="4008" y="228382"/>
              </a:cxn>
              <a:cxn ang="0">
                <a:pos x="4008" y="1891938"/>
              </a:cxn>
              <a:cxn ang="0">
                <a:pos x="206415" y="2086582"/>
              </a:cxn>
              <a:cxn ang="0">
                <a:pos x="7390865" y="2086582"/>
              </a:cxn>
              <a:cxn ang="0">
                <a:pos x="7595276" y="1858200"/>
              </a:cxn>
              <a:cxn ang="0">
                <a:pos x="7595276" y="923909"/>
              </a:cxn>
              <a:cxn ang="0">
                <a:pos x="7463010" y="747432"/>
              </a:cxn>
            </a:cxnLst>
            <a:rect l="0" t="0" r="0" b="0"/>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rgbClr val="F77A1D"/>
              </a:gs>
              <a:gs pos="100000">
                <a:srgbClr val="72380D"/>
              </a:gs>
            </a:gsLst>
            <a:lin ang="5400000" scaled="1"/>
            <a:tileRect/>
          </a:gradFill>
          <a:ln w="9525">
            <a:noFill/>
          </a:ln>
          <a:effectLst>
            <a:outerShdw dist="35921" dir="2699999" algn="ctr" rotWithShape="0">
              <a:schemeClr val="bg2"/>
            </a:outerShdw>
          </a:effectLst>
        </p:spPr>
        <p:txBody>
          <a:bodyPr/>
          <a:lstStyle/>
          <a:p>
            <a:endParaRPr lang="zh-CN" altLang="en-US"/>
          </a:p>
        </p:txBody>
      </p:sp>
      <p:sp>
        <p:nvSpPr>
          <p:cNvPr id="191491" name="Rectangle 6"/>
          <p:cNvSpPr/>
          <p:nvPr/>
        </p:nvSpPr>
        <p:spPr>
          <a:xfrm>
            <a:off x="2359660" y="2803526"/>
            <a:ext cx="1374140" cy="1640205"/>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1492" name="Rectangle 7"/>
          <p:cNvSpPr/>
          <p:nvPr/>
        </p:nvSpPr>
        <p:spPr>
          <a:xfrm>
            <a:off x="3954146" y="2803526"/>
            <a:ext cx="1323975" cy="1640205"/>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1493" name="Rectangle 8"/>
          <p:cNvSpPr/>
          <p:nvPr/>
        </p:nvSpPr>
        <p:spPr>
          <a:xfrm>
            <a:off x="5480685" y="2805431"/>
            <a:ext cx="1348740" cy="1640205"/>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1494" name="Rectangle 9"/>
          <p:cNvSpPr/>
          <p:nvPr/>
        </p:nvSpPr>
        <p:spPr>
          <a:xfrm>
            <a:off x="6986906" y="2811146"/>
            <a:ext cx="1321435" cy="1640205"/>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1495" name="Rectangle 10"/>
          <p:cNvSpPr/>
          <p:nvPr/>
        </p:nvSpPr>
        <p:spPr>
          <a:xfrm>
            <a:off x="2489518" y="2987676"/>
            <a:ext cx="1244600" cy="1076325"/>
          </a:xfrm>
          <a:prstGeom prst="rect">
            <a:avLst/>
          </a:prstGeom>
          <a:noFill/>
          <a:ln w="9525">
            <a:noFill/>
          </a:ln>
        </p:spPr>
        <p:txBody>
          <a:bodyPr anchor="t">
            <a:spAutoFit/>
          </a:bodyPr>
          <a:lstStyle/>
          <a:p>
            <a:pPr algn="ctr">
              <a:spcBef>
                <a:spcPct val="50000"/>
              </a:spcBef>
            </a:pPr>
            <a:r>
              <a:rPr lang="zh-CN" altLang="en-US" sz="3200" b="1" dirty="0">
                <a:solidFill>
                  <a:srgbClr val="080808"/>
                </a:solidFill>
                <a:latin typeface="Arial" panose="020B0604020202020204" pitchFamily="34" charset="0"/>
                <a:ea typeface="黑体" panose="02010609060101010101" pitchFamily="49" charset="-122"/>
              </a:rPr>
              <a:t>讲评原则</a:t>
            </a:r>
          </a:p>
        </p:txBody>
      </p:sp>
      <p:cxnSp>
        <p:nvCxnSpPr>
          <p:cNvPr id="191496" name="AutoShape 11"/>
          <p:cNvCxnSpPr/>
          <p:nvPr/>
        </p:nvCxnSpPr>
        <p:spPr>
          <a:xfrm rot="-5400000">
            <a:off x="3827463" y="1947863"/>
            <a:ext cx="285750" cy="1370012"/>
          </a:xfrm>
          <a:prstGeom prst="bentConnector2">
            <a:avLst/>
          </a:prstGeom>
          <a:ln w="9525" cap="flat" cmpd="sng">
            <a:solidFill>
              <a:srgbClr val="EAEAEA"/>
            </a:solidFill>
            <a:prstDash val="solid"/>
            <a:miter/>
            <a:headEnd type="none" w="med" len="med"/>
            <a:tailEnd type="triangle" w="med" len="med"/>
          </a:ln>
        </p:spPr>
      </p:cxnSp>
      <p:cxnSp>
        <p:nvCxnSpPr>
          <p:cNvPr id="191497" name="AutoShape 12"/>
          <p:cNvCxnSpPr>
            <a:stCxn id="191494" idx="0"/>
          </p:cNvCxnSpPr>
          <p:nvPr/>
        </p:nvCxnSpPr>
        <p:spPr>
          <a:xfrm rot="5400000" flipH="1">
            <a:off x="6728778" y="1891984"/>
            <a:ext cx="285750" cy="1552575"/>
          </a:xfrm>
          <a:prstGeom prst="bentConnector2">
            <a:avLst/>
          </a:prstGeom>
          <a:ln w="9525" cap="flat" cmpd="sng">
            <a:solidFill>
              <a:srgbClr val="EAEAEA"/>
            </a:solidFill>
            <a:prstDash val="solid"/>
            <a:miter/>
            <a:headEnd type="none" w="med" len="med"/>
            <a:tailEnd type="triangle" w="med" len="med"/>
          </a:ln>
        </p:spPr>
      </p:cxnSp>
      <p:cxnSp>
        <p:nvCxnSpPr>
          <p:cNvPr id="191498" name="AutoShape 13"/>
          <p:cNvCxnSpPr>
            <a:stCxn id="191491" idx="2"/>
            <a:endCxn id="191492" idx="2"/>
          </p:cNvCxnSpPr>
          <p:nvPr/>
        </p:nvCxnSpPr>
        <p:spPr>
          <a:xfrm rot="5400000" flipV="1">
            <a:off x="3831591" y="3658870"/>
            <a:ext cx="3175" cy="1569720"/>
          </a:xfrm>
          <a:prstGeom prst="bentConnector3">
            <a:avLst>
              <a:gd name="adj1" fmla="val 7550000"/>
            </a:avLst>
          </a:prstGeom>
          <a:ln w="9525" cap="flat" cmpd="sng">
            <a:solidFill>
              <a:srgbClr val="EAEAEA"/>
            </a:solidFill>
            <a:prstDash val="solid"/>
            <a:miter/>
            <a:headEnd type="triangle" w="med" len="med"/>
            <a:tailEnd type="triangle" w="med" len="med"/>
          </a:ln>
        </p:spPr>
      </p:cxnSp>
      <p:cxnSp>
        <p:nvCxnSpPr>
          <p:cNvPr id="191499" name="AutoShape 14"/>
          <p:cNvCxnSpPr>
            <a:stCxn id="191493" idx="2"/>
            <a:endCxn id="191494" idx="2"/>
          </p:cNvCxnSpPr>
          <p:nvPr/>
        </p:nvCxnSpPr>
        <p:spPr>
          <a:xfrm rot="5400000" flipV="1">
            <a:off x="6898641" y="3702051"/>
            <a:ext cx="5715" cy="1492885"/>
          </a:xfrm>
          <a:prstGeom prst="bentConnector3">
            <a:avLst>
              <a:gd name="adj1" fmla="val 4266667"/>
            </a:avLst>
          </a:prstGeom>
          <a:ln w="9525" cap="flat" cmpd="sng">
            <a:solidFill>
              <a:srgbClr val="EAEAEA"/>
            </a:solidFill>
            <a:prstDash val="solid"/>
            <a:miter/>
            <a:headEnd type="triangle" w="med" len="med"/>
            <a:tailEnd type="triangle" w="med" len="med"/>
          </a:ln>
        </p:spPr>
      </p:cxnSp>
      <p:sp>
        <p:nvSpPr>
          <p:cNvPr id="159757" name="AutoShape 15"/>
          <p:cNvSpPr/>
          <p:nvPr/>
        </p:nvSpPr>
        <p:spPr>
          <a:xfrm rot="5400000">
            <a:off x="3167063" y="409257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lstStyle/>
          <a:p>
            <a:pPr algn="ctr" fontAlgn="base"/>
            <a:endParaRPr lang="en-US" altLang="zh-CN"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59758" name="AutoShape 16"/>
          <p:cNvSpPr/>
          <p:nvPr/>
        </p:nvSpPr>
        <p:spPr>
          <a:xfrm rot="5400000">
            <a:off x="4984750" y="409257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lstStyle/>
          <a:p>
            <a:pPr algn="ctr" fontAlgn="base"/>
            <a:endParaRPr lang="en-US" altLang="zh-CN"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59759" name="AutoShape 17"/>
          <p:cNvSpPr/>
          <p:nvPr/>
        </p:nvSpPr>
        <p:spPr>
          <a:xfrm rot="5400000">
            <a:off x="6013450" y="409257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lstStyle/>
          <a:p>
            <a:pPr algn="ctr" fontAlgn="base"/>
            <a:endParaRPr lang="en-US" altLang="zh-CN"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59760" name="Rectangle 18"/>
          <p:cNvSpPr/>
          <p:nvPr/>
        </p:nvSpPr>
        <p:spPr>
          <a:xfrm rot="5400000">
            <a:off x="8694738" y="4092575"/>
            <a:ext cx="177800" cy="152400"/>
          </a:xfrm>
          <a:prstGeom prst="rect">
            <a:avLst/>
          </a:prstGeom>
          <a:solidFill>
            <a:srgbClr val="FF3300"/>
          </a:solidFill>
          <a:ln w="9525">
            <a:noFill/>
          </a:ln>
          <a:effectLst>
            <a:outerShdw dist="35921" dir="2699999" algn="ctr" rotWithShape="0">
              <a:schemeClr val="bg2"/>
            </a:outerShdw>
          </a:effectLst>
        </p:spPr>
        <p:txBody>
          <a:bodyPr rot="10800000" vert="eaVert" wrap="none" anchor="ctr"/>
          <a:lstStyle/>
          <a:p>
            <a:pPr algn="ctr" fontAlgn="base"/>
            <a:endParaRPr lang="en-US" altLang="zh-CN"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91504" name="Rectangle 19"/>
          <p:cNvSpPr/>
          <p:nvPr/>
        </p:nvSpPr>
        <p:spPr>
          <a:xfrm>
            <a:off x="4033520" y="3013075"/>
            <a:ext cx="1244600" cy="1066800"/>
          </a:xfrm>
          <a:prstGeom prst="rect">
            <a:avLst/>
          </a:prstGeom>
          <a:noFill/>
          <a:ln w="9525">
            <a:noFill/>
          </a:ln>
        </p:spPr>
        <p:txBody>
          <a:bodyPr anchor="t">
            <a:spAutoFit/>
          </a:bodyPr>
          <a:lstStyle/>
          <a:p>
            <a:pPr algn="ctr">
              <a:spcBef>
                <a:spcPct val="50000"/>
              </a:spcBef>
            </a:pPr>
            <a:r>
              <a:rPr lang="zh-CN" altLang="en-US" sz="3200" b="1" dirty="0">
                <a:solidFill>
                  <a:schemeClr val="accent6">
                    <a:lumMod val="90000"/>
                    <a:lumOff val="10000"/>
                  </a:schemeClr>
                </a:solidFill>
                <a:latin typeface="Arial" panose="020B0604020202020204" pitchFamily="34" charset="0"/>
                <a:ea typeface="黑体" panose="02010609060101010101" pitchFamily="49" charset="-122"/>
              </a:rPr>
              <a:t>讲评准备</a:t>
            </a:r>
          </a:p>
        </p:txBody>
      </p:sp>
      <p:sp>
        <p:nvSpPr>
          <p:cNvPr id="191505" name="Rectangle 20"/>
          <p:cNvSpPr/>
          <p:nvPr/>
        </p:nvSpPr>
        <p:spPr>
          <a:xfrm>
            <a:off x="5584508" y="3089910"/>
            <a:ext cx="1244600" cy="1066800"/>
          </a:xfrm>
          <a:prstGeom prst="rect">
            <a:avLst/>
          </a:prstGeom>
          <a:noFill/>
          <a:ln w="9525">
            <a:noFill/>
          </a:ln>
        </p:spPr>
        <p:txBody>
          <a:bodyPr anchor="t">
            <a:spAutoFit/>
          </a:bodyPr>
          <a:lstStyle/>
          <a:p>
            <a:pPr algn="ctr">
              <a:spcBef>
                <a:spcPct val="50000"/>
              </a:spcBef>
            </a:pPr>
            <a:r>
              <a:rPr lang="zh-CN" altLang="en-US" sz="3200" b="1" dirty="0">
                <a:solidFill>
                  <a:srgbClr val="008000"/>
                </a:solidFill>
                <a:latin typeface="Arial" panose="020B0604020202020204" pitchFamily="34" charset="0"/>
                <a:ea typeface="黑体" panose="02010609060101010101" pitchFamily="49" charset="-122"/>
              </a:rPr>
              <a:t>讲评环节</a:t>
            </a:r>
          </a:p>
        </p:txBody>
      </p:sp>
      <p:sp>
        <p:nvSpPr>
          <p:cNvPr id="191506" name="Rectangle 21"/>
          <p:cNvSpPr/>
          <p:nvPr/>
        </p:nvSpPr>
        <p:spPr>
          <a:xfrm>
            <a:off x="6986588" y="3093085"/>
            <a:ext cx="1244600" cy="1077218"/>
          </a:xfrm>
          <a:prstGeom prst="rect">
            <a:avLst/>
          </a:prstGeom>
          <a:noFill/>
          <a:ln w="9525">
            <a:noFill/>
          </a:ln>
        </p:spPr>
        <p:txBody>
          <a:bodyPr anchor="t">
            <a:spAutoFit/>
          </a:bodyPr>
          <a:lstStyle/>
          <a:p>
            <a:pPr algn="ctr">
              <a:spcBef>
                <a:spcPct val="50000"/>
              </a:spcBef>
            </a:pPr>
            <a:r>
              <a:rPr lang="zh-CN" altLang="en-US" sz="3200" b="1" dirty="0">
                <a:solidFill>
                  <a:srgbClr val="112EC1"/>
                </a:solidFill>
                <a:latin typeface="Arial" panose="020B0604020202020204" pitchFamily="34" charset="0"/>
                <a:ea typeface="黑体" panose="02010609060101010101" pitchFamily="49" charset="-122"/>
              </a:rPr>
              <a:t>讲评重点</a:t>
            </a:r>
          </a:p>
        </p:txBody>
      </p:sp>
      <p:sp>
        <p:nvSpPr>
          <p:cNvPr id="2" name="文本框 1"/>
          <p:cNvSpPr txBox="1"/>
          <p:nvPr/>
        </p:nvSpPr>
        <p:spPr>
          <a:xfrm>
            <a:off x="2647951" y="883286"/>
            <a:ext cx="5583555" cy="583565"/>
          </a:xfrm>
          <a:prstGeom prst="rect">
            <a:avLst/>
          </a:prstGeom>
          <a:noFill/>
        </p:spPr>
        <p:txBody>
          <a:bodyPr wrap="square" rtlCol="0">
            <a:spAutoFit/>
          </a:bodyPr>
          <a:lstStyle/>
          <a:p>
            <a:r>
              <a:rPr lang="zh-CN" altLang="en-US" sz="3200" b="1" dirty="0">
                <a:solidFill>
                  <a:srgbClr val="FF0000"/>
                </a:solidFill>
              </a:rPr>
              <a:t>（七）</a:t>
            </a:r>
            <a:r>
              <a:rPr lang="zh-CN" altLang="en-US" sz="3200" b="1" kern="0" dirty="0">
                <a:solidFill>
                  <a:srgbClr val="FF0000"/>
                </a:solidFill>
                <a:latin typeface="宋体" panose="02010600030101010101" pitchFamily="2" charset="-122"/>
                <a:ea typeface="+mj-ea"/>
                <a:cs typeface="+mj-cs"/>
                <a:sym typeface="+mn-ea"/>
              </a:rPr>
              <a:t>复习</a:t>
            </a:r>
            <a:r>
              <a:rPr lang="zh-CN" altLang="en-US" sz="3200" b="1" dirty="0">
                <a:solidFill>
                  <a:srgbClr val="FF0000"/>
                </a:solidFill>
              </a:rPr>
              <a:t>课例</a:t>
            </a:r>
            <a:r>
              <a:rPr lang="en-US" altLang="zh-CN" sz="3200" b="1" dirty="0">
                <a:solidFill>
                  <a:srgbClr val="FF0000"/>
                </a:solidFill>
              </a:rPr>
              <a:t> 1  </a:t>
            </a:r>
            <a:r>
              <a:rPr lang="zh-CN" altLang="en-US" sz="3200" b="1" dirty="0">
                <a:solidFill>
                  <a:srgbClr val="112EC1"/>
                </a:solidFill>
              </a:rPr>
              <a:t>习题讲评课</a:t>
            </a:r>
          </a:p>
        </p:txBody>
      </p: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spTree>
    <p:extLst>
      <p:ext uri="{BB962C8B-B14F-4D97-AF65-F5344CB8AC3E}">
        <p14:creationId xmlns:p14="http://schemas.microsoft.com/office/powerpoint/2010/main" val="426603617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p:nvPr/>
        </p:nvSpPr>
        <p:spPr>
          <a:xfrm>
            <a:off x="3714116" y="127636"/>
            <a:ext cx="4683125" cy="583565"/>
          </a:xfrm>
          <a:prstGeom prst="rect">
            <a:avLst/>
          </a:prstGeom>
          <a:noFill/>
          <a:ln w="9525">
            <a:noFill/>
          </a:ln>
        </p:spPr>
        <p:txBody>
          <a:bodyPr>
            <a:spAutoFit/>
          </a:bodyPr>
          <a:lstStyle/>
          <a:p>
            <a:pPr eaLnBrk="0" hangingPunct="0">
              <a:spcBef>
                <a:spcPct val="50000"/>
              </a:spcBef>
            </a:pPr>
            <a:r>
              <a:rPr lang="zh-CN" altLang="en-US" sz="3200" b="1" dirty="0">
                <a:solidFill>
                  <a:srgbClr val="800000"/>
                </a:solidFill>
                <a:latin typeface="黑体" panose="02010609060101010101" pitchFamily="49" charset="-122"/>
                <a:ea typeface="黑体" panose="02010609060101010101" pitchFamily="49" charset="-122"/>
              </a:rPr>
              <a:t>我们历史课所讲的的宋朝</a:t>
            </a:r>
          </a:p>
        </p:txBody>
      </p:sp>
      <p:graphicFrame>
        <p:nvGraphicFramePr>
          <p:cNvPr id="13315" name="Group 3"/>
          <p:cNvGraphicFramePr>
            <a:graphicFrameLocks noGrp="1"/>
          </p:cNvGraphicFramePr>
          <p:nvPr/>
        </p:nvGraphicFramePr>
        <p:xfrm>
          <a:off x="1701801" y="711201"/>
          <a:ext cx="8707755" cy="4645025"/>
        </p:xfrm>
        <a:graphic>
          <a:graphicData uri="http://schemas.openxmlformats.org/drawingml/2006/table">
            <a:tbl>
              <a:tblPr/>
              <a:tblGrid>
                <a:gridCol w="763905">
                  <a:extLst>
                    <a:ext uri="{9D8B030D-6E8A-4147-A177-3AD203B41FA5}">
                      <a16:colId xmlns:a16="http://schemas.microsoft.com/office/drawing/2014/main" val="20000"/>
                    </a:ext>
                  </a:extLst>
                </a:gridCol>
                <a:gridCol w="5019675">
                  <a:extLst>
                    <a:ext uri="{9D8B030D-6E8A-4147-A177-3AD203B41FA5}">
                      <a16:colId xmlns:a16="http://schemas.microsoft.com/office/drawing/2014/main" val="20001"/>
                    </a:ext>
                  </a:extLst>
                </a:gridCol>
                <a:gridCol w="2924175">
                  <a:extLst>
                    <a:ext uri="{9D8B030D-6E8A-4147-A177-3AD203B41FA5}">
                      <a16:colId xmlns:a16="http://schemas.microsoft.com/office/drawing/2014/main" val="20002"/>
                    </a:ext>
                  </a:extLst>
                </a:gridCol>
              </a:tblGrid>
              <a:tr h="452755">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rPr>
                        <a:t> </a:t>
                      </a:r>
                    </a:p>
                  </a:txBody>
                  <a:tcPr marL="0" marR="0" marT="0" marB="0" anchor="ctr" horzOverflow="overflow">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540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200" b="1" i="0" u="none" strike="noStrike" cap="none" normalizeH="0" baseline="0" smtClean="0">
                          <a:ln>
                            <a:noFill/>
                          </a:ln>
                          <a:solidFill>
                            <a:schemeClr val="tx1"/>
                          </a:solidFill>
                          <a:effectLst/>
                          <a:latin typeface="Times New Roman" panose="02020603050405020304" charset="0"/>
                          <a:ea typeface="宋体" panose="02010600030101010101" pitchFamily="2" charset="-122"/>
                        </a:rPr>
                        <a:t>宋　代</a:t>
                      </a: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540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200" b="1" i="0" u="none" strike="noStrike" cap="none" normalizeH="0" baseline="0" smtClean="0">
                          <a:ln>
                            <a:noFill/>
                          </a:ln>
                          <a:solidFill>
                            <a:schemeClr val="tx1"/>
                          </a:solidFill>
                          <a:effectLst/>
                          <a:latin typeface="Times New Roman" panose="02020603050405020304" charset="0"/>
                          <a:ea typeface="宋体" panose="02010600030101010101" pitchFamily="2" charset="-122"/>
                        </a:rPr>
                        <a:t>近代西方</a:t>
                      </a:r>
                    </a:p>
                  </a:txBody>
                  <a:tcPr marL="0" marR="0" marT="0" marB="0" anchor="ctr" horzOverflow="overflow">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63750">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200" b="1" i="0" u="none" strike="noStrike" cap="none" normalizeH="0" baseline="0" smtClean="0">
                          <a:ln>
                            <a:noFill/>
                          </a:ln>
                          <a:solidFill>
                            <a:schemeClr val="tx1"/>
                          </a:solidFill>
                          <a:effectLst/>
                          <a:latin typeface="Times New Roman" panose="02020603050405020304" charset="0"/>
                          <a:ea typeface="宋体" panose="02010600030101010101" pitchFamily="2" charset="-122"/>
                        </a:rPr>
                        <a:t>表现</a:t>
                      </a:r>
                    </a:p>
                  </a:txBody>
                  <a:tcPr marL="0" marR="0" marT="0" marB="0" anchor="ctr" horzOverflow="overflow">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smtClean="0">
                        <a:ln>
                          <a:noFill/>
                        </a:ln>
                        <a:solidFill>
                          <a:schemeClr val="tx1"/>
                        </a:solidFill>
                        <a:effectLst/>
                        <a:latin typeface="Times New Roman" panose="02020603050405020304" charset="0"/>
                        <a:ea typeface="宋体" panose="02010600030101010101" pitchFamily="2" charset="-122"/>
                      </a:endParaRPr>
                    </a:p>
                  </a:txBody>
                  <a:tcPr marL="0" marR="0" marT="0" marB="0" anchor="ctr" horzOverflow="overflow">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8940">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200" b="1" i="0" u="none" strike="noStrike" cap="none" normalizeH="0" baseline="0" smtClean="0">
                          <a:ln>
                            <a:noFill/>
                          </a:ln>
                          <a:solidFill>
                            <a:schemeClr val="tx1"/>
                          </a:solidFill>
                          <a:effectLst/>
                          <a:latin typeface="Times New Roman" panose="02020603050405020304" charset="0"/>
                          <a:ea typeface="宋体" panose="02010600030101010101" pitchFamily="2" charset="-122"/>
                        </a:rPr>
                        <a:t>实质</a:t>
                      </a:r>
                    </a:p>
                  </a:txBody>
                  <a:tcPr marL="0" marR="0" marT="0" marB="0" anchor="ctr" horzOverflow="overflow">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smtClean="0">
                        <a:ln>
                          <a:noFill/>
                        </a:ln>
                        <a:solidFill>
                          <a:schemeClr val="tx1"/>
                        </a:solidFill>
                        <a:effectLst/>
                        <a:latin typeface="Times New Roman" panose="02020603050405020304" charset="0"/>
                        <a:ea typeface="宋体" panose="02010600030101010101" pitchFamily="2" charset="-122"/>
                      </a:endParaRP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smtClean="0">
                        <a:ln>
                          <a:noFill/>
                        </a:ln>
                        <a:solidFill>
                          <a:schemeClr val="tx1"/>
                        </a:solidFill>
                        <a:effectLst/>
                        <a:latin typeface="Times New Roman" panose="02020603050405020304" charset="0"/>
                        <a:ea typeface="宋体" panose="02010600030101010101" pitchFamily="2" charset="-122"/>
                      </a:endParaRPr>
                    </a:p>
                  </a:txBody>
                  <a:tcPr marL="0" marR="0" marT="0" marB="0" anchor="ctr" horzOverflow="overflow">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9580">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200" b="1" i="0" u="none" strike="noStrike" cap="none" normalizeH="0" baseline="0" smtClean="0">
                          <a:ln>
                            <a:noFill/>
                          </a:ln>
                          <a:solidFill>
                            <a:schemeClr val="tx1"/>
                          </a:solidFill>
                          <a:effectLst/>
                          <a:latin typeface="Times New Roman" panose="02020603050405020304" charset="0"/>
                          <a:ea typeface="宋体" panose="02010600030101010101" pitchFamily="2" charset="-122"/>
                        </a:rPr>
                        <a:t>实质差异的原因</a:t>
                      </a:r>
                    </a:p>
                  </a:txBody>
                  <a:tcPr marL="0" marR="0" marT="0" marB="0" anchor="ctr" horzOverflow="overflow">
                    <a:lnL w="190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2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endParaRPr>
                    </a:p>
                  </a:txBody>
                  <a:tcPr marL="0" marR="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1800" b="1" i="0" u="none" strike="noStrike" cap="none" normalizeH="0" baseline="0" smtClean="0">
                          <a:ln>
                            <a:noFill/>
                          </a:ln>
                          <a:solidFill>
                            <a:srgbClr val="FF0000"/>
                          </a:solidFill>
                          <a:effectLst/>
                          <a:latin typeface="Times New Roman" panose="02020603050405020304" charset="0"/>
                          <a:ea typeface="宋体" panose="02010600030101010101" pitchFamily="2" charset="-122"/>
                        </a:rPr>
                        <a:t>(1)</a:t>
                      </a:r>
                      <a:r>
                        <a:rPr kumimoji="0" lang="zh-CN" sz="1800" b="1" i="0" u="none" strike="noStrike" cap="none" normalizeH="0" baseline="0" smtClean="0">
                          <a:ln>
                            <a:noFill/>
                          </a:ln>
                          <a:solidFill>
                            <a:srgbClr val="FF0000"/>
                          </a:solidFill>
                          <a:effectLst/>
                          <a:latin typeface="Times New Roman" panose="02020603050405020304" charset="0"/>
                          <a:ea typeface="宋体" panose="02010600030101010101" pitchFamily="2" charset="-122"/>
                        </a:rPr>
                        <a:t>中世纪封建王权较弱</a:t>
                      </a:r>
                      <a:r>
                        <a:rPr kumimoji="0" lang="zh-CN" altLang="zh-CN" sz="1800" b="1" i="0" u="none" strike="noStrike" cap="none" normalizeH="0" baseline="0" smtClean="0">
                          <a:ln>
                            <a:noFill/>
                          </a:ln>
                          <a:solidFill>
                            <a:srgbClr val="FF0000"/>
                          </a:solidFill>
                          <a:effectLst/>
                          <a:latin typeface="Times New Roman" panose="02020603050405020304" charset="0"/>
                          <a:ea typeface="宋体" panose="02010600030101010101" pitchFamily="2" charset="-122"/>
                        </a:rPr>
                        <a:t>;(2)</a:t>
                      </a:r>
                      <a:r>
                        <a:rPr kumimoji="0" lang="zh-CN" sz="1800" b="1" i="0" u="none" strike="noStrike" cap="none" normalizeH="0" baseline="0" smtClean="0">
                          <a:ln>
                            <a:noFill/>
                          </a:ln>
                          <a:solidFill>
                            <a:srgbClr val="FF0000"/>
                          </a:solidFill>
                          <a:effectLst/>
                          <a:latin typeface="Times New Roman" panose="02020603050405020304" charset="0"/>
                          <a:ea typeface="宋体" panose="02010600030101010101" pitchFamily="2" charset="-122"/>
                        </a:rPr>
                        <a:t>商品经济大发展和资本主义萌芽的成长</a:t>
                      </a:r>
                      <a:r>
                        <a:rPr kumimoji="0" lang="zh-CN" altLang="zh-CN" sz="1800" b="1" i="0" u="none" strike="noStrike" cap="none" normalizeH="0" baseline="0" smtClean="0">
                          <a:ln>
                            <a:noFill/>
                          </a:ln>
                          <a:solidFill>
                            <a:srgbClr val="FF0000"/>
                          </a:solidFill>
                          <a:effectLst/>
                          <a:latin typeface="Times New Roman" panose="02020603050405020304" charset="0"/>
                          <a:ea typeface="宋体" panose="02010600030101010101" pitchFamily="2" charset="-122"/>
                        </a:rPr>
                        <a:t>;(3)</a:t>
                      </a:r>
                      <a:r>
                        <a:rPr kumimoji="0" lang="zh-CN" sz="1800" b="1" i="0" u="none" strike="noStrike" cap="none" normalizeH="0" baseline="0" smtClean="0">
                          <a:ln>
                            <a:noFill/>
                          </a:ln>
                          <a:solidFill>
                            <a:srgbClr val="FF0000"/>
                          </a:solidFill>
                          <a:effectLst/>
                          <a:latin typeface="Times New Roman" panose="02020603050405020304" charset="0"/>
                          <a:ea typeface="宋体" panose="02010600030101010101" pitchFamily="2" charset="-122"/>
                        </a:rPr>
                        <a:t>人文精神的产生</a:t>
                      </a:r>
                      <a:r>
                        <a:rPr kumimoji="0" lang="zh-CN" altLang="zh-CN" sz="1800" b="1" i="0" u="none" strike="noStrike" cap="none" normalizeH="0" baseline="0" smtClean="0">
                          <a:ln>
                            <a:noFill/>
                          </a:ln>
                          <a:solidFill>
                            <a:srgbClr val="FF0000"/>
                          </a:solidFill>
                          <a:effectLst/>
                          <a:latin typeface="Times New Roman" panose="02020603050405020304" charset="0"/>
                          <a:ea typeface="宋体" panose="02010600030101010101" pitchFamily="2" charset="-122"/>
                        </a:rPr>
                        <a:t>,</a:t>
                      </a:r>
                      <a:r>
                        <a:rPr kumimoji="0" lang="zh-CN" sz="1800" b="1" i="0" u="none" strike="noStrike" cap="none" normalizeH="0" baseline="0" smtClean="0">
                          <a:ln>
                            <a:noFill/>
                          </a:ln>
                          <a:solidFill>
                            <a:srgbClr val="FF0000"/>
                          </a:solidFill>
                          <a:effectLst/>
                          <a:latin typeface="Times New Roman" panose="02020603050405020304" charset="0"/>
                          <a:ea typeface="宋体" panose="02010600030101010101" pitchFamily="2" charset="-122"/>
                        </a:rPr>
                        <a:t>推动人的思想解放</a:t>
                      </a:r>
                    </a:p>
                  </a:txBody>
                  <a:tcPr marL="0" marR="0" marT="0" marB="0" anchor="ctr" horzOverflow="overflow">
                    <a:lnL w="952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433" name="Text Box 47"/>
          <p:cNvSpPr txBox="1"/>
          <p:nvPr/>
        </p:nvSpPr>
        <p:spPr>
          <a:xfrm>
            <a:off x="2490470" y="1177291"/>
            <a:ext cx="5048250" cy="1630045"/>
          </a:xfrm>
          <a:prstGeom prst="rect">
            <a:avLst/>
          </a:prstGeom>
          <a:noFill/>
          <a:ln w="9525">
            <a:noFill/>
          </a:ln>
        </p:spPr>
        <p:txBody>
          <a:bodyPr>
            <a:spAutoFit/>
          </a:bodyPr>
          <a:lstStyle/>
          <a:p>
            <a:pPr eaLnBrk="0" hangingPunct="0">
              <a:spcBef>
                <a:spcPct val="50000"/>
              </a:spcBef>
            </a:pPr>
            <a:r>
              <a:rPr lang="zh-CN" altLang="zh-CN"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①</a:t>
            </a:r>
            <a:r>
              <a:rPr lang="zh-CN" altLang="en-US"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市场突破了时间、空间的限制，草市、夜市、晓市发展； </a:t>
            </a:r>
            <a:r>
              <a:rPr lang="en-US" altLang="zh-CN"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②</a:t>
            </a:r>
            <a:r>
              <a:rPr lang="zh-CN" altLang="en-US"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商业活动不再受官吏的直接监管； </a:t>
            </a:r>
            <a:r>
              <a:rPr lang="en-US" altLang="zh-CN"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③</a:t>
            </a:r>
            <a:r>
              <a:rPr lang="zh-CN" altLang="en-US"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海外贸易更加兴盛； </a:t>
            </a:r>
            <a:r>
              <a:rPr lang="en-US" altLang="zh-CN"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④</a:t>
            </a:r>
            <a:r>
              <a:rPr lang="zh-CN" altLang="en-US"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都市商业繁盛，城市经济功能加强。 </a:t>
            </a:r>
            <a:r>
              <a:rPr lang="en-US" altLang="zh-CN"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⑤</a:t>
            </a:r>
            <a:r>
              <a:rPr lang="zh-CN" altLang="en-US"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出现了世界上最早的纸币</a:t>
            </a:r>
            <a:r>
              <a:rPr lang="zh-CN" altLang="zh-CN"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cs typeface="楷体" panose="02010609060101010101" pitchFamily="49" charset="-122"/>
              </a:rPr>
              <a:t>交子，并大量使用 </a:t>
            </a:r>
          </a:p>
        </p:txBody>
      </p:sp>
      <p:sp>
        <p:nvSpPr>
          <p:cNvPr id="17434" name="Text Box 48"/>
          <p:cNvSpPr txBox="1"/>
          <p:nvPr/>
        </p:nvSpPr>
        <p:spPr>
          <a:xfrm>
            <a:off x="2490154" y="3683319"/>
            <a:ext cx="5157787" cy="1753235"/>
          </a:xfrm>
          <a:prstGeom prst="rect">
            <a:avLst/>
          </a:prstGeom>
          <a:noFill/>
          <a:ln w="9525">
            <a:noFill/>
          </a:ln>
        </p:spPr>
        <p:txBody>
          <a:bodyPr>
            <a:spAutoFit/>
          </a:bodyPr>
          <a:lstStyle/>
          <a:p>
            <a:pPr eaLnBrk="0" hangingPunct="0">
              <a:spcBef>
                <a:spcPct val="50000"/>
              </a:spcBef>
            </a:pPr>
            <a:r>
              <a:rPr lang="zh-CN" altLang="en-US" b="1" dirty="0">
                <a:solidFill>
                  <a:srgbClr val="0000FF"/>
                </a:solidFill>
                <a:latin typeface="楷体_GB2312" pitchFamily="49" charset="-122"/>
                <a:ea typeface="楷体_GB2312" pitchFamily="49" charset="-122"/>
              </a:rPr>
              <a:t>经济：传统的自然经济和重农轻商的传统政策阻碍商业发展； 政治</a:t>
            </a:r>
            <a:r>
              <a:rPr lang="zh-CN" altLang="zh-CN" b="1" dirty="0">
                <a:solidFill>
                  <a:srgbClr val="0000FF"/>
                </a:solidFill>
                <a:latin typeface="楷体_GB2312" pitchFamily="49" charset="-122"/>
                <a:ea typeface="楷体_GB2312" pitchFamily="49" charset="-122"/>
              </a:rPr>
              <a:t>:</a:t>
            </a:r>
            <a:r>
              <a:rPr lang="zh-CN" altLang="en-US" b="1" dirty="0">
                <a:solidFill>
                  <a:srgbClr val="0000FF"/>
                </a:solidFill>
                <a:latin typeface="楷体_GB2312" pitchFamily="49" charset="-122"/>
                <a:ea typeface="楷体_GB2312" pitchFamily="49" charset="-122"/>
              </a:rPr>
              <a:t>中央集权体制的强化使地方缺少自主性；思想：宋明理学的保守性使社会陷于僵化；科举制度限制了新观念的萌发。 精神：中国是大陆文明体系，缺少海洋文明的进取精神及冒险精神 </a:t>
            </a:r>
            <a:endParaRPr lang="zh-CN" altLang="en-US" dirty="0">
              <a:solidFill>
                <a:srgbClr val="0000FF"/>
              </a:solidFill>
              <a:latin typeface="Comic Sans MS" panose="030F0702030302020204" pitchFamily="66" charset="0"/>
            </a:endParaRPr>
          </a:p>
        </p:txBody>
      </p:sp>
      <p:sp>
        <p:nvSpPr>
          <p:cNvPr id="17435" name="Text Box 49"/>
          <p:cNvSpPr txBox="1"/>
          <p:nvPr/>
        </p:nvSpPr>
        <p:spPr>
          <a:xfrm>
            <a:off x="7593013" y="1177290"/>
            <a:ext cx="2965450" cy="1938020"/>
          </a:xfrm>
          <a:prstGeom prst="rect">
            <a:avLst/>
          </a:prstGeom>
          <a:noFill/>
          <a:ln w="9525">
            <a:noFill/>
          </a:ln>
        </p:spPr>
        <p:txBody>
          <a:bodyPr>
            <a:spAutoFit/>
          </a:bodyPr>
          <a:lstStyle/>
          <a:p>
            <a:pPr eaLnBrk="0" hangingPunct="0"/>
            <a:r>
              <a:rPr lang="zh-CN" altLang="zh-CN" sz="2000" b="1" dirty="0">
                <a:solidFill>
                  <a:srgbClr val="FF0000"/>
                </a:solidFill>
                <a:latin typeface="楷体" panose="02010609060101010101" pitchFamily="49" charset="-122"/>
                <a:ea typeface="楷体" panose="02010609060101010101" pitchFamily="49" charset="-122"/>
              </a:rPr>
              <a:t>①</a:t>
            </a:r>
            <a:r>
              <a:rPr lang="zh-CN" altLang="en-US" sz="2000" b="1" dirty="0">
                <a:solidFill>
                  <a:srgbClr val="FF0000"/>
                </a:solidFill>
                <a:latin typeface="楷体" panose="02010609060101010101" pitchFamily="49" charset="-122"/>
                <a:ea typeface="楷体" panose="02010609060101010101" pitchFamily="49" charset="-122"/>
              </a:rPr>
              <a:t>欧洲、亚洲、非洲、美洲见建立了直接的商业联系。</a:t>
            </a:r>
            <a:r>
              <a:rPr lang="en-US" altLang="zh-CN" sz="2000" b="1" dirty="0">
                <a:solidFill>
                  <a:srgbClr val="FF0000"/>
                </a:solidFill>
                <a:latin typeface="楷体" panose="02010609060101010101" pitchFamily="49" charset="-122"/>
                <a:ea typeface="楷体" panose="02010609060101010101" pitchFamily="49" charset="-122"/>
              </a:rPr>
              <a:t>②</a:t>
            </a:r>
            <a:r>
              <a:rPr lang="zh-CN" altLang="en-US" sz="2000" b="1" dirty="0">
                <a:solidFill>
                  <a:srgbClr val="FF0000"/>
                </a:solidFill>
                <a:latin typeface="楷体" panose="02010609060101010101" pitchFamily="49" charset="-122"/>
                <a:ea typeface="楷体" panose="02010609060101010101" pitchFamily="49" charset="-122"/>
              </a:rPr>
              <a:t>以欧洲为中心的世界市场开始形成。</a:t>
            </a:r>
            <a:r>
              <a:rPr lang="en-US" altLang="zh-CN" sz="2000" b="1" dirty="0">
                <a:solidFill>
                  <a:srgbClr val="FF0000"/>
                </a:solidFill>
                <a:latin typeface="楷体" panose="02010609060101010101" pitchFamily="49" charset="-122"/>
                <a:ea typeface="楷体" panose="02010609060101010101" pitchFamily="49" charset="-122"/>
              </a:rPr>
              <a:t>③</a:t>
            </a:r>
            <a:r>
              <a:rPr lang="zh-CN" altLang="en-US" sz="2000" b="1" dirty="0">
                <a:solidFill>
                  <a:srgbClr val="FF0000"/>
                </a:solidFill>
                <a:latin typeface="楷体" panose="02010609060101010101" pitchFamily="49" charset="-122"/>
                <a:ea typeface="楷体" panose="02010609060101010101" pitchFamily="49" charset="-122"/>
              </a:rPr>
              <a:t>贸易中心从地中海沿岸转移到大西洋沿岸</a:t>
            </a:r>
          </a:p>
        </p:txBody>
      </p:sp>
      <p:sp>
        <p:nvSpPr>
          <p:cNvPr id="17436" name="Text Box 50"/>
          <p:cNvSpPr txBox="1"/>
          <p:nvPr/>
        </p:nvSpPr>
        <p:spPr>
          <a:xfrm>
            <a:off x="2585403" y="3244533"/>
            <a:ext cx="4857750" cy="368300"/>
          </a:xfrm>
          <a:prstGeom prst="rect">
            <a:avLst/>
          </a:prstGeom>
          <a:noFill/>
          <a:ln w="9525">
            <a:noFill/>
          </a:ln>
        </p:spPr>
        <p:txBody>
          <a:bodyPr>
            <a:spAutoFit/>
          </a:bodyPr>
          <a:lstStyle/>
          <a:p>
            <a:pPr eaLnBrk="0" hangingPunct="0"/>
            <a:r>
              <a:rPr lang="zh-CN" altLang="en-US" b="1" dirty="0">
                <a:latin typeface="楷体" panose="02010609060101010101" pitchFamily="49" charset="-122"/>
                <a:ea typeface="楷体" panose="02010609060101010101" pitchFamily="49" charset="-122"/>
              </a:rPr>
              <a:t>没有实现封建生产方式资本主义生产方式过渡</a:t>
            </a:r>
          </a:p>
        </p:txBody>
      </p:sp>
      <p:sp>
        <p:nvSpPr>
          <p:cNvPr id="17437" name="Text Box 51"/>
          <p:cNvSpPr txBox="1"/>
          <p:nvPr/>
        </p:nvSpPr>
        <p:spPr>
          <a:xfrm>
            <a:off x="7538721" y="3165475"/>
            <a:ext cx="2820035" cy="368300"/>
          </a:xfrm>
          <a:prstGeom prst="rect">
            <a:avLst/>
          </a:prstGeom>
          <a:noFill/>
          <a:ln w="9525">
            <a:noFill/>
          </a:ln>
        </p:spPr>
        <p:txBody>
          <a:bodyPr wrap="square">
            <a:spAutoFit/>
          </a:bodyPr>
          <a:lstStyle/>
          <a:p>
            <a:pPr eaLnBrk="0" hangingPunct="0"/>
            <a:r>
              <a:rPr lang="zh-CN" altLang="en-US" b="1" dirty="0">
                <a:latin typeface="楷体" panose="02010609060101010101" pitchFamily="49" charset="-122"/>
                <a:ea typeface="楷体" panose="02010609060101010101" pitchFamily="49" charset="-122"/>
                <a:cs typeface="楷体" panose="02010609060101010101" pitchFamily="49" charset="-122"/>
              </a:rPr>
              <a:t>促进了欧洲社会转型，</a:t>
            </a:r>
          </a:p>
        </p:txBody>
      </p:sp>
      <p:sp>
        <p:nvSpPr>
          <p:cNvPr id="7171" name="标题 1"/>
          <p:cNvSpPr>
            <a:spLocks noGrp="1"/>
          </p:cNvSpPr>
          <p:nvPr/>
        </p:nvSpPr>
        <p:spPr>
          <a:xfrm>
            <a:off x="1701800" y="5356225"/>
            <a:ext cx="8856980" cy="1422400"/>
          </a:xfrm>
          <a:prstGeom prst="rect">
            <a:avLst/>
          </a:prstGeom>
          <a:ln>
            <a:solidFill>
              <a:srgbClr val="112EC1"/>
            </a:solidFill>
          </a:ln>
        </p:spPr>
        <p:txBody>
          <a:bodyPr vert="horz" wrap="square" lIns="91440" tIns="45720" rIns="91440" bIns="4572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000099"/>
                </a:solidFill>
                <a:latin typeface="楷体" panose="02010609060101010101" pitchFamily="49" charset="-122"/>
                <a:ea typeface="楷体" panose="02010609060101010101" pitchFamily="49" charset="-122"/>
                <a:cs typeface="楷体" panose="02010609060101010101" pitchFamily="49" charset="-122"/>
                <a:sym typeface="+mn-ea"/>
              </a:rPr>
              <a:t>国家考试中心刘芃：</a:t>
            </a:r>
            <a:br>
              <a:rPr lang="zh-CN" altLang="en-US" sz="2800" b="1" dirty="0">
                <a:solidFill>
                  <a:srgbClr val="000099"/>
                </a:solidFill>
                <a:latin typeface="楷体" panose="02010609060101010101" pitchFamily="49" charset="-122"/>
                <a:ea typeface="楷体" panose="02010609060101010101" pitchFamily="49" charset="-122"/>
                <a:cs typeface="楷体" panose="02010609060101010101" pitchFamily="49" charset="-122"/>
                <a:sym typeface="+mn-ea"/>
              </a:rPr>
            </a:br>
            <a:r>
              <a:rPr lang="zh-CN" altLang="en-US" sz="2800" b="1" dirty="0">
                <a:solidFill>
                  <a:srgbClr val="000099"/>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dirty="0">
                <a:solidFill>
                  <a:srgbClr val="000099"/>
                </a:solidFill>
                <a:latin typeface="楷体" panose="02010609060101010101" pitchFamily="49" charset="-122"/>
                <a:ea typeface="楷体" panose="02010609060101010101" pitchFamily="49" charset="-122"/>
                <a:cs typeface="楷体" panose="02010609060101010101" pitchFamily="49" charset="-122"/>
              </a:rPr>
              <a:t>考试与教学的距离越来越大。 </a:t>
            </a:r>
            <a:br>
              <a:rPr lang="zh-CN" altLang="en-US" sz="2800" b="1" dirty="0">
                <a:solidFill>
                  <a:srgbClr val="000099"/>
                </a:solidFill>
                <a:latin typeface="楷体" panose="02010609060101010101" pitchFamily="49" charset="-122"/>
                <a:ea typeface="楷体" panose="02010609060101010101" pitchFamily="49" charset="-122"/>
                <a:cs typeface="楷体" panose="02010609060101010101" pitchFamily="49" charset="-122"/>
              </a:rPr>
            </a:br>
            <a:r>
              <a:rPr lang="zh-CN" altLang="en-US" sz="2800" b="1" dirty="0">
                <a:solidFill>
                  <a:srgbClr val="000099"/>
                </a:solidFill>
                <a:latin typeface="楷体" panose="02010609060101010101" pitchFamily="49" charset="-122"/>
                <a:ea typeface="楷体" panose="02010609060101010101" pitchFamily="49" charset="-122"/>
                <a:cs typeface="楷体" panose="02010609060101010101" pitchFamily="49" charset="-122"/>
              </a:rPr>
              <a:t>   现在的考试不是考学生，而是考教师。在目前的课程标准的实施当中，薄弱环节不是学生，而是教师。</a:t>
            </a:r>
          </a:p>
        </p:txBody>
      </p:sp>
    </p:spTree>
    <p:extLst>
      <p:ext uri="{BB962C8B-B14F-4D97-AF65-F5344CB8AC3E}">
        <p14:creationId xmlns:p14="http://schemas.microsoft.com/office/powerpoint/2010/main" val="3766339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3"/>
          <p:cNvSpPr/>
          <p:nvPr/>
        </p:nvSpPr>
        <p:spPr>
          <a:xfrm>
            <a:off x="2160589" y="1757363"/>
            <a:ext cx="3652837" cy="1503362"/>
          </a:xfrm>
          <a:prstGeom prst="rect">
            <a:avLst/>
          </a:prstGeom>
          <a:gradFill rotWithShape="1">
            <a:gsLst>
              <a:gs pos="0">
                <a:srgbClr val="8F038F"/>
              </a:gs>
              <a:gs pos="100000">
                <a:srgbClr val="420142"/>
              </a:gs>
            </a:gsLst>
            <a:lin ang="5400000" scaled="1"/>
            <a:tileRect/>
          </a:gradFill>
          <a:ln w="9525"/>
          <a:scene3d>
            <a:camera prst="legacyPerspectiveBottomRight">
              <a:rot lat="0" lon="0" rev="0"/>
            </a:camera>
            <a:lightRig rig="legacyFlat3" dir="b"/>
          </a:scene3d>
          <a:sp3d extrusionH="430200" prstMaterial="legacyMatte">
            <a:bevelT w="13500" h="13500" prst="angle"/>
            <a:bevelB w="13500" h="13500" prst="angle"/>
            <a:extrusionClr>
              <a:srgbClr val="8F038F"/>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sp>
        <p:nvSpPr>
          <p:cNvPr id="192514" name="Rectangle 4"/>
          <p:cNvSpPr/>
          <p:nvPr/>
        </p:nvSpPr>
        <p:spPr>
          <a:xfrm>
            <a:off x="6167439" y="1773238"/>
            <a:ext cx="3786187" cy="1503362"/>
          </a:xfrm>
          <a:prstGeom prst="rect">
            <a:avLst/>
          </a:prstGeom>
          <a:gradFill rotWithShape="1">
            <a:gsLst>
              <a:gs pos="0">
                <a:srgbClr val="5BBE4E"/>
              </a:gs>
              <a:gs pos="100000">
                <a:srgbClr val="2A5824"/>
              </a:gs>
            </a:gsLst>
            <a:lin ang="5400000" scaled="1"/>
            <a:tileRect/>
          </a:gradFill>
          <a:ln w="9525"/>
          <a:scene3d>
            <a:camera prst="legacyPerspectiveBottomLeft">
              <a:rot lat="0" lon="0" rev="0"/>
            </a:camera>
            <a:lightRig rig="legacyFlat3" dir="b"/>
          </a:scene3d>
          <a:sp3d extrusionH="430200" prstMaterial="legacyMatte">
            <a:bevelT w="13500" h="13500" prst="angle"/>
            <a:bevelB w="13500" h="13500" prst="angle"/>
            <a:extrusionClr>
              <a:srgbClr val="5BBE4E"/>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sp>
        <p:nvSpPr>
          <p:cNvPr id="192515" name="Rectangle 5"/>
          <p:cNvSpPr/>
          <p:nvPr/>
        </p:nvSpPr>
        <p:spPr>
          <a:xfrm>
            <a:off x="2159000" y="3692526"/>
            <a:ext cx="3652838" cy="1503363"/>
          </a:xfrm>
          <a:prstGeom prst="rect">
            <a:avLst/>
          </a:prstGeom>
          <a:gradFill rotWithShape="1">
            <a:gsLst>
              <a:gs pos="0">
                <a:srgbClr val="22526A"/>
              </a:gs>
              <a:gs pos="100000">
                <a:srgbClr val="4AB1E4"/>
              </a:gs>
            </a:gsLst>
            <a:lin ang="5400000" scaled="1"/>
            <a:tileRect/>
          </a:gradFill>
          <a:ln w="9525"/>
          <a:scene3d>
            <a:camera prst="legacyPerspectiveTopRight">
              <a:rot lat="0" lon="0" rev="0"/>
            </a:camera>
            <a:lightRig rig="legacyFlat3" dir="b"/>
          </a:scene3d>
          <a:sp3d extrusionH="430200" prstMaterial="legacyMatte">
            <a:bevelT w="13500" h="13500" prst="angle"/>
            <a:bevelB w="13500" h="13500" prst="angle"/>
            <a:extrusionClr>
              <a:srgbClr val="4AB1E4"/>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sp>
        <p:nvSpPr>
          <p:cNvPr id="192516" name="Rectangle 6"/>
          <p:cNvSpPr/>
          <p:nvPr/>
        </p:nvSpPr>
        <p:spPr>
          <a:xfrm>
            <a:off x="6200775" y="3694114"/>
            <a:ext cx="3790950" cy="1493837"/>
          </a:xfrm>
          <a:prstGeom prst="rect">
            <a:avLst/>
          </a:prstGeom>
          <a:gradFill rotWithShape="1">
            <a:gsLst>
              <a:gs pos="0">
                <a:srgbClr val="72380D"/>
              </a:gs>
              <a:gs pos="100000">
                <a:srgbClr val="F77A1D"/>
              </a:gs>
            </a:gsLst>
            <a:lin ang="5400000" scaled="1"/>
            <a:tileRect/>
          </a:gradFill>
          <a:ln w="9525"/>
          <a:scene3d>
            <a:camera prst="legacyPerspectiveTopLeft">
              <a:rot lat="0" lon="0" rev="0"/>
            </a:camera>
            <a:lightRig rig="legacyFlat3" dir="b"/>
          </a:scene3d>
          <a:sp3d extrusionH="430200" prstMaterial="legacyMatte">
            <a:bevelT w="13500" h="13500" prst="angle"/>
            <a:bevelB w="13500" h="13500" prst="angle"/>
            <a:extrusionClr>
              <a:srgbClr val="F77A1D"/>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grpSp>
        <p:nvGrpSpPr>
          <p:cNvPr id="192517" name="Group 7"/>
          <p:cNvGrpSpPr/>
          <p:nvPr/>
        </p:nvGrpSpPr>
        <p:grpSpPr>
          <a:xfrm>
            <a:off x="5132389" y="2720975"/>
            <a:ext cx="1660525" cy="1612900"/>
            <a:chOff x="2457" y="2000"/>
            <a:chExt cx="901" cy="888"/>
          </a:xfrm>
        </p:grpSpPr>
        <p:pic>
          <p:nvPicPr>
            <p:cNvPr id="192518" name="Picture 8" descr="circuler_1"/>
            <p:cNvPicPr>
              <a:picLocks noChangeAspect="1"/>
            </p:cNvPicPr>
            <p:nvPr/>
          </p:nvPicPr>
          <p:blipFill>
            <a:blip r:embed="rId2" cstate="print"/>
            <a:stretch>
              <a:fillRect/>
            </a:stretch>
          </p:blipFill>
          <p:spPr>
            <a:xfrm>
              <a:off x="2457" y="2000"/>
              <a:ext cx="901" cy="886"/>
            </a:xfrm>
            <a:prstGeom prst="rect">
              <a:avLst/>
            </a:prstGeom>
            <a:noFill/>
            <a:ln w="9525">
              <a:noFill/>
            </a:ln>
          </p:spPr>
        </p:pic>
        <p:sp>
          <p:nvSpPr>
            <p:cNvPr id="416777" name="Oval 9"/>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sz="900">
                <a:latin typeface="Arial" panose="020B0604020202020204" pitchFamily="34" charset="0"/>
              </a:endParaRPr>
            </a:p>
          </p:txBody>
        </p:sp>
        <p:sp>
          <p:nvSpPr>
            <p:cNvPr id="192520" name="Freeform 10"/>
            <p:cNvSpPr/>
            <p:nvPr/>
          </p:nvSpPr>
          <p:spPr>
            <a:xfrm>
              <a:off x="2550" y="2018"/>
              <a:ext cx="703" cy="308"/>
            </a:xfrm>
            <a:custGeom>
              <a:avLst/>
              <a:gdLst/>
              <a:ahLst/>
              <a:cxnLst>
                <a:cxn ang="0">
                  <a:pos x="692" y="173"/>
                </a:cxn>
                <a:cxn ang="0">
                  <a:pos x="701" y="191"/>
                </a:cxn>
                <a:cxn ang="0">
                  <a:pos x="703" y="208"/>
                </a:cxn>
                <a:cxn ang="0">
                  <a:pos x="700" y="223"/>
                </a:cxn>
                <a:cxn ang="0">
                  <a:pos x="691" y="238"/>
                </a:cxn>
                <a:cxn ang="0">
                  <a:pos x="677" y="250"/>
                </a:cxn>
                <a:cxn ang="0">
                  <a:pos x="659" y="261"/>
                </a:cxn>
                <a:cxn ang="0">
                  <a:pos x="636" y="272"/>
                </a:cxn>
                <a:cxn ang="0">
                  <a:pos x="610" y="281"/>
                </a:cxn>
                <a:cxn ang="0">
                  <a:pos x="581" y="289"/>
                </a:cxn>
                <a:cxn ang="0">
                  <a:pos x="549" y="295"/>
                </a:cxn>
                <a:cxn ang="0">
                  <a:pos x="515" y="300"/>
                </a:cxn>
                <a:cxn ang="0">
                  <a:pos x="477" y="305"/>
                </a:cxn>
                <a:cxn ang="0">
                  <a:pos x="439" y="307"/>
                </a:cxn>
                <a:cxn ang="0">
                  <a:pos x="423" y="308"/>
                </a:cxn>
                <a:cxn ang="0">
                  <a:pos x="253" y="308"/>
                </a:cxn>
                <a:cxn ang="0">
                  <a:pos x="251" y="308"/>
                </a:cxn>
                <a:cxn ang="0">
                  <a:pos x="218" y="306"/>
                </a:cxn>
                <a:cxn ang="0">
                  <a:pos x="185" y="305"/>
                </a:cxn>
                <a:cxn ang="0">
                  <a:pos x="154" y="301"/>
                </a:cxn>
                <a:cxn ang="0">
                  <a:pos x="125" y="298"/>
                </a:cxn>
                <a:cxn ang="0">
                  <a:pos x="99" y="293"/>
                </a:cxn>
                <a:cxn ang="0">
                  <a:pos x="75" y="287"/>
                </a:cxn>
                <a:cxn ang="0">
                  <a:pos x="54" y="280"/>
                </a:cxn>
                <a:cxn ang="0">
                  <a:pos x="36" y="273"/>
                </a:cxn>
                <a:cxn ang="0">
                  <a:pos x="21" y="263"/>
                </a:cxn>
                <a:cxn ang="0">
                  <a:pos x="10" y="252"/>
                </a:cxn>
                <a:cxn ang="0">
                  <a:pos x="3" y="240"/>
                </a:cxn>
                <a:cxn ang="0">
                  <a:pos x="0" y="227"/>
                </a:cxn>
                <a:cxn ang="0">
                  <a:pos x="0" y="225"/>
                </a:cxn>
                <a:cxn ang="0">
                  <a:pos x="2" y="211"/>
                </a:cxn>
                <a:cxn ang="0">
                  <a:pos x="9" y="193"/>
                </a:cxn>
                <a:cxn ang="0">
                  <a:pos x="27" y="160"/>
                </a:cxn>
                <a:cxn ang="0">
                  <a:pos x="50" y="129"/>
                </a:cxn>
                <a:cxn ang="0">
                  <a:pos x="78" y="102"/>
                </a:cxn>
                <a:cxn ang="0">
                  <a:pos x="109" y="76"/>
                </a:cxn>
                <a:cxn ang="0">
                  <a:pos x="144" y="54"/>
                </a:cxn>
                <a:cxn ang="0">
                  <a:pos x="181" y="35"/>
                </a:cxn>
                <a:cxn ang="0">
                  <a:pos x="221" y="20"/>
                </a:cxn>
                <a:cxn ang="0">
                  <a:pos x="264" y="9"/>
                </a:cxn>
                <a:cxn ang="0">
                  <a:pos x="309" y="3"/>
                </a:cxn>
                <a:cxn ang="0">
                  <a:pos x="355" y="0"/>
                </a:cxn>
                <a:cxn ang="0">
                  <a:pos x="355" y="0"/>
                </a:cxn>
                <a:cxn ang="0">
                  <a:pos x="404" y="3"/>
                </a:cxn>
                <a:cxn ang="0">
                  <a:pos x="451" y="10"/>
                </a:cxn>
                <a:cxn ang="0">
                  <a:pos x="496" y="23"/>
                </a:cxn>
                <a:cxn ang="0">
                  <a:pos x="537" y="39"/>
                </a:cxn>
                <a:cxn ang="0">
                  <a:pos x="576" y="59"/>
                </a:cxn>
                <a:cxn ang="0">
                  <a:pos x="611" y="84"/>
                </a:cxn>
                <a:cxn ang="0">
                  <a:pos x="643" y="111"/>
                </a:cxn>
                <a:cxn ang="0">
                  <a:pos x="669" y="141"/>
                </a:cxn>
                <a:cxn ang="0">
                  <a:pos x="692" y="173"/>
                </a:cxn>
                <a:cxn ang="0">
                  <a:pos x="692" y="173"/>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E2E1B7"/>
                </a:gs>
              </a:gsLst>
              <a:lin ang="5400000" scaled="1"/>
              <a:tileRect/>
            </a:gradFill>
            <a:ln w="0">
              <a:noFill/>
            </a:ln>
          </p:spPr>
          <p:txBody>
            <a:bodyPr/>
            <a:lstStyle/>
            <a:p>
              <a:endParaRPr lang="zh-CN" altLang="en-US"/>
            </a:p>
          </p:txBody>
        </p:sp>
        <p:grpSp>
          <p:nvGrpSpPr>
            <p:cNvPr id="192521" name="Group 11"/>
            <p:cNvGrpSpPr/>
            <p:nvPr/>
          </p:nvGrpSpPr>
          <p:grpSpPr>
            <a:xfrm rot="-1297425" flipH="1" flipV="1">
              <a:off x="2525" y="2693"/>
              <a:ext cx="781" cy="188"/>
              <a:chOff x="2532" y="1051"/>
              <a:chExt cx="893" cy="246"/>
            </a:xfrm>
          </p:grpSpPr>
          <p:grpSp>
            <p:nvGrpSpPr>
              <p:cNvPr id="192522" name="Group 12"/>
              <p:cNvGrpSpPr/>
              <p:nvPr/>
            </p:nvGrpSpPr>
            <p:grpSpPr>
              <a:xfrm>
                <a:off x="2532" y="1051"/>
                <a:ext cx="743" cy="185"/>
                <a:chOff x="1565" y="2568"/>
                <a:chExt cx="1118" cy="279"/>
              </a:xfrm>
            </p:grpSpPr>
            <p:sp>
              <p:nvSpPr>
                <p:cNvPr id="192523" name="AutoShape 13"/>
                <p:cNvSpPr/>
                <p:nvPr/>
              </p:nvSpPr>
              <p:spPr>
                <a:xfrm rot="5263130">
                  <a:off x="1825" y="2239"/>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24" name="AutoShape 14"/>
                <p:cNvSpPr/>
                <p:nvPr/>
              </p:nvSpPr>
              <p:spPr>
                <a:xfrm rot="6078281">
                  <a:off x="1961" y="2239"/>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25" name="AutoShape 15"/>
                <p:cNvSpPr/>
                <p:nvPr/>
              </p:nvSpPr>
              <p:spPr>
                <a:xfrm rot="6373927">
                  <a:off x="2037" y="2261"/>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26" name="AutoShape 16"/>
                <p:cNvSpPr/>
                <p:nvPr/>
              </p:nvSpPr>
              <p:spPr>
                <a:xfrm rot="6906312">
                  <a:off x="2127" y="2291"/>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192527" name="Group 17"/>
              <p:cNvGrpSpPr/>
              <p:nvPr/>
            </p:nvGrpSpPr>
            <p:grpSpPr>
              <a:xfrm rot="1353540">
                <a:off x="2682" y="1111"/>
                <a:ext cx="743" cy="186"/>
                <a:chOff x="1565" y="2568"/>
                <a:chExt cx="1118" cy="279"/>
              </a:xfrm>
            </p:grpSpPr>
            <p:sp>
              <p:nvSpPr>
                <p:cNvPr id="192528" name="AutoShape 18"/>
                <p:cNvSpPr/>
                <p:nvPr/>
              </p:nvSpPr>
              <p:spPr>
                <a:xfrm rot="5263130">
                  <a:off x="1825" y="2239"/>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29" name="AutoShape 19"/>
                <p:cNvSpPr/>
                <p:nvPr/>
              </p:nvSpPr>
              <p:spPr>
                <a:xfrm rot="6078281">
                  <a:off x="1961" y="2239"/>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30" name="AutoShape 20"/>
                <p:cNvSpPr/>
                <p:nvPr/>
              </p:nvSpPr>
              <p:spPr>
                <a:xfrm rot="6373927">
                  <a:off x="2037" y="2261"/>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31" name="AutoShape 21"/>
                <p:cNvSpPr/>
                <p:nvPr/>
              </p:nvSpPr>
              <p:spPr>
                <a:xfrm rot="6906312">
                  <a:off x="2127" y="2291"/>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sp>
        <p:nvSpPr>
          <p:cNvPr id="192532" name="Text Box 22"/>
          <p:cNvSpPr txBox="1"/>
          <p:nvPr/>
        </p:nvSpPr>
        <p:spPr>
          <a:xfrm>
            <a:off x="5311775" y="2997200"/>
            <a:ext cx="1289050" cy="1066800"/>
          </a:xfrm>
          <a:prstGeom prst="rect">
            <a:avLst/>
          </a:prstGeom>
          <a:noFill/>
          <a:ln w="9525">
            <a:noFill/>
          </a:ln>
        </p:spPr>
        <p:txBody>
          <a:bodyPr anchor="t">
            <a:spAutoFit/>
          </a:bodyPr>
          <a:lstStyle/>
          <a:p>
            <a:pPr algn="ctr" eaLnBrk="0" hangingPunct="0"/>
            <a:r>
              <a:rPr lang="zh-CN" altLang="en-US" sz="3200" b="1" dirty="0">
                <a:solidFill>
                  <a:srgbClr val="080808"/>
                </a:solidFill>
                <a:latin typeface="Arial" panose="020B0604020202020204" pitchFamily="34" charset="0"/>
                <a:ea typeface="黑体" panose="02010609060101010101" pitchFamily="49" charset="-122"/>
              </a:rPr>
              <a:t>讲评原则</a:t>
            </a:r>
          </a:p>
        </p:txBody>
      </p:sp>
      <p:sp>
        <p:nvSpPr>
          <p:cNvPr id="192533" name="Rectangle 23"/>
          <p:cNvSpPr/>
          <p:nvPr/>
        </p:nvSpPr>
        <p:spPr>
          <a:xfrm>
            <a:off x="2424114" y="2060575"/>
            <a:ext cx="2808287" cy="946150"/>
          </a:xfrm>
          <a:prstGeom prst="rect">
            <a:avLst/>
          </a:prstGeom>
          <a:noFill/>
          <a:ln w="9525">
            <a:noFill/>
          </a:ln>
        </p:spPr>
        <p:txBody>
          <a:bodyPr anchor="t">
            <a:spAutoFit/>
          </a:bodyPr>
          <a:lstStyle/>
          <a:p>
            <a:pPr algn="ctr"/>
            <a:r>
              <a:rPr lang="zh-CN" altLang="en-US" sz="2800" b="1" dirty="0">
                <a:solidFill>
                  <a:srgbClr val="FFFF99"/>
                </a:solidFill>
                <a:latin typeface="Arial" panose="020B0604020202020204" pitchFamily="34" charset="0"/>
                <a:ea typeface="黑体" panose="02010609060101010101" pitchFamily="49" charset="-122"/>
              </a:rPr>
              <a:t>讲出效果</a:t>
            </a:r>
          </a:p>
          <a:p>
            <a:pPr algn="ctr"/>
            <a:r>
              <a:rPr lang="zh-CN" altLang="en-US" sz="2800" b="1" dirty="0">
                <a:solidFill>
                  <a:srgbClr val="FFFF99"/>
                </a:solidFill>
                <a:latin typeface="Arial" panose="020B0604020202020204" pitchFamily="34" charset="0"/>
                <a:ea typeface="黑体" panose="02010609060101010101" pitchFamily="49" charset="-122"/>
              </a:rPr>
              <a:t>评中要害</a:t>
            </a:r>
          </a:p>
        </p:txBody>
      </p:sp>
      <p:sp>
        <p:nvSpPr>
          <p:cNvPr id="192534" name="Rectangle 24"/>
          <p:cNvSpPr/>
          <p:nvPr/>
        </p:nvSpPr>
        <p:spPr>
          <a:xfrm>
            <a:off x="6240464" y="1989138"/>
            <a:ext cx="3671887" cy="946150"/>
          </a:xfrm>
          <a:prstGeom prst="rect">
            <a:avLst/>
          </a:prstGeom>
          <a:noFill/>
          <a:ln w="9525">
            <a:noFill/>
          </a:ln>
        </p:spPr>
        <p:txBody>
          <a:bodyPr anchor="t">
            <a:spAutoFit/>
          </a:bodyPr>
          <a:lstStyle/>
          <a:p>
            <a:pPr algn="ctr"/>
            <a:r>
              <a:rPr lang="zh-CN" altLang="en-US" sz="2800" b="1" dirty="0">
                <a:solidFill>
                  <a:srgbClr val="FFFF99"/>
                </a:solidFill>
                <a:latin typeface="黑体" panose="02010609060101010101" pitchFamily="49" charset="-122"/>
                <a:ea typeface="黑体" panose="02010609060101010101" pitchFamily="49" charset="-122"/>
              </a:rPr>
              <a:t>讲出规律</a:t>
            </a:r>
          </a:p>
          <a:p>
            <a:pPr algn="ctr"/>
            <a:r>
              <a:rPr lang="zh-CN" altLang="en-US" sz="2800" b="1" dirty="0">
                <a:solidFill>
                  <a:srgbClr val="FFFF99"/>
                </a:solidFill>
                <a:latin typeface="黑体" panose="02010609060101010101" pitchFamily="49" charset="-122"/>
                <a:ea typeface="黑体" panose="02010609060101010101" pitchFamily="49" charset="-122"/>
              </a:rPr>
              <a:t>举三反一</a:t>
            </a:r>
          </a:p>
        </p:txBody>
      </p:sp>
      <p:sp>
        <p:nvSpPr>
          <p:cNvPr id="192535" name="Rectangle 25"/>
          <p:cNvSpPr/>
          <p:nvPr/>
        </p:nvSpPr>
        <p:spPr>
          <a:xfrm>
            <a:off x="2647951" y="3552825"/>
            <a:ext cx="1971675" cy="1373188"/>
          </a:xfrm>
          <a:prstGeom prst="rect">
            <a:avLst/>
          </a:prstGeom>
          <a:noFill/>
          <a:ln w="9525">
            <a:noFill/>
          </a:ln>
        </p:spPr>
        <p:txBody>
          <a:bodyPr wrap="none" anchor="t">
            <a:spAutoFit/>
          </a:bodyPr>
          <a:lstStyle/>
          <a:p>
            <a:pPr algn="ctr"/>
            <a:endParaRPr lang="en-US" altLang="zh-CN" sz="2800" b="1" dirty="0">
              <a:solidFill>
                <a:srgbClr val="FFFF99"/>
              </a:solidFill>
              <a:latin typeface="黑体" panose="02010609060101010101" pitchFamily="49" charset="-122"/>
              <a:ea typeface="黑体" panose="02010609060101010101" pitchFamily="49" charset="-122"/>
            </a:endParaRPr>
          </a:p>
          <a:p>
            <a:pPr algn="ctr"/>
            <a:r>
              <a:rPr lang="en-US" altLang="zh-CN" sz="2800" b="1" dirty="0">
                <a:solidFill>
                  <a:srgbClr val="FFFF99"/>
                </a:solidFill>
                <a:latin typeface="黑体" panose="02010609060101010101" pitchFamily="49" charset="-122"/>
                <a:ea typeface="黑体" panose="02010609060101010101" pitchFamily="49" charset="-122"/>
              </a:rPr>
              <a:t>  </a:t>
            </a:r>
            <a:r>
              <a:rPr lang="zh-CN" altLang="en-US" sz="2800" b="1" dirty="0">
                <a:solidFill>
                  <a:srgbClr val="FFFF99"/>
                </a:solidFill>
                <a:latin typeface="黑体" panose="02010609060101010101" pitchFamily="49" charset="-122"/>
                <a:ea typeface="黑体" panose="02010609060101010101" pitchFamily="49" charset="-122"/>
              </a:rPr>
              <a:t>讲出背景</a:t>
            </a:r>
          </a:p>
          <a:p>
            <a:pPr algn="ctr"/>
            <a:r>
              <a:rPr lang="zh-CN" altLang="en-US" sz="2800" b="1" dirty="0">
                <a:solidFill>
                  <a:srgbClr val="FFFF99"/>
                </a:solidFill>
                <a:latin typeface="黑体" panose="02010609060101010101" pitchFamily="49" charset="-122"/>
                <a:ea typeface="黑体" panose="02010609060101010101" pitchFamily="49" charset="-122"/>
              </a:rPr>
              <a:t>  拓展纵深</a:t>
            </a:r>
          </a:p>
        </p:txBody>
      </p:sp>
      <p:sp>
        <p:nvSpPr>
          <p:cNvPr id="192536" name="Rectangle 26"/>
          <p:cNvSpPr/>
          <p:nvPr/>
        </p:nvSpPr>
        <p:spPr>
          <a:xfrm>
            <a:off x="6240464" y="3975100"/>
            <a:ext cx="3671887" cy="946150"/>
          </a:xfrm>
          <a:prstGeom prst="rect">
            <a:avLst/>
          </a:prstGeom>
          <a:noFill/>
          <a:ln w="9525">
            <a:noFill/>
          </a:ln>
        </p:spPr>
        <p:txBody>
          <a:bodyPr anchor="t">
            <a:spAutoFit/>
          </a:bodyPr>
          <a:lstStyle/>
          <a:p>
            <a:r>
              <a:rPr lang="en-US" altLang="zh-CN" sz="2400" b="1" dirty="0">
                <a:solidFill>
                  <a:srgbClr val="FFFF99"/>
                </a:solidFill>
                <a:latin typeface="Arial" panose="020B0604020202020204" pitchFamily="34" charset="0"/>
                <a:ea typeface="黑体" panose="02010609060101010101" pitchFamily="49" charset="-122"/>
              </a:rPr>
              <a:t>             </a:t>
            </a:r>
            <a:r>
              <a:rPr lang="zh-CN" altLang="en-US" sz="2800" b="1" dirty="0">
                <a:solidFill>
                  <a:srgbClr val="FFFF99"/>
                </a:solidFill>
                <a:latin typeface="Arial" panose="020B0604020202020204" pitchFamily="34" charset="0"/>
                <a:ea typeface="黑体" panose="02010609060101010101" pitchFamily="49" charset="-122"/>
              </a:rPr>
              <a:t>讲出思路</a:t>
            </a:r>
          </a:p>
          <a:p>
            <a:r>
              <a:rPr lang="zh-CN" altLang="en-US" sz="2800" b="1" dirty="0">
                <a:solidFill>
                  <a:srgbClr val="FFFF99"/>
                </a:solidFill>
                <a:latin typeface="Arial" panose="020B0604020202020204" pitchFamily="34" charset="0"/>
                <a:ea typeface="黑体" panose="02010609060101010101" pitchFamily="49" charset="-122"/>
              </a:rPr>
              <a:t>           注意总结</a:t>
            </a:r>
          </a:p>
        </p:txBody>
      </p:sp>
      <p:sp>
        <p:nvSpPr>
          <p:cNvPr id="192537" name="Rectangle 19"/>
          <p:cNvSpPr/>
          <p:nvPr/>
        </p:nvSpPr>
        <p:spPr>
          <a:xfrm>
            <a:off x="1703705" y="867410"/>
            <a:ext cx="3429000" cy="645160"/>
          </a:xfrm>
          <a:prstGeom prst="rect">
            <a:avLst/>
          </a:prstGeom>
          <a:noFill/>
          <a:ln w="9525">
            <a:noFill/>
          </a:ln>
        </p:spPr>
        <p:txBody>
          <a:bodyPr anchor="t">
            <a:spAutoFit/>
          </a:bodyPr>
          <a:lstStyle/>
          <a:p>
            <a:pPr eaLnBrk="0" hangingPunct="0"/>
            <a:r>
              <a:rPr lang="en-US" altLang="zh-CN" sz="3600" b="1" dirty="0">
                <a:solidFill>
                  <a:srgbClr val="D60093"/>
                </a:solidFill>
                <a:latin typeface="Arial" panose="020B0604020202020204" pitchFamily="34" charset="0"/>
                <a:ea typeface="黑体" panose="02010609060101010101" pitchFamily="49" charset="-122"/>
              </a:rPr>
              <a:t>1.</a:t>
            </a:r>
            <a:r>
              <a:rPr lang="zh-CN" altLang="en-US" sz="3600" b="1" dirty="0">
                <a:solidFill>
                  <a:srgbClr val="D60093"/>
                </a:solidFill>
                <a:latin typeface="Arial" panose="020B0604020202020204" pitchFamily="34" charset="0"/>
                <a:ea typeface="黑体" panose="02010609060101010101" pitchFamily="49" charset="-122"/>
              </a:rPr>
              <a:t>讲评原则</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18908635"/>
      </p:ext>
    </p:extLst>
  </p:cSld>
  <p:clrMapOvr>
    <a:masterClrMapping/>
  </p:clrMapOvr>
  <p:transition spd="med">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弧形_4"/>
          <p:cNvSpPr/>
          <p:nvPr>
            <p:custDataLst>
              <p:tags r:id="rId1"/>
            </p:custDataLst>
          </p:nvPr>
        </p:nvSpPr>
        <p:spPr>
          <a:xfrm rot="17110046" flipH="1">
            <a:off x="5023515" y="4312803"/>
            <a:ext cx="400685" cy="58674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5268A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192537" name="Rectangle 19"/>
          <p:cNvSpPr/>
          <p:nvPr/>
        </p:nvSpPr>
        <p:spPr>
          <a:xfrm>
            <a:off x="1653540" y="807085"/>
            <a:ext cx="3429000" cy="645160"/>
          </a:xfrm>
          <a:prstGeom prst="rect">
            <a:avLst/>
          </a:prstGeom>
          <a:noFill/>
          <a:ln w="9525">
            <a:noFill/>
          </a:ln>
        </p:spPr>
        <p:txBody>
          <a:bodyPr anchor="t">
            <a:spAutoFit/>
          </a:bodyPr>
          <a:lstStyle/>
          <a:p>
            <a:pPr eaLnBrk="0" hangingPunct="0"/>
            <a:r>
              <a:rPr lang="en-US" altLang="zh-CN" sz="3600" b="1" dirty="0">
                <a:solidFill>
                  <a:srgbClr val="D60093"/>
                </a:solidFill>
                <a:latin typeface="Arial" panose="020B0604020202020204" pitchFamily="34" charset="0"/>
                <a:ea typeface="黑体" panose="02010609060101010101" pitchFamily="49" charset="-122"/>
              </a:rPr>
              <a:t>2.</a:t>
            </a:r>
            <a:r>
              <a:rPr lang="zh-CN" altLang="en-US" sz="3600" b="1" dirty="0">
                <a:solidFill>
                  <a:srgbClr val="D60093"/>
                </a:solidFill>
                <a:latin typeface="Arial" panose="020B0604020202020204" pitchFamily="34" charset="0"/>
                <a:ea typeface="黑体" panose="02010609060101010101" pitchFamily="49" charset="-122"/>
              </a:rPr>
              <a:t>讲评</a:t>
            </a:r>
            <a:r>
              <a:rPr lang="zh-CN" altLang="en-US" sz="3600" b="1" dirty="0">
                <a:solidFill>
                  <a:srgbClr val="D60093"/>
                </a:solidFill>
                <a:ea typeface="黑体" panose="02010609060101010101" pitchFamily="49" charset="-122"/>
              </a:rPr>
              <a:t>准备</a:t>
            </a:r>
            <a:endParaRPr lang="zh-CN" altLang="en-US" sz="3600" b="1" dirty="0">
              <a:solidFill>
                <a:srgbClr val="D60093"/>
              </a:solidFill>
              <a:latin typeface="Arial" panose="020B0604020202020204" pitchFamily="34" charset="0"/>
              <a:ea typeface="黑体" panose="02010609060101010101" pitchFamily="49" charset="-122"/>
            </a:endParaRPr>
          </a:p>
        </p:txBody>
      </p:sp>
      <p:sp>
        <p:nvSpPr>
          <p:cNvPr id="29" name="文本框 49"/>
          <p:cNvSpPr txBox="1"/>
          <p:nvPr/>
        </p:nvSpPr>
        <p:spPr>
          <a:xfrm>
            <a:off x="1550670" y="1857693"/>
            <a:ext cx="3112770" cy="2871470"/>
          </a:xfrm>
          <a:prstGeom prst="rect">
            <a:avLst/>
          </a:prstGeom>
          <a:noFill/>
          <a:ln w="9525">
            <a:noFill/>
          </a:ln>
        </p:spPr>
        <p:txBody>
          <a:bodyPr wrap="none" anchor="t">
            <a:spAutoFit/>
          </a:bodyPr>
          <a:lstStyle/>
          <a:p>
            <a:pPr defTabSz="911225">
              <a:lnSpc>
                <a:spcPct val="160000"/>
              </a:lnSpc>
              <a:spcBef>
                <a:spcPct val="10000"/>
              </a:spcBef>
            </a:pPr>
            <a:r>
              <a:rPr lang="zh-CN" altLang="en-US" sz="2700" b="1" dirty="0">
                <a:latin typeface="Times New Roman" panose="02020603050405020304" charset="0"/>
                <a:ea typeface="宋体" panose="02010600030101010101" pitchFamily="2" charset="-122"/>
              </a:rPr>
              <a:t>（</a:t>
            </a:r>
            <a:r>
              <a:rPr lang="en-US" altLang="zh-CN" sz="2700" b="1" dirty="0">
                <a:latin typeface="Times New Roman" panose="02020603050405020304" charset="0"/>
                <a:ea typeface="宋体" panose="02010600030101010101" pitchFamily="2" charset="-122"/>
              </a:rPr>
              <a:t>1</a:t>
            </a:r>
            <a:r>
              <a:rPr lang="zh-CN" altLang="en-US" sz="2700" b="1" dirty="0">
                <a:latin typeface="Times New Roman" panose="02020603050405020304" charset="0"/>
                <a:ea typeface="宋体" panose="02010600030101010101" pitchFamily="2" charset="-122"/>
              </a:rPr>
              <a:t>）作业考查知识</a:t>
            </a:r>
          </a:p>
          <a:p>
            <a:pPr defTabSz="911225">
              <a:lnSpc>
                <a:spcPct val="160000"/>
              </a:lnSpc>
              <a:spcBef>
                <a:spcPct val="10000"/>
              </a:spcBef>
            </a:pPr>
            <a:r>
              <a:rPr lang="zh-CN" altLang="en-US" sz="2700" b="1" dirty="0">
                <a:latin typeface="Times New Roman" panose="02020603050405020304" charset="0"/>
                <a:ea typeface="宋体" panose="02010600030101010101" pitchFamily="2" charset="-122"/>
              </a:rPr>
              <a:t>（</a:t>
            </a:r>
            <a:r>
              <a:rPr lang="en-US" altLang="zh-CN" sz="2700" b="1" dirty="0">
                <a:latin typeface="Times New Roman" panose="02020603050405020304" charset="0"/>
                <a:ea typeface="宋体" panose="02010600030101010101" pitchFamily="2" charset="-122"/>
              </a:rPr>
              <a:t>2</a:t>
            </a:r>
            <a:r>
              <a:rPr lang="zh-CN" altLang="en-US" sz="2700" b="1" dirty="0">
                <a:latin typeface="Times New Roman" panose="02020603050405020304" charset="0"/>
                <a:ea typeface="宋体" panose="02010600030101010101" pitchFamily="2" charset="-122"/>
              </a:rPr>
              <a:t>）学生答案分布</a:t>
            </a:r>
          </a:p>
          <a:p>
            <a:pPr defTabSz="911225">
              <a:lnSpc>
                <a:spcPct val="160000"/>
              </a:lnSpc>
              <a:spcBef>
                <a:spcPct val="10000"/>
              </a:spcBef>
            </a:pPr>
            <a:r>
              <a:rPr lang="zh-CN" altLang="en-US" sz="2700" b="1" dirty="0">
                <a:latin typeface="Times New Roman" panose="02020603050405020304" charset="0"/>
                <a:ea typeface="宋体" panose="02010600030101010101" pitchFamily="2" charset="-122"/>
              </a:rPr>
              <a:t>（</a:t>
            </a:r>
            <a:r>
              <a:rPr lang="en-US" altLang="zh-CN" sz="2700" b="1" dirty="0">
                <a:latin typeface="Times New Roman" panose="02020603050405020304" charset="0"/>
                <a:ea typeface="宋体" panose="02010600030101010101" pitchFamily="2" charset="-122"/>
              </a:rPr>
              <a:t>3</a:t>
            </a:r>
            <a:r>
              <a:rPr lang="zh-CN" altLang="en-US" sz="2700" b="1" dirty="0">
                <a:latin typeface="Times New Roman" panose="02020603050405020304" charset="0"/>
                <a:ea typeface="宋体" panose="02010600030101010101" pitchFamily="2" charset="-122"/>
              </a:rPr>
              <a:t>）易错点和盲点</a:t>
            </a:r>
          </a:p>
          <a:p>
            <a:pPr defTabSz="911225">
              <a:lnSpc>
                <a:spcPct val="160000"/>
              </a:lnSpc>
              <a:spcBef>
                <a:spcPct val="10000"/>
              </a:spcBef>
            </a:pPr>
            <a:r>
              <a:rPr lang="zh-CN" altLang="en-US" sz="2700" b="1" dirty="0">
                <a:latin typeface="Times New Roman" panose="02020603050405020304" charset="0"/>
                <a:ea typeface="宋体" panose="02010600030101010101" pitchFamily="2" charset="-122"/>
              </a:rPr>
              <a:t>（</a:t>
            </a:r>
            <a:r>
              <a:rPr lang="en-US" altLang="zh-CN" sz="2700" b="1" dirty="0">
                <a:latin typeface="Times New Roman" panose="02020603050405020304" charset="0"/>
                <a:ea typeface="宋体" panose="02010600030101010101" pitchFamily="2" charset="-122"/>
              </a:rPr>
              <a:t>4</a:t>
            </a:r>
            <a:r>
              <a:rPr lang="zh-CN" altLang="en-US" sz="2700" b="1" dirty="0">
                <a:latin typeface="Times New Roman" panose="02020603050405020304" charset="0"/>
                <a:ea typeface="宋体" panose="02010600030101010101" pitchFamily="2" charset="-122"/>
              </a:rPr>
              <a:t>）学生思维误区</a:t>
            </a:r>
          </a:p>
        </p:txBody>
      </p:sp>
      <p:sp>
        <p:nvSpPr>
          <p:cNvPr id="30" name="文本框 48"/>
          <p:cNvSpPr txBox="1"/>
          <p:nvPr/>
        </p:nvSpPr>
        <p:spPr>
          <a:xfrm>
            <a:off x="4291014" y="1168400"/>
            <a:ext cx="3857625" cy="584200"/>
          </a:xfrm>
          <a:prstGeom prst="rect">
            <a:avLst/>
          </a:prstGeom>
          <a:noFill/>
          <a:ln w="9525">
            <a:noFill/>
          </a:ln>
        </p:spPr>
        <p:txBody>
          <a:bodyPr wrap="none" anchor="t">
            <a:spAutoFit/>
          </a:bodyPr>
          <a:lstStyle/>
          <a:p>
            <a:pPr defTabSz="911225"/>
            <a:r>
              <a:rPr lang="zh-CN" altLang="en-US" sz="3200" b="1" dirty="0">
                <a:solidFill>
                  <a:srgbClr val="0000FF"/>
                </a:solidFill>
                <a:latin typeface="Times New Roman" panose="02020603050405020304" charset="0"/>
                <a:ea typeface="楷体" panose="02010609060101010101" pitchFamily="49" charset="-122"/>
              </a:rPr>
              <a:t>落实</a:t>
            </a:r>
            <a:r>
              <a:rPr lang="zh-CN" altLang="en-US" sz="3200" b="1" dirty="0">
                <a:solidFill>
                  <a:srgbClr val="0000FF"/>
                </a:solidFill>
                <a:latin typeface="楷体" panose="02010609060101010101" pitchFamily="49" charset="-122"/>
                <a:ea typeface="楷体" panose="02010609060101010101" pitchFamily="49" charset="-122"/>
              </a:rPr>
              <a:t>“</a:t>
            </a:r>
            <a:r>
              <a:rPr lang="zh-CN" altLang="en-US" sz="3200" b="1" dirty="0">
                <a:solidFill>
                  <a:srgbClr val="0000FF"/>
                </a:solidFill>
                <a:latin typeface="Times New Roman" panose="02020603050405020304" charset="0"/>
                <a:ea typeface="楷体" panose="02010609060101010101" pitchFamily="49" charset="-122"/>
              </a:rPr>
              <a:t>八备课</a:t>
            </a:r>
            <a:r>
              <a:rPr lang="zh-CN" altLang="en-US" sz="3200" b="1" dirty="0">
                <a:solidFill>
                  <a:srgbClr val="0000FF"/>
                </a:solidFill>
                <a:latin typeface="楷体" panose="02010609060101010101" pitchFamily="49" charset="-122"/>
                <a:ea typeface="楷体" panose="02010609060101010101" pitchFamily="49" charset="-122"/>
              </a:rPr>
              <a:t>”</a:t>
            </a:r>
            <a:r>
              <a:rPr lang="zh-CN" altLang="en-US" sz="3200" b="1" dirty="0">
                <a:solidFill>
                  <a:srgbClr val="0000FF"/>
                </a:solidFill>
                <a:latin typeface="Times New Roman" panose="02020603050405020304" charset="0"/>
                <a:ea typeface="楷体" panose="02010609060101010101" pitchFamily="49" charset="-122"/>
              </a:rPr>
              <a:t>原则</a:t>
            </a:r>
          </a:p>
        </p:txBody>
      </p:sp>
      <p:sp>
        <p:nvSpPr>
          <p:cNvPr id="31" name="圆角矩形_1"/>
          <p:cNvSpPr/>
          <p:nvPr/>
        </p:nvSpPr>
        <p:spPr>
          <a:xfrm>
            <a:off x="5611617" y="1750536"/>
            <a:ext cx="1087438" cy="3189288"/>
          </a:xfrm>
          <a:prstGeom prst="roundRect">
            <a:avLst>
              <a:gd name="adj" fmla="val 25667"/>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grpSp>
        <p:nvGrpSpPr>
          <p:cNvPr id="32" name="组合 3"/>
          <p:cNvGrpSpPr/>
          <p:nvPr/>
        </p:nvGrpSpPr>
        <p:grpSpPr>
          <a:xfrm>
            <a:off x="5559426" y="2030096"/>
            <a:ext cx="1152525" cy="522605"/>
            <a:chOff x="5758123" y="1548955"/>
            <a:chExt cx="711200" cy="711200"/>
          </a:xfrm>
        </p:grpSpPr>
        <p:sp>
          <p:nvSpPr>
            <p:cNvPr id="33" name="椭圆"/>
            <p:cNvSpPr/>
            <p:nvPr>
              <p:custDataLst>
                <p:tags r:id="rId17"/>
              </p:custDataLst>
            </p:nvPr>
          </p:nvSpPr>
          <p:spPr>
            <a:xfrm>
              <a:off x="5758123" y="1548955"/>
              <a:ext cx="711200" cy="7112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34" name="图标"/>
            <p:cNvSpPr/>
            <p:nvPr/>
          </p:nvSpPr>
          <p:spPr>
            <a:xfrm>
              <a:off x="5976116" y="1675141"/>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grpSp>
      <p:grpSp>
        <p:nvGrpSpPr>
          <p:cNvPr id="35" name="组合 4"/>
          <p:cNvGrpSpPr/>
          <p:nvPr/>
        </p:nvGrpSpPr>
        <p:grpSpPr>
          <a:xfrm>
            <a:off x="5559426" y="2760346"/>
            <a:ext cx="1152525" cy="522605"/>
            <a:chOff x="5758123" y="2522622"/>
            <a:chExt cx="711200" cy="711200"/>
          </a:xfrm>
        </p:grpSpPr>
        <p:sp>
          <p:nvSpPr>
            <p:cNvPr id="36" name="椭圆"/>
            <p:cNvSpPr/>
            <p:nvPr/>
          </p:nvSpPr>
          <p:spPr>
            <a:xfrm>
              <a:off x="5758123" y="2522622"/>
              <a:ext cx="711200" cy="71120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37" name="图标"/>
            <p:cNvSpPr/>
            <p:nvPr/>
          </p:nvSpPr>
          <p:spPr>
            <a:xfrm>
              <a:off x="5976116" y="2648808"/>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grpSp>
      <p:grpSp>
        <p:nvGrpSpPr>
          <p:cNvPr id="38" name="组合 2"/>
          <p:cNvGrpSpPr/>
          <p:nvPr/>
        </p:nvGrpSpPr>
        <p:grpSpPr>
          <a:xfrm>
            <a:off x="5559426" y="3433446"/>
            <a:ext cx="1152525" cy="522605"/>
            <a:chOff x="5758123" y="3496289"/>
            <a:chExt cx="711200" cy="711200"/>
          </a:xfrm>
        </p:grpSpPr>
        <p:sp>
          <p:nvSpPr>
            <p:cNvPr id="39" name="椭圆"/>
            <p:cNvSpPr/>
            <p:nvPr/>
          </p:nvSpPr>
          <p:spPr>
            <a:xfrm>
              <a:off x="5758123" y="3496289"/>
              <a:ext cx="711200" cy="7112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40" name="图标"/>
            <p:cNvSpPr/>
            <p:nvPr/>
          </p:nvSpPr>
          <p:spPr>
            <a:xfrm>
              <a:off x="5976116" y="3622475"/>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grpSp>
      <p:sp>
        <p:nvSpPr>
          <p:cNvPr id="42" name="椭圆"/>
          <p:cNvSpPr/>
          <p:nvPr/>
        </p:nvSpPr>
        <p:spPr>
          <a:xfrm>
            <a:off x="5546726" y="4143376"/>
            <a:ext cx="1152525" cy="522605"/>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43" name="图标"/>
          <p:cNvSpPr/>
          <p:nvPr/>
        </p:nvSpPr>
        <p:spPr>
          <a:xfrm>
            <a:off x="5710556" y="4234815"/>
            <a:ext cx="596265" cy="337820"/>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45" name="弧形_6"/>
          <p:cNvSpPr/>
          <p:nvPr>
            <p:custDataLst>
              <p:tags r:id="rId2"/>
            </p:custDataLst>
          </p:nvPr>
        </p:nvSpPr>
        <p:spPr>
          <a:xfrm rot="18315541" flipH="1">
            <a:off x="5080113" y="2226755"/>
            <a:ext cx="400685" cy="58674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4276AA"/>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solidFill>
                <a:srgbClr val="4276AA"/>
              </a:solidFill>
              <a:ea typeface="微软雅黑" panose="020B0503020204020204" pitchFamily="34" charset="-122"/>
            </a:endParaRPr>
          </a:p>
        </p:txBody>
      </p:sp>
      <p:sp>
        <p:nvSpPr>
          <p:cNvPr id="46" name="缺角三角形_1"/>
          <p:cNvSpPr/>
          <p:nvPr>
            <p:custDataLst>
              <p:tags r:id="rId3"/>
            </p:custDataLst>
          </p:nvPr>
        </p:nvSpPr>
        <p:spPr>
          <a:xfrm flipH="1" flipV="1">
            <a:off x="4654551" y="204597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47" name="弧形_5"/>
          <p:cNvSpPr/>
          <p:nvPr>
            <p:custDataLst>
              <p:tags r:id="rId4"/>
            </p:custDataLst>
          </p:nvPr>
        </p:nvSpPr>
        <p:spPr>
          <a:xfrm rot="18236510" flipH="1">
            <a:off x="5080112" y="2928927"/>
            <a:ext cx="400685" cy="58674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178AA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48" name="缺角三角形_2"/>
          <p:cNvSpPr/>
          <p:nvPr>
            <p:custDataLst>
              <p:tags r:id="rId5"/>
            </p:custDataLst>
          </p:nvPr>
        </p:nvSpPr>
        <p:spPr>
          <a:xfrm flipH="1" flipV="1">
            <a:off x="4654551" y="273177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49" name="弧形_4"/>
          <p:cNvSpPr/>
          <p:nvPr>
            <p:custDataLst>
              <p:tags r:id="rId6"/>
            </p:custDataLst>
          </p:nvPr>
        </p:nvSpPr>
        <p:spPr>
          <a:xfrm rot="18065440" flipH="1">
            <a:off x="5080672" y="3641535"/>
            <a:ext cx="400685" cy="58674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5268A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0" name="缺角三角形_3"/>
          <p:cNvSpPr/>
          <p:nvPr>
            <p:custDataLst>
              <p:tags r:id="rId7"/>
            </p:custDataLst>
          </p:nvPr>
        </p:nvSpPr>
        <p:spPr>
          <a:xfrm flipH="1" flipV="1">
            <a:off x="4654551" y="3427095"/>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1" name="缺角三角形_3"/>
          <p:cNvSpPr/>
          <p:nvPr>
            <p:custDataLst>
              <p:tags r:id="rId8"/>
            </p:custDataLst>
          </p:nvPr>
        </p:nvSpPr>
        <p:spPr>
          <a:xfrm flipH="1" flipV="1">
            <a:off x="4654551" y="411480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2" name="缺角三角形_6"/>
          <p:cNvSpPr/>
          <p:nvPr>
            <p:custDataLst>
              <p:tags r:id="rId9"/>
            </p:custDataLst>
          </p:nvPr>
        </p:nvSpPr>
        <p:spPr>
          <a:xfrm flipV="1">
            <a:off x="6450331" y="203200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3" name="缺角三角形_5"/>
          <p:cNvSpPr/>
          <p:nvPr>
            <p:custDataLst>
              <p:tags r:id="rId10"/>
            </p:custDataLst>
          </p:nvPr>
        </p:nvSpPr>
        <p:spPr>
          <a:xfrm flipV="1">
            <a:off x="6450331" y="273050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4" name="缺角三角形_4"/>
          <p:cNvSpPr/>
          <p:nvPr>
            <p:custDataLst>
              <p:tags r:id="rId11"/>
            </p:custDataLst>
          </p:nvPr>
        </p:nvSpPr>
        <p:spPr>
          <a:xfrm flipV="1">
            <a:off x="6450331" y="3429000"/>
            <a:ext cx="1210945" cy="61595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5" name="缺角三角形_4"/>
          <p:cNvSpPr/>
          <p:nvPr>
            <p:custDataLst>
              <p:tags r:id="rId12"/>
            </p:custDataLst>
          </p:nvPr>
        </p:nvSpPr>
        <p:spPr>
          <a:xfrm flipV="1">
            <a:off x="6428106" y="4117975"/>
            <a:ext cx="1210945" cy="61595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6" name="弧形_2"/>
          <p:cNvSpPr/>
          <p:nvPr>
            <p:custDataLst>
              <p:tags r:id="rId13"/>
            </p:custDataLst>
          </p:nvPr>
        </p:nvSpPr>
        <p:spPr>
          <a:xfrm rot="2503140">
            <a:off x="6652896" y="4382770"/>
            <a:ext cx="346075" cy="53975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7" name="弧形_3"/>
          <p:cNvSpPr/>
          <p:nvPr>
            <p:custDataLst>
              <p:tags r:id="rId14"/>
            </p:custDataLst>
          </p:nvPr>
        </p:nvSpPr>
        <p:spPr>
          <a:xfrm rot="2503140">
            <a:off x="6724016" y="3616325"/>
            <a:ext cx="346075" cy="53975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8" name="弧形_2"/>
          <p:cNvSpPr/>
          <p:nvPr>
            <p:custDataLst>
              <p:tags r:id="rId15"/>
            </p:custDataLst>
          </p:nvPr>
        </p:nvSpPr>
        <p:spPr>
          <a:xfrm rot="2503140">
            <a:off x="6724016" y="2917825"/>
            <a:ext cx="346075" cy="53975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ea typeface="微软雅黑" panose="020B0503020204020204" pitchFamily="34" charset="-122"/>
            </a:endParaRPr>
          </a:p>
        </p:txBody>
      </p:sp>
      <p:sp>
        <p:nvSpPr>
          <p:cNvPr id="59" name="弧形_1"/>
          <p:cNvSpPr/>
          <p:nvPr>
            <p:custDataLst>
              <p:tags r:id="rId16"/>
            </p:custDataLst>
          </p:nvPr>
        </p:nvSpPr>
        <p:spPr>
          <a:xfrm rot="2503140">
            <a:off x="6724651" y="2217420"/>
            <a:ext cx="346075" cy="54102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noProof="1">
              <a:solidFill>
                <a:srgbClr val="4276AA"/>
              </a:solidFill>
              <a:ea typeface="微软雅黑" panose="020B0503020204020204" pitchFamily="34" charset="-122"/>
            </a:endParaRPr>
          </a:p>
        </p:txBody>
      </p:sp>
      <p:sp>
        <p:nvSpPr>
          <p:cNvPr id="60" name="矩形 250883"/>
          <p:cNvSpPr/>
          <p:nvPr/>
        </p:nvSpPr>
        <p:spPr>
          <a:xfrm>
            <a:off x="7231381" y="1859280"/>
            <a:ext cx="3404235" cy="2870200"/>
          </a:xfrm>
          <a:prstGeom prst="rect">
            <a:avLst/>
          </a:prstGeom>
          <a:noFill/>
          <a:ln w="9525">
            <a:noFill/>
          </a:ln>
        </p:spPr>
        <p:txBody>
          <a:bodyPr wrap="square" lIns="91368" tIns="45685" rIns="91368" bIns="45685" anchor="ctr">
            <a:spAutoFit/>
          </a:bodyPr>
          <a:lstStyle/>
          <a:p>
            <a:pPr defTabSz="911225">
              <a:lnSpc>
                <a:spcPct val="160000"/>
              </a:lnSpc>
              <a:spcBef>
                <a:spcPct val="10000"/>
              </a:spcBef>
            </a:pPr>
            <a:r>
              <a:rPr lang="zh-CN" altLang="en-US" sz="2700" b="1" dirty="0">
                <a:latin typeface="Times New Roman" panose="02020603050405020304" charset="0"/>
                <a:ea typeface="宋体" panose="02010600030101010101" pitchFamily="2" charset="-122"/>
              </a:rPr>
              <a:t>（</a:t>
            </a:r>
            <a:r>
              <a:rPr lang="en-US" altLang="zh-CN" sz="2700" b="1" dirty="0">
                <a:latin typeface="Times New Roman" panose="02020603050405020304" charset="0"/>
                <a:ea typeface="宋体" panose="02010600030101010101" pitchFamily="2" charset="-122"/>
              </a:rPr>
              <a:t>5</a:t>
            </a:r>
            <a:r>
              <a:rPr lang="zh-CN" altLang="en-US" sz="2700" b="1" dirty="0">
                <a:latin typeface="Times New Roman" panose="02020603050405020304" charset="0"/>
                <a:ea typeface="宋体" panose="02010600030101010101" pitchFamily="2" charset="-122"/>
              </a:rPr>
              <a:t>）班级差距原因</a:t>
            </a:r>
          </a:p>
          <a:p>
            <a:pPr defTabSz="911225">
              <a:lnSpc>
                <a:spcPct val="160000"/>
              </a:lnSpc>
              <a:spcBef>
                <a:spcPct val="10000"/>
              </a:spcBef>
            </a:pPr>
            <a:r>
              <a:rPr lang="zh-CN" altLang="en-US" sz="2700" b="1" dirty="0">
                <a:latin typeface="Times New Roman" panose="02020603050405020304" charset="0"/>
                <a:ea typeface="宋体" panose="02010600030101010101" pitchFamily="2" charset="-122"/>
              </a:rPr>
              <a:t>（</a:t>
            </a:r>
            <a:r>
              <a:rPr lang="en-US" altLang="zh-CN" sz="2700" b="1" dirty="0">
                <a:latin typeface="Times New Roman" panose="02020603050405020304" charset="0"/>
                <a:ea typeface="宋体" panose="02010600030101010101" pitchFamily="2" charset="-122"/>
              </a:rPr>
              <a:t>6</a:t>
            </a:r>
            <a:r>
              <a:rPr lang="zh-CN" altLang="en-US" sz="2700" b="1" dirty="0">
                <a:latin typeface="Times New Roman" panose="02020603050405020304" charset="0"/>
                <a:ea typeface="宋体" panose="02010600030101010101" pitchFamily="2" charset="-122"/>
              </a:rPr>
              <a:t>）知识呈现方式</a:t>
            </a:r>
          </a:p>
          <a:p>
            <a:pPr defTabSz="911225">
              <a:lnSpc>
                <a:spcPct val="160000"/>
              </a:lnSpc>
              <a:spcBef>
                <a:spcPct val="10000"/>
              </a:spcBef>
            </a:pPr>
            <a:r>
              <a:rPr lang="zh-CN" altLang="en-US" sz="2700" b="1" dirty="0">
                <a:latin typeface="Times New Roman" panose="02020603050405020304" charset="0"/>
                <a:ea typeface="宋体" panose="02010600030101010101" pitchFamily="2" charset="-122"/>
              </a:rPr>
              <a:t>（</a:t>
            </a:r>
            <a:r>
              <a:rPr lang="en-US" altLang="zh-CN" sz="2700" b="1" dirty="0">
                <a:latin typeface="Times New Roman" panose="02020603050405020304" charset="0"/>
                <a:ea typeface="宋体" panose="02010600030101010101" pitchFamily="2" charset="-122"/>
              </a:rPr>
              <a:t>7</a:t>
            </a:r>
            <a:r>
              <a:rPr lang="zh-CN" altLang="en-US" sz="2700" b="1" dirty="0">
                <a:latin typeface="Times New Roman" panose="02020603050405020304" charset="0"/>
                <a:ea typeface="宋体" panose="02010600030101010101" pitchFamily="2" charset="-122"/>
              </a:rPr>
              <a:t>）如何变换练习</a:t>
            </a:r>
          </a:p>
          <a:p>
            <a:pPr defTabSz="911225">
              <a:lnSpc>
                <a:spcPct val="160000"/>
              </a:lnSpc>
              <a:spcBef>
                <a:spcPct val="10000"/>
              </a:spcBef>
            </a:pPr>
            <a:r>
              <a:rPr lang="zh-CN" altLang="en-US" sz="2700" b="1" dirty="0">
                <a:latin typeface="Times New Roman" panose="02020603050405020304" charset="0"/>
                <a:ea typeface="宋体" panose="02010600030101010101" pitchFamily="2" charset="-122"/>
              </a:rPr>
              <a:t>（</a:t>
            </a:r>
            <a:r>
              <a:rPr lang="en-US" altLang="zh-CN" sz="2700" b="1" dirty="0">
                <a:latin typeface="Times New Roman" panose="02020603050405020304" charset="0"/>
                <a:ea typeface="宋体" panose="02010600030101010101" pitchFamily="2" charset="-122"/>
              </a:rPr>
              <a:t>8</a:t>
            </a:r>
            <a:r>
              <a:rPr lang="zh-CN" altLang="en-US" sz="2700" b="1" dirty="0">
                <a:latin typeface="Times New Roman" panose="02020603050405020304" charset="0"/>
                <a:ea typeface="宋体" panose="02010600030101010101" pitchFamily="2" charset="-122"/>
              </a:rPr>
              <a:t>）课下巩固反思</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2482024040"/>
      </p:ext>
    </p:extLst>
  </p:cSld>
  <p:clrMapOvr>
    <a:masterClrMapping/>
  </p:clrMapOvr>
  <p:transition spd="med">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右箭头 3"/>
          <p:cNvSpPr/>
          <p:nvPr/>
        </p:nvSpPr>
        <p:spPr>
          <a:xfrm>
            <a:off x="1865314" y="3367088"/>
            <a:ext cx="8315325" cy="500062"/>
          </a:xfrm>
          <a:prstGeom prst="rightArrow">
            <a:avLst>
              <a:gd name="adj1" fmla="val 50000"/>
              <a:gd name="adj2" fmla="val 47345"/>
            </a:avLst>
          </a:prstGeom>
          <a:gradFill rotWithShape="1">
            <a:gsLst>
              <a:gs pos="0">
                <a:srgbClr val="E9E9E9">
                  <a:alpha val="100000"/>
                </a:srgbClr>
              </a:gs>
              <a:gs pos="50000">
                <a:srgbClr val="F0F0F0">
                  <a:alpha val="100000"/>
                </a:srgbClr>
              </a:gs>
              <a:gs pos="100000">
                <a:srgbClr val="F7F7F7">
                  <a:alpha val="100000"/>
                </a:srgbClr>
              </a:gs>
            </a:gsLst>
            <a:lin ang="5400000" scaled="1"/>
            <a:tileRect/>
          </a:gradFill>
          <a:ln w="12700" cap="flat" cmpd="sng">
            <a:solidFill>
              <a:srgbClr val="DDDDDD"/>
            </a:solidFill>
            <a:prstDash val="solid"/>
            <a:miter/>
            <a:headEnd type="none" w="med" len="med"/>
            <a:tailEnd type="none" w="med" len="med"/>
          </a:ln>
        </p:spPr>
        <p:txBody>
          <a:bodyPr anchor="ctr"/>
          <a:lstStyle/>
          <a:p>
            <a:pPr algn="ctr"/>
            <a:endParaRPr lang="zh-CN" altLang="zh-CN" dirty="0">
              <a:solidFill>
                <a:srgbClr val="FFFFFF"/>
              </a:solidFill>
              <a:latin typeface="Calibri" panose="020F0502020204030204" charset="0"/>
              <a:ea typeface="宋体" panose="02010600030101010101" pitchFamily="2" charset="-122"/>
            </a:endParaRPr>
          </a:p>
        </p:txBody>
      </p:sp>
      <p:sp>
        <p:nvSpPr>
          <p:cNvPr id="195586" name="Line 58"/>
          <p:cNvSpPr/>
          <p:nvPr/>
        </p:nvSpPr>
        <p:spPr>
          <a:xfrm>
            <a:off x="2676525" y="4149726"/>
            <a:ext cx="0" cy="334963"/>
          </a:xfrm>
          <a:prstGeom prst="line">
            <a:avLst/>
          </a:prstGeom>
          <a:ln w="19050" cap="flat" cmpd="sng">
            <a:solidFill>
              <a:srgbClr val="080808"/>
            </a:solidFill>
            <a:prstDash val="solid"/>
            <a:round/>
            <a:headEnd type="none" w="med" len="med"/>
            <a:tailEnd type="none" w="med" len="med"/>
          </a:ln>
        </p:spPr>
      </p:sp>
      <p:sp>
        <p:nvSpPr>
          <p:cNvPr id="195587" name="Line 59"/>
          <p:cNvSpPr/>
          <p:nvPr/>
        </p:nvSpPr>
        <p:spPr>
          <a:xfrm flipH="1">
            <a:off x="1957389" y="4508500"/>
            <a:ext cx="1495425" cy="0"/>
          </a:xfrm>
          <a:prstGeom prst="line">
            <a:avLst/>
          </a:prstGeom>
          <a:ln w="19050" cap="flat" cmpd="sng">
            <a:solidFill>
              <a:srgbClr val="080808"/>
            </a:solidFill>
            <a:prstDash val="sysDot"/>
            <a:round/>
            <a:headEnd type="none" w="med" len="med"/>
            <a:tailEnd type="none" w="med" len="med"/>
          </a:ln>
        </p:spPr>
      </p:sp>
      <p:sp>
        <p:nvSpPr>
          <p:cNvPr id="195588" name="Line 65"/>
          <p:cNvSpPr/>
          <p:nvPr/>
        </p:nvSpPr>
        <p:spPr>
          <a:xfrm>
            <a:off x="7645400" y="2636838"/>
            <a:ext cx="0" cy="334962"/>
          </a:xfrm>
          <a:prstGeom prst="line">
            <a:avLst/>
          </a:prstGeom>
          <a:ln w="19050" cap="flat" cmpd="sng">
            <a:solidFill>
              <a:srgbClr val="080808"/>
            </a:solidFill>
            <a:prstDash val="solid"/>
            <a:round/>
            <a:headEnd type="none" w="med" len="med"/>
            <a:tailEnd type="none" w="med" len="med"/>
          </a:ln>
        </p:spPr>
      </p:sp>
      <p:sp>
        <p:nvSpPr>
          <p:cNvPr id="195589" name="Line 66"/>
          <p:cNvSpPr/>
          <p:nvPr/>
        </p:nvSpPr>
        <p:spPr>
          <a:xfrm flipH="1">
            <a:off x="6708775" y="2565400"/>
            <a:ext cx="1631950" cy="0"/>
          </a:xfrm>
          <a:prstGeom prst="line">
            <a:avLst/>
          </a:prstGeom>
          <a:ln w="19050" cap="flat" cmpd="sng">
            <a:solidFill>
              <a:srgbClr val="080808"/>
            </a:solidFill>
            <a:prstDash val="sysDot"/>
            <a:round/>
            <a:headEnd type="none" w="med" len="med"/>
            <a:tailEnd type="none" w="med" len="med"/>
          </a:ln>
        </p:spPr>
      </p:sp>
      <p:sp>
        <p:nvSpPr>
          <p:cNvPr id="195590" name="Line 68"/>
          <p:cNvSpPr/>
          <p:nvPr/>
        </p:nvSpPr>
        <p:spPr>
          <a:xfrm>
            <a:off x="4260850" y="2636838"/>
            <a:ext cx="0" cy="334962"/>
          </a:xfrm>
          <a:prstGeom prst="line">
            <a:avLst/>
          </a:prstGeom>
          <a:ln w="19050" cap="flat" cmpd="sng">
            <a:solidFill>
              <a:srgbClr val="080808"/>
            </a:solidFill>
            <a:prstDash val="solid"/>
            <a:round/>
            <a:headEnd type="none" w="med" len="med"/>
            <a:tailEnd type="none" w="med" len="med"/>
          </a:ln>
        </p:spPr>
      </p:sp>
      <p:sp>
        <p:nvSpPr>
          <p:cNvPr id="195591" name="Line 69"/>
          <p:cNvSpPr/>
          <p:nvPr/>
        </p:nvSpPr>
        <p:spPr>
          <a:xfrm flipH="1">
            <a:off x="3397250" y="2636838"/>
            <a:ext cx="1771650" cy="0"/>
          </a:xfrm>
          <a:prstGeom prst="line">
            <a:avLst/>
          </a:prstGeom>
          <a:ln w="19050" cap="flat" cmpd="sng">
            <a:solidFill>
              <a:srgbClr val="080808"/>
            </a:solidFill>
            <a:prstDash val="sysDot"/>
            <a:round/>
            <a:headEnd type="none" w="med" len="med"/>
            <a:tailEnd type="none" w="med" len="med"/>
          </a:ln>
        </p:spPr>
      </p:sp>
      <p:sp>
        <p:nvSpPr>
          <p:cNvPr id="195592" name="Line 71"/>
          <p:cNvSpPr/>
          <p:nvPr/>
        </p:nvSpPr>
        <p:spPr>
          <a:xfrm>
            <a:off x="5989638" y="4076701"/>
            <a:ext cx="0" cy="334963"/>
          </a:xfrm>
          <a:prstGeom prst="line">
            <a:avLst/>
          </a:prstGeom>
          <a:ln w="19050" cap="flat" cmpd="sng">
            <a:solidFill>
              <a:srgbClr val="080808"/>
            </a:solidFill>
            <a:prstDash val="solid"/>
            <a:round/>
            <a:headEnd type="none" w="med" len="med"/>
            <a:tailEnd type="none" w="med" len="med"/>
          </a:ln>
        </p:spPr>
      </p:sp>
      <p:sp>
        <p:nvSpPr>
          <p:cNvPr id="195593" name="Line 72"/>
          <p:cNvSpPr/>
          <p:nvPr/>
        </p:nvSpPr>
        <p:spPr>
          <a:xfrm flipH="1">
            <a:off x="5197475" y="4437063"/>
            <a:ext cx="1587500" cy="0"/>
          </a:xfrm>
          <a:prstGeom prst="line">
            <a:avLst/>
          </a:prstGeom>
          <a:ln w="19050" cap="flat" cmpd="sng">
            <a:solidFill>
              <a:srgbClr val="080808"/>
            </a:solidFill>
            <a:prstDash val="sysDot"/>
            <a:round/>
            <a:headEnd type="none" w="med" len="med"/>
            <a:tailEnd type="none" w="med" len="med"/>
          </a:ln>
        </p:spPr>
      </p:sp>
      <p:grpSp>
        <p:nvGrpSpPr>
          <p:cNvPr id="195594" name="Group 12"/>
          <p:cNvGrpSpPr/>
          <p:nvPr/>
        </p:nvGrpSpPr>
        <p:grpSpPr>
          <a:xfrm>
            <a:off x="2100263" y="2924175"/>
            <a:ext cx="1155700" cy="1181100"/>
            <a:chOff x="0" y="0"/>
            <a:chExt cx="812" cy="830"/>
          </a:xfrm>
        </p:grpSpPr>
        <p:sp>
          <p:nvSpPr>
            <p:cNvPr id="195595" name="Oval 11"/>
            <p:cNvSpPr/>
            <p:nvPr/>
          </p:nvSpPr>
          <p:spPr>
            <a:xfrm>
              <a:off x="0" y="28"/>
              <a:ext cx="812" cy="802"/>
            </a:xfrm>
            <a:prstGeom prst="ellipse">
              <a:avLst/>
            </a:prstGeom>
            <a:solidFill>
              <a:srgbClr val="4AB1E4"/>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596" name="Picture 12" descr="cir_lighteffect0"/>
            <p:cNvPicPr>
              <a:picLocks noChangeAspect="1"/>
            </p:cNvPicPr>
            <p:nvPr/>
          </p:nvPicPr>
          <p:blipFill>
            <a:blip r:embed="rId2" cstate="print">
              <a:lum bright="17999" contrast="-12000"/>
            </a:blip>
            <a:stretch>
              <a:fillRect/>
            </a:stretch>
          </p:blipFill>
          <p:spPr>
            <a:xfrm>
              <a:off x="69" y="0"/>
              <a:ext cx="670" cy="670"/>
            </a:xfrm>
            <a:prstGeom prst="rect">
              <a:avLst/>
            </a:prstGeom>
            <a:noFill/>
            <a:ln w="9525">
              <a:noFill/>
            </a:ln>
          </p:spPr>
        </p:pic>
      </p:grpSp>
      <p:grpSp>
        <p:nvGrpSpPr>
          <p:cNvPr id="195597" name="Group 15"/>
          <p:cNvGrpSpPr/>
          <p:nvPr/>
        </p:nvGrpSpPr>
        <p:grpSpPr>
          <a:xfrm>
            <a:off x="3684588" y="2968625"/>
            <a:ext cx="1155700" cy="1181100"/>
            <a:chOff x="0" y="0"/>
            <a:chExt cx="812" cy="830"/>
          </a:xfrm>
        </p:grpSpPr>
        <p:sp>
          <p:nvSpPr>
            <p:cNvPr id="195598" name="Oval 16"/>
            <p:cNvSpPr/>
            <p:nvPr/>
          </p:nvSpPr>
          <p:spPr>
            <a:xfrm>
              <a:off x="0" y="28"/>
              <a:ext cx="812" cy="802"/>
            </a:xfrm>
            <a:prstGeom prst="ellipse">
              <a:avLst/>
            </a:prstGeom>
            <a:solidFill>
              <a:srgbClr val="8F038F"/>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599" name="Picture 17" descr="cir_lighteffect0"/>
            <p:cNvPicPr>
              <a:picLocks noChangeAspect="1"/>
            </p:cNvPicPr>
            <p:nvPr/>
          </p:nvPicPr>
          <p:blipFill>
            <a:blip r:embed="rId2" cstate="print">
              <a:lum bright="17999" contrast="-12000"/>
            </a:blip>
            <a:stretch>
              <a:fillRect/>
            </a:stretch>
          </p:blipFill>
          <p:spPr>
            <a:xfrm>
              <a:off x="69" y="0"/>
              <a:ext cx="670" cy="670"/>
            </a:xfrm>
            <a:prstGeom prst="rect">
              <a:avLst/>
            </a:prstGeom>
            <a:noFill/>
            <a:ln w="9525">
              <a:noFill/>
            </a:ln>
          </p:spPr>
        </p:pic>
      </p:grpSp>
      <p:grpSp>
        <p:nvGrpSpPr>
          <p:cNvPr id="195600" name="Group 18"/>
          <p:cNvGrpSpPr/>
          <p:nvPr/>
        </p:nvGrpSpPr>
        <p:grpSpPr>
          <a:xfrm>
            <a:off x="5413376" y="2924175"/>
            <a:ext cx="1154113" cy="1181100"/>
            <a:chOff x="0" y="0"/>
            <a:chExt cx="812" cy="830"/>
          </a:xfrm>
        </p:grpSpPr>
        <p:sp>
          <p:nvSpPr>
            <p:cNvPr id="195601" name="Oval 21"/>
            <p:cNvSpPr/>
            <p:nvPr/>
          </p:nvSpPr>
          <p:spPr>
            <a:xfrm>
              <a:off x="0" y="28"/>
              <a:ext cx="812" cy="802"/>
            </a:xfrm>
            <a:prstGeom prst="ellipse">
              <a:avLst/>
            </a:prstGeom>
            <a:solidFill>
              <a:srgbClr val="F77A1D"/>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602" name="Picture 22" descr="cir_lighteffect0"/>
            <p:cNvPicPr>
              <a:picLocks noChangeAspect="1"/>
            </p:cNvPicPr>
            <p:nvPr/>
          </p:nvPicPr>
          <p:blipFill>
            <a:blip r:embed="rId2" cstate="print">
              <a:lum bright="17999" contrast="-12000"/>
            </a:blip>
            <a:stretch>
              <a:fillRect/>
            </a:stretch>
          </p:blipFill>
          <p:spPr>
            <a:xfrm>
              <a:off x="69" y="0"/>
              <a:ext cx="670" cy="670"/>
            </a:xfrm>
            <a:prstGeom prst="rect">
              <a:avLst/>
            </a:prstGeom>
            <a:noFill/>
            <a:ln w="9525">
              <a:noFill/>
            </a:ln>
          </p:spPr>
        </p:pic>
      </p:grpSp>
      <p:grpSp>
        <p:nvGrpSpPr>
          <p:cNvPr id="195603" name="Group 21"/>
          <p:cNvGrpSpPr/>
          <p:nvPr/>
        </p:nvGrpSpPr>
        <p:grpSpPr>
          <a:xfrm>
            <a:off x="8797925" y="2924175"/>
            <a:ext cx="1155700" cy="1181100"/>
            <a:chOff x="0" y="0"/>
            <a:chExt cx="812" cy="830"/>
          </a:xfrm>
        </p:grpSpPr>
        <p:sp>
          <p:nvSpPr>
            <p:cNvPr id="195604" name="Oval 11"/>
            <p:cNvSpPr/>
            <p:nvPr/>
          </p:nvSpPr>
          <p:spPr>
            <a:xfrm>
              <a:off x="0" y="28"/>
              <a:ext cx="812" cy="802"/>
            </a:xfrm>
            <a:prstGeom prst="ellipse">
              <a:avLst/>
            </a:prstGeom>
            <a:solidFill>
              <a:srgbClr val="A59A55"/>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605" name="Picture 12" descr="cir_lighteffect0"/>
            <p:cNvPicPr>
              <a:picLocks noChangeAspect="1"/>
            </p:cNvPicPr>
            <p:nvPr/>
          </p:nvPicPr>
          <p:blipFill>
            <a:blip r:embed="rId2" cstate="print">
              <a:lum bright="17999" contrast="-12000"/>
            </a:blip>
            <a:stretch>
              <a:fillRect/>
            </a:stretch>
          </p:blipFill>
          <p:spPr>
            <a:xfrm>
              <a:off x="69" y="0"/>
              <a:ext cx="670" cy="670"/>
            </a:xfrm>
            <a:prstGeom prst="rect">
              <a:avLst/>
            </a:prstGeom>
            <a:noFill/>
            <a:ln w="9525">
              <a:noFill/>
            </a:ln>
          </p:spPr>
        </p:pic>
      </p:grpSp>
      <p:sp>
        <p:nvSpPr>
          <p:cNvPr id="196630" name="TextBox 35"/>
          <p:cNvSpPr txBox="1"/>
          <p:nvPr/>
        </p:nvSpPr>
        <p:spPr>
          <a:xfrm>
            <a:off x="1524000" y="4652964"/>
            <a:ext cx="2357438" cy="830997"/>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通过精准定位</a:t>
            </a:r>
          </a:p>
          <a:p>
            <a:pPr algn="ctr"/>
            <a:r>
              <a:rPr lang="zh-CN" altLang="en-US" sz="2400" b="1" dirty="0">
                <a:solidFill>
                  <a:srgbClr val="080808"/>
                </a:solidFill>
                <a:latin typeface="黑体" panose="02010609060101010101" pitchFamily="49" charset="-122"/>
                <a:ea typeface="黑体" panose="02010609060101010101" pitchFamily="49" charset="-122"/>
              </a:rPr>
              <a:t>做到心中有数</a:t>
            </a:r>
          </a:p>
        </p:txBody>
      </p:sp>
      <p:sp>
        <p:nvSpPr>
          <p:cNvPr id="195607" name="Text Box 39"/>
          <p:cNvSpPr txBox="1"/>
          <p:nvPr/>
        </p:nvSpPr>
        <p:spPr>
          <a:xfrm>
            <a:off x="2181226" y="3068639"/>
            <a:ext cx="1000125" cy="830997"/>
          </a:xfrm>
          <a:prstGeom prst="rect">
            <a:avLst/>
          </a:prstGeom>
          <a:noFill/>
          <a:ln w="9525">
            <a:noFill/>
          </a:ln>
        </p:spPr>
        <p:txBody>
          <a:bodyPr anchor="t">
            <a:spAutoFit/>
          </a:bodyPr>
          <a:lstStyle/>
          <a:p>
            <a:pPr algn="ctr"/>
            <a:r>
              <a:rPr lang="zh-CN" altLang="en-US" sz="2400" b="1" dirty="0">
                <a:solidFill>
                  <a:srgbClr val="FF00FF"/>
                </a:solidFill>
                <a:latin typeface="黑体" panose="02010609060101010101" pitchFamily="49" charset="-122"/>
                <a:ea typeface="黑体" panose="02010609060101010101" pitchFamily="49" charset="-122"/>
              </a:rPr>
              <a:t>试题分析</a:t>
            </a:r>
          </a:p>
        </p:txBody>
      </p:sp>
      <p:grpSp>
        <p:nvGrpSpPr>
          <p:cNvPr id="195608" name="Group 26"/>
          <p:cNvGrpSpPr/>
          <p:nvPr/>
        </p:nvGrpSpPr>
        <p:grpSpPr>
          <a:xfrm>
            <a:off x="7065963" y="2924175"/>
            <a:ext cx="1155700" cy="1181100"/>
            <a:chOff x="0" y="0"/>
            <a:chExt cx="812" cy="830"/>
          </a:xfrm>
        </p:grpSpPr>
        <p:sp>
          <p:nvSpPr>
            <p:cNvPr id="195609" name="Oval 11"/>
            <p:cNvSpPr/>
            <p:nvPr/>
          </p:nvSpPr>
          <p:spPr>
            <a:xfrm>
              <a:off x="0" y="28"/>
              <a:ext cx="812" cy="802"/>
            </a:xfrm>
            <a:prstGeom prst="ellipse">
              <a:avLst/>
            </a:prstGeom>
            <a:solidFill>
              <a:srgbClr val="4AB1E4"/>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610" name="Picture 12" descr="cir_lighteffect0"/>
            <p:cNvPicPr>
              <a:picLocks noChangeAspect="1"/>
            </p:cNvPicPr>
            <p:nvPr/>
          </p:nvPicPr>
          <p:blipFill>
            <a:blip r:embed="rId2" cstate="print">
              <a:lum bright="17999" contrast="-12000"/>
            </a:blip>
            <a:stretch>
              <a:fillRect/>
            </a:stretch>
          </p:blipFill>
          <p:spPr>
            <a:xfrm>
              <a:off x="69" y="0"/>
              <a:ext cx="670" cy="670"/>
            </a:xfrm>
            <a:prstGeom prst="rect">
              <a:avLst/>
            </a:prstGeom>
            <a:noFill/>
            <a:ln w="9525">
              <a:noFill/>
            </a:ln>
          </p:spPr>
        </p:pic>
      </p:grpSp>
      <p:sp>
        <p:nvSpPr>
          <p:cNvPr id="195611" name="Line 71"/>
          <p:cNvSpPr/>
          <p:nvPr/>
        </p:nvSpPr>
        <p:spPr>
          <a:xfrm>
            <a:off x="9445625" y="4030663"/>
            <a:ext cx="0" cy="334962"/>
          </a:xfrm>
          <a:prstGeom prst="line">
            <a:avLst/>
          </a:prstGeom>
          <a:ln w="19050" cap="flat" cmpd="sng">
            <a:solidFill>
              <a:srgbClr val="080808"/>
            </a:solidFill>
            <a:prstDash val="solid"/>
            <a:round/>
            <a:headEnd type="none" w="med" len="med"/>
            <a:tailEnd type="none" w="med" len="med"/>
          </a:ln>
        </p:spPr>
      </p:sp>
      <p:sp>
        <p:nvSpPr>
          <p:cNvPr id="195612" name="Line 72"/>
          <p:cNvSpPr/>
          <p:nvPr/>
        </p:nvSpPr>
        <p:spPr>
          <a:xfrm flipH="1">
            <a:off x="8650288" y="4365625"/>
            <a:ext cx="1587500" cy="0"/>
          </a:xfrm>
          <a:prstGeom prst="line">
            <a:avLst/>
          </a:prstGeom>
          <a:ln w="19050" cap="flat" cmpd="sng">
            <a:solidFill>
              <a:srgbClr val="080808"/>
            </a:solidFill>
            <a:prstDash val="sysDot"/>
            <a:round/>
            <a:headEnd type="none" w="med" len="med"/>
            <a:tailEnd type="none" w="med" len="med"/>
          </a:ln>
        </p:spPr>
      </p:sp>
      <p:sp>
        <p:nvSpPr>
          <p:cNvPr id="195613" name="Text Box 39"/>
          <p:cNvSpPr txBox="1"/>
          <p:nvPr/>
        </p:nvSpPr>
        <p:spPr>
          <a:xfrm>
            <a:off x="5527676" y="3068638"/>
            <a:ext cx="1000125" cy="830262"/>
          </a:xfrm>
          <a:prstGeom prst="rect">
            <a:avLst/>
          </a:prstGeom>
          <a:noFill/>
          <a:ln w="9525">
            <a:noFill/>
          </a:ln>
        </p:spPr>
        <p:txBody>
          <a:bodyPr anchor="t">
            <a:spAutoFit/>
          </a:bodyPr>
          <a:lstStyle/>
          <a:p>
            <a:pPr algn="ctr"/>
            <a:r>
              <a:rPr lang="zh-CN" altLang="en-US" sz="2400" b="1" dirty="0">
                <a:solidFill>
                  <a:srgbClr val="0000FF"/>
                </a:solidFill>
                <a:latin typeface="黑体" panose="02010609060101010101" pitchFamily="49" charset="-122"/>
                <a:ea typeface="黑体" panose="02010609060101010101" pitchFamily="49" charset="-122"/>
              </a:rPr>
              <a:t>分类讲解</a:t>
            </a:r>
          </a:p>
        </p:txBody>
      </p:sp>
      <p:sp>
        <p:nvSpPr>
          <p:cNvPr id="195614" name="Text Box 39"/>
          <p:cNvSpPr txBox="1"/>
          <p:nvPr/>
        </p:nvSpPr>
        <p:spPr>
          <a:xfrm>
            <a:off x="3792539" y="3141664"/>
            <a:ext cx="1000125" cy="830997"/>
          </a:xfrm>
          <a:prstGeom prst="rect">
            <a:avLst/>
          </a:prstGeom>
          <a:noFill/>
          <a:ln w="9525">
            <a:noFill/>
          </a:ln>
        </p:spPr>
        <p:txBody>
          <a:bodyPr anchor="t">
            <a:spAutoFit/>
          </a:bodyPr>
          <a:lstStyle/>
          <a:p>
            <a:pPr algn="ctr"/>
            <a:r>
              <a:rPr lang="zh-CN" altLang="en-US" sz="2400" b="1" dirty="0">
                <a:solidFill>
                  <a:srgbClr val="FFFF99"/>
                </a:solidFill>
                <a:latin typeface="黑体" panose="02010609060101010101" pitchFamily="49" charset="-122"/>
                <a:ea typeface="黑体" panose="02010609060101010101" pitchFamily="49" charset="-122"/>
              </a:rPr>
              <a:t>问题汇总</a:t>
            </a:r>
          </a:p>
        </p:txBody>
      </p:sp>
      <p:sp>
        <p:nvSpPr>
          <p:cNvPr id="195615" name="Text Box 39"/>
          <p:cNvSpPr txBox="1"/>
          <p:nvPr/>
        </p:nvSpPr>
        <p:spPr>
          <a:xfrm>
            <a:off x="7140576" y="3068639"/>
            <a:ext cx="1000125" cy="830997"/>
          </a:xfrm>
          <a:prstGeom prst="rect">
            <a:avLst/>
          </a:prstGeom>
          <a:noFill/>
          <a:ln w="9525">
            <a:noFill/>
          </a:ln>
        </p:spPr>
        <p:txBody>
          <a:bodyPr anchor="t">
            <a:spAutoFit/>
          </a:bodyPr>
          <a:lstStyle/>
          <a:p>
            <a:pPr algn="ctr"/>
            <a:r>
              <a:rPr lang="zh-CN" altLang="en-US" sz="2400" b="1" dirty="0">
                <a:solidFill>
                  <a:srgbClr val="FF00FF"/>
                </a:solidFill>
                <a:latin typeface="黑体" panose="02010609060101010101" pitchFamily="49" charset="-122"/>
                <a:ea typeface="黑体" panose="02010609060101010101" pitchFamily="49" charset="-122"/>
              </a:rPr>
              <a:t>举三反一</a:t>
            </a:r>
          </a:p>
        </p:txBody>
      </p:sp>
      <p:sp>
        <p:nvSpPr>
          <p:cNvPr id="195616" name="Text Box 39"/>
          <p:cNvSpPr txBox="1"/>
          <p:nvPr/>
        </p:nvSpPr>
        <p:spPr>
          <a:xfrm>
            <a:off x="8869364" y="3068639"/>
            <a:ext cx="1000125" cy="830997"/>
          </a:xfrm>
          <a:prstGeom prst="rect">
            <a:avLst/>
          </a:prstGeom>
          <a:noFill/>
          <a:ln w="9525">
            <a:noFill/>
          </a:ln>
        </p:spPr>
        <p:txBody>
          <a:bodyPr anchor="t">
            <a:spAutoFit/>
          </a:bodyPr>
          <a:lstStyle/>
          <a:p>
            <a:pPr algn="ctr"/>
            <a:r>
              <a:rPr lang="zh-CN" altLang="en-US" sz="2400" b="1" dirty="0">
                <a:solidFill>
                  <a:srgbClr val="0000FF"/>
                </a:solidFill>
                <a:latin typeface="黑体" panose="02010609060101010101" pitchFamily="49" charset="-122"/>
                <a:ea typeface="黑体" panose="02010609060101010101" pitchFamily="49" charset="-122"/>
              </a:rPr>
              <a:t>举一反三</a:t>
            </a:r>
          </a:p>
        </p:txBody>
      </p:sp>
      <p:sp>
        <p:nvSpPr>
          <p:cNvPr id="196641" name="TextBox 35"/>
          <p:cNvSpPr txBox="1"/>
          <p:nvPr/>
        </p:nvSpPr>
        <p:spPr>
          <a:xfrm>
            <a:off x="4800600" y="4581526"/>
            <a:ext cx="2357438" cy="830997"/>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强化基础知识</a:t>
            </a:r>
          </a:p>
          <a:p>
            <a:pPr algn="ctr"/>
            <a:r>
              <a:rPr lang="zh-CN" altLang="en-US" sz="2400" b="1" dirty="0">
                <a:solidFill>
                  <a:srgbClr val="080808"/>
                </a:solidFill>
                <a:latin typeface="黑体" panose="02010609060101010101" pitchFamily="49" charset="-122"/>
                <a:ea typeface="黑体" panose="02010609060101010101" pitchFamily="49" charset="-122"/>
              </a:rPr>
              <a:t>再现思维过程</a:t>
            </a:r>
          </a:p>
        </p:txBody>
      </p:sp>
      <p:sp>
        <p:nvSpPr>
          <p:cNvPr id="196642" name="TextBox 35"/>
          <p:cNvSpPr txBox="1"/>
          <p:nvPr/>
        </p:nvSpPr>
        <p:spPr>
          <a:xfrm>
            <a:off x="3143250" y="1700214"/>
            <a:ext cx="2357438" cy="830997"/>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帮助找准错因</a:t>
            </a:r>
          </a:p>
          <a:p>
            <a:pPr algn="ctr"/>
            <a:r>
              <a:rPr lang="zh-CN" altLang="en-US" sz="2400" b="1" dirty="0">
                <a:solidFill>
                  <a:srgbClr val="080808"/>
                </a:solidFill>
                <a:latin typeface="黑体" panose="02010609060101010101" pitchFamily="49" charset="-122"/>
                <a:ea typeface="黑体" panose="02010609060101010101" pitchFamily="49" charset="-122"/>
              </a:rPr>
              <a:t>以便对症下药</a:t>
            </a:r>
          </a:p>
        </p:txBody>
      </p:sp>
      <p:sp>
        <p:nvSpPr>
          <p:cNvPr id="196643" name="TextBox 35"/>
          <p:cNvSpPr txBox="1"/>
          <p:nvPr/>
        </p:nvSpPr>
        <p:spPr>
          <a:xfrm>
            <a:off x="6367464" y="1598614"/>
            <a:ext cx="2357437" cy="830997"/>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习题归纳总结</a:t>
            </a:r>
          </a:p>
          <a:p>
            <a:pPr algn="ctr"/>
            <a:r>
              <a:rPr lang="zh-CN" altLang="en-US" sz="2400" b="1" dirty="0">
                <a:solidFill>
                  <a:srgbClr val="080808"/>
                </a:solidFill>
                <a:latin typeface="黑体" panose="02010609060101010101" pitchFamily="49" charset="-122"/>
                <a:ea typeface="黑体" panose="02010609060101010101" pitchFamily="49" charset="-122"/>
              </a:rPr>
              <a:t>摸清基本方法 </a:t>
            </a:r>
          </a:p>
        </p:txBody>
      </p:sp>
      <p:sp>
        <p:nvSpPr>
          <p:cNvPr id="196644" name="TextBox 35"/>
          <p:cNvSpPr txBox="1"/>
          <p:nvPr/>
        </p:nvSpPr>
        <p:spPr>
          <a:xfrm>
            <a:off x="8240714" y="4508501"/>
            <a:ext cx="2357437" cy="830997"/>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设计题型转换</a:t>
            </a:r>
          </a:p>
          <a:p>
            <a:pPr algn="ctr"/>
            <a:r>
              <a:rPr lang="zh-CN" altLang="en-US" sz="2400" b="1" dirty="0">
                <a:solidFill>
                  <a:srgbClr val="080808"/>
                </a:solidFill>
                <a:latin typeface="黑体" panose="02010609060101010101" pitchFamily="49" charset="-122"/>
                <a:ea typeface="黑体" panose="02010609060101010101" pitchFamily="49" charset="-122"/>
              </a:rPr>
              <a:t>培养学科素养</a:t>
            </a:r>
          </a:p>
        </p:txBody>
      </p:sp>
      <p:sp>
        <p:nvSpPr>
          <p:cNvPr id="195621" name="Rectangle 39"/>
          <p:cNvSpPr/>
          <p:nvPr/>
        </p:nvSpPr>
        <p:spPr>
          <a:xfrm>
            <a:off x="1724025" y="953453"/>
            <a:ext cx="3657600" cy="645160"/>
          </a:xfrm>
          <a:prstGeom prst="rect">
            <a:avLst/>
          </a:prstGeom>
          <a:noFill/>
          <a:ln w="9525">
            <a:noFill/>
          </a:ln>
        </p:spPr>
        <p:txBody>
          <a:bodyPr anchor="t">
            <a:spAutoFit/>
          </a:bodyPr>
          <a:lstStyle/>
          <a:p>
            <a:pPr eaLnBrk="0" hangingPunct="0"/>
            <a:r>
              <a:rPr lang="en-US" sz="3600" b="1" dirty="0">
                <a:solidFill>
                  <a:srgbClr val="D60093"/>
                </a:solidFill>
                <a:latin typeface="Arial" panose="020B0604020202020204" pitchFamily="34" charset="0"/>
                <a:ea typeface="黑体" panose="02010609060101010101" pitchFamily="49" charset="-122"/>
              </a:rPr>
              <a:t>3.</a:t>
            </a:r>
            <a:r>
              <a:rPr lang="zh-CN" altLang="en-US" sz="3600" b="1" dirty="0">
                <a:solidFill>
                  <a:srgbClr val="D60093"/>
                </a:solidFill>
                <a:latin typeface="Arial" panose="020B0604020202020204" pitchFamily="34" charset="0"/>
                <a:ea typeface="黑体" panose="02010609060101010101" pitchFamily="49" charset="-122"/>
              </a:rPr>
              <a:t>讲评环节</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4034682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30"/>
                                        </p:tgtEl>
                                        <p:attrNameLst>
                                          <p:attrName>style.visibility</p:attrName>
                                        </p:attrNameLst>
                                      </p:cBhvr>
                                      <p:to>
                                        <p:strVal val="visible"/>
                                      </p:to>
                                    </p:set>
                                    <p:anim calcmode="lin" valueType="num">
                                      <p:cBhvr additive="base">
                                        <p:cTn id="7" dur="500" fill="hold"/>
                                        <p:tgtEl>
                                          <p:spTgt spid="196630"/>
                                        </p:tgtEl>
                                        <p:attrNameLst>
                                          <p:attrName>ppt_x</p:attrName>
                                        </p:attrNameLst>
                                      </p:cBhvr>
                                      <p:tavLst>
                                        <p:tav tm="0">
                                          <p:val>
                                            <p:strVal val="#ppt_x"/>
                                          </p:val>
                                        </p:tav>
                                        <p:tav tm="100000">
                                          <p:val>
                                            <p:strVal val="#ppt_x"/>
                                          </p:val>
                                        </p:tav>
                                      </p:tavLst>
                                    </p:anim>
                                    <p:anim calcmode="lin" valueType="num">
                                      <p:cBhvr additive="base">
                                        <p:cTn id="8" dur="500" fill="hold"/>
                                        <p:tgtEl>
                                          <p:spTgt spid="1966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6642"/>
                                        </p:tgtEl>
                                        <p:attrNameLst>
                                          <p:attrName>style.visibility</p:attrName>
                                        </p:attrNameLst>
                                      </p:cBhvr>
                                      <p:to>
                                        <p:strVal val="visible"/>
                                      </p:to>
                                    </p:set>
                                    <p:anim calcmode="lin" valueType="num">
                                      <p:cBhvr additive="base">
                                        <p:cTn id="13" dur="500" fill="hold"/>
                                        <p:tgtEl>
                                          <p:spTgt spid="196642"/>
                                        </p:tgtEl>
                                        <p:attrNameLst>
                                          <p:attrName>ppt_x</p:attrName>
                                        </p:attrNameLst>
                                      </p:cBhvr>
                                      <p:tavLst>
                                        <p:tav tm="0">
                                          <p:val>
                                            <p:strVal val="#ppt_x"/>
                                          </p:val>
                                        </p:tav>
                                        <p:tav tm="100000">
                                          <p:val>
                                            <p:strVal val="#ppt_x"/>
                                          </p:val>
                                        </p:tav>
                                      </p:tavLst>
                                    </p:anim>
                                    <p:anim calcmode="lin" valueType="num">
                                      <p:cBhvr additive="base">
                                        <p:cTn id="14" dur="500" fill="hold"/>
                                        <p:tgtEl>
                                          <p:spTgt spid="1966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6641"/>
                                        </p:tgtEl>
                                        <p:attrNameLst>
                                          <p:attrName>style.visibility</p:attrName>
                                        </p:attrNameLst>
                                      </p:cBhvr>
                                      <p:to>
                                        <p:strVal val="visible"/>
                                      </p:to>
                                    </p:set>
                                    <p:anim calcmode="lin" valueType="num">
                                      <p:cBhvr additive="base">
                                        <p:cTn id="19" dur="500" fill="hold"/>
                                        <p:tgtEl>
                                          <p:spTgt spid="196641"/>
                                        </p:tgtEl>
                                        <p:attrNameLst>
                                          <p:attrName>ppt_x</p:attrName>
                                        </p:attrNameLst>
                                      </p:cBhvr>
                                      <p:tavLst>
                                        <p:tav tm="0">
                                          <p:val>
                                            <p:strVal val="#ppt_x"/>
                                          </p:val>
                                        </p:tav>
                                        <p:tav tm="100000">
                                          <p:val>
                                            <p:strVal val="#ppt_x"/>
                                          </p:val>
                                        </p:tav>
                                      </p:tavLst>
                                    </p:anim>
                                    <p:anim calcmode="lin" valueType="num">
                                      <p:cBhvr additive="base">
                                        <p:cTn id="20" dur="500" fill="hold"/>
                                        <p:tgtEl>
                                          <p:spTgt spid="1966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643"/>
                                        </p:tgtEl>
                                        <p:attrNameLst>
                                          <p:attrName>style.visibility</p:attrName>
                                        </p:attrNameLst>
                                      </p:cBhvr>
                                      <p:to>
                                        <p:strVal val="visible"/>
                                      </p:to>
                                    </p:set>
                                    <p:anim calcmode="lin" valueType="num">
                                      <p:cBhvr additive="base">
                                        <p:cTn id="25" dur="500" fill="hold"/>
                                        <p:tgtEl>
                                          <p:spTgt spid="196643"/>
                                        </p:tgtEl>
                                        <p:attrNameLst>
                                          <p:attrName>ppt_x</p:attrName>
                                        </p:attrNameLst>
                                      </p:cBhvr>
                                      <p:tavLst>
                                        <p:tav tm="0">
                                          <p:val>
                                            <p:strVal val="#ppt_x"/>
                                          </p:val>
                                        </p:tav>
                                        <p:tav tm="100000">
                                          <p:val>
                                            <p:strVal val="#ppt_x"/>
                                          </p:val>
                                        </p:tav>
                                      </p:tavLst>
                                    </p:anim>
                                    <p:anim calcmode="lin" valueType="num">
                                      <p:cBhvr additive="base">
                                        <p:cTn id="26" dur="500" fill="hold"/>
                                        <p:tgtEl>
                                          <p:spTgt spid="1966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6644"/>
                                        </p:tgtEl>
                                        <p:attrNameLst>
                                          <p:attrName>style.visibility</p:attrName>
                                        </p:attrNameLst>
                                      </p:cBhvr>
                                      <p:to>
                                        <p:strVal val="visible"/>
                                      </p:to>
                                    </p:set>
                                    <p:anim calcmode="lin" valueType="num">
                                      <p:cBhvr additive="base">
                                        <p:cTn id="31" dur="500" fill="hold"/>
                                        <p:tgtEl>
                                          <p:spTgt spid="196644"/>
                                        </p:tgtEl>
                                        <p:attrNameLst>
                                          <p:attrName>ppt_x</p:attrName>
                                        </p:attrNameLst>
                                      </p:cBhvr>
                                      <p:tavLst>
                                        <p:tav tm="0">
                                          <p:val>
                                            <p:strVal val="#ppt_x"/>
                                          </p:val>
                                        </p:tav>
                                        <p:tav tm="100000">
                                          <p:val>
                                            <p:strVal val="#ppt_x"/>
                                          </p:val>
                                        </p:tav>
                                      </p:tavLst>
                                    </p:anim>
                                    <p:anim calcmode="lin" valueType="num">
                                      <p:cBhvr additive="base">
                                        <p:cTn id="32" dur="500" fill="hold"/>
                                        <p:tgtEl>
                                          <p:spTgt spid="196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0" grpId="0"/>
      <p:bldP spid="196641" grpId="0"/>
      <p:bldP spid="196642" grpId="0"/>
      <p:bldP spid="196643" grpId="0"/>
      <p:bldP spid="19664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1910628" y="1124745"/>
            <a:ext cx="8229600" cy="4525963"/>
          </a:xfrm>
        </p:spPr>
        <p:txBody>
          <a:bodyPr/>
          <a:lstStyle/>
          <a:p>
            <a:pPr marL="0" indent="0">
              <a:buNone/>
            </a:pPr>
            <a:r>
              <a:rPr lang="en-US" sz="4000" b="1" dirty="0">
                <a:solidFill>
                  <a:srgbClr val="CC0099"/>
                </a:solidFill>
                <a:latin typeface="黑体" panose="02010609060101010101" pitchFamily="49" charset="-122"/>
                <a:ea typeface="黑体" panose="02010609060101010101" pitchFamily="49" charset="-122"/>
              </a:rPr>
              <a:t>4.</a:t>
            </a:r>
            <a:r>
              <a:rPr lang="zh-CN" altLang="en-US" sz="4000" b="1" dirty="0">
                <a:solidFill>
                  <a:srgbClr val="CC0099"/>
                </a:solidFill>
                <a:latin typeface="黑体" panose="02010609060101010101" pitchFamily="49" charset="-122"/>
                <a:ea typeface="黑体" panose="02010609060101010101" pitchFamily="49" charset="-122"/>
              </a:rPr>
              <a:t>讲评重点</a:t>
            </a:r>
            <a:endParaRPr lang="en-US" altLang="zh-CN" sz="4000" b="1" dirty="0">
              <a:solidFill>
                <a:srgbClr val="CC0099"/>
              </a:solidFill>
              <a:latin typeface="黑体" panose="02010609060101010101" pitchFamily="49" charset="-122"/>
              <a:ea typeface="黑体" panose="02010609060101010101" pitchFamily="49" charset="-122"/>
            </a:endParaRPr>
          </a:p>
          <a:p>
            <a:r>
              <a:rPr lang="zh-CN" altLang="en-US" b="1" dirty="0" smtClean="0">
                <a:solidFill>
                  <a:srgbClr val="112EC1"/>
                </a:solidFill>
              </a:rPr>
              <a:t>重视解题思维过程的剖析</a:t>
            </a:r>
            <a:endParaRPr lang="en-US" altLang="zh-CN" b="1" dirty="0" smtClean="0">
              <a:solidFill>
                <a:srgbClr val="112EC1"/>
              </a:solidFill>
            </a:endParaRPr>
          </a:p>
          <a:p>
            <a:pPr marL="0" indent="0">
              <a:buNone/>
            </a:pPr>
            <a:endParaRPr lang="en-US" altLang="zh-CN" b="1" dirty="0" smtClean="0"/>
          </a:p>
          <a:p>
            <a:r>
              <a:rPr lang="zh-CN" altLang="en-US" b="1" dirty="0" smtClean="0"/>
              <a:t>大量做题，重量不重质，积累反思浅显，总结提升不足</a:t>
            </a:r>
            <a:endParaRPr lang="en-US" altLang="zh-CN" b="1" dirty="0" smtClean="0"/>
          </a:p>
          <a:p>
            <a:endParaRPr lang="en-US" altLang="zh-CN" b="1" dirty="0"/>
          </a:p>
          <a:p>
            <a:r>
              <a:rPr lang="zh-CN" altLang="en-US" b="1" dirty="0" smtClean="0"/>
              <a:t>提升审题能力，获取有效信息能力，知识迁移能力！</a:t>
            </a:r>
            <a:endParaRPr lang="en-US" altLang="zh-CN" b="1" dirty="0" smtClean="0"/>
          </a:p>
        </p:txBody>
      </p:sp>
      <p:sp>
        <p:nvSpPr>
          <p:cNvPr id="3" name="下箭头 2"/>
          <p:cNvSpPr/>
          <p:nvPr/>
        </p:nvSpPr>
        <p:spPr>
          <a:xfrm>
            <a:off x="5264786" y="3212465"/>
            <a:ext cx="360045" cy="10515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40584618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4815" y="3793104"/>
            <a:ext cx="8042371" cy="2553335"/>
          </a:xfrm>
          <a:prstGeom prst="rect">
            <a:avLst/>
          </a:prstGeom>
          <a:solidFill>
            <a:schemeClr val="bg1"/>
          </a:solidFill>
        </p:spPr>
        <p:txBody>
          <a:bodyPr wrap="square" rtlCol="0">
            <a:spAutoFit/>
          </a:bodyPr>
          <a:lstStyle/>
          <a:p>
            <a:r>
              <a:rPr lang="zh-CN" altLang="en-US" sz="2000" b="1" dirty="0">
                <a:latin typeface="楷体" panose="02010609060101010101" pitchFamily="49" charset="-122"/>
                <a:ea typeface="楷体" panose="02010609060101010101" pitchFamily="49" charset="-122"/>
                <a:cs typeface="楷体" panose="02010609060101010101" pitchFamily="49" charset="-122"/>
              </a:rPr>
              <a:t>解题思路：</a:t>
            </a:r>
            <a:endParaRPr lang="en-US" altLang="zh-CN" sz="2000" b="1" dirty="0">
              <a:latin typeface="楷体" panose="02010609060101010101" pitchFamily="49" charset="-122"/>
              <a:ea typeface="楷体" panose="02010609060101010101" pitchFamily="49" charset="-122"/>
              <a:cs typeface="楷体" panose="02010609060101010101" pitchFamily="49" charset="-122"/>
            </a:endParaRPr>
          </a:p>
          <a:p>
            <a:r>
              <a:rPr lang="en-US" altLang="zh-CN" sz="2000" b="1" dirty="0">
                <a:latin typeface="楷体" panose="02010609060101010101" pitchFamily="49" charset="-122"/>
                <a:ea typeface="楷体" panose="02010609060101010101" pitchFamily="49" charset="-122"/>
                <a:cs typeface="楷体" panose="02010609060101010101" pitchFamily="49" charset="-122"/>
              </a:rPr>
              <a:t>1.</a:t>
            </a:r>
            <a:r>
              <a:rPr lang="zh-CN" altLang="en-US" sz="2000" b="1" dirty="0">
                <a:latin typeface="楷体" panose="02010609060101010101" pitchFamily="49" charset="-122"/>
                <a:ea typeface="楷体" panose="02010609060101010101" pitchFamily="49" charset="-122"/>
                <a:cs typeface="楷体" panose="02010609060101010101" pitchFamily="49" charset="-122"/>
              </a:rPr>
              <a:t>确定考点：汉初黄老之学</a:t>
            </a:r>
            <a:endParaRPr lang="en-US" altLang="zh-CN" sz="2000" b="1" dirty="0">
              <a:latin typeface="楷体" panose="02010609060101010101" pitchFamily="49" charset="-122"/>
              <a:ea typeface="楷体" panose="02010609060101010101" pitchFamily="49" charset="-122"/>
              <a:cs typeface="楷体" panose="02010609060101010101" pitchFamily="49" charset="-122"/>
            </a:endParaRPr>
          </a:p>
          <a:p>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考察内容：文本材料，提取信息。</a:t>
            </a:r>
            <a:r>
              <a:rPr lang="zh-CN" altLang="en-US" sz="2000" b="1" dirty="0">
                <a:solidFill>
                  <a:srgbClr val="2F2BEF"/>
                </a:solidFill>
                <a:latin typeface="楷体" panose="02010609060101010101" pitchFamily="49" charset="-122"/>
                <a:ea typeface="楷体" panose="02010609060101010101" pitchFamily="49" charset="-122"/>
                <a:cs typeface="楷体" panose="02010609060101010101" pitchFamily="49" charset="-122"/>
              </a:rPr>
              <a:t>黄老之学存在时间（战国存在无疑</a:t>
            </a:r>
            <a:r>
              <a:rPr lang="en-US" altLang="zh-CN" sz="2000" b="1" dirty="0">
                <a:solidFill>
                  <a:srgbClr val="2F2BEF"/>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dirty="0">
                <a:solidFill>
                  <a:srgbClr val="2F2BEF"/>
                </a:solidFill>
                <a:latin typeface="楷体" panose="02010609060101010101" pitchFamily="49" charset="-122"/>
                <a:ea typeface="楷体" panose="02010609060101010101" pitchFamily="49" charset="-122"/>
                <a:cs typeface="楷体" panose="02010609060101010101" pitchFamily="49" charset="-122"/>
              </a:rPr>
              <a:t>先秦存在被肯定）</a:t>
            </a:r>
            <a:endParaRPr lang="en-US" altLang="zh-CN" sz="2000" b="1" dirty="0">
              <a:solidFill>
                <a:srgbClr val="2F2BEF"/>
              </a:solidFill>
              <a:latin typeface="楷体" panose="02010609060101010101" pitchFamily="49" charset="-122"/>
              <a:ea typeface="楷体" panose="02010609060101010101" pitchFamily="49" charset="-122"/>
              <a:cs typeface="楷体" panose="02010609060101010101" pitchFamily="49" charset="-122"/>
            </a:endParaRPr>
          </a:p>
          <a:p>
            <a:r>
              <a:rPr lang="en-US" altLang="zh-CN" sz="2000" b="1" dirty="0">
                <a:latin typeface="楷体" panose="02010609060101010101" pitchFamily="49" charset="-122"/>
                <a:ea typeface="楷体" panose="02010609060101010101" pitchFamily="49" charset="-122"/>
                <a:cs typeface="楷体" panose="02010609060101010101" pitchFamily="49" charset="-122"/>
              </a:rPr>
              <a:t>3.</a:t>
            </a:r>
            <a:r>
              <a:rPr lang="zh-CN" altLang="en-US" sz="2000" b="1" dirty="0">
                <a:latin typeface="楷体" panose="02010609060101010101" pitchFamily="49" charset="-122"/>
                <a:ea typeface="楷体" panose="02010609060101010101" pitchFamily="49" charset="-122"/>
                <a:cs typeface="楷体" panose="02010609060101010101" pitchFamily="49" charset="-122"/>
              </a:rPr>
              <a:t>锁定所学：汉初思想、先秦文化</a:t>
            </a:r>
            <a:endParaRPr lang="en-US" altLang="zh-CN" sz="2000" b="1" dirty="0">
              <a:latin typeface="楷体" panose="02010609060101010101" pitchFamily="49" charset="-122"/>
              <a:ea typeface="楷体" panose="02010609060101010101" pitchFamily="49" charset="-122"/>
              <a:cs typeface="楷体" panose="02010609060101010101" pitchFamily="49" charset="-122"/>
            </a:endParaRPr>
          </a:p>
          <a:p>
            <a:r>
              <a:rPr lang="zh-CN" altLang="en-US" sz="2000" b="1" dirty="0">
                <a:latin typeface="楷体" panose="02010609060101010101" pitchFamily="49" charset="-122"/>
                <a:ea typeface="楷体" panose="02010609060101010101" pitchFamily="49" charset="-122"/>
                <a:cs typeface="楷体" panose="02010609060101010101" pitchFamily="49" charset="-122"/>
              </a:rPr>
              <a:t>汉初阶段特征</a:t>
            </a:r>
            <a:r>
              <a:rPr lang="en-US" altLang="zh-CN" sz="2000" b="1" dirty="0">
                <a:latin typeface="楷体" panose="02010609060101010101" pitchFamily="49" charset="-122"/>
                <a:ea typeface="楷体" panose="02010609060101010101" pitchFamily="49" charset="-122"/>
                <a:cs typeface="楷体" panose="02010609060101010101" pitchFamily="49" charset="-122"/>
              </a:rPr>
              <a:t>---</a:t>
            </a:r>
            <a:r>
              <a:rPr lang="zh-CN" altLang="en-US" sz="2000" b="1" dirty="0">
                <a:latin typeface="楷体" panose="02010609060101010101" pitchFamily="49" charset="-122"/>
                <a:ea typeface="楷体" panose="02010609060101010101" pitchFamily="49" charset="-122"/>
                <a:cs typeface="楷体" panose="02010609060101010101" pitchFamily="49" charset="-122"/>
              </a:rPr>
              <a:t>秦末战乱，汉初经济凋敝，实行黄老学说政治统治常识</a:t>
            </a:r>
            <a:r>
              <a:rPr lang="en-US" altLang="zh-CN" sz="2000" b="1" dirty="0">
                <a:latin typeface="楷体" panose="02010609060101010101" pitchFamily="49" charset="-122"/>
                <a:ea typeface="楷体" panose="02010609060101010101" pitchFamily="49" charset="-122"/>
                <a:cs typeface="楷体" panose="02010609060101010101" pitchFamily="49" charset="-122"/>
              </a:rPr>
              <a:t>—</a:t>
            </a:r>
            <a:r>
              <a:rPr lang="zh-CN" altLang="en-US" sz="2000" b="1" dirty="0">
                <a:latin typeface="楷体" panose="02010609060101010101" pitchFamily="49" charset="-122"/>
                <a:ea typeface="楷体" panose="02010609060101010101" pitchFamily="49" charset="-122"/>
                <a:cs typeface="楷体" panose="02010609060101010101" pitchFamily="49" charset="-122"/>
              </a:rPr>
              <a:t>汉初黄老之学主要是基于巩固统治的需要</a:t>
            </a:r>
            <a:endParaRPr lang="en-US" altLang="zh-CN" sz="2000" b="1" dirty="0">
              <a:latin typeface="楷体" panose="02010609060101010101" pitchFamily="49" charset="-122"/>
              <a:ea typeface="楷体" panose="02010609060101010101" pitchFamily="49" charset="-122"/>
              <a:cs typeface="楷体" panose="02010609060101010101" pitchFamily="49" charset="-122"/>
            </a:endParaRPr>
          </a:p>
          <a:p>
            <a:r>
              <a:rPr lang="en-US" altLang="zh-CN" sz="2000" b="1" dirty="0">
                <a:latin typeface="楷体" panose="02010609060101010101" pitchFamily="49" charset="-122"/>
                <a:ea typeface="楷体" panose="02010609060101010101" pitchFamily="49" charset="-122"/>
                <a:cs typeface="楷体" panose="02010609060101010101" pitchFamily="49" charset="-122"/>
              </a:rPr>
              <a:t>4.</a:t>
            </a:r>
            <a:r>
              <a:rPr lang="zh-CN" altLang="en-US" sz="2000" b="1" dirty="0">
                <a:latin typeface="楷体" panose="02010609060101010101" pitchFamily="49" charset="-122"/>
                <a:ea typeface="楷体" panose="02010609060101010101" pitchFamily="49" charset="-122"/>
                <a:cs typeface="楷体" panose="02010609060101010101" pitchFamily="49" charset="-122"/>
              </a:rPr>
              <a:t>确定答案：</a:t>
            </a:r>
            <a:r>
              <a:rPr lang="en-US" altLang="zh-CN" sz="2000" b="1" dirty="0">
                <a:latin typeface="楷体" panose="02010609060101010101" pitchFamily="49" charset="-122"/>
                <a:ea typeface="楷体" panose="02010609060101010101" pitchFamily="49" charset="-122"/>
                <a:cs typeface="楷体" panose="02010609060101010101" pitchFamily="49" charset="-122"/>
              </a:rPr>
              <a:t>D</a:t>
            </a:r>
          </a:p>
        </p:txBody>
      </p:sp>
      <p:sp>
        <p:nvSpPr>
          <p:cNvPr id="6" name="矩形 5"/>
          <p:cNvSpPr/>
          <p:nvPr/>
        </p:nvSpPr>
        <p:spPr>
          <a:xfrm>
            <a:off x="2324815" y="1023134"/>
            <a:ext cx="1479892" cy="461665"/>
          </a:xfrm>
          <a:prstGeom prst="rect">
            <a:avLst/>
          </a:prstGeom>
          <a:solidFill>
            <a:schemeClr val="accent6">
              <a:lumMod val="40000"/>
              <a:lumOff val="60000"/>
            </a:schemeClr>
          </a:solidFill>
        </p:spPr>
        <p:txBody>
          <a:bodyPr wrap="none">
            <a:spAutoFit/>
          </a:bodyPr>
          <a:lstStyle/>
          <a:p>
            <a:r>
              <a:rPr lang="zh-CN" altLang="en-US" b="1" dirty="0"/>
              <a:t> </a:t>
            </a:r>
            <a:r>
              <a:rPr lang="zh-CN" altLang="en-US" sz="2400" b="1" dirty="0"/>
              <a:t>讲评举例</a:t>
            </a:r>
            <a:endParaRPr lang="zh-CN" altLang="en-US" sz="2400" dirty="0"/>
          </a:p>
        </p:txBody>
      </p:sp>
      <p:sp>
        <p:nvSpPr>
          <p:cNvPr id="8" name="矩形 7"/>
          <p:cNvSpPr/>
          <p:nvPr/>
        </p:nvSpPr>
        <p:spPr>
          <a:xfrm>
            <a:off x="1991544" y="1484785"/>
            <a:ext cx="8208912" cy="2306955"/>
          </a:xfrm>
          <a:prstGeom prst="rect">
            <a:avLst/>
          </a:prstGeom>
        </p:spPr>
        <p:txBody>
          <a:bodyPr wrap="square">
            <a:spAutoFit/>
          </a:bodyPr>
          <a:lstStyle/>
          <a:p>
            <a:r>
              <a:rPr lang="en-US" altLang="zh-CN" sz="2400" b="1" dirty="0">
                <a:latin typeface="楷体" panose="02010609060101010101" pitchFamily="49" charset="-122"/>
                <a:ea typeface="楷体" panose="02010609060101010101" pitchFamily="49" charset="-122"/>
                <a:cs typeface="楷体" panose="02010609060101010101" pitchFamily="49" charset="-122"/>
              </a:rPr>
              <a:t>24. “</a:t>
            </a:r>
            <a:r>
              <a:rPr lang="zh-CN" altLang="zh-CN" sz="2400" b="1" dirty="0">
                <a:latin typeface="楷体" panose="02010609060101010101" pitchFamily="49" charset="-122"/>
                <a:ea typeface="楷体" panose="02010609060101010101" pitchFamily="49" charset="-122"/>
                <a:cs typeface="楷体" panose="02010609060101010101" pitchFamily="49" charset="-122"/>
              </a:rPr>
              <a:t>黄老</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zh-CN" sz="2400" b="1" dirty="0">
                <a:latin typeface="楷体" panose="02010609060101010101" pitchFamily="49" charset="-122"/>
                <a:ea typeface="楷体" panose="02010609060101010101" pitchFamily="49" charset="-122"/>
                <a:cs typeface="楷体" panose="02010609060101010101" pitchFamily="49" charset="-122"/>
              </a:rPr>
              <a:t>之称，始见于汉代史籍，但按照《史记》记载，</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zh-CN" sz="2400" b="1" dirty="0">
                <a:latin typeface="楷体" panose="02010609060101010101" pitchFamily="49" charset="-122"/>
                <a:ea typeface="楷体" panose="02010609060101010101" pitchFamily="49" charset="-122"/>
                <a:cs typeface="楷体" panose="02010609060101010101" pitchFamily="49" charset="-122"/>
              </a:rPr>
              <a:t>黄老之学</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zh-CN" sz="2400" b="1" dirty="0">
                <a:latin typeface="楷体" panose="02010609060101010101" pitchFamily="49" charset="-122"/>
                <a:ea typeface="楷体" panose="02010609060101010101" pitchFamily="49" charset="-122"/>
                <a:cs typeface="楷体" panose="02010609060101010101" pitchFamily="49" charset="-122"/>
              </a:rPr>
              <a:t>在</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战国时期的存在</a:t>
            </a:r>
            <a:r>
              <a:rPr lang="zh-CN" altLang="zh-CN" sz="2400" b="1" dirty="0">
                <a:latin typeface="楷体" panose="02010609060101010101" pitchFamily="49" charset="-122"/>
                <a:ea typeface="楷体" panose="02010609060101010101" pitchFamily="49" charset="-122"/>
                <a:cs typeface="楷体" panose="02010609060101010101" pitchFamily="49" charset="-122"/>
              </a:rPr>
              <a:t>应该是确定无疑的，目前国内外大多数相关学者都对</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zh-CN" sz="2400" b="1" dirty="0">
                <a:latin typeface="楷体" panose="02010609060101010101" pitchFamily="49" charset="-122"/>
                <a:ea typeface="楷体" panose="02010609060101010101" pitchFamily="49" charset="-122"/>
                <a:cs typeface="楷体" panose="02010609060101010101" pitchFamily="49" charset="-122"/>
              </a:rPr>
              <a:t>黄老之学</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zh-CN" sz="2400" b="1" dirty="0">
                <a:latin typeface="楷体" panose="02010609060101010101" pitchFamily="49" charset="-122"/>
                <a:ea typeface="楷体" panose="02010609060101010101" pitchFamily="49" charset="-122"/>
                <a:cs typeface="楷体" panose="02010609060101010101" pitchFamily="49" charset="-122"/>
              </a:rPr>
              <a:t>在</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先秦的存在</a:t>
            </a:r>
            <a:r>
              <a:rPr lang="zh-CN" altLang="zh-CN" sz="2400" b="1" dirty="0">
                <a:latin typeface="楷体" panose="02010609060101010101" pitchFamily="49" charset="-122"/>
                <a:ea typeface="楷体" panose="02010609060101010101" pitchFamily="49" charset="-122"/>
                <a:cs typeface="楷体" panose="02010609060101010101" pitchFamily="49" charset="-122"/>
              </a:rPr>
              <a:t>给予了肯定。由此可见，汉初奉行</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zh-CN" sz="2400" b="1" dirty="0">
                <a:latin typeface="楷体" panose="02010609060101010101" pitchFamily="49" charset="-122"/>
                <a:ea typeface="楷体" panose="02010609060101010101" pitchFamily="49" charset="-122"/>
                <a:cs typeface="楷体" panose="02010609060101010101" pitchFamily="49" charset="-122"/>
              </a:rPr>
              <a:t>黄老之学</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endParaRPr lang="zh-CN" altLang="zh-CN" sz="2400" b="1" dirty="0">
              <a:latin typeface="楷体" panose="02010609060101010101" pitchFamily="49" charset="-122"/>
              <a:ea typeface="楷体" panose="02010609060101010101" pitchFamily="49" charset="-122"/>
              <a:cs typeface="楷体" panose="02010609060101010101" pitchFamily="49" charset="-122"/>
            </a:endParaRPr>
          </a:p>
          <a:p>
            <a:r>
              <a:rPr lang="en-US" altLang="zh-CN" sz="2400" b="1" dirty="0">
                <a:latin typeface="楷体" panose="02010609060101010101" pitchFamily="49" charset="-122"/>
                <a:ea typeface="楷体" panose="02010609060101010101" pitchFamily="49" charset="-122"/>
                <a:cs typeface="楷体" panose="02010609060101010101" pitchFamily="49" charset="-122"/>
              </a:rPr>
              <a:t>A</a:t>
            </a:r>
            <a:r>
              <a:rPr lang="zh-CN" altLang="zh-CN" sz="2400" b="1" dirty="0">
                <a:latin typeface="楷体" panose="02010609060101010101" pitchFamily="49" charset="-122"/>
                <a:ea typeface="楷体" panose="02010609060101010101" pitchFamily="49" charset="-122"/>
                <a:cs typeface="楷体" panose="02010609060101010101" pitchFamily="49" charset="-122"/>
              </a:rPr>
              <a:t>．是历史发展的必然趋势</a:t>
            </a:r>
            <a:r>
              <a:rPr lang="en-US" altLang="zh-CN" sz="2400" b="1" dirty="0">
                <a:latin typeface="楷体" panose="02010609060101010101" pitchFamily="49" charset="-122"/>
                <a:ea typeface="楷体" panose="02010609060101010101" pitchFamily="49" charset="-122"/>
                <a:cs typeface="楷体" panose="02010609060101010101" pitchFamily="49" charset="-122"/>
              </a:rPr>
              <a:t>  B</a:t>
            </a:r>
            <a:r>
              <a:rPr lang="zh-CN" altLang="zh-CN" sz="2400" b="1" dirty="0">
                <a:latin typeface="楷体" panose="02010609060101010101" pitchFamily="49" charset="-122"/>
                <a:ea typeface="楷体" panose="02010609060101010101" pitchFamily="49" charset="-122"/>
                <a:cs typeface="楷体" panose="02010609060101010101" pitchFamily="49" charset="-122"/>
              </a:rPr>
              <a:t>．取决于先秦政治思想的流传</a:t>
            </a:r>
          </a:p>
          <a:p>
            <a:r>
              <a:rPr lang="en-US" altLang="zh-CN" sz="2400" b="1" dirty="0">
                <a:latin typeface="楷体" panose="02010609060101010101" pitchFamily="49" charset="-122"/>
                <a:ea typeface="楷体" panose="02010609060101010101" pitchFamily="49" charset="-122"/>
                <a:cs typeface="楷体" panose="02010609060101010101" pitchFamily="49" charset="-122"/>
              </a:rPr>
              <a:t>C</a:t>
            </a:r>
            <a:r>
              <a:rPr lang="zh-CN" altLang="zh-CN" sz="2400" b="1" dirty="0">
                <a:latin typeface="楷体" panose="02010609060101010101" pitchFamily="49" charset="-122"/>
                <a:ea typeface="楷体" panose="02010609060101010101" pitchFamily="49" charset="-122"/>
                <a:cs typeface="楷体" panose="02010609060101010101" pitchFamily="49" charset="-122"/>
              </a:rPr>
              <a:t>．受司马迁的影响比较大</a:t>
            </a:r>
            <a:r>
              <a:rPr lang="en-US" altLang="zh-CN" sz="2400" b="1" dirty="0">
                <a:latin typeface="楷体" panose="02010609060101010101" pitchFamily="49" charset="-122"/>
                <a:ea typeface="楷体" panose="02010609060101010101" pitchFamily="49" charset="-122"/>
                <a:cs typeface="楷体" panose="02010609060101010101" pitchFamily="49" charset="-122"/>
              </a:rPr>
              <a:t>  </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D</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．根植于先秦的历史文化传统</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23547467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5101" y="1243163"/>
            <a:ext cx="3960440" cy="461665"/>
          </a:xfrm>
          <a:prstGeom prst="rect">
            <a:avLst/>
          </a:prstGeom>
          <a:solidFill>
            <a:schemeClr val="accent6">
              <a:lumMod val="40000"/>
              <a:lumOff val="60000"/>
            </a:schemeClr>
          </a:solidFill>
        </p:spPr>
        <p:txBody>
          <a:bodyPr wrap="square" rtlCol="0">
            <a:spAutoFit/>
          </a:bodyPr>
          <a:lstStyle/>
          <a:p>
            <a:r>
              <a:rPr lang="zh-CN" altLang="en-US" sz="2400" b="1" dirty="0"/>
              <a:t>迁移对比，深化理解</a:t>
            </a:r>
          </a:p>
        </p:txBody>
      </p:sp>
      <p:sp>
        <p:nvSpPr>
          <p:cNvPr id="7" name="矩形 6"/>
          <p:cNvSpPr/>
          <p:nvPr/>
        </p:nvSpPr>
        <p:spPr>
          <a:xfrm>
            <a:off x="1919785" y="1971324"/>
            <a:ext cx="8208912" cy="2676525"/>
          </a:xfrm>
          <a:prstGeom prst="rect">
            <a:avLst/>
          </a:prstGeom>
        </p:spPr>
        <p:txBody>
          <a:bodyPr wrap="square">
            <a:spAutoFit/>
          </a:bodyPr>
          <a:lstStyle/>
          <a:p>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2016</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年</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新课标</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1</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卷·</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24</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b="1" dirty="0">
                <a:latin typeface="楷体" panose="02010609060101010101" pitchFamily="49" charset="-122"/>
                <a:ea typeface="楷体" panose="02010609060101010101" pitchFamily="49" charset="-122"/>
                <a:cs typeface="楷体" panose="02010609060101010101" pitchFamily="49" charset="-122"/>
              </a:rPr>
              <a:t>孔子是儒家学派创始人，汉代崇尚儒学，尊《尚书》等五部书为经典，记录孔子言论的《论语》却不在“五经”之中。对此合理的解释是</a:t>
            </a:r>
          </a:p>
          <a:p>
            <a:r>
              <a:rPr lang="en-US" altLang="zh-CN" sz="2400" b="1" dirty="0">
                <a:latin typeface="楷体" panose="02010609060101010101" pitchFamily="49" charset="-122"/>
                <a:ea typeface="楷体" panose="02010609060101010101" pitchFamily="49" charset="-122"/>
                <a:cs typeface="楷体" panose="02010609060101010101" pitchFamily="49" charset="-122"/>
              </a:rPr>
              <a:t>A</a:t>
            </a:r>
            <a:r>
              <a:rPr lang="zh-CN" altLang="zh-CN" sz="2400" b="1" dirty="0">
                <a:latin typeface="楷体" panose="02010609060101010101" pitchFamily="49" charset="-122"/>
                <a:ea typeface="楷体" panose="02010609060101010101" pitchFamily="49" charset="-122"/>
                <a:cs typeface="楷体" panose="02010609060101010101" pitchFamily="49" charset="-122"/>
              </a:rPr>
              <a:t>．“五经”为阐发孔子儒学思想而作</a:t>
            </a:r>
            <a:r>
              <a:rPr lang="en-US" altLang="zh-CN" sz="2400" b="1" dirty="0">
                <a:latin typeface="楷体" panose="02010609060101010101" pitchFamily="49" charset="-122"/>
                <a:ea typeface="楷体" panose="02010609060101010101" pitchFamily="49" charset="-122"/>
                <a:cs typeface="楷体" panose="02010609060101010101" pitchFamily="49" charset="-122"/>
              </a:rPr>
              <a:t>	</a:t>
            </a:r>
            <a:br>
              <a:rPr lang="en-US" altLang="zh-CN" sz="2400" b="1" dirty="0">
                <a:latin typeface="楷体" panose="02010609060101010101" pitchFamily="49" charset="-122"/>
                <a:ea typeface="楷体" panose="02010609060101010101" pitchFamily="49" charset="-122"/>
                <a:cs typeface="楷体" panose="02010609060101010101" pitchFamily="49" charset="-122"/>
              </a:rPr>
            </a:br>
            <a:r>
              <a:rPr lang="en-US" altLang="zh-CN" sz="2400" b="1" dirty="0">
                <a:latin typeface="楷体" panose="02010609060101010101" pitchFamily="49" charset="-122"/>
                <a:ea typeface="楷体" panose="02010609060101010101" pitchFamily="49" charset="-122"/>
                <a:cs typeface="楷体" panose="02010609060101010101" pitchFamily="49" charset="-122"/>
              </a:rPr>
              <a:t>B</a:t>
            </a:r>
            <a:r>
              <a:rPr lang="zh-CN" altLang="zh-CN" sz="2400" b="1" dirty="0">
                <a:latin typeface="楷体" panose="02010609060101010101" pitchFamily="49" charset="-122"/>
                <a:ea typeface="楷体" panose="02010609060101010101" pitchFamily="49" charset="-122"/>
                <a:cs typeface="楷体" panose="02010609060101010101" pitchFamily="49" charset="-122"/>
              </a:rPr>
              <a:t>．汉代儒学背离了孔子的儒学思想</a:t>
            </a:r>
          </a:p>
          <a:p>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C</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．儒学思想植根于久远的历史传统 </a:t>
            </a:r>
            <a:r>
              <a:rPr lang="en-US" altLang="zh-CN" sz="2400" b="1" dirty="0">
                <a:latin typeface="楷体" panose="02010609060101010101" pitchFamily="49" charset="-122"/>
                <a:ea typeface="楷体" panose="02010609060101010101" pitchFamily="49" charset="-122"/>
                <a:cs typeface="楷体" panose="02010609060101010101" pitchFamily="49" charset="-122"/>
              </a:rPr>
              <a:t>	</a:t>
            </a:r>
            <a:br>
              <a:rPr lang="en-US" altLang="zh-CN" sz="2400" b="1" dirty="0">
                <a:latin typeface="楷体" panose="02010609060101010101" pitchFamily="49" charset="-122"/>
                <a:ea typeface="楷体" panose="02010609060101010101" pitchFamily="49" charset="-122"/>
                <a:cs typeface="楷体" panose="02010609060101010101" pitchFamily="49" charset="-122"/>
              </a:rPr>
            </a:br>
            <a:r>
              <a:rPr lang="en-US" altLang="zh-CN" sz="2400" b="1" dirty="0">
                <a:latin typeface="楷体" panose="02010609060101010101" pitchFamily="49" charset="-122"/>
                <a:ea typeface="楷体" panose="02010609060101010101" pitchFamily="49" charset="-122"/>
                <a:cs typeface="楷体" panose="02010609060101010101" pitchFamily="49" charset="-122"/>
              </a:rPr>
              <a:t>D</a:t>
            </a:r>
            <a:r>
              <a:rPr lang="zh-CN" altLang="zh-CN" sz="2400" b="1" dirty="0">
                <a:latin typeface="楷体" panose="02010609060101010101" pitchFamily="49" charset="-122"/>
                <a:ea typeface="楷体" panose="02010609060101010101" pitchFamily="49" charset="-122"/>
                <a:cs typeface="楷体" panose="02010609060101010101" pitchFamily="49" charset="-122"/>
              </a:rPr>
              <a:t>．儒学传统由于秦始皇焚书而断绝</a:t>
            </a:r>
          </a:p>
        </p:txBody>
      </p:sp>
      <p:sp>
        <p:nvSpPr>
          <p:cNvPr id="5" name="TextBox 4"/>
          <p:cNvSpPr txBox="1"/>
          <p:nvPr/>
        </p:nvSpPr>
        <p:spPr>
          <a:xfrm>
            <a:off x="3648363" y="4704576"/>
            <a:ext cx="2232248" cy="646331"/>
          </a:xfrm>
          <a:prstGeom prst="rect">
            <a:avLst/>
          </a:prstGeom>
          <a:noFill/>
        </p:spPr>
        <p:txBody>
          <a:bodyPr wrap="square" rtlCol="0">
            <a:spAutoFit/>
          </a:bodyPr>
          <a:lstStyle/>
          <a:p>
            <a:r>
              <a:rPr lang="zh-CN" altLang="en-US" sz="3600" b="1" dirty="0">
                <a:solidFill>
                  <a:srgbClr val="FF0000"/>
                </a:solidFill>
              </a:rPr>
              <a:t>传统文化</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302987477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743729" y="3275021"/>
            <a:ext cx="769434" cy="769434"/>
            <a:chOff x="1695226" y="3321784"/>
            <a:chExt cx="1250759" cy="1250759"/>
          </a:xfrm>
        </p:grpSpPr>
        <p:sp>
          <p:nvSpPr>
            <p:cNvPr id="6" name="椭圆 5"/>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rgbClr val="4BC1DC"/>
                </a:solidFill>
                <a:latin typeface="+mj-ea"/>
                <a:ea typeface="+mj-ea"/>
              </a:endParaRPr>
            </a:p>
          </p:txBody>
        </p:sp>
        <p:sp>
          <p:nvSpPr>
            <p:cNvPr id="7" name="椭圆 6"/>
            <p:cNvSpPr/>
            <p:nvPr/>
          </p:nvSpPr>
          <p:spPr>
            <a:xfrm>
              <a:off x="1826937" y="3453495"/>
              <a:ext cx="987336" cy="987336"/>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white"/>
                </a:solidFill>
                <a:latin typeface="+mj-ea"/>
                <a:ea typeface="+mj-ea"/>
              </a:endParaRPr>
            </a:p>
          </p:txBody>
        </p:sp>
      </p:grpSp>
      <p:grpSp>
        <p:nvGrpSpPr>
          <p:cNvPr id="8" name="组合 7"/>
          <p:cNvGrpSpPr/>
          <p:nvPr/>
        </p:nvGrpSpPr>
        <p:grpSpPr>
          <a:xfrm>
            <a:off x="6385410" y="3880158"/>
            <a:ext cx="890470" cy="890470"/>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noProof="1">
                <a:solidFill>
                  <a:prstClr val="black"/>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noProof="1">
                <a:solidFill>
                  <a:prstClr val="black"/>
                </a:solidFill>
                <a:latin typeface="+mj-ea"/>
                <a:ea typeface="+mj-ea"/>
              </a:endParaRPr>
            </a:p>
          </p:txBody>
        </p:sp>
      </p:grpSp>
      <p:cxnSp>
        <p:nvCxnSpPr>
          <p:cNvPr id="24" name="直接连接符 23"/>
          <p:cNvCxnSpPr/>
          <p:nvPr/>
        </p:nvCxnSpPr>
        <p:spPr>
          <a:xfrm flipH="1" flipV="1">
            <a:off x="7275514" y="4667251"/>
            <a:ext cx="3175" cy="6207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7810501" y="3278189"/>
            <a:ext cx="3175" cy="6191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953125" y="5465763"/>
            <a:ext cx="7938" cy="6604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2962276" y="4881564"/>
            <a:ext cx="4763" cy="7334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474913" y="2998788"/>
            <a:ext cx="0" cy="781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5686974" y="4318150"/>
            <a:ext cx="984340" cy="984340"/>
            <a:chOff x="1695226" y="3321784"/>
            <a:chExt cx="1250759" cy="1250759"/>
          </a:xfrm>
        </p:grpSpPr>
        <p:sp>
          <p:nvSpPr>
            <p:cNvPr id="30" name="椭圆 29"/>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rgbClr val="4BC1DC"/>
                </a:solidFill>
                <a:latin typeface="+mj-ea"/>
                <a:ea typeface="+mj-ea"/>
              </a:endParaRPr>
            </a:p>
          </p:txBody>
        </p:sp>
        <p:sp>
          <p:nvSpPr>
            <p:cNvPr id="31" name="椭圆 30"/>
            <p:cNvSpPr/>
            <p:nvPr/>
          </p:nvSpPr>
          <p:spPr>
            <a:xfrm>
              <a:off x="1826937" y="3453495"/>
              <a:ext cx="987336" cy="987336"/>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white"/>
                </a:solidFill>
                <a:latin typeface="+mj-ea"/>
                <a:ea typeface="+mj-ea"/>
              </a:endParaRPr>
            </a:p>
          </p:txBody>
        </p:sp>
      </p:grpSp>
      <p:grpSp>
        <p:nvGrpSpPr>
          <p:cNvPr id="32" name="组合 31"/>
          <p:cNvGrpSpPr/>
          <p:nvPr/>
        </p:nvGrpSpPr>
        <p:grpSpPr>
          <a:xfrm>
            <a:off x="4592967" y="3958130"/>
            <a:ext cx="1360418" cy="136041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white"/>
                </a:solidFill>
                <a:latin typeface="+mj-ea"/>
                <a:ea typeface="+mj-ea"/>
              </a:endParaRPr>
            </a:p>
          </p:txBody>
        </p:sp>
      </p:grpSp>
      <p:grpSp>
        <p:nvGrpSpPr>
          <p:cNvPr id="35" name="组合 34"/>
          <p:cNvGrpSpPr/>
          <p:nvPr/>
        </p:nvGrpSpPr>
        <p:grpSpPr>
          <a:xfrm>
            <a:off x="4064603" y="2775928"/>
            <a:ext cx="1625029" cy="1625029"/>
            <a:chOff x="1695226" y="3321784"/>
            <a:chExt cx="1250759" cy="1250759"/>
          </a:xfrm>
        </p:grpSpPr>
        <p:sp>
          <p:nvSpPr>
            <p:cNvPr id="36" name="椭圆 35"/>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rgbClr val="4BC1DC"/>
                </a:solidFill>
                <a:latin typeface="+mj-ea"/>
                <a:ea typeface="+mj-ea"/>
              </a:endParaRPr>
            </a:p>
          </p:txBody>
        </p:sp>
        <p:sp>
          <p:nvSpPr>
            <p:cNvPr id="37" name="椭圆 36"/>
            <p:cNvSpPr/>
            <p:nvPr/>
          </p:nvSpPr>
          <p:spPr>
            <a:xfrm>
              <a:off x="1826937" y="3453495"/>
              <a:ext cx="987336" cy="987336"/>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white"/>
                </a:solidFill>
                <a:latin typeface="+mj-ea"/>
                <a:ea typeface="+mj-ea"/>
              </a:endParaRPr>
            </a:p>
          </p:txBody>
        </p:sp>
      </p:grpSp>
      <p:sp>
        <p:nvSpPr>
          <p:cNvPr id="38" name="文本框 37"/>
          <p:cNvSpPr txBox="1"/>
          <p:nvPr/>
        </p:nvSpPr>
        <p:spPr>
          <a:xfrm>
            <a:off x="2641601" y="3127375"/>
            <a:ext cx="1255713" cy="522288"/>
          </a:xfrm>
          <a:prstGeom prst="rect">
            <a:avLst/>
          </a:prstGeom>
          <a:noFill/>
        </p:spPr>
        <p:txBody>
          <a:bodyPr wrap="none">
            <a:spAutoFit/>
          </a:bodyPr>
          <a:lstStyle/>
          <a:p>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审设问</a:t>
            </a:r>
          </a:p>
        </p:txBody>
      </p:sp>
      <p:sp>
        <p:nvSpPr>
          <p:cNvPr id="39" name="文本框 38"/>
          <p:cNvSpPr txBox="1"/>
          <p:nvPr/>
        </p:nvSpPr>
        <p:spPr>
          <a:xfrm>
            <a:off x="3101976" y="5092700"/>
            <a:ext cx="1255713" cy="522288"/>
          </a:xfrm>
          <a:prstGeom prst="rect">
            <a:avLst/>
          </a:prstGeom>
          <a:noFill/>
        </p:spPr>
        <p:txBody>
          <a:bodyPr wrap="none">
            <a:spAutoFit/>
          </a:bodyPr>
          <a:lstStyle/>
          <a:p>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析材料</a:t>
            </a:r>
          </a:p>
        </p:txBody>
      </p:sp>
      <p:sp>
        <p:nvSpPr>
          <p:cNvPr id="40" name="文本框 39"/>
          <p:cNvSpPr txBox="1"/>
          <p:nvPr/>
        </p:nvSpPr>
        <p:spPr>
          <a:xfrm>
            <a:off x="6022976" y="5614989"/>
            <a:ext cx="1255713" cy="522287"/>
          </a:xfrm>
          <a:prstGeom prst="rect">
            <a:avLst/>
          </a:prstGeom>
          <a:noFill/>
        </p:spPr>
        <p:txBody>
          <a:bodyPr wrap="none">
            <a:spAutoFit/>
          </a:bodyPr>
          <a:lstStyle/>
          <a:p>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调知识</a:t>
            </a:r>
          </a:p>
        </p:txBody>
      </p:sp>
      <p:sp>
        <p:nvSpPr>
          <p:cNvPr id="43" name="文本框 42"/>
          <p:cNvSpPr txBox="1"/>
          <p:nvPr/>
        </p:nvSpPr>
        <p:spPr>
          <a:xfrm>
            <a:off x="7513638" y="4751389"/>
            <a:ext cx="1255712" cy="522287"/>
          </a:xfrm>
          <a:prstGeom prst="rect">
            <a:avLst/>
          </a:prstGeom>
          <a:noFill/>
        </p:spPr>
        <p:txBody>
          <a:bodyPr wrap="none">
            <a:spAutoFit/>
          </a:bodyPr>
          <a:lstStyle/>
          <a:p>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定思路</a:t>
            </a:r>
          </a:p>
        </p:txBody>
      </p:sp>
      <p:sp>
        <p:nvSpPr>
          <p:cNvPr id="44" name="文本框 43"/>
          <p:cNvSpPr txBox="1"/>
          <p:nvPr/>
        </p:nvSpPr>
        <p:spPr>
          <a:xfrm>
            <a:off x="7980363" y="3302000"/>
            <a:ext cx="1255712" cy="477838"/>
          </a:xfrm>
          <a:prstGeom prst="rect">
            <a:avLst/>
          </a:prstGeom>
          <a:noFill/>
        </p:spPr>
        <p:txBody>
          <a:bodyPr wrap="none">
            <a:spAutoFit/>
          </a:bodyPr>
          <a:lstStyle/>
          <a:p>
            <a:pPr marL="342900" indent="-342900">
              <a:lnSpc>
                <a:spcPct val="90000"/>
              </a:lnSpc>
              <a:spcBef>
                <a:spcPct val="20000"/>
              </a:spcBef>
              <a:defRPr/>
            </a:pPr>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写答案</a:t>
            </a:r>
            <a:endPar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endParaRPr>
          </a:p>
        </p:txBody>
      </p:sp>
      <p:sp>
        <p:nvSpPr>
          <p:cNvPr id="207873" name="Text Box 4"/>
          <p:cNvSpPr txBox="1">
            <a:spLocks noChangeArrowheads="1"/>
          </p:cNvSpPr>
          <p:nvPr/>
        </p:nvSpPr>
        <p:spPr bwMode="auto">
          <a:xfrm>
            <a:off x="1814830" y="1337104"/>
            <a:ext cx="8420100"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70000"/>
              </a:lnSpc>
              <a:spcBef>
                <a:spcPct val="50000"/>
              </a:spcBef>
            </a:pPr>
            <a:r>
              <a:rPr lang="en-US" sz="2400" b="1" dirty="0">
                <a:solidFill>
                  <a:srgbClr val="FF0000"/>
                </a:solidFill>
                <a:latin typeface="黑体" panose="02010609060101010101" pitchFamily="49" charset="-122"/>
                <a:ea typeface="黑体" panose="02010609060101010101" pitchFamily="49" charset="-122"/>
              </a:rPr>
              <a:t>1.</a:t>
            </a:r>
            <a:r>
              <a:rPr lang="zh-CN" altLang="en-US" sz="2400" b="1" dirty="0">
                <a:solidFill>
                  <a:srgbClr val="FF0000"/>
                </a:solidFill>
                <a:latin typeface="黑体" panose="02010609060101010101" pitchFamily="49" charset="-122"/>
                <a:ea typeface="黑体" panose="02010609060101010101" pitchFamily="49" charset="-122"/>
              </a:rPr>
              <a:t>学生再现思维过程：</a:t>
            </a:r>
          </a:p>
          <a:p>
            <a:pPr>
              <a:lnSpc>
                <a:spcPct val="70000"/>
              </a:lnSpc>
              <a:spcBef>
                <a:spcPct val="50000"/>
              </a:spcBef>
            </a:pPr>
            <a:r>
              <a:rPr lang="zh-CN" altLang="en-US" sz="2400" b="1" dirty="0">
                <a:solidFill>
                  <a:srgbClr val="FF0000"/>
                </a:solidFill>
                <a:latin typeface="黑体" panose="02010609060101010101" pitchFamily="49" charset="-122"/>
                <a:ea typeface="黑体"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      学生阐述思考过程</a:t>
            </a:r>
          </a:p>
        </p:txBody>
      </p:sp>
      <p:sp>
        <p:nvSpPr>
          <p:cNvPr id="207874" name="Text Box 5"/>
          <p:cNvSpPr txBox="1">
            <a:spLocks noChangeArrowheads="1"/>
          </p:cNvSpPr>
          <p:nvPr/>
        </p:nvSpPr>
        <p:spPr bwMode="auto">
          <a:xfrm>
            <a:off x="1774826" y="2096883"/>
            <a:ext cx="8380413" cy="71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60000"/>
              </a:lnSpc>
              <a:spcBef>
                <a:spcPct val="50000"/>
              </a:spcBef>
            </a:pPr>
            <a:r>
              <a:rPr lang="en-US" sz="2400" b="1" dirty="0">
                <a:solidFill>
                  <a:srgbClr val="FF0000"/>
                </a:solidFill>
                <a:latin typeface="黑体" panose="02010609060101010101" pitchFamily="49" charset="-122"/>
                <a:ea typeface="黑体" panose="02010609060101010101" pitchFamily="49" charset="-122"/>
              </a:rPr>
              <a:t>2.</a:t>
            </a:r>
            <a:r>
              <a:rPr lang="zh-CN" altLang="en-US" sz="2400" b="1" dirty="0">
                <a:solidFill>
                  <a:srgbClr val="FF0000"/>
                </a:solidFill>
                <a:latin typeface="黑体" panose="02010609060101010101" pitchFamily="49" charset="-122"/>
                <a:ea typeface="黑体" panose="02010609060101010101" pitchFamily="49" charset="-122"/>
              </a:rPr>
              <a:t>教师矫正思维误区：</a:t>
            </a:r>
          </a:p>
          <a:p>
            <a:pPr>
              <a:lnSpc>
                <a:spcPct val="60000"/>
              </a:lnSpc>
              <a:spcBef>
                <a:spcPct val="50000"/>
              </a:spcBef>
            </a:pPr>
            <a:r>
              <a:rPr lang="zh-CN" altLang="en-US" sz="2400" b="1" dirty="0">
                <a:solidFill>
                  <a:srgbClr val="FF0000"/>
                </a:solidFill>
                <a:latin typeface="黑体" panose="02010609060101010101" pitchFamily="49" charset="-122"/>
                <a:ea typeface="黑体"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 找到症结，药到病除</a:t>
            </a:r>
          </a:p>
        </p:txBody>
      </p:sp>
      <p:sp>
        <p:nvSpPr>
          <p:cNvPr id="2" name="TextBox 1"/>
          <p:cNvSpPr txBox="1"/>
          <p:nvPr/>
        </p:nvSpPr>
        <p:spPr>
          <a:xfrm>
            <a:off x="4872271" y="868338"/>
            <a:ext cx="2304256" cy="523220"/>
          </a:xfrm>
          <a:prstGeom prst="rect">
            <a:avLst/>
          </a:prstGeom>
          <a:noFill/>
        </p:spPr>
        <p:txBody>
          <a:bodyPr wrap="square" rtlCol="0">
            <a:spAutoFit/>
          </a:bodyPr>
          <a:lstStyle/>
          <a:p>
            <a:r>
              <a:rPr lang="zh-CN" altLang="en-US" sz="2800" b="1" dirty="0">
                <a:solidFill>
                  <a:srgbClr val="FF0000"/>
                </a:solidFill>
              </a:rPr>
              <a:t>讲题过程：</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3" name="直接连接符 2"/>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958998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3"/>
                                        </p:tgtEl>
                                        <p:attrNameLst>
                                          <p:attrName>style.visibility</p:attrName>
                                        </p:attrNameLst>
                                      </p:cBhvr>
                                      <p:to>
                                        <p:strVal val="visible"/>
                                      </p:to>
                                    </p:set>
                                    <p:anim calcmode="lin" valueType="num">
                                      <p:cBhvr>
                                        <p:cTn id="7" dur="500" fill="hold"/>
                                        <p:tgtEl>
                                          <p:spTgt spid="207873"/>
                                        </p:tgtEl>
                                        <p:attrNameLst>
                                          <p:attrName>ppt_x</p:attrName>
                                        </p:attrNameLst>
                                      </p:cBhvr>
                                      <p:tavLst>
                                        <p:tav tm="0">
                                          <p:val>
                                            <p:strVal val="#ppt_x"/>
                                          </p:val>
                                        </p:tav>
                                        <p:tav tm="100000">
                                          <p:val>
                                            <p:strVal val="#ppt_x"/>
                                          </p:val>
                                        </p:tav>
                                      </p:tavLst>
                                    </p:anim>
                                    <p:anim calcmode="lin" valueType="num">
                                      <p:cBhvr>
                                        <p:cTn id="8" dur="500" fill="hold"/>
                                        <p:tgtEl>
                                          <p:spTgt spid="2078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7874"/>
                                        </p:tgtEl>
                                        <p:attrNameLst>
                                          <p:attrName>style.visibility</p:attrName>
                                        </p:attrNameLst>
                                      </p:cBhvr>
                                      <p:to>
                                        <p:strVal val="visible"/>
                                      </p:to>
                                    </p:set>
                                    <p:anim calcmode="lin" valueType="num">
                                      <p:cBhvr>
                                        <p:cTn id="13" dur="500" fill="hold"/>
                                        <p:tgtEl>
                                          <p:spTgt spid="207874"/>
                                        </p:tgtEl>
                                        <p:attrNameLst>
                                          <p:attrName>ppt_x</p:attrName>
                                        </p:attrNameLst>
                                      </p:cBhvr>
                                      <p:tavLst>
                                        <p:tav tm="0">
                                          <p:val>
                                            <p:strVal val="#ppt_x"/>
                                          </p:val>
                                        </p:tav>
                                        <p:tav tm="100000">
                                          <p:val>
                                            <p:strVal val="#ppt_x"/>
                                          </p:val>
                                        </p:tav>
                                      </p:tavLst>
                                    </p:anim>
                                    <p:anim calcmode="lin" valueType="num">
                                      <p:cBhvr>
                                        <p:cTn id="14" dur="500" fill="hold"/>
                                        <p:tgtEl>
                                          <p:spTgt spid="2078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par>
                                <p:cTn id="21" presetID="1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p:tgtEl>
                                          <p:spTgt spid="25"/>
                                        </p:tgtEl>
                                        <p:attrNameLst>
                                          <p:attrName>ppt_x</p:attrName>
                                        </p:attrNameLst>
                                      </p:cBhvr>
                                      <p:tavLst>
                                        <p:tav tm="0">
                                          <p:val>
                                            <p:strVal val="#ppt_x-#ppt_w*1.125000"/>
                                          </p:val>
                                        </p:tav>
                                        <p:tav tm="100000">
                                          <p:val>
                                            <p:strVal val="#ppt_x"/>
                                          </p:val>
                                        </p:tav>
                                      </p:tavLst>
                                    </p:anim>
                                    <p:animEffect transition="in" filter="wipe(right)">
                                      <p:cBhvr>
                                        <p:cTn id="24" dur="500"/>
                                        <p:tgtEl>
                                          <p:spTgt spid="25"/>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1+#ppt_h/2"/>
                                          </p:val>
                                        </p:tav>
                                        <p:tav tm="100000">
                                          <p:val>
                                            <p:strVal val="#ppt_y"/>
                                          </p:val>
                                        </p:tav>
                                      </p:tavLst>
                                    </p:anim>
                                  </p:childTnLst>
                                </p:cTn>
                              </p:par>
                              <p:par>
                                <p:cTn id="30" presetID="12" presetClass="entr" presetSubtype="8"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p:tgtEl>
                                          <p:spTgt spid="24"/>
                                        </p:tgtEl>
                                        <p:attrNameLst>
                                          <p:attrName>ppt_x</p:attrName>
                                        </p:attrNameLst>
                                      </p:cBhvr>
                                      <p:tavLst>
                                        <p:tav tm="0">
                                          <p:val>
                                            <p:strVal val="#ppt_x-#ppt_w*1.125000"/>
                                          </p:val>
                                        </p:tav>
                                        <p:tav tm="100000">
                                          <p:val>
                                            <p:strVal val="#ppt_x"/>
                                          </p:val>
                                        </p:tav>
                                      </p:tavLst>
                                    </p:anim>
                                    <p:animEffect transition="in" filter="wipe(right)">
                                      <p:cBhvr>
                                        <p:cTn id="33" dur="500"/>
                                        <p:tgtEl>
                                          <p:spTgt spid="24"/>
                                        </p:tgtEl>
                                      </p:cBhvr>
                                    </p:animEffect>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100000">
                                          <p:val>
                                            <p:strVal val="#ppt_x"/>
                                          </p:val>
                                        </p:tav>
                                      </p:tavLst>
                                    </p:anim>
                                    <p:anim calcmode="lin" valueType="num">
                                      <p:cBhvr>
                                        <p:cTn id="38" dur="500" fill="hold"/>
                                        <p:tgtEl>
                                          <p:spTgt spid="29"/>
                                        </p:tgtEl>
                                        <p:attrNameLst>
                                          <p:attrName>ppt_y</p:attrName>
                                        </p:attrNameLst>
                                      </p:cBhvr>
                                      <p:tavLst>
                                        <p:tav tm="0">
                                          <p:val>
                                            <p:strVal val="1+#ppt_h/2"/>
                                          </p:val>
                                        </p:tav>
                                        <p:tav tm="100000">
                                          <p:val>
                                            <p:strVal val="#ppt_y"/>
                                          </p:val>
                                        </p:tav>
                                      </p:tavLst>
                                    </p:anim>
                                  </p:childTnLst>
                                </p:cTn>
                              </p:par>
                              <p:par>
                                <p:cTn id="39" presetID="1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p:tgtEl>
                                          <p:spTgt spid="26"/>
                                        </p:tgtEl>
                                        <p:attrNameLst>
                                          <p:attrName>ppt_x</p:attrName>
                                        </p:attrNameLst>
                                      </p:cBhvr>
                                      <p:tavLst>
                                        <p:tav tm="0">
                                          <p:val>
                                            <p:strVal val="#ppt_x-#ppt_w*1.125000"/>
                                          </p:val>
                                        </p:tav>
                                        <p:tav tm="100000">
                                          <p:val>
                                            <p:strVal val="#ppt_x"/>
                                          </p:val>
                                        </p:tav>
                                      </p:tavLst>
                                    </p:anim>
                                    <p:animEffect transition="in" filter="wipe(right)">
                                      <p:cBhvr>
                                        <p:cTn id="42" dur="500"/>
                                        <p:tgtEl>
                                          <p:spTgt spid="26"/>
                                        </p:tgtEl>
                                      </p:cBhvr>
                                    </p:animEffect>
                                  </p:childTnLst>
                                </p:cTn>
                              </p:par>
                            </p:childTnLst>
                          </p:cTn>
                        </p:par>
                        <p:par>
                          <p:cTn id="43" fill="hold">
                            <p:stCondLst>
                              <p:cond delay="1500"/>
                            </p:stCondLst>
                            <p:childTnLst>
                              <p:par>
                                <p:cTn id="44" presetID="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1+#ppt_h/2"/>
                                          </p:val>
                                        </p:tav>
                                        <p:tav tm="100000">
                                          <p:val>
                                            <p:strVal val="#ppt_y"/>
                                          </p:val>
                                        </p:tav>
                                      </p:tavLst>
                                    </p:anim>
                                  </p:childTnLst>
                                </p:cTn>
                              </p:par>
                              <p:par>
                                <p:cTn id="48" presetID="12" presetClass="entr" presetSubtype="2"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p:tgtEl>
                                          <p:spTgt spid="27"/>
                                        </p:tgtEl>
                                        <p:attrNameLst>
                                          <p:attrName>ppt_x</p:attrName>
                                        </p:attrNameLst>
                                      </p:cBhvr>
                                      <p:tavLst>
                                        <p:tav tm="0">
                                          <p:val>
                                            <p:strVal val="#ppt_x+#ppt_w*1.125000"/>
                                          </p:val>
                                        </p:tav>
                                        <p:tav tm="100000">
                                          <p:val>
                                            <p:strVal val="#ppt_x"/>
                                          </p:val>
                                        </p:tav>
                                      </p:tavLst>
                                    </p:anim>
                                    <p:animEffect transition="in" filter="wipe(left)">
                                      <p:cBhvr>
                                        <p:cTn id="51" dur="500"/>
                                        <p:tgtEl>
                                          <p:spTgt spid="27"/>
                                        </p:tgtEl>
                                      </p:cBhvr>
                                    </p:animEffect>
                                  </p:childTnLst>
                                </p:cTn>
                              </p:par>
                            </p:childTnLst>
                          </p:cTn>
                        </p:par>
                        <p:par>
                          <p:cTn id="52" fill="hold">
                            <p:stCondLst>
                              <p:cond delay="2000"/>
                            </p:stCondLst>
                            <p:childTnLst>
                              <p:par>
                                <p:cTn id="53" presetID="2" presetClass="entr" presetSubtype="4"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ppt_x</p:attrName>
                                        </p:attrNameLst>
                                      </p:cBhvr>
                                      <p:tavLst>
                                        <p:tav tm="0">
                                          <p:val>
                                            <p:strVal val="#ppt_x"/>
                                          </p:val>
                                        </p:tav>
                                        <p:tav tm="100000">
                                          <p:val>
                                            <p:strVal val="#ppt_x"/>
                                          </p:val>
                                        </p:tav>
                                      </p:tavLst>
                                    </p:anim>
                                    <p:anim calcmode="lin" valueType="num">
                                      <p:cBhvr>
                                        <p:cTn id="56" dur="500" fill="hold"/>
                                        <p:tgtEl>
                                          <p:spTgt spid="35"/>
                                        </p:tgtEl>
                                        <p:attrNameLst>
                                          <p:attrName>ppt_y</p:attrName>
                                        </p:attrNameLst>
                                      </p:cBhvr>
                                      <p:tavLst>
                                        <p:tav tm="0">
                                          <p:val>
                                            <p:strVal val="1+#ppt_h/2"/>
                                          </p:val>
                                        </p:tav>
                                        <p:tav tm="100000">
                                          <p:val>
                                            <p:strVal val="#ppt_y"/>
                                          </p:val>
                                        </p:tav>
                                      </p:tavLst>
                                    </p:anim>
                                  </p:childTnLst>
                                </p:cTn>
                              </p:par>
                              <p:par>
                                <p:cTn id="57" presetID="12" presetClass="entr" presetSubtype="2"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p:tgtEl>
                                          <p:spTgt spid="28"/>
                                        </p:tgtEl>
                                        <p:attrNameLst>
                                          <p:attrName>ppt_x</p:attrName>
                                        </p:attrNameLst>
                                      </p:cBhvr>
                                      <p:tavLst>
                                        <p:tav tm="0">
                                          <p:val>
                                            <p:strVal val="#ppt_x+#ppt_w*1.125000"/>
                                          </p:val>
                                        </p:tav>
                                        <p:tav tm="100000">
                                          <p:val>
                                            <p:strVal val="#ppt_x"/>
                                          </p:val>
                                        </p:tav>
                                      </p:tavLst>
                                    </p:anim>
                                    <p:animEffect transition="in" filter="wipe(left)">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ppt_x"/>
                                          </p:val>
                                        </p:tav>
                                        <p:tav tm="100000">
                                          <p:val>
                                            <p:strVal val="#ppt_x"/>
                                          </p:val>
                                        </p:tav>
                                      </p:tavLst>
                                    </p:anim>
                                    <p:anim calcmode="lin" valueType="num">
                                      <p:cBhvr additive="base">
                                        <p:cTn id="7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ppt_x"/>
                                          </p:val>
                                        </p:tav>
                                        <p:tav tm="100000">
                                          <p:val>
                                            <p:strVal val="#ppt_x"/>
                                          </p:val>
                                        </p:tav>
                                      </p:tavLst>
                                    </p:anim>
                                    <p:anim calcmode="lin" valueType="num">
                                      <p:cBhvr additive="base">
                                        <p:cTn id="9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3" grpId="0"/>
      <p:bldP spid="44" grpId="0"/>
      <p:bldP spid="207873" grpId="0"/>
      <p:bldP spid="20787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_x0000fa0a09ab-864b-42cf-99b1-d318fabb8424_t202" hidden="1"/>
          <p:cNvSpPr txBox="1">
            <a:spLocks noChangeArrowheads="1"/>
          </p:cNvSpPr>
          <p:nvPr/>
        </p:nvSpPr>
        <p:spPr bwMode="auto">
          <a:xfrm>
            <a:off x="-4489450" y="3524250"/>
            <a:ext cx="635000" cy="635000"/>
          </a:xfrm>
          <a:prstGeom prst="rect">
            <a:avLst/>
          </a:prstGeom>
          <a:solidFill>
            <a:srgbClr val="FFFFFF"/>
          </a:solidFill>
          <a:ln w="9525">
            <a:solidFill>
              <a:srgbClr val="000000"/>
            </a:solidFill>
            <a:miter lim="800000"/>
          </a:ln>
        </p:spPr>
        <p:txBody>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endParaRPr lang="zh-CN" altLang="en-US" sz="1600">
              <a:latin typeface="Arial" panose="020B0604020202020204" pitchFamily="34" charset="0"/>
            </a:endParaRPr>
          </a:p>
        </p:txBody>
      </p:sp>
      <p:sp>
        <p:nvSpPr>
          <p:cNvPr id="208898" name="Rectangle 10"/>
          <p:cNvSpPr>
            <a:spLocks noChangeArrowheads="1"/>
          </p:cNvSpPr>
          <p:nvPr/>
        </p:nvSpPr>
        <p:spPr bwMode="auto">
          <a:xfrm>
            <a:off x="2286000" y="5008564"/>
            <a:ext cx="31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zh-CN" altLang="en-US" sz="1000" b="1">
                <a:latin typeface="宋体" panose="02010600030101010101" pitchFamily="2" charset="-122"/>
              </a:rPr>
              <a:t>  </a:t>
            </a:r>
            <a:endParaRPr lang="zh-CN" altLang="en-US">
              <a:latin typeface="Arial" panose="020B0604020202020204" pitchFamily="34" charset="0"/>
            </a:endParaRPr>
          </a:p>
        </p:txBody>
      </p:sp>
      <p:sp>
        <p:nvSpPr>
          <p:cNvPr id="729099" name="AutoShape 11"/>
          <p:cNvSpPr>
            <a:spLocks noChangeArrowheads="1"/>
          </p:cNvSpPr>
          <p:nvPr/>
        </p:nvSpPr>
        <p:spPr bwMode="auto">
          <a:xfrm>
            <a:off x="7176120" y="4527778"/>
            <a:ext cx="1524000" cy="685800"/>
          </a:xfrm>
          <a:prstGeom prst="wedgeRoundRectCallout">
            <a:avLst>
              <a:gd name="adj1" fmla="val -10167"/>
              <a:gd name="adj2" fmla="val -103704"/>
              <a:gd name="adj3" fmla="val 16667"/>
            </a:avLst>
          </a:prstGeom>
          <a:solidFill>
            <a:srgbClr val="0000FF"/>
          </a:solidFill>
          <a:ln w="9525">
            <a:solidFill>
              <a:schemeClr val="tx1"/>
            </a:solidFill>
            <a:miter lim="800000"/>
          </a:ln>
        </p:spPr>
        <p:txBody>
          <a:bodyPr/>
          <a:lstStyle/>
          <a:p>
            <a:pPr algn="ctr"/>
            <a:r>
              <a:rPr lang="zh-CN" altLang="en-US" sz="2400" b="1">
                <a:solidFill>
                  <a:srgbClr val="FFFF00"/>
                </a:solidFill>
                <a:latin typeface="Arial" panose="020B0604020202020204" pitchFamily="34" charset="0"/>
                <a:ea typeface="黑体" panose="02010609060101010101" pitchFamily="49" charset="-122"/>
              </a:rPr>
              <a:t>知识范围</a:t>
            </a:r>
          </a:p>
        </p:txBody>
      </p:sp>
      <p:sp>
        <p:nvSpPr>
          <p:cNvPr id="729100" name="AutoShape 12"/>
          <p:cNvSpPr>
            <a:spLocks noChangeArrowheads="1"/>
          </p:cNvSpPr>
          <p:nvPr/>
        </p:nvSpPr>
        <p:spPr bwMode="auto">
          <a:xfrm>
            <a:off x="5355492" y="4527778"/>
            <a:ext cx="1524000" cy="685800"/>
          </a:xfrm>
          <a:prstGeom prst="wedgeRoundRectCallout">
            <a:avLst>
              <a:gd name="adj1" fmla="val -13083"/>
              <a:gd name="adj2" fmla="val -103704"/>
              <a:gd name="adj3" fmla="val 16667"/>
            </a:avLst>
          </a:prstGeom>
          <a:solidFill>
            <a:srgbClr val="0000FF"/>
          </a:solidFill>
          <a:ln w="9525">
            <a:solidFill>
              <a:schemeClr val="tx1"/>
            </a:solidFill>
            <a:miter lim="800000"/>
          </a:ln>
        </p:spPr>
        <p:txBody>
          <a:bodyPr/>
          <a:lstStyle/>
          <a:p>
            <a:pPr algn="ctr"/>
            <a:r>
              <a:rPr lang="zh-CN" altLang="en-US" sz="2400" b="1" dirty="0">
                <a:solidFill>
                  <a:srgbClr val="FFFF00"/>
                </a:solidFill>
                <a:latin typeface="Arial" panose="020B0604020202020204" pitchFamily="34" charset="0"/>
                <a:ea typeface="黑体" panose="02010609060101010101" pitchFamily="49" charset="-122"/>
              </a:rPr>
              <a:t>设问角度</a:t>
            </a:r>
          </a:p>
        </p:txBody>
      </p:sp>
      <p:sp>
        <p:nvSpPr>
          <p:cNvPr id="729101" name="AutoShape 13"/>
          <p:cNvSpPr>
            <a:spLocks noChangeArrowheads="1"/>
          </p:cNvSpPr>
          <p:nvPr/>
        </p:nvSpPr>
        <p:spPr bwMode="auto">
          <a:xfrm>
            <a:off x="8976320" y="4535349"/>
            <a:ext cx="1524000" cy="685800"/>
          </a:xfrm>
          <a:prstGeom prst="wedgeRoundRectCallout">
            <a:avLst>
              <a:gd name="adj1" fmla="val -9375"/>
              <a:gd name="adj2" fmla="val -111852"/>
              <a:gd name="adj3" fmla="val 16667"/>
            </a:avLst>
          </a:prstGeom>
          <a:solidFill>
            <a:srgbClr val="0000FF"/>
          </a:solidFill>
          <a:ln w="9525">
            <a:solidFill>
              <a:schemeClr val="tx1"/>
            </a:solidFill>
            <a:miter lim="800000"/>
          </a:ln>
        </p:spPr>
        <p:txBody>
          <a:bodyPr/>
          <a:lstStyle/>
          <a:p>
            <a:pPr algn="ctr"/>
            <a:r>
              <a:rPr lang="zh-CN" altLang="en-US" sz="2400" b="1">
                <a:solidFill>
                  <a:srgbClr val="FFFF00"/>
                </a:solidFill>
                <a:latin typeface="Arial" panose="020B0604020202020204" pitchFamily="34" charset="0"/>
                <a:ea typeface="黑体" panose="02010609060101010101" pitchFamily="49" charset="-122"/>
              </a:rPr>
              <a:t>问题指向</a:t>
            </a:r>
          </a:p>
        </p:txBody>
      </p:sp>
      <p:sp>
        <p:nvSpPr>
          <p:cNvPr id="208902" name="文本框 99"/>
          <p:cNvSpPr txBox="1">
            <a:spLocks noChangeArrowheads="1"/>
          </p:cNvSpPr>
          <p:nvPr/>
        </p:nvSpPr>
        <p:spPr bwMode="auto">
          <a:xfrm>
            <a:off x="1765301" y="1365251"/>
            <a:ext cx="8596313" cy="3170099"/>
          </a:xfrm>
          <a:prstGeom prst="rect">
            <a:avLst/>
          </a:prstGeom>
          <a:noFill/>
          <a:ln w="28575">
            <a:solidFill>
              <a:srgbClr val="00B0F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zh-CN" sz="2000" b="1" dirty="0"/>
              <a:t>材料一</a:t>
            </a:r>
            <a:r>
              <a:rPr lang="en-US" altLang="zh-CN" sz="2000" b="1" dirty="0"/>
              <a:t>  </a:t>
            </a:r>
            <a:r>
              <a:rPr lang="zh-CN" altLang="zh-CN" sz="2000" b="1" dirty="0"/>
              <a:t>西方最早的国家形式是古希腊各城邦，国家观念也随之出现。随着基督教的出现，神学国家观逐渐形成，教会提出国家存在是因为人有原罪，国家是减轻原罪所必须的安排，国家是上帝的产物。启蒙运动时期的霍布斯、洛克、卢梭等人都用社会契约论来阐释自己的国家观念。霍布斯认为人生是自私自利且充满恶意的，理性为人们提出一些简单可行的和平契约，每个人都同意把权力和力量转让给主权者，从而形成国家。洛克强调人的自然权利不可让渡、不可剥夺，否则人民将有权革命，强调政府必须实行法治和分权。</a:t>
            </a:r>
          </a:p>
          <a:p>
            <a:r>
              <a:rPr lang="en-US" altLang="zh-CN" sz="2000" b="1" dirty="0"/>
              <a:t>                                                                                 ——</a:t>
            </a:r>
            <a:r>
              <a:rPr lang="zh-CN" altLang="zh-CN" sz="2000" b="1" dirty="0"/>
              <a:t>摘编自《西方文明史》</a:t>
            </a:r>
          </a:p>
          <a:p>
            <a:r>
              <a:rPr lang="zh-CN" altLang="zh-CN" sz="2000" b="1" dirty="0"/>
              <a:t>（</a:t>
            </a:r>
            <a:r>
              <a:rPr lang="en-US" altLang="zh-CN" sz="2000" b="1" dirty="0"/>
              <a:t>1</a:t>
            </a:r>
            <a:r>
              <a:rPr lang="zh-CN" altLang="zh-CN" sz="2000" b="1" dirty="0"/>
              <a:t>）根据</a:t>
            </a:r>
            <a:r>
              <a:rPr lang="zh-CN" altLang="zh-CN" sz="2000" b="1" dirty="0">
                <a:solidFill>
                  <a:srgbClr val="2F2BEF"/>
                </a:solidFill>
              </a:rPr>
              <a:t>材料一</a:t>
            </a:r>
            <a:r>
              <a:rPr lang="zh-CN" altLang="zh-CN" sz="2000" b="1" dirty="0"/>
              <a:t>并</a:t>
            </a:r>
            <a:r>
              <a:rPr lang="zh-CN" altLang="zh-CN" sz="2000" b="1" dirty="0">
                <a:solidFill>
                  <a:srgbClr val="2F2BEF"/>
                </a:solidFill>
              </a:rPr>
              <a:t>结合所学知识</a:t>
            </a:r>
            <a:r>
              <a:rPr lang="zh-CN" altLang="zh-CN" sz="2000" b="1" dirty="0"/>
              <a:t>，说明</a:t>
            </a:r>
            <a:r>
              <a:rPr lang="zh-CN" altLang="zh-CN" sz="2000" b="1" dirty="0">
                <a:solidFill>
                  <a:srgbClr val="FF0000"/>
                </a:solidFill>
              </a:rPr>
              <a:t>欧洲启蒙思想家</a:t>
            </a:r>
            <a:r>
              <a:rPr lang="zh-CN" altLang="zh-CN" sz="2000" b="1" dirty="0"/>
              <a:t>对</a:t>
            </a:r>
            <a:r>
              <a:rPr lang="zh-CN" altLang="zh-CN" sz="2000" b="1" dirty="0">
                <a:solidFill>
                  <a:srgbClr val="FF0000"/>
                </a:solidFill>
              </a:rPr>
              <a:t>近代国家观念</a:t>
            </a:r>
            <a:r>
              <a:rPr lang="zh-CN" altLang="zh-CN" sz="2000" b="1" dirty="0"/>
              <a:t>形成的</a:t>
            </a:r>
            <a:r>
              <a:rPr lang="zh-CN" altLang="zh-CN" sz="2000" b="1" dirty="0">
                <a:solidFill>
                  <a:srgbClr val="FF0000"/>
                </a:solidFill>
              </a:rPr>
              <a:t>促进</a:t>
            </a:r>
            <a:r>
              <a:rPr lang="zh-CN" altLang="zh-CN" sz="2000" b="1" dirty="0"/>
              <a:t>作用。（</a:t>
            </a:r>
            <a:r>
              <a:rPr lang="en-US" altLang="zh-CN" sz="2000" b="1" dirty="0"/>
              <a:t>10</a:t>
            </a:r>
            <a:r>
              <a:rPr lang="zh-CN" altLang="zh-CN" sz="2000" b="1" dirty="0"/>
              <a:t>分）</a:t>
            </a:r>
          </a:p>
        </p:txBody>
      </p:sp>
      <p:sp>
        <p:nvSpPr>
          <p:cNvPr id="2" name="Rectangle 7"/>
          <p:cNvSpPr>
            <a:spLocks noChangeArrowheads="1"/>
          </p:cNvSpPr>
          <p:nvPr/>
        </p:nvSpPr>
        <p:spPr bwMode="auto">
          <a:xfrm>
            <a:off x="1724025" y="831692"/>
            <a:ext cx="8382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800" b="1"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第一步：审设问</a:t>
            </a:r>
            <a:r>
              <a:rPr lang="en-US" altLang="zh-CN" sz="2800" b="1"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a:t>
            </a:r>
          </a:p>
        </p:txBody>
      </p:sp>
      <p:sp>
        <p:nvSpPr>
          <p:cNvPr id="9" name="AutoShape 13"/>
          <p:cNvSpPr>
            <a:spLocks noChangeArrowheads="1"/>
          </p:cNvSpPr>
          <p:nvPr/>
        </p:nvSpPr>
        <p:spPr bwMode="auto">
          <a:xfrm>
            <a:off x="2783632" y="4527778"/>
            <a:ext cx="1524000" cy="685800"/>
          </a:xfrm>
          <a:prstGeom prst="wedgeRoundRectCallout">
            <a:avLst>
              <a:gd name="adj1" fmla="val -9375"/>
              <a:gd name="adj2" fmla="val -111852"/>
              <a:gd name="adj3" fmla="val 16667"/>
            </a:avLst>
          </a:prstGeom>
          <a:solidFill>
            <a:srgbClr val="0000FF"/>
          </a:solidFill>
          <a:ln w="9525">
            <a:solidFill>
              <a:schemeClr val="tx1"/>
            </a:solidFill>
            <a:miter lim="800000"/>
          </a:ln>
        </p:spPr>
        <p:txBody>
          <a:bodyPr/>
          <a:lstStyle/>
          <a:p>
            <a:pPr algn="ctr"/>
            <a:r>
              <a:rPr lang="zh-CN" altLang="en-US" sz="2400" b="1" dirty="0">
                <a:solidFill>
                  <a:srgbClr val="FFFF00"/>
                </a:solidFill>
                <a:latin typeface="Arial" panose="020B0604020202020204" pitchFamily="34" charset="0"/>
                <a:ea typeface="黑体" panose="02010609060101010101" pitchFamily="49" charset="-122"/>
              </a:rPr>
              <a:t>答案来源</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287082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9100"/>
                                        </p:tgtEl>
                                        <p:attrNameLst>
                                          <p:attrName>style.visibility</p:attrName>
                                        </p:attrNameLst>
                                      </p:cBhvr>
                                      <p:to>
                                        <p:strVal val="visible"/>
                                      </p:to>
                                    </p:set>
                                    <p:animEffect transition="in" filter="blinds(horizontal)">
                                      <p:cBhvr>
                                        <p:cTn id="12" dur="500"/>
                                        <p:tgtEl>
                                          <p:spTgt spid="729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9099"/>
                                        </p:tgtEl>
                                        <p:attrNameLst>
                                          <p:attrName>style.visibility</p:attrName>
                                        </p:attrNameLst>
                                      </p:cBhvr>
                                      <p:to>
                                        <p:strVal val="visible"/>
                                      </p:to>
                                    </p:set>
                                    <p:animEffect transition="in" filter="blinds(horizontal)">
                                      <p:cBhvr>
                                        <p:cTn id="17" dur="500"/>
                                        <p:tgtEl>
                                          <p:spTgt spid="7290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9101"/>
                                        </p:tgtEl>
                                        <p:attrNameLst>
                                          <p:attrName>style.visibility</p:attrName>
                                        </p:attrNameLst>
                                      </p:cBhvr>
                                      <p:to>
                                        <p:strVal val="visible"/>
                                      </p:to>
                                    </p:set>
                                    <p:animEffect transition="in" filter="blinds(horizontal)">
                                      <p:cBhvr>
                                        <p:cTn id="22" dur="500"/>
                                        <p:tgtEl>
                                          <p:spTgt spid="729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9" grpId="0" bldLvl="0" animBg="1"/>
      <p:bldP spid="729100" grpId="0" bldLvl="0" animBg="1"/>
      <p:bldP spid="729101" grpId="0" bldLvl="0" animBg="1"/>
      <p:bldP spid="9" grpId="0" bldLvl="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884363" y="1157898"/>
            <a:ext cx="83058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800" b="1" noProof="1">
                <a:solidFill>
                  <a:srgbClr val="0000FF"/>
                </a:solidFill>
                <a:latin typeface="Arial" panose="020B0604020202020204" pitchFamily="34" charset="0"/>
                <a:ea typeface="黑体" panose="02010609060101010101" pitchFamily="49" charset="-122"/>
              </a:rPr>
              <a:t>第二步：析材料</a:t>
            </a:r>
            <a:r>
              <a:rPr lang="en-US" altLang="zh-CN" sz="2800" b="1" noProof="1">
                <a:solidFill>
                  <a:srgbClr val="0000FF"/>
                </a:solidFill>
                <a:latin typeface="Arial" panose="020B0604020202020204" pitchFamily="34" charset="0"/>
                <a:ea typeface="黑体" panose="02010609060101010101" pitchFamily="49" charset="-122"/>
              </a:rPr>
              <a:t>——</a:t>
            </a:r>
          </a:p>
        </p:txBody>
      </p:sp>
      <p:sp>
        <p:nvSpPr>
          <p:cNvPr id="209922" name="文本框 1"/>
          <p:cNvSpPr txBox="1">
            <a:spLocks noChangeArrowheads="1"/>
          </p:cNvSpPr>
          <p:nvPr/>
        </p:nvSpPr>
        <p:spPr bwMode="auto">
          <a:xfrm>
            <a:off x="1797050" y="1680210"/>
            <a:ext cx="8597900" cy="4124206"/>
          </a:xfrm>
          <a:prstGeom prst="rect">
            <a:avLst/>
          </a:prstGeom>
          <a:noFill/>
          <a:ln w="28575">
            <a:solidFill>
              <a:srgbClr val="00B0F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zh-CN" sz="2400" b="1" dirty="0"/>
              <a:t>材料一</a:t>
            </a:r>
            <a:r>
              <a:rPr lang="en-US" altLang="zh-CN" sz="2400" b="1" dirty="0"/>
              <a:t>  </a:t>
            </a:r>
            <a:r>
              <a:rPr lang="zh-CN" altLang="zh-CN" sz="2400" b="1" dirty="0"/>
              <a:t>西方最早的国家形式是古希腊各城邦，国家观念也随之出现。随着基督教的出现，神学国家观逐渐形成，教会提出国家存在是因为人有原罪，国家是减轻原罪所必须的安排，国家是上帝的产物。启蒙运动时期的霍布斯、洛克、卢梭等人都用</a:t>
            </a:r>
            <a:r>
              <a:rPr lang="zh-CN" altLang="zh-CN" sz="2400" b="1" dirty="0">
                <a:solidFill>
                  <a:srgbClr val="FF0000"/>
                </a:solidFill>
              </a:rPr>
              <a:t>社会契约论</a:t>
            </a:r>
            <a:r>
              <a:rPr lang="zh-CN" altLang="zh-CN" sz="2400" b="1" dirty="0"/>
              <a:t>来阐释自己的国家观念。霍布斯认为</a:t>
            </a:r>
            <a:r>
              <a:rPr lang="zh-CN" altLang="zh-CN" sz="2400" b="1" dirty="0">
                <a:solidFill>
                  <a:srgbClr val="FF0000"/>
                </a:solidFill>
              </a:rPr>
              <a:t>人生是自私自利</a:t>
            </a:r>
            <a:r>
              <a:rPr lang="zh-CN" altLang="zh-CN" sz="2400" b="1" dirty="0"/>
              <a:t>且充满恶意的，</a:t>
            </a:r>
            <a:r>
              <a:rPr lang="zh-CN" altLang="zh-CN" sz="2400" b="1" dirty="0">
                <a:solidFill>
                  <a:srgbClr val="FF0000"/>
                </a:solidFill>
              </a:rPr>
              <a:t>理性</a:t>
            </a:r>
            <a:r>
              <a:rPr lang="zh-CN" altLang="zh-CN" sz="2400" b="1" dirty="0"/>
              <a:t>为人们提出一些简单可行的和平契约，每个人都同意把权力和力量转让给主权者，从而形成国家。洛克强调</a:t>
            </a:r>
            <a:r>
              <a:rPr lang="zh-CN" altLang="zh-CN" sz="2400" b="1" dirty="0">
                <a:solidFill>
                  <a:srgbClr val="FF0000"/>
                </a:solidFill>
              </a:rPr>
              <a:t>人的自然权利不可让渡、不可剥夺</a:t>
            </a:r>
            <a:r>
              <a:rPr lang="zh-CN" altLang="zh-CN" sz="2400" b="1" dirty="0"/>
              <a:t>，否则</a:t>
            </a:r>
            <a:r>
              <a:rPr lang="zh-CN" altLang="zh-CN" sz="2400" b="1" dirty="0">
                <a:solidFill>
                  <a:srgbClr val="FF0000"/>
                </a:solidFill>
              </a:rPr>
              <a:t>人民将有权革命</a:t>
            </a:r>
            <a:r>
              <a:rPr lang="zh-CN" altLang="zh-CN" sz="2400" b="1" dirty="0"/>
              <a:t>，强调政府必须实行</a:t>
            </a:r>
            <a:r>
              <a:rPr lang="zh-CN" altLang="zh-CN" sz="2400" b="1" dirty="0">
                <a:solidFill>
                  <a:srgbClr val="FF0000"/>
                </a:solidFill>
              </a:rPr>
              <a:t>法治和分权</a:t>
            </a:r>
            <a:r>
              <a:rPr lang="zh-CN" altLang="zh-CN" sz="2400" b="1" dirty="0"/>
              <a:t>。</a:t>
            </a:r>
          </a:p>
          <a:p>
            <a:r>
              <a:rPr lang="en-US" altLang="zh-CN" sz="2400" b="1" dirty="0"/>
              <a:t>                                                                         ——</a:t>
            </a:r>
            <a:r>
              <a:rPr lang="zh-CN" altLang="zh-CN" sz="2400" b="1" dirty="0"/>
              <a:t>摘编自《西方文明史》</a:t>
            </a:r>
          </a:p>
          <a:p>
            <a:endParaRPr lang="zh-CN" altLang="en-US" sz="2200" b="1" dirty="0">
              <a:latin typeface="楷体" panose="02010609060101010101" pitchFamily="49" charset="-122"/>
              <a:ea typeface="楷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4237694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文本框 1"/>
          <p:cNvSpPr txBox="1">
            <a:spLocks noChangeArrowheads="1"/>
          </p:cNvSpPr>
          <p:nvPr/>
        </p:nvSpPr>
        <p:spPr bwMode="auto">
          <a:xfrm>
            <a:off x="1765300" y="1317625"/>
            <a:ext cx="8597900" cy="4154984"/>
          </a:xfrm>
          <a:prstGeom prst="rect">
            <a:avLst/>
          </a:prstGeom>
          <a:noFill/>
          <a:ln w="28575">
            <a:solidFill>
              <a:srgbClr val="00B0F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zh-CN" sz="2400" b="1" dirty="0"/>
              <a:t>材料一</a:t>
            </a:r>
            <a:r>
              <a:rPr lang="en-US" altLang="zh-CN" sz="2400" b="1" dirty="0"/>
              <a:t>  </a:t>
            </a:r>
            <a:r>
              <a:rPr lang="zh-CN" altLang="zh-CN" sz="2400" b="1" dirty="0"/>
              <a:t>西方最早的国家形式是古希腊各城邦，国家观念也随之出现。随着基督教的出现，</a:t>
            </a:r>
            <a:r>
              <a:rPr lang="zh-CN" altLang="zh-CN" sz="2400" b="1" dirty="0">
                <a:solidFill>
                  <a:srgbClr val="2F2BEF"/>
                </a:solidFill>
              </a:rPr>
              <a:t>神学国家观逐渐形成</a:t>
            </a:r>
            <a:r>
              <a:rPr lang="zh-CN" altLang="zh-CN" sz="2400" b="1" dirty="0"/>
              <a:t>，教会提出国家存在是因为人有原罪，国家是减轻原罪所必须的安排，国家是上帝的产物。</a:t>
            </a:r>
            <a:r>
              <a:rPr lang="zh-CN" altLang="en-US" sz="2400" b="1" dirty="0">
                <a:solidFill>
                  <a:srgbClr val="7030A0"/>
                </a:solidFill>
                <a:latin typeface="宋体" panose="02010600030101010101" pitchFamily="2" charset="-122"/>
                <a:ea typeface="宋体" panose="02010600030101010101" pitchFamily="2" charset="-122"/>
              </a:rPr>
              <a:t>／／</a:t>
            </a:r>
            <a:r>
              <a:rPr lang="zh-CN" altLang="zh-CN" sz="2400" b="1" dirty="0"/>
              <a:t>启蒙运动时期的霍布斯、洛克、卢梭等人都用</a:t>
            </a:r>
            <a:r>
              <a:rPr lang="zh-CN" altLang="zh-CN" sz="2400" b="1" dirty="0">
                <a:solidFill>
                  <a:srgbClr val="FF0000"/>
                </a:solidFill>
              </a:rPr>
              <a:t>社会契约论</a:t>
            </a:r>
            <a:r>
              <a:rPr lang="zh-CN" altLang="zh-CN" sz="2400" b="1" dirty="0"/>
              <a:t>来阐释自己的国家观念。霍布斯认为</a:t>
            </a:r>
            <a:r>
              <a:rPr lang="zh-CN" altLang="zh-CN" sz="2400" b="1" dirty="0">
                <a:solidFill>
                  <a:srgbClr val="FF0000"/>
                </a:solidFill>
              </a:rPr>
              <a:t>人生是自私自利</a:t>
            </a:r>
            <a:r>
              <a:rPr lang="zh-CN" altLang="zh-CN" sz="2400" b="1" dirty="0"/>
              <a:t>且充满恶意的，</a:t>
            </a:r>
            <a:r>
              <a:rPr lang="zh-CN" altLang="zh-CN" sz="2400" b="1" dirty="0">
                <a:solidFill>
                  <a:srgbClr val="FF0000"/>
                </a:solidFill>
              </a:rPr>
              <a:t>理性</a:t>
            </a:r>
            <a:r>
              <a:rPr lang="zh-CN" altLang="zh-CN" sz="2400" b="1" dirty="0"/>
              <a:t>为人们提出一些简单可行的和平契约，每个人都同意把权力和力量转让给主权者，从而形成国家。洛克强调</a:t>
            </a:r>
            <a:r>
              <a:rPr lang="zh-CN" altLang="zh-CN" sz="2400" b="1" dirty="0">
                <a:solidFill>
                  <a:srgbClr val="FF0000"/>
                </a:solidFill>
              </a:rPr>
              <a:t>人的自然权利不可让渡、不可剥夺</a:t>
            </a:r>
            <a:r>
              <a:rPr lang="zh-CN" altLang="zh-CN" sz="2400" b="1" dirty="0"/>
              <a:t>，否则</a:t>
            </a:r>
            <a:r>
              <a:rPr lang="zh-CN" altLang="zh-CN" sz="2400" b="1" dirty="0">
                <a:solidFill>
                  <a:srgbClr val="FF0000"/>
                </a:solidFill>
              </a:rPr>
              <a:t>人民将有权革命</a:t>
            </a:r>
            <a:r>
              <a:rPr lang="zh-CN" altLang="zh-CN" sz="2400" b="1" dirty="0"/>
              <a:t>，强调政府必须实行</a:t>
            </a:r>
            <a:r>
              <a:rPr lang="zh-CN" altLang="zh-CN" sz="2400" b="1" dirty="0">
                <a:solidFill>
                  <a:srgbClr val="FF0000"/>
                </a:solidFill>
              </a:rPr>
              <a:t>法治和分权</a:t>
            </a:r>
            <a:r>
              <a:rPr lang="zh-CN" altLang="zh-CN" sz="2400" b="1" dirty="0"/>
              <a:t>。</a:t>
            </a:r>
          </a:p>
          <a:p>
            <a:r>
              <a:rPr lang="en-US" altLang="zh-CN" sz="2400" b="1" dirty="0"/>
              <a:t>                                                                         ——</a:t>
            </a:r>
            <a:r>
              <a:rPr lang="zh-CN" altLang="zh-CN" sz="2400" b="1" dirty="0"/>
              <a:t>摘编自《西方文明史》</a:t>
            </a:r>
          </a:p>
          <a:p>
            <a:endParaRPr lang="zh-CN" altLang="en-US" sz="2400" b="1" dirty="0">
              <a:latin typeface="楷体" panose="02010609060101010101" pitchFamily="49" charset="-122"/>
              <a:ea typeface="楷体" panose="02010609060101010101" pitchFamily="49" charset="-122"/>
            </a:endParaRPr>
          </a:p>
        </p:txBody>
      </p:sp>
      <p:sp>
        <p:nvSpPr>
          <p:cNvPr id="210946" name="Rectangle 4"/>
          <p:cNvSpPr>
            <a:spLocks noChangeArrowheads="1"/>
          </p:cNvSpPr>
          <p:nvPr/>
        </p:nvSpPr>
        <p:spPr bwMode="auto">
          <a:xfrm>
            <a:off x="1757364" y="301625"/>
            <a:ext cx="8677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756" tIns="29878" rIns="59756" bIns="29878"/>
          <a:lstStyle/>
          <a:p>
            <a:pPr>
              <a:lnSpc>
                <a:spcPct val="120000"/>
              </a:lnSpc>
              <a:spcBef>
                <a:spcPct val="20000"/>
              </a:spcBef>
              <a:buClr>
                <a:schemeClr val="tx2"/>
              </a:buClr>
              <a:buFont typeface="Wingdings" panose="05000000000000000000" pitchFamily="2" charset="2"/>
              <a:buNone/>
            </a:pPr>
            <a:endParaRPr lang="zh-CN" altLang="en-US" sz="2000" b="1">
              <a:latin typeface="Arial" panose="020B0604020202020204" pitchFamily="34" charset="0"/>
            </a:endParaRPr>
          </a:p>
        </p:txBody>
      </p:sp>
      <p:sp>
        <p:nvSpPr>
          <p:cNvPr id="4" name="Rectangle 5"/>
          <p:cNvSpPr>
            <a:spLocks noChangeArrowheads="1"/>
          </p:cNvSpPr>
          <p:nvPr/>
        </p:nvSpPr>
        <p:spPr bwMode="auto">
          <a:xfrm>
            <a:off x="2487494" y="795032"/>
            <a:ext cx="43434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第三步：调知识</a:t>
            </a:r>
            <a:r>
              <a:rPr lang="en-US" altLang="zh-CN"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a:t>
            </a:r>
          </a:p>
        </p:txBody>
      </p:sp>
      <p:sp>
        <p:nvSpPr>
          <p:cNvPr id="5" name="AutoShape 8"/>
          <p:cNvSpPr>
            <a:spLocks noChangeArrowheads="1"/>
          </p:cNvSpPr>
          <p:nvPr/>
        </p:nvSpPr>
        <p:spPr bwMode="auto">
          <a:xfrm>
            <a:off x="7659177" y="4521375"/>
            <a:ext cx="2689225" cy="685800"/>
          </a:xfrm>
          <a:prstGeom prst="wedgeRoundRectCallout">
            <a:avLst>
              <a:gd name="adj1" fmla="val -10875"/>
              <a:gd name="adj2" fmla="val -90648"/>
              <a:gd name="adj3" fmla="val 16667"/>
            </a:avLst>
          </a:prstGeom>
          <a:solidFill>
            <a:srgbClr val="0000FF"/>
          </a:solidFill>
          <a:ln w="9525">
            <a:solidFill>
              <a:srgbClr val="000000"/>
            </a:solidFill>
            <a:miter lim="800000"/>
          </a:ln>
        </p:spPr>
        <p:txBody>
          <a:bodyPr/>
          <a:lstStyle/>
          <a:p>
            <a:pPr algn="ctr"/>
            <a:r>
              <a:rPr lang="zh-CN" altLang="en-US" sz="2400" b="1" dirty="0">
                <a:solidFill>
                  <a:srgbClr val="FFFF00"/>
                </a:solidFill>
                <a:latin typeface="Arial" panose="020B0604020202020204" pitchFamily="34" charset="0"/>
                <a:ea typeface="黑体" panose="02010609060101010101" pitchFamily="49" charset="-122"/>
              </a:rPr>
              <a:t>人民主权</a:t>
            </a:r>
          </a:p>
        </p:txBody>
      </p:sp>
      <p:sp>
        <p:nvSpPr>
          <p:cNvPr id="6" name="AutoShape 9"/>
          <p:cNvSpPr>
            <a:spLocks noChangeArrowheads="1"/>
          </p:cNvSpPr>
          <p:nvPr/>
        </p:nvSpPr>
        <p:spPr bwMode="auto">
          <a:xfrm>
            <a:off x="1760066" y="3573016"/>
            <a:ext cx="1959671" cy="533400"/>
          </a:xfrm>
          <a:prstGeom prst="wedgeRoundRectCallout">
            <a:avLst>
              <a:gd name="adj1" fmla="val -15274"/>
              <a:gd name="adj2" fmla="val -142404"/>
              <a:gd name="adj3" fmla="val 16667"/>
            </a:avLst>
          </a:prstGeom>
          <a:solidFill>
            <a:srgbClr val="0000FF"/>
          </a:solidFill>
          <a:ln w="9525">
            <a:solidFill>
              <a:srgbClr val="000000"/>
            </a:solidFill>
            <a:miter lim="800000"/>
          </a:ln>
        </p:spPr>
        <p:txBody>
          <a:bodyPr/>
          <a:lstStyle/>
          <a:p>
            <a:pPr algn="ctr"/>
            <a:r>
              <a:rPr lang="zh-CN" altLang="en-US" sz="2400" b="1" dirty="0">
                <a:solidFill>
                  <a:srgbClr val="FFFF00"/>
                </a:solidFill>
                <a:latin typeface="Arial" panose="020B0604020202020204" pitchFamily="34" charset="0"/>
                <a:ea typeface="黑体" panose="02010609060101010101" pitchFamily="49" charset="-122"/>
              </a:rPr>
              <a:t>社会契约</a:t>
            </a:r>
          </a:p>
        </p:txBody>
      </p:sp>
      <p:sp>
        <p:nvSpPr>
          <p:cNvPr id="7" name="AutoShape 8"/>
          <p:cNvSpPr>
            <a:spLocks noChangeArrowheads="1"/>
          </p:cNvSpPr>
          <p:nvPr/>
        </p:nvSpPr>
        <p:spPr bwMode="auto">
          <a:xfrm>
            <a:off x="4659676" y="4869160"/>
            <a:ext cx="2444437" cy="685800"/>
          </a:xfrm>
          <a:prstGeom prst="wedgeRoundRectCallout">
            <a:avLst>
              <a:gd name="adj1" fmla="val -10875"/>
              <a:gd name="adj2" fmla="val -90648"/>
              <a:gd name="adj3" fmla="val 16667"/>
            </a:avLst>
          </a:prstGeom>
          <a:solidFill>
            <a:srgbClr val="0000FF"/>
          </a:solidFill>
          <a:ln w="9525">
            <a:solidFill>
              <a:srgbClr val="000000"/>
            </a:solidFill>
            <a:miter lim="800000"/>
          </a:ln>
        </p:spPr>
        <p:txBody>
          <a:bodyPr/>
          <a:lstStyle/>
          <a:p>
            <a:pPr algn="ctr"/>
            <a:r>
              <a:rPr lang="zh-CN" altLang="en-US" sz="2400" b="1" dirty="0">
                <a:solidFill>
                  <a:srgbClr val="FFFF00"/>
                </a:solidFill>
                <a:latin typeface="Arial" panose="020B0604020202020204" pitchFamily="34" charset="0"/>
                <a:ea typeface="黑体" panose="02010609060101010101" pitchFamily="49" charset="-122"/>
              </a:rPr>
              <a:t>法治、三权分立</a:t>
            </a:r>
          </a:p>
        </p:txBody>
      </p:sp>
      <p:sp>
        <p:nvSpPr>
          <p:cNvPr id="8" name="AutoShape 8"/>
          <p:cNvSpPr>
            <a:spLocks noChangeArrowheads="1"/>
          </p:cNvSpPr>
          <p:nvPr/>
        </p:nvSpPr>
        <p:spPr bwMode="auto">
          <a:xfrm>
            <a:off x="1789442" y="4896689"/>
            <a:ext cx="2444437" cy="836567"/>
          </a:xfrm>
          <a:prstGeom prst="wedgeRoundRectCallout">
            <a:avLst>
              <a:gd name="adj1" fmla="val 21497"/>
              <a:gd name="adj2" fmla="val -93212"/>
              <a:gd name="adj3" fmla="val 16667"/>
            </a:avLst>
          </a:prstGeom>
          <a:solidFill>
            <a:srgbClr val="0000FF"/>
          </a:solidFill>
          <a:ln w="9525">
            <a:solidFill>
              <a:srgbClr val="000000"/>
            </a:solidFill>
            <a:miter lim="800000"/>
          </a:ln>
        </p:spPr>
        <p:txBody>
          <a:bodyPr/>
          <a:lstStyle/>
          <a:p>
            <a:pPr algn="ctr"/>
            <a:r>
              <a:rPr lang="zh-CN" altLang="en-US" sz="2400" b="1" dirty="0">
                <a:solidFill>
                  <a:srgbClr val="FFFF00"/>
                </a:solidFill>
                <a:latin typeface="Arial" panose="020B0604020202020204" pitchFamily="34" charset="0"/>
                <a:ea typeface="黑体" panose="02010609060101010101" pitchFamily="49" charset="-122"/>
              </a:rPr>
              <a:t>    君主立宪、</a:t>
            </a:r>
            <a:endParaRPr lang="en-US" altLang="zh-CN" sz="2400" b="1" dirty="0">
              <a:solidFill>
                <a:srgbClr val="FFFF00"/>
              </a:solidFill>
              <a:latin typeface="Arial" panose="020B0604020202020204" pitchFamily="34" charset="0"/>
              <a:ea typeface="黑体" panose="02010609060101010101" pitchFamily="49" charset="-122"/>
            </a:endParaRPr>
          </a:p>
          <a:p>
            <a:pPr algn="ctr"/>
            <a:r>
              <a:rPr lang="zh-CN" altLang="en-US" sz="2400" b="1" dirty="0">
                <a:solidFill>
                  <a:srgbClr val="FFFF00"/>
                </a:solidFill>
                <a:latin typeface="Arial" panose="020B0604020202020204" pitchFamily="34" charset="0"/>
                <a:ea typeface="黑体" panose="02010609060101010101" pitchFamily="49" charset="-122"/>
              </a:rPr>
              <a:t>民主共和</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3657977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build="p"/>
      <p:bldP spid="5" grpId="0" bldLvl="0" animBg="1"/>
      <p:bldP spid="6" grpId="0" bldLvl="0" animBg="1"/>
      <p:bldP spid="7"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057400" y="1600200"/>
            <a:ext cx="8034338" cy="3862388"/>
            <a:chOff x="336" y="1008"/>
            <a:chExt cx="5061" cy="2433"/>
          </a:xfrm>
        </p:grpSpPr>
        <p:sp>
          <p:nvSpPr>
            <p:cNvPr id="18436" name="Oval 6"/>
            <p:cNvSpPr/>
            <p:nvPr/>
          </p:nvSpPr>
          <p:spPr>
            <a:xfrm>
              <a:off x="2464" y="2637"/>
              <a:ext cx="1054" cy="804"/>
            </a:xfrm>
            <a:prstGeom prst="ellipse">
              <a:avLst/>
            </a:prstGeom>
            <a:solidFill>
              <a:srgbClr val="FFFF99"/>
            </a:solidFill>
            <a:ln w="57150" cap="flat" cmpd="sng">
              <a:solidFill>
                <a:schemeClr val="tx1"/>
              </a:solidFill>
              <a:prstDash val="solid"/>
              <a:headEnd type="none" w="med" len="med"/>
              <a:tailEnd type="none" w="med" len="med"/>
            </a:ln>
          </p:spPr>
          <p:txBody>
            <a:bodyPr wrap="none" anchor="ctr"/>
            <a:lstStyle/>
            <a:p>
              <a:pPr algn="ctr" eaLnBrk="0" hangingPunct="0"/>
              <a:r>
                <a:rPr lang="zh-CN" altLang="en-US" sz="4000" b="1" dirty="0">
                  <a:solidFill>
                    <a:srgbClr val="FF0000"/>
                  </a:solidFill>
                  <a:latin typeface="Comic Sans MS" panose="030F0702030302020204" pitchFamily="66" charset="0"/>
                  <a:ea typeface="黑体" panose="02010609060101010101" pitchFamily="49" charset="-122"/>
                </a:rPr>
                <a:t>宋</a:t>
              </a:r>
            </a:p>
          </p:txBody>
        </p:sp>
        <p:sp>
          <p:nvSpPr>
            <p:cNvPr id="18437" name="Line 7"/>
            <p:cNvSpPr/>
            <p:nvPr/>
          </p:nvSpPr>
          <p:spPr>
            <a:xfrm>
              <a:off x="3476" y="3175"/>
              <a:ext cx="433" cy="0"/>
            </a:xfrm>
            <a:prstGeom prst="line">
              <a:avLst/>
            </a:prstGeom>
            <a:ln w="57150" cap="flat" cmpd="sng">
              <a:solidFill>
                <a:schemeClr val="tx1"/>
              </a:solidFill>
              <a:prstDash val="solid"/>
              <a:headEnd type="none" w="med" len="med"/>
              <a:tailEnd type="none" w="med" len="med"/>
            </a:ln>
          </p:spPr>
        </p:sp>
        <p:sp>
          <p:nvSpPr>
            <p:cNvPr id="18438" name="Text Box 8"/>
            <p:cNvSpPr txBox="1"/>
            <p:nvPr/>
          </p:nvSpPr>
          <p:spPr>
            <a:xfrm rot="-2840563">
              <a:off x="3397" y="1734"/>
              <a:ext cx="1342" cy="330"/>
            </a:xfrm>
            <a:prstGeom prst="rect">
              <a:avLst/>
            </a:prstGeom>
            <a:noFill/>
            <a:ln w="9525">
              <a:noFill/>
            </a:ln>
          </p:spPr>
          <p:txBody>
            <a:bodyPr>
              <a:spAutoFit/>
            </a:bodyPr>
            <a:lstStyle/>
            <a:p>
              <a:pPr eaLnBrk="0" hangingPunct="0">
                <a:spcBef>
                  <a:spcPct val="50000"/>
                </a:spcBef>
              </a:pPr>
              <a:r>
                <a:rPr lang="zh-CN" altLang="en-US" sz="2800" b="1" dirty="0">
                  <a:solidFill>
                    <a:srgbClr val="000099"/>
                  </a:solidFill>
                  <a:latin typeface="黑体" panose="02010609060101010101" pitchFamily="49" charset="-122"/>
                  <a:ea typeface="黑体" panose="02010609060101010101" pitchFamily="49" charset="-122"/>
                </a:rPr>
                <a:t>哲学的王朝</a:t>
              </a:r>
            </a:p>
          </p:txBody>
        </p:sp>
        <p:sp>
          <p:nvSpPr>
            <p:cNvPr id="18439" name="Text Box 9"/>
            <p:cNvSpPr txBox="1"/>
            <p:nvPr/>
          </p:nvSpPr>
          <p:spPr>
            <a:xfrm rot="-1213389">
              <a:off x="3841" y="2429"/>
              <a:ext cx="1341" cy="330"/>
            </a:xfrm>
            <a:prstGeom prst="rect">
              <a:avLst/>
            </a:prstGeom>
            <a:noFill/>
            <a:ln w="9525">
              <a:noFill/>
            </a:ln>
          </p:spPr>
          <p:txBody>
            <a:bodyPr>
              <a:spAutoFit/>
            </a:bodyPr>
            <a:lstStyle/>
            <a:p>
              <a:pPr eaLnBrk="0" hangingPunct="0">
                <a:spcBef>
                  <a:spcPct val="50000"/>
                </a:spcBef>
              </a:pPr>
              <a:r>
                <a:rPr lang="zh-CN" altLang="en-US" sz="2800" b="1" dirty="0">
                  <a:solidFill>
                    <a:srgbClr val="000099"/>
                  </a:solidFill>
                  <a:latin typeface="黑体" panose="02010609060101010101" pitchFamily="49" charset="-122"/>
                  <a:ea typeface="黑体" panose="02010609060101010101" pitchFamily="49" charset="-122"/>
                </a:rPr>
                <a:t>艺术的王朝</a:t>
              </a:r>
            </a:p>
          </p:txBody>
        </p:sp>
        <p:sp>
          <p:nvSpPr>
            <p:cNvPr id="18440" name="Text Box 10"/>
            <p:cNvSpPr txBox="1"/>
            <p:nvPr/>
          </p:nvSpPr>
          <p:spPr>
            <a:xfrm>
              <a:off x="336" y="3024"/>
              <a:ext cx="1728" cy="330"/>
            </a:xfrm>
            <a:prstGeom prst="rect">
              <a:avLst/>
            </a:prstGeom>
            <a:noFill/>
            <a:ln w="9525">
              <a:noFill/>
            </a:ln>
          </p:spPr>
          <p:txBody>
            <a:bodyPr>
              <a:spAutoFit/>
            </a:bodyPr>
            <a:lstStyle/>
            <a:p>
              <a:pPr eaLnBrk="0" hangingPunct="0">
                <a:spcBef>
                  <a:spcPct val="50000"/>
                </a:spcBef>
              </a:pPr>
              <a:r>
                <a:rPr lang="zh-CN" altLang="en-US" sz="2800" b="1" dirty="0">
                  <a:solidFill>
                    <a:srgbClr val="000099"/>
                  </a:solidFill>
                  <a:latin typeface="黑体" panose="02010609060101010101" pitchFamily="49" charset="-122"/>
                  <a:ea typeface="黑体" panose="02010609060101010101" pitchFamily="49" charset="-122"/>
                </a:rPr>
                <a:t>积贫积弱的王朝</a:t>
              </a:r>
            </a:p>
          </p:txBody>
        </p:sp>
        <p:sp>
          <p:nvSpPr>
            <p:cNvPr id="18441" name="Text Box 11"/>
            <p:cNvSpPr txBox="1"/>
            <p:nvPr/>
          </p:nvSpPr>
          <p:spPr>
            <a:xfrm rot="-5400000">
              <a:off x="2277" y="1485"/>
              <a:ext cx="1285" cy="330"/>
            </a:xfrm>
            <a:prstGeom prst="rect">
              <a:avLst/>
            </a:prstGeom>
            <a:noFill/>
            <a:ln w="9525">
              <a:noFill/>
            </a:ln>
          </p:spPr>
          <p:txBody>
            <a:bodyPr>
              <a:spAutoFit/>
            </a:bodyPr>
            <a:lstStyle/>
            <a:p>
              <a:pPr eaLnBrk="0" hangingPunct="0">
                <a:spcBef>
                  <a:spcPct val="50000"/>
                </a:spcBef>
              </a:pPr>
              <a:r>
                <a:rPr lang="zh-CN" altLang="en-US" sz="2800" b="1" dirty="0">
                  <a:solidFill>
                    <a:srgbClr val="000099"/>
                  </a:solidFill>
                  <a:latin typeface="黑体" panose="02010609060101010101" pitchFamily="49" charset="-122"/>
                  <a:ea typeface="黑体" panose="02010609060101010101" pitchFamily="49" charset="-122"/>
                </a:rPr>
                <a:t>科学的王朝</a:t>
              </a:r>
            </a:p>
          </p:txBody>
        </p:sp>
        <p:sp>
          <p:nvSpPr>
            <p:cNvPr id="18442" name="Text Box 12"/>
            <p:cNvSpPr txBox="1"/>
            <p:nvPr/>
          </p:nvSpPr>
          <p:spPr>
            <a:xfrm rot="-2456640">
              <a:off x="1705" y="1215"/>
              <a:ext cx="370" cy="1415"/>
            </a:xfrm>
            <a:prstGeom prst="rect">
              <a:avLst/>
            </a:prstGeom>
            <a:noFill/>
            <a:ln w="9525">
              <a:noFill/>
            </a:ln>
          </p:spPr>
          <p:txBody>
            <a:bodyPr>
              <a:spAutoFit/>
            </a:bodyPr>
            <a:lstStyle/>
            <a:p>
              <a:pPr eaLnBrk="0" hangingPunct="0">
                <a:spcBef>
                  <a:spcPct val="50000"/>
                </a:spcBef>
              </a:pPr>
              <a:r>
                <a:rPr lang="zh-CN" altLang="en-US" sz="2800" b="1" dirty="0">
                  <a:solidFill>
                    <a:srgbClr val="000099"/>
                  </a:solidFill>
                  <a:latin typeface="黑体" panose="02010609060101010101" pitchFamily="49" charset="-122"/>
                  <a:ea typeface="黑体" panose="02010609060101010101" pitchFamily="49" charset="-122"/>
                </a:rPr>
                <a:t>开放的王朝</a:t>
              </a:r>
            </a:p>
          </p:txBody>
        </p:sp>
        <p:sp>
          <p:nvSpPr>
            <p:cNvPr id="18443" name="Text Box 13"/>
            <p:cNvSpPr txBox="1"/>
            <p:nvPr/>
          </p:nvSpPr>
          <p:spPr>
            <a:xfrm rot="1216219">
              <a:off x="876" y="2428"/>
              <a:ext cx="1362" cy="330"/>
            </a:xfrm>
            <a:prstGeom prst="rect">
              <a:avLst/>
            </a:prstGeom>
            <a:noFill/>
            <a:ln w="9525">
              <a:noFill/>
            </a:ln>
          </p:spPr>
          <p:txBody>
            <a:bodyPr>
              <a:spAutoFit/>
            </a:bodyPr>
            <a:lstStyle/>
            <a:p>
              <a:pPr eaLnBrk="0" hangingPunct="0">
                <a:spcBef>
                  <a:spcPct val="50000"/>
                </a:spcBef>
              </a:pPr>
              <a:r>
                <a:rPr lang="zh-CN" altLang="en-US" sz="2800" b="1" dirty="0">
                  <a:solidFill>
                    <a:srgbClr val="000099"/>
                  </a:solidFill>
                  <a:latin typeface="黑体" panose="02010609060101010101" pitchFamily="49" charset="-122"/>
                  <a:ea typeface="黑体" panose="02010609060101010101" pitchFamily="49" charset="-122"/>
                </a:rPr>
                <a:t>繁盛的王朝</a:t>
              </a:r>
            </a:p>
          </p:txBody>
        </p:sp>
        <p:sp>
          <p:nvSpPr>
            <p:cNvPr id="18444" name="Line 14"/>
            <p:cNvSpPr/>
            <p:nvPr/>
          </p:nvSpPr>
          <p:spPr>
            <a:xfrm>
              <a:off x="2050" y="3175"/>
              <a:ext cx="434" cy="0"/>
            </a:xfrm>
            <a:prstGeom prst="line">
              <a:avLst/>
            </a:prstGeom>
            <a:ln w="57150" cap="flat" cmpd="sng">
              <a:solidFill>
                <a:schemeClr val="tx1"/>
              </a:solidFill>
              <a:prstDash val="solid"/>
              <a:headEnd type="none" w="med" len="med"/>
              <a:tailEnd type="none" w="med" len="med"/>
            </a:ln>
          </p:spPr>
        </p:sp>
        <p:sp>
          <p:nvSpPr>
            <p:cNvPr id="18445" name="Line 15"/>
            <p:cNvSpPr/>
            <p:nvPr/>
          </p:nvSpPr>
          <p:spPr>
            <a:xfrm>
              <a:off x="2112" y="2824"/>
              <a:ext cx="372" cy="100"/>
            </a:xfrm>
            <a:prstGeom prst="line">
              <a:avLst/>
            </a:prstGeom>
            <a:ln w="57150" cap="flat" cmpd="sng">
              <a:solidFill>
                <a:schemeClr val="tx1"/>
              </a:solidFill>
              <a:prstDash val="solid"/>
              <a:headEnd type="none" w="med" len="med"/>
              <a:tailEnd type="none" w="med" len="med"/>
            </a:ln>
          </p:spPr>
        </p:sp>
        <p:sp>
          <p:nvSpPr>
            <p:cNvPr id="18446" name="Line 16"/>
            <p:cNvSpPr/>
            <p:nvPr/>
          </p:nvSpPr>
          <p:spPr>
            <a:xfrm flipV="1">
              <a:off x="3476" y="2824"/>
              <a:ext cx="371" cy="100"/>
            </a:xfrm>
            <a:prstGeom prst="line">
              <a:avLst/>
            </a:prstGeom>
            <a:ln w="57150" cap="flat" cmpd="sng">
              <a:solidFill>
                <a:schemeClr val="tx1"/>
              </a:solidFill>
              <a:prstDash val="solid"/>
              <a:headEnd type="none" w="med" len="med"/>
              <a:tailEnd type="none" w="med" len="med"/>
            </a:ln>
          </p:spPr>
        </p:sp>
        <p:sp>
          <p:nvSpPr>
            <p:cNvPr id="18447" name="Line 17"/>
            <p:cNvSpPr/>
            <p:nvPr/>
          </p:nvSpPr>
          <p:spPr>
            <a:xfrm flipV="1">
              <a:off x="3290" y="2471"/>
              <a:ext cx="247" cy="252"/>
            </a:xfrm>
            <a:prstGeom prst="line">
              <a:avLst/>
            </a:prstGeom>
            <a:ln w="57150" cap="flat" cmpd="sng">
              <a:solidFill>
                <a:schemeClr val="tx1"/>
              </a:solidFill>
              <a:prstDash val="solid"/>
              <a:headEnd type="none" w="med" len="med"/>
              <a:tailEnd type="none" w="med" len="med"/>
            </a:ln>
          </p:spPr>
        </p:sp>
        <p:sp>
          <p:nvSpPr>
            <p:cNvPr id="18448" name="Line 18"/>
            <p:cNvSpPr/>
            <p:nvPr/>
          </p:nvSpPr>
          <p:spPr>
            <a:xfrm>
              <a:off x="2422" y="2471"/>
              <a:ext cx="247" cy="252"/>
            </a:xfrm>
            <a:prstGeom prst="line">
              <a:avLst/>
            </a:prstGeom>
            <a:ln w="57150" cap="flat" cmpd="sng">
              <a:solidFill>
                <a:schemeClr val="tx1"/>
              </a:solidFill>
              <a:prstDash val="solid"/>
              <a:headEnd type="none" w="med" len="med"/>
              <a:tailEnd type="none" w="med" len="med"/>
            </a:ln>
          </p:spPr>
        </p:sp>
        <p:sp>
          <p:nvSpPr>
            <p:cNvPr id="18449" name="Line 19"/>
            <p:cNvSpPr/>
            <p:nvPr/>
          </p:nvSpPr>
          <p:spPr>
            <a:xfrm flipV="1">
              <a:off x="2980" y="2320"/>
              <a:ext cx="0" cy="302"/>
            </a:xfrm>
            <a:prstGeom prst="line">
              <a:avLst/>
            </a:prstGeom>
            <a:ln w="57150" cap="flat" cmpd="sng">
              <a:solidFill>
                <a:schemeClr val="tx1"/>
              </a:solidFill>
              <a:prstDash val="solid"/>
              <a:headEnd type="none" w="med" len="med"/>
              <a:tailEnd type="none" w="med" len="med"/>
            </a:ln>
          </p:spPr>
        </p:sp>
        <p:sp>
          <p:nvSpPr>
            <p:cNvPr id="18450" name="Text Box 20"/>
            <p:cNvSpPr txBox="1"/>
            <p:nvPr/>
          </p:nvSpPr>
          <p:spPr>
            <a:xfrm>
              <a:off x="3972" y="3024"/>
              <a:ext cx="1425" cy="330"/>
            </a:xfrm>
            <a:prstGeom prst="rect">
              <a:avLst/>
            </a:prstGeom>
            <a:noFill/>
            <a:ln w="9525">
              <a:noFill/>
            </a:ln>
          </p:spPr>
          <p:txBody>
            <a:bodyPr>
              <a:spAutoFit/>
            </a:bodyPr>
            <a:lstStyle/>
            <a:p>
              <a:pPr eaLnBrk="0" hangingPunct="0">
                <a:spcBef>
                  <a:spcPct val="50000"/>
                </a:spcBef>
              </a:pPr>
              <a:r>
                <a:rPr lang="zh-CN" altLang="en-US" sz="2800" b="1" dirty="0">
                  <a:solidFill>
                    <a:srgbClr val="000099"/>
                  </a:solidFill>
                  <a:latin typeface="黑体" panose="02010609060101010101" pitchFamily="49" charset="-122"/>
                  <a:ea typeface="黑体" panose="02010609060101010101" pitchFamily="49" charset="-122"/>
                </a:rPr>
                <a:t>文学的王朝</a:t>
              </a:r>
            </a:p>
          </p:txBody>
        </p:sp>
      </p:grpSp>
      <p:sp>
        <p:nvSpPr>
          <p:cNvPr id="21" name="Text Box 4"/>
          <p:cNvSpPr txBox="1"/>
          <p:nvPr/>
        </p:nvSpPr>
        <p:spPr>
          <a:xfrm>
            <a:off x="1981200" y="533400"/>
            <a:ext cx="8077200" cy="645160"/>
          </a:xfrm>
          <a:prstGeom prst="rect">
            <a:avLst/>
          </a:prstGeom>
          <a:noFill/>
          <a:ln w="9525">
            <a:noFill/>
          </a:ln>
        </p:spPr>
        <p:txBody>
          <a:bodyPr>
            <a:spAutoFit/>
          </a:bodyPr>
          <a:lstStyle/>
          <a:p>
            <a:pPr eaLnBrk="0" hangingPunct="0">
              <a:spcBef>
                <a:spcPct val="50000"/>
              </a:spcBef>
            </a:pPr>
            <a:r>
              <a:rPr lang="zh-CN" altLang="en-US" sz="3600" b="1" dirty="0">
                <a:solidFill>
                  <a:srgbClr val="C00000"/>
                </a:solidFill>
                <a:latin typeface="黑体" panose="02010609060101010101" pitchFamily="49" charset="-122"/>
                <a:ea typeface="黑体" panose="02010609060101010101" pitchFamily="49" charset="-122"/>
              </a:rPr>
              <a:t>我们和学生一起探讨的宋朝应该是：</a:t>
            </a:r>
          </a:p>
        </p:txBody>
      </p:sp>
      <p:cxnSp>
        <p:nvCxnSpPr>
          <p:cNvPr id="23" name="直接连接符 22"/>
          <p:cNvCxnSpPr/>
          <p:nvPr/>
        </p:nvCxnSpPr>
        <p:spPr>
          <a:xfrm flipV="1">
            <a:off x="1831416" y="11534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标题 1"/>
          <p:cNvSpPr txBox="1">
            <a:spLocks noChangeArrowheads="1"/>
          </p:cNvSpPr>
          <p:nvPr/>
        </p:nvSpPr>
        <p:spPr bwMode="auto">
          <a:xfrm>
            <a:off x="2058035" y="5462906"/>
            <a:ext cx="8150860" cy="1188085"/>
          </a:xfrm>
          <a:prstGeom prst="rect">
            <a:avLst/>
          </a:prstGeom>
          <a:noFill/>
          <a:ln w="9525">
            <a:solidFill>
              <a:srgbClr val="112EC1"/>
            </a:solidFill>
            <a:miter lim="800000"/>
          </a:ln>
        </p:spPr>
        <p:txBody>
          <a:bodyPr/>
          <a:lstStyle/>
          <a:p>
            <a:pPr algn="ctr" eaLnBrk="0" hangingPunct="0">
              <a:lnSpc>
                <a:spcPct val="130000"/>
              </a:lnSpc>
              <a:defRPr/>
            </a:pPr>
            <a:r>
              <a:rPr lang="zh-CN" altLang="en-US" sz="2800" b="1" kern="0" dirty="0">
                <a:solidFill>
                  <a:schemeClr val="tx2">
                    <a:lumMod val="75000"/>
                  </a:schemeClr>
                </a:solidFill>
                <a:effectLst>
                  <a:outerShdw blurRad="38100" dist="38100" dir="2700000">
                    <a:srgbClr val="000000"/>
                  </a:outerShdw>
                </a:effectLst>
                <a:latin typeface="黑体" panose="02010609060101010101" pitchFamily="49" charset="-122"/>
                <a:ea typeface="黑体" panose="02010609060101010101" pitchFamily="49" charset="-122"/>
                <a:cs typeface="黑体" panose="02010609060101010101" pitchFamily="49" charset="-122"/>
                <a:sym typeface="+mn-ea"/>
              </a:rPr>
              <a:t>从上面的问题中</a:t>
            </a:r>
            <a:r>
              <a:rPr lang="zh-CN" altLang="en-US" sz="2800" b="1" kern="0" dirty="0">
                <a:solidFill>
                  <a:schemeClr val="tx2">
                    <a:lumMod val="75000"/>
                  </a:schemeClr>
                </a:solidFill>
                <a:effectLst>
                  <a:outerShdw blurRad="38100" dist="38100" dir="2700000">
                    <a:srgbClr val="000000"/>
                  </a:outerShdw>
                </a:effectLst>
                <a:latin typeface="黑体" panose="02010609060101010101" pitchFamily="49" charset="-122"/>
                <a:ea typeface="黑体" panose="02010609060101010101" pitchFamily="49" charset="-122"/>
                <a:cs typeface="黑体" panose="02010609060101010101" pitchFamily="49" charset="-122"/>
              </a:rPr>
              <a:t>，我们思考一下</a:t>
            </a:r>
          </a:p>
          <a:p>
            <a:pPr algn="ctr" eaLnBrk="0" hangingPunct="0">
              <a:lnSpc>
                <a:spcPct val="130000"/>
              </a:lnSpc>
              <a:defRPr/>
            </a:pP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2019年历史高考备考</a:t>
            </a:r>
            <a:r>
              <a:rPr lang="zh-CN" altLang="en-US" sz="2800" b="1" kern="0" dirty="0">
                <a:solidFill>
                  <a:srgbClr val="000099"/>
                </a:solidFill>
                <a:effectLst>
                  <a:outerShdw blurRad="38100" dist="38100" dir="2700000">
                    <a:srgbClr val="000000"/>
                  </a:outerShdw>
                </a:effectLst>
                <a:latin typeface="黑体" panose="02010609060101010101" pitchFamily="49" charset="-122"/>
                <a:ea typeface="黑体" panose="02010609060101010101" pitchFamily="49" charset="-122"/>
                <a:cs typeface="黑体" panose="02010609060101010101" pitchFamily="49" charset="-122"/>
                <a:sym typeface="+mn-ea"/>
              </a:rPr>
              <a:t>应该做些什么？</a:t>
            </a:r>
            <a:endParaRPr lang="en-US" altLang="zh-CN" sz="2800" b="1" kern="0" dirty="0">
              <a:solidFill>
                <a:srgbClr val="000099"/>
              </a:solidFill>
              <a:effectLst>
                <a:outerShdw blurRad="38100" dist="38100" dir="2700000">
                  <a:srgbClr val="000000"/>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Tree>
    <p:extLst>
      <p:ext uri="{BB962C8B-B14F-4D97-AF65-F5344CB8AC3E}">
        <p14:creationId xmlns:p14="http://schemas.microsoft.com/office/powerpoint/2010/main" val="271508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ppt_w</p:attrName>
                                        </p:attrNameLst>
                                      </p:cBhvr>
                                      <p:tavLst>
                                        <p:tav tm="0">
                                          <p:val>
                                            <p:fltVal val="0"/>
                                          </p:val>
                                        </p:tav>
                                        <p:tav tm="100000">
                                          <p:val>
                                            <p:strVal val="#ppt_w"/>
                                          </p:val>
                                        </p:tav>
                                      </p:tavLst>
                                    </p:anim>
                                    <p:anim calcmode="lin" valueType="num">
                                      <p:cBhvr additive="base">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bldLvl="0"/>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951356" y="1631316"/>
            <a:ext cx="8249285" cy="163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756" tIns="29878" rIns="59756" bIns="29878"/>
          <a:lstStyle/>
          <a:p>
            <a:pPr>
              <a:lnSpc>
                <a:spcPct val="100000"/>
              </a:lnSpc>
            </a:pPr>
            <a:r>
              <a:rPr lang="zh-CN" altLang="en-US" sz="2400" b="1" dirty="0">
                <a:latin typeface="楷体_GB2312" pitchFamily="49" charset="-122"/>
                <a:ea typeface="楷体_GB2312" pitchFamily="49" charset="-122"/>
                <a:cs typeface="楷体_GB2312" pitchFamily="49" charset="-122"/>
                <a:sym typeface="宋体" panose="02010600030101010101" pitchFamily="2" charset="-122"/>
              </a:rPr>
              <a:t>破旧：否定神学国家观</a:t>
            </a:r>
            <a:endParaRPr lang="en-US" altLang="zh-CN" sz="2400" b="1" dirty="0">
              <a:latin typeface="楷体_GB2312" pitchFamily="49" charset="-122"/>
              <a:ea typeface="楷体_GB2312" pitchFamily="49" charset="-122"/>
              <a:cs typeface="楷体_GB2312" pitchFamily="49" charset="-122"/>
              <a:sym typeface="宋体" panose="02010600030101010101" pitchFamily="2" charset="-122"/>
            </a:endParaRPr>
          </a:p>
          <a:p>
            <a:pPr>
              <a:lnSpc>
                <a:spcPct val="100000"/>
              </a:lnSpc>
            </a:pPr>
            <a:r>
              <a:rPr lang="zh-CN" altLang="en-US" sz="2400" b="1" dirty="0">
                <a:latin typeface="楷体_GB2312" pitchFamily="49" charset="-122"/>
                <a:ea typeface="楷体_GB2312" pitchFamily="49" charset="-122"/>
                <a:cs typeface="楷体_GB2312" pitchFamily="49" charset="-122"/>
                <a:sym typeface="宋体" panose="02010600030101010101" pitchFamily="2" charset="-122"/>
              </a:rPr>
              <a:t>立新：（国家权力来源、权利归属、职能、政体等）</a:t>
            </a:r>
            <a:endParaRPr lang="en-US" altLang="zh-CN" sz="2400" b="1" dirty="0">
              <a:latin typeface="楷体_GB2312" pitchFamily="49" charset="-122"/>
              <a:ea typeface="楷体_GB2312" pitchFamily="49" charset="-122"/>
              <a:cs typeface="楷体_GB2312" pitchFamily="49" charset="-122"/>
              <a:sym typeface="宋体" panose="02010600030101010101" pitchFamily="2" charset="-122"/>
            </a:endParaRPr>
          </a:p>
          <a:p>
            <a:pPr>
              <a:lnSpc>
                <a:spcPct val="100000"/>
              </a:lnSpc>
            </a:pPr>
            <a:r>
              <a:rPr lang="en-US" altLang="zh-CN" sz="2400" b="1" dirty="0">
                <a:latin typeface="楷体_GB2312" pitchFamily="49" charset="-122"/>
                <a:ea typeface="楷体_GB2312" pitchFamily="49" charset="-122"/>
                <a:cs typeface="楷体_GB2312" pitchFamily="49" charset="-122"/>
                <a:sym typeface="宋体" panose="02010600030101010101" pitchFamily="2" charset="-122"/>
              </a:rPr>
              <a:t>      </a:t>
            </a:r>
            <a:r>
              <a:rPr lang="zh-CN" altLang="en-US" sz="2400" b="1" dirty="0">
                <a:latin typeface="楷体_GB2312" pitchFamily="49" charset="-122"/>
                <a:ea typeface="楷体_GB2312" pitchFamily="49" charset="-122"/>
                <a:cs typeface="楷体_GB2312" pitchFamily="49" charset="-122"/>
                <a:sym typeface="宋体" panose="02010600030101010101" pitchFamily="2" charset="-122"/>
              </a:rPr>
              <a:t>社会契约论、人民主权、三权分立、</a:t>
            </a:r>
            <a:r>
              <a:rPr lang="en-US" altLang="zh-CN" sz="2400" b="1" dirty="0">
                <a:latin typeface="楷体_GB2312" pitchFamily="49" charset="-122"/>
                <a:ea typeface="楷体_GB2312" pitchFamily="49" charset="-122"/>
                <a:cs typeface="楷体_GB2312" pitchFamily="49" charset="-122"/>
                <a:sym typeface="宋体" panose="02010600030101010101" pitchFamily="2" charset="-122"/>
              </a:rPr>
              <a:t/>
            </a:r>
            <a:br>
              <a:rPr lang="en-US" altLang="zh-CN" sz="2400" b="1" dirty="0">
                <a:latin typeface="楷体_GB2312" pitchFamily="49" charset="-122"/>
                <a:ea typeface="楷体_GB2312" pitchFamily="49" charset="-122"/>
                <a:cs typeface="楷体_GB2312" pitchFamily="49" charset="-122"/>
                <a:sym typeface="宋体" panose="02010600030101010101" pitchFamily="2" charset="-122"/>
              </a:rPr>
            </a:br>
            <a:r>
              <a:rPr lang="en-US" altLang="zh-CN" sz="2400" b="1" dirty="0">
                <a:latin typeface="楷体_GB2312" pitchFamily="49" charset="-122"/>
                <a:ea typeface="楷体_GB2312" pitchFamily="49" charset="-122"/>
                <a:cs typeface="楷体_GB2312" pitchFamily="49" charset="-122"/>
                <a:sym typeface="宋体" panose="02010600030101010101" pitchFamily="2" charset="-122"/>
              </a:rPr>
              <a:t>      </a:t>
            </a:r>
            <a:r>
              <a:rPr lang="zh-CN" altLang="en-US" sz="2400" b="1" dirty="0">
                <a:latin typeface="楷体_GB2312" pitchFamily="49" charset="-122"/>
                <a:ea typeface="楷体_GB2312" pitchFamily="49" charset="-122"/>
                <a:cs typeface="楷体_GB2312" pitchFamily="49" charset="-122"/>
                <a:sym typeface="宋体" panose="02010600030101010101" pitchFamily="2" charset="-122"/>
              </a:rPr>
              <a:t>民主法治、君主立宪、民主共和政体等</a:t>
            </a:r>
          </a:p>
          <a:p>
            <a:pPr>
              <a:lnSpc>
                <a:spcPct val="170000"/>
              </a:lnSpc>
            </a:pPr>
            <a:r>
              <a:rPr lang="en-US" altLang="zh-CN" sz="2800" b="1" dirty="0">
                <a:latin typeface="楷体_GB2312" pitchFamily="49" charset="-122"/>
                <a:ea typeface="楷体_GB2312" pitchFamily="49" charset="-122"/>
                <a:cs typeface="楷体_GB2312" pitchFamily="49" charset="-122"/>
                <a:sym typeface="宋体" panose="02010600030101010101" pitchFamily="2" charset="-122"/>
              </a:rPr>
              <a:t>      </a:t>
            </a:r>
          </a:p>
        </p:txBody>
      </p:sp>
      <p:sp>
        <p:nvSpPr>
          <p:cNvPr id="3" name="Rectangle 5"/>
          <p:cNvSpPr>
            <a:spLocks noChangeArrowheads="1"/>
          </p:cNvSpPr>
          <p:nvPr/>
        </p:nvSpPr>
        <p:spPr bwMode="auto">
          <a:xfrm>
            <a:off x="1951355" y="1108531"/>
            <a:ext cx="4656138" cy="522288"/>
          </a:xfrm>
          <a:prstGeom prst="rect">
            <a:avLst/>
          </a:prstGeom>
          <a:noFill/>
          <a:ln w="9525">
            <a:solidFill>
              <a:srgbClr val="112EC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第四步：定思路</a:t>
            </a:r>
            <a:r>
              <a:rPr lang="en-US" altLang="zh-CN"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a:t>
            </a:r>
          </a:p>
        </p:txBody>
      </p:sp>
      <p:sp>
        <p:nvSpPr>
          <p:cNvPr id="5" name="Rectangle 5"/>
          <p:cNvSpPr>
            <a:spLocks noChangeArrowheads="1"/>
          </p:cNvSpPr>
          <p:nvPr/>
        </p:nvSpPr>
        <p:spPr bwMode="auto">
          <a:xfrm>
            <a:off x="1951532" y="3426496"/>
            <a:ext cx="5189538" cy="522287"/>
          </a:xfrm>
          <a:prstGeom prst="rect">
            <a:avLst/>
          </a:prstGeom>
          <a:noFill/>
          <a:ln w="9525">
            <a:solidFill>
              <a:srgbClr val="112EC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第五步：写答案</a:t>
            </a:r>
            <a:r>
              <a:rPr lang="en-US" altLang="zh-CN"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a:t>
            </a:r>
          </a:p>
        </p:txBody>
      </p:sp>
      <p:sp>
        <p:nvSpPr>
          <p:cNvPr id="6" name="Rectangle 6"/>
          <p:cNvSpPr>
            <a:spLocks noChangeArrowheads="1"/>
          </p:cNvSpPr>
          <p:nvPr/>
        </p:nvSpPr>
        <p:spPr bwMode="auto">
          <a:xfrm>
            <a:off x="1951532" y="4129013"/>
            <a:ext cx="7776864"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 latinLnBrk="1"/>
            <a:r>
              <a:rPr lang="zh-CN" altLang="zh-CN" sz="2400" b="1" dirty="0">
                <a:latin typeface="楷体" panose="02010609060101010101" pitchFamily="49" charset="-122"/>
                <a:ea typeface="楷体" panose="02010609060101010101" pitchFamily="49" charset="-122"/>
                <a:cs typeface="楷体" panose="02010609060101010101" pitchFamily="49" charset="-122"/>
              </a:rPr>
              <a:t>（</a:t>
            </a:r>
            <a:r>
              <a:rPr lang="en-US" altLang="zh-CN" sz="2400" b="1" dirty="0">
                <a:latin typeface="楷体" panose="02010609060101010101" pitchFamily="49" charset="-122"/>
                <a:ea typeface="楷体" panose="02010609060101010101" pitchFamily="49" charset="-122"/>
                <a:cs typeface="楷体" panose="02010609060101010101" pitchFamily="49" charset="-122"/>
              </a:rPr>
              <a:t>1</a:t>
            </a:r>
            <a:r>
              <a:rPr lang="zh-CN" altLang="zh-CN" sz="2400" b="1" dirty="0">
                <a:latin typeface="楷体" panose="02010609060101010101" pitchFamily="49" charset="-122"/>
                <a:ea typeface="楷体" panose="02010609060101010101" pitchFamily="49" charset="-122"/>
                <a:cs typeface="楷体" panose="02010609060101010101" pitchFamily="49" charset="-122"/>
              </a:rPr>
              <a:t>）作用：</a:t>
            </a:r>
            <a:r>
              <a:rPr lang="zh-CN" altLang="zh-CN" sz="2400" b="1" dirty="0">
                <a:solidFill>
                  <a:srgbClr val="2F2BEF"/>
                </a:solidFill>
                <a:latin typeface="楷体" panose="02010609060101010101" pitchFamily="49" charset="-122"/>
                <a:ea typeface="楷体" panose="02010609060101010101" pitchFamily="49" charset="-122"/>
                <a:cs typeface="楷体" panose="02010609060101010101" pitchFamily="49" charset="-122"/>
              </a:rPr>
              <a:t>否定神学国家</a:t>
            </a:r>
            <a:r>
              <a:rPr lang="zh-CN" altLang="zh-CN" sz="2400" b="1" dirty="0">
                <a:latin typeface="楷体" panose="02010609060101010101" pitchFamily="49" charset="-122"/>
                <a:ea typeface="楷体" panose="02010609060101010101" pitchFamily="49" charset="-122"/>
                <a:cs typeface="楷体" panose="02010609060101010101" pitchFamily="49" charset="-122"/>
              </a:rPr>
              <a:t>观念；阐释了新的国家观念，如国家来源：</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社会契约</a:t>
            </a:r>
            <a:r>
              <a:rPr lang="zh-CN" altLang="zh-CN" sz="2400" b="1" dirty="0">
                <a:latin typeface="楷体" panose="02010609060101010101" pitchFamily="49" charset="-122"/>
                <a:ea typeface="楷体" panose="02010609060101010101" pitchFamily="49" charset="-122"/>
                <a:cs typeface="楷体" panose="02010609060101010101" pitchFamily="49" charset="-122"/>
              </a:rPr>
              <a:t>；国家归属：</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人民主权</a:t>
            </a:r>
            <a:r>
              <a:rPr lang="zh-CN" altLang="zh-CN" sz="2400" b="1" dirty="0">
                <a:latin typeface="楷体" panose="02010609060101010101" pitchFamily="49" charset="-122"/>
                <a:ea typeface="楷体" panose="02010609060101010101" pitchFamily="49" charset="-122"/>
                <a:cs typeface="楷体" panose="02010609060101010101" pitchFamily="49" charset="-122"/>
              </a:rPr>
              <a:t>；国家运行机制：</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三权分立</a:t>
            </a:r>
            <a:r>
              <a:rPr lang="zh-CN" altLang="zh-CN" sz="2400" b="1" dirty="0">
                <a:latin typeface="楷体" panose="02010609060101010101" pitchFamily="49" charset="-122"/>
                <a:ea typeface="楷体" panose="02010609060101010101" pitchFamily="49" charset="-122"/>
                <a:cs typeface="楷体" panose="02010609060101010101" pitchFamily="49" charset="-122"/>
              </a:rPr>
              <a:t>；国家职能：</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保护人权</a:t>
            </a:r>
            <a:r>
              <a:rPr lang="zh-CN" altLang="zh-CN" sz="2400" b="1" dirty="0">
                <a:latin typeface="楷体" panose="02010609060101010101" pitchFamily="49" charset="-122"/>
                <a:ea typeface="楷体" panose="02010609060101010101" pitchFamily="49" charset="-122"/>
                <a:cs typeface="楷体" panose="02010609060101010101" pitchFamily="49" charset="-122"/>
              </a:rPr>
              <a:t>；构建了</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君主立宪和民主共和</a:t>
            </a:r>
            <a:r>
              <a:rPr lang="zh-CN" altLang="zh-CN" sz="2400" b="1" dirty="0">
                <a:latin typeface="楷体" panose="02010609060101010101" pitchFamily="49" charset="-122"/>
                <a:ea typeface="楷体" panose="02010609060101010101" pitchFamily="49" charset="-122"/>
                <a:cs typeface="楷体" panose="02010609060101010101" pitchFamily="49" charset="-122"/>
              </a:rPr>
              <a:t>的两类国家政体类型。</a:t>
            </a:r>
            <a:endParaRPr lang="zh-CN" altLang="zh-CN" sz="2400" dirty="0">
              <a:latin typeface="楷体" panose="02010609060101010101" pitchFamily="49" charset="-122"/>
              <a:ea typeface="楷体" panose="02010609060101010101" pitchFamily="49" charset="-122"/>
              <a:cs typeface="楷体" panose="02010609060101010101" pitchFamily="49" charset="-122"/>
            </a:endParaRPr>
          </a:p>
        </p:txBody>
      </p:sp>
      <p:sp>
        <p:nvSpPr>
          <p:cNvPr id="20" name="圆角矩形 19"/>
          <p:cNvSpPr/>
          <p:nvPr/>
        </p:nvSpPr>
        <p:spPr>
          <a:xfrm rot="2700000">
            <a:off x="2060492" y="441225"/>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2081803" y="565449"/>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887296" y="9756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3244529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ldLvl="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bwMode="auto">
          <a:xfrm>
            <a:off x="4597401" y="1068705"/>
            <a:ext cx="5296535" cy="934720"/>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3" name="矩形 3"/>
            <p:cNvSpPr/>
            <p:nvPr/>
          </p:nvSpPr>
          <p:spPr>
            <a:xfrm>
              <a:off x="4945056" y="2472418"/>
              <a:ext cx="5329235" cy="100677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2" name="组合 1"/>
          <p:cNvGrpSpPr/>
          <p:nvPr/>
        </p:nvGrpSpPr>
        <p:grpSpPr bwMode="auto">
          <a:xfrm>
            <a:off x="3257099" y="1593535"/>
            <a:ext cx="1208170" cy="1089139"/>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sp>
        <p:nvSpPr>
          <p:cNvPr id="76" name="矩形 7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7" name="矩形 7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8" name="矩形 5"/>
          <p:cNvSpPr/>
          <p:nvPr/>
        </p:nvSpPr>
        <p:spPr>
          <a:xfrm>
            <a:off x="9003940" y="5726309"/>
            <a:ext cx="764182" cy="845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49" name="Group 18"/>
          <p:cNvGrpSpPr>
            <a:grpSpLocks noChangeAspect="1"/>
          </p:cNvGrpSpPr>
          <p:nvPr/>
        </p:nvGrpSpPr>
        <p:grpSpPr bwMode="auto">
          <a:xfrm>
            <a:off x="3584726" y="1895461"/>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grpSp>
        <p:nvGrpSpPr>
          <p:cNvPr id="101391" name="组合 17"/>
          <p:cNvGrpSpPr/>
          <p:nvPr/>
        </p:nvGrpSpPr>
        <p:grpSpPr bwMode="auto">
          <a:xfrm>
            <a:off x="3720132" y="2946923"/>
            <a:ext cx="319004" cy="408278"/>
            <a:chOff x="5005199" y="3717032"/>
            <a:chExt cx="168551" cy="168551"/>
          </a:xfrm>
        </p:grpSpPr>
        <p:sp>
          <p:nvSpPr>
            <p:cNvPr id="5"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91"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4" name="组合 17"/>
          <p:cNvGrpSpPr/>
          <p:nvPr/>
        </p:nvGrpSpPr>
        <p:grpSpPr bwMode="auto">
          <a:xfrm>
            <a:off x="3720132" y="3537319"/>
            <a:ext cx="319004" cy="408278"/>
            <a:chOff x="5005199" y="3717032"/>
            <a:chExt cx="168551" cy="168551"/>
          </a:xfrm>
        </p:grpSpPr>
        <p:sp>
          <p:nvSpPr>
            <p:cNvPr id="7"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9"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7" name="组合 17"/>
          <p:cNvGrpSpPr/>
          <p:nvPr/>
        </p:nvGrpSpPr>
        <p:grpSpPr bwMode="auto">
          <a:xfrm>
            <a:off x="3720132" y="4184850"/>
            <a:ext cx="319004" cy="408278"/>
            <a:chOff x="5005199" y="3717032"/>
            <a:chExt cx="168551" cy="168551"/>
          </a:xfrm>
        </p:grpSpPr>
        <p:sp>
          <p:nvSpPr>
            <p:cNvPr id="19"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7"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101400" name="Rectangle 24"/>
          <p:cNvSpPr>
            <a:spLocks noChangeArrowheads="1"/>
          </p:cNvSpPr>
          <p:nvPr/>
        </p:nvSpPr>
        <p:spPr bwMode="auto">
          <a:xfrm>
            <a:off x="4465321" y="2239646"/>
            <a:ext cx="5581015" cy="368935"/>
          </a:xfrm>
          <a:prstGeom prst="rect">
            <a:avLst/>
          </a:prstGeom>
          <a:noFill/>
          <a:ln w="9525" algn="ctr">
            <a:solidFill>
              <a:srgbClr val="112EC1"/>
            </a:solidFill>
            <a:miter lim="800000"/>
          </a:ln>
        </p:spPr>
        <p:txBody>
          <a:bodyPr wrap="square" lIns="0" tIns="0" rIns="0" bIns="0">
            <a:spAutoFit/>
          </a:bodyPr>
          <a:lstStyle/>
          <a:p>
            <a:pPr marL="342900" indent="-342900"/>
            <a:r>
              <a:rPr lang="zh-CN" altLang="en-US" sz="2400" b="1" dirty="0">
                <a:latin typeface="后来" panose="02010600010101010101" charset="-122"/>
                <a:ea typeface="后来" panose="02010600010101010101" charset="-122"/>
                <a:cs typeface="后来" panose="02010600010101010101" charset="-122"/>
                <a:sym typeface="+mn-ea"/>
              </a:rPr>
              <a:t>（一）、制定高三整体复习计划</a:t>
            </a:r>
          </a:p>
        </p:txBody>
      </p:sp>
      <p:sp>
        <p:nvSpPr>
          <p:cNvPr id="101401" name="Rectangle 25"/>
          <p:cNvSpPr>
            <a:spLocks noChangeArrowheads="1"/>
          </p:cNvSpPr>
          <p:nvPr/>
        </p:nvSpPr>
        <p:spPr bwMode="auto">
          <a:xfrm>
            <a:off x="4041140" y="2682875"/>
            <a:ext cx="6430010" cy="553720"/>
          </a:xfrm>
          <a:prstGeom prst="rect">
            <a:avLst/>
          </a:prstGeom>
          <a:noFill/>
          <a:ln w="9525" algn="ctr">
            <a:solidFill>
              <a:srgbClr val="112EC1"/>
            </a:solidFill>
            <a:miter lim="800000"/>
          </a:ln>
        </p:spPr>
        <p:txBody>
          <a:bodyPr wrap="square" lIns="0" tIns="0" rIns="0" bIns="0">
            <a:spAutoFit/>
          </a:bodyPr>
          <a:lstStyle/>
          <a:p>
            <a:pPr marL="342900" indent="-342900">
              <a:lnSpc>
                <a:spcPct val="150000"/>
              </a:lnSpc>
            </a:pPr>
            <a:r>
              <a:rPr lang="zh-CN" altLang="en-US" sz="2400" b="1" dirty="0">
                <a:effectLst>
                  <a:outerShdw blurRad="38100" dist="25400" dir="5400000" algn="ctr" rotWithShape="0">
                    <a:srgbClr val="6E747A">
                      <a:alpha val="43000"/>
                    </a:srgbClr>
                  </a:outerShdw>
                </a:effectLst>
                <a:latin typeface="未署名情书" panose="02010600010101010101" charset="-122"/>
                <a:ea typeface="未署名情书" panose="02010600010101010101" charset="-122"/>
                <a:cs typeface="楷体" panose="02010609060101010101" pitchFamily="49" charset="-122"/>
                <a:sym typeface="+mn-ea"/>
              </a:rPr>
              <a:t>（二）研究课标、</a:t>
            </a:r>
            <a:r>
              <a:rPr lang="zh-CN" altLang="en-US" sz="2400" b="1">
                <a:effectLst>
                  <a:outerShdw blurRad="38100" dist="25400" dir="5400000" algn="ctr" rotWithShape="0">
                    <a:srgbClr val="6E747A">
                      <a:alpha val="43000"/>
                    </a:srgbClr>
                  </a:outerShdw>
                </a:effectLst>
                <a:latin typeface="未署名情书" panose="02010600010101010101" charset="-122"/>
                <a:ea typeface="未署名情书" panose="02010600010101010101" charset="-122"/>
                <a:cs typeface="楷体" panose="02010609060101010101" pitchFamily="49" charset="-122"/>
                <a:sym typeface="+mn-ea"/>
              </a:rPr>
              <a:t>教材、大纲与试题之间的关系</a:t>
            </a:r>
          </a:p>
        </p:txBody>
      </p: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sym typeface="+mn-ea"/>
              </a:rPr>
              <a:t>备考策略</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219437" y="388029"/>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8" name="矩形 7"/>
          <p:cNvSpPr/>
          <p:nvPr/>
        </p:nvSpPr>
        <p:spPr>
          <a:xfrm>
            <a:off x="4757667" y="1305605"/>
            <a:ext cx="4845050" cy="460375"/>
          </a:xfrm>
          <a:prstGeom prst="rect">
            <a:avLst/>
          </a:prstGeom>
        </p:spPr>
        <p:txBody>
          <a:bodyPr wrap="none">
            <a:spAutoFit/>
          </a:bodyPr>
          <a:lstStyle/>
          <a:p>
            <a:pPr lvl="0" algn="l"/>
            <a:r>
              <a:rPr lang="zh-CN" altLang="en-US" sz="2400" dirty="0">
                <a:solidFill>
                  <a:srgbClr val="008000"/>
                </a:solidFill>
                <a:latin typeface="+mn-ea"/>
                <a:cs typeface="宋体" panose="02010600030101010101" pitchFamily="2" charset="-122"/>
                <a:sym typeface="+mn-ea"/>
              </a:rPr>
              <a:t>三、理清复习思路 ，落实顶层设计</a:t>
            </a:r>
            <a:endParaRPr lang="zh-CN" altLang="en-US" sz="2400" dirty="0">
              <a:solidFill>
                <a:srgbClr val="008000"/>
              </a:solidFill>
              <a:latin typeface="+mn-ea"/>
              <a:ea typeface="黑体" panose="02010609060101010101" pitchFamily="49" charset="-122"/>
              <a:cs typeface="宋体" panose="02010600030101010101" pitchFamily="2" charset="-122"/>
              <a:sym typeface="+mn-ea"/>
            </a:endParaRPr>
          </a:p>
        </p:txBody>
      </p:sp>
      <p:sp>
        <p:nvSpPr>
          <p:cNvPr id="9" name="Rectangle 24"/>
          <p:cNvSpPr>
            <a:spLocks noChangeArrowheads="1"/>
          </p:cNvSpPr>
          <p:nvPr/>
        </p:nvSpPr>
        <p:spPr bwMode="auto">
          <a:xfrm>
            <a:off x="4533266" y="3425826"/>
            <a:ext cx="5581015" cy="368935"/>
          </a:xfrm>
          <a:prstGeom prst="rect">
            <a:avLst/>
          </a:prstGeom>
          <a:noFill/>
          <a:ln w="9525" algn="ctr">
            <a:solidFill>
              <a:srgbClr val="112EC1"/>
            </a:solidFill>
            <a:miter lim="800000"/>
          </a:ln>
        </p:spPr>
        <p:txBody>
          <a:bodyPr wrap="square" lIns="0" tIns="0" rIns="0" bIns="0">
            <a:spAutoFit/>
          </a:bodyPr>
          <a:lstStyle/>
          <a:p>
            <a:pPr>
              <a:spcBef>
                <a:spcPct val="0"/>
              </a:spcBef>
            </a:pPr>
            <a:r>
              <a:rPr lang="zh-CN" altLang="en-US" sz="2400" b="1" dirty="0">
                <a:latin typeface="未署名情书" panose="02010600010101010101" charset="-122"/>
                <a:ea typeface="未署名情书" panose="02010600010101010101" charset="-122"/>
                <a:sym typeface="宋体" panose="02010600030101010101" pitchFamily="2" charset="-122"/>
              </a:rPr>
              <a:t>（三）、抓基础、抓方法、抓规范</a:t>
            </a:r>
            <a:endParaRPr lang="zh-CN" altLang="en-US" sz="2400" b="1" dirty="0">
              <a:latin typeface="未署名情书" panose="02010600010101010101" charset="-122"/>
              <a:ea typeface="未署名情书" panose="02010600010101010101" charset="-122"/>
              <a:cs typeface="后来" panose="02010600010101010101" charset="-122"/>
              <a:sym typeface="宋体" panose="02010600030101010101" pitchFamily="2" charset="-122"/>
            </a:endParaRPr>
          </a:p>
        </p:txBody>
      </p:sp>
      <p:sp>
        <p:nvSpPr>
          <p:cNvPr id="11" name="Rectangle 24"/>
          <p:cNvSpPr>
            <a:spLocks noChangeArrowheads="1"/>
          </p:cNvSpPr>
          <p:nvPr/>
        </p:nvSpPr>
        <p:spPr bwMode="auto">
          <a:xfrm>
            <a:off x="4533265" y="3943985"/>
            <a:ext cx="5581650" cy="294640"/>
          </a:xfrm>
          <a:prstGeom prst="rect">
            <a:avLst/>
          </a:prstGeom>
          <a:noFill/>
          <a:ln w="9525" algn="ctr">
            <a:solidFill>
              <a:srgbClr val="112EC1"/>
            </a:solidFill>
            <a:miter lim="800000"/>
          </a:ln>
        </p:spPr>
        <p:txBody>
          <a:bodyPr wrap="square" lIns="0" tIns="0" rIns="0" bIns="0">
            <a:spAutoFit/>
          </a:bodyPr>
          <a:lstStyle/>
          <a:p>
            <a:pPr>
              <a:lnSpc>
                <a:spcPct val="80000"/>
              </a:lnSpc>
            </a:pPr>
            <a:r>
              <a:rPr lang="zh-CN" altLang="en-US" sz="2400" b="1" dirty="0">
                <a:latin typeface="未署名情书" panose="02010600010101010101" charset="-122"/>
                <a:ea typeface="未署名情书" panose="02010600010101010101" charset="-122"/>
                <a:cs typeface="方正潇洒行书_YS" panose="02010600010101010101" charset="-128"/>
                <a:sym typeface="+mn-ea"/>
              </a:rPr>
              <a:t>（四）、研究资料组编</a:t>
            </a:r>
          </a:p>
        </p:txBody>
      </p:sp>
      <p:sp>
        <p:nvSpPr>
          <p:cNvPr id="12" name="文本框 11"/>
          <p:cNvSpPr txBox="1"/>
          <p:nvPr/>
        </p:nvSpPr>
        <p:spPr>
          <a:xfrm>
            <a:off x="4465320" y="4300220"/>
            <a:ext cx="4825360" cy="387798"/>
          </a:xfrm>
          <a:prstGeom prst="rect">
            <a:avLst/>
          </a:prstGeom>
          <a:noFill/>
          <a:ln>
            <a:solidFill>
              <a:srgbClr val="112EC1"/>
            </a:solidFill>
          </a:ln>
        </p:spPr>
        <p:txBody>
          <a:bodyPr wrap="none" rtlCol="0" anchor="t">
            <a:spAutoFit/>
          </a:bodyPr>
          <a:lstStyle/>
          <a:p>
            <a:pPr>
              <a:lnSpc>
                <a:spcPct val="80000"/>
              </a:lnSpc>
            </a:pPr>
            <a:r>
              <a:rPr lang="zh-CN" altLang="en-US" sz="2400" b="1" dirty="0">
                <a:latin typeface="后来" panose="02010600010101010101" charset="-122"/>
                <a:ea typeface="后来" panose="02010600010101010101" charset="-122"/>
                <a:cs typeface="方正潇洒行书_YS" panose="02010600010101010101" charset="-128"/>
                <a:sym typeface="+mn-ea"/>
              </a:rPr>
              <a:t>（五）</a:t>
            </a:r>
            <a:r>
              <a:rPr lang="zh-CN" altLang="en-US" sz="2400" b="1" dirty="0">
                <a:latin typeface="方正潇洒行书_YS" panose="02010600010101010101" charset="-128"/>
                <a:ea typeface="宋体" panose="02010600030101010101" pitchFamily="2" charset="-122"/>
                <a:cs typeface="方正潇洒行书_YS" panose="02010600010101010101" charset="-128"/>
                <a:sym typeface="+mn-ea"/>
              </a:rPr>
              <a:t>、</a:t>
            </a:r>
            <a:r>
              <a:rPr lang="zh-CN" altLang="en-US" sz="2400" b="1" dirty="0">
                <a:latin typeface="方正潇洒行书_YS" panose="02010600010101010101" charset="-128"/>
                <a:ea typeface="方正潇洒行书_YS" panose="02010600010101010101" charset="-128"/>
                <a:cs typeface="方正潇洒行书_YS" panose="02010600010101010101" charset="-128"/>
                <a:sym typeface="+mn-ea"/>
              </a:rPr>
              <a:t>研究社会热点及周年问题</a:t>
            </a:r>
          </a:p>
        </p:txBody>
      </p:sp>
      <p:sp>
        <p:nvSpPr>
          <p:cNvPr id="16" name="文本框 15"/>
          <p:cNvSpPr txBox="1"/>
          <p:nvPr/>
        </p:nvSpPr>
        <p:spPr>
          <a:xfrm>
            <a:off x="4465320" y="4789805"/>
            <a:ext cx="4461510" cy="386080"/>
          </a:xfrm>
          <a:prstGeom prst="rect">
            <a:avLst/>
          </a:prstGeom>
          <a:noFill/>
          <a:ln>
            <a:solidFill>
              <a:srgbClr val="112EC1"/>
            </a:solidFill>
          </a:ln>
        </p:spPr>
        <p:txBody>
          <a:bodyPr wrap="none" rtlCol="0" anchor="t">
            <a:spAutoFit/>
          </a:bodyPr>
          <a:lstStyle/>
          <a:p>
            <a:pPr>
              <a:lnSpc>
                <a:spcPct val="80000"/>
              </a:lnSpc>
            </a:pPr>
            <a:r>
              <a:rPr lang="zh-CN" altLang="en-US" sz="2400" b="1" dirty="0">
                <a:latin typeface="后来" panose="02010600010101010101" charset="-122"/>
                <a:ea typeface="后来" panose="02010600010101010101" charset="-122"/>
                <a:cs typeface="方正潇洒行书_YS" panose="02010600010101010101" charset="-128"/>
                <a:sym typeface="+mn-ea"/>
              </a:rPr>
              <a:t>（六）</a:t>
            </a:r>
            <a:r>
              <a:rPr lang="zh-CN" altLang="en-US" sz="2400" b="1" dirty="0">
                <a:latin typeface="方正潇洒行书_YS" panose="02010600010101010101" charset="-128"/>
                <a:ea typeface="宋体" panose="02010600030101010101" pitchFamily="2" charset="-122"/>
                <a:cs typeface="方正潇洒行书_YS" panose="02010600010101010101" charset="-128"/>
                <a:sym typeface="+mn-ea"/>
              </a:rPr>
              <a:t>、</a:t>
            </a:r>
            <a:r>
              <a:rPr lang="zh-CN" altLang="en-US" sz="2400" b="1">
                <a:latin typeface="未署名情书" panose="02010600010101010101" charset="-122"/>
                <a:ea typeface="未署名情书" panose="02010600010101010101" charset="-122"/>
                <a:sym typeface="+mn-ea"/>
              </a:rPr>
              <a:t>如何有效利用高考真题</a:t>
            </a:r>
            <a:endParaRPr lang="zh-CN" altLang="en-US" sz="2400" b="1" dirty="0">
              <a:latin typeface="未署名情书" panose="02010600010101010101" charset="-122"/>
              <a:ea typeface="未署名情书" panose="02010600010101010101" charset="-122"/>
              <a:cs typeface="方正潇洒行书_YS" panose="02010600010101010101" charset="-128"/>
              <a:sym typeface="+mn-ea"/>
            </a:endParaRPr>
          </a:p>
        </p:txBody>
      </p:sp>
      <p:sp>
        <p:nvSpPr>
          <p:cNvPr id="17" name="文本框 16"/>
          <p:cNvSpPr txBox="1"/>
          <p:nvPr/>
        </p:nvSpPr>
        <p:spPr>
          <a:xfrm>
            <a:off x="4465320" y="5263516"/>
            <a:ext cx="4493538" cy="461665"/>
          </a:xfrm>
          <a:prstGeom prst="rect">
            <a:avLst/>
          </a:prstGeom>
          <a:noFill/>
          <a:ln>
            <a:solidFill>
              <a:srgbClr val="112EC1"/>
            </a:solidFill>
          </a:ln>
        </p:spPr>
        <p:txBody>
          <a:bodyPr wrap="none" rtlCol="0" anchor="t">
            <a:spAutoFit/>
          </a:bodyPr>
          <a:lstStyle/>
          <a:p>
            <a:r>
              <a:rPr lang="zh-CN" altLang="en-US" sz="2400" b="1" dirty="0">
                <a:latin typeface="未署名情书" panose="02010600010101010101" charset="-122"/>
                <a:ea typeface="未署名情书" panose="02010600010101010101" charset="-122"/>
                <a:cs typeface="未署名情书" panose="02010600010101010101" charset="-122"/>
                <a:sym typeface="+mn-ea"/>
              </a:rPr>
              <a:t>（七）</a:t>
            </a:r>
            <a:r>
              <a:rPr lang="zh-CN" altLang="en-US" sz="2400" b="1" kern="0" dirty="0">
                <a:latin typeface="未署名情书" panose="02010600010101010101" charset="-122"/>
                <a:ea typeface="未署名情书" panose="02010600010101010101" charset="-122"/>
                <a:cs typeface="未署名情书" panose="02010600010101010101" charset="-122"/>
                <a:sym typeface="+mn-ea"/>
              </a:rPr>
              <a:t>复习</a:t>
            </a:r>
            <a:r>
              <a:rPr lang="zh-CN" altLang="en-US" sz="2400" b="1" dirty="0">
                <a:latin typeface="未署名情书" panose="02010600010101010101" charset="-122"/>
                <a:ea typeface="未署名情书" panose="02010600010101010101" charset="-122"/>
                <a:cs typeface="未署名情书" panose="02010600010101010101" charset="-122"/>
                <a:sym typeface="+mn-ea"/>
              </a:rPr>
              <a:t>课例</a:t>
            </a:r>
            <a:r>
              <a:rPr lang="en-US" altLang="zh-CN" sz="2400" b="1" dirty="0">
                <a:latin typeface="未署名情书" panose="02010600010101010101" charset="-122"/>
                <a:ea typeface="未署名情书" panose="02010600010101010101" charset="-122"/>
                <a:cs typeface="未署名情书" panose="02010600010101010101" charset="-122"/>
                <a:sym typeface="+mn-ea"/>
              </a:rPr>
              <a:t> 1  </a:t>
            </a:r>
            <a:r>
              <a:rPr lang="zh-CN" altLang="en-US" sz="2400" b="1" dirty="0">
                <a:latin typeface="未署名情书" panose="02010600010101010101" charset="-122"/>
                <a:ea typeface="未署名情书" panose="02010600010101010101" charset="-122"/>
                <a:cs typeface="未署名情书" panose="02010600010101010101" charset="-122"/>
                <a:sym typeface="+mn-ea"/>
              </a:rPr>
              <a:t>习题讲评课</a:t>
            </a:r>
          </a:p>
        </p:txBody>
      </p:sp>
    </p:spTree>
    <p:extLst>
      <p:ext uri="{BB962C8B-B14F-4D97-AF65-F5344CB8AC3E}">
        <p14:creationId xmlns:p14="http://schemas.microsoft.com/office/powerpoint/2010/main" val="119662378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1400"/>
                                        </p:tgtEl>
                                        <p:attrNameLst>
                                          <p:attrName>style.visibility</p:attrName>
                                        </p:attrNameLst>
                                      </p:cBhvr>
                                      <p:to>
                                        <p:strVal val="visible"/>
                                      </p:to>
                                    </p:set>
                                    <p:animEffect transition="in" filter="dissolve">
                                      <p:cBhvr>
                                        <p:cTn id="7" dur="500"/>
                                        <p:tgtEl>
                                          <p:spTgt spid="10140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401"/>
                                        </p:tgtEl>
                                        <p:attrNameLst>
                                          <p:attrName>style.visibility</p:attrName>
                                        </p:attrNameLst>
                                      </p:cBhvr>
                                      <p:to>
                                        <p:strVal val="visible"/>
                                      </p:to>
                                    </p:set>
                                    <p:animEffect transition="in" filter="dissolve">
                                      <p:cBhvr>
                                        <p:cTn id="10" dur="500"/>
                                        <p:tgtEl>
                                          <p:spTgt spid="10140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00" grpId="0" bldLvl="0" animBg="1"/>
      <p:bldP spid="101401" grpId="0" bldLvl="0" animBg="1"/>
      <p:bldP spid="9" grpId="0" bldLvl="0" animBg="1"/>
      <p:bldP spid="11" grpId="0" bldLvl="0" animBg="1"/>
      <p:bldP spid="12" grpId="0" bldLvl="0" animBg="1"/>
      <p:bldP spid="16" grpId="0" bldLvl="0" animBg="1"/>
      <p:bldP spid="17"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2161073" y="515723"/>
            <a:ext cx="353190" cy="431062"/>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2208879" y="686661"/>
            <a:ext cx="313362" cy="313362"/>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sz="1660"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2235661" y="1070594"/>
            <a:ext cx="7733093" cy="248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879558" y="785104"/>
            <a:ext cx="446856" cy="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08349" y="548858"/>
            <a:ext cx="2195336" cy="489585"/>
          </a:xfrm>
          <a:prstGeom prst="rect">
            <a:avLst/>
          </a:prstGeom>
        </p:spPr>
        <p:txBody>
          <a:bodyPr wrap="square">
            <a:spAutoFit/>
          </a:bodyPr>
          <a:lstStyle/>
          <a:p>
            <a:pPr marL="0" lvl="1" algn="ctr"/>
            <a:r>
              <a:rPr lang="zh-CN" altLang="en-US" sz="2585" dirty="0">
                <a:solidFill>
                  <a:schemeClr val="tx2"/>
                </a:solidFill>
                <a:latin typeface="微软雅黑" panose="020B0503020204020204" pitchFamily="34" charset="-122"/>
                <a:ea typeface="微软雅黑" panose="020B0503020204020204" pitchFamily="34" charset="-122"/>
              </a:rPr>
              <a:t>备考策略</a:t>
            </a:r>
          </a:p>
        </p:txBody>
      </p:sp>
      <p:sp>
        <p:nvSpPr>
          <p:cNvPr id="7" name="任意多边形 6"/>
          <p:cNvSpPr/>
          <p:nvPr/>
        </p:nvSpPr>
        <p:spPr>
          <a:xfrm>
            <a:off x="2868499" y="2920082"/>
            <a:ext cx="6740287" cy="2587795"/>
          </a:xfrm>
          <a:custGeom>
            <a:avLst/>
            <a:gdLst>
              <a:gd name="connsiteX0" fmla="*/ 3046614 w 3490561"/>
              <a:gd name="connsiteY0" fmla="*/ 0 h 2177997"/>
              <a:gd name="connsiteX1" fmla="*/ 3490561 w 3490561"/>
              <a:gd name="connsiteY1" fmla="*/ 544484 h 2177997"/>
              <a:gd name="connsiteX2" fmla="*/ 3218319 w 3490561"/>
              <a:gd name="connsiteY2" fmla="*/ 544484 h 2177997"/>
              <a:gd name="connsiteX3" fmla="*/ 3218112 w 3490561"/>
              <a:gd name="connsiteY3" fmla="*/ 544953 h 2177997"/>
              <a:gd name="connsiteX4" fmla="*/ 3140272 w 3490561"/>
              <a:gd name="connsiteY4" fmla="*/ 721295 h 2177997"/>
              <a:gd name="connsiteX5" fmla="*/ 3140227 w 3490561"/>
              <a:gd name="connsiteY5" fmla="*/ 721374 h 2177997"/>
              <a:gd name="connsiteX6" fmla="*/ 3140008 w 3490561"/>
              <a:gd name="connsiteY6" fmla="*/ 721871 h 2177997"/>
              <a:gd name="connsiteX7" fmla="*/ 1883411 w 3490561"/>
              <a:gd name="connsiteY7" fmla="*/ 1823766 h 2177997"/>
              <a:gd name="connsiteX8" fmla="*/ 1883227 w 3490561"/>
              <a:gd name="connsiteY8" fmla="*/ 1823842 h 2177997"/>
              <a:gd name="connsiteX9" fmla="*/ 1882612 w 3490561"/>
              <a:gd name="connsiteY9" fmla="*/ 1824142 h 2177997"/>
              <a:gd name="connsiteX10" fmla="*/ 1766930 w 3490561"/>
              <a:gd name="connsiteY10" fmla="*/ 1871601 h 2177997"/>
              <a:gd name="connsiteX11" fmla="*/ 1663784 w 3490561"/>
              <a:gd name="connsiteY11" fmla="*/ 1913959 h 2177997"/>
              <a:gd name="connsiteX12" fmla="*/ 1663179 w 3490561"/>
              <a:gd name="connsiteY12" fmla="*/ 1914164 h 2177997"/>
              <a:gd name="connsiteX13" fmla="*/ 1662001 w 3490561"/>
              <a:gd name="connsiteY13" fmla="*/ 1914647 h 2177997"/>
              <a:gd name="connsiteX14" fmla="*/ 1558777 w 3490561"/>
              <a:gd name="connsiteY14" fmla="*/ 1949524 h 2177997"/>
              <a:gd name="connsiteX15" fmla="*/ 1433858 w 3490561"/>
              <a:gd name="connsiteY15" fmla="*/ 1991834 h 2177997"/>
              <a:gd name="connsiteX16" fmla="*/ 1432311 w 3490561"/>
              <a:gd name="connsiteY16" fmla="*/ 1992254 h 2177997"/>
              <a:gd name="connsiteX17" fmla="*/ 1430801 w 3490561"/>
              <a:gd name="connsiteY17" fmla="*/ 1992764 h 2177997"/>
              <a:gd name="connsiteX18" fmla="*/ 1349014 w 3490561"/>
              <a:gd name="connsiteY18" fmla="*/ 2014904 h 2177997"/>
              <a:gd name="connsiteX19" fmla="*/ 1194714 w 3490561"/>
              <a:gd name="connsiteY19" fmla="*/ 2056862 h 2177997"/>
              <a:gd name="connsiteX20" fmla="*/ 1191674 w 3490561"/>
              <a:gd name="connsiteY20" fmla="*/ 2057497 h 2177997"/>
              <a:gd name="connsiteX21" fmla="*/ 1190064 w 3490561"/>
              <a:gd name="connsiteY21" fmla="*/ 2057933 h 2177997"/>
              <a:gd name="connsiteX22" fmla="*/ 1128321 w 3490561"/>
              <a:gd name="connsiteY22" fmla="*/ 2070732 h 2177997"/>
              <a:gd name="connsiteX23" fmla="*/ 947432 w 3490561"/>
              <a:gd name="connsiteY23" fmla="*/ 2108519 h 2177997"/>
              <a:gd name="connsiteX24" fmla="*/ 942476 w 3490561"/>
              <a:gd name="connsiteY24" fmla="*/ 2109255 h 2177997"/>
              <a:gd name="connsiteX25" fmla="*/ 940839 w 3490561"/>
              <a:gd name="connsiteY25" fmla="*/ 2109594 h 2177997"/>
              <a:gd name="connsiteX26" fmla="*/ 892376 w 3490561"/>
              <a:gd name="connsiteY26" fmla="*/ 2116693 h 2177997"/>
              <a:gd name="connsiteX27" fmla="*/ 693095 w 3490561"/>
              <a:gd name="connsiteY27" fmla="*/ 2146278 h 2177997"/>
              <a:gd name="connsiteX28" fmla="*/ 686126 w 3490561"/>
              <a:gd name="connsiteY28" fmla="*/ 2146903 h 2177997"/>
              <a:gd name="connsiteX29" fmla="*/ 684178 w 3490561"/>
              <a:gd name="connsiteY29" fmla="*/ 2147188 h 2177997"/>
              <a:gd name="connsiteX30" fmla="*/ 636667 w 3490561"/>
              <a:gd name="connsiteY30" fmla="*/ 2151337 h 2177997"/>
              <a:gd name="connsiteX31" fmla="*/ 432781 w 3490561"/>
              <a:gd name="connsiteY31" fmla="*/ 2169613 h 2177997"/>
              <a:gd name="connsiteX32" fmla="*/ 424249 w 3490561"/>
              <a:gd name="connsiteY32" fmla="*/ 2169883 h 2177997"/>
              <a:gd name="connsiteX33" fmla="*/ 421130 w 3490561"/>
              <a:gd name="connsiteY33" fmla="*/ 2170155 h 2177997"/>
              <a:gd name="connsiteX34" fmla="*/ 354965 w 3490561"/>
              <a:gd name="connsiteY34" fmla="*/ 2172073 h 2177997"/>
              <a:gd name="connsiteX35" fmla="*/ 167572 w 3490561"/>
              <a:gd name="connsiteY35" fmla="*/ 2177997 h 2177997"/>
              <a:gd name="connsiteX36" fmla="*/ 158985 w 3490561"/>
              <a:gd name="connsiteY36" fmla="*/ 2177754 h 2177997"/>
              <a:gd name="connsiteX37" fmla="*/ 152747 w 3490561"/>
              <a:gd name="connsiteY37" fmla="*/ 2177935 h 2177997"/>
              <a:gd name="connsiteX38" fmla="*/ 152746 w 3490561"/>
              <a:gd name="connsiteY38" fmla="*/ 2177935 h 2177997"/>
              <a:gd name="connsiteX39" fmla="*/ 0 w 3490561"/>
              <a:gd name="connsiteY39" fmla="*/ 2177935 h 2177997"/>
              <a:gd name="connsiteX40" fmla="*/ 0 w 3490561"/>
              <a:gd name="connsiteY40" fmla="*/ 2159509 h 2177997"/>
              <a:gd name="connsiteX41" fmla="*/ 107669 w 3490561"/>
              <a:gd name="connsiteY41" fmla="*/ 2150174 h 2177997"/>
              <a:gd name="connsiteX42" fmla="*/ 128683 w 3490561"/>
              <a:gd name="connsiteY42" fmla="*/ 2148352 h 2177997"/>
              <a:gd name="connsiteX43" fmla="*/ 128712 w 3490561"/>
              <a:gd name="connsiteY43" fmla="*/ 2148348 h 2177997"/>
              <a:gd name="connsiteX44" fmla="*/ 363659 w 3490561"/>
              <a:gd name="connsiteY44" fmla="*/ 2114941 h 2177997"/>
              <a:gd name="connsiteX45" fmla="*/ 439995 w 3490561"/>
              <a:gd name="connsiteY45" fmla="*/ 2100154 h 2177997"/>
              <a:gd name="connsiteX46" fmla="*/ 592283 w 3490561"/>
              <a:gd name="connsiteY46" fmla="*/ 2069829 h 2177997"/>
              <a:gd name="connsiteX47" fmla="*/ 680776 w 3490561"/>
              <a:gd name="connsiteY47" fmla="*/ 2047808 h 2177997"/>
              <a:gd name="connsiteX48" fmla="*/ 813809 w 3490561"/>
              <a:gd name="connsiteY48" fmla="*/ 2013449 h 2177997"/>
              <a:gd name="connsiteX49" fmla="*/ 905027 w 3490561"/>
              <a:gd name="connsiteY49" fmla="*/ 1985484 h 2177997"/>
              <a:gd name="connsiteX50" fmla="*/ 1027492 w 3490561"/>
              <a:gd name="connsiteY50" fmla="*/ 1946233 h 2177997"/>
              <a:gd name="connsiteX51" fmla="*/ 1118055 w 3490561"/>
              <a:gd name="connsiteY51" fmla="*/ 1912926 h 2177997"/>
              <a:gd name="connsiteX52" fmla="*/ 1232588 w 3490561"/>
              <a:gd name="connsiteY52" fmla="*/ 1868607 h 2177997"/>
              <a:gd name="connsiteX53" fmla="*/ 1320764 w 3490561"/>
              <a:gd name="connsiteY53" fmla="*/ 1830380 h 2177997"/>
              <a:gd name="connsiteX54" fmla="*/ 1428356 w 3490561"/>
              <a:gd name="connsiteY54" fmla="*/ 1780992 h 2177997"/>
              <a:gd name="connsiteX55" fmla="*/ 1513039 w 3490561"/>
              <a:gd name="connsiteY55" fmla="*/ 1738209 h 2177997"/>
              <a:gd name="connsiteX56" fmla="*/ 1614061 w 3490561"/>
              <a:gd name="connsiteY56" fmla="*/ 1683802 h 2177997"/>
              <a:gd name="connsiteX57" fmla="*/ 1694426 w 3490561"/>
              <a:gd name="connsiteY57" fmla="*/ 1636814 h 2177997"/>
              <a:gd name="connsiteX58" fmla="*/ 1788970 w 3490561"/>
              <a:gd name="connsiteY58" fmla="*/ 1577435 h 2177997"/>
              <a:gd name="connsiteX59" fmla="*/ 1864335 w 3490561"/>
              <a:gd name="connsiteY59" fmla="*/ 1526611 h 2177997"/>
              <a:gd name="connsiteX60" fmla="*/ 1952358 w 3490561"/>
              <a:gd name="connsiteY60" fmla="*/ 1462266 h 2177997"/>
              <a:gd name="connsiteX61" fmla="*/ 2022106 w 3490561"/>
              <a:gd name="connsiteY61" fmla="*/ 1408022 h 2177997"/>
              <a:gd name="connsiteX62" fmla="*/ 2073694 w 3490561"/>
              <a:gd name="connsiteY62" fmla="*/ 1364049 h 2177997"/>
              <a:gd name="connsiteX63" fmla="*/ 2304707 w 3490561"/>
              <a:gd name="connsiteY63" fmla="*/ 1139965 h 2177997"/>
              <a:gd name="connsiteX64" fmla="*/ 2330861 w 3490561"/>
              <a:gd name="connsiteY64" fmla="*/ 1108958 h 2177997"/>
              <a:gd name="connsiteX65" fmla="*/ 2517102 w 3490561"/>
              <a:gd name="connsiteY65" fmla="*/ 858257 h 2177997"/>
              <a:gd name="connsiteX66" fmla="*/ 2673772 w 3490561"/>
              <a:gd name="connsiteY66" fmla="*/ 544613 h 2177997"/>
              <a:gd name="connsiteX67" fmla="*/ 2673835 w 3490561"/>
              <a:gd name="connsiteY67" fmla="*/ 544484 h 2177997"/>
              <a:gd name="connsiteX68" fmla="*/ 2401593 w 3490561"/>
              <a:gd name="connsiteY68" fmla="*/ 544484 h 2177997"/>
              <a:gd name="connsiteX69" fmla="*/ 3046614 w 3490561"/>
              <a:gd name="connsiteY69" fmla="*/ 0 h 217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90561" h="2177997">
                <a:moveTo>
                  <a:pt x="3046614" y="0"/>
                </a:moveTo>
                <a:lnTo>
                  <a:pt x="3490561" y="544484"/>
                </a:lnTo>
                <a:lnTo>
                  <a:pt x="3218319" y="544484"/>
                </a:lnTo>
                <a:lnTo>
                  <a:pt x="3218112" y="544953"/>
                </a:lnTo>
                <a:lnTo>
                  <a:pt x="3140272" y="721295"/>
                </a:lnTo>
                <a:lnTo>
                  <a:pt x="3140227" y="721374"/>
                </a:lnTo>
                <a:lnTo>
                  <a:pt x="3140008" y="721871"/>
                </a:lnTo>
                <a:cubicBezTo>
                  <a:pt x="2903996" y="1185025"/>
                  <a:pt x="2454393" y="1567292"/>
                  <a:pt x="1883411" y="1823766"/>
                </a:cubicBezTo>
                <a:lnTo>
                  <a:pt x="1883227" y="1823842"/>
                </a:lnTo>
                <a:lnTo>
                  <a:pt x="1882612" y="1824142"/>
                </a:lnTo>
                <a:lnTo>
                  <a:pt x="1766930" y="1871601"/>
                </a:lnTo>
                <a:lnTo>
                  <a:pt x="1663784" y="1913959"/>
                </a:lnTo>
                <a:lnTo>
                  <a:pt x="1663179" y="1914164"/>
                </a:lnTo>
                <a:lnTo>
                  <a:pt x="1662001" y="1914647"/>
                </a:lnTo>
                <a:lnTo>
                  <a:pt x="1558777" y="1949524"/>
                </a:lnTo>
                <a:lnTo>
                  <a:pt x="1433858" y="1991834"/>
                </a:lnTo>
                <a:lnTo>
                  <a:pt x="1432311" y="1992254"/>
                </a:lnTo>
                <a:lnTo>
                  <a:pt x="1430801" y="1992764"/>
                </a:lnTo>
                <a:lnTo>
                  <a:pt x="1349014" y="2014904"/>
                </a:lnTo>
                <a:lnTo>
                  <a:pt x="1194714" y="2056862"/>
                </a:lnTo>
                <a:lnTo>
                  <a:pt x="1191674" y="2057497"/>
                </a:lnTo>
                <a:lnTo>
                  <a:pt x="1190064" y="2057933"/>
                </a:lnTo>
                <a:lnTo>
                  <a:pt x="1128321" y="2070732"/>
                </a:lnTo>
                <a:lnTo>
                  <a:pt x="947432" y="2108519"/>
                </a:lnTo>
                <a:lnTo>
                  <a:pt x="942476" y="2109255"/>
                </a:lnTo>
                <a:lnTo>
                  <a:pt x="940839" y="2109594"/>
                </a:lnTo>
                <a:lnTo>
                  <a:pt x="892376" y="2116693"/>
                </a:lnTo>
                <a:lnTo>
                  <a:pt x="693095" y="2146278"/>
                </a:lnTo>
                <a:lnTo>
                  <a:pt x="686126" y="2146903"/>
                </a:lnTo>
                <a:lnTo>
                  <a:pt x="684178" y="2147188"/>
                </a:lnTo>
                <a:lnTo>
                  <a:pt x="636667" y="2151337"/>
                </a:lnTo>
                <a:lnTo>
                  <a:pt x="432781" y="2169613"/>
                </a:lnTo>
                <a:lnTo>
                  <a:pt x="424249" y="2169883"/>
                </a:lnTo>
                <a:lnTo>
                  <a:pt x="421130" y="2170155"/>
                </a:lnTo>
                <a:lnTo>
                  <a:pt x="354965" y="2172073"/>
                </a:lnTo>
                <a:lnTo>
                  <a:pt x="167572" y="2177997"/>
                </a:lnTo>
                <a:lnTo>
                  <a:pt x="158985" y="2177754"/>
                </a:lnTo>
                <a:lnTo>
                  <a:pt x="152747" y="2177935"/>
                </a:lnTo>
                <a:lnTo>
                  <a:pt x="152746" y="2177935"/>
                </a:lnTo>
                <a:lnTo>
                  <a:pt x="0" y="2177935"/>
                </a:lnTo>
                <a:lnTo>
                  <a:pt x="0" y="2159509"/>
                </a:lnTo>
                <a:lnTo>
                  <a:pt x="107669" y="2150174"/>
                </a:lnTo>
                <a:lnTo>
                  <a:pt x="128683" y="2148352"/>
                </a:lnTo>
                <a:lnTo>
                  <a:pt x="128712" y="2148348"/>
                </a:lnTo>
                <a:lnTo>
                  <a:pt x="363659" y="2114941"/>
                </a:lnTo>
                <a:lnTo>
                  <a:pt x="439995" y="2100154"/>
                </a:lnTo>
                <a:lnTo>
                  <a:pt x="592283" y="2069829"/>
                </a:lnTo>
                <a:lnTo>
                  <a:pt x="680776" y="2047808"/>
                </a:lnTo>
                <a:lnTo>
                  <a:pt x="813809" y="2013449"/>
                </a:lnTo>
                <a:lnTo>
                  <a:pt x="905027" y="1985484"/>
                </a:lnTo>
                <a:lnTo>
                  <a:pt x="1027492" y="1946233"/>
                </a:lnTo>
                <a:lnTo>
                  <a:pt x="1118055" y="1912926"/>
                </a:lnTo>
                <a:lnTo>
                  <a:pt x="1232588" y="1868607"/>
                </a:lnTo>
                <a:lnTo>
                  <a:pt x="1320764" y="1830380"/>
                </a:lnTo>
                <a:lnTo>
                  <a:pt x="1428356" y="1780992"/>
                </a:lnTo>
                <a:lnTo>
                  <a:pt x="1513039" y="1738209"/>
                </a:lnTo>
                <a:lnTo>
                  <a:pt x="1614061" y="1683802"/>
                </a:lnTo>
                <a:lnTo>
                  <a:pt x="1694426" y="1636814"/>
                </a:lnTo>
                <a:lnTo>
                  <a:pt x="1788970" y="1577435"/>
                </a:lnTo>
                <a:lnTo>
                  <a:pt x="1864335" y="1526611"/>
                </a:lnTo>
                <a:lnTo>
                  <a:pt x="1952358" y="1462266"/>
                </a:lnTo>
                <a:lnTo>
                  <a:pt x="2022106" y="1408022"/>
                </a:lnTo>
                <a:lnTo>
                  <a:pt x="2073694" y="1364049"/>
                </a:lnTo>
                <a:lnTo>
                  <a:pt x="2304707" y="1139965"/>
                </a:lnTo>
                <a:lnTo>
                  <a:pt x="2330861" y="1108958"/>
                </a:lnTo>
                <a:lnTo>
                  <a:pt x="2517102" y="858257"/>
                </a:lnTo>
                <a:lnTo>
                  <a:pt x="2673772" y="544613"/>
                </a:lnTo>
                <a:lnTo>
                  <a:pt x="2673835" y="544484"/>
                </a:lnTo>
                <a:lnTo>
                  <a:pt x="2401593" y="544484"/>
                </a:lnTo>
                <a:lnTo>
                  <a:pt x="3046614" y="0"/>
                </a:lnTo>
                <a:close/>
              </a:path>
            </a:pathLst>
          </a:custGeom>
          <a:solidFill>
            <a:srgbClr val="C00000"/>
          </a:solidFill>
          <a:ln>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
          </a:p>
        </p:txBody>
      </p:sp>
      <p:sp>
        <p:nvSpPr>
          <p:cNvPr id="9" name="椭圆 8"/>
          <p:cNvSpPr/>
          <p:nvPr/>
        </p:nvSpPr>
        <p:spPr>
          <a:xfrm>
            <a:off x="8392343" y="1306435"/>
            <a:ext cx="1613648" cy="160123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25" b="1" dirty="0">
                <a:latin typeface="微软雅黑" panose="020B0503020204020204" pitchFamily="34" charset="-122"/>
                <a:ea typeface="微软雅黑" panose="020B0503020204020204" pitchFamily="34" charset="-122"/>
              </a:rPr>
              <a:t>方向</a:t>
            </a:r>
          </a:p>
        </p:txBody>
      </p:sp>
      <p:sp>
        <p:nvSpPr>
          <p:cNvPr id="12" name="椭圆 11"/>
          <p:cNvSpPr/>
          <p:nvPr/>
        </p:nvSpPr>
        <p:spPr>
          <a:xfrm>
            <a:off x="4333401" y="3900682"/>
            <a:ext cx="1253678" cy="120981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25" b="1" dirty="0">
                <a:latin typeface="微软雅黑" panose="020B0503020204020204" pitchFamily="34" charset="-122"/>
                <a:ea typeface="微软雅黑" panose="020B0503020204020204" pitchFamily="34" charset="-122"/>
              </a:rPr>
              <a:t>勤奋</a:t>
            </a:r>
          </a:p>
        </p:txBody>
      </p:sp>
      <p:sp>
        <p:nvSpPr>
          <p:cNvPr id="15" name="椭圆 14"/>
          <p:cNvSpPr/>
          <p:nvPr/>
        </p:nvSpPr>
        <p:spPr>
          <a:xfrm>
            <a:off x="5140224" y="1385949"/>
            <a:ext cx="2656312" cy="2055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45" b="1" dirty="0">
                <a:solidFill>
                  <a:srgbClr val="FFFFFF"/>
                </a:solidFill>
                <a:latin typeface="微软雅黑" panose="020B0503020204020204" pitchFamily="34" charset="-122"/>
                <a:ea typeface="微软雅黑" panose="020B0503020204020204" pitchFamily="34" charset="-122"/>
              </a:rPr>
              <a:t>方法</a:t>
            </a:r>
          </a:p>
        </p:txBody>
      </p:sp>
      <p:sp>
        <p:nvSpPr>
          <p:cNvPr id="19" name="椭圆 18"/>
          <p:cNvSpPr/>
          <p:nvPr/>
        </p:nvSpPr>
        <p:spPr>
          <a:xfrm>
            <a:off x="2508738" y="4049635"/>
            <a:ext cx="1179204" cy="127463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25" b="1" dirty="0">
                <a:latin typeface="微软雅黑" panose="020B0503020204020204" pitchFamily="34" charset="-122"/>
                <a:ea typeface="微软雅黑" panose="020B0503020204020204" pitchFamily="34" charset="-122"/>
              </a:rPr>
              <a:t>努力</a:t>
            </a:r>
          </a:p>
        </p:txBody>
      </p:sp>
      <p:sp>
        <p:nvSpPr>
          <p:cNvPr id="36866" name="文本框 36865"/>
          <p:cNvSpPr txBox="1"/>
          <p:nvPr/>
        </p:nvSpPr>
        <p:spPr>
          <a:xfrm>
            <a:off x="1682848" y="1760220"/>
            <a:ext cx="2932528" cy="1967230"/>
          </a:xfrm>
          <a:prstGeom prst="rect">
            <a:avLst/>
          </a:prstGeom>
          <a:noFill/>
          <a:ln>
            <a:no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a:spAutoFit/>
          </a:bodyPr>
          <a:lstStyle/>
          <a:p>
            <a:pPr fontAlgn="base">
              <a:spcBef>
                <a:spcPct val="50000"/>
              </a:spcBef>
              <a:spcAft>
                <a:spcPct val="0"/>
              </a:spcAft>
              <a:defRPr/>
            </a:pPr>
            <a:r>
              <a:rPr lang="en-US" altLang="zh-CN" sz="2215" b="1" noProof="1">
                <a:solidFill>
                  <a:srgbClr val="C00000"/>
                </a:solidFill>
                <a:latin typeface="隶书" pitchFamily="49" charset="-122"/>
                <a:ea typeface="隶书" pitchFamily="49" charset="-122"/>
              </a:rPr>
              <a:t> </a:t>
            </a:r>
            <a:r>
              <a:rPr lang="zh-CN" altLang="en-US" sz="2215" b="1" noProof="1">
                <a:solidFill>
                  <a:srgbClr val="C00000"/>
                </a:solidFill>
                <a:latin typeface="隶书" pitchFamily="49" charset="-122"/>
                <a:ea typeface="隶书" pitchFamily="49" charset="-122"/>
              </a:rPr>
              <a:t>方向</a:t>
            </a:r>
            <a:r>
              <a:rPr lang="zh-CN" altLang="en-US" sz="2215" b="1" noProof="1">
                <a:solidFill>
                  <a:schemeClr val="tx1"/>
                </a:solidFill>
                <a:latin typeface="隶书" pitchFamily="49" charset="-122"/>
                <a:ea typeface="隶书" pitchFamily="49" charset="-122"/>
              </a:rPr>
              <a:t>比努力更重要；</a:t>
            </a:r>
          </a:p>
          <a:p>
            <a:pPr fontAlgn="base">
              <a:spcBef>
                <a:spcPct val="50000"/>
              </a:spcBef>
              <a:spcAft>
                <a:spcPct val="0"/>
              </a:spcAft>
              <a:defRPr/>
            </a:pPr>
            <a:r>
              <a:rPr lang="zh-CN" altLang="en-US" sz="2215" b="1" noProof="1">
                <a:solidFill>
                  <a:srgbClr val="C00000"/>
                </a:solidFill>
                <a:latin typeface="隶书" pitchFamily="49" charset="-122"/>
                <a:ea typeface="隶书" pitchFamily="49" charset="-122"/>
              </a:rPr>
              <a:t>  方法</a:t>
            </a:r>
            <a:r>
              <a:rPr lang="zh-CN" altLang="en-US" sz="2215" b="1" noProof="1">
                <a:solidFill>
                  <a:schemeClr val="tx1"/>
                </a:solidFill>
                <a:latin typeface="隶书" pitchFamily="49" charset="-122"/>
                <a:ea typeface="隶书" pitchFamily="49" charset="-122"/>
              </a:rPr>
              <a:t>比知识更重要；</a:t>
            </a:r>
          </a:p>
          <a:p>
            <a:pPr fontAlgn="base">
              <a:spcBef>
                <a:spcPct val="50000"/>
              </a:spcBef>
              <a:spcAft>
                <a:spcPct val="0"/>
              </a:spcAft>
              <a:defRPr/>
            </a:pPr>
            <a:r>
              <a:rPr lang="zh-CN" altLang="en-US" sz="2215" b="1" noProof="1">
                <a:solidFill>
                  <a:srgbClr val="C00000"/>
                </a:solidFill>
                <a:latin typeface="隶书" pitchFamily="49" charset="-122"/>
                <a:ea typeface="隶书" pitchFamily="49" charset="-122"/>
              </a:rPr>
              <a:t>  落实</a:t>
            </a:r>
            <a:r>
              <a:rPr lang="zh-CN" altLang="en-US" sz="2215" b="1" noProof="1">
                <a:solidFill>
                  <a:schemeClr val="tx1"/>
                </a:solidFill>
                <a:latin typeface="隶书" pitchFamily="49" charset="-122"/>
                <a:ea typeface="隶书" pitchFamily="49" charset="-122"/>
              </a:rPr>
              <a:t>比讲过更重要；</a:t>
            </a:r>
          </a:p>
          <a:p>
            <a:pPr fontAlgn="base">
              <a:spcBef>
                <a:spcPct val="50000"/>
              </a:spcBef>
              <a:spcAft>
                <a:spcPct val="0"/>
              </a:spcAft>
              <a:defRPr/>
            </a:pPr>
            <a:r>
              <a:rPr lang="zh-CN" altLang="en-US" sz="2215" b="1" noProof="1">
                <a:solidFill>
                  <a:srgbClr val="C00000"/>
                </a:solidFill>
                <a:latin typeface="隶书" pitchFamily="49" charset="-122"/>
                <a:ea typeface="隶书" pitchFamily="49" charset="-122"/>
              </a:rPr>
              <a:t>  规范</a:t>
            </a:r>
            <a:r>
              <a:rPr lang="zh-CN" altLang="en-US" sz="2215" b="1" noProof="1">
                <a:solidFill>
                  <a:schemeClr val="tx1"/>
                </a:solidFill>
                <a:latin typeface="隶书" pitchFamily="49" charset="-122"/>
                <a:ea typeface="隶书" pitchFamily="49" charset="-122"/>
              </a:rPr>
              <a:t>比做过更重要。</a:t>
            </a:r>
          </a:p>
        </p:txBody>
      </p:sp>
      <p:sp>
        <p:nvSpPr>
          <p:cNvPr id="18" name="矩形 17"/>
          <p:cNvSpPr/>
          <p:nvPr/>
        </p:nvSpPr>
        <p:spPr>
          <a:xfrm>
            <a:off x="6161017" y="60964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41727407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6866"/>
                                        </p:tgtEl>
                                        <p:attrNameLst>
                                          <p:attrName>style.visibility</p:attrName>
                                        </p:attrNameLst>
                                      </p:cBhvr>
                                      <p:to>
                                        <p:strVal val="visible"/>
                                      </p:to>
                                    </p:set>
                                    <p:anim calcmode="lin" valueType="num">
                                      <p:cBhvr additive="base">
                                        <p:cTn id="22" dur="500" fill="hold"/>
                                        <p:tgtEl>
                                          <p:spTgt spid="36866"/>
                                        </p:tgtEl>
                                        <p:attrNameLst>
                                          <p:attrName>ppt_x</p:attrName>
                                        </p:attrNameLst>
                                      </p:cBhvr>
                                      <p:tavLst>
                                        <p:tav tm="0">
                                          <p:val>
                                            <p:strVal val="#ppt_x"/>
                                          </p:val>
                                        </p:tav>
                                        <p:tav tm="100000">
                                          <p:val>
                                            <p:strVal val="#ppt_x"/>
                                          </p:val>
                                        </p:tav>
                                      </p:tavLst>
                                    </p:anim>
                                    <p:anim calcmode="lin" valueType="num">
                                      <p:cBhvr additive="base">
                                        <p:cTn id="23"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bldLvl="0" animBg="1"/>
      <p:bldP spid="15" grpId="0" bldLvl="0" animBg="1"/>
      <p:bldP spid="19" grpId="0" bldLvl="0" animBg="1"/>
      <p:bldP spid="3686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 name="文本框 1"/>
          <p:cNvSpPr txBox="1"/>
          <p:nvPr/>
        </p:nvSpPr>
        <p:spPr>
          <a:xfrm>
            <a:off x="2178686" y="1151890"/>
            <a:ext cx="2665095" cy="3415030"/>
          </a:xfrm>
          <a:prstGeom prst="rect">
            <a:avLst/>
          </a:prstGeom>
          <a:noFill/>
          <a:ln>
            <a:solidFill>
              <a:srgbClr val="112EC1"/>
            </a:solidFill>
          </a:ln>
        </p:spPr>
        <p:txBody>
          <a:bodyPr wrap="square" rtlCol="0" anchor="t">
            <a:spAutoFit/>
          </a:bodyPr>
          <a:lstStyle/>
          <a:p>
            <a:r>
              <a:rPr lang="en-US" altLang="zh-CN" sz="2000" b="1">
                <a:latin typeface="Arial" panose="020B0604020202020204" pitchFamily="34" charset="0"/>
                <a:ea typeface="宋体" panose="02010600030101010101" pitchFamily="2" charset="-122"/>
                <a:sym typeface="+mn-ea"/>
              </a:rPr>
              <a:t>   </a:t>
            </a:r>
            <a:r>
              <a:rPr lang="zh-CN" altLang="en-US" sz="2400" b="1">
                <a:solidFill>
                  <a:srgbClr val="112EC1"/>
                </a:solidFill>
                <a:latin typeface="Arial" panose="020B0604020202020204" pitchFamily="34" charset="0"/>
                <a:ea typeface="宋体" panose="02010600030101010101" pitchFamily="2" charset="-122"/>
                <a:sym typeface="+mn-ea"/>
              </a:rPr>
              <a:t>命题只是过程，成长才是目的</a:t>
            </a:r>
            <a:endParaRPr lang="zh-CN" altLang="en-US" sz="2400" b="1">
              <a:solidFill>
                <a:srgbClr val="112EC1"/>
              </a:solidFill>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sym typeface="+mn-ea"/>
              </a:rPr>
              <a:t>     </a:t>
            </a:r>
            <a:r>
              <a:rPr lang="zh-CN" altLang="en-US" sz="2400" b="1">
                <a:latin typeface="楷体" panose="02010609060101010101" pitchFamily="49" charset="-122"/>
                <a:ea typeface="楷体" panose="02010609060101010101" pitchFamily="49" charset="-122"/>
                <a:sym typeface="+mn-ea"/>
              </a:rPr>
              <a:t>习惯远比成就重要；过程远比结果重要；成长的过程理应是思考的、动态的、理性的、融通的、欣赏的、愉悦的</a:t>
            </a:r>
            <a:r>
              <a:rPr lang="en-US" altLang="zh-CN" sz="2400" b="1">
                <a:latin typeface="楷体" panose="02010609060101010101" pitchFamily="49" charset="-122"/>
                <a:ea typeface="楷体" panose="02010609060101010101" pitchFamily="49" charset="-122"/>
                <a:sym typeface="+mn-ea"/>
              </a:rPr>
              <a:t>……</a:t>
            </a:r>
            <a:endParaRPr lang="en-US" altLang="zh-CN" sz="2400" b="1" dirty="0">
              <a:latin typeface="楷体" panose="02010609060101010101" pitchFamily="49" charset="-122"/>
              <a:ea typeface="楷体" panose="02010609060101010101" pitchFamily="49" charset="-122"/>
              <a:sym typeface="+mn-ea"/>
            </a:endParaRPr>
          </a:p>
        </p:txBody>
      </p:sp>
      <p:sp>
        <p:nvSpPr>
          <p:cNvPr id="6" name="文本框 5"/>
          <p:cNvSpPr txBox="1"/>
          <p:nvPr/>
        </p:nvSpPr>
        <p:spPr>
          <a:xfrm>
            <a:off x="5534660" y="1271270"/>
            <a:ext cx="4685030" cy="1014730"/>
          </a:xfrm>
          <a:prstGeom prst="rect">
            <a:avLst/>
          </a:prstGeom>
          <a:noFill/>
          <a:ln>
            <a:solidFill>
              <a:srgbClr val="112EC1"/>
            </a:solidFill>
          </a:ln>
        </p:spPr>
        <p:txBody>
          <a:bodyPr wrap="square" rtlCol="0" anchor="t">
            <a:spAutoFit/>
          </a:bodyPr>
          <a:lstStyle/>
          <a:p>
            <a:r>
              <a:rPr lang="zh-CN" altLang="en-US" sz="2000" b="1">
                <a:solidFill>
                  <a:srgbClr val="008000"/>
                </a:solidFill>
                <a:latin typeface="Arial" panose="020B0604020202020204" pitchFamily="34" charset="0"/>
                <a:ea typeface="宋体" panose="02010600030101010101" pitchFamily="2" charset="-122"/>
                <a:sym typeface="+mn-ea"/>
              </a:rPr>
              <a:t>命题与智慧：</a:t>
            </a:r>
            <a:r>
              <a:rPr lang="zh-CN" altLang="en-US" sz="2000" b="1">
                <a:latin typeface="Arial" panose="020B0604020202020204" pitchFamily="34" charset="0"/>
                <a:ea typeface="宋体" panose="02010600030101010101" pitchFamily="2" charset="-122"/>
                <a:sym typeface="+mn-ea"/>
              </a:rPr>
              <a:t>视角的选择；文献的确定；材料的选取；设问的提出；命制的斟酌；命制的反思</a:t>
            </a:r>
            <a:r>
              <a:rPr lang="en-US" altLang="zh-CN" sz="2000" b="1">
                <a:latin typeface="Arial" panose="020B0604020202020204" pitchFamily="34" charset="0"/>
                <a:ea typeface="宋体" panose="02010600030101010101" pitchFamily="2" charset="-122"/>
                <a:sym typeface="+mn-ea"/>
              </a:rPr>
              <a:t>……</a:t>
            </a:r>
            <a:endParaRPr lang="zh-CN" altLang="en-US" sz="20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5535296" y="2691131"/>
            <a:ext cx="4684395" cy="2676525"/>
          </a:xfrm>
          <a:prstGeom prst="rect">
            <a:avLst/>
          </a:prstGeom>
          <a:noFill/>
        </p:spPr>
        <p:txBody>
          <a:bodyPr wrap="square" rtlCol="0" anchor="t">
            <a:spAutoFit/>
          </a:bodyPr>
          <a:lstStyle/>
          <a:p>
            <a:r>
              <a:rPr lang="zh-CN" altLang="en-US" sz="2800" b="1">
                <a:solidFill>
                  <a:srgbClr val="FF0000"/>
                </a:solidFill>
                <a:latin typeface="Arial" panose="020B0604020202020204" pitchFamily="34" charset="0"/>
                <a:ea typeface="宋体" panose="02010600030101010101" pitchFamily="2" charset="-122"/>
                <a:sym typeface="+mn-ea"/>
              </a:rPr>
              <a:t>我的建议：</a:t>
            </a:r>
            <a:r>
              <a:rPr lang="zh-CN" altLang="en-US" sz="2800" b="1">
                <a:latin typeface="Arial" panose="020B0604020202020204" pitchFamily="34" charset="0"/>
                <a:ea typeface="宋体" panose="02010600030101010101" pitchFamily="2" charset="-122"/>
                <a:sym typeface="+mn-ea"/>
              </a:rPr>
              <a:t>高考试题的精准研究；史学名著的精细阅读；史学研究成果的精确吸纳；史学名家的精心关注；日常教学的精致融通；日常命题的精美设计。</a:t>
            </a:r>
            <a:endParaRPr lang="zh-CN" altLang="en-US" sz="2800" b="1" dirty="0">
              <a:latin typeface="Arial" panose="020B0604020202020204" pitchFamily="34" charset="0"/>
              <a:ea typeface="宋体" panose="02010600030101010101" pitchFamily="2" charset="-122"/>
              <a:sym typeface="+mn-ea"/>
            </a:endParaRPr>
          </a:p>
        </p:txBody>
      </p:sp>
    </p:spTree>
    <p:extLst>
      <p:ext uri="{BB962C8B-B14F-4D97-AF65-F5344CB8AC3E}">
        <p14:creationId xmlns:p14="http://schemas.microsoft.com/office/powerpoint/2010/main" val="25556060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flipH="1" flipV="1">
            <a:off x="9121758" y="4769567"/>
            <a:ext cx="1194548" cy="1900926"/>
          </a:xfrm>
          <a:prstGeom prst="rect">
            <a:avLst/>
          </a:prstGeom>
        </p:spPr>
      </p:pic>
      <p:pic>
        <p:nvPicPr>
          <p:cNvPr id="4" name="图片 3"/>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1875693" y="276110"/>
            <a:ext cx="1141965" cy="1817249"/>
          </a:xfrm>
          <a:prstGeom prst="rect">
            <a:avLst/>
          </a:prstGeom>
        </p:spPr>
      </p:pic>
      <p:sp>
        <p:nvSpPr>
          <p:cNvPr id="6" name="圆角矩形 5"/>
          <p:cNvSpPr/>
          <p:nvPr/>
        </p:nvSpPr>
        <p:spPr>
          <a:xfrm>
            <a:off x="2579517" y="1686073"/>
            <a:ext cx="7164558" cy="1452489"/>
          </a:xfrm>
          <a:prstGeom prst="roundRect">
            <a:avLst/>
          </a:prstGeom>
          <a:noFill/>
          <a:ln w="12700" cap="flat" cmpd="sng" algn="ctr">
            <a:noFill/>
            <a:prstDash val="solid"/>
            <a:miter lim="800000"/>
          </a:ln>
          <a:effectLst/>
        </p:spPr>
        <p:txBody>
          <a:bodyPr lIns="75408" tIns="37704" rIns="75408" bIns="37704" anchor="ctr"/>
          <a:lstStyle/>
          <a:p>
            <a:pPr>
              <a:lnSpc>
                <a:spcPct val="150000"/>
              </a:lnSpc>
            </a:pPr>
            <a:r>
              <a:rPr lang="zh-CN" altLang="en-US" sz="406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2019年历史高考备考复习建议</a:t>
            </a:r>
            <a:r>
              <a:rPr lang="en-US" altLang="zh-CN" sz="3325" b="1" dirty="0">
                <a:latin typeface="微软雅黑" panose="020B0503020204020204" pitchFamily="34" charset="-122"/>
                <a:ea typeface="微软雅黑" panose="020B0503020204020204" pitchFamily="34" charset="-122"/>
              </a:rPr>
              <a:t>                   </a:t>
            </a:r>
          </a:p>
        </p:txBody>
      </p:sp>
      <p:sp>
        <p:nvSpPr>
          <p:cNvPr id="7" name="文本框 3"/>
          <p:cNvSpPr txBox="1">
            <a:spLocks noChangeArrowheads="1"/>
          </p:cNvSpPr>
          <p:nvPr/>
        </p:nvSpPr>
        <p:spPr bwMode="auto">
          <a:xfrm>
            <a:off x="2883536" y="3924301"/>
            <a:ext cx="6556375" cy="473946"/>
          </a:xfrm>
          <a:prstGeom prst="rect">
            <a:avLst/>
          </a:prstGeom>
          <a:noFill/>
          <a:ln w="9525">
            <a:noFill/>
            <a:miter lim="800000"/>
          </a:ln>
        </p:spPr>
        <p:txBody>
          <a:bodyPr wrap="square" lIns="75408" tIns="37704" rIns="75408" bIns="37704">
            <a:spAutoFit/>
          </a:bodyPr>
          <a:lstStyle/>
          <a:p>
            <a:pPr algn="ctr" defTabSz="685800"/>
            <a:r>
              <a:rPr lang="zh-CN" altLang="en-US" sz="2585" b="1" dirty="0">
                <a:solidFill>
                  <a:sysClr val="windowText" lastClr="000000"/>
                </a:solidFill>
                <a:latin typeface="未署名情书" panose="02010600010101010101" charset="-122"/>
                <a:ea typeface="未署名情书" panose="02010600010101010101" charset="-122"/>
                <a:cs typeface="未署名情书" panose="02010600010101010101" charset="-122"/>
              </a:rPr>
              <a:t>衡中  刘</a:t>
            </a:r>
            <a:r>
              <a:rPr lang="zh-CN" altLang="en-US" sz="2585" b="1">
                <a:solidFill>
                  <a:sysClr val="windowText" lastClr="000000"/>
                </a:solidFill>
                <a:latin typeface="未署名情书" panose="02010600010101010101" charset="-122"/>
                <a:ea typeface="未署名情书" panose="02010600010101010101" charset="-122"/>
                <a:cs typeface="未署名情书" panose="02010600010101010101" charset="-122"/>
              </a:rPr>
              <a:t>兴</a:t>
            </a:r>
            <a:r>
              <a:rPr lang="zh-CN" altLang="en-US" sz="2585" b="1" smtClean="0">
                <a:solidFill>
                  <a:sysClr val="windowText" lastClr="000000"/>
                </a:solidFill>
                <a:latin typeface="未署名情书" panose="02010600010101010101" charset="-122"/>
                <a:ea typeface="未署名情书" panose="02010600010101010101" charset="-122"/>
                <a:cs typeface="未署名情书" panose="02010600010101010101" charset="-122"/>
              </a:rPr>
              <a:t>民</a:t>
            </a:r>
            <a:endParaRPr lang="en-US" altLang="zh-CN" sz="2400" dirty="0">
              <a:latin typeface="+mj-ea"/>
              <a:ea typeface="+mj-ea"/>
            </a:endParaRPr>
          </a:p>
        </p:txBody>
      </p:sp>
      <p:sp>
        <p:nvSpPr>
          <p:cNvPr id="25" name="圆角矩形 24"/>
          <p:cNvSpPr/>
          <p:nvPr/>
        </p:nvSpPr>
        <p:spPr>
          <a:xfrm rot="2700000">
            <a:off x="1925434" y="1870451"/>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8" name="圆角矩形 27"/>
          <p:cNvSpPr/>
          <p:nvPr/>
        </p:nvSpPr>
        <p:spPr>
          <a:xfrm rot="2700000">
            <a:off x="9559992" y="5128060"/>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9" name="圆角矩形 28"/>
          <p:cNvSpPr/>
          <p:nvPr/>
        </p:nvSpPr>
        <p:spPr>
          <a:xfrm rot="2700000">
            <a:off x="9699204" y="4327727"/>
            <a:ext cx="240173" cy="240173"/>
          </a:xfrm>
          <a:prstGeom prst="roundRect">
            <a:avLst/>
          </a:prstGeom>
          <a:gradFill rotWithShape="1">
            <a:gsLst>
              <a:gs pos="0">
                <a:srgbClr val="015A74">
                  <a:shade val="51000"/>
                  <a:satMod val="130000"/>
                </a:srgbClr>
              </a:gs>
              <a:gs pos="80000">
                <a:srgbClr val="015A74">
                  <a:shade val="93000"/>
                  <a:satMod val="130000"/>
                </a:srgbClr>
              </a:gs>
              <a:gs pos="100000">
                <a:srgbClr val="015A74">
                  <a:shade val="94000"/>
                  <a:satMod val="135000"/>
                </a:srgbClr>
              </a:gs>
            </a:gsLst>
            <a:lin ang="16200000" scaled="0"/>
          </a:gradFill>
          <a:ln w="9525" cap="flat" cmpd="sng" algn="ctr">
            <a:solidFill>
              <a:srgbClr val="015A7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9" name="圆角矩形 8"/>
          <p:cNvSpPr/>
          <p:nvPr/>
        </p:nvSpPr>
        <p:spPr>
          <a:xfrm rot="2700000">
            <a:off x="2533819" y="833576"/>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10" name="圆角矩形 9"/>
          <p:cNvSpPr/>
          <p:nvPr/>
        </p:nvSpPr>
        <p:spPr>
          <a:xfrm rot="2700000">
            <a:off x="9102152" y="6097452"/>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 name="文本框 3080"/>
          <p:cNvSpPr txBox="1"/>
          <p:nvPr/>
        </p:nvSpPr>
        <p:spPr>
          <a:xfrm>
            <a:off x="7445913" y="38427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381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五边形 37"/>
          <p:cNvSpPr/>
          <p:nvPr/>
        </p:nvSpPr>
        <p:spPr>
          <a:xfrm flipH="1">
            <a:off x="2588842" y="731733"/>
            <a:ext cx="6349488" cy="685158"/>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685800">
              <a:defRPr/>
            </a:pPr>
            <a:endParaRPr lang="zh-CN" altLang="en-US" sz="1400" kern="0">
              <a:solidFill>
                <a:prstClr val="white"/>
              </a:solidFill>
              <a:latin typeface="Agency FB"/>
            </a:endParaRPr>
          </a:p>
        </p:txBody>
      </p:sp>
      <p:sp>
        <p:nvSpPr>
          <p:cNvPr id="39" name="圆角矩形 38"/>
          <p:cNvSpPr/>
          <p:nvPr/>
        </p:nvSpPr>
        <p:spPr>
          <a:xfrm>
            <a:off x="2885547" y="625826"/>
            <a:ext cx="5603642" cy="888144"/>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3600" b="1" kern="0" dirty="0">
                <a:solidFill>
                  <a:schemeClr val="tx2"/>
                </a:solidFill>
                <a:latin typeface="微软雅黑" panose="020B0503020204020204" pitchFamily="34" charset="-122"/>
              </a:rPr>
              <a:t>目 录   </a:t>
            </a:r>
            <a:r>
              <a:rPr lang="en-US" altLang="zh-CN" sz="3600" b="1" kern="0" dirty="0">
                <a:solidFill>
                  <a:schemeClr val="tx2"/>
                </a:solidFill>
                <a:latin typeface="微软雅黑" panose="020B0503020204020204" pitchFamily="34" charset="-122"/>
              </a:rPr>
              <a:t>CONTENTS</a:t>
            </a:r>
            <a:endParaRPr lang="zh-CN" altLang="en-US" sz="3600" b="1" kern="0" dirty="0">
              <a:solidFill>
                <a:schemeClr val="tx2"/>
              </a:solidFill>
              <a:latin typeface="微软雅黑" panose="020B0503020204020204" pitchFamily="34" charset="-122"/>
            </a:endParaRPr>
          </a:p>
        </p:txBody>
      </p:sp>
      <p:grpSp>
        <p:nvGrpSpPr>
          <p:cNvPr id="40" name="组合 39"/>
          <p:cNvGrpSpPr/>
          <p:nvPr/>
        </p:nvGrpSpPr>
        <p:grpSpPr>
          <a:xfrm flipH="1">
            <a:off x="8485612" y="653136"/>
            <a:ext cx="900000" cy="900000"/>
            <a:chOff x="7834104" y="4038418"/>
            <a:chExt cx="900000" cy="900000"/>
          </a:xfrm>
        </p:grpSpPr>
        <p:sp>
          <p:nvSpPr>
            <p:cNvPr id="41"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Franklin Gothic Book"/>
                <a:ea typeface="微软雅黑" panose="020B0503020204020204" pitchFamily="34" charset="-122"/>
              </a:endParaRPr>
            </a:p>
          </p:txBody>
        </p:sp>
        <p:sp>
          <p:nvSpPr>
            <p:cNvPr id="42" name="椭圆 42"/>
            <p:cNvSpPr/>
            <p:nvPr/>
          </p:nvSpPr>
          <p:spPr>
            <a:xfrm>
              <a:off x="7946467" y="4162070"/>
              <a:ext cx="662782" cy="662782"/>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chemeClr val="tx2"/>
                </a:solidFill>
                <a:latin typeface="Franklin Gothic Book"/>
                <a:ea typeface="微软雅黑" panose="020B0503020204020204" pitchFamily="34" charset="-122"/>
              </a:endParaRPr>
            </a:p>
          </p:txBody>
        </p:sp>
      </p:grpSp>
      <p:pic>
        <p:nvPicPr>
          <p:cNvPr id="43"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8703391" y="1074312"/>
            <a:ext cx="1627163" cy="182463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6"/>
          <p:cNvSpPr txBox="1">
            <a:spLocks noChangeArrowheads="1"/>
          </p:cNvSpPr>
          <p:nvPr/>
        </p:nvSpPr>
        <p:spPr bwMode="auto">
          <a:xfrm>
            <a:off x="4214064" y="2333474"/>
            <a:ext cx="3885547"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rgbClr val="FF0000"/>
                </a:solidFill>
                <a:latin typeface="微软雅黑" panose="020B0503020204020204" pitchFamily="34" charset="-122"/>
                <a:ea typeface="微软雅黑" panose="020B0503020204020204" pitchFamily="34" charset="-122"/>
              </a:rPr>
              <a:t>备考指导思想</a:t>
            </a:r>
          </a:p>
        </p:txBody>
      </p:sp>
      <p:sp>
        <p:nvSpPr>
          <p:cNvPr id="46" name="TextBox 6"/>
          <p:cNvSpPr txBox="1">
            <a:spLocks noChangeArrowheads="1"/>
          </p:cNvSpPr>
          <p:nvPr/>
        </p:nvSpPr>
        <p:spPr bwMode="auto">
          <a:xfrm>
            <a:off x="4551013" y="4541474"/>
            <a:ext cx="2388198"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chemeClr val="accent3">
                    <a:lumMod val="75000"/>
                  </a:schemeClr>
                </a:solidFill>
                <a:latin typeface="微软雅黑" panose="020B0503020204020204" pitchFamily="34" charset="-122"/>
                <a:ea typeface="微软雅黑" panose="020B0503020204020204" pitchFamily="34" charset="-122"/>
              </a:rPr>
              <a:t>备考策略</a:t>
            </a:r>
          </a:p>
        </p:txBody>
      </p:sp>
      <p:grpSp>
        <p:nvGrpSpPr>
          <p:cNvPr id="53" name="组合 52"/>
          <p:cNvGrpSpPr/>
          <p:nvPr/>
        </p:nvGrpSpPr>
        <p:grpSpPr>
          <a:xfrm>
            <a:off x="2254391" y="2112685"/>
            <a:ext cx="1396819" cy="1397325"/>
            <a:chOff x="1008115" y="2542722"/>
            <a:chExt cx="1360493" cy="1360493"/>
          </a:xfrm>
        </p:grpSpPr>
        <p:grpSp>
          <p:nvGrpSpPr>
            <p:cNvPr id="54"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菱形 5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5" name="TextBox 54"/>
            <p:cNvSpPr txBox="1"/>
            <p:nvPr/>
          </p:nvSpPr>
          <p:spPr>
            <a:xfrm>
              <a:off x="1264646" y="2728992"/>
              <a:ext cx="841861" cy="884009"/>
            </a:xfrm>
            <a:prstGeom prst="rect">
              <a:avLst/>
            </a:prstGeom>
            <a:noFill/>
          </p:spPr>
          <p:txBody>
            <a:bodyPr wrap="none" rtlCol="0">
              <a:spAutoFit/>
            </a:bodyPr>
            <a:lstStyle/>
            <a:p>
              <a:pPr algn="ctr"/>
              <a:r>
                <a:rPr lang="zh-CN" altLang="en-US" sz="5300" b="1" dirty="0">
                  <a:solidFill>
                    <a:srgbClr val="FF0000"/>
                  </a:solidFill>
                  <a:latin typeface="微软雅黑" panose="020B0503020204020204" pitchFamily="34" charset="-122"/>
                  <a:ea typeface="造字工房劲黑（非商用）常规体" pitchFamily="50" charset="-122"/>
                </a:rPr>
                <a:t>一</a:t>
              </a:r>
            </a:p>
          </p:txBody>
        </p:sp>
      </p:grpSp>
      <p:grpSp>
        <p:nvGrpSpPr>
          <p:cNvPr id="63" name="组合 62"/>
          <p:cNvGrpSpPr/>
          <p:nvPr/>
        </p:nvGrpSpPr>
        <p:grpSpPr>
          <a:xfrm>
            <a:off x="2446459" y="4184239"/>
            <a:ext cx="1396819" cy="1397325"/>
            <a:chOff x="2889188" y="1494971"/>
            <a:chExt cx="1360493" cy="1360493"/>
          </a:xfrm>
        </p:grpSpPr>
        <p:grpSp>
          <p:nvGrpSpPr>
            <p:cNvPr id="64" name="组合 6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菱形 6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5" name="TextBox 64"/>
            <p:cNvSpPr txBox="1"/>
            <p:nvPr/>
          </p:nvSpPr>
          <p:spPr>
            <a:xfrm>
              <a:off x="3169725" y="1683435"/>
              <a:ext cx="841861" cy="884009"/>
            </a:xfrm>
            <a:prstGeom prst="rect">
              <a:avLst/>
            </a:prstGeom>
            <a:noFill/>
          </p:spPr>
          <p:txBody>
            <a:bodyPr wrap="none" rtlCol="0">
              <a:spAutoFit/>
            </a:bodyPr>
            <a:lstStyle/>
            <a:p>
              <a:pPr algn="ctr"/>
              <a:r>
                <a:rPr lang="zh-CN" altLang="en-US" sz="5300" b="1" dirty="0">
                  <a:solidFill>
                    <a:schemeClr val="accent3"/>
                  </a:solidFill>
                  <a:latin typeface="微软雅黑" panose="020B0503020204020204" pitchFamily="34" charset="-122"/>
                  <a:ea typeface="造字工房劲黑（非商用）常规体" pitchFamily="50" charset="-122"/>
                </a:rPr>
                <a:t>二</a:t>
              </a:r>
            </a:p>
          </p:txBody>
        </p:sp>
      </p:grpSp>
    </p:spTree>
    <p:extLst>
      <p:ext uri="{BB962C8B-B14F-4D97-AF65-F5344CB8AC3E}">
        <p14:creationId xmlns:p14="http://schemas.microsoft.com/office/powerpoint/2010/main" val="12936992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nodeType="withEffect">
                                  <p:stCondLst>
                                    <p:cond delay="30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80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1539" y="1026795"/>
            <a:ext cx="7471703" cy="5461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lgn="ctr">
              <a:spcBef>
                <a:spcPct val="0"/>
              </a:spcBef>
              <a:buClrTx/>
              <a:buSzPct val="100000"/>
              <a:buNone/>
            </a:pPr>
            <a:r>
              <a:rPr lang="zh-CN" altLang="en-US" sz="2955" b="1">
                <a:solidFill>
                  <a:srgbClr val="FF0000"/>
                </a:solidFill>
                <a:latin typeface="方正潇洒行书_YS" panose="02010600010101010101" charset="-128"/>
                <a:ea typeface="方正潇洒行书_YS" panose="02010600010101010101" charset="-128"/>
                <a:cs typeface="方正潇洒行书_YS" panose="02010600010101010101" charset="-128"/>
                <a:sym typeface="+mn-ea"/>
              </a:rPr>
              <a:t>第一部分：备考指导思想</a:t>
            </a:r>
            <a:endParaRPr lang="zh-CN" altLang="en-US" sz="2955" b="1" dirty="0">
              <a:solidFill>
                <a:srgbClr val="FF0000"/>
              </a:solidFill>
              <a:latin typeface="方正潇洒行书_YS" panose="02010600010101010101" charset="-128"/>
              <a:ea typeface="方正潇洒行书_YS" panose="02010600010101010101" charset="-128"/>
              <a:cs typeface="方正潇洒行书_YS" panose="02010600010101010101" charset="-128"/>
              <a:sym typeface="+mn-ea"/>
            </a:endParaRPr>
          </a:p>
        </p:txBody>
      </p:sp>
      <p:sp>
        <p:nvSpPr>
          <p:cNvPr id="3" name="矩形 2"/>
          <p:cNvSpPr>
            <a:spLocks noChangeArrowheads="1"/>
          </p:cNvSpPr>
          <p:nvPr/>
        </p:nvSpPr>
        <p:spPr bwMode="auto">
          <a:xfrm>
            <a:off x="2051539" y="2111912"/>
            <a:ext cx="7838635" cy="546100"/>
          </a:xfrm>
          <a:prstGeom prst="rect">
            <a:avLst/>
          </a:prstGeom>
          <a:noFill/>
          <a:ln>
            <a:noFill/>
          </a:ln>
        </p:spPr>
        <p:txBody>
          <a:bodyPr wrap="square">
            <a:spAutoFit/>
          </a:bodyPr>
          <a:lstStyle>
            <a:lvl1pPr>
              <a:defRPr b="1">
                <a:solidFill>
                  <a:schemeClr val="tx1"/>
                </a:solidFill>
                <a:latin typeface="Verdana" panose="020B0604030504040204" pitchFamily="34" charset="0"/>
                <a:ea typeface="宋体" panose="02010600030101010101" pitchFamily="2" charset="-122"/>
              </a:defRPr>
            </a:lvl1pPr>
            <a:lvl2pPr marL="742950" indent="-285750">
              <a:defRPr b="1">
                <a:solidFill>
                  <a:schemeClr val="tx1"/>
                </a:solidFill>
                <a:latin typeface="Verdana" panose="020B0604030504040204" pitchFamily="34" charset="0"/>
                <a:ea typeface="宋体" panose="02010600030101010101" pitchFamily="2" charset="-122"/>
              </a:defRPr>
            </a:lvl2pPr>
            <a:lvl3pPr marL="1143000" indent="-228600">
              <a:defRPr b="1">
                <a:solidFill>
                  <a:schemeClr val="tx1"/>
                </a:solidFill>
                <a:latin typeface="Verdana" panose="020B0604030504040204" pitchFamily="34" charset="0"/>
                <a:ea typeface="宋体" panose="02010600030101010101" pitchFamily="2" charset="-122"/>
              </a:defRPr>
            </a:lvl3pPr>
            <a:lvl4pPr marL="1600200" indent="-228600">
              <a:defRPr b="1">
                <a:solidFill>
                  <a:schemeClr val="tx1"/>
                </a:solidFill>
                <a:latin typeface="Verdana" panose="020B0604030504040204" pitchFamily="34" charset="0"/>
                <a:ea typeface="宋体" panose="02010600030101010101" pitchFamily="2" charset="-122"/>
              </a:defRPr>
            </a:lvl4pPr>
            <a:lvl5pPr marL="2057400" indent="-228600">
              <a:defRPr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9pPr>
          </a:lstStyle>
          <a:p>
            <a:pPr eaLnBrk="0" fontAlgn="base" hangingPunct="0">
              <a:spcBef>
                <a:spcPct val="0"/>
              </a:spcBef>
              <a:spcAft>
                <a:spcPct val="0"/>
              </a:spcAft>
              <a:defRPr/>
            </a:pPr>
            <a:r>
              <a:rPr lang="zh-CN" altLang="en-US" sz="2955" dirty="0">
                <a:solidFill>
                  <a:srgbClr val="1D41D5"/>
                </a:solidFill>
                <a:latin typeface="未署名情书" panose="02010600010101010101" charset="-122"/>
                <a:ea typeface="未署名情书" panose="02010600010101010101" charset="-122"/>
              </a:rPr>
              <a:t>二、高考命题的模式和流程。</a:t>
            </a:r>
          </a:p>
        </p:txBody>
      </p:sp>
      <p:sp>
        <p:nvSpPr>
          <p:cNvPr id="4" name="标题 1"/>
          <p:cNvSpPr>
            <a:spLocks noGrp="1"/>
          </p:cNvSpPr>
          <p:nvPr/>
        </p:nvSpPr>
        <p:spPr>
          <a:xfrm>
            <a:off x="2051539" y="1338775"/>
            <a:ext cx="7883183" cy="823546"/>
          </a:xfrm>
          <a:prstGeom prst="rect">
            <a:avLst/>
          </a:prstGeom>
          <a:noFill/>
          <a:ln w="9525">
            <a:noFill/>
          </a:ln>
        </p:spPr>
        <p:txBody>
          <a:bodyPr anchor="b"/>
          <a:lstStyle>
            <a:lvl1pPr marL="0" lvl="0" indent="0" algn="l" defTabSz="914400" rtl="0" eaLnBrk="1" fontAlgn="base" latinLnBrk="0" hangingPunct="1">
              <a:lnSpc>
                <a:spcPct val="100000"/>
              </a:lnSpc>
              <a:spcBef>
                <a:spcPct val="0"/>
              </a:spcBef>
              <a:spcAft>
                <a:spcPct val="0"/>
              </a:spcAft>
              <a:buNone/>
              <a:defRPr sz="2800" b="0" i="0" u="none" kern="1200" baseline="0">
                <a:solidFill>
                  <a:schemeClr val="tx2"/>
                </a:solidFill>
                <a:latin typeface="+mj-lt"/>
                <a:ea typeface="+mj-ea"/>
                <a:cs typeface="+mj-cs"/>
              </a:defRPr>
            </a:lvl1pPr>
          </a:lstStyle>
          <a:p>
            <a:r>
              <a:rPr lang="zh-CN" altLang="en-US" sz="2955">
                <a:solidFill>
                  <a:srgbClr val="1D41D5"/>
                </a:solidFill>
                <a:latin typeface="未署名情书" panose="02010600010101010101" charset="-122"/>
                <a:ea typeface="未署名情书" panose="02010600010101010101" charset="-122"/>
                <a:cs typeface="未署名情书" panose="02010600010101010101" charset="-122"/>
                <a:sym typeface="+mn-ea"/>
              </a:rPr>
              <a:t>一 、</a:t>
            </a:r>
            <a:r>
              <a:rPr lang="zh-CN" altLang="en-US" sz="2955" b="1">
                <a:solidFill>
                  <a:srgbClr val="1D41D5"/>
                </a:solidFill>
                <a:latin typeface="未署名情书" panose="02010600010101010101" charset="-122"/>
                <a:ea typeface="未署名情书" panose="02010600010101010101" charset="-122"/>
                <a:cs typeface="未署名情书" panose="02010600010101010101" charset="-122"/>
                <a:sym typeface="+mn-ea"/>
              </a:rPr>
              <a:t>高考的</a:t>
            </a:r>
            <a:r>
              <a:rPr lang="zh-CN" altLang="en-US" sz="2955" b="1">
                <a:solidFill>
                  <a:srgbClr val="062EF8"/>
                </a:solidFill>
                <a:latin typeface="未署名情书" panose="02010600010101010101" charset="-122"/>
                <a:ea typeface="未署名情书" panose="02010600010101010101" charset="-122"/>
                <a:cs typeface="未署名情书" panose="02010600010101010101" charset="-122"/>
                <a:sym typeface="+mn-ea"/>
              </a:rPr>
              <a:t>核心功能和主要任务</a:t>
            </a:r>
            <a:r>
              <a:rPr lang="zh-CN" altLang="en-US" sz="2955" b="1">
                <a:solidFill>
                  <a:srgbClr val="112EC1"/>
                </a:solidFill>
                <a:latin typeface="未署名情书" panose="02010600010101010101" charset="-122"/>
                <a:ea typeface="未署名情书" panose="02010600010101010101" charset="-122"/>
                <a:cs typeface="未署名情书" panose="02010600010101010101" charset="-122"/>
                <a:sym typeface="+mn-ea"/>
              </a:rPr>
              <a:t>？</a:t>
            </a:r>
          </a:p>
        </p:txBody>
      </p:sp>
      <p:sp>
        <p:nvSpPr>
          <p:cNvPr id="4098" name="矩形 1"/>
          <p:cNvSpPr>
            <a:spLocks noChangeArrowheads="1"/>
          </p:cNvSpPr>
          <p:nvPr/>
        </p:nvSpPr>
        <p:spPr bwMode="auto">
          <a:xfrm>
            <a:off x="2051538" y="2583180"/>
            <a:ext cx="7644618" cy="546100"/>
          </a:xfrm>
          <a:prstGeom prst="rect">
            <a:avLst/>
          </a:prstGeom>
          <a:noFill/>
          <a:ln>
            <a:noFill/>
          </a:ln>
        </p:spPr>
        <p:txBody>
          <a:bodyPr wrap="square">
            <a:spAutoFit/>
          </a:bodyPr>
          <a:lstStyle>
            <a:lvl1pPr>
              <a:defRPr b="1">
                <a:solidFill>
                  <a:schemeClr val="tx1"/>
                </a:solidFill>
                <a:latin typeface="Verdana" panose="020B0604030504040204" pitchFamily="34" charset="0"/>
                <a:ea typeface="宋体" panose="02010600030101010101" pitchFamily="2" charset="-122"/>
              </a:defRPr>
            </a:lvl1pPr>
            <a:lvl2pPr marL="742950" indent="-285750">
              <a:defRPr b="1">
                <a:solidFill>
                  <a:schemeClr val="tx1"/>
                </a:solidFill>
                <a:latin typeface="Verdana" panose="020B0604030504040204" pitchFamily="34" charset="0"/>
                <a:ea typeface="宋体" panose="02010600030101010101" pitchFamily="2" charset="-122"/>
              </a:defRPr>
            </a:lvl2pPr>
            <a:lvl3pPr marL="1143000" indent="-228600">
              <a:defRPr b="1">
                <a:solidFill>
                  <a:schemeClr val="tx1"/>
                </a:solidFill>
                <a:latin typeface="Verdana" panose="020B0604030504040204" pitchFamily="34" charset="0"/>
                <a:ea typeface="宋体" panose="02010600030101010101" pitchFamily="2" charset="-122"/>
              </a:defRPr>
            </a:lvl3pPr>
            <a:lvl4pPr marL="1600200" indent="-228600">
              <a:defRPr b="1">
                <a:solidFill>
                  <a:schemeClr val="tx1"/>
                </a:solidFill>
                <a:latin typeface="Verdana" panose="020B0604030504040204" pitchFamily="34" charset="0"/>
                <a:ea typeface="宋体" panose="02010600030101010101" pitchFamily="2" charset="-122"/>
              </a:defRPr>
            </a:lvl4pPr>
            <a:lvl5pPr marL="2057400" indent="-228600">
              <a:defRPr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9pPr>
          </a:lstStyle>
          <a:p>
            <a:pPr eaLnBrk="0" fontAlgn="base" hangingPunct="0">
              <a:spcBef>
                <a:spcPct val="0"/>
              </a:spcBef>
              <a:spcAft>
                <a:spcPct val="0"/>
              </a:spcAft>
              <a:defRPr/>
            </a:pPr>
            <a:r>
              <a:rPr lang="zh-CN" altLang="en-US" sz="2955" dirty="0">
                <a:solidFill>
                  <a:srgbClr val="112EC1"/>
                </a:solidFill>
                <a:latin typeface="悦然行楷_YS" panose="02010600010101010101" charset="-122"/>
                <a:ea typeface="悦然行楷_YS" panose="02010600010101010101" charset="-122"/>
              </a:rPr>
              <a:t>三、</a:t>
            </a:r>
            <a:r>
              <a:rPr lang="zh-CN" altLang="en-US" sz="2955" dirty="0">
                <a:solidFill>
                  <a:srgbClr val="112EC1"/>
                </a:solidFill>
                <a:latin typeface="未署名情书" panose="02010600010101010101" charset="-122"/>
                <a:ea typeface="未署名情书" panose="02010600010101010101" charset="-122"/>
                <a:sym typeface="+mn-ea"/>
              </a:rPr>
              <a:t>影响高考命题的几大因素</a:t>
            </a:r>
            <a:endParaRPr lang="zh-CN" altLang="en-US" sz="2955" dirty="0">
              <a:solidFill>
                <a:srgbClr val="112EC1"/>
              </a:solidFill>
              <a:latin typeface="未署名情书" panose="02010600010101010101" charset="-122"/>
              <a:ea typeface="未署名情书" panose="02010600010101010101" charset="-122"/>
              <a:cs typeface="楷体" panose="02010609060101010101" pitchFamily="49" charset="-122"/>
              <a:sym typeface="+mn-ea"/>
            </a:endParaRPr>
          </a:p>
        </p:txBody>
      </p:sp>
      <p:sp>
        <p:nvSpPr>
          <p:cNvPr id="6" name="文本框 5"/>
          <p:cNvSpPr txBox="1"/>
          <p:nvPr/>
        </p:nvSpPr>
        <p:spPr>
          <a:xfrm>
            <a:off x="2305343" y="3172266"/>
            <a:ext cx="6272530" cy="432435"/>
          </a:xfrm>
          <a:prstGeom prst="rect">
            <a:avLst/>
          </a:prstGeom>
          <a:noFill/>
        </p:spPr>
        <p:txBody>
          <a:bodyPr wrap="none" rtlCol="0" anchor="t">
            <a:spAutoFit/>
          </a:bodyPr>
          <a:lstStyle/>
          <a:p>
            <a:pPr>
              <a:spcBef>
                <a:spcPct val="0"/>
              </a:spcBef>
              <a:buSzPct val="100000"/>
            </a:pPr>
            <a:r>
              <a:rPr lang="en-US" altLang="zh-CN" sz="2215" b="1"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课程标准</a:t>
            </a:r>
            <a:r>
              <a:rPr lang="en-US" altLang="zh-CN"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a:latin typeface="楷体" panose="02010609060101010101" pitchFamily="49" charset="-122"/>
                <a:ea typeface="楷体" panose="02010609060101010101" pitchFamily="49" charset="-122"/>
                <a:cs typeface="楷体" panose="02010609060101010101" pitchFamily="49" charset="-122"/>
                <a:sym typeface="+mn-ea"/>
              </a:rPr>
              <a:t>考试大纲</a:t>
            </a:r>
            <a:r>
              <a:rPr lang="en-US" altLang="zh-CN"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sym typeface="+mn-ea"/>
              </a:rPr>
              <a:t>《考试说明》</a:t>
            </a:r>
          </a:p>
        </p:txBody>
      </p:sp>
      <p:sp>
        <p:nvSpPr>
          <p:cNvPr id="7" name="文本框 6"/>
          <p:cNvSpPr txBox="1"/>
          <p:nvPr/>
        </p:nvSpPr>
        <p:spPr>
          <a:xfrm>
            <a:off x="2333088" y="3597227"/>
            <a:ext cx="3439160" cy="432435"/>
          </a:xfrm>
          <a:prstGeom prst="rect">
            <a:avLst/>
          </a:prstGeom>
          <a:noFill/>
        </p:spPr>
        <p:txBody>
          <a:bodyPr wrap="none" rtlCol="0" anchor="t">
            <a:spAutoFit/>
          </a:bodyPr>
          <a:lstStyle/>
          <a:p>
            <a:pPr algn="ctr">
              <a:spcBef>
                <a:spcPct val="50000"/>
              </a:spcBef>
            </a:pPr>
            <a:r>
              <a:rPr lang="en-US" altLang="zh-CN" sz="2215" b="1"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sym typeface="+mn-ea"/>
              </a:rPr>
              <a:t>高考题的立意和选题</a:t>
            </a:r>
            <a:r>
              <a:rPr lang="zh-CN" altLang="en-US" sz="2215" dirty="0">
                <a:latin typeface="楷体" panose="02010609060101010101" pitchFamily="49" charset="-122"/>
                <a:ea typeface="楷体" panose="02010609060101010101" pitchFamily="49" charset="-122"/>
                <a:cs typeface="楷体" panose="02010609060101010101" pitchFamily="49" charset="-122"/>
                <a:sym typeface="+mn-ea"/>
              </a:rPr>
              <a:t>：</a:t>
            </a:r>
          </a:p>
        </p:txBody>
      </p:sp>
      <p:sp>
        <p:nvSpPr>
          <p:cNvPr id="8" name="Text Box 5"/>
          <p:cNvSpPr txBox="1"/>
          <p:nvPr/>
        </p:nvSpPr>
        <p:spPr>
          <a:xfrm>
            <a:off x="2305343" y="4022189"/>
            <a:ext cx="7696786" cy="432435"/>
          </a:xfrm>
          <a:prstGeom prst="rect">
            <a:avLst/>
          </a:prstGeom>
          <a:noFill/>
          <a:ln w="9525">
            <a:noFill/>
          </a:ln>
          <a:effectLst>
            <a:outerShdw dist="35921" dir="2699999" algn="ctr" rotWithShape="0">
              <a:schemeClr val="bg1"/>
            </a:outerShdw>
          </a:effectLst>
        </p:spPr>
        <p:txBody>
          <a:bodyPr wrap="square">
            <a:spAutoFit/>
          </a:bodyPr>
          <a:lstStyle/>
          <a:p>
            <a:pPr eaLnBrk="1" hangingPunct="1">
              <a:buFont typeface="Arial" panose="020B0604020202020204" pitchFamily="34" charset="0"/>
              <a:buNone/>
            </a:pPr>
            <a:r>
              <a:rPr lang="en-US" altLang="zh-CN" sz="2215" b="1" dirty="0">
                <a:latin typeface="楷体" panose="02010609060101010101" pitchFamily="49" charset="-122"/>
                <a:ea typeface="楷体" panose="02010609060101010101" pitchFamily="49" charset="-122"/>
                <a:cs typeface="楷体" panose="02010609060101010101" pitchFamily="49" charset="-122"/>
              </a:rPr>
              <a:t>3</a:t>
            </a:r>
            <a:r>
              <a:rPr lang="zh-CN" altLang="en-US" sz="2215" b="1" dirty="0">
                <a:latin typeface="楷体" panose="02010609060101010101" pitchFamily="49" charset="-122"/>
                <a:ea typeface="楷体" panose="02010609060101010101" pitchFamily="49" charset="-122"/>
                <a:cs typeface="楷体" panose="02010609060101010101" pitchFamily="49" charset="-122"/>
              </a:rPr>
              <a:t>、高考试题命制者的史学观念与命题思想</a:t>
            </a:r>
          </a:p>
        </p:txBody>
      </p:sp>
      <p:sp>
        <p:nvSpPr>
          <p:cNvPr id="9" name="Rectangle 3"/>
          <p:cNvSpPr/>
          <p:nvPr/>
        </p:nvSpPr>
        <p:spPr>
          <a:xfrm>
            <a:off x="2344029" y="4404213"/>
            <a:ext cx="6963508" cy="541020"/>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rPr>
              <a:t>4</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关注现实热点和周年纪念</a:t>
            </a:r>
          </a:p>
        </p:txBody>
      </p:sp>
      <p:sp>
        <p:nvSpPr>
          <p:cNvPr id="10" name="Rectangle 3"/>
          <p:cNvSpPr/>
          <p:nvPr/>
        </p:nvSpPr>
        <p:spPr>
          <a:xfrm>
            <a:off x="2305929" y="4670963"/>
            <a:ext cx="6963508" cy="773723"/>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sym typeface="+mn-ea"/>
              </a:rPr>
              <a:t>5</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sym typeface="+mn-ea"/>
              </a:rPr>
              <a:t>史学研究的新动向、新成果</a:t>
            </a:r>
            <a:r>
              <a:rPr lang="zh-CN" altLang="en-US" sz="2215"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215" b="1"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Rectangle 3"/>
          <p:cNvSpPr/>
          <p:nvPr/>
        </p:nvSpPr>
        <p:spPr>
          <a:xfrm>
            <a:off x="2333234" y="5154149"/>
            <a:ext cx="6963508" cy="773723"/>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sym typeface="+mn-ea"/>
              </a:rPr>
              <a:t>6</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sym typeface="+mn-ea"/>
              </a:rPr>
              <a:t>关注学科核心素养和评价体系</a:t>
            </a:r>
          </a:p>
        </p:txBody>
      </p: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914798" y="463849"/>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6" name="直接连接符 25"/>
          <p:cNvCxnSpPr/>
          <p:nvPr/>
        </p:nvCxnSpPr>
        <p:spPr>
          <a:xfrm rot="5400000">
            <a:off x="4778188" y="55588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grpSp>
        <p:nvGrpSpPr>
          <p:cNvPr id="12" name="组合 11"/>
          <p:cNvGrpSpPr/>
          <p:nvPr/>
        </p:nvGrpSpPr>
        <p:grpSpPr bwMode="auto">
          <a:xfrm>
            <a:off x="8793664" y="1839915"/>
            <a:ext cx="1208170" cy="1089139"/>
            <a:chOff x="2713211" y="1988840"/>
            <a:chExt cx="1610824" cy="1452335"/>
          </a:xfrm>
        </p:grpSpPr>
        <p:sp>
          <p:nvSpPr>
            <p:cNvPr id="1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1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grpSp>
        <p:nvGrpSpPr>
          <p:cNvPr id="49" name="Group 18"/>
          <p:cNvGrpSpPr>
            <a:grpSpLocks noChangeAspect="1"/>
          </p:cNvGrpSpPr>
          <p:nvPr/>
        </p:nvGrpSpPr>
        <p:grpSpPr bwMode="auto">
          <a:xfrm>
            <a:off x="9098431" y="2047861"/>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spTree>
    <p:extLst>
      <p:ext uri="{BB962C8B-B14F-4D97-AF65-F5344CB8AC3E}">
        <p14:creationId xmlns:p14="http://schemas.microsoft.com/office/powerpoint/2010/main" val="1642059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4" name="标题 1"/>
          <p:cNvSpPr>
            <a:spLocks noGrp="1"/>
          </p:cNvSpPr>
          <p:nvPr/>
        </p:nvSpPr>
        <p:spPr>
          <a:xfrm>
            <a:off x="2008359" y="1015463"/>
            <a:ext cx="7883183" cy="638322"/>
          </a:xfrm>
          <a:prstGeom prst="rect">
            <a:avLst/>
          </a:prstGeom>
          <a:noFill/>
          <a:ln w="9525">
            <a:noFill/>
          </a:ln>
        </p:spPr>
        <p:txBody>
          <a:bodyPr anchor="b"/>
          <a:lstStyle>
            <a:lvl1pPr marL="0" lvl="0" indent="0" algn="l" defTabSz="914400" rtl="0" eaLnBrk="1" fontAlgn="base" latinLnBrk="0" hangingPunct="1">
              <a:lnSpc>
                <a:spcPct val="100000"/>
              </a:lnSpc>
              <a:spcBef>
                <a:spcPct val="0"/>
              </a:spcBef>
              <a:spcAft>
                <a:spcPct val="0"/>
              </a:spcAft>
              <a:buNone/>
              <a:defRPr sz="2800" b="0" i="0" u="none" kern="1200" baseline="0">
                <a:solidFill>
                  <a:schemeClr val="tx2"/>
                </a:solidFill>
                <a:latin typeface="+mj-lt"/>
                <a:ea typeface="+mj-ea"/>
                <a:cs typeface="+mj-cs"/>
              </a:defRPr>
            </a:lvl1pPr>
          </a:lstStyle>
          <a:p>
            <a:r>
              <a:rPr lang="zh-CN" altLang="en-US" sz="3690">
                <a:solidFill>
                  <a:srgbClr val="FF0000"/>
                </a:solidFill>
                <a:latin typeface="未署名情书" panose="02010600010101010101" charset="-122"/>
                <a:ea typeface="未署名情书" panose="02010600010101010101" charset="-122"/>
                <a:cs typeface="未署名情书" panose="02010600010101010101" charset="-122"/>
                <a:sym typeface="+mn-ea"/>
              </a:rPr>
              <a:t>一 、</a:t>
            </a:r>
            <a:r>
              <a:rPr lang="zh-CN" altLang="en-US" sz="3690" b="1">
                <a:solidFill>
                  <a:srgbClr val="FF0000"/>
                </a:solidFill>
                <a:latin typeface="未署名情书" panose="02010600010101010101" charset="-122"/>
                <a:ea typeface="未署名情书" panose="02010600010101010101" charset="-122"/>
                <a:cs typeface="未署名情书" panose="02010600010101010101" charset="-122"/>
                <a:sym typeface="+mn-ea"/>
              </a:rPr>
              <a:t>高考的核心功能和主要任务？</a:t>
            </a:r>
          </a:p>
        </p:txBody>
      </p:sp>
      <p:sp>
        <p:nvSpPr>
          <p:cNvPr id="3" name="内容占位符 2"/>
          <p:cNvSpPr>
            <a:spLocks noGrp="1"/>
          </p:cNvSpPr>
          <p:nvPr/>
        </p:nvSpPr>
        <p:spPr>
          <a:xfrm>
            <a:off x="1948668" y="1653639"/>
            <a:ext cx="8342728" cy="4628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b="1">
                <a:latin typeface="未署名情书" panose="02010600010101010101" charset="-122"/>
                <a:ea typeface="未署名情书" panose="02010600010101010101" charset="-122"/>
                <a:cs typeface="未署名情书" panose="02010600010101010101" charset="-122"/>
                <a:sym typeface="+mn-ea"/>
              </a:rPr>
              <a:t>              2018</a:t>
            </a:r>
            <a:r>
              <a:rPr lang="zh-CN" altLang="en-US" b="1">
                <a:latin typeface="未署名情书" panose="02010600010101010101" charset="-122"/>
                <a:ea typeface="未署名情书" panose="02010600010101010101" charset="-122"/>
                <a:cs typeface="未署名情书" panose="02010600010101010101" charset="-122"/>
                <a:sym typeface="+mn-ea"/>
              </a:rPr>
              <a:t>年</a:t>
            </a:r>
            <a:r>
              <a:rPr lang="en-US" altLang="zh-CN" b="1">
                <a:latin typeface="未署名情书" panose="02010600010101010101" charset="-122"/>
                <a:ea typeface="未署名情书" panose="02010600010101010101" charset="-122"/>
                <a:cs typeface="未署名情书" panose="02010600010101010101" charset="-122"/>
                <a:sym typeface="+mn-ea"/>
              </a:rPr>
              <a:t>3</a:t>
            </a:r>
            <a:r>
              <a:rPr lang="zh-CN" altLang="en-US" b="1">
                <a:latin typeface="未署名情书" panose="02010600010101010101" charset="-122"/>
                <a:ea typeface="未署名情书" panose="02010600010101010101" charset="-122"/>
                <a:cs typeface="未署名情书" panose="02010600010101010101" charset="-122"/>
                <a:sym typeface="+mn-ea"/>
              </a:rPr>
              <a:t>月</a:t>
            </a:r>
            <a:r>
              <a:rPr lang="en-US" altLang="zh-CN" b="1">
                <a:latin typeface="未署名情书" panose="02010600010101010101" charset="-122"/>
                <a:ea typeface="未署名情书" panose="02010600010101010101" charset="-122"/>
                <a:cs typeface="未署名情书" panose="02010600010101010101" charset="-122"/>
                <a:sym typeface="+mn-ea"/>
              </a:rPr>
              <a:t>3</a:t>
            </a:r>
            <a:r>
              <a:rPr lang="zh-CN" altLang="en-US" b="1">
                <a:latin typeface="未署名情书" panose="02010600010101010101" charset="-122"/>
                <a:ea typeface="未署名情书" panose="02010600010101010101" charset="-122"/>
                <a:cs typeface="未署名情书" panose="02010600010101010101" charset="-122"/>
                <a:sym typeface="+mn-ea"/>
              </a:rPr>
              <a:t>日，教育部考试中心主任姜刚、党委书记刘桔在《牢记立德树人使命　写好教育考试奋进之笔》一文中如此说：</a:t>
            </a:r>
            <a:endParaRPr lang="zh-CN" altLang="en-US" b="1" noProof="1">
              <a:latin typeface="未署名情书" panose="02010600010101010101" charset="-122"/>
              <a:ea typeface="未署名情书" panose="02010600010101010101" charset="-122"/>
              <a:cs typeface="未署名情书" panose="02010600010101010101" charset="-122"/>
              <a:sym typeface="+mn-ea"/>
            </a:endParaRPr>
          </a:p>
          <a:p>
            <a:r>
              <a:rPr lang="en-US" altLang="zh-CN" b="1">
                <a:solidFill>
                  <a:srgbClr val="000000"/>
                </a:solidFill>
                <a:latin typeface="未署名情书" panose="02010600010101010101" charset="-122"/>
                <a:ea typeface="未署名情书" panose="02010600010101010101" charset="-122"/>
                <a:cs typeface="未署名情书" panose="02010600010101010101" charset="-122"/>
                <a:sym typeface="+mn-ea"/>
              </a:rPr>
              <a:t>   </a:t>
            </a:r>
            <a:r>
              <a:rPr lang="en-US" altLang="zh-CN" b="1">
                <a:solidFill>
                  <a:srgbClr val="062EF8"/>
                </a:solidFill>
                <a:latin typeface="未署名情书" panose="02010600010101010101" charset="-122"/>
                <a:ea typeface="未署名情书" panose="02010600010101010101" charset="-122"/>
                <a:cs typeface="未署名情书" panose="02010600010101010101" charset="-122"/>
                <a:sym typeface="+mn-ea"/>
              </a:rPr>
              <a:t>●</a:t>
            </a:r>
            <a:r>
              <a:rPr lang="zh-CN" altLang="en-US" b="1">
                <a:solidFill>
                  <a:srgbClr val="062EF8"/>
                </a:solidFill>
                <a:latin typeface="未署名情书" panose="02010600010101010101" charset="-122"/>
                <a:ea typeface="未署名情书" panose="02010600010101010101" charset="-122"/>
                <a:cs typeface="未署名情书" panose="02010600010101010101" charset="-122"/>
                <a:sym typeface="+mn-ea"/>
              </a:rPr>
              <a:t>高考的核心功能是什么？</a:t>
            </a:r>
          </a:p>
          <a:p>
            <a:r>
              <a:rPr lang="zh-CN" altLang="en-US" b="1">
                <a:solidFill>
                  <a:srgbClr val="000000"/>
                </a:solidFill>
                <a:latin typeface="未署名情书" panose="02010600010101010101" charset="-122"/>
                <a:ea typeface="未署名情书" panose="02010600010101010101" charset="-122"/>
                <a:cs typeface="未署名情书" panose="02010600010101010101" charset="-122"/>
                <a:sym typeface="+mn-ea"/>
              </a:rPr>
              <a:t>      立德树人、服务选才、引导教学。  </a:t>
            </a:r>
            <a:endParaRPr lang="zh-CN" altLang="en-US" b="1" noProof="1">
              <a:solidFill>
                <a:srgbClr val="000000"/>
              </a:solidFill>
              <a:latin typeface="未署名情书" panose="02010600010101010101" charset="-122"/>
              <a:ea typeface="未署名情书" panose="02010600010101010101" charset="-122"/>
              <a:cs typeface="未署名情书" panose="02010600010101010101" charset="-122"/>
            </a:endParaRPr>
          </a:p>
          <a:p>
            <a:r>
              <a:rPr lang="zh-CN" altLang="en-US" b="1">
                <a:solidFill>
                  <a:srgbClr val="000000"/>
                </a:solidFill>
                <a:latin typeface="未署名情书" panose="02010600010101010101" charset="-122"/>
                <a:ea typeface="未署名情书" panose="02010600010101010101" charset="-122"/>
                <a:cs typeface="未署名情书" panose="02010600010101010101" charset="-122"/>
                <a:sym typeface="+mn-ea"/>
              </a:rPr>
              <a:t>   </a:t>
            </a:r>
            <a:r>
              <a:rPr lang="zh-CN" altLang="en-US" b="1">
                <a:solidFill>
                  <a:srgbClr val="062EF8"/>
                </a:solidFill>
                <a:latin typeface="未署名情书" panose="02010600010101010101" charset="-122"/>
                <a:ea typeface="未署名情书" panose="02010600010101010101" charset="-122"/>
                <a:cs typeface="未署名情书" panose="02010600010101010101" charset="-122"/>
                <a:sym typeface="+mn-ea"/>
              </a:rPr>
              <a:t>●高考的主要任务是什么？</a:t>
            </a:r>
          </a:p>
          <a:p>
            <a:r>
              <a:rPr lang="zh-CN" altLang="en-US" b="1">
                <a:solidFill>
                  <a:srgbClr val="000000"/>
                </a:solidFill>
                <a:latin typeface="未署名情书" panose="02010600010101010101" charset="-122"/>
                <a:ea typeface="未署名情书" panose="02010600010101010101" charset="-122"/>
                <a:cs typeface="未署名情书" panose="02010600010101010101" charset="-122"/>
                <a:sym typeface="+mn-ea"/>
              </a:rPr>
              <a:t> </a:t>
            </a:r>
            <a:r>
              <a:rPr lang="zh-CN" altLang="en-US" b="1" smtClean="0">
                <a:solidFill>
                  <a:srgbClr val="FF0000"/>
                </a:solidFill>
                <a:latin typeface="未署名情书" panose="02010600010101010101" charset="-122"/>
                <a:ea typeface="未署名情书" panose="02010600010101010101" charset="-122"/>
                <a:cs typeface="未署名情书" panose="02010600010101010101" charset="-122"/>
                <a:sym typeface="+mn-ea"/>
              </a:rPr>
              <a:t>立</a:t>
            </a:r>
            <a:r>
              <a:rPr lang="zh-CN" altLang="en-US" b="1">
                <a:solidFill>
                  <a:srgbClr val="FF0000"/>
                </a:solidFill>
                <a:latin typeface="未署名情书" panose="02010600010101010101" charset="-122"/>
                <a:ea typeface="未署名情书" panose="02010600010101010101" charset="-122"/>
                <a:cs typeface="未署名情书" panose="02010600010101010101" charset="-122"/>
                <a:sym typeface="+mn-ea"/>
              </a:rPr>
              <a:t>德树人“一堂课”；服务选才“一把尺</a:t>
            </a:r>
            <a:r>
              <a:rPr lang="zh-CN" altLang="en-US" b="1" smtClean="0">
                <a:solidFill>
                  <a:srgbClr val="FF0000"/>
                </a:solidFill>
                <a:latin typeface="未署名情书" panose="02010600010101010101" charset="-122"/>
                <a:ea typeface="未署名情书" panose="02010600010101010101" charset="-122"/>
                <a:cs typeface="未署名情书" panose="02010600010101010101" charset="-122"/>
                <a:sym typeface="+mn-ea"/>
              </a:rPr>
              <a:t>”</a:t>
            </a:r>
            <a:endParaRPr lang="zh-CN" altLang="en-US" b="1">
              <a:solidFill>
                <a:srgbClr val="FF0000"/>
              </a:solidFill>
              <a:latin typeface="未署名情书" panose="02010600010101010101" charset="-122"/>
              <a:ea typeface="未署名情书" panose="02010600010101010101" charset="-122"/>
              <a:cs typeface="未署名情书" panose="02010600010101010101" charset="-122"/>
              <a:sym typeface="+mn-ea"/>
            </a:endParaRPr>
          </a:p>
          <a:p>
            <a:r>
              <a:rPr lang="zh-CN" altLang="en-US" b="1">
                <a:solidFill>
                  <a:srgbClr val="FF0000"/>
                </a:solidFill>
                <a:latin typeface="未署名情书" panose="02010600010101010101" charset="-122"/>
                <a:ea typeface="未署名情书" panose="02010600010101010101" charset="-122"/>
                <a:cs typeface="未署名情书" panose="02010600010101010101" charset="-122"/>
                <a:sym typeface="+mn-ea"/>
              </a:rPr>
              <a:t> 引导教学“一面旗</a:t>
            </a:r>
            <a:r>
              <a:rPr lang="zh-CN" altLang="en-US" b="1" smtClean="0">
                <a:solidFill>
                  <a:srgbClr val="FF0000"/>
                </a:solidFill>
                <a:latin typeface="未署名情书" panose="02010600010101010101" charset="-122"/>
                <a:ea typeface="未署名情书" panose="02010600010101010101" charset="-122"/>
                <a:cs typeface="未署名情书" panose="02010600010101010101" charset="-122"/>
                <a:sym typeface="+mn-ea"/>
              </a:rPr>
              <a:t>”</a:t>
            </a:r>
            <a:endParaRPr lang="zh-CN" altLang="en-US" b="1">
              <a:solidFill>
                <a:srgbClr val="FF0000"/>
              </a:solidFill>
              <a:latin typeface="未署名情书" panose="02010600010101010101" charset="-122"/>
              <a:ea typeface="未署名情书" panose="02010600010101010101" charset="-122"/>
              <a:cs typeface="未署名情书" panose="02010600010101010101" charset="-122"/>
              <a:sym typeface="+mn-ea"/>
            </a:endParaRPr>
          </a:p>
          <a:p>
            <a:pPr marL="0" indent="0">
              <a:lnSpc>
                <a:spcPct val="150000"/>
              </a:lnSpc>
              <a:buNone/>
            </a:pPr>
            <a:endParaRPr lang="zh-CN" altLang="en-US" b="1">
              <a:solidFill>
                <a:srgbClr val="000000"/>
              </a:solidFill>
              <a:latin typeface="楷体" panose="02010609060101010101" pitchFamily="49" charset="-122"/>
              <a:ea typeface="楷体" panose="02010609060101010101" pitchFamily="49" charset="-122"/>
              <a:cs typeface="未署名情书" panose="02010600010101010101" charset="-122"/>
              <a:sym typeface="+mn-ea"/>
            </a:endParaRPr>
          </a:p>
          <a:p>
            <a:endParaRPr lang="zh-CN" altLang="en-US">
              <a:latin typeface="楷体" panose="02010609060101010101" pitchFamily="49" charset="-122"/>
              <a:ea typeface="楷体" panose="02010609060101010101" pitchFamily="49" charset="-122"/>
            </a:endParaRP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3565198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5" name="内容占位符 2"/>
          <p:cNvSpPr>
            <a:spLocks noGrp="1"/>
          </p:cNvSpPr>
          <p:nvPr/>
        </p:nvSpPr>
        <p:spPr>
          <a:xfrm>
            <a:off x="1814831" y="1117601"/>
            <a:ext cx="8653145" cy="4822825"/>
          </a:xfrm>
          <a:prstGeom prst="rect">
            <a:avLst/>
          </a:prstGeom>
        </p:spPr>
        <p:txBody>
          <a:bodyPr vert="horz" lIns="91440" tIns="45720" rIns="91440" bIns="45720" rtlCol="0">
            <a:normAutofit fontScale="77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（一）聚焦“立德树人”，上好“一课堂”，</a:t>
            </a:r>
            <a:r>
              <a:rPr lang="zh-CN" altLang="en-US"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着力凸显价值引领</a:t>
            </a:r>
            <a:endParaRPr lang="zh-CN" altLang="en-US" b="1" noProof="1">
              <a:solidFill>
                <a:srgbClr val="FF0000"/>
              </a:solidFill>
              <a:latin typeface="悦然行楷_YS" panose="02010600010101010101" charset="-122"/>
              <a:ea typeface="悦然行楷_YS" panose="02010600010101010101" charset="-122"/>
              <a:cs typeface="悦然行楷_YS" panose="02010600010101010101" charset="-122"/>
            </a:endParaRPr>
          </a:p>
          <a:p>
            <a:pPr marL="0" indent="0">
              <a:buNone/>
            </a:pPr>
            <a:endParaRPr lang="zh-CN" altLang="en-US" sz="2215" b="1">
              <a:solidFill>
                <a:srgbClr val="000000"/>
              </a:solidFill>
              <a:latin typeface="悦然行楷_YS" panose="02010600010101010101" charset="-122"/>
              <a:ea typeface="悦然行楷_YS" panose="02010600010101010101" charset="-122"/>
              <a:cs typeface="悦然行楷_YS" panose="02010600010101010101" charset="-122"/>
              <a:sym typeface="+mn-ea"/>
            </a:endParaRPr>
          </a:p>
          <a:p>
            <a:pPr>
              <a:lnSpc>
                <a:spcPct val="150000"/>
              </a:lnSpc>
            </a:pPr>
            <a:r>
              <a:rPr lang="zh-CN" altLang="en-US" sz="2215" b="1">
                <a:solidFill>
                  <a:srgbClr val="000000"/>
                </a:solidFill>
                <a:latin typeface="悦然行楷_YS" panose="02010600010101010101" charset="-122"/>
                <a:ea typeface="悦然行楷_YS" panose="02010600010101010101" charset="-122"/>
                <a:cs typeface="悦然行楷_YS" panose="02010600010101010101" charset="-122"/>
                <a:sym typeface="+mn-ea"/>
              </a:rPr>
              <a:t>         </a:t>
            </a:r>
            <a:r>
              <a:rPr lang="zh-CN" altLang="en-US" b="1">
                <a:solidFill>
                  <a:srgbClr val="000000"/>
                </a:solidFill>
                <a:latin typeface="悦然行楷_YS" panose="02010600010101010101" charset="-122"/>
                <a:ea typeface="悦然行楷_YS" panose="02010600010101010101" charset="-122"/>
                <a:cs typeface="悦然行楷_YS" panose="02010600010101010101" charset="-122"/>
                <a:sym typeface="+mn-ea"/>
              </a:rPr>
              <a:t>高考命题将不拘泥于“固定”的教材，而是从历史到现实，从国际到国内，从社会到个人，从理想到实践，环环相扣，融会贯通，聚焦时代使命。</a:t>
            </a:r>
            <a:endParaRPr lang="zh-CN" altLang="en-US" b="1" noProof="1">
              <a:solidFill>
                <a:srgbClr val="000000"/>
              </a:solidFill>
              <a:latin typeface="悦然行楷_YS" panose="02010600010101010101" charset="-122"/>
              <a:ea typeface="悦然行楷_YS" panose="02010600010101010101" charset="-122"/>
              <a:cs typeface="悦然行楷_YS" panose="02010600010101010101" charset="-122"/>
            </a:endParaRPr>
          </a:p>
          <a:p>
            <a:pPr>
              <a:lnSpc>
                <a:spcPct val="150000"/>
              </a:lnSpc>
            </a:pPr>
            <a:r>
              <a:rPr lang="zh-CN" altLang="en-US" b="1">
                <a:solidFill>
                  <a:srgbClr val="FF66CC"/>
                </a:solidFill>
                <a:latin typeface="悦然行楷_YS" panose="02010600010101010101" charset="-122"/>
                <a:ea typeface="悦然行楷_YS" panose="02010600010101010101" charset="-122"/>
                <a:cs typeface="悦然行楷_YS" panose="02010600010101010101" charset="-122"/>
                <a:sym typeface="+mn-ea"/>
              </a:rPr>
              <a:t>  </a:t>
            </a:r>
            <a:r>
              <a:rPr lang="zh-CN" altLang="en-US" b="1">
                <a:solidFill>
                  <a:srgbClr val="008000"/>
                </a:solidFill>
                <a:latin typeface="悦然行楷_YS" panose="02010600010101010101" charset="-122"/>
                <a:ea typeface="悦然行楷_YS" panose="02010600010101010101" charset="-122"/>
                <a:cs typeface="悦然行楷_YS" panose="02010600010101010101" charset="-122"/>
                <a:sym typeface="+mn-ea"/>
              </a:rPr>
              <a:t>一、是从历史到现实，</a:t>
            </a:r>
            <a:r>
              <a:rPr lang="zh-CN" altLang="en-US" b="1">
                <a:solidFill>
                  <a:srgbClr val="000000"/>
                </a:solidFill>
                <a:latin typeface="悦然行楷_YS" panose="02010600010101010101" charset="-122"/>
                <a:ea typeface="悦然行楷_YS" panose="02010600010101010101" charset="-122"/>
                <a:cs typeface="悦然行楷_YS" panose="02010600010101010101" charset="-122"/>
                <a:sym typeface="+mn-ea"/>
              </a:rPr>
              <a:t>引导学生正确认识</a:t>
            </a:r>
            <a:r>
              <a:rPr lang="zh-CN" altLang="en-US" b="1">
                <a:solidFill>
                  <a:srgbClr val="062EF8"/>
                </a:solidFill>
                <a:latin typeface="悦然行楷_YS" panose="02010600010101010101" charset="-122"/>
                <a:ea typeface="悦然行楷_YS" panose="02010600010101010101" charset="-122"/>
                <a:cs typeface="悦然行楷_YS" panose="02010600010101010101" charset="-122"/>
                <a:sym typeface="+mn-ea"/>
              </a:rPr>
              <a:t>世界和中国发展大势。</a:t>
            </a:r>
            <a:endParaRPr lang="zh-CN" altLang="en-US" b="1">
              <a:solidFill>
                <a:srgbClr val="000000"/>
              </a:solidFill>
              <a:latin typeface="悦然行楷_YS" panose="02010600010101010101" charset="-122"/>
              <a:ea typeface="悦然行楷_YS" panose="02010600010101010101" charset="-122"/>
              <a:cs typeface="悦然行楷_YS" panose="02010600010101010101" charset="-122"/>
              <a:sym typeface="+mn-ea"/>
            </a:endParaRPr>
          </a:p>
          <a:p>
            <a:pPr>
              <a:lnSpc>
                <a:spcPct val="150000"/>
              </a:lnSpc>
            </a:pPr>
            <a:r>
              <a:rPr lang="zh-CN" altLang="en-US" b="1">
                <a:solidFill>
                  <a:srgbClr val="FF66CC"/>
                </a:solidFill>
                <a:latin typeface="悦然行楷_YS" panose="02010600010101010101" charset="-122"/>
                <a:ea typeface="悦然行楷_YS" panose="02010600010101010101" charset="-122"/>
                <a:cs typeface="悦然行楷_YS" panose="02010600010101010101" charset="-122"/>
                <a:sym typeface="+mn-ea"/>
              </a:rPr>
              <a:t>  </a:t>
            </a:r>
            <a:r>
              <a:rPr lang="zh-CN" altLang="en-US" b="1">
                <a:solidFill>
                  <a:srgbClr val="008000"/>
                </a:solidFill>
                <a:latin typeface="悦然行楷_YS" panose="02010600010101010101" charset="-122"/>
                <a:ea typeface="悦然行楷_YS" panose="02010600010101010101" charset="-122"/>
                <a:cs typeface="悦然行楷_YS" panose="02010600010101010101" charset="-122"/>
                <a:sym typeface="+mn-ea"/>
              </a:rPr>
              <a:t>二、是从国际到国内，</a:t>
            </a:r>
            <a:r>
              <a:rPr lang="zh-CN" altLang="en-US" b="1">
                <a:solidFill>
                  <a:srgbClr val="000000"/>
                </a:solidFill>
                <a:latin typeface="悦然行楷_YS" panose="02010600010101010101" charset="-122"/>
                <a:ea typeface="悦然行楷_YS" panose="02010600010101010101" charset="-122"/>
                <a:cs typeface="悦然行楷_YS" panose="02010600010101010101" charset="-122"/>
                <a:sym typeface="+mn-ea"/>
              </a:rPr>
              <a:t>引导学生正确认识</a:t>
            </a:r>
            <a:r>
              <a:rPr lang="zh-CN" altLang="en-US" b="1">
                <a:solidFill>
                  <a:srgbClr val="062EF8"/>
                </a:solidFill>
                <a:latin typeface="悦然行楷_YS" panose="02010600010101010101" charset="-122"/>
                <a:ea typeface="悦然行楷_YS" panose="02010600010101010101" charset="-122"/>
                <a:cs typeface="悦然行楷_YS" panose="02010600010101010101" charset="-122"/>
                <a:sym typeface="+mn-ea"/>
              </a:rPr>
              <a:t>中国特色和国际比较。</a:t>
            </a:r>
            <a:endParaRPr lang="zh-CN" altLang="en-US" b="1">
              <a:solidFill>
                <a:srgbClr val="000000"/>
              </a:solidFill>
              <a:latin typeface="悦然行楷_YS" panose="02010600010101010101" charset="-122"/>
              <a:ea typeface="悦然行楷_YS" panose="02010600010101010101" charset="-122"/>
              <a:cs typeface="悦然行楷_YS" panose="02010600010101010101" charset="-122"/>
              <a:sym typeface="+mn-ea"/>
            </a:endParaRPr>
          </a:p>
          <a:p>
            <a:pPr>
              <a:lnSpc>
                <a:spcPct val="150000"/>
              </a:lnSpc>
            </a:pPr>
            <a:r>
              <a:rPr lang="zh-CN" altLang="en-US" b="1">
                <a:solidFill>
                  <a:srgbClr val="FF66CC"/>
                </a:solidFill>
                <a:latin typeface="悦然行楷_YS" panose="02010600010101010101" charset="-122"/>
                <a:ea typeface="悦然行楷_YS" panose="02010600010101010101" charset="-122"/>
                <a:cs typeface="悦然行楷_YS" panose="02010600010101010101" charset="-122"/>
                <a:sym typeface="+mn-ea"/>
              </a:rPr>
              <a:t>  </a:t>
            </a:r>
            <a:r>
              <a:rPr lang="zh-CN" altLang="en-US" b="1">
                <a:solidFill>
                  <a:srgbClr val="008000"/>
                </a:solidFill>
                <a:latin typeface="悦然行楷_YS" panose="02010600010101010101" charset="-122"/>
                <a:ea typeface="悦然行楷_YS" panose="02010600010101010101" charset="-122"/>
                <a:cs typeface="悦然行楷_YS" panose="02010600010101010101" charset="-122"/>
                <a:sym typeface="+mn-ea"/>
              </a:rPr>
              <a:t>三、是从社会到个人，</a:t>
            </a:r>
            <a:r>
              <a:rPr lang="zh-CN" altLang="en-US" b="1">
                <a:solidFill>
                  <a:srgbClr val="000000"/>
                </a:solidFill>
                <a:latin typeface="悦然行楷_YS" panose="02010600010101010101" charset="-122"/>
                <a:ea typeface="悦然行楷_YS" panose="02010600010101010101" charset="-122"/>
                <a:cs typeface="悦然行楷_YS" panose="02010600010101010101" charset="-122"/>
                <a:sym typeface="+mn-ea"/>
              </a:rPr>
              <a:t>引导学生正确认识</a:t>
            </a:r>
            <a:r>
              <a:rPr lang="zh-CN" altLang="en-US" b="1">
                <a:solidFill>
                  <a:srgbClr val="062EF8"/>
                </a:solidFill>
                <a:latin typeface="悦然行楷_YS" panose="02010600010101010101" charset="-122"/>
                <a:ea typeface="悦然行楷_YS" panose="02010600010101010101" charset="-122"/>
                <a:cs typeface="悦然行楷_YS" panose="02010600010101010101" charset="-122"/>
                <a:sym typeface="+mn-ea"/>
              </a:rPr>
              <a:t>时代责任和历史使命。</a:t>
            </a:r>
          </a:p>
          <a:p>
            <a:pPr>
              <a:lnSpc>
                <a:spcPct val="150000"/>
              </a:lnSpc>
            </a:pPr>
            <a:r>
              <a:rPr lang="zh-CN" altLang="en-US" b="1">
                <a:solidFill>
                  <a:srgbClr val="FF66CC"/>
                </a:solidFill>
                <a:latin typeface="悦然行楷_YS" panose="02010600010101010101" charset="-122"/>
                <a:ea typeface="悦然行楷_YS" panose="02010600010101010101" charset="-122"/>
                <a:cs typeface="悦然行楷_YS" panose="02010600010101010101" charset="-122"/>
                <a:sym typeface="+mn-ea"/>
              </a:rPr>
              <a:t>  </a:t>
            </a:r>
            <a:r>
              <a:rPr lang="zh-CN" altLang="en-US" b="1">
                <a:solidFill>
                  <a:srgbClr val="008000"/>
                </a:solidFill>
                <a:latin typeface="悦然行楷_YS" panose="02010600010101010101" charset="-122"/>
                <a:ea typeface="悦然行楷_YS" panose="02010600010101010101" charset="-122"/>
                <a:cs typeface="悦然行楷_YS" panose="02010600010101010101" charset="-122"/>
                <a:sym typeface="+mn-ea"/>
              </a:rPr>
              <a:t>四、是从理想到实践，</a:t>
            </a:r>
            <a:r>
              <a:rPr lang="zh-CN" altLang="en-US" b="1">
                <a:solidFill>
                  <a:srgbClr val="000000"/>
                </a:solidFill>
                <a:latin typeface="悦然行楷_YS" panose="02010600010101010101" charset="-122"/>
                <a:ea typeface="悦然行楷_YS" panose="02010600010101010101" charset="-122"/>
                <a:cs typeface="悦然行楷_YS" panose="02010600010101010101" charset="-122"/>
                <a:sym typeface="+mn-ea"/>
              </a:rPr>
              <a:t>引导学生正确认识</a:t>
            </a:r>
            <a:r>
              <a:rPr lang="zh-CN" altLang="en-US" b="1">
                <a:solidFill>
                  <a:srgbClr val="062EF8"/>
                </a:solidFill>
                <a:latin typeface="悦然行楷_YS" panose="02010600010101010101" charset="-122"/>
                <a:ea typeface="悦然行楷_YS" panose="02010600010101010101" charset="-122"/>
                <a:cs typeface="悦然行楷_YS" panose="02010600010101010101" charset="-122"/>
                <a:sym typeface="+mn-ea"/>
              </a:rPr>
              <a:t>远大抱负和脚踏实地。</a:t>
            </a:r>
          </a:p>
        </p:txBody>
      </p:sp>
    </p:spTree>
    <p:extLst>
      <p:ext uri="{BB962C8B-B14F-4D97-AF65-F5344CB8AC3E}">
        <p14:creationId xmlns:p14="http://schemas.microsoft.com/office/powerpoint/2010/main" val="3763542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3" name="内容占位符 2"/>
          <p:cNvSpPr>
            <a:spLocks noGrp="1"/>
          </p:cNvSpPr>
          <p:nvPr/>
        </p:nvSpPr>
        <p:spPr>
          <a:xfrm>
            <a:off x="1815026" y="1074957"/>
            <a:ext cx="8401343" cy="5165188"/>
          </a:xfrm>
          <a:prstGeom prst="rect">
            <a:avLst/>
          </a:prstGeom>
        </p:spPr>
        <p:txBody>
          <a:bodyPr vert="horz"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215"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（二）注重“服务选才”，做精“一把尺”，</a:t>
            </a:r>
            <a:r>
              <a:rPr lang="zh-CN" altLang="en-US" sz="2215"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全面提升选拔效能</a:t>
            </a:r>
            <a:endParaRPr lang="zh-CN" altLang="en-US" sz="2215" b="1" noProof="1">
              <a:solidFill>
                <a:srgbClr val="1D41D5"/>
              </a:solidFill>
              <a:latin typeface="黑体" panose="02010609060101010101" pitchFamily="49" charset="-122"/>
              <a:ea typeface="黑体" panose="02010609060101010101" pitchFamily="49" charset="-122"/>
              <a:cs typeface="黑体" panose="02010609060101010101" pitchFamily="49" charset="-122"/>
            </a:endParaRPr>
          </a:p>
          <a:p>
            <a:r>
              <a:rPr lang="en-US" altLang="zh-CN" sz="2215" b="1">
                <a:latin typeface="方正潇洒行书_YS" panose="02010600010101010101" charset="-128"/>
                <a:ea typeface="方正潇洒行书_YS" panose="02010600010101010101" charset="-128"/>
                <a:cs typeface="方正潇洒行书_YS" panose="02010600010101010101" charset="-128"/>
                <a:sym typeface="+mn-ea"/>
              </a:rPr>
              <a:t>   </a:t>
            </a:r>
          </a:p>
          <a:p>
            <a:r>
              <a:rPr lang="en-US" altLang="zh-CN" sz="2215" b="1">
                <a:solidFill>
                  <a:srgbClr val="008000"/>
                </a:solidFill>
                <a:latin typeface="方正潇洒行书_YS" panose="02010600010101010101" charset="-128"/>
                <a:ea typeface="方正潇洒行书_YS" panose="02010600010101010101" charset="-128"/>
                <a:cs typeface="方正潇洒行书_YS" panose="02010600010101010101" charset="-128"/>
                <a:sym typeface="+mn-ea"/>
              </a:rPr>
              <a:t> </a:t>
            </a:r>
            <a:r>
              <a:rPr lang="en-US" altLang="zh-CN" sz="2400" b="1">
                <a:solidFill>
                  <a:srgbClr val="008000"/>
                </a:solidFill>
                <a:latin typeface="方正潇洒行书_YS" panose="02010600010101010101" charset="-128"/>
                <a:ea typeface="方正潇洒行书_YS" panose="02010600010101010101" charset="-128"/>
                <a:cs typeface="方正潇洒行书_YS" panose="02010600010101010101" charset="-128"/>
                <a:sym typeface="+mn-ea"/>
              </a:rPr>
              <a:t>第一，高考命题要增强基础性，考查学生必备知识和关键能力</a:t>
            </a:r>
            <a:r>
              <a:rPr lang="zh-CN" altLang="en-US" sz="2400" b="1">
                <a:solidFill>
                  <a:srgbClr val="008000"/>
                </a:solidFill>
                <a:latin typeface="方正潇洒行书_YS" panose="02010600010101010101" charset="-128"/>
                <a:ea typeface="宋体" panose="02010600030101010101" pitchFamily="2" charset="-122"/>
                <a:cs typeface="方正潇洒行书_YS" panose="02010600010101010101" charset="-128"/>
                <a:sym typeface="+mn-ea"/>
              </a:rPr>
              <a:t>。</a:t>
            </a:r>
            <a:endParaRPr lang="en-US" altLang="zh-CN" sz="2400" b="1">
              <a:solidFill>
                <a:schemeClr val="accent6"/>
              </a:solidFill>
              <a:latin typeface="方正潇洒行书_YS" panose="02010600010101010101" charset="-128"/>
              <a:ea typeface="方正潇洒行书_YS" panose="02010600010101010101" charset="-128"/>
              <a:cs typeface="方正潇洒行书_YS" panose="02010600010101010101" charset="-128"/>
              <a:sym typeface="+mn-ea"/>
            </a:endParaRPr>
          </a:p>
          <a:p>
            <a:pPr>
              <a:lnSpc>
                <a:spcPct val="150000"/>
              </a:lnSpc>
            </a:pPr>
            <a:r>
              <a:rPr lang="zh-CN" altLang="en-US" sz="2215"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1845" b="1">
                <a:latin typeface="楷体" panose="02010609060101010101" pitchFamily="49" charset="-122"/>
                <a:ea typeface="楷体" panose="02010609060101010101" pitchFamily="49" charset="-122"/>
                <a:cs typeface="楷体" panose="02010609060101010101" pitchFamily="49" charset="-122"/>
                <a:sym typeface="+mn-ea"/>
              </a:rPr>
              <a:t>增强基础性不是要考教材原话，而是考查学生必备知识和关键能力。 </a:t>
            </a:r>
          </a:p>
          <a:p>
            <a:pPr>
              <a:lnSpc>
                <a:spcPct val="150000"/>
              </a:lnSpc>
            </a:pPr>
            <a:r>
              <a:rPr lang="zh-CN" altLang="en-US" sz="1845" b="1">
                <a:latin typeface="楷体" panose="02010609060101010101" pitchFamily="49" charset="-122"/>
                <a:ea typeface="楷体" panose="02010609060101010101" pitchFamily="49" charset="-122"/>
                <a:cs typeface="楷体" panose="02010609060101010101" pitchFamily="49" charset="-122"/>
                <a:sym typeface="+mn-ea"/>
              </a:rPr>
              <a:t>   “基础性”包括全面合理的知识结构、扎实灵活的能力要求和健全向上的人格素养。高考通过加强对基本概念、基本原理、基本思想方法的考查，引导学生重视基础，将所学知识和方法内化为自身的能力。 </a:t>
            </a:r>
            <a:endParaRPr lang="zh-CN" altLang="en-US" sz="2215" b="1" noProof="1">
              <a:latin typeface="楷体" panose="02010609060101010101" pitchFamily="49" charset="-122"/>
              <a:ea typeface="楷体" panose="02010609060101010101" pitchFamily="49" charset="-122"/>
              <a:cs typeface="楷体" panose="02010609060101010101" pitchFamily="49" charset="-122"/>
              <a:sym typeface="+mn-ea"/>
            </a:endParaRPr>
          </a:p>
          <a:p>
            <a:endParaRPr lang="en-US" altLang="zh-CN" sz="2215" b="1">
              <a:solidFill>
                <a:schemeClr val="accent6"/>
              </a:solidFill>
              <a:latin typeface="方正潇洒行书_YS" panose="02010600010101010101" charset="-128"/>
              <a:ea typeface="方正潇洒行书_YS" panose="02010600010101010101" charset="-128"/>
              <a:cs typeface="方正潇洒行书_YS" panose="02010600010101010101" charset="-128"/>
              <a:sym typeface="+mn-ea"/>
            </a:endParaRPr>
          </a:p>
          <a:p>
            <a:r>
              <a:rPr lang="en-US" altLang="zh-CN" sz="2215" b="1">
                <a:solidFill>
                  <a:schemeClr val="accent6"/>
                </a:solidFill>
                <a:latin typeface="方正潇洒行书_YS" panose="02010600010101010101" charset="-128"/>
                <a:ea typeface="方正潇洒行书_YS" panose="02010600010101010101" charset="-128"/>
                <a:cs typeface="方正潇洒行书_YS" panose="02010600010101010101" charset="-128"/>
                <a:sym typeface="+mn-ea"/>
              </a:rPr>
              <a:t> </a:t>
            </a:r>
            <a:r>
              <a:rPr lang="en-US" altLang="zh-CN" sz="2400" b="1">
                <a:solidFill>
                  <a:srgbClr val="008000"/>
                </a:solidFill>
                <a:latin typeface="方正潇洒行书_YS" panose="02010600010101010101" charset="-128"/>
                <a:ea typeface="方正潇洒行书_YS" panose="02010600010101010101" charset="-128"/>
                <a:cs typeface="方正潇洒行书_YS" panose="02010600010101010101" charset="-128"/>
                <a:sym typeface="+mn-ea"/>
              </a:rPr>
              <a:t>第二，高考命题要增强综合性，体现学生综合素质和学科素养。</a:t>
            </a:r>
            <a:endParaRPr lang="en-US" altLang="zh-CN" sz="2400" b="1">
              <a:solidFill>
                <a:schemeClr val="accent6"/>
              </a:solidFill>
              <a:latin typeface="方正潇洒行书_YS" panose="02010600010101010101" charset="-128"/>
              <a:ea typeface="方正潇洒行书_YS" panose="02010600010101010101" charset="-128"/>
              <a:cs typeface="方正潇洒行书_YS" panose="02010600010101010101" charset="-128"/>
              <a:sym typeface="+mn-ea"/>
            </a:endParaRPr>
          </a:p>
          <a:p>
            <a:pPr>
              <a:lnSpc>
                <a:spcPct val="150000"/>
              </a:lnSpc>
            </a:pPr>
            <a:r>
              <a:rPr lang="en-US" altLang="zh-CN" sz="2215" b="1">
                <a:solidFill>
                  <a:srgbClr val="35BBC5"/>
                </a:solidFill>
                <a:latin typeface="方正潇洒行书_YS" panose="02010600010101010101" charset="-128"/>
                <a:ea typeface="方正潇洒行书_YS" panose="02010600010101010101" charset="-128"/>
                <a:cs typeface="方正潇洒行书_YS" panose="02010600010101010101" charset="-128"/>
                <a:sym typeface="+mn-ea"/>
              </a:rPr>
              <a:t>     </a:t>
            </a:r>
            <a:r>
              <a:rPr lang="zh-CN" altLang="en-US" sz="1845" b="1">
                <a:latin typeface="楷体" panose="02010609060101010101" pitchFamily="49" charset="-122"/>
                <a:ea typeface="楷体" panose="02010609060101010101" pitchFamily="49" charset="-122"/>
                <a:cs typeface="楷体" panose="02010609060101010101" pitchFamily="49" charset="-122"/>
                <a:sym typeface="+mn-ea"/>
              </a:rPr>
              <a:t>综合性主要体现考察学生综合运用学科知识、思维方法，多角度地观察、思考，发现、分析和解决问题的能力。高考试题设计注重素材选取的普遍性，突出知识体系的完整性和知识间的联系性，要求学生能够基于试题情境深入思考，整合所学知识得出观点和结论。</a:t>
            </a:r>
            <a:endParaRPr lang="zh-CN" altLang="en-US" sz="1845" b="1">
              <a:solidFill>
                <a:srgbClr val="062EF8"/>
              </a:solidFill>
              <a:latin typeface="楷体" panose="02010609060101010101" pitchFamily="49" charset="-122"/>
              <a:ea typeface="楷体" panose="02010609060101010101" pitchFamily="49" charset="-122"/>
              <a:cs typeface="楷体" panose="02010609060101010101" pitchFamily="49" charset="-122"/>
              <a:sym typeface="+mn-ea"/>
            </a:endParaRPr>
          </a:p>
          <a:p>
            <a:endParaRPr lang="zh-CN" altLang="en-US" sz="1845" b="1">
              <a:solidFill>
                <a:srgbClr val="062EF8"/>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extLst>
      <p:ext uri="{BB962C8B-B14F-4D97-AF65-F5344CB8AC3E}">
        <p14:creationId xmlns:p14="http://schemas.microsoft.com/office/powerpoint/2010/main" val="3157112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WordArt 2"/>
          <p:cNvSpPr>
            <a:spLocks noChangeArrowheads="1" noChangeShapeType="1" noTextEdit="1"/>
          </p:cNvSpPr>
          <p:nvPr/>
        </p:nvSpPr>
        <p:spPr bwMode="auto">
          <a:xfrm>
            <a:off x="2289176" y="432436"/>
            <a:ext cx="7418705" cy="676275"/>
          </a:xfrm>
          <a:prstGeom prst="rect">
            <a:avLst/>
          </a:prstGeom>
        </p:spPr>
        <p:txBody>
          <a:bodyPr wrap="none" fromWordArt="1">
            <a:prstTxWarp prst="textPlain">
              <a:avLst>
                <a:gd name="adj" fmla="val 50000"/>
              </a:avLst>
            </a:prstTxWarp>
          </a:bodyPr>
          <a:lstStyle/>
          <a:p>
            <a:pPr algn="ctr"/>
            <a:r>
              <a:rPr lang="zh-CN" altLang="en-US" sz="4000" b="1" kern="10">
                <a:ln w="9525">
                  <a:solidFill>
                    <a:srgbClr val="0000FF"/>
                  </a:solidFill>
                  <a:round/>
                </a:ln>
                <a:solidFill>
                  <a:srgbClr val="0000FF"/>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  </a:t>
            </a:r>
            <a:r>
              <a:rPr lang="zh-CN" altLang="en-US" sz="4000" b="1" kern="10">
                <a:ln w="9525">
                  <a:solidFill>
                    <a:srgbClr val="0000FF"/>
                  </a:solidFill>
                  <a:round/>
                </a:ln>
                <a:solidFill>
                  <a:srgbClr val="FF0000"/>
                </a:solidFill>
                <a:effectLst>
                  <a:outerShdw dist="35921" dir="2700000" algn="ctr" rotWithShape="0">
                    <a:srgbClr val="C0C0C0">
                      <a:alpha val="79999"/>
                    </a:srgbClr>
                  </a:outerShdw>
                </a:effectLst>
                <a:latin typeface="未署名情书" panose="02010600010101010101" charset="-122"/>
                <a:ea typeface="未署名情书" panose="02010600010101010101" charset="-122"/>
              </a:rPr>
              <a:t>当前学生历史复习面临的主要困境</a:t>
            </a:r>
          </a:p>
        </p:txBody>
      </p:sp>
      <p:sp>
        <p:nvSpPr>
          <p:cNvPr id="16386" name="WordArt 4"/>
          <p:cNvSpPr>
            <a:spLocks noChangeArrowheads="1" noChangeShapeType="1" noTextEdit="1"/>
          </p:cNvSpPr>
          <p:nvPr/>
        </p:nvSpPr>
        <p:spPr bwMode="auto">
          <a:xfrm>
            <a:off x="2018031" y="1571625"/>
            <a:ext cx="3879215" cy="431800"/>
          </a:xfrm>
          <a:prstGeom prst="rect">
            <a:avLst/>
          </a:prstGeom>
        </p:spPr>
        <p:txBody>
          <a:bodyPr wrap="none" fromWordArt="1">
            <a:prstTxWarp prst="textPlain">
              <a:avLst>
                <a:gd name="adj" fmla="val 50000"/>
              </a:avLst>
            </a:prstTxWarp>
          </a:bodyPr>
          <a:lstStyle/>
          <a:p>
            <a:pPr algn="ctr"/>
            <a:r>
              <a:rPr lang="zh-CN" altLang="en-US" sz="3200" b="1" kern="10">
                <a:ln w="9525">
                  <a:solidFill>
                    <a:srgbClr val="000000"/>
                  </a:solidFill>
                  <a:round/>
                </a:ln>
                <a:solidFill>
                  <a:srgbClr val="112EC1"/>
                </a:solidFill>
                <a:effectLst>
                  <a:outerShdw dist="35921" dir="2700000" algn="ctr" rotWithShape="0">
                    <a:srgbClr val="C0C0C0">
                      <a:alpha val="79999"/>
                    </a:srgbClr>
                  </a:outerShdw>
                </a:effectLst>
                <a:latin typeface="黑体" panose="02010609060101010101" pitchFamily="49" charset="-122"/>
                <a:ea typeface="黑体" panose="02010609060101010101" pitchFamily="49" charset="-122"/>
              </a:rPr>
              <a:t>（一）分数稳如泰山</a:t>
            </a:r>
          </a:p>
        </p:txBody>
      </p:sp>
      <p:sp>
        <p:nvSpPr>
          <p:cNvPr id="16385" name="Text Box 3"/>
          <p:cNvSpPr txBox="1">
            <a:spLocks noChangeArrowheads="1"/>
          </p:cNvSpPr>
          <p:nvPr/>
        </p:nvSpPr>
        <p:spPr bwMode="auto">
          <a:xfrm>
            <a:off x="1713866" y="2188210"/>
            <a:ext cx="8569325" cy="3144838"/>
          </a:xfrm>
          <a:prstGeom prst="rect">
            <a:avLst/>
          </a:prstGeom>
          <a:noFill/>
          <a:ln w="9525">
            <a:noFill/>
            <a:miter lim="800000"/>
          </a:ln>
        </p:spPr>
        <p:txBody>
          <a:bodyPr>
            <a:spAutoFit/>
          </a:bodyPr>
          <a:lstStyle/>
          <a:p>
            <a:pPr>
              <a:spcBef>
                <a:spcPct val="30000"/>
              </a:spcBef>
            </a:pPr>
            <a:r>
              <a:rPr lang="en-US" altLang="zh-CN" sz="3200" b="1">
                <a:latin typeface="黑体" panose="02010609060101010101" pitchFamily="49" charset="-122"/>
                <a:ea typeface="黑体" panose="02010609060101010101" pitchFamily="49" charset="-122"/>
              </a:rPr>
              <a:t>    1.80</a:t>
            </a:r>
            <a:r>
              <a:rPr lang="zh-CN" altLang="en-US" sz="3200" b="1">
                <a:latin typeface="黑体" panose="02010609060101010101" pitchFamily="49" charset="-122"/>
                <a:ea typeface="黑体" panose="02010609060101010101" pitchFamily="49" charset="-122"/>
              </a:rPr>
              <a:t>分以上学生甚少</a:t>
            </a:r>
          </a:p>
          <a:p>
            <a:pPr>
              <a:spcBef>
                <a:spcPct val="30000"/>
              </a:spcBef>
            </a:pPr>
            <a:r>
              <a:rPr lang="zh-CN" altLang="en-US" sz="3200" b="1">
                <a:latin typeface="黑体" panose="02010609060101010101" pitchFamily="49" charset="-122"/>
                <a:ea typeface="黑体" panose="02010609060101010101" pitchFamily="49" charset="-122"/>
              </a:rPr>
              <a:t>    </a:t>
            </a:r>
            <a:r>
              <a:rPr lang="en-US" altLang="zh-CN" sz="3200" b="1">
                <a:latin typeface="黑体" panose="02010609060101010101" pitchFamily="49" charset="-122"/>
                <a:ea typeface="黑体" panose="02010609060101010101" pitchFamily="49" charset="-122"/>
              </a:rPr>
              <a:t>2.70-79</a:t>
            </a:r>
            <a:r>
              <a:rPr lang="zh-CN" altLang="en-US" sz="3200" b="1">
                <a:latin typeface="黑体" panose="02010609060101010101" pitchFamily="49" charset="-122"/>
                <a:ea typeface="黑体" panose="02010609060101010101" pitchFamily="49" charset="-122"/>
              </a:rPr>
              <a:t>分的学生不多</a:t>
            </a:r>
          </a:p>
          <a:p>
            <a:pPr>
              <a:spcBef>
                <a:spcPct val="30000"/>
              </a:spcBef>
            </a:pPr>
            <a:r>
              <a:rPr lang="zh-CN" altLang="en-US" sz="3200" b="1">
                <a:latin typeface="黑体" panose="02010609060101010101" pitchFamily="49" charset="-122"/>
                <a:ea typeface="黑体" panose="02010609060101010101" pitchFamily="49" charset="-122"/>
              </a:rPr>
              <a:t>    </a:t>
            </a:r>
            <a:r>
              <a:rPr lang="en-US" altLang="zh-CN" sz="3200" b="1">
                <a:latin typeface="黑体" panose="02010609060101010101" pitchFamily="49" charset="-122"/>
                <a:ea typeface="黑体" panose="02010609060101010101" pitchFamily="49" charset="-122"/>
              </a:rPr>
              <a:t>3.60-69</a:t>
            </a:r>
            <a:r>
              <a:rPr lang="zh-CN" altLang="en-US" sz="3200" b="1">
                <a:latin typeface="黑体" panose="02010609060101010101" pitchFamily="49" charset="-122"/>
                <a:ea typeface="黑体" panose="02010609060101010101" pitchFamily="49" charset="-122"/>
              </a:rPr>
              <a:t>分的学生为主体</a:t>
            </a:r>
          </a:p>
          <a:p>
            <a:pPr>
              <a:spcBef>
                <a:spcPct val="30000"/>
              </a:spcBef>
            </a:pPr>
            <a:r>
              <a:rPr lang="zh-CN" altLang="en-US" sz="3200" b="1">
                <a:latin typeface="黑体" panose="02010609060101010101" pitchFamily="49" charset="-122"/>
                <a:ea typeface="黑体" panose="02010609060101010101" pitchFamily="49" charset="-122"/>
              </a:rPr>
              <a:t>    </a:t>
            </a:r>
            <a:r>
              <a:rPr lang="en-US" altLang="zh-CN" sz="3200" b="1">
                <a:latin typeface="黑体" panose="02010609060101010101" pitchFamily="49" charset="-122"/>
                <a:ea typeface="黑体" panose="02010609060101010101" pitchFamily="49" charset="-122"/>
              </a:rPr>
              <a:t>4.60</a:t>
            </a:r>
            <a:r>
              <a:rPr lang="zh-CN" altLang="en-US" sz="3200" b="1">
                <a:latin typeface="黑体" panose="02010609060101010101" pitchFamily="49" charset="-122"/>
                <a:ea typeface="黑体" panose="02010609060101010101" pitchFamily="49" charset="-122"/>
              </a:rPr>
              <a:t>分以下的学生不是个别</a:t>
            </a:r>
          </a:p>
          <a:p>
            <a:pPr>
              <a:spcBef>
                <a:spcPct val="30000"/>
              </a:spcBef>
            </a:pPr>
            <a:r>
              <a:rPr lang="zh-CN" altLang="en-US" sz="3200" b="1">
                <a:latin typeface="黑体" panose="02010609060101010101" pitchFamily="49" charset="-122"/>
                <a:ea typeface="黑体" panose="02010609060101010101" pitchFamily="49" charset="-122"/>
              </a:rPr>
              <a:t>    </a:t>
            </a:r>
            <a:r>
              <a:rPr lang="en-US" altLang="zh-CN" sz="3200" b="1">
                <a:latin typeface="黑体" panose="02010609060101010101" pitchFamily="49" charset="-122"/>
                <a:ea typeface="黑体" panose="02010609060101010101" pitchFamily="49" charset="-122"/>
              </a:rPr>
              <a:t>5.50</a:t>
            </a:r>
            <a:r>
              <a:rPr lang="zh-CN" altLang="en-US" sz="3200" b="1">
                <a:latin typeface="黑体" panose="02010609060101010101" pitchFamily="49" charset="-122"/>
                <a:ea typeface="黑体" panose="02010609060101010101" pitchFamily="49" charset="-122"/>
              </a:rPr>
              <a:t>分以下的学生在艺术生中毫不新鲜</a:t>
            </a:r>
          </a:p>
        </p:txBody>
      </p:sp>
      <p:cxnSp>
        <p:nvCxnSpPr>
          <p:cNvPr id="23" name="直接连接符 22"/>
          <p:cNvCxnSpPr/>
          <p:nvPr/>
        </p:nvCxnSpPr>
        <p:spPr>
          <a:xfrm flipV="1">
            <a:off x="1907616" y="120171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29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3" name="内容占位符 2"/>
          <p:cNvSpPr>
            <a:spLocks noGrp="1"/>
          </p:cNvSpPr>
          <p:nvPr/>
        </p:nvSpPr>
        <p:spPr>
          <a:xfrm>
            <a:off x="1913696" y="1473298"/>
            <a:ext cx="8554915" cy="4070838"/>
          </a:xfrm>
          <a:prstGeom prst="rect">
            <a:avLst/>
          </a:prstGeom>
        </p:spPr>
        <p:txBody>
          <a:bodyPr vert="horz" lIns="91440" tIns="45720" rIns="91440" bIns="45720" rtlCol="0">
            <a:normAutofit fontScale="67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a:solidFill>
                  <a:srgbClr val="008000"/>
                </a:solidFill>
                <a:latin typeface="悦然行楷_YS" panose="02010600010101010101" charset="-122"/>
                <a:ea typeface="悦然行楷_YS" panose="02010600010101010101" charset="-122"/>
                <a:cs typeface="悦然行楷_YS" panose="02010600010101010101" charset="-122"/>
                <a:sym typeface="+mn-ea"/>
              </a:rPr>
              <a:t>第三，高考命题要加强应用性，注重理论密切联系实际。</a:t>
            </a:r>
          </a:p>
          <a:p>
            <a:pPr>
              <a:lnSpc>
                <a:spcPct val="150000"/>
              </a:lnSpc>
            </a:pPr>
            <a:r>
              <a:rPr lang="zh-CN" altLang="en-US" sz="2215" b="1">
                <a:latin typeface="悦然行楷_YS" panose="02010600010101010101" charset="-122"/>
                <a:ea typeface="悦然行楷_YS" panose="02010600010101010101" charset="-122"/>
                <a:cs typeface="悦然行楷_YS" panose="02010600010101010101" charset="-122"/>
                <a:sym typeface="+mn-ea"/>
              </a:rPr>
              <a:t>  </a:t>
            </a:r>
            <a:r>
              <a:rPr lang="zh-CN" altLang="en-US" b="1">
                <a:solidFill>
                  <a:srgbClr val="1D41D5"/>
                </a:solidFill>
                <a:latin typeface="楷体" panose="02010609060101010101" pitchFamily="49" charset="-122"/>
                <a:ea typeface="楷体" panose="02010609060101010101" pitchFamily="49" charset="-122"/>
                <a:cs typeface="楷体" panose="02010609060101010101" pitchFamily="49" charset="-122"/>
                <a:sym typeface="+mn-ea"/>
              </a:rPr>
              <a:t> 应用性，主要体现考察学生运用所学知识解决实际问题的能力。</a:t>
            </a:r>
            <a:r>
              <a:rPr lang="zh-CN" altLang="en-US" b="1">
                <a:latin typeface="楷体" panose="02010609060101010101" pitchFamily="49" charset="-122"/>
                <a:ea typeface="楷体" panose="02010609060101010101" pitchFamily="49" charset="-122"/>
                <a:cs typeface="楷体" panose="02010609060101010101" pitchFamily="49" charset="-122"/>
                <a:sym typeface="+mn-ea"/>
              </a:rPr>
              <a:t>201</a:t>
            </a:r>
            <a:r>
              <a:rPr lang="en-US" altLang="zh-CN" b="1">
                <a:latin typeface="楷体" panose="02010609060101010101" pitchFamily="49" charset="-122"/>
                <a:ea typeface="楷体" panose="02010609060101010101" pitchFamily="49" charset="-122"/>
                <a:cs typeface="楷体" panose="02010609060101010101" pitchFamily="49" charset="-122"/>
                <a:sym typeface="+mn-ea"/>
              </a:rPr>
              <a:t>8</a:t>
            </a:r>
            <a:r>
              <a:rPr lang="zh-CN" altLang="en-US" b="1">
                <a:latin typeface="楷体" panose="02010609060101010101" pitchFamily="49" charset="-122"/>
                <a:ea typeface="楷体" panose="02010609060101010101" pitchFamily="49" charset="-122"/>
                <a:cs typeface="楷体" panose="02010609060101010101" pitchFamily="49" charset="-122"/>
                <a:sym typeface="+mn-ea"/>
              </a:rPr>
              <a:t>高考试题</a:t>
            </a:r>
          </a:p>
          <a:p>
            <a:pPr>
              <a:lnSpc>
                <a:spcPct val="150000"/>
              </a:lnSpc>
            </a:pPr>
            <a:r>
              <a:rPr lang="zh-CN" altLang="en-US" b="1">
                <a:latin typeface="楷体" panose="02010609060101010101" pitchFamily="49" charset="-122"/>
                <a:ea typeface="楷体" panose="02010609060101010101" pitchFamily="49" charset="-122"/>
                <a:cs typeface="楷体" panose="02010609060101010101" pitchFamily="49" charset="-122"/>
                <a:sym typeface="+mn-ea"/>
              </a:rPr>
              <a:t>注重将学科内容与国家经济社会发展、科学进步、生产生活实际等紧密联系起来</a:t>
            </a:r>
          </a:p>
          <a:p>
            <a:pPr>
              <a:lnSpc>
                <a:spcPct val="150000"/>
              </a:lnSpc>
            </a:pPr>
            <a:r>
              <a:rPr lang="zh-CN" altLang="en-US" b="1">
                <a:latin typeface="楷体" panose="02010609060101010101" pitchFamily="49" charset="-122"/>
                <a:ea typeface="楷体" panose="02010609060101010101" pitchFamily="49" charset="-122"/>
                <a:cs typeface="楷体" panose="02010609060101010101" pitchFamily="49" charset="-122"/>
                <a:sym typeface="+mn-ea"/>
              </a:rPr>
              <a:t>通过设置新颖的问题情境，引导学生关注社会进步和科学发展。 </a:t>
            </a:r>
            <a:endParaRPr lang="zh-CN" altLang="en-US" b="1">
              <a:latin typeface="悦然行楷_YS" panose="02010600010101010101" charset="-122"/>
              <a:ea typeface="悦然行楷_YS" panose="02010600010101010101" charset="-122"/>
              <a:cs typeface="悦然行楷_YS" panose="02010600010101010101" charset="-122"/>
              <a:sym typeface="+mn-ea"/>
            </a:endParaRPr>
          </a:p>
          <a:p>
            <a:endParaRPr lang="en-US" altLang="zh-CN" sz="2215" b="1">
              <a:solidFill>
                <a:schemeClr val="accent6">
                  <a:lumMod val="75000"/>
                </a:schemeClr>
              </a:solidFill>
              <a:latin typeface="悦然行楷_YS" panose="02010600010101010101" charset="-122"/>
              <a:ea typeface="悦然行楷_YS" panose="02010600010101010101" charset="-122"/>
              <a:cs typeface="悦然行楷_YS" panose="02010600010101010101" charset="-122"/>
              <a:sym typeface="+mn-ea"/>
            </a:endParaRPr>
          </a:p>
          <a:p>
            <a:r>
              <a:rPr lang="en-US" altLang="zh-CN" b="1">
                <a:solidFill>
                  <a:srgbClr val="008000"/>
                </a:solidFill>
                <a:latin typeface="悦然行楷_YS" panose="02010600010101010101" charset="-122"/>
                <a:ea typeface="悦然行楷_YS" panose="02010600010101010101" charset="-122"/>
                <a:cs typeface="悦然行楷_YS" panose="02010600010101010101" charset="-122"/>
                <a:sym typeface="+mn-ea"/>
              </a:rPr>
              <a:t>第四，高考命题要增强探究性和开放性，考查学生的创新意识和创新能力。</a:t>
            </a:r>
          </a:p>
          <a:p>
            <a:r>
              <a:rPr lang="zh-CN" altLang="en-US" sz="1845" b="1">
                <a:latin typeface="悦然行楷_YS" panose="02010600010101010101" charset="-122"/>
                <a:ea typeface="悦然行楷_YS" panose="02010600010101010101" charset="-122"/>
                <a:cs typeface="悦然行楷_YS" panose="02010600010101010101" charset="-122"/>
                <a:sym typeface="+mn-ea"/>
              </a:rPr>
              <a:t>      </a:t>
            </a:r>
            <a:r>
              <a:rPr lang="zh-CN" altLang="en-US" b="1">
                <a:latin typeface="悦然行楷_YS" panose="02010600010101010101" charset="-122"/>
                <a:ea typeface="悦然行楷_YS" panose="02010600010101010101" charset="-122"/>
                <a:cs typeface="悦然行楷_YS" panose="02010600010101010101" charset="-122"/>
                <a:sym typeface="+mn-ea"/>
              </a:rPr>
              <a:t> </a:t>
            </a:r>
            <a:r>
              <a:rPr lang="zh-CN" altLang="en-US" b="1">
                <a:solidFill>
                  <a:srgbClr val="1D41D5"/>
                </a:solidFill>
                <a:latin typeface="楷体" panose="02010609060101010101" pitchFamily="49" charset="-122"/>
                <a:ea typeface="楷体" panose="02010609060101010101" pitchFamily="49" charset="-122"/>
                <a:cs typeface="悦然行楷_YS" panose="02010600010101010101" charset="-122"/>
                <a:sym typeface="+mn-ea"/>
              </a:rPr>
              <a:t>创新性主要体现在考察学生独立思考能力，</a:t>
            </a:r>
            <a:r>
              <a:rPr lang="zh-CN" altLang="en-US" b="1">
                <a:latin typeface="楷体" panose="02010609060101010101" pitchFamily="49" charset="-122"/>
                <a:ea typeface="楷体" panose="02010609060101010101" pitchFamily="49" charset="-122"/>
                <a:cs typeface="悦然行楷_YS" panose="02010600010101010101" charset="-122"/>
                <a:sym typeface="+mn-ea"/>
              </a:rPr>
              <a:t>看其是否能够自觉运用批判性</a:t>
            </a:r>
          </a:p>
          <a:p>
            <a:r>
              <a:rPr lang="zh-CN" altLang="en-US" b="1">
                <a:latin typeface="楷体" panose="02010609060101010101" pitchFamily="49" charset="-122"/>
                <a:ea typeface="楷体" panose="02010609060101010101" pitchFamily="49" charset="-122"/>
                <a:cs typeface="悦然行楷_YS" panose="02010600010101010101" charset="-122"/>
                <a:sym typeface="+mn-ea"/>
              </a:rPr>
              <a:t>和创新性思维方法。试题通过增强情境的探究性和设问的开放性，允许学生从多</a:t>
            </a:r>
          </a:p>
          <a:p>
            <a:r>
              <a:rPr lang="zh-CN" altLang="en-US" b="1">
                <a:latin typeface="楷体" panose="02010609060101010101" pitchFamily="49" charset="-122"/>
                <a:ea typeface="楷体" panose="02010609060101010101" pitchFamily="49" charset="-122"/>
                <a:cs typeface="悦然行楷_YS" panose="02010600010101010101" charset="-122"/>
                <a:sym typeface="+mn-ea"/>
              </a:rPr>
              <a:t>角度思考，对同一问题或现象得出不同的结论，使学生能够从标准答案的束缚中</a:t>
            </a:r>
          </a:p>
          <a:p>
            <a:r>
              <a:rPr lang="zh-CN" altLang="en-US" b="1">
                <a:latin typeface="楷体" panose="02010609060101010101" pitchFamily="49" charset="-122"/>
                <a:ea typeface="楷体" panose="02010609060101010101" pitchFamily="49" charset="-122"/>
                <a:cs typeface="悦然行楷_YS" panose="02010600010101010101" charset="-122"/>
                <a:sym typeface="+mn-ea"/>
              </a:rPr>
              <a:t>解放出来，发展个性，增强创新意识。</a:t>
            </a:r>
          </a:p>
        </p:txBody>
      </p:sp>
      <p:sp>
        <p:nvSpPr>
          <p:cNvPr id="5" name="标题 1"/>
          <p:cNvSpPr>
            <a:spLocks noGrp="1"/>
          </p:cNvSpPr>
          <p:nvPr/>
        </p:nvSpPr>
        <p:spPr>
          <a:xfrm>
            <a:off x="1953066" y="744415"/>
            <a:ext cx="8285871" cy="638322"/>
          </a:xfrm>
          <a:prstGeom prst="rect">
            <a:avLst/>
          </a:prstGeom>
          <a:noFill/>
          <a:ln w="9525">
            <a:noFill/>
          </a:ln>
        </p:spPr>
        <p:txBody>
          <a:bodyPr anchor="b"/>
          <a:lstStyle>
            <a:lvl1pPr marL="0" lvl="0" indent="0" algn="l" defTabSz="914400" rtl="0" eaLnBrk="1" fontAlgn="base" latinLnBrk="0" hangingPunct="1">
              <a:lnSpc>
                <a:spcPct val="100000"/>
              </a:lnSpc>
              <a:spcBef>
                <a:spcPct val="0"/>
              </a:spcBef>
              <a:spcAft>
                <a:spcPct val="0"/>
              </a:spcAft>
              <a:buNone/>
              <a:defRPr sz="2800" b="0" i="0" u="none" kern="1200" baseline="0">
                <a:solidFill>
                  <a:schemeClr val="tx2"/>
                </a:solidFill>
                <a:latin typeface="+mj-lt"/>
                <a:ea typeface="+mj-ea"/>
                <a:cs typeface="+mj-cs"/>
              </a:defRPr>
            </a:lvl1pPr>
          </a:lstStyle>
          <a:p>
            <a:r>
              <a:rPr lang="zh-CN" altLang="en-US" sz="2215"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（二）注重“服务选才”，做精“一把尺”，全面提升选拔效能</a:t>
            </a:r>
            <a:endParaRPr lang="zh-CN" altLang="en-US" sz="2215"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extLst>
      <p:ext uri="{BB962C8B-B14F-4D97-AF65-F5344CB8AC3E}">
        <p14:creationId xmlns:p14="http://schemas.microsoft.com/office/powerpoint/2010/main" val="39854495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5" name="标题 1"/>
          <p:cNvSpPr>
            <a:spLocks noGrp="1"/>
          </p:cNvSpPr>
          <p:nvPr/>
        </p:nvSpPr>
        <p:spPr>
          <a:xfrm>
            <a:off x="1953066" y="744415"/>
            <a:ext cx="8285871" cy="638322"/>
          </a:xfrm>
          <a:prstGeom prst="rect">
            <a:avLst/>
          </a:prstGeom>
          <a:noFill/>
          <a:ln w="9525">
            <a:noFill/>
          </a:ln>
        </p:spPr>
        <p:txBody>
          <a:bodyPr anchor="b"/>
          <a:lstStyle>
            <a:lvl1pPr marL="0" lvl="0" indent="0" algn="l" defTabSz="914400" rtl="0" eaLnBrk="1" fontAlgn="base" latinLnBrk="0" hangingPunct="1">
              <a:lnSpc>
                <a:spcPct val="100000"/>
              </a:lnSpc>
              <a:spcBef>
                <a:spcPct val="0"/>
              </a:spcBef>
              <a:spcAft>
                <a:spcPct val="0"/>
              </a:spcAft>
              <a:buNone/>
              <a:defRPr sz="2800" b="0" i="0" u="none" kern="1200" baseline="0">
                <a:solidFill>
                  <a:schemeClr val="tx2"/>
                </a:solidFill>
                <a:latin typeface="+mj-lt"/>
                <a:ea typeface="+mj-ea"/>
                <a:cs typeface="+mj-cs"/>
              </a:defRPr>
            </a:lvl1pPr>
          </a:lstStyle>
          <a:p>
            <a:r>
              <a:rPr lang="en-US" altLang="zh-CN" sz="2215"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（三）积极“引导教学”，树好“一面旗”，大力助推素质教育.</a:t>
            </a:r>
          </a:p>
        </p:txBody>
      </p:sp>
      <p:sp>
        <p:nvSpPr>
          <p:cNvPr id="3" name="内容占位符 2"/>
          <p:cNvSpPr>
            <a:spLocks noGrp="1"/>
          </p:cNvSpPr>
          <p:nvPr/>
        </p:nvSpPr>
        <p:spPr>
          <a:xfrm>
            <a:off x="2023745" y="1557020"/>
            <a:ext cx="8267700" cy="1450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900" b="1">
                <a:latin typeface="楷体" panose="02010609060101010101" pitchFamily="49" charset="-122"/>
                <a:ea typeface="楷体" panose="02010609060101010101" pitchFamily="49" charset="-122"/>
                <a:sym typeface="+mn-ea"/>
              </a:rPr>
              <a:t> </a:t>
            </a:r>
            <a:r>
              <a:rPr lang="en-US" altLang="zh-CN" sz="2100" b="1">
                <a:latin typeface="楷体" panose="02010609060101010101" pitchFamily="49" charset="-122"/>
                <a:ea typeface="楷体" panose="02010609060101010101" pitchFamily="49" charset="-122"/>
                <a:sym typeface="+mn-ea"/>
              </a:rPr>
              <a:t> 文科综合体现学科素养导向，引导教学深入探索；</a:t>
            </a:r>
            <a:r>
              <a:rPr lang="zh-CN" altLang="en-US" sz="2100" b="1">
                <a:latin typeface="楷体" panose="02010609060101010101" pitchFamily="49" charset="-122"/>
                <a:ea typeface="楷体" panose="02010609060101010101" pitchFamily="49" charset="-122"/>
                <a:sym typeface="+mn-ea"/>
              </a:rPr>
              <a:t>学科素养不是一句空话！</a:t>
            </a:r>
          </a:p>
          <a:p>
            <a:r>
              <a:rPr lang="zh-CN" altLang="en-US" sz="2100" b="1">
                <a:latin typeface="楷体" panose="02010609060101010101" pitchFamily="49" charset="-122"/>
                <a:ea typeface="楷体" panose="02010609060101010101" pitchFamily="49" charset="-122"/>
                <a:sym typeface="+mn-ea"/>
              </a:rPr>
              <a:t>201</a:t>
            </a:r>
            <a:r>
              <a:rPr lang="en-US" altLang="zh-CN" sz="2100" b="1">
                <a:latin typeface="楷体" panose="02010609060101010101" pitchFamily="49" charset="-122"/>
                <a:ea typeface="楷体" panose="02010609060101010101" pitchFamily="49" charset="-122"/>
                <a:sym typeface="+mn-ea"/>
              </a:rPr>
              <a:t>9</a:t>
            </a:r>
            <a:r>
              <a:rPr lang="zh-CN" altLang="en-US" sz="2100" b="1">
                <a:latin typeface="楷体" panose="02010609060101010101" pitchFamily="49" charset="-122"/>
                <a:ea typeface="楷体" panose="02010609060101010101" pitchFamily="49" charset="-122"/>
                <a:sym typeface="+mn-ea"/>
              </a:rPr>
              <a:t>高考文科综合将注重创新试题设计、挖掘时代主题、构建问题情境，</a:t>
            </a:r>
            <a:r>
              <a:rPr lang="zh-CN" altLang="en-US" sz="2100" b="1">
                <a:solidFill>
                  <a:srgbClr val="FF0000"/>
                </a:solidFill>
                <a:latin typeface="楷体" panose="02010609060101010101" pitchFamily="49" charset="-122"/>
                <a:ea typeface="楷体" panose="02010609060101010101" pitchFamily="49" charset="-122"/>
                <a:sym typeface="+mn-ea"/>
              </a:rPr>
              <a:t>突出历史学科所独具的思维与分析方法。</a:t>
            </a:r>
          </a:p>
          <a:p>
            <a:r>
              <a:rPr lang="zh-CN" altLang="en-US" sz="2100" b="1">
                <a:latin typeface="楷体" panose="02010609060101010101" pitchFamily="49" charset="-122"/>
                <a:ea typeface="楷体" panose="02010609060101010101" pitchFamily="49" charset="-122"/>
                <a:sym typeface="+mn-ea"/>
              </a:rPr>
              <a:t>  </a:t>
            </a:r>
          </a:p>
        </p:txBody>
      </p:sp>
      <p:sp>
        <p:nvSpPr>
          <p:cNvPr id="4" name="文本框 3"/>
          <p:cNvSpPr txBox="1"/>
          <p:nvPr/>
        </p:nvSpPr>
        <p:spPr>
          <a:xfrm>
            <a:off x="2386965" y="2943860"/>
            <a:ext cx="1217000" cy="400110"/>
          </a:xfrm>
          <a:prstGeom prst="rect">
            <a:avLst/>
          </a:prstGeom>
          <a:noFill/>
          <a:ln>
            <a:solidFill>
              <a:srgbClr val="112EC1"/>
            </a:solidFill>
          </a:ln>
        </p:spPr>
        <p:txBody>
          <a:bodyPr wrap="none" rtlCol="0" anchor="t">
            <a:spAutoFit/>
          </a:bodyPr>
          <a:lstStyle/>
          <a:p>
            <a:r>
              <a:rPr lang="zh-CN" altLang="en-US" sz="2000" b="1" dirty="0">
                <a:solidFill>
                  <a:srgbClr val="FF0000"/>
                </a:solidFill>
                <a:latin typeface="隶书" pitchFamily="49" charset="-122"/>
                <a:ea typeface="隶书" pitchFamily="49" charset="-122"/>
                <a:sym typeface="+mn-ea"/>
              </a:rPr>
              <a:t>学科思维</a:t>
            </a:r>
            <a:endParaRPr lang="zh-CN" altLang="en-US" sz="2000" dirty="0">
              <a:latin typeface="微软雅黑" panose="020B0503020204020204" pitchFamily="34" charset="-122"/>
              <a:ea typeface="微软雅黑" panose="020B0503020204020204" pitchFamily="34" charset="-122"/>
            </a:endParaRPr>
          </a:p>
        </p:txBody>
      </p:sp>
      <p:sp>
        <p:nvSpPr>
          <p:cNvPr id="6" name="标题 1"/>
          <p:cNvSpPr>
            <a:spLocks noGrp="1"/>
          </p:cNvSpPr>
          <p:nvPr/>
        </p:nvSpPr>
        <p:spPr>
          <a:xfrm>
            <a:off x="3711576" y="2943861"/>
            <a:ext cx="3923665" cy="398145"/>
          </a:xfrm>
          <a:prstGeom prst="rect">
            <a:avLst/>
          </a:prstGeom>
          <a:noFill/>
          <a:ln w="9525">
            <a:noFill/>
          </a:ln>
        </p:spPr>
        <p:txBody>
          <a:bodyPr anchor="b"/>
          <a:lstStyle>
            <a:lvl1pPr marL="0" lvl="0" indent="0" algn="l" defTabSz="914400" rtl="0" eaLnBrk="1" fontAlgn="base" latinLnBrk="0" hangingPunct="1">
              <a:lnSpc>
                <a:spcPct val="100000"/>
              </a:lnSpc>
              <a:spcBef>
                <a:spcPct val="0"/>
              </a:spcBef>
              <a:spcAft>
                <a:spcPct val="0"/>
              </a:spcAft>
              <a:buNone/>
              <a:defRPr sz="2800" b="0" i="0" u="none" kern="1200" baseline="0">
                <a:solidFill>
                  <a:schemeClr val="tx2"/>
                </a:solidFill>
                <a:latin typeface="+mj-lt"/>
                <a:ea typeface="+mj-ea"/>
                <a:cs typeface="+mj-cs"/>
              </a:defRPr>
            </a:lvl1pPr>
          </a:lstStyle>
          <a:p>
            <a:r>
              <a:rPr lang="en-US" altLang="zh-CN" sz="2215"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15"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思维和方法远比知识更重要</a:t>
            </a:r>
            <a:r>
              <a:rPr lang="en-US" altLang="zh-CN" sz="2215"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a:t>
            </a:r>
          </a:p>
        </p:txBody>
      </p:sp>
      <p:sp>
        <p:nvSpPr>
          <p:cNvPr id="7" name="文本框 6"/>
          <p:cNvSpPr txBox="1"/>
          <p:nvPr/>
        </p:nvSpPr>
        <p:spPr>
          <a:xfrm>
            <a:off x="1593850" y="3488056"/>
            <a:ext cx="9001760" cy="3169285"/>
          </a:xfrm>
          <a:prstGeom prst="rect">
            <a:avLst/>
          </a:prstGeom>
          <a:noFill/>
          <a:ln>
            <a:solidFill>
              <a:srgbClr val="112EC1"/>
            </a:solidFill>
          </a:ln>
        </p:spPr>
        <p:txBody>
          <a:bodyPr wrap="square" rtlCol="0" anchor="t">
            <a:spAutoFit/>
          </a:bodyPr>
          <a:lstStyle/>
          <a:p>
            <a:r>
              <a:rPr lang="en-US" altLang="zh-CN"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、历史思维：包括</a:t>
            </a:r>
            <a:r>
              <a:rPr lang="zh-CN" altLang="en-US" b="1">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辨析历史事实、历史叙述、历史结论、历史现象、历史观点等。</a:t>
            </a:r>
            <a:endParaRPr lang="zh-CN" altLang="en-US" b="1" noProof="1">
              <a:solidFill>
                <a:srgbClr val="112EC1"/>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160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历史事实：</a:t>
            </a:r>
            <a:r>
              <a:rPr lang="zh-CN" altLang="en-US" sz="1600" b="1">
                <a:latin typeface="楷体" panose="02010609060101010101" pitchFamily="49" charset="-122"/>
                <a:ea typeface="楷体" panose="02010609060101010101" pitchFamily="49" charset="-122"/>
                <a:cs typeface="楷体" panose="02010609060101010101" pitchFamily="49" charset="-122"/>
                <a:sym typeface="+mn-ea"/>
              </a:rPr>
              <a:t>历史事实不能等同于史书记载的历史，包括过去的事及其活动的过程。历史事实是曾经真实发生的事件，具有客观性。事件本身（即事实）并没有说明任何东西，并没有提供任何意义，而历史在统治者的影响下有可能出现伪史，使人们不能真实，全面的了解历史事件。有些历史事件会永远湮灭于时空，真想无从得知。</a:t>
            </a:r>
            <a:endParaRPr lang="zh-CN" altLang="en-US" sz="1600" b="1" noProof="1">
              <a:latin typeface="楷体" panose="02010609060101010101" pitchFamily="49" charset="-122"/>
              <a:ea typeface="楷体" panose="02010609060101010101" pitchFamily="49" charset="-122"/>
              <a:cs typeface="楷体" panose="02010609060101010101" pitchFamily="49" charset="-122"/>
            </a:endParaRPr>
          </a:p>
          <a:p>
            <a:r>
              <a:rPr lang="zh-CN" altLang="en-US" sz="160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历史叙述：</a:t>
            </a:r>
            <a:r>
              <a:rPr lang="zh-CN" altLang="en-US" sz="1600" b="1">
                <a:latin typeface="楷体" panose="02010609060101010101" pitchFamily="49" charset="-122"/>
                <a:ea typeface="楷体" panose="02010609060101010101" pitchFamily="49" charset="-122"/>
                <a:cs typeface="楷体" panose="02010609060101010101" pitchFamily="49" charset="-122"/>
                <a:sym typeface="+mn-ea"/>
              </a:rPr>
              <a:t>历史叙述是对历史的记录和描述，它的重要功能在于“传递”历史。这种传递，既包括历史事实的传递，也包括历史叙述主体个人意识的传递。所以，历史叙述本身是兼具客观性与主观性的复杂过程。它包含着认知、审美和伦理三个维度，它们相互独立又相互制约。</a:t>
            </a:r>
            <a:endParaRPr lang="zh-CN" altLang="en-US" sz="1600" b="1" noProof="1">
              <a:latin typeface="楷体" panose="02010609060101010101" pitchFamily="49" charset="-122"/>
              <a:ea typeface="楷体" panose="02010609060101010101" pitchFamily="49" charset="-122"/>
              <a:cs typeface="楷体" panose="02010609060101010101" pitchFamily="49" charset="-122"/>
            </a:endParaRPr>
          </a:p>
          <a:p>
            <a:r>
              <a:rPr lang="zh-CN" altLang="en-US" sz="16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历史现象：</a:t>
            </a:r>
            <a:r>
              <a:rPr lang="zh-CN" altLang="en-US" sz="1600" b="1">
                <a:latin typeface="楷体" panose="02010609060101010101" pitchFamily="49" charset="-122"/>
                <a:ea typeface="楷体" panose="02010609060101010101" pitchFamily="49" charset="-122"/>
                <a:cs typeface="楷体" panose="02010609060101010101" pitchFamily="49" charset="-122"/>
                <a:sym typeface="+mn-ea"/>
              </a:rPr>
              <a:t>历史现象指历史运动的外部联系和表面特征,是历史本质的外部表现。历史现象是人类历史的一个重要内容。任何一个历史过程、历史人物和历史事件,它们的发展变化无一不是通过历史现象表现出来的。历史现象（外在的）和历史本质（内在的）是构成一个历史事物的两个基本的要素。</a:t>
            </a:r>
            <a:endParaRPr lang="zh-CN" altLang="en-US" sz="1600" dirty="0">
              <a:latin typeface="楷体" panose="02010609060101010101" pitchFamily="49" charset="-122"/>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42003190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1776096" y="1090930"/>
            <a:ext cx="8653145" cy="4584700"/>
          </a:xfrm>
          <a:prstGeom prst="rect">
            <a:avLst/>
          </a:prstGeom>
          <a:noFill/>
        </p:spPr>
        <p:txBody>
          <a:bodyPr wrap="square" rtlCol="0" anchor="t">
            <a:spAutoFit/>
          </a:bodyPr>
          <a:lstStyle/>
          <a:p>
            <a:r>
              <a:rPr lang="en-US" altLang="zh-CN" sz="1600" b="1">
                <a:solidFill>
                  <a:srgbClr val="FF0000"/>
                </a:solidFill>
                <a:latin typeface="Arial" panose="020B0604020202020204" pitchFamily="34" charset="0"/>
                <a:ea typeface="宋体" panose="02010600030101010101" pitchFamily="2" charset="-122"/>
                <a:sym typeface="宋体" panose="02010600030101010101" pitchFamily="2" charset="-122"/>
              </a:rPr>
              <a:t>      </a:t>
            </a:r>
            <a:r>
              <a:rPr lang="zh-CN" altLang="en-US" b="1">
                <a:solidFill>
                  <a:srgbClr val="FF0000"/>
                </a:solidFill>
                <a:latin typeface="黑体" panose="02010609060101010101" pitchFamily="49" charset="-122"/>
                <a:ea typeface="黑体" panose="02010609060101010101" pitchFamily="49" charset="-122"/>
                <a:sym typeface="宋体" panose="02010600030101010101" pitchFamily="2" charset="-122"/>
              </a:rPr>
              <a:t>历史结论：</a:t>
            </a:r>
            <a:r>
              <a:rPr lang="zh-CN" altLang="en-US" sz="1600" b="1">
                <a:latin typeface="Arial" panose="020B0604020202020204" pitchFamily="34" charset="0"/>
                <a:ea typeface="宋体" panose="02010600030101010101" pitchFamily="2" charset="-122"/>
                <a:sym typeface="宋体" panose="02010600030101010101" pitchFamily="2" charset="-122"/>
              </a:rPr>
              <a:t>历史结论是</a:t>
            </a:r>
            <a:r>
              <a:rPr lang="zh-CN" altLang="en-US" sz="1600" b="1">
                <a:solidFill>
                  <a:srgbClr val="112EC1"/>
                </a:solidFill>
                <a:latin typeface="Arial" panose="020B0604020202020204" pitchFamily="34" charset="0"/>
                <a:ea typeface="宋体" panose="02010600030101010101" pitchFamily="2" charset="-122"/>
                <a:sym typeface="宋体" panose="02010600030101010101" pitchFamily="2" charset="-122"/>
              </a:rPr>
              <a:t>对历史现象或历史事件的总结性认识，主要包括对历史现象或历史事件的性质、意义、历史地位等所作的总结。</a:t>
            </a:r>
            <a:r>
              <a:rPr lang="zh-CN" altLang="en-US" sz="1600" b="1">
                <a:latin typeface="Arial" panose="020B0604020202020204" pitchFamily="34" charset="0"/>
                <a:ea typeface="宋体" panose="02010600030101010101" pitchFamily="2" charset="-122"/>
                <a:sym typeface="宋体" panose="02010600030101010101" pitchFamily="2" charset="-122"/>
              </a:rPr>
              <a:t>历史结论是从大量的历史现象中总结出来的，往往高度概括、内涵丰富，如“鸦片战争是中国半殖民地半封建社会的开端”这一历史结论是总结了鸦片战争前后中国社会经济、政治结构变化后得出的。它反映的是人对客观事物的认知，带有一定的主观性，而且与当时的政治环境有极大的关联。历史教科书中常见的历史结论主要包括事物性质类结论（如秦统一建立了中国历史上第一个统一的多民族的中央集权的封建国家）、理性概念类结论（如资本主义手工工场、新思潮萌发）、因果关系类结论（如1840年前后，英国的大机器工业基本上取代了工场手工业，率先完成了工业革命，成为世界上第一个工业国家）、人物称谓类结论（如“人文主义之父”彼特拉克）、历史意义或影响类结论（如辛亥革命的历史功绩，这类历史结论往往与“标志着”、“转折点”、“新阶段”、“伟大的”、“大大的”、“开端”、“开始”、“确立”、“中心”、“主流”、“主力”、“显著特点”、“主导地位”、“前所未有”、“根本保证”、“历史趋势”等关键词相联系）</a:t>
            </a:r>
            <a:endParaRPr lang="zh-CN" altLang="en-US" sz="1600" b="1" noProof="1">
              <a:latin typeface="Arial" panose="020B0604020202020204" pitchFamily="34" charset="0"/>
              <a:ea typeface="宋体" panose="02010600030101010101" pitchFamily="2" charset="-122"/>
              <a:sym typeface="宋体" panose="02010600030101010101" pitchFamily="2" charset="-122"/>
            </a:endParaRPr>
          </a:p>
          <a:p>
            <a:r>
              <a:rPr lang="zh-CN" altLang="en-US" sz="1600">
                <a:latin typeface="Arial" panose="020B0604020202020204" pitchFamily="34" charset="0"/>
                <a:ea typeface="宋体" panose="02010600030101010101" pitchFamily="2" charset="-122"/>
                <a:sym typeface="+mn-ea"/>
              </a:rPr>
              <a:t>       </a:t>
            </a:r>
          </a:p>
          <a:p>
            <a:r>
              <a:rPr lang="zh-CN" altLang="en-US" sz="1600">
                <a:latin typeface="Arial" panose="020B0604020202020204" pitchFamily="34" charset="0"/>
                <a:ea typeface="宋体" panose="02010600030101010101" pitchFamily="2" charset="-122"/>
                <a:sym typeface="+mn-ea"/>
              </a:rPr>
              <a:t>       </a:t>
            </a:r>
            <a:r>
              <a:rPr lang="zh-CN" altLang="en-US" b="1">
                <a:solidFill>
                  <a:srgbClr val="FF0000"/>
                </a:solidFill>
                <a:latin typeface="黑体" panose="02010609060101010101" pitchFamily="49" charset="-122"/>
                <a:ea typeface="黑体" panose="02010609060101010101" pitchFamily="49" charset="-122"/>
                <a:sym typeface="+mn-ea"/>
              </a:rPr>
              <a:t>历史观点：</a:t>
            </a:r>
            <a:r>
              <a:rPr lang="zh-CN" altLang="en-US" sz="1600" b="1">
                <a:latin typeface="Arial" panose="020B0604020202020204" pitchFamily="34" charset="0"/>
                <a:ea typeface="宋体" panose="02010600030101010101" pitchFamily="2" charset="-122"/>
                <a:sym typeface="+mn-ea"/>
              </a:rPr>
              <a:t>是人们对社会历史的根本观点、总的看法，是世界观的组成部分。历史观的基本问题是社会存在与社会意识的关系问题，这是哲学基本问题在社会历史领域的延伸。由于对历史观基本问题的不同回答，形成了两种根本对立的历史观：唯物主义历史观和唯心主义历史观。主要包括</a:t>
            </a:r>
            <a:r>
              <a:rPr lang="zh-CN" altLang="en-US" sz="1600" b="1">
                <a:latin typeface="Arial" panose="020B0604020202020204" pitchFamily="34" charset="0"/>
                <a:ea typeface="宋体" panose="02010600030101010101" pitchFamily="2" charset="-122"/>
                <a:sym typeface="宋体" panose="02010600030101010101" pitchFamily="2" charset="-122"/>
              </a:rPr>
              <a:t>唯物史观、</a:t>
            </a:r>
            <a:r>
              <a:rPr lang="zh-CN" altLang="en-US" sz="1600" b="1">
                <a:latin typeface="Arial" panose="020B0604020202020204" pitchFamily="34" charset="0"/>
                <a:ea typeface="宋体" panose="02010600030101010101" pitchFamily="2" charset="-122"/>
                <a:sym typeface="+mn-ea"/>
              </a:rPr>
              <a:t>阶级史观（革命史观）、文明史观、全球史观（整体史观）、（近）现代化史观、社会史观、正统史观、英雄史观、生态史观、个人史观等。</a:t>
            </a:r>
            <a:endParaRPr lang="zh-CN" altLang="en-US" sz="1600" b="1" dirty="0">
              <a:latin typeface="Arial" panose="020B0604020202020204" pitchFamily="34" charset="0"/>
              <a:ea typeface="宋体" panose="02010600030101010101" pitchFamily="2" charset="-122"/>
              <a:sym typeface="+mn-ea"/>
            </a:endParaRPr>
          </a:p>
        </p:txBody>
      </p:sp>
    </p:spTree>
    <p:extLst>
      <p:ext uri="{BB962C8B-B14F-4D97-AF65-F5344CB8AC3E}">
        <p14:creationId xmlns:p14="http://schemas.microsoft.com/office/powerpoint/2010/main" val="2602130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3" name="文本框 2"/>
          <p:cNvSpPr txBox="1"/>
          <p:nvPr/>
        </p:nvSpPr>
        <p:spPr>
          <a:xfrm>
            <a:off x="1724026" y="900430"/>
            <a:ext cx="8743315" cy="4954270"/>
          </a:xfrm>
          <a:prstGeom prst="rect">
            <a:avLst/>
          </a:prstGeom>
          <a:noFill/>
        </p:spPr>
        <p:txBody>
          <a:bodyPr wrap="square" rtlCol="0" anchor="t">
            <a:spAutoFit/>
          </a:bodyPr>
          <a:lstStyle/>
          <a:p>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、比较思维：</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指将有一定关联的历史现象和概念，进行比较对照，判断异同、分析缘由，从而把握历史发展进程的共同规律和特殊规律。</a:t>
            </a:r>
            <a:endParaRPr lang="en-US" altLang="zh-CN" sz="1600" b="1" noProof="1">
              <a:latin typeface="宋体" panose="02010600030101010101" pitchFamily="2" charset="-122"/>
              <a:ea typeface="宋体" panose="02010600030101010101" pitchFamily="2" charset="-122"/>
              <a:cs typeface="宋体" panose="02010600030101010101" pitchFamily="2" charset="-122"/>
            </a:endParaRPr>
          </a:p>
          <a:p>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    </a:t>
            </a:r>
          </a:p>
          <a:p>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、整体思维：</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它是从世界历史的整体发展和统一性方面来考查历史，认为人类历史的发展过程是从 分散向整体发展转变的过程。</a:t>
            </a:r>
            <a:endParaRPr lang="zh-CN" altLang="en-US" sz="1600" b="1" noProof="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    </a:t>
            </a:r>
          </a:p>
          <a:p>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、辩证思维：</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指人们通过概念、判断、推理等思维形式对客观事物辩证发展过程的正确反映，即对客观辩证法的反映。辩证思维最基本的特点是将对象作为一个整体，从其内在矛盾的运动、变化及各个方面的相互联系中进行考察，以便从本质上系统地、完整地认识对象。</a:t>
            </a:r>
            <a:endParaRPr lang="en-US" altLang="zh-CN" sz="1600" b="1" noProof="1">
              <a:latin typeface="宋体" panose="02010600030101010101" pitchFamily="2" charset="-122"/>
              <a:ea typeface="宋体" panose="02010600030101010101" pitchFamily="2" charset="-122"/>
              <a:cs typeface="宋体" panose="02010600030101010101" pitchFamily="2" charset="-122"/>
            </a:endParaRPr>
          </a:p>
          <a:p>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  </a:t>
            </a:r>
          </a:p>
          <a:p>
            <a:r>
              <a:rPr lang="en-US" altLang="zh-CN"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   5</a:t>
            </a:r>
            <a:r>
              <a:rPr lang="zh-CN" altLang="en-US"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、逻辑思维：</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又称抽象思维，它是思维的一种高级形式。是指符合世间事物之间关系(合乎自然规律)的思维方式，逻辑思维是人的理性认识阶段，人运用概念、判断、推理等思维类型反映事物本质与规律的认识过程。其特征是内涵和外延，核心理论包括归纳与演绎、分析与综合、抽象与概括、比较思维法、因果思维法、递推法、逆向思维法、唯物辩证等。</a:t>
            </a:r>
          </a:p>
          <a:p>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  </a:t>
            </a:r>
          </a:p>
          <a:p>
            <a:r>
              <a:rPr lang="zh-CN" altLang="en-US" sz="2000" b="1" dirty="0">
                <a:solidFill>
                  <a:srgbClr val="112EC1"/>
                </a:solidFill>
                <a:latin typeface="宋体" panose="02010600030101010101" pitchFamily="2" charset="-122"/>
                <a:ea typeface="宋体" panose="02010600030101010101" pitchFamily="2" charset="-122"/>
                <a:cs typeface="宋体" panose="02010600030101010101" pitchFamily="2" charset="-122"/>
                <a:sym typeface="+mn-ea"/>
              </a:rPr>
              <a:t>   6、逆向思维：</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即是知识的角度转换，采用多元视角，突破人们的定势思维，从新的角度重新评价和审视课本中的历史事实。</a:t>
            </a:r>
            <a:endParaRPr lang="zh-CN" altLang="en-US" sz="1600" b="1" dirty="0">
              <a:latin typeface="宋体" panose="02010600030101010101" pitchFamily="2" charset="-122"/>
              <a:ea typeface="宋体" panose="02010600030101010101" pitchFamily="2" charset="-122"/>
              <a:cs typeface="宋体" panose="02010600030101010101" pitchFamily="2" charset="-122"/>
            </a:endParaRPr>
          </a:p>
          <a:p>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b="1"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0779620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8" name="文本框 7"/>
          <p:cNvSpPr txBox="1"/>
          <p:nvPr/>
        </p:nvSpPr>
        <p:spPr>
          <a:xfrm>
            <a:off x="1913989" y="957532"/>
            <a:ext cx="8142849" cy="3169285"/>
          </a:xfrm>
          <a:prstGeom prst="rect">
            <a:avLst/>
          </a:prstGeom>
          <a:noFill/>
          <a:ln>
            <a:solidFill>
              <a:srgbClr val="FF0000"/>
            </a:solidFill>
          </a:ln>
        </p:spPr>
        <p:txBody>
          <a:bodyPr wrap="square" rtlCol="0" anchor="t">
            <a:spAutoFit/>
          </a:bodyPr>
          <a:lstStyle/>
          <a:p>
            <a:r>
              <a:rPr lang="zh-CN" altLang="en-US" sz="2000" b="1">
                <a:latin typeface="楷体" panose="02010609060101010101" pitchFamily="49" charset="-122"/>
                <a:ea typeface="楷体" panose="02010609060101010101" pitchFamily="49" charset="-122"/>
                <a:cs typeface="楷体" panose="02010609060101010101" pitchFamily="49" charset="-122"/>
                <a:sym typeface="+mn-ea"/>
              </a:rPr>
              <a:t>例如：</a:t>
            </a:r>
            <a:r>
              <a:rPr lang="en-US" altLang="zh-CN" sz="2000" b="1">
                <a:latin typeface="楷体" panose="02010609060101010101" pitchFamily="49" charset="-122"/>
                <a:ea typeface="楷体" panose="02010609060101010101" pitchFamily="49" charset="-122"/>
                <a:cs typeface="楷体" panose="02010609060101010101" pitchFamily="49" charset="-122"/>
                <a:sym typeface="+mn-ea"/>
              </a:rPr>
              <a:t>以辛亥革命来看</a:t>
            </a:r>
          </a:p>
          <a:p>
            <a:r>
              <a:rPr lang="en-US" altLang="zh-CN" sz="2000" b="1">
                <a:latin typeface="楷体" panose="02010609060101010101" pitchFamily="49" charset="-122"/>
                <a:ea typeface="楷体" panose="02010609060101010101" pitchFamily="49" charset="-122"/>
                <a:cs typeface="楷体" panose="02010609060101010101" pitchFamily="49" charset="-122"/>
                <a:sym typeface="+mn-ea"/>
              </a:rPr>
              <a:t>历史事实:辛亥革命是发生在1911到1912年之间为推翻清帝国的一系列革命活动</a:t>
            </a:r>
          </a:p>
          <a:p>
            <a:r>
              <a:rPr lang="en-US" altLang="zh-CN" sz="2000" b="1">
                <a:latin typeface="楷体" panose="02010609060101010101" pitchFamily="49" charset="-122"/>
                <a:ea typeface="楷体" panose="02010609060101010101" pitchFamily="49" charset="-122"/>
                <a:cs typeface="楷体" panose="02010609060101010101" pitchFamily="49" charset="-122"/>
                <a:sym typeface="+mn-ea"/>
              </a:rPr>
              <a:t>历史现象:辛亥革命推翻了清王朝的统治</a:t>
            </a:r>
          </a:p>
          <a:p>
            <a:r>
              <a:rPr lang="en-US" altLang="zh-CN" sz="2000" b="1">
                <a:latin typeface="楷体" panose="02010609060101010101" pitchFamily="49" charset="-122"/>
                <a:ea typeface="楷体" panose="02010609060101010101" pitchFamily="49" charset="-122"/>
                <a:cs typeface="楷体" panose="02010609060101010101" pitchFamily="49" charset="-122"/>
                <a:sym typeface="+mn-ea"/>
              </a:rPr>
              <a:t>历史结论或历史解释:辛亥革命结束了两千多年的君主专制统治（通过历史叙述和历史现象得出的总结）</a:t>
            </a:r>
          </a:p>
          <a:p>
            <a:r>
              <a:rPr lang="en-US" altLang="zh-CN" sz="2000" b="1">
                <a:latin typeface="楷体" panose="02010609060101010101" pitchFamily="49" charset="-122"/>
                <a:ea typeface="楷体" panose="02010609060101010101" pitchFamily="49" charset="-122"/>
                <a:cs typeface="楷体" panose="02010609060101010101" pitchFamily="49" charset="-122"/>
                <a:sym typeface="+mn-ea"/>
              </a:rPr>
              <a:t>历史叙述:辛亥革命开始于武昌起义，结束于孙大炮担任中华民国临时大总统。（有真有假，主要记录在各种回忆录中）</a:t>
            </a:r>
          </a:p>
          <a:p>
            <a:r>
              <a:rPr lang="en-US" altLang="zh-CN" sz="2000" b="1">
                <a:latin typeface="楷体" panose="02010609060101010101" pitchFamily="49" charset="-122"/>
                <a:ea typeface="楷体" panose="02010609060101010101" pitchFamily="49" charset="-122"/>
                <a:cs typeface="楷体" panose="02010609060101010101" pitchFamily="49" charset="-122"/>
                <a:sym typeface="+mn-ea"/>
              </a:rPr>
              <a:t>历史观点:辛亥革命是资产阶级领导的推翻清王朝统治，建立民主共和国的革命活动。（有阶级之分）</a:t>
            </a:r>
          </a:p>
        </p:txBody>
      </p:sp>
      <p:sp>
        <p:nvSpPr>
          <p:cNvPr id="3" name="文本框 2"/>
          <p:cNvSpPr txBox="1"/>
          <p:nvPr/>
        </p:nvSpPr>
        <p:spPr>
          <a:xfrm>
            <a:off x="1913891" y="4194176"/>
            <a:ext cx="8142605" cy="2066925"/>
          </a:xfrm>
          <a:prstGeom prst="rect">
            <a:avLst/>
          </a:prstGeom>
          <a:noFill/>
          <a:ln>
            <a:solidFill>
              <a:srgbClr val="112EC1"/>
            </a:solidFill>
          </a:ln>
        </p:spPr>
        <p:txBody>
          <a:bodyPr wrap="square" rtlCol="0" anchor="t">
            <a:spAutoFit/>
          </a:bodyPr>
          <a:lstStyle/>
          <a:p>
            <a:pPr>
              <a:lnSpc>
                <a:spcPct val="150000"/>
              </a:lnSpc>
            </a:pPr>
            <a:r>
              <a:rPr lang="zh-CN" altLang="en-US" sz="2000" b="1">
                <a:latin typeface="未署名情书" panose="02010600010101010101" charset="-122"/>
                <a:ea typeface="未署名情书" panose="02010600010101010101" charset="-122"/>
                <a:cs typeface="悦然行楷_YS" panose="02010600010101010101" charset="-122"/>
                <a:sym typeface="+mn-ea"/>
              </a:rPr>
              <a:t>     </a:t>
            </a:r>
            <a:r>
              <a:rPr lang="zh-CN" altLang="en-US" sz="2800" b="1">
                <a:latin typeface="未署名情书" panose="02010600010101010101" charset="-122"/>
                <a:ea typeface="未署名情书" panose="02010600010101010101" charset="-122"/>
                <a:cs typeface="悦然行楷_YS" panose="02010600010101010101" charset="-122"/>
                <a:sym typeface="+mn-ea"/>
              </a:rPr>
              <a:t>  </a:t>
            </a:r>
            <a:r>
              <a:rPr lang="zh-CN" altLang="en-US" sz="2955" b="1">
                <a:solidFill>
                  <a:srgbClr val="1D41D5"/>
                </a:solidFill>
                <a:latin typeface="未署名情书" panose="02010600010101010101" charset="-122"/>
                <a:ea typeface="未署名情书" panose="02010600010101010101" charset="-122"/>
                <a:cs typeface="未署名情书" panose="02010600010101010101" charset="-122"/>
                <a:sym typeface="+mn-ea"/>
              </a:rPr>
              <a:t>高考的</a:t>
            </a:r>
            <a:r>
              <a:rPr lang="zh-CN" altLang="en-US" sz="2955" b="1">
                <a:solidFill>
                  <a:srgbClr val="062EF8"/>
                </a:solidFill>
                <a:latin typeface="未署名情书" panose="02010600010101010101" charset="-122"/>
                <a:ea typeface="未署名情书" panose="02010600010101010101" charset="-122"/>
                <a:cs typeface="未署名情书" panose="02010600010101010101" charset="-122"/>
                <a:sym typeface="+mn-ea"/>
              </a:rPr>
              <a:t>核心功能和主要任务就是，</a:t>
            </a:r>
            <a:r>
              <a:rPr lang="zh-CN" altLang="en-US" sz="2800" b="1">
                <a:solidFill>
                  <a:srgbClr val="FF0000"/>
                </a:solidFill>
                <a:latin typeface="未署名情书" panose="02010600010101010101" charset="-122"/>
                <a:ea typeface="未署名情书" panose="02010600010101010101" charset="-122"/>
                <a:cs typeface="悦然行楷_YS" panose="02010600010101010101" charset="-122"/>
                <a:sym typeface="+mn-ea"/>
              </a:rPr>
              <a:t>科学设计考试内容，优化高考选拔功能，强化能力立意与素养导向，助力推动中学素质教育。</a:t>
            </a:r>
            <a:endParaRPr lang="zh-CN" altLang="en-US" sz="2800" b="1" dirty="0">
              <a:solidFill>
                <a:srgbClr val="FF0000"/>
              </a:solidFill>
              <a:latin typeface="未署名情书" panose="02010600010101010101" charset="-122"/>
              <a:ea typeface="未署名情书" panose="02010600010101010101" charset="-122"/>
              <a:cs typeface="悦然行楷_YS" panose="02010600010101010101" charset="-122"/>
              <a:sym typeface="+mn-ea"/>
            </a:endParaRPr>
          </a:p>
        </p:txBody>
      </p:sp>
    </p:spTree>
    <p:extLst>
      <p:ext uri="{BB962C8B-B14F-4D97-AF65-F5344CB8AC3E}">
        <p14:creationId xmlns:p14="http://schemas.microsoft.com/office/powerpoint/2010/main" val="27617394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098" name="矩形 1"/>
          <p:cNvSpPr>
            <a:spLocks noChangeArrowheads="1"/>
          </p:cNvSpPr>
          <p:nvPr/>
        </p:nvSpPr>
        <p:spPr bwMode="auto">
          <a:xfrm>
            <a:off x="2077819" y="931594"/>
            <a:ext cx="7166903" cy="603250"/>
          </a:xfrm>
          <a:prstGeom prst="rect">
            <a:avLst/>
          </a:prstGeom>
          <a:noFill/>
          <a:ln>
            <a:solidFill>
              <a:srgbClr val="112EC1"/>
            </a:solidFill>
          </a:ln>
        </p:spPr>
        <p:txBody>
          <a:bodyPr wrap="square">
            <a:spAutoFit/>
          </a:bodyPr>
          <a:lstStyle>
            <a:lvl1pPr>
              <a:defRPr b="1">
                <a:solidFill>
                  <a:schemeClr val="tx1"/>
                </a:solidFill>
                <a:latin typeface="Verdana" panose="020B0604030504040204" pitchFamily="34" charset="0"/>
                <a:ea typeface="宋体" panose="02010600030101010101" pitchFamily="2" charset="-122"/>
              </a:defRPr>
            </a:lvl1pPr>
            <a:lvl2pPr marL="742950" indent="-285750">
              <a:defRPr b="1">
                <a:solidFill>
                  <a:schemeClr val="tx1"/>
                </a:solidFill>
                <a:latin typeface="Verdana" panose="020B0604030504040204" pitchFamily="34" charset="0"/>
                <a:ea typeface="宋体" panose="02010600030101010101" pitchFamily="2" charset="-122"/>
              </a:defRPr>
            </a:lvl2pPr>
            <a:lvl3pPr marL="1143000" indent="-228600">
              <a:defRPr b="1">
                <a:solidFill>
                  <a:schemeClr val="tx1"/>
                </a:solidFill>
                <a:latin typeface="Verdana" panose="020B0604030504040204" pitchFamily="34" charset="0"/>
                <a:ea typeface="宋体" panose="02010600030101010101" pitchFamily="2" charset="-122"/>
              </a:defRPr>
            </a:lvl3pPr>
            <a:lvl4pPr marL="1600200" indent="-228600">
              <a:defRPr b="1">
                <a:solidFill>
                  <a:schemeClr val="tx1"/>
                </a:solidFill>
                <a:latin typeface="Verdana" panose="020B0604030504040204" pitchFamily="34" charset="0"/>
                <a:ea typeface="宋体" panose="02010600030101010101" pitchFamily="2" charset="-122"/>
              </a:defRPr>
            </a:lvl4pPr>
            <a:lvl5pPr marL="2057400" indent="-228600">
              <a:defRPr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9pPr>
          </a:lstStyle>
          <a:p>
            <a:pPr eaLnBrk="0" fontAlgn="base" hangingPunct="0">
              <a:spcBef>
                <a:spcPct val="0"/>
              </a:spcBef>
              <a:spcAft>
                <a:spcPct val="0"/>
              </a:spcAft>
              <a:defRPr/>
            </a:pPr>
            <a:r>
              <a:rPr lang="zh-CN" altLang="en-US" sz="3325" dirty="0">
                <a:solidFill>
                  <a:srgbClr val="C00000"/>
                </a:solidFill>
                <a:latin typeface="悦然行楷_YS" panose="02010600010101010101" charset="-122"/>
                <a:ea typeface="悦然行楷_YS" panose="02010600010101010101" charset="-122"/>
              </a:rPr>
              <a:t>二、高考命题的模式和流程。</a:t>
            </a:r>
          </a:p>
        </p:txBody>
      </p:sp>
      <p:sp>
        <p:nvSpPr>
          <p:cNvPr id="7171" name="矩形 2"/>
          <p:cNvSpPr>
            <a:spLocks noChangeArrowheads="1"/>
          </p:cNvSpPr>
          <p:nvPr/>
        </p:nvSpPr>
        <p:spPr bwMode="auto">
          <a:xfrm>
            <a:off x="1973580" y="1534551"/>
            <a:ext cx="8245426" cy="1797050"/>
          </a:xfrm>
          <a:prstGeom prst="rect">
            <a:avLst/>
          </a:prstGeom>
          <a:noFill/>
          <a:ln>
            <a:noFill/>
          </a:ln>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tx1"/>
              </a:buClr>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tx2"/>
              </a:buClr>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9pPr>
          </a:lstStyle>
          <a:p>
            <a:pPr eaLnBrk="0" fontAlgn="base" hangingPunct="0">
              <a:spcBef>
                <a:spcPct val="0"/>
              </a:spcBef>
              <a:spcAft>
                <a:spcPct val="0"/>
              </a:spcAft>
              <a:buClrTx/>
              <a:buSzTx/>
              <a:buNone/>
              <a:defRPr/>
            </a:pPr>
            <a:r>
              <a:rPr lang="zh-CN" altLang="en-US" sz="2215" b="1" dirty="0">
                <a:solidFill>
                  <a:srgbClr val="000066"/>
                </a:solidFill>
                <a:latin typeface="楷体" panose="02010609060101010101" pitchFamily="49" charset="-122"/>
                <a:ea typeface="楷体" panose="02010609060101010101" pitchFamily="49" charset="-122"/>
                <a:cs typeface="楷体" panose="02010609060101010101" pitchFamily="49" charset="-122"/>
              </a:rPr>
              <a:t>◇</a:t>
            </a:r>
            <a:r>
              <a:rPr lang="zh-CN" altLang="en-US" sz="2215" b="1" dirty="0">
                <a:latin typeface="楷体" panose="02010609060101010101" pitchFamily="49" charset="-122"/>
                <a:ea typeface="楷体" panose="02010609060101010101" pitchFamily="49" charset="-122"/>
                <a:cs typeface="楷体" panose="02010609060101010101" pitchFamily="49" charset="-122"/>
              </a:rPr>
              <a:t>试卷命制顺序是先大题再小题。</a:t>
            </a:r>
            <a:endParaRPr lang="en-US" altLang="zh-CN" sz="2215" b="1" dirty="0">
              <a:latin typeface="楷体" panose="02010609060101010101" pitchFamily="49" charset="-122"/>
              <a:ea typeface="楷体" panose="02010609060101010101" pitchFamily="49" charset="-122"/>
              <a:cs typeface="楷体" panose="02010609060101010101" pitchFamily="49" charset="-122"/>
            </a:endParaRPr>
          </a:p>
          <a:p>
            <a:pPr eaLnBrk="0" fontAlgn="base" hangingPunct="0">
              <a:spcBef>
                <a:spcPct val="0"/>
              </a:spcBef>
              <a:spcAft>
                <a:spcPct val="0"/>
              </a:spcAft>
              <a:buClrTx/>
              <a:buSzTx/>
              <a:buNone/>
              <a:defRPr/>
            </a:pPr>
            <a:r>
              <a:rPr lang="zh-CN" altLang="en-US" sz="2215" b="1" dirty="0">
                <a:solidFill>
                  <a:srgbClr val="000066"/>
                </a:solidFill>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大题一般采取宏观</a:t>
            </a:r>
            <a:r>
              <a:rPr lang="en-US" altLang="zh-CN" sz="2215" b="1" dirty="0">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微观</a:t>
            </a:r>
            <a:r>
              <a:rPr lang="zh-CN" altLang="en-US" sz="2215" b="1" dirty="0">
                <a:latin typeface="楷体" panose="02010609060101010101" pitchFamily="49" charset="-122"/>
                <a:ea typeface="楷体" panose="02010609060101010101" pitchFamily="49" charset="-122"/>
                <a:cs typeface="楷体" panose="02010609060101010101" pitchFamily="49" charset="-122"/>
              </a:rPr>
              <a:t>、笼统</a:t>
            </a:r>
            <a:r>
              <a:rPr lang="en-US" altLang="zh-CN" sz="2215" b="1" dirty="0">
                <a:latin typeface="楷体" panose="02010609060101010101" pitchFamily="49" charset="-122"/>
                <a:ea typeface="楷体" panose="02010609060101010101" pitchFamily="49" charset="-122"/>
                <a:cs typeface="楷体" panose="02010609060101010101" pitchFamily="49" charset="-122"/>
              </a:rPr>
              <a:t>-</a:t>
            </a:r>
            <a:r>
              <a:rPr lang="zh-CN" altLang="en-US" sz="2215" b="1" dirty="0">
                <a:latin typeface="楷体" panose="02010609060101010101" pitchFamily="49" charset="-122"/>
                <a:ea typeface="楷体" panose="02010609060101010101" pitchFamily="49" charset="-122"/>
                <a:cs typeface="楷体" panose="02010609060101010101" pitchFamily="49" charset="-122"/>
              </a:rPr>
              <a:t>细致</a:t>
            </a:r>
            <a:r>
              <a:rPr lang="zh-CN" altLang="zh-CN" sz="2215" b="1" dirty="0">
                <a:latin typeface="楷体" panose="02010609060101010101" pitchFamily="49" charset="-122"/>
                <a:ea typeface="楷体" panose="02010609060101010101" pitchFamily="49" charset="-122"/>
                <a:cs typeface="楷体" panose="02010609060101010101" pitchFamily="49" charset="-122"/>
              </a:rPr>
              <a:t>的推进方式</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endParaRPr lang="en-US" altLang="zh-CN" sz="2215" b="1" dirty="0">
              <a:latin typeface="楷体" panose="02010609060101010101" pitchFamily="49" charset="-122"/>
              <a:ea typeface="楷体" panose="02010609060101010101" pitchFamily="49" charset="-122"/>
              <a:cs typeface="楷体" panose="02010609060101010101" pitchFamily="49" charset="-122"/>
            </a:endParaRPr>
          </a:p>
          <a:p>
            <a:pPr eaLnBrk="0" fontAlgn="base" hangingPunct="0">
              <a:spcBef>
                <a:spcPct val="0"/>
              </a:spcBef>
              <a:spcAft>
                <a:spcPct val="0"/>
              </a:spcAft>
              <a:buClrTx/>
              <a:buSzTx/>
              <a:buNone/>
              <a:defRPr/>
            </a:pPr>
            <a:r>
              <a:rPr lang="zh-CN" altLang="en-US" sz="2215" b="1" dirty="0">
                <a:solidFill>
                  <a:srgbClr val="000066"/>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dirty="0">
                <a:latin typeface="楷体" panose="02010609060101010101" pitchFamily="49" charset="-122"/>
                <a:ea typeface="楷体" panose="02010609060101010101" pitchFamily="49" charset="-122"/>
                <a:cs typeface="楷体" panose="02010609060101010101" pitchFamily="49" charset="-122"/>
              </a:rPr>
              <a:t>要</a:t>
            </a:r>
            <a:r>
              <a:rPr lang="zh-CN" altLang="zh-CN" sz="2215" b="1" dirty="0">
                <a:latin typeface="楷体" panose="02010609060101010101" pitchFamily="49" charset="-122"/>
                <a:ea typeface="楷体" panose="02010609060101010101" pitchFamily="49" charset="-122"/>
                <a:cs typeface="楷体" panose="02010609060101010101" pitchFamily="49" charset="-122"/>
              </a:rPr>
              <a:t>根据课标、考试说明、时事热点、学术动态及往届高考，初拟大题意向，并制定《命题蓝图》——考查知识点分布表，一般以单元布点。</a:t>
            </a:r>
            <a:endParaRPr lang="en-US" altLang="zh-CN" sz="2215" b="1" dirty="0">
              <a:latin typeface="楷体" panose="02010609060101010101" pitchFamily="49" charset="-122"/>
              <a:ea typeface="楷体" panose="02010609060101010101" pitchFamily="49" charset="-122"/>
              <a:cs typeface="楷体" panose="02010609060101010101" pitchFamily="49" charset="-122"/>
            </a:endParaRPr>
          </a:p>
        </p:txBody>
      </p:sp>
      <p:sp>
        <p:nvSpPr>
          <p:cNvPr id="8195" name="矩形 2"/>
          <p:cNvSpPr/>
          <p:nvPr/>
        </p:nvSpPr>
        <p:spPr>
          <a:xfrm>
            <a:off x="2077720" y="3251054"/>
            <a:ext cx="8227842" cy="29178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spcBef>
                <a:spcPct val="0"/>
              </a:spcBef>
              <a:buClrTx/>
              <a:buSzPct val="100000"/>
              <a:buNone/>
            </a:pPr>
            <a:r>
              <a:rPr lang="en-US" altLang="zh-CN" sz="2850" b="1" dirty="0">
                <a:solidFill>
                  <a:srgbClr val="000066"/>
                </a:solidFill>
              </a:rPr>
              <a:t>       </a:t>
            </a:r>
            <a:r>
              <a:rPr lang="zh-CN" altLang="zh-CN" sz="2215" b="1" dirty="0">
                <a:solidFill>
                  <a:srgbClr val="1D41D5"/>
                </a:solidFill>
                <a:latin typeface="黑体" panose="02010609060101010101" pitchFamily="49" charset="-122"/>
                <a:ea typeface="黑体" panose="02010609060101010101" pitchFamily="49" charset="-122"/>
                <a:cs typeface="楷体" panose="02010609060101010101" pitchFamily="49" charset="-122"/>
              </a:rPr>
              <a:t>大题</a:t>
            </a:r>
            <a:r>
              <a:rPr lang="zh-CN" altLang="en-US" sz="2215" b="1" dirty="0">
                <a:solidFill>
                  <a:srgbClr val="1D41D5"/>
                </a:solidFill>
                <a:latin typeface="黑体" panose="02010609060101010101" pitchFamily="49" charset="-122"/>
                <a:ea typeface="黑体" panose="02010609060101010101" pitchFamily="49" charset="-122"/>
                <a:cs typeface="楷体" panose="02010609060101010101" pitchFamily="49" charset="-122"/>
              </a:rPr>
              <a:t>命制程序：</a:t>
            </a:r>
            <a:endParaRPr lang="en-US" altLang="zh-CN" sz="2215" b="1" dirty="0">
              <a:latin typeface="楷体" panose="02010609060101010101" pitchFamily="49" charset="-122"/>
              <a:ea typeface="楷体" panose="02010609060101010101" pitchFamily="49" charset="-122"/>
              <a:cs typeface="楷体" panose="02010609060101010101" pitchFamily="49" charset="-122"/>
            </a:endParaRPr>
          </a:p>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rPr>
              <a:t>1</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集体分步骤讨论和推敲大题的可行性</a:t>
            </a:r>
            <a:r>
              <a:rPr lang="zh-CN" altLang="en-US" sz="2215" b="1" dirty="0">
                <a:latin typeface="楷体" panose="02010609060101010101" pitchFamily="49" charset="-122"/>
                <a:ea typeface="楷体" panose="02010609060101010101" pitchFamily="49" charset="-122"/>
                <a:cs typeface="楷体" panose="02010609060101010101" pitchFamily="49" charset="-122"/>
              </a:rPr>
              <a:t>，确定立意和大致的考查内容</a:t>
            </a:r>
            <a:endParaRPr lang="zh-CN" altLang="zh-CN" sz="2215" b="1" dirty="0">
              <a:latin typeface="楷体" panose="02010609060101010101" pitchFamily="49" charset="-122"/>
              <a:ea typeface="楷体" panose="02010609060101010101" pitchFamily="49" charset="-122"/>
              <a:cs typeface="楷体" panose="02010609060101010101" pitchFamily="49" charset="-122"/>
            </a:endParaRPr>
          </a:p>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rPr>
              <a:t>2</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查找</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筛选、编辑</a:t>
            </a:r>
            <a:r>
              <a:rPr lang="zh-CN" altLang="en-US" sz="2215" b="1" dirty="0">
                <a:latin typeface="楷体" panose="02010609060101010101" pitchFamily="49" charset="-122"/>
                <a:ea typeface="楷体" panose="02010609060101010101" pitchFamily="49" charset="-122"/>
                <a:cs typeface="楷体" panose="02010609060101010101" pitchFamily="49" charset="-122"/>
              </a:rPr>
              <a:t>资料并随时</a:t>
            </a:r>
            <a:r>
              <a:rPr lang="zh-CN" altLang="zh-CN" sz="2215" b="1" dirty="0">
                <a:latin typeface="楷体" panose="02010609060101010101" pitchFamily="49" charset="-122"/>
                <a:ea typeface="楷体" panose="02010609060101010101" pitchFamily="49" charset="-122"/>
                <a:cs typeface="楷体" panose="02010609060101010101" pitchFamily="49" charset="-122"/>
              </a:rPr>
              <a:t>调整设计思路。</a:t>
            </a:r>
            <a:endParaRPr lang="en-US" altLang="zh-CN" sz="2215" b="1" dirty="0">
              <a:latin typeface="楷体" panose="02010609060101010101" pitchFamily="49" charset="-122"/>
              <a:ea typeface="楷体" panose="02010609060101010101" pitchFamily="49" charset="-122"/>
              <a:cs typeface="楷体" panose="02010609060101010101" pitchFamily="49" charset="-122"/>
            </a:endParaRPr>
          </a:p>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rPr>
              <a:t>3</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集体讨论设问内容、方式和角度</a:t>
            </a:r>
            <a:r>
              <a:rPr lang="zh-CN" altLang="en-US" sz="2215" b="1" dirty="0">
                <a:latin typeface="楷体" panose="02010609060101010101" pitchFamily="49" charset="-122"/>
                <a:ea typeface="楷体" panose="02010609060101010101" pitchFamily="49" charset="-122"/>
                <a:cs typeface="楷体" panose="02010609060101010101" pitchFamily="49" charset="-122"/>
              </a:rPr>
              <a:t>；表述</a:t>
            </a:r>
            <a:r>
              <a:rPr lang="zh-CN" altLang="zh-CN" sz="2215" b="1" dirty="0">
                <a:latin typeface="楷体" panose="02010609060101010101" pitchFamily="49" charset="-122"/>
                <a:ea typeface="楷体" panose="02010609060101010101" pitchFamily="49" charset="-122"/>
                <a:cs typeface="楷体" panose="02010609060101010101" pitchFamily="49" charset="-122"/>
              </a:rPr>
              <a:t>答案。</a:t>
            </a:r>
            <a:endParaRPr lang="en-US" altLang="zh-CN" sz="2215" b="1" dirty="0">
              <a:latin typeface="楷体" panose="02010609060101010101" pitchFamily="49" charset="-122"/>
              <a:ea typeface="楷体" panose="02010609060101010101" pitchFamily="49" charset="-122"/>
              <a:cs typeface="楷体" panose="02010609060101010101" pitchFamily="49" charset="-122"/>
            </a:endParaRPr>
          </a:p>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rPr>
              <a:t>4</a:t>
            </a:r>
            <a:r>
              <a:rPr lang="zh-CN" altLang="en-US" sz="2215" b="1" dirty="0">
                <a:latin typeface="楷体" panose="02010609060101010101" pitchFamily="49" charset="-122"/>
                <a:ea typeface="楷体" panose="02010609060101010101" pitchFamily="49" charset="-122"/>
                <a:cs typeface="楷体" panose="02010609060101010101" pitchFamily="49" charset="-122"/>
              </a:rPr>
              <a:t>、研磨大题。</a:t>
            </a:r>
            <a:r>
              <a:rPr lang="zh-CN" altLang="zh-CN" sz="2215" b="1" dirty="0">
                <a:latin typeface="楷体" panose="02010609060101010101" pitchFamily="49" charset="-122"/>
                <a:ea typeface="楷体" panose="02010609060101010101" pitchFamily="49" charset="-122"/>
                <a:cs typeface="楷体" panose="02010609060101010101" pitchFamily="49" charset="-122"/>
              </a:rPr>
              <a:t>材料的可读性、科学性、与中学的关联性；设问的有效性、严谨性、逻辑性、难易度；答案表述的完整性、条理性、简练</a:t>
            </a:r>
            <a:r>
              <a:rPr lang="zh-CN" altLang="en-US" sz="2215" b="1" dirty="0">
                <a:latin typeface="楷体" panose="02010609060101010101" pitchFamily="49" charset="-122"/>
                <a:ea typeface="楷体" panose="02010609060101010101" pitchFamily="49" charset="-122"/>
                <a:cs typeface="楷体" panose="02010609060101010101" pitchFamily="49" charset="-122"/>
              </a:rPr>
              <a:t>度</a:t>
            </a:r>
            <a:r>
              <a:rPr lang="zh-CN" altLang="zh-CN" sz="2215" b="1" dirty="0">
                <a:latin typeface="楷体" panose="02010609060101010101" pitchFamily="49" charset="-122"/>
                <a:ea typeface="楷体" panose="02010609060101010101" pitchFamily="49" charset="-122"/>
                <a:cs typeface="楷体" panose="02010609060101010101" pitchFamily="49" charset="-122"/>
              </a:rPr>
              <a:t>等</a:t>
            </a:r>
          </a:p>
        </p:txBody>
      </p:sp>
    </p:spTree>
    <p:extLst>
      <p:ext uri="{BB962C8B-B14F-4D97-AF65-F5344CB8AC3E}">
        <p14:creationId xmlns:p14="http://schemas.microsoft.com/office/powerpoint/2010/main" val="28619986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098" name="矩形 1"/>
          <p:cNvSpPr>
            <a:spLocks noChangeArrowheads="1"/>
          </p:cNvSpPr>
          <p:nvPr/>
        </p:nvSpPr>
        <p:spPr bwMode="auto">
          <a:xfrm>
            <a:off x="2077819" y="1086534"/>
            <a:ext cx="7166903" cy="603250"/>
          </a:xfrm>
          <a:prstGeom prst="rect">
            <a:avLst/>
          </a:prstGeom>
          <a:noFill/>
          <a:ln>
            <a:noFill/>
          </a:ln>
        </p:spPr>
        <p:txBody>
          <a:bodyPr wrap="square">
            <a:spAutoFit/>
          </a:bodyPr>
          <a:lstStyle>
            <a:lvl1pPr>
              <a:defRPr b="1">
                <a:solidFill>
                  <a:schemeClr val="tx1"/>
                </a:solidFill>
                <a:latin typeface="Verdana" panose="020B0604030504040204" pitchFamily="34" charset="0"/>
                <a:ea typeface="宋体" panose="02010600030101010101" pitchFamily="2" charset="-122"/>
              </a:defRPr>
            </a:lvl1pPr>
            <a:lvl2pPr marL="742950" indent="-285750">
              <a:defRPr b="1">
                <a:solidFill>
                  <a:schemeClr val="tx1"/>
                </a:solidFill>
                <a:latin typeface="Verdana" panose="020B0604030504040204" pitchFamily="34" charset="0"/>
                <a:ea typeface="宋体" panose="02010600030101010101" pitchFamily="2" charset="-122"/>
              </a:defRPr>
            </a:lvl2pPr>
            <a:lvl3pPr marL="1143000" indent="-228600">
              <a:defRPr b="1">
                <a:solidFill>
                  <a:schemeClr val="tx1"/>
                </a:solidFill>
                <a:latin typeface="Verdana" panose="020B0604030504040204" pitchFamily="34" charset="0"/>
                <a:ea typeface="宋体" panose="02010600030101010101" pitchFamily="2" charset="-122"/>
              </a:defRPr>
            </a:lvl3pPr>
            <a:lvl4pPr marL="1600200" indent="-228600">
              <a:defRPr b="1">
                <a:solidFill>
                  <a:schemeClr val="tx1"/>
                </a:solidFill>
                <a:latin typeface="Verdana" panose="020B0604030504040204" pitchFamily="34" charset="0"/>
                <a:ea typeface="宋体" panose="02010600030101010101" pitchFamily="2" charset="-122"/>
              </a:defRPr>
            </a:lvl4pPr>
            <a:lvl5pPr marL="2057400" indent="-228600">
              <a:defRPr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9pPr>
          </a:lstStyle>
          <a:p>
            <a:pPr eaLnBrk="0" fontAlgn="base" hangingPunct="0">
              <a:spcBef>
                <a:spcPct val="0"/>
              </a:spcBef>
              <a:spcAft>
                <a:spcPct val="0"/>
              </a:spcAft>
              <a:defRPr/>
            </a:pPr>
            <a:r>
              <a:rPr lang="zh-CN" altLang="en-US" sz="3325" dirty="0">
                <a:solidFill>
                  <a:srgbClr val="C00000"/>
                </a:solidFill>
                <a:latin typeface="悦然行楷_YS" panose="02010600010101010101" charset="-122"/>
                <a:ea typeface="悦然行楷_YS" panose="02010600010101010101" charset="-122"/>
              </a:rPr>
              <a:t>二、高考命题的模式和流程。</a:t>
            </a:r>
          </a:p>
        </p:txBody>
      </p:sp>
      <p:sp>
        <p:nvSpPr>
          <p:cNvPr id="9219" name="矩形 2"/>
          <p:cNvSpPr>
            <a:spLocks noChangeArrowheads="1"/>
          </p:cNvSpPr>
          <p:nvPr/>
        </p:nvSpPr>
        <p:spPr bwMode="auto">
          <a:xfrm>
            <a:off x="1972994" y="1689442"/>
            <a:ext cx="8246012" cy="2653030"/>
          </a:xfrm>
          <a:prstGeom prst="rect">
            <a:avLst/>
          </a:prstGeom>
          <a:noFill/>
          <a:ln>
            <a:noFill/>
          </a:ln>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tx1"/>
              </a:buClr>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tx2"/>
              </a:buClr>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9pPr>
          </a:lstStyle>
          <a:p>
            <a:pPr eaLnBrk="0" fontAlgn="base" hangingPunct="0">
              <a:lnSpc>
                <a:spcPct val="150000"/>
              </a:lnSpc>
              <a:spcBef>
                <a:spcPct val="0"/>
              </a:spcBef>
              <a:spcAft>
                <a:spcPct val="0"/>
              </a:spcAft>
              <a:buClrTx/>
              <a:buSzTx/>
              <a:buNone/>
              <a:defRPr/>
            </a:pPr>
            <a:r>
              <a:rPr lang="el-GR" altLang="zh-CN" sz="2215" b="1" dirty="0">
                <a:solidFill>
                  <a:srgbClr val="000066"/>
                </a:solidFill>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选择题填补《命题蓝图》中大题没有涉及的</a:t>
            </a:r>
            <a:r>
              <a:rPr lang="zh-CN" altLang="en-US" sz="2215" b="1" dirty="0">
                <a:latin typeface="楷体" panose="02010609060101010101" pitchFamily="49" charset="-122"/>
                <a:ea typeface="楷体" panose="02010609060101010101" pitchFamily="49" charset="-122"/>
                <a:cs typeface="楷体" panose="02010609060101010101" pitchFamily="49" charset="-122"/>
              </a:rPr>
              <a:t>考</a:t>
            </a:r>
            <a:r>
              <a:rPr lang="zh-CN" altLang="zh-CN" sz="2215" b="1" dirty="0">
                <a:latin typeface="楷体" panose="02010609060101010101" pitchFamily="49" charset="-122"/>
                <a:ea typeface="楷体" panose="02010609060101010101" pitchFamily="49" charset="-122"/>
                <a:cs typeface="楷体" panose="02010609060101010101" pitchFamily="49" charset="-122"/>
              </a:rPr>
              <a:t>点</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endParaRPr lang="en-US" altLang="zh-CN" sz="2215" b="1" dirty="0">
              <a:latin typeface="楷体" panose="02010609060101010101" pitchFamily="49" charset="-122"/>
              <a:ea typeface="楷体" panose="02010609060101010101" pitchFamily="49" charset="-122"/>
              <a:cs typeface="楷体" panose="02010609060101010101" pitchFamily="49" charset="-122"/>
            </a:endParaRPr>
          </a:p>
          <a:p>
            <a:pPr eaLnBrk="0" fontAlgn="base" hangingPunct="0">
              <a:lnSpc>
                <a:spcPct val="150000"/>
              </a:lnSpc>
              <a:spcBef>
                <a:spcPct val="0"/>
              </a:spcBef>
              <a:spcAft>
                <a:spcPct val="0"/>
              </a:spcAft>
              <a:buClrTx/>
              <a:buSzTx/>
              <a:buNone/>
              <a:defRPr/>
            </a:pPr>
            <a:r>
              <a:rPr lang="el-GR" altLang="zh-CN" sz="2215" b="1" dirty="0">
                <a:solidFill>
                  <a:srgbClr val="000066"/>
                </a:solidFill>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“查重”</a:t>
            </a:r>
            <a:r>
              <a:rPr lang="zh-CN" altLang="en-US" sz="2215" b="1" dirty="0">
                <a:latin typeface="楷体" panose="02010609060101010101" pitchFamily="49" charset="-122"/>
                <a:ea typeface="楷体" panose="02010609060101010101" pitchFamily="49" charset="-122"/>
                <a:cs typeface="楷体" panose="02010609060101010101" pitchFamily="49" charset="-122"/>
              </a:rPr>
              <a:t>：查阅</a:t>
            </a:r>
            <a:r>
              <a:rPr lang="zh-CN" altLang="zh-CN" sz="2215" b="1" dirty="0">
                <a:latin typeface="楷体" panose="02010609060101010101" pitchFamily="49" charset="-122"/>
                <a:ea typeface="楷体" panose="02010609060101010101" pitchFamily="49" charset="-122"/>
                <a:cs typeface="楷体" panose="02010609060101010101" pitchFamily="49" charset="-122"/>
              </a:rPr>
              <a:t>教辅</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模拟卷，保证不出现重题</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endParaRPr lang="en-US" altLang="zh-CN" sz="2215" b="1" dirty="0">
              <a:latin typeface="楷体" panose="02010609060101010101" pitchFamily="49" charset="-122"/>
              <a:ea typeface="楷体" panose="02010609060101010101" pitchFamily="49" charset="-122"/>
              <a:cs typeface="楷体" panose="02010609060101010101" pitchFamily="49" charset="-122"/>
            </a:endParaRPr>
          </a:p>
          <a:p>
            <a:pPr eaLnBrk="0" fontAlgn="base" hangingPunct="0">
              <a:lnSpc>
                <a:spcPct val="150000"/>
              </a:lnSpc>
              <a:spcBef>
                <a:spcPct val="0"/>
              </a:spcBef>
              <a:spcAft>
                <a:spcPct val="0"/>
              </a:spcAft>
              <a:buClrTx/>
              <a:buSzTx/>
              <a:buNone/>
              <a:defRPr/>
            </a:pPr>
            <a:r>
              <a:rPr lang="el-GR" altLang="zh-CN" sz="2215" b="1" dirty="0">
                <a:solidFill>
                  <a:srgbClr val="000066"/>
                </a:solidFill>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全体命审人员逐题打磨。审题人负责挑刺；命题人负责辩解或修改</a:t>
            </a:r>
            <a:r>
              <a:rPr lang="zh-CN" altLang="en-US" sz="2215" b="1" dirty="0">
                <a:latin typeface="楷体" panose="02010609060101010101" pitchFamily="49" charset="-122"/>
                <a:ea typeface="楷体" panose="02010609060101010101" pitchFamily="49" charset="-122"/>
                <a:cs typeface="楷体" panose="02010609060101010101" pitchFamily="49" charset="-122"/>
              </a:rPr>
              <a:t>。从立意到取材、从题干到选项或设问、语法、概念，从文字到标点等；</a:t>
            </a:r>
          </a:p>
        </p:txBody>
      </p:sp>
    </p:spTree>
    <p:extLst>
      <p:ext uri="{BB962C8B-B14F-4D97-AF65-F5344CB8AC3E}">
        <p14:creationId xmlns:p14="http://schemas.microsoft.com/office/powerpoint/2010/main" val="15153456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07384"/>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098" name="矩形 1"/>
          <p:cNvSpPr>
            <a:spLocks noChangeArrowheads="1"/>
          </p:cNvSpPr>
          <p:nvPr/>
        </p:nvSpPr>
        <p:spPr bwMode="auto">
          <a:xfrm>
            <a:off x="2012266" y="807134"/>
            <a:ext cx="7644618" cy="546100"/>
          </a:xfrm>
          <a:prstGeom prst="rect">
            <a:avLst/>
          </a:prstGeom>
          <a:noFill/>
          <a:ln>
            <a:solidFill>
              <a:srgbClr val="112EC1"/>
            </a:solidFill>
          </a:ln>
        </p:spPr>
        <p:txBody>
          <a:bodyPr wrap="square">
            <a:spAutoFit/>
          </a:bodyPr>
          <a:lstStyle>
            <a:lvl1pPr>
              <a:defRPr b="1">
                <a:solidFill>
                  <a:schemeClr val="tx1"/>
                </a:solidFill>
                <a:latin typeface="Verdana" panose="020B0604030504040204" pitchFamily="34" charset="0"/>
                <a:ea typeface="宋体" panose="02010600030101010101" pitchFamily="2" charset="-122"/>
              </a:defRPr>
            </a:lvl1pPr>
            <a:lvl2pPr marL="742950" indent="-285750">
              <a:defRPr b="1">
                <a:solidFill>
                  <a:schemeClr val="tx1"/>
                </a:solidFill>
                <a:latin typeface="Verdana" panose="020B0604030504040204" pitchFamily="34" charset="0"/>
                <a:ea typeface="宋体" panose="02010600030101010101" pitchFamily="2" charset="-122"/>
              </a:defRPr>
            </a:lvl2pPr>
            <a:lvl3pPr marL="1143000" indent="-228600">
              <a:defRPr b="1">
                <a:solidFill>
                  <a:schemeClr val="tx1"/>
                </a:solidFill>
                <a:latin typeface="Verdana" panose="020B0604030504040204" pitchFamily="34" charset="0"/>
                <a:ea typeface="宋体" panose="02010600030101010101" pitchFamily="2" charset="-122"/>
              </a:defRPr>
            </a:lvl3pPr>
            <a:lvl4pPr marL="1600200" indent="-228600">
              <a:defRPr b="1">
                <a:solidFill>
                  <a:schemeClr val="tx1"/>
                </a:solidFill>
                <a:latin typeface="Verdana" panose="020B0604030504040204" pitchFamily="34" charset="0"/>
                <a:ea typeface="宋体" panose="02010600030101010101" pitchFamily="2" charset="-122"/>
              </a:defRPr>
            </a:lvl4pPr>
            <a:lvl5pPr marL="2057400" indent="-228600">
              <a:defRPr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9pPr>
          </a:lstStyle>
          <a:p>
            <a:pPr eaLnBrk="0" fontAlgn="base" hangingPunct="0">
              <a:spcBef>
                <a:spcPct val="0"/>
              </a:spcBef>
              <a:spcAft>
                <a:spcPct val="0"/>
              </a:spcAft>
              <a:defRPr/>
            </a:pPr>
            <a:r>
              <a:rPr lang="en-US" altLang="zh-CN" sz="2585" dirty="0">
                <a:solidFill>
                  <a:srgbClr val="FF0000"/>
                </a:solidFill>
                <a:latin typeface="悦然行楷_YS" panose="02010600010101010101" charset="-122"/>
                <a:ea typeface="悦然行楷_YS" panose="02010600010101010101" charset="-122"/>
              </a:rPr>
              <a:t>    </a:t>
            </a:r>
            <a:r>
              <a:rPr lang="zh-CN" altLang="en-US" sz="2955" dirty="0">
                <a:solidFill>
                  <a:srgbClr val="FF0000"/>
                </a:solidFill>
                <a:latin typeface="悦然行楷_YS" panose="02010600010101010101" charset="-122"/>
                <a:ea typeface="悦然行楷_YS" panose="02010600010101010101" charset="-122"/>
              </a:rPr>
              <a:t>三、</a:t>
            </a:r>
            <a:r>
              <a:rPr lang="zh-CN" altLang="en-US" sz="2955" dirty="0">
                <a:solidFill>
                  <a:srgbClr val="FF0000"/>
                </a:solidFill>
                <a:latin typeface="未署名情书" panose="02010600010101010101" charset="-122"/>
                <a:ea typeface="未署名情书" panose="02010600010101010101" charset="-122"/>
                <a:sym typeface="+mn-ea"/>
              </a:rPr>
              <a:t>影响高考命题的几大因素</a:t>
            </a:r>
            <a:endParaRPr lang="zh-CN" altLang="en-US" sz="2955" dirty="0">
              <a:solidFill>
                <a:srgbClr val="FF0000"/>
              </a:solidFill>
              <a:latin typeface="未署名情书" panose="02010600010101010101" charset="-122"/>
              <a:ea typeface="未署名情书" panose="02010600010101010101" charset="-122"/>
              <a:cs typeface="楷体" panose="02010609060101010101" pitchFamily="49" charset="-122"/>
              <a:sym typeface="+mn-ea"/>
            </a:endParaRPr>
          </a:p>
        </p:txBody>
      </p:sp>
      <p:sp>
        <p:nvSpPr>
          <p:cNvPr id="10243" name="矩形 1"/>
          <p:cNvSpPr/>
          <p:nvPr/>
        </p:nvSpPr>
        <p:spPr>
          <a:xfrm>
            <a:off x="1913891" y="1353185"/>
            <a:ext cx="8554085" cy="52006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rPr>
              <a:t>   </a:t>
            </a:r>
            <a:r>
              <a:rPr lang="en-US" altLang="zh-CN" sz="2215" b="1" dirty="0">
                <a:solidFill>
                  <a:srgbClr val="008000"/>
                </a:solidFill>
                <a:latin typeface="楷体" panose="02010609060101010101" pitchFamily="49" charset="-122"/>
                <a:ea typeface="楷体" panose="02010609060101010101" pitchFamily="49" charset="-122"/>
                <a:cs typeface="楷体" panose="02010609060101010101" pitchFamily="49" charset="-122"/>
              </a:rPr>
              <a:t>1</a:t>
            </a:r>
            <a:r>
              <a:rPr lang="zh-CN" altLang="en-US" sz="2215" b="1" dirty="0">
                <a:solidFill>
                  <a:srgbClr val="008000"/>
                </a:solidFill>
                <a:latin typeface="楷体" panose="02010609060101010101" pitchFamily="49" charset="-122"/>
                <a:ea typeface="楷体" panose="02010609060101010101" pitchFamily="49" charset="-122"/>
                <a:cs typeface="楷体" panose="02010609060101010101" pitchFamily="49" charset="-122"/>
              </a:rPr>
              <a:t>、</a:t>
            </a:r>
            <a:r>
              <a:rPr lang="en-US" altLang="zh-CN" sz="2215" b="1">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dirty="0">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课程标准</a:t>
            </a:r>
            <a:r>
              <a:rPr lang="en-US" altLang="zh-CN" sz="2215" b="1">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dirty="0">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15" b="1">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考试大纲</a:t>
            </a:r>
            <a:r>
              <a:rPr lang="en-US" altLang="zh-CN" sz="2215" b="1">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《考试说明》</a:t>
            </a:r>
          </a:p>
          <a:p>
            <a:pPr marL="0" indent="0">
              <a:spcBef>
                <a:spcPct val="0"/>
              </a:spcBef>
              <a:buClrTx/>
              <a:buSzPct val="100000"/>
              <a:buNone/>
            </a:pPr>
            <a:r>
              <a:rPr lang="zh-CN" altLang="en-US" sz="2215" b="1" dirty="0">
                <a:latin typeface="楷体" panose="02010609060101010101" pitchFamily="49" charset="-122"/>
                <a:ea typeface="楷体" panose="02010609060101010101" pitchFamily="49" charset="-122"/>
                <a:cs typeface="楷体" panose="02010609060101010101" pitchFamily="49" charset="-122"/>
              </a:rPr>
              <a:t>    （</a:t>
            </a:r>
            <a:r>
              <a:rPr lang="en-US" altLang="zh-CN" sz="2215" b="1" dirty="0">
                <a:latin typeface="楷体" panose="02010609060101010101" pitchFamily="49" charset="-122"/>
                <a:ea typeface="楷体" panose="02010609060101010101" pitchFamily="49" charset="-122"/>
                <a:cs typeface="楷体" panose="02010609060101010101" pitchFamily="49" charset="-122"/>
              </a:rPr>
              <a:t>1</a:t>
            </a:r>
            <a:r>
              <a:rPr lang="zh-CN" altLang="en-US" sz="2215" b="1" dirty="0">
                <a:latin typeface="楷体" panose="02010609060101010101" pitchFamily="49" charset="-122"/>
                <a:ea typeface="楷体" panose="02010609060101010101" pitchFamily="49" charset="-122"/>
                <a:cs typeface="楷体" panose="02010609060101010101" pitchFamily="49" charset="-122"/>
              </a:rPr>
              <a:t>）影响命题的是课程标准中课程性质、课程的基本理念、课程目标的阐述</a:t>
            </a:r>
            <a:r>
              <a:rPr lang="zh-CN" altLang="en-US" sz="2215" b="1" dirty="0">
                <a:solidFill>
                  <a:srgbClr val="112EC1"/>
                </a:solidFill>
                <a:latin typeface="楷体" panose="02010609060101010101" pitchFamily="49" charset="-122"/>
                <a:ea typeface="楷体" panose="02010609060101010101" pitchFamily="49" charset="-122"/>
                <a:cs typeface="楷体" panose="02010609060101010101" pitchFamily="49" charset="-122"/>
              </a:rPr>
              <a:t>。</a:t>
            </a:r>
            <a:endParaRPr lang="en-US" altLang="zh-CN" sz="2215" b="1" dirty="0">
              <a:latin typeface="楷体" panose="02010609060101010101" pitchFamily="49" charset="-122"/>
              <a:ea typeface="楷体" panose="02010609060101010101" pitchFamily="49" charset="-122"/>
              <a:cs typeface="楷体" panose="02010609060101010101" pitchFamily="49" charset="-122"/>
            </a:endParaRPr>
          </a:p>
          <a:p>
            <a:pPr marL="0" indent="0">
              <a:spcBef>
                <a:spcPct val="0"/>
              </a:spcBef>
              <a:buClrTx/>
              <a:buSzPct val="100000"/>
              <a:buNone/>
            </a:pPr>
            <a:r>
              <a:rPr lang="en-US" altLang="zh-CN" sz="2215" b="1">
                <a:solidFill>
                  <a:srgbClr val="191919"/>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15" b="1">
                <a:solidFill>
                  <a:srgbClr val="191919"/>
                </a:solidFill>
                <a:latin typeface="楷体" panose="02010609060101010101" pitchFamily="49" charset="-122"/>
                <a:ea typeface="楷体" panose="02010609060101010101" pitchFamily="49" charset="-122"/>
                <a:cs typeface="楷体" panose="02010609060101010101" pitchFamily="49" charset="-122"/>
                <a:sym typeface="+mn-ea"/>
              </a:rPr>
              <a:t>考试大纲</a:t>
            </a:r>
            <a:r>
              <a:rPr lang="en-US" altLang="zh-CN" sz="2215" b="1">
                <a:solidFill>
                  <a:srgbClr val="191919"/>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a:solidFill>
                  <a:srgbClr val="191919"/>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《考试说明》对命题最具体的约束是题型、分值，所阐述和</a:t>
            </a:r>
            <a:r>
              <a:rPr lang="zh-CN" altLang="en-US" sz="2215" b="1" dirty="0">
                <a:latin typeface="楷体" panose="02010609060101010101" pitchFamily="49" charset="-122"/>
                <a:ea typeface="楷体" panose="02010609060101010101" pitchFamily="49" charset="-122"/>
                <a:cs typeface="楷体" panose="02010609060101010101" pitchFamily="49" charset="-122"/>
              </a:rPr>
              <a:t>归纳的</a:t>
            </a:r>
            <a:r>
              <a:rPr lang="zh-CN" altLang="zh-CN" sz="2215" b="1" dirty="0">
                <a:latin typeface="楷体" panose="02010609060101010101" pitchFamily="49" charset="-122"/>
                <a:ea typeface="楷体" panose="02010609060101010101" pitchFamily="49" charset="-122"/>
                <a:cs typeface="楷体" panose="02010609060101010101" pitchFamily="49" charset="-122"/>
              </a:rPr>
              <a:t>核心能力要求，是见仁见智、极具弹性的。</a:t>
            </a:r>
          </a:p>
          <a:p>
            <a:pPr marL="0" indent="0">
              <a:spcBef>
                <a:spcPct val="0"/>
              </a:spcBef>
              <a:buClrTx/>
              <a:buSzPct val="100000"/>
              <a:buNone/>
            </a:pPr>
            <a:r>
              <a:rPr lang="zh-CN" altLang="zh-CN" sz="2215" b="1" dirty="0">
                <a:latin typeface="楷体" panose="02010609060101010101" pitchFamily="49" charset="-122"/>
                <a:ea typeface="楷体" panose="02010609060101010101" pitchFamily="49" charset="-122"/>
                <a:cs typeface="楷体" panose="02010609060101010101" pitchFamily="49" charset="-122"/>
              </a:rPr>
              <a:t>   命题者对课程标准和</a:t>
            </a:r>
            <a:r>
              <a:rPr lang="zh-CN" altLang="en-US" sz="2215" b="1">
                <a:solidFill>
                  <a:srgbClr val="191919"/>
                </a:solidFill>
                <a:latin typeface="楷体" panose="02010609060101010101" pitchFamily="49" charset="-122"/>
                <a:ea typeface="楷体" panose="02010609060101010101" pitchFamily="49" charset="-122"/>
                <a:cs typeface="楷体" panose="02010609060101010101" pitchFamily="49" charset="-122"/>
                <a:sym typeface="+mn-ea"/>
              </a:rPr>
              <a:t>考试大纲、</a:t>
            </a:r>
            <a:r>
              <a:rPr lang="zh-CN" altLang="zh-CN" sz="2215" b="1" dirty="0">
                <a:latin typeface="楷体" panose="02010609060101010101" pitchFamily="49" charset="-122"/>
                <a:ea typeface="楷体" panose="02010609060101010101" pitchFamily="49" charset="-122"/>
                <a:cs typeface="楷体" panose="02010609060101010101" pitchFamily="49" charset="-122"/>
              </a:rPr>
              <a:t>考试说明</a:t>
            </a:r>
            <a:r>
              <a:rPr lang="zh-CN" altLang="en-US" sz="2215" b="1" dirty="0">
                <a:latin typeface="楷体" panose="02010609060101010101" pitchFamily="49" charset="-122"/>
                <a:ea typeface="楷体" panose="02010609060101010101" pitchFamily="49" charset="-122"/>
                <a:cs typeface="楷体" panose="02010609060101010101" pitchFamily="49" charset="-122"/>
              </a:rPr>
              <a:t>是</a:t>
            </a:r>
            <a:r>
              <a:rPr lang="zh-CN" altLang="zh-CN" sz="2215" b="1" dirty="0">
                <a:latin typeface="楷体" panose="02010609060101010101" pitchFamily="49" charset="-122"/>
                <a:ea typeface="楷体" panose="02010609060101010101" pitchFamily="49" charset="-122"/>
                <a:cs typeface="楷体" panose="02010609060101010101" pitchFamily="49" charset="-122"/>
              </a:rPr>
              <a:t>在</a:t>
            </a:r>
            <a:r>
              <a:rPr lang="zh-CN" altLang="zh-CN" sz="2215" b="1" dirty="0">
                <a:solidFill>
                  <a:srgbClr val="112EC1"/>
                </a:solidFill>
                <a:latin typeface="楷体" panose="02010609060101010101" pitchFamily="49" charset="-122"/>
                <a:ea typeface="楷体" panose="02010609060101010101" pitchFamily="49" charset="-122"/>
                <a:cs typeface="楷体" panose="02010609060101010101" pitchFamily="49" charset="-122"/>
              </a:rPr>
              <a:t>精神方面</a:t>
            </a:r>
            <a:r>
              <a:rPr lang="zh-CN" altLang="zh-CN" sz="2215" b="1" dirty="0">
                <a:latin typeface="楷体" panose="02010609060101010101" pitchFamily="49" charset="-122"/>
                <a:ea typeface="楷体" panose="02010609060101010101" pitchFamily="49" charset="-122"/>
                <a:cs typeface="楷体" panose="02010609060101010101" pitchFamily="49" charset="-122"/>
              </a:rPr>
              <a:t>的主动契合。</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正因为命题者不会亦步亦趋于考试说明，</a:t>
            </a:r>
            <a:r>
              <a:rPr lang="zh-CN" altLang="en-US" sz="2215"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故偶有超出考查范围的试题</a:t>
            </a:r>
            <a:r>
              <a:rPr lang="zh-CN" altLang="en-US" sz="2215" b="1" dirty="0">
                <a:solidFill>
                  <a:srgbClr val="000066"/>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sym typeface="+mn-ea"/>
              </a:rPr>
              <a:t>高考命题者凭借的自身的专业素养在命题中与其不谋而合。</a:t>
            </a:r>
            <a:r>
              <a:rPr lang="zh-CN" altLang="zh-CN" sz="2215" b="1" dirty="0">
                <a:solidFill>
                  <a:srgbClr val="008000"/>
                </a:solidFill>
                <a:latin typeface="楷体" panose="02010609060101010101" pitchFamily="49" charset="-122"/>
                <a:ea typeface="楷体" panose="02010609060101010101" pitchFamily="49" charset="-122"/>
                <a:cs typeface="楷体" panose="02010609060101010101" pitchFamily="49" charset="-122"/>
                <a:sym typeface="+mn-ea"/>
              </a:rPr>
              <a:t>（不再详细解释）</a:t>
            </a:r>
          </a:p>
          <a:p>
            <a:pPr marL="0" indent="0">
              <a:spcBef>
                <a:spcPct val="0"/>
              </a:spcBef>
              <a:buClrTx/>
              <a:buSzPct val="100000"/>
              <a:buNone/>
            </a:pPr>
            <a:r>
              <a:rPr lang="zh-CN" altLang="en-US" sz="2210" b="1" dirty="0">
                <a:solidFill>
                  <a:srgbClr val="0808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1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1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21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）从新旧课标入手，领会过渡的真正意图。</a:t>
            </a:r>
            <a:r>
              <a:rPr lang="zh-CN" altLang="en-US" sz="2210" b="1" dirty="0">
                <a:solidFill>
                  <a:srgbClr val="080800"/>
                </a:solidFill>
                <a:latin typeface="楷体" panose="02010609060101010101" pitchFamily="49" charset="-122"/>
                <a:ea typeface="楷体" panose="02010609060101010101" pitchFamily="49" charset="-122"/>
                <a:cs typeface="楷体" panose="02010609060101010101" pitchFamily="49" charset="-122"/>
                <a:sym typeface="+mn-ea"/>
              </a:rPr>
              <a:t>要处理好新旧课标的使用，新课标已经颁布，新课标的精神必然体现在高考之中，相信这也是高考过渡的必然要求。大家要注意研究新课标，新课标新教材中的变化、表述都将是我们关注的重点，这是导向。同时注意学业质量标准的运用，其中</a:t>
            </a:r>
            <a:r>
              <a:rPr lang="zh-CN" altLang="en-US" sz="221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水平</a:t>
            </a:r>
            <a:r>
              <a:rPr lang="en-US" altLang="zh-CN" sz="221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2210" b="1" dirty="0">
                <a:solidFill>
                  <a:srgbClr val="080800"/>
                </a:solidFill>
                <a:latin typeface="楷体" panose="02010609060101010101" pitchFamily="49" charset="-122"/>
                <a:ea typeface="楷体" panose="02010609060101010101" pitchFamily="49" charset="-122"/>
                <a:cs typeface="楷体" panose="02010609060101010101" pitchFamily="49" charset="-122"/>
                <a:sym typeface="+mn-ea"/>
              </a:rPr>
              <a:t>就是高考的水平要求，可以作为我们平时评价的标</a:t>
            </a:r>
            <a:r>
              <a:rPr lang="zh-CN" altLang="en-US" sz="2210" b="1" dirty="0">
                <a:latin typeface="楷体" panose="02010609060101010101" pitchFamily="49" charset="-122"/>
                <a:ea typeface="楷体" panose="02010609060101010101" pitchFamily="49" charset="-122"/>
                <a:cs typeface="楷体" panose="02010609060101010101" pitchFamily="49" charset="-122"/>
                <a:sym typeface="+mn-ea"/>
              </a:rPr>
              <a:t>准</a:t>
            </a:r>
            <a:r>
              <a:rPr lang="zh-CN" altLang="en-US" sz="2000" b="1" dirty="0">
                <a:latin typeface="楷体" panose="02010609060101010101" pitchFamily="49" charset="-122"/>
                <a:ea typeface="楷体" panose="02010609060101010101" pitchFamily="49" charset="-122"/>
                <a:sym typeface="+mn-ea"/>
              </a:rPr>
              <a:t>。</a:t>
            </a:r>
            <a:endParaRPr lang="zh-CN" altLang="en-US" sz="2215" b="1" dirty="0">
              <a:latin typeface="楷体" panose="02010609060101010101" pitchFamily="49" charset="-122"/>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13638035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3" name="文本框 2"/>
          <p:cNvSpPr txBox="1"/>
          <p:nvPr/>
        </p:nvSpPr>
        <p:spPr>
          <a:xfrm>
            <a:off x="3044632" y="976045"/>
            <a:ext cx="4921540" cy="584775"/>
          </a:xfrm>
          <a:prstGeom prst="rect">
            <a:avLst/>
          </a:prstGeom>
          <a:noFill/>
        </p:spPr>
        <p:txBody>
          <a:bodyPr wrap="none" rtlCol="0" anchor="t">
            <a:spAutoFit/>
          </a:bodyPr>
          <a:lstStyle/>
          <a:p>
            <a:pPr algn="ctr">
              <a:spcBef>
                <a:spcPct val="50000"/>
              </a:spcBef>
            </a:pPr>
            <a:r>
              <a:rPr lang="en-US" altLang="zh-CN" sz="32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2</a:t>
            </a:r>
            <a:r>
              <a:rPr lang="zh-CN" altLang="en-US" sz="32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a:t>
            </a:r>
            <a:r>
              <a:rPr lang="zh-CN" altLang="zh-CN" sz="32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高考题的立意和选题</a:t>
            </a:r>
            <a:r>
              <a:rPr lang="zh-CN" altLang="en-US" sz="3200" dirty="0">
                <a:solidFill>
                  <a:srgbClr val="008000"/>
                </a:solidFill>
                <a:latin typeface="未署名情书" panose="02010600010101010101" charset="-122"/>
                <a:ea typeface="未署名情书" panose="02010600010101010101" charset="-122"/>
                <a:cs typeface="未署名情书" panose="02010600010101010101" charset="-122"/>
                <a:sym typeface="+mn-ea"/>
              </a:rPr>
              <a:t>：</a:t>
            </a:r>
          </a:p>
        </p:txBody>
      </p:sp>
      <p:sp>
        <p:nvSpPr>
          <p:cNvPr id="15363" name="矩形 1"/>
          <p:cNvSpPr/>
          <p:nvPr/>
        </p:nvSpPr>
        <p:spPr>
          <a:xfrm>
            <a:off x="2022817" y="1549205"/>
            <a:ext cx="8185052" cy="17475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spcBef>
                <a:spcPct val="0"/>
              </a:spcBef>
              <a:buClrTx/>
              <a:buSzPct val="100000"/>
              <a:buNone/>
            </a:pPr>
            <a:r>
              <a:rPr lang="zh-CN" altLang="zh-CN" sz="3000" b="1" dirty="0">
                <a:solidFill>
                  <a:srgbClr val="002060"/>
                </a:solidFill>
              </a:rPr>
              <a:t>    </a:t>
            </a:r>
            <a:r>
              <a:rPr lang="zh-CN" altLang="en-US" sz="2585"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立意是高考题的灵魂，所谓立意就是</a:t>
            </a:r>
            <a:r>
              <a:rPr lang="zh-CN" altLang="en-US" sz="2585"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确定主题。</a:t>
            </a:r>
            <a:r>
              <a:rPr lang="zh-CN" altLang="zh-CN" sz="2585" b="1" dirty="0">
                <a:latin typeface="楷体" panose="02010609060101010101" pitchFamily="49" charset="-122"/>
                <a:ea typeface="楷体" panose="02010609060101010101" pitchFamily="49" charset="-122"/>
              </a:rPr>
              <a:t>体现的是命题专家们对历史学社会价值的理解，对专业热点和前沿成果的追踪，对社会现实的关注和对国家政策的呼应。所以高考题受下列因素的影响更大。</a:t>
            </a:r>
          </a:p>
        </p:txBody>
      </p:sp>
      <p:sp>
        <p:nvSpPr>
          <p:cNvPr id="16387" name="矩形 1"/>
          <p:cNvSpPr/>
          <p:nvPr/>
        </p:nvSpPr>
        <p:spPr>
          <a:xfrm>
            <a:off x="2015197" y="3194880"/>
            <a:ext cx="8192672" cy="8877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spcBef>
                <a:spcPct val="0"/>
              </a:spcBef>
              <a:buClrTx/>
              <a:buSzPct val="100000"/>
              <a:buNone/>
            </a:pPr>
            <a:r>
              <a:rPr lang="en-US" altLang="zh-CN" sz="2585" b="1" dirty="0">
                <a:solidFill>
                  <a:srgbClr val="FF33CC"/>
                </a:solidFill>
                <a:latin typeface="楷体" panose="02010609060101010101" pitchFamily="49" charset="-122"/>
                <a:ea typeface="楷体" panose="02010609060101010101" pitchFamily="49" charset="-122"/>
              </a:rPr>
              <a:t>   </a:t>
            </a:r>
            <a:r>
              <a:rPr lang="zh-CN" altLang="zh-CN" sz="2585" b="1" dirty="0">
                <a:solidFill>
                  <a:srgbClr val="FF33CC"/>
                </a:solidFill>
                <a:latin typeface="楷体" panose="02010609060101010101" pitchFamily="49" charset="-122"/>
                <a:ea typeface="楷体" panose="02010609060101010101" pitchFamily="49" charset="-122"/>
              </a:rPr>
              <a:t>命题成员尤其是负责人的价值观、历史观及专业领域和素养</a:t>
            </a:r>
            <a:r>
              <a:rPr lang="zh-CN" altLang="en-US" sz="2585" b="1" dirty="0">
                <a:solidFill>
                  <a:srgbClr val="FF33CC"/>
                </a:solidFill>
                <a:latin typeface="楷体" panose="02010609060101010101" pitchFamily="49" charset="-122"/>
                <a:ea typeface="楷体" panose="02010609060101010101" pitchFamily="49" charset="-122"/>
              </a:rPr>
              <a:t>。</a:t>
            </a:r>
          </a:p>
        </p:txBody>
      </p:sp>
      <p:sp>
        <p:nvSpPr>
          <p:cNvPr id="4" name="矩形 3"/>
          <p:cNvSpPr/>
          <p:nvPr/>
        </p:nvSpPr>
        <p:spPr>
          <a:xfrm>
            <a:off x="2077915" y="3940077"/>
            <a:ext cx="7872632" cy="8305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spcBef>
                <a:spcPct val="0"/>
              </a:spcBef>
              <a:buClrTx/>
              <a:buSzPct val="100000"/>
              <a:buNone/>
            </a:pPr>
            <a:r>
              <a:rPr lang="en-US" altLang="zh-CN" sz="2585" b="1" dirty="0">
                <a:solidFill>
                  <a:srgbClr val="008000"/>
                </a:solidFill>
              </a:rPr>
              <a:t>    </a:t>
            </a:r>
            <a:r>
              <a:rPr lang="zh-CN" altLang="en-US" sz="2215" b="1" dirty="0">
                <a:solidFill>
                  <a:srgbClr val="008000"/>
                </a:solidFill>
              </a:rPr>
              <a:t>例如：</a:t>
            </a:r>
            <a:r>
              <a:rPr lang="zh-CN" altLang="zh-CN" sz="2215" b="1" dirty="0">
                <a:latin typeface="楷体" panose="02010609060101010101" pitchFamily="49" charset="-122"/>
                <a:ea typeface="楷体" panose="02010609060101010101" pitchFamily="49" charset="-122"/>
                <a:cs typeface="楷体" panose="02010609060101010101" pitchFamily="49" charset="-122"/>
              </a:rPr>
              <a:t>杨宁一教授强调高考题应该有再教育功能</a:t>
            </a:r>
            <a:r>
              <a:rPr lang="en-US" altLang="zh-CN" sz="2215" b="1" dirty="0">
                <a:latin typeface="楷体" panose="02010609060101010101" pitchFamily="49" charset="-122"/>
                <a:ea typeface="楷体" panose="02010609060101010101" pitchFamily="49" charset="-122"/>
                <a:cs typeface="楷体" panose="02010609060101010101" pitchFamily="49" charset="-122"/>
              </a:rPr>
              <a:t>——</a:t>
            </a:r>
            <a:r>
              <a:rPr lang="zh-CN" altLang="zh-CN" sz="2215" b="1" dirty="0">
                <a:latin typeface="楷体" panose="02010609060101010101" pitchFamily="49" charset="-122"/>
                <a:ea typeface="楷体" panose="02010609060101010101" pitchFamily="49" charset="-122"/>
                <a:cs typeface="楷体" panose="02010609060101010101" pitchFamily="49" charset="-122"/>
              </a:rPr>
              <a:t>对中学师生进行</a:t>
            </a:r>
            <a:r>
              <a:rPr lang="zh-CN" altLang="en-US" sz="2215" b="1" dirty="0">
                <a:latin typeface="楷体" panose="02010609060101010101" pitchFamily="49" charset="-122"/>
                <a:ea typeface="楷体" panose="02010609060101010101" pitchFamily="49" charset="-122"/>
                <a:cs typeface="楷体" panose="02010609060101010101" pitchFamily="49" charset="-122"/>
              </a:rPr>
              <a:t>认知</a:t>
            </a:r>
            <a:r>
              <a:rPr lang="zh-CN" altLang="zh-CN" sz="2215" b="1" dirty="0">
                <a:latin typeface="楷体" panose="02010609060101010101" pitchFamily="49" charset="-122"/>
                <a:ea typeface="楷体" panose="02010609060101010101" pitchFamily="49" charset="-122"/>
                <a:cs typeface="楷体" panose="02010609060101010101" pitchFamily="49" charset="-122"/>
              </a:rPr>
              <a:t>性拓展和</a:t>
            </a:r>
            <a:r>
              <a:rPr lang="zh-CN" altLang="en-US" sz="2215" b="1" dirty="0">
                <a:latin typeface="楷体" panose="02010609060101010101" pitchFamily="49" charset="-122"/>
                <a:ea typeface="楷体" panose="02010609060101010101" pitchFamily="49" charset="-122"/>
                <a:cs typeface="楷体" panose="02010609060101010101" pitchFamily="49" charset="-122"/>
              </a:rPr>
              <a:t>人格</a:t>
            </a:r>
            <a:r>
              <a:rPr lang="zh-CN" altLang="zh-CN" sz="2215" b="1" dirty="0">
                <a:latin typeface="楷体" panose="02010609060101010101" pitchFamily="49" charset="-122"/>
                <a:ea typeface="楷体" panose="02010609060101010101" pitchFamily="49" charset="-122"/>
                <a:cs typeface="楷体" panose="02010609060101010101" pitchFamily="49" charset="-122"/>
              </a:rPr>
              <a:t>的</a:t>
            </a:r>
            <a:r>
              <a:rPr lang="zh-CN" altLang="en-US" sz="2215" b="1" dirty="0">
                <a:latin typeface="楷体" panose="02010609060101010101" pitchFamily="49" charset="-122"/>
                <a:ea typeface="楷体" panose="02010609060101010101" pitchFamily="49" charset="-122"/>
                <a:cs typeface="楷体" panose="02010609060101010101" pitchFamily="49" charset="-122"/>
              </a:rPr>
              <a:t>养化。</a:t>
            </a:r>
          </a:p>
        </p:txBody>
      </p:sp>
      <p:sp>
        <p:nvSpPr>
          <p:cNvPr id="17411" name="矩形 1"/>
          <p:cNvSpPr/>
          <p:nvPr/>
        </p:nvSpPr>
        <p:spPr>
          <a:xfrm>
            <a:off x="2012950" y="4866641"/>
            <a:ext cx="8166100" cy="16300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spcBef>
                <a:spcPct val="0"/>
              </a:spcBef>
              <a:buClrTx/>
              <a:buSzPct val="100000"/>
              <a:buNone/>
            </a:pPr>
            <a:r>
              <a:rPr lang="zh-CN"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rPr>
              <a:t>例如：</a:t>
            </a:r>
            <a:r>
              <a:rPr lang="zh-CN" altLang="zh-CN" sz="2000" b="1" dirty="0">
                <a:solidFill>
                  <a:srgbClr val="008000"/>
                </a:solidFill>
                <a:latin typeface="楷体" panose="02010609060101010101" pitchFamily="49" charset="-122"/>
                <a:ea typeface="楷体" panose="02010609060101010101" pitchFamily="49" charset="-122"/>
                <a:cs typeface="楷体" panose="02010609060101010101" pitchFamily="49" charset="-122"/>
              </a:rPr>
              <a:t>（</a:t>
            </a:r>
            <a:r>
              <a:rPr lang="en-US" altLang="zh-CN" sz="2000" b="1" dirty="0">
                <a:solidFill>
                  <a:srgbClr val="008000"/>
                </a:solidFill>
                <a:latin typeface="楷体" panose="02010609060101010101" pitchFamily="49" charset="-122"/>
                <a:ea typeface="楷体" panose="02010609060101010101" pitchFamily="49" charset="-122"/>
                <a:cs typeface="楷体" panose="02010609060101010101" pitchFamily="49" charset="-122"/>
              </a:rPr>
              <a:t>2017</a:t>
            </a:r>
            <a:r>
              <a:rPr lang="zh-CN" altLang="zh-CN" sz="2000" b="1" dirty="0">
                <a:solidFill>
                  <a:srgbClr val="008000"/>
                </a:solidFill>
                <a:latin typeface="楷体" panose="02010609060101010101" pitchFamily="49" charset="-122"/>
                <a:ea typeface="楷体" panose="02010609060101010101" pitchFamily="49" charset="-122"/>
                <a:cs typeface="楷体" panose="02010609060101010101" pitchFamily="49" charset="-122"/>
              </a:rPr>
              <a:t>全国Ⅰ卷·</a:t>
            </a:r>
            <a:r>
              <a:rPr lang="en-US" altLang="zh-CN" sz="2000" b="1" dirty="0">
                <a:solidFill>
                  <a:srgbClr val="008000"/>
                </a:solidFill>
                <a:latin typeface="楷体" panose="02010609060101010101" pitchFamily="49" charset="-122"/>
                <a:ea typeface="楷体" panose="02010609060101010101" pitchFamily="49" charset="-122"/>
                <a:cs typeface="楷体" panose="02010609060101010101" pitchFamily="49" charset="-122"/>
              </a:rPr>
              <a:t>27</a:t>
            </a:r>
            <a:r>
              <a:rPr lang="zh-CN" altLang="zh-CN" sz="2000" b="1" dirty="0">
                <a:solidFill>
                  <a:srgbClr val="008000"/>
                </a:solidFill>
                <a:latin typeface="楷体" panose="02010609060101010101" pitchFamily="49" charset="-122"/>
                <a:ea typeface="楷体" panose="02010609060101010101" pitchFamily="49" charset="-122"/>
                <a:cs typeface="楷体" panose="02010609060101010101" pitchFamily="49" charset="-122"/>
              </a:rPr>
              <a:t>）</a:t>
            </a:r>
            <a:r>
              <a:rPr lang="zh-CN" altLang="zh-CN" sz="2000" b="1" dirty="0">
                <a:latin typeface="楷体" panose="02010609060101010101" pitchFamily="49" charset="-122"/>
                <a:ea typeface="楷体" panose="02010609060101010101" pitchFamily="49" charset="-122"/>
                <a:cs typeface="楷体" panose="02010609060101010101" pitchFamily="49" charset="-122"/>
              </a:rPr>
              <a:t>明前中期，朝廷在饮食器具使用上有一套严格规定，例如官员不得使用玉制器皿等。到明后期，连低级官员乃至普通人家也都使用玉制器皿。这一变化反映了（）</a:t>
            </a:r>
          </a:p>
          <a:p>
            <a:pPr marL="0" indent="0">
              <a:spcBef>
                <a:spcPct val="0"/>
              </a:spcBef>
              <a:buClrTx/>
              <a:buSzPct val="100000"/>
              <a:buNone/>
            </a:pPr>
            <a:r>
              <a:rPr lang="en-US" altLang="zh-CN" sz="2000" b="1" dirty="0">
                <a:latin typeface="楷体" panose="02010609060101010101" pitchFamily="49" charset="-122"/>
                <a:ea typeface="楷体" panose="02010609060101010101" pitchFamily="49" charset="-122"/>
                <a:cs typeface="楷体" panose="02010609060101010101" pitchFamily="49" charset="-122"/>
              </a:rPr>
              <a:t>A</a:t>
            </a:r>
            <a:r>
              <a:rPr lang="zh-CN" altLang="zh-CN" sz="2000" b="1" dirty="0">
                <a:latin typeface="楷体" panose="02010609060101010101" pitchFamily="49" charset="-122"/>
                <a:ea typeface="楷体" panose="02010609060101010101" pitchFamily="49" charset="-122"/>
                <a:cs typeface="楷体" panose="02010609060101010101" pitchFamily="49" charset="-122"/>
              </a:rPr>
              <a:t>．君主专制统治逐渐加强</a:t>
            </a:r>
            <a:r>
              <a:rPr lang="en-US" altLang="zh-CN" sz="2000" b="1" dirty="0">
                <a:latin typeface="楷体" panose="02010609060101010101" pitchFamily="49" charset="-122"/>
                <a:ea typeface="楷体" panose="02010609060101010101" pitchFamily="49" charset="-122"/>
                <a:cs typeface="楷体" panose="02010609060101010101" pitchFamily="49" charset="-122"/>
              </a:rPr>
              <a:t>      	</a:t>
            </a:r>
            <a:r>
              <a:rPr lang="en-US" altLang="zh-CN" sz="2000" b="1" dirty="0">
                <a:solidFill>
                  <a:srgbClr val="008000"/>
                </a:solidFill>
                <a:latin typeface="楷体" panose="02010609060101010101" pitchFamily="49" charset="-122"/>
                <a:ea typeface="楷体" panose="02010609060101010101" pitchFamily="49" charset="-122"/>
                <a:cs typeface="楷体" panose="02010609060101010101" pitchFamily="49" charset="-122"/>
              </a:rPr>
              <a:t>B</a:t>
            </a:r>
            <a:r>
              <a:rPr lang="zh-CN" altLang="zh-CN" sz="2000" b="1" dirty="0">
                <a:solidFill>
                  <a:srgbClr val="008000"/>
                </a:solidFill>
                <a:latin typeface="楷体" panose="02010609060101010101" pitchFamily="49" charset="-122"/>
                <a:ea typeface="楷体" panose="02010609060101010101" pitchFamily="49" charset="-122"/>
                <a:cs typeface="楷体" panose="02010609060101010101" pitchFamily="49" charset="-122"/>
              </a:rPr>
              <a:t>．经济发展冲击等级秩序</a:t>
            </a:r>
            <a:endParaRPr lang="zh-CN" altLang="zh-CN" sz="2000" b="1" dirty="0">
              <a:solidFill>
                <a:srgbClr val="FFFF00"/>
              </a:solidFill>
              <a:latin typeface="楷体" panose="02010609060101010101" pitchFamily="49" charset="-122"/>
              <a:ea typeface="楷体" panose="02010609060101010101" pitchFamily="49" charset="-122"/>
              <a:cs typeface="楷体" panose="02010609060101010101" pitchFamily="49" charset="-122"/>
            </a:endParaRPr>
          </a:p>
          <a:p>
            <a:pPr marL="0" indent="0">
              <a:spcBef>
                <a:spcPct val="0"/>
              </a:spcBef>
              <a:buClrTx/>
              <a:buSzPct val="100000"/>
              <a:buNone/>
            </a:pPr>
            <a:r>
              <a:rPr lang="en-US" altLang="zh-CN" sz="2000" b="1" dirty="0">
                <a:latin typeface="楷体" panose="02010609060101010101" pitchFamily="49" charset="-122"/>
                <a:ea typeface="楷体" panose="02010609060101010101" pitchFamily="49" charset="-122"/>
                <a:cs typeface="楷体" panose="02010609060101010101" pitchFamily="49" charset="-122"/>
              </a:rPr>
              <a:t>C</a:t>
            </a:r>
            <a:r>
              <a:rPr lang="zh-CN" altLang="zh-CN" sz="2000" b="1" dirty="0">
                <a:latin typeface="楷体" panose="02010609060101010101" pitchFamily="49" charset="-122"/>
                <a:ea typeface="楷体" panose="02010609060101010101" pitchFamily="49" charset="-122"/>
                <a:cs typeface="楷体" panose="02010609060101010101" pitchFamily="49" charset="-122"/>
              </a:rPr>
              <a:t>．市民兴起瓦解传统伦理</a:t>
            </a:r>
            <a:r>
              <a:rPr lang="en-US" altLang="zh-CN" sz="2000" b="1" dirty="0">
                <a:latin typeface="楷体" panose="02010609060101010101" pitchFamily="49" charset="-122"/>
                <a:ea typeface="楷体" panose="02010609060101010101" pitchFamily="49" charset="-122"/>
                <a:cs typeface="楷体" panose="02010609060101010101" pitchFamily="49" charset="-122"/>
              </a:rPr>
              <a:t>    	       D</a:t>
            </a:r>
            <a:r>
              <a:rPr lang="zh-CN" altLang="zh-CN" sz="2000" b="1" dirty="0">
                <a:latin typeface="楷体" panose="02010609060101010101" pitchFamily="49" charset="-122"/>
                <a:ea typeface="楷体" panose="02010609060101010101" pitchFamily="49" charset="-122"/>
                <a:cs typeface="楷体" panose="02010609060101010101" pitchFamily="49" charset="-122"/>
              </a:rPr>
              <a:t>．低级官员易染奢靡风气</a:t>
            </a:r>
          </a:p>
        </p:txBody>
      </p:sp>
    </p:spTree>
    <p:extLst>
      <p:ext uri="{BB962C8B-B14F-4D97-AF65-F5344CB8AC3E}">
        <p14:creationId xmlns:p14="http://schemas.microsoft.com/office/powerpoint/2010/main" val="27142181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gray">
          <a:xfrm rot="5400000">
            <a:off x="679609" y="2610645"/>
            <a:ext cx="3703638"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a:srgbClr val="1C1C1C">
                <a:alpha val="50000"/>
              </a:srgbClr>
            </a:prstShdw>
          </a:effectLst>
        </p:spPr>
        <p:txBody>
          <a:bodyPr wrap="none" anchor="ctr"/>
          <a:lstStyle/>
          <a:p>
            <a:pPr>
              <a:defRPr/>
            </a:pPr>
            <a:endParaRPr lang="zh-CN" altLang="en-US"/>
          </a:p>
        </p:txBody>
      </p:sp>
      <p:pic>
        <p:nvPicPr>
          <p:cNvPr id="11267" name="Picture 10" descr="LB_circle001"/>
          <p:cNvPicPr>
            <a:picLocks noChangeAspect="1"/>
          </p:cNvPicPr>
          <p:nvPr/>
        </p:nvPicPr>
        <p:blipFill>
          <a:blip r:embed="rId2" cstate="print"/>
          <a:stretch>
            <a:fillRect/>
          </a:stretch>
        </p:blipFill>
        <p:spPr>
          <a:xfrm>
            <a:off x="1874839" y="2006600"/>
            <a:ext cx="1176337" cy="1174750"/>
          </a:xfrm>
          <a:prstGeom prst="rect">
            <a:avLst/>
          </a:prstGeom>
          <a:noFill/>
          <a:ln w="9525">
            <a:noFill/>
          </a:ln>
        </p:spPr>
      </p:pic>
      <p:sp>
        <p:nvSpPr>
          <p:cNvPr id="11268" name="Text Box 12"/>
          <p:cNvSpPr txBox="1"/>
          <p:nvPr/>
        </p:nvSpPr>
        <p:spPr>
          <a:xfrm>
            <a:off x="2016126" y="2397126"/>
            <a:ext cx="912813" cy="390525"/>
          </a:xfrm>
          <a:prstGeom prst="rect">
            <a:avLst/>
          </a:prstGeom>
          <a:noFill/>
          <a:ln w="9525">
            <a:noFill/>
          </a:ln>
        </p:spPr>
        <p:txBody>
          <a:bodyPr anchor="t">
            <a:spAutoFit/>
          </a:bodyPr>
          <a:lstStyle/>
          <a:p>
            <a:pPr algn="ctr" eaLnBrk="0" hangingPunct="0">
              <a:lnSpc>
                <a:spcPct val="70000"/>
              </a:lnSpc>
              <a:spcBef>
                <a:spcPct val="50000"/>
              </a:spcBef>
            </a:pPr>
            <a:r>
              <a:rPr lang="zh-CN" altLang="en-US" sz="2800" b="1" dirty="0">
                <a:solidFill>
                  <a:srgbClr val="150872"/>
                </a:solidFill>
                <a:latin typeface="Calibri" panose="020F0502020204030204" charset="0"/>
                <a:ea typeface="宋体" panose="02010600030101010101" pitchFamily="2" charset="-122"/>
              </a:rPr>
              <a:t>知识</a:t>
            </a:r>
            <a:endParaRPr lang="zh-CN" altLang="en-US" b="1" dirty="0">
              <a:solidFill>
                <a:srgbClr val="150872"/>
              </a:solidFill>
              <a:latin typeface="Calibri" panose="020F0502020204030204" charset="0"/>
              <a:ea typeface="宋体" panose="02010600030101010101" pitchFamily="2" charset="-122"/>
            </a:endParaRPr>
          </a:p>
        </p:txBody>
      </p:sp>
      <p:sp>
        <p:nvSpPr>
          <p:cNvPr id="11269" name="Text Box 4"/>
          <p:cNvSpPr txBox="1"/>
          <p:nvPr/>
        </p:nvSpPr>
        <p:spPr>
          <a:xfrm>
            <a:off x="1485901" y="3525838"/>
            <a:ext cx="1954213" cy="1066800"/>
          </a:xfrm>
          <a:prstGeom prst="rect">
            <a:avLst/>
          </a:prstGeom>
          <a:noFill/>
          <a:ln w="9525">
            <a:noFill/>
          </a:ln>
        </p:spPr>
        <p:txBody>
          <a:bodyPr anchor="t">
            <a:spAutoFit/>
          </a:bodyPr>
          <a:lstStyle/>
          <a:p>
            <a:pPr algn="ctr" eaLnBrk="0" hangingPunct="0"/>
            <a:r>
              <a:rPr lang="zh-CN" altLang="en-US" sz="3200" b="1" dirty="0">
                <a:solidFill>
                  <a:srgbClr val="FF0000"/>
                </a:solidFill>
                <a:latin typeface="Calibri" panose="020F0502020204030204" charset="0"/>
                <a:ea typeface="宋体" panose="02010600030101010101" pitchFamily="2" charset="-122"/>
              </a:rPr>
              <a:t>历史知识</a:t>
            </a:r>
          </a:p>
          <a:p>
            <a:pPr algn="ctr" eaLnBrk="0" hangingPunct="0"/>
            <a:r>
              <a:rPr lang="zh-CN" altLang="en-US" sz="3200" b="1" dirty="0">
                <a:solidFill>
                  <a:srgbClr val="740502"/>
                </a:solidFill>
                <a:latin typeface="Calibri" panose="020F0502020204030204" charset="0"/>
                <a:ea typeface="楷体_GB2312" pitchFamily="49" charset="-122"/>
              </a:rPr>
              <a:t>基础</a:t>
            </a:r>
          </a:p>
        </p:txBody>
      </p:sp>
      <p:pic>
        <p:nvPicPr>
          <p:cNvPr id="11270" name="Picture 16" descr="O_chevron001"/>
          <p:cNvPicPr>
            <a:picLocks noChangeAspect="1"/>
          </p:cNvPicPr>
          <p:nvPr/>
        </p:nvPicPr>
        <p:blipFill>
          <a:blip r:embed="rId3" cstate="print"/>
          <a:stretch>
            <a:fillRect/>
          </a:stretch>
        </p:blipFill>
        <p:spPr>
          <a:xfrm>
            <a:off x="3440114" y="3222625"/>
            <a:ext cx="409575" cy="412750"/>
          </a:xfrm>
          <a:prstGeom prst="rect">
            <a:avLst/>
          </a:prstGeom>
          <a:noFill/>
          <a:ln w="9525">
            <a:noFill/>
          </a:ln>
        </p:spPr>
      </p:pic>
      <p:sp>
        <p:nvSpPr>
          <p:cNvPr id="11271" name="TextBox 2"/>
          <p:cNvSpPr txBox="1"/>
          <p:nvPr/>
        </p:nvSpPr>
        <p:spPr>
          <a:xfrm>
            <a:off x="3381375" y="372111"/>
            <a:ext cx="5429250" cy="646113"/>
          </a:xfrm>
          <a:prstGeom prst="rect">
            <a:avLst/>
          </a:prstGeom>
          <a:noFill/>
          <a:ln w="9525">
            <a:noFill/>
          </a:ln>
        </p:spPr>
        <p:txBody>
          <a:bodyPr anchor="t">
            <a:spAutoFit/>
          </a:bodyPr>
          <a:lstStyle/>
          <a:p>
            <a:r>
              <a:rPr lang="en-US" altLang="zh-CN" sz="3600" b="1" dirty="0">
                <a:solidFill>
                  <a:srgbClr val="0000FF"/>
                </a:solidFill>
                <a:latin typeface="黑体" panose="02010609060101010101" pitchFamily="49" charset="-122"/>
                <a:ea typeface="黑体" panose="02010609060101010101" pitchFamily="49" charset="-122"/>
              </a:rPr>
              <a:t>   </a:t>
            </a:r>
            <a:r>
              <a:rPr lang="zh-CN" altLang="en-US" sz="3600" b="1" dirty="0">
                <a:solidFill>
                  <a:srgbClr val="0070C0"/>
                </a:solidFill>
                <a:latin typeface="黑体" panose="02010609060101010101" pitchFamily="49" charset="-122"/>
                <a:ea typeface="黑体" panose="02010609060101010101" pitchFamily="49" charset="-122"/>
              </a:rPr>
              <a:t>高考命题的立意变迁</a:t>
            </a:r>
          </a:p>
        </p:txBody>
      </p:sp>
      <p:sp>
        <p:nvSpPr>
          <p:cNvPr id="5" name="AutoShape 5"/>
          <p:cNvSpPr>
            <a:spLocks noChangeArrowheads="1"/>
          </p:cNvSpPr>
          <p:nvPr/>
        </p:nvSpPr>
        <p:spPr bwMode="gray">
          <a:xfrm rot="5400000">
            <a:off x="2983706" y="2685257"/>
            <a:ext cx="3703638"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a:srgbClr val="1C1C1C">
                <a:alpha val="50000"/>
              </a:srgbClr>
            </a:prstShdw>
          </a:effectLst>
        </p:spPr>
        <p:txBody>
          <a:bodyPr wrap="none" anchor="ctr"/>
          <a:lstStyle/>
          <a:p>
            <a:pPr>
              <a:defRPr/>
            </a:pPr>
            <a:endParaRPr lang="zh-CN" altLang="en-US"/>
          </a:p>
        </p:txBody>
      </p:sp>
      <p:sp>
        <p:nvSpPr>
          <p:cNvPr id="6" name="AutoShape 5"/>
          <p:cNvSpPr>
            <a:spLocks noChangeArrowheads="1"/>
          </p:cNvSpPr>
          <p:nvPr/>
        </p:nvSpPr>
        <p:spPr bwMode="gray">
          <a:xfrm rot="5400000">
            <a:off x="5364956" y="2685257"/>
            <a:ext cx="3703638"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a:srgbClr val="1C1C1C">
                <a:alpha val="50000"/>
              </a:srgbClr>
            </a:prstShdw>
          </a:effectLst>
        </p:spPr>
        <p:txBody>
          <a:bodyPr wrap="none" anchor="ctr"/>
          <a:lstStyle/>
          <a:p>
            <a:pPr>
              <a:defRPr/>
            </a:pPr>
            <a:endParaRPr lang="zh-CN" altLang="en-US"/>
          </a:p>
        </p:txBody>
      </p:sp>
      <p:sp>
        <p:nvSpPr>
          <p:cNvPr id="7" name="AutoShape 5"/>
          <p:cNvSpPr>
            <a:spLocks noChangeArrowheads="1"/>
          </p:cNvSpPr>
          <p:nvPr/>
        </p:nvSpPr>
        <p:spPr bwMode="gray">
          <a:xfrm rot="5400000">
            <a:off x="7746206" y="2685257"/>
            <a:ext cx="3703638" cy="1971675"/>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ln>
          <a:effectLst>
            <a:prstShdw prst="shdw12">
              <a:srgbClr val="1C1C1C">
                <a:alpha val="50000"/>
              </a:srgbClr>
            </a:prstShdw>
          </a:effectLst>
        </p:spPr>
        <p:txBody>
          <a:bodyPr wrap="none" anchor="ctr"/>
          <a:lstStyle/>
          <a:p>
            <a:pPr>
              <a:defRPr/>
            </a:pPr>
            <a:endParaRPr lang="zh-CN" altLang="en-US"/>
          </a:p>
        </p:txBody>
      </p:sp>
      <p:pic>
        <p:nvPicPr>
          <p:cNvPr id="11275" name="Picture 16" descr="O_chevron001"/>
          <p:cNvPicPr>
            <a:picLocks noChangeAspect="1"/>
          </p:cNvPicPr>
          <p:nvPr/>
        </p:nvPicPr>
        <p:blipFill>
          <a:blip r:embed="rId3" cstate="print"/>
          <a:stretch>
            <a:fillRect/>
          </a:stretch>
        </p:blipFill>
        <p:spPr>
          <a:xfrm>
            <a:off x="5821364" y="3222625"/>
            <a:ext cx="409575" cy="412750"/>
          </a:xfrm>
          <a:prstGeom prst="rect">
            <a:avLst/>
          </a:prstGeom>
          <a:noFill/>
          <a:ln w="9525">
            <a:noFill/>
          </a:ln>
        </p:spPr>
      </p:pic>
      <p:pic>
        <p:nvPicPr>
          <p:cNvPr id="11276" name="Picture 16" descr="O_chevron001"/>
          <p:cNvPicPr>
            <a:picLocks noChangeAspect="1"/>
          </p:cNvPicPr>
          <p:nvPr/>
        </p:nvPicPr>
        <p:blipFill>
          <a:blip r:embed="rId3" cstate="print"/>
          <a:stretch>
            <a:fillRect/>
          </a:stretch>
        </p:blipFill>
        <p:spPr>
          <a:xfrm>
            <a:off x="8202614" y="3303588"/>
            <a:ext cx="409575" cy="412750"/>
          </a:xfrm>
          <a:prstGeom prst="rect">
            <a:avLst/>
          </a:prstGeom>
          <a:noFill/>
          <a:ln w="9525">
            <a:noFill/>
          </a:ln>
        </p:spPr>
      </p:pic>
      <p:pic>
        <p:nvPicPr>
          <p:cNvPr id="11277" name="Picture 11" descr="YG_circle001"/>
          <p:cNvPicPr>
            <a:picLocks noChangeAspect="1"/>
          </p:cNvPicPr>
          <p:nvPr/>
        </p:nvPicPr>
        <p:blipFill>
          <a:blip r:embed="rId4" cstate="print"/>
          <a:stretch>
            <a:fillRect/>
          </a:stretch>
        </p:blipFill>
        <p:spPr>
          <a:xfrm>
            <a:off x="9002713" y="2030413"/>
            <a:ext cx="1192212" cy="1192212"/>
          </a:xfrm>
          <a:prstGeom prst="rect">
            <a:avLst/>
          </a:prstGeom>
          <a:noFill/>
          <a:ln w="9525">
            <a:noFill/>
          </a:ln>
        </p:spPr>
      </p:pic>
      <p:pic>
        <p:nvPicPr>
          <p:cNvPr id="11278" name="Picture 11" descr="YG_circle001"/>
          <p:cNvPicPr>
            <a:picLocks noChangeAspect="1"/>
          </p:cNvPicPr>
          <p:nvPr/>
        </p:nvPicPr>
        <p:blipFill>
          <a:blip r:embed="rId4" cstate="print"/>
          <a:stretch>
            <a:fillRect/>
          </a:stretch>
        </p:blipFill>
        <p:spPr>
          <a:xfrm>
            <a:off x="6543676" y="2111376"/>
            <a:ext cx="1192213" cy="1192213"/>
          </a:xfrm>
          <a:prstGeom prst="rect">
            <a:avLst/>
          </a:prstGeom>
          <a:noFill/>
          <a:ln w="9525">
            <a:noFill/>
          </a:ln>
        </p:spPr>
      </p:pic>
      <p:pic>
        <p:nvPicPr>
          <p:cNvPr id="11279" name="Picture 9" descr="RY_circle001"/>
          <p:cNvPicPr>
            <a:picLocks noChangeAspect="1"/>
          </p:cNvPicPr>
          <p:nvPr/>
        </p:nvPicPr>
        <p:blipFill>
          <a:blip r:embed="rId5" cstate="print"/>
          <a:stretch>
            <a:fillRect/>
          </a:stretch>
        </p:blipFill>
        <p:spPr>
          <a:xfrm>
            <a:off x="4281489" y="2073276"/>
            <a:ext cx="1108075" cy="1108075"/>
          </a:xfrm>
          <a:prstGeom prst="rect">
            <a:avLst/>
          </a:prstGeom>
          <a:noFill/>
          <a:ln w="9525">
            <a:noFill/>
          </a:ln>
        </p:spPr>
      </p:pic>
      <p:sp>
        <p:nvSpPr>
          <p:cNvPr id="11280" name="Text Box 14"/>
          <p:cNvSpPr txBox="1"/>
          <p:nvPr/>
        </p:nvSpPr>
        <p:spPr>
          <a:xfrm>
            <a:off x="4378325" y="2430464"/>
            <a:ext cx="914400" cy="390525"/>
          </a:xfrm>
          <a:prstGeom prst="rect">
            <a:avLst/>
          </a:prstGeom>
          <a:noFill/>
          <a:ln w="9525">
            <a:noFill/>
          </a:ln>
        </p:spPr>
        <p:txBody>
          <a:bodyPr anchor="t">
            <a:spAutoFit/>
          </a:bodyPr>
          <a:lstStyle/>
          <a:p>
            <a:pPr algn="ctr" eaLnBrk="0" hangingPunct="0">
              <a:lnSpc>
                <a:spcPct val="70000"/>
              </a:lnSpc>
              <a:spcBef>
                <a:spcPct val="50000"/>
              </a:spcBef>
            </a:pPr>
            <a:r>
              <a:rPr lang="zh-CN" altLang="en-US" sz="2800" b="1" dirty="0">
                <a:solidFill>
                  <a:srgbClr val="150872"/>
                </a:solidFill>
                <a:latin typeface="Calibri" panose="020F0502020204030204" charset="0"/>
                <a:ea typeface="宋体" panose="02010600030101010101" pitchFamily="2" charset="-122"/>
              </a:rPr>
              <a:t>能力</a:t>
            </a:r>
            <a:endParaRPr lang="zh-CN" altLang="en-US" b="1" dirty="0">
              <a:solidFill>
                <a:srgbClr val="150872"/>
              </a:solidFill>
              <a:latin typeface="Calibri" panose="020F0502020204030204" charset="0"/>
              <a:ea typeface="宋体" panose="02010600030101010101" pitchFamily="2" charset="-122"/>
            </a:endParaRPr>
          </a:p>
        </p:txBody>
      </p:sp>
      <p:sp>
        <p:nvSpPr>
          <p:cNvPr id="11281" name="Text Box 13"/>
          <p:cNvSpPr txBox="1"/>
          <p:nvPr/>
        </p:nvSpPr>
        <p:spPr>
          <a:xfrm>
            <a:off x="6681788" y="2513014"/>
            <a:ext cx="914400" cy="390525"/>
          </a:xfrm>
          <a:prstGeom prst="rect">
            <a:avLst/>
          </a:prstGeom>
          <a:noFill/>
          <a:ln w="9525">
            <a:noFill/>
          </a:ln>
        </p:spPr>
        <p:txBody>
          <a:bodyPr anchor="t">
            <a:spAutoFit/>
          </a:bodyPr>
          <a:lstStyle/>
          <a:p>
            <a:pPr algn="ctr" eaLnBrk="0" hangingPunct="0">
              <a:lnSpc>
                <a:spcPct val="70000"/>
              </a:lnSpc>
              <a:spcBef>
                <a:spcPct val="50000"/>
              </a:spcBef>
            </a:pPr>
            <a:r>
              <a:rPr lang="zh-CN" altLang="en-US" sz="2800" b="1" dirty="0">
                <a:solidFill>
                  <a:srgbClr val="150872"/>
                </a:solidFill>
                <a:latin typeface="Calibri" panose="020F0502020204030204" charset="0"/>
                <a:ea typeface="宋体" panose="02010600030101010101" pitchFamily="2" charset="-122"/>
              </a:rPr>
              <a:t>素养</a:t>
            </a:r>
            <a:endParaRPr lang="zh-CN" altLang="en-US" b="1" dirty="0">
              <a:solidFill>
                <a:srgbClr val="150872"/>
              </a:solidFill>
              <a:latin typeface="Calibri" panose="020F0502020204030204" charset="0"/>
              <a:ea typeface="宋体" panose="02010600030101010101" pitchFamily="2" charset="-122"/>
            </a:endParaRPr>
          </a:p>
        </p:txBody>
      </p:sp>
      <p:sp>
        <p:nvSpPr>
          <p:cNvPr id="11282" name="Text Box 13"/>
          <p:cNvSpPr txBox="1"/>
          <p:nvPr/>
        </p:nvSpPr>
        <p:spPr>
          <a:xfrm>
            <a:off x="9140825" y="2279651"/>
            <a:ext cx="914400" cy="695325"/>
          </a:xfrm>
          <a:prstGeom prst="rect">
            <a:avLst/>
          </a:prstGeom>
          <a:noFill/>
          <a:ln w="9525">
            <a:noFill/>
          </a:ln>
        </p:spPr>
        <p:txBody>
          <a:bodyPr anchor="t">
            <a:spAutoFit/>
          </a:bodyPr>
          <a:lstStyle/>
          <a:p>
            <a:pPr algn="ctr" eaLnBrk="0" hangingPunct="0">
              <a:lnSpc>
                <a:spcPct val="70000"/>
              </a:lnSpc>
              <a:spcBef>
                <a:spcPct val="50000"/>
              </a:spcBef>
            </a:pPr>
            <a:r>
              <a:rPr lang="zh-CN" altLang="en-US" sz="2800" b="1" dirty="0">
                <a:solidFill>
                  <a:srgbClr val="150872"/>
                </a:solidFill>
                <a:latin typeface="Calibri" panose="020F0502020204030204" charset="0"/>
                <a:ea typeface="宋体" panose="02010600030101010101" pitchFamily="2" charset="-122"/>
              </a:rPr>
              <a:t>核心素养</a:t>
            </a:r>
            <a:endParaRPr lang="zh-CN" altLang="en-US" b="1" dirty="0">
              <a:solidFill>
                <a:srgbClr val="150872"/>
              </a:solidFill>
              <a:latin typeface="Calibri" panose="020F0502020204030204" charset="0"/>
              <a:ea typeface="宋体" panose="02010600030101010101" pitchFamily="2" charset="-122"/>
            </a:endParaRPr>
          </a:p>
        </p:txBody>
      </p:sp>
      <p:sp>
        <p:nvSpPr>
          <p:cNvPr id="11283" name="Text Box 6"/>
          <p:cNvSpPr txBox="1"/>
          <p:nvPr/>
        </p:nvSpPr>
        <p:spPr>
          <a:xfrm>
            <a:off x="3867151" y="3525838"/>
            <a:ext cx="1954213" cy="1066800"/>
          </a:xfrm>
          <a:prstGeom prst="rect">
            <a:avLst/>
          </a:prstGeom>
          <a:noFill/>
          <a:ln w="9525">
            <a:noFill/>
          </a:ln>
        </p:spPr>
        <p:txBody>
          <a:bodyPr anchor="t">
            <a:spAutoFit/>
          </a:bodyPr>
          <a:lstStyle/>
          <a:p>
            <a:pPr algn="ctr" eaLnBrk="0" hangingPunct="0"/>
            <a:r>
              <a:rPr lang="zh-CN" altLang="en-US" sz="3200" b="1" dirty="0">
                <a:solidFill>
                  <a:srgbClr val="FF0000"/>
                </a:solidFill>
                <a:latin typeface="Calibri" panose="020F0502020204030204" charset="0"/>
                <a:ea typeface="宋体" panose="02010600030101010101" pitchFamily="2" charset="-122"/>
              </a:rPr>
              <a:t>学科能力</a:t>
            </a:r>
          </a:p>
          <a:p>
            <a:pPr algn="ctr" eaLnBrk="0" hangingPunct="0"/>
            <a:r>
              <a:rPr lang="zh-CN" altLang="en-US" sz="3200" b="1" dirty="0">
                <a:solidFill>
                  <a:srgbClr val="740502"/>
                </a:solidFill>
                <a:latin typeface="Calibri" panose="020F0502020204030204" charset="0"/>
                <a:ea typeface="楷体_GB2312" pitchFamily="49" charset="-122"/>
              </a:rPr>
              <a:t>依托</a:t>
            </a:r>
          </a:p>
        </p:txBody>
      </p:sp>
      <p:sp>
        <p:nvSpPr>
          <p:cNvPr id="11284" name="Text Box 8"/>
          <p:cNvSpPr txBox="1"/>
          <p:nvPr/>
        </p:nvSpPr>
        <p:spPr>
          <a:xfrm>
            <a:off x="6230938" y="3635375"/>
            <a:ext cx="1955800" cy="1066800"/>
          </a:xfrm>
          <a:prstGeom prst="rect">
            <a:avLst/>
          </a:prstGeom>
          <a:noFill/>
          <a:ln w="9525">
            <a:noFill/>
          </a:ln>
        </p:spPr>
        <p:txBody>
          <a:bodyPr anchor="t">
            <a:spAutoFit/>
          </a:bodyPr>
          <a:lstStyle/>
          <a:p>
            <a:pPr algn="ctr" eaLnBrk="0" hangingPunct="0"/>
            <a:r>
              <a:rPr lang="zh-CN" altLang="en-US" sz="3200" b="1" dirty="0">
                <a:solidFill>
                  <a:srgbClr val="FF0000"/>
                </a:solidFill>
                <a:latin typeface="Calibri" panose="020F0502020204030204" charset="0"/>
                <a:ea typeface="宋体" panose="02010600030101010101" pitchFamily="2" charset="-122"/>
              </a:rPr>
              <a:t>历史素养</a:t>
            </a:r>
          </a:p>
          <a:p>
            <a:pPr algn="ctr" eaLnBrk="0" hangingPunct="0"/>
            <a:r>
              <a:rPr lang="zh-CN" altLang="en-US" sz="3200" b="1" dirty="0">
                <a:solidFill>
                  <a:srgbClr val="740502"/>
                </a:solidFill>
                <a:latin typeface="Calibri" panose="020F0502020204030204" charset="0"/>
                <a:ea typeface="楷体_GB2312" pitchFamily="49" charset="-122"/>
              </a:rPr>
              <a:t>目标</a:t>
            </a:r>
          </a:p>
        </p:txBody>
      </p:sp>
      <p:sp>
        <p:nvSpPr>
          <p:cNvPr id="11285" name="Text Box 8"/>
          <p:cNvSpPr txBox="1"/>
          <p:nvPr/>
        </p:nvSpPr>
        <p:spPr>
          <a:xfrm>
            <a:off x="8385176" y="3624264"/>
            <a:ext cx="2428875" cy="1076325"/>
          </a:xfrm>
          <a:prstGeom prst="rect">
            <a:avLst/>
          </a:prstGeom>
          <a:noFill/>
          <a:ln w="9525">
            <a:noFill/>
          </a:ln>
        </p:spPr>
        <p:txBody>
          <a:bodyPr anchor="t">
            <a:spAutoFit/>
          </a:bodyPr>
          <a:lstStyle/>
          <a:p>
            <a:pPr algn="ctr" eaLnBrk="0" hangingPunct="0"/>
            <a:r>
              <a:rPr lang="zh-CN" altLang="en-US" sz="3200" b="1" dirty="0">
                <a:solidFill>
                  <a:srgbClr val="FF0000"/>
                </a:solidFill>
                <a:latin typeface="Calibri" panose="020F0502020204030204" charset="0"/>
                <a:ea typeface="宋体" panose="02010600030101010101" pitchFamily="2" charset="-122"/>
              </a:rPr>
              <a:t>核心素养</a:t>
            </a:r>
          </a:p>
          <a:p>
            <a:pPr algn="ctr" eaLnBrk="0" hangingPunct="0"/>
            <a:r>
              <a:rPr lang="zh-CN" altLang="en-US" sz="3200" b="1" dirty="0">
                <a:solidFill>
                  <a:srgbClr val="740502"/>
                </a:solidFill>
                <a:latin typeface="Calibri" panose="020F0502020204030204" charset="0"/>
                <a:ea typeface="楷体_GB2312" pitchFamily="49" charset="-122"/>
              </a:rPr>
              <a:t> 新目标</a:t>
            </a:r>
          </a:p>
        </p:txBody>
      </p:sp>
      <p:cxnSp>
        <p:nvCxnSpPr>
          <p:cNvPr id="23" name="直接连接符 22"/>
          <p:cNvCxnSpPr/>
          <p:nvPr/>
        </p:nvCxnSpPr>
        <p:spPr>
          <a:xfrm flipV="1">
            <a:off x="1907616" y="119917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203364"/>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10" name="WordArt 4"/>
          <p:cNvSpPr>
            <a:spLocks noChangeArrowheads="1" noChangeShapeType="1" noTextEdit="1"/>
          </p:cNvSpPr>
          <p:nvPr/>
        </p:nvSpPr>
        <p:spPr bwMode="auto">
          <a:xfrm>
            <a:off x="2195195" y="386715"/>
            <a:ext cx="3266440" cy="486410"/>
          </a:xfrm>
          <a:prstGeom prst="rect">
            <a:avLst/>
          </a:prstGeom>
        </p:spPr>
        <p:txBody>
          <a:bodyPr wrap="none" fromWordArt="1">
            <a:prstTxWarp prst="textPlain">
              <a:avLst>
                <a:gd name="adj" fmla="val 50000"/>
              </a:avLst>
            </a:prstTxWarp>
          </a:bodyPr>
          <a:lstStyle/>
          <a:p>
            <a:pPr algn="ctr"/>
            <a:r>
              <a:rPr lang="zh-CN" altLang="en-US" sz="3200" b="1" kern="10">
                <a:ln w="9525">
                  <a:solidFill>
                    <a:srgbClr val="000000"/>
                  </a:solidFill>
                  <a:round/>
                </a:ln>
                <a:solidFill>
                  <a:srgbClr val="112EC1"/>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（二）智能停滞不前</a:t>
            </a:r>
          </a:p>
        </p:txBody>
      </p:sp>
      <p:sp>
        <p:nvSpPr>
          <p:cNvPr id="200707" name="Text Box 3"/>
          <p:cNvSpPr txBox="1">
            <a:spLocks noChangeArrowheads="1"/>
          </p:cNvSpPr>
          <p:nvPr/>
        </p:nvSpPr>
        <p:spPr bwMode="auto">
          <a:xfrm>
            <a:off x="1722121" y="900431"/>
            <a:ext cx="8569325" cy="2430145"/>
          </a:xfrm>
          <a:prstGeom prst="rect">
            <a:avLst/>
          </a:prstGeom>
          <a:noFill/>
          <a:ln w="9525">
            <a:noFill/>
            <a:miter lim="800000"/>
          </a:ln>
        </p:spPr>
        <p:txBody>
          <a:bodyPr>
            <a:spAutoFit/>
          </a:bodyPr>
          <a:lstStyle/>
          <a:p>
            <a:pPr>
              <a:lnSpc>
                <a:spcPct val="100000"/>
              </a:lnSpc>
              <a:spcBef>
                <a:spcPct val="30000"/>
              </a:spcBef>
            </a:pPr>
            <a:r>
              <a:rPr lang="en-US" altLang="zh-CN" sz="2800" b="1">
                <a:latin typeface="黑体" panose="02010609060101010101" pitchFamily="49" charset="-122"/>
                <a:ea typeface="黑体" panose="02010609060101010101" pitchFamily="49" charset="-122"/>
              </a:rPr>
              <a:t>   </a:t>
            </a:r>
            <a:r>
              <a:rPr lang="en-US" altLang="zh-CN" sz="2000" b="1">
                <a:solidFill>
                  <a:srgbClr val="112EC1"/>
                </a:solidFill>
                <a:latin typeface="楷体" panose="02010609060101010101" pitchFamily="49" charset="-122"/>
                <a:ea typeface="楷体" panose="02010609060101010101" pitchFamily="49" charset="-122"/>
                <a:cs typeface="楷体" panose="02010609060101010101" pitchFamily="49" charset="-122"/>
              </a:rPr>
              <a:t>1.</a:t>
            </a:r>
            <a:r>
              <a:rPr lang="zh-CN" altLang="en-US" sz="2000" b="1">
                <a:solidFill>
                  <a:srgbClr val="112EC1"/>
                </a:solidFill>
                <a:latin typeface="楷体" panose="02010609060101010101" pitchFamily="49" charset="-122"/>
                <a:ea typeface="楷体" panose="02010609060101010101" pitchFamily="49" charset="-122"/>
                <a:cs typeface="楷体" panose="02010609060101010101" pitchFamily="49" charset="-122"/>
              </a:rPr>
              <a:t>历史时空模糊</a:t>
            </a:r>
          </a:p>
          <a:p>
            <a:pPr>
              <a:lnSpc>
                <a:spcPct val="100000"/>
              </a:lnSpc>
              <a:spcBef>
                <a:spcPct val="30000"/>
              </a:spcBef>
            </a:pPr>
            <a:r>
              <a:rPr lang="zh-CN" altLang="en-US" sz="2000" b="1">
                <a:latin typeface="楷体" panose="02010609060101010101" pitchFamily="49" charset="-122"/>
                <a:ea typeface="楷体" panose="02010609060101010101" pitchFamily="49" charset="-122"/>
                <a:cs typeface="楷体" panose="02010609060101010101" pitchFamily="49" charset="-122"/>
              </a:rPr>
              <a:t>    如：中国古代历史朝代问题、中国近现代历史的分期问题、三次工业革命所对应的世界经济、政治与国际关系问题等。</a:t>
            </a:r>
          </a:p>
          <a:p>
            <a:pPr>
              <a:lnSpc>
                <a:spcPct val="100000"/>
              </a:lnSpc>
              <a:spcBef>
                <a:spcPct val="30000"/>
              </a:spcBef>
            </a:pPr>
            <a:r>
              <a:rPr lang="zh-CN" altLang="en-US" sz="2000" b="1">
                <a:latin typeface="楷体" panose="02010609060101010101" pitchFamily="49" charset="-122"/>
                <a:ea typeface="楷体" panose="02010609060101010101" pitchFamily="49" charset="-122"/>
                <a:cs typeface="楷体" panose="02010609060101010101" pitchFamily="49" charset="-122"/>
              </a:rPr>
              <a:t>   </a:t>
            </a:r>
            <a:r>
              <a:rPr lang="zh-CN" altLang="en-US" sz="2000" b="1">
                <a:solidFill>
                  <a:srgbClr val="112EC1"/>
                </a:solidFill>
                <a:latin typeface="楷体" panose="02010609060101010101" pitchFamily="49" charset="-122"/>
                <a:ea typeface="楷体" panose="02010609060101010101" pitchFamily="49" charset="-122"/>
                <a:cs typeface="楷体" panose="02010609060101010101" pitchFamily="49" charset="-122"/>
              </a:rPr>
              <a:t> </a:t>
            </a:r>
            <a:r>
              <a:rPr lang="en-US" altLang="zh-CN" sz="2000" b="1">
                <a:solidFill>
                  <a:srgbClr val="112EC1"/>
                </a:solidFill>
                <a:latin typeface="楷体" panose="02010609060101010101" pitchFamily="49" charset="-122"/>
                <a:ea typeface="楷体" panose="02010609060101010101" pitchFamily="49" charset="-122"/>
                <a:cs typeface="楷体" panose="02010609060101010101" pitchFamily="49" charset="-122"/>
              </a:rPr>
              <a:t>2.</a:t>
            </a:r>
            <a:r>
              <a:rPr lang="zh-CN" altLang="en-US" sz="2000" b="1">
                <a:solidFill>
                  <a:srgbClr val="112EC1"/>
                </a:solidFill>
                <a:latin typeface="楷体" panose="02010609060101010101" pitchFamily="49" charset="-122"/>
                <a:ea typeface="楷体" panose="02010609060101010101" pitchFamily="49" charset="-122"/>
                <a:cs typeface="楷体" panose="02010609060101010101" pitchFamily="49" charset="-122"/>
              </a:rPr>
              <a:t>历史概念混淆</a:t>
            </a:r>
          </a:p>
          <a:p>
            <a:pPr>
              <a:lnSpc>
                <a:spcPct val="100000"/>
              </a:lnSpc>
              <a:spcBef>
                <a:spcPct val="30000"/>
              </a:spcBef>
            </a:pPr>
            <a:r>
              <a:rPr lang="zh-CN" altLang="en-US" sz="2000" b="1">
                <a:latin typeface="楷体" panose="02010609060101010101" pitchFamily="49" charset="-122"/>
                <a:ea typeface="楷体" panose="02010609060101010101" pitchFamily="49" charset="-122"/>
                <a:cs typeface="楷体" panose="02010609060101010101" pitchFamily="49" charset="-122"/>
              </a:rPr>
              <a:t>    如：小农经济与自然经济、垄断资本主义与国家垄断资本主义</a:t>
            </a:r>
            <a:r>
              <a:rPr lang="en-US" altLang="zh-CN" sz="2000" b="1">
                <a:latin typeface="楷体" panose="02010609060101010101" pitchFamily="49" charset="-122"/>
                <a:ea typeface="楷体" panose="02010609060101010101" pitchFamily="49" charset="-122"/>
                <a:cs typeface="楷体" panose="02010609060101010101" pitchFamily="49" charset="-122"/>
              </a:rPr>
              <a:t>……</a:t>
            </a:r>
            <a:endParaRPr lang="en-US" altLang="zh-CN" sz="2000" b="1">
              <a:solidFill>
                <a:srgbClr val="0033CC"/>
              </a:solidFill>
              <a:latin typeface="楷体" panose="02010609060101010101" pitchFamily="49" charset="-122"/>
              <a:ea typeface="楷体" panose="02010609060101010101" pitchFamily="49" charset="-122"/>
              <a:cs typeface="楷体" panose="02010609060101010101" pitchFamily="49" charset="-122"/>
            </a:endParaRPr>
          </a:p>
          <a:p>
            <a:pPr>
              <a:lnSpc>
                <a:spcPct val="100000"/>
              </a:lnSpc>
              <a:spcBef>
                <a:spcPct val="30000"/>
              </a:spcBef>
            </a:pPr>
            <a:r>
              <a:rPr lang="en-US" altLang="zh-CN" sz="2000" b="1">
                <a:latin typeface="楷体" panose="02010609060101010101" pitchFamily="49" charset="-122"/>
                <a:ea typeface="楷体" panose="02010609060101010101" pitchFamily="49" charset="-122"/>
                <a:cs typeface="楷体" panose="02010609060101010101" pitchFamily="49" charset="-122"/>
              </a:rPr>
              <a:t>    </a:t>
            </a:r>
            <a:r>
              <a:rPr lang="en-US" altLang="zh-CN" sz="2000" b="1">
                <a:solidFill>
                  <a:srgbClr val="112EC1"/>
                </a:solidFill>
                <a:latin typeface="楷体" panose="02010609060101010101" pitchFamily="49" charset="-122"/>
                <a:ea typeface="楷体" panose="02010609060101010101" pitchFamily="49" charset="-122"/>
                <a:cs typeface="楷体" panose="02010609060101010101" pitchFamily="49" charset="-122"/>
              </a:rPr>
              <a:t>3.</a:t>
            </a:r>
            <a:r>
              <a:rPr lang="zh-CN" altLang="en-US" sz="2000" b="1">
                <a:solidFill>
                  <a:srgbClr val="112EC1"/>
                </a:solidFill>
                <a:latin typeface="楷体" panose="02010609060101010101" pitchFamily="49" charset="-122"/>
                <a:ea typeface="楷体" panose="02010609060101010101" pitchFamily="49" charset="-122"/>
                <a:cs typeface="楷体" panose="02010609060101010101" pitchFamily="49" charset="-122"/>
              </a:rPr>
              <a:t>历史结论不清</a:t>
            </a:r>
            <a:r>
              <a:rPr lang="en-US" altLang="zh-CN" sz="2000" b="1">
                <a:solidFill>
                  <a:srgbClr val="112EC1"/>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a:latin typeface="楷体" panose="02010609060101010101" pitchFamily="49" charset="-122"/>
                <a:ea typeface="楷体" panose="02010609060101010101" pitchFamily="49" charset="-122"/>
                <a:cs typeface="楷体" panose="02010609060101010101" pitchFamily="49" charset="-122"/>
              </a:rPr>
              <a:t>如：罗斯福开创了国家干预资本主义经济发展新模式？</a:t>
            </a:r>
          </a:p>
        </p:txBody>
      </p:sp>
      <p:sp>
        <p:nvSpPr>
          <p:cNvPr id="201731" name="Text Box 3"/>
          <p:cNvSpPr txBox="1">
            <a:spLocks noChangeArrowheads="1"/>
          </p:cNvSpPr>
          <p:nvPr/>
        </p:nvSpPr>
        <p:spPr bwMode="auto">
          <a:xfrm>
            <a:off x="1722121" y="3330576"/>
            <a:ext cx="8569325" cy="2553335"/>
          </a:xfrm>
          <a:prstGeom prst="rect">
            <a:avLst/>
          </a:prstGeom>
          <a:noFill/>
          <a:ln w="9525">
            <a:noFill/>
            <a:miter lim="800000"/>
          </a:ln>
        </p:spPr>
        <p:txBody>
          <a:bodyPr>
            <a:spAutoFit/>
          </a:bodyPr>
          <a:lstStyle/>
          <a:p>
            <a:pPr>
              <a:spcBef>
                <a:spcPct val="30000"/>
              </a:spcBef>
            </a:pPr>
            <a:r>
              <a:rPr lang="en-US" altLang="zh-CN" sz="2800" b="1">
                <a:latin typeface="黑体" panose="02010609060101010101" pitchFamily="49" charset="-122"/>
                <a:ea typeface="黑体" panose="02010609060101010101" pitchFamily="49" charset="-122"/>
              </a:rPr>
              <a:t>   </a:t>
            </a:r>
            <a:r>
              <a:rPr lang="en-US" altLang="zh-CN" sz="2000" b="1">
                <a:solidFill>
                  <a:srgbClr val="112EC1"/>
                </a:solidFill>
                <a:latin typeface="楷体" panose="02010609060101010101" pitchFamily="49" charset="-122"/>
                <a:ea typeface="楷体" panose="02010609060101010101" pitchFamily="49" charset="-122"/>
                <a:cs typeface="楷体" panose="02010609060101010101" pitchFamily="49" charset="-122"/>
              </a:rPr>
              <a:t>4.</a:t>
            </a:r>
            <a:r>
              <a:rPr lang="zh-CN" altLang="en-US" sz="2000" b="1">
                <a:solidFill>
                  <a:srgbClr val="112EC1"/>
                </a:solidFill>
                <a:latin typeface="楷体" panose="02010609060101010101" pitchFamily="49" charset="-122"/>
                <a:ea typeface="楷体" panose="02010609060101010101" pitchFamily="49" charset="-122"/>
                <a:cs typeface="楷体" panose="02010609060101010101" pitchFamily="49" charset="-122"/>
              </a:rPr>
              <a:t>选择题错误率高：</a:t>
            </a:r>
            <a:r>
              <a:rPr lang="en-US" altLang="zh-CN" sz="2000" b="1">
                <a:latin typeface="楷体" panose="02010609060101010101" pitchFamily="49" charset="-122"/>
                <a:ea typeface="楷体" panose="02010609060101010101" pitchFamily="49" charset="-122"/>
                <a:cs typeface="楷体" panose="02010609060101010101" pitchFamily="49" charset="-122"/>
              </a:rPr>
              <a:t>40</a:t>
            </a:r>
            <a:r>
              <a:rPr lang="zh-CN" altLang="en-US" sz="2000" b="1">
                <a:latin typeface="楷体" panose="02010609060101010101" pitchFamily="49" charset="-122"/>
                <a:ea typeface="楷体" panose="02010609060101010101" pitchFamily="49" charset="-122"/>
                <a:cs typeface="楷体" panose="02010609060101010101" pitchFamily="49" charset="-122"/>
              </a:rPr>
              <a:t>分</a:t>
            </a:r>
            <a:r>
              <a:rPr lang="zh-CN" altLang="en-US" sz="2000" b="1" smtClean="0">
                <a:latin typeface="楷体" panose="02010609060101010101" pitchFamily="49" charset="-122"/>
                <a:ea typeface="楷体" panose="02010609060101010101" pitchFamily="49" charset="-122"/>
                <a:cs typeface="楷体" panose="02010609060101010101" pitchFamily="49" charset="-122"/>
              </a:rPr>
              <a:t>以上的</a:t>
            </a:r>
            <a:r>
              <a:rPr lang="zh-CN" altLang="en-US" sz="2000" b="1">
                <a:latin typeface="楷体" panose="02010609060101010101" pitchFamily="49" charset="-122"/>
                <a:ea typeface="楷体" panose="02010609060101010101" pitchFamily="49" charset="-122"/>
                <a:cs typeface="楷体" panose="02010609060101010101" pitchFamily="49" charset="-122"/>
              </a:rPr>
              <a:t>学生凤毛麟角，</a:t>
            </a:r>
            <a:r>
              <a:rPr lang="en-US" altLang="zh-CN" sz="2000" b="1">
                <a:latin typeface="楷体" panose="02010609060101010101" pitchFamily="49" charset="-122"/>
                <a:ea typeface="楷体" panose="02010609060101010101" pitchFamily="49" charset="-122"/>
                <a:cs typeface="楷体" panose="02010609060101010101" pitchFamily="49" charset="-122"/>
              </a:rPr>
              <a:t>32-36</a:t>
            </a:r>
            <a:r>
              <a:rPr lang="zh-CN" altLang="en-US" sz="2000" b="1">
                <a:latin typeface="楷体" panose="02010609060101010101" pitchFamily="49" charset="-122"/>
                <a:ea typeface="楷体" panose="02010609060101010101" pitchFamily="49" charset="-122"/>
                <a:cs typeface="楷体" panose="02010609060101010101" pitchFamily="49" charset="-122"/>
              </a:rPr>
              <a:t>分的学生</a:t>
            </a:r>
            <a:r>
              <a:rPr lang="en-US" altLang="zh-CN" sz="2000" b="1">
                <a:latin typeface="楷体" panose="02010609060101010101" pitchFamily="49" charset="-122"/>
                <a:ea typeface="楷体" panose="02010609060101010101" pitchFamily="49" charset="-122"/>
                <a:cs typeface="楷体" panose="02010609060101010101" pitchFamily="49" charset="-122"/>
              </a:rPr>
              <a:t>1/2</a:t>
            </a:r>
            <a:r>
              <a:rPr lang="zh-CN" altLang="en-US" sz="2000" b="1">
                <a:latin typeface="楷体" panose="02010609060101010101" pitchFamily="49" charset="-122"/>
                <a:ea typeface="楷体" panose="02010609060101010101" pitchFamily="49" charset="-122"/>
                <a:cs typeface="楷体" panose="02010609060101010101" pitchFamily="49" charset="-122"/>
              </a:rPr>
              <a:t>占左右，</a:t>
            </a:r>
            <a:r>
              <a:rPr lang="en-US" altLang="zh-CN" sz="2000" b="1">
                <a:latin typeface="楷体" panose="02010609060101010101" pitchFamily="49" charset="-122"/>
                <a:ea typeface="楷体" panose="02010609060101010101" pitchFamily="49" charset="-122"/>
                <a:cs typeface="楷体" panose="02010609060101010101" pitchFamily="49" charset="-122"/>
              </a:rPr>
              <a:t>28</a:t>
            </a:r>
            <a:r>
              <a:rPr lang="zh-CN" altLang="en-US" sz="2000" b="1">
                <a:latin typeface="楷体" panose="02010609060101010101" pitchFamily="49" charset="-122"/>
                <a:ea typeface="楷体" panose="02010609060101010101" pitchFamily="49" charset="-122"/>
                <a:cs typeface="楷体" panose="02010609060101010101" pitchFamily="49" charset="-122"/>
              </a:rPr>
              <a:t>分以下的学生绝不是个别。</a:t>
            </a:r>
          </a:p>
          <a:p>
            <a:pPr>
              <a:spcBef>
                <a:spcPct val="30000"/>
              </a:spcBef>
            </a:pPr>
            <a:r>
              <a:rPr lang="zh-CN" altLang="en-US" sz="2000" b="1">
                <a:latin typeface="楷体" panose="02010609060101010101" pitchFamily="49" charset="-122"/>
                <a:ea typeface="楷体" panose="02010609060101010101" pitchFamily="49" charset="-122"/>
                <a:cs typeface="楷体" panose="02010609060101010101" pitchFamily="49" charset="-122"/>
              </a:rPr>
              <a:t>    </a:t>
            </a:r>
            <a:r>
              <a:rPr lang="en-US" altLang="zh-CN" sz="2000" b="1">
                <a:solidFill>
                  <a:srgbClr val="112EC1"/>
                </a:solidFill>
                <a:latin typeface="楷体" panose="02010609060101010101" pitchFamily="49" charset="-122"/>
                <a:ea typeface="楷体" panose="02010609060101010101" pitchFamily="49" charset="-122"/>
                <a:cs typeface="楷体" panose="02010609060101010101" pitchFamily="49" charset="-122"/>
              </a:rPr>
              <a:t>5.</a:t>
            </a:r>
            <a:r>
              <a:rPr lang="zh-CN" altLang="en-US" sz="2000" b="1">
                <a:solidFill>
                  <a:srgbClr val="112EC1"/>
                </a:solidFill>
                <a:latin typeface="楷体" panose="02010609060101010101" pitchFamily="49" charset="-122"/>
                <a:ea typeface="楷体" panose="02010609060101010101" pitchFamily="49" charset="-122"/>
                <a:cs typeface="楷体" panose="02010609060101010101" pitchFamily="49" charset="-122"/>
              </a:rPr>
              <a:t>材料题难获高分</a:t>
            </a:r>
            <a:r>
              <a:rPr lang="en-US" altLang="zh-CN" sz="2000" b="1">
                <a:solidFill>
                  <a:srgbClr val="112EC1"/>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a:latin typeface="楷体" panose="02010609060101010101" pitchFamily="49" charset="-122"/>
                <a:ea typeface="楷体" panose="02010609060101010101" pitchFamily="49" charset="-122"/>
                <a:cs typeface="楷体" panose="02010609060101010101" pitchFamily="49" charset="-122"/>
              </a:rPr>
              <a:t>如：读不懂材料，绝非个别；能从材料中全面提取有效信息，并能加以合理整合的不多；能灵活运用所学知识准确解读材料的更不多</a:t>
            </a:r>
            <a:r>
              <a:rPr lang="en-US" altLang="zh-CN" sz="2000" b="1">
                <a:latin typeface="楷体" panose="02010609060101010101" pitchFamily="49" charset="-122"/>
                <a:ea typeface="楷体" panose="02010609060101010101" pitchFamily="49" charset="-122"/>
                <a:cs typeface="楷体" panose="02010609060101010101" pitchFamily="49" charset="-122"/>
              </a:rPr>
              <a:t>……</a:t>
            </a:r>
          </a:p>
          <a:p>
            <a:pPr>
              <a:spcBef>
                <a:spcPct val="30000"/>
              </a:spcBef>
            </a:pPr>
            <a:r>
              <a:rPr lang="en-US" altLang="zh-CN" sz="2000" b="1">
                <a:latin typeface="楷体" panose="02010609060101010101" pitchFamily="49" charset="-122"/>
                <a:ea typeface="楷体" panose="02010609060101010101" pitchFamily="49" charset="-122"/>
                <a:cs typeface="楷体" panose="02010609060101010101" pitchFamily="49" charset="-122"/>
              </a:rPr>
              <a:t>    </a:t>
            </a:r>
            <a:r>
              <a:rPr lang="en-US" altLang="zh-CN" sz="2000" b="1">
                <a:solidFill>
                  <a:srgbClr val="112EC1"/>
                </a:solidFill>
                <a:latin typeface="楷体" panose="02010609060101010101" pitchFamily="49" charset="-122"/>
                <a:ea typeface="楷体" panose="02010609060101010101" pitchFamily="49" charset="-122"/>
                <a:cs typeface="楷体" panose="02010609060101010101" pitchFamily="49" charset="-122"/>
              </a:rPr>
              <a:t>6.</a:t>
            </a:r>
            <a:r>
              <a:rPr lang="zh-CN" altLang="en-US" sz="2000" b="1">
                <a:solidFill>
                  <a:srgbClr val="112EC1"/>
                </a:solidFill>
                <a:latin typeface="楷体" panose="02010609060101010101" pitchFamily="49" charset="-122"/>
                <a:ea typeface="楷体" panose="02010609060101010101" pitchFamily="49" charset="-122"/>
                <a:cs typeface="楷体" panose="02010609060101010101" pitchFamily="49" charset="-122"/>
              </a:rPr>
              <a:t>多变论文题成了魔咒</a:t>
            </a:r>
            <a:r>
              <a:rPr lang="en-US" altLang="zh-CN" sz="2000" b="1">
                <a:solidFill>
                  <a:srgbClr val="112EC1"/>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a:latin typeface="楷体" panose="02010609060101010101" pitchFamily="49" charset="-122"/>
                <a:ea typeface="楷体" panose="02010609060101010101" pitchFamily="49" charset="-122"/>
                <a:cs typeface="楷体" panose="02010609060101010101" pitchFamily="49" charset="-122"/>
              </a:rPr>
              <a:t>如：难从繁难多变（新颖）的材料中准确地提炼出观点；调动所学知识论证（说明）观点的能力不强。</a:t>
            </a:r>
          </a:p>
        </p:txBody>
      </p:sp>
    </p:spTree>
    <p:extLst>
      <p:ext uri="{BB962C8B-B14F-4D97-AF65-F5344CB8AC3E}">
        <p14:creationId xmlns:p14="http://schemas.microsoft.com/office/powerpoint/2010/main" val="337995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0707">
                                            <p:txEl>
                                              <p:pRg st="2" end="2"/>
                                            </p:txEl>
                                          </p:spTgt>
                                        </p:tgtEl>
                                        <p:attrNameLst>
                                          <p:attrName>style.visibility</p:attrName>
                                        </p:attrNameLst>
                                      </p:cBhvr>
                                      <p:to>
                                        <p:strVal val="visible"/>
                                      </p:to>
                                    </p:set>
                                    <p:anim calcmode="lin" valueType="num">
                                      <p:cBhvr additive="base">
                                        <p:cTn id="19" dur="500" fill="hold"/>
                                        <p:tgtEl>
                                          <p:spTgt spid="200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0707">
                                            <p:txEl>
                                              <p:pRg st="3" end="3"/>
                                            </p:txEl>
                                          </p:spTgt>
                                        </p:tgtEl>
                                        <p:attrNameLst>
                                          <p:attrName>style.visibility</p:attrName>
                                        </p:attrNameLst>
                                      </p:cBhvr>
                                      <p:to>
                                        <p:strVal val="visible"/>
                                      </p:to>
                                    </p:set>
                                    <p:anim calcmode="lin" valueType="num">
                                      <p:cBhvr additive="base">
                                        <p:cTn id="25" dur="500" fill="hold"/>
                                        <p:tgtEl>
                                          <p:spTgt spid="200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0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0707">
                                            <p:txEl>
                                              <p:pRg st="4" end="4"/>
                                            </p:txEl>
                                          </p:spTgt>
                                        </p:tgtEl>
                                        <p:attrNameLst>
                                          <p:attrName>style.visibility</p:attrName>
                                        </p:attrNameLst>
                                      </p:cBhvr>
                                      <p:to>
                                        <p:strVal val="visible"/>
                                      </p:to>
                                    </p:set>
                                    <p:anim calcmode="lin" valueType="num">
                                      <p:cBhvr additive="base">
                                        <p:cTn id="31" dur="500" fill="hold"/>
                                        <p:tgtEl>
                                          <p:spTgt spid="2007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07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1731">
                                            <p:txEl>
                                              <p:pRg st="0" end="0"/>
                                            </p:txEl>
                                          </p:spTgt>
                                        </p:tgtEl>
                                        <p:attrNameLst>
                                          <p:attrName>style.visibility</p:attrName>
                                        </p:attrNameLst>
                                      </p:cBhvr>
                                      <p:to>
                                        <p:strVal val="visible"/>
                                      </p:to>
                                    </p:set>
                                    <p:anim calcmode="lin" valueType="num">
                                      <p:cBhvr additive="base">
                                        <p:cTn id="37" dur="500" fill="hold"/>
                                        <p:tgtEl>
                                          <p:spTgt spid="20173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1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1731">
                                            <p:txEl>
                                              <p:pRg st="1" end="1"/>
                                            </p:txEl>
                                          </p:spTgt>
                                        </p:tgtEl>
                                        <p:attrNameLst>
                                          <p:attrName>style.visibility</p:attrName>
                                        </p:attrNameLst>
                                      </p:cBhvr>
                                      <p:to>
                                        <p:strVal val="visible"/>
                                      </p:to>
                                    </p:set>
                                    <p:anim calcmode="lin" valueType="num">
                                      <p:cBhvr additive="base">
                                        <p:cTn id="43" dur="500" fill="hold"/>
                                        <p:tgtEl>
                                          <p:spTgt spid="20173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1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1731">
                                            <p:txEl>
                                              <p:pRg st="2" end="2"/>
                                            </p:txEl>
                                          </p:spTgt>
                                        </p:tgtEl>
                                        <p:attrNameLst>
                                          <p:attrName>style.visibility</p:attrName>
                                        </p:attrNameLst>
                                      </p:cBhvr>
                                      <p:to>
                                        <p:strVal val="visible"/>
                                      </p:to>
                                    </p:set>
                                    <p:anim calcmode="lin" valueType="num">
                                      <p:cBhvr additive="base">
                                        <p:cTn id="49" dur="500" fill="hold"/>
                                        <p:tgtEl>
                                          <p:spTgt spid="201731">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1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P spid="2017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08336" y="1104901"/>
            <a:ext cx="332643" cy="331177"/>
          </a:xfrm>
          <a:prstGeom prst="rect">
            <a:avLst/>
          </a:prstGeom>
          <a:noFill/>
          <a:ln w="9525">
            <a:solidFill>
              <a:srgbClr val="017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60" noProof="1"/>
          </a:p>
        </p:txBody>
      </p:sp>
      <p:sp>
        <p:nvSpPr>
          <p:cNvPr id="6" name="矩形 5"/>
          <p:cNvSpPr/>
          <p:nvPr/>
        </p:nvSpPr>
        <p:spPr>
          <a:xfrm>
            <a:off x="2369527" y="1258766"/>
            <a:ext cx="268166" cy="268166"/>
          </a:xfrm>
          <a:prstGeom prst="rect">
            <a:avLst/>
          </a:prstGeom>
          <a:solidFill>
            <a:srgbClr val="0170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60" noProof="1">
              <a:gradFill>
                <a:gsLst>
                  <a:gs pos="0">
                    <a:srgbClr val="66CCFF"/>
                  </a:gs>
                  <a:gs pos="52000">
                    <a:schemeClr val="bg1"/>
                  </a:gs>
                  <a:gs pos="100000">
                    <a:srgbClr val="0070C0"/>
                  </a:gs>
                </a:gsLst>
                <a:lin ang="0" scaled="1"/>
              </a:gradFill>
            </a:endParaRPr>
          </a:p>
        </p:txBody>
      </p:sp>
      <p:cxnSp>
        <p:nvCxnSpPr>
          <p:cNvPr id="7" name="直接连接符 6"/>
          <p:cNvCxnSpPr/>
          <p:nvPr/>
        </p:nvCxnSpPr>
        <p:spPr>
          <a:xfrm>
            <a:off x="2703635" y="1392311"/>
            <a:ext cx="7612674" cy="0"/>
          </a:xfrm>
          <a:prstGeom prst="line">
            <a:avLst/>
          </a:prstGeom>
          <a:ln w="15875">
            <a:solidFill>
              <a:srgbClr val="0170C1"/>
            </a:solidFill>
          </a:ln>
        </p:spPr>
        <p:style>
          <a:lnRef idx="1">
            <a:schemeClr val="accent1"/>
          </a:lnRef>
          <a:fillRef idx="0">
            <a:schemeClr val="accent1"/>
          </a:fillRef>
          <a:effectRef idx="0">
            <a:schemeClr val="accent1"/>
          </a:effectRef>
          <a:fontRef idx="minor">
            <a:schemeClr val="tx1"/>
          </a:fontRef>
        </p:style>
      </p:cxnSp>
      <p:sp>
        <p:nvSpPr>
          <p:cNvPr id="78852" name="矩形 1"/>
          <p:cNvSpPr/>
          <p:nvPr/>
        </p:nvSpPr>
        <p:spPr>
          <a:xfrm>
            <a:off x="1875693" y="6038850"/>
            <a:ext cx="8440615" cy="161192"/>
          </a:xfrm>
          <a:prstGeom prst="rect">
            <a:avLst/>
          </a:prstGeom>
          <a:solidFill>
            <a:srgbClr val="0170C1"/>
          </a:solidFill>
          <a:ln w="9525">
            <a:noFill/>
          </a:ln>
        </p:spPr>
        <p:txBody>
          <a:bodyPr lIns="63296" tIns="31647" rIns="63296" bIns="31647" anchor="ctr"/>
          <a:lstStyle/>
          <a:p>
            <a:pPr algn="ctr"/>
            <a:endParaRPr lang="zh-CN" altLang="en-US" sz="166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86" name="文本框 10"/>
          <p:cNvSpPr txBox="1"/>
          <p:nvPr/>
        </p:nvSpPr>
        <p:spPr>
          <a:xfrm>
            <a:off x="2744471" y="765810"/>
            <a:ext cx="4129405" cy="492760"/>
          </a:xfrm>
          <a:prstGeom prst="rect">
            <a:avLst/>
          </a:prstGeom>
          <a:noFill/>
          <a:ln w="9525">
            <a:noFill/>
          </a:ln>
        </p:spPr>
        <p:txBody>
          <a:bodyPr wrap="square" lIns="63296" tIns="31647" rIns="63296" bIns="31647" anchor="t">
            <a:spAutoFit/>
          </a:bodyPr>
          <a:lstStyle/>
          <a:p>
            <a:r>
              <a:rPr lang="en-US" altLang="zh-CN" sz="2800" b="1" dirty="0">
                <a:solidFill>
                  <a:srgbClr val="112EC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800" b="1" dirty="0">
                <a:solidFill>
                  <a:srgbClr val="112EC1"/>
                </a:solidFill>
                <a:latin typeface="微软雅黑" panose="020B0503020204020204" pitchFamily="34" charset="-122"/>
                <a:ea typeface="微软雅黑" panose="020B0503020204020204" pitchFamily="34" charset="-122"/>
                <a:sym typeface="Arial" panose="020B0604020202020204" pitchFamily="34" charset="0"/>
              </a:rPr>
              <a:t>命题立意分析</a:t>
            </a:r>
          </a:p>
        </p:txBody>
      </p:sp>
      <p:sp>
        <p:nvSpPr>
          <p:cNvPr id="3" name="矩形 2"/>
          <p:cNvSpPr/>
          <p:nvPr/>
        </p:nvSpPr>
        <p:spPr>
          <a:xfrm>
            <a:off x="9177704" y="926172"/>
            <a:ext cx="1138604" cy="4659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noProof="1"/>
          </a:p>
        </p:txBody>
      </p:sp>
      <p:sp>
        <p:nvSpPr>
          <p:cNvPr id="8" name="任意多边形 7"/>
          <p:cNvSpPr/>
          <p:nvPr/>
        </p:nvSpPr>
        <p:spPr>
          <a:xfrm rot="17474072">
            <a:off x="4649666" y="2315308"/>
            <a:ext cx="1424354" cy="3853962"/>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75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245" noProof="1"/>
          </a:p>
        </p:txBody>
      </p:sp>
      <p:sp>
        <p:nvSpPr>
          <p:cNvPr id="12" name="椭圆 11"/>
          <p:cNvSpPr/>
          <p:nvPr/>
        </p:nvSpPr>
        <p:spPr>
          <a:xfrm>
            <a:off x="2744667" y="2800351"/>
            <a:ext cx="1446335" cy="1446335"/>
          </a:xfrm>
          <a:prstGeom prst="ellipse">
            <a:avLst/>
          </a:prstGeom>
          <a:solidFill>
            <a:srgbClr val="767171"/>
          </a:solidFill>
          <a:ln>
            <a:noFill/>
          </a:ln>
          <a:effectLst>
            <a:outerShdw blurRad="254000" dist="152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245" noProof="1"/>
          </a:p>
        </p:txBody>
      </p:sp>
      <p:sp>
        <p:nvSpPr>
          <p:cNvPr id="9" name="任意多边形 8"/>
          <p:cNvSpPr/>
          <p:nvPr/>
        </p:nvSpPr>
        <p:spPr>
          <a:xfrm rot="17474072">
            <a:off x="7265377" y="2315308"/>
            <a:ext cx="1424354" cy="3853962"/>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77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245" noProof="1"/>
          </a:p>
        </p:txBody>
      </p:sp>
      <p:sp>
        <p:nvSpPr>
          <p:cNvPr id="10" name="椭圆 9"/>
          <p:cNvSpPr/>
          <p:nvPr/>
        </p:nvSpPr>
        <p:spPr>
          <a:xfrm>
            <a:off x="5361844" y="2779835"/>
            <a:ext cx="1446335" cy="1447800"/>
          </a:xfrm>
          <a:prstGeom prst="ellipse">
            <a:avLst/>
          </a:prstGeom>
          <a:solidFill>
            <a:srgbClr val="0170C1"/>
          </a:solidFill>
          <a:ln>
            <a:noFill/>
          </a:ln>
          <a:effectLst>
            <a:outerShdw blurRad="254000" dist="152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245" noProof="1"/>
          </a:p>
        </p:txBody>
      </p:sp>
      <p:sp>
        <p:nvSpPr>
          <p:cNvPr id="13" name="任意多边形 12"/>
          <p:cNvSpPr/>
          <p:nvPr/>
        </p:nvSpPr>
        <p:spPr>
          <a:xfrm rot="17474072">
            <a:off x="9881089" y="2315308"/>
            <a:ext cx="1424354" cy="3853962"/>
          </a:xfrm>
          <a:custGeom>
            <a:avLst/>
            <a:gdLst>
              <a:gd name="connsiteX0" fmla="*/ 2314964 w 2314964"/>
              <a:gd name="connsiteY0" fmla="*/ 0 h 3566777"/>
              <a:gd name="connsiteX1" fmla="*/ 2314964 w 2314964"/>
              <a:gd name="connsiteY1" fmla="*/ 2667256 h 3566777"/>
              <a:gd name="connsiteX2" fmla="*/ 0 w 2314964"/>
              <a:gd name="connsiteY2" fmla="*/ 3566777 h 3566777"/>
              <a:gd name="connsiteX3" fmla="*/ 0 w 2314964"/>
              <a:gd name="connsiteY3" fmla="*/ 0 h 3566777"/>
            </a:gdLst>
            <a:ahLst/>
            <a:cxnLst>
              <a:cxn ang="0">
                <a:pos x="connsiteX0" y="connsiteY0"/>
              </a:cxn>
              <a:cxn ang="0">
                <a:pos x="connsiteX1" y="connsiteY1"/>
              </a:cxn>
              <a:cxn ang="0">
                <a:pos x="connsiteX2" y="connsiteY2"/>
              </a:cxn>
              <a:cxn ang="0">
                <a:pos x="connsiteX3" y="connsiteY3"/>
              </a:cxn>
            </a:cxnLst>
            <a:rect l="l" t="t" r="r" b="b"/>
            <a:pathLst>
              <a:path w="2314964" h="3566777">
                <a:moveTo>
                  <a:pt x="2314964" y="0"/>
                </a:moveTo>
                <a:lnTo>
                  <a:pt x="2314964" y="2667256"/>
                </a:lnTo>
                <a:lnTo>
                  <a:pt x="0" y="3566777"/>
                </a:lnTo>
                <a:lnTo>
                  <a:pt x="0" y="0"/>
                </a:lnTo>
                <a:close/>
              </a:path>
            </a:pathLst>
          </a:custGeom>
          <a:gradFill>
            <a:gsLst>
              <a:gs pos="58000">
                <a:schemeClr val="bg1">
                  <a:lumMod val="95000"/>
                  <a:alpha val="0"/>
                </a:schemeClr>
              </a:gs>
              <a:gs pos="0">
                <a:schemeClr val="bg2">
                  <a:lumMod val="2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245" noProof="1"/>
          </a:p>
        </p:txBody>
      </p:sp>
      <p:sp>
        <p:nvSpPr>
          <p:cNvPr id="14" name="椭圆 13"/>
          <p:cNvSpPr/>
          <p:nvPr/>
        </p:nvSpPr>
        <p:spPr>
          <a:xfrm>
            <a:off x="7977555" y="2779835"/>
            <a:ext cx="1446335" cy="1447800"/>
          </a:xfrm>
          <a:prstGeom prst="ellipse">
            <a:avLst/>
          </a:prstGeom>
          <a:solidFill>
            <a:srgbClr val="767171"/>
          </a:solidFill>
          <a:ln>
            <a:noFill/>
          </a:ln>
          <a:effectLst>
            <a:outerShdw blurRad="254000" dist="152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245" noProof="1"/>
          </a:p>
        </p:txBody>
      </p:sp>
      <p:sp>
        <p:nvSpPr>
          <p:cNvPr id="21" name="文本框 20"/>
          <p:cNvSpPr txBox="1"/>
          <p:nvPr/>
        </p:nvSpPr>
        <p:spPr>
          <a:xfrm>
            <a:off x="2331428" y="4275992"/>
            <a:ext cx="2325565" cy="1455420"/>
          </a:xfrm>
          <a:prstGeom prst="rect">
            <a:avLst/>
          </a:prstGeom>
          <a:noFill/>
          <a:ln w="9525">
            <a:noFill/>
          </a:ln>
        </p:spPr>
        <p:txBody>
          <a:bodyPr wrap="square" anchor="t">
            <a:spAutoFit/>
          </a:bodyPr>
          <a:lstStyle/>
          <a:p>
            <a:r>
              <a:rPr lang="zh-CN" altLang="en-US" sz="2215" b="1" dirty="0">
                <a:solidFill>
                  <a:srgbClr val="606060"/>
                </a:solidFill>
                <a:latin typeface="微软雅黑" panose="020B0503020204020204" pitchFamily="34" charset="-122"/>
                <a:ea typeface="微软雅黑" panose="020B0503020204020204" pitchFamily="34" charset="-122"/>
              </a:rPr>
              <a:t>考查学生对</a:t>
            </a:r>
            <a:r>
              <a:rPr lang="zh-CN" altLang="en-US" sz="2215" b="1" dirty="0">
                <a:solidFill>
                  <a:srgbClr val="FF0000"/>
                </a:solidFill>
                <a:latin typeface="微软雅黑" panose="020B0503020204020204" pitchFamily="34" charset="-122"/>
                <a:ea typeface="微软雅黑" panose="020B0503020204020204" pitchFamily="34" charset="-122"/>
              </a:rPr>
              <a:t>英国第一次工业革命</a:t>
            </a:r>
            <a:r>
              <a:rPr lang="zh-CN" altLang="en-US" sz="2215" b="1" dirty="0">
                <a:solidFill>
                  <a:srgbClr val="606060"/>
                </a:solidFill>
                <a:latin typeface="微软雅黑" panose="020B0503020204020204" pitchFamily="34" charset="-122"/>
                <a:ea typeface="微软雅黑" panose="020B0503020204020204" pitchFamily="34" charset="-122"/>
              </a:rPr>
              <a:t>的掌握情况和学生的</a:t>
            </a:r>
            <a:r>
              <a:rPr lang="zh-CN" altLang="en-US" sz="2215" b="1" dirty="0">
                <a:solidFill>
                  <a:srgbClr val="FF0000"/>
                </a:solidFill>
                <a:latin typeface="微软雅黑" panose="020B0503020204020204" pitchFamily="34" charset="-122"/>
                <a:ea typeface="微软雅黑" panose="020B0503020204020204" pitchFamily="34" charset="-122"/>
              </a:rPr>
              <a:t>史学素养</a:t>
            </a:r>
            <a:endParaRPr lang="en-US" altLang="zh-CN" sz="2215" b="1" dirty="0">
              <a:solidFill>
                <a:srgbClr val="FF0000"/>
              </a:solidFill>
              <a:latin typeface="Arial" panose="020B0604020202020204" pitchFamily="34" charset="0"/>
              <a:ea typeface="宋体" panose="02010600030101010101" pitchFamily="2" charset="-122"/>
            </a:endParaRPr>
          </a:p>
        </p:txBody>
      </p:sp>
      <p:sp>
        <p:nvSpPr>
          <p:cNvPr id="22" name="文本框 21"/>
          <p:cNvSpPr txBox="1"/>
          <p:nvPr/>
        </p:nvSpPr>
        <p:spPr>
          <a:xfrm>
            <a:off x="5147897" y="4275992"/>
            <a:ext cx="2102826" cy="1455420"/>
          </a:xfrm>
          <a:prstGeom prst="rect">
            <a:avLst/>
          </a:prstGeom>
          <a:noFill/>
          <a:ln w="9525">
            <a:noFill/>
          </a:ln>
        </p:spPr>
        <p:txBody>
          <a:bodyPr wrap="square" anchor="t">
            <a:spAutoFit/>
          </a:bodyPr>
          <a:lstStyle/>
          <a:p>
            <a:r>
              <a:rPr lang="zh-CN" altLang="en-US" sz="2215" b="1" dirty="0">
                <a:solidFill>
                  <a:srgbClr val="606060"/>
                </a:solidFill>
                <a:latin typeface="微软雅黑" panose="020B0503020204020204" pitchFamily="34" charset="-122"/>
                <a:ea typeface="微软雅黑" panose="020B0503020204020204" pitchFamily="34" charset="-122"/>
              </a:rPr>
              <a:t>考查学生对材料的全面解读及有效提取历史信息的能力</a:t>
            </a:r>
            <a:endParaRPr lang="en-US" altLang="zh-CN" sz="2215" b="1" dirty="0">
              <a:solidFill>
                <a:srgbClr val="606060"/>
              </a:solidFill>
              <a:latin typeface="Arial" panose="020B0604020202020204" pitchFamily="34" charset="0"/>
              <a:ea typeface="宋体" panose="02010600030101010101" pitchFamily="2" charset="-122"/>
            </a:endParaRPr>
          </a:p>
        </p:txBody>
      </p:sp>
      <p:sp>
        <p:nvSpPr>
          <p:cNvPr id="23" name="文本框 22"/>
          <p:cNvSpPr txBox="1"/>
          <p:nvPr/>
        </p:nvSpPr>
        <p:spPr>
          <a:xfrm>
            <a:off x="8081597" y="4586655"/>
            <a:ext cx="1912326" cy="1114425"/>
          </a:xfrm>
          <a:prstGeom prst="rect">
            <a:avLst/>
          </a:prstGeom>
          <a:noFill/>
          <a:ln w="9525">
            <a:noFill/>
          </a:ln>
        </p:spPr>
        <p:txBody>
          <a:bodyPr wrap="square" anchor="t">
            <a:spAutoFit/>
          </a:bodyPr>
          <a:lstStyle/>
          <a:p>
            <a:r>
              <a:rPr lang="zh-CN" altLang="en-US" sz="2215" b="1" dirty="0">
                <a:solidFill>
                  <a:srgbClr val="606060"/>
                </a:solidFill>
                <a:latin typeface="微软雅黑" panose="020B0503020204020204" pitchFamily="34" charset="-122"/>
                <a:ea typeface="微软雅黑" panose="020B0503020204020204" pitchFamily="34" charset="-122"/>
              </a:rPr>
              <a:t>时空观念</a:t>
            </a:r>
          </a:p>
          <a:p>
            <a:r>
              <a:rPr lang="zh-CN" altLang="en-US" sz="2215" b="1" dirty="0">
                <a:solidFill>
                  <a:srgbClr val="FF0000"/>
                </a:solidFill>
                <a:latin typeface="微软雅黑" panose="020B0503020204020204" pitchFamily="34" charset="-122"/>
                <a:ea typeface="微软雅黑" panose="020B0503020204020204" pitchFamily="34" charset="-122"/>
              </a:rPr>
              <a:t>史料实证</a:t>
            </a:r>
          </a:p>
          <a:p>
            <a:endParaRPr lang="en-US" altLang="zh-CN" sz="2215" b="1" dirty="0">
              <a:solidFill>
                <a:srgbClr val="606060"/>
              </a:solidFill>
              <a:latin typeface="Arial" panose="020B0604020202020204" pitchFamily="34" charset="0"/>
              <a:ea typeface="宋体" panose="02010600030101010101" pitchFamily="2" charset="-122"/>
            </a:endParaRPr>
          </a:p>
        </p:txBody>
      </p:sp>
      <p:sp>
        <p:nvSpPr>
          <p:cNvPr id="78864" name="Text Box 7"/>
          <p:cNvSpPr txBox="1"/>
          <p:nvPr/>
        </p:nvSpPr>
        <p:spPr>
          <a:xfrm>
            <a:off x="2078942" y="1392604"/>
            <a:ext cx="8241323" cy="1456690"/>
          </a:xfrm>
          <a:prstGeom prst="rect">
            <a:avLst/>
          </a:prstGeom>
          <a:noFill/>
          <a:ln w="9525">
            <a:noFill/>
          </a:ln>
        </p:spPr>
        <p:txBody>
          <a:bodyPr anchor="t">
            <a:spAutoFit/>
          </a:bodyPr>
          <a:lstStyle/>
          <a:p>
            <a:r>
              <a:rPr lang="zh-CN" altLang="en-US" sz="1475" b="1" dirty="0">
                <a:latin typeface="Arial" panose="020B0604020202020204" pitchFamily="34" charset="0"/>
                <a:ea typeface="宋体" panose="02010600030101010101" pitchFamily="2" charset="-122"/>
              </a:rPr>
              <a:t>（</a:t>
            </a:r>
            <a:r>
              <a:rPr lang="en-US" altLang="zh-CN" sz="1475" b="1" dirty="0">
                <a:latin typeface="微软雅黑" panose="020B0503020204020204" pitchFamily="34" charset="-122"/>
                <a:ea typeface="微软雅黑" panose="020B0503020204020204" pitchFamily="34" charset="-122"/>
                <a:sym typeface="Arial" panose="020B0604020202020204" pitchFamily="34" charset="0"/>
              </a:rPr>
              <a:t>2018年全国Ⅰ卷</a:t>
            </a:r>
            <a:r>
              <a:rPr lang="zh-CN" altLang="en-US" sz="1475" b="1" dirty="0">
                <a:latin typeface="Arial" panose="020B0604020202020204" pitchFamily="34" charset="0"/>
                <a:ea typeface="宋体" panose="02010600030101010101" pitchFamily="2" charset="-122"/>
              </a:rPr>
              <a:t>）</a:t>
            </a:r>
            <a:r>
              <a:rPr lang="en-US" altLang="zh-CN" sz="1475" b="1" dirty="0">
                <a:latin typeface="Arial" panose="020B0604020202020204" pitchFamily="34" charset="0"/>
                <a:ea typeface="宋体" panose="02010600030101010101" pitchFamily="2" charset="-122"/>
              </a:rPr>
              <a:t>34</a:t>
            </a:r>
            <a:r>
              <a:rPr lang="zh-CN" altLang="en-US" sz="1475" b="1" dirty="0">
                <a:latin typeface="Arial" panose="020B0604020202020204" pitchFamily="34" charset="0"/>
                <a:ea typeface="宋体" panose="02010600030101010101" pitchFamily="2" charset="-122"/>
              </a:rPr>
              <a:t>．传统观点认为，英国成为工业革命发源地，是因为英国最早具备了技术、市场等经济条件；后来有研究者认为，其主要原因是英国建立了君主立宪制度；又有学者提出，煤铁资源丰富、易于开采等自然条件是其重要因素。据此可知，关于工业革命首先在英国发生的认识（      ）</a:t>
            </a:r>
          </a:p>
          <a:p>
            <a:r>
              <a:rPr lang="en-US" altLang="zh-CN" sz="1475" b="1" dirty="0">
                <a:latin typeface="Arial" panose="020B0604020202020204" pitchFamily="34" charset="0"/>
                <a:ea typeface="宋体" panose="02010600030101010101" pitchFamily="2" charset="-122"/>
              </a:rPr>
              <a:t>A</a:t>
            </a:r>
            <a:r>
              <a:rPr lang="zh-CN" altLang="en-US" sz="1475" b="1" dirty="0">
                <a:latin typeface="Arial" panose="020B0604020202020204" pitchFamily="34" charset="0"/>
                <a:ea typeface="宋体" panose="02010600030101010101" pitchFamily="2" charset="-122"/>
              </a:rPr>
              <a:t>．只能有一种正确合理的观点         </a:t>
            </a:r>
            <a:r>
              <a:rPr lang="en-US" altLang="zh-CN" sz="1475" b="1" dirty="0">
                <a:latin typeface="Arial" panose="020B0604020202020204" pitchFamily="34" charset="0"/>
                <a:ea typeface="宋体" panose="02010600030101010101" pitchFamily="2" charset="-122"/>
              </a:rPr>
              <a:t>B</a:t>
            </a:r>
            <a:r>
              <a:rPr lang="zh-CN" altLang="en-US" sz="1475" b="1" dirty="0">
                <a:latin typeface="Arial" panose="020B0604020202020204" pitchFamily="34" charset="0"/>
                <a:ea typeface="宋体" panose="02010600030101010101" pitchFamily="2" charset="-122"/>
              </a:rPr>
              <a:t>．随着研究视角拓展而趋于全面</a:t>
            </a:r>
          </a:p>
          <a:p>
            <a:r>
              <a:rPr lang="en-US" altLang="zh-CN" sz="1475" b="1" dirty="0">
                <a:latin typeface="Arial" panose="020B0604020202020204" pitchFamily="34" charset="0"/>
                <a:ea typeface="宋体" panose="02010600030101010101" pitchFamily="2" charset="-122"/>
              </a:rPr>
              <a:t>C</a:t>
            </a:r>
            <a:r>
              <a:rPr lang="zh-CN" altLang="en-US" sz="1475" b="1" dirty="0">
                <a:latin typeface="Arial" panose="020B0604020202020204" pitchFamily="34" charset="0"/>
                <a:ea typeface="宋体" panose="02010600030101010101" pitchFamily="2" charset="-122"/>
              </a:rPr>
              <a:t>．缺少对欧洲其他国家的观察         </a:t>
            </a:r>
            <a:r>
              <a:rPr lang="en-US" altLang="zh-CN" sz="1475" b="1" dirty="0">
                <a:latin typeface="Arial" panose="020B0604020202020204" pitchFamily="34" charset="0"/>
                <a:ea typeface="宋体" panose="02010600030101010101" pitchFamily="2" charset="-122"/>
              </a:rPr>
              <a:t>D</a:t>
            </a:r>
            <a:r>
              <a:rPr lang="zh-CN" altLang="en-US" sz="1475" b="1" dirty="0">
                <a:latin typeface="Arial" panose="020B0604020202020204" pitchFamily="34" charset="0"/>
                <a:ea typeface="宋体" panose="02010600030101010101" pitchFamily="2" charset="-122"/>
              </a:rPr>
              <a:t>．后期学者研究比传统观点可信</a:t>
            </a:r>
          </a:p>
        </p:txBody>
      </p:sp>
      <p:sp>
        <p:nvSpPr>
          <p:cNvPr id="78865" name="矩形 1"/>
          <p:cNvSpPr/>
          <p:nvPr/>
        </p:nvSpPr>
        <p:spPr>
          <a:xfrm>
            <a:off x="1875693" y="5651989"/>
            <a:ext cx="8440615" cy="159726"/>
          </a:xfrm>
          <a:prstGeom prst="rect">
            <a:avLst/>
          </a:prstGeom>
          <a:solidFill>
            <a:srgbClr val="0170C1"/>
          </a:solidFill>
          <a:ln w="9525">
            <a:noFill/>
          </a:ln>
        </p:spPr>
        <p:txBody>
          <a:bodyPr lIns="63296" tIns="31647" rIns="63296" bIns="31647" anchor="ctr"/>
          <a:lstStyle/>
          <a:p>
            <a:pPr algn="ctr"/>
            <a:endParaRPr lang="zh-CN" altLang="en-US" sz="166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78866" name="Oval 9"/>
          <p:cNvSpPr/>
          <p:nvPr/>
        </p:nvSpPr>
        <p:spPr>
          <a:xfrm>
            <a:off x="2853105" y="2913186"/>
            <a:ext cx="1216269" cy="1223597"/>
          </a:xfrm>
          <a:prstGeom prst="ellipse">
            <a:avLst/>
          </a:prstGeom>
          <a:solidFill>
            <a:srgbClr val="9CC136"/>
          </a:solidFill>
          <a:ln w="12700">
            <a:noFill/>
          </a:ln>
        </p:spPr>
        <p:txBody>
          <a:bodyPr wrap="square" lIns="112541" tIns="56270" rIns="112541" bIns="56270" anchor="t"/>
          <a:lstStyle/>
          <a:p>
            <a:pPr eaLnBrk="0" hangingPunct="0"/>
            <a:endParaRPr lang="zh-CN" altLang="en-US" sz="2215">
              <a:latin typeface="Arial" panose="020B0604020202020204" pitchFamily="34" charset="0"/>
              <a:ea typeface="宋体" panose="02010600030101010101" pitchFamily="2" charset="-122"/>
            </a:endParaRPr>
          </a:p>
        </p:txBody>
      </p:sp>
      <p:sp>
        <p:nvSpPr>
          <p:cNvPr id="78867" name="Oval 13"/>
          <p:cNvSpPr/>
          <p:nvPr/>
        </p:nvSpPr>
        <p:spPr>
          <a:xfrm>
            <a:off x="5477608" y="2894135"/>
            <a:ext cx="1220666" cy="1223596"/>
          </a:xfrm>
          <a:prstGeom prst="ellipse">
            <a:avLst/>
          </a:prstGeom>
          <a:solidFill>
            <a:srgbClr val="FFCA82"/>
          </a:solidFill>
          <a:ln w="12700">
            <a:noFill/>
          </a:ln>
        </p:spPr>
        <p:txBody>
          <a:bodyPr wrap="square" lIns="112541" tIns="56270" rIns="112541" bIns="56270" anchor="t"/>
          <a:lstStyle/>
          <a:p>
            <a:pPr eaLnBrk="0" hangingPunct="0"/>
            <a:endParaRPr lang="zh-CN" altLang="en-US" sz="2215">
              <a:latin typeface="Arial" panose="020B0604020202020204" pitchFamily="34" charset="0"/>
              <a:ea typeface="宋体" panose="02010600030101010101" pitchFamily="2" charset="-122"/>
            </a:endParaRPr>
          </a:p>
        </p:txBody>
      </p:sp>
      <p:sp>
        <p:nvSpPr>
          <p:cNvPr id="78868" name="Oval 17"/>
          <p:cNvSpPr/>
          <p:nvPr/>
        </p:nvSpPr>
        <p:spPr>
          <a:xfrm>
            <a:off x="8084527" y="2894135"/>
            <a:ext cx="1217734" cy="1223596"/>
          </a:xfrm>
          <a:prstGeom prst="ellipse">
            <a:avLst/>
          </a:prstGeom>
          <a:solidFill>
            <a:srgbClr val="FF6D2E"/>
          </a:solidFill>
          <a:ln w="12700">
            <a:noFill/>
          </a:ln>
        </p:spPr>
        <p:txBody>
          <a:bodyPr wrap="square" lIns="112541" tIns="56270" rIns="112541" bIns="56270" anchor="t"/>
          <a:lstStyle/>
          <a:p>
            <a:pPr eaLnBrk="0" hangingPunct="0"/>
            <a:endParaRPr lang="zh-CN" altLang="en-US" sz="2215">
              <a:latin typeface="Arial" panose="020B0604020202020204" pitchFamily="34" charset="0"/>
              <a:ea typeface="宋体" panose="02010600030101010101" pitchFamily="2" charset="-122"/>
            </a:endParaRPr>
          </a:p>
        </p:txBody>
      </p:sp>
      <p:sp>
        <p:nvSpPr>
          <p:cNvPr id="18" name="文本框 17"/>
          <p:cNvSpPr txBox="1"/>
          <p:nvPr/>
        </p:nvSpPr>
        <p:spPr>
          <a:xfrm>
            <a:off x="3001108" y="2989386"/>
            <a:ext cx="935990" cy="1001395"/>
          </a:xfrm>
          <a:prstGeom prst="rect">
            <a:avLst/>
          </a:prstGeom>
          <a:noFill/>
          <a:ln w="9525">
            <a:noFill/>
          </a:ln>
        </p:spPr>
        <p:txBody>
          <a:bodyPr wrap="none" anchor="t">
            <a:spAutoFit/>
          </a:bodyPr>
          <a:lstStyle/>
          <a:p>
            <a:r>
              <a:rPr lang="zh-CN" altLang="en-US" sz="2955" b="1" dirty="0">
                <a:solidFill>
                  <a:schemeClr val="bg1"/>
                </a:solidFill>
                <a:latin typeface="微软雅黑 Light" panose="020B0502040204020203" pitchFamily="34" charset="-122"/>
                <a:ea typeface="微软雅黑 Light" panose="020B0502040204020203" pitchFamily="34" charset="-122"/>
              </a:rPr>
              <a:t>知识</a:t>
            </a:r>
            <a:endParaRPr lang="en-US" altLang="zh-CN" sz="2955" b="1" dirty="0">
              <a:solidFill>
                <a:schemeClr val="bg1"/>
              </a:solidFill>
              <a:latin typeface="微软雅黑 Light" panose="020B0502040204020203" pitchFamily="34" charset="-122"/>
              <a:ea typeface="微软雅黑 Light" panose="020B0502040204020203" pitchFamily="34" charset="-122"/>
            </a:endParaRPr>
          </a:p>
          <a:p>
            <a:r>
              <a:rPr lang="zh-CN" altLang="en-US" sz="2955" b="1" dirty="0">
                <a:solidFill>
                  <a:schemeClr val="bg1"/>
                </a:solidFill>
                <a:latin typeface="微软雅黑 Light" panose="020B0502040204020203" pitchFamily="34" charset="-122"/>
                <a:ea typeface="微软雅黑 Light" panose="020B0502040204020203" pitchFamily="34" charset="-122"/>
              </a:rPr>
              <a:t>立意</a:t>
            </a:r>
          </a:p>
        </p:txBody>
      </p:sp>
      <p:sp>
        <p:nvSpPr>
          <p:cNvPr id="19" name="文本框 18"/>
          <p:cNvSpPr txBox="1"/>
          <p:nvPr/>
        </p:nvSpPr>
        <p:spPr>
          <a:xfrm>
            <a:off x="5627077" y="3027486"/>
            <a:ext cx="935990" cy="1001395"/>
          </a:xfrm>
          <a:prstGeom prst="rect">
            <a:avLst/>
          </a:prstGeom>
          <a:noFill/>
          <a:ln w="9525">
            <a:noFill/>
          </a:ln>
        </p:spPr>
        <p:txBody>
          <a:bodyPr wrap="none" anchor="t">
            <a:spAutoFit/>
          </a:bodyPr>
          <a:lstStyle/>
          <a:p>
            <a:r>
              <a:rPr lang="zh-CN" altLang="en-US" sz="2955" b="1" dirty="0">
                <a:solidFill>
                  <a:schemeClr val="bg1"/>
                </a:solidFill>
                <a:latin typeface="微软雅黑 Light" panose="020B0502040204020203" pitchFamily="34" charset="-122"/>
                <a:ea typeface="微软雅黑 Light" panose="020B0502040204020203" pitchFamily="34" charset="-122"/>
              </a:rPr>
              <a:t>能力</a:t>
            </a:r>
            <a:endParaRPr lang="en-US" altLang="zh-CN" sz="2955" b="1" dirty="0">
              <a:solidFill>
                <a:schemeClr val="bg1"/>
              </a:solidFill>
              <a:latin typeface="微软雅黑 Light" panose="020B0502040204020203" pitchFamily="34" charset="-122"/>
              <a:ea typeface="微软雅黑 Light" panose="020B0502040204020203" pitchFamily="34" charset="-122"/>
            </a:endParaRPr>
          </a:p>
          <a:p>
            <a:r>
              <a:rPr lang="zh-CN" altLang="en-US" sz="2955" b="1" dirty="0">
                <a:solidFill>
                  <a:schemeClr val="bg1"/>
                </a:solidFill>
                <a:latin typeface="微软雅黑 Light" panose="020B0502040204020203" pitchFamily="34" charset="-122"/>
                <a:ea typeface="微软雅黑 Light" panose="020B0502040204020203" pitchFamily="34" charset="-122"/>
              </a:rPr>
              <a:t>立意</a:t>
            </a:r>
          </a:p>
        </p:txBody>
      </p:sp>
      <p:sp>
        <p:nvSpPr>
          <p:cNvPr id="20" name="文本框 19"/>
          <p:cNvSpPr txBox="1"/>
          <p:nvPr/>
        </p:nvSpPr>
        <p:spPr>
          <a:xfrm>
            <a:off x="8242789" y="3027486"/>
            <a:ext cx="935990" cy="1001395"/>
          </a:xfrm>
          <a:prstGeom prst="rect">
            <a:avLst/>
          </a:prstGeom>
          <a:noFill/>
          <a:ln w="9525">
            <a:noFill/>
          </a:ln>
        </p:spPr>
        <p:txBody>
          <a:bodyPr wrap="none" anchor="t">
            <a:spAutoFit/>
          </a:bodyPr>
          <a:lstStyle/>
          <a:p>
            <a:r>
              <a:rPr lang="zh-CN" altLang="en-US" sz="2955" b="1" dirty="0">
                <a:solidFill>
                  <a:schemeClr val="bg1"/>
                </a:solidFill>
                <a:latin typeface="微软雅黑 Light" panose="020B0502040204020203" pitchFamily="34" charset="-122"/>
                <a:ea typeface="微软雅黑 Light" panose="020B0502040204020203" pitchFamily="34" charset="-122"/>
              </a:rPr>
              <a:t>素养</a:t>
            </a:r>
            <a:endParaRPr lang="en-US" altLang="zh-CN" sz="2955" b="1" dirty="0">
              <a:solidFill>
                <a:schemeClr val="bg1"/>
              </a:solidFill>
              <a:latin typeface="微软雅黑 Light" panose="020B0502040204020203" pitchFamily="34" charset="-122"/>
              <a:ea typeface="微软雅黑 Light" panose="020B0502040204020203" pitchFamily="34" charset="-122"/>
            </a:endParaRPr>
          </a:p>
          <a:p>
            <a:r>
              <a:rPr lang="zh-CN" altLang="en-US" sz="2955" b="1" dirty="0">
                <a:solidFill>
                  <a:schemeClr val="bg1"/>
                </a:solidFill>
                <a:latin typeface="微软雅黑 Light" panose="020B0502040204020203" pitchFamily="34" charset="-122"/>
                <a:ea typeface="微软雅黑 Light" panose="020B0502040204020203" pitchFamily="34" charset="-122"/>
              </a:rPr>
              <a:t>立意</a:t>
            </a:r>
          </a:p>
        </p:txBody>
      </p:sp>
    </p:spTree>
    <p:extLst>
      <p:ext uri="{BB962C8B-B14F-4D97-AF65-F5344CB8AC3E}">
        <p14:creationId xmlns:p14="http://schemas.microsoft.com/office/powerpoint/2010/main" val="311360444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 fill="hold"/>
                                        <p:tgtEl>
                                          <p:spTgt spid="6"/>
                                        </p:tgtEl>
                                        <p:attrNameLst>
                                          <p:attrName>ppt_w</p:attrName>
                                        </p:attrNameLst>
                                      </p:cBhvr>
                                      <p:tavLst>
                                        <p:tav tm="0">
                                          <p:val>
                                            <p:fltVal val="0"/>
                                          </p:val>
                                        </p:tav>
                                        <p:tav tm="100000">
                                          <p:val>
                                            <p:strVal val="#ppt_w"/>
                                          </p:val>
                                        </p:tav>
                                      </p:tavLst>
                                    </p:anim>
                                    <p:anim calcmode="lin" valueType="num">
                                      <p:cBhvr>
                                        <p:cTn id="14" dur="300" fill="hold"/>
                                        <p:tgtEl>
                                          <p:spTgt spid="6"/>
                                        </p:tgtEl>
                                        <p:attrNameLst>
                                          <p:attrName>ppt_h</p:attrName>
                                        </p:attrNameLst>
                                      </p:cBhvr>
                                      <p:tavLst>
                                        <p:tav tm="0">
                                          <p:val>
                                            <p:fltVal val="0"/>
                                          </p:val>
                                        </p:tav>
                                        <p:tav tm="100000">
                                          <p:val>
                                            <p:strVal val="#ppt_h"/>
                                          </p:val>
                                        </p:tav>
                                      </p:tavLst>
                                    </p:anim>
                                    <p:anim calcmode="lin" valueType="num">
                                      <p:cBhvr>
                                        <p:cTn id="15" dur="300" fill="hold"/>
                                        <p:tgtEl>
                                          <p:spTgt spid="6"/>
                                        </p:tgtEl>
                                        <p:attrNameLst>
                                          <p:attrName>style.rotation</p:attrName>
                                        </p:attrNameLst>
                                      </p:cBhvr>
                                      <p:tavLst>
                                        <p:tav tm="0">
                                          <p:val>
                                            <p:fltVal val="90"/>
                                          </p:val>
                                        </p:tav>
                                        <p:tav tm="100000">
                                          <p:val>
                                            <p:fltVal val="0"/>
                                          </p:val>
                                        </p:tav>
                                      </p:tavLst>
                                    </p:anim>
                                    <p:animEffect transition="in" filter="fade">
                                      <p:cBhvr>
                                        <p:cTn id="16" dur="3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3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left)">
                                      <p:cBhvr>
                                        <p:cTn id="23" dur="500"/>
                                        <p:tgtEl>
                                          <p:spTgt spid="86"/>
                                        </p:tgtEl>
                                      </p:cBhvr>
                                    </p:animEffect>
                                  </p:childTnLst>
                                </p:cTn>
                              </p:par>
                            </p:childTnLst>
                          </p:cTn>
                        </p:par>
                        <p:par>
                          <p:cTn id="24" fill="hold">
                            <p:stCondLst>
                              <p:cond delay="1000"/>
                            </p:stCondLst>
                            <p:childTnLst>
                              <p:par>
                                <p:cTn id="25" presetID="2" presetClass="entr" presetSubtype="4" decel="10000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2000"/>
                            </p:stCondLst>
                            <p:childTnLst>
                              <p:par>
                                <p:cTn id="48" presetID="18" presetClass="entr" presetSubtype="6" fill="hold" grpId="0" nodeType="afterEffect">
                                  <p:stCondLst>
                                    <p:cond delay="0"/>
                                  </p:stCondLst>
                                  <p:iterate type="lt">
                                    <p:tmPct val="5000"/>
                                  </p:iterate>
                                  <p:childTnLst>
                                    <p:set>
                                      <p:cBhvr>
                                        <p:cTn id="49" dur="1" fill="hold">
                                          <p:stCondLst>
                                            <p:cond delay="0"/>
                                          </p:stCondLst>
                                        </p:cTn>
                                        <p:tgtEl>
                                          <p:spTgt spid="18"/>
                                        </p:tgtEl>
                                        <p:attrNameLst>
                                          <p:attrName>style.visibility</p:attrName>
                                        </p:attrNameLst>
                                      </p:cBhvr>
                                      <p:to>
                                        <p:strVal val="visible"/>
                                      </p:to>
                                    </p:set>
                                    <p:animEffect transition="in" filter="strips(downRight)">
                                      <p:cBhvr>
                                        <p:cTn id="50" dur="500"/>
                                        <p:tgtEl>
                                          <p:spTgt spid="18"/>
                                        </p:tgtEl>
                                      </p:cBhvr>
                                    </p:animEffect>
                                  </p:childTnLst>
                                </p:cTn>
                              </p:par>
                              <p:par>
                                <p:cTn id="51" presetID="18" presetClass="entr" presetSubtype="6" fill="hold" grpId="0" nodeType="withEffect">
                                  <p:stCondLst>
                                    <p:cond delay="0"/>
                                  </p:stCondLst>
                                  <p:iterate type="lt">
                                    <p:tmPct val="5000"/>
                                  </p:iterate>
                                  <p:childTnLst>
                                    <p:set>
                                      <p:cBhvr>
                                        <p:cTn id="52" dur="1" fill="hold">
                                          <p:stCondLst>
                                            <p:cond delay="0"/>
                                          </p:stCondLst>
                                        </p:cTn>
                                        <p:tgtEl>
                                          <p:spTgt spid="19"/>
                                        </p:tgtEl>
                                        <p:attrNameLst>
                                          <p:attrName>style.visibility</p:attrName>
                                        </p:attrNameLst>
                                      </p:cBhvr>
                                      <p:to>
                                        <p:strVal val="visible"/>
                                      </p:to>
                                    </p:set>
                                    <p:animEffect transition="in" filter="strips(downRight)">
                                      <p:cBhvr>
                                        <p:cTn id="53" dur="500"/>
                                        <p:tgtEl>
                                          <p:spTgt spid="19"/>
                                        </p:tgtEl>
                                      </p:cBhvr>
                                    </p:animEffect>
                                  </p:childTnLst>
                                </p:cTn>
                              </p:par>
                              <p:par>
                                <p:cTn id="54" presetID="18" presetClass="entr" presetSubtype="6" fill="hold" grpId="0" nodeType="withEffect">
                                  <p:stCondLst>
                                    <p:cond delay="0"/>
                                  </p:stCondLst>
                                  <p:iterate type="lt">
                                    <p:tmPct val="5000"/>
                                  </p:iterate>
                                  <p:childTnLst>
                                    <p:set>
                                      <p:cBhvr>
                                        <p:cTn id="55" dur="1" fill="hold">
                                          <p:stCondLst>
                                            <p:cond delay="0"/>
                                          </p:stCondLst>
                                        </p:cTn>
                                        <p:tgtEl>
                                          <p:spTgt spid="20"/>
                                        </p:tgtEl>
                                        <p:attrNameLst>
                                          <p:attrName>style.visibility</p:attrName>
                                        </p:attrNameLst>
                                      </p:cBhvr>
                                      <p:to>
                                        <p:strVal val="visible"/>
                                      </p:to>
                                    </p:set>
                                    <p:animEffect transition="in" filter="strips(downRight)">
                                      <p:cBhvr>
                                        <p:cTn id="56" dur="500"/>
                                        <p:tgtEl>
                                          <p:spTgt spid="20"/>
                                        </p:tgtEl>
                                      </p:cBhvr>
                                    </p:animEffect>
                                  </p:childTnLst>
                                </p:cTn>
                              </p:par>
                              <p:par>
                                <p:cTn id="57" presetID="18" presetClass="entr" presetSubtype="6" fill="hold" grpId="0" nodeType="withEffect">
                                  <p:stCondLst>
                                    <p:cond delay="0"/>
                                  </p:stCondLst>
                                  <p:iterate type="lt">
                                    <p:tmPct val="5000"/>
                                  </p:iterate>
                                  <p:childTnLst>
                                    <p:set>
                                      <p:cBhvr>
                                        <p:cTn id="58" dur="1" fill="hold">
                                          <p:stCondLst>
                                            <p:cond delay="0"/>
                                          </p:stCondLst>
                                        </p:cTn>
                                        <p:tgtEl>
                                          <p:spTgt spid="21"/>
                                        </p:tgtEl>
                                        <p:attrNameLst>
                                          <p:attrName>style.visibility</p:attrName>
                                        </p:attrNameLst>
                                      </p:cBhvr>
                                      <p:to>
                                        <p:strVal val="visible"/>
                                      </p:to>
                                    </p:set>
                                    <p:animEffect transition="in" filter="strips(downRight)">
                                      <p:cBhvr>
                                        <p:cTn id="59" dur="500"/>
                                        <p:tgtEl>
                                          <p:spTgt spid="21"/>
                                        </p:tgtEl>
                                      </p:cBhvr>
                                    </p:animEffect>
                                  </p:childTnLst>
                                </p:cTn>
                              </p:par>
                              <p:par>
                                <p:cTn id="60" presetID="18" presetClass="entr" presetSubtype="6" fill="hold" grpId="0" nodeType="withEffect">
                                  <p:stCondLst>
                                    <p:cond delay="0"/>
                                  </p:stCondLst>
                                  <p:iterate type="lt">
                                    <p:tmPct val="5000"/>
                                  </p:iterate>
                                  <p:childTnLst>
                                    <p:set>
                                      <p:cBhvr>
                                        <p:cTn id="61" dur="1" fill="hold">
                                          <p:stCondLst>
                                            <p:cond delay="0"/>
                                          </p:stCondLst>
                                        </p:cTn>
                                        <p:tgtEl>
                                          <p:spTgt spid="22"/>
                                        </p:tgtEl>
                                        <p:attrNameLst>
                                          <p:attrName>style.visibility</p:attrName>
                                        </p:attrNameLst>
                                      </p:cBhvr>
                                      <p:to>
                                        <p:strVal val="visible"/>
                                      </p:to>
                                    </p:set>
                                    <p:animEffect transition="in" filter="strips(downRight)">
                                      <p:cBhvr>
                                        <p:cTn id="62" dur="500"/>
                                        <p:tgtEl>
                                          <p:spTgt spid="22"/>
                                        </p:tgtEl>
                                      </p:cBhvr>
                                    </p:animEffect>
                                  </p:childTnLst>
                                </p:cTn>
                              </p:par>
                              <p:par>
                                <p:cTn id="63" presetID="18" presetClass="entr" presetSubtype="6" fill="hold" grpId="0" nodeType="withEffect">
                                  <p:stCondLst>
                                    <p:cond delay="0"/>
                                  </p:stCondLst>
                                  <p:iterate type="lt">
                                    <p:tmPct val="5000"/>
                                  </p:iterate>
                                  <p:childTnLst>
                                    <p:set>
                                      <p:cBhvr>
                                        <p:cTn id="64" dur="1" fill="hold">
                                          <p:stCondLst>
                                            <p:cond delay="0"/>
                                          </p:stCondLst>
                                        </p:cTn>
                                        <p:tgtEl>
                                          <p:spTgt spid="23"/>
                                        </p:tgtEl>
                                        <p:attrNameLst>
                                          <p:attrName>style.visibility</p:attrName>
                                        </p:attrNameLst>
                                      </p:cBhvr>
                                      <p:to>
                                        <p:strVal val="visible"/>
                                      </p:to>
                                    </p:set>
                                    <p:animEffect transition="in" filter="strips(downRight)">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6" grpId="0"/>
      <p:bldP spid="8" grpId="0" bldLvl="0" animBg="1"/>
      <p:bldP spid="12" grpId="0" bldLvl="0" animBg="1"/>
      <p:bldP spid="9" grpId="0" bldLvl="0" animBg="1"/>
      <p:bldP spid="10" grpId="0" bldLvl="0" animBg="1"/>
      <p:bldP spid="13" grpId="0" bldLvl="0" animBg="1"/>
      <p:bldP spid="14" grpId="0" bldLvl="0" animBg="1"/>
      <p:bldP spid="21" grpId="0"/>
      <p:bldP spid="22" grpId="0"/>
      <p:bldP spid="23"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106" name="Text Box 5"/>
          <p:cNvSpPr txBox="1"/>
          <p:nvPr/>
        </p:nvSpPr>
        <p:spPr>
          <a:xfrm>
            <a:off x="2254005" y="900235"/>
            <a:ext cx="8213579" cy="584775"/>
          </a:xfrm>
          <a:prstGeom prst="rect">
            <a:avLst/>
          </a:prstGeom>
          <a:noFill/>
          <a:ln w="9525">
            <a:noFill/>
          </a:ln>
          <a:effectLst>
            <a:outerShdw dist="35921" dir="2699999" algn="ctr" rotWithShape="0">
              <a:schemeClr val="bg1"/>
            </a:outerShdw>
          </a:effectLst>
        </p:spPr>
        <p:txBody>
          <a:bodyPr wrap="square">
            <a:spAutoFit/>
          </a:bodyPr>
          <a:lstStyle/>
          <a:p>
            <a:pPr eaLnBrk="1" hangingPunct="1">
              <a:buFont typeface="Arial" panose="020B0604020202020204" pitchFamily="34" charset="0"/>
              <a:buNone/>
            </a:pPr>
            <a:r>
              <a:rPr lang="en-US" altLang="zh-CN" sz="3200" b="1" dirty="0">
                <a:solidFill>
                  <a:srgbClr val="008000"/>
                </a:solidFill>
                <a:latin typeface="未署名情书" panose="02010600010101010101" charset="-122"/>
                <a:ea typeface="未署名情书" panose="02010600010101010101" charset="-122"/>
                <a:cs typeface="未署名情书" panose="02010600010101010101" charset="-122"/>
              </a:rPr>
              <a:t>3</a:t>
            </a:r>
            <a:r>
              <a:rPr lang="zh-CN" altLang="en-US" sz="3200" b="1" dirty="0">
                <a:solidFill>
                  <a:srgbClr val="008000"/>
                </a:solidFill>
                <a:latin typeface="未署名情书" panose="02010600010101010101" charset="-122"/>
                <a:ea typeface="未署名情书" panose="02010600010101010101" charset="-122"/>
                <a:cs typeface="未署名情书" panose="02010600010101010101" charset="-122"/>
              </a:rPr>
              <a:t>、高考试题命制者的史学观念与命题思想</a:t>
            </a:r>
          </a:p>
        </p:txBody>
      </p:sp>
      <p:graphicFrame>
        <p:nvGraphicFramePr>
          <p:cNvPr id="4107" name="Group 11"/>
          <p:cNvGraphicFramePr>
            <a:graphicFrameLocks noGrp="1"/>
          </p:cNvGraphicFramePr>
          <p:nvPr/>
        </p:nvGraphicFramePr>
        <p:xfrm>
          <a:off x="2325029" y="1489661"/>
          <a:ext cx="7977505" cy="4918710"/>
        </p:xfrm>
        <a:graphic>
          <a:graphicData uri="http://schemas.openxmlformats.org/drawingml/2006/table">
            <a:tbl>
              <a:tblPr/>
              <a:tblGrid>
                <a:gridCol w="1623695">
                  <a:extLst>
                    <a:ext uri="{9D8B030D-6E8A-4147-A177-3AD203B41FA5}">
                      <a16:colId xmlns:a16="http://schemas.microsoft.com/office/drawing/2014/main" val="20000"/>
                    </a:ext>
                  </a:extLst>
                </a:gridCol>
                <a:gridCol w="3515360">
                  <a:extLst>
                    <a:ext uri="{9D8B030D-6E8A-4147-A177-3AD203B41FA5}">
                      <a16:colId xmlns:a16="http://schemas.microsoft.com/office/drawing/2014/main" val="20001"/>
                    </a:ext>
                  </a:extLst>
                </a:gridCol>
                <a:gridCol w="2838450">
                  <a:extLst>
                    <a:ext uri="{9D8B030D-6E8A-4147-A177-3AD203B41FA5}">
                      <a16:colId xmlns:a16="http://schemas.microsoft.com/office/drawing/2014/main" val="20002"/>
                    </a:ext>
                  </a:extLst>
                </a:gridCol>
              </a:tblGrid>
              <a:tr h="3048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命题人</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学术特长</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2"/>
                          </a:solidFill>
                          <a:effectLst/>
                          <a:latin typeface="Times New Roman" panose="02020603050405020304" charset="0"/>
                          <a:ea typeface="宋体" panose="02010600030101010101" pitchFamily="2" charset="-122"/>
                          <a:cs typeface="Times New Roman" panose="02020603050405020304" charset="0"/>
                        </a:rPr>
                        <a:t>史学观念与命题思想</a:t>
                      </a:r>
                      <a:endParaRPr kumimoji="0" lang="zh-CN" altLang="en-US" sz="1385" b="1" i="0" u="none" strike="noStrike" cap="none" normalizeH="0" baseline="0" smtClean="0">
                        <a:ln>
                          <a:noFill/>
                        </a:ln>
                        <a:solidFill>
                          <a:schemeClr val="tx2"/>
                        </a:solidFill>
                        <a:effectLst/>
                        <a:latin typeface="Arial" panose="020B0604020202020204" pitchFamily="34" charset="0"/>
                        <a:ea typeface="宋体" panose="02010600030101010101" pitchFamily="2" charset="-122"/>
                      </a:endParaRP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24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杨宁一</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（北京师范大学）</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世界近代化问题、世界资本主义体系、美国史；日本问题、东亚的区域化</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rowSpan="8">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290" b="1" i="0" u="none" strike="noStrike" cap="none" normalizeH="0" baseline="0" smtClean="0">
                        <a:ln>
                          <a:noFill/>
                        </a:ln>
                        <a:solidFill>
                          <a:schemeClr val="tx2"/>
                        </a:solidFill>
                        <a:effectLst/>
                        <a:latin typeface="Times New Roman" panose="02020603050405020304" charset="0"/>
                        <a:ea typeface="宋体" panose="02010600030101010101" pitchFamily="2" charset="-122"/>
                        <a:cs typeface="Times New Roman" panose="02020603050405020304" charset="0"/>
                      </a:endParaRP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758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曹大为</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（北京师范大学）</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中国古代思想文化史、社会史。注意把社会与文化联系起来加以考察。剖析传统文化的成因、特点、类型，文化精神与民族性格，以及在诸方面的具体表现。</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2"/>
                  </a:ext>
                </a:extLst>
              </a:tr>
              <a:tr h="5207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朱汉国</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（北京师范大学）</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中国近现代政治思想史、中国近现代社会史研究</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3"/>
                  </a:ext>
                </a:extLst>
              </a:tr>
              <a:tr h="522605">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曹文柱</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（北京师范大学）</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秦汉魏晋</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4"/>
                  </a:ext>
                </a:extLst>
              </a:tr>
              <a:tr h="52324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杨玉圣</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（北京师范大学）</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美国史</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5"/>
                  </a:ext>
                </a:extLst>
              </a:tr>
              <a:tr h="52324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李帆</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（北京师范大学）</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古今中西交汇</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6"/>
                  </a:ext>
                </a:extLst>
              </a:tr>
              <a:tr h="522605">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孙燕京</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（北京师范大学）</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晚清社会风尚</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7"/>
                  </a:ext>
                </a:extLst>
              </a:tr>
              <a:tr h="5207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赵世瑜</a:t>
                      </a:r>
                    </a:p>
                    <a:p>
                      <a:pPr marL="0" marR="0" lvl="0" indent="0" algn="l" defTabSz="914400" rtl="0" eaLnBrk="0" fontAlgn="base" latinLnBrk="0" hangingPunct="0">
                        <a:lnSpc>
                          <a:spcPct val="100000"/>
                        </a:lnSpc>
                        <a:spcBef>
                          <a:spcPct val="0"/>
                        </a:spcBef>
                        <a:spcAft>
                          <a:spcPct val="0"/>
                        </a:spcAft>
                        <a:buClrTx/>
                        <a:buSzTx/>
                        <a:buFontTx/>
                        <a:buNone/>
                      </a:pPr>
                      <a:r>
                        <a:rPr kumimoji="0" 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a:t>
                      </a: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北京大学</a:t>
                      </a:r>
                      <a:r>
                        <a:rPr kumimoji="0" 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rgbClr val="7030A0"/>
                          </a:solidFill>
                          <a:effectLst/>
                          <a:latin typeface="Times New Roman" panose="02020603050405020304" charset="0"/>
                          <a:ea typeface="宋体" panose="02010600030101010101" pitchFamily="2" charset="-122"/>
                          <a:cs typeface="Times New Roman" panose="02020603050405020304" charset="0"/>
                        </a:rPr>
                        <a:t>中国社会史、民间文化史</a:t>
                      </a:r>
                    </a:p>
                  </a:txBody>
                  <a:tcPr marL="84406" marR="84406" marT="42203" marB="42203"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8"/>
                  </a:ext>
                </a:extLst>
              </a:tr>
            </a:tbl>
          </a:graphicData>
        </a:graphic>
      </p:graphicFrame>
      <p:sp>
        <p:nvSpPr>
          <p:cNvPr id="4142" name="Rectangle 46"/>
          <p:cNvSpPr/>
          <p:nvPr/>
        </p:nvSpPr>
        <p:spPr>
          <a:xfrm>
            <a:off x="7432823" y="1814342"/>
            <a:ext cx="2858965" cy="4648200"/>
          </a:xfrm>
          <a:prstGeom prst="rect">
            <a:avLst/>
          </a:prstGeom>
          <a:noFill/>
          <a:ln w="9525">
            <a:noFill/>
          </a:ln>
        </p:spPr>
        <p:txBody>
          <a:bodyPr>
            <a:spAutoFit/>
          </a:bodyPr>
          <a:lstStyle/>
          <a:p>
            <a:pPr eaLnBrk="1" hangingPunct="1">
              <a:buFont typeface="Arial" panose="020B0604020202020204" pitchFamily="34" charset="0"/>
              <a:buNone/>
            </a:pPr>
            <a:r>
              <a:rPr lang="en-US" altLang="zh-CN" sz="1290" b="1" dirty="0">
                <a:latin typeface="宋体" panose="02010600030101010101" pitchFamily="2" charset="-122"/>
              </a:rPr>
              <a:t>1.</a:t>
            </a:r>
            <a:r>
              <a:rPr lang="zh-CN" altLang="en-US" sz="1290" b="1" dirty="0">
                <a:latin typeface="宋体" panose="02010600030101010101" pitchFamily="2" charset="-122"/>
              </a:rPr>
              <a:t>对知识记忆与理解同等重要</a:t>
            </a:r>
            <a:r>
              <a:rPr lang="zh-CN" altLang="en-US" sz="1290" b="1" dirty="0">
                <a:solidFill>
                  <a:schemeClr val="tx2"/>
                </a:solidFill>
                <a:latin typeface="宋体" panose="02010600030101010101" pitchFamily="2" charset="-122"/>
              </a:rPr>
              <a:t>（记忆过程一定要有概括、理解、迁移）</a:t>
            </a:r>
          </a:p>
          <a:p>
            <a:pPr eaLnBrk="1" hangingPunct="1">
              <a:buFont typeface="Arial" panose="020B0604020202020204" pitchFamily="34" charset="0"/>
              <a:buNone/>
            </a:pPr>
            <a:r>
              <a:rPr lang="en-US" altLang="zh-CN" sz="1290" b="1" dirty="0">
                <a:latin typeface="宋体" panose="02010600030101010101" pitchFamily="2" charset="-122"/>
              </a:rPr>
              <a:t>2.</a:t>
            </a:r>
            <a:r>
              <a:rPr lang="zh-CN" altLang="en-US" sz="1290" b="1" dirty="0">
                <a:latin typeface="宋体" panose="02010600030101010101" pitchFamily="2" charset="-122"/>
              </a:rPr>
              <a:t>历史阶段特征比阶段分期重要</a:t>
            </a:r>
          </a:p>
          <a:p>
            <a:pPr eaLnBrk="1" hangingPunct="1">
              <a:buFont typeface="Arial" panose="020B0604020202020204" pitchFamily="34" charset="0"/>
              <a:buNone/>
            </a:pPr>
            <a:r>
              <a:rPr lang="en-US" altLang="zh-CN" sz="1290" b="1" dirty="0">
                <a:latin typeface="宋体" panose="02010600030101010101" pitchFamily="2" charset="-122"/>
              </a:rPr>
              <a:t>3.</a:t>
            </a:r>
            <a:r>
              <a:rPr lang="zh-CN" altLang="en-US" sz="1290" b="1" dirty="0">
                <a:latin typeface="宋体" panose="02010600030101010101" pitchFamily="2" charset="-122"/>
              </a:rPr>
              <a:t>历史的通史意识比专题史意识重要</a:t>
            </a:r>
          </a:p>
          <a:p>
            <a:pPr eaLnBrk="1" hangingPunct="1">
              <a:buFont typeface="Arial" panose="020B0604020202020204" pitchFamily="34" charset="0"/>
              <a:buNone/>
            </a:pPr>
            <a:r>
              <a:rPr lang="en-US" altLang="zh-CN" sz="1290" b="1" dirty="0">
                <a:latin typeface="宋体" panose="02010600030101010101" pitchFamily="2" charset="-122"/>
              </a:rPr>
              <a:t>4.</a:t>
            </a:r>
            <a:r>
              <a:rPr lang="zh-CN" altLang="en-US" sz="1290" b="1" dirty="0">
                <a:latin typeface="宋体" panose="02010600030101010101" pitchFamily="2" charset="-122"/>
              </a:rPr>
              <a:t>探索历史事件所蕴涵的价值观比学术意义重要</a:t>
            </a:r>
          </a:p>
          <a:p>
            <a:pPr eaLnBrk="1" hangingPunct="1">
              <a:buFont typeface="Arial" panose="020B0604020202020204" pitchFamily="34" charset="0"/>
              <a:buNone/>
            </a:pPr>
            <a:r>
              <a:rPr lang="en-US" altLang="zh-CN" sz="1290" b="1" dirty="0">
                <a:latin typeface="宋体" panose="02010600030101010101" pitchFamily="2" charset="-122"/>
              </a:rPr>
              <a:t>5.</a:t>
            </a:r>
            <a:r>
              <a:rPr lang="zh-CN" altLang="en-US" sz="1290" b="1" dirty="0">
                <a:latin typeface="宋体" panose="02010600030101010101" pitchFamily="2" charset="-122"/>
              </a:rPr>
              <a:t>探索人类文明的共性比差异性重要</a:t>
            </a:r>
          </a:p>
          <a:p>
            <a:pPr eaLnBrk="1" hangingPunct="1">
              <a:buFont typeface="Arial" panose="020B0604020202020204" pitchFamily="34" charset="0"/>
              <a:buNone/>
            </a:pPr>
            <a:r>
              <a:rPr lang="en-US" altLang="zh-CN" sz="1290" b="1" dirty="0">
                <a:latin typeface="宋体" panose="02010600030101010101" pitchFamily="2" charset="-122"/>
              </a:rPr>
              <a:t>6.</a:t>
            </a:r>
            <a:r>
              <a:rPr lang="zh-CN" altLang="en-US" sz="1290" b="1" dirty="0">
                <a:latin typeface="宋体" panose="02010600030101010101" pitchFamily="2" charset="-122"/>
              </a:rPr>
              <a:t>学会从世界去思考比思考世界重要</a:t>
            </a:r>
          </a:p>
          <a:p>
            <a:pPr eaLnBrk="1" hangingPunct="1">
              <a:buFont typeface="Arial" panose="020B0604020202020204" pitchFamily="34" charset="0"/>
              <a:buNone/>
            </a:pPr>
            <a:r>
              <a:rPr lang="en-US" altLang="zh-CN" sz="1290" b="1" dirty="0">
                <a:latin typeface="宋体" panose="02010600030101010101" pitchFamily="2" charset="-122"/>
              </a:rPr>
              <a:t>7.</a:t>
            </a:r>
            <a:r>
              <a:rPr lang="zh-CN" altLang="en-US" sz="1290" b="1" dirty="0">
                <a:latin typeface="宋体" panose="02010600030101010101" pitchFamily="2" charset="-122"/>
              </a:rPr>
              <a:t>历史试题的能力定位比题型重要</a:t>
            </a:r>
          </a:p>
          <a:p>
            <a:pPr eaLnBrk="1" hangingPunct="1">
              <a:buFont typeface="Arial" panose="020B0604020202020204" pitchFamily="34" charset="0"/>
              <a:buNone/>
            </a:pPr>
            <a:r>
              <a:rPr lang="en-US" altLang="zh-CN" sz="1290" b="1" dirty="0">
                <a:latin typeface="宋体" panose="02010600030101010101" pitchFamily="2" charset="-122"/>
              </a:rPr>
              <a:t>8.</a:t>
            </a:r>
            <a:r>
              <a:rPr lang="zh-CN" altLang="en-US" sz="1290" b="1" dirty="0">
                <a:latin typeface="宋体" panose="02010600030101010101" pitchFamily="2" charset="-122"/>
              </a:rPr>
              <a:t>历史试题所包含的能力层次比能力种类重要</a:t>
            </a:r>
          </a:p>
          <a:p>
            <a:pPr eaLnBrk="1" hangingPunct="1">
              <a:buFont typeface="Arial" panose="020B0604020202020204" pitchFamily="34" charset="0"/>
              <a:buNone/>
            </a:pPr>
            <a:r>
              <a:rPr lang="en-US" altLang="zh-CN" sz="1290" b="1" dirty="0">
                <a:latin typeface="宋体" panose="02010600030101010101" pitchFamily="2" charset="-122"/>
              </a:rPr>
              <a:t>9.</a:t>
            </a:r>
            <a:r>
              <a:rPr lang="zh-CN" altLang="en-US" sz="1290" b="1" dirty="0">
                <a:latin typeface="宋体" panose="02010600030101010101" pitchFamily="2" charset="-122"/>
              </a:rPr>
              <a:t>历史学科能力的操作性比简单分类重要</a:t>
            </a:r>
          </a:p>
          <a:p>
            <a:pPr eaLnBrk="1" hangingPunct="1">
              <a:buFont typeface="Arial" panose="020B0604020202020204" pitchFamily="34" charset="0"/>
              <a:buNone/>
            </a:pPr>
            <a:r>
              <a:rPr lang="zh-CN" altLang="en-US" sz="1290" b="1" dirty="0">
                <a:solidFill>
                  <a:srgbClr val="FF0000"/>
                </a:solidFill>
                <a:latin typeface="Arial" panose="020B0604020202020204" pitchFamily="34" charset="0"/>
              </a:rPr>
              <a:t>       </a:t>
            </a:r>
            <a:r>
              <a:rPr lang="zh-CN" altLang="en-US" sz="1290" b="1" dirty="0">
                <a:solidFill>
                  <a:srgbClr val="FF3300"/>
                </a:solidFill>
                <a:latin typeface="Arial" panose="020B0604020202020204" pitchFamily="34" charset="0"/>
              </a:rPr>
              <a:t>能够识读历史图表；能够阅读、理解和处理历史材料及信息；能对所学的历史内容进行归纳、概括和整理，形成对历史问题的初步认识；能够运用历史唯物主义观点分析、比较、评价重要历史人物、历史事件和历史现象；掌握从不同角度思考和解释历史问题的基本方法；能够初步运用所学历史知识客观分析和解释社会现实问题。</a:t>
            </a:r>
          </a:p>
        </p:txBody>
      </p:sp>
    </p:spTree>
    <p:extLst>
      <p:ext uri="{BB962C8B-B14F-4D97-AF65-F5344CB8AC3E}">
        <p14:creationId xmlns:p14="http://schemas.microsoft.com/office/powerpoint/2010/main" val="37494456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strips(downRight)">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strips(downRight)">
                                      <p:cBhvr>
                                        <p:cTn id="12" dur="500"/>
                                        <p:tgtEl>
                                          <p:spTgt spid="410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142"/>
                                        </p:tgtEl>
                                        <p:attrNameLst>
                                          <p:attrName>style.visibility</p:attrName>
                                        </p:attrNameLst>
                                      </p:cBhvr>
                                      <p:to>
                                        <p:strVal val="visible"/>
                                      </p:to>
                                    </p:set>
                                    <p:animEffect transition="in" filter="strips(downRight)">
                                      <p:cBhvr>
                                        <p:cTn id="17" dur="500"/>
                                        <p:tgtEl>
                                          <p:spTgt spid="4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bldLvl="0" animBg="1"/>
      <p:bldP spid="41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graphicFrame>
        <p:nvGraphicFramePr>
          <p:cNvPr id="5133" name="Group 13"/>
          <p:cNvGraphicFramePr>
            <a:graphicFrameLocks noGrp="1"/>
          </p:cNvGraphicFramePr>
          <p:nvPr/>
        </p:nvGraphicFramePr>
        <p:xfrm>
          <a:off x="2115186" y="981075"/>
          <a:ext cx="8062595" cy="5360670"/>
        </p:xfrm>
        <a:graphic>
          <a:graphicData uri="http://schemas.openxmlformats.org/drawingml/2006/table">
            <a:tbl>
              <a:tblPr/>
              <a:tblGrid>
                <a:gridCol w="1473835">
                  <a:extLst>
                    <a:ext uri="{9D8B030D-6E8A-4147-A177-3AD203B41FA5}">
                      <a16:colId xmlns:a16="http://schemas.microsoft.com/office/drawing/2014/main" val="20000"/>
                    </a:ext>
                  </a:extLst>
                </a:gridCol>
                <a:gridCol w="3309620">
                  <a:extLst>
                    <a:ext uri="{9D8B030D-6E8A-4147-A177-3AD203B41FA5}">
                      <a16:colId xmlns:a16="http://schemas.microsoft.com/office/drawing/2014/main" val="20001"/>
                    </a:ext>
                  </a:extLst>
                </a:gridCol>
                <a:gridCol w="3279140">
                  <a:extLst>
                    <a:ext uri="{9D8B030D-6E8A-4147-A177-3AD203B41FA5}">
                      <a16:colId xmlns:a16="http://schemas.microsoft.com/office/drawing/2014/main" val="20002"/>
                    </a:ext>
                  </a:extLst>
                </a:gridCol>
              </a:tblGrid>
              <a:tr h="33147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命题人</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学术特长</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命题心态</a:t>
                      </a: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7085">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吴伟（</a:t>
                      </a:r>
                      <a:r>
                        <a:rPr sz="1385" b="1" smtClean="0">
                          <a:ln>
                            <a:noFill/>
                          </a:ln>
                          <a:effectLst/>
                          <a:latin typeface="Times New Roman" panose="02020603050405020304" charset="0"/>
                          <a:cs typeface="Times New Roman" panose="02020603050405020304" charset="0"/>
                          <a:sym typeface="+mn-ea"/>
                        </a:rPr>
                        <a:t>首都师大、中科院教授</a:t>
                      </a: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a:t>
                      </a:r>
                      <a:endParaRPr kumimoji="0"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历史科主要负责人：学科专业为世界史世界现代史，国际政治，主要研究方向为苏联史、现代国际关系、军事史等</a:t>
                      </a: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rowSpan="8">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290"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96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刘北城</a:t>
                      </a:r>
                    </a:p>
                    <a:p>
                      <a:pPr marL="0" marR="0" lvl="0" indent="0" algn="l" defTabSz="914400" rtl="0" eaLnBrk="0" fontAlgn="base" latinLnBrk="0" hangingPunct="0">
                        <a:lnSpc>
                          <a:spcPct val="100000"/>
                        </a:lnSpc>
                        <a:spcBef>
                          <a:spcPct val="0"/>
                        </a:spcBef>
                        <a:spcAft>
                          <a:spcPct val="0"/>
                        </a:spcAft>
                        <a:buClrTx/>
                        <a:buSzTx/>
                        <a:buFontTx/>
                        <a:buNone/>
                      </a:pPr>
                      <a:r>
                        <a:rPr kumimoji="0" 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a:t>
                      </a: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清华大学</a:t>
                      </a:r>
                      <a:r>
                        <a:rPr kumimoji="0" 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a:t>
                      </a:r>
                      <a:endParaRPr kumimoji="0" 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世界近代史</a:t>
                      </a: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2"/>
                  </a:ext>
                </a:extLst>
              </a:tr>
              <a:tr h="569595">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何德章</a:t>
                      </a:r>
                    </a:p>
                    <a:p>
                      <a:pPr marL="0" marR="0" lvl="0" indent="0" algn="l" defTabSz="914400" rtl="0" eaLnBrk="0" fontAlgn="base" latinLnBrk="0" hangingPunct="0">
                        <a:lnSpc>
                          <a:spcPct val="100000"/>
                        </a:lnSpc>
                        <a:spcBef>
                          <a:spcPct val="0"/>
                        </a:spcBef>
                        <a:spcAft>
                          <a:spcPct val="0"/>
                        </a:spcAft>
                        <a:buClrTx/>
                        <a:buSzTx/>
                        <a:buFontTx/>
                        <a:buNone/>
                      </a:pPr>
                      <a:r>
                        <a:rPr kumimoji="0" 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a:t>
                      </a: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武汉大学</a:t>
                      </a:r>
                      <a:r>
                        <a:rPr kumimoji="0" 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a:t>
                      </a:r>
                      <a:endParaRPr kumimoji="0" 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中国古代民族史、三国两晋南北朝史、中国古代经济史</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3"/>
                  </a:ext>
                </a:extLst>
              </a:tr>
              <a:tr h="56896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胡德坤</a:t>
                      </a:r>
                    </a:p>
                    <a:p>
                      <a:pPr marL="0" marR="0" lvl="0" indent="0" algn="l" defTabSz="914400" rtl="0" eaLnBrk="0" fontAlgn="base" latinLnBrk="0" hangingPunct="0">
                        <a:lnSpc>
                          <a:spcPct val="100000"/>
                        </a:lnSpc>
                        <a:spcBef>
                          <a:spcPct val="0"/>
                        </a:spcBef>
                        <a:spcAft>
                          <a:spcPct val="0"/>
                        </a:spcAft>
                        <a:buClrTx/>
                        <a:buSzTx/>
                        <a:buFontTx/>
                        <a:buNone/>
                      </a:pPr>
                      <a:r>
                        <a:rPr kumimoji="0" 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a:t>
                      </a: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武汉大学</a:t>
                      </a:r>
                      <a:r>
                        <a:rPr kumimoji="0" 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a:t>
                      </a:r>
                      <a:endParaRPr kumimoji="0" 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战争史和国际关系史</a:t>
                      </a: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4"/>
                  </a:ext>
                </a:extLst>
              </a:tr>
              <a:tr h="569595">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马世力</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（南开大学）</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世界近代史、欧美近代化</a:t>
                      </a: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5"/>
                  </a:ext>
                </a:extLst>
              </a:tr>
              <a:tr h="56896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李少兵</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（南开大学）</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中国近现代文化史、社会史</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6"/>
                  </a:ext>
                </a:extLst>
              </a:tr>
              <a:tr h="56896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郝瑞庭（中国青年政治学院）</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中国现代史</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7"/>
                  </a:ext>
                </a:extLst>
              </a:tr>
              <a:tr h="807085">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王斯德</a:t>
                      </a: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（华东师大）</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algn="l" eaLnBrk="0" hangingPunct="0">
                        <a:spcBef>
                          <a:spcPct val="20000"/>
                        </a:spcBef>
                        <a:defRPr>
                          <a:solidFill>
                            <a:schemeClr val="tx1"/>
                          </a:solidFill>
                          <a:latin typeface="Arial" panose="020B0604020202020204" pitchFamily="34" charset="0"/>
                          <a:ea typeface="宋体" panose="02010600030101010101" pitchFamily="2" charset="-122"/>
                        </a:defRPr>
                      </a:lvl4pPr>
                      <a:lvl5pPr algn="l"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从宏观的角度对</a:t>
                      </a:r>
                      <a:r>
                        <a:rPr kumimoji="0" 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20</a:t>
                      </a:r>
                      <a:r>
                        <a:rPr kumimoji="0" lang="zh-CN" altLang="en-US" sz="1385"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世纪的世界历史作综合性的思考和反省，在学术界有较大影响</a:t>
                      </a:r>
                      <a:endParaRPr kumimoji="0" lang="zh-CN" altLang="en-US" sz="1385"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84406" marR="84406" marT="42208" marB="42208"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8"/>
                  </a:ext>
                </a:extLst>
              </a:tr>
            </a:tbl>
          </a:graphicData>
        </a:graphic>
      </p:graphicFrame>
      <p:sp>
        <p:nvSpPr>
          <p:cNvPr id="5168" name="Rectangle 48"/>
          <p:cNvSpPr/>
          <p:nvPr/>
        </p:nvSpPr>
        <p:spPr>
          <a:xfrm>
            <a:off x="7008837" y="1404915"/>
            <a:ext cx="3056792" cy="4391025"/>
          </a:xfrm>
          <a:prstGeom prst="rect">
            <a:avLst/>
          </a:prstGeom>
          <a:noFill/>
          <a:ln w="9525">
            <a:noFill/>
          </a:ln>
        </p:spPr>
        <p:txBody>
          <a:bodyPr wrap="square">
            <a:spAutoFit/>
          </a:bodyPr>
          <a:lstStyle/>
          <a:p>
            <a:pPr>
              <a:lnSpc>
                <a:spcPct val="135000"/>
              </a:lnSpc>
            </a:pPr>
            <a:r>
              <a:rPr lang="en-US" altLang="zh-CN" sz="1475" b="1" dirty="0">
                <a:solidFill>
                  <a:srgbClr val="FF3300"/>
                </a:solidFill>
                <a:latin typeface="宋体" panose="02010600030101010101" pitchFamily="2" charset="-122"/>
              </a:rPr>
              <a:t>1</a:t>
            </a:r>
            <a:r>
              <a:rPr lang="zh-CN" altLang="en-US" sz="1475" b="1" dirty="0">
                <a:solidFill>
                  <a:srgbClr val="FF3300"/>
                </a:solidFill>
                <a:latin typeface="宋体" panose="02010600030101010101" pitchFamily="2" charset="-122"/>
              </a:rPr>
              <a:t>．回避上年心态</a:t>
            </a:r>
          </a:p>
          <a:p>
            <a:pPr>
              <a:lnSpc>
                <a:spcPct val="135000"/>
              </a:lnSpc>
            </a:pPr>
            <a:r>
              <a:rPr lang="en-US" altLang="zh-CN" sz="1475" b="1" dirty="0">
                <a:solidFill>
                  <a:srgbClr val="FF3300"/>
                </a:solidFill>
                <a:latin typeface="宋体" panose="02010600030101010101" pitchFamily="2" charset="-122"/>
              </a:rPr>
              <a:t>2</a:t>
            </a:r>
            <a:r>
              <a:rPr lang="zh-CN" altLang="en-US" sz="1475" b="1" dirty="0">
                <a:solidFill>
                  <a:srgbClr val="FF3300"/>
                </a:solidFill>
                <a:latin typeface="宋体" panose="02010600030101010101" pitchFamily="2" charset="-122"/>
              </a:rPr>
              <a:t>．热点题型强化心态</a:t>
            </a:r>
          </a:p>
          <a:p>
            <a:pPr>
              <a:lnSpc>
                <a:spcPct val="135000"/>
              </a:lnSpc>
            </a:pPr>
            <a:r>
              <a:rPr lang="zh-CN" altLang="en-US" sz="1475" b="1" dirty="0">
                <a:solidFill>
                  <a:srgbClr val="FF3300"/>
                </a:solidFill>
                <a:latin typeface="宋体" panose="02010600030101010101" pitchFamily="2" charset="-122"/>
              </a:rPr>
              <a:t>   热点题型是试题发展的方向，成为所有命题人的共识。    </a:t>
            </a:r>
            <a:r>
              <a:rPr lang="en-US" altLang="zh-CN" sz="1475" b="1" dirty="0">
                <a:solidFill>
                  <a:srgbClr val="FF3300"/>
                </a:solidFill>
                <a:latin typeface="宋体" panose="02010600030101010101" pitchFamily="2" charset="-122"/>
              </a:rPr>
              <a:t>3</a:t>
            </a:r>
            <a:r>
              <a:rPr lang="zh-CN" altLang="en-US" sz="1475" b="1" dirty="0">
                <a:solidFill>
                  <a:srgbClr val="FF3300"/>
                </a:solidFill>
                <a:latin typeface="宋体" panose="02010600030101010101" pitchFamily="2" charset="-122"/>
              </a:rPr>
              <a:t>．“我”的试题心态</a:t>
            </a:r>
          </a:p>
          <a:p>
            <a:pPr>
              <a:lnSpc>
                <a:spcPct val="135000"/>
              </a:lnSpc>
            </a:pPr>
            <a:r>
              <a:rPr lang="zh-CN" altLang="en-US" sz="1475" b="1" dirty="0">
                <a:solidFill>
                  <a:srgbClr val="FF3300"/>
                </a:solidFill>
                <a:latin typeface="宋体" panose="02010600030101010101" pitchFamily="2" charset="-122"/>
              </a:rPr>
              <a:t>  每年高考试题，命题人都要原创一两个新题目，以显示自己的水平。  </a:t>
            </a:r>
          </a:p>
          <a:p>
            <a:pPr>
              <a:lnSpc>
                <a:spcPct val="135000"/>
              </a:lnSpc>
            </a:pPr>
            <a:r>
              <a:rPr lang="en-US" altLang="zh-CN" sz="1475" b="1" dirty="0">
                <a:solidFill>
                  <a:srgbClr val="FF3300"/>
                </a:solidFill>
                <a:latin typeface="宋体" panose="02010600030101010101" pitchFamily="2" charset="-122"/>
              </a:rPr>
              <a:t>4</a:t>
            </a:r>
            <a:r>
              <a:rPr lang="zh-CN" altLang="en-US" sz="1475" b="1" dirty="0">
                <a:solidFill>
                  <a:srgbClr val="FF3300"/>
                </a:solidFill>
                <a:latin typeface="宋体" panose="02010600030101010101" pitchFamily="2" charset="-122"/>
              </a:rPr>
              <a:t>．偏爱复合心态</a:t>
            </a:r>
          </a:p>
          <a:p>
            <a:pPr>
              <a:lnSpc>
                <a:spcPct val="135000"/>
              </a:lnSpc>
            </a:pPr>
            <a:r>
              <a:rPr lang="zh-CN" altLang="en-US" sz="1475" b="1" dirty="0">
                <a:solidFill>
                  <a:srgbClr val="FF3300"/>
                </a:solidFill>
                <a:latin typeface="宋体" panose="02010600030101010101" pitchFamily="2" charset="-122"/>
              </a:rPr>
              <a:t>    设计编制复合题型，即在一个题目下一般不单纯只考一个知识点，而是把几个知识点整合在一起形成复合题型。</a:t>
            </a:r>
          </a:p>
          <a:p>
            <a:pPr>
              <a:lnSpc>
                <a:spcPct val="135000"/>
              </a:lnSpc>
            </a:pPr>
            <a:r>
              <a:rPr lang="en-US" altLang="zh-CN" sz="1475" b="1" dirty="0">
                <a:solidFill>
                  <a:srgbClr val="FF3300"/>
                </a:solidFill>
                <a:latin typeface="宋体" panose="02010600030101010101" pitchFamily="2" charset="-122"/>
              </a:rPr>
              <a:t>5</a:t>
            </a:r>
            <a:r>
              <a:rPr lang="zh-CN" altLang="en-US" sz="1475" b="1" dirty="0">
                <a:solidFill>
                  <a:srgbClr val="FF3300"/>
                </a:solidFill>
                <a:latin typeface="宋体" panose="02010600030101010101" pitchFamily="2" charset="-122"/>
              </a:rPr>
              <a:t>．追求新颖心态</a:t>
            </a:r>
          </a:p>
          <a:p>
            <a:pPr>
              <a:lnSpc>
                <a:spcPct val="135000"/>
              </a:lnSpc>
            </a:pPr>
            <a:r>
              <a:rPr lang="en-US" altLang="zh-CN" sz="1475" b="1" dirty="0">
                <a:solidFill>
                  <a:srgbClr val="FF3300"/>
                </a:solidFill>
                <a:latin typeface="宋体" panose="02010600030101010101" pitchFamily="2" charset="-122"/>
              </a:rPr>
              <a:t>6</a:t>
            </a:r>
            <a:r>
              <a:rPr lang="zh-CN" altLang="en-US" sz="1475" b="1" dirty="0">
                <a:solidFill>
                  <a:srgbClr val="FF3300"/>
                </a:solidFill>
                <a:latin typeface="宋体" panose="02010600030101010101" pitchFamily="2" charset="-122"/>
              </a:rPr>
              <a:t>．规避争议心态</a:t>
            </a:r>
          </a:p>
        </p:txBody>
      </p:sp>
    </p:spTree>
    <p:extLst>
      <p:ext uri="{BB962C8B-B14F-4D97-AF65-F5344CB8AC3E}">
        <p14:creationId xmlns:p14="http://schemas.microsoft.com/office/powerpoint/2010/main" val="40350646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strips(downRight)">
                                      <p:cBhvr>
                                        <p:cTn id="7" dur="500"/>
                                        <p:tgtEl>
                                          <p:spTgt spid="51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68"/>
                                        </p:tgtEl>
                                        <p:attrNameLst>
                                          <p:attrName>style.visibility</p:attrName>
                                        </p:attrNameLst>
                                      </p:cBhvr>
                                      <p:to>
                                        <p:strVal val="visible"/>
                                      </p:to>
                                    </p:set>
                                    <p:animEffect transition="in" filter="strips(downRight)">
                                      <p:cBhvr>
                                        <p:cTn id="12" dur="500"/>
                                        <p:tgtEl>
                                          <p:spTgt spid="5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19459" name="Rectangle 3"/>
          <p:cNvSpPr/>
          <p:nvPr/>
        </p:nvSpPr>
        <p:spPr>
          <a:xfrm>
            <a:off x="2157046" y="871611"/>
            <a:ext cx="6963508" cy="587912"/>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2955" b="1" dirty="0">
                <a:solidFill>
                  <a:srgbClr val="008000"/>
                </a:solidFill>
                <a:latin typeface="未署名情书" panose="02010600010101010101" charset="-122"/>
                <a:ea typeface="未署名情书" panose="02010600010101010101" charset="-122"/>
                <a:cs typeface="未署名情书" panose="02010600010101010101" charset="-122"/>
              </a:rPr>
              <a:t>部分高考</a:t>
            </a:r>
            <a:r>
              <a:rPr lang="zh-CN" altLang="en-US" sz="2955" b="1" dirty="0">
                <a:solidFill>
                  <a:srgbClr val="008000"/>
                </a:solidFill>
                <a:latin typeface="未署名情书" panose="02010600010101010101" charset="-122"/>
                <a:ea typeface="未署名情书" panose="02010600010101010101" charset="-122"/>
                <a:cs typeface="未署名情书" panose="02010600010101010101" charset="-122"/>
              </a:rPr>
              <a:t>命题人简介</a:t>
            </a:r>
          </a:p>
        </p:txBody>
      </p:sp>
      <p:sp>
        <p:nvSpPr>
          <p:cNvPr id="19458" name="Text Box 2"/>
          <p:cNvSpPr txBox="1"/>
          <p:nvPr/>
        </p:nvSpPr>
        <p:spPr>
          <a:xfrm>
            <a:off x="2086709" y="1670538"/>
            <a:ext cx="7998069" cy="1144270"/>
          </a:xfrm>
          <a:prstGeom prst="rect">
            <a:avLst/>
          </a:prstGeom>
          <a:noFill/>
          <a:ln w="9525">
            <a:noFill/>
          </a:ln>
        </p:spPr>
        <p:txBody>
          <a:bodyPr>
            <a:spAutoFit/>
          </a:bodyPr>
          <a:lstStyle/>
          <a:p>
            <a:pPr eaLnBrk="1" hangingPunct="1">
              <a:spcBef>
                <a:spcPct val="50000"/>
              </a:spcBef>
            </a:pPr>
            <a:r>
              <a:rPr lang="zh-CN" altLang="en-US" sz="2215" b="1" dirty="0">
                <a:solidFill>
                  <a:srgbClr val="1D41D5"/>
                </a:solidFill>
                <a:latin typeface="楷体_GB2312" pitchFamily="49" charset="-122"/>
                <a:ea typeface="楷体_GB2312" pitchFamily="49" charset="-122"/>
              </a:rPr>
              <a:t>（</a:t>
            </a:r>
            <a:r>
              <a:rPr lang="en-US" altLang="zh-CN" sz="2215" b="1" dirty="0">
                <a:solidFill>
                  <a:srgbClr val="1D41D5"/>
                </a:solidFill>
                <a:latin typeface="楷体_GB2312" pitchFamily="49" charset="-122"/>
                <a:ea typeface="楷体_GB2312" pitchFamily="49" charset="-122"/>
              </a:rPr>
              <a:t>1</a:t>
            </a:r>
            <a:r>
              <a:rPr lang="zh-CN" altLang="en-US" sz="2215" b="1" dirty="0">
                <a:solidFill>
                  <a:srgbClr val="1D41D5"/>
                </a:solidFill>
                <a:latin typeface="楷体_GB2312" pitchFamily="49" charset="-122"/>
                <a:ea typeface="楷体_GB2312" pitchFamily="49" charset="-122"/>
              </a:rPr>
              <a:t>）北京师范大学</a:t>
            </a:r>
            <a:r>
              <a:rPr lang="zh-CN" altLang="en-US" sz="2215" b="1" dirty="0">
                <a:solidFill>
                  <a:srgbClr val="1D41D5"/>
                </a:solidFill>
                <a:latin typeface="楷体_GB2312" pitchFamily="49" charset="-122"/>
                <a:ea typeface="楷体_GB2312" pitchFamily="49" charset="-122"/>
                <a:sym typeface="+mn-ea"/>
              </a:rPr>
              <a:t>历史学院教授</a:t>
            </a:r>
            <a:r>
              <a:rPr lang="zh-CN" altLang="en-US" sz="2215" b="1" dirty="0">
                <a:solidFill>
                  <a:srgbClr val="1D41D5"/>
                </a:solidFill>
                <a:latin typeface="楷体_GB2312" pitchFamily="49" charset="-122"/>
                <a:ea typeface="楷体_GB2312" pitchFamily="49" charset="-122"/>
              </a:rPr>
              <a:t>杨宁一</a:t>
            </a:r>
          </a:p>
          <a:p>
            <a:pPr eaLnBrk="1" hangingPunct="1">
              <a:spcBef>
                <a:spcPct val="50000"/>
              </a:spcBef>
            </a:pPr>
            <a:r>
              <a:rPr lang="zh-CN" altLang="en-US"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sym typeface="+mn-ea"/>
              </a:rPr>
              <a:t>文综负责人，历史学科首席命题专家：</a:t>
            </a:r>
            <a:r>
              <a:rPr lang="zh-CN" altLang="en-US" sz="1845" b="1" dirty="0">
                <a:solidFill>
                  <a:srgbClr val="000000"/>
                </a:solidFill>
                <a:latin typeface="楷体_GB2312" pitchFamily="49" charset="-122"/>
                <a:ea typeface="楷体_GB2312" pitchFamily="49" charset="-122"/>
              </a:rPr>
              <a:t>其学术专长是世界近代化问题、世界资本主义体系、美国史；日本问题、东亚的区域化。</a:t>
            </a:r>
          </a:p>
        </p:txBody>
      </p:sp>
      <p:sp>
        <p:nvSpPr>
          <p:cNvPr id="20482" name="Text Box 2"/>
          <p:cNvSpPr txBox="1"/>
          <p:nvPr/>
        </p:nvSpPr>
        <p:spPr>
          <a:xfrm>
            <a:off x="2097259" y="2759026"/>
            <a:ext cx="7998069" cy="2994660"/>
          </a:xfrm>
          <a:prstGeom prst="rect">
            <a:avLst/>
          </a:prstGeom>
          <a:noFill/>
          <a:ln w="9525">
            <a:noFill/>
          </a:ln>
        </p:spPr>
        <p:txBody>
          <a:bodyPr>
            <a:spAutoFit/>
          </a:bodyPr>
          <a:lstStyle/>
          <a:p>
            <a:pPr eaLnBrk="1" hangingPunct="1">
              <a:spcBef>
                <a:spcPct val="50000"/>
              </a:spcBef>
            </a:pPr>
            <a:r>
              <a:rPr lang="zh-CN" altLang="en-US" sz="2215" b="1" dirty="0">
                <a:solidFill>
                  <a:srgbClr val="1D41D5"/>
                </a:solidFill>
                <a:latin typeface="楷体_GB2312" pitchFamily="49" charset="-122"/>
                <a:ea typeface="楷体_GB2312" pitchFamily="49" charset="-122"/>
              </a:rPr>
              <a:t>（</a:t>
            </a:r>
            <a:r>
              <a:rPr lang="en-US" altLang="zh-CN" sz="2215" b="1" dirty="0">
                <a:solidFill>
                  <a:srgbClr val="1D41D5"/>
                </a:solidFill>
                <a:latin typeface="楷体_GB2312" pitchFamily="49" charset="-122"/>
                <a:ea typeface="楷体_GB2312" pitchFamily="49" charset="-122"/>
              </a:rPr>
              <a:t>2</a:t>
            </a:r>
            <a:r>
              <a:rPr lang="zh-CN" altLang="en-US" sz="2215" b="1" dirty="0">
                <a:solidFill>
                  <a:srgbClr val="1D41D5"/>
                </a:solidFill>
                <a:latin typeface="楷体_GB2312" pitchFamily="49" charset="-122"/>
                <a:ea typeface="楷体_GB2312" pitchFamily="49" charset="-122"/>
              </a:rPr>
              <a:t>）北京师范大学</a:t>
            </a:r>
            <a:r>
              <a:rPr lang="zh-CN" altLang="en-US" sz="2215" b="1" dirty="0">
                <a:solidFill>
                  <a:srgbClr val="1D41D5"/>
                </a:solidFill>
                <a:latin typeface="楷体_GB2312" pitchFamily="49" charset="-122"/>
                <a:ea typeface="楷体_GB2312" pitchFamily="49" charset="-122"/>
                <a:sym typeface="+mn-ea"/>
              </a:rPr>
              <a:t>历史学院教授</a:t>
            </a:r>
            <a:r>
              <a:rPr lang="zh-CN" altLang="en-US" sz="2215" b="1" dirty="0">
                <a:solidFill>
                  <a:srgbClr val="1D41D5"/>
                </a:solidFill>
                <a:latin typeface="楷体_GB2312" pitchFamily="49" charset="-122"/>
                <a:ea typeface="楷体_GB2312" pitchFamily="49" charset="-122"/>
              </a:rPr>
              <a:t>曹大为</a:t>
            </a:r>
            <a:endParaRPr lang="zh-CN" altLang="en-US" sz="2215" b="1" dirty="0">
              <a:solidFill>
                <a:srgbClr val="000000"/>
              </a:solidFill>
              <a:latin typeface="楷体_GB2312" pitchFamily="49" charset="-122"/>
              <a:ea typeface="楷体_GB2312" pitchFamily="49" charset="-122"/>
            </a:endParaRPr>
          </a:p>
          <a:p>
            <a:pPr eaLnBrk="1" hangingPunct="1">
              <a:spcBef>
                <a:spcPct val="50000"/>
              </a:spcBef>
            </a:pPr>
            <a:r>
              <a:rPr lang="zh-CN" altLang="en-US" sz="1845" b="1" dirty="0">
                <a:solidFill>
                  <a:srgbClr val="000000"/>
                </a:solidFill>
                <a:latin typeface="楷体_GB2312" pitchFamily="49" charset="-122"/>
                <a:ea typeface="楷体_GB2312" pitchFamily="49" charset="-122"/>
              </a:rPr>
              <a:t>★研究方向为中国古代思想文化史、社会史；是岳麓版高中新教材主编，中国长城研究会副理事长，代表作有</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长城：碰撞与融合的界碑</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等。</a:t>
            </a:r>
          </a:p>
          <a:p>
            <a:pPr eaLnBrk="1" hangingPunct="1">
              <a:spcBef>
                <a:spcPct val="50000"/>
              </a:spcBef>
            </a:pPr>
            <a:r>
              <a:rPr lang="zh-CN" altLang="en-US" sz="1845" b="1" dirty="0">
                <a:solidFill>
                  <a:srgbClr val="000000"/>
                </a:solidFill>
                <a:latin typeface="楷体_GB2312" pitchFamily="49" charset="-122"/>
                <a:ea typeface="楷体_GB2312" pitchFamily="49" charset="-122"/>
              </a:rPr>
              <a:t>著名长城专家，岳麓版高中历史教材总主编，</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中国大通史</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主编，长期从事中国古代史、文化史、社会史研究。他注意把社会与文化联系起来加以考察，侧重研究传统社会的结构，社会运行与变迁、社会控制及其效应、影响。剖析传统文化的成因、特点、类型，文化精神与民族性格，以及在诸方面的具体表现。勾划传统文化的渊源流变，评价其社会效应与历史影响，探讨传统文化在现代化进程与新文化构建中的地位与作用，及其未来走向与命运。</a:t>
            </a:r>
          </a:p>
        </p:txBody>
      </p:sp>
    </p:spTree>
    <p:extLst>
      <p:ext uri="{BB962C8B-B14F-4D97-AF65-F5344CB8AC3E}">
        <p14:creationId xmlns:p14="http://schemas.microsoft.com/office/powerpoint/2010/main" val="37608598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21506" name="Text Box 2"/>
          <p:cNvSpPr txBox="1"/>
          <p:nvPr/>
        </p:nvSpPr>
        <p:spPr>
          <a:xfrm>
            <a:off x="2096673" y="990015"/>
            <a:ext cx="7998069" cy="2026285"/>
          </a:xfrm>
          <a:prstGeom prst="rect">
            <a:avLst/>
          </a:prstGeom>
          <a:noFill/>
          <a:ln w="9525">
            <a:noFill/>
          </a:ln>
        </p:spPr>
        <p:txBody>
          <a:bodyPr>
            <a:spAutoFit/>
          </a:bodyPr>
          <a:lstStyle/>
          <a:p>
            <a:pPr eaLnBrk="1" hangingPunct="1">
              <a:spcBef>
                <a:spcPct val="50000"/>
              </a:spcBef>
            </a:pP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rPr>
              <a:t>（</a:t>
            </a:r>
            <a:r>
              <a:rPr lang="en-US" altLang="zh-CN" sz="2400" b="1" dirty="0">
                <a:solidFill>
                  <a:srgbClr val="1D41D5"/>
                </a:solidFill>
                <a:latin typeface="未署名情书" panose="02010600010101010101" charset="-122"/>
                <a:ea typeface="未署名情书" panose="02010600010101010101" charset="-122"/>
                <a:cs typeface="未署名情书" panose="02010600010101010101" charset="-122"/>
              </a:rPr>
              <a:t>3</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rPr>
              <a:t>）北京师范大学</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sym typeface="+mn-ea"/>
              </a:rPr>
              <a:t>历史系</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rPr>
              <a:t>教授朱汉国</a:t>
            </a:r>
          </a:p>
          <a:p>
            <a:pPr eaLnBrk="1" hangingPunct="1">
              <a:spcBef>
                <a:spcPct val="50000"/>
              </a:spcBef>
            </a:pPr>
            <a:r>
              <a:rPr lang="zh-CN" altLang="en-US" sz="1845" b="1" dirty="0">
                <a:solidFill>
                  <a:srgbClr val="000000"/>
                </a:solidFill>
                <a:latin typeface="楷体_GB2312" pitchFamily="49" charset="-122"/>
                <a:ea typeface="楷体_GB2312" pitchFamily="49" charset="-122"/>
              </a:rPr>
              <a:t>教育部基础教育历史课程标准研制组组长。多年来致力于中国近现代政治思想史、中国近现代社会史研究。主编新课程高中历史教科书（共</a:t>
            </a:r>
            <a:r>
              <a:rPr lang="en-US" altLang="zh-CN" sz="1845" b="1" dirty="0">
                <a:solidFill>
                  <a:srgbClr val="000000"/>
                </a:solidFill>
                <a:latin typeface="楷体_GB2312" pitchFamily="49" charset="-122"/>
                <a:ea typeface="楷体_GB2312" pitchFamily="49" charset="-122"/>
              </a:rPr>
              <a:t>9</a:t>
            </a:r>
            <a:r>
              <a:rPr lang="zh-CN" altLang="en-US" sz="1845" b="1" dirty="0">
                <a:solidFill>
                  <a:srgbClr val="000000"/>
                </a:solidFill>
                <a:latin typeface="楷体_GB2312" pitchFamily="49" charset="-122"/>
                <a:ea typeface="楷体_GB2312" pitchFamily="49" charset="-122"/>
              </a:rPr>
              <a:t>册，人民出版社出版）。代表性著作有</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中国政党制度史</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梁漱溟乡村建设研究</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中国共产党建设史</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中国社会通史</a:t>
            </a:r>
            <a:r>
              <a:rPr lang="en-US" altLang="zh-CN" sz="1845" b="1" dirty="0">
                <a:solidFill>
                  <a:srgbClr val="000000"/>
                </a:solidFill>
                <a:latin typeface="Arial" panose="020B0604020202020204" pitchFamily="34" charset="0"/>
                <a:ea typeface="楷体_GB2312" pitchFamily="49" charset="-122"/>
              </a:rPr>
              <a:t>•</a:t>
            </a:r>
            <a:r>
              <a:rPr lang="zh-CN" altLang="en-US" sz="1845" b="1" dirty="0">
                <a:solidFill>
                  <a:srgbClr val="000000"/>
                </a:solidFill>
                <a:latin typeface="楷体_GB2312" pitchFamily="49" charset="-122"/>
                <a:ea typeface="楷体_GB2312" pitchFamily="49" charset="-122"/>
              </a:rPr>
              <a:t>民国卷</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中华民国史</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。是新课标、新教材的著名专家，在高考历史界有重大影响。</a:t>
            </a:r>
          </a:p>
        </p:txBody>
      </p:sp>
      <p:sp>
        <p:nvSpPr>
          <p:cNvPr id="22530" name="Text Box 2"/>
          <p:cNvSpPr txBox="1"/>
          <p:nvPr/>
        </p:nvSpPr>
        <p:spPr>
          <a:xfrm>
            <a:off x="2103512" y="2988554"/>
            <a:ext cx="7998069" cy="3164840"/>
          </a:xfrm>
          <a:prstGeom prst="rect">
            <a:avLst/>
          </a:prstGeom>
          <a:noFill/>
          <a:ln w="9525">
            <a:noFill/>
          </a:ln>
        </p:spPr>
        <p:txBody>
          <a:bodyPr>
            <a:spAutoFit/>
          </a:bodyPr>
          <a:lstStyle/>
          <a:p>
            <a:pPr eaLnBrk="1" hangingPunct="1">
              <a:spcBef>
                <a:spcPct val="50000"/>
              </a:spcBef>
            </a:pP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rPr>
              <a:t>（</a:t>
            </a:r>
            <a:r>
              <a:rPr lang="en-US" altLang="zh-CN" sz="2400" b="1" dirty="0">
                <a:solidFill>
                  <a:srgbClr val="1D41D5"/>
                </a:solidFill>
                <a:latin typeface="未署名情书" panose="02010600010101010101" charset="-122"/>
                <a:ea typeface="未署名情书" panose="02010600010101010101" charset="-122"/>
                <a:cs typeface="未署名情书" panose="02010600010101010101" charset="-122"/>
              </a:rPr>
              <a:t>4</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rPr>
              <a:t>）北京大学</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sym typeface="+mn-ea"/>
              </a:rPr>
              <a:t>历史系</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rPr>
              <a:t>教授赵世瑜</a:t>
            </a:r>
          </a:p>
          <a:p>
            <a:pPr eaLnBrk="1" hangingPunct="1">
              <a:spcBef>
                <a:spcPct val="50000"/>
              </a:spcBef>
            </a:pPr>
            <a:r>
              <a:rPr lang="zh-CN" altLang="en-US" sz="1845" b="1" dirty="0">
                <a:solidFill>
                  <a:srgbClr val="000000"/>
                </a:solidFill>
                <a:latin typeface="楷体_GB2312" pitchFamily="49" charset="-122"/>
                <a:ea typeface="楷体_GB2312" pitchFamily="49" charset="-122"/>
                <a:sym typeface="+mn-ea"/>
              </a:rPr>
              <a:t>教育部教学指导委员会历史学专业委员会委员。</a:t>
            </a:r>
            <a:r>
              <a:rPr lang="zh-CN" altLang="en-US" sz="1845" b="1" dirty="0">
                <a:solidFill>
                  <a:srgbClr val="000000"/>
                </a:solidFill>
                <a:latin typeface="楷体_GB2312" pitchFamily="49" charset="-122"/>
                <a:ea typeface="楷体_GB2312" pitchFamily="49" charset="-122"/>
              </a:rPr>
              <a:t>岳麓版高中历史教材总主编，</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政治文明历程（必修</a:t>
            </a:r>
            <a:r>
              <a:rPr lang="en-US" altLang="zh-CN" sz="1845" b="1" dirty="0">
                <a:solidFill>
                  <a:srgbClr val="000000"/>
                </a:solidFill>
                <a:latin typeface="楷体_GB2312" pitchFamily="49" charset="-122"/>
                <a:ea typeface="楷体_GB2312" pitchFamily="49" charset="-122"/>
              </a:rPr>
              <a:t>Ⅰ</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分册主编。赵世瑜教授长期从事中国社会史、民间文化史及史学理论研究。代表性著作：</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清皇父摄政王多尔衮全传</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腐朽与神奇：清代城市生活长卷</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吏与中国传统社会</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中国文化地理概说</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眼光向下的革命</a:t>
            </a:r>
            <a:r>
              <a:rPr lang="en-US" altLang="zh-CN" sz="1845" b="1" dirty="0">
                <a:solidFill>
                  <a:srgbClr val="000000"/>
                </a:solidFill>
                <a:latin typeface="Arial" panose="020B0604020202020204" pitchFamily="34" charset="0"/>
                <a:ea typeface="楷体_GB2312" pitchFamily="49" charset="-122"/>
              </a:rPr>
              <a:t>——</a:t>
            </a:r>
            <a:r>
              <a:rPr lang="zh-CN" altLang="en-US" sz="1845" b="1" dirty="0">
                <a:solidFill>
                  <a:srgbClr val="000000"/>
                </a:solidFill>
                <a:latin typeface="楷体_GB2312" pitchFamily="49" charset="-122"/>
                <a:ea typeface="楷体_GB2312" pitchFamily="49" charset="-122"/>
              </a:rPr>
              <a:t>中国现代民俗学思想的早期发展，</a:t>
            </a:r>
            <a:r>
              <a:rPr lang="en-US" altLang="zh-CN" sz="1845" b="1" dirty="0">
                <a:solidFill>
                  <a:srgbClr val="000000"/>
                </a:solidFill>
                <a:latin typeface="楷体_GB2312" pitchFamily="49" charset="-122"/>
                <a:ea typeface="楷体_GB2312" pitchFamily="49" charset="-122"/>
              </a:rPr>
              <a:t>1918-1937》</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狂欢与日常</a:t>
            </a:r>
            <a:r>
              <a:rPr lang="en-US" altLang="zh-CN" sz="1845" b="1" dirty="0">
                <a:solidFill>
                  <a:srgbClr val="000000"/>
                </a:solidFill>
                <a:latin typeface="Arial" panose="020B0604020202020204" pitchFamily="34" charset="0"/>
                <a:ea typeface="楷体_GB2312" pitchFamily="49" charset="-122"/>
              </a:rPr>
              <a:t>——</a:t>
            </a:r>
            <a:r>
              <a:rPr lang="zh-CN" altLang="en-US" sz="1845" b="1" dirty="0">
                <a:solidFill>
                  <a:srgbClr val="000000"/>
                </a:solidFill>
                <a:latin typeface="楷体_GB2312" pitchFamily="49" charset="-122"/>
                <a:ea typeface="楷体_GB2312" pitchFamily="49" charset="-122"/>
              </a:rPr>
              <a:t>明清时期的庙会与民间文化</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等。主要论文有</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寺庙宫观与明清中西文化冲突</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社会史：历史学与社会科学的桥梁</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国家正祀与民间信仰的互动</a:t>
            </a:r>
            <a:r>
              <a:rPr lang="en-US" altLang="zh-CN" sz="1845" b="1" dirty="0">
                <a:solidFill>
                  <a:srgbClr val="000000"/>
                </a:solidFill>
                <a:latin typeface="Arial" panose="020B0604020202020204" pitchFamily="34" charset="0"/>
                <a:ea typeface="楷体_GB2312" pitchFamily="49" charset="-122"/>
              </a:rPr>
              <a:t>——</a:t>
            </a:r>
            <a:r>
              <a:rPr lang="zh-CN" altLang="en-US" sz="1845" b="1" dirty="0">
                <a:solidFill>
                  <a:srgbClr val="000000"/>
                </a:solidFill>
                <a:latin typeface="楷体_GB2312" pitchFamily="49" charset="-122"/>
                <a:ea typeface="楷体_GB2312" pitchFamily="49" charset="-122"/>
              </a:rPr>
              <a:t>以明清京师的顶与东岳庙为个案</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a:t>
            </a:r>
            <a:r>
              <a:rPr lang="en-US" altLang="zh-CN" sz="1845" b="1" dirty="0">
                <a:solidFill>
                  <a:srgbClr val="000000"/>
                </a:solidFill>
                <a:latin typeface="楷体_GB2312" pitchFamily="49" charset="-122"/>
                <a:ea typeface="楷体_GB2312" pitchFamily="49" charset="-122"/>
              </a:rPr>
              <a:t>《20</a:t>
            </a:r>
            <a:r>
              <a:rPr lang="zh-CN" altLang="en-US" sz="1845" b="1" dirty="0">
                <a:solidFill>
                  <a:srgbClr val="000000"/>
                </a:solidFill>
                <a:latin typeface="楷体_GB2312" pitchFamily="49" charset="-122"/>
                <a:ea typeface="楷体_GB2312" pitchFamily="49" charset="-122"/>
              </a:rPr>
              <a:t>世纪中国社会史研究的回顾与思考</a:t>
            </a:r>
            <a:r>
              <a:rPr lang="en-US" altLang="zh-CN" sz="1845" b="1" dirty="0">
                <a:solidFill>
                  <a:srgbClr val="000000"/>
                </a:solidFill>
                <a:latin typeface="楷体_GB2312" pitchFamily="49" charset="-122"/>
                <a:ea typeface="楷体_GB2312" pitchFamily="49" charset="-122"/>
              </a:rPr>
              <a:t>》</a:t>
            </a:r>
            <a:r>
              <a:rPr lang="zh-CN" altLang="en-US" sz="1845" b="1" dirty="0">
                <a:solidFill>
                  <a:srgbClr val="000000"/>
                </a:solidFill>
                <a:latin typeface="楷体_GB2312" pitchFamily="49" charset="-122"/>
                <a:ea typeface="楷体_GB2312" pitchFamily="49" charset="-122"/>
              </a:rPr>
              <a:t>等。</a:t>
            </a:r>
          </a:p>
        </p:txBody>
      </p:sp>
    </p:spTree>
    <p:extLst>
      <p:ext uri="{BB962C8B-B14F-4D97-AF65-F5344CB8AC3E}">
        <p14:creationId xmlns:p14="http://schemas.microsoft.com/office/powerpoint/2010/main" val="5206532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23554" name="Text Box 2"/>
          <p:cNvSpPr txBox="1"/>
          <p:nvPr/>
        </p:nvSpPr>
        <p:spPr>
          <a:xfrm>
            <a:off x="1983546" y="1002910"/>
            <a:ext cx="8216705" cy="3395345"/>
          </a:xfrm>
          <a:prstGeom prst="rect">
            <a:avLst/>
          </a:prstGeom>
          <a:noFill/>
          <a:ln w="9525">
            <a:noFill/>
          </a:ln>
        </p:spPr>
        <p:txBody>
          <a:bodyPr wrap="square">
            <a:spAutoFit/>
          </a:bodyPr>
          <a:lstStyle/>
          <a:p>
            <a:pPr eaLnBrk="1" hangingPunct="1">
              <a:spcBef>
                <a:spcPct val="50000"/>
              </a:spcBef>
            </a:pP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rPr>
              <a:t>（</a:t>
            </a:r>
            <a:r>
              <a:rPr lang="en-US" altLang="zh-CN" sz="2400" b="1" dirty="0">
                <a:solidFill>
                  <a:srgbClr val="1D41D5"/>
                </a:solidFill>
                <a:latin typeface="未署名情书" panose="02010600010101010101" charset="-122"/>
                <a:ea typeface="未署名情书" panose="02010600010101010101" charset="-122"/>
                <a:cs typeface="未署名情书" panose="02010600010101010101" charset="-122"/>
              </a:rPr>
              <a:t>5</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rPr>
              <a:t>）</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sym typeface="+mn-ea"/>
              </a:rPr>
              <a:t>华东师大历史学教授</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rPr>
              <a:t>王斯德</a:t>
            </a:r>
          </a:p>
          <a:p>
            <a:pPr eaLnBrk="1" hangingPunct="1">
              <a:spcBef>
                <a:spcPct val="50000"/>
              </a:spcBef>
            </a:pPr>
            <a:r>
              <a:rPr lang="zh-CN" altLang="en-US" sz="1660" b="1" dirty="0">
                <a:solidFill>
                  <a:srgbClr val="000000"/>
                </a:solidFill>
                <a:latin typeface="楷体_GB2312" pitchFamily="49" charset="-122"/>
                <a:ea typeface="楷体_GB2312" pitchFamily="49" charset="-122"/>
              </a:rPr>
              <a:t>   教育部高等学校历史学学科教学指导委员会委员；中国国际关系史研究会理事、副秘书长；中国世界近现代史研究会理事等。</a:t>
            </a:r>
          </a:p>
          <a:p>
            <a:pPr eaLnBrk="1" hangingPunct="1">
              <a:spcBef>
                <a:spcPct val="50000"/>
              </a:spcBef>
            </a:pPr>
            <a:r>
              <a:rPr lang="zh-CN" altLang="en-US" sz="1660" b="1" dirty="0">
                <a:solidFill>
                  <a:srgbClr val="000000"/>
                </a:solidFill>
                <a:latin typeface="楷体_GB2312" pitchFamily="49" charset="-122"/>
                <a:ea typeface="楷体_GB2312" pitchFamily="49" charset="-122"/>
              </a:rPr>
              <a:t>   主要著作：</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世界现代史</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世界当代史</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国际关系史</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第二次世界大战起源论集</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第二次世界大战事件人物</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等。主要论文：</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论太平洋战争前美国远东战略及其演变</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论苏德互不侵犯条约</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等。他撰写的</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苏联在二、三十年代引进外资和技术的历史经验</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苏联党内斗争和斯大林社会主义模式的形成和僵化</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等论文比较系统地对斯大林社会主义模式形成的背景、特征、历史地位和影响进行了严肃认真的探索和研究，提出了对建设有中国特色的社会主义有借鉴意义的见解。</a:t>
            </a:r>
          </a:p>
          <a:p>
            <a:pPr eaLnBrk="1" hangingPunct="1">
              <a:spcBef>
                <a:spcPct val="50000"/>
              </a:spcBef>
            </a:pPr>
            <a:r>
              <a:rPr lang="zh-CN" altLang="en-US" sz="1660" b="1" dirty="0">
                <a:solidFill>
                  <a:srgbClr val="000000"/>
                </a:solidFill>
                <a:latin typeface="楷体_GB2312" pitchFamily="49" charset="-122"/>
                <a:ea typeface="楷体_GB2312" pitchFamily="49" charset="-122"/>
              </a:rPr>
              <a:t>   现正主编</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世界通史</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二十世纪世界史通论</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和</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社会主义和当代世界</a:t>
            </a:r>
            <a:r>
              <a:rPr lang="en-US" altLang="zh-CN" sz="1660" b="1" dirty="0">
                <a:solidFill>
                  <a:srgbClr val="000000"/>
                </a:solidFill>
                <a:latin typeface="楷体_GB2312" pitchFamily="49" charset="-122"/>
                <a:ea typeface="楷体_GB2312" pitchFamily="49" charset="-122"/>
              </a:rPr>
              <a:t>》</a:t>
            </a:r>
            <a:r>
              <a:rPr lang="zh-CN" altLang="en-US" sz="1660" b="1" dirty="0">
                <a:solidFill>
                  <a:srgbClr val="000000"/>
                </a:solidFill>
                <a:latin typeface="楷体_GB2312" pitchFamily="49" charset="-122"/>
                <a:ea typeface="楷体_GB2312" pitchFamily="49" charset="-122"/>
              </a:rPr>
              <a:t>，从宏观的角度对</a:t>
            </a:r>
            <a:r>
              <a:rPr lang="en-US" altLang="zh-CN" sz="1660" b="1" dirty="0">
                <a:solidFill>
                  <a:srgbClr val="000000"/>
                </a:solidFill>
                <a:latin typeface="楷体_GB2312" pitchFamily="49" charset="-122"/>
                <a:ea typeface="楷体_GB2312" pitchFamily="49" charset="-122"/>
              </a:rPr>
              <a:t>20</a:t>
            </a:r>
            <a:r>
              <a:rPr lang="zh-CN" altLang="en-US" sz="1660" b="1" dirty="0">
                <a:solidFill>
                  <a:srgbClr val="000000"/>
                </a:solidFill>
                <a:latin typeface="楷体_GB2312" pitchFamily="49" charset="-122"/>
                <a:ea typeface="楷体_GB2312" pitchFamily="49" charset="-122"/>
              </a:rPr>
              <a:t>世纪的世界历史作综合性的思考和反省，在学术界有较大影响。</a:t>
            </a:r>
          </a:p>
        </p:txBody>
      </p:sp>
      <p:sp>
        <p:nvSpPr>
          <p:cNvPr id="3" name="文本框 2"/>
          <p:cNvSpPr txBox="1"/>
          <p:nvPr/>
        </p:nvSpPr>
        <p:spPr>
          <a:xfrm>
            <a:off x="2037472" y="4305887"/>
            <a:ext cx="8209085" cy="1884045"/>
          </a:xfrm>
          <a:prstGeom prst="rect">
            <a:avLst/>
          </a:prstGeom>
          <a:noFill/>
        </p:spPr>
        <p:txBody>
          <a:bodyPr wrap="square" rtlCol="0" anchor="t">
            <a:spAutoFit/>
          </a:bodyPr>
          <a:lstStyle/>
          <a:p>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sym typeface="+mn-ea"/>
              </a:rPr>
              <a:t>（</a:t>
            </a:r>
            <a:r>
              <a:rPr lang="en-US" altLang="zh-CN" sz="2400" b="1" dirty="0">
                <a:solidFill>
                  <a:srgbClr val="1D41D5"/>
                </a:solidFill>
                <a:latin typeface="未署名情书" panose="02010600010101010101" charset="-122"/>
                <a:ea typeface="未署名情书" panose="02010600010101010101" charset="-122"/>
                <a:cs typeface="未署名情书" panose="02010600010101010101" charset="-122"/>
                <a:sym typeface="+mn-ea"/>
              </a:rPr>
              <a:t>6</a:t>
            </a:r>
            <a:r>
              <a:rPr lang="zh-CN" altLang="en-US" sz="2400" b="1" dirty="0">
                <a:solidFill>
                  <a:srgbClr val="1D41D5"/>
                </a:solidFill>
                <a:latin typeface="未署名情书" panose="02010600010101010101" charset="-122"/>
                <a:ea typeface="未署名情书" panose="02010600010101010101" charset="-122"/>
                <a:cs typeface="未署名情书" panose="02010600010101010101" charset="-122"/>
                <a:sym typeface="+mn-ea"/>
              </a:rPr>
              <a:t>）</a:t>
            </a:r>
            <a:r>
              <a:rPr lang="zh-CN" altLang="en-US" sz="2400" b="1">
                <a:solidFill>
                  <a:srgbClr val="1D41D5"/>
                </a:solidFill>
                <a:latin typeface="未署名情书" panose="02010600010101010101" charset="-122"/>
                <a:ea typeface="未署名情书" panose="02010600010101010101" charset="-122"/>
                <a:cs typeface="未署名情书" panose="02010600010101010101" charset="-122"/>
                <a:sym typeface="+mn-ea"/>
              </a:rPr>
              <a:t>清华大学历史系教授</a:t>
            </a:r>
            <a:r>
              <a:rPr lang="zh-CN" altLang="en-US" sz="2400" b="1">
                <a:solidFill>
                  <a:srgbClr val="1D41D5"/>
                </a:solidFill>
                <a:latin typeface="未署名情书" panose="02010600010101010101" charset="-122"/>
                <a:ea typeface="未署名情书" panose="02010600010101010101" charset="-122"/>
                <a:cs typeface="未署名情书" panose="02010600010101010101" charset="-122"/>
              </a:rPr>
              <a:t>刘北成：</a:t>
            </a:r>
            <a:r>
              <a:rPr lang="zh-CN" altLang="en-US" sz="1845" b="1">
                <a:latin typeface="楷体" panose="02010609060101010101" pitchFamily="49" charset="-122"/>
                <a:ea typeface="楷体" panose="02010609060101010101" pitchFamily="49" charset="-122"/>
                <a:cs typeface="楷体" panose="02010609060101010101" pitchFamily="49" charset="-122"/>
              </a:rPr>
              <a:t>兼任《世界历史》编委、世界近代史学会副秘书长、教育部国家考试中心兼职研究员。长期从事世界近代史和西方思想史的教学与研究，在评介当代西方后现代主义思想、译介国外史学及世界近代史研究方面成就斐然。目前，正主持国家重点项目“17~19世纪中西史学比较研究”。（西方近代资产阶级政治思想的演变 《近代世界重大问题理论探讨》，山东大学出版社，1993年5月）</a:t>
            </a:r>
          </a:p>
        </p:txBody>
      </p:sp>
    </p:spTree>
    <p:extLst>
      <p:ext uri="{BB962C8B-B14F-4D97-AF65-F5344CB8AC3E}">
        <p14:creationId xmlns:p14="http://schemas.microsoft.com/office/powerpoint/2010/main" val="18371282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19459" name="Rectangle 3"/>
          <p:cNvSpPr/>
          <p:nvPr/>
        </p:nvSpPr>
        <p:spPr>
          <a:xfrm>
            <a:off x="2074252" y="900186"/>
            <a:ext cx="6963508" cy="541020"/>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3200" b="1" dirty="0">
                <a:solidFill>
                  <a:srgbClr val="008000"/>
                </a:solidFill>
                <a:latin typeface="未署名情书" panose="02010600010101010101" charset="-122"/>
                <a:ea typeface="未署名情书" panose="02010600010101010101" charset="-122"/>
                <a:cs typeface="未署名情书" panose="02010600010101010101" charset="-122"/>
              </a:rPr>
              <a:t>4</a:t>
            </a:r>
            <a:r>
              <a:rPr lang="zh-CN" altLang="en-US" sz="3200" b="1" dirty="0">
                <a:solidFill>
                  <a:srgbClr val="008000"/>
                </a:solidFill>
                <a:latin typeface="未署名情书" panose="02010600010101010101" charset="-122"/>
                <a:ea typeface="未署名情书" panose="02010600010101010101" charset="-122"/>
                <a:cs typeface="未署名情书" panose="02010600010101010101" charset="-122"/>
              </a:rPr>
              <a:t>、</a:t>
            </a:r>
            <a:r>
              <a:rPr lang="zh-CN" altLang="en-US" sz="3200" b="1" dirty="0">
                <a:solidFill>
                  <a:srgbClr val="008000"/>
                </a:solidFill>
                <a:latin typeface="未署名情书" panose="02010600010101010101" charset="-122"/>
                <a:ea typeface="未署名情书" panose="02010600010101010101" charset="-122"/>
                <a:cs typeface="+mn-ea"/>
                <a:sym typeface="+mn-ea"/>
              </a:rPr>
              <a:t>关注现实热点和周年纪念</a:t>
            </a:r>
          </a:p>
        </p:txBody>
      </p:sp>
      <p:sp>
        <p:nvSpPr>
          <p:cNvPr id="23554" name="Text Box 2"/>
          <p:cNvSpPr txBox="1"/>
          <p:nvPr/>
        </p:nvSpPr>
        <p:spPr>
          <a:xfrm>
            <a:off x="2074253" y="1537287"/>
            <a:ext cx="8216705" cy="432435"/>
          </a:xfrm>
          <a:prstGeom prst="rect">
            <a:avLst/>
          </a:prstGeom>
          <a:noFill/>
          <a:ln w="9525">
            <a:noFill/>
          </a:ln>
        </p:spPr>
        <p:txBody>
          <a:bodyPr wrap="square">
            <a:spAutoFit/>
          </a:bodyPr>
          <a:lstStyle/>
          <a:p>
            <a:pPr eaLnBrk="1" hangingPunct="1">
              <a:spcBef>
                <a:spcPct val="50000"/>
              </a:spcBef>
            </a:pPr>
            <a:r>
              <a:rPr lang="zh-CN" altLang="en-US" sz="2215" b="1" dirty="0">
                <a:latin typeface="+mn-ea"/>
                <a:cs typeface="+mn-ea"/>
                <a:sym typeface="+mn-ea"/>
              </a:rPr>
              <a:t>（如马克思诞辰</a:t>
            </a:r>
            <a:r>
              <a:rPr lang="en-US" altLang="zh-CN" sz="2215" b="1" dirty="0">
                <a:latin typeface="+mn-ea"/>
                <a:cs typeface="+mn-ea"/>
                <a:sym typeface="+mn-ea"/>
              </a:rPr>
              <a:t>200</a:t>
            </a:r>
            <a:r>
              <a:rPr lang="zh-CN" altLang="en-US" sz="2215" b="1" dirty="0">
                <a:latin typeface="+mn-ea"/>
                <a:cs typeface="+mn-ea"/>
                <a:sym typeface="+mn-ea"/>
              </a:rPr>
              <a:t>周年和马克思主义诞生</a:t>
            </a:r>
            <a:r>
              <a:rPr lang="en-US" altLang="zh-CN" sz="2215" b="1" dirty="0">
                <a:latin typeface="+mn-ea"/>
                <a:cs typeface="+mn-ea"/>
                <a:sym typeface="+mn-ea"/>
              </a:rPr>
              <a:t>170</a:t>
            </a:r>
            <a:r>
              <a:rPr lang="zh-CN" altLang="en-US" sz="2215" b="1" dirty="0">
                <a:latin typeface="+mn-ea"/>
                <a:cs typeface="+mn-ea"/>
                <a:sym typeface="+mn-ea"/>
              </a:rPr>
              <a:t>周年等） </a:t>
            </a:r>
            <a:endParaRPr lang="zh-CN" altLang="en-US" sz="1660" b="1" dirty="0">
              <a:latin typeface="+mn-ea"/>
              <a:cs typeface="+mn-ea"/>
              <a:sym typeface="+mn-ea"/>
            </a:endParaRPr>
          </a:p>
        </p:txBody>
      </p:sp>
      <p:sp>
        <p:nvSpPr>
          <p:cNvPr id="3" name="内容占位符 2"/>
          <p:cNvSpPr>
            <a:spLocks noGrp="1"/>
          </p:cNvSpPr>
          <p:nvPr/>
        </p:nvSpPr>
        <p:spPr>
          <a:xfrm>
            <a:off x="1913744" y="2208922"/>
            <a:ext cx="8149297" cy="4110697"/>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None/>
              <a:defRPr sz="3000" b="0" i="0" u="none" kern="1200" baseline="0">
                <a:solidFill>
                  <a:schemeClr val="tx1"/>
                </a:solidFill>
                <a:latin typeface="+mn-lt"/>
                <a:ea typeface="+mn-ea"/>
                <a:cs typeface="+mn-cs"/>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None/>
              <a:defRPr sz="2600" b="0" i="0" u="none" kern="1200" baseline="0">
                <a:solidFill>
                  <a:schemeClr val="tx1"/>
                </a:solidFill>
                <a:latin typeface="+mn-lt"/>
                <a:ea typeface="+mn-ea"/>
                <a:cs typeface="+mn-cs"/>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None/>
              <a:defRPr sz="2300" b="0" i="0" u="none" kern="1200" baseline="0">
                <a:solidFill>
                  <a:schemeClr val="tx1"/>
                </a:solidFill>
                <a:latin typeface="+mn-lt"/>
                <a:ea typeface="+mn-ea"/>
                <a:cs typeface="+mn-cs"/>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None/>
              <a:defRPr sz="2000" b="0" i="0" u="none" kern="1200" baseline="0">
                <a:solidFill>
                  <a:schemeClr val="tx1"/>
                </a:solidFill>
                <a:latin typeface="+mn-lt"/>
                <a:ea typeface="+mn-ea"/>
                <a:cs typeface="+mn-cs"/>
              </a:defRPr>
            </a:lvl9pPr>
          </a:lstStyle>
          <a:p>
            <a:pPr marL="0" indent="0">
              <a:lnSpc>
                <a:spcPct val="150000"/>
              </a:lnSpc>
              <a:spcBef>
                <a:spcPts val="0"/>
              </a:spcBef>
            </a:pPr>
            <a:r>
              <a:rPr lang="zh-CN" altLang="en-US" sz="1845" b="1" noProof="1">
                <a:solidFill>
                  <a:srgbClr val="1D41D5"/>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1845" b="1" noProof="1">
                <a:solidFill>
                  <a:srgbClr val="1D41D5"/>
                </a:solidFill>
                <a:latin typeface="楷体" panose="02010609060101010101" pitchFamily="49" charset="-122"/>
                <a:ea typeface="楷体" panose="02010609060101010101" pitchFamily="49" charset="-122"/>
                <a:cs typeface="楷体" panose="02010609060101010101" pitchFamily="49" charset="-122"/>
                <a:sym typeface="+mn-ea"/>
              </a:rPr>
              <a:t>2018</a:t>
            </a:r>
            <a:r>
              <a:rPr lang="zh-CN" altLang="en-US" sz="1845" b="1" noProof="1">
                <a:solidFill>
                  <a:srgbClr val="1D41D5"/>
                </a:solidFill>
                <a:latin typeface="楷体" panose="02010609060101010101" pitchFamily="49" charset="-122"/>
                <a:ea typeface="楷体" panose="02010609060101010101" pitchFamily="49" charset="-122"/>
                <a:cs typeface="楷体" panose="02010609060101010101" pitchFamily="49" charset="-122"/>
                <a:sym typeface="+mn-ea"/>
              </a:rPr>
              <a:t>新课标全国Ⅰ卷</a:t>
            </a:r>
            <a:r>
              <a:rPr lang="en-US" altLang="zh-CN" sz="1845" b="1" noProof="1">
                <a:solidFill>
                  <a:srgbClr val="1D41D5"/>
                </a:solidFill>
                <a:latin typeface="楷体" panose="02010609060101010101" pitchFamily="49" charset="-122"/>
                <a:ea typeface="楷体" panose="02010609060101010101" pitchFamily="49" charset="-122"/>
                <a:cs typeface="楷体" panose="02010609060101010101" pitchFamily="49" charset="-122"/>
                <a:sym typeface="+mn-ea"/>
              </a:rPr>
              <a:t>29</a:t>
            </a:r>
            <a:r>
              <a:rPr lang="zh-CN" altLang="en-US" sz="1845" b="1" noProof="1">
                <a:solidFill>
                  <a:srgbClr val="1D41D5"/>
                </a:solidFill>
                <a:latin typeface="楷体" panose="02010609060101010101" pitchFamily="49" charset="-122"/>
                <a:ea typeface="楷体" panose="02010609060101010101" pitchFamily="49" charset="-122"/>
                <a:cs typeface="楷体" panose="02010609060101010101" pitchFamily="49" charset="-122"/>
                <a:sym typeface="+mn-ea"/>
              </a:rPr>
              <a:t>题】</a:t>
            </a:r>
            <a:endParaRPr lang="zh-CN" altLang="en-US" sz="1845" b="1" noProof="1">
              <a:latin typeface="楷体" panose="02010609060101010101" pitchFamily="49" charset="-122"/>
              <a:ea typeface="楷体" panose="02010609060101010101" pitchFamily="49" charset="-122"/>
              <a:cs typeface="楷体" panose="02010609060101010101" pitchFamily="49" charset="-122"/>
              <a:sym typeface="+mn-ea"/>
            </a:endParaRPr>
          </a:p>
          <a:p>
            <a:pPr marL="0" indent="0">
              <a:lnSpc>
                <a:spcPct val="150000"/>
              </a:lnSpc>
              <a:spcBef>
                <a:spcPts val="0"/>
              </a:spcBef>
            </a:pPr>
            <a:r>
              <a:rPr lang="zh-CN" altLang="en-US" sz="1845" b="1" noProof="1">
                <a:latin typeface="楷体" panose="02010609060101010101" pitchFamily="49" charset="-122"/>
                <a:ea typeface="楷体" panose="02010609060101010101" pitchFamily="49" charset="-122"/>
                <a:cs typeface="楷体" panose="02010609060101010101" pitchFamily="49" charset="-122"/>
                <a:sym typeface="+mn-ea"/>
              </a:rPr>
              <a:t>   五四运动后，出现了社会主义是否适合中国国情的争论，有人反对走俄国式的道路，认为救中国只有一条路，就是“增加富力”，发展实业；还有人主张“采用劳农主义的直接行动，达到社会革命的目的”。这场争论</a:t>
            </a:r>
            <a:endParaRPr lang="zh-CN" altLang="en-US" sz="1845" b="1" noProof="1">
              <a:latin typeface="楷体" panose="02010609060101010101" pitchFamily="49" charset="-122"/>
              <a:ea typeface="楷体" panose="02010609060101010101" pitchFamily="49" charset="-122"/>
              <a:cs typeface="楷体" panose="02010609060101010101" pitchFamily="49" charset="-122"/>
            </a:endParaRPr>
          </a:p>
          <a:p>
            <a:pPr marL="0" indent="0">
              <a:lnSpc>
                <a:spcPct val="150000"/>
              </a:lnSpc>
            </a:pPr>
            <a:r>
              <a:rPr lang="en-US" sz="1845" b="1" noProof="1">
                <a:latin typeface="楷体" panose="02010609060101010101" pitchFamily="49" charset="-122"/>
                <a:ea typeface="楷体" panose="02010609060101010101" pitchFamily="49" charset="-122"/>
                <a:cs typeface="楷体" panose="02010609060101010101" pitchFamily="49" charset="-122"/>
                <a:sym typeface="+mn-ea"/>
              </a:rPr>
              <a:t>A</a:t>
            </a:r>
            <a:r>
              <a:rPr lang="zh-CN" altLang="en-US" sz="1845" b="1" noProof="1">
                <a:latin typeface="楷体" panose="02010609060101010101" pitchFamily="49" charset="-122"/>
                <a:ea typeface="楷体" panose="02010609060101010101" pitchFamily="49" charset="-122"/>
                <a:cs typeface="楷体" panose="02010609060101010101" pitchFamily="49" charset="-122"/>
                <a:sym typeface="+mn-ea"/>
              </a:rPr>
              <a:t>．确定了新民主主义革命的道路</a:t>
            </a:r>
            <a:endParaRPr lang="zh-CN" altLang="en-US" sz="1845" b="1" noProof="1">
              <a:latin typeface="楷体" panose="02010609060101010101" pitchFamily="49" charset="-122"/>
              <a:ea typeface="楷体" panose="02010609060101010101" pitchFamily="49" charset="-122"/>
              <a:cs typeface="楷体" panose="02010609060101010101" pitchFamily="49" charset="-122"/>
            </a:endParaRPr>
          </a:p>
          <a:p>
            <a:pPr marL="0" indent="0">
              <a:lnSpc>
                <a:spcPct val="150000"/>
              </a:lnSpc>
            </a:pPr>
            <a:r>
              <a:rPr lang="en-US" sz="1845" b="1" noProof="1">
                <a:latin typeface="楷体" panose="02010609060101010101" pitchFamily="49" charset="-122"/>
                <a:ea typeface="楷体" panose="02010609060101010101" pitchFamily="49" charset="-122"/>
                <a:cs typeface="楷体" panose="02010609060101010101" pitchFamily="49" charset="-122"/>
                <a:sym typeface="+mn-ea"/>
              </a:rPr>
              <a:t>B</a:t>
            </a:r>
            <a:r>
              <a:rPr lang="zh-CN" altLang="en-US" sz="1845" b="1" noProof="1">
                <a:latin typeface="楷体" panose="02010609060101010101" pitchFamily="49" charset="-122"/>
                <a:ea typeface="楷体" panose="02010609060101010101" pitchFamily="49" charset="-122"/>
                <a:cs typeface="楷体" panose="02010609060101010101" pitchFamily="49" charset="-122"/>
                <a:sym typeface="+mn-ea"/>
              </a:rPr>
              <a:t>．使思想界认清了欧美的社会制度</a:t>
            </a:r>
            <a:endParaRPr lang="zh-CN" altLang="en-US" sz="1845" b="1" noProof="1">
              <a:latin typeface="楷体" panose="02010609060101010101" pitchFamily="49" charset="-122"/>
              <a:ea typeface="楷体" panose="02010609060101010101" pitchFamily="49" charset="-122"/>
              <a:cs typeface="楷体" panose="02010609060101010101" pitchFamily="49" charset="-122"/>
            </a:endParaRPr>
          </a:p>
          <a:p>
            <a:pPr marL="0" indent="0">
              <a:lnSpc>
                <a:spcPct val="150000"/>
              </a:lnSpc>
            </a:pPr>
            <a:r>
              <a:rPr lang="en-US" sz="1845" b="1" noProof="1">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C</a:t>
            </a:r>
            <a:r>
              <a:rPr lang="zh-CN" altLang="en-US" sz="1845" b="1" noProof="1">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．在思想上为中国共产党的成立准备了条件</a:t>
            </a:r>
            <a:endParaRPr lang="zh-CN" altLang="en-US" sz="1845" b="1" noProof="1">
              <a:solidFill>
                <a:srgbClr val="112EC1"/>
              </a:solidFill>
              <a:latin typeface="楷体" panose="02010609060101010101" pitchFamily="49" charset="-122"/>
              <a:ea typeface="楷体" panose="02010609060101010101" pitchFamily="49" charset="-122"/>
              <a:cs typeface="楷体" panose="02010609060101010101" pitchFamily="49" charset="-122"/>
            </a:endParaRPr>
          </a:p>
          <a:p>
            <a:pPr marL="0" indent="0">
              <a:lnSpc>
                <a:spcPct val="150000"/>
              </a:lnSpc>
            </a:pPr>
            <a:r>
              <a:rPr lang="en-US" sz="1845" b="1" noProof="1">
                <a:latin typeface="楷体" panose="02010609060101010101" pitchFamily="49" charset="-122"/>
                <a:ea typeface="楷体" panose="02010609060101010101" pitchFamily="49" charset="-122"/>
                <a:cs typeface="楷体" panose="02010609060101010101" pitchFamily="49" charset="-122"/>
                <a:sym typeface="+mn-ea"/>
              </a:rPr>
              <a:t>D</a:t>
            </a:r>
            <a:r>
              <a:rPr lang="zh-CN" altLang="en-US" sz="1845" b="1" noProof="1">
                <a:latin typeface="楷体" panose="02010609060101010101" pitchFamily="49" charset="-122"/>
                <a:ea typeface="楷体" panose="02010609060101010101" pitchFamily="49" charset="-122"/>
                <a:cs typeface="楷体" panose="02010609060101010101" pitchFamily="49" charset="-122"/>
                <a:sym typeface="+mn-ea"/>
              </a:rPr>
              <a:t>．消除了知识分子在救亡图存方式上的分歧</a:t>
            </a:r>
            <a:endParaRPr lang="zh-CN" altLang="en-US" sz="1845" b="1" noProof="1">
              <a:latin typeface="楷体" panose="02010609060101010101" pitchFamily="49" charset="-122"/>
              <a:ea typeface="楷体" panose="02010609060101010101" pitchFamily="49" charset="-122"/>
              <a:cs typeface="楷体" panose="02010609060101010101" pitchFamily="49" charset="-122"/>
            </a:endParaRPr>
          </a:p>
          <a:p>
            <a:pPr fontAlgn="base"/>
            <a:endParaRPr lang="zh-CN" altLang="en-US" sz="1845" b="1" noProof="1">
              <a:latin typeface="楷体" panose="02010609060101010101" pitchFamily="49" charset="-122"/>
              <a:ea typeface="楷体" panose="02010609060101010101" pitchFamily="49" charset="-122"/>
              <a:cs typeface="楷体" panose="02010609060101010101" pitchFamily="49" charset="-122"/>
            </a:endParaRPr>
          </a:p>
        </p:txBody>
      </p:sp>
      <p:sp>
        <p:nvSpPr>
          <p:cNvPr id="53252" name="文本框 3"/>
          <p:cNvSpPr txBox="1"/>
          <p:nvPr/>
        </p:nvSpPr>
        <p:spPr>
          <a:xfrm>
            <a:off x="7506678" y="4976300"/>
            <a:ext cx="2556803" cy="1343660"/>
          </a:xfrm>
          <a:prstGeom prst="rect">
            <a:avLst/>
          </a:prstGeom>
          <a:noFill/>
          <a:ln w="9525">
            <a:solidFill>
              <a:srgbClr val="FF3300"/>
            </a:solidFill>
          </a:ln>
        </p:spPr>
        <p:txBody>
          <a:bodyPr wrap="square" anchor="t">
            <a:spAutoFit/>
          </a:bodyPr>
          <a:lstStyle/>
          <a:p>
            <a:pPr>
              <a:lnSpc>
                <a:spcPct val="100000"/>
              </a:lnSpc>
            </a:pPr>
            <a:r>
              <a:rPr lang="en-US" altLang="zh-CN" sz="1845" b="1"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2585" b="1" dirty="0">
                <a:solidFill>
                  <a:srgbClr val="FF0000"/>
                </a:solidFill>
                <a:latin typeface="楷体" panose="02010609060101010101" pitchFamily="49" charset="-122"/>
                <a:ea typeface="楷体" panose="02010609060101010101" pitchFamily="49" charset="-122"/>
                <a:cs typeface="楷体" panose="02010609060101010101" pitchFamily="49" charset="-122"/>
              </a:rPr>
              <a:t>现实热点：</a:t>
            </a:r>
          </a:p>
          <a:p>
            <a:pPr>
              <a:lnSpc>
                <a:spcPct val="100000"/>
              </a:lnSpc>
            </a:pPr>
            <a:r>
              <a:rPr lang="zh-CN" altLang="en-US" sz="1845" b="1" dirty="0">
                <a:solidFill>
                  <a:srgbClr val="1D41D5"/>
                </a:solidFill>
                <a:latin typeface="楷体" panose="02010609060101010101" pitchFamily="49" charset="-122"/>
                <a:ea typeface="楷体" panose="02010609060101010101" pitchFamily="49" charset="-122"/>
                <a:cs typeface="楷体" panose="02010609060101010101" pitchFamily="49" charset="-122"/>
              </a:rPr>
              <a:t>加强对革命文化的考查，体现</a:t>
            </a:r>
            <a:r>
              <a:rPr lang="zh-CN" altLang="en-US" sz="1845" b="1" dirty="0">
                <a:ln>
                  <a:solidFill>
                    <a:srgbClr val="FF3300"/>
                  </a:solidFill>
                </a:ln>
                <a:solidFill>
                  <a:srgbClr val="112EC1"/>
                </a:solidFill>
                <a:latin typeface="楷体" panose="02010609060101010101" pitchFamily="49" charset="-122"/>
                <a:ea typeface="楷体" panose="02010609060101010101" pitchFamily="49" charset="-122"/>
                <a:cs typeface="楷体" panose="02010609060101010101" pitchFamily="49" charset="-122"/>
              </a:rPr>
              <a:t>道路</a:t>
            </a:r>
            <a:r>
              <a:rPr lang="zh-CN" altLang="en-US" sz="1845" b="1" dirty="0">
                <a:solidFill>
                  <a:srgbClr val="1D41D5"/>
                </a:solidFill>
                <a:latin typeface="楷体" panose="02010609060101010101" pitchFamily="49" charset="-122"/>
                <a:ea typeface="楷体" panose="02010609060101010101" pitchFamily="49" charset="-122"/>
                <a:cs typeface="楷体" panose="02010609060101010101" pitchFamily="49" charset="-122"/>
              </a:rPr>
              <a:t>自信、制度自信的价值倾向</a:t>
            </a:r>
          </a:p>
        </p:txBody>
      </p:sp>
      <p:sp>
        <p:nvSpPr>
          <p:cNvPr id="5" name="云形标注 4"/>
          <p:cNvSpPr/>
          <p:nvPr/>
        </p:nvSpPr>
        <p:spPr>
          <a:xfrm>
            <a:off x="7507264" y="4030493"/>
            <a:ext cx="2495843" cy="803031"/>
          </a:xfrm>
          <a:prstGeom prst="cloud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1845" b="1" noProof="1">
                <a:solidFill>
                  <a:schemeClr val="tx1"/>
                </a:solidFill>
              </a:rPr>
              <a:t>  </a:t>
            </a:r>
            <a:r>
              <a:rPr lang="zh-CN" altLang="en-US" sz="1845" b="1" noProof="1">
                <a:solidFill>
                  <a:schemeClr val="tx1"/>
                </a:solidFill>
              </a:rPr>
              <a:t>突出了高考命题的政治性</a:t>
            </a:r>
          </a:p>
        </p:txBody>
      </p:sp>
    </p:spTree>
    <p:extLst>
      <p:ext uri="{BB962C8B-B14F-4D97-AF65-F5344CB8AC3E}">
        <p14:creationId xmlns:p14="http://schemas.microsoft.com/office/powerpoint/2010/main" val="38841142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19459" name="Rectangle 3"/>
          <p:cNvSpPr/>
          <p:nvPr/>
        </p:nvSpPr>
        <p:spPr>
          <a:xfrm>
            <a:off x="2224356" y="807086"/>
            <a:ext cx="6963508" cy="773723"/>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36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5</a:t>
            </a:r>
            <a:r>
              <a:rPr lang="zh-CN" altLang="en-US" sz="36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a:t>
            </a:r>
            <a:r>
              <a:rPr lang="zh-CN" altLang="zh-CN" sz="36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史学研究的新动向、新成果</a:t>
            </a:r>
            <a:r>
              <a:rPr lang="zh-CN" altLang="en-US" sz="3600" dirty="0">
                <a:solidFill>
                  <a:srgbClr val="008000"/>
                </a:solidFill>
                <a:latin typeface="未署名情书" panose="02010600010101010101" charset="-122"/>
                <a:ea typeface="未署名情书" panose="02010600010101010101" charset="-122"/>
                <a:cs typeface="未署名情书" panose="02010600010101010101" charset="-122"/>
                <a:sym typeface="+mn-ea"/>
              </a:rPr>
              <a:t>：</a:t>
            </a:r>
            <a:endParaRPr lang="zh-CN" altLang="en-US" sz="3600" b="1" dirty="0">
              <a:solidFill>
                <a:srgbClr val="008000"/>
              </a:solidFill>
              <a:latin typeface="未署名情书" panose="02010600010101010101" charset="-122"/>
              <a:ea typeface="未署名情书" panose="02010600010101010101" charset="-122"/>
              <a:cs typeface="未署名情书" panose="02010600010101010101" charset="-122"/>
              <a:sym typeface="+mn-ea"/>
            </a:endParaRPr>
          </a:p>
        </p:txBody>
      </p:sp>
      <p:sp>
        <p:nvSpPr>
          <p:cNvPr id="4" name="文本框 3"/>
          <p:cNvSpPr txBox="1"/>
          <p:nvPr/>
        </p:nvSpPr>
        <p:spPr>
          <a:xfrm>
            <a:off x="1776096" y="1492251"/>
            <a:ext cx="8653145" cy="5169535"/>
          </a:xfrm>
          <a:prstGeom prst="rect">
            <a:avLst/>
          </a:prstGeom>
          <a:noFill/>
        </p:spPr>
        <p:txBody>
          <a:bodyPr wrap="square" rtlCol="0" anchor="t">
            <a:spAutoFit/>
          </a:bodyPr>
          <a:lstStyle/>
          <a:p>
            <a:pPr>
              <a:lnSpc>
                <a:spcPct val="150000"/>
              </a:lnSpc>
            </a:pPr>
            <a:r>
              <a:rPr lang="zh-CN" altLang="en-US" sz="2000" b="1" dirty="0">
                <a:solidFill>
                  <a:srgbClr val="FF0000"/>
                </a:solidFill>
                <a:latin typeface="Arial" panose="020B0604020202020204" pitchFamily="34" charset="0"/>
                <a:ea typeface="宋体" panose="02010600030101010101" pitchFamily="2" charset="-122"/>
                <a:sym typeface="+mn-ea"/>
              </a:rPr>
              <a:t>     </a:t>
            </a:r>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学术性（专业化）突出，这是高考命题的基本走势。高校教学的基本内容、历史学的发展趋势、新的科研成果必然融入其中，因为命题者热衷于把高校的学术研究新成果转换成为高考试题，其本质就是把历史专业的思维方法和研究内容渗透到高考命题中。这与国家考试中心的高考命题者由高校和研究部门的学科专家组成有关系，中学界无人参与，他们不仅有</a:t>
            </a:r>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丰厚的学术素养，命题经验丰富，命题技巧高超。而且</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他们力主试题要体现高等院校相关的专业需要，着眼于接收方的选拔要求，</a:t>
            </a:r>
            <a:r>
              <a:rPr lang="zh-CN" altLang="en-US" sz="2000" dirty="0">
                <a:solidFill>
                  <a:srgbClr val="0033CC"/>
                </a:solidFill>
                <a:latin typeface="楷体" panose="02010609060101010101" pitchFamily="49" charset="-122"/>
                <a:ea typeface="楷体" panose="02010609060101010101" pitchFamily="49" charset="-122"/>
                <a:cs typeface="楷体" panose="02010609060101010101" pitchFamily="49" charset="-122"/>
                <a:sym typeface="+mn-ea"/>
              </a:rPr>
              <a:t>命题的重心更侧重于考生将来升入大学后的学习能力。</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他们认为高考</a:t>
            </a:r>
            <a:r>
              <a:rPr lang="zh-CN" altLang="en-US" sz="2000" dirty="0">
                <a:solidFill>
                  <a:srgbClr val="0033CC"/>
                </a:solidFill>
                <a:latin typeface="楷体" panose="02010609060101010101" pitchFamily="49" charset="-122"/>
                <a:ea typeface="楷体" panose="02010609060101010101" pitchFamily="49" charset="-122"/>
                <a:cs typeface="楷体" panose="02010609060101010101" pitchFamily="49" charset="-122"/>
                <a:sym typeface="+mn-ea"/>
              </a:rPr>
              <a:t>命题应反映学科发展的趋势，应将学术前沿的成果引入高考。</a:t>
            </a: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所命制的试题，</a:t>
            </a:r>
            <a:r>
              <a:rPr lang="zh-CN" altLang="en-US" sz="2000" dirty="0">
                <a:solidFill>
                  <a:srgbClr val="0033CC"/>
                </a:solidFill>
                <a:latin typeface="楷体" panose="02010609060101010101" pitchFamily="49" charset="-122"/>
                <a:ea typeface="楷体" panose="02010609060101010101" pitchFamily="49" charset="-122"/>
                <a:cs typeface="楷体" panose="02010609060101010101" pitchFamily="49" charset="-122"/>
                <a:sym typeface="+mn-ea"/>
              </a:rPr>
              <a:t>突出了历史的学科性和完整性，强调了学科能力和素养的考查，</a:t>
            </a:r>
            <a:r>
              <a:rPr lang="zh-CN" altLang="en-US" sz="2000" dirty="0">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却与中学的实际有较大距离。</a:t>
            </a:r>
            <a:endParaRPr lang="zh-CN" altLang="en-US" sz="2000" noProof="1">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000" b="1" dirty="0">
                <a:latin typeface="Arial" panose="020B0604020202020204" pitchFamily="34" charset="0"/>
                <a:ea typeface="宋体" panose="02010600030101010101" pitchFamily="2" charset="-122"/>
                <a:sym typeface="+mn-ea"/>
              </a:rPr>
              <a:t>        </a:t>
            </a:r>
            <a:r>
              <a:rPr lang="zh-CN" altLang="en-US" sz="2000" b="1" dirty="0">
                <a:solidFill>
                  <a:srgbClr val="0000FF"/>
                </a:solidFill>
                <a:latin typeface="楷体" panose="02010609060101010101" pitchFamily="49" charset="-122"/>
                <a:ea typeface="楷体" panose="02010609060101010101" pitchFamily="49" charset="-122"/>
                <a:sym typeface="+mn-ea"/>
              </a:rPr>
              <a:t>杨宁一（北京师范大学）吴伟（首都师范大学世界史专业硕士生导师）</a:t>
            </a:r>
            <a:endParaRPr lang="zh-CN" altLang="en-US"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601336" y="1346835"/>
            <a:ext cx="4314001" cy="400110"/>
          </a:xfrm>
          <a:prstGeom prst="rect">
            <a:avLst/>
          </a:prstGeom>
          <a:noFill/>
        </p:spPr>
        <p:txBody>
          <a:bodyPr wrap="none" rtlCol="0" anchor="t">
            <a:spAutoFit/>
          </a:bodyPr>
          <a:lstStyle/>
          <a:p>
            <a:r>
              <a:rPr lang="zh-CN" altLang="en-US" sz="20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——出题人的强项，中学教学的弱项</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545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19459" name="Rectangle 3"/>
          <p:cNvSpPr/>
          <p:nvPr/>
        </p:nvSpPr>
        <p:spPr>
          <a:xfrm>
            <a:off x="2224356" y="807086"/>
            <a:ext cx="6963508" cy="773723"/>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32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5</a:t>
            </a:r>
            <a:r>
              <a:rPr lang="zh-CN" altLang="en-US" sz="32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a:t>
            </a:r>
            <a:r>
              <a:rPr lang="zh-CN" altLang="zh-CN" sz="32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史学研究的新动向、新成果</a:t>
            </a:r>
            <a:r>
              <a:rPr lang="zh-CN" altLang="en-US" sz="3200" dirty="0">
                <a:solidFill>
                  <a:srgbClr val="008000"/>
                </a:solidFill>
                <a:latin typeface="未署名情书" panose="02010600010101010101" charset="-122"/>
                <a:ea typeface="未署名情书" panose="02010600010101010101" charset="-122"/>
                <a:cs typeface="未署名情书" panose="02010600010101010101" charset="-122"/>
                <a:sym typeface="+mn-ea"/>
              </a:rPr>
              <a:t>：</a:t>
            </a:r>
            <a:endParaRPr lang="zh-CN" altLang="en-US" sz="3200" b="1" dirty="0">
              <a:solidFill>
                <a:srgbClr val="008000"/>
              </a:solidFill>
              <a:latin typeface="未署名情书" panose="02010600010101010101" charset="-122"/>
              <a:ea typeface="未署名情书" panose="02010600010101010101" charset="-122"/>
              <a:cs typeface="未署名情书" panose="02010600010101010101" charset="-122"/>
              <a:sym typeface="+mn-ea"/>
            </a:endParaRPr>
          </a:p>
        </p:txBody>
      </p:sp>
      <p:sp>
        <p:nvSpPr>
          <p:cNvPr id="23554" name="矩形 1"/>
          <p:cNvSpPr/>
          <p:nvPr/>
        </p:nvSpPr>
        <p:spPr>
          <a:xfrm>
            <a:off x="2028435" y="2043528"/>
            <a:ext cx="8135229" cy="1322070"/>
          </a:xfrm>
          <a:prstGeom prst="rect">
            <a:avLst/>
          </a:prstGeom>
          <a:noFill/>
          <a:ln w="9525">
            <a:solidFill>
              <a:schemeClr val="accent1"/>
            </a:solid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spcBef>
                <a:spcPct val="0"/>
              </a:spcBef>
              <a:buClrTx/>
              <a:buSzPct val="100000"/>
              <a:buNone/>
            </a:pPr>
            <a:r>
              <a:rPr lang="zh-CN" altLang="zh-CN" sz="2000" b="1" dirty="0">
                <a:latin typeface="楷体" panose="02010609060101010101" pitchFamily="49" charset="-122"/>
                <a:ea typeface="楷体" panose="02010609060101010101" pitchFamily="49" charset="-122"/>
              </a:rPr>
              <a:t>近</a:t>
            </a:r>
            <a:r>
              <a:rPr lang="zh-CN" altLang="en-US" sz="2000" b="1" dirty="0">
                <a:latin typeface="楷体" panose="02010609060101010101" pitchFamily="49" charset="-122"/>
                <a:ea typeface="楷体" panose="02010609060101010101" pitchFamily="49" charset="-122"/>
              </a:rPr>
              <a:t>年来</a:t>
            </a:r>
            <a:r>
              <a:rPr lang="zh-CN" altLang="zh-CN" sz="2000" b="1" dirty="0">
                <a:latin typeface="楷体" panose="02010609060101010101" pitchFamily="49" charset="-122"/>
                <a:ea typeface="楷体" panose="02010609060101010101" pitchFamily="49" charset="-122"/>
              </a:rPr>
              <a:t>，</a:t>
            </a:r>
            <a:r>
              <a:rPr lang="zh-CN" altLang="zh-CN" sz="2000" b="1" dirty="0">
                <a:solidFill>
                  <a:srgbClr val="0070C0"/>
                </a:solidFill>
                <a:latin typeface="楷体" panose="02010609060101010101" pitchFamily="49" charset="-122"/>
                <a:ea typeface="楷体" panose="02010609060101010101" pitchFamily="49" charset="-122"/>
              </a:rPr>
              <a:t>儒家思想、商鞅变法、王安石变法、太平天国、</a:t>
            </a:r>
            <a:r>
              <a:rPr lang="zh-CN" altLang="en-US" sz="2000" b="1" dirty="0">
                <a:solidFill>
                  <a:srgbClr val="0070C0"/>
                </a:solidFill>
                <a:latin typeface="楷体" panose="02010609060101010101" pitchFamily="49" charset="-122"/>
                <a:ea typeface="楷体" panose="02010609060101010101" pitchFamily="49" charset="-122"/>
              </a:rPr>
              <a:t>洋务运动、</a:t>
            </a:r>
            <a:r>
              <a:rPr lang="zh-CN" altLang="zh-CN" sz="2000" b="1" dirty="0">
                <a:solidFill>
                  <a:srgbClr val="0070C0"/>
                </a:solidFill>
                <a:latin typeface="楷体" panose="02010609060101010101" pitchFamily="49" charset="-122"/>
                <a:ea typeface="楷体" panose="02010609060101010101" pitchFamily="49" charset="-122"/>
              </a:rPr>
              <a:t>义和团、预备立宪、辛亥革命、土地革命、国共关系、国民党的抗战、法国大革命、罗斯福新政、苏联经济建设</a:t>
            </a:r>
            <a:r>
              <a:rPr lang="zh-CN" altLang="en-US" sz="2000" b="1" dirty="0">
                <a:solidFill>
                  <a:srgbClr val="0070C0"/>
                </a:solidFill>
                <a:latin typeface="楷体" panose="02010609060101010101" pitchFamily="49" charset="-122"/>
                <a:ea typeface="楷体" panose="02010609060101010101" pitchFamily="49" charset="-122"/>
              </a:rPr>
              <a:t>、世界格局</a:t>
            </a:r>
            <a:r>
              <a:rPr lang="zh-CN" altLang="zh-CN" sz="2000" b="1" dirty="0">
                <a:latin typeface="楷体" panose="02010609060101010101" pitchFamily="49" charset="-122"/>
                <a:ea typeface="楷体" panose="02010609060101010101" pitchFamily="49" charset="-122"/>
              </a:rPr>
              <a:t>等都是史学热点，形成新的研究动向，产生</a:t>
            </a:r>
            <a:r>
              <a:rPr lang="zh-CN" altLang="en-US" sz="2000" b="1" dirty="0">
                <a:latin typeface="楷体" panose="02010609060101010101" pitchFamily="49" charset="-122"/>
                <a:ea typeface="楷体" panose="02010609060101010101" pitchFamily="49" charset="-122"/>
              </a:rPr>
              <a:t>许</a:t>
            </a:r>
            <a:r>
              <a:rPr lang="zh-CN" altLang="zh-CN" sz="2000" b="1" dirty="0">
                <a:latin typeface="楷体" panose="02010609060101010101" pitchFamily="49" charset="-122"/>
                <a:ea typeface="楷体" panose="02010609060101010101" pitchFamily="49" charset="-122"/>
              </a:rPr>
              <a:t>多新的研究成果，高考题也屡有呈现。</a:t>
            </a:r>
          </a:p>
        </p:txBody>
      </p:sp>
      <p:sp>
        <p:nvSpPr>
          <p:cNvPr id="24578" name="矩形 1"/>
          <p:cNvSpPr/>
          <p:nvPr/>
        </p:nvSpPr>
        <p:spPr>
          <a:xfrm>
            <a:off x="2031317" y="3599181"/>
            <a:ext cx="8142849" cy="25533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spcBef>
                <a:spcPct val="0"/>
              </a:spcBef>
              <a:buClrTx/>
              <a:buSzPct val="100000"/>
              <a:buNone/>
            </a:pPr>
            <a:r>
              <a:rPr lang="zh-CN"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rPr>
              <a:t>例如：</a:t>
            </a:r>
            <a:r>
              <a:rPr lang="zh-CN" altLang="zh-CN"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2017</a:t>
            </a:r>
            <a:r>
              <a:rPr lang="zh-CN" altLang="zh-CN" sz="2000" b="1" dirty="0">
                <a:latin typeface="楷体" panose="02010609060101010101" pitchFamily="49" charset="-122"/>
                <a:ea typeface="楷体" panose="02010609060101010101" pitchFamily="49" charset="-122"/>
                <a:cs typeface="楷体" panose="02010609060101010101" pitchFamily="49" charset="-122"/>
              </a:rPr>
              <a:t>年全国Ⅰ卷·</a:t>
            </a:r>
            <a:r>
              <a:rPr lang="en-US" altLang="zh-CN" sz="2000" b="1" dirty="0">
                <a:latin typeface="楷体" panose="02010609060101010101" pitchFamily="49" charset="-122"/>
                <a:ea typeface="楷体" panose="02010609060101010101" pitchFamily="49" charset="-122"/>
                <a:cs typeface="楷体" panose="02010609060101010101" pitchFamily="49" charset="-122"/>
              </a:rPr>
              <a:t>30</a:t>
            </a:r>
            <a:r>
              <a:rPr lang="zh-CN" altLang="zh-CN" sz="2000" b="1" dirty="0">
                <a:latin typeface="楷体" panose="02010609060101010101" pitchFamily="49" charset="-122"/>
                <a:ea typeface="楷体" panose="02010609060101010101" pitchFamily="49" charset="-122"/>
                <a:cs typeface="楷体" panose="02010609060101010101" pitchFamily="49" charset="-122"/>
              </a:rPr>
              <a:t>）陕甘宁边区政府在一份文件中讲到：“政府的各种政策，应当根据各阶级的共同利害出发，凡是只对一阶级有利，对另一阶级有害的便不能作为政策决定的根据……现在则工人、农民、地主、资本家，都是平等的有权利。”这一精神的贯彻</a:t>
            </a:r>
          </a:p>
          <a:p>
            <a:pPr marL="0" indent="0">
              <a:spcBef>
                <a:spcPct val="0"/>
              </a:spcBef>
              <a:buClrTx/>
              <a:buSzPct val="100000"/>
              <a:buNone/>
            </a:pPr>
            <a:r>
              <a:rPr lang="en-US" altLang="zh-CN" sz="2000" b="1" dirty="0">
                <a:latin typeface="楷体" panose="02010609060101010101" pitchFamily="49" charset="-122"/>
                <a:ea typeface="楷体" panose="02010609060101010101" pitchFamily="49" charset="-122"/>
                <a:cs typeface="楷体" panose="02010609060101010101" pitchFamily="49" charset="-122"/>
              </a:rPr>
              <a:t>A</a:t>
            </a:r>
            <a:r>
              <a:rPr lang="zh-CN" altLang="zh-CN" sz="2000" b="1" dirty="0">
                <a:latin typeface="楷体" panose="02010609060101010101" pitchFamily="49" charset="-122"/>
                <a:ea typeface="楷体" panose="02010609060101010101" pitchFamily="49" charset="-122"/>
                <a:cs typeface="楷体" panose="02010609060101010101" pitchFamily="49" charset="-122"/>
              </a:rPr>
              <a:t>．推动了土地革命的顺利开展</a:t>
            </a:r>
            <a:r>
              <a:rPr lang="en-US" altLang="zh-CN" sz="2000" b="1" dirty="0">
                <a:latin typeface="楷体" panose="02010609060101010101" pitchFamily="49" charset="-122"/>
                <a:ea typeface="楷体" panose="02010609060101010101" pitchFamily="49" charset="-122"/>
                <a:cs typeface="楷体" panose="02010609060101010101" pitchFamily="49" charset="-122"/>
              </a:rPr>
              <a:t>         </a:t>
            </a:r>
          </a:p>
          <a:p>
            <a:pPr marL="0" indent="0">
              <a:spcBef>
                <a:spcPct val="0"/>
              </a:spcBef>
              <a:buClrTx/>
              <a:buSzPct val="100000"/>
              <a:buNone/>
            </a:pPr>
            <a:r>
              <a:rPr lang="en-US" altLang="zh-CN" sz="2000" b="1" dirty="0">
                <a:solidFill>
                  <a:srgbClr val="0070C0"/>
                </a:solidFill>
                <a:latin typeface="楷体" panose="02010609060101010101" pitchFamily="49" charset="-122"/>
                <a:ea typeface="楷体" panose="02010609060101010101" pitchFamily="49" charset="-122"/>
                <a:cs typeface="楷体" panose="02010609060101010101" pitchFamily="49" charset="-122"/>
              </a:rPr>
              <a:t>B</a:t>
            </a:r>
            <a:r>
              <a:rPr lang="zh-CN" altLang="zh-CN" sz="2000" b="1" dirty="0">
                <a:solidFill>
                  <a:srgbClr val="0070C0"/>
                </a:solidFill>
                <a:latin typeface="楷体" panose="02010609060101010101" pitchFamily="49" charset="-122"/>
                <a:ea typeface="楷体" panose="02010609060101010101" pitchFamily="49" charset="-122"/>
                <a:cs typeface="楷体" panose="02010609060101010101" pitchFamily="49" charset="-122"/>
              </a:rPr>
              <a:t>．适应了民族战争新形势的需要</a:t>
            </a:r>
          </a:p>
          <a:p>
            <a:pPr marL="0" indent="0">
              <a:spcBef>
                <a:spcPct val="0"/>
              </a:spcBef>
              <a:buClrTx/>
              <a:buSzPct val="100000"/>
              <a:buNone/>
            </a:pPr>
            <a:r>
              <a:rPr lang="en-US" altLang="zh-CN" sz="2000" b="1" dirty="0">
                <a:latin typeface="楷体" panose="02010609060101010101" pitchFamily="49" charset="-122"/>
                <a:ea typeface="楷体" panose="02010609060101010101" pitchFamily="49" charset="-122"/>
                <a:cs typeface="楷体" panose="02010609060101010101" pitchFamily="49" charset="-122"/>
              </a:rPr>
              <a:t>C</a:t>
            </a:r>
            <a:r>
              <a:rPr lang="zh-CN" altLang="zh-CN" sz="2000" b="1" dirty="0">
                <a:latin typeface="楷体" panose="02010609060101010101" pitchFamily="49" charset="-122"/>
                <a:ea typeface="楷体" panose="02010609060101010101" pitchFamily="49" charset="-122"/>
                <a:cs typeface="楷体" panose="02010609060101010101" pitchFamily="49" charset="-122"/>
              </a:rPr>
              <a:t>．巩固了国民革命的社会基础</a:t>
            </a:r>
            <a:r>
              <a:rPr lang="en-US" altLang="zh-CN" sz="2000" b="1" dirty="0">
                <a:latin typeface="楷体" panose="02010609060101010101" pitchFamily="49" charset="-122"/>
                <a:ea typeface="楷体" panose="02010609060101010101" pitchFamily="49" charset="-122"/>
                <a:cs typeface="楷体" panose="02010609060101010101" pitchFamily="49" charset="-122"/>
              </a:rPr>
              <a:t>         </a:t>
            </a:r>
          </a:p>
          <a:p>
            <a:pPr marL="0" indent="0">
              <a:spcBef>
                <a:spcPct val="0"/>
              </a:spcBef>
              <a:buClrTx/>
              <a:buSzPct val="100000"/>
              <a:buNone/>
            </a:pPr>
            <a:r>
              <a:rPr lang="en-US" altLang="zh-CN" sz="2000" b="1" dirty="0">
                <a:latin typeface="楷体" panose="02010609060101010101" pitchFamily="49" charset="-122"/>
                <a:ea typeface="楷体" panose="02010609060101010101" pitchFamily="49" charset="-122"/>
                <a:cs typeface="楷体" panose="02010609060101010101" pitchFamily="49" charset="-122"/>
              </a:rPr>
              <a:t>D</a:t>
            </a:r>
            <a:r>
              <a:rPr lang="zh-CN" altLang="zh-CN" sz="2000" b="1" dirty="0">
                <a:latin typeface="楷体" panose="02010609060101010101" pitchFamily="49" charset="-122"/>
                <a:ea typeface="楷体" panose="02010609060101010101" pitchFamily="49" charset="-122"/>
                <a:cs typeface="楷体" panose="02010609060101010101" pitchFamily="49" charset="-122"/>
              </a:rPr>
              <a:t>．壮大了反抗国民党政府的力量</a:t>
            </a:r>
          </a:p>
        </p:txBody>
      </p:sp>
      <p:sp>
        <p:nvSpPr>
          <p:cNvPr id="3" name="文本框 2"/>
          <p:cNvSpPr txBox="1"/>
          <p:nvPr/>
        </p:nvSpPr>
        <p:spPr>
          <a:xfrm>
            <a:off x="4811396" y="1580515"/>
            <a:ext cx="5134739" cy="387798"/>
          </a:xfrm>
          <a:prstGeom prst="rect">
            <a:avLst/>
          </a:prstGeom>
          <a:noFill/>
        </p:spPr>
        <p:txBody>
          <a:bodyPr wrap="none" rtlCol="0" anchor="t">
            <a:spAutoFit/>
          </a:bodyPr>
          <a:lstStyle/>
          <a:p>
            <a:pPr>
              <a:lnSpc>
                <a:spcPct val="80000"/>
              </a:lnSpc>
            </a:pPr>
            <a:r>
              <a:rPr lang="zh-CN" altLang="en-US" sz="24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——出题人的强项，中学教学的弱项</a:t>
            </a:r>
          </a:p>
        </p:txBody>
      </p:sp>
    </p:spTree>
    <p:extLst>
      <p:ext uri="{BB962C8B-B14F-4D97-AF65-F5344CB8AC3E}">
        <p14:creationId xmlns:p14="http://schemas.microsoft.com/office/powerpoint/2010/main" val="38329252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19459" name="Rectangle 3"/>
          <p:cNvSpPr/>
          <p:nvPr/>
        </p:nvSpPr>
        <p:spPr>
          <a:xfrm>
            <a:off x="2157046" y="685801"/>
            <a:ext cx="6963508" cy="773723"/>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32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6</a:t>
            </a:r>
            <a:r>
              <a:rPr lang="zh-CN" altLang="en-US" sz="32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a:t>
            </a:r>
            <a:r>
              <a:rPr lang="zh-CN" altLang="zh-CN" sz="3200" b="1" dirty="0">
                <a:solidFill>
                  <a:srgbClr val="008000"/>
                </a:solidFill>
                <a:latin typeface="未署名情书" panose="02010600010101010101" charset="-122"/>
                <a:ea typeface="未署名情书" panose="02010600010101010101" charset="-122"/>
                <a:cs typeface="未署名情书" panose="02010600010101010101" charset="-122"/>
                <a:sym typeface="+mn-ea"/>
              </a:rPr>
              <a:t>关注学科核心素养和评价体系</a:t>
            </a:r>
          </a:p>
        </p:txBody>
      </p:sp>
      <p:sp>
        <p:nvSpPr>
          <p:cNvPr id="4" name="Rectangle 3"/>
          <p:cNvSpPr/>
          <p:nvPr/>
        </p:nvSpPr>
        <p:spPr>
          <a:xfrm>
            <a:off x="2157096" y="1718310"/>
            <a:ext cx="3596005" cy="773430"/>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zh-CN" altLang="zh-CN" sz="2955" b="1" dirty="0">
                <a:solidFill>
                  <a:srgbClr val="FF0000"/>
                </a:solidFill>
                <a:latin typeface="未署名情书" panose="02010600010101010101" charset="-122"/>
                <a:ea typeface="未署名情书" panose="02010600010101010101" charset="-122"/>
                <a:cs typeface="未署名情书" panose="02010600010101010101" charset="-122"/>
                <a:sym typeface="+mn-ea"/>
              </a:rPr>
              <a:t>（</a:t>
            </a:r>
            <a:r>
              <a:rPr lang="en-US" altLang="zh-CN" sz="2955" b="1" dirty="0">
                <a:solidFill>
                  <a:srgbClr val="FF0000"/>
                </a:solidFill>
                <a:latin typeface="未署名情书" panose="02010600010101010101" charset="-122"/>
                <a:ea typeface="未署名情书" panose="02010600010101010101" charset="-122"/>
                <a:cs typeface="未署名情书" panose="02010600010101010101" charset="-122"/>
                <a:sym typeface="+mn-ea"/>
              </a:rPr>
              <a:t>1</a:t>
            </a:r>
            <a:r>
              <a:rPr lang="zh-CN" altLang="zh-CN" sz="2955" b="1" dirty="0">
                <a:solidFill>
                  <a:srgbClr val="FF0000"/>
                </a:solidFill>
                <a:latin typeface="未署名情书" panose="02010600010101010101" charset="-122"/>
                <a:ea typeface="未署名情书" panose="02010600010101010101" charset="-122"/>
                <a:cs typeface="未署名情书" panose="02010600010101010101" charset="-122"/>
                <a:sym typeface="+mn-ea"/>
              </a:rPr>
              <a:t>）学科核心素养</a:t>
            </a:r>
          </a:p>
        </p:txBody>
      </p:sp>
      <p:graphicFrame>
        <p:nvGraphicFramePr>
          <p:cNvPr id="6" name="图示 5"/>
          <p:cNvGraphicFramePr/>
          <p:nvPr/>
        </p:nvGraphicFramePr>
        <p:xfrm>
          <a:off x="3175001" y="1584961"/>
          <a:ext cx="7079615" cy="4728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96453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noChangeArrowheads="1"/>
          </p:cNvSpPr>
          <p:nvPr>
            <p:ph type="title"/>
          </p:nvPr>
        </p:nvSpPr>
        <p:spPr>
          <a:xfrm>
            <a:off x="1983105" y="199390"/>
            <a:ext cx="6858000" cy="762000"/>
          </a:xfrm>
        </p:spPr>
        <p:txBody>
          <a:bodyPr vert="horz" wrap="square" lIns="91440" tIns="45720" rIns="91440" bIns="45720" numCol="1" rtlCol="0" anchor="t" anchorCtr="0" compatLnSpc="1">
            <a:normAutofit/>
          </a:bodyPr>
          <a:lstStyle/>
          <a:p>
            <a:pPr eaLnBrk="0" fontAlgn="base" hangingPunct="0">
              <a:lnSpc>
                <a:spcPct val="130000"/>
              </a:lnSpc>
              <a:spcAft>
                <a:spcPct val="0"/>
              </a:spcAft>
              <a:defRPr/>
            </a:pPr>
            <a:r>
              <a:rPr lang="zh-CN" altLang="en-US" sz="3200" b="1" kern="0" dirty="0">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rPr>
              <a:t>历史教学面临高考的尴尬</a:t>
            </a:r>
          </a:p>
        </p:txBody>
      </p:sp>
      <p:sp>
        <p:nvSpPr>
          <p:cNvPr id="7172" name="标题 1"/>
          <p:cNvSpPr>
            <a:spLocks noGrp="1"/>
          </p:cNvSpPr>
          <p:nvPr>
            <p:ph type="title"/>
          </p:nvPr>
        </p:nvSpPr>
        <p:spPr>
          <a:xfrm>
            <a:off x="2851785" y="1214755"/>
            <a:ext cx="6858000" cy="1066800"/>
          </a:xfrm>
          <a:ln>
            <a:solidFill>
              <a:srgbClr val="112EC1"/>
            </a:solidFill>
          </a:ln>
        </p:spPr>
        <p:txBody>
          <a:bodyPr vert="horz" wrap="square" lIns="91440" tIns="45720" rIns="91440" bIns="45720" rtlCol="0" anchor="t">
            <a:normAutofit/>
          </a:bodyPr>
          <a:lstStyle/>
          <a:p>
            <a:pPr>
              <a:lnSpc>
                <a:spcPct val="110000"/>
              </a:lnSpc>
            </a:pPr>
            <a:r>
              <a:rPr lang="zh-CN" altLang="en-US" sz="2800" b="1" dirty="0">
                <a:latin typeface="楷体" panose="02010609060101010101" pitchFamily="49" charset="-122"/>
                <a:ea typeface="楷体" panose="02010609060101010101" pitchFamily="49" charset="-122"/>
                <a:cs typeface="楷体" panose="02010609060101010101" pitchFamily="49" charset="-122"/>
              </a:rPr>
              <a:t>老师教的高考基本都没考，</a:t>
            </a:r>
            <a:br>
              <a:rPr lang="zh-CN" altLang="en-US" sz="2800" b="1" dirty="0">
                <a:latin typeface="楷体" panose="02010609060101010101" pitchFamily="49" charset="-122"/>
                <a:ea typeface="楷体" panose="02010609060101010101" pitchFamily="49" charset="-122"/>
                <a:cs typeface="楷体" panose="02010609060101010101" pitchFamily="49" charset="-122"/>
              </a:rPr>
            </a:br>
            <a:r>
              <a:rPr lang="zh-CN" altLang="en-US" sz="2800" b="1" dirty="0">
                <a:latin typeface="楷体" panose="02010609060101010101" pitchFamily="49" charset="-122"/>
                <a:ea typeface="楷体" panose="02010609060101010101" pitchFamily="49" charset="-122"/>
                <a:cs typeface="楷体" panose="02010609060101010101" pitchFamily="49" charset="-122"/>
              </a:rPr>
              <a:t>高考考的老师基本都没教！ </a:t>
            </a:r>
          </a:p>
        </p:txBody>
      </p:sp>
      <p:cxnSp>
        <p:nvCxnSpPr>
          <p:cNvPr id="23" name="直接连接符 22"/>
          <p:cNvCxnSpPr/>
          <p:nvPr/>
        </p:nvCxnSpPr>
        <p:spPr>
          <a:xfrm flipV="1">
            <a:off x="1747596" y="877234"/>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custDataLst>
              <p:tags r:id="rId1"/>
            </p:custDataLst>
          </p:nvPr>
        </p:nvSpPr>
        <p:spPr>
          <a:xfrm>
            <a:off x="2077085" y="2535555"/>
            <a:ext cx="7987030" cy="3808730"/>
          </a:xfrm>
          <a:ln>
            <a:solidFill>
              <a:srgbClr val="112EC1"/>
            </a:solidFill>
          </a:ln>
        </p:spPr>
        <p:txBody>
          <a:bodyPr rtlCol="0">
            <a:noAutofit/>
          </a:bodyPr>
          <a:lstStyle/>
          <a:p>
            <a:pPr marL="0" indent="0" algn="just">
              <a:lnSpc>
                <a:spcPct val="150000"/>
              </a:lnSpc>
              <a:buNone/>
              <a:defRPr/>
            </a:pPr>
            <a:r>
              <a:rPr lang="zh-CN" altLang="en-US" sz="2100" b="1" dirty="0">
                <a:latin typeface="微软雅黑" panose="020B0503020204020204" pitchFamily="34" charset="-122"/>
                <a:ea typeface="微软雅黑" panose="020B0503020204020204" pitchFamily="34" charset="-122"/>
              </a:rPr>
              <a:t>    </a:t>
            </a:r>
            <a:r>
              <a:rPr lang="zh-CN" altLang="en-US" sz="2100" b="1" dirty="0">
                <a:latin typeface="宋体" panose="02010600030101010101" pitchFamily="2" charset="-122"/>
                <a:ea typeface="宋体" panose="02010600030101010101" pitchFamily="2" charset="-122"/>
                <a:cs typeface="宋体" panose="02010600030101010101" pitchFamily="2" charset="-122"/>
              </a:rPr>
              <a:t> </a:t>
            </a:r>
            <a:r>
              <a:rPr lang="zh-CN" altLang="en-US" sz="2100" b="1" dirty="0">
                <a:latin typeface="楷体" panose="02010609060101010101" pitchFamily="49" charset="-122"/>
                <a:ea typeface="楷体" panose="02010609060101010101" pitchFamily="49" charset="-122"/>
                <a:cs typeface="楷体" panose="02010609060101010101" pitchFamily="49" charset="-122"/>
              </a:rPr>
              <a:t>首都师范大学叶小兵教授分析历史教学面临高考尴尬的原因：我们用三年的时间帮助学生精心构筑的历史学科大厦，</a:t>
            </a:r>
            <a:r>
              <a:rPr lang="zh-CN" altLang="en-US" sz="2100" b="1" dirty="0">
                <a:solidFill>
                  <a:srgbClr val="C00000"/>
                </a:solidFill>
                <a:latin typeface="楷体" panose="02010609060101010101" pitchFamily="49" charset="-122"/>
                <a:ea typeface="楷体" panose="02010609060101010101" pitchFamily="49" charset="-122"/>
                <a:cs typeface="楷体" panose="02010609060101010101" pitchFamily="49" charset="-122"/>
              </a:rPr>
              <a:t>命题专家把它炸的粉碎，</a:t>
            </a:r>
            <a:r>
              <a:rPr lang="zh-CN" altLang="en-US" sz="2100" b="1" dirty="0">
                <a:latin typeface="楷体" panose="02010609060101010101" pitchFamily="49" charset="-122"/>
                <a:ea typeface="楷体" panose="02010609060101010101" pitchFamily="49" charset="-122"/>
                <a:cs typeface="楷体" panose="02010609060101010101" pitchFamily="49" charset="-122"/>
              </a:rPr>
              <a:t>让学生从瓦砾中找到原材料，</a:t>
            </a:r>
            <a:r>
              <a:rPr lang="zh-CN" altLang="en-US" sz="2100" b="1" dirty="0">
                <a:solidFill>
                  <a:srgbClr val="C00000"/>
                </a:solidFill>
                <a:latin typeface="楷体" panose="02010609060101010101" pitchFamily="49" charset="-122"/>
                <a:ea typeface="楷体" panose="02010609060101010101" pitchFamily="49" charset="-122"/>
                <a:cs typeface="楷体" panose="02010609060101010101" pitchFamily="49" charset="-122"/>
              </a:rPr>
              <a:t>重新建构新的公寓。</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pPr marL="0" indent="0" algn="just">
              <a:lnSpc>
                <a:spcPct val="150000"/>
              </a:lnSpc>
              <a:buNone/>
              <a:defRPr/>
            </a:pPr>
            <a:r>
              <a:rPr lang="zh-CN" altLang="en-US" sz="2100" b="1" dirty="0">
                <a:latin typeface="楷体" panose="02010609060101010101" pitchFamily="49" charset="-122"/>
                <a:ea typeface="楷体" panose="02010609060101010101" pitchFamily="49" charset="-122"/>
                <a:cs typeface="楷体" panose="02010609060101010101" pitchFamily="49" charset="-122"/>
              </a:rPr>
              <a:t>     反思学生的抱怨，其实与我们有很大关系，是我们上课的时候把价值性知识，讲成事实性知识，剥离问题的情境，把学生教成移动的书橱，调动运用知识的能力严重不足，当然更无法奢谈学科思想与学科方法了</a:t>
            </a:r>
            <a:r>
              <a:rPr lang="zh-CN" altLang="zh-CN" sz="2100" b="1" dirty="0">
                <a:latin typeface="楷体" panose="02010609060101010101" pitchFamily="49" charset="-122"/>
                <a:ea typeface="楷体" panose="02010609060101010101" pitchFamily="49" charset="-122"/>
                <a:cs typeface="楷体" panose="02010609060101010101" pitchFamily="49" charset="-122"/>
              </a:rPr>
              <a:t>。</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4041107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914798" y="463849"/>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5588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3" name="文本框 2"/>
          <p:cNvSpPr txBox="1"/>
          <p:nvPr/>
        </p:nvSpPr>
        <p:spPr>
          <a:xfrm>
            <a:off x="1913891" y="1314451"/>
            <a:ext cx="5290231" cy="461665"/>
          </a:xfrm>
          <a:prstGeom prst="rect">
            <a:avLst/>
          </a:prstGeom>
          <a:noFill/>
        </p:spPr>
        <p:txBody>
          <a:bodyPr wrap="none" rtlCol="0" anchor="t">
            <a:spAutoFit/>
          </a:bodyPr>
          <a:lstStyle/>
          <a:p>
            <a:r>
              <a:rPr lang="zh-CN" altLang="en-US" sz="2400" b="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400" b="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b="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）新高考评价体系：</a:t>
            </a:r>
            <a:r>
              <a:rPr lang="zh-CN" altLang="en-US" sz="2400" b="1" dirty="0">
                <a:solidFill>
                  <a:srgbClr val="1D41D5"/>
                </a:solidFill>
                <a:latin typeface="楷体" panose="02010609060101010101" pitchFamily="49" charset="-122"/>
                <a:ea typeface="楷体" panose="02010609060101010101" pitchFamily="49" charset="-122"/>
                <a:cs typeface="楷体" panose="02010609060101010101" pitchFamily="49" charset="-122"/>
                <a:sym typeface="+mn-ea"/>
              </a:rPr>
              <a:t>一体四层四翼</a:t>
            </a:r>
          </a:p>
        </p:txBody>
      </p:sp>
      <p:pic>
        <p:nvPicPr>
          <p:cNvPr id="4505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090" y="2188699"/>
            <a:ext cx="6447692" cy="438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箭头连接符 6"/>
          <p:cNvCxnSpPr/>
          <p:nvPr/>
        </p:nvCxnSpPr>
        <p:spPr>
          <a:xfrm flipV="1">
            <a:off x="5894804" y="2504495"/>
            <a:ext cx="1778977" cy="17585"/>
          </a:xfrm>
          <a:prstGeom prst="straightConnector1">
            <a:avLst/>
          </a:prstGeom>
          <a:ln w="76200">
            <a:solidFill>
              <a:srgbClr val="FF0000"/>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5" name="直接箭头连接符 4"/>
          <p:cNvCxnSpPr/>
          <p:nvPr/>
        </p:nvCxnSpPr>
        <p:spPr>
          <a:xfrm flipV="1">
            <a:off x="4310479" y="5723945"/>
            <a:ext cx="1778977" cy="17585"/>
          </a:xfrm>
          <a:prstGeom prst="straightConnector1">
            <a:avLst/>
          </a:prstGeom>
          <a:ln w="76200">
            <a:solidFill>
              <a:srgbClr val="FF0000"/>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8" name="直接箭头连接符 7"/>
          <p:cNvCxnSpPr/>
          <p:nvPr/>
        </p:nvCxnSpPr>
        <p:spPr>
          <a:xfrm flipV="1">
            <a:off x="6089749" y="4372665"/>
            <a:ext cx="1778977" cy="17585"/>
          </a:xfrm>
          <a:prstGeom prst="straightConnector1">
            <a:avLst/>
          </a:prstGeom>
          <a:ln w="76200">
            <a:solidFill>
              <a:srgbClr val="FF0000"/>
            </a:solidFill>
            <a:tailEnd type="arrow" w="med" len="med"/>
          </a:ln>
        </p:spPr>
        <p:style>
          <a:lnRef idx="3">
            <a:schemeClr val="accent2"/>
          </a:lnRef>
          <a:fillRef idx="0">
            <a:schemeClr val="accent2"/>
          </a:fillRef>
          <a:effectRef idx="2">
            <a:schemeClr val="accent2"/>
          </a:effectRef>
          <a:fontRef idx="minor">
            <a:schemeClr val="tx1"/>
          </a:fontRef>
        </p:style>
      </p:cxnSp>
      <p:sp>
        <p:nvSpPr>
          <p:cNvPr id="9" name="文本框 8"/>
          <p:cNvSpPr txBox="1">
            <a:spLocks noChangeArrowheads="1"/>
          </p:cNvSpPr>
          <p:nvPr/>
        </p:nvSpPr>
        <p:spPr bwMode="auto">
          <a:xfrm>
            <a:off x="7614432" y="2189148"/>
            <a:ext cx="1506220" cy="489585"/>
          </a:xfrm>
          <a:prstGeom prst="rect">
            <a:avLst/>
          </a:prstGeom>
          <a:solidFill>
            <a:srgbClr val="92D050"/>
          </a:solid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585" b="1" dirty="0">
                <a:solidFill>
                  <a:schemeClr val="tx1">
                    <a:lumMod val="95000"/>
                    <a:lumOff val="5000"/>
                  </a:schemeClr>
                </a:solidFill>
                <a:latin typeface="黑体" panose="02010609060101010101" pitchFamily="49" charset="-122"/>
                <a:ea typeface="黑体" panose="02010609060101010101" pitchFamily="49" charset="-122"/>
                <a:sym typeface="+mn-ea"/>
              </a:rPr>
              <a:t>考什么？</a:t>
            </a:r>
            <a:endParaRPr lang="zh-CN" altLang="en-US" sz="2585"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0" name="文本框 9"/>
          <p:cNvSpPr txBox="1">
            <a:spLocks noChangeArrowheads="1"/>
          </p:cNvSpPr>
          <p:nvPr/>
        </p:nvSpPr>
        <p:spPr bwMode="auto">
          <a:xfrm>
            <a:off x="7868769" y="4136198"/>
            <a:ext cx="1837055" cy="489585"/>
          </a:xfrm>
          <a:prstGeom prst="rect">
            <a:avLst/>
          </a:prstGeom>
          <a:solidFill>
            <a:srgbClr val="92D050"/>
          </a:solid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585" b="1" dirty="0">
                <a:solidFill>
                  <a:schemeClr val="tx1">
                    <a:lumMod val="95000"/>
                    <a:lumOff val="5000"/>
                  </a:schemeClr>
                </a:solidFill>
                <a:latin typeface="黑体" panose="02010609060101010101" pitchFamily="49" charset="-122"/>
                <a:ea typeface="黑体" panose="02010609060101010101" pitchFamily="49" charset="-122"/>
                <a:sym typeface="+mn-ea"/>
              </a:rPr>
              <a:t>为什么考？</a:t>
            </a:r>
            <a:endParaRPr lang="zh-CN" altLang="en-US" sz="2585" b="1" dirty="0">
              <a:solidFill>
                <a:schemeClr val="tx1">
                  <a:lumMod val="95000"/>
                  <a:lumOff val="5000"/>
                </a:schemeClr>
              </a:solidFill>
              <a:latin typeface="黑体" panose="02010609060101010101" pitchFamily="49" charset="-122"/>
              <a:ea typeface="黑体" panose="02010609060101010101" pitchFamily="49" charset="-122"/>
            </a:endParaRPr>
          </a:p>
        </p:txBody>
      </p:sp>
      <p:sp>
        <p:nvSpPr>
          <p:cNvPr id="11" name="文本框 10"/>
          <p:cNvSpPr txBox="1">
            <a:spLocks noChangeArrowheads="1"/>
          </p:cNvSpPr>
          <p:nvPr/>
        </p:nvSpPr>
        <p:spPr bwMode="auto">
          <a:xfrm>
            <a:off x="6089821" y="5547635"/>
            <a:ext cx="1506220" cy="489585"/>
          </a:xfrm>
          <a:prstGeom prst="rect">
            <a:avLst/>
          </a:prstGeom>
          <a:solidFill>
            <a:srgbClr val="92D050"/>
          </a:solid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585" b="1" dirty="0">
                <a:solidFill>
                  <a:schemeClr val="tx1">
                    <a:lumMod val="95000"/>
                    <a:lumOff val="5000"/>
                  </a:schemeClr>
                </a:solidFill>
                <a:latin typeface="黑体" panose="02010609060101010101" pitchFamily="49" charset="-122"/>
                <a:ea typeface="黑体" panose="02010609060101010101" pitchFamily="49" charset="-122"/>
                <a:sym typeface="+mn-ea"/>
              </a:rPr>
              <a:t>怎么考？</a:t>
            </a:r>
            <a:endParaRPr lang="zh-CN" altLang="en-US" sz="2585" b="1" dirty="0">
              <a:solidFill>
                <a:schemeClr val="tx1">
                  <a:lumMod val="95000"/>
                  <a:lumOff val="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202830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1539" y="1026795"/>
            <a:ext cx="7471703" cy="5461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0" indent="0" algn="ctr">
              <a:spcBef>
                <a:spcPct val="0"/>
              </a:spcBef>
              <a:buClrTx/>
              <a:buSzPct val="100000"/>
              <a:buNone/>
            </a:pPr>
            <a:r>
              <a:rPr lang="zh-CN" altLang="en-US" sz="2955" b="1">
                <a:solidFill>
                  <a:srgbClr val="FF0000"/>
                </a:solidFill>
                <a:latin typeface="方正潇洒行书_YS" panose="02010600010101010101" charset="-128"/>
                <a:ea typeface="方正潇洒行书_YS" panose="02010600010101010101" charset="-128"/>
                <a:cs typeface="方正潇洒行书_YS" panose="02010600010101010101" charset="-128"/>
                <a:sym typeface="+mn-ea"/>
              </a:rPr>
              <a:t>第一部分：备考指导思想</a:t>
            </a:r>
            <a:endParaRPr lang="zh-CN" altLang="en-US" sz="2955" b="1" dirty="0">
              <a:solidFill>
                <a:srgbClr val="FF0000"/>
              </a:solidFill>
              <a:latin typeface="方正潇洒行书_YS" panose="02010600010101010101" charset="-128"/>
              <a:ea typeface="方正潇洒行书_YS" panose="02010600010101010101" charset="-128"/>
              <a:cs typeface="方正潇洒行书_YS" panose="02010600010101010101" charset="-128"/>
              <a:sym typeface="+mn-ea"/>
            </a:endParaRPr>
          </a:p>
        </p:txBody>
      </p:sp>
      <p:sp>
        <p:nvSpPr>
          <p:cNvPr id="3" name="矩形 2"/>
          <p:cNvSpPr>
            <a:spLocks noChangeArrowheads="1"/>
          </p:cNvSpPr>
          <p:nvPr/>
        </p:nvSpPr>
        <p:spPr bwMode="auto">
          <a:xfrm>
            <a:off x="2051539" y="2111912"/>
            <a:ext cx="7838635" cy="546100"/>
          </a:xfrm>
          <a:prstGeom prst="rect">
            <a:avLst/>
          </a:prstGeom>
          <a:noFill/>
          <a:ln>
            <a:noFill/>
          </a:ln>
        </p:spPr>
        <p:txBody>
          <a:bodyPr wrap="square">
            <a:spAutoFit/>
          </a:bodyPr>
          <a:lstStyle>
            <a:lvl1pPr>
              <a:defRPr b="1">
                <a:solidFill>
                  <a:schemeClr val="tx1"/>
                </a:solidFill>
                <a:latin typeface="Verdana" panose="020B0604030504040204" pitchFamily="34" charset="0"/>
                <a:ea typeface="宋体" panose="02010600030101010101" pitchFamily="2" charset="-122"/>
              </a:defRPr>
            </a:lvl1pPr>
            <a:lvl2pPr marL="742950" indent="-285750">
              <a:defRPr b="1">
                <a:solidFill>
                  <a:schemeClr val="tx1"/>
                </a:solidFill>
                <a:latin typeface="Verdana" panose="020B0604030504040204" pitchFamily="34" charset="0"/>
                <a:ea typeface="宋体" panose="02010600030101010101" pitchFamily="2" charset="-122"/>
              </a:defRPr>
            </a:lvl2pPr>
            <a:lvl3pPr marL="1143000" indent="-228600">
              <a:defRPr b="1">
                <a:solidFill>
                  <a:schemeClr val="tx1"/>
                </a:solidFill>
                <a:latin typeface="Verdana" panose="020B0604030504040204" pitchFamily="34" charset="0"/>
                <a:ea typeface="宋体" panose="02010600030101010101" pitchFamily="2" charset="-122"/>
              </a:defRPr>
            </a:lvl3pPr>
            <a:lvl4pPr marL="1600200" indent="-228600">
              <a:defRPr b="1">
                <a:solidFill>
                  <a:schemeClr val="tx1"/>
                </a:solidFill>
                <a:latin typeface="Verdana" panose="020B0604030504040204" pitchFamily="34" charset="0"/>
                <a:ea typeface="宋体" panose="02010600030101010101" pitchFamily="2" charset="-122"/>
              </a:defRPr>
            </a:lvl4pPr>
            <a:lvl5pPr marL="2057400" indent="-228600">
              <a:defRPr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9pPr>
          </a:lstStyle>
          <a:p>
            <a:pPr eaLnBrk="0" fontAlgn="base" hangingPunct="0">
              <a:spcBef>
                <a:spcPct val="0"/>
              </a:spcBef>
              <a:spcAft>
                <a:spcPct val="0"/>
              </a:spcAft>
              <a:defRPr/>
            </a:pPr>
            <a:r>
              <a:rPr lang="zh-CN" altLang="en-US" sz="2955" dirty="0">
                <a:solidFill>
                  <a:srgbClr val="1D41D5"/>
                </a:solidFill>
                <a:latin typeface="未署名情书" panose="02010600010101010101" charset="-122"/>
                <a:ea typeface="未署名情书" panose="02010600010101010101" charset="-122"/>
              </a:rPr>
              <a:t>二、高考命题的模式和流程。</a:t>
            </a:r>
          </a:p>
        </p:txBody>
      </p:sp>
      <p:sp>
        <p:nvSpPr>
          <p:cNvPr id="4" name="标题 1"/>
          <p:cNvSpPr>
            <a:spLocks noGrp="1"/>
          </p:cNvSpPr>
          <p:nvPr/>
        </p:nvSpPr>
        <p:spPr>
          <a:xfrm>
            <a:off x="2051539" y="1338775"/>
            <a:ext cx="7883183" cy="823546"/>
          </a:xfrm>
          <a:prstGeom prst="rect">
            <a:avLst/>
          </a:prstGeom>
          <a:noFill/>
          <a:ln w="9525">
            <a:noFill/>
          </a:ln>
        </p:spPr>
        <p:txBody>
          <a:bodyPr anchor="b"/>
          <a:lstStyle>
            <a:lvl1pPr marL="0" lvl="0" indent="0" algn="l" defTabSz="914400" rtl="0" eaLnBrk="1" fontAlgn="base" latinLnBrk="0" hangingPunct="1">
              <a:lnSpc>
                <a:spcPct val="100000"/>
              </a:lnSpc>
              <a:spcBef>
                <a:spcPct val="0"/>
              </a:spcBef>
              <a:spcAft>
                <a:spcPct val="0"/>
              </a:spcAft>
              <a:buNone/>
              <a:defRPr sz="2800" b="0" i="0" u="none" kern="1200" baseline="0">
                <a:solidFill>
                  <a:schemeClr val="tx2"/>
                </a:solidFill>
                <a:latin typeface="+mj-lt"/>
                <a:ea typeface="+mj-ea"/>
                <a:cs typeface="+mj-cs"/>
              </a:defRPr>
            </a:lvl1pPr>
          </a:lstStyle>
          <a:p>
            <a:r>
              <a:rPr lang="zh-CN" altLang="en-US" sz="2955">
                <a:solidFill>
                  <a:srgbClr val="1D41D5"/>
                </a:solidFill>
                <a:latin typeface="未署名情书" panose="02010600010101010101" charset="-122"/>
                <a:ea typeface="未署名情书" panose="02010600010101010101" charset="-122"/>
                <a:cs typeface="未署名情书" panose="02010600010101010101" charset="-122"/>
                <a:sym typeface="+mn-ea"/>
              </a:rPr>
              <a:t>一 、</a:t>
            </a:r>
            <a:r>
              <a:rPr lang="zh-CN" altLang="en-US" sz="2955" b="1">
                <a:solidFill>
                  <a:srgbClr val="1D41D5"/>
                </a:solidFill>
                <a:latin typeface="未署名情书" panose="02010600010101010101" charset="-122"/>
                <a:ea typeface="未署名情书" panose="02010600010101010101" charset="-122"/>
                <a:cs typeface="未署名情书" panose="02010600010101010101" charset="-122"/>
                <a:sym typeface="+mn-ea"/>
              </a:rPr>
              <a:t>高考的</a:t>
            </a:r>
            <a:r>
              <a:rPr lang="zh-CN" altLang="en-US" sz="2955" b="1">
                <a:solidFill>
                  <a:srgbClr val="062EF8"/>
                </a:solidFill>
                <a:latin typeface="未署名情书" panose="02010600010101010101" charset="-122"/>
                <a:ea typeface="未署名情书" panose="02010600010101010101" charset="-122"/>
                <a:cs typeface="未署名情书" panose="02010600010101010101" charset="-122"/>
                <a:sym typeface="+mn-ea"/>
              </a:rPr>
              <a:t>核心功能和主要任务</a:t>
            </a:r>
            <a:r>
              <a:rPr lang="zh-CN" altLang="en-US" sz="2955" b="1">
                <a:solidFill>
                  <a:srgbClr val="112EC1"/>
                </a:solidFill>
                <a:latin typeface="未署名情书" panose="02010600010101010101" charset="-122"/>
                <a:ea typeface="未署名情书" panose="02010600010101010101" charset="-122"/>
                <a:cs typeface="未署名情书" panose="02010600010101010101" charset="-122"/>
                <a:sym typeface="+mn-ea"/>
              </a:rPr>
              <a:t>？</a:t>
            </a:r>
          </a:p>
        </p:txBody>
      </p:sp>
      <p:sp>
        <p:nvSpPr>
          <p:cNvPr id="4098" name="矩形 1"/>
          <p:cNvSpPr>
            <a:spLocks noChangeArrowheads="1"/>
          </p:cNvSpPr>
          <p:nvPr/>
        </p:nvSpPr>
        <p:spPr bwMode="auto">
          <a:xfrm>
            <a:off x="2051538" y="2583180"/>
            <a:ext cx="7644618" cy="546100"/>
          </a:xfrm>
          <a:prstGeom prst="rect">
            <a:avLst/>
          </a:prstGeom>
          <a:noFill/>
          <a:ln>
            <a:noFill/>
          </a:ln>
        </p:spPr>
        <p:txBody>
          <a:bodyPr wrap="square">
            <a:spAutoFit/>
          </a:bodyPr>
          <a:lstStyle>
            <a:lvl1pPr>
              <a:defRPr b="1">
                <a:solidFill>
                  <a:schemeClr val="tx1"/>
                </a:solidFill>
                <a:latin typeface="Verdana" panose="020B0604030504040204" pitchFamily="34" charset="0"/>
                <a:ea typeface="宋体" panose="02010600030101010101" pitchFamily="2" charset="-122"/>
              </a:defRPr>
            </a:lvl1pPr>
            <a:lvl2pPr marL="742950" indent="-285750">
              <a:defRPr b="1">
                <a:solidFill>
                  <a:schemeClr val="tx1"/>
                </a:solidFill>
                <a:latin typeface="Verdana" panose="020B0604030504040204" pitchFamily="34" charset="0"/>
                <a:ea typeface="宋体" panose="02010600030101010101" pitchFamily="2" charset="-122"/>
              </a:defRPr>
            </a:lvl2pPr>
            <a:lvl3pPr marL="1143000" indent="-228600">
              <a:defRPr b="1">
                <a:solidFill>
                  <a:schemeClr val="tx1"/>
                </a:solidFill>
                <a:latin typeface="Verdana" panose="020B0604030504040204" pitchFamily="34" charset="0"/>
                <a:ea typeface="宋体" panose="02010600030101010101" pitchFamily="2" charset="-122"/>
              </a:defRPr>
            </a:lvl3pPr>
            <a:lvl4pPr marL="1600200" indent="-228600">
              <a:defRPr b="1">
                <a:solidFill>
                  <a:schemeClr val="tx1"/>
                </a:solidFill>
                <a:latin typeface="Verdana" panose="020B0604030504040204" pitchFamily="34" charset="0"/>
                <a:ea typeface="宋体" panose="02010600030101010101" pitchFamily="2" charset="-122"/>
              </a:defRPr>
            </a:lvl4pPr>
            <a:lvl5pPr marL="2057400" indent="-228600">
              <a:defRPr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Verdana" panose="020B0604030504040204" pitchFamily="34" charset="0"/>
                <a:ea typeface="宋体" panose="02010600030101010101" pitchFamily="2" charset="-122"/>
              </a:defRPr>
            </a:lvl9pPr>
          </a:lstStyle>
          <a:p>
            <a:pPr eaLnBrk="0" fontAlgn="base" hangingPunct="0">
              <a:spcBef>
                <a:spcPct val="0"/>
              </a:spcBef>
              <a:spcAft>
                <a:spcPct val="0"/>
              </a:spcAft>
              <a:defRPr/>
            </a:pPr>
            <a:r>
              <a:rPr lang="zh-CN" altLang="en-US" sz="2955" dirty="0">
                <a:solidFill>
                  <a:srgbClr val="112EC1"/>
                </a:solidFill>
                <a:latin typeface="悦然行楷_YS" panose="02010600010101010101" charset="-122"/>
                <a:ea typeface="悦然行楷_YS" panose="02010600010101010101" charset="-122"/>
              </a:rPr>
              <a:t>三、</a:t>
            </a:r>
            <a:r>
              <a:rPr lang="zh-CN" altLang="en-US" sz="2955" dirty="0">
                <a:solidFill>
                  <a:srgbClr val="112EC1"/>
                </a:solidFill>
                <a:latin typeface="未署名情书" panose="02010600010101010101" charset="-122"/>
                <a:ea typeface="未署名情书" panose="02010600010101010101" charset="-122"/>
                <a:sym typeface="+mn-ea"/>
              </a:rPr>
              <a:t>影响高考命题的几大因素</a:t>
            </a:r>
            <a:endParaRPr lang="zh-CN" altLang="en-US" sz="2955" dirty="0">
              <a:solidFill>
                <a:srgbClr val="112EC1"/>
              </a:solidFill>
              <a:latin typeface="未署名情书" panose="02010600010101010101" charset="-122"/>
              <a:ea typeface="未署名情书" panose="02010600010101010101" charset="-122"/>
              <a:cs typeface="楷体" panose="02010609060101010101" pitchFamily="49" charset="-122"/>
              <a:sym typeface="+mn-ea"/>
            </a:endParaRPr>
          </a:p>
        </p:txBody>
      </p:sp>
      <p:sp>
        <p:nvSpPr>
          <p:cNvPr id="6" name="文本框 5"/>
          <p:cNvSpPr txBox="1"/>
          <p:nvPr/>
        </p:nvSpPr>
        <p:spPr>
          <a:xfrm>
            <a:off x="2305343" y="3172266"/>
            <a:ext cx="6272530" cy="432435"/>
          </a:xfrm>
          <a:prstGeom prst="rect">
            <a:avLst/>
          </a:prstGeom>
          <a:noFill/>
        </p:spPr>
        <p:txBody>
          <a:bodyPr wrap="none" rtlCol="0" anchor="t">
            <a:spAutoFit/>
          </a:bodyPr>
          <a:lstStyle/>
          <a:p>
            <a:pPr>
              <a:spcBef>
                <a:spcPct val="0"/>
              </a:spcBef>
              <a:buSzPct val="100000"/>
            </a:pPr>
            <a:r>
              <a:rPr lang="en-US" altLang="zh-CN" sz="2215" b="1"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课程标准</a:t>
            </a:r>
            <a:r>
              <a:rPr lang="en-US" altLang="zh-CN"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a:latin typeface="楷体" panose="02010609060101010101" pitchFamily="49" charset="-122"/>
                <a:ea typeface="楷体" panose="02010609060101010101" pitchFamily="49" charset="-122"/>
                <a:cs typeface="楷体" panose="02010609060101010101" pitchFamily="49" charset="-122"/>
                <a:sym typeface="+mn-ea"/>
              </a:rPr>
              <a:t>考试大纲</a:t>
            </a:r>
            <a:r>
              <a:rPr lang="en-US" altLang="zh-CN"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215" b="1">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sym typeface="+mn-ea"/>
              </a:rPr>
              <a:t>《考试说明》</a:t>
            </a:r>
          </a:p>
        </p:txBody>
      </p:sp>
      <p:sp>
        <p:nvSpPr>
          <p:cNvPr id="7" name="文本框 6"/>
          <p:cNvSpPr txBox="1"/>
          <p:nvPr/>
        </p:nvSpPr>
        <p:spPr>
          <a:xfrm>
            <a:off x="2333088" y="3597227"/>
            <a:ext cx="3439160" cy="432435"/>
          </a:xfrm>
          <a:prstGeom prst="rect">
            <a:avLst/>
          </a:prstGeom>
          <a:noFill/>
        </p:spPr>
        <p:txBody>
          <a:bodyPr wrap="none" rtlCol="0" anchor="t">
            <a:spAutoFit/>
          </a:bodyPr>
          <a:lstStyle/>
          <a:p>
            <a:pPr algn="ctr">
              <a:spcBef>
                <a:spcPct val="50000"/>
              </a:spcBef>
            </a:pPr>
            <a:r>
              <a:rPr lang="en-US" altLang="zh-CN" sz="2215" b="1"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sym typeface="+mn-ea"/>
              </a:rPr>
              <a:t>高考题的立意和选题</a:t>
            </a:r>
            <a:r>
              <a:rPr lang="zh-CN" altLang="en-US" sz="2215" dirty="0">
                <a:latin typeface="楷体" panose="02010609060101010101" pitchFamily="49" charset="-122"/>
                <a:ea typeface="楷体" panose="02010609060101010101" pitchFamily="49" charset="-122"/>
                <a:cs typeface="楷体" panose="02010609060101010101" pitchFamily="49" charset="-122"/>
                <a:sym typeface="+mn-ea"/>
              </a:rPr>
              <a:t>：</a:t>
            </a:r>
          </a:p>
        </p:txBody>
      </p:sp>
      <p:sp>
        <p:nvSpPr>
          <p:cNvPr id="8" name="Text Box 5"/>
          <p:cNvSpPr txBox="1"/>
          <p:nvPr/>
        </p:nvSpPr>
        <p:spPr>
          <a:xfrm>
            <a:off x="2305343" y="4022189"/>
            <a:ext cx="7696786" cy="432435"/>
          </a:xfrm>
          <a:prstGeom prst="rect">
            <a:avLst/>
          </a:prstGeom>
          <a:noFill/>
          <a:ln w="9525">
            <a:noFill/>
          </a:ln>
          <a:effectLst>
            <a:outerShdw dist="35921" dir="2699999" algn="ctr" rotWithShape="0">
              <a:schemeClr val="bg1"/>
            </a:outerShdw>
          </a:effectLst>
        </p:spPr>
        <p:txBody>
          <a:bodyPr wrap="square">
            <a:spAutoFit/>
          </a:bodyPr>
          <a:lstStyle/>
          <a:p>
            <a:pPr eaLnBrk="1" hangingPunct="1">
              <a:buFont typeface="Arial" panose="020B0604020202020204" pitchFamily="34" charset="0"/>
              <a:buNone/>
            </a:pPr>
            <a:r>
              <a:rPr lang="en-US" altLang="zh-CN" sz="2215" b="1" dirty="0">
                <a:latin typeface="楷体" panose="02010609060101010101" pitchFamily="49" charset="-122"/>
                <a:ea typeface="楷体" panose="02010609060101010101" pitchFamily="49" charset="-122"/>
                <a:cs typeface="楷体" panose="02010609060101010101" pitchFamily="49" charset="-122"/>
              </a:rPr>
              <a:t>3</a:t>
            </a:r>
            <a:r>
              <a:rPr lang="zh-CN" altLang="en-US" sz="2215" b="1" dirty="0">
                <a:latin typeface="楷体" panose="02010609060101010101" pitchFamily="49" charset="-122"/>
                <a:ea typeface="楷体" panose="02010609060101010101" pitchFamily="49" charset="-122"/>
                <a:cs typeface="楷体" panose="02010609060101010101" pitchFamily="49" charset="-122"/>
              </a:rPr>
              <a:t>、高考试题命制者的史学观念与命题思想</a:t>
            </a:r>
          </a:p>
        </p:txBody>
      </p:sp>
      <p:sp>
        <p:nvSpPr>
          <p:cNvPr id="9" name="Rectangle 3"/>
          <p:cNvSpPr/>
          <p:nvPr/>
        </p:nvSpPr>
        <p:spPr>
          <a:xfrm>
            <a:off x="2344029" y="4404213"/>
            <a:ext cx="6963508" cy="541020"/>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rPr>
              <a:t>4</a:t>
            </a:r>
            <a:r>
              <a:rPr lang="zh-CN" altLang="en-US" sz="2215" b="1" dirty="0">
                <a:latin typeface="楷体" panose="02010609060101010101" pitchFamily="49" charset="-122"/>
                <a:ea typeface="楷体" panose="02010609060101010101" pitchFamily="49" charset="-122"/>
                <a:cs typeface="楷体" panose="02010609060101010101" pitchFamily="49" charset="-122"/>
              </a:rPr>
              <a:t>、</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关注现实热点和周年纪念</a:t>
            </a:r>
          </a:p>
        </p:txBody>
      </p:sp>
      <p:sp>
        <p:nvSpPr>
          <p:cNvPr id="10" name="Rectangle 3"/>
          <p:cNvSpPr/>
          <p:nvPr/>
        </p:nvSpPr>
        <p:spPr>
          <a:xfrm>
            <a:off x="2305929" y="4670963"/>
            <a:ext cx="6963508" cy="773723"/>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sym typeface="+mn-ea"/>
              </a:rPr>
              <a:t>5</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sym typeface="+mn-ea"/>
              </a:rPr>
              <a:t>史学研究的新动向、新成果</a:t>
            </a:r>
            <a:r>
              <a:rPr lang="zh-CN" altLang="en-US" sz="2215"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215" b="1"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Rectangle 3"/>
          <p:cNvSpPr/>
          <p:nvPr/>
        </p:nvSpPr>
        <p:spPr>
          <a:xfrm>
            <a:off x="2333234" y="5154149"/>
            <a:ext cx="6963508" cy="773723"/>
          </a:xfrm>
          <a:prstGeom prst="rect">
            <a:avLst/>
          </a:prstGeom>
          <a:noFill/>
          <a:ln w="9525">
            <a:noFill/>
          </a:ln>
        </p:spPr>
        <p:txBody>
          <a:bodyPr anchor="b"/>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stStyle>
          <a:p>
            <a:pPr marL="0" indent="0">
              <a:spcBef>
                <a:spcPct val="0"/>
              </a:spcBef>
              <a:buClrTx/>
              <a:buSzPct val="100000"/>
              <a:buNone/>
            </a:pPr>
            <a:r>
              <a:rPr lang="en-US" altLang="zh-CN" sz="2215" b="1" dirty="0">
                <a:latin typeface="楷体" panose="02010609060101010101" pitchFamily="49" charset="-122"/>
                <a:ea typeface="楷体" panose="02010609060101010101" pitchFamily="49" charset="-122"/>
                <a:cs typeface="楷体" panose="02010609060101010101" pitchFamily="49" charset="-122"/>
                <a:sym typeface="+mn-ea"/>
              </a:rPr>
              <a:t>6</a:t>
            </a:r>
            <a:r>
              <a:rPr lang="zh-CN" altLang="en-US" sz="2215"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215" b="1" dirty="0">
                <a:latin typeface="楷体" panose="02010609060101010101" pitchFamily="49" charset="-122"/>
                <a:ea typeface="楷体" panose="02010609060101010101" pitchFamily="49" charset="-122"/>
                <a:cs typeface="楷体" panose="02010609060101010101" pitchFamily="49" charset="-122"/>
                <a:sym typeface="+mn-ea"/>
              </a:rPr>
              <a:t>关注学科核心素养和评价体系</a:t>
            </a:r>
          </a:p>
        </p:txBody>
      </p: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备考指导思想</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914798" y="463849"/>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6" name="直接连接符 25"/>
          <p:cNvCxnSpPr/>
          <p:nvPr/>
        </p:nvCxnSpPr>
        <p:spPr>
          <a:xfrm rot="5400000">
            <a:off x="4778188" y="55588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grpSp>
        <p:nvGrpSpPr>
          <p:cNvPr id="12" name="组合 11"/>
          <p:cNvGrpSpPr/>
          <p:nvPr/>
        </p:nvGrpSpPr>
        <p:grpSpPr bwMode="auto">
          <a:xfrm>
            <a:off x="8793664" y="1839915"/>
            <a:ext cx="1208170" cy="1089139"/>
            <a:chOff x="2713211" y="1988840"/>
            <a:chExt cx="1610824" cy="1452335"/>
          </a:xfrm>
        </p:grpSpPr>
        <p:sp>
          <p:nvSpPr>
            <p:cNvPr id="1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1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2"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grpSp>
        <p:nvGrpSpPr>
          <p:cNvPr id="49" name="Group 18"/>
          <p:cNvGrpSpPr>
            <a:grpSpLocks noChangeAspect="1"/>
          </p:cNvGrpSpPr>
          <p:nvPr/>
        </p:nvGrpSpPr>
        <p:grpSpPr bwMode="auto">
          <a:xfrm>
            <a:off x="9098431" y="2047861"/>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spTree>
    <p:extLst>
      <p:ext uri="{BB962C8B-B14F-4D97-AF65-F5344CB8AC3E}">
        <p14:creationId xmlns:p14="http://schemas.microsoft.com/office/powerpoint/2010/main" val="2417120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20"/>
          <p:cNvCxnSpPr>
            <a:cxnSpLocks noChangeShapeType="1"/>
          </p:cNvCxnSpPr>
          <p:nvPr/>
        </p:nvCxnSpPr>
        <p:spPr bwMode="auto">
          <a:xfrm flipV="1">
            <a:off x="3751381" y="3036794"/>
            <a:ext cx="2118484" cy="1249672"/>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7" name="直接连接符 20"/>
          <p:cNvCxnSpPr>
            <a:cxnSpLocks noChangeShapeType="1"/>
          </p:cNvCxnSpPr>
          <p:nvPr/>
        </p:nvCxnSpPr>
        <p:spPr bwMode="auto">
          <a:xfrm flipH="1" flipV="1">
            <a:off x="6527166" y="3079750"/>
            <a:ext cx="2009775" cy="1701800"/>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grpSp>
        <p:nvGrpSpPr>
          <p:cNvPr id="8" name="组合 7"/>
          <p:cNvGrpSpPr/>
          <p:nvPr/>
        </p:nvGrpSpPr>
        <p:grpSpPr>
          <a:xfrm>
            <a:off x="2131061" y="4048425"/>
            <a:ext cx="2043953" cy="2003611"/>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17" name="组合 16"/>
          <p:cNvGrpSpPr/>
          <p:nvPr/>
        </p:nvGrpSpPr>
        <p:grpSpPr>
          <a:xfrm>
            <a:off x="8234706" y="4185164"/>
            <a:ext cx="1990165" cy="190353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31" name="组合 30"/>
          <p:cNvGrpSpPr/>
          <p:nvPr/>
        </p:nvGrpSpPr>
        <p:grpSpPr>
          <a:xfrm>
            <a:off x="4831715" y="1029970"/>
            <a:ext cx="2552700" cy="2049780"/>
            <a:chOff x="3730851" y="1565709"/>
            <a:chExt cx="1674506" cy="1675113"/>
          </a:xfrm>
        </p:grpSpPr>
        <p:grpSp>
          <p:nvGrpSpPr>
            <p:cNvPr id="32" name="组合 51"/>
            <p:cNvGrpSpPr/>
            <p:nvPr/>
          </p:nvGrpSpPr>
          <p:grpSpPr>
            <a:xfrm>
              <a:off x="3730851" y="1565709"/>
              <a:ext cx="1674506" cy="1675113"/>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33" name="TextBox 32"/>
            <p:cNvSpPr txBox="1"/>
            <p:nvPr/>
          </p:nvSpPr>
          <p:spPr>
            <a:xfrm>
              <a:off x="4007402" y="1756295"/>
              <a:ext cx="1233889" cy="1281762"/>
            </a:xfrm>
            <a:prstGeom prst="rect">
              <a:avLst/>
            </a:prstGeom>
            <a:noFill/>
          </p:spPr>
          <p:txBody>
            <a:bodyPr wrap="square" rtlCol="0">
              <a:spAutoFit/>
            </a:bodyPr>
            <a:lstStyle/>
            <a:p>
              <a:pPr algn="ctr" defTabSz="1218565">
                <a:defRPr/>
              </a:pPr>
              <a:r>
                <a:rPr lang="zh-CN" altLang="en-US" sz="3200" b="1" kern="0" dirty="0">
                  <a:solidFill>
                    <a:schemeClr val="accent1"/>
                  </a:solidFill>
                  <a:latin typeface="微软雅黑" panose="020B0503020204020204" pitchFamily="34" charset="-122"/>
                  <a:ea typeface="微软雅黑" panose="020B0503020204020204" pitchFamily="34" charset="-122"/>
                </a:rPr>
                <a:t>第二部分备考</a:t>
              </a:r>
              <a:endParaRPr lang="en-US" altLang="zh-CN" sz="3200" b="1" kern="0" dirty="0">
                <a:solidFill>
                  <a:schemeClr val="accent1"/>
                </a:solidFill>
                <a:latin typeface="微软雅黑" panose="020B0503020204020204" pitchFamily="34" charset="-122"/>
                <a:ea typeface="微软雅黑" panose="020B0503020204020204" pitchFamily="34" charset="-122"/>
              </a:endParaRPr>
            </a:p>
            <a:p>
              <a:pPr algn="ctr" defTabSz="1218565">
                <a:defRPr/>
              </a:pPr>
              <a:r>
                <a:rPr lang="zh-CN" altLang="en-US" sz="3200" b="1" kern="0" dirty="0">
                  <a:solidFill>
                    <a:schemeClr val="accent1"/>
                  </a:solidFill>
                  <a:latin typeface="微软雅黑" panose="020B0503020204020204" pitchFamily="34" charset="-122"/>
                  <a:ea typeface="微软雅黑" panose="020B0503020204020204" pitchFamily="34" charset="-122"/>
                </a:rPr>
                <a:t>建议</a:t>
              </a:r>
            </a:p>
          </p:txBody>
        </p:sp>
      </p:grpSp>
      <p:sp>
        <p:nvSpPr>
          <p:cNvPr id="42" name="矩形 41"/>
          <p:cNvSpPr/>
          <p:nvPr/>
        </p:nvSpPr>
        <p:spPr>
          <a:xfrm>
            <a:off x="2295004" y="4350646"/>
            <a:ext cx="1801905" cy="1198880"/>
          </a:xfrm>
          <a:prstGeom prst="rect">
            <a:avLst/>
          </a:prstGeom>
        </p:spPr>
        <p:txBody>
          <a:bodyPr wrap="square">
            <a:spAutoFit/>
          </a:bodyPr>
          <a:lstStyle/>
          <a:p>
            <a:pPr lvl="0"/>
            <a:r>
              <a:rPr lang="zh-CN" altLang="en-US" sz="2400" b="1" dirty="0">
                <a:solidFill>
                  <a:srgbClr val="7030A0"/>
                </a:solidFill>
                <a:latin typeface="+mj-ea"/>
                <a:ea typeface="+mj-ea"/>
                <a:cs typeface="+mj-ea"/>
                <a:sym typeface="+mn-ea"/>
              </a:rPr>
              <a:t>研究顶层设计</a:t>
            </a:r>
            <a:r>
              <a:rPr lang="zh-CN" altLang="en-US" sz="2400" b="1" dirty="0">
                <a:solidFill>
                  <a:schemeClr val="bg1"/>
                </a:solidFill>
                <a:latin typeface="+mj-ea"/>
                <a:ea typeface="+mj-ea"/>
                <a:cs typeface="+mj-ea"/>
                <a:sym typeface="+mn-ea"/>
              </a:rPr>
              <a:t> </a:t>
            </a:r>
            <a:r>
              <a:rPr lang="zh-CN" altLang="en-US" sz="2400" b="1" dirty="0">
                <a:solidFill>
                  <a:srgbClr val="7030A0"/>
                </a:solidFill>
                <a:latin typeface="+mj-ea"/>
                <a:ea typeface="+mj-ea"/>
                <a:cs typeface="+mj-ea"/>
                <a:sym typeface="+mn-ea"/>
              </a:rPr>
              <a:t>，把握考查立意</a:t>
            </a:r>
            <a:endParaRPr lang="zh-CN" altLang="en-US" sz="2400" b="1" dirty="0">
              <a:solidFill>
                <a:srgbClr val="002060"/>
              </a:solidFill>
              <a:latin typeface="+mj-ea"/>
              <a:ea typeface="+mj-ea"/>
              <a:cs typeface="+mj-ea"/>
            </a:endParaRPr>
          </a:p>
        </p:txBody>
      </p:sp>
      <p:sp>
        <p:nvSpPr>
          <p:cNvPr id="47" name="矩形 46"/>
          <p:cNvSpPr/>
          <p:nvPr/>
        </p:nvSpPr>
        <p:spPr>
          <a:xfrm>
            <a:off x="8350886" y="4495165"/>
            <a:ext cx="1758315" cy="1198880"/>
          </a:xfrm>
          <a:prstGeom prst="rect">
            <a:avLst/>
          </a:prstGeom>
        </p:spPr>
        <p:txBody>
          <a:bodyPr wrap="square">
            <a:spAutoFit/>
          </a:bodyPr>
          <a:lstStyle/>
          <a:p>
            <a:pPr lvl="0"/>
            <a:r>
              <a:rPr lang="zh-CN" altLang="en-US" sz="2400" b="1" dirty="0">
                <a:latin typeface="+mn-ea"/>
                <a:cs typeface="宋体" panose="02010600030101010101" pitchFamily="2" charset="-122"/>
              </a:rPr>
              <a:t>理清复习思路 ，落实顶层设计</a:t>
            </a:r>
            <a:endParaRPr lang="zh-CN" altLang="en-US" sz="2400" dirty="0">
              <a:latin typeface="+mn-ea"/>
            </a:endParaRPr>
          </a:p>
        </p:txBody>
      </p:sp>
      <p:sp>
        <p:nvSpPr>
          <p:cNvPr id="11" name="文本框 3080"/>
          <p:cNvSpPr txBox="1"/>
          <p:nvPr/>
        </p:nvSpPr>
        <p:spPr>
          <a:xfrm>
            <a:off x="7286528" y="308709"/>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grpSp>
        <p:nvGrpSpPr>
          <p:cNvPr id="2" name="组合 1"/>
          <p:cNvGrpSpPr/>
          <p:nvPr/>
        </p:nvGrpSpPr>
        <p:grpSpPr>
          <a:xfrm>
            <a:off x="5022215" y="4185285"/>
            <a:ext cx="2366010" cy="1903730"/>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 name="椭圆 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 name="矩形 4"/>
          <p:cNvSpPr/>
          <p:nvPr/>
        </p:nvSpPr>
        <p:spPr>
          <a:xfrm>
            <a:off x="5375911" y="4537075"/>
            <a:ext cx="1758315" cy="1198880"/>
          </a:xfrm>
          <a:prstGeom prst="rect">
            <a:avLst/>
          </a:prstGeom>
        </p:spPr>
        <p:txBody>
          <a:bodyPr wrap="square">
            <a:spAutoFit/>
          </a:bodyPr>
          <a:lstStyle/>
          <a:p>
            <a:pPr lvl="0"/>
            <a:r>
              <a:rPr lang="zh-CN" altLang="en-US" sz="2400" b="1" dirty="0">
                <a:solidFill>
                  <a:srgbClr val="112EC1"/>
                </a:solidFill>
                <a:latin typeface="+mn-ea"/>
                <a:cs typeface="宋体" panose="02010600030101010101" pitchFamily="2" charset="-122"/>
              </a:rPr>
              <a:t>研究学情教情，制定教学对策</a:t>
            </a:r>
          </a:p>
        </p:txBody>
      </p:sp>
      <p:cxnSp>
        <p:nvCxnSpPr>
          <p:cNvPr id="6" name="直接连接符 20"/>
          <p:cNvCxnSpPr>
            <a:cxnSpLocks noChangeShapeType="1"/>
          </p:cNvCxnSpPr>
          <p:nvPr/>
        </p:nvCxnSpPr>
        <p:spPr bwMode="auto">
          <a:xfrm flipV="1">
            <a:off x="6191885" y="3034666"/>
            <a:ext cx="76200" cy="1134745"/>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20445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bwMode="auto">
          <a:xfrm>
            <a:off x="4530736" y="1647099"/>
            <a:ext cx="4535100" cy="899878"/>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3" name="矩形 3"/>
            <p:cNvSpPr/>
            <p:nvPr/>
          </p:nvSpPr>
          <p:spPr>
            <a:xfrm>
              <a:off x="4945056" y="2472418"/>
              <a:ext cx="5329235" cy="100677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2" name="组合 1"/>
          <p:cNvGrpSpPr/>
          <p:nvPr/>
        </p:nvGrpSpPr>
        <p:grpSpPr bwMode="auto">
          <a:xfrm>
            <a:off x="3257099" y="1593535"/>
            <a:ext cx="1208170" cy="1089139"/>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sp>
        <p:nvSpPr>
          <p:cNvPr id="101386" name="文本框 52"/>
          <p:cNvSpPr txBox="1">
            <a:spLocks noChangeArrowheads="1"/>
          </p:cNvSpPr>
          <p:nvPr/>
        </p:nvSpPr>
        <p:spPr bwMode="auto">
          <a:xfrm>
            <a:off x="4530726" y="1866266"/>
            <a:ext cx="4500245" cy="460375"/>
          </a:xfrm>
          <a:prstGeom prst="rect">
            <a:avLst/>
          </a:prstGeom>
          <a:noFill/>
          <a:ln w="9525">
            <a:noFill/>
            <a:miter lim="800000"/>
          </a:ln>
        </p:spPr>
        <p:txBody>
          <a:bodyPr wrap="square">
            <a:spAutoFit/>
          </a:bodyPr>
          <a:lstStyle/>
          <a:p>
            <a:pPr algn="ctr"/>
            <a:r>
              <a:rPr lang="zh-CN" altLang="en-US" sz="2400" b="1"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4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b="1"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，把握考查立意</a:t>
            </a:r>
            <a:r>
              <a:rPr lang="zh-CN" altLang="en-US" sz="2400" b="1">
                <a:solidFill>
                  <a:srgbClr val="2DB2A4"/>
                </a:solidFill>
                <a:latin typeface="Impact MT Std"/>
                <a:ea typeface="微软雅黑" panose="020B0503020204020204" pitchFamily="34" charset="-122"/>
              </a:rPr>
              <a:t> </a:t>
            </a:r>
          </a:p>
        </p:txBody>
      </p:sp>
      <p:sp>
        <p:nvSpPr>
          <p:cNvPr id="76" name="矩形 7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7" name="矩形 7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8" name="矩形 5"/>
          <p:cNvSpPr/>
          <p:nvPr/>
        </p:nvSpPr>
        <p:spPr>
          <a:xfrm>
            <a:off x="9003940" y="5726309"/>
            <a:ext cx="764182" cy="845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49" name="Group 18"/>
          <p:cNvGrpSpPr>
            <a:grpSpLocks noChangeAspect="1"/>
          </p:cNvGrpSpPr>
          <p:nvPr/>
        </p:nvGrpSpPr>
        <p:grpSpPr bwMode="auto">
          <a:xfrm>
            <a:off x="3584726" y="1895461"/>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grpSp>
        <p:nvGrpSpPr>
          <p:cNvPr id="101391" name="组合 17"/>
          <p:cNvGrpSpPr/>
          <p:nvPr/>
        </p:nvGrpSpPr>
        <p:grpSpPr bwMode="auto">
          <a:xfrm>
            <a:off x="3720132" y="2946923"/>
            <a:ext cx="319004" cy="408278"/>
            <a:chOff x="5005199" y="3717032"/>
            <a:chExt cx="168551" cy="168551"/>
          </a:xfrm>
        </p:grpSpPr>
        <p:sp>
          <p:nvSpPr>
            <p:cNvPr id="5"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91"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4" name="组合 17"/>
          <p:cNvGrpSpPr/>
          <p:nvPr/>
        </p:nvGrpSpPr>
        <p:grpSpPr bwMode="auto">
          <a:xfrm>
            <a:off x="3720132" y="3537319"/>
            <a:ext cx="319004" cy="408278"/>
            <a:chOff x="5005199" y="3717032"/>
            <a:chExt cx="168551" cy="168551"/>
          </a:xfrm>
        </p:grpSpPr>
        <p:sp>
          <p:nvSpPr>
            <p:cNvPr id="7"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9"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7" name="组合 17"/>
          <p:cNvGrpSpPr/>
          <p:nvPr/>
        </p:nvGrpSpPr>
        <p:grpSpPr bwMode="auto">
          <a:xfrm>
            <a:off x="3720132" y="4184850"/>
            <a:ext cx="319004" cy="408278"/>
            <a:chOff x="5005199" y="3717032"/>
            <a:chExt cx="168551" cy="168551"/>
          </a:xfrm>
        </p:grpSpPr>
        <p:sp>
          <p:nvSpPr>
            <p:cNvPr id="19"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7"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101400" name="Rectangle 24"/>
          <p:cNvSpPr>
            <a:spLocks noChangeArrowheads="1"/>
          </p:cNvSpPr>
          <p:nvPr/>
        </p:nvSpPr>
        <p:spPr bwMode="auto">
          <a:xfrm>
            <a:off x="4530725" y="2943226"/>
            <a:ext cx="5001260" cy="368935"/>
          </a:xfrm>
          <a:prstGeom prst="rect">
            <a:avLst/>
          </a:prstGeom>
          <a:noFill/>
          <a:ln w="9525" algn="ctr">
            <a:solidFill>
              <a:srgbClr val="112EC1"/>
            </a:solidFill>
            <a:miter lim="800000"/>
          </a:ln>
        </p:spPr>
        <p:txBody>
          <a:bodyPr wrap="square" lIns="0" tIns="0" rIns="0" bIns="0">
            <a:spAutoFit/>
          </a:bodyPr>
          <a:lstStyle/>
          <a:p>
            <a:pPr marL="342900" indent="-342900"/>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1</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高考评价体系“一体四层四翼”</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101401" name="Rectangle 25"/>
          <p:cNvSpPr>
            <a:spLocks noChangeArrowheads="1"/>
          </p:cNvSpPr>
          <p:nvPr/>
        </p:nvSpPr>
        <p:spPr bwMode="auto">
          <a:xfrm>
            <a:off x="4530726" y="3549015"/>
            <a:ext cx="5001895" cy="1107440"/>
          </a:xfrm>
          <a:prstGeom prst="rect">
            <a:avLst/>
          </a:prstGeom>
          <a:noFill/>
          <a:ln w="9525" algn="ctr">
            <a:solidFill>
              <a:srgbClr val="112EC1"/>
            </a:solidFill>
            <a:miter lim="800000"/>
          </a:ln>
        </p:spPr>
        <p:txBody>
          <a:bodyPr wrap="square" lIns="0" tIns="0" rIns="0" bIns="0">
            <a:spAutoFit/>
          </a:bodyPr>
          <a:lstStyle/>
          <a:p>
            <a:pPr marL="342900" indent="-342900">
              <a:lnSpc>
                <a:spcPct val="150000"/>
              </a:lnSpc>
            </a:pP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b="1">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课程标准</a:t>
            </a:r>
            <a:r>
              <a:rPr lang="en-US" altLang="zh-CN" sz="2400" b="1">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b="1">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考试大纲</a:t>
            </a:r>
            <a:r>
              <a:rPr lang="en-US" altLang="zh-CN" sz="2400" b="1">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  </a:t>
            </a:r>
          </a:p>
          <a:p>
            <a:pPr marL="342900" indent="-342900">
              <a:lnSpc>
                <a:spcPct val="150000"/>
              </a:lnSpc>
            </a:pPr>
            <a:r>
              <a:rPr lang="zh-CN" altLang="en-US" sz="2400" b="1">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24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《考试说明》</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 </a:t>
            </a:r>
          </a:p>
        </p:txBody>
      </p: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a:t>
            </a:r>
            <a:r>
              <a:rPr lang="zh-CN" altLang="en-US" sz="2800" dirty="0">
                <a:solidFill>
                  <a:schemeClr val="tx2"/>
                </a:solidFill>
                <a:latin typeface="微软雅黑" panose="020B0503020204020204" pitchFamily="34" charset="-122"/>
                <a:ea typeface="微软雅黑" panose="020B0503020204020204" pitchFamily="34" charset="-122"/>
                <a:sym typeface="+mn-ea"/>
              </a:rPr>
              <a:t>策略</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783827" y="308655"/>
            <a:ext cx="4297680" cy="460375"/>
          </a:xfrm>
          <a:prstGeom prst="rect">
            <a:avLst/>
          </a:prstGeom>
        </p:spPr>
        <p:txBody>
          <a:bodyPr wrap="none">
            <a:spAutoFit/>
          </a:bodyPr>
          <a:lstStyle/>
          <a:p>
            <a:pPr lvl="0" algn="l"/>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rPr>
              <a:t>，把握考查立意</a:t>
            </a:r>
          </a:p>
        </p:txBody>
      </p:sp>
    </p:spTree>
    <p:extLst>
      <p:ext uri="{BB962C8B-B14F-4D97-AF65-F5344CB8AC3E}">
        <p14:creationId xmlns:p14="http://schemas.microsoft.com/office/powerpoint/2010/main" val="259630540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386"/>
                                        </p:tgtEl>
                                        <p:attrNameLst>
                                          <p:attrName>style.visibility</p:attrName>
                                        </p:attrNameLst>
                                      </p:cBhvr>
                                      <p:to>
                                        <p:strVal val="visible"/>
                                      </p:to>
                                    </p:set>
                                    <p:animEffect transition="in" filter="wipe(down)">
                                      <p:cBhvr>
                                        <p:cTn id="7" dur="500"/>
                                        <p:tgtEl>
                                          <p:spTgt spid="101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1391"/>
                                        </p:tgtEl>
                                        <p:attrNameLst>
                                          <p:attrName>style.visibility</p:attrName>
                                        </p:attrNameLst>
                                      </p:cBhvr>
                                      <p:to>
                                        <p:strVal val="visible"/>
                                      </p:to>
                                    </p:set>
                                    <p:animEffect transition="in" filter="dissolve">
                                      <p:cBhvr>
                                        <p:cTn id="12" dur="500"/>
                                        <p:tgtEl>
                                          <p:spTgt spid="1013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1394"/>
                                        </p:tgtEl>
                                        <p:attrNameLst>
                                          <p:attrName>style.visibility</p:attrName>
                                        </p:attrNameLst>
                                      </p:cBhvr>
                                      <p:to>
                                        <p:strVal val="visible"/>
                                      </p:to>
                                    </p:set>
                                    <p:animEffect transition="in" filter="dissolve">
                                      <p:cBhvr>
                                        <p:cTn id="17" dur="500"/>
                                        <p:tgtEl>
                                          <p:spTgt spid="10139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1400"/>
                                        </p:tgtEl>
                                        <p:attrNameLst>
                                          <p:attrName>style.visibility</p:attrName>
                                        </p:attrNameLst>
                                      </p:cBhvr>
                                      <p:to>
                                        <p:strVal val="visible"/>
                                      </p:to>
                                    </p:set>
                                    <p:animEffect transition="in" filter="dissolve">
                                      <p:cBhvr>
                                        <p:cTn id="20" dur="500"/>
                                        <p:tgtEl>
                                          <p:spTgt spid="10140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1397"/>
                                        </p:tgtEl>
                                        <p:attrNameLst>
                                          <p:attrName>style.visibility</p:attrName>
                                        </p:attrNameLst>
                                      </p:cBhvr>
                                      <p:to>
                                        <p:strVal val="visible"/>
                                      </p:to>
                                    </p:set>
                                    <p:animEffect transition="in" filter="dissolve">
                                      <p:cBhvr>
                                        <p:cTn id="25" dur="500"/>
                                        <p:tgtEl>
                                          <p:spTgt spid="10139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1401"/>
                                        </p:tgtEl>
                                        <p:attrNameLst>
                                          <p:attrName>style.visibility</p:attrName>
                                        </p:attrNameLst>
                                      </p:cBhvr>
                                      <p:to>
                                        <p:strVal val="visible"/>
                                      </p:to>
                                    </p:set>
                                    <p:animEffect transition="in" filter="dissolve">
                                      <p:cBhvr>
                                        <p:cTn id="28" dur="500"/>
                                        <p:tgtEl>
                                          <p:spTgt spid="10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6" grpId="0"/>
      <p:bldP spid="101400" grpId="0" bldLvl="0" animBg="1"/>
      <p:bldP spid="101401"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a:t>
            </a:r>
            <a:r>
              <a:rPr lang="zh-CN" altLang="en-US" sz="2800" dirty="0">
                <a:solidFill>
                  <a:schemeClr val="tx2"/>
                </a:solidFill>
                <a:latin typeface="微软雅黑" panose="020B0503020204020204" pitchFamily="34" charset="-122"/>
                <a:ea typeface="微软雅黑" panose="020B0503020204020204" pitchFamily="34" charset="-122"/>
                <a:sym typeface="+mn-ea"/>
              </a:rPr>
              <a:t>策略</a:t>
            </a:r>
            <a:endParaRPr lang="zh-CN" altLang="en-US" sz="2800" dirty="0">
              <a:solidFill>
                <a:schemeClr val="tx2"/>
              </a:solidFill>
              <a:latin typeface="微软雅黑" panose="020B0503020204020204" pitchFamily="34" charset="-122"/>
              <a:ea typeface="微软雅黑" panose="020B0503020204020204" pitchFamily="34" charset="-122"/>
            </a:endParaRPr>
          </a:p>
        </p:txBody>
      </p:sp>
      <p:sp>
        <p:nvSpPr>
          <p:cNvPr id="40" name="Freeform 7"/>
          <p:cNvSpPr/>
          <p:nvPr/>
        </p:nvSpPr>
        <p:spPr bwMode="auto">
          <a:xfrm>
            <a:off x="4572180" y="2267667"/>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3"/>
          </a:solidFill>
          <a:ln>
            <a:no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grpSp>
        <p:nvGrpSpPr>
          <p:cNvPr id="28" name="组合 27"/>
          <p:cNvGrpSpPr/>
          <p:nvPr/>
        </p:nvGrpSpPr>
        <p:grpSpPr>
          <a:xfrm>
            <a:off x="4579663" y="1901238"/>
            <a:ext cx="2471079" cy="1060651"/>
            <a:chOff x="2937815" y="2222370"/>
            <a:chExt cx="2236683" cy="793308"/>
          </a:xfrm>
        </p:grpSpPr>
        <p:grpSp>
          <p:nvGrpSpPr>
            <p:cNvPr id="29" name="组合 6"/>
            <p:cNvGrpSpPr/>
            <p:nvPr/>
          </p:nvGrpSpPr>
          <p:grpSpPr>
            <a:xfrm>
              <a:off x="2937815" y="2222370"/>
              <a:ext cx="2236683" cy="793308"/>
              <a:chOff x="304800" y="366597"/>
              <a:chExt cx="4000500" cy="4307003"/>
            </a:xfrm>
            <a:effectLst>
              <a:outerShdw blurRad="444500" dist="254000" dir="8100000" algn="tr" rotWithShape="0">
                <a:prstClr val="black">
                  <a:alpha val="50000"/>
                </a:prstClr>
              </a:outerShdw>
            </a:effectLst>
          </p:grpSpPr>
          <p:sp>
            <p:nvSpPr>
              <p:cNvPr id="31" name="同心圆 8"/>
              <p:cNvSpPr/>
              <p:nvPr/>
            </p:nvSpPr>
            <p:spPr>
              <a:xfrm>
                <a:off x="304800" y="673100"/>
                <a:ext cx="4000500" cy="4000500"/>
              </a:xfrm>
              <a:prstGeom prst="homePlat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 name="椭圆 9"/>
              <p:cNvSpPr/>
              <p:nvPr/>
            </p:nvSpPr>
            <p:spPr>
              <a:xfrm>
                <a:off x="392112" y="366597"/>
                <a:ext cx="3825874" cy="3825873"/>
              </a:xfrm>
              <a:prstGeom prst="homePlat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 name="TextBox 29"/>
            <p:cNvSpPr txBox="1"/>
            <p:nvPr/>
          </p:nvSpPr>
          <p:spPr>
            <a:xfrm>
              <a:off x="3112790" y="2329398"/>
              <a:ext cx="1623903" cy="552480"/>
            </a:xfrm>
            <a:prstGeom prst="rect">
              <a:avLst/>
            </a:prstGeom>
            <a:noFill/>
          </p:spPr>
          <p:txBody>
            <a:bodyPr wrap="square" lIns="0" tIns="0" rIns="0" bIns="0" rtlCol="0">
              <a:spAutoFit/>
            </a:bodyPr>
            <a:lstStyle/>
            <a:p>
              <a:pPr algn="ctr"/>
              <a:r>
                <a:rPr lang="en-US" altLang="zh-CN" sz="2400" b="1" dirty="0">
                  <a:solidFill>
                    <a:schemeClr val="accent3"/>
                  </a:solidFill>
                  <a:latin typeface="微软雅黑" panose="020B0503020204020204" pitchFamily="34" charset="-122"/>
                  <a:ea typeface="微软雅黑" panose="020B0503020204020204" pitchFamily="34" charset="-122"/>
                </a:rPr>
                <a:t>《</a:t>
              </a:r>
              <a:r>
                <a:rPr lang="zh-CN" altLang="en-US" sz="2400" b="1" dirty="0">
                  <a:solidFill>
                    <a:schemeClr val="accent3"/>
                  </a:solidFill>
                  <a:latin typeface="微软雅黑" panose="020B0503020204020204" pitchFamily="34" charset="-122"/>
                  <a:ea typeface="微软雅黑" panose="020B0503020204020204" pitchFamily="34" charset="-122"/>
                </a:rPr>
                <a:t>立德树人的意见</a:t>
              </a:r>
              <a:r>
                <a:rPr lang="en-US" altLang="zh-CN" sz="2400" b="1" dirty="0">
                  <a:solidFill>
                    <a:schemeClr val="accent3"/>
                  </a:solidFill>
                  <a:latin typeface="微软雅黑" panose="020B0503020204020204" pitchFamily="34" charset="-122"/>
                  <a:ea typeface="微软雅黑" panose="020B0503020204020204" pitchFamily="34" charset="-122"/>
                </a:rPr>
                <a:t>》</a:t>
              </a:r>
              <a:endParaRPr lang="zh-CN" altLang="en-US" sz="2400" b="1" dirty="0">
                <a:solidFill>
                  <a:schemeClr val="accent3"/>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445190" y="4518213"/>
            <a:ext cx="2457634" cy="932500"/>
            <a:chOff x="2937815" y="4727427"/>
            <a:chExt cx="2236683" cy="736853"/>
          </a:xfrm>
        </p:grpSpPr>
        <p:grpSp>
          <p:nvGrpSpPr>
            <p:cNvPr id="34" name="组合 37"/>
            <p:cNvGrpSpPr/>
            <p:nvPr/>
          </p:nvGrpSpPr>
          <p:grpSpPr>
            <a:xfrm>
              <a:off x="2937815" y="4727427"/>
              <a:ext cx="2236683" cy="736853"/>
              <a:chOff x="304800" y="673100"/>
              <a:chExt cx="4000500" cy="4000500"/>
            </a:xfrm>
            <a:effectLst>
              <a:outerShdw blurRad="444500" dist="254000" dir="8100000" algn="tr" rotWithShape="0">
                <a:prstClr val="black">
                  <a:alpha val="50000"/>
                </a:prstClr>
              </a:outerShdw>
            </a:effectLst>
          </p:grpSpPr>
          <p:sp>
            <p:nvSpPr>
              <p:cNvPr id="36" name="同心圆 8"/>
              <p:cNvSpPr/>
              <p:nvPr/>
            </p:nvSpPr>
            <p:spPr>
              <a:xfrm>
                <a:off x="304800" y="673100"/>
                <a:ext cx="4000500" cy="4000500"/>
              </a:xfrm>
              <a:prstGeom prst="homePlat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7" name="椭圆 9"/>
              <p:cNvSpPr/>
              <p:nvPr/>
            </p:nvSpPr>
            <p:spPr>
              <a:xfrm>
                <a:off x="392111" y="760412"/>
                <a:ext cx="3716186" cy="3825872"/>
              </a:xfrm>
              <a:prstGeom prst="homePlat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5" name="TextBox 34"/>
            <p:cNvSpPr txBox="1"/>
            <p:nvPr/>
          </p:nvSpPr>
          <p:spPr>
            <a:xfrm>
              <a:off x="3089721" y="4776716"/>
              <a:ext cx="1680856" cy="583686"/>
            </a:xfrm>
            <a:prstGeom prst="rect">
              <a:avLst/>
            </a:prstGeom>
            <a:noFill/>
          </p:spPr>
          <p:txBody>
            <a:bodyPr wrap="square" lIns="0" tIns="0" rIns="0" bIns="0" rtlCol="0">
              <a:spAutoFit/>
            </a:bodyPr>
            <a:lstStyle/>
            <a:p>
              <a:pPr algn="ctr"/>
              <a:r>
                <a:rPr lang="zh-CN" altLang="en-US" sz="2400" b="1" dirty="0">
                  <a:solidFill>
                    <a:schemeClr val="accent3"/>
                  </a:solidFill>
                  <a:latin typeface="微软雅黑" panose="020B0503020204020204" pitchFamily="34" charset="-122"/>
                  <a:ea typeface="微软雅黑" panose="020B0503020204020204" pitchFamily="34" charset="-122"/>
                </a:rPr>
                <a:t>解释核心</a:t>
              </a:r>
              <a:endParaRPr lang="en-US" altLang="zh-CN" sz="2400" b="1" dirty="0">
                <a:solidFill>
                  <a:schemeClr val="accent3"/>
                </a:solidFill>
                <a:latin typeface="微软雅黑" panose="020B0503020204020204" pitchFamily="34" charset="-122"/>
                <a:ea typeface="微软雅黑" panose="020B0503020204020204" pitchFamily="34" charset="-122"/>
              </a:endParaRPr>
            </a:p>
            <a:p>
              <a:pPr algn="ctr"/>
              <a:r>
                <a:rPr lang="zh-CN" altLang="en-US" sz="2400" b="1" dirty="0">
                  <a:solidFill>
                    <a:schemeClr val="accent3"/>
                  </a:solidFill>
                  <a:latin typeface="微软雅黑" panose="020B0503020204020204" pitchFamily="34" charset="-122"/>
                  <a:ea typeface="微软雅黑" panose="020B0503020204020204" pitchFamily="34" charset="-122"/>
                </a:rPr>
                <a:t>素养内涵</a:t>
              </a:r>
            </a:p>
          </p:txBody>
        </p:sp>
      </p:grpSp>
      <p:sp>
        <p:nvSpPr>
          <p:cNvPr id="44" name="TextBox 43"/>
          <p:cNvSpPr txBox="1"/>
          <p:nvPr/>
        </p:nvSpPr>
        <p:spPr>
          <a:xfrm>
            <a:off x="1767018" y="3077537"/>
            <a:ext cx="2964709" cy="646331"/>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ü"/>
            </a:pPr>
            <a:r>
              <a:rPr lang="zh-CN" altLang="en-US" sz="2800" b="1" dirty="0">
                <a:solidFill>
                  <a:schemeClr val="accent1"/>
                </a:solidFill>
                <a:latin typeface="微软雅黑" panose="020B0503020204020204" pitchFamily="34" charset="-122"/>
                <a:ea typeface="微软雅黑" panose="020B0503020204020204" pitchFamily="34" charset="-122"/>
              </a:rPr>
              <a:t>教育部文件</a:t>
            </a:r>
          </a:p>
        </p:txBody>
      </p:sp>
      <p:grpSp>
        <p:nvGrpSpPr>
          <p:cNvPr id="49" name="组合 48"/>
          <p:cNvGrpSpPr/>
          <p:nvPr/>
        </p:nvGrpSpPr>
        <p:grpSpPr>
          <a:xfrm>
            <a:off x="7665338" y="4247344"/>
            <a:ext cx="2374424" cy="1589643"/>
            <a:chOff x="5984215" y="2978023"/>
            <a:chExt cx="2374424" cy="1589643"/>
          </a:xfrm>
        </p:grpSpPr>
        <p:grpSp>
          <p:nvGrpSpPr>
            <p:cNvPr id="50" name="组合 25"/>
            <p:cNvGrpSpPr/>
            <p:nvPr/>
          </p:nvGrpSpPr>
          <p:grpSpPr>
            <a:xfrm flipH="1">
              <a:off x="5984215" y="2978023"/>
              <a:ext cx="2374424" cy="1589643"/>
              <a:chOff x="2651322" y="1663222"/>
              <a:chExt cx="4201117" cy="4201119"/>
            </a:xfrm>
          </p:grpSpPr>
          <p:sp>
            <p:nvSpPr>
              <p:cNvPr id="52" name="六边形 51"/>
              <p:cNvSpPr/>
              <p:nvPr/>
            </p:nvSpPr>
            <p:spPr>
              <a:xfrm>
                <a:off x="2651322" y="1663222"/>
                <a:ext cx="4201117" cy="4201119"/>
              </a:xfrm>
              <a:prstGeom prst="hexagon">
                <a:avLst/>
              </a:prstGeom>
              <a:gradFill flip="none" rotWithShape="1">
                <a:gsLst>
                  <a:gs pos="0">
                    <a:schemeClr val="bg1"/>
                  </a:gs>
                  <a:gs pos="100000">
                    <a:srgbClr val="E0E0E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chemeClr val="accent1"/>
                  </a:solidFill>
                </a:endParaRPr>
              </a:p>
            </p:txBody>
          </p:sp>
          <p:sp>
            <p:nvSpPr>
              <p:cNvPr id="53" name="六边形 52"/>
              <p:cNvSpPr/>
              <p:nvPr/>
            </p:nvSpPr>
            <p:spPr>
              <a:xfrm>
                <a:off x="3047096" y="2059005"/>
                <a:ext cx="3409559" cy="3409560"/>
              </a:xfrm>
              <a:prstGeom prst="hexagon">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b="1" dirty="0">
                  <a:solidFill>
                    <a:schemeClr val="accent1"/>
                  </a:solidFill>
                </a:endParaRPr>
              </a:p>
            </p:txBody>
          </p:sp>
        </p:grpSp>
        <p:sp>
          <p:nvSpPr>
            <p:cNvPr id="51" name="TextBox 2"/>
            <p:cNvSpPr txBox="1"/>
            <p:nvPr/>
          </p:nvSpPr>
          <p:spPr>
            <a:xfrm>
              <a:off x="6424531" y="3315859"/>
              <a:ext cx="1808508" cy="954107"/>
            </a:xfrm>
            <a:prstGeom prst="rect">
              <a:avLst/>
            </a:prstGeom>
            <a:noFill/>
          </p:spPr>
          <p:txBody>
            <a:bodyPr wrap="none" rtlCol="0">
              <a:spAutoFit/>
            </a:bodyPr>
            <a:lstStyle/>
            <a:p>
              <a:r>
                <a:rPr lang="zh-CN" altLang="en-US" sz="2800" b="1" dirty="0">
                  <a:solidFill>
                    <a:srgbClr val="FF0000"/>
                  </a:solidFill>
                  <a:latin typeface="楷体" panose="02010609060101010101" pitchFamily="49" charset="-122"/>
                  <a:ea typeface="楷体" panose="02010609060101010101" pitchFamily="49" charset="-122"/>
                </a:rPr>
                <a:t>必备品质 </a:t>
              </a:r>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关键能力</a:t>
              </a:r>
              <a:endParaRPr lang="zh-CN" altLang="en-US" sz="2800" b="1" dirty="0">
                <a:latin typeface="楷体" panose="02010609060101010101" pitchFamily="49" charset="-122"/>
                <a:ea typeface="楷体" panose="02010609060101010101" pitchFamily="49" charset="-122"/>
              </a:endParaRPr>
            </a:p>
          </p:txBody>
        </p:sp>
      </p:grpSp>
      <p:grpSp>
        <p:nvGrpSpPr>
          <p:cNvPr id="54" name="组合 53"/>
          <p:cNvGrpSpPr/>
          <p:nvPr/>
        </p:nvGrpSpPr>
        <p:grpSpPr>
          <a:xfrm>
            <a:off x="7404140" y="1371600"/>
            <a:ext cx="2834369" cy="2006923"/>
            <a:chOff x="5984215" y="2978023"/>
            <a:chExt cx="2374424" cy="1589643"/>
          </a:xfrm>
        </p:grpSpPr>
        <p:grpSp>
          <p:nvGrpSpPr>
            <p:cNvPr id="58" name="组合 25"/>
            <p:cNvGrpSpPr/>
            <p:nvPr/>
          </p:nvGrpSpPr>
          <p:grpSpPr>
            <a:xfrm flipH="1">
              <a:off x="5984215" y="2978023"/>
              <a:ext cx="2374424" cy="1589643"/>
              <a:chOff x="2651322" y="1663222"/>
              <a:chExt cx="4201117" cy="4201119"/>
            </a:xfrm>
          </p:grpSpPr>
          <p:sp>
            <p:nvSpPr>
              <p:cNvPr id="60" name="六边形 59"/>
              <p:cNvSpPr/>
              <p:nvPr/>
            </p:nvSpPr>
            <p:spPr>
              <a:xfrm>
                <a:off x="2651322" y="1663222"/>
                <a:ext cx="4201117" cy="4201119"/>
              </a:xfrm>
              <a:prstGeom prst="hexagon">
                <a:avLst/>
              </a:prstGeom>
              <a:gradFill flip="none" rotWithShape="1">
                <a:gsLst>
                  <a:gs pos="0">
                    <a:schemeClr val="bg1"/>
                  </a:gs>
                  <a:gs pos="100000">
                    <a:srgbClr val="E0E0E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chemeClr val="accent1"/>
                  </a:solidFill>
                </a:endParaRPr>
              </a:p>
            </p:txBody>
          </p:sp>
          <p:sp>
            <p:nvSpPr>
              <p:cNvPr id="61" name="六边形 60"/>
              <p:cNvSpPr/>
              <p:nvPr/>
            </p:nvSpPr>
            <p:spPr>
              <a:xfrm>
                <a:off x="2897746" y="1982245"/>
                <a:ext cx="3497307" cy="3625238"/>
              </a:xfrm>
              <a:prstGeom prst="hexagon">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chemeClr val="accent1"/>
                  </a:solidFill>
                </a:endParaRPr>
              </a:p>
            </p:txBody>
          </p:sp>
        </p:grpSp>
        <p:sp>
          <p:nvSpPr>
            <p:cNvPr id="59" name="TextBox 2"/>
            <p:cNvSpPr txBox="1"/>
            <p:nvPr/>
          </p:nvSpPr>
          <p:spPr>
            <a:xfrm>
              <a:off x="6420386" y="3109710"/>
              <a:ext cx="1694522" cy="1243296"/>
            </a:xfrm>
            <a:prstGeom prst="rect">
              <a:avLst/>
            </a:prstGeom>
            <a:noFill/>
          </p:spPr>
          <p:txBody>
            <a:bodyPr wrap="square" rtlCol="0">
              <a:spAutoFit/>
            </a:bodyPr>
            <a:lstStyle/>
            <a:p>
              <a:r>
                <a:rPr lang="zh-CN" altLang="zh-CN" sz="2400" b="1" dirty="0">
                  <a:solidFill>
                    <a:srgbClr val="FF0000"/>
                  </a:solidFill>
                  <a:latin typeface="微软雅黑" panose="020B0503020204020204" pitchFamily="34" charset="-122"/>
                  <a:ea typeface="微软雅黑" panose="020B0503020204020204" pitchFamily="34" charset="-122"/>
                </a:rPr>
                <a:t>立德树人</a:t>
              </a:r>
              <a:r>
                <a:rPr lang="zh-CN" altLang="zh-CN" sz="2400" b="1" dirty="0">
                  <a:solidFill>
                    <a:prstClr val="black"/>
                  </a:solidFill>
                  <a:latin typeface="微软雅黑" panose="020B0503020204020204" pitchFamily="34" charset="-122"/>
                  <a:ea typeface="微软雅黑" panose="020B0503020204020204" pitchFamily="34" charset="-122"/>
                </a:rPr>
                <a:t>是发展中国特色社会主义教育事业的</a:t>
              </a:r>
              <a:r>
                <a:rPr lang="zh-CN" altLang="zh-CN" sz="2400" b="1" dirty="0">
                  <a:solidFill>
                    <a:srgbClr val="FF0000"/>
                  </a:solidFill>
                  <a:latin typeface="微软雅黑" panose="020B0503020204020204" pitchFamily="34" charset="-122"/>
                  <a:ea typeface="微软雅黑" panose="020B0503020204020204" pitchFamily="34" charset="-122"/>
                </a:rPr>
                <a:t>核心</a:t>
              </a:r>
              <a:r>
                <a:rPr lang="zh-CN" altLang="zh-CN" sz="2400" b="1" dirty="0">
                  <a:solidFill>
                    <a:prstClr val="black"/>
                  </a:solidFill>
                  <a:latin typeface="微软雅黑" panose="020B0503020204020204" pitchFamily="34" charset="-122"/>
                  <a:ea typeface="微软雅黑" panose="020B0503020204020204" pitchFamily="34" charset="-122"/>
                </a:rPr>
                <a:t>所在</a:t>
              </a:r>
              <a:endParaRPr lang="zh-CN" altLang="en-US" sz="4400" b="1" dirty="0">
                <a:latin typeface="微软雅黑" panose="020B0503020204020204" pitchFamily="34" charset="-122"/>
                <a:ea typeface="微软雅黑" panose="020B0503020204020204" pitchFamily="34" charset="-122"/>
              </a:endParaRPr>
            </a:p>
          </p:txBody>
        </p:sp>
      </p:grpSp>
      <p:sp>
        <p:nvSpPr>
          <p:cNvPr id="18" name="矩形 17"/>
          <p:cNvSpPr/>
          <p:nvPr/>
        </p:nvSpPr>
        <p:spPr>
          <a:xfrm>
            <a:off x="5774937" y="323260"/>
            <a:ext cx="4297680" cy="460375"/>
          </a:xfrm>
          <a:prstGeom prst="rect">
            <a:avLst/>
          </a:prstGeom>
        </p:spPr>
        <p:txBody>
          <a:bodyPr wrap="none">
            <a:spAutoFit/>
          </a:bodyPr>
          <a:lstStyle/>
          <a:p>
            <a:pPr lvl="0" algn="l"/>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rPr>
              <a:t>，把握考查立意</a:t>
            </a:r>
          </a:p>
        </p:txBody>
      </p:sp>
      <p:sp>
        <p:nvSpPr>
          <p:cNvPr id="2" name="矩形 1"/>
          <p:cNvSpPr/>
          <p:nvPr/>
        </p:nvSpPr>
        <p:spPr>
          <a:xfrm>
            <a:off x="1780152" y="900475"/>
            <a:ext cx="6482080" cy="583565"/>
          </a:xfrm>
          <a:prstGeom prst="rect">
            <a:avLst/>
          </a:prstGeom>
        </p:spPr>
        <p:txBody>
          <a:bodyPr wrap="none">
            <a:spAutoFit/>
          </a:bodyPr>
          <a:lstStyle/>
          <a:p>
            <a:pPr lvl="0" algn="l"/>
            <a:r>
              <a:rPr lang="zh-CN" altLang="en-US" sz="32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一、研究顶层设计 </a:t>
            </a:r>
            <a:r>
              <a:rPr lang="zh-CN" altLang="en-US" sz="3200" dirty="0">
                <a:solidFill>
                  <a:srgbClr val="FF0000"/>
                </a:solidFill>
                <a:latin typeface="黑体" panose="02010609060101010101" pitchFamily="49" charset="-122"/>
                <a:ea typeface="黑体" panose="02010609060101010101" pitchFamily="49" charset="-122"/>
                <a:cs typeface="黑体" panose="02010609060101010101" pitchFamily="49" charset="-122"/>
              </a:rPr>
              <a:t>，把握考查立意</a:t>
            </a:r>
          </a:p>
        </p:txBody>
      </p:sp>
    </p:spTree>
    <p:extLst>
      <p:ext uri="{BB962C8B-B14F-4D97-AF65-F5344CB8AC3E}">
        <p14:creationId xmlns:p14="http://schemas.microsoft.com/office/powerpoint/2010/main" val="20963859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a:t>
            </a:r>
            <a:r>
              <a:rPr lang="zh-CN" altLang="en-US" sz="2800" dirty="0">
                <a:solidFill>
                  <a:schemeClr val="tx2"/>
                </a:solidFill>
                <a:latin typeface="微软雅黑" panose="020B0503020204020204" pitchFamily="34" charset="-122"/>
                <a:ea typeface="微软雅黑" panose="020B0503020204020204" pitchFamily="34" charset="-122"/>
                <a:sym typeface="+mn-ea"/>
              </a:rPr>
              <a:t>策略</a:t>
            </a:r>
            <a:endParaRPr lang="zh-CN" altLang="en-US" sz="2800" dirty="0">
              <a:solidFill>
                <a:schemeClr val="tx2"/>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2357718" y="2962629"/>
            <a:ext cx="2187367" cy="2913738"/>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630366" y="1790404"/>
            <a:ext cx="1447442" cy="1447442"/>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38"/>
          <p:cNvSpPr txBox="1"/>
          <p:nvPr/>
        </p:nvSpPr>
        <p:spPr>
          <a:xfrm>
            <a:off x="2494069" y="3508679"/>
            <a:ext cx="1988284" cy="2523768"/>
          </a:xfrm>
          <a:prstGeom prst="rect">
            <a:avLst/>
          </a:prstGeom>
          <a:noFill/>
        </p:spPr>
        <p:txBody>
          <a:bodyPr wrap="square" lIns="0" tIns="0" rIns="0" bIns="0" rtlCol="0">
            <a:spAutoFit/>
          </a:bodyPr>
          <a:lstStyle/>
          <a:p>
            <a:pPr lvl="0"/>
            <a:r>
              <a:rPr lang="zh-CN" altLang="en-US" sz="2400" b="1" dirty="0">
                <a:latin typeface="微软雅黑" panose="020B0503020204020204" pitchFamily="34" charset="-122"/>
                <a:ea typeface="微软雅黑" panose="020B0503020204020204" pitchFamily="34" charset="-122"/>
              </a:rPr>
              <a:t>高考评价体系</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“为什么考”</a:t>
            </a:r>
            <a:endParaRPr lang="en-US" altLang="zh-CN" sz="2400" b="1" dirty="0">
              <a:latin typeface="微软雅黑" panose="020B0503020204020204" pitchFamily="34" charset="-122"/>
              <a:ea typeface="微软雅黑" panose="020B0503020204020204" pitchFamily="34" charset="-122"/>
            </a:endParaRPr>
          </a:p>
          <a:p>
            <a:pPr algn="ctr"/>
            <a:endParaRPr lang="en-US" altLang="zh-CN" sz="2400" b="1" dirty="0">
              <a:solidFill>
                <a:srgbClr val="C30D23"/>
              </a:solidFill>
              <a:latin typeface="微软雅黑" panose="020B0503020204020204" pitchFamily="34" charset="-122"/>
              <a:ea typeface="微软雅黑" panose="020B0503020204020204" pitchFamily="34" charset="-122"/>
            </a:endParaRPr>
          </a:p>
          <a:p>
            <a:pPr algn="ctr"/>
            <a:r>
              <a:rPr lang="zh-CN" altLang="zh-CN" sz="2400" b="1" dirty="0">
                <a:solidFill>
                  <a:srgbClr val="C30D23"/>
                </a:solidFill>
                <a:latin typeface="+mn-ea"/>
              </a:rPr>
              <a:t>立德树人</a:t>
            </a:r>
            <a:r>
              <a:rPr lang="en-US" altLang="zh-CN" sz="2400" b="1" dirty="0">
                <a:solidFill>
                  <a:srgbClr val="C30D23"/>
                </a:solidFill>
                <a:latin typeface="+mn-ea"/>
              </a:rPr>
              <a:t>  </a:t>
            </a:r>
          </a:p>
          <a:p>
            <a:pPr algn="ctr"/>
            <a:r>
              <a:rPr lang="zh-CN" altLang="en-US" sz="2400" b="1" dirty="0">
                <a:latin typeface="+mn-ea"/>
              </a:rPr>
              <a:t>服务选拔   </a:t>
            </a:r>
            <a:endParaRPr lang="en-US" altLang="zh-CN" sz="2400" b="1" dirty="0">
              <a:latin typeface="+mn-ea"/>
            </a:endParaRPr>
          </a:p>
          <a:p>
            <a:pPr algn="ctr"/>
            <a:r>
              <a:rPr lang="zh-CN" altLang="en-US" sz="2400" b="1" dirty="0">
                <a:latin typeface="+mn-ea"/>
              </a:rPr>
              <a:t>导向教学</a:t>
            </a:r>
            <a:endParaRPr lang="zh-CN" altLang="en-US" sz="4800" b="1" dirty="0">
              <a:latin typeface="+mn-ea"/>
            </a:endParaRPr>
          </a:p>
          <a:p>
            <a:pPr lvl="0"/>
            <a:endParaRPr lang="zh-CN" altLang="en-US" sz="2000" dirty="0">
              <a:latin typeface="微软雅黑" panose="020B0503020204020204" pitchFamily="34" charset="-122"/>
              <a:ea typeface="微软雅黑" panose="020B0503020204020204" pitchFamily="34" charset="-122"/>
            </a:endParaRPr>
          </a:p>
        </p:txBody>
      </p:sp>
      <p:sp>
        <p:nvSpPr>
          <p:cNvPr id="41" name="圆角矩形 40"/>
          <p:cNvSpPr/>
          <p:nvPr/>
        </p:nvSpPr>
        <p:spPr>
          <a:xfrm>
            <a:off x="5009249" y="2976075"/>
            <a:ext cx="2189411" cy="2913738"/>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5402086" y="1874656"/>
            <a:ext cx="1447442" cy="144744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圆角矩形 45"/>
          <p:cNvSpPr/>
          <p:nvPr/>
        </p:nvSpPr>
        <p:spPr>
          <a:xfrm>
            <a:off x="7681773" y="2962627"/>
            <a:ext cx="2058381" cy="2913738"/>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8114952" y="1817298"/>
            <a:ext cx="1447442" cy="1447442"/>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1968723" y="1047031"/>
            <a:ext cx="6332595" cy="430530"/>
          </a:xfrm>
          <a:prstGeom prst="rect">
            <a:avLst/>
          </a:prstGeom>
          <a:noFill/>
        </p:spPr>
        <p:txBody>
          <a:bodyPr wrap="square" lIns="0" tIns="0" rIns="0" bIns="0" rtlCol="0">
            <a:spAutoFit/>
          </a:bodyPr>
          <a:lstStyle/>
          <a:p>
            <a:r>
              <a:rPr lang="en-US" altLang="zh-CN" sz="2800" b="1" dirty="0">
                <a:solidFill>
                  <a:schemeClr val="accent1"/>
                </a:solidFill>
                <a:latin typeface="+mn-ea"/>
              </a:rPr>
              <a:t>1</a:t>
            </a:r>
            <a:r>
              <a:rPr lang="zh-CN" altLang="en-US" sz="2800" b="1" dirty="0">
                <a:solidFill>
                  <a:schemeClr val="accent1"/>
                </a:solidFill>
                <a:latin typeface="+mn-ea"/>
              </a:rPr>
              <a:t>、高考评价体系“一体四层四翼”</a:t>
            </a:r>
          </a:p>
        </p:txBody>
      </p:sp>
      <p:sp>
        <p:nvSpPr>
          <p:cNvPr id="54" name="矩形 53"/>
          <p:cNvSpPr/>
          <p:nvPr/>
        </p:nvSpPr>
        <p:spPr>
          <a:xfrm>
            <a:off x="2837905" y="2242428"/>
            <a:ext cx="902811" cy="523220"/>
          </a:xfrm>
          <a:prstGeom prst="rect">
            <a:avLst/>
          </a:prstGeom>
        </p:spPr>
        <p:txBody>
          <a:bodyPr wrap="none">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一体</a:t>
            </a:r>
          </a:p>
        </p:txBody>
      </p:sp>
      <p:sp>
        <p:nvSpPr>
          <p:cNvPr id="55" name="矩形 54"/>
          <p:cNvSpPr/>
          <p:nvPr/>
        </p:nvSpPr>
        <p:spPr>
          <a:xfrm>
            <a:off x="5709943" y="2337181"/>
            <a:ext cx="902811" cy="523220"/>
          </a:xfrm>
          <a:prstGeom prst="rect">
            <a:avLst/>
          </a:prstGeom>
        </p:spPr>
        <p:txBody>
          <a:bodyPr wrap="none">
            <a:spAutoFit/>
          </a:bodyPr>
          <a:lstStyle/>
          <a:p>
            <a:r>
              <a:rPr lang="zh-CN" altLang="en-US" sz="2800" b="1" dirty="0">
                <a:solidFill>
                  <a:schemeClr val="accent3"/>
                </a:solidFill>
                <a:latin typeface="微软雅黑" panose="020B0503020204020204" pitchFamily="34" charset="-122"/>
                <a:ea typeface="微软雅黑" panose="020B0503020204020204" pitchFamily="34" charset="-122"/>
              </a:rPr>
              <a:t>四层</a:t>
            </a:r>
          </a:p>
        </p:txBody>
      </p:sp>
      <p:sp>
        <p:nvSpPr>
          <p:cNvPr id="56" name="矩形 55"/>
          <p:cNvSpPr/>
          <p:nvPr/>
        </p:nvSpPr>
        <p:spPr>
          <a:xfrm>
            <a:off x="8486933" y="2282573"/>
            <a:ext cx="902811" cy="523220"/>
          </a:xfrm>
          <a:prstGeom prst="rect">
            <a:avLst/>
          </a:prstGeom>
        </p:spPr>
        <p:txBody>
          <a:bodyPr wrap="none">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四翼</a:t>
            </a:r>
          </a:p>
        </p:txBody>
      </p:sp>
      <p:sp>
        <p:nvSpPr>
          <p:cNvPr id="57" name="矩形 56"/>
          <p:cNvSpPr/>
          <p:nvPr/>
        </p:nvSpPr>
        <p:spPr>
          <a:xfrm>
            <a:off x="5345731" y="3540170"/>
            <a:ext cx="1622560" cy="2677656"/>
          </a:xfrm>
          <a:prstGeom prst="rect">
            <a:avLst/>
          </a:prstGeom>
        </p:spPr>
        <p:txBody>
          <a:bodyPr wrap="none">
            <a:spAutoFit/>
          </a:bodyPr>
          <a:lstStyle/>
          <a:p>
            <a:r>
              <a:rPr lang="zh-CN" altLang="en-US" sz="2400" b="1" dirty="0">
                <a:solidFill>
                  <a:schemeClr val="accent3">
                    <a:lumMod val="75000"/>
                  </a:schemeClr>
                </a:solidFill>
                <a:latin typeface="+mn-ea"/>
              </a:rPr>
              <a:t>“考什么”</a:t>
            </a:r>
            <a:endParaRPr lang="en-US" altLang="zh-CN" sz="2400" b="1" dirty="0">
              <a:solidFill>
                <a:schemeClr val="accent3">
                  <a:lumMod val="75000"/>
                </a:schemeClr>
              </a:solidFill>
              <a:latin typeface="+mn-ea"/>
            </a:endParaRPr>
          </a:p>
          <a:p>
            <a:endParaRPr lang="en-US" altLang="zh-CN" sz="2400" b="1" dirty="0">
              <a:solidFill>
                <a:schemeClr val="accent3">
                  <a:lumMod val="75000"/>
                </a:schemeClr>
              </a:solidFill>
              <a:latin typeface="楷体" panose="02010609060101010101" pitchFamily="49" charset="-122"/>
              <a:ea typeface="楷体" panose="02010609060101010101" pitchFamily="49" charset="-122"/>
            </a:endParaRPr>
          </a:p>
          <a:p>
            <a:r>
              <a:rPr lang="zh-CN" altLang="en-US" sz="2400" b="1" dirty="0">
                <a:solidFill>
                  <a:schemeClr val="accent3">
                    <a:lumMod val="75000"/>
                  </a:schemeClr>
                </a:solidFill>
                <a:latin typeface="+mn-ea"/>
              </a:rPr>
              <a:t> 必备知识 </a:t>
            </a:r>
            <a:endParaRPr lang="en-US" altLang="zh-CN" sz="2400" b="1" dirty="0">
              <a:solidFill>
                <a:schemeClr val="accent3">
                  <a:lumMod val="75000"/>
                </a:schemeClr>
              </a:solidFill>
              <a:latin typeface="+mn-ea"/>
            </a:endParaRPr>
          </a:p>
          <a:p>
            <a:r>
              <a:rPr lang="zh-CN" altLang="en-US" sz="2400" b="1" dirty="0">
                <a:solidFill>
                  <a:schemeClr val="accent3">
                    <a:lumMod val="75000"/>
                  </a:schemeClr>
                </a:solidFill>
                <a:latin typeface="+mn-ea"/>
              </a:rPr>
              <a:t> 关键能力  </a:t>
            </a:r>
            <a:endParaRPr lang="en-US" altLang="zh-CN" sz="2400" b="1" dirty="0">
              <a:solidFill>
                <a:schemeClr val="accent3">
                  <a:lumMod val="75000"/>
                </a:schemeClr>
              </a:solidFill>
              <a:latin typeface="+mn-ea"/>
            </a:endParaRPr>
          </a:p>
          <a:p>
            <a:r>
              <a:rPr lang="zh-CN" altLang="en-US" sz="2400" b="1" dirty="0">
                <a:solidFill>
                  <a:schemeClr val="accent3">
                    <a:lumMod val="75000"/>
                  </a:schemeClr>
                </a:solidFill>
                <a:latin typeface="+mn-ea"/>
              </a:rPr>
              <a:t> 学科素养  </a:t>
            </a:r>
            <a:endParaRPr lang="en-US" altLang="zh-CN" sz="2400" b="1" dirty="0">
              <a:solidFill>
                <a:schemeClr val="accent3">
                  <a:lumMod val="75000"/>
                </a:schemeClr>
              </a:solidFill>
              <a:latin typeface="+mn-ea"/>
            </a:endParaRPr>
          </a:p>
          <a:p>
            <a:r>
              <a:rPr lang="zh-CN" altLang="en-US" sz="2400" b="1" dirty="0">
                <a:solidFill>
                  <a:schemeClr val="accent3">
                    <a:lumMod val="75000"/>
                  </a:schemeClr>
                </a:solidFill>
                <a:latin typeface="+mn-ea"/>
              </a:rPr>
              <a:t> 核心价值</a:t>
            </a:r>
          </a:p>
          <a:p>
            <a:endParaRPr lang="zh-CN" altLang="en-US" sz="2400" dirty="0">
              <a:solidFill>
                <a:schemeClr val="accent3">
                  <a:lumMod val="75000"/>
                </a:schemeClr>
              </a:solidFill>
              <a:latin typeface="+mn-ea"/>
            </a:endParaRPr>
          </a:p>
        </p:txBody>
      </p:sp>
      <p:sp>
        <p:nvSpPr>
          <p:cNvPr id="58" name="矩形 57"/>
          <p:cNvSpPr/>
          <p:nvPr/>
        </p:nvSpPr>
        <p:spPr>
          <a:xfrm>
            <a:off x="8019983" y="3440417"/>
            <a:ext cx="1377300" cy="2677656"/>
          </a:xfrm>
          <a:prstGeom prst="rect">
            <a:avLst/>
          </a:prstGeom>
        </p:spPr>
        <p:txBody>
          <a:bodyPr wrap="none">
            <a:spAutoFit/>
          </a:bodyPr>
          <a:lstStyle/>
          <a:p>
            <a:r>
              <a:rPr lang="zh-CN" altLang="en-US" sz="2400" b="1" dirty="0">
                <a:solidFill>
                  <a:srgbClr val="002060"/>
                </a:solidFill>
                <a:latin typeface="+mn-ea"/>
              </a:rPr>
              <a:t>“怎么考”</a:t>
            </a:r>
            <a:endParaRPr lang="en-US" altLang="zh-CN" sz="2400" b="1" dirty="0">
              <a:solidFill>
                <a:srgbClr val="002060"/>
              </a:solidFill>
              <a:latin typeface="+mn-ea"/>
            </a:endParaRPr>
          </a:p>
          <a:p>
            <a:endParaRPr lang="en-US" altLang="zh-CN" sz="2400" b="1" dirty="0">
              <a:solidFill>
                <a:srgbClr val="002060"/>
              </a:solidFill>
              <a:latin typeface="+mn-ea"/>
            </a:endParaRPr>
          </a:p>
          <a:p>
            <a:r>
              <a:rPr lang="zh-CN" altLang="en-US" sz="2400" b="1" dirty="0">
                <a:solidFill>
                  <a:srgbClr val="002060"/>
                </a:solidFill>
                <a:latin typeface="+mn-ea"/>
              </a:rPr>
              <a:t>  基础性</a:t>
            </a:r>
            <a:endParaRPr lang="en-US" altLang="zh-CN" sz="2400" b="1" dirty="0">
              <a:solidFill>
                <a:srgbClr val="002060"/>
              </a:solidFill>
              <a:latin typeface="+mn-ea"/>
            </a:endParaRPr>
          </a:p>
          <a:p>
            <a:r>
              <a:rPr lang="zh-CN" altLang="en-US" sz="2400" b="1" dirty="0">
                <a:solidFill>
                  <a:srgbClr val="002060"/>
                </a:solidFill>
                <a:latin typeface="+mn-ea"/>
              </a:rPr>
              <a:t>  综合性 </a:t>
            </a:r>
            <a:endParaRPr lang="en-US" altLang="zh-CN" sz="2400" b="1" dirty="0">
              <a:solidFill>
                <a:srgbClr val="002060"/>
              </a:solidFill>
              <a:latin typeface="+mn-ea"/>
            </a:endParaRPr>
          </a:p>
          <a:p>
            <a:r>
              <a:rPr lang="zh-CN" altLang="en-US" sz="2400" b="1" dirty="0">
                <a:solidFill>
                  <a:srgbClr val="002060"/>
                </a:solidFill>
                <a:latin typeface="+mn-ea"/>
              </a:rPr>
              <a:t>  应用型 </a:t>
            </a:r>
            <a:endParaRPr lang="en-US" altLang="zh-CN" sz="2400" b="1" dirty="0">
              <a:solidFill>
                <a:srgbClr val="002060"/>
              </a:solidFill>
              <a:latin typeface="+mn-ea"/>
            </a:endParaRPr>
          </a:p>
          <a:p>
            <a:r>
              <a:rPr lang="zh-CN" altLang="en-US" sz="2400" b="1" dirty="0">
                <a:solidFill>
                  <a:srgbClr val="002060"/>
                </a:solidFill>
                <a:latin typeface="+mn-ea"/>
              </a:rPr>
              <a:t>  创新性</a:t>
            </a:r>
          </a:p>
          <a:p>
            <a:endParaRPr lang="zh-CN" altLang="en-US" sz="2400" b="1" dirty="0">
              <a:solidFill>
                <a:srgbClr val="002060"/>
              </a:solidFill>
              <a:latin typeface="+mn-ea"/>
            </a:endParaRPr>
          </a:p>
        </p:txBody>
      </p:sp>
      <p:sp>
        <p:nvSpPr>
          <p:cNvPr id="18" name="矩形 17"/>
          <p:cNvSpPr/>
          <p:nvPr/>
        </p:nvSpPr>
        <p:spPr>
          <a:xfrm>
            <a:off x="5765412" y="346755"/>
            <a:ext cx="4297680" cy="460375"/>
          </a:xfrm>
          <a:prstGeom prst="rect">
            <a:avLst/>
          </a:prstGeom>
        </p:spPr>
        <p:txBody>
          <a:bodyPr wrap="none">
            <a:spAutoFit/>
          </a:bodyPr>
          <a:lstStyle/>
          <a:p>
            <a:pPr lvl="0" algn="l"/>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rPr>
              <a:t>，把握考查立意</a:t>
            </a:r>
          </a:p>
        </p:txBody>
      </p:sp>
    </p:spTree>
    <p:extLst>
      <p:ext uri="{BB962C8B-B14F-4D97-AF65-F5344CB8AC3E}">
        <p14:creationId xmlns:p14="http://schemas.microsoft.com/office/powerpoint/2010/main" val="5436849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blinds(horizontal)">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linds(horizontal)">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7" grpId="0"/>
      <p:bldP spid="5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219437" y="388029"/>
            <a:ext cx="3611880" cy="398780"/>
          </a:xfrm>
          <a:prstGeom prst="rect">
            <a:avLst/>
          </a:prstGeom>
        </p:spPr>
        <p:txBody>
          <a:bodyPr wrap="none">
            <a:spAutoFit/>
          </a:bodyPr>
          <a:lstStyle/>
          <a:p>
            <a:pPr lvl="0" algn="l"/>
            <a:r>
              <a:rPr lang="zh-CN" altLang="en-US" sz="20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0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，把握考查立意</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sp>
        <p:nvSpPr>
          <p:cNvPr id="3" name="文本框 2"/>
          <p:cNvSpPr txBox="1"/>
          <p:nvPr/>
        </p:nvSpPr>
        <p:spPr>
          <a:xfrm>
            <a:off x="1695450" y="951866"/>
            <a:ext cx="8801100" cy="4092575"/>
          </a:xfrm>
          <a:prstGeom prst="rect">
            <a:avLst/>
          </a:prstGeom>
          <a:noFill/>
          <a:ln>
            <a:solidFill>
              <a:srgbClr val="112EC1"/>
            </a:solidFill>
          </a:ln>
        </p:spPr>
        <p:txBody>
          <a:bodyPr wrap="square" rtlCol="0" anchor="t">
            <a:spAutoFit/>
          </a:bodyPr>
          <a:lstStyle/>
          <a:p>
            <a:pPr>
              <a:lnSpc>
                <a:spcPct val="100000"/>
              </a:lnSpc>
            </a:pPr>
            <a:r>
              <a:rPr lang="zh-CN" altLang="en-US" sz="2000" dirty="0">
                <a:latin typeface="微软雅黑" panose="020B0503020204020204" pitchFamily="34" charset="-122"/>
                <a:ea typeface="微软雅黑" panose="020B0503020204020204" pitchFamily="34" charset="-122"/>
              </a:rPr>
              <a:t> </a:t>
            </a:r>
            <a:r>
              <a:rPr lang="zh-CN" altLang="en-US" sz="2000" b="1" dirty="0">
                <a:solidFill>
                  <a:srgbClr val="C30D23"/>
                </a:solidFill>
                <a:latin typeface="+mj-ea"/>
                <a:ea typeface="+mj-ea"/>
                <a:cs typeface="+mj-ea"/>
              </a:rPr>
              <a:t>“一体”</a:t>
            </a:r>
            <a:endParaRPr lang="zh-CN" altLang="en-US" sz="2000" b="1" dirty="0">
              <a:solidFill>
                <a:srgbClr val="112EC1"/>
              </a:solidFill>
              <a:latin typeface="楷体" panose="02010609060101010101" pitchFamily="49" charset="-122"/>
              <a:ea typeface="楷体" panose="02010609060101010101" pitchFamily="49" charset="-122"/>
              <a:cs typeface="楷体" panose="02010609060101010101" pitchFamily="49" charset="-122"/>
            </a:endParaRPr>
          </a:p>
          <a:p>
            <a:pPr>
              <a:lnSpc>
                <a:spcPct val="100000"/>
              </a:lnSpc>
            </a:pPr>
            <a:r>
              <a:rPr lang="zh-CN" altLang="en-US" sz="20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“一体”即高考评价体系，通过确立“立德树人、服务选拔、导向教学”这一高考核心立场，回答了</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“为什么考”</a:t>
            </a:r>
            <a:r>
              <a:rPr lang="zh-CN" altLang="en-US" sz="2400" dirty="0">
                <a:latin typeface="楷体" panose="02010609060101010101" pitchFamily="49" charset="-122"/>
                <a:ea typeface="楷体" panose="02010609060101010101" pitchFamily="49" charset="-122"/>
                <a:cs typeface="楷体" panose="02010609060101010101" pitchFamily="49" charset="-122"/>
              </a:rPr>
              <a:t>的问题。</a:t>
            </a:r>
          </a:p>
          <a:p>
            <a:pPr>
              <a:lnSpc>
                <a:spcPct val="10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　　解读：</a:t>
            </a:r>
          </a:p>
          <a:p>
            <a:pPr>
              <a:lnSpc>
                <a:spcPct val="10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　　1、高考再怎么重要，也是教育的一环，都必须服从于我国教育“立德树人”这一根本目标。</a:t>
            </a:r>
          </a:p>
          <a:p>
            <a:pPr>
              <a:lnSpc>
                <a:spcPct val="10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　　2、高考是选拔性考试，是为了给高等学校尤其是高水平大学挑选合适人才，试题必须有难度，能将不同水平的考生区分开来。不能认为高考要改革了、上大学容易了，命题难度就会下降。</a:t>
            </a:r>
          </a:p>
          <a:p>
            <a:pPr>
              <a:lnSpc>
                <a:spcPct val="10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　　3、“导向教学”其实就是说“高考=教学的指挥棒”，不论是高中教学还是初中、小学教学，都要紧盯这根指挥棒。</a:t>
            </a:r>
          </a:p>
        </p:txBody>
      </p:sp>
    </p:spTree>
    <p:extLst>
      <p:ext uri="{BB962C8B-B14F-4D97-AF65-F5344CB8AC3E}">
        <p14:creationId xmlns:p14="http://schemas.microsoft.com/office/powerpoint/2010/main" val="19404743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219437" y="388029"/>
            <a:ext cx="3611880" cy="398780"/>
          </a:xfrm>
          <a:prstGeom prst="rect">
            <a:avLst/>
          </a:prstGeom>
        </p:spPr>
        <p:txBody>
          <a:bodyPr wrap="none">
            <a:spAutoFit/>
          </a:bodyPr>
          <a:lstStyle/>
          <a:p>
            <a:pPr lvl="0" algn="l"/>
            <a:r>
              <a:rPr lang="zh-CN" altLang="en-US" sz="20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0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，把握考查立意</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sp>
        <p:nvSpPr>
          <p:cNvPr id="2" name="文本框 1"/>
          <p:cNvSpPr txBox="1"/>
          <p:nvPr/>
        </p:nvSpPr>
        <p:spPr>
          <a:xfrm>
            <a:off x="1724025" y="900430"/>
            <a:ext cx="8843010" cy="5600700"/>
          </a:xfrm>
          <a:prstGeom prst="rect">
            <a:avLst/>
          </a:prstGeom>
          <a:noFill/>
        </p:spPr>
        <p:txBody>
          <a:bodyPr wrap="square" rtlCol="0" anchor="t">
            <a:spAutoFit/>
          </a:bodyPr>
          <a:lstStyle/>
          <a:p>
            <a:pPr>
              <a:lnSpc>
                <a:spcPct val="100000"/>
              </a:lnSpc>
            </a:pPr>
            <a:r>
              <a:rPr lang="zh-CN" altLang="en-US" sz="2000" dirty="0"/>
              <a:t>　</a:t>
            </a:r>
            <a:r>
              <a:rPr lang="zh-CN" altLang="en-US" sz="16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“四层”：</a:t>
            </a:r>
            <a:r>
              <a:rPr lang="zh-CN" altLang="en-US" sz="1600" dirty="0">
                <a:latin typeface="楷体" panose="02010609060101010101" pitchFamily="49" charset="-122"/>
                <a:ea typeface="楷体" panose="02010609060101010101" pitchFamily="49" charset="-122"/>
                <a:cs typeface="楷体" panose="02010609060101010101" pitchFamily="49" charset="-122"/>
              </a:rPr>
              <a:t>考查目标是从立德树人根本任务出发，结合学生发展核心素养和国家课程标准提出的，必备知识、关键能力、学科素养、核心价值四个圈层环环相扣、层层叠加，既有内涵的科学划分，又有外延的有机融合。</a:t>
            </a:r>
            <a:r>
              <a:rPr lang="zh-CN" altLang="en-US" sz="1600" b="1" dirty="0">
                <a:solidFill>
                  <a:srgbClr val="C30D23"/>
                </a:solidFill>
                <a:latin typeface="楷体" panose="02010609060101010101" pitchFamily="49" charset="-122"/>
                <a:ea typeface="楷体" panose="02010609060101010101" pitchFamily="49" charset="-122"/>
                <a:cs typeface="楷体" panose="02010609060101010101" pitchFamily="49" charset="-122"/>
                <a:sym typeface="+mn-ea"/>
              </a:rPr>
              <a:t>回答了高考</a:t>
            </a:r>
            <a:r>
              <a:rPr lang="zh-CN" altLang="en-US" b="1" dirty="0">
                <a:solidFill>
                  <a:srgbClr val="C30D23"/>
                </a:solidFill>
                <a:latin typeface="+mj-ea"/>
                <a:ea typeface="+mj-ea"/>
                <a:cs typeface="+mj-ea"/>
                <a:sym typeface="+mn-ea"/>
              </a:rPr>
              <a:t>“考什么”</a:t>
            </a:r>
            <a:r>
              <a:rPr lang="zh-CN" altLang="en-US" sz="1600" b="1" dirty="0">
                <a:solidFill>
                  <a:srgbClr val="C30D23"/>
                </a:solidFill>
                <a:latin typeface="楷体" panose="02010609060101010101" pitchFamily="49" charset="-122"/>
                <a:ea typeface="楷体" panose="02010609060101010101" pitchFamily="49" charset="-122"/>
                <a:cs typeface="楷体" panose="02010609060101010101" pitchFamily="49" charset="-122"/>
                <a:sym typeface="+mn-ea"/>
              </a:rPr>
              <a:t>的问题。</a:t>
            </a:r>
            <a:endParaRPr lang="zh-CN" altLang="en-US" sz="1600" b="1" dirty="0">
              <a:solidFill>
                <a:srgbClr val="C30D23"/>
              </a:solidFill>
              <a:latin typeface="楷体" panose="02010609060101010101" pitchFamily="49" charset="-122"/>
              <a:ea typeface="楷体" panose="02010609060101010101" pitchFamily="49" charset="-122"/>
              <a:cs typeface="楷体" panose="02010609060101010101" pitchFamily="49" charset="-122"/>
            </a:endParaRP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a:t>
            </a:r>
            <a:r>
              <a:rPr lang="zh-CN" altLang="en-US" sz="1600" b="1" dirty="0">
                <a:solidFill>
                  <a:srgbClr val="C30D23"/>
                </a:solidFill>
                <a:latin typeface="楷体" panose="02010609060101010101" pitchFamily="49" charset="-122"/>
                <a:ea typeface="楷体" panose="02010609060101010101" pitchFamily="49" charset="-122"/>
                <a:cs typeface="楷体" panose="02010609060101010101" pitchFamily="49" charset="-122"/>
              </a:rPr>
              <a:t>第一层：必备知识</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强调考查学生长期学习的知识储备中的基础性、通用性知识，是学生今后进入大学学习以及终身学习所必须掌握的。</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a:t>
            </a:r>
            <a:r>
              <a:rPr lang="zh-CN" altLang="en-US" sz="1600" b="1" dirty="0">
                <a:solidFill>
                  <a:srgbClr val="C30D23"/>
                </a:solidFill>
                <a:latin typeface="楷体" panose="02010609060101010101" pitchFamily="49" charset="-122"/>
                <a:ea typeface="楷体" panose="02010609060101010101" pitchFamily="49" charset="-122"/>
                <a:cs typeface="楷体" panose="02010609060101010101" pitchFamily="49" charset="-122"/>
              </a:rPr>
              <a:t>解读：</a:t>
            </a:r>
            <a:r>
              <a:rPr lang="zh-CN" altLang="en-US" sz="1600" dirty="0">
                <a:latin typeface="楷体" panose="02010609060101010101" pitchFamily="49" charset="-122"/>
                <a:ea typeface="楷体" panose="02010609060101010101" pitchFamily="49" charset="-122"/>
                <a:cs typeface="楷体" panose="02010609060101010101" pitchFamily="49" charset="-122"/>
              </a:rPr>
              <a:t>高考尽管是选拔性考试，但也至少有60%的基础题。这些知识绝大部分都在教材上有明确体现，检验的方法，就是教材上的例题、练习题要都能熟练解答。</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a:t>
            </a:r>
            <a:r>
              <a:rPr lang="zh-CN" altLang="en-US" sz="1600" b="1" dirty="0">
                <a:solidFill>
                  <a:srgbClr val="C30D23"/>
                </a:solidFill>
                <a:latin typeface="楷体" panose="02010609060101010101" pitchFamily="49" charset="-122"/>
                <a:ea typeface="楷体" panose="02010609060101010101" pitchFamily="49" charset="-122"/>
                <a:cs typeface="楷体" panose="02010609060101010101" pitchFamily="49" charset="-122"/>
              </a:rPr>
              <a:t>第二层：关键能力</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重点考查学生所学知识的运用能力，强调独立思考、分析问题和解决问题、交流与合作等学生适应未来不断变化发展社会的至关重要的能力。</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a:t>
            </a:r>
            <a:r>
              <a:rPr lang="zh-CN" altLang="en-US" sz="1600" b="1" dirty="0">
                <a:solidFill>
                  <a:srgbClr val="C30D23"/>
                </a:solidFill>
                <a:latin typeface="楷体" panose="02010609060101010101" pitchFamily="49" charset="-122"/>
                <a:ea typeface="楷体" panose="02010609060101010101" pitchFamily="49" charset="-122"/>
                <a:cs typeface="楷体" panose="02010609060101010101" pitchFamily="49" charset="-122"/>
              </a:rPr>
              <a:t>第三层：学科素养</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要求学生能够在不同情境下综合利用所学知识和技能处理复杂任务，具有扎实的学科观念和宽阔的学科视野，并体现出自身的实践能力、创新精神等内化的综合学科素养。</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a:t>
            </a:r>
            <a:r>
              <a:rPr lang="zh-CN" altLang="en-US" sz="1600" b="1" dirty="0">
                <a:solidFill>
                  <a:srgbClr val="C30D23"/>
                </a:solidFill>
                <a:latin typeface="楷体" panose="02010609060101010101" pitchFamily="49" charset="-122"/>
                <a:ea typeface="楷体" panose="02010609060101010101" pitchFamily="49" charset="-122"/>
                <a:cs typeface="楷体" panose="02010609060101010101" pitchFamily="49" charset="-122"/>
              </a:rPr>
              <a:t>解读：</a:t>
            </a:r>
            <a:r>
              <a:rPr lang="zh-CN" altLang="en-US" sz="1600" dirty="0">
                <a:latin typeface="楷体" panose="02010609060101010101" pitchFamily="49" charset="-122"/>
                <a:ea typeface="楷体" panose="02010609060101010101" pitchFamily="49" charset="-122"/>
                <a:cs typeface="楷体" panose="02010609060101010101" pitchFamily="49" charset="-122"/>
              </a:rPr>
              <a:t>“关键能力”和“学科素养”的考查，要把握两个字“思”、“广”：</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思，就是对每一道试题，要多想：考查知识是什么？解答思路有几个？同类试题见过没？答案组织顺畅吗？广，就是广泛涉猎学科相关内容：除了教材、各种优质试题，还有相关读物、学科领域最新进展。</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a:t>
            </a:r>
            <a:r>
              <a:rPr lang="zh-CN" altLang="en-US" sz="1600" b="1" dirty="0">
                <a:solidFill>
                  <a:srgbClr val="C30D23"/>
                </a:solidFill>
                <a:latin typeface="楷体" panose="02010609060101010101" pitchFamily="49" charset="-122"/>
                <a:ea typeface="楷体" panose="02010609060101010101" pitchFamily="49" charset="-122"/>
                <a:cs typeface="楷体" panose="02010609060101010101" pitchFamily="49" charset="-122"/>
              </a:rPr>
              <a:t>第四层：核心价值</a:t>
            </a:r>
          </a:p>
          <a:p>
            <a:pPr>
              <a:lnSpc>
                <a:spcPct val="100000"/>
              </a:lnSpc>
            </a:pPr>
            <a:r>
              <a:rPr lang="zh-CN" altLang="en-US" sz="1600" dirty="0">
                <a:latin typeface="楷体" panose="02010609060101010101" pitchFamily="49" charset="-122"/>
                <a:ea typeface="楷体" panose="02010609060101010101" pitchFamily="49" charset="-122"/>
                <a:cs typeface="楷体" panose="02010609060101010101" pitchFamily="49" charset="-122"/>
              </a:rPr>
              <a:t>　　要求学生能够在知识积累、能力提升和素质养成的过程中，逐步形成正确的核心价值观。这也体现了高考所承载的“坚持立德树人，加强社会主义核心价值体系教育”和“增强学生社会责任感”的育人功能和政治使命.</a:t>
            </a:r>
          </a:p>
        </p:txBody>
      </p:sp>
    </p:spTree>
    <p:extLst>
      <p:ext uri="{BB962C8B-B14F-4D97-AF65-F5344CB8AC3E}">
        <p14:creationId xmlns:p14="http://schemas.microsoft.com/office/powerpoint/2010/main" val="11502947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219437" y="388029"/>
            <a:ext cx="3611880" cy="398780"/>
          </a:xfrm>
          <a:prstGeom prst="rect">
            <a:avLst/>
          </a:prstGeom>
        </p:spPr>
        <p:txBody>
          <a:bodyPr wrap="none">
            <a:spAutoFit/>
          </a:bodyPr>
          <a:lstStyle/>
          <a:p>
            <a:pPr lvl="0" algn="l"/>
            <a:r>
              <a:rPr lang="zh-CN" altLang="en-US" sz="20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0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，把握考查立意</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sp>
        <p:nvSpPr>
          <p:cNvPr id="3" name="文本框 2"/>
          <p:cNvSpPr txBox="1"/>
          <p:nvPr/>
        </p:nvSpPr>
        <p:spPr>
          <a:xfrm>
            <a:off x="1913891" y="900431"/>
            <a:ext cx="8543925" cy="5939155"/>
          </a:xfrm>
          <a:prstGeom prst="rect">
            <a:avLst/>
          </a:prstGeom>
          <a:noFill/>
        </p:spPr>
        <p:txBody>
          <a:bodyPr wrap="square" rtlCol="0" anchor="t">
            <a:spAutoFit/>
          </a:bodyPr>
          <a:lstStyle/>
          <a:p>
            <a:r>
              <a:rPr lang="zh-CN" altLang="en-US" sz="2000" dirty="0">
                <a:latin typeface="微软雅黑" panose="020B0503020204020204" pitchFamily="34" charset="-122"/>
                <a:ea typeface="微软雅黑" panose="020B0503020204020204" pitchFamily="34" charset="-122"/>
              </a:rPr>
              <a:t> </a:t>
            </a:r>
            <a:r>
              <a:rPr lang="zh-CN" altLang="en-US" sz="2000" b="1" dirty="0">
                <a:solidFill>
                  <a:srgbClr val="C30D23"/>
                </a:solidFill>
                <a:latin typeface="微软雅黑" panose="020B0503020204020204" pitchFamily="34" charset="-122"/>
                <a:ea typeface="微软雅黑" panose="020B0503020204020204" pitchFamily="34" charset="-122"/>
              </a:rPr>
              <a:t>“四翼”</a:t>
            </a:r>
            <a:r>
              <a:rPr lang="zh-CN" altLang="en-US" sz="2000" dirty="0">
                <a:latin typeface="楷体" panose="02010609060101010101" pitchFamily="49" charset="-122"/>
                <a:ea typeface="楷体" panose="02010609060101010101" pitchFamily="49" charset="-122"/>
                <a:cs typeface="楷体" panose="02010609060101010101" pitchFamily="49" charset="-122"/>
              </a:rPr>
              <a:t>考查要求是从国家人才强国战略出发，结合高校人才选拔需求提出的基础性、综合性、应用性、创新性等四项要求，着重体现了国家人才强国战略中对未来发展所需应用型和创新型人才的基本要求，也集中体现了各类高校通过高考选拔人才的共性需求。</a:t>
            </a:r>
          </a:p>
          <a:p>
            <a:r>
              <a:rPr lang="zh-CN" altLang="en-US" sz="2000" dirty="0">
                <a:latin typeface="楷体" panose="02010609060101010101" pitchFamily="49" charset="-122"/>
                <a:ea typeface="楷体" panose="02010609060101010101" pitchFamily="49" charset="-122"/>
                <a:cs typeface="楷体" panose="02010609060101010101" pitchFamily="49" charset="-122"/>
              </a:rPr>
              <a:t>　　通过明确“基础性、综合性、应用性、创新性”四个方面的考查要求，</a:t>
            </a:r>
            <a:r>
              <a:rPr lang="zh-CN" altLang="en-US" sz="2000" b="1" dirty="0">
                <a:solidFill>
                  <a:srgbClr val="C30D23"/>
                </a:solidFill>
                <a:latin typeface="+mj-ea"/>
                <a:ea typeface="+mj-ea"/>
                <a:cs typeface="+mj-ea"/>
              </a:rPr>
              <a:t>回答了“怎么考”的问题</a:t>
            </a:r>
            <a:r>
              <a:rPr lang="zh-CN" altLang="en-US" sz="2000" b="1" dirty="0">
                <a:solidFill>
                  <a:srgbClr val="C30D23"/>
                </a:solidFill>
                <a:latin typeface="楷体" panose="02010609060101010101" pitchFamily="49" charset="-122"/>
                <a:ea typeface="楷体" panose="02010609060101010101" pitchFamily="49" charset="-122"/>
                <a:cs typeface="楷体" panose="02010609060101010101" pitchFamily="49" charset="-122"/>
              </a:rPr>
              <a:t>。</a:t>
            </a:r>
            <a:endParaRPr lang="zh-CN" altLang="en-US" sz="2000" dirty="0">
              <a:latin typeface="楷体" panose="02010609060101010101" pitchFamily="49" charset="-122"/>
              <a:ea typeface="楷体" panose="02010609060101010101" pitchFamily="49" charset="-122"/>
              <a:cs typeface="楷体" panose="02010609060101010101" pitchFamily="49" charset="-122"/>
            </a:endParaRPr>
          </a:p>
          <a:p>
            <a:r>
              <a:rPr lang="zh-CN" altLang="en-US" sz="2000" dirty="0">
                <a:latin typeface="楷体" panose="02010609060101010101" pitchFamily="49" charset="-122"/>
                <a:ea typeface="楷体" panose="02010609060101010101" pitchFamily="49" charset="-122"/>
                <a:cs typeface="楷体" panose="02010609060101010101" pitchFamily="49" charset="-122"/>
              </a:rPr>
              <a:t>　　1、“基础性”</a:t>
            </a:r>
          </a:p>
          <a:p>
            <a:r>
              <a:rPr lang="zh-CN" altLang="en-US" sz="2000" dirty="0">
                <a:latin typeface="楷体" panose="02010609060101010101" pitchFamily="49" charset="-122"/>
                <a:ea typeface="楷体" panose="02010609060101010101" pitchFamily="49" charset="-122"/>
                <a:cs typeface="楷体" panose="02010609060101010101" pitchFamily="49" charset="-122"/>
              </a:rPr>
              <a:t>　　要求主要体现在学生要具备适应大学学习或社会发展的基础知识、基本能力和基本素养，包括全面合理的知识结构、扎实灵活的能力要求和健康健全的人格素养。</a:t>
            </a:r>
          </a:p>
          <a:p>
            <a:r>
              <a:rPr lang="zh-CN" altLang="en-US" sz="2000" dirty="0">
                <a:latin typeface="楷体" panose="02010609060101010101" pitchFamily="49" charset="-122"/>
                <a:ea typeface="楷体" panose="02010609060101010101" pitchFamily="49" charset="-122"/>
                <a:cs typeface="楷体" panose="02010609060101010101" pitchFamily="49" charset="-122"/>
              </a:rPr>
              <a:t>　　2、“综合性”</a:t>
            </a:r>
          </a:p>
          <a:p>
            <a:r>
              <a:rPr lang="zh-CN" altLang="en-US" sz="2000" dirty="0">
                <a:latin typeface="楷体" panose="02010609060101010101" pitchFamily="49" charset="-122"/>
                <a:ea typeface="楷体" panose="02010609060101010101" pitchFamily="49" charset="-122"/>
                <a:cs typeface="楷体" panose="02010609060101010101" pitchFamily="49" charset="-122"/>
              </a:rPr>
              <a:t>　　要求主要体现在学生能够综合运用不同学科知识、思想方法，多角度观察、思考，发现、分析和解决问题。</a:t>
            </a:r>
          </a:p>
          <a:p>
            <a:r>
              <a:rPr lang="zh-CN" altLang="en-US" sz="2000" dirty="0">
                <a:latin typeface="楷体" panose="02010609060101010101" pitchFamily="49" charset="-122"/>
                <a:ea typeface="楷体" panose="02010609060101010101" pitchFamily="49" charset="-122"/>
                <a:cs typeface="楷体" panose="02010609060101010101" pitchFamily="49" charset="-122"/>
              </a:rPr>
              <a:t>　　3、“应用性”</a:t>
            </a:r>
          </a:p>
          <a:p>
            <a:r>
              <a:rPr lang="zh-CN" altLang="en-US" sz="2000" dirty="0">
                <a:latin typeface="楷体" panose="02010609060101010101" pitchFamily="49" charset="-122"/>
                <a:ea typeface="楷体" panose="02010609060101010101" pitchFamily="49" charset="-122"/>
                <a:cs typeface="楷体" panose="02010609060101010101" pitchFamily="49" charset="-122"/>
              </a:rPr>
              <a:t>　要求主要体现在学生要能够善于观察现象、主动灵活地应用所学知识分析和解决实际问题，学以致用，具备较强的理论联系实际能力和实践能力。</a:t>
            </a:r>
          </a:p>
          <a:p>
            <a:r>
              <a:rPr lang="zh-CN" altLang="en-US" sz="2000" dirty="0">
                <a:latin typeface="楷体" panose="02010609060101010101" pitchFamily="49" charset="-122"/>
                <a:ea typeface="楷体" panose="02010609060101010101" pitchFamily="49" charset="-122"/>
                <a:cs typeface="楷体" panose="02010609060101010101" pitchFamily="49" charset="-122"/>
              </a:rPr>
              <a:t>　　4、“创新性”</a:t>
            </a:r>
          </a:p>
          <a:p>
            <a:r>
              <a:rPr lang="zh-CN" altLang="en-US" sz="2000" dirty="0">
                <a:latin typeface="楷体" panose="02010609060101010101" pitchFamily="49" charset="-122"/>
                <a:ea typeface="楷体" panose="02010609060101010101" pitchFamily="49" charset="-122"/>
                <a:cs typeface="楷体" panose="02010609060101010101" pitchFamily="49" charset="-122"/>
              </a:rPr>
              <a:t>　　要求主要体现在学生要具有独立思考能力，具备批判性和创新性思维方式。</a:t>
            </a:r>
          </a:p>
        </p:txBody>
      </p:sp>
    </p:spTree>
    <p:extLst>
      <p:ext uri="{BB962C8B-B14F-4D97-AF65-F5344CB8AC3E}">
        <p14:creationId xmlns:p14="http://schemas.microsoft.com/office/powerpoint/2010/main" val="7680025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219437" y="388029"/>
            <a:ext cx="3611880" cy="398780"/>
          </a:xfrm>
          <a:prstGeom prst="rect">
            <a:avLst/>
          </a:prstGeom>
        </p:spPr>
        <p:txBody>
          <a:bodyPr wrap="none">
            <a:spAutoFit/>
          </a:bodyPr>
          <a:lstStyle/>
          <a:p>
            <a:pPr lvl="0" algn="l"/>
            <a:r>
              <a:rPr lang="zh-CN" altLang="en-US" sz="20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0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，把握考查立意</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sp>
        <p:nvSpPr>
          <p:cNvPr id="2" name="文本框 1"/>
          <p:cNvSpPr txBox="1"/>
          <p:nvPr/>
        </p:nvSpPr>
        <p:spPr>
          <a:xfrm>
            <a:off x="1814831" y="1003300"/>
            <a:ext cx="8769985" cy="3538220"/>
          </a:xfrm>
          <a:prstGeom prst="rect">
            <a:avLst/>
          </a:prstGeom>
          <a:noFill/>
          <a:ln>
            <a:solidFill>
              <a:srgbClr val="112EC1"/>
            </a:solidFill>
          </a:ln>
        </p:spPr>
        <p:txBody>
          <a:bodyPr wrap="square" rtlCol="0" anchor="t">
            <a:spAutoFit/>
          </a:bodyPr>
          <a:lstStyle/>
          <a:p>
            <a:r>
              <a:rPr lang="en-US" altLang="zh-CN" sz="2800" b="1" dirty="0">
                <a:solidFill>
                  <a:srgbClr val="112EC1"/>
                </a:solidFill>
                <a:latin typeface="楷体" panose="02010609060101010101" pitchFamily="49" charset="-122"/>
                <a:ea typeface="楷体" panose="02010609060101010101" pitchFamily="49" charset="-122"/>
                <a:cs typeface="楷体" panose="02010609060101010101" pitchFamily="49" charset="-122"/>
              </a:rPr>
              <a:t>   </a:t>
            </a:r>
            <a:r>
              <a:rPr lang="zh-CN" altLang="en-US" sz="2800" b="1" dirty="0">
                <a:solidFill>
                  <a:srgbClr val="112EC1"/>
                </a:solidFill>
                <a:latin typeface="楷体" panose="02010609060101010101" pitchFamily="49" charset="-122"/>
                <a:ea typeface="楷体" panose="02010609060101010101" pitchFamily="49" charset="-122"/>
                <a:cs typeface="楷体" panose="02010609060101010101" pitchFamily="49" charset="-122"/>
              </a:rPr>
              <a:t>“一体”是总体框架，“四层”与“四翼”是“一体”的有机组成部分，共同构成了实现高考评价功能的理论体系。</a:t>
            </a:r>
          </a:p>
          <a:p>
            <a:r>
              <a:rPr lang="zh-CN" altLang="en-US" sz="2800" b="1" dirty="0">
                <a:solidFill>
                  <a:srgbClr val="112EC1"/>
                </a:solidFill>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一体四层四翼”高考评价体系的科学构建，是考试内容改革的基础性工程，凸显了高考的考试功能和考查理念，也将为高考考试内容改革提供坚实理论支撑，使高考能够更好服务立德树人根本要求、提高教育质量主要任务和人才强国战略部署。</a:t>
            </a:r>
            <a:endParaRPr lang="zh-CN" altLang="en-US" sz="2800" b="1" dirty="0">
              <a:solidFill>
                <a:srgbClr val="112EC1"/>
              </a:solidFill>
              <a:latin typeface="楷体" panose="02010609060101010101" pitchFamily="49" charset="-122"/>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28669349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noChangeArrowheads="1"/>
          </p:cNvSpPr>
          <p:nvPr/>
        </p:nvSpPr>
        <p:spPr bwMode="auto">
          <a:xfrm>
            <a:off x="2210435" y="13970"/>
            <a:ext cx="7391400" cy="886460"/>
          </a:xfrm>
          <a:prstGeom prst="rect">
            <a:avLst/>
          </a:prstGeom>
          <a:noFill/>
          <a:ln w="9525">
            <a:noFill/>
            <a:miter lim="800000"/>
          </a:ln>
        </p:spPr>
        <p:txBody>
          <a:bodyPr/>
          <a:lstStyle/>
          <a:p>
            <a:pPr algn="ctr" eaLnBrk="0" hangingPunct="0">
              <a:lnSpc>
                <a:spcPct val="130000"/>
              </a:lnSpc>
              <a:defRPr/>
            </a:pPr>
            <a:r>
              <a:rPr lang="zh-CN" altLang="en-US" sz="4400" b="1" kern="0" dirty="0">
                <a:solidFill>
                  <a:srgbClr val="000099"/>
                </a:solidFill>
                <a:effectLst>
                  <a:outerShdw blurRad="38100" dist="38100" dir="2700000">
                    <a:srgbClr val="000000"/>
                  </a:outerShdw>
                </a:effectLst>
                <a:latin typeface="黑体" panose="02010609060101010101" pitchFamily="49" charset="-122"/>
                <a:ea typeface="黑体" panose="02010609060101010101" pitchFamily="49" charset="-122"/>
                <a:cs typeface="+mj-cs"/>
              </a:rPr>
              <a:t>沉  思</a:t>
            </a:r>
          </a:p>
        </p:txBody>
      </p:sp>
      <p:sp>
        <p:nvSpPr>
          <p:cNvPr id="4" name="标题 1"/>
          <p:cNvSpPr txBox="1">
            <a:spLocks noChangeArrowheads="1"/>
          </p:cNvSpPr>
          <p:nvPr/>
        </p:nvSpPr>
        <p:spPr bwMode="auto">
          <a:xfrm>
            <a:off x="2336800" y="1512570"/>
            <a:ext cx="7391400" cy="1447800"/>
          </a:xfrm>
          <a:prstGeom prst="rect">
            <a:avLst/>
          </a:prstGeom>
          <a:noFill/>
          <a:ln w="9525">
            <a:noFill/>
            <a:miter lim="800000"/>
          </a:ln>
        </p:spPr>
        <p:txBody>
          <a:bodyPr/>
          <a:lstStyle/>
          <a:p>
            <a:pPr algn="ctr" eaLnBrk="0" hangingPunct="0">
              <a:lnSpc>
                <a:spcPct val="130000"/>
              </a:lnSpc>
              <a:defRPr/>
            </a:pPr>
            <a:r>
              <a:rPr lang="zh-CN" altLang="en-US" sz="5400" b="1" kern="0" dirty="0">
                <a:solidFill>
                  <a:srgbClr val="C00000"/>
                </a:solidFill>
                <a:effectLst>
                  <a:outerShdw blurRad="38100" dist="38100" dir="2700000">
                    <a:srgbClr val="000000"/>
                  </a:outerShdw>
                </a:effectLst>
                <a:latin typeface="黑体" panose="02010609060101010101" pitchFamily="49" charset="-122"/>
                <a:ea typeface="黑体" panose="02010609060101010101" pitchFamily="49" charset="-122"/>
                <a:cs typeface="+mj-cs"/>
              </a:rPr>
              <a:t>从一节复习课说起</a:t>
            </a:r>
          </a:p>
        </p:txBody>
      </p:sp>
      <p:sp>
        <p:nvSpPr>
          <p:cNvPr id="5" name="标题 1"/>
          <p:cNvSpPr txBox="1">
            <a:spLocks noChangeArrowheads="1"/>
          </p:cNvSpPr>
          <p:nvPr/>
        </p:nvSpPr>
        <p:spPr bwMode="auto">
          <a:xfrm>
            <a:off x="2407285" y="3201670"/>
            <a:ext cx="7391400" cy="1447800"/>
          </a:xfrm>
          <a:prstGeom prst="rect">
            <a:avLst/>
          </a:prstGeom>
          <a:noFill/>
          <a:ln w="9525">
            <a:noFill/>
            <a:miter lim="800000"/>
          </a:ln>
        </p:spPr>
        <p:txBody>
          <a:bodyPr/>
          <a:lstStyle/>
          <a:p>
            <a:pPr algn="ctr" eaLnBrk="0" hangingPunct="0">
              <a:lnSpc>
                <a:spcPct val="130000"/>
              </a:lnSpc>
              <a:defRPr/>
            </a:pPr>
            <a:r>
              <a:rPr lang="en-US" altLang="zh-CN" sz="4000" b="1" kern="0" dirty="0">
                <a:solidFill>
                  <a:srgbClr val="000099"/>
                </a:solidFill>
                <a:effectLst>
                  <a:outerShdw blurRad="38100" dist="38100" dir="2700000">
                    <a:srgbClr val="000000"/>
                  </a:outerShdw>
                </a:effectLst>
                <a:latin typeface="黑体" panose="02010609060101010101" pitchFamily="49" charset="-122"/>
                <a:ea typeface="黑体" panose="02010609060101010101" pitchFamily="49" charset="-122"/>
                <a:cs typeface="+mj-cs"/>
              </a:rPr>
              <a:t>“</a:t>
            </a:r>
            <a:r>
              <a:rPr lang="zh-CN" altLang="en-US" sz="4000" b="1" kern="0" dirty="0">
                <a:solidFill>
                  <a:srgbClr val="000099"/>
                </a:solidFill>
                <a:effectLst>
                  <a:outerShdw blurRad="38100" dist="38100" dir="2700000">
                    <a:srgbClr val="000000"/>
                  </a:outerShdw>
                </a:effectLst>
                <a:latin typeface="黑体" panose="02010609060101010101" pitchFamily="49" charset="-122"/>
                <a:ea typeface="黑体" panose="02010609060101010101" pitchFamily="49" charset="-122"/>
                <a:cs typeface="+mj-cs"/>
              </a:rPr>
              <a:t>世界视野下的宋朝</a:t>
            </a:r>
            <a:r>
              <a:rPr lang="en-US" altLang="zh-CN" sz="4000" b="1" kern="0" dirty="0">
                <a:solidFill>
                  <a:srgbClr val="000099"/>
                </a:solidFill>
                <a:effectLst>
                  <a:outerShdw blurRad="38100" dist="38100" dir="2700000">
                    <a:srgbClr val="000000"/>
                  </a:outerShdw>
                </a:effectLst>
                <a:latin typeface="黑体" panose="02010609060101010101" pitchFamily="49" charset="-122"/>
                <a:ea typeface="黑体" panose="02010609060101010101" pitchFamily="49" charset="-122"/>
                <a:cs typeface="+mj-cs"/>
                <a:sym typeface="+mn-ea"/>
              </a:rPr>
              <a:t>”</a:t>
            </a:r>
            <a:endParaRPr lang="zh-CN" altLang="en-US" sz="4000" b="1" kern="0" dirty="0">
              <a:solidFill>
                <a:srgbClr val="000099"/>
              </a:solidFill>
              <a:effectLst>
                <a:outerShdw blurRad="38100" dist="38100" dir="2700000">
                  <a:srgbClr val="000000"/>
                </a:outerShdw>
              </a:effectLst>
              <a:latin typeface="黑体" panose="02010609060101010101" pitchFamily="49" charset="-122"/>
              <a:ea typeface="黑体" panose="02010609060101010101" pitchFamily="49" charset="-122"/>
              <a:cs typeface="+mj-cs"/>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7445913" y="38427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pic>
        <p:nvPicPr>
          <p:cNvPr id="6" name="图片 5"/>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1758218" y="158635"/>
            <a:ext cx="1141965" cy="1817249"/>
          </a:xfrm>
          <a:prstGeom prst="rect">
            <a:avLst/>
          </a:prstGeom>
        </p:spPr>
      </p:pic>
      <p:pic>
        <p:nvPicPr>
          <p:cNvPr id="7" name="图片 6"/>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9149618" y="4958600"/>
            <a:ext cx="1141965" cy="1817249"/>
          </a:xfrm>
          <a:prstGeom prst="rect">
            <a:avLst/>
          </a:prstGeom>
        </p:spPr>
      </p:pic>
    </p:spTree>
    <p:extLst>
      <p:ext uri="{BB962C8B-B14F-4D97-AF65-F5344CB8AC3E}">
        <p14:creationId xmlns:p14="http://schemas.microsoft.com/office/powerpoint/2010/main" val="413164132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001716" y="1104901"/>
            <a:ext cx="332643" cy="331177"/>
          </a:xfrm>
          <a:prstGeom prst="rect">
            <a:avLst/>
          </a:prstGeom>
          <a:noFill/>
          <a:ln w="9525">
            <a:solidFill>
              <a:srgbClr val="017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60" noProof="1"/>
          </a:p>
        </p:txBody>
      </p:sp>
      <p:sp>
        <p:nvSpPr>
          <p:cNvPr id="46" name="矩形 45"/>
          <p:cNvSpPr/>
          <p:nvPr/>
        </p:nvSpPr>
        <p:spPr>
          <a:xfrm>
            <a:off x="2162908" y="1239715"/>
            <a:ext cx="268166" cy="268166"/>
          </a:xfrm>
          <a:prstGeom prst="rect">
            <a:avLst/>
          </a:prstGeom>
          <a:solidFill>
            <a:srgbClr val="0170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60" noProof="1">
              <a:gradFill>
                <a:gsLst>
                  <a:gs pos="0">
                    <a:srgbClr val="66CCFF"/>
                  </a:gs>
                  <a:gs pos="52000">
                    <a:schemeClr val="bg1"/>
                  </a:gs>
                  <a:gs pos="100000">
                    <a:srgbClr val="0070C0"/>
                  </a:gs>
                </a:gsLst>
                <a:lin ang="0" scaled="1"/>
              </a:gradFill>
            </a:endParaRPr>
          </a:p>
        </p:txBody>
      </p:sp>
      <p:cxnSp>
        <p:nvCxnSpPr>
          <p:cNvPr id="47" name="直接连接符 46"/>
          <p:cNvCxnSpPr/>
          <p:nvPr/>
        </p:nvCxnSpPr>
        <p:spPr>
          <a:xfrm>
            <a:off x="2703635" y="1507881"/>
            <a:ext cx="7612674" cy="0"/>
          </a:xfrm>
          <a:prstGeom prst="line">
            <a:avLst/>
          </a:prstGeom>
          <a:ln w="15875">
            <a:solidFill>
              <a:srgbClr val="0170C1"/>
            </a:solidFill>
          </a:ln>
        </p:spPr>
        <p:style>
          <a:lnRef idx="1">
            <a:schemeClr val="accent1"/>
          </a:lnRef>
          <a:fillRef idx="0">
            <a:schemeClr val="accent1"/>
          </a:fillRef>
          <a:effectRef idx="0">
            <a:schemeClr val="accent1"/>
          </a:effectRef>
          <a:fontRef idx="minor">
            <a:schemeClr val="tx1"/>
          </a:fontRef>
        </p:style>
      </p:cxnSp>
      <p:sp>
        <p:nvSpPr>
          <p:cNvPr id="74758" name="文本框 10"/>
          <p:cNvSpPr txBox="1"/>
          <p:nvPr/>
        </p:nvSpPr>
        <p:spPr>
          <a:xfrm>
            <a:off x="2540977" y="1118090"/>
            <a:ext cx="7690338" cy="316865"/>
          </a:xfrm>
          <a:prstGeom prst="rect">
            <a:avLst/>
          </a:prstGeom>
          <a:solidFill>
            <a:srgbClr val="0070C0"/>
          </a:solidFill>
          <a:ln w="9525">
            <a:noFill/>
          </a:ln>
        </p:spPr>
        <p:txBody>
          <a:bodyPr wrap="square" lIns="63296" tIns="31647" rIns="63296" bIns="31647" anchor="t">
            <a:spAutoFit/>
          </a:bodyPr>
          <a:lstStyle/>
          <a:p>
            <a:r>
              <a:rPr lang="zh-CN" altLang="en-US" sz="1660" b="1" dirty="0">
                <a:solidFill>
                  <a:schemeClr val="bg1"/>
                </a:solidFill>
                <a:latin typeface="Calibri" panose="020F0502020204030204" charset="0"/>
                <a:ea typeface="宋体" panose="02010600030101010101" pitchFamily="2" charset="-122"/>
              </a:rPr>
              <a:t>普通高中历史课程标准（</a:t>
            </a:r>
            <a:r>
              <a:rPr lang="en-US" altLang="zh-CN" sz="1660" b="1" dirty="0">
                <a:solidFill>
                  <a:schemeClr val="bg1"/>
                </a:solidFill>
                <a:latin typeface="Calibri" panose="020F0502020204030204" charset="0"/>
                <a:ea typeface="宋体" panose="02010600030101010101" pitchFamily="2" charset="-122"/>
              </a:rPr>
              <a:t>2017</a:t>
            </a:r>
            <a:r>
              <a:rPr lang="zh-CN" altLang="en-US" sz="1660" b="1" dirty="0">
                <a:solidFill>
                  <a:schemeClr val="bg1"/>
                </a:solidFill>
                <a:latin typeface="Calibri" panose="020F0502020204030204" charset="0"/>
                <a:ea typeface="宋体" panose="02010600030101010101" pitchFamily="2" charset="-122"/>
              </a:rPr>
              <a:t>年版）     </a:t>
            </a:r>
            <a:r>
              <a:rPr lang="en-US" altLang="zh-CN" sz="1660" b="1" dirty="0">
                <a:solidFill>
                  <a:schemeClr val="bg1"/>
                </a:solidFill>
                <a:latin typeface="Calibri" panose="020F0502020204030204" charset="0"/>
                <a:ea typeface="宋体" panose="02010600030101010101" pitchFamily="2" charset="-122"/>
              </a:rPr>
              <a:t>2018</a:t>
            </a:r>
            <a:r>
              <a:rPr lang="zh-CN" altLang="en-US" sz="1660" b="1" dirty="0">
                <a:solidFill>
                  <a:schemeClr val="bg1"/>
                </a:solidFill>
                <a:latin typeface="Calibri" panose="020F0502020204030204" charset="0"/>
                <a:ea typeface="宋体" panose="02010600030101010101" pitchFamily="2" charset="-122"/>
              </a:rPr>
              <a:t>普通高等学校招生全国统一考试大纲</a:t>
            </a:r>
            <a:endParaRPr lang="zh-CN" altLang="en-US" sz="111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4762" name="Group 6"/>
          <p:cNvGrpSpPr/>
          <p:nvPr/>
        </p:nvGrpSpPr>
        <p:grpSpPr>
          <a:xfrm>
            <a:off x="4473820" y="2073521"/>
            <a:ext cx="2970334" cy="1707173"/>
            <a:chOff x="6046710" y="4198728"/>
            <a:chExt cx="12121931" cy="7840389"/>
          </a:xfrm>
        </p:grpSpPr>
        <p:sp>
          <p:nvSpPr>
            <p:cNvPr id="30" name="Freeform 34"/>
            <p:cNvSpPr/>
            <p:nvPr/>
          </p:nvSpPr>
          <p:spPr bwMode="auto">
            <a:xfrm>
              <a:off x="9522186" y="8096764"/>
              <a:ext cx="5406706" cy="3942353"/>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33" name="Freeform 35"/>
            <p:cNvSpPr/>
            <p:nvPr/>
          </p:nvSpPr>
          <p:spPr bwMode="auto">
            <a:xfrm rot="4567797">
              <a:off x="6199160" y="6221447"/>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FBC6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34" name="Freeform 36"/>
            <p:cNvSpPr/>
            <p:nvPr/>
          </p:nvSpPr>
          <p:spPr bwMode="auto">
            <a:xfrm rot="7742864">
              <a:off x="8768712" y="4118235"/>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F247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35" name="Freeform 37"/>
            <p:cNvSpPr/>
            <p:nvPr/>
          </p:nvSpPr>
          <p:spPr bwMode="auto">
            <a:xfrm rot="9355996">
              <a:off x="11672708" y="4198728"/>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3"/>
            </a:solidFill>
            <a:ln>
              <a:noFill/>
            </a:ln>
          </p:spPr>
          <p:txBody>
            <a:bodyPr/>
            <a:lstStyle/>
            <a:p>
              <a:pPr defTabSz="543560">
                <a:defRPr/>
              </a:pPr>
              <a:endParaRPr lang="id-ID" sz="990" noProof="1">
                <a:latin typeface="Open Sans Light"/>
              </a:endParaRPr>
            </a:p>
          </p:txBody>
        </p:sp>
        <p:sp>
          <p:nvSpPr>
            <p:cNvPr id="36" name="Freeform 38"/>
            <p:cNvSpPr/>
            <p:nvPr/>
          </p:nvSpPr>
          <p:spPr bwMode="auto">
            <a:xfrm rot="10800000">
              <a:off x="14377759" y="5168656"/>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2A81D"/>
            </a:solidFill>
            <a:ln>
              <a:noFill/>
            </a:ln>
          </p:spPr>
          <p:txBody>
            <a:bodyPr/>
            <a:lstStyle/>
            <a:p>
              <a:pPr defTabSz="543560">
                <a:defRPr/>
              </a:pPr>
              <a:endParaRPr lang="id-ID" sz="990" noProof="1">
                <a:latin typeface="Open Sans Light"/>
              </a:endParaRPr>
            </a:p>
          </p:txBody>
        </p:sp>
        <p:sp>
          <p:nvSpPr>
            <p:cNvPr id="37" name="Freeform 39"/>
            <p:cNvSpPr/>
            <p:nvPr/>
          </p:nvSpPr>
          <p:spPr bwMode="auto">
            <a:xfrm rot="5696320">
              <a:off x="9243440" y="7157114"/>
              <a:ext cx="2126128" cy="2308271"/>
            </a:xfrm>
            <a:custGeom>
              <a:avLst/>
              <a:gdLst>
                <a:gd name="T0" fmla="*/ 2124139 w 1069"/>
                <a:gd name="T1" fmla="*/ 244546 h 1161"/>
                <a:gd name="T2" fmla="*/ 2120161 w 1069"/>
                <a:gd name="T3" fmla="*/ 91456 h 1161"/>
                <a:gd name="T4" fmla="*/ 497224 w 1069"/>
                <a:gd name="T5" fmla="*/ 586512 h 1161"/>
                <a:gd name="T6" fmla="*/ 0 w 1069"/>
                <a:gd name="T7" fmla="*/ 2039867 h 1161"/>
                <a:gd name="T8" fmla="*/ 3978 w 1069"/>
                <a:gd name="T9" fmla="*/ 2214827 h 1161"/>
                <a:gd name="T10" fmla="*/ 1626916 w 1069"/>
                <a:gd name="T11" fmla="*/ 1721759 h 1161"/>
                <a:gd name="T12" fmla="*/ 1877516 w 1069"/>
                <a:gd name="T13" fmla="*/ 1375817 h 1161"/>
                <a:gd name="T14" fmla="*/ 1976961 w 1069"/>
                <a:gd name="T15" fmla="*/ 1151153 h 1161"/>
                <a:gd name="T16" fmla="*/ 2124139 w 1069"/>
                <a:gd name="T17" fmla="*/ 244546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38" name="Freeform 41"/>
            <p:cNvSpPr/>
            <p:nvPr/>
          </p:nvSpPr>
          <p:spPr bwMode="auto">
            <a:xfrm rot="10051992">
              <a:off x="14487295" y="4847992"/>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3">
                <a:alpha val="60000"/>
              </a:schemeClr>
            </a:solidFill>
            <a:ln>
              <a:noFill/>
            </a:ln>
          </p:spPr>
          <p:txBody>
            <a:bodyPr/>
            <a:lstStyle/>
            <a:p>
              <a:pPr defTabSz="543560">
                <a:defRPr/>
              </a:pPr>
              <a:endParaRPr lang="id-ID" sz="990" noProof="1">
                <a:latin typeface="Open Sans Light"/>
              </a:endParaRPr>
            </a:p>
          </p:txBody>
        </p:sp>
        <p:sp>
          <p:nvSpPr>
            <p:cNvPr id="39" name="Freeform 42"/>
            <p:cNvSpPr/>
            <p:nvPr/>
          </p:nvSpPr>
          <p:spPr bwMode="auto">
            <a:xfrm rot="13144547">
              <a:off x="13974542" y="7927635"/>
              <a:ext cx="2125624" cy="2308145"/>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5">
                <a:alpha val="31000"/>
              </a:schemeClr>
            </a:solidFill>
            <a:ln>
              <a:noFill/>
            </a:ln>
          </p:spPr>
          <p:txBody>
            <a:bodyPr/>
            <a:lstStyle/>
            <a:p>
              <a:pPr defTabSz="543560">
                <a:defRPr/>
              </a:pPr>
              <a:endParaRPr lang="id-ID" sz="990" noProof="1">
                <a:latin typeface="Open Sans Light"/>
              </a:endParaRPr>
            </a:p>
          </p:txBody>
        </p:sp>
        <p:sp>
          <p:nvSpPr>
            <p:cNvPr id="40" name="Freeform 43"/>
            <p:cNvSpPr/>
            <p:nvPr/>
          </p:nvSpPr>
          <p:spPr bwMode="auto">
            <a:xfrm rot="5080426">
              <a:off x="7236038" y="5325278"/>
              <a:ext cx="1619874" cy="1758646"/>
            </a:xfrm>
            <a:custGeom>
              <a:avLst/>
              <a:gdLst>
                <a:gd name="T0" fmla="*/ 1618359 w 1069"/>
                <a:gd name="T1" fmla="*/ 186317 h 1161"/>
                <a:gd name="T2" fmla="*/ 1615328 w 1069"/>
                <a:gd name="T3" fmla="*/ 69679 h 1161"/>
                <a:gd name="T4" fmla="*/ 378829 w 1069"/>
                <a:gd name="T5" fmla="*/ 446857 h 1161"/>
                <a:gd name="T6" fmla="*/ 0 w 1069"/>
                <a:gd name="T7" fmla="*/ 1554152 h 1161"/>
                <a:gd name="T8" fmla="*/ 3031 w 1069"/>
                <a:gd name="T9" fmla="*/ 1687452 h 1161"/>
                <a:gd name="T10" fmla="*/ 1239529 w 1069"/>
                <a:gd name="T11" fmla="*/ 1311789 h 1161"/>
                <a:gd name="T12" fmla="*/ 1430459 w 1069"/>
                <a:gd name="T13" fmla="*/ 1048220 h 1161"/>
                <a:gd name="T14" fmla="*/ 1506225 w 1069"/>
                <a:gd name="T15" fmla="*/ 877051 h 1161"/>
                <a:gd name="T16" fmla="*/ 161835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41" name="Freeform 46"/>
            <p:cNvSpPr/>
            <p:nvPr/>
          </p:nvSpPr>
          <p:spPr bwMode="auto">
            <a:xfrm rot="10051992">
              <a:off x="13103020" y="7670469"/>
              <a:ext cx="1496986" cy="162395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3">
                <a:alpha val="60000"/>
              </a:schemeClr>
            </a:solidFill>
            <a:ln>
              <a:noFill/>
            </a:ln>
          </p:spPr>
          <p:txBody>
            <a:bodyPr/>
            <a:lstStyle/>
            <a:p>
              <a:pPr defTabSz="543560">
                <a:defRPr/>
              </a:pPr>
              <a:endParaRPr lang="id-ID" sz="990" noProof="1">
                <a:latin typeface="Open Sans Light"/>
              </a:endParaRPr>
            </a:p>
          </p:txBody>
        </p:sp>
        <p:sp>
          <p:nvSpPr>
            <p:cNvPr id="42" name="Freeform 47"/>
            <p:cNvSpPr/>
            <p:nvPr/>
          </p:nvSpPr>
          <p:spPr bwMode="auto">
            <a:xfrm rot="11618841">
              <a:off x="16671655" y="6544971"/>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5">
                <a:alpha val="60000"/>
              </a:schemeClr>
            </a:solidFill>
            <a:ln>
              <a:noFill/>
            </a:ln>
          </p:spPr>
          <p:txBody>
            <a:bodyPr/>
            <a:lstStyle/>
            <a:p>
              <a:pPr defTabSz="543560">
                <a:defRPr/>
              </a:pPr>
              <a:endParaRPr lang="id-ID" sz="990" noProof="1">
                <a:latin typeface="Open Sans Light"/>
              </a:endParaRPr>
            </a:p>
          </p:txBody>
        </p:sp>
      </p:grpSp>
      <p:pic>
        <p:nvPicPr>
          <p:cNvPr id="74774" name="图片 49" descr="普通高中历史课程标准(2017年版)人民教育出版社9787107319235[商城正版]-tmall.com天猫 - 1.jpg"/>
          <p:cNvPicPr>
            <a:picLocks noChangeAspect="1"/>
          </p:cNvPicPr>
          <p:nvPr/>
        </p:nvPicPr>
        <p:blipFill>
          <a:blip r:embed="rId4" cstate="print"/>
          <a:stretch>
            <a:fillRect/>
          </a:stretch>
        </p:blipFill>
        <p:spPr>
          <a:xfrm>
            <a:off x="2703635" y="1667609"/>
            <a:ext cx="1518138" cy="2113085"/>
          </a:xfrm>
          <a:prstGeom prst="rect">
            <a:avLst/>
          </a:prstGeom>
          <a:noFill/>
          <a:ln w="9525">
            <a:noFill/>
          </a:ln>
        </p:spPr>
      </p:pic>
      <p:pic>
        <p:nvPicPr>
          <p:cNvPr id="74775" name="图片 53" descr="33fecda65b5a4b4fba85c3f19fd6884d.jpeg"/>
          <p:cNvPicPr>
            <a:picLocks noChangeAspect="1"/>
          </p:cNvPicPr>
          <p:nvPr/>
        </p:nvPicPr>
        <p:blipFill>
          <a:blip r:embed="rId5" cstate="print"/>
          <a:stretch>
            <a:fillRect/>
          </a:stretch>
        </p:blipFill>
        <p:spPr>
          <a:xfrm>
            <a:off x="7816362" y="1721827"/>
            <a:ext cx="1441938" cy="2110154"/>
          </a:xfrm>
          <a:prstGeom prst="rect">
            <a:avLst/>
          </a:prstGeom>
          <a:noFill/>
          <a:ln w="9525">
            <a:noFill/>
          </a:ln>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2076" y="4032886"/>
            <a:ext cx="3241675" cy="2714625"/>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2730" y="4032886"/>
            <a:ext cx="2760980" cy="2596515"/>
          </a:xfrm>
          <a:prstGeom prst="rect">
            <a:avLst/>
          </a:prstGeom>
        </p:spPr>
      </p:pic>
      <p:sp>
        <p:nvSpPr>
          <p:cNvPr id="3" name="文本框 2"/>
          <p:cNvSpPr txBox="1"/>
          <p:nvPr/>
        </p:nvSpPr>
        <p:spPr>
          <a:xfrm>
            <a:off x="1700530" y="397510"/>
            <a:ext cx="7870190" cy="521970"/>
          </a:xfrm>
          <a:prstGeom prst="rect">
            <a:avLst/>
          </a:prstGeom>
          <a:noFill/>
        </p:spPr>
        <p:txBody>
          <a:bodyPr wrap="none" rtlCol="0" anchor="t">
            <a:spAutoFit/>
          </a:bodyPr>
          <a:lstStyle/>
          <a:p>
            <a:pPr>
              <a:spcBef>
                <a:spcPct val="0"/>
              </a:spcBef>
              <a:buSzPct val="100000"/>
            </a:pPr>
            <a:r>
              <a:rPr lang="en-US" alt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b="1"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b="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课程标准</a:t>
            </a:r>
            <a:r>
              <a:rPr lang="en-US" altLang="zh-CN" sz="2800" b="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b="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考试大纲</a:t>
            </a:r>
            <a:r>
              <a:rPr lang="en-US" altLang="zh-CN" sz="2800" b="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800" b="1"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《考试说明》</a:t>
            </a:r>
          </a:p>
        </p:txBody>
      </p:sp>
      <p:cxnSp>
        <p:nvCxnSpPr>
          <p:cNvPr id="23" name="直接连接符 22"/>
          <p:cNvCxnSpPr/>
          <p:nvPr/>
        </p:nvCxnSpPr>
        <p:spPr>
          <a:xfrm flipV="1">
            <a:off x="1913966" y="874059"/>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839457" y="3691935"/>
            <a:ext cx="4297680" cy="460375"/>
          </a:xfrm>
          <a:prstGeom prst="rect">
            <a:avLst/>
          </a:prstGeom>
        </p:spPr>
        <p:txBody>
          <a:bodyPr wrap="none">
            <a:spAutoFit/>
          </a:bodyPr>
          <a:lstStyle/>
          <a:p>
            <a:pPr lvl="0" algn="l"/>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rPr>
              <a:t>，把握考查立意</a:t>
            </a:r>
          </a:p>
        </p:txBody>
      </p:sp>
      <p:sp>
        <p:nvSpPr>
          <p:cNvPr id="4" name="矩形 3"/>
          <p:cNvSpPr/>
          <p:nvPr/>
        </p:nvSpPr>
        <p:spPr>
          <a:xfrm>
            <a:off x="6316592" y="44495"/>
            <a:ext cx="4297680" cy="460375"/>
          </a:xfrm>
          <a:prstGeom prst="rect">
            <a:avLst/>
          </a:prstGeom>
        </p:spPr>
        <p:txBody>
          <a:bodyPr wrap="none">
            <a:spAutoFit/>
          </a:bodyPr>
          <a:lstStyle/>
          <a:p>
            <a:pPr lvl="0" algn="l"/>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研究顶层设计</a:t>
            </a:r>
            <a:r>
              <a:rPr lang="zh-CN" altLang="en-US" sz="2400"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rPr>
              <a:t>，把握考查立意</a:t>
            </a:r>
          </a:p>
        </p:txBody>
      </p:sp>
    </p:spTree>
    <p:custDataLst>
      <p:tags r:id="rId1"/>
    </p:custDataLst>
    <p:extLst>
      <p:ext uri="{BB962C8B-B14F-4D97-AF65-F5344CB8AC3E}">
        <p14:creationId xmlns:p14="http://schemas.microsoft.com/office/powerpoint/2010/main" val="369858058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20"/>
          <p:cNvCxnSpPr>
            <a:cxnSpLocks noChangeShapeType="1"/>
          </p:cNvCxnSpPr>
          <p:nvPr/>
        </p:nvCxnSpPr>
        <p:spPr bwMode="auto">
          <a:xfrm flipV="1">
            <a:off x="3767891" y="3079974"/>
            <a:ext cx="2118484" cy="1249672"/>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7" name="直接连接符 20"/>
          <p:cNvCxnSpPr>
            <a:cxnSpLocks noChangeShapeType="1"/>
          </p:cNvCxnSpPr>
          <p:nvPr/>
        </p:nvCxnSpPr>
        <p:spPr bwMode="auto">
          <a:xfrm flipH="1" flipV="1">
            <a:off x="6527166" y="3079750"/>
            <a:ext cx="2009775" cy="1701800"/>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grpSp>
        <p:nvGrpSpPr>
          <p:cNvPr id="8" name="组合 7"/>
          <p:cNvGrpSpPr/>
          <p:nvPr/>
        </p:nvGrpSpPr>
        <p:grpSpPr>
          <a:xfrm>
            <a:off x="2131061" y="4048425"/>
            <a:ext cx="2043953" cy="2003611"/>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17" name="组合 16"/>
          <p:cNvGrpSpPr/>
          <p:nvPr/>
        </p:nvGrpSpPr>
        <p:grpSpPr>
          <a:xfrm>
            <a:off x="8075295" y="4185285"/>
            <a:ext cx="2216150" cy="1903730"/>
            <a:chOff x="304800" y="673100"/>
            <a:chExt cx="4124593"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9" name="椭圆 18"/>
            <p:cNvSpPr/>
            <p:nvPr/>
          </p:nvSpPr>
          <p:spPr>
            <a:xfrm>
              <a:off x="392256" y="759835"/>
              <a:ext cx="4037137" cy="38256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31" name="组合 30"/>
          <p:cNvGrpSpPr/>
          <p:nvPr/>
        </p:nvGrpSpPr>
        <p:grpSpPr>
          <a:xfrm>
            <a:off x="4504056" y="1029971"/>
            <a:ext cx="3409315" cy="1909127"/>
            <a:chOff x="3730851" y="1565709"/>
            <a:chExt cx="1674506" cy="1675113"/>
          </a:xfrm>
        </p:grpSpPr>
        <p:grpSp>
          <p:nvGrpSpPr>
            <p:cNvPr id="32" name="组合 51"/>
            <p:cNvGrpSpPr/>
            <p:nvPr/>
          </p:nvGrpSpPr>
          <p:grpSpPr>
            <a:xfrm>
              <a:off x="3730851" y="1565709"/>
              <a:ext cx="1674506" cy="1675113"/>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33" name="TextBox 32"/>
            <p:cNvSpPr txBox="1"/>
            <p:nvPr/>
          </p:nvSpPr>
          <p:spPr>
            <a:xfrm>
              <a:off x="3949080" y="1715622"/>
              <a:ext cx="1233889" cy="1376195"/>
            </a:xfrm>
            <a:prstGeom prst="rect">
              <a:avLst/>
            </a:prstGeom>
            <a:noFill/>
          </p:spPr>
          <p:txBody>
            <a:bodyPr wrap="square" rtlCol="0">
              <a:spAutoFit/>
            </a:bodyPr>
            <a:lstStyle/>
            <a:p>
              <a:pPr algn="ctr" defTabSz="1218565">
                <a:defRPr/>
              </a:pPr>
              <a:r>
                <a:rPr lang="zh-CN" altLang="en-US" sz="3200" b="1" dirty="0">
                  <a:solidFill>
                    <a:srgbClr val="FF0000"/>
                  </a:solidFill>
                  <a:latin typeface="+mn-ea"/>
                  <a:cs typeface="宋体" panose="02010600030101010101" pitchFamily="2" charset="-122"/>
                  <a:sym typeface="+mn-ea"/>
                </a:rPr>
                <a:t>二、研究学情教情，制定教学对策</a:t>
              </a:r>
              <a:endParaRPr lang="zh-CN" altLang="en-US" sz="3200" b="1" kern="0" dirty="0">
                <a:solidFill>
                  <a:schemeClr val="accent1"/>
                </a:solidFill>
                <a:latin typeface="微软雅黑" panose="020B0503020204020204" pitchFamily="34" charset="-122"/>
                <a:ea typeface="微软雅黑" panose="020B0503020204020204" pitchFamily="34" charset="-122"/>
              </a:endParaRPr>
            </a:p>
          </p:txBody>
        </p:sp>
      </p:grpSp>
      <p:sp>
        <p:nvSpPr>
          <p:cNvPr id="42" name="矩形 41"/>
          <p:cNvSpPr/>
          <p:nvPr/>
        </p:nvSpPr>
        <p:spPr>
          <a:xfrm>
            <a:off x="8161020" y="4819651"/>
            <a:ext cx="2063750" cy="460375"/>
          </a:xfrm>
          <a:prstGeom prst="rect">
            <a:avLst/>
          </a:prstGeom>
        </p:spPr>
        <p:txBody>
          <a:bodyPr wrap="square">
            <a:spAutoFit/>
          </a:bodyPr>
          <a:lstStyle/>
          <a:p>
            <a:pPr fontAlgn="base"/>
            <a:r>
              <a:rPr lang="en-US" altLang="zh-CN" sz="2400" b="1" dirty="0">
                <a:solidFill>
                  <a:srgbClr val="112EC1"/>
                </a:solidFill>
                <a:latin typeface="+mn-ea"/>
                <a:cs typeface="宋体" panose="02010600030101010101" pitchFamily="2" charset="-122"/>
                <a:sym typeface="+mn-ea"/>
              </a:rPr>
              <a:t>   </a:t>
            </a:r>
            <a:r>
              <a:rPr lang="zh-CN" altLang="en-US" sz="2400" b="1" dirty="0">
                <a:solidFill>
                  <a:srgbClr val="112EC1"/>
                </a:solidFill>
                <a:latin typeface="+mn-ea"/>
                <a:cs typeface="宋体" panose="02010600030101010101" pitchFamily="2" charset="-122"/>
                <a:sym typeface="+mn-ea"/>
              </a:rPr>
              <a:t>研究学情</a:t>
            </a:r>
            <a:endParaRPr lang="zh-CN" altLang="en-US" sz="2400" b="1" dirty="0">
              <a:solidFill>
                <a:srgbClr val="002060"/>
              </a:solidFill>
              <a:latin typeface="+mj-ea"/>
              <a:ea typeface="+mj-ea"/>
              <a:cs typeface="+mj-ea"/>
            </a:endParaRPr>
          </a:p>
        </p:txBody>
      </p:sp>
      <p:sp>
        <p:nvSpPr>
          <p:cNvPr id="47" name="矩形 46"/>
          <p:cNvSpPr/>
          <p:nvPr/>
        </p:nvSpPr>
        <p:spPr>
          <a:xfrm>
            <a:off x="2356486" y="4860291"/>
            <a:ext cx="1593215" cy="460375"/>
          </a:xfrm>
          <a:prstGeom prst="rect">
            <a:avLst/>
          </a:prstGeom>
        </p:spPr>
        <p:txBody>
          <a:bodyPr wrap="square">
            <a:spAutoFit/>
          </a:bodyPr>
          <a:lstStyle/>
          <a:p>
            <a:pPr lvl="0"/>
            <a:r>
              <a:rPr lang="zh-CN" altLang="en-US" sz="2400" b="1" dirty="0">
                <a:solidFill>
                  <a:srgbClr val="112EC1"/>
                </a:solidFill>
                <a:latin typeface="+mn-ea"/>
                <a:cs typeface="宋体" panose="02010600030101010101" pitchFamily="2" charset="-122"/>
                <a:sym typeface="+mn-ea"/>
              </a:rPr>
              <a:t>研究教情</a:t>
            </a:r>
            <a:endParaRPr lang="zh-CN" altLang="en-US" sz="2400" dirty="0">
              <a:latin typeface="+mn-ea"/>
            </a:endParaRPr>
          </a:p>
        </p:txBody>
      </p:sp>
      <p:sp>
        <p:nvSpPr>
          <p:cNvPr id="12" name="矩形 11"/>
          <p:cNvSpPr/>
          <p:nvPr/>
        </p:nvSpPr>
        <p:spPr>
          <a:xfrm>
            <a:off x="6152127" y="365804"/>
            <a:ext cx="3484880" cy="398780"/>
          </a:xfrm>
          <a:prstGeom prst="rect">
            <a:avLst/>
          </a:prstGeom>
        </p:spPr>
        <p:txBody>
          <a:bodyPr wrap="none">
            <a:spAutoFit/>
          </a:bodyPr>
          <a:lstStyle/>
          <a:p>
            <a:pPr lvl="0" algn="l"/>
            <a:r>
              <a:rPr lang="zh-CN" altLang="en-US" sz="2000" dirty="0">
                <a:solidFill>
                  <a:srgbClr val="112EC1"/>
                </a:solidFill>
                <a:latin typeface="+mn-ea"/>
                <a:cs typeface="宋体" panose="02010600030101010101" pitchFamily="2" charset="-122"/>
                <a:sym typeface="+mn-ea"/>
              </a:rPr>
              <a:t>研究学情教情，制定教学对策</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cxnSp>
        <p:nvCxnSpPr>
          <p:cNvPr id="2" name="直接连接符 20"/>
          <p:cNvCxnSpPr>
            <a:cxnSpLocks noChangeShapeType="1"/>
          </p:cNvCxnSpPr>
          <p:nvPr/>
        </p:nvCxnSpPr>
        <p:spPr bwMode="auto">
          <a:xfrm>
            <a:off x="4212591" y="5312411"/>
            <a:ext cx="3773805" cy="8255"/>
          </a:xfrm>
          <a:prstGeom prst="line">
            <a:avLst/>
          </a:prstGeom>
          <a:noFill/>
          <a:ln w="28575">
            <a:solidFill>
              <a:schemeClr val="bg1">
                <a:lumMod val="50000"/>
              </a:schemeClr>
            </a:solidFill>
            <a:prstDash val="sysDot"/>
            <a:miter lim="800000"/>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296112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219437" y="388029"/>
            <a:ext cx="3484880" cy="398780"/>
          </a:xfrm>
          <a:prstGeom prst="rect">
            <a:avLst/>
          </a:prstGeom>
        </p:spPr>
        <p:txBody>
          <a:bodyPr wrap="none">
            <a:spAutoFit/>
          </a:bodyPr>
          <a:lstStyle/>
          <a:p>
            <a:pPr lvl="0" algn="l"/>
            <a:r>
              <a:rPr lang="zh-CN" altLang="en-US" sz="2000" dirty="0">
                <a:solidFill>
                  <a:srgbClr val="112EC1"/>
                </a:solidFill>
                <a:latin typeface="+mn-ea"/>
                <a:cs typeface="宋体" panose="02010600030101010101" pitchFamily="2" charset="-122"/>
                <a:sym typeface="+mn-ea"/>
              </a:rPr>
              <a:t>研究学情教情，制定教学对策</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sp>
        <p:nvSpPr>
          <p:cNvPr id="3" name="矩形 2"/>
          <p:cNvSpPr/>
          <p:nvPr/>
        </p:nvSpPr>
        <p:spPr>
          <a:xfrm>
            <a:off x="1964691" y="2527301"/>
            <a:ext cx="8377555" cy="3830955"/>
          </a:xfrm>
          <a:prstGeom prst="rect">
            <a:avLst/>
          </a:prstGeom>
        </p:spPr>
        <p:txBody>
          <a:bodyPr wrap="square">
            <a:spAutoFit/>
          </a:bodyPr>
          <a:lstStyle/>
          <a:p>
            <a:pPr indent="612140" fontAlgn="base">
              <a:lnSpc>
                <a:spcPct val="150000"/>
              </a:lnSpc>
              <a:spcBef>
                <a:spcPct val="0"/>
              </a:spcBef>
              <a:spcAft>
                <a:spcPct val="0"/>
              </a:spcAft>
              <a:defRPr/>
            </a:pPr>
            <a:r>
              <a:rPr lang="zh-CN" altLang="en-US" b="1" dirty="0">
                <a:solidFill>
                  <a:srgbClr val="112EC1"/>
                </a:solidFill>
                <a:latin typeface="微软雅黑" panose="020B0503020204020204" pitchFamily="34" charset="-122"/>
                <a:ea typeface="微软雅黑" panose="020B0503020204020204" pitchFamily="34" charset="-122"/>
                <a:sym typeface="宋体" panose="02010600030101010101" pitchFamily="2" charset="-122"/>
              </a:rPr>
              <a:t>高考命题改革反衬</a:t>
            </a:r>
            <a:r>
              <a:rPr lang="zh-CN" altLang="en-US" b="1" dirty="0">
                <a:solidFill>
                  <a:srgbClr val="112EC1"/>
                </a:solidFill>
                <a:latin typeface="微软雅黑" panose="020B0503020204020204" pitchFamily="34" charset="-122"/>
                <a:ea typeface="微软雅黑" panose="020B0503020204020204" pitchFamily="34" charset="-122"/>
                <a:sym typeface="Calibri" panose="020F0502020204030204" charset="0"/>
              </a:rPr>
              <a:t>高中</a:t>
            </a:r>
            <a:r>
              <a:rPr lang="zh-CN" altLang="en-US" b="1">
                <a:solidFill>
                  <a:srgbClr val="112EC1"/>
                </a:solidFill>
                <a:latin typeface="微软雅黑" panose="020B0503020204020204" pitchFamily="34" charset="-122"/>
                <a:ea typeface="微软雅黑" panose="020B0503020204020204" pitchFamily="34" charset="-122"/>
                <a:sym typeface="Calibri" panose="020F0502020204030204" charset="0"/>
              </a:rPr>
              <a:t>教学的保守和滞后。</a:t>
            </a:r>
            <a:endParaRPr lang="en-US" altLang="zh-CN" b="1" dirty="0">
              <a:solidFill>
                <a:srgbClr val="112EC1"/>
              </a:solidFill>
              <a:latin typeface="微软雅黑" panose="020B0503020204020204" pitchFamily="34" charset="-122"/>
              <a:ea typeface="微软雅黑" panose="020B0503020204020204" pitchFamily="34" charset="-122"/>
              <a:sym typeface="Calibri" panose="020F0502020204030204" charset="0"/>
            </a:endParaRPr>
          </a:p>
          <a:p>
            <a:pPr indent="612140" fontAlgn="base">
              <a:lnSpc>
                <a:spcPct val="150000"/>
              </a:lnSpc>
              <a:spcBef>
                <a:spcPct val="0"/>
              </a:spcBef>
              <a:spcAft>
                <a:spcPct val="0"/>
              </a:spcAft>
              <a:defRPr/>
            </a:pPr>
            <a:r>
              <a:rPr lang="zh-CN" altLang="en-US" b="1" dirty="0">
                <a:solidFill>
                  <a:srgbClr val="000000"/>
                </a:solidFill>
                <a:latin typeface="+mj-ea"/>
                <a:ea typeface="+mj-ea"/>
                <a:sym typeface="宋体" panose="02010600030101010101" pitchFamily="2" charset="-122"/>
              </a:rPr>
              <a:t>高中历史教学对高考命题的变革反应迟钝，认识不到命题改革对传统教学所产生的冲击，不能去认真、深入地探究高考命题规律，依然固守着传统教学观念和教学模式。</a:t>
            </a:r>
            <a:endParaRPr lang="en-US" altLang="zh-CN" b="1" dirty="0">
              <a:solidFill>
                <a:srgbClr val="000000"/>
              </a:solidFill>
              <a:latin typeface="+mj-ea"/>
              <a:ea typeface="+mj-ea"/>
              <a:sym typeface="宋体" panose="02010600030101010101" pitchFamily="2" charset="-122"/>
            </a:endParaRPr>
          </a:p>
          <a:p>
            <a:pPr indent="612140" fontAlgn="base">
              <a:lnSpc>
                <a:spcPct val="150000"/>
              </a:lnSpc>
              <a:spcBef>
                <a:spcPct val="0"/>
              </a:spcBef>
              <a:spcAft>
                <a:spcPct val="0"/>
              </a:spcAft>
              <a:defRPr/>
            </a:pPr>
            <a:r>
              <a:rPr lang="zh-CN" altLang="en-US" b="1" dirty="0">
                <a:solidFill>
                  <a:srgbClr val="000000"/>
                </a:solidFill>
                <a:latin typeface="+mj-ea"/>
                <a:ea typeface="+mj-ea"/>
                <a:sym typeface="宋体" panose="02010600030101010101" pitchFamily="2" charset="-122"/>
              </a:rPr>
              <a:t>教学总是拘泥于教科书，习惯于根据教材篇幅和分量均衡地分配时间和精力，把死记硬背和题海战术作为应对高考的主要手段甚至唯一法宝；学生依旧是深陷死记硬背的泥潭，挣扎在重复训练的题海之中。</a:t>
            </a:r>
            <a:endParaRPr lang="en-US" altLang="zh-CN" b="1" dirty="0">
              <a:solidFill>
                <a:srgbClr val="000000"/>
              </a:solidFill>
              <a:latin typeface="+mj-ea"/>
              <a:ea typeface="+mj-ea"/>
              <a:sym typeface="宋体" panose="02010600030101010101" pitchFamily="2" charset="-122"/>
            </a:endParaRPr>
          </a:p>
          <a:p>
            <a:pPr indent="612140" fontAlgn="base">
              <a:lnSpc>
                <a:spcPct val="150000"/>
              </a:lnSpc>
              <a:spcBef>
                <a:spcPct val="0"/>
              </a:spcBef>
              <a:spcAft>
                <a:spcPct val="0"/>
              </a:spcAft>
              <a:defRPr/>
            </a:pPr>
            <a:r>
              <a:rPr lang="zh-CN" altLang="en-US" b="1" dirty="0">
                <a:solidFill>
                  <a:srgbClr val="000000"/>
                </a:solidFill>
                <a:latin typeface="+mj-ea"/>
                <a:ea typeface="+mj-ea"/>
                <a:sym typeface="宋体" panose="02010600030101010101" pitchFamily="2" charset="-122"/>
              </a:rPr>
              <a:t>“</a:t>
            </a:r>
            <a:r>
              <a:rPr lang="zh-CN" altLang="en-US" b="1" dirty="0">
                <a:solidFill>
                  <a:srgbClr val="A9090D"/>
                </a:solidFill>
                <a:latin typeface="+mj-ea"/>
                <a:ea typeface="+mj-ea"/>
                <a:sym typeface="宋体" panose="02010600030101010101" pitchFamily="2" charset="-122"/>
              </a:rPr>
              <a:t>有考试无评价”“有模拟考试没有模拟命题</a:t>
            </a:r>
            <a:r>
              <a:rPr lang="zh-CN" altLang="en-US" b="1" dirty="0">
                <a:solidFill>
                  <a:srgbClr val="000000"/>
                </a:solidFill>
                <a:latin typeface="+mj-ea"/>
                <a:ea typeface="+mj-ea"/>
                <a:sym typeface="宋体" panose="02010600030101010101" pitchFamily="2" charset="-122"/>
              </a:rPr>
              <a:t>”依然是高中教学普遍存在的两大缺失，教学与高考脱节程度十分严重。</a:t>
            </a:r>
            <a:endParaRPr lang="zh-CN" altLang="en-US" sz="2100" dirty="0">
              <a:latin typeface="+mj-ea"/>
              <a:ea typeface="+mj-ea"/>
            </a:endParaRPr>
          </a:p>
        </p:txBody>
      </p:sp>
      <p:sp>
        <p:nvSpPr>
          <p:cNvPr id="47" name="矩形 46"/>
          <p:cNvSpPr/>
          <p:nvPr/>
        </p:nvSpPr>
        <p:spPr>
          <a:xfrm>
            <a:off x="1964690" y="1929766"/>
            <a:ext cx="5735320" cy="460375"/>
          </a:xfrm>
          <a:prstGeom prst="rect">
            <a:avLst/>
          </a:prstGeom>
        </p:spPr>
        <p:txBody>
          <a:bodyPr wrap="square">
            <a:spAutoFit/>
          </a:bodyPr>
          <a:lstStyle/>
          <a:p>
            <a:pPr lvl="0"/>
            <a:r>
              <a:rPr lang="en-US" altLang="zh-CN" sz="2400" b="1" dirty="0">
                <a:solidFill>
                  <a:srgbClr val="FF0000"/>
                </a:solidFill>
                <a:latin typeface="+mn-ea"/>
                <a:cs typeface="宋体" panose="02010600030101010101" pitchFamily="2" charset="-122"/>
                <a:sym typeface="+mn-ea"/>
              </a:rPr>
              <a:t>1</a:t>
            </a:r>
            <a:r>
              <a:rPr lang="zh-CN" altLang="en-US" sz="2400" b="1" dirty="0">
                <a:solidFill>
                  <a:srgbClr val="FF0000"/>
                </a:solidFill>
                <a:latin typeface="+mn-ea"/>
                <a:cs typeface="宋体" panose="02010600030101010101" pitchFamily="2" charset="-122"/>
                <a:sym typeface="+mn-ea"/>
              </a:rPr>
              <a:t>、教情方面</a:t>
            </a:r>
          </a:p>
        </p:txBody>
      </p:sp>
      <p:sp>
        <p:nvSpPr>
          <p:cNvPr id="2" name="文本框 1"/>
          <p:cNvSpPr txBox="1"/>
          <p:nvPr/>
        </p:nvSpPr>
        <p:spPr>
          <a:xfrm>
            <a:off x="1814831" y="1031876"/>
            <a:ext cx="8424545" cy="829945"/>
          </a:xfrm>
          <a:prstGeom prst="rect">
            <a:avLst/>
          </a:prstGeom>
          <a:noFill/>
        </p:spPr>
        <p:txBody>
          <a:bodyPr wrap="square" rtlCol="0" anchor="t">
            <a:spAutoFit/>
          </a:bodyPr>
          <a:lstStyle/>
          <a:p>
            <a:pPr indent="611505"/>
            <a:r>
              <a:rPr lang="zh-CN" altLang="en-US" sz="2400" b="1" dirty="0">
                <a:solidFill>
                  <a:srgbClr val="C30D23"/>
                </a:solidFill>
                <a:latin typeface="楷体" panose="02010609060101010101" pitchFamily="49" charset="-122"/>
                <a:ea typeface="楷体" panose="02010609060101010101" pitchFamily="49" charset="-122"/>
                <a:sym typeface="+mn-ea"/>
              </a:rPr>
              <a:t>高考命题改革特别是考试内容的优化，使高中教与学多年存在的问题和不足日益显露出来：</a:t>
            </a:r>
          </a:p>
        </p:txBody>
      </p:sp>
    </p:spTree>
    <p:extLst>
      <p:ext uri="{BB962C8B-B14F-4D97-AF65-F5344CB8AC3E}">
        <p14:creationId xmlns:p14="http://schemas.microsoft.com/office/powerpoint/2010/main" val="23673138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053591" y="315595"/>
            <a:ext cx="7407275" cy="571500"/>
          </a:xfrm>
        </p:spPr>
        <p:txBody>
          <a:bodyPr>
            <a:noAutofit/>
          </a:bodyPr>
          <a:lstStyle/>
          <a:p>
            <a:pPr marL="361950" fontAlgn="base"/>
            <a:r>
              <a:rPr lang="en-US" altLang="zh-CN" sz="2875" b="1" dirty="0">
                <a:solidFill>
                  <a:srgbClr val="112EC1"/>
                </a:solidFill>
                <a:latin typeface="+mn-ea"/>
                <a:cs typeface="宋体" panose="02010600030101010101" pitchFamily="2" charset="-122"/>
                <a:sym typeface="+mn-ea"/>
              </a:rPr>
              <a:t>2</a:t>
            </a:r>
            <a:r>
              <a:rPr lang="zh-CN" altLang="en-US" sz="2875" b="1" dirty="0">
                <a:solidFill>
                  <a:srgbClr val="112EC1"/>
                </a:solidFill>
                <a:latin typeface="+mn-ea"/>
                <a:cs typeface="宋体" panose="02010600030101010101" pitchFamily="2" charset="-122"/>
                <a:sym typeface="+mn-ea"/>
              </a:rPr>
              <a:t>、学情方面</a:t>
            </a:r>
            <a:endParaRPr lang="zh-CN" altLang="en-US" sz="2880" b="1" noProof="1"/>
          </a:p>
        </p:txBody>
      </p:sp>
      <p:grpSp>
        <p:nvGrpSpPr>
          <p:cNvPr id="53250" name="组合 42"/>
          <p:cNvGrpSpPr/>
          <p:nvPr/>
        </p:nvGrpSpPr>
        <p:grpSpPr>
          <a:xfrm>
            <a:off x="1358266" y="2014856"/>
            <a:ext cx="6798945" cy="3773353"/>
            <a:chOff x="-180975" y="1916113"/>
            <a:chExt cx="8001055" cy="4193320"/>
          </a:xfrm>
        </p:grpSpPr>
        <p:sp>
          <p:nvSpPr>
            <p:cNvPr id="44" name="Freeform 2"/>
            <p:cNvSpPr/>
            <p:nvPr/>
          </p:nvSpPr>
          <p:spPr bwMode="auto">
            <a:xfrm flipH="1">
              <a:off x="5632450" y="4087813"/>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w="9525">
              <a:noFill/>
              <a:round/>
            </a:ln>
          </p:spPr>
          <p:txBody>
            <a:bodyPr/>
            <a:lstStyle/>
            <a:p>
              <a:pPr>
                <a:defRPr/>
              </a:pPr>
              <a:endParaRPr lang="zh-CN" altLang="en-US" sz="1620" kern="0">
                <a:solidFill>
                  <a:sysClr val="windowText" lastClr="000000"/>
                </a:solidFill>
              </a:endParaRPr>
            </a:p>
          </p:txBody>
        </p:sp>
        <p:sp>
          <p:nvSpPr>
            <p:cNvPr id="45" name="Freeform 3"/>
            <p:cNvSpPr/>
            <p:nvPr/>
          </p:nvSpPr>
          <p:spPr bwMode="auto">
            <a:xfrm>
              <a:off x="-180975" y="4149725"/>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solidFill>
              <a:srgbClr val="00B0F0">
                <a:alpha val="10196"/>
              </a:srgbClr>
            </a:solidFill>
            <a:ln w="9525">
              <a:noFill/>
              <a:round/>
            </a:ln>
          </p:spPr>
          <p:txBody>
            <a:bodyPr/>
            <a:lstStyle/>
            <a:p>
              <a:pPr>
                <a:defRPr/>
              </a:pPr>
              <a:endParaRPr lang="zh-CN" altLang="en-US" sz="1620" kern="0">
                <a:solidFill>
                  <a:sysClr val="windowText" lastClr="000000"/>
                </a:solidFill>
              </a:endParaRPr>
            </a:p>
          </p:txBody>
        </p:sp>
        <p:sp>
          <p:nvSpPr>
            <p:cNvPr id="48" name="Freeform 6"/>
            <p:cNvSpPr/>
            <p:nvPr/>
          </p:nvSpPr>
          <p:spPr bwMode="auto">
            <a:xfrm>
              <a:off x="1343025" y="4008438"/>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w="9525">
              <a:noFill/>
              <a:round/>
            </a:ln>
          </p:spPr>
          <p:txBody>
            <a:bodyPr/>
            <a:lstStyle/>
            <a:p>
              <a:pPr>
                <a:defRPr/>
              </a:pPr>
              <a:endParaRPr lang="zh-CN" altLang="en-US" sz="1620" kern="0">
                <a:solidFill>
                  <a:sysClr val="windowText" lastClr="000000"/>
                </a:solidFill>
              </a:endParaRPr>
            </a:p>
          </p:txBody>
        </p:sp>
        <p:sp>
          <p:nvSpPr>
            <p:cNvPr id="49" name="Freeform 7"/>
            <p:cNvSpPr/>
            <p:nvPr/>
          </p:nvSpPr>
          <p:spPr bwMode="auto">
            <a:xfrm>
              <a:off x="2638425" y="4087813"/>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w="9525">
              <a:noFill/>
              <a:round/>
            </a:ln>
          </p:spPr>
          <p:txBody>
            <a:bodyPr/>
            <a:lstStyle/>
            <a:p>
              <a:pPr>
                <a:defRPr/>
              </a:pPr>
              <a:endParaRPr lang="zh-CN" altLang="en-US" sz="1620" kern="0">
                <a:solidFill>
                  <a:sysClr val="windowText" lastClr="000000"/>
                </a:solidFill>
              </a:endParaRPr>
            </a:p>
          </p:txBody>
        </p:sp>
        <p:sp>
          <p:nvSpPr>
            <p:cNvPr id="50" name="Freeform 8"/>
            <p:cNvSpPr/>
            <p:nvPr/>
          </p:nvSpPr>
          <p:spPr bwMode="auto">
            <a:xfrm>
              <a:off x="806450" y="3116263"/>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070C0"/>
            </a:solidFill>
            <a:ln w="9525">
              <a:solidFill>
                <a:schemeClr val="accent1"/>
              </a:solidFill>
              <a:round/>
            </a:ln>
          </p:spPr>
          <p:txBody>
            <a:bodyPr/>
            <a:lstStyle/>
            <a:p>
              <a:pPr>
                <a:defRPr/>
              </a:pPr>
              <a:endParaRPr lang="zh-CN" altLang="en-US" sz="1620" kern="0">
                <a:solidFill>
                  <a:sysClr val="windowText" lastClr="000000"/>
                </a:solidFill>
              </a:endParaRPr>
            </a:p>
          </p:txBody>
        </p:sp>
        <p:sp>
          <p:nvSpPr>
            <p:cNvPr id="51" name="Freeform 9"/>
            <p:cNvSpPr/>
            <p:nvPr/>
          </p:nvSpPr>
          <p:spPr bwMode="auto">
            <a:xfrm>
              <a:off x="428625" y="3116263"/>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00B0F0"/>
            </a:solidFill>
            <a:ln w="9525">
              <a:noFill/>
              <a:round/>
            </a:ln>
          </p:spPr>
          <p:txBody>
            <a:bodyPr/>
            <a:lstStyle/>
            <a:p>
              <a:pPr>
                <a:defRPr/>
              </a:pPr>
              <a:endParaRPr lang="zh-CN" altLang="en-US" sz="1620" kern="0">
                <a:solidFill>
                  <a:sysClr val="windowText" lastClr="000000"/>
                </a:solidFill>
              </a:endParaRPr>
            </a:p>
          </p:txBody>
        </p:sp>
        <p:sp>
          <p:nvSpPr>
            <p:cNvPr id="52" name="Freeform 10"/>
            <p:cNvSpPr/>
            <p:nvPr/>
          </p:nvSpPr>
          <p:spPr bwMode="auto">
            <a:xfrm>
              <a:off x="2195513" y="3213100"/>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w="9525">
              <a:solidFill>
                <a:srgbClr val="FFFFFF">
                  <a:lumMod val="85000"/>
                </a:srgbClr>
              </a:solidFill>
              <a:round/>
            </a:ln>
          </p:spPr>
          <p:txBody>
            <a:bodyPr/>
            <a:lstStyle/>
            <a:p>
              <a:pPr>
                <a:defRPr/>
              </a:pPr>
              <a:endParaRPr lang="zh-CN" altLang="en-US" sz="1620" kern="0">
                <a:solidFill>
                  <a:sysClr val="windowText" lastClr="000000"/>
                </a:solidFill>
              </a:endParaRPr>
            </a:p>
          </p:txBody>
        </p:sp>
        <p:sp>
          <p:nvSpPr>
            <p:cNvPr id="53" name="Freeform 11"/>
            <p:cNvSpPr/>
            <p:nvPr/>
          </p:nvSpPr>
          <p:spPr bwMode="auto">
            <a:xfrm>
              <a:off x="1985963" y="3198813"/>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w="9525">
              <a:noFill/>
              <a:round/>
            </a:ln>
          </p:spPr>
          <p:txBody>
            <a:bodyPr/>
            <a:lstStyle/>
            <a:p>
              <a:pPr>
                <a:defRPr/>
              </a:pPr>
              <a:endParaRPr lang="zh-CN" altLang="en-US" sz="1620" kern="0">
                <a:solidFill>
                  <a:sysClr val="windowText" lastClr="000000"/>
                </a:solidFill>
              </a:endParaRPr>
            </a:p>
          </p:txBody>
        </p:sp>
        <p:sp>
          <p:nvSpPr>
            <p:cNvPr id="54" name="Freeform 12"/>
            <p:cNvSpPr/>
            <p:nvPr/>
          </p:nvSpPr>
          <p:spPr bwMode="auto">
            <a:xfrm>
              <a:off x="3490913" y="3252788"/>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w="9525" algn="ctr">
              <a:solidFill>
                <a:srgbClr val="FFFFFF">
                  <a:lumMod val="85000"/>
                </a:srgbClr>
              </a:solidFill>
              <a:round/>
            </a:ln>
            <a:effectLst/>
          </p:spPr>
          <p:txBody>
            <a:bodyPr/>
            <a:lstStyle/>
            <a:p>
              <a:pPr>
                <a:defRPr/>
              </a:pPr>
              <a:endParaRPr lang="zh-CN" altLang="en-US" sz="1620" kern="0">
                <a:solidFill>
                  <a:sysClr val="windowText" lastClr="000000"/>
                </a:solidFill>
              </a:endParaRPr>
            </a:p>
          </p:txBody>
        </p:sp>
        <p:sp>
          <p:nvSpPr>
            <p:cNvPr id="55" name="Freeform 13"/>
            <p:cNvSpPr/>
            <p:nvPr/>
          </p:nvSpPr>
          <p:spPr bwMode="auto">
            <a:xfrm>
              <a:off x="3414713" y="3252788"/>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round/>
            </a:ln>
          </p:spPr>
          <p:txBody>
            <a:bodyPr/>
            <a:lstStyle/>
            <a:p>
              <a:pPr>
                <a:defRPr/>
              </a:pPr>
              <a:endParaRPr lang="zh-CN" altLang="en-US" sz="1620" kern="0">
                <a:solidFill>
                  <a:sysClr val="windowText" lastClr="000000"/>
                </a:solidFill>
              </a:endParaRPr>
            </a:p>
          </p:txBody>
        </p:sp>
        <p:sp>
          <p:nvSpPr>
            <p:cNvPr id="58" name="Freeform 16"/>
            <p:cNvSpPr/>
            <p:nvPr/>
          </p:nvSpPr>
          <p:spPr bwMode="auto">
            <a:xfrm flipH="1">
              <a:off x="5851524" y="3198813"/>
              <a:ext cx="1111300" cy="1217630"/>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w="9525" algn="ctr">
              <a:solidFill>
                <a:srgbClr val="FFFFFF">
                  <a:lumMod val="85000"/>
                </a:srgbClr>
              </a:solidFill>
              <a:round/>
            </a:ln>
            <a:effectLst/>
          </p:spPr>
          <p:txBody>
            <a:bodyPr/>
            <a:lstStyle/>
            <a:p>
              <a:pPr>
                <a:defRPr/>
              </a:pPr>
              <a:endParaRPr lang="zh-CN" altLang="en-US" sz="1620" kern="0">
                <a:solidFill>
                  <a:sysClr val="windowText" lastClr="000000"/>
                </a:solidFill>
              </a:endParaRPr>
            </a:p>
          </p:txBody>
        </p:sp>
        <p:sp>
          <p:nvSpPr>
            <p:cNvPr id="59" name="Freeform 17"/>
            <p:cNvSpPr/>
            <p:nvPr/>
          </p:nvSpPr>
          <p:spPr bwMode="auto">
            <a:xfrm flipH="1">
              <a:off x="6934199" y="3198813"/>
              <a:ext cx="242939" cy="1217630"/>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w="9525">
              <a:noFill/>
              <a:round/>
            </a:ln>
          </p:spPr>
          <p:txBody>
            <a:bodyPr/>
            <a:lstStyle/>
            <a:p>
              <a:pPr>
                <a:defRPr/>
              </a:pPr>
              <a:endParaRPr lang="zh-CN" altLang="en-US" sz="1620" kern="0">
                <a:solidFill>
                  <a:sysClr val="windowText" lastClr="000000"/>
                </a:solidFill>
              </a:endParaRPr>
            </a:p>
          </p:txBody>
        </p:sp>
        <p:sp>
          <p:nvSpPr>
            <p:cNvPr id="60" name="Freeform 18"/>
            <p:cNvSpPr/>
            <p:nvPr/>
          </p:nvSpPr>
          <p:spPr bwMode="auto">
            <a:xfrm flipH="1">
              <a:off x="4632325" y="3252788"/>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w="9525" algn="ctr">
              <a:solidFill>
                <a:srgbClr val="FFFFFF">
                  <a:lumMod val="85000"/>
                </a:srgbClr>
              </a:solidFill>
              <a:round/>
            </a:ln>
            <a:effectLst/>
          </p:spPr>
          <p:txBody>
            <a:bodyPr/>
            <a:lstStyle/>
            <a:p>
              <a:pPr>
                <a:defRPr/>
              </a:pPr>
              <a:endParaRPr lang="zh-CN" altLang="en-US" sz="1620" kern="0">
                <a:solidFill>
                  <a:sysClr val="windowText" lastClr="000000"/>
                </a:solidFill>
              </a:endParaRPr>
            </a:p>
          </p:txBody>
        </p:sp>
        <p:sp>
          <p:nvSpPr>
            <p:cNvPr id="61" name="Freeform 19"/>
            <p:cNvSpPr/>
            <p:nvPr/>
          </p:nvSpPr>
          <p:spPr bwMode="auto">
            <a:xfrm flipH="1">
              <a:off x="5648325" y="3252788"/>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round/>
            </a:ln>
          </p:spPr>
          <p:txBody>
            <a:bodyPr/>
            <a:lstStyle/>
            <a:p>
              <a:pPr>
                <a:defRPr/>
              </a:pPr>
              <a:endParaRPr lang="zh-CN" altLang="en-US" sz="1620" kern="0">
                <a:solidFill>
                  <a:sysClr val="windowText" lastClr="000000"/>
                </a:solidFill>
              </a:endParaRPr>
            </a:p>
          </p:txBody>
        </p:sp>
        <p:sp>
          <p:nvSpPr>
            <p:cNvPr id="62" name="Rectangle 20"/>
            <p:cNvSpPr>
              <a:spLocks noChangeArrowheads="1"/>
            </p:cNvSpPr>
            <p:nvPr/>
          </p:nvSpPr>
          <p:spPr bwMode="auto">
            <a:xfrm>
              <a:off x="434975" y="1916113"/>
              <a:ext cx="1905000" cy="839752"/>
            </a:xfrm>
            <a:prstGeom prst="rect">
              <a:avLst/>
            </a:prstGeom>
            <a:noFill/>
            <a:ln w="9525">
              <a:noFill/>
              <a:miter lim="800000"/>
            </a:ln>
          </p:spPr>
          <p:txBody>
            <a:bodyPr>
              <a:spAutoFit/>
            </a:bodyPr>
            <a:lstStyle/>
            <a:p>
              <a:pPr lvl="0" fontAlgn="base">
                <a:lnSpc>
                  <a:spcPct val="120000"/>
                </a:lnSpc>
                <a:defRPr/>
              </a:pPr>
              <a:r>
                <a:rPr lang="zh-CN" altLang="en-US" b="1" noProof="1">
                  <a:latin typeface="Verdana" panose="020B0604030504040204" pitchFamily="34" charset="0"/>
                  <a:ea typeface="宋体" panose="02010600030101010101" pitchFamily="2" charset="-122"/>
                </a:rPr>
                <a:t>审题不清，</a:t>
              </a:r>
              <a:endParaRPr lang="en-US" altLang="zh-CN" b="1" noProof="1"/>
            </a:p>
            <a:p>
              <a:pPr lvl="0" fontAlgn="base">
                <a:lnSpc>
                  <a:spcPct val="120000"/>
                </a:lnSpc>
                <a:defRPr/>
              </a:pPr>
              <a:r>
                <a:rPr lang="zh-CN" altLang="en-US" b="1" noProof="1">
                  <a:latin typeface="Verdana" panose="020B0604030504040204" pitchFamily="34" charset="0"/>
                  <a:ea typeface="宋体" panose="02010600030101010101" pitchFamily="2" charset="-122"/>
                </a:rPr>
                <a:t>忽视关键词</a:t>
              </a:r>
              <a:endParaRPr lang="zh-CN" altLang="en-US" sz="1440" b="1" kern="0" dirty="0">
                <a:solidFill>
                  <a:srgbClr val="0070C0"/>
                </a:solidFill>
              </a:endParaRPr>
            </a:p>
          </p:txBody>
        </p:sp>
        <p:sp>
          <p:nvSpPr>
            <p:cNvPr id="63" name="Line 21"/>
            <p:cNvSpPr>
              <a:spLocks noChangeShapeType="1"/>
            </p:cNvSpPr>
            <p:nvPr/>
          </p:nvSpPr>
          <p:spPr bwMode="auto">
            <a:xfrm flipV="1">
              <a:off x="452438" y="2011363"/>
              <a:ext cx="0" cy="1193800"/>
            </a:xfrm>
            <a:prstGeom prst="line">
              <a:avLst/>
            </a:prstGeom>
            <a:noFill/>
            <a:ln w="12700">
              <a:solidFill>
                <a:srgbClr val="0070C0"/>
              </a:solidFill>
              <a:round/>
              <a:tailEnd type="triangle" w="med" len="med"/>
            </a:ln>
          </p:spPr>
          <p:txBody>
            <a:bodyPr/>
            <a:lstStyle/>
            <a:p>
              <a:pPr>
                <a:defRPr/>
              </a:pPr>
              <a:endParaRPr lang="zh-CN" altLang="en-US" sz="1620" kern="0">
                <a:solidFill>
                  <a:sysClr val="windowText" lastClr="000000"/>
                </a:solidFill>
              </a:endParaRPr>
            </a:p>
          </p:txBody>
        </p:sp>
        <p:sp>
          <p:nvSpPr>
            <p:cNvPr id="64" name="Rectangle 22"/>
            <p:cNvSpPr>
              <a:spLocks noChangeArrowheads="1"/>
            </p:cNvSpPr>
            <p:nvPr/>
          </p:nvSpPr>
          <p:spPr bwMode="auto">
            <a:xfrm>
              <a:off x="3459163" y="1916113"/>
              <a:ext cx="1905000" cy="1208820"/>
            </a:xfrm>
            <a:prstGeom prst="rect">
              <a:avLst/>
            </a:prstGeom>
            <a:noFill/>
            <a:ln w="9525">
              <a:noFill/>
              <a:miter lim="800000"/>
            </a:ln>
          </p:spPr>
          <p:txBody>
            <a:bodyPr>
              <a:spAutoFit/>
            </a:bodyPr>
            <a:lstStyle/>
            <a:p>
              <a:pPr lvl="0" fontAlgn="base">
                <a:lnSpc>
                  <a:spcPct val="120000"/>
                </a:lnSpc>
                <a:defRPr/>
              </a:pPr>
              <a:r>
                <a:rPr lang="zh-CN" altLang="en-US" b="1" noProof="1">
                  <a:latin typeface="Verdana" panose="020B0604030504040204" pitchFamily="34" charset="0"/>
                  <a:ea typeface="宋体" panose="02010600030101010101" pitchFamily="2" charset="-122"/>
                </a:rPr>
                <a:t>脱离材料</a:t>
              </a:r>
              <a:endParaRPr lang="en-US" altLang="zh-CN" b="1" noProof="1"/>
            </a:p>
            <a:p>
              <a:pPr lvl="0" fontAlgn="base">
                <a:lnSpc>
                  <a:spcPct val="120000"/>
                </a:lnSpc>
                <a:defRPr/>
              </a:pPr>
              <a:r>
                <a:rPr lang="zh-CN" altLang="en-US" b="1" noProof="1">
                  <a:latin typeface="Verdana" panose="020B0604030504040204" pitchFamily="34" charset="0"/>
                  <a:ea typeface="宋体" panose="02010600030101010101" pitchFamily="2" charset="-122"/>
                </a:rPr>
                <a:t>或者对分值</a:t>
              </a:r>
              <a:endParaRPr lang="en-US" altLang="zh-CN" b="1" noProof="1"/>
            </a:p>
            <a:p>
              <a:pPr lvl="0" fontAlgn="base">
                <a:lnSpc>
                  <a:spcPct val="120000"/>
                </a:lnSpc>
                <a:defRPr/>
              </a:pPr>
              <a:r>
                <a:rPr lang="zh-CN" altLang="en-US" b="1" noProof="1">
                  <a:latin typeface="Verdana" panose="020B0604030504040204" pitchFamily="34" charset="0"/>
                  <a:ea typeface="宋体" panose="02010600030101010101" pitchFamily="2" charset="-122"/>
                </a:rPr>
                <a:t>不够重视</a:t>
              </a:r>
              <a:endParaRPr lang="zh-CN" altLang="en-US" sz="1440" b="1" kern="0" dirty="0">
                <a:solidFill>
                  <a:srgbClr val="333333"/>
                </a:solidFill>
              </a:endParaRPr>
            </a:p>
          </p:txBody>
        </p:sp>
        <p:sp>
          <p:nvSpPr>
            <p:cNvPr id="65" name="Line 23"/>
            <p:cNvSpPr>
              <a:spLocks noChangeShapeType="1"/>
            </p:cNvSpPr>
            <p:nvPr/>
          </p:nvSpPr>
          <p:spPr bwMode="auto">
            <a:xfrm flipV="1">
              <a:off x="3473450" y="2022475"/>
              <a:ext cx="0" cy="1193800"/>
            </a:xfrm>
            <a:prstGeom prst="line">
              <a:avLst/>
            </a:prstGeom>
            <a:noFill/>
            <a:ln w="12700">
              <a:solidFill>
                <a:srgbClr val="808080"/>
              </a:solidFill>
              <a:round/>
              <a:tailEnd type="triangle" w="med" len="med"/>
            </a:ln>
          </p:spPr>
          <p:txBody>
            <a:bodyPr/>
            <a:lstStyle/>
            <a:p>
              <a:pPr>
                <a:defRPr/>
              </a:pPr>
              <a:endParaRPr lang="zh-CN" altLang="en-US" sz="1620" kern="0">
                <a:solidFill>
                  <a:sysClr val="windowText" lastClr="000000"/>
                </a:solidFill>
              </a:endParaRPr>
            </a:p>
          </p:txBody>
        </p:sp>
        <p:sp>
          <p:nvSpPr>
            <p:cNvPr id="53269" name="Rectangle 24"/>
            <p:cNvSpPr/>
            <p:nvPr/>
          </p:nvSpPr>
          <p:spPr>
            <a:xfrm>
              <a:off x="5867399" y="1916113"/>
              <a:ext cx="1952681" cy="1024639"/>
            </a:xfrm>
            <a:prstGeom prst="rect">
              <a:avLst/>
            </a:prstGeom>
            <a:noFill/>
            <a:ln w="9525">
              <a:noFill/>
            </a:ln>
          </p:spPr>
          <p:txBody>
            <a:bodyPr wrap="square" anchor="t">
              <a:spAutoFit/>
            </a:bodyPr>
            <a:lstStyle/>
            <a:p>
              <a:r>
                <a:rPr lang="zh-CN" altLang="en-US" b="1" dirty="0">
                  <a:latin typeface="Verdana" panose="020B0604030504040204" pitchFamily="34" charset="0"/>
                  <a:ea typeface="宋体" panose="02010600030101010101" pitchFamily="2" charset="-122"/>
                </a:rPr>
                <a:t>答题缺乏逻辑性，条理不清，</a:t>
              </a:r>
              <a:endParaRPr lang="en-US" altLang="zh-CN" b="1" dirty="0">
                <a:latin typeface="Verdana" panose="020B0604030504040204" pitchFamily="34" charset="0"/>
                <a:ea typeface="宋体" panose="02010600030101010101" pitchFamily="2" charset="-122"/>
              </a:endParaRPr>
            </a:p>
            <a:p>
              <a:r>
                <a:rPr lang="zh-CN" altLang="en-US" b="1" dirty="0">
                  <a:latin typeface="Verdana" panose="020B0604030504040204" pitchFamily="34" charset="0"/>
                  <a:ea typeface="宋体" panose="02010600030101010101" pitchFamily="2" charset="-122"/>
                </a:rPr>
                <a:t>答非所问</a:t>
              </a:r>
              <a:endParaRPr lang="zh-CN" altLang="zh-CN" b="1" dirty="0">
                <a:latin typeface="Verdana" panose="020B0604030504040204" pitchFamily="34" charset="0"/>
                <a:ea typeface="宋体" panose="02010600030101010101" pitchFamily="2" charset="-122"/>
              </a:endParaRPr>
            </a:p>
          </p:txBody>
        </p:sp>
        <p:sp>
          <p:nvSpPr>
            <p:cNvPr id="67" name="Line 25"/>
            <p:cNvSpPr>
              <a:spLocks noChangeShapeType="1"/>
            </p:cNvSpPr>
            <p:nvPr/>
          </p:nvSpPr>
          <p:spPr bwMode="auto">
            <a:xfrm flipV="1">
              <a:off x="5867400" y="2020888"/>
              <a:ext cx="0" cy="1193800"/>
            </a:xfrm>
            <a:prstGeom prst="line">
              <a:avLst/>
            </a:prstGeom>
            <a:noFill/>
            <a:ln w="12700">
              <a:solidFill>
                <a:srgbClr val="808080"/>
              </a:solidFill>
              <a:round/>
              <a:tailEnd type="triangle" w="med" len="med"/>
            </a:ln>
          </p:spPr>
          <p:txBody>
            <a:bodyPr/>
            <a:lstStyle/>
            <a:p>
              <a:pPr>
                <a:defRPr/>
              </a:pPr>
              <a:endParaRPr lang="zh-CN" altLang="en-US" sz="1620" kern="0">
                <a:solidFill>
                  <a:sysClr val="windowText" lastClr="000000"/>
                </a:solidFill>
              </a:endParaRPr>
            </a:p>
          </p:txBody>
        </p:sp>
        <p:sp>
          <p:nvSpPr>
            <p:cNvPr id="68" name="Rectangle 26"/>
            <p:cNvSpPr>
              <a:spLocks noChangeArrowheads="1"/>
            </p:cNvSpPr>
            <p:nvPr/>
          </p:nvSpPr>
          <p:spPr bwMode="auto">
            <a:xfrm>
              <a:off x="2195513" y="4900613"/>
              <a:ext cx="1905000" cy="1208820"/>
            </a:xfrm>
            <a:prstGeom prst="rect">
              <a:avLst/>
            </a:prstGeom>
            <a:noFill/>
            <a:ln w="9525">
              <a:noFill/>
              <a:miter lim="800000"/>
            </a:ln>
          </p:spPr>
          <p:txBody>
            <a:bodyPr>
              <a:spAutoFit/>
            </a:bodyPr>
            <a:lstStyle/>
            <a:p>
              <a:pPr lvl="0" fontAlgn="base">
                <a:lnSpc>
                  <a:spcPct val="120000"/>
                </a:lnSpc>
                <a:defRPr/>
              </a:pPr>
              <a:r>
                <a:rPr lang="zh-CN" altLang="zh-CN" b="1" noProof="1">
                  <a:latin typeface="Verdana" panose="020B0604030504040204" pitchFamily="34" charset="0"/>
                  <a:ea typeface="宋体" panose="02010600030101010101" pitchFamily="2" charset="-122"/>
                </a:rPr>
                <a:t>基本</a:t>
              </a:r>
              <a:r>
                <a:rPr lang="zh-CN" altLang="en-US" b="1" noProof="1">
                  <a:latin typeface="Verdana" panose="020B0604030504040204" pitchFamily="34" charset="0"/>
                  <a:ea typeface="宋体" panose="02010600030101010101" pitchFamily="2" charset="-122"/>
                </a:rPr>
                <a:t>概念模糊，</a:t>
              </a:r>
              <a:endParaRPr lang="en-US" altLang="zh-CN" b="1" noProof="1"/>
            </a:p>
            <a:p>
              <a:pPr lvl="0" fontAlgn="base">
                <a:lnSpc>
                  <a:spcPct val="120000"/>
                </a:lnSpc>
                <a:defRPr/>
              </a:pPr>
              <a:r>
                <a:rPr lang="zh-CN" altLang="en-US" b="1" noProof="1">
                  <a:latin typeface="Verdana" panose="020B0604030504040204" pitchFamily="34" charset="0"/>
                  <a:ea typeface="宋体" panose="02010600030101010101" pitchFamily="2" charset="-122"/>
                </a:rPr>
                <a:t>历史阶段特征</a:t>
              </a:r>
              <a:endParaRPr lang="en-US" altLang="zh-CN" b="1" noProof="1"/>
            </a:p>
            <a:p>
              <a:pPr lvl="0" fontAlgn="base">
                <a:lnSpc>
                  <a:spcPct val="120000"/>
                </a:lnSpc>
                <a:defRPr/>
              </a:pPr>
              <a:r>
                <a:rPr lang="zh-CN" altLang="en-US" b="1" noProof="1">
                  <a:latin typeface="Verdana" panose="020B0604030504040204" pitchFamily="34" charset="0"/>
                  <a:ea typeface="宋体" panose="02010600030101010101" pitchFamily="2" charset="-122"/>
                </a:rPr>
                <a:t>把握不清</a:t>
              </a:r>
              <a:endParaRPr lang="zh-CN" altLang="en-US" sz="1440" b="1" kern="0" dirty="0">
                <a:solidFill>
                  <a:srgbClr val="333333"/>
                </a:solidFill>
              </a:endParaRPr>
            </a:p>
          </p:txBody>
        </p:sp>
        <p:sp>
          <p:nvSpPr>
            <p:cNvPr id="69" name="Line 27"/>
            <p:cNvSpPr>
              <a:spLocks noChangeShapeType="1"/>
            </p:cNvSpPr>
            <p:nvPr/>
          </p:nvSpPr>
          <p:spPr bwMode="auto">
            <a:xfrm flipV="1">
              <a:off x="2216150" y="4395788"/>
              <a:ext cx="0" cy="1238250"/>
            </a:xfrm>
            <a:prstGeom prst="line">
              <a:avLst/>
            </a:prstGeom>
            <a:noFill/>
            <a:ln w="12700">
              <a:solidFill>
                <a:srgbClr val="808080"/>
              </a:solidFill>
              <a:round/>
              <a:headEnd type="triangle" w="med" len="med"/>
            </a:ln>
          </p:spPr>
          <p:txBody>
            <a:bodyPr/>
            <a:lstStyle/>
            <a:p>
              <a:pPr>
                <a:defRPr/>
              </a:pPr>
              <a:endParaRPr lang="zh-CN" altLang="en-US" sz="1620" kern="0">
                <a:solidFill>
                  <a:sysClr val="windowText" lastClr="000000"/>
                </a:solidFill>
              </a:endParaRPr>
            </a:p>
          </p:txBody>
        </p:sp>
        <p:sp>
          <p:nvSpPr>
            <p:cNvPr id="70" name="Rectangle 28"/>
            <p:cNvSpPr>
              <a:spLocks noChangeArrowheads="1"/>
            </p:cNvSpPr>
            <p:nvPr/>
          </p:nvSpPr>
          <p:spPr bwMode="auto">
            <a:xfrm>
              <a:off x="4643438" y="4908550"/>
              <a:ext cx="1905000" cy="839752"/>
            </a:xfrm>
            <a:prstGeom prst="rect">
              <a:avLst/>
            </a:prstGeom>
            <a:noFill/>
            <a:ln w="9525">
              <a:noFill/>
              <a:miter lim="800000"/>
            </a:ln>
          </p:spPr>
          <p:txBody>
            <a:bodyPr>
              <a:spAutoFit/>
            </a:bodyPr>
            <a:lstStyle/>
            <a:p>
              <a:pPr lvl="0" fontAlgn="base">
                <a:lnSpc>
                  <a:spcPct val="120000"/>
                </a:lnSpc>
                <a:defRPr/>
              </a:pPr>
              <a:r>
                <a:rPr lang="zh-CN" altLang="zh-CN" b="1" noProof="1">
                  <a:latin typeface="Verdana" panose="020B0604030504040204" pitchFamily="34" charset="0"/>
                  <a:ea typeface="宋体" panose="02010600030101010101" pitchFamily="2" charset="-122"/>
                </a:rPr>
                <a:t>阅读能力和概括能力较弱</a:t>
              </a:r>
              <a:endParaRPr lang="zh-CN" altLang="en-US" sz="1440" b="1" kern="0" dirty="0">
                <a:solidFill>
                  <a:srgbClr val="333333"/>
                </a:solidFill>
              </a:endParaRPr>
            </a:p>
          </p:txBody>
        </p:sp>
        <p:sp>
          <p:nvSpPr>
            <p:cNvPr id="71" name="Line 29"/>
            <p:cNvSpPr>
              <a:spLocks noChangeShapeType="1"/>
            </p:cNvSpPr>
            <p:nvPr/>
          </p:nvSpPr>
          <p:spPr bwMode="auto">
            <a:xfrm flipV="1">
              <a:off x="4652963" y="4325938"/>
              <a:ext cx="0" cy="1338262"/>
            </a:xfrm>
            <a:prstGeom prst="line">
              <a:avLst/>
            </a:prstGeom>
            <a:noFill/>
            <a:ln w="12700">
              <a:solidFill>
                <a:srgbClr val="808080"/>
              </a:solidFill>
              <a:round/>
              <a:headEnd type="triangle" w="med" len="med"/>
            </a:ln>
          </p:spPr>
          <p:txBody>
            <a:bodyPr/>
            <a:lstStyle/>
            <a:p>
              <a:pPr>
                <a:defRPr/>
              </a:pPr>
              <a:endParaRPr lang="zh-CN" altLang="en-US" sz="1620" kern="0">
                <a:solidFill>
                  <a:sysClr val="windowText" lastClr="000000"/>
                </a:solidFill>
              </a:endParaRPr>
            </a:p>
          </p:txBody>
        </p:sp>
        <p:sp>
          <p:nvSpPr>
            <p:cNvPr id="74" name="Freeform 32"/>
            <p:cNvSpPr/>
            <p:nvPr/>
          </p:nvSpPr>
          <p:spPr bwMode="auto">
            <a:xfrm>
              <a:off x="2124075" y="4449763"/>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w="9525">
              <a:noFill/>
              <a:round/>
            </a:ln>
          </p:spPr>
          <p:txBody>
            <a:bodyPr/>
            <a:lstStyle/>
            <a:p>
              <a:pPr>
                <a:defRPr/>
              </a:pPr>
              <a:endParaRPr lang="zh-CN" altLang="en-US" sz="1620" kern="0">
                <a:solidFill>
                  <a:sysClr val="windowText" lastClr="000000"/>
                </a:solidFill>
              </a:endParaRPr>
            </a:p>
          </p:txBody>
        </p:sp>
        <p:sp>
          <p:nvSpPr>
            <p:cNvPr id="75" name="WordArt 33"/>
            <p:cNvSpPr>
              <a:spLocks noChangeArrowheads="1" noChangeShapeType="1" noTextEdit="1"/>
            </p:cNvSpPr>
            <p:nvPr/>
          </p:nvSpPr>
          <p:spPr bwMode="auto">
            <a:xfrm>
              <a:off x="939800" y="3773501"/>
              <a:ext cx="307985" cy="601649"/>
            </a:xfrm>
            <a:prstGeom prst="rect">
              <a:avLst/>
            </a:prstGeom>
          </p:spPr>
          <p:txBody>
            <a:bodyPr wrap="none" fromWordArt="1">
              <a:prstTxWarp prst="textPlain">
                <a:avLst>
                  <a:gd name="adj" fmla="val 50000"/>
                </a:avLst>
              </a:prstTxWarp>
            </a:bodyPr>
            <a:lstStyle/>
            <a:p>
              <a:pPr algn="ctr">
                <a:defRPr/>
              </a:pPr>
              <a:r>
                <a:rPr lang="en-US" altLang="zh-CN" sz="3240" kern="10" dirty="0">
                  <a:ln w="9525">
                    <a:noFill/>
                    <a:round/>
                  </a:ln>
                  <a:solidFill>
                    <a:srgbClr val="FFFFFF"/>
                  </a:solidFill>
                  <a:effectLst>
                    <a:outerShdw blurRad="38100" dist="38100" dir="2700000" algn="tl">
                      <a:srgbClr val="000000">
                        <a:alpha val="43137"/>
                      </a:srgbClr>
                    </a:outerShdw>
                  </a:effectLst>
                  <a:latin typeface="Arial" panose="020B0604020202020204"/>
                  <a:ea typeface="宋体" panose="02010600030101010101" pitchFamily="2" charset="-122"/>
                  <a:cs typeface="Arial" panose="020B0604020202020204"/>
                  <a:hlinkClick r:id="" action="ppaction://noaction"/>
                </a:rPr>
                <a:t>1</a:t>
              </a:r>
              <a:endParaRPr lang="zh-CN" altLang="en-US" sz="3240" kern="10" dirty="0">
                <a:ln w="9525">
                  <a:noFill/>
                  <a:round/>
                </a:ln>
                <a:solidFill>
                  <a:srgbClr val="FFFFFF"/>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76" name="WordArt 34"/>
            <p:cNvSpPr>
              <a:spLocks noChangeArrowheads="1" noChangeShapeType="1" noTextEdit="1"/>
            </p:cNvSpPr>
            <p:nvPr/>
          </p:nvSpPr>
          <p:spPr bwMode="auto">
            <a:xfrm>
              <a:off x="2287588" y="3773501"/>
              <a:ext cx="388957" cy="519099"/>
            </a:xfrm>
            <a:prstGeom prst="rect">
              <a:avLst/>
            </a:prstGeom>
          </p:spPr>
          <p:txBody>
            <a:bodyPr wrap="none" fromWordArt="1">
              <a:prstTxWarp prst="textPlain">
                <a:avLst>
                  <a:gd name="adj" fmla="val 50000"/>
                </a:avLst>
              </a:prstTxWarp>
            </a:bodyPr>
            <a:lstStyle/>
            <a:p>
              <a:pPr algn="ctr">
                <a:defRPr/>
              </a:pPr>
              <a:r>
                <a:rPr lang="en-US" altLang="zh-CN" sz="3240" kern="10" dirty="0">
                  <a:ln w="9525">
                    <a:solidFill>
                      <a:srgbClr val="0070C0"/>
                    </a:solidFill>
                    <a:round/>
                  </a:ln>
                  <a:solidFill>
                    <a:srgbClr val="0070C0"/>
                  </a:solidFill>
                  <a:effectLst>
                    <a:outerShdw blurRad="38100" dist="38100" dir="2700000" algn="tl">
                      <a:srgbClr val="000000">
                        <a:alpha val="43137"/>
                      </a:srgbClr>
                    </a:outerShdw>
                  </a:effectLst>
                  <a:latin typeface="Arial" panose="020B0604020202020204"/>
                  <a:ea typeface="宋体" panose="02010600030101010101" pitchFamily="2" charset="-122"/>
                  <a:cs typeface="Arial" panose="020B0604020202020204"/>
                  <a:hlinkClick r:id="" action="ppaction://noaction"/>
                </a:rPr>
                <a:t>2</a:t>
              </a:r>
              <a:endParaRPr lang="zh-CN" altLang="en-US" sz="3240" kern="10" dirty="0">
                <a:ln w="9525">
                  <a:solidFill>
                    <a:srgbClr val="0070C0"/>
                  </a:solidFill>
                  <a:round/>
                </a:ln>
                <a:solidFill>
                  <a:srgbClr val="0070C0"/>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77" name="WordArt 35"/>
            <p:cNvSpPr>
              <a:spLocks noChangeArrowheads="1" noChangeShapeType="1" noTextEdit="1"/>
            </p:cNvSpPr>
            <p:nvPr/>
          </p:nvSpPr>
          <p:spPr bwMode="auto">
            <a:xfrm>
              <a:off x="3575050" y="3773501"/>
              <a:ext cx="387379" cy="512749"/>
            </a:xfrm>
            <a:prstGeom prst="rect">
              <a:avLst/>
            </a:prstGeom>
          </p:spPr>
          <p:txBody>
            <a:bodyPr wrap="none" fromWordArt="1">
              <a:prstTxWarp prst="textPlain">
                <a:avLst>
                  <a:gd name="adj" fmla="val 50000"/>
                </a:avLst>
              </a:prstTxWarp>
            </a:bodyPr>
            <a:lstStyle/>
            <a:p>
              <a:pPr algn="ctr">
                <a:defRPr/>
              </a:pPr>
              <a:r>
                <a:rPr lang="en-US" altLang="zh-CN" sz="3240" kern="10" dirty="0">
                  <a:ln w="9525">
                    <a:solidFill>
                      <a:srgbClr val="0070C0"/>
                    </a:solidFill>
                    <a:round/>
                  </a:ln>
                  <a:solidFill>
                    <a:srgbClr val="0070C0"/>
                  </a:solidFill>
                  <a:effectLst>
                    <a:outerShdw blurRad="38100" dist="38100" dir="2700000" algn="tl">
                      <a:srgbClr val="000000">
                        <a:alpha val="43137"/>
                      </a:srgbClr>
                    </a:outerShdw>
                  </a:effectLst>
                  <a:latin typeface="Arial" panose="020B0604020202020204"/>
                  <a:ea typeface="宋体" panose="02010600030101010101" pitchFamily="2" charset="-122"/>
                  <a:cs typeface="Arial" panose="020B0604020202020204"/>
                </a:rPr>
                <a:t>3</a:t>
              </a:r>
              <a:endParaRPr lang="zh-CN" altLang="en-US" sz="3240" kern="10" dirty="0">
                <a:ln w="9525">
                  <a:solidFill>
                    <a:srgbClr val="0070C0"/>
                  </a:solidFill>
                  <a:round/>
                </a:ln>
                <a:solidFill>
                  <a:srgbClr val="0070C0"/>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78" name="WordArt 36"/>
            <p:cNvSpPr>
              <a:spLocks noChangeArrowheads="1" noChangeShapeType="1" noTextEdit="1"/>
            </p:cNvSpPr>
            <p:nvPr/>
          </p:nvSpPr>
          <p:spPr bwMode="auto">
            <a:xfrm>
              <a:off x="4711700" y="3773501"/>
              <a:ext cx="393737" cy="512749"/>
            </a:xfrm>
            <a:prstGeom prst="rect">
              <a:avLst/>
            </a:prstGeom>
          </p:spPr>
          <p:txBody>
            <a:bodyPr wrap="none" fromWordArt="1">
              <a:prstTxWarp prst="textPlain">
                <a:avLst>
                  <a:gd name="adj" fmla="val 50000"/>
                </a:avLst>
              </a:prstTxWarp>
            </a:bodyPr>
            <a:lstStyle/>
            <a:p>
              <a:pPr algn="ctr">
                <a:defRPr/>
              </a:pPr>
              <a:r>
                <a:rPr lang="en-US" altLang="zh-CN" sz="3240" kern="10" dirty="0">
                  <a:ln w="9525">
                    <a:solidFill>
                      <a:srgbClr val="0070C0"/>
                    </a:solidFill>
                    <a:round/>
                  </a:ln>
                  <a:solidFill>
                    <a:srgbClr val="0070C0"/>
                  </a:solidFill>
                  <a:effectLst>
                    <a:outerShdw blurRad="38100" dist="38100" dir="2700000" algn="tl">
                      <a:srgbClr val="000000">
                        <a:alpha val="43137"/>
                      </a:srgbClr>
                    </a:outerShdw>
                  </a:effectLst>
                  <a:latin typeface="Arial" panose="020B0604020202020204"/>
                  <a:ea typeface="宋体" panose="02010600030101010101" pitchFamily="2" charset="-122"/>
                  <a:cs typeface="Arial" panose="020B0604020202020204"/>
                </a:rPr>
                <a:t>4</a:t>
              </a:r>
              <a:endParaRPr lang="zh-CN" altLang="en-US" sz="3240" kern="10" dirty="0">
                <a:ln w="9525">
                  <a:solidFill>
                    <a:srgbClr val="0070C0"/>
                  </a:solidFill>
                  <a:round/>
                </a:ln>
                <a:solidFill>
                  <a:srgbClr val="0070C0"/>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79" name="WordArt 37"/>
            <p:cNvSpPr>
              <a:spLocks noChangeArrowheads="1" noChangeShapeType="1" noTextEdit="1"/>
            </p:cNvSpPr>
            <p:nvPr/>
          </p:nvSpPr>
          <p:spPr bwMode="auto">
            <a:xfrm>
              <a:off x="5940425" y="3773501"/>
              <a:ext cx="379458" cy="519099"/>
            </a:xfrm>
            <a:prstGeom prst="rect">
              <a:avLst/>
            </a:prstGeom>
          </p:spPr>
          <p:txBody>
            <a:bodyPr wrap="none" fromWordArt="1">
              <a:prstTxWarp prst="textPlain">
                <a:avLst>
                  <a:gd name="adj" fmla="val 50000"/>
                </a:avLst>
              </a:prstTxWarp>
            </a:bodyPr>
            <a:lstStyle/>
            <a:p>
              <a:pPr algn="ctr">
                <a:defRPr/>
              </a:pPr>
              <a:r>
                <a:rPr lang="en-US" altLang="zh-CN" sz="3240" kern="10" dirty="0">
                  <a:ln w="9525">
                    <a:solidFill>
                      <a:srgbClr val="0070C0"/>
                    </a:solidFill>
                    <a:round/>
                  </a:ln>
                  <a:solidFill>
                    <a:srgbClr val="0070C0"/>
                  </a:solidFill>
                  <a:effectLst>
                    <a:outerShdw blurRad="38100" dist="38100" dir="2700000" algn="tl">
                      <a:srgbClr val="000000">
                        <a:alpha val="43137"/>
                      </a:srgbClr>
                    </a:outerShdw>
                  </a:effectLst>
                  <a:latin typeface="Arial" panose="020B0604020202020204"/>
                  <a:ea typeface="宋体" panose="02010600030101010101" pitchFamily="2" charset="-122"/>
                  <a:cs typeface="Arial" panose="020B0604020202020204"/>
                </a:rPr>
                <a:t>5</a:t>
              </a:r>
              <a:endParaRPr lang="zh-CN" altLang="en-US" sz="3240" kern="10" dirty="0">
                <a:ln w="9525">
                  <a:solidFill>
                    <a:srgbClr val="0070C0"/>
                  </a:solidFill>
                  <a:round/>
                </a:ln>
                <a:solidFill>
                  <a:srgbClr val="0070C0"/>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80" name="WordArt 38"/>
            <p:cNvSpPr>
              <a:spLocks noChangeArrowheads="1" noChangeShapeType="1" noTextEdit="1"/>
            </p:cNvSpPr>
            <p:nvPr/>
          </p:nvSpPr>
          <p:spPr bwMode="auto">
            <a:xfrm>
              <a:off x="7308850" y="4076700"/>
              <a:ext cx="182563" cy="280988"/>
            </a:xfrm>
            <a:prstGeom prst="rect">
              <a:avLst/>
            </a:prstGeom>
          </p:spPr>
          <p:txBody>
            <a:bodyPr wrap="none" fromWordArt="1">
              <a:prstTxWarp prst="textPlain">
                <a:avLst>
                  <a:gd name="adj" fmla="val 50000"/>
                </a:avLst>
              </a:prstTxWarp>
            </a:bodyPr>
            <a:lstStyle/>
            <a:p>
              <a:pPr algn="ctr">
                <a:defRPr/>
              </a:pPr>
              <a:endParaRPr lang="zh-CN" altLang="en-US" sz="3240" kern="10" dirty="0">
                <a:ln w="9525">
                  <a:noFill/>
                  <a:round/>
                </a:ln>
                <a:solidFill>
                  <a:srgbClr val="FFFFFF"/>
                </a:solidFill>
                <a:effectLst>
                  <a:outerShdw blurRad="38100" dist="38100" dir="2700000" algn="tl">
                    <a:srgbClr val="000000">
                      <a:alpha val="43137"/>
                    </a:srgbClr>
                  </a:outerShdw>
                </a:effectLst>
                <a:latin typeface="Arial" panose="020B0604020202020204"/>
                <a:cs typeface="Arial" panose="020B0604020202020204"/>
              </a:endParaRPr>
            </a:p>
          </p:txBody>
        </p:sp>
        <p:sp>
          <p:nvSpPr>
            <p:cNvPr id="81" name="Freeform 39"/>
            <p:cNvSpPr/>
            <p:nvPr/>
          </p:nvSpPr>
          <p:spPr bwMode="auto">
            <a:xfrm>
              <a:off x="1781175" y="4938713"/>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w="9525">
              <a:noFill/>
              <a:round/>
            </a:ln>
          </p:spPr>
          <p:txBody>
            <a:bodyPr/>
            <a:lstStyle/>
            <a:p>
              <a:pPr>
                <a:defRPr/>
              </a:pPr>
              <a:endParaRPr lang="zh-CN" altLang="en-US" sz="1620" kern="0">
                <a:solidFill>
                  <a:sysClr val="windowText" lastClr="000000"/>
                </a:solidFill>
              </a:endParaRPr>
            </a:p>
          </p:txBody>
        </p:sp>
      </p:grpSp>
      <p:sp>
        <p:nvSpPr>
          <p:cNvPr id="19" name="矩形 1"/>
          <p:cNvSpPr>
            <a:spLocks noChangeArrowheads="1"/>
          </p:cNvSpPr>
          <p:nvPr/>
        </p:nvSpPr>
        <p:spPr bwMode="auto">
          <a:xfrm>
            <a:off x="8157211" y="164466"/>
            <a:ext cx="1896745" cy="593915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indent="611505"/>
            <a:r>
              <a:rPr lang="zh-CN" altLang="en-US" sz="2000" b="1" dirty="0">
                <a:solidFill>
                  <a:srgbClr val="000000"/>
                </a:solidFill>
                <a:latin typeface="楷体" panose="02010609060101010101" pitchFamily="49" charset="-122"/>
                <a:ea typeface="楷体" panose="02010609060101010101" pitchFamily="49" charset="-122"/>
              </a:rPr>
              <a:t>学生阅读量偏少，知识面狭窄，阅读能力欠缺；</a:t>
            </a:r>
            <a:endParaRPr lang="en-US" altLang="zh-CN" sz="2000" b="1" dirty="0">
              <a:solidFill>
                <a:srgbClr val="000000"/>
              </a:solidFill>
              <a:latin typeface="楷体" panose="02010609060101010101" pitchFamily="49" charset="-122"/>
              <a:ea typeface="楷体" panose="02010609060101010101" pitchFamily="49" charset="-122"/>
            </a:endParaRPr>
          </a:p>
          <a:p>
            <a:pPr indent="611505"/>
            <a:r>
              <a:rPr lang="zh-CN" altLang="en-US" sz="2000" b="1" dirty="0">
                <a:solidFill>
                  <a:srgbClr val="C00000"/>
                </a:solidFill>
                <a:latin typeface="楷体" panose="02010609060101010101" pitchFamily="49" charset="-122"/>
                <a:ea typeface="楷体" panose="02010609060101010101" pitchFamily="49" charset="-122"/>
              </a:rPr>
              <a:t>对学科重要事实和概念的理解深度、广度不够；</a:t>
            </a:r>
            <a:endParaRPr lang="en-US" altLang="zh-CN" sz="2000" b="1" dirty="0">
              <a:solidFill>
                <a:srgbClr val="C00000"/>
              </a:solidFill>
              <a:latin typeface="楷体" panose="02010609060101010101" pitchFamily="49" charset="-122"/>
              <a:ea typeface="楷体" panose="02010609060101010101" pitchFamily="49" charset="-122"/>
            </a:endParaRPr>
          </a:p>
          <a:p>
            <a:pPr indent="611505"/>
            <a:r>
              <a:rPr lang="zh-CN" altLang="en-US" sz="2000" b="1" dirty="0">
                <a:solidFill>
                  <a:srgbClr val="C00000"/>
                </a:solidFill>
                <a:latin typeface="楷体" panose="02010609060101010101" pitchFamily="49" charset="-122"/>
                <a:ea typeface="楷体" panose="02010609060101010101" pitchFamily="49" charset="-122"/>
              </a:rPr>
              <a:t>知识整合不到位，没有形成完整的学科体系；</a:t>
            </a:r>
            <a:endParaRPr lang="en-US" altLang="zh-CN" sz="2000" b="1" dirty="0">
              <a:solidFill>
                <a:srgbClr val="C00000"/>
              </a:solidFill>
              <a:latin typeface="楷体" panose="02010609060101010101" pitchFamily="49" charset="-122"/>
              <a:ea typeface="楷体" panose="02010609060101010101" pitchFamily="49" charset="-122"/>
            </a:endParaRPr>
          </a:p>
          <a:p>
            <a:pPr indent="611505"/>
            <a:r>
              <a:rPr lang="zh-CN" altLang="en-US" sz="2000" b="1" dirty="0">
                <a:solidFill>
                  <a:srgbClr val="C00000"/>
                </a:solidFill>
                <a:latin typeface="楷体" panose="02010609060101010101" pitchFamily="49" charset="-122"/>
                <a:ea typeface="楷体" panose="02010609060101010101" pitchFamily="49" charset="-122"/>
              </a:rPr>
              <a:t>独立思考能力和创新能力缺失；</a:t>
            </a:r>
            <a:endParaRPr lang="en-US" altLang="zh-CN" sz="2000" b="1" dirty="0">
              <a:solidFill>
                <a:srgbClr val="C00000"/>
              </a:solidFill>
              <a:latin typeface="楷体" panose="02010609060101010101" pitchFamily="49" charset="-122"/>
              <a:ea typeface="楷体" panose="02010609060101010101" pitchFamily="49" charset="-122"/>
            </a:endParaRPr>
          </a:p>
          <a:p>
            <a:pPr indent="611505"/>
            <a:r>
              <a:rPr lang="zh-CN" altLang="en-US" sz="2000" b="1" dirty="0">
                <a:solidFill>
                  <a:srgbClr val="C00000"/>
                </a:solidFill>
                <a:latin typeface="楷体" panose="02010609060101010101" pitchFamily="49" charset="-122"/>
                <a:ea typeface="楷体" panose="02010609060101010101" pitchFamily="49" charset="-122"/>
              </a:rPr>
              <a:t>答卷解题技巧和书面表达水平亟待提高；</a:t>
            </a:r>
          </a:p>
        </p:txBody>
      </p:sp>
      <p:sp>
        <p:nvSpPr>
          <p:cNvPr id="4" name="标题 1"/>
          <p:cNvSpPr>
            <a:spLocks noGrp="1"/>
          </p:cNvSpPr>
          <p:nvPr/>
        </p:nvSpPr>
        <p:spPr>
          <a:xfrm>
            <a:off x="1896745" y="1256665"/>
            <a:ext cx="5356860" cy="571500"/>
          </a:xfrm>
          <a:prstGeom prst="rect">
            <a:avLst/>
          </a:prstGeom>
          <a:ln>
            <a:solidFill>
              <a:srgbClr val="112EC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1950" fontAlgn="base"/>
            <a:r>
              <a:rPr lang="zh-CN" altLang="en-US" sz="2800" b="1" noProof="1">
                <a:solidFill>
                  <a:srgbClr val="008000"/>
                </a:solidFill>
                <a:latin typeface="后来" panose="02010600010101010101" charset="-122"/>
                <a:ea typeface="后来" panose="02010600010101010101" charset="-122"/>
              </a:rPr>
              <a:t>解题方面的存在问题</a:t>
            </a:r>
          </a:p>
        </p:txBody>
      </p:sp>
      <p:cxnSp>
        <p:nvCxnSpPr>
          <p:cNvPr id="23" name="直接连接符 22"/>
          <p:cNvCxnSpPr/>
          <p:nvPr/>
        </p:nvCxnSpPr>
        <p:spPr>
          <a:xfrm flipV="1">
            <a:off x="1913890" y="872491"/>
            <a:ext cx="6206490" cy="28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1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blinds(horizontal)">
                                      <p:cBhvr>
                                        <p:cTn id="7" dur="500"/>
                                        <p:tgtEl>
                                          <p:spTgt spid="1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blinds(horizontal)">
                                      <p:cBhvr>
                                        <p:cTn id="10" dur="500"/>
                                        <p:tgtEl>
                                          <p:spTgt spid="1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animEffect transition="in" filter="blinds(horizontal)">
                                      <p:cBhvr>
                                        <p:cTn id="13" dur="500"/>
                                        <p:tgtEl>
                                          <p:spTgt spid="1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9">
                                            <p:txEl>
                                              <p:pRg st="4" end="4"/>
                                            </p:txEl>
                                          </p:spTgt>
                                        </p:tgtEl>
                                        <p:attrNameLst>
                                          <p:attrName>style.visibility</p:attrName>
                                        </p:attrNameLst>
                                      </p:cBhvr>
                                      <p:to>
                                        <p:strVal val="visible"/>
                                      </p:to>
                                    </p:set>
                                    <p:animEffect transition="in" filter="blinds(horizontal)">
                                      <p:cBhvr>
                                        <p:cTn id="16" dur="500"/>
                                        <p:tgtEl>
                                          <p:spTgt spid="1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3250"/>
                                        </p:tgtEl>
                                        <p:attrNameLst>
                                          <p:attrName>style.visibility</p:attrName>
                                        </p:attrNameLst>
                                      </p:cBhvr>
                                      <p:to>
                                        <p:strVal val="visible"/>
                                      </p:to>
                                    </p:set>
                                    <p:anim calcmode="lin" valueType="num">
                                      <p:cBhvr additive="base">
                                        <p:cTn id="27" dur="500" fill="hold"/>
                                        <p:tgtEl>
                                          <p:spTgt spid="53250"/>
                                        </p:tgtEl>
                                        <p:attrNameLst>
                                          <p:attrName>ppt_x</p:attrName>
                                        </p:attrNameLst>
                                      </p:cBhvr>
                                      <p:tavLst>
                                        <p:tav tm="0">
                                          <p:val>
                                            <p:strVal val="#ppt_x"/>
                                          </p:val>
                                        </p:tav>
                                        <p:tav tm="100000">
                                          <p:val>
                                            <p:strVal val="#ppt_x"/>
                                          </p:val>
                                        </p:tav>
                                      </p:tavLst>
                                    </p:anim>
                                    <p:anim calcmode="lin" valueType="num">
                                      <p:cBhvr additive="base">
                                        <p:cTn id="2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219437" y="388029"/>
            <a:ext cx="3484880" cy="398780"/>
          </a:xfrm>
          <a:prstGeom prst="rect">
            <a:avLst/>
          </a:prstGeom>
        </p:spPr>
        <p:txBody>
          <a:bodyPr wrap="none">
            <a:spAutoFit/>
          </a:bodyPr>
          <a:lstStyle/>
          <a:p>
            <a:pPr lvl="0" algn="l"/>
            <a:r>
              <a:rPr lang="zh-CN" altLang="en-US" sz="2000" dirty="0">
                <a:solidFill>
                  <a:srgbClr val="112EC1"/>
                </a:solidFill>
                <a:latin typeface="+mn-ea"/>
                <a:cs typeface="宋体" panose="02010600030101010101" pitchFamily="2" charset="-122"/>
                <a:sym typeface="+mn-ea"/>
              </a:rPr>
              <a:t>研究学情教情，制定教学对策</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sp>
        <p:nvSpPr>
          <p:cNvPr id="205827" name="TextBox 7"/>
          <p:cNvSpPr txBox="1">
            <a:spLocks noChangeArrowheads="1"/>
          </p:cNvSpPr>
          <p:nvPr/>
        </p:nvSpPr>
        <p:spPr bwMode="auto">
          <a:xfrm>
            <a:off x="2433320" y="3891915"/>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 typeface="Arial" panose="020B0604020202020204" pitchFamily="34" charset="0"/>
              <a:buNone/>
            </a:pPr>
            <a:r>
              <a:rPr lang="zh-CN" altLang="en-US" sz="3200" b="1">
                <a:solidFill>
                  <a:srgbClr val="7030A0"/>
                </a:solidFill>
                <a:latin typeface="黑体" panose="02010609060101010101" pitchFamily="49" charset="-122"/>
                <a:ea typeface="黑体" panose="02010609060101010101" pitchFamily="49" charset="-122"/>
              </a:rPr>
              <a:t>教师的能力水平决定学生的高考水平</a:t>
            </a:r>
          </a:p>
        </p:txBody>
      </p:sp>
      <p:sp>
        <p:nvSpPr>
          <p:cNvPr id="204805" name="Text Box 5"/>
          <p:cNvSpPr txBox="1">
            <a:spLocks noChangeArrowheads="1"/>
          </p:cNvSpPr>
          <p:nvPr/>
        </p:nvSpPr>
        <p:spPr bwMode="auto">
          <a:xfrm>
            <a:off x="2181860" y="1757045"/>
            <a:ext cx="7589520" cy="1568450"/>
          </a:xfrm>
          <a:prstGeom prst="rect">
            <a:avLst/>
          </a:prstGeom>
          <a:noFill/>
          <a:ln w="9525">
            <a:solidFill>
              <a:schemeClr val="accent1"/>
            </a:solidFill>
            <a:miter lim="800000"/>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Lst>
        </p:spPr>
        <p:txBody>
          <a:bodyPr wrap="square">
            <a:spAutoFit/>
          </a:bodyPr>
          <a:lstStyle/>
          <a:p>
            <a:pPr>
              <a:lnSpc>
                <a:spcPct val="150000"/>
              </a:lnSpc>
            </a:pPr>
            <a:r>
              <a:rPr lang="zh-CN" altLang="en-US" sz="2400" b="1">
                <a:solidFill>
                  <a:srgbClr val="112EC1"/>
                </a:solidFill>
                <a:latin typeface="后来" panose="02010600010101010101" charset="-122"/>
                <a:ea typeface="后来" panose="02010600010101010101" charset="-122"/>
              </a:rPr>
              <a:t>理性分析教学不足</a:t>
            </a:r>
          </a:p>
          <a:p>
            <a:pPr>
              <a:lnSpc>
                <a:spcPct val="150000"/>
              </a:lnSpc>
            </a:pPr>
            <a:r>
              <a:rPr lang="zh-CN" altLang="en-US" sz="2000" b="1"/>
              <a:t>   教学内容缺乏必要的</a:t>
            </a:r>
            <a:r>
              <a:rPr lang="zh-CN" altLang="en-US" sz="2000" b="1">
                <a:solidFill>
                  <a:srgbClr val="CC0000"/>
                </a:solidFill>
              </a:rPr>
              <a:t>针对性       </a:t>
            </a:r>
            <a:r>
              <a:rPr lang="zh-CN" altLang="en-US" sz="2000" b="1"/>
              <a:t>能力训练缺乏应有的</a:t>
            </a:r>
            <a:r>
              <a:rPr lang="zh-CN" altLang="en-US" sz="2000" b="1">
                <a:solidFill>
                  <a:srgbClr val="CC0000"/>
                </a:solidFill>
              </a:rPr>
              <a:t>有效性</a:t>
            </a:r>
            <a:endParaRPr lang="en-US" altLang="zh-CN" sz="2000" b="1">
              <a:solidFill>
                <a:srgbClr val="CC0000"/>
              </a:solidFill>
            </a:endParaRPr>
          </a:p>
          <a:p>
            <a:pPr>
              <a:lnSpc>
                <a:spcPct val="150000"/>
              </a:lnSpc>
            </a:pPr>
            <a:r>
              <a:rPr lang="zh-CN" altLang="en-US" sz="2000" b="1"/>
              <a:t>   学科视野缺乏自然的</a:t>
            </a:r>
            <a:r>
              <a:rPr lang="zh-CN" altLang="en-US" sz="2000" b="1">
                <a:solidFill>
                  <a:srgbClr val="CC0000"/>
                </a:solidFill>
              </a:rPr>
              <a:t>前瞻性       </a:t>
            </a:r>
            <a:r>
              <a:rPr lang="zh-CN" altLang="en-US" sz="2000" b="1"/>
              <a:t>复习备考缺乏学生的</a:t>
            </a:r>
            <a:r>
              <a:rPr lang="zh-CN" altLang="en-US" sz="2000" b="1">
                <a:solidFill>
                  <a:srgbClr val="CC0000"/>
                </a:solidFill>
              </a:rPr>
              <a:t>主动性</a:t>
            </a:r>
          </a:p>
        </p:txBody>
      </p:sp>
    </p:spTree>
    <p:extLst>
      <p:ext uri="{BB962C8B-B14F-4D97-AF65-F5344CB8AC3E}">
        <p14:creationId xmlns:p14="http://schemas.microsoft.com/office/powerpoint/2010/main" val="243620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05"/>
                                        </p:tgtEl>
                                        <p:attrNameLst>
                                          <p:attrName>style.visibility</p:attrName>
                                        </p:attrNameLst>
                                      </p:cBhvr>
                                      <p:to>
                                        <p:strVal val="visible"/>
                                      </p:to>
                                    </p:set>
                                    <p:anim calcmode="lin" valueType="num">
                                      <p:cBhvr additive="base">
                                        <p:cTn id="7" dur="500" fill="hold"/>
                                        <p:tgtEl>
                                          <p:spTgt spid="204805"/>
                                        </p:tgtEl>
                                        <p:attrNameLst>
                                          <p:attrName>ppt_x</p:attrName>
                                        </p:attrNameLst>
                                      </p:cBhvr>
                                      <p:tavLst>
                                        <p:tav tm="0">
                                          <p:val>
                                            <p:strVal val="#ppt_x"/>
                                          </p:val>
                                        </p:tav>
                                        <p:tav tm="100000">
                                          <p:val>
                                            <p:strVal val="#ppt_x"/>
                                          </p:val>
                                        </p:tav>
                                      </p:tavLst>
                                    </p:anim>
                                    <p:anim calcmode="lin" valueType="num">
                                      <p:cBhvr additive="base">
                                        <p:cTn id="8" dur="500" fill="hold"/>
                                        <p:tgtEl>
                                          <p:spTgt spid="2048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827"/>
                                        </p:tgtEl>
                                        <p:attrNameLst>
                                          <p:attrName>style.visibility</p:attrName>
                                        </p:attrNameLst>
                                      </p:cBhvr>
                                      <p:to>
                                        <p:strVal val="visible"/>
                                      </p:to>
                                    </p:set>
                                    <p:anim calcmode="lin" valueType="num">
                                      <p:cBhvr additive="base">
                                        <p:cTn id="13" dur="500" fill="hold"/>
                                        <p:tgtEl>
                                          <p:spTgt spid="205827"/>
                                        </p:tgtEl>
                                        <p:attrNameLst>
                                          <p:attrName>ppt_x</p:attrName>
                                        </p:attrNameLst>
                                      </p:cBhvr>
                                      <p:tavLst>
                                        <p:tav tm="0">
                                          <p:val>
                                            <p:strVal val="#ppt_x"/>
                                          </p:val>
                                        </p:tav>
                                        <p:tav tm="100000">
                                          <p:val>
                                            <p:strVal val="#ppt_x"/>
                                          </p:val>
                                        </p:tav>
                                      </p:tavLst>
                                    </p:anim>
                                    <p:anim calcmode="lin" valueType="num">
                                      <p:cBhvr additive="base">
                                        <p:cTn id="14" dur="500" fill="hold"/>
                                        <p:tgtEl>
                                          <p:spTgt spid="205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p:bldP spid="204805"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 name="文本框 1"/>
          <p:cNvSpPr txBox="1"/>
          <p:nvPr/>
        </p:nvSpPr>
        <p:spPr>
          <a:xfrm>
            <a:off x="1655445" y="1034415"/>
            <a:ext cx="1587500" cy="1568450"/>
          </a:xfrm>
          <a:prstGeom prst="rect">
            <a:avLst/>
          </a:prstGeom>
          <a:noFill/>
          <a:ln>
            <a:solidFill>
              <a:srgbClr val="112EC1"/>
            </a:solidFill>
          </a:ln>
        </p:spPr>
        <p:txBody>
          <a:bodyPr wrap="square" rtlCol="0" anchor="t">
            <a:spAutoFit/>
          </a:bodyPr>
          <a:lstStyle/>
          <a:p>
            <a:pPr marL="342900" indent="-342900"/>
            <a:r>
              <a:rPr lang="zh-CN" altLang="en-US" sz="2400" b="1" dirty="0">
                <a:solidFill>
                  <a:srgbClr val="C30D23"/>
                </a:solidFill>
                <a:latin typeface="Arial" panose="020B0604020202020204" pitchFamily="34" charset="0"/>
                <a:sym typeface="Calibri" panose="020F0502020204030204" charset="0"/>
              </a:rPr>
              <a:t>附：教学参考书</a:t>
            </a:r>
            <a:r>
              <a:rPr lang="en-US" altLang="zh-CN" sz="2400" b="1" dirty="0">
                <a:solidFill>
                  <a:srgbClr val="C30D23"/>
                </a:solidFill>
                <a:latin typeface="Arial" panose="020B0604020202020204" pitchFamily="34" charset="0"/>
                <a:sym typeface="Calibri" panose="020F0502020204030204" charset="0"/>
              </a:rPr>
              <a:t>·</a:t>
            </a:r>
            <a:r>
              <a:rPr lang="zh-CN" altLang="en-US" sz="2400" b="1" dirty="0">
                <a:solidFill>
                  <a:srgbClr val="C30D23"/>
                </a:solidFill>
                <a:latin typeface="Arial" panose="020B0604020202020204" pitchFamily="34" charset="0"/>
                <a:sym typeface="Calibri" panose="020F0502020204030204" charset="0"/>
              </a:rPr>
              <a:t>史学名著</a:t>
            </a:r>
            <a:endParaRPr lang="zh-CN" altLang="en-US" sz="2400" b="1" dirty="0">
              <a:solidFill>
                <a:srgbClr val="C30D23"/>
              </a:solidFill>
              <a:latin typeface="Arial" panose="020B0604020202020204" pitchFamily="34" charset="0"/>
              <a:ea typeface="楷体" panose="02010609060101010101" pitchFamily="49" charset="-122"/>
              <a:cs typeface="楷体" panose="02010609060101010101" pitchFamily="49" charset="-122"/>
              <a:sym typeface="Calibri" panose="020F0502020204030204" charset="0"/>
            </a:endParaRPr>
          </a:p>
        </p:txBody>
      </p:sp>
      <p:pic>
        <p:nvPicPr>
          <p:cNvPr id="159747" name="Picture 2"/>
          <p:cNvPicPr>
            <a:picLocks noChangeAspect="1"/>
          </p:cNvPicPr>
          <p:nvPr/>
        </p:nvPicPr>
        <p:blipFill>
          <a:blip r:embed="rId3" cstate="print"/>
          <a:stretch>
            <a:fillRect/>
          </a:stretch>
        </p:blipFill>
        <p:spPr>
          <a:xfrm>
            <a:off x="3242946" y="1086485"/>
            <a:ext cx="7242175" cy="5652770"/>
          </a:xfrm>
          <a:prstGeom prst="rect">
            <a:avLst/>
          </a:prstGeom>
          <a:noFill/>
          <a:ln w="9525">
            <a:noFill/>
          </a:ln>
        </p:spPr>
      </p:pic>
    </p:spTree>
    <p:extLst>
      <p:ext uri="{BB962C8B-B14F-4D97-AF65-F5344CB8AC3E}">
        <p14:creationId xmlns:p14="http://schemas.microsoft.com/office/powerpoint/2010/main" val="1081876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bwMode="auto">
          <a:xfrm>
            <a:off x="4597401" y="1068705"/>
            <a:ext cx="5296535" cy="934720"/>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3" name="矩形 3"/>
            <p:cNvSpPr/>
            <p:nvPr/>
          </p:nvSpPr>
          <p:spPr>
            <a:xfrm>
              <a:off x="4945056" y="2472418"/>
              <a:ext cx="5329235" cy="100677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2" name="组合 1"/>
          <p:cNvGrpSpPr/>
          <p:nvPr/>
        </p:nvGrpSpPr>
        <p:grpSpPr bwMode="auto">
          <a:xfrm>
            <a:off x="3257099" y="1593535"/>
            <a:ext cx="1208170" cy="1089139"/>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sp>
        <p:nvSpPr>
          <p:cNvPr id="76" name="矩形 7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7" name="矩形 7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8" name="矩形 5"/>
          <p:cNvSpPr/>
          <p:nvPr/>
        </p:nvSpPr>
        <p:spPr>
          <a:xfrm>
            <a:off x="9003940" y="5726309"/>
            <a:ext cx="764182" cy="845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49" name="Group 18"/>
          <p:cNvGrpSpPr>
            <a:grpSpLocks noChangeAspect="1"/>
          </p:cNvGrpSpPr>
          <p:nvPr/>
        </p:nvGrpSpPr>
        <p:grpSpPr bwMode="auto">
          <a:xfrm>
            <a:off x="3584726" y="1895461"/>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grpSp>
        <p:nvGrpSpPr>
          <p:cNvPr id="101391" name="组合 17"/>
          <p:cNvGrpSpPr/>
          <p:nvPr/>
        </p:nvGrpSpPr>
        <p:grpSpPr bwMode="auto">
          <a:xfrm>
            <a:off x="3720132" y="2946923"/>
            <a:ext cx="319004" cy="408278"/>
            <a:chOff x="5005199" y="3717032"/>
            <a:chExt cx="168551" cy="168551"/>
          </a:xfrm>
        </p:grpSpPr>
        <p:sp>
          <p:nvSpPr>
            <p:cNvPr id="5"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91"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4" name="组合 17"/>
          <p:cNvGrpSpPr/>
          <p:nvPr/>
        </p:nvGrpSpPr>
        <p:grpSpPr bwMode="auto">
          <a:xfrm>
            <a:off x="3720132" y="3537319"/>
            <a:ext cx="319004" cy="408278"/>
            <a:chOff x="5005199" y="3717032"/>
            <a:chExt cx="168551" cy="168551"/>
          </a:xfrm>
        </p:grpSpPr>
        <p:sp>
          <p:nvSpPr>
            <p:cNvPr id="7"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9"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7" name="组合 17"/>
          <p:cNvGrpSpPr/>
          <p:nvPr/>
        </p:nvGrpSpPr>
        <p:grpSpPr bwMode="auto">
          <a:xfrm>
            <a:off x="3720132" y="4184850"/>
            <a:ext cx="319004" cy="408278"/>
            <a:chOff x="5005199" y="3717032"/>
            <a:chExt cx="168551" cy="168551"/>
          </a:xfrm>
        </p:grpSpPr>
        <p:sp>
          <p:nvSpPr>
            <p:cNvPr id="19"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7"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101400" name="Rectangle 24"/>
          <p:cNvSpPr>
            <a:spLocks noChangeArrowheads="1"/>
          </p:cNvSpPr>
          <p:nvPr/>
        </p:nvSpPr>
        <p:spPr bwMode="auto">
          <a:xfrm>
            <a:off x="4465321" y="2239646"/>
            <a:ext cx="5581015" cy="368935"/>
          </a:xfrm>
          <a:prstGeom prst="rect">
            <a:avLst/>
          </a:prstGeom>
          <a:noFill/>
          <a:ln w="9525" algn="ctr">
            <a:solidFill>
              <a:srgbClr val="112EC1"/>
            </a:solidFill>
            <a:miter lim="800000"/>
          </a:ln>
        </p:spPr>
        <p:txBody>
          <a:bodyPr wrap="square" lIns="0" tIns="0" rIns="0" bIns="0">
            <a:spAutoFit/>
          </a:bodyPr>
          <a:lstStyle/>
          <a:p>
            <a:pPr marL="342900" indent="-342900"/>
            <a:r>
              <a:rPr lang="zh-CN" altLang="en-US" sz="2400" b="1" dirty="0">
                <a:latin typeface="后来" panose="02010600010101010101" charset="-122"/>
                <a:ea typeface="后来" panose="02010600010101010101" charset="-122"/>
                <a:cs typeface="后来" panose="02010600010101010101" charset="-122"/>
                <a:sym typeface="+mn-ea"/>
              </a:rPr>
              <a:t>（一）、制定高三整体复习计划</a:t>
            </a:r>
          </a:p>
        </p:txBody>
      </p:sp>
      <p:sp>
        <p:nvSpPr>
          <p:cNvPr id="101401" name="Rectangle 25"/>
          <p:cNvSpPr>
            <a:spLocks noChangeArrowheads="1"/>
          </p:cNvSpPr>
          <p:nvPr/>
        </p:nvSpPr>
        <p:spPr bwMode="auto">
          <a:xfrm>
            <a:off x="4041140" y="2682875"/>
            <a:ext cx="6430010" cy="553720"/>
          </a:xfrm>
          <a:prstGeom prst="rect">
            <a:avLst/>
          </a:prstGeom>
          <a:noFill/>
          <a:ln w="9525" algn="ctr">
            <a:solidFill>
              <a:srgbClr val="112EC1"/>
            </a:solidFill>
            <a:miter lim="800000"/>
          </a:ln>
        </p:spPr>
        <p:txBody>
          <a:bodyPr wrap="square" lIns="0" tIns="0" rIns="0" bIns="0">
            <a:spAutoFit/>
          </a:bodyPr>
          <a:lstStyle/>
          <a:p>
            <a:pPr marL="342900" indent="-342900">
              <a:lnSpc>
                <a:spcPct val="150000"/>
              </a:lnSpc>
            </a:pPr>
            <a:r>
              <a:rPr lang="zh-CN" altLang="en-US" sz="2400" b="1" dirty="0">
                <a:effectLst>
                  <a:outerShdw blurRad="38100" dist="25400" dir="5400000" algn="ctr" rotWithShape="0">
                    <a:srgbClr val="6E747A">
                      <a:alpha val="43000"/>
                    </a:srgbClr>
                  </a:outerShdw>
                </a:effectLst>
                <a:latin typeface="未署名情书" panose="02010600010101010101" charset="-122"/>
                <a:ea typeface="未署名情书" panose="02010600010101010101" charset="-122"/>
                <a:cs typeface="楷体" panose="02010609060101010101" pitchFamily="49" charset="-122"/>
                <a:sym typeface="+mn-ea"/>
              </a:rPr>
              <a:t>（二）研究课标、</a:t>
            </a:r>
            <a:r>
              <a:rPr lang="zh-CN" altLang="en-US" sz="2400" b="1">
                <a:effectLst>
                  <a:outerShdw blurRad="38100" dist="25400" dir="5400000" algn="ctr" rotWithShape="0">
                    <a:srgbClr val="6E747A">
                      <a:alpha val="43000"/>
                    </a:srgbClr>
                  </a:outerShdw>
                </a:effectLst>
                <a:latin typeface="未署名情书" panose="02010600010101010101" charset="-122"/>
                <a:ea typeface="未署名情书" panose="02010600010101010101" charset="-122"/>
                <a:cs typeface="楷体" panose="02010609060101010101" pitchFamily="49" charset="-122"/>
                <a:sym typeface="+mn-ea"/>
              </a:rPr>
              <a:t>教材、大纲与试题之间的关系</a:t>
            </a:r>
          </a:p>
        </p:txBody>
      </p: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a:t>
            </a:r>
            <a:r>
              <a:rPr lang="zh-CN" altLang="en-US" sz="2800" dirty="0">
                <a:solidFill>
                  <a:schemeClr val="tx2"/>
                </a:solidFill>
                <a:latin typeface="微软雅黑" panose="020B0503020204020204" pitchFamily="34" charset="-122"/>
                <a:ea typeface="微软雅黑" panose="020B0503020204020204" pitchFamily="34" charset="-122"/>
                <a:sym typeface="+mn-ea"/>
              </a:rPr>
              <a:t>策略</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219437" y="388029"/>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8" name="矩形 7"/>
          <p:cNvSpPr/>
          <p:nvPr/>
        </p:nvSpPr>
        <p:spPr>
          <a:xfrm>
            <a:off x="4746237" y="1207180"/>
            <a:ext cx="4845050" cy="460375"/>
          </a:xfrm>
          <a:prstGeom prst="rect">
            <a:avLst/>
          </a:prstGeom>
        </p:spPr>
        <p:txBody>
          <a:bodyPr wrap="none">
            <a:spAutoFit/>
          </a:bodyPr>
          <a:lstStyle/>
          <a:p>
            <a:pPr lvl="0" algn="l"/>
            <a:r>
              <a:rPr lang="zh-CN" altLang="en-US" sz="2400" dirty="0">
                <a:solidFill>
                  <a:srgbClr val="008000"/>
                </a:solidFill>
                <a:latin typeface="+mn-ea"/>
                <a:cs typeface="宋体" panose="02010600030101010101" pitchFamily="2" charset="-122"/>
                <a:sym typeface="+mn-ea"/>
              </a:rPr>
              <a:t>三、理清复习思路 ，落实顶层设计</a:t>
            </a:r>
            <a:endParaRPr lang="zh-CN" altLang="en-US" sz="2400" dirty="0">
              <a:solidFill>
                <a:srgbClr val="008000"/>
              </a:solidFill>
              <a:latin typeface="+mn-ea"/>
              <a:ea typeface="黑体" panose="02010609060101010101" pitchFamily="49" charset="-122"/>
              <a:cs typeface="宋体" panose="02010600030101010101" pitchFamily="2" charset="-122"/>
              <a:sym typeface="+mn-ea"/>
            </a:endParaRPr>
          </a:p>
        </p:txBody>
      </p:sp>
      <p:sp>
        <p:nvSpPr>
          <p:cNvPr id="9" name="Rectangle 24"/>
          <p:cNvSpPr>
            <a:spLocks noChangeArrowheads="1"/>
          </p:cNvSpPr>
          <p:nvPr/>
        </p:nvSpPr>
        <p:spPr bwMode="auto">
          <a:xfrm>
            <a:off x="4533266" y="3425826"/>
            <a:ext cx="5581015" cy="368935"/>
          </a:xfrm>
          <a:prstGeom prst="rect">
            <a:avLst/>
          </a:prstGeom>
          <a:noFill/>
          <a:ln w="9525" algn="ctr">
            <a:solidFill>
              <a:srgbClr val="112EC1"/>
            </a:solidFill>
            <a:miter lim="800000"/>
          </a:ln>
        </p:spPr>
        <p:txBody>
          <a:bodyPr wrap="square" lIns="0" tIns="0" rIns="0" bIns="0">
            <a:spAutoFit/>
          </a:bodyPr>
          <a:lstStyle/>
          <a:p>
            <a:pPr>
              <a:spcBef>
                <a:spcPct val="0"/>
              </a:spcBef>
            </a:pPr>
            <a:r>
              <a:rPr lang="zh-CN" altLang="en-US" sz="2400" b="1" dirty="0">
                <a:latin typeface="未署名情书" panose="02010600010101010101" charset="-122"/>
                <a:ea typeface="未署名情书" panose="02010600010101010101" charset="-122"/>
                <a:sym typeface="宋体" panose="02010600030101010101" pitchFamily="2" charset="-122"/>
              </a:rPr>
              <a:t>（三）、抓基础、抓方法、抓规范</a:t>
            </a:r>
            <a:endParaRPr lang="zh-CN" altLang="en-US" sz="2400" b="1" dirty="0">
              <a:latin typeface="未署名情书" panose="02010600010101010101" charset="-122"/>
              <a:ea typeface="未署名情书" panose="02010600010101010101" charset="-122"/>
              <a:cs typeface="后来" panose="02010600010101010101" charset="-122"/>
              <a:sym typeface="宋体" panose="02010600030101010101" pitchFamily="2" charset="-122"/>
            </a:endParaRPr>
          </a:p>
        </p:txBody>
      </p:sp>
      <p:sp>
        <p:nvSpPr>
          <p:cNvPr id="11" name="Rectangle 24"/>
          <p:cNvSpPr>
            <a:spLocks noChangeArrowheads="1"/>
          </p:cNvSpPr>
          <p:nvPr/>
        </p:nvSpPr>
        <p:spPr bwMode="auto">
          <a:xfrm>
            <a:off x="4533265" y="3943985"/>
            <a:ext cx="5581650" cy="294640"/>
          </a:xfrm>
          <a:prstGeom prst="rect">
            <a:avLst/>
          </a:prstGeom>
          <a:noFill/>
          <a:ln w="9525" algn="ctr">
            <a:solidFill>
              <a:srgbClr val="112EC1"/>
            </a:solidFill>
            <a:miter lim="800000"/>
          </a:ln>
        </p:spPr>
        <p:txBody>
          <a:bodyPr wrap="square" lIns="0" tIns="0" rIns="0" bIns="0">
            <a:spAutoFit/>
          </a:bodyPr>
          <a:lstStyle/>
          <a:p>
            <a:pPr>
              <a:lnSpc>
                <a:spcPct val="80000"/>
              </a:lnSpc>
            </a:pPr>
            <a:r>
              <a:rPr lang="zh-CN" altLang="en-US" sz="2400" b="1" dirty="0">
                <a:latin typeface="未署名情书" panose="02010600010101010101" charset="-122"/>
                <a:ea typeface="未署名情书" panose="02010600010101010101" charset="-122"/>
                <a:cs typeface="方正潇洒行书_YS" panose="02010600010101010101" charset="-128"/>
                <a:sym typeface="+mn-ea"/>
              </a:rPr>
              <a:t>（四）、研究资料组编</a:t>
            </a:r>
          </a:p>
        </p:txBody>
      </p:sp>
      <p:sp>
        <p:nvSpPr>
          <p:cNvPr id="12" name="文本框 11"/>
          <p:cNvSpPr txBox="1"/>
          <p:nvPr/>
        </p:nvSpPr>
        <p:spPr>
          <a:xfrm>
            <a:off x="4465320" y="4300220"/>
            <a:ext cx="4825360" cy="387798"/>
          </a:xfrm>
          <a:prstGeom prst="rect">
            <a:avLst/>
          </a:prstGeom>
          <a:noFill/>
          <a:ln>
            <a:solidFill>
              <a:srgbClr val="112EC1"/>
            </a:solidFill>
          </a:ln>
        </p:spPr>
        <p:txBody>
          <a:bodyPr wrap="none" rtlCol="0" anchor="t">
            <a:spAutoFit/>
          </a:bodyPr>
          <a:lstStyle/>
          <a:p>
            <a:pPr>
              <a:lnSpc>
                <a:spcPct val="80000"/>
              </a:lnSpc>
            </a:pPr>
            <a:r>
              <a:rPr lang="zh-CN" altLang="en-US" sz="2400" b="1" dirty="0">
                <a:latin typeface="后来" panose="02010600010101010101" charset="-122"/>
                <a:ea typeface="后来" panose="02010600010101010101" charset="-122"/>
                <a:cs typeface="方正潇洒行书_YS" panose="02010600010101010101" charset="-128"/>
                <a:sym typeface="+mn-ea"/>
              </a:rPr>
              <a:t>（五）</a:t>
            </a:r>
            <a:r>
              <a:rPr lang="zh-CN" altLang="en-US" sz="2400" b="1" dirty="0">
                <a:latin typeface="方正潇洒行书_YS" panose="02010600010101010101" charset="-128"/>
                <a:ea typeface="宋体" panose="02010600030101010101" pitchFamily="2" charset="-122"/>
                <a:cs typeface="方正潇洒行书_YS" panose="02010600010101010101" charset="-128"/>
                <a:sym typeface="+mn-ea"/>
              </a:rPr>
              <a:t>、</a:t>
            </a:r>
            <a:r>
              <a:rPr lang="zh-CN" altLang="en-US" sz="2400" b="1" dirty="0">
                <a:latin typeface="方正潇洒行书_YS" panose="02010600010101010101" charset="-128"/>
                <a:ea typeface="方正潇洒行书_YS" panose="02010600010101010101" charset="-128"/>
                <a:cs typeface="方正潇洒行书_YS" panose="02010600010101010101" charset="-128"/>
                <a:sym typeface="+mn-ea"/>
              </a:rPr>
              <a:t>研究社会热点及周年问题</a:t>
            </a:r>
          </a:p>
        </p:txBody>
      </p:sp>
      <p:sp>
        <p:nvSpPr>
          <p:cNvPr id="16" name="文本框 15"/>
          <p:cNvSpPr txBox="1"/>
          <p:nvPr/>
        </p:nvSpPr>
        <p:spPr>
          <a:xfrm>
            <a:off x="4465320" y="4789805"/>
            <a:ext cx="4461510" cy="386080"/>
          </a:xfrm>
          <a:prstGeom prst="rect">
            <a:avLst/>
          </a:prstGeom>
          <a:noFill/>
          <a:ln>
            <a:solidFill>
              <a:srgbClr val="112EC1"/>
            </a:solidFill>
          </a:ln>
        </p:spPr>
        <p:txBody>
          <a:bodyPr wrap="none" rtlCol="0" anchor="t">
            <a:spAutoFit/>
          </a:bodyPr>
          <a:lstStyle/>
          <a:p>
            <a:pPr>
              <a:lnSpc>
                <a:spcPct val="80000"/>
              </a:lnSpc>
            </a:pPr>
            <a:r>
              <a:rPr lang="zh-CN" altLang="en-US" sz="2400" b="1" dirty="0">
                <a:latin typeface="后来" panose="02010600010101010101" charset="-122"/>
                <a:ea typeface="后来" panose="02010600010101010101" charset="-122"/>
                <a:cs typeface="方正潇洒行书_YS" panose="02010600010101010101" charset="-128"/>
                <a:sym typeface="+mn-ea"/>
              </a:rPr>
              <a:t>（六）</a:t>
            </a:r>
            <a:r>
              <a:rPr lang="zh-CN" altLang="en-US" sz="2400" b="1" dirty="0">
                <a:latin typeface="方正潇洒行书_YS" panose="02010600010101010101" charset="-128"/>
                <a:ea typeface="宋体" panose="02010600030101010101" pitchFamily="2" charset="-122"/>
                <a:cs typeface="方正潇洒行书_YS" panose="02010600010101010101" charset="-128"/>
                <a:sym typeface="+mn-ea"/>
              </a:rPr>
              <a:t>、</a:t>
            </a:r>
            <a:r>
              <a:rPr lang="zh-CN" altLang="en-US" sz="2400" b="1">
                <a:latin typeface="未署名情书" panose="02010600010101010101" charset="-122"/>
                <a:ea typeface="未署名情书" panose="02010600010101010101" charset="-122"/>
                <a:sym typeface="+mn-ea"/>
              </a:rPr>
              <a:t>如何有效利用高考真题</a:t>
            </a:r>
            <a:endParaRPr lang="zh-CN" altLang="en-US" sz="2400" b="1" dirty="0">
              <a:latin typeface="未署名情书" panose="02010600010101010101" charset="-122"/>
              <a:ea typeface="未署名情书" panose="02010600010101010101" charset="-122"/>
              <a:cs typeface="方正潇洒行书_YS" panose="02010600010101010101" charset="-128"/>
              <a:sym typeface="+mn-ea"/>
            </a:endParaRPr>
          </a:p>
        </p:txBody>
      </p:sp>
      <p:sp>
        <p:nvSpPr>
          <p:cNvPr id="17" name="文本框 16"/>
          <p:cNvSpPr txBox="1"/>
          <p:nvPr/>
        </p:nvSpPr>
        <p:spPr>
          <a:xfrm>
            <a:off x="4465320" y="5263516"/>
            <a:ext cx="4493538" cy="461665"/>
          </a:xfrm>
          <a:prstGeom prst="rect">
            <a:avLst/>
          </a:prstGeom>
          <a:noFill/>
          <a:ln>
            <a:solidFill>
              <a:srgbClr val="112EC1"/>
            </a:solidFill>
          </a:ln>
        </p:spPr>
        <p:txBody>
          <a:bodyPr wrap="none" rtlCol="0" anchor="t">
            <a:spAutoFit/>
          </a:bodyPr>
          <a:lstStyle/>
          <a:p>
            <a:r>
              <a:rPr lang="zh-CN" altLang="en-US" sz="2400" b="1" dirty="0">
                <a:latin typeface="未署名情书" panose="02010600010101010101" charset="-122"/>
                <a:ea typeface="未署名情书" panose="02010600010101010101" charset="-122"/>
                <a:cs typeface="未署名情书" panose="02010600010101010101" charset="-122"/>
                <a:sym typeface="+mn-ea"/>
              </a:rPr>
              <a:t>（七）</a:t>
            </a:r>
            <a:r>
              <a:rPr lang="zh-CN" altLang="en-US" sz="2400" b="1" kern="0" dirty="0">
                <a:latin typeface="未署名情书" panose="02010600010101010101" charset="-122"/>
                <a:ea typeface="未署名情书" panose="02010600010101010101" charset="-122"/>
                <a:cs typeface="未署名情书" panose="02010600010101010101" charset="-122"/>
                <a:sym typeface="+mn-ea"/>
              </a:rPr>
              <a:t>复习</a:t>
            </a:r>
            <a:r>
              <a:rPr lang="zh-CN" altLang="en-US" sz="2400" b="1" dirty="0">
                <a:latin typeface="未署名情书" panose="02010600010101010101" charset="-122"/>
                <a:ea typeface="未署名情书" panose="02010600010101010101" charset="-122"/>
                <a:cs typeface="未署名情书" panose="02010600010101010101" charset="-122"/>
                <a:sym typeface="+mn-ea"/>
              </a:rPr>
              <a:t>课例</a:t>
            </a:r>
            <a:r>
              <a:rPr lang="en-US" altLang="zh-CN" sz="2400" b="1" dirty="0">
                <a:latin typeface="未署名情书" panose="02010600010101010101" charset="-122"/>
                <a:ea typeface="未署名情书" panose="02010600010101010101" charset="-122"/>
                <a:cs typeface="未署名情书" panose="02010600010101010101" charset="-122"/>
                <a:sym typeface="+mn-ea"/>
              </a:rPr>
              <a:t> 1  </a:t>
            </a:r>
            <a:r>
              <a:rPr lang="zh-CN" altLang="en-US" sz="2400" b="1" dirty="0">
                <a:latin typeface="未署名情书" panose="02010600010101010101" charset="-122"/>
                <a:ea typeface="未署名情书" panose="02010600010101010101" charset="-122"/>
                <a:cs typeface="未署名情书" panose="02010600010101010101" charset="-122"/>
                <a:sym typeface="+mn-ea"/>
              </a:rPr>
              <a:t>习题讲评课</a:t>
            </a:r>
          </a:p>
        </p:txBody>
      </p:sp>
    </p:spTree>
    <p:extLst>
      <p:ext uri="{BB962C8B-B14F-4D97-AF65-F5344CB8AC3E}">
        <p14:creationId xmlns:p14="http://schemas.microsoft.com/office/powerpoint/2010/main" val="422099129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1400"/>
                                        </p:tgtEl>
                                        <p:attrNameLst>
                                          <p:attrName>style.visibility</p:attrName>
                                        </p:attrNameLst>
                                      </p:cBhvr>
                                      <p:to>
                                        <p:strVal val="visible"/>
                                      </p:to>
                                    </p:set>
                                    <p:animEffect transition="in" filter="dissolve">
                                      <p:cBhvr>
                                        <p:cTn id="7" dur="500"/>
                                        <p:tgtEl>
                                          <p:spTgt spid="10140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401"/>
                                        </p:tgtEl>
                                        <p:attrNameLst>
                                          <p:attrName>style.visibility</p:attrName>
                                        </p:attrNameLst>
                                      </p:cBhvr>
                                      <p:to>
                                        <p:strVal val="visible"/>
                                      </p:to>
                                    </p:set>
                                    <p:animEffect transition="in" filter="dissolve">
                                      <p:cBhvr>
                                        <p:cTn id="10" dur="500"/>
                                        <p:tgtEl>
                                          <p:spTgt spid="10140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00" grpId="0" bldLvl="0" animBg="1"/>
      <p:bldP spid="101401" grpId="0" bldLvl="0" animBg="1"/>
      <p:bldP spid="9" grpId="0" bldLvl="0" animBg="1"/>
      <p:bldP spid="11" grpId="0" bldLvl="0" animBg="1"/>
      <p:bldP spid="12"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219437" y="388029"/>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02754" name="Text Box 4"/>
          <p:cNvSpPr txBox="1">
            <a:spLocks noChangeArrowheads="1"/>
          </p:cNvSpPr>
          <p:nvPr/>
        </p:nvSpPr>
        <p:spPr bwMode="auto">
          <a:xfrm>
            <a:off x="2019935" y="982981"/>
            <a:ext cx="827151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r>
              <a:rPr lang="zh-CN" altLang="en-US" sz="3200" b="1" dirty="0">
                <a:solidFill>
                  <a:srgbClr val="7030A0"/>
                </a:solidFill>
                <a:latin typeface="后来" panose="02010600010101010101" charset="-122"/>
                <a:ea typeface="后来" panose="02010600010101010101" charset="-122"/>
                <a:cs typeface="后来" panose="02010600010101010101" charset="-122"/>
              </a:rPr>
              <a:t>（一）、科学制定高三整体复习计划</a:t>
            </a:r>
            <a:r>
              <a:rPr lang="zh-CN" altLang="en-US" sz="3200" b="1" dirty="0">
                <a:solidFill>
                  <a:srgbClr val="FF3300"/>
                </a:solidFill>
                <a:latin typeface="后来" panose="02010600010101010101" charset="-122"/>
                <a:ea typeface="后来" panose="02010600010101010101" charset="-122"/>
                <a:cs typeface="后来" panose="02010600010101010101" charset="-122"/>
              </a:rPr>
              <a:t/>
            </a:r>
            <a:br>
              <a:rPr lang="zh-CN" altLang="en-US" sz="3200" b="1" dirty="0">
                <a:solidFill>
                  <a:srgbClr val="FF3300"/>
                </a:solidFill>
                <a:latin typeface="后来" panose="02010600010101010101" charset="-122"/>
                <a:ea typeface="后来" panose="02010600010101010101" charset="-122"/>
                <a:cs typeface="后来" panose="02010600010101010101" charset="-122"/>
              </a:rPr>
            </a:br>
            <a:endParaRPr lang="zh-CN" altLang="en-US" sz="3200" b="1" dirty="0">
              <a:solidFill>
                <a:srgbClr val="FF3300"/>
              </a:solidFill>
              <a:latin typeface="后来" panose="02010600010101010101" charset="-122"/>
              <a:ea typeface="后来" panose="02010600010101010101" charset="-122"/>
              <a:cs typeface="后来" panose="02010600010101010101" charset="-122"/>
            </a:endParaRPr>
          </a:p>
          <a:p>
            <a:pPr marL="342900" indent="-342900"/>
            <a:r>
              <a:rPr lang="zh-CN" altLang="en-US" sz="3200" b="1" u="sng" dirty="0">
                <a:latin typeface="后来" panose="02010600010101010101" charset="-122"/>
                <a:ea typeface="后来" panose="02010600010101010101" charset="-122"/>
                <a:cs typeface="后来" panose="02010600010101010101" charset="-122"/>
                <a:hlinkClick r:id="rId3" action="ppaction://hlinkfile"/>
              </a:rPr>
              <a:t>一轮（</a:t>
            </a:r>
            <a:r>
              <a:rPr lang="en-US" altLang="zh-CN" sz="3200" b="1" u="sng" dirty="0">
                <a:latin typeface="后来" panose="02010600010101010101" charset="-122"/>
                <a:ea typeface="后来" panose="02010600010101010101" charset="-122"/>
                <a:cs typeface="后来" panose="02010600010101010101" charset="-122"/>
                <a:hlinkClick r:id="rId3" action="ppaction://hlinkfile"/>
              </a:rPr>
              <a:t>2018</a:t>
            </a:r>
            <a:r>
              <a:rPr lang="zh-CN" altLang="en-US" sz="3200" b="1" u="sng" dirty="0">
                <a:latin typeface="后来" panose="02010600010101010101" charset="-122"/>
                <a:ea typeface="后来" panose="02010600010101010101" charset="-122"/>
                <a:cs typeface="后来" panose="02010600010101010101" charset="-122"/>
                <a:hlinkClick r:id="rId3" action="ppaction://hlinkfile"/>
              </a:rPr>
              <a:t>年</a:t>
            </a:r>
            <a:r>
              <a:rPr lang="en-US" altLang="zh-CN" sz="3200" b="1" u="sng" dirty="0">
                <a:latin typeface="后来" panose="02010600010101010101" charset="-122"/>
                <a:ea typeface="后来" panose="02010600010101010101" charset="-122"/>
                <a:cs typeface="后来" panose="02010600010101010101" charset="-122"/>
                <a:hlinkClick r:id="rId3" action="ppaction://hlinkfile"/>
              </a:rPr>
              <a:t>5</a:t>
            </a:r>
            <a:r>
              <a:rPr lang="zh-CN" altLang="en-US" sz="3200" b="1" u="sng" dirty="0">
                <a:latin typeface="后来" panose="02010600010101010101" charset="-122"/>
                <a:ea typeface="后来" panose="02010600010101010101" charset="-122"/>
                <a:cs typeface="后来" panose="02010600010101010101" charset="-122"/>
                <a:hlinkClick r:id="rId3" action="ppaction://hlinkfile"/>
              </a:rPr>
              <a:t>月上旬</a:t>
            </a:r>
            <a:r>
              <a:rPr lang="en-US" altLang="zh-CN" sz="3200" b="1" u="sng" dirty="0">
                <a:latin typeface="后来" panose="02010600010101010101" charset="-122"/>
                <a:ea typeface="后来" panose="02010600010101010101" charset="-122"/>
                <a:cs typeface="后来" panose="02010600010101010101" charset="-122"/>
                <a:hlinkClick r:id="rId3" action="ppaction://hlinkfile"/>
              </a:rPr>
              <a:t>-2019</a:t>
            </a:r>
            <a:r>
              <a:rPr lang="zh-CN" altLang="en-US" sz="3200" b="1" u="sng" dirty="0">
                <a:latin typeface="后来" panose="02010600010101010101" charset="-122"/>
                <a:ea typeface="后来" panose="02010600010101010101" charset="-122"/>
                <a:cs typeface="后来" panose="02010600010101010101" charset="-122"/>
                <a:hlinkClick r:id="rId3" action="ppaction://hlinkfile"/>
              </a:rPr>
              <a:t>年</a:t>
            </a:r>
            <a:r>
              <a:rPr lang="en-US" altLang="zh-CN" sz="3200" b="1" u="sng" dirty="0">
                <a:latin typeface="后来" panose="02010600010101010101" charset="-122"/>
                <a:ea typeface="后来" panose="02010600010101010101" charset="-122"/>
                <a:cs typeface="后来" panose="02010600010101010101" charset="-122"/>
                <a:hlinkClick r:id="rId3" action="ppaction://hlinkfile"/>
              </a:rPr>
              <a:t>2</a:t>
            </a:r>
            <a:r>
              <a:rPr lang="zh-CN" altLang="en-US" sz="3200" b="1" u="sng" dirty="0">
                <a:latin typeface="后来" panose="02010600010101010101" charset="-122"/>
                <a:ea typeface="后来" panose="02010600010101010101" charset="-122"/>
                <a:cs typeface="后来" panose="02010600010101010101" charset="-122"/>
                <a:hlinkClick r:id="rId3" action="ppaction://hlinkfile"/>
              </a:rPr>
              <a:t>月</a:t>
            </a:r>
            <a:r>
              <a:rPr lang="zh-CN" altLang="en-US" sz="3200" b="1" u="sng" dirty="0">
                <a:latin typeface="后来" panose="02010600010101010101" charset="-122"/>
                <a:ea typeface="后来" panose="02010600010101010101" charset="-122"/>
                <a:cs typeface="后来" panose="02010600010101010101" charset="-122"/>
                <a:sym typeface="+mn-ea"/>
                <a:hlinkClick r:id="rId3" action="ppaction://hlinkfile"/>
              </a:rPr>
              <a:t>上</a:t>
            </a:r>
            <a:r>
              <a:rPr lang="zh-CN" altLang="en-US" sz="3200" b="1" u="sng" dirty="0">
                <a:latin typeface="后来" panose="02010600010101010101" charset="-122"/>
                <a:ea typeface="后来" panose="02010600010101010101" charset="-122"/>
                <a:cs typeface="后来" panose="02010600010101010101" charset="-122"/>
                <a:hlinkClick r:id="rId3" action="ppaction://hlinkfile"/>
              </a:rPr>
              <a:t>旬）</a:t>
            </a:r>
            <a:br>
              <a:rPr lang="zh-CN" altLang="en-US" sz="3200" b="1" u="sng" dirty="0">
                <a:latin typeface="后来" panose="02010600010101010101" charset="-122"/>
                <a:ea typeface="后来" panose="02010600010101010101" charset="-122"/>
                <a:cs typeface="后来" panose="02010600010101010101" charset="-122"/>
                <a:hlinkClick r:id="rId3" action="ppaction://hlinkfile"/>
              </a:rPr>
            </a:br>
            <a:r>
              <a:rPr lang="zh-CN" altLang="en-US" sz="3200" b="1" dirty="0">
                <a:latin typeface="后来" panose="02010600010101010101" charset="-122"/>
                <a:ea typeface="后来" panose="02010600010101010101" charset="-122"/>
                <a:cs typeface="后来" panose="02010600010101010101" charset="-122"/>
              </a:rPr>
              <a:t>通史复习，夯基提能。</a:t>
            </a:r>
          </a:p>
          <a:p>
            <a:pPr marL="342900" indent="-342900"/>
            <a:endParaRPr lang="zh-CN" altLang="en-US" sz="3200" b="1" u="sng" dirty="0">
              <a:solidFill>
                <a:srgbClr val="112EC1"/>
              </a:solidFill>
              <a:latin typeface="后来" panose="02010600010101010101" charset="-122"/>
              <a:ea typeface="后来" panose="02010600010101010101" charset="-122"/>
              <a:cs typeface="后来" panose="02010600010101010101" charset="-122"/>
            </a:endParaRPr>
          </a:p>
          <a:p>
            <a:pPr marL="342900" indent="-342900"/>
            <a:r>
              <a:rPr lang="zh-CN" altLang="en-US" sz="3200" b="1" u="sng" dirty="0">
                <a:solidFill>
                  <a:srgbClr val="112EC1"/>
                </a:solidFill>
                <a:latin typeface="后来" panose="02010600010101010101" charset="-122"/>
                <a:ea typeface="后来" panose="02010600010101010101" charset="-122"/>
                <a:cs typeface="后来" panose="02010600010101010101" charset="-122"/>
              </a:rPr>
              <a:t>  二轮（</a:t>
            </a:r>
            <a:r>
              <a:rPr lang="en-US" altLang="zh-CN" sz="3200" b="1" u="sng" dirty="0">
                <a:solidFill>
                  <a:srgbClr val="112EC1"/>
                </a:solidFill>
                <a:latin typeface="后来" panose="02010600010101010101" charset="-122"/>
                <a:ea typeface="后来" panose="02010600010101010101" charset="-122"/>
                <a:cs typeface="后来" panose="02010600010101010101" charset="-122"/>
              </a:rPr>
              <a:t>2019</a:t>
            </a:r>
            <a:r>
              <a:rPr lang="zh-CN" altLang="en-US" sz="3200" b="1" u="sng" dirty="0">
                <a:solidFill>
                  <a:srgbClr val="112EC1"/>
                </a:solidFill>
                <a:latin typeface="后来" panose="02010600010101010101" charset="-122"/>
                <a:ea typeface="后来" panose="02010600010101010101" charset="-122"/>
                <a:cs typeface="后来" panose="02010600010101010101" charset="-122"/>
              </a:rPr>
              <a:t>年</a:t>
            </a:r>
            <a:r>
              <a:rPr lang="en-US" altLang="zh-CN" sz="3200" b="1" u="sng" dirty="0">
                <a:solidFill>
                  <a:srgbClr val="112EC1"/>
                </a:solidFill>
                <a:latin typeface="后来" panose="02010600010101010101" charset="-122"/>
                <a:ea typeface="后来" panose="02010600010101010101" charset="-122"/>
                <a:cs typeface="后来" panose="02010600010101010101" charset="-122"/>
              </a:rPr>
              <a:t>2</a:t>
            </a:r>
            <a:r>
              <a:rPr lang="zh-CN" altLang="en-US" sz="3200" b="1" u="sng" dirty="0">
                <a:solidFill>
                  <a:srgbClr val="112EC1"/>
                </a:solidFill>
                <a:latin typeface="后来" panose="02010600010101010101" charset="-122"/>
                <a:ea typeface="后来" panose="02010600010101010101" charset="-122"/>
                <a:cs typeface="后来" panose="02010600010101010101" charset="-122"/>
              </a:rPr>
              <a:t>月上旬</a:t>
            </a:r>
            <a:r>
              <a:rPr lang="en-US" altLang="zh-CN" sz="3200" b="1" u="sng" dirty="0">
                <a:solidFill>
                  <a:srgbClr val="112EC1"/>
                </a:solidFill>
                <a:latin typeface="后来" panose="02010600010101010101" charset="-122"/>
                <a:ea typeface="后来" panose="02010600010101010101" charset="-122"/>
                <a:cs typeface="后来" panose="02010600010101010101" charset="-122"/>
              </a:rPr>
              <a:t>-4</a:t>
            </a:r>
            <a:r>
              <a:rPr lang="zh-CN" altLang="en-US" sz="3200" b="1" u="sng" dirty="0">
                <a:solidFill>
                  <a:srgbClr val="112EC1"/>
                </a:solidFill>
                <a:latin typeface="后来" panose="02010600010101010101" charset="-122"/>
                <a:ea typeface="后来" panose="02010600010101010101" charset="-122"/>
                <a:cs typeface="后来" panose="02010600010101010101" charset="-122"/>
              </a:rPr>
              <a:t>月下旬）     </a:t>
            </a:r>
            <a:r>
              <a:rPr lang="zh-CN" altLang="en-US" sz="3200" b="1" u="sng" dirty="0">
                <a:latin typeface="后来" panose="02010600010101010101" charset="-122"/>
                <a:ea typeface="后来" panose="02010600010101010101" charset="-122"/>
                <a:cs typeface="后来" panose="02010600010101010101" charset="-122"/>
              </a:rPr>
              <a:t>   </a:t>
            </a:r>
            <a:r>
              <a:rPr lang="zh-CN" altLang="en-US" sz="3200" b="1" dirty="0">
                <a:latin typeface="后来" panose="02010600010101010101" charset="-122"/>
                <a:ea typeface="后来" panose="02010600010101010101" charset="-122"/>
                <a:cs typeface="后来" panose="02010600010101010101" charset="-122"/>
              </a:rPr>
              <a:t>   </a:t>
            </a:r>
            <a:br>
              <a:rPr lang="zh-CN" altLang="en-US" sz="3200" b="1" dirty="0">
                <a:latin typeface="后来" panose="02010600010101010101" charset="-122"/>
                <a:ea typeface="后来" panose="02010600010101010101" charset="-122"/>
                <a:cs typeface="后来" panose="02010600010101010101" charset="-122"/>
              </a:rPr>
            </a:br>
            <a:r>
              <a:rPr lang="zh-CN" altLang="en-US" sz="3200" b="1" dirty="0">
                <a:latin typeface="后来" panose="02010600010101010101" charset="-122"/>
                <a:ea typeface="后来" panose="02010600010101010101" charset="-122"/>
                <a:cs typeface="后来" panose="02010600010101010101" charset="-122"/>
              </a:rPr>
              <a:t>小专题突破，融会贯通。</a:t>
            </a:r>
          </a:p>
          <a:p>
            <a:pPr marL="342900" indent="-342900"/>
            <a:endParaRPr lang="en-US" altLang="zh-CN" sz="2400" b="1" dirty="0">
              <a:solidFill>
                <a:srgbClr val="000000"/>
              </a:solidFill>
              <a:latin typeface="悦然行楷_YS" panose="02010600010101010101" charset="-122"/>
              <a:ea typeface="悦然行楷_YS" panose="02010600010101010101" charset="-122"/>
              <a:cs typeface="悦然行楷_YS" panose="02010600010101010101" charset="-122"/>
              <a:sym typeface="Calibri" panose="020F0502020204030204" charset="0"/>
            </a:endParaRPr>
          </a:p>
          <a:p>
            <a:pPr marL="342900" indent="-342900"/>
            <a:r>
              <a:rPr lang="zh-CN" altLang="en-US" sz="2000" b="1" dirty="0">
                <a:solidFill>
                  <a:srgbClr val="000000"/>
                </a:solidFill>
                <a:latin typeface="悦然行楷_YS" panose="02010600010101010101" charset="-122"/>
                <a:ea typeface="悦然行楷_YS" panose="02010600010101010101" charset="-122"/>
                <a:cs typeface="悦然行楷_YS" panose="02010600010101010101" charset="-122"/>
                <a:sym typeface="Calibri" panose="020F0502020204030204" charset="0"/>
              </a:rPr>
              <a:t>   </a:t>
            </a:r>
            <a:r>
              <a:rPr lang="zh-CN" altLang="en-US" sz="3200" b="1" u="sng" dirty="0">
                <a:solidFill>
                  <a:srgbClr val="008000"/>
                </a:solidFill>
                <a:latin typeface="后来" panose="02010600010101010101" charset="-122"/>
                <a:ea typeface="后来" panose="02010600010101010101" charset="-122"/>
                <a:cs typeface="后来" panose="02010600010101010101" charset="-122"/>
              </a:rPr>
              <a:t>三轮（</a:t>
            </a:r>
            <a:r>
              <a:rPr lang="en-US" altLang="zh-CN" sz="3200" b="1" u="sng" dirty="0">
                <a:solidFill>
                  <a:srgbClr val="008000"/>
                </a:solidFill>
                <a:latin typeface="后来" panose="02010600010101010101" charset="-122"/>
                <a:ea typeface="后来" panose="02010600010101010101" charset="-122"/>
                <a:cs typeface="后来" panose="02010600010101010101" charset="-122"/>
              </a:rPr>
              <a:t>2019</a:t>
            </a:r>
            <a:r>
              <a:rPr lang="zh-CN" altLang="en-US" sz="3200" b="1" u="sng" dirty="0">
                <a:solidFill>
                  <a:srgbClr val="008000"/>
                </a:solidFill>
                <a:latin typeface="后来" panose="02010600010101010101" charset="-122"/>
                <a:ea typeface="后来" panose="02010600010101010101" charset="-122"/>
                <a:cs typeface="后来" panose="02010600010101010101" charset="-122"/>
              </a:rPr>
              <a:t>年</a:t>
            </a:r>
            <a:r>
              <a:rPr lang="en-US" altLang="zh-CN" sz="3200" b="1" u="sng" dirty="0">
                <a:solidFill>
                  <a:srgbClr val="008000"/>
                </a:solidFill>
                <a:latin typeface="后来" panose="02010600010101010101" charset="-122"/>
                <a:ea typeface="后来" panose="02010600010101010101" charset="-122"/>
                <a:cs typeface="后来" panose="02010600010101010101" charset="-122"/>
              </a:rPr>
              <a:t>4</a:t>
            </a:r>
            <a:r>
              <a:rPr lang="zh-CN" altLang="en-US" sz="3200" b="1" u="sng" dirty="0">
                <a:solidFill>
                  <a:srgbClr val="008000"/>
                </a:solidFill>
                <a:latin typeface="后来" panose="02010600010101010101" charset="-122"/>
                <a:ea typeface="后来" panose="02010600010101010101" charset="-122"/>
                <a:cs typeface="后来" panose="02010600010101010101" charset="-122"/>
              </a:rPr>
              <a:t>月下旬到</a:t>
            </a:r>
            <a:r>
              <a:rPr lang="en-US" altLang="zh-CN" sz="3200" b="1" u="sng" dirty="0">
                <a:solidFill>
                  <a:srgbClr val="008000"/>
                </a:solidFill>
                <a:latin typeface="后来" panose="02010600010101010101" charset="-122"/>
                <a:ea typeface="后来" panose="02010600010101010101" charset="-122"/>
                <a:cs typeface="后来" panose="02010600010101010101" charset="-122"/>
              </a:rPr>
              <a:t>5</a:t>
            </a:r>
            <a:r>
              <a:rPr lang="zh-CN" altLang="en-US" sz="3200" b="1" u="sng" dirty="0">
                <a:solidFill>
                  <a:srgbClr val="008000"/>
                </a:solidFill>
                <a:latin typeface="后来" panose="02010600010101010101" charset="-122"/>
                <a:ea typeface="后来" panose="02010600010101010101" charset="-122"/>
                <a:cs typeface="后来" panose="02010600010101010101" charset="-122"/>
              </a:rPr>
              <a:t>月下旬）   </a:t>
            </a:r>
            <a:r>
              <a:rPr lang="zh-CN" altLang="en-US" sz="3200" b="1" u="sng" dirty="0">
                <a:latin typeface="后来" panose="02010600010101010101" charset="-122"/>
                <a:ea typeface="后来" panose="02010600010101010101" charset="-122"/>
                <a:cs typeface="后来" panose="02010600010101010101" charset="-122"/>
              </a:rPr>
              <a:t>  </a:t>
            </a:r>
            <a:r>
              <a:rPr lang="zh-CN" altLang="en-US" sz="3200" b="1" dirty="0">
                <a:latin typeface="后来" panose="02010600010101010101" charset="-122"/>
                <a:ea typeface="后来" panose="02010600010101010101" charset="-122"/>
                <a:cs typeface="后来" panose="02010600010101010101" charset="-122"/>
              </a:rPr>
              <a:t/>
            </a:r>
            <a:br>
              <a:rPr lang="zh-CN" altLang="en-US" sz="3200" b="1" dirty="0">
                <a:latin typeface="后来" panose="02010600010101010101" charset="-122"/>
                <a:ea typeface="后来" panose="02010600010101010101" charset="-122"/>
                <a:cs typeface="后来" panose="02010600010101010101" charset="-122"/>
              </a:rPr>
            </a:br>
            <a:r>
              <a:rPr lang="zh-CN" altLang="en-US" sz="3200" b="1" dirty="0">
                <a:latin typeface="后来" panose="02010600010101010101" charset="-122"/>
                <a:ea typeface="后来" panose="02010600010101010101" charset="-122"/>
                <a:cs typeface="后来" panose="02010600010101010101" charset="-122"/>
              </a:rPr>
              <a:t>回归考点，由学变考。</a:t>
            </a:r>
          </a:p>
        </p:txBody>
      </p:sp>
    </p:spTree>
    <p:extLst>
      <p:ext uri="{BB962C8B-B14F-4D97-AF65-F5344CB8AC3E}">
        <p14:creationId xmlns:p14="http://schemas.microsoft.com/office/powerpoint/2010/main" val="26510882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754">
                                            <p:txEl>
                                              <p:pRg st="0" end="0"/>
                                            </p:txEl>
                                          </p:spTgt>
                                        </p:tgtEl>
                                        <p:attrNameLst>
                                          <p:attrName>style.visibility</p:attrName>
                                        </p:attrNameLst>
                                      </p:cBhvr>
                                      <p:to>
                                        <p:strVal val="visible"/>
                                      </p:to>
                                    </p:set>
                                    <p:anim calcmode="lin" valueType="num">
                                      <p:cBhvr additive="base">
                                        <p:cTn id="7" dur="500" fill="hold"/>
                                        <p:tgtEl>
                                          <p:spTgt spid="202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7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2754">
                                            <p:txEl>
                                              <p:pRg st="1" end="1"/>
                                            </p:txEl>
                                          </p:spTgt>
                                        </p:tgtEl>
                                        <p:attrNameLst>
                                          <p:attrName>style.visibility</p:attrName>
                                        </p:attrNameLst>
                                      </p:cBhvr>
                                      <p:to>
                                        <p:strVal val="visible"/>
                                      </p:to>
                                    </p:set>
                                    <p:anim calcmode="lin" valueType="num">
                                      <p:cBhvr additive="base">
                                        <p:cTn id="13" dur="500" fill="hold"/>
                                        <p:tgtEl>
                                          <p:spTgt spid="202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2754">
                                            <p:txEl>
                                              <p:pRg st="3" end="3"/>
                                            </p:txEl>
                                          </p:spTgt>
                                        </p:tgtEl>
                                        <p:attrNameLst>
                                          <p:attrName>style.visibility</p:attrName>
                                        </p:attrNameLst>
                                      </p:cBhvr>
                                      <p:to>
                                        <p:strVal val="visible"/>
                                      </p:to>
                                    </p:set>
                                    <p:anim calcmode="lin" valueType="num">
                                      <p:cBhvr additive="base">
                                        <p:cTn id="19" dur="500" fill="hold"/>
                                        <p:tgtEl>
                                          <p:spTgt spid="2027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7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2754">
                                            <p:txEl>
                                              <p:pRg st="5" end="5"/>
                                            </p:txEl>
                                          </p:spTgt>
                                        </p:tgtEl>
                                        <p:attrNameLst>
                                          <p:attrName>style.visibility</p:attrName>
                                        </p:attrNameLst>
                                      </p:cBhvr>
                                      <p:to>
                                        <p:strVal val="visible"/>
                                      </p:to>
                                    </p:set>
                                    <p:anim calcmode="lin" valueType="num">
                                      <p:cBhvr additive="base">
                                        <p:cTn id="25" dur="500" fill="hold"/>
                                        <p:tgtEl>
                                          <p:spTgt spid="20275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275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5765412" y="34675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sp>
        <p:nvSpPr>
          <p:cNvPr id="3" name="矩形 2"/>
          <p:cNvSpPr/>
          <p:nvPr/>
        </p:nvSpPr>
        <p:spPr>
          <a:xfrm>
            <a:off x="4687571" y="969646"/>
            <a:ext cx="2018665" cy="460375"/>
          </a:xfrm>
          <a:prstGeom prst="rect">
            <a:avLst/>
          </a:prstGeom>
        </p:spPr>
        <p:txBody>
          <a:bodyPr wrap="square">
            <a:spAutoFit/>
          </a:bodyPr>
          <a:lstStyle/>
          <a:p>
            <a:pPr lvl="0" algn="l"/>
            <a:r>
              <a:rPr lang="en-US" altLang="zh-CN" sz="2400" b="1" dirty="0">
                <a:solidFill>
                  <a:srgbClr val="FF0000"/>
                </a:solidFill>
                <a:latin typeface="+mn-ea"/>
                <a:cs typeface="宋体" panose="02010600030101010101" pitchFamily="2" charset="-122"/>
                <a:sym typeface="+mn-ea"/>
              </a:rPr>
              <a:t>   </a:t>
            </a:r>
            <a:r>
              <a:rPr lang="zh-CN" altLang="en-US" sz="2400" b="1" dirty="0">
                <a:solidFill>
                  <a:srgbClr val="FF0000"/>
                </a:solidFill>
                <a:latin typeface="+mn-ea"/>
                <a:cs typeface="宋体" panose="02010600030101010101" pitchFamily="2" charset="-122"/>
                <a:sym typeface="+mn-ea"/>
              </a:rPr>
              <a:t>基本做法</a:t>
            </a:r>
            <a:endParaRPr lang="zh-CN" altLang="en-US" sz="2400" b="1" dirty="0">
              <a:solidFill>
                <a:srgbClr val="FF0000"/>
              </a:solidFill>
              <a:latin typeface="+mn-ea"/>
              <a:ea typeface="黑体" panose="02010609060101010101" pitchFamily="49" charset="-122"/>
              <a:cs typeface="宋体" panose="02010600030101010101" pitchFamily="2" charset="-122"/>
              <a:sym typeface="+mn-ea"/>
            </a:endParaRPr>
          </a:p>
        </p:txBody>
      </p:sp>
      <p:sp>
        <p:nvSpPr>
          <p:cNvPr id="4" name="文本框 3"/>
          <p:cNvSpPr txBox="1"/>
          <p:nvPr/>
        </p:nvSpPr>
        <p:spPr>
          <a:xfrm>
            <a:off x="1724026" y="1430020"/>
            <a:ext cx="6033135" cy="398780"/>
          </a:xfrm>
          <a:prstGeom prst="rect">
            <a:avLst/>
          </a:prstGeom>
          <a:noFill/>
        </p:spPr>
        <p:txBody>
          <a:bodyPr wrap="square" rtlCol="0" anchor="t">
            <a:spAutoFit/>
          </a:bodyPr>
          <a:lstStyle/>
          <a:p>
            <a:pPr algn="l"/>
            <a:r>
              <a:rPr lang="zh-CN" altLang="en-US" sz="2000" b="1">
                <a:solidFill>
                  <a:srgbClr val="0000FF"/>
                </a:solidFill>
                <a:latin typeface="华文琥珀" pitchFamily="2" charset="-122"/>
                <a:ea typeface="华文琥珀" pitchFamily="2" charset="-122"/>
                <a:sym typeface="宋体" panose="02010600030101010101" pitchFamily="2" charset="-122"/>
              </a:rPr>
              <a:t>一</a:t>
            </a:r>
            <a:r>
              <a:rPr lang="zh-CN" altLang="en-US" sz="2000" b="1">
                <a:solidFill>
                  <a:srgbClr val="0000FF"/>
                </a:solidFill>
                <a:latin typeface="华文琥珀" pitchFamily="2" charset="-122"/>
                <a:ea typeface="华文琥珀" pitchFamily="2" charset="-122"/>
                <a:sym typeface="+mn-ea"/>
              </a:rPr>
              <a:t>轮复习：通史复习 </a:t>
            </a:r>
            <a:r>
              <a:rPr lang="zh-CN" altLang="en-US" sz="2000" b="1">
                <a:solidFill>
                  <a:srgbClr val="C00000"/>
                </a:solidFill>
                <a:latin typeface="黑体" panose="02010609060101010101" pitchFamily="49" charset="-122"/>
                <a:ea typeface="黑体" panose="02010609060101010101" pitchFamily="49" charset="-122"/>
                <a:sym typeface="+mn-ea"/>
              </a:rPr>
              <a:t>（主要是解决</a:t>
            </a:r>
            <a:r>
              <a:rPr lang="zh-CN" altLang="en-US" sz="2000" b="1" dirty="0">
                <a:solidFill>
                  <a:srgbClr val="C00000"/>
                </a:solidFill>
                <a:latin typeface="黑体" panose="02010609060101010101" pitchFamily="49" charset="-122"/>
                <a:ea typeface="黑体" panose="02010609060101010101" pitchFamily="49" charset="-122"/>
                <a:sym typeface="+mn-ea"/>
              </a:rPr>
              <a:t>考什么？</a:t>
            </a:r>
            <a:r>
              <a:rPr lang="zh-CN" altLang="en-US" sz="2000" b="1">
                <a:solidFill>
                  <a:srgbClr val="C00000"/>
                </a:solidFill>
                <a:latin typeface="黑体" panose="02010609060101010101" pitchFamily="49" charset="-122"/>
                <a:ea typeface="黑体" panose="02010609060101010101" pitchFamily="49" charset="-122"/>
                <a:sym typeface="+mn-ea"/>
              </a:rPr>
              <a:t>）</a:t>
            </a:r>
            <a:endParaRPr lang="zh-CN" altLang="en-US" sz="2000" b="1" dirty="0">
              <a:solidFill>
                <a:srgbClr val="C00000"/>
              </a:solidFill>
              <a:latin typeface="黑体" panose="02010609060101010101" pitchFamily="49" charset="-122"/>
              <a:ea typeface="黑体" panose="02010609060101010101" pitchFamily="49" charset="-122"/>
              <a:sym typeface="+mn-ea"/>
            </a:endParaRPr>
          </a:p>
        </p:txBody>
      </p:sp>
      <p:sp>
        <p:nvSpPr>
          <p:cNvPr id="5" name="文本框 4"/>
          <p:cNvSpPr txBox="1"/>
          <p:nvPr/>
        </p:nvSpPr>
        <p:spPr>
          <a:xfrm>
            <a:off x="2019936" y="1828800"/>
            <a:ext cx="7667625" cy="1322070"/>
          </a:xfrm>
          <a:prstGeom prst="rect">
            <a:avLst/>
          </a:prstGeom>
          <a:noFill/>
        </p:spPr>
        <p:txBody>
          <a:bodyPr wrap="square" rtlCol="0" anchor="t">
            <a:spAutoFit/>
          </a:bodyPr>
          <a:lstStyle/>
          <a:p>
            <a:pPr>
              <a:buNone/>
            </a:pPr>
            <a:r>
              <a:rPr lang="en-US" altLang="zh-CN" sz="2000" b="1">
                <a:solidFill>
                  <a:schemeClr val="accent4"/>
                </a:solidFill>
                <a:latin typeface="华文楷体" pitchFamily="2" charset="-122"/>
                <a:ea typeface="华文楷体" pitchFamily="2" charset="-122"/>
                <a:sym typeface="+mn-ea"/>
              </a:rPr>
              <a:t>   </a:t>
            </a:r>
            <a:r>
              <a:rPr lang="zh-CN" altLang="en-US" sz="2000" b="1">
                <a:latin typeface="华文楷体" pitchFamily="2" charset="-122"/>
                <a:ea typeface="华文楷体" pitchFamily="2" charset="-122"/>
                <a:sym typeface="+mn-ea"/>
              </a:rPr>
              <a:t>以时间、阶段线索为横轴，将中国和西方的政治、经济、思想三大必修专题模块文明成果及史实贯穿于时间、阶段线索之中，从而使三大文明史以时间纵线贯通，形成历史发展脉络； </a:t>
            </a:r>
            <a:r>
              <a:rPr lang="zh-CN" altLang="en-US" sz="2000" b="1">
                <a:solidFill>
                  <a:schemeClr val="accent4"/>
                </a:solidFill>
                <a:latin typeface="华文楷体" pitchFamily="2" charset="-122"/>
                <a:ea typeface="华文楷体" pitchFamily="2" charset="-122"/>
                <a:sym typeface="+mn-ea"/>
              </a:rPr>
              <a:t>                                                          </a:t>
            </a:r>
            <a:r>
              <a:rPr lang="zh-CN" altLang="en-US" sz="2000" b="1">
                <a:solidFill>
                  <a:srgbClr val="D60093"/>
                </a:solidFill>
                <a:latin typeface="华文楷体" pitchFamily="2" charset="-122"/>
                <a:ea typeface="华文楷体" pitchFamily="2" charset="-122"/>
                <a:sym typeface="+mn-ea"/>
              </a:rPr>
              <a:t>（阶段目标</a:t>
            </a:r>
            <a:r>
              <a:rPr lang="en-US" altLang="zh-CN" sz="2000" b="1">
                <a:solidFill>
                  <a:srgbClr val="D60093"/>
                </a:solidFill>
                <a:latin typeface="华文楷体" pitchFamily="2" charset="-122"/>
                <a:ea typeface="华文楷体" pitchFamily="2" charset="-122"/>
                <a:sym typeface="+mn-ea"/>
              </a:rPr>
              <a:t>---</a:t>
            </a:r>
            <a:r>
              <a:rPr lang="zh-CN" altLang="en-US" sz="2000" b="1">
                <a:solidFill>
                  <a:srgbClr val="D60093"/>
                </a:solidFill>
                <a:latin typeface="华文楷体" pitchFamily="2" charset="-122"/>
                <a:ea typeface="华文楷体" pitchFamily="2" charset="-122"/>
                <a:sym typeface="+mn-ea"/>
              </a:rPr>
              <a:t>实现古今贯通）</a:t>
            </a:r>
            <a:endParaRPr lang="zh-CN" altLang="en-US" sz="20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1830705" y="3212465"/>
            <a:ext cx="7948930" cy="1014730"/>
          </a:xfrm>
          <a:prstGeom prst="rect">
            <a:avLst/>
          </a:prstGeom>
          <a:noFill/>
        </p:spPr>
        <p:txBody>
          <a:bodyPr wrap="square" rtlCol="0" anchor="t">
            <a:spAutoFit/>
          </a:bodyPr>
          <a:lstStyle/>
          <a:p>
            <a:pPr>
              <a:buNone/>
            </a:pPr>
            <a:r>
              <a:rPr lang="en-US" altLang="zh-CN" sz="2000" b="1">
                <a:solidFill>
                  <a:schemeClr val="accent4"/>
                </a:solidFill>
                <a:latin typeface="华文楷体" pitchFamily="2" charset="-122"/>
                <a:ea typeface="华文楷体" pitchFamily="2" charset="-122"/>
                <a:sym typeface="+mn-ea"/>
              </a:rPr>
              <a:t>  </a:t>
            </a:r>
            <a:r>
              <a:rPr lang="en-US" altLang="zh-CN" sz="2000" b="1">
                <a:latin typeface="华文楷体" pitchFamily="2" charset="-122"/>
                <a:ea typeface="华文楷体" pitchFamily="2" charset="-122"/>
                <a:sym typeface="+mn-ea"/>
              </a:rPr>
              <a:t> </a:t>
            </a:r>
            <a:r>
              <a:rPr lang="zh-CN" altLang="en-US" sz="2000" b="1">
                <a:latin typeface="华文楷体" pitchFamily="2" charset="-122"/>
                <a:ea typeface="华文楷体" pitchFamily="2" charset="-122"/>
                <a:sym typeface="+mn-ea"/>
              </a:rPr>
              <a:t>同时在突出以</a:t>
            </a:r>
            <a:r>
              <a:rPr lang="zh-CN" altLang="en-US" sz="2000" b="1" dirty="0">
                <a:latin typeface="华文楷体" pitchFamily="2" charset="-122"/>
                <a:ea typeface="华文楷体" pitchFamily="2" charset="-122"/>
                <a:sym typeface="+mn-ea"/>
              </a:rPr>
              <a:t>通史为主线的历史</a:t>
            </a:r>
            <a:r>
              <a:rPr lang="zh-CN" altLang="en-US" sz="2000" b="1" dirty="0">
                <a:solidFill>
                  <a:srgbClr val="112EC1"/>
                </a:solidFill>
                <a:latin typeface="华文楷体" pitchFamily="2" charset="-122"/>
                <a:ea typeface="华文楷体" pitchFamily="2" charset="-122"/>
                <a:sym typeface="+mn-ea"/>
              </a:rPr>
              <a:t>阶段特征</a:t>
            </a:r>
            <a:r>
              <a:rPr lang="zh-CN" altLang="en-US" sz="2000" b="1" dirty="0">
                <a:latin typeface="华文楷体" pitchFamily="2" charset="-122"/>
                <a:ea typeface="华文楷体" pitchFamily="2" charset="-122"/>
                <a:sym typeface="+mn-ea"/>
              </a:rPr>
              <a:t>的综合概括的基础上，</a:t>
            </a:r>
            <a:r>
              <a:rPr lang="zh-CN" altLang="en-US" sz="2000" b="1">
                <a:latin typeface="华文楷体" pitchFamily="2" charset="-122"/>
                <a:ea typeface="华文楷体" pitchFamily="2" charset="-122"/>
                <a:sym typeface="+mn-ea"/>
              </a:rPr>
              <a:t>有意识加强</a:t>
            </a:r>
            <a:r>
              <a:rPr lang="zh-CN" altLang="en-US" sz="2000" b="1" dirty="0">
                <a:latin typeface="华文楷体" pitchFamily="2" charset="-122"/>
                <a:ea typeface="华文楷体" pitchFamily="2" charset="-122"/>
                <a:sym typeface="+mn-ea"/>
              </a:rPr>
              <a:t>同一时段的中外历史</a:t>
            </a:r>
            <a:r>
              <a:rPr lang="zh-CN" altLang="en-US" sz="2000" b="1" dirty="0">
                <a:solidFill>
                  <a:srgbClr val="112EC1"/>
                </a:solidFill>
                <a:latin typeface="华文楷体" pitchFamily="2" charset="-122"/>
                <a:ea typeface="华文楷体" pitchFamily="2" charset="-122"/>
                <a:sym typeface="+mn-ea"/>
              </a:rPr>
              <a:t>阶段特征</a:t>
            </a:r>
            <a:r>
              <a:rPr lang="zh-CN" altLang="en-US" sz="2000" b="1" dirty="0">
                <a:latin typeface="华文楷体" pitchFamily="2" charset="-122"/>
                <a:ea typeface="华文楷体" pitchFamily="2" charset="-122"/>
                <a:sym typeface="+mn-ea"/>
              </a:rPr>
              <a:t>的横向综合概括与比较；</a:t>
            </a:r>
          </a:p>
          <a:p>
            <a:pPr>
              <a:buNone/>
            </a:pPr>
            <a:r>
              <a:rPr lang="zh-CN" altLang="en-US" sz="2000" b="1">
                <a:solidFill>
                  <a:srgbClr val="FF3300"/>
                </a:solidFill>
                <a:latin typeface="华文楷体" pitchFamily="2" charset="-122"/>
                <a:ea typeface="华文楷体" pitchFamily="2" charset="-122"/>
                <a:sym typeface="+mn-ea"/>
              </a:rPr>
              <a:t>  （阶段目标</a:t>
            </a:r>
            <a:r>
              <a:rPr lang="en-US" altLang="zh-CN" sz="2000" b="1">
                <a:solidFill>
                  <a:srgbClr val="FF3300"/>
                </a:solidFill>
                <a:latin typeface="华文楷体" pitchFamily="2" charset="-122"/>
                <a:ea typeface="华文楷体" pitchFamily="2" charset="-122"/>
                <a:sym typeface="+mn-ea"/>
              </a:rPr>
              <a:t>---</a:t>
            </a:r>
            <a:r>
              <a:rPr lang="zh-CN" altLang="en-US" sz="2000" b="1">
                <a:solidFill>
                  <a:srgbClr val="FF3300"/>
                </a:solidFill>
                <a:latin typeface="华文楷体" pitchFamily="2" charset="-122"/>
                <a:ea typeface="华文楷体" pitchFamily="2" charset="-122"/>
                <a:sym typeface="+mn-ea"/>
              </a:rPr>
              <a:t>实现中外关联）</a:t>
            </a:r>
            <a:endParaRPr lang="zh-CN" altLang="en-US" sz="2000" dirty="0">
              <a:latin typeface="微软雅黑" panose="020B0503020204020204" pitchFamily="34" charset="-122"/>
              <a:ea typeface="微软雅黑" panose="020B0503020204020204" pitchFamily="34" charset="-122"/>
            </a:endParaRPr>
          </a:p>
        </p:txBody>
      </p:sp>
      <p:sp>
        <p:nvSpPr>
          <p:cNvPr id="7" name="内容占位符 2"/>
          <p:cNvSpPr>
            <a:spLocks noGrp="1"/>
          </p:cNvSpPr>
          <p:nvPr/>
        </p:nvSpPr>
        <p:spPr>
          <a:xfrm>
            <a:off x="1945640" y="4294505"/>
            <a:ext cx="8313420" cy="1645920"/>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sz="2710" b="1" noProof="1">
                <a:solidFill>
                  <a:srgbClr val="C00000"/>
                </a:solidFill>
                <a:latin typeface="黑体" panose="02010609060101010101" pitchFamily="49" charset="-122"/>
                <a:ea typeface="黑体" panose="02010609060101010101" pitchFamily="49" charset="-122"/>
                <a:sym typeface="+mn-ea"/>
              </a:rPr>
              <a:t>最终目标</a:t>
            </a:r>
            <a:endParaRPr lang="zh-CN" altLang="en-US" sz="2710" b="1" noProof="1">
              <a:solidFill>
                <a:srgbClr val="C00000"/>
              </a:solidFill>
              <a:latin typeface="华文琥珀" pitchFamily="2" charset="-122"/>
              <a:ea typeface="华文琥珀" pitchFamily="2" charset="-122"/>
              <a:sym typeface="+mn-ea"/>
            </a:endParaRPr>
          </a:p>
          <a:p>
            <a:pPr marL="0" indent="0">
              <a:buNone/>
            </a:pPr>
            <a:r>
              <a:rPr lang="zh-CN" altLang="en-US" sz="2000" b="1" noProof="1">
                <a:latin typeface="华文琥珀" pitchFamily="2" charset="-122"/>
                <a:ea typeface="华文琥珀" pitchFamily="2" charset="-122"/>
                <a:sym typeface="+mn-ea"/>
              </a:rPr>
              <a:t>    以高考真题所涉及考点为原点，还原基础、夯实基础、拓展基础、丰富基础、升华基础！同时，积累审题方法，总结解题思路和技巧，培养学科解题素养与能力，为高考做好</a:t>
            </a:r>
            <a:r>
              <a:rPr lang="zh-CN" altLang="en-US" sz="2370" b="1" noProof="1">
                <a:solidFill>
                  <a:srgbClr val="0000FF"/>
                </a:solidFill>
                <a:latin typeface="华文琥珀" pitchFamily="2" charset="-122"/>
                <a:ea typeface="华文琥珀" pitchFamily="2" charset="-122"/>
                <a:sym typeface="+mn-ea"/>
              </a:rPr>
              <a:t>基本能力储备！</a:t>
            </a:r>
          </a:p>
          <a:p>
            <a:pPr fontAlgn="base"/>
            <a:endParaRPr lang="zh-CN" altLang="en-US" sz="2710" b="1" noProof="1"/>
          </a:p>
        </p:txBody>
      </p:sp>
    </p:spTree>
    <p:extLst>
      <p:ext uri="{BB962C8B-B14F-4D97-AF65-F5344CB8AC3E}">
        <p14:creationId xmlns:p14="http://schemas.microsoft.com/office/powerpoint/2010/main" val="35686502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5765412" y="34675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sp>
        <p:nvSpPr>
          <p:cNvPr id="3" name="文本框 1"/>
          <p:cNvSpPr txBox="1"/>
          <p:nvPr/>
        </p:nvSpPr>
        <p:spPr>
          <a:xfrm>
            <a:off x="1913840" y="1185741"/>
            <a:ext cx="8028160" cy="461665"/>
          </a:xfrm>
          <a:prstGeom prst="rect">
            <a:avLst/>
          </a:prstGeom>
          <a:solidFill>
            <a:schemeClr val="bg2"/>
          </a:solidFill>
          <a:ln w="9525">
            <a:noFill/>
          </a:ln>
        </p:spPr>
        <p:txBody>
          <a:bodyPr wrap="none" anchor="t">
            <a:spAutoFit/>
          </a:bodyPr>
          <a:lstStyle/>
          <a:p>
            <a:pPr algn="l"/>
            <a:r>
              <a:rPr lang="zh-CN" altLang="en-US" sz="2400" b="1">
                <a:solidFill>
                  <a:srgbClr val="0000FF"/>
                </a:solidFill>
                <a:latin typeface="华文琥珀" pitchFamily="2" charset="-122"/>
                <a:ea typeface="华文琥珀" pitchFamily="2" charset="-122"/>
                <a:sym typeface="宋体" panose="02010600030101010101" pitchFamily="2" charset="-122"/>
              </a:rPr>
              <a:t>二</a:t>
            </a:r>
            <a:r>
              <a:rPr lang="zh-CN" altLang="en-US" sz="2400" b="1">
                <a:solidFill>
                  <a:srgbClr val="0000FF"/>
                </a:solidFill>
                <a:latin typeface="华文琥珀" pitchFamily="2" charset="-122"/>
                <a:ea typeface="华文琥珀" pitchFamily="2" charset="-122"/>
              </a:rPr>
              <a:t>轮复习：以题联知，以练提力</a:t>
            </a:r>
            <a:r>
              <a:rPr lang="zh-CN" altLang="en-US" sz="1695" b="1">
                <a:solidFill>
                  <a:srgbClr val="0000FF"/>
                </a:solidFill>
                <a:latin typeface="华文琥珀" pitchFamily="2" charset="-122"/>
                <a:ea typeface="华文琥珀" pitchFamily="2" charset="-122"/>
              </a:rPr>
              <a:t> </a:t>
            </a:r>
            <a:r>
              <a:rPr lang="zh-CN" altLang="en-US" sz="2400" b="1">
                <a:solidFill>
                  <a:srgbClr val="C00000"/>
                </a:solidFill>
                <a:latin typeface="黑体" panose="02010609060101010101" pitchFamily="49" charset="-122"/>
                <a:ea typeface="黑体" panose="02010609060101010101" pitchFamily="49" charset="-122"/>
                <a:sym typeface="+mn-ea"/>
              </a:rPr>
              <a:t>（主要是解决</a:t>
            </a:r>
            <a:r>
              <a:rPr lang="zh-CN" altLang="en-US" sz="2400" b="1" dirty="0">
                <a:solidFill>
                  <a:srgbClr val="C00000"/>
                </a:solidFill>
                <a:latin typeface="黑体" panose="02010609060101010101" pitchFamily="49" charset="-122"/>
                <a:ea typeface="黑体" panose="02010609060101010101" pitchFamily="49" charset="-122"/>
                <a:sym typeface="+mn-ea"/>
              </a:rPr>
              <a:t>怎么考？</a:t>
            </a:r>
            <a:r>
              <a:rPr lang="zh-CN" altLang="en-US" sz="2400" b="1">
                <a:solidFill>
                  <a:srgbClr val="C00000"/>
                </a:solidFill>
                <a:latin typeface="黑体" panose="02010609060101010101" pitchFamily="49" charset="-122"/>
                <a:ea typeface="黑体" panose="02010609060101010101" pitchFamily="49" charset="-122"/>
                <a:sym typeface="+mn-ea"/>
              </a:rPr>
              <a:t>）</a:t>
            </a:r>
            <a:endParaRPr lang="zh-CN" altLang="en-US" sz="2400" b="1" dirty="0">
              <a:solidFill>
                <a:srgbClr val="C00000"/>
              </a:solidFill>
              <a:latin typeface="黑体" panose="02010609060101010101" pitchFamily="49" charset="-122"/>
              <a:ea typeface="黑体" panose="02010609060101010101" pitchFamily="49" charset="-122"/>
              <a:sym typeface="+mn-ea"/>
            </a:endParaRPr>
          </a:p>
        </p:txBody>
      </p:sp>
      <p:sp>
        <p:nvSpPr>
          <p:cNvPr id="4" name="文本框 2"/>
          <p:cNvSpPr txBox="1"/>
          <p:nvPr/>
        </p:nvSpPr>
        <p:spPr>
          <a:xfrm>
            <a:off x="1845637" y="1744346"/>
            <a:ext cx="8513435" cy="829945"/>
          </a:xfrm>
          <a:prstGeom prst="rect">
            <a:avLst/>
          </a:prstGeom>
          <a:solidFill>
            <a:schemeClr val="bg2"/>
          </a:solidFill>
        </p:spPr>
        <p:txBody>
          <a:bodyPr wrap="square" rtlCol="0" anchor="t">
            <a:spAutoFit/>
          </a:bodyPr>
          <a:lstStyle/>
          <a:p>
            <a:pPr>
              <a:buNone/>
            </a:pPr>
            <a:r>
              <a:rPr lang="zh-CN" altLang="en-US" sz="2400" b="1" noProof="1">
                <a:solidFill>
                  <a:schemeClr val="accent4"/>
                </a:solidFill>
                <a:latin typeface="楷体" panose="02010609060101010101" pitchFamily="49" charset="-122"/>
                <a:ea typeface="楷体" panose="02010609060101010101" pitchFamily="49" charset="-122"/>
                <a:cs typeface="楷体" panose="02010609060101010101" pitchFamily="49" charset="-122"/>
                <a:sym typeface="+mn-ea"/>
              </a:rPr>
              <a:t>题为</a:t>
            </a:r>
            <a:r>
              <a:rPr lang="zh-CN" altLang="en-US" sz="2400" b="1" noProof="1">
                <a:ln w="22225">
                  <a:solidFill>
                    <a:schemeClr val="accent2"/>
                  </a:solidFill>
                  <a:prstDash val="solid"/>
                </a:ln>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五年高考真题</a:t>
            </a:r>
            <a:r>
              <a:rPr lang="zh-CN" altLang="en-US" sz="2400" b="1" noProof="1">
                <a:solidFill>
                  <a:schemeClr val="accent4"/>
                </a:solidFill>
                <a:latin typeface="楷体" panose="02010609060101010101" pitchFamily="49" charset="-122"/>
                <a:ea typeface="楷体" panose="02010609060101010101" pitchFamily="49" charset="-122"/>
                <a:cs typeface="楷体" panose="02010609060101010101" pitchFamily="49" charset="-122"/>
                <a:sym typeface="+mn-ea"/>
              </a:rPr>
              <a:t>-全国II卷（甲）I卷（乙）III卷（丙）和</a:t>
            </a:r>
            <a:r>
              <a:rPr lang="zh-CN" altLang="en-US" sz="2400" b="1" noProof="1">
                <a:ln w="22225">
                  <a:solidFill>
                    <a:schemeClr val="accent2"/>
                  </a:solidFill>
                  <a:prstDash val="solid"/>
                </a:ln>
                <a:solidFill>
                  <a:schemeClr val="accent2">
                    <a:lumMod val="40000"/>
                    <a:lumOff val="60000"/>
                  </a:schemeClr>
                </a:solidFill>
                <a:latin typeface="楷体" panose="02010609060101010101" pitchFamily="49" charset="-122"/>
                <a:ea typeface="楷体" panose="02010609060101010101" pitchFamily="49" charset="-122"/>
                <a:cs typeface="楷体" panose="02010609060101010101" pitchFamily="49" charset="-122"/>
                <a:sym typeface="+mn-ea"/>
              </a:rPr>
              <a:t>全国甲乙区模拟试题</a:t>
            </a:r>
            <a:r>
              <a:rPr lang="zh-CN" altLang="en-US" sz="2400" b="1" noProof="1">
                <a:solidFill>
                  <a:schemeClr val="accent4"/>
                </a:solidFill>
                <a:latin typeface="楷体" panose="02010609060101010101" pitchFamily="49" charset="-122"/>
                <a:ea typeface="楷体" panose="02010609060101010101" pitchFamily="49" charset="-122"/>
                <a:cs typeface="楷体" panose="02010609060101010101" pitchFamily="49" charset="-122"/>
                <a:sym typeface="+mn-ea"/>
              </a:rPr>
              <a:t>；重点  在全国II、I卷。</a:t>
            </a:r>
          </a:p>
        </p:txBody>
      </p:sp>
      <p:sp>
        <p:nvSpPr>
          <p:cNvPr id="5" name="文本框 3"/>
          <p:cNvSpPr txBox="1"/>
          <p:nvPr/>
        </p:nvSpPr>
        <p:spPr>
          <a:xfrm>
            <a:off x="1981201" y="2789556"/>
            <a:ext cx="8456295" cy="460375"/>
          </a:xfrm>
          <a:prstGeom prst="rect">
            <a:avLst/>
          </a:prstGeom>
          <a:solidFill>
            <a:schemeClr val="bg2"/>
          </a:solidFill>
        </p:spPr>
        <p:txBody>
          <a:bodyPr wrap="square" rtlCol="0" anchor="t">
            <a:spAutoFit/>
          </a:bodyPr>
          <a:lstStyle/>
          <a:p>
            <a:pPr>
              <a:buNone/>
            </a:pPr>
            <a:r>
              <a:rPr lang="zh-CN" altLang="en-US" sz="2400" b="1" noProof="1">
                <a:solidFill>
                  <a:srgbClr val="FF0000"/>
                </a:solidFill>
                <a:latin typeface="华文琥珀" pitchFamily="2" charset="-122"/>
                <a:ea typeface="华文琥珀" pitchFamily="2" charset="-122"/>
                <a:sym typeface="+mn-ea"/>
              </a:rPr>
              <a:t>知</a:t>
            </a:r>
            <a:r>
              <a:rPr lang="zh-CN" altLang="en-US" sz="2000" b="1" noProof="1">
                <a:latin typeface="华文楷体" pitchFamily="2" charset="-122"/>
                <a:ea typeface="华文楷体" pitchFamily="2" charset="-122"/>
                <a:sym typeface="+mn-ea"/>
              </a:rPr>
              <a:t>为所涉及考点还原到相关的基础知识结构及体系；</a:t>
            </a:r>
          </a:p>
        </p:txBody>
      </p:sp>
      <p:sp>
        <p:nvSpPr>
          <p:cNvPr id="6" name="文本框 4"/>
          <p:cNvSpPr txBox="1"/>
          <p:nvPr/>
        </p:nvSpPr>
        <p:spPr>
          <a:xfrm>
            <a:off x="1981201" y="3315971"/>
            <a:ext cx="8456295" cy="455295"/>
          </a:xfrm>
          <a:prstGeom prst="rect">
            <a:avLst/>
          </a:prstGeom>
          <a:solidFill>
            <a:schemeClr val="bg2"/>
          </a:solidFill>
        </p:spPr>
        <p:txBody>
          <a:bodyPr wrap="square" rtlCol="0" anchor="t">
            <a:spAutoFit/>
          </a:bodyPr>
          <a:lstStyle/>
          <a:p>
            <a:pPr>
              <a:buNone/>
            </a:pPr>
            <a:r>
              <a:rPr lang="zh-CN" altLang="en-US" sz="2370" b="1" noProof="1">
                <a:solidFill>
                  <a:srgbClr val="FF0000"/>
                </a:solidFill>
                <a:latin typeface="华文琥珀" pitchFamily="2" charset="-122"/>
                <a:ea typeface="华文琥珀" pitchFamily="2" charset="-122"/>
                <a:sym typeface="+mn-ea"/>
              </a:rPr>
              <a:t>练</a:t>
            </a:r>
            <a:r>
              <a:rPr lang="zh-CN" altLang="en-US" sz="2000" b="1" noProof="1">
                <a:latin typeface="华文新魏" pitchFamily="2" charset="-122"/>
                <a:ea typeface="华文新魏" pitchFamily="2" charset="-122"/>
                <a:sym typeface="+mn-ea"/>
              </a:rPr>
              <a:t>指</a:t>
            </a:r>
            <a:r>
              <a:rPr lang="zh-CN" altLang="en-US" sz="2000" b="1" noProof="1">
                <a:latin typeface="华文楷体" pitchFamily="2" charset="-122"/>
                <a:ea typeface="华文楷体" pitchFamily="2" charset="-122"/>
                <a:sym typeface="+mn-ea"/>
              </a:rPr>
              <a:t>埋头做题-一道一道做，一道一道肯-学习</a:t>
            </a:r>
            <a:r>
              <a:rPr lang="en-US" altLang="zh-CN" sz="2000" b="1" noProof="1">
                <a:latin typeface="华文楷体" pitchFamily="2" charset="-122"/>
                <a:ea typeface="华文楷体" pitchFamily="2" charset="-122"/>
                <a:sym typeface="+mn-ea"/>
              </a:rPr>
              <a:t>“</a:t>
            </a:r>
            <a:r>
              <a:rPr lang="zh-CN" altLang="en-US" sz="2000" b="1" noProof="1">
                <a:latin typeface="华文楷体" pitchFamily="2" charset="-122"/>
                <a:ea typeface="华文楷体" pitchFamily="2" charset="-122"/>
                <a:sym typeface="+mn-ea"/>
              </a:rPr>
              <a:t>黄牛精神</a:t>
            </a:r>
            <a:r>
              <a:rPr lang="en-US" altLang="zh-CN" sz="2000" b="1" noProof="1">
                <a:latin typeface="华文楷体" pitchFamily="2" charset="-122"/>
                <a:ea typeface="华文楷体" pitchFamily="2" charset="-122"/>
                <a:sym typeface="+mn-ea"/>
              </a:rPr>
              <a:t>”</a:t>
            </a:r>
            <a:r>
              <a:rPr lang="zh-CN" altLang="en-US" sz="2000" b="1" noProof="1">
                <a:latin typeface="华文楷体" pitchFamily="2" charset="-122"/>
                <a:ea typeface="华文楷体" pitchFamily="2" charset="-122"/>
                <a:sym typeface="+mn-ea"/>
              </a:rPr>
              <a:t>，要有韧劲！</a:t>
            </a:r>
          </a:p>
        </p:txBody>
      </p:sp>
      <p:sp>
        <p:nvSpPr>
          <p:cNvPr id="7" name="文本框 5"/>
          <p:cNvSpPr txBox="1"/>
          <p:nvPr/>
        </p:nvSpPr>
        <p:spPr>
          <a:xfrm>
            <a:off x="1981201" y="3872231"/>
            <a:ext cx="8562975" cy="455295"/>
          </a:xfrm>
          <a:prstGeom prst="rect">
            <a:avLst/>
          </a:prstGeom>
          <a:solidFill>
            <a:schemeClr val="bg2"/>
          </a:solidFill>
        </p:spPr>
        <p:txBody>
          <a:bodyPr wrap="square" rtlCol="0" anchor="t">
            <a:spAutoFit/>
          </a:bodyPr>
          <a:lstStyle/>
          <a:p>
            <a:pPr>
              <a:buNone/>
            </a:pPr>
            <a:r>
              <a:rPr lang="zh-CN" altLang="en-US" sz="2370" b="1" noProof="1">
                <a:solidFill>
                  <a:srgbClr val="FF0000"/>
                </a:solidFill>
                <a:latin typeface="华文琥珀" pitchFamily="2" charset="-122"/>
                <a:ea typeface="华文琥珀" pitchFamily="2" charset="-122"/>
                <a:sym typeface="+mn-ea"/>
              </a:rPr>
              <a:t>力</a:t>
            </a:r>
            <a:r>
              <a:rPr lang="zh-CN" altLang="en-US" sz="2000" b="1" noProof="1">
                <a:latin typeface="华文楷体" pitchFamily="2" charset="-122"/>
                <a:ea typeface="华文楷体" pitchFamily="2" charset="-122"/>
                <a:sym typeface="+mn-ea"/>
              </a:rPr>
              <a:t>指审题、解读力-阅读理解力；对比、归纳、概括、说明力；语言表达力；</a:t>
            </a:r>
          </a:p>
        </p:txBody>
      </p:sp>
      <p:sp>
        <p:nvSpPr>
          <p:cNvPr id="2" name="内容占位符 2"/>
          <p:cNvSpPr>
            <a:spLocks noGrp="1"/>
          </p:cNvSpPr>
          <p:nvPr/>
        </p:nvSpPr>
        <p:spPr>
          <a:xfrm>
            <a:off x="1914118" y="4449866"/>
            <a:ext cx="8313460" cy="2116667"/>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zh-CN" altLang="en-US" sz="2710" b="1" noProof="1">
                <a:solidFill>
                  <a:srgbClr val="FF3300"/>
                </a:solidFill>
                <a:latin typeface="华文琥珀" pitchFamily="2" charset="-122"/>
                <a:ea typeface="华文琥珀" pitchFamily="2" charset="-122"/>
                <a:sym typeface="+mn-ea"/>
              </a:rPr>
              <a:t>最终目标</a:t>
            </a:r>
          </a:p>
          <a:p>
            <a:pPr marL="0" indent="0">
              <a:buNone/>
            </a:pPr>
            <a:r>
              <a:rPr lang="zh-CN" altLang="en-US" sz="2370" b="1" noProof="1">
                <a:latin typeface="华文琥珀" pitchFamily="2" charset="-122"/>
                <a:ea typeface="华文琥珀" pitchFamily="2" charset="-122"/>
                <a:sym typeface="+mn-ea"/>
              </a:rPr>
              <a:t>    </a:t>
            </a:r>
            <a:r>
              <a:rPr lang="zh-CN" altLang="en-US" sz="2370" b="1" noProof="1">
                <a:latin typeface="楷体" panose="02010609060101010101" pitchFamily="49" charset="-122"/>
                <a:ea typeface="楷体" panose="02010609060101010101" pitchFamily="49" charset="-122"/>
                <a:sym typeface="+mn-ea"/>
              </a:rPr>
              <a:t>以高考真题所涉及考点为原点，还原基础、夯实基础、拓展基础、丰富基础、升华基础！同时，积累审题方法，总结解题思路和技巧，培养学科解题素养与能力，为高考做好</a:t>
            </a:r>
            <a:r>
              <a:rPr lang="zh-CN" altLang="en-US" sz="2370" b="1" noProof="1">
                <a:solidFill>
                  <a:srgbClr val="0000FF"/>
                </a:solidFill>
                <a:latin typeface="华文琥珀" pitchFamily="2" charset="-122"/>
                <a:ea typeface="华文琥珀" pitchFamily="2" charset="-122"/>
                <a:sym typeface="+mn-ea"/>
              </a:rPr>
              <a:t>基本能力储备！</a:t>
            </a:r>
          </a:p>
          <a:p>
            <a:pPr marL="0" indent="0">
              <a:buNone/>
            </a:pPr>
            <a:endParaRPr lang="zh-CN" altLang="en-US" sz="2370" b="1" noProof="1">
              <a:solidFill>
                <a:srgbClr val="0000FF"/>
              </a:solidFill>
              <a:latin typeface="华文琥珀" pitchFamily="2" charset="-122"/>
              <a:ea typeface="华文琥珀" pitchFamily="2" charset="-122"/>
              <a:sym typeface="+mn-ea"/>
            </a:endParaRPr>
          </a:p>
          <a:p>
            <a:pPr fontAlgn="base"/>
            <a:endParaRPr lang="zh-CN" altLang="en-US" sz="2710" b="1" noProof="1"/>
          </a:p>
        </p:txBody>
      </p:sp>
    </p:spTree>
    <p:extLst>
      <p:ext uri="{BB962C8B-B14F-4D97-AF65-F5344CB8AC3E}">
        <p14:creationId xmlns:p14="http://schemas.microsoft.com/office/powerpoint/2010/main" val="39658505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out)">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out)">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Group 3"/>
          <p:cNvGraphicFramePr>
            <a:graphicFrameLocks noGrp="1"/>
          </p:cNvGraphicFramePr>
          <p:nvPr/>
        </p:nvGraphicFramePr>
        <p:xfrm>
          <a:off x="1743076" y="160339"/>
          <a:ext cx="8701799" cy="6581777"/>
        </p:xfrm>
        <a:graphic>
          <a:graphicData uri="http://schemas.openxmlformats.org/drawingml/2006/table">
            <a:tbl>
              <a:tblPr/>
              <a:tblGrid>
                <a:gridCol w="1828799">
                  <a:extLst>
                    <a:ext uri="{9D8B030D-6E8A-4147-A177-3AD203B41FA5}">
                      <a16:colId xmlns:a16="http://schemas.microsoft.com/office/drawing/2014/main" val="20000"/>
                    </a:ext>
                  </a:extLst>
                </a:gridCol>
                <a:gridCol w="5037850">
                  <a:extLst>
                    <a:ext uri="{9D8B030D-6E8A-4147-A177-3AD203B41FA5}">
                      <a16:colId xmlns:a16="http://schemas.microsoft.com/office/drawing/2014/main" val="20001"/>
                    </a:ext>
                  </a:extLst>
                </a:gridCol>
                <a:gridCol w="1101725">
                  <a:extLst>
                    <a:ext uri="{9D8B030D-6E8A-4147-A177-3AD203B41FA5}">
                      <a16:colId xmlns:a16="http://schemas.microsoft.com/office/drawing/2014/main" val="20002"/>
                    </a:ext>
                  </a:extLst>
                </a:gridCol>
                <a:gridCol w="733425">
                  <a:extLst>
                    <a:ext uri="{9D8B030D-6E8A-4147-A177-3AD203B41FA5}">
                      <a16:colId xmlns:a16="http://schemas.microsoft.com/office/drawing/2014/main" val="20003"/>
                    </a:ext>
                  </a:extLst>
                </a:gridCol>
              </a:tblGrid>
              <a:tr h="276225">
                <a:tc>
                  <a:txBody>
                    <a:bodyPr/>
                    <a:lstStyle/>
                    <a:p>
                      <a:pPr marL="0" marR="0" lvl="0" indent="2540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考点</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                </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考情</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题型</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分值</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8013">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宋代加强中央集权的措施</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endPar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endParaRP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763">
                <a:tc rowSpan="5">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宋代农业、手工业和商品经济的发展、城市的繁荣</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2013</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a:t>
                      </a:r>
                      <a:r>
                        <a:rPr kumimoji="0" lang="zh-CN" altLang="zh-CN" sz="2000" b="1" i="0" u="none" strike="noStrike" cap="none" normalizeH="0" baseline="0" dirty="0" smtClean="0">
                          <a:ln>
                            <a:noFill/>
                          </a:ln>
                          <a:solidFill>
                            <a:srgbClr val="000099"/>
                          </a:solidFill>
                          <a:effectLst/>
                          <a:latin typeface="宋体" panose="02010600030101010101" pitchFamily="2" charset="-122"/>
                          <a:ea typeface="宋体" panose="02010600030101010101" pitchFamily="2" charset="-122"/>
                        </a:rPr>
                        <a:t>Ⅱ</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．宋代不抑兼并</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563">
                <a:tc vMerge="1">
                  <a:txBody>
                    <a:bodyPr/>
                    <a:lstStyle/>
                    <a:p>
                      <a:endParaRPr lang="zh-CN"/>
                    </a:p>
                  </a:txBody>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2014</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a:t>
                      </a:r>
                      <a:r>
                        <a:rPr kumimoji="0" lang="zh-CN" altLang="zh-CN" sz="2000" b="1" i="0" u="none" strike="noStrike" cap="none" normalizeH="0" baseline="0" dirty="0" smtClean="0">
                          <a:ln>
                            <a:noFill/>
                          </a:ln>
                          <a:solidFill>
                            <a:srgbClr val="000099"/>
                          </a:solidFill>
                          <a:effectLst/>
                          <a:latin typeface="宋体" panose="02010600030101010101" pitchFamily="2" charset="-122"/>
                          <a:ea typeface="宋体" panose="02010600030101010101" pitchFamily="2" charset="-122"/>
                        </a:rPr>
                        <a:t>Ⅱ</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．宋代商品经济发展（交子）</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2925">
                <a:tc vMerge="1">
                  <a:txBody>
                    <a:bodyPr/>
                    <a:lstStyle/>
                    <a:p>
                      <a:endParaRPr lang="zh-CN"/>
                    </a:p>
                  </a:txBody>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a:t>
                      </a:r>
                      <a:r>
                        <a:rPr kumimoji="0" lang="zh-CN" altLang="zh-CN" sz="2000" b="1" i="0" u="none" strike="noStrike" cap="none" normalizeH="0" baseline="0" dirty="0" smtClean="0">
                          <a:ln>
                            <a:noFill/>
                          </a:ln>
                          <a:solidFill>
                            <a:srgbClr val="000099"/>
                          </a:solidFill>
                          <a:effectLst/>
                          <a:latin typeface="宋体" panose="02010600030101010101" pitchFamily="2" charset="-122"/>
                          <a:ea typeface="宋体" panose="02010600030101010101" pitchFamily="2" charset="-122"/>
                        </a:rPr>
                        <a:t>Ⅰ</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26</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．宋代东南沿海经济发展</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3888">
                <a:tc vMerge="1">
                  <a:txBody>
                    <a:bodyPr/>
                    <a:lstStyle/>
                    <a:p>
                      <a:endParaRPr lang="zh-CN"/>
                    </a:p>
                  </a:txBody>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a:t>
                      </a:r>
                      <a:r>
                        <a:rPr kumimoji="0" lang="zh-CN" altLang="zh-CN" sz="2000" b="1" i="0" u="none" strike="noStrike" cap="none" normalizeH="0" baseline="0" dirty="0" smtClean="0">
                          <a:ln>
                            <a:noFill/>
                          </a:ln>
                          <a:solidFill>
                            <a:srgbClr val="000099"/>
                          </a:solidFill>
                          <a:effectLst/>
                          <a:latin typeface="宋体" panose="02010600030101010101" pitchFamily="2" charset="-122"/>
                          <a:ea typeface="宋体" panose="02010600030101010101" pitchFamily="2" charset="-122"/>
                        </a:rPr>
                        <a:t>Ⅰ</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27</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．经济重心南移（文化重心南移）</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5625">
                <a:tc vMerge="1">
                  <a:txBody>
                    <a:bodyPr/>
                    <a:lstStyle/>
                    <a:p>
                      <a:endParaRPr lang="zh-CN"/>
                    </a:p>
                  </a:txBody>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a:t>
                      </a:r>
                      <a:r>
                        <a:rPr kumimoji="0" lang="zh-CN" altLang="zh-CN" sz="2000" b="1" i="0" u="none" strike="noStrike" cap="none" normalizeH="0" baseline="0" dirty="0" smtClean="0">
                          <a:ln>
                            <a:noFill/>
                          </a:ln>
                          <a:solidFill>
                            <a:srgbClr val="000099"/>
                          </a:solidFill>
                          <a:effectLst/>
                          <a:latin typeface="宋体" panose="02010600030101010101" pitchFamily="2" charset="-122"/>
                          <a:ea typeface="宋体" panose="02010600030101010101" pitchFamily="2" charset="-122"/>
                        </a:rPr>
                        <a:t>Ⅱ</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 26</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．唐宋经济重心南移的原因</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2900">
                <a:tc rowSpan="5">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宋明理学</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2010</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  </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26</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．宋明理学</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4963">
                <a:tc vMerge="1">
                  <a:txBody>
                    <a:bodyPr/>
                    <a:lstStyle/>
                    <a:p>
                      <a:endParaRPr lang="zh-CN"/>
                    </a:p>
                  </a:txBody>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2012</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  </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27</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．宋明理学（王阳明的心学）</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9413">
                <a:tc vMerge="1">
                  <a:txBody>
                    <a:bodyPr/>
                    <a:lstStyle/>
                    <a:p>
                      <a:endParaRPr lang="zh-CN"/>
                    </a:p>
                  </a:txBody>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2013</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a:t>
                      </a:r>
                      <a:r>
                        <a:rPr kumimoji="0" lang="zh-CN" altLang="zh-CN" sz="2000" b="1" i="0" u="none" strike="noStrike" cap="none" normalizeH="0" baseline="0" dirty="0" smtClean="0">
                          <a:ln>
                            <a:noFill/>
                          </a:ln>
                          <a:solidFill>
                            <a:srgbClr val="000099"/>
                          </a:solidFill>
                          <a:effectLst/>
                          <a:latin typeface="宋体" panose="02010600030101010101" pitchFamily="2" charset="-122"/>
                          <a:ea typeface="宋体" panose="02010600030101010101" pitchFamily="2" charset="-122"/>
                        </a:rPr>
                        <a:t>Ⅰ</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．宋明理学</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9563">
                <a:tc vMerge="1">
                  <a:txBody>
                    <a:bodyPr/>
                    <a:lstStyle/>
                    <a:p>
                      <a:endParaRPr lang="zh-CN"/>
                    </a:p>
                  </a:txBody>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2014</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a:t>
                      </a:r>
                      <a:r>
                        <a:rPr kumimoji="0" lang="zh-CN" altLang="zh-CN" sz="2000" b="1" i="0" u="none" strike="noStrike" cap="none" normalizeH="0" baseline="0" dirty="0" smtClean="0">
                          <a:ln>
                            <a:noFill/>
                          </a:ln>
                          <a:solidFill>
                            <a:srgbClr val="000099"/>
                          </a:solidFill>
                          <a:effectLst/>
                          <a:latin typeface="宋体" panose="02010600030101010101" pitchFamily="2" charset="-122"/>
                          <a:ea typeface="宋体" panose="02010600030101010101" pitchFamily="2" charset="-122"/>
                        </a:rPr>
                        <a:t>Ⅰ</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．宋明理学</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49275">
                <a:tc vMerge="1">
                  <a:txBody>
                    <a:bodyPr/>
                    <a:lstStyle/>
                    <a:p>
                      <a:endParaRPr lang="zh-CN"/>
                    </a:p>
                  </a:txBody>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a:t>
                      </a:r>
                      <a:r>
                        <a:rPr kumimoji="0" lang="zh-CN" altLang="zh-CN" sz="2000" b="1" i="0" u="none" strike="noStrike" cap="none" normalizeH="0" baseline="0" dirty="0" smtClean="0">
                          <a:ln>
                            <a:noFill/>
                          </a:ln>
                          <a:solidFill>
                            <a:srgbClr val="000099"/>
                          </a:solidFill>
                          <a:effectLst/>
                          <a:latin typeface="宋体" panose="02010600030101010101" pitchFamily="2" charset="-122"/>
                          <a:ea typeface="宋体" panose="02010600030101010101" pitchFamily="2" charset="-122"/>
                        </a:rPr>
                        <a:t>Ⅰ</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40</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．宋明理学发展的表现</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4</a:t>
                      </a: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638175">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smtClean="0">
                          <a:ln>
                            <a:noFill/>
                          </a:ln>
                          <a:solidFill>
                            <a:srgbClr val="000099"/>
                          </a:solidFill>
                          <a:effectLst/>
                          <a:latin typeface="Times New Roman" panose="02020603050405020304" charset="0"/>
                          <a:ea typeface="宋体" panose="02010600030101010101" pitchFamily="2" charset="-122"/>
                        </a:rPr>
                        <a:t>宋代科技和文学艺术的发展</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2012</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年新课标卷  </a:t>
                      </a: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25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．宋代的市民文化</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非选择题</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00000"/>
                        </a:lnSpc>
                        <a:spcBef>
                          <a:spcPct val="0"/>
                        </a:spcBef>
                        <a:spcAft>
                          <a:spcPct val="0"/>
                        </a:spcAft>
                        <a:buClrTx/>
                        <a:buSzPct val="100000"/>
                        <a:buFont typeface="Times New Roman" panose="02020603050405020304" charset="0"/>
                        <a:buNone/>
                      </a:pPr>
                      <a:r>
                        <a:rPr kumimoji="0" lang="zh-CN" alt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5</a:t>
                      </a:r>
                      <a:r>
                        <a:rPr kumimoji="0" lang="zh-CN" sz="2000" b="1" i="0" u="none" strike="noStrike" cap="none" normalizeH="0" baseline="0" dirty="0" smtClean="0">
                          <a:ln>
                            <a:noFill/>
                          </a:ln>
                          <a:solidFill>
                            <a:srgbClr val="000099"/>
                          </a:solidFill>
                          <a:effectLst/>
                          <a:latin typeface="Times New Roman" panose="02020603050405020304" charset="0"/>
                          <a:ea typeface="宋体" panose="02010600030101010101" pitchFamily="2" charset="-122"/>
                        </a:rPr>
                        <a:t>分</a:t>
                      </a:r>
                    </a:p>
                  </a:txBody>
                  <a:tcPr marL="68580" marR="6858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7297089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 name="文本框 1"/>
          <p:cNvSpPr txBox="1"/>
          <p:nvPr/>
        </p:nvSpPr>
        <p:spPr>
          <a:xfrm>
            <a:off x="1724025" y="2529206"/>
            <a:ext cx="8771890" cy="455295"/>
          </a:xfrm>
          <a:prstGeom prst="rect">
            <a:avLst/>
          </a:prstGeom>
          <a:solidFill>
            <a:schemeClr val="bg2"/>
          </a:solidFill>
          <a:ln w="9525">
            <a:solidFill>
              <a:srgbClr val="112EC1"/>
            </a:solidFill>
          </a:ln>
        </p:spPr>
        <p:txBody>
          <a:bodyPr wrap="square" anchor="t">
            <a:spAutoFit/>
          </a:bodyPr>
          <a:lstStyle/>
          <a:p>
            <a:r>
              <a:rPr lang="zh-CN" altLang="en-US" sz="2370" b="1">
                <a:solidFill>
                  <a:srgbClr val="0000FF"/>
                </a:solidFill>
                <a:latin typeface="华文琥珀" pitchFamily="2" charset="-122"/>
                <a:ea typeface="华文琥珀" pitchFamily="2" charset="-122"/>
                <a:sym typeface="宋体" panose="02010600030101010101" pitchFamily="2" charset="-122"/>
              </a:rPr>
              <a:t>三</a:t>
            </a:r>
            <a:r>
              <a:rPr lang="zh-CN" altLang="en-US" sz="2370" b="1">
                <a:solidFill>
                  <a:srgbClr val="0000FF"/>
                </a:solidFill>
                <a:latin typeface="华文琥珀" pitchFamily="2" charset="-122"/>
                <a:ea typeface="华文琥珀" pitchFamily="2" charset="-122"/>
              </a:rPr>
              <a:t>轮复习：</a:t>
            </a:r>
            <a:r>
              <a:rPr lang="zh-CN" altLang="en-US" sz="2370" b="1" dirty="0">
                <a:latin typeface="后来" panose="02010600010101010101" charset="-122"/>
                <a:ea typeface="后来" panose="02010600010101010101" charset="-122"/>
                <a:cs typeface="后来" panose="02010600010101010101" charset="-122"/>
                <a:sym typeface="+mn-ea"/>
              </a:rPr>
              <a:t>回归考点，由学变考</a:t>
            </a:r>
            <a:r>
              <a:rPr lang="zh-CN" altLang="en-US" sz="2000" b="1">
                <a:solidFill>
                  <a:srgbClr val="0000FF"/>
                </a:solidFill>
                <a:latin typeface="华文琥珀" pitchFamily="2" charset="-122"/>
                <a:ea typeface="华文琥珀" pitchFamily="2" charset="-122"/>
                <a:sym typeface="宋体" panose="02010600030101010101" pitchFamily="2" charset="-122"/>
              </a:rPr>
              <a:t>（</a:t>
            </a:r>
            <a:r>
              <a:rPr lang="zh-CN" altLang="en-US" sz="2000" b="1">
                <a:solidFill>
                  <a:srgbClr val="0000FF"/>
                </a:solidFill>
                <a:latin typeface="华文琥珀" pitchFamily="2" charset="-122"/>
                <a:ea typeface="华文琥珀" pitchFamily="2" charset="-122"/>
              </a:rPr>
              <a:t>时政、热点、周年、突出问题等）</a:t>
            </a:r>
            <a:endParaRPr lang="zh-CN" altLang="en-US" sz="2000" b="1" dirty="0">
              <a:solidFill>
                <a:srgbClr val="0000FF"/>
              </a:solidFill>
              <a:latin typeface="华文琥珀" pitchFamily="2" charset="-122"/>
              <a:ea typeface="华文琥珀" pitchFamily="2" charset="-122"/>
              <a:sym typeface="宋体" panose="02010600030101010101" pitchFamily="2" charset="-122"/>
            </a:endParaRPr>
          </a:p>
        </p:txBody>
      </p:sp>
      <p:sp>
        <p:nvSpPr>
          <p:cNvPr id="3" name="文本框 2"/>
          <p:cNvSpPr txBox="1"/>
          <p:nvPr/>
        </p:nvSpPr>
        <p:spPr>
          <a:xfrm>
            <a:off x="1964055" y="3341371"/>
            <a:ext cx="8133080" cy="3230245"/>
          </a:xfrm>
          <a:prstGeom prst="rect">
            <a:avLst/>
          </a:prstGeom>
          <a:noFill/>
        </p:spPr>
        <p:txBody>
          <a:bodyPr wrap="square" rtlCol="0" anchor="t">
            <a:spAutoFit/>
          </a:bodyPr>
          <a:lstStyle/>
          <a:p>
            <a:pPr marL="342900" indent="-342900">
              <a:lnSpc>
                <a:spcPct val="150000"/>
              </a:lnSpc>
            </a:pPr>
            <a:r>
              <a:rPr lang="en-US" altLang="zh-CN" sz="2400" b="1" dirty="0">
                <a:latin typeface="后来" panose="02010600010101010101" charset="-122"/>
                <a:ea typeface="后来" panose="02010600010101010101" charset="-122"/>
                <a:cs typeface="悦然行楷_YS" panose="02010600010101010101" charset="-122"/>
                <a:sym typeface="Calibri" panose="020F0502020204030204" charset="0"/>
              </a:rPr>
              <a:t>      </a:t>
            </a:r>
            <a:r>
              <a:rPr lang="zh-CN" altLang="en-US" sz="2400" b="1" dirty="0">
                <a:latin typeface="后来" panose="02010600010101010101" charset="-122"/>
                <a:ea typeface="后来" panose="02010600010101010101" charset="-122"/>
                <a:cs typeface="悦然行楷_YS" panose="02010600010101010101" charset="-122"/>
                <a:sym typeface="Calibri" panose="020F0502020204030204" charset="0"/>
              </a:rPr>
              <a:t>主要是适应性训练，提高技巧，强化补偿矫正和改进的环节，</a:t>
            </a:r>
            <a:r>
              <a:rPr lang="zh-CN" altLang="en-US" sz="2400" b="1" dirty="0">
                <a:latin typeface="后来" panose="02010600010101010101" charset="-122"/>
                <a:ea typeface="后来" panose="02010600010101010101" charset="-122"/>
                <a:sym typeface="+mn-ea"/>
              </a:rPr>
              <a:t>重点落实学生解题呈现能力</a:t>
            </a:r>
            <a:r>
              <a:rPr lang="zh-CN" altLang="en-US" sz="2400" b="1" dirty="0">
                <a:sym typeface="+mn-ea"/>
              </a:rPr>
              <a:t>。</a:t>
            </a:r>
            <a:endParaRPr lang="zh-CN" altLang="en-US" sz="2400" b="1" dirty="0">
              <a:latin typeface="后来" panose="02010600010101010101" charset="-122"/>
              <a:ea typeface="后来" panose="02010600010101010101" charset="-122"/>
              <a:cs typeface="悦然行楷_YS" panose="02010600010101010101" charset="-122"/>
              <a:sym typeface="Calibri" panose="020F0502020204030204" charset="0"/>
            </a:endParaRPr>
          </a:p>
          <a:p>
            <a:pPr marL="342900" indent="-342900">
              <a:lnSpc>
                <a:spcPct val="150000"/>
              </a:lnSpc>
            </a:pPr>
            <a:r>
              <a:rPr lang="zh-CN" altLang="en-US" sz="2400" b="1" dirty="0">
                <a:latin typeface="后来" panose="02010600010101010101" charset="-122"/>
                <a:ea typeface="后来" panose="02010600010101010101" charset="-122"/>
                <a:cs typeface="悦然行楷_YS" panose="02010600010101010101" charset="-122"/>
                <a:sym typeface="Calibri" panose="020F0502020204030204" charset="0"/>
              </a:rPr>
              <a:t>      </a:t>
            </a:r>
            <a:r>
              <a:rPr lang="zh-CN" altLang="en-US" sz="2400" b="1" dirty="0">
                <a:solidFill>
                  <a:srgbClr val="112EC1"/>
                </a:solidFill>
                <a:latin typeface="后来" panose="02010600010101010101" charset="-122"/>
                <a:ea typeface="后来" panose="02010600010101010101" charset="-122"/>
                <a:cs typeface="悦然行楷_YS" panose="02010600010101010101" charset="-122"/>
                <a:sym typeface="Calibri" panose="020F0502020204030204" charset="0"/>
              </a:rPr>
              <a:t>回归的不是课本应该是高考所体现的知识体系。</a:t>
            </a:r>
          </a:p>
          <a:p>
            <a:pPr marL="342900" indent="-342900">
              <a:lnSpc>
                <a:spcPct val="150000"/>
              </a:lnSpc>
            </a:pPr>
            <a:r>
              <a:rPr lang="zh-CN" altLang="en-US" sz="2400" b="1" dirty="0">
                <a:latin typeface="后来" panose="02010600010101010101" charset="-122"/>
                <a:ea typeface="后来" panose="02010600010101010101" charset="-122"/>
                <a:cs typeface="悦然行楷_YS" panose="02010600010101010101" charset="-122"/>
                <a:sym typeface="Calibri" panose="020F0502020204030204" charset="0"/>
              </a:rPr>
              <a:t>       </a:t>
            </a:r>
            <a:r>
              <a:rPr lang="zh-CN" altLang="en-US" sz="2400" b="1">
                <a:latin typeface="后来" panose="02010600010101010101" charset="-122"/>
                <a:ea typeface="后来" panose="02010600010101010101" charset="-122"/>
                <a:sym typeface="+mn-ea"/>
              </a:rPr>
              <a:t>把好时代脉搏，体现时代特色，突出重大历史问题或事件或阶段，抓好历史与现实的结合。</a:t>
            </a:r>
            <a:endParaRPr lang="zh-CN" altLang="en-US" sz="2400" b="1" noProof="1">
              <a:latin typeface="后来" panose="02010600010101010101" charset="-122"/>
              <a:ea typeface="后来" panose="02010600010101010101" charset="-122"/>
            </a:endParaRPr>
          </a:p>
          <a:p>
            <a:pPr marL="342900" indent="-342900"/>
            <a:endParaRPr lang="zh-CN" altLang="en-US" sz="2400" b="1" noProof="1">
              <a:latin typeface="后来" panose="02010600010101010101" charset="-122"/>
              <a:ea typeface="后来" panose="02010600010101010101" charset="-122"/>
              <a:cs typeface="悦然行楷_YS" panose="02010600010101010101" charset="-122"/>
            </a:endParaRPr>
          </a:p>
        </p:txBody>
      </p:sp>
      <p:sp>
        <p:nvSpPr>
          <p:cNvPr id="4" name="文本框 3"/>
          <p:cNvSpPr txBox="1"/>
          <p:nvPr/>
        </p:nvSpPr>
        <p:spPr>
          <a:xfrm>
            <a:off x="3896996" y="3060066"/>
            <a:ext cx="3897221" cy="461665"/>
          </a:xfrm>
          <a:prstGeom prst="rect">
            <a:avLst/>
          </a:prstGeom>
          <a:noFill/>
        </p:spPr>
        <p:txBody>
          <a:bodyPr wrap="none" rtlCol="0" anchor="t">
            <a:spAutoFit/>
          </a:bodyPr>
          <a:lstStyle/>
          <a:p>
            <a:pPr algn="l"/>
            <a:r>
              <a:rPr lang="zh-CN" altLang="en-US" sz="2400" b="1">
                <a:solidFill>
                  <a:srgbClr val="C00000"/>
                </a:solidFill>
                <a:latin typeface="黑体" panose="02010609060101010101" pitchFamily="49" charset="-122"/>
                <a:ea typeface="黑体" panose="02010609060101010101" pitchFamily="49" charset="-122"/>
                <a:sym typeface="+mn-ea"/>
              </a:rPr>
              <a:t>（</a:t>
            </a:r>
            <a:r>
              <a:rPr lang="zh-CN" altLang="en-US" sz="2400" b="1" dirty="0">
                <a:solidFill>
                  <a:srgbClr val="C00000"/>
                </a:solidFill>
                <a:latin typeface="黑体" panose="02010609060101010101" pitchFamily="49" charset="-122"/>
                <a:ea typeface="黑体" panose="02010609060101010101" pitchFamily="49" charset="-122"/>
                <a:sym typeface="+mn-ea"/>
              </a:rPr>
              <a:t>落实学生解题呈现能力</a:t>
            </a:r>
            <a:r>
              <a:rPr lang="zh-CN" altLang="en-US" sz="2400" b="1">
                <a:solidFill>
                  <a:srgbClr val="C00000"/>
                </a:solidFill>
                <a:latin typeface="黑体" panose="02010609060101010101" pitchFamily="49" charset="-122"/>
                <a:ea typeface="黑体" panose="02010609060101010101" pitchFamily="49" charset="-122"/>
                <a:sym typeface="+mn-ea"/>
              </a:rPr>
              <a:t>）</a:t>
            </a:r>
            <a:endParaRPr lang="zh-CN" altLang="en-US" sz="2400" b="1" dirty="0">
              <a:solidFill>
                <a:srgbClr val="C00000"/>
              </a:solidFill>
              <a:latin typeface="黑体" panose="02010609060101010101" pitchFamily="49" charset="-122"/>
              <a:ea typeface="黑体" panose="02010609060101010101" pitchFamily="49" charset="-122"/>
              <a:sym typeface="+mn-ea"/>
            </a:endParaRPr>
          </a:p>
        </p:txBody>
      </p:sp>
      <p:sp>
        <p:nvSpPr>
          <p:cNvPr id="37892" name="内容占位符 2"/>
          <p:cNvSpPr>
            <a:spLocks noGrp="1"/>
          </p:cNvSpPr>
          <p:nvPr/>
        </p:nvSpPr>
        <p:spPr>
          <a:xfrm>
            <a:off x="2139315" y="900430"/>
            <a:ext cx="7957820" cy="1457960"/>
          </a:xfrm>
          <a:prstGeom prst="rect">
            <a:avLst/>
          </a:prstGeom>
          <a:noFill/>
          <a:ln w="28575" cap="flat" cmpd="dbl">
            <a:solidFill>
              <a:srgbClr val="FF0000"/>
            </a:solidFill>
            <a:prstDash val="solid"/>
            <a:round/>
            <a:headEnd type="none" w="med" len="med"/>
            <a:tailEnd type="none" w="med" len="med"/>
          </a:ln>
        </p:spPr>
        <p:txBody>
          <a:bodyPr lIns="91440" tIns="45720" rIns="91440" bIns="45720" anchor="t"/>
          <a:lstStyle/>
          <a:p>
            <a:pPr>
              <a:lnSpc>
                <a:spcPct val="90000"/>
              </a:lnSpc>
              <a:buFont typeface="Wingdings" panose="05000000000000000000" pitchFamily="2" charset="2"/>
              <a:buNone/>
            </a:pPr>
            <a:r>
              <a:rPr lang="en-US" altLang="zh-CN" sz="2400" b="1">
                <a:latin typeface="Arial" panose="020B0604020202020204" pitchFamily="34" charset="0"/>
                <a:ea typeface="黑体" panose="02010609060101010101" pitchFamily="49" charset="-122"/>
                <a:sym typeface="黑体" panose="02010609060101010101" pitchFamily="49" charset="-122"/>
              </a:rPr>
              <a:t>        </a:t>
            </a:r>
            <a:r>
              <a:rPr lang="zh-CN" altLang="en-US" sz="2400" b="1">
                <a:latin typeface="Arial" panose="020B0604020202020204" pitchFamily="34" charset="0"/>
                <a:ea typeface="黑体" panose="02010609060101010101" pitchFamily="49" charset="-122"/>
                <a:sym typeface="黑体" panose="02010609060101010101" pitchFamily="49" charset="-122"/>
              </a:rPr>
              <a:t> </a:t>
            </a:r>
            <a:r>
              <a:rPr lang="zh-CN" altLang="en-US"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一轮复习，我们基本做</a:t>
            </a:r>
            <a:r>
              <a:rPr lang="en-US" altLang="zh-CN"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a:t>
            </a:r>
            <a:r>
              <a:rPr lang="zh-CN" altLang="en-US"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加法</a:t>
            </a:r>
            <a:r>
              <a:rPr lang="en-US" altLang="zh-CN"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a:t>
            </a:r>
            <a:r>
              <a:rPr lang="zh-CN" altLang="en-US"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，在时间线索上，我们把和高考可能相关的问题补充进去，让学生对历史的认知更加饱满和丰富。</a:t>
            </a:r>
          </a:p>
          <a:p>
            <a:pPr>
              <a:lnSpc>
                <a:spcPct val="90000"/>
              </a:lnSpc>
              <a:buFont typeface="Wingdings" panose="05000000000000000000" pitchFamily="2" charset="2"/>
              <a:buNone/>
            </a:pPr>
            <a:r>
              <a:rPr lang="zh-CN" altLang="en-US"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        二轮复习，则侧重做</a:t>
            </a:r>
            <a:r>
              <a:rPr lang="en-US" altLang="zh-CN"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a:t>
            </a:r>
            <a:r>
              <a:rPr lang="zh-CN" altLang="en-US"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减法</a:t>
            </a:r>
            <a:r>
              <a:rPr lang="en-US" altLang="zh-CN"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a:t>
            </a:r>
            <a:r>
              <a:rPr lang="zh-CN" altLang="en-US" sz="2000" b="1">
                <a:latin typeface="楷体" panose="02010609060101010101" pitchFamily="49" charset="-122"/>
                <a:ea typeface="楷体" panose="02010609060101010101" pitchFamily="49" charset="-122"/>
                <a:cs typeface="楷体" panose="02010609060101010101" pitchFamily="49" charset="-122"/>
                <a:sym typeface="黑体" panose="02010609060101010101" pitchFamily="49" charset="-122"/>
              </a:rPr>
              <a:t>，化繁为简，让一轮的知识更加具有体系性、条理性、框架性，帮助学生更加明晰地明了历史学习和研究的基本线索。</a:t>
            </a:r>
          </a:p>
        </p:txBody>
      </p:sp>
    </p:spTree>
    <p:extLst>
      <p:ext uri="{BB962C8B-B14F-4D97-AF65-F5344CB8AC3E}">
        <p14:creationId xmlns:p14="http://schemas.microsoft.com/office/powerpoint/2010/main" val="4695558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p:nvPr/>
        </p:nvSpPr>
        <p:spPr>
          <a:xfrm>
            <a:off x="2063750" y="892175"/>
            <a:ext cx="8604250" cy="641350"/>
          </a:xfrm>
          <a:prstGeom prst="rect">
            <a:avLst/>
          </a:prstGeom>
          <a:solidFill>
            <a:schemeClr val="bg2"/>
          </a:solidFill>
          <a:ln w="9525">
            <a:noFill/>
          </a:ln>
        </p:spPr>
        <p:txBody>
          <a:bodyPr anchor="t">
            <a:spAutoFit/>
          </a:bodyPr>
          <a:lstStyle/>
          <a:p>
            <a:r>
              <a:rPr lang="zh-CN" altLang="en-US" sz="36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参考一    传统模式（中国古代史通史体例）</a:t>
            </a:r>
            <a:endParaRPr lang="zh-CN" altLang="zh-CN" sz="2800" b="1" dirty="0">
              <a:latin typeface="黑体" panose="02010609060101010101" pitchFamily="49" charset="-122"/>
              <a:ea typeface="黑体" panose="02010609060101010101" pitchFamily="49" charset="-122"/>
            </a:endParaRPr>
          </a:p>
        </p:txBody>
      </p:sp>
      <p:sp>
        <p:nvSpPr>
          <p:cNvPr id="94210" name="Text Box 2"/>
          <p:cNvSpPr txBox="1"/>
          <p:nvPr/>
        </p:nvSpPr>
        <p:spPr>
          <a:xfrm>
            <a:off x="1851026" y="1533526"/>
            <a:ext cx="8531225" cy="5046345"/>
          </a:xfrm>
          <a:prstGeom prst="rect">
            <a:avLst/>
          </a:prstGeom>
          <a:solidFill>
            <a:schemeClr val="bg2"/>
          </a:solidFill>
          <a:ln w="9525" cap="flat" cmpd="sng">
            <a:solidFill>
              <a:srgbClr val="FF0000"/>
            </a:solidFill>
            <a:prstDash val="solid"/>
            <a:miter/>
            <a:headEnd type="none" w="med" len="med"/>
            <a:tailEnd type="none" w="med" len="med"/>
          </a:ln>
        </p:spPr>
        <p:txBody>
          <a:bodyPr wrap="square" anchor="t">
            <a:spAutoFit/>
          </a:bodyPr>
          <a:lstStyle/>
          <a:p>
            <a:endParaRPr lang="zh-CN" altLang="en-US" sz="1000" b="1" dirty="0">
              <a:solidFill>
                <a:srgbClr val="FFFF00"/>
              </a:solidFill>
              <a:latin typeface="宋体" panose="02010600030101010101" pitchFamily="2" charset="-122"/>
              <a:ea typeface="宋体" panose="02010600030101010101" pitchFamily="2" charset="-122"/>
            </a:endParaRPr>
          </a:p>
          <a:p>
            <a:r>
              <a:rPr lang="zh-CN" altLang="zh-CN" b="1" dirty="0">
                <a:latin typeface="宋体" panose="02010600030101010101" pitchFamily="2" charset="-122"/>
                <a:ea typeface="楷体_GB2312" pitchFamily="49" charset="-122"/>
              </a:rPr>
              <a:t> </a:t>
            </a:r>
            <a:r>
              <a:rPr lang="zh-CN" altLang="en-US" b="1" dirty="0">
                <a:latin typeface="宋体" panose="02010600030101010101" pitchFamily="2" charset="-122"/>
                <a:ea typeface="楷体_GB2312" pitchFamily="49" charset="-122"/>
              </a:rPr>
              <a:t> </a:t>
            </a:r>
            <a:r>
              <a:rPr lang="zh-CN"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祖国历史的开篇</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先秦</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强调生产力的发展和生产关系的变革；春秋战国的社会大变革与百家争鸣</a:t>
            </a:r>
            <a:endParaRPr lang="zh-CN" altLang="zh-CN" sz="2400" b="1" dirty="0">
              <a:latin typeface="楷体" panose="02010609060101010101" pitchFamily="49" charset="-122"/>
              <a:ea typeface="楷体" panose="02010609060101010101" pitchFamily="49" charset="-122"/>
              <a:cs typeface="楷体" panose="02010609060101010101" pitchFamily="49" charset="-122"/>
            </a:endParaRPr>
          </a:p>
          <a:p>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 </a:t>
            </a:r>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封建社会初步发展</a:t>
            </a:r>
            <a:r>
              <a:rPr lang="en-US" altLang="zh-CN" sz="2400" b="1">
                <a:solidFill>
                  <a:srgbClr val="C0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秦汉</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强调制度的创新、发展和儒学地位的确立</a:t>
            </a:r>
          </a:p>
          <a:p>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 </a:t>
            </a:r>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封建国家的分裂和民族大融合</a:t>
            </a:r>
            <a:r>
              <a:rPr lang="en-US" altLang="zh-CN" sz="2400" b="1">
                <a:solidFill>
                  <a:srgbClr val="C0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魏晋南北朝</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强调南方经济的发展、北方少数民族的封建化进程</a:t>
            </a:r>
          </a:p>
          <a:p>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 </a:t>
            </a:r>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封建社会的繁荣</a:t>
            </a:r>
            <a:r>
              <a:rPr lang="en-US" altLang="zh-CN" sz="2400" b="1">
                <a:solidFill>
                  <a:srgbClr val="C0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隋唐</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强调制度革新和经济文化全面繁荣</a:t>
            </a:r>
          </a:p>
          <a:p>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 </a:t>
            </a:r>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封建经济继续发展和民族融合进一步加强</a:t>
            </a:r>
            <a:r>
              <a:rPr lang="en-US" altLang="zh-CN" sz="2400" b="1">
                <a:solidFill>
                  <a:srgbClr val="C00000"/>
                </a:solidFill>
                <a:latin typeface="楷体" panose="02010609060101010101" pitchFamily="49" charset="-122"/>
                <a:ea typeface="楷体" panose="02010609060101010101" pitchFamily="49" charset="-122"/>
                <a:cs typeface="楷体" panose="02010609060101010101" pitchFamily="49" charset="-122"/>
              </a:rPr>
              <a:t>——  </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宋元</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强调封建经济、思想文化科技的继续发展</a:t>
            </a:r>
          </a:p>
          <a:p>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 </a:t>
            </a:r>
            <a:r>
              <a:rPr lang="zh-CN"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统一的多民族进一步巩固和封建制度渐趋衰落</a:t>
            </a:r>
            <a:r>
              <a:rPr lang="zh-CN" altLang="zh-CN"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 </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 </a:t>
            </a:r>
            <a:endParaRPr lang="zh-CN" altLang="zh-CN" sz="2400" b="1" dirty="0">
              <a:solidFill>
                <a:srgbClr val="C0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400" b="1">
                <a:solidFill>
                  <a:srgbClr val="C0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rgbClr val="0070C0"/>
                </a:solidFill>
                <a:latin typeface="楷体" panose="02010609060101010101" pitchFamily="49" charset="-122"/>
                <a:ea typeface="楷体" panose="02010609060101010101" pitchFamily="49" charset="-122"/>
                <a:cs typeface="楷体" panose="02010609060101010101" pitchFamily="49" charset="-122"/>
              </a:rPr>
              <a:t>明清</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强调明清农耕经济繁盛和政治、思想科技、外交的渐趋衰落</a:t>
            </a:r>
          </a:p>
        </p:txBody>
      </p:sp>
      <p:sp>
        <p:nvSpPr>
          <p:cNvPr id="2" name="文本框 1"/>
          <p:cNvSpPr txBox="1"/>
          <p:nvPr/>
        </p:nvSpPr>
        <p:spPr>
          <a:xfrm>
            <a:off x="4605655" y="128270"/>
            <a:ext cx="2937510" cy="645160"/>
          </a:xfrm>
          <a:prstGeom prst="rect">
            <a:avLst/>
          </a:prstGeom>
          <a:noFill/>
        </p:spPr>
        <p:txBody>
          <a:bodyPr wrap="none" rtlCol="0" anchor="t">
            <a:spAutoFit/>
          </a:bodyPr>
          <a:lstStyle/>
          <a:p>
            <a:pPr algn="l"/>
            <a:r>
              <a:rPr lang="zh-CN" altLang="en-US" sz="3600" b="1" dirty="0">
                <a:solidFill>
                  <a:srgbClr val="FF0000"/>
                </a:solidFill>
                <a:latin typeface="黑体" panose="02010609060101010101" pitchFamily="49" charset="-122"/>
                <a:ea typeface="黑体" panose="02010609060101010101" pitchFamily="49" charset="-122"/>
                <a:sym typeface="宋体" panose="02010600030101010101" pitchFamily="2" charset="-122"/>
              </a:rPr>
              <a:t>复习模式</a:t>
            </a:r>
            <a:r>
              <a:rPr lang="zh-CN" altLang="en-US" sz="3600" b="1" dirty="0">
                <a:solidFill>
                  <a:srgbClr val="FF0000"/>
                </a:solidFill>
                <a:latin typeface="黑体" panose="02010609060101010101" pitchFamily="49" charset="-122"/>
                <a:ea typeface="黑体" panose="02010609060101010101" pitchFamily="49" charset="-122"/>
                <a:sym typeface="+mn-ea"/>
              </a:rPr>
              <a:t>参考</a:t>
            </a:r>
          </a:p>
        </p:txBody>
      </p:sp>
    </p:spTree>
    <p:extLst>
      <p:ext uri="{BB962C8B-B14F-4D97-AF65-F5344CB8AC3E}">
        <p14:creationId xmlns:p14="http://schemas.microsoft.com/office/powerpoint/2010/main" val="4293638931"/>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p:nvPr/>
        </p:nvSpPr>
        <p:spPr>
          <a:xfrm>
            <a:off x="1524000" y="1"/>
            <a:ext cx="9144000" cy="6835775"/>
          </a:xfrm>
          <a:prstGeom prst="rect">
            <a:avLst/>
          </a:prstGeom>
          <a:solidFill>
            <a:schemeClr val="bg2"/>
          </a:solidFill>
          <a:ln w="9525">
            <a:noFill/>
          </a:ln>
        </p:spPr>
        <p:txBody>
          <a:bodyPr anchor="t">
            <a:spAutoFit/>
          </a:bodyPr>
          <a:lstStyle/>
          <a:p>
            <a:r>
              <a:rPr lang="zh-CN" altLang="en-US" sz="36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参考二   杨宁一模式</a:t>
            </a:r>
            <a:r>
              <a:rPr lang="zh-CN" altLang="en-US" sz="3600" b="1" dirty="0">
                <a:latin typeface="黑体" panose="02010609060101010101" pitchFamily="49" charset="-122"/>
                <a:ea typeface="黑体" panose="02010609060101010101" pitchFamily="49" charset="-122"/>
              </a:rPr>
              <a:t>    </a:t>
            </a:r>
          </a:p>
          <a:p>
            <a:r>
              <a:rPr lang="zh-CN" altLang="en-US" sz="2800"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中国古代史</a:t>
            </a:r>
          </a:p>
          <a:p>
            <a:r>
              <a:rPr lang="zh-CN" altLang="en-US" b="1" dirty="0">
                <a:latin typeface="黑体" panose="02010609060101010101" pitchFamily="49" charset="-122"/>
                <a:ea typeface="黑体" panose="02010609060101010101" pitchFamily="49" charset="-122"/>
              </a:rPr>
              <a:t>    第一章  中华文明的起源和初步发展</a:t>
            </a:r>
          </a:p>
          <a:p>
            <a:r>
              <a:rPr lang="zh-CN" altLang="en-US" b="1" dirty="0">
                <a:latin typeface="黑体" panose="02010609060101010101" pitchFamily="49" charset="-122"/>
                <a:ea typeface="黑体" panose="02010609060101010101" pitchFamily="49" charset="-122"/>
              </a:rPr>
              <a:t>    第二章  中华文明的持续发展</a:t>
            </a:r>
          </a:p>
          <a:p>
            <a:r>
              <a:rPr lang="zh-CN" altLang="en-US" b="1" dirty="0">
                <a:latin typeface="黑体" panose="02010609060101010101" pitchFamily="49" charset="-122"/>
                <a:ea typeface="黑体" panose="02010609060101010101" pitchFamily="49" charset="-122"/>
              </a:rPr>
              <a:t>    第三章  中华文明的高峰</a:t>
            </a:r>
          </a:p>
          <a:p>
            <a:r>
              <a:rPr lang="zh-CN" altLang="en-US" b="1" dirty="0">
                <a:latin typeface="黑体" panose="02010609060101010101" pitchFamily="49" charset="-122"/>
                <a:ea typeface="黑体" panose="02010609060101010101" pitchFamily="49" charset="-122"/>
              </a:rPr>
              <a:t>    第四章  转型前夜的中华文明</a:t>
            </a:r>
          </a:p>
          <a:p>
            <a:r>
              <a:rPr lang="zh-CN" altLang="en-US" b="1" dirty="0">
                <a:latin typeface="黑体" panose="02010609060101010101" pitchFamily="49" charset="-122"/>
                <a:ea typeface="黑体" panose="02010609060101010101" pitchFamily="49" charset="-122"/>
              </a:rPr>
              <a:t>   中国近现代史</a:t>
            </a:r>
          </a:p>
          <a:p>
            <a:r>
              <a:rPr lang="zh-CN" altLang="en-US" b="1" dirty="0">
                <a:latin typeface="黑体" panose="02010609060101010101" pitchFamily="49" charset="-122"/>
                <a:ea typeface="黑体" panose="02010609060101010101" pitchFamily="49" charset="-122"/>
              </a:rPr>
              <a:t>    第一章  嘉道之际的转向与西方殖民主义的东侵</a:t>
            </a:r>
          </a:p>
          <a:p>
            <a:r>
              <a:rPr lang="zh-CN" altLang="en-US" b="1" dirty="0">
                <a:latin typeface="黑体" panose="02010609060101010101" pitchFamily="49" charset="-122"/>
                <a:ea typeface="黑体" panose="02010609060101010101" pitchFamily="49" charset="-122"/>
              </a:rPr>
              <a:t>    第二章  文明的历史拐点</a:t>
            </a:r>
          </a:p>
          <a:p>
            <a:r>
              <a:rPr lang="zh-CN" altLang="en-US" b="1" dirty="0">
                <a:latin typeface="黑体" panose="02010609060101010101" pitchFamily="49" charset="-122"/>
                <a:ea typeface="黑体" panose="02010609060101010101" pitchFamily="49" charset="-122"/>
              </a:rPr>
              <a:t>    第三章  从器物到制度的累进</a:t>
            </a:r>
          </a:p>
          <a:p>
            <a:r>
              <a:rPr lang="zh-CN" altLang="en-US" b="1" dirty="0">
                <a:latin typeface="黑体" panose="02010609060101010101" pitchFamily="49" charset="-122"/>
                <a:ea typeface="黑体" panose="02010609060101010101" pitchFamily="49" charset="-122"/>
              </a:rPr>
              <a:t>   中国现代史</a:t>
            </a:r>
          </a:p>
          <a:p>
            <a:r>
              <a:rPr lang="zh-CN" altLang="en-US" b="1" dirty="0">
                <a:latin typeface="黑体" panose="02010609060101010101" pitchFamily="49" charset="-122"/>
                <a:ea typeface="黑体" panose="02010609060101010101" pitchFamily="49" charset="-122"/>
              </a:rPr>
              <a:t>    第一章  再造文明</a:t>
            </a:r>
          </a:p>
          <a:p>
            <a:r>
              <a:rPr lang="zh-CN" altLang="en-US" b="1" dirty="0">
                <a:latin typeface="黑体" panose="02010609060101010101" pitchFamily="49" charset="-122"/>
                <a:ea typeface="黑体" panose="02010609060101010101" pitchFamily="49" charset="-122"/>
              </a:rPr>
              <a:t>    第二章  社会主义现代化的历程</a:t>
            </a:r>
          </a:p>
          <a:p>
            <a:r>
              <a:rPr lang="zh-CN" altLang="en-US" b="1" dirty="0">
                <a:latin typeface="黑体" panose="02010609060101010101" pitchFamily="49" charset="-122"/>
                <a:ea typeface="黑体" panose="02010609060101010101" pitchFamily="49" charset="-122"/>
              </a:rPr>
              <a:t>   世界古代、中世纪史</a:t>
            </a:r>
          </a:p>
          <a:p>
            <a:r>
              <a:rPr lang="zh-CN" altLang="en-US" b="1" dirty="0">
                <a:latin typeface="黑体" panose="02010609060101010101" pitchFamily="49" charset="-122"/>
                <a:ea typeface="黑体" panose="02010609060101010101" pitchFamily="49" charset="-122"/>
              </a:rPr>
              <a:t>    第一章  史前时代</a:t>
            </a:r>
            <a:r>
              <a:rPr lang="en-US" altLang="zh-CN" b="1">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从旧石器到新石器</a:t>
            </a:r>
          </a:p>
          <a:p>
            <a:r>
              <a:rPr lang="zh-CN" altLang="en-US" b="1" dirty="0">
                <a:latin typeface="黑体" panose="02010609060101010101" pitchFamily="49" charset="-122"/>
                <a:ea typeface="黑体" panose="02010609060101010101" pitchFamily="49" charset="-122"/>
              </a:rPr>
              <a:t>    第二章  古代农业文明</a:t>
            </a:r>
          </a:p>
          <a:p>
            <a:r>
              <a:rPr lang="zh-CN" altLang="en-US" b="1" dirty="0">
                <a:latin typeface="黑体" panose="02010609060101010101" pitchFamily="49" charset="-122"/>
                <a:ea typeface="黑体" panose="02010609060101010101" pitchFamily="49" charset="-122"/>
              </a:rPr>
              <a:t>   世界近代史</a:t>
            </a:r>
          </a:p>
          <a:p>
            <a:r>
              <a:rPr lang="zh-CN" altLang="en-US" b="1" dirty="0">
                <a:latin typeface="黑体" panose="02010609060101010101" pitchFamily="49" charset="-122"/>
                <a:ea typeface="黑体" panose="02010609060101010101" pitchFamily="49" charset="-122"/>
              </a:rPr>
              <a:t>    第一章  工业文明的曙光</a:t>
            </a:r>
          </a:p>
          <a:p>
            <a:r>
              <a:rPr lang="zh-CN" altLang="en-US" b="1" dirty="0">
                <a:latin typeface="黑体" panose="02010609060101010101" pitchFamily="49" charset="-122"/>
                <a:ea typeface="黑体" panose="02010609060101010101" pitchFamily="49" charset="-122"/>
              </a:rPr>
              <a:t>    第二章  工业文明的来临</a:t>
            </a:r>
          </a:p>
          <a:p>
            <a:r>
              <a:rPr lang="zh-CN" altLang="en-US" b="1" dirty="0">
                <a:latin typeface="黑体" panose="02010609060101010101" pitchFamily="49" charset="-122"/>
                <a:ea typeface="黑体" panose="02010609060101010101" pitchFamily="49" charset="-122"/>
              </a:rPr>
              <a:t>   世界现代史</a:t>
            </a:r>
          </a:p>
          <a:p>
            <a:r>
              <a:rPr lang="zh-CN" altLang="en-US" b="1" dirty="0">
                <a:latin typeface="黑体" panose="02010609060101010101" pitchFamily="49" charset="-122"/>
                <a:ea typeface="黑体" panose="02010609060101010101" pitchFamily="49" charset="-122"/>
              </a:rPr>
              <a:t>    第一章  转型期的震荡与探索</a:t>
            </a:r>
          </a:p>
          <a:p>
            <a:r>
              <a:rPr lang="zh-CN" altLang="en-US" b="1" dirty="0">
                <a:latin typeface="黑体" panose="02010609060101010101" pitchFamily="49" charset="-122"/>
                <a:ea typeface="黑体" panose="02010609060101010101" pitchFamily="49" charset="-122"/>
              </a:rPr>
              <a:t>    第二章  工业文明在世界范围内的全面展开</a:t>
            </a:r>
          </a:p>
          <a:p>
            <a:r>
              <a:rPr lang="zh-CN" altLang="en-US" b="1" dirty="0">
                <a:latin typeface="黑体" panose="02010609060101010101" pitchFamily="49" charset="-122"/>
                <a:ea typeface="黑体" panose="02010609060101010101" pitchFamily="49" charset="-122"/>
              </a:rPr>
              <a:t>    第三章  </a:t>
            </a:r>
            <a:r>
              <a:rPr lang="en-US" altLang="zh-CN" b="1">
                <a:latin typeface="黑体" panose="02010609060101010101" pitchFamily="49" charset="-122"/>
                <a:ea typeface="黑体" panose="02010609060101010101" pitchFamily="49" charset="-122"/>
              </a:rPr>
              <a:t>21</a:t>
            </a:r>
            <a:r>
              <a:rPr lang="zh-CN" altLang="en-US" b="1" dirty="0">
                <a:latin typeface="黑体" panose="02010609060101010101" pitchFamily="49" charset="-122"/>
                <a:ea typeface="黑体" panose="02010609060101010101" pitchFamily="49" charset="-122"/>
              </a:rPr>
              <a:t>世纪的人类文明</a:t>
            </a:r>
            <a:endParaRPr lang="zh-CN" altLang="zh-CN"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7160419"/>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矩形 247811"/>
          <p:cNvSpPr/>
          <p:nvPr/>
        </p:nvSpPr>
        <p:spPr>
          <a:xfrm>
            <a:off x="1524000" y="151448"/>
            <a:ext cx="9144000" cy="6554470"/>
          </a:xfrm>
          <a:prstGeom prst="rect">
            <a:avLst/>
          </a:prstGeom>
          <a:solidFill>
            <a:schemeClr val="bg1"/>
          </a:solidFill>
          <a:ln w="9525">
            <a:noFill/>
          </a:ln>
          <a:effectLst>
            <a:prstShdw prst="shdw17" dist="17961" dir="2699999">
              <a:srgbClr val="999999"/>
            </a:prstShdw>
          </a:effectLst>
        </p:spPr>
        <p:txBody>
          <a:bodyPr wrap="square" anchor="t">
            <a:spAutoFit/>
          </a:bodyPr>
          <a:lstStyle/>
          <a:p>
            <a:r>
              <a:rPr lang="zh-CN" altLang="en-US"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参考三     郭富斌模式</a:t>
            </a:r>
            <a:r>
              <a:rPr lang="zh-CN" altLang="en-US" b="1" dirty="0">
                <a:latin typeface="Arial" panose="020B0604020202020204" pitchFamily="34" charset="0"/>
                <a:ea typeface="宋体" panose="02010600030101010101" pitchFamily="2" charset="-122"/>
              </a:rPr>
              <a:t> </a:t>
            </a:r>
          </a:p>
          <a:p>
            <a:r>
              <a:rPr lang="zh-CN" altLang="en-US" b="1" dirty="0">
                <a:latin typeface="Arial" panose="020B0604020202020204" pitchFamily="34" charset="0"/>
                <a:ea typeface="宋体" panose="02010600030101010101" pitchFamily="2" charset="-122"/>
              </a:rPr>
              <a:t>        第一讲  历史学习与历史思维</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学法指要 </a:t>
            </a:r>
          </a:p>
          <a:p>
            <a:r>
              <a:rPr lang="zh-CN" altLang="en-US" b="1" dirty="0">
                <a:latin typeface="Arial" panose="020B0604020202020204" pitchFamily="34" charset="0"/>
                <a:ea typeface="宋体" panose="02010600030101010101" pitchFamily="2" charset="-122"/>
              </a:rPr>
              <a:t>        第二讲  高考备考与能力塑造</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复习指津</a:t>
            </a:r>
          </a:p>
          <a:p>
            <a:r>
              <a:rPr lang="zh-CN" altLang="en-US" b="1" dirty="0">
                <a:latin typeface="Arial" panose="020B0604020202020204" pitchFamily="34" charset="0"/>
                <a:ea typeface="宋体" panose="02010600030101010101" pitchFamily="2" charset="-122"/>
              </a:rPr>
              <a:t>        第三讲  中华文明的初步形成</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商周时期</a:t>
            </a:r>
          </a:p>
          <a:p>
            <a:r>
              <a:rPr lang="zh-CN" altLang="en-US" b="1" dirty="0">
                <a:latin typeface="Arial" panose="020B0604020202020204" pitchFamily="34" charset="0"/>
                <a:ea typeface="宋体" panose="02010600030101010101" pitchFamily="2" charset="-122"/>
              </a:rPr>
              <a:t>        第四讲  文明的发展与社会转型</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春秋战国时期</a:t>
            </a:r>
          </a:p>
          <a:p>
            <a:r>
              <a:rPr lang="zh-CN" altLang="en-US" b="1" dirty="0">
                <a:latin typeface="Arial" panose="020B0604020202020204" pitchFamily="34" charset="0"/>
                <a:ea typeface="宋体" panose="02010600030101010101" pitchFamily="2" charset="-122"/>
              </a:rPr>
              <a:t>        第五讲  社会进步与文明的嬗变</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秦汉唐宋时期</a:t>
            </a:r>
          </a:p>
          <a:p>
            <a:r>
              <a:rPr lang="zh-CN" altLang="en-US" b="1" dirty="0">
                <a:latin typeface="Arial" panose="020B0604020202020204" pitchFamily="34" charset="0"/>
                <a:ea typeface="宋体" panose="02010600030101010101" pitchFamily="2" charset="-122"/>
              </a:rPr>
              <a:t>        第六讲  近代前夜的挑战与应对</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明清时期</a:t>
            </a:r>
          </a:p>
          <a:p>
            <a:r>
              <a:rPr lang="zh-CN" altLang="en-US" b="1" dirty="0">
                <a:latin typeface="Arial" panose="020B0604020202020204" pitchFamily="34" charset="0"/>
                <a:ea typeface="宋体" panose="02010600030101010101" pitchFamily="2" charset="-122"/>
              </a:rPr>
              <a:t>        第七讲  现代化的艰难起步</a:t>
            </a:r>
            <a:r>
              <a:rPr lang="en-US" altLang="zh-CN" b="1">
                <a:latin typeface="Arial" panose="020B0604020202020204" pitchFamily="34" charset="0"/>
                <a:ea typeface="宋体" panose="02010600030101010101" pitchFamily="2" charset="-122"/>
              </a:rPr>
              <a:t>——19</a:t>
            </a:r>
            <a:r>
              <a:rPr lang="zh-CN" altLang="en-US" b="1" dirty="0">
                <a:latin typeface="Arial" panose="020B0604020202020204" pitchFamily="34" charset="0"/>
                <a:ea typeface="宋体" panose="02010600030101010101" pitchFamily="2" charset="-122"/>
              </a:rPr>
              <a:t>世纪中期</a:t>
            </a:r>
          </a:p>
          <a:p>
            <a:r>
              <a:rPr lang="zh-CN" altLang="en-US" b="1" dirty="0">
                <a:latin typeface="Arial" panose="020B0604020202020204" pitchFamily="34" charset="0"/>
                <a:ea typeface="宋体" panose="02010600030101010101" pitchFamily="2" charset="-122"/>
              </a:rPr>
              <a:t>        第八讲  社会的现代化转型</a:t>
            </a:r>
            <a:r>
              <a:rPr lang="en-US" altLang="zh-CN" b="1">
                <a:latin typeface="Arial" panose="020B0604020202020204" pitchFamily="34" charset="0"/>
                <a:ea typeface="宋体" panose="02010600030101010101" pitchFamily="2" charset="-122"/>
              </a:rPr>
              <a:t>——19</a:t>
            </a:r>
            <a:r>
              <a:rPr lang="zh-CN" altLang="en-US" b="1" dirty="0">
                <a:latin typeface="Arial" panose="020B0604020202020204" pitchFamily="34" charset="0"/>
                <a:ea typeface="宋体" panose="02010600030101010101" pitchFamily="2" charset="-122"/>
              </a:rPr>
              <a:t>世纪末</a:t>
            </a:r>
            <a:r>
              <a:rPr lang="en-US" altLang="zh-CN" b="1">
                <a:latin typeface="Arial" panose="020B0604020202020204" pitchFamily="34" charset="0"/>
                <a:ea typeface="宋体" panose="02010600030101010101" pitchFamily="2" charset="-122"/>
              </a:rPr>
              <a:t>20</a:t>
            </a:r>
            <a:r>
              <a:rPr lang="zh-CN" altLang="en-US" b="1" dirty="0">
                <a:latin typeface="Arial" panose="020B0604020202020204" pitchFamily="34" charset="0"/>
                <a:ea typeface="宋体" panose="02010600030101010101" pitchFamily="2" charset="-122"/>
              </a:rPr>
              <a:t>世纪初  </a:t>
            </a:r>
          </a:p>
          <a:p>
            <a:r>
              <a:rPr lang="zh-CN" altLang="en-US" b="1" dirty="0">
                <a:latin typeface="Arial" panose="020B0604020202020204" pitchFamily="34" charset="0"/>
                <a:ea typeface="宋体" panose="02010600030101010101" pitchFamily="2" charset="-122"/>
              </a:rPr>
              <a:t>        第九讲  中国的现代化发展道路</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中共对革命道路的探索</a:t>
            </a:r>
          </a:p>
          <a:p>
            <a:r>
              <a:rPr lang="zh-CN" altLang="en-US" b="1" dirty="0">
                <a:latin typeface="Arial" panose="020B0604020202020204" pitchFamily="34" charset="0"/>
                <a:ea typeface="宋体" panose="02010600030101010101" pitchFamily="2" charset="-122"/>
              </a:rPr>
              <a:t>                    （一）中国道路的再思考</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中共对革命道路的探索</a:t>
            </a:r>
          </a:p>
          <a:p>
            <a:r>
              <a:rPr lang="zh-CN" altLang="en-US" b="1" dirty="0">
                <a:latin typeface="Arial" panose="020B0604020202020204" pitchFamily="34" charset="0"/>
                <a:ea typeface="宋体" panose="02010600030101010101" pitchFamily="2" charset="-122"/>
              </a:rPr>
              <a:t>                    （二）探索具有中国特色的社会主义道路</a:t>
            </a:r>
          </a:p>
          <a:p>
            <a:r>
              <a:rPr lang="zh-CN" altLang="en-US" b="1" dirty="0">
                <a:latin typeface="Arial" panose="020B0604020202020204" pitchFamily="34" charset="0"/>
                <a:ea typeface="宋体" panose="02010600030101010101" pitchFamily="2" charset="-122"/>
              </a:rPr>
              <a:t>                    （三）“封闭”与“开发”</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新中国的外交历程</a:t>
            </a:r>
          </a:p>
          <a:p>
            <a:r>
              <a:rPr lang="zh-CN" altLang="en-US" b="1" dirty="0">
                <a:latin typeface="Arial" panose="020B0604020202020204" pitchFamily="34" charset="0"/>
                <a:ea typeface="宋体" panose="02010600030101010101" pitchFamily="2" charset="-122"/>
              </a:rPr>
              <a:t>        第十讲   “光荣”的时代—古代希腊和罗马</a:t>
            </a:r>
            <a:endParaRPr lang="zh-CN" altLang="en-US"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        第十一讲  “发现”的时代—</a:t>
            </a:r>
            <a:r>
              <a:rPr lang="en-US" altLang="zh-CN" b="1">
                <a:latin typeface="Arial" panose="020B0604020202020204" pitchFamily="34" charset="0"/>
                <a:ea typeface="宋体" panose="02010600030101010101" pitchFamily="2" charset="-122"/>
              </a:rPr>
              <a:t>14</a:t>
            </a:r>
            <a:r>
              <a:rPr lang="zh-CN" altLang="en-US" b="1" dirty="0">
                <a:latin typeface="Arial" panose="020B0604020202020204" pitchFamily="34" charset="0"/>
                <a:ea typeface="宋体" panose="02010600030101010101" pitchFamily="2" charset="-122"/>
              </a:rPr>
              <a:t>～</a:t>
            </a:r>
            <a:r>
              <a:rPr lang="en-US" altLang="zh-CN" b="1">
                <a:latin typeface="Arial" panose="020B0604020202020204" pitchFamily="34" charset="0"/>
                <a:ea typeface="宋体" panose="02010600030101010101" pitchFamily="2" charset="-122"/>
              </a:rPr>
              <a:t>16</a:t>
            </a:r>
            <a:r>
              <a:rPr lang="zh-CN" altLang="en-US" b="1" dirty="0">
                <a:latin typeface="Arial" panose="020B0604020202020204" pitchFamily="34" charset="0"/>
                <a:ea typeface="宋体" panose="02010600030101010101" pitchFamily="2" charset="-122"/>
              </a:rPr>
              <a:t>世纪的世界</a:t>
            </a:r>
            <a:endParaRPr lang="zh-CN" altLang="en-US" dirty="0">
              <a:latin typeface="Arial" panose="020B0604020202020204" pitchFamily="34" charset="0"/>
              <a:ea typeface="宋体" panose="02010600030101010101" pitchFamily="2" charset="-122"/>
            </a:endParaRPr>
          </a:p>
          <a:p>
            <a:r>
              <a:rPr lang="en-US" altLang="zh-CN" b="1">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第十二讲   “理性”的时代—</a:t>
            </a:r>
            <a:r>
              <a:rPr lang="en-US" altLang="zh-CN" b="1">
                <a:latin typeface="Arial" panose="020B0604020202020204" pitchFamily="34" charset="0"/>
                <a:ea typeface="宋体" panose="02010600030101010101" pitchFamily="2" charset="-122"/>
              </a:rPr>
              <a:t>17</a:t>
            </a:r>
            <a:r>
              <a:rPr lang="zh-CN" altLang="en-US" b="1" dirty="0">
                <a:latin typeface="Arial" panose="020B0604020202020204" pitchFamily="34" charset="0"/>
                <a:ea typeface="宋体" panose="02010600030101010101" pitchFamily="2" charset="-122"/>
              </a:rPr>
              <a:t>、</a:t>
            </a:r>
            <a:r>
              <a:rPr lang="en-US" altLang="zh-CN" b="1">
                <a:latin typeface="Arial" panose="020B0604020202020204" pitchFamily="34" charset="0"/>
                <a:ea typeface="宋体" panose="02010600030101010101" pitchFamily="2" charset="-122"/>
              </a:rPr>
              <a:t>18</a:t>
            </a:r>
            <a:r>
              <a:rPr lang="zh-CN" altLang="en-US" b="1" dirty="0">
                <a:latin typeface="Arial" panose="020B0604020202020204" pitchFamily="34" charset="0"/>
                <a:ea typeface="宋体" panose="02010600030101010101" pitchFamily="2" charset="-122"/>
              </a:rPr>
              <a:t>世纪的世界</a:t>
            </a:r>
            <a:endParaRPr lang="zh-CN" altLang="en-US" dirty="0">
              <a:latin typeface="Arial" panose="020B0604020202020204" pitchFamily="34" charset="0"/>
              <a:ea typeface="宋体" panose="02010600030101010101" pitchFamily="2" charset="-122"/>
            </a:endParaRPr>
          </a:p>
          <a:p>
            <a:r>
              <a:rPr lang="en-US" altLang="zh-CN" b="1">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第十三讲   “工业化”的时代—</a:t>
            </a:r>
            <a:r>
              <a:rPr lang="en-US" altLang="zh-CN" b="1">
                <a:latin typeface="Arial" panose="020B0604020202020204" pitchFamily="34" charset="0"/>
                <a:ea typeface="宋体" panose="02010600030101010101" pitchFamily="2" charset="-122"/>
              </a:rPr>
              <a:t>19</a:t>
            </a:r>
            <a:r>
              <a:rPr lang="zh-CN" altLang="en-US" b="1" dirty="0">
                <a:latin typeface="Arial" panose="020B0604020202020204" pitchFamily="34" charset="0"/>
                <a:ea typeface="宋体" panose="02010600030101010101" pitchFamily="2" charset="-122"/>
              </a:rPr>
              <a:t>世纪的世界</a:t>
            </a:r>
            <a:endParaRPr lang="zh-CN" altLang="en-US" dirty="0">
              <a:latin typeface="Arial" panose="020B0604020202020204" pitchFamily="34" charset="0"/>
              <a:ea typeface="宋体" panose="02010600030101010101" pitchFamily="2" charset="-122"/>
            </a:endParaRPr>
          </a:p>
          <a:p>
            <a:r>
              <a:rPr lang="en-US" altLang="zh-CN" b="1">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第十四讲   “探索发展”的时代—</a:t>
            </a:r>
            <a:r>
              <a:rPr lang="en-US" altLang="zh-CN" b="1">
                <a:latin typeface="Arial" panose="020B0604020202020204" pitchFamily="34" charset="0"/>
                <a:ea typeface="宋体" panose="02010600030101010101" pitchFamily="2" charset="-122"/>
              </a:rPr>
              <a:t>20</a:t>
            </a:r>
            <a:r>
              <a:rPr lang="zh-CN" altLang="en-US" b="1" dirty="0">
                <a:latin typeface="Arial" panose="020B0604020202020204" pitchFamily="34" charset="0"/>
                <a:ea typeface="宋体" panose="02010600030101010101" pitchFamily="2" charset="-122"/>
              </a:rPr>
              <a:t>世纪前半期</a:t>
            </a:r>
          </a:p>
          <a:p>
            <a:r>
              <a:rPr lang="en-US" altLang="zh-CN" b="1">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第十五讲   “对抗”的时代—“冷战”时期</a:t>
            </a:r>
            <a:endParaRPr lang="zh-CN" altLang="en-US" dirty="0">
              <a:latin typeface="Arial" panose="020B0604020202020204" pitchFamily="34" charset="0"/>
              <a:ea typeface="宋体" panose="02010600030101010101" pitchFamily="2" charset="-122"/>
            </a:endParaRPr>
          </a:p>
          <a:p>
            <a:r>
              <a:rPr lang="en-US" altLang="zh-CN" b="1">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第十六讲   “剧变”的时代—八十、九十年代以来</a:t>
            </a:r>
          </a:p>
          <a:p>
            <a:r>
              <a:rPr lang="zh-CN" altLang="en-US" b="1" dirty="0">
                <a:latin typeface="Arial" panose="020B0604020202020204" pitchFamily="34" charset="0"/>
                <a:ea typeface="宋体" panose="02010600030101010101" pitchFamily="2" charset="-122"/>
              </a:rPr>
              <a:t>        第十七讲   思想的力量</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近代以来的民主思想与实践</a:t>
            </a:r>
          </a:p>
          <a:p>
            <a:r>
              <a:rPr lang="zh-CN" altLang="en-US" b="1" dirty="0">
                <a:latin typeface="Arial" panose="020B0604020202020204" pitchFamily="34" charset="0"/>
                <a:ea typeface="宋体" panose="02010600030101010101" pitchFamily="2" charset="-122"/>
              </a:rPr>
              <a:t>        第十八讲   改革的命运</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历代改革回眸</a:t>
            </a:r>
          </a:p>
          <a:p>
            <a:r>
              <a:rPr lang="zh-CN" altLang="en-US" b="1" dirty="0">
                <a:latin typeface="Arial" panose="020B0604020202020204" pitchFamily="34" charset="0"/>
                <a:ea typeface="宋体" panose="02010600030101010101" pitchFamily="2" charset="-122"/>
              </a:rPr>
              <a:t>      </a:t>
            </a:r>
          </a:p>
        </p:txBody>
      </p:sp>
    </p:spTree>
    <p:extLst>
      <p:ext uri="{BB962C8B-B14F-4D97-AF65-F5344CB8AC3E}">
        <p14:creationId xmlns:p14="http://schemas.microsoft.com/office/powerpoint/2010/main" val="2366948211"/>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5765412" y="34675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112EC1"/>
              </a:solidFill>
              <a:latin typeface="+mn-ea"/>
              <a:ea typeface="黑体" panose="02010609060101010101" pitchFamily="49" charset="-122"/>
              <a:cs typeface="宋体" panose="02010600030101010101" pitchFamily="2" charset="-122"/>
              <a:sym typeface="+mn-ea"/>
            </a:endParaRPr>
          </a:p>
        </p:txBody>
      </p:sp>
      <p:sp>
        <p:nvSpPr>
          <p:cNvPr id="2" name="文本框 1"/>
          <p:cNvSpPr txBox="1"/>
          <p:nvPr/>
        </p:nvSpPr>
        <p:spPr>
          <a:xfrm>
            <a:off x="2033271" y="1052831"/>
            <a:ext cx="3857625" cy="583565"/>
          </a:xfrm>
          <a:prstGeom prst="rect">
            <a:avLst/>
          </a:prstGeom>
          <a:noFill/>
          <a:ln>
            <a:solidFill>
              <a:srgbClr val="112EC1"/>
            </a:solidFill>
          </a:ln>
        </p:spPr>
        <p:txBody>
          <a:bodyPr wrap="none" rtlCol="0" anchor="t">
            <a:spAutoFit/>
          </a:bodyPr>
          <a:lstStyle/>
          <a:p>
            <a:r>
              <a:rPr lang="zh-CN" altLang="en-US" sz="3200" b="1" dirty="0">
                <a:solidFill>
                  <a:srgbClr val="FF0000"/>
                </a:solidFill>
                <a:latin typeface="黑体" panose="02010609060101010101" pitchFamily="49" charset="-122"/>
                <a:ea typeface="黑体" panose="02010609060101010101" pitchFamily="49" charset="-122"/>
                <a:sym typeface="+mn-ea"/>
              </a:rPr>
              <a:t>我们需要达成的共识</a:t>
            </a:r>
          </a:p>
        </p:txBody>
      </p:sp>
      <p:sp>
        <p:nvSpPr>
          <p:cNvPr id="3" name="文本框 2"/>
          <p:cNvSpPr txBox="1"/>
          <p:nvPr/>
        </p:nvSpPr>
        <p:spPr>
          <a:xfrm>
            <a:off x="1914526" y="1780540"/>
            <a:ext cx="8241665" cy="3107690"/>
          </a:xfrm>
          <a:prstGeom prst="rect">
            <a:avLst/>
          </a:prstGeom>
          <a:noFill/>
        </p:spPr>
        <p:txBody>
          <a:bodyPr wrap="square" rtlCol="0" anchor="t">
            <a:spAutoFit/>
          </a:bodyPr>
          <a:lstStyle/>
          <a:p>
            <a:pPr eaLnBrk="0" fontAlgn="base" hangingPunct="0">
              <a:spcBef>
                <a:spcPct val="0"/>
              </a:spcBef>
              <a:spcAft>
                <a:spcPct val="0"/>
              </a:spcAft>
              <a:defRPr/>
            </a:pP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）不管我们用何种模式复习，都要避免二轮复习炒知识冷饭的问题，都要思考在更高层面运作知识的问题。</a:t>
            </a:r>
            <a:endParaRPr lang="zh-CN" altLang="en-US" sz="2800" b="1" dirty="0">
              <a:latin typeface="楷体" panose="02010609060101010101" pitchFamily="49" charset="-122"/>
              <a:ea typeface="楷体" panose="02010609060101010101" pitchFamily="49" charset="-122"/>
              <a:cs typeface="楷体" panose="02010609060101010101" pitchFamily="49" charset="-122"/>
            </a:endParaRPr>
          </a:p>
          <a:p>
            <a:pPr eaLnBrk="0" fontAlgn="base" hangingPunct="0">
              <a:spcBef>
                <a:spcPct val="0"/>
              </a:spcBef>
              <a:spcAft>
                <a:spcPct val="0"/>
              </a:spcAft>
              <a:defRPr/>
            </a:pP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）不管是哪类学生，都要重能力和学科素养的培养，否则他适应不了高考的要求。</a:t>
            </a:r>
            <a:endParaRPr lang="zh-CN" altLang="en-US" sz="2800" b="1" dirty="0">
              <a:latin typeface="楷体" panose="02010609060101010101" pitchFamily="49" charset="-122"/>
              <a:ea typeface="楷体" panose="02010609060101010101" pitchFamily="49" charset="-122"/>
              <a:cs typeface="楷体" panose="02010609060101010101" pitchFamily="49" charset="-122"/>
            </a:endParaRPr>
          </a:p>
          <a:p>
            <a:pPr eaLnBrk="0" fontAlgn="base" hangingPunct="0">
              <a:spcBef>
                <a:spcPct val="0"/>
              </a:spcBef>
              <a:spcAft>
                <a:spcPct val="0"/>
              </a:spcAft>
              <a:defRPr/>
            </a:pP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）不管高考怎样改革，试题怎样变化，以能力为导向的高考方向不会改变。</a:t>
            </a:r>
          </a:p>
        </p:txBody>
      </p:sp>
    </p:spTree>
    <p:extLst>
      <p:ext uri="{BB962C8B-B14F-4D97-AF65-F5344CB8AC3E}">
        <p14:creationId xmlns:p14="http://schemas.microsoft.com/office/powerpoint/2010/main" val="29623684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001716" y="1104901"/>
            <a:ext cx="332643" cy="331177"/>
          </a:xfrm>
          <a:prstGeom prst="rect">
            <a:avLst/>
          </a:prstGeom>
          <a:noFill/>
          <a:ln w="9525">
            <a:solidFill>
              <a:srgbClr val="017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60" noProof="1"/>
          </a:p>
        </p:txBody>
      </p:sp>
      <p:sp>
        <p:nvSpPr>
          <p:cNvPr id="46" name="矩形 45"/>
          <p:cNvSpPr/>
          <p:nvPr/>
        </p:nvSpPr>
        <p:spPr>
          <a:xfrm>
            <a:off x="2162908" y="1239715"/>
            <a:ext cx="268166" cy="268166"/>
          </a:xfrm>
          <a:prstGeom prst="rect">
            <a:avLst/>
          </a:prstGeom>
          <a:solidFill>
            <a:srgbClr val="0170C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60" noProof="1">
              <a:gradFill>
                <a:gsLst>
                  <a:gs pos="0">
                    <a:srgbClr val="66CCFF"/>
                  </a:gs>
                  <a:gs pos="52000">
                    <a:schemeClr val="bg1"/>
                  </a:gs>
                  <a:gs pos="100000">
                    <a:srgbClr val="0070C0"/>
                  </a:gs>
                </a:gsLst>
                <a:lin ang="0" scaled="1"/>
              </a:gradFill>
            </a:endParaRPr>
          </a:p>
        </p:txBody>
      </p:sp>
      <p:cxnSp>
        <p:nvCxnSpPr>
          <p:cNvPr id="47" name="直接连接符 46"/>
          <p:cNvCxnSpPr/>
          <p:nvPr/>
        </p:nvCxnSpPr>
        <p:spPr>
          <a:xfrm>
            <a:off x="2678870" y="1373261"/>
            <a:ext cx="7612674" cy="0"/>
          </a:xfrm>
          <a:prstGeom prst="line">
            <a:avLst/>
          </a:prstGeom>
          <a:ln w="15875">
            <a:solidFill>
              <a:srgbClr val="0170C1"/>
            </a:solidFill>
          </a:ln>
        </p:spPr>
        <p:style>
          <a:lnRef idx="1">
            <a:schemeClr val="accent1"/>
          </a:lnRef>
          <a:fillRef idx="0">
            <a:schemeClr val="accent1"/>
          </a:fillRef>
          <a:effectRef idx="0">
            <a:schemeClr val="accent1"/>
          </a:effectRef>
          <a:fontRef idx="minor">
            <a:schemeClr val="tx1"/>
          </a:fontRef>
        </p:style>
      </p:cxnSp>
      <p:sp>
        <p:nvSpPr>
          <p:cNvPr id="74758" name="文本框 10"/>
          <p:cNvSpPr txBox="1"/>
          <p:nvPr/>
        </p:nvSpPr>
        <p:spPr>
          <a:xfrm>
            <a:off x="2600667" y="987915"/>
            <a:ext cx="7690338" cy="316865"/>
          </a:xfrm>
          <a:prstGeom prst="rect">
            <a:avLst/>
          </a:prstGeom>
          <a:solidFill>
            <a:srgbClr val="0070C0"/>
          </a:solidFill>
          <a:ln w="9525">
            <a:noFill/>
          </a:ln>
        </p:spPr>
        <p:txBody>
          <a:bodyPr wrap="square" lIns="63296" tIns="31647" rIns="63296" bIns="31647" anchor="t">
            <a:spAutoFit/>
          </a:bodyPr>
          <a:lstStyle/>
          <a:p>
            <a:r>
              <a:rPr lang="zh-CN" altLang="en-US" sz="1660" b="1" dirty="0">
                <a:solidFill>
                  <a:schemeClr val="bg1"/>
                </a:solidFill>
                <a:latin typeface="Calibri" panose="020F0502020204030204" charset="0"/>
                <a:ea typeface="宋体" panose="02010600030101010101" pitchFamily="2" charset="-122"/>
              </a:rPr>
              <a:t>普通高中历史课程标准（</a:t>
            </a:r>
            <a:r>
              <a:rPr lang="en-US" altLang="zh-CN" sz="1660" b="1" dirty="0">
                <a:solidFill>
                  <a:schemeClr val="bg1"/>
                </a:solidFill>
                <a:latin typeface="Calibri" panose="020F0502020204030204" charset="0"/>
                <a:ea typeface="宋体" panose="02010600030101010101" pitchFamily="2" charset="-122"/>
              </a:rPr>
              <a:t>2017</a:t>
            </a:r>
            <a:r>
              <a:rPr lang="zh-CN" altLang="en-US" sz="1660" b="1" dirty="0">
                <a:solidFill>
                  <a:schemeClr val="bg1"/>
                </a:solidFill>
                <a:latin typeface="Calibri" panose="020F0502020204030204" charset="0"/>
                <a:ea typeface="宋体" panose="02010600030101010101" pitchFamily="2" charset="-122"/>
              </a:rPr>
              <a:t>年版）     </a:t>
            </a:r>
            <a:r>
              <a:rPr lang="en-US" altLang="zh-CN" sz="1660" b="1" dirty="0">
                <a:solidFill>
                  <a:schemeClr val="bg1"/>
                </a:solidFill>
                <a:latin typeface="Calibri" panose="020F0502020204030204" charset="0"/>
                <a:ea typeface="宋体" panose="02010600030101010101" pitchFamily="2" charset="-122"/>
              </a:rPr>
              <a:t>2018</a:t>
            </a:r>
            <a:r>
              <a:rPr lang="zh-CN" altLang="en-US" sz="1660" b="1" dirty="0">
                <a:solidFill>
                  <a:schemeClr val="bg1"/>
                </a:solidFill>
                <a:latin typeface="Calibri" panose="020F0502020204030204" charset="0"/>
                <a:ea typeface="宋体" panose="02010600030101010101" pitchFamily="2" charset="-122"/>
              </a:rPr>
              <a:t>普通高等学校招生全国统一考试大纲</a:t>
            </a:r>
            <a:endParaRPr lang="zh-CN" altLang="en-US" sz="111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4762" name="Group 6"/>
          <p:cNvGrpSpPr/>
          <p:nvPr/>
        </p:nvGrpSpPr>
        <p:grpSpPr>
          <a:xfrm>
            <a:off x="4999990" y="1663700"/>
            <a:ext cx="1617980" cy="1706880"/>
            <a:chOff x="6046710" y="4198728"/>
            <a:chExt cx="12121931" cy="7840389"/>
          </a:xfrm>
        </p:grpSpPr>
        <p:sp>
          <p:nvSpPr>
            <p:cNvPr id="30" name="Freeform 34"/>
            <p:cNvSpPr/>
            <p:nvPr/>
          </p:nvSpPr>
          <p:spPr bwMode="auto">
            <a:xfrm>
              <a:off x="9522186" y="8096764"/>
              <a:ext cx="5406706" cy="3942353"/>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33" name="Freeform 35"/>
            <p:cNvSpPr/>
            <p:nvPr/>
          </p:nvSpPr>
          <p:spPr bwMode="auto">
            <a:xfrm rot="4567797">
              <a:off x="6199160" y="6221447"/>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FBC6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34" name="Freeform 36"/>
            <p:cNvSpPr/>
            <p:nvPr/>
          </p:nvSpPr>
          <p:spPr bwMode="auto">
            <a:xfrm rot="7742864">
              <a:off x="8768712" y="4118235"/>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F247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35" name="Freeform 37"/>
            <p:cNvSpPr/>
            <p:nvPr/>
          </p:nvSpPr>
          <p:spPr bwMode="auto">
            <a:xfrm rot="9355996">
              <a:off x="11672708" y="4198728"/>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3"/>
            </a:solidFill>
            <a:ln>
              <a:noFill/>
            </a:ln>
          </p:spPr>
          <p:txBody>
            <a:bodyPr/>
            <a:lstStyle/>
            <a:p>
              <a:pPr defTabSz="543560">
                <a:defRPr/>
              </a:pPr>
              <a:endParaRPr lang="id-ID" sz="990" noProof="1">
                <a:latin typeface="Open Sans Light"/>
              </a:endParaRPr>
            </a:p>
          </p:txBody>
        </p:sp>
        <p:sp>
          <p:nvSpPr>
            <p:cNvPr id="36" name="Freeform 38"/>
            <p:cNvSpPr/>
            <p:nvPr/>
          </p:nvSpPr>
          <p:spPr bwMode="auto">
            <a:xfrm rot="10800000">
              <a:off x="14377759" y="5168656"/>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2A81D"/>
            </a:solidFill>
            <a:ln>
              <a:noFill/>
            </a:ln>
          </p:spPr>
          <p:txBody>
            <a:bodyPr/>
            <a:lstStyle/>
            <a:p>
              <a:pPr defTabSz="543560">
                <a:defRPr/>
              </a:pPr>
              <a:endParaRPr lang="id-ID" sz="990" noProof="1">
                <a:latin typeface="Open Sans Light"/>
              </a:endParaRPr>
            </a:p>
          </p:txBody>
        </p:sp>
        <p:sp>
          <p:nvSpPr>
            <p:cNvPr id="37" name="Freeform 39"/>
            <p:cNvSpPr/>
            <p:nvPr/>
          </p:nvSpPr>
          <p:spPr bwMode="auto">
            <a:xfrm rot="5696320">
              <a:off x="9243440" y="7157114"/>
              <a:ext cx="2126128" cy="2308271"/>
            </a:xfrm>
            <a:custGeom>
              <a:avLst/>
              <a:gdLst>
                <a:gd name="T0" fmla="*/ 2124139 w 1069"/>
                <a:gd name="T1" fmla="*/ 244546 h 1161"/>
                <a:gd name="T2" fmla="*/ 2120161 w 1069"/>
                <a:gd name="T3" fmla="*/ 91456 h 1161"/>
                <a:gd name="T4" fmla="*/ 497224 w 1069"/>
                <a:gd name="T5" fmla="*/ 586512 h 1161"/>
                <a:gd name="T6" fmla="*/ 0 w 1069"/>
                <a:gd name="T7" fmla="*/ 2039867 h 1161"/>
                <a:gd name="T8" fmla="*/ 3978 w 1069"/>
                <a:gd name="T9" fmla="*/ 2214827 h 1161"/>
                <a:gd name="T10" fmla="*/ 1626916 w 1069"/>
                <a:gd name="T11" fmla="*/ 1721759 h 1161"/>
                <a:gd name="T12" fmla="*/ 1877516 w 1069"/>
                <a:gd name="T13" fmla="*/ 1375817 h 1161"/>
                <a:gd name="T14" fmla="*/ 1976961 w 1069"/>
                <a:gd name="T15" fmla="*/ 1151153 h 1161"/>
                <a:gd name="T16" fmla="*/ 2124139 w 1069"/>
                <a:gd name="T17" fmla="*/ 244546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38" name="Freeform 41"/>
            <p:cNvSpPr/>
            <p:nvPr/>
          </p:nvSpPr>
          <p:spPr bwMode="auto">
            <a:xfrm rot="10051992">
              <a:off x="14487295" y="4847992"/>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3">
                <a:alpha val="60000"/>
              </a:schemeClr>
            </a:solidFill>
            <a:ln>
              <a:noFill/>
            </a:ln>
          </p:spPr>
          <p:txBody>
            <a:bodyPr/>
            <a:lstStyle/>
            <a:p>
              <a:pPr defTabSz="543560">
                <a:defRPr/>
              </a:pPr>
              <a:endParaRPr lang="id-ID" sz="990" noProof="1">
                <a:latin typeface="Open Sans Light"/>
              </a:endParaRPr>
            </a:p>
          </p:txBody>
        </p:sp>
        <p:sp>
          <p:nvSpPr>
            <p:cNvPr id="39" name="Freeform 42"/>
            <p:cNvSpPr/>
            <p:nvPr/>
          </p:nvSpPr>
          <p:spPr bwMode="auto">
            <a:xfrm rot="13144547">
              <a:off x="13974542" y="7927635"/>
              <a:ext cx="2125624" cy="2308145"/>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5">
                <a:alpha val="31000"/>
              </a:schemeClr>
            </a:solidFill>
            <a:ln>
              <a:noFill/>
            </a:ln>
          </p:spPr>
          <p:txBody>
            <a:bodyPr/>
            <a:lstStyle/>
            <a:p>
              <a:pPr defTabSz="543560">
                <a:defRPr/>
              </a:pPr>
              <a:endParaRPr lang="id-ID" sz="990" noProof="1">
                <a:latin typeface="Open Sans Light"/>
              </a:endParaRPr>
            </a:p>
          </p:txBody>
        </p:sp>
        <p:sp>
          <p:nvSpPr>
            <p:cNvPr id="40" name="Freeform 43"/>
            <p:cNvSpPr/>
            <p:nvPr/>
          </p:nvSpPr>
          <p:spPr bwMode="auto">
            <a:xfrm rot="5080426">
              <a:off x="7236038" y="5325278"/>
              <a:ext cx="1619874" cy="1758646"/>
            </a:xfrm>
            <a:custGeom>
              <a:avLst/>
              <a:gdLst>
                <a:gd name="T0" fmla="*/ 1618359 w 1069"/>
                <a:gd name="T1" fmla="*/ 186317 h 1161"/>
                <a:gd name="T2" fmla="*/ 1615328 w 1069"/>
                <a:gd name="T3" fmla="*/ 69679 h 1161"/>
                <a:gd name="T4" fmla="*/ 378829 w 1069"/>
                <a:gd name="T5" fmla="*/ 446857 h 1161"/>
                <a:gd name="T6" fmla="*/ 0 w 1069"/>
                <a:gd name="T7" fmla="*/ 1554152 h 1161"/>
                <a:gd name="T8" fmla="*/ 3031 w 1069"/>
                <a:gd name="T9" fmla="*/ 1687452 h 1161"/>
                <a:gd name="T10" fmla="*/ 1239529 w 1069"/>
                <a:gd name="T11" fmla="*/ 1311789 h 1161"/>
                <a:gd name="T12" fmla="*/ 1430459 w 1069"/>
                <a:gd name="T13" fmla="*/ 1048220 h 1161"/>
                <a:gd name="T14" fmla="*/ 1506225 w 1069"/>
                <a:gd name="T15" fmla="*/ 877051 h 1161"/>
                <a:gd name="T16" fmla="*/ 161835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1">
                <a:alpha val="5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base"/>
              <a:endParaRPr lang="zh-CN" altLang="en-US" sz="990" noProof="1"/>
            </a:p>
          </p:txBody>
        </p:sp>
        <p:sp>
          <p:nvSpPr>
            <p:cNvPr id="41" name="Freeform 46"/>
            <p:cNvSpPr/>
            <p:nvPr/>
          </p:nvSpPr>
          <p:spPr bwMode="auto">
            <a:xfrm rot="10051992">
              <a:off x="13103020" y="7670469"/>
              <a:ext cx="1496986" cy="162395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3">
                <a:alpha val="60000"/>
              </a:schemeClr>
            </a:solidFill>
            <a:ln>
              <a:noFill/>
            </a:ln>
          </p:spPr>
          <p:txBody>
            <a:bodyPr/>
            <a:lstStyle/>
            <a:p>
              <a:pPr defTabSz="543560">
                <a:defRPr/>
              </a:pPr>
              <a:endParaRPr lang="id-ID" sz="990" noProof="1">
                <a:latin typeface="Open Sans Light"/>
              </a:endParaRPr>
            </a:p>
          </p:txBody>
        </p:sp>
        <p:sp>
          <p:nvSpPr>
            <p:cNvPr id="42" name="Freeform 47"/>
            <p:cNvSpPr/>
            <p:nvPr/>
          </p:nvSpPr>
          <p:spPr bwMode="auto">
            <a:xfrm rot="11618841">
              <a:off x="16671655" y="6544971"/>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5">
                <a:alpha val="60000"/>
              </a:schemeClr>
            </a:solidFill>
            <a:ln>
              <a:noFill/>
            </a:ln>
          </p:spPr>
          <p:txBody>
            <a:bodyPr/>
            <a:lstStyle/>
            <a:p>
              <a:pPr defTabSz="543560">
                <a:defRPr/>
              </a:pPr>
              <a:endParaRPr lang="id-ID" sz="990" noProof="1">
                <a:latin typeface="Open Sans Light"/>
              </a:endParaRPr>
            </a:p>
          </p:txBody>
        </p:sp>
      </p:grpSp>
      <p:pic>
        <p:nvPicPr>
          <p:cNvPr id="74774" name="图片 49" descr="普通高中历史课程标准(2017年版)人民教育出版社9787107319235[商城正版]-tmall.com天猫 - 1.jpg"/>
          <p:cNvPicPr>
            <a:picLocks noChangeAspect="1"/>
          </p:cNvPicPr>
          <p:nvPr/>
        </p:nvPicPr>
        <p:blipFill>
          <a:blip r:embed="rId4" cstate="print"/>
          <a:stretch>
            <a:fillRect/>
          </a:stretch>
        </p:blipFill>
        <p:spPr>
          <a:xfrm>
            <a:off x="1700335" y="1578709"/>
            <a:ext cx="1518138" cy="2113085"/>
          </a:xfrm>
          <a:prstGeom prst="rect">
            <a:avLst/>
          </a:prstGeom>
          <a:noFill/>
          <a:ln w="9525">
            <a:noFill/>
          </a:ln>
        </p:spPr>
      </p:pic>
      <p:pic>
        <p:nvPicPr>
          <p:cNvPr id="74775" name="图片 53" descr="33fecda65b5a4b4fba85c3f19fd6884d.jpeg"/>
          <p:cNvPicPr>
            <a:picLocks noChangeAspect="1"/>
          </p:cNvPicPr>
          <p:nvPr/>
        </p:nvPicPr>
        <p:blipFill>
          <a:blip r:embed="rId5" cstate="print"/>
          <a:stretch>
            <a:fillRect/>
          </a:stretch>
        </p:blipFill>
        <p:spPr>
          <a:xfrm>
            <a:off x="3332627" y="1603082"/>
            <a:ext cx="1441938" cy="2110154"/>
          </a:xfrm>
          <a:prstGeom prst="rect">
            <a:avLst/>
          </a:prstGeom>
          <a:noFill/>
          <a:ln w="9525">
            <a:noFill/>
          </a:ln>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891" y="4032886"/>
            <a:ext cx="3241675" cy="2714625"/>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1465" y="4091941"/>
            <a:ext cx="2760980" cy="2596515"/>
          </a:xfrm>
          <a:prstGeom prst="rect">
            <a:avLst/>
          </a:prstGeom>
        </p:spPr>
      </p:pic>
      <p:cxnSp>
        <p:nvCxnSpPr>
          <p:cNvPr id="23" name="直接连接符 22"/>
          <p:cNvCxnSpPr/>
          <p:nvPr/>
        </p:nvCxnSpPr>
        <p:spPr>
          <a:xfrm flipV="1">
            <a:off x="1853006" y="82643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2446" y="1417320"/>
            <a:ext cx="3453765" cy="2071370"/>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2446" y="3220086"/>
            <a:ext cx="3453765" cy="1910715"/>
          </a:xfrm>
          <a:prstGeom prst="rect">
            <a:avLst/>
          </a:prstGeom>
        </p:spPr>
      </p:pic>
      <p:pic>
        <p:nvPicPr>
          <p:cNvPr id="8" name="图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2446" y="4918710"/>
            <a:ext cx="3453765" cy="1921510"/>
          </a:xfrm>
          <a:prstGeom prst="rect">
            <a:avLst/>
          </a:prstGeom>
        </p:spPr>
      </p:pic>
      <p:sp>
        <p:nvSpPr>
          <p:cNvPr id="4" name="文本框 3"/>
          <p:cNvSpPr txBox="1"/>
          <p:nvPr/>
        </p:nvSpPr>
        <p:spPr>
          <a:xfrm>
            <a:off x="1700531" y="304165"/>
            <a:ext cx="7690485" cy="521970"/>
          </a:xfrm>
          <a:prstGeom prst="rect">
            <a:avLst/>
          </a:prstGeom>
          <a:noFill/>
        </p:spPr>
        <p:txBody>
          <a:bodyPr wrap="none" rtlCol="0" anchor="t">
            <a:spAutoFit/>
          </a:bodyPr>
          <a:lstStyle/>
          <a:p>
            <a:pPr>
              <a:spcBef>
                <a:spcPct val="0"/>
              </a:spcBef>
              <a:buSzPct val="100000"/>
            </a:pPr>
            <a:r>
              <a:rPr lang="zh-CN" altLang="en-US" sz="2800"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（二）研究课标、</a:t>
            </a:r>
            <a:r>
              <a:rPr lang="zh-CN" altLang="en-US" sz="28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教材、大纲与试题之间的关系</a:t>
            </a:r>
            <a:endParaRPr lang="zh-CN" altLang="en-US" sz="2800"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1"/>
    </p:custDataLst>
    <p:extLst>
      <p:ext uri="{BB962C8B-B14F-4D97-AF65-F5344CB8AC3E}">
        <p14:creationId xmlns:p14="http://schemas.microsoft.com/office/powerpoint/2010/main" val="348528514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2649415" y="373674"/>
            <a:ext cx="9706708" cy="1223596"/>
          </a:xfrm>
          <a:prstGeom prst="rect">
            <a:avLst/>
          </a:prstGeom>
        </p:spPr>
        <p:txBody>
          <a:bodyPr vert="horz" lIns="84406" tIns="42203" rIns="84406" bIns="42203"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zh-CN" altLang="en-US" sz="4060" b="1" dirty="0">
              <a:solidFill>
                <a:srgbClr val="FF0000"/>
              </a:solidFill>
              <a:latin typeface="华文行楷" panose="02010800040101010101"/>
              <a:ea typeface="华文行楷" panose="02010800040101010101"/>
              <a:cs typeface="华文行楷" panose="02010800040101010101"/>
            </a:endParaRPr>
          </a:p>
        </p:txBody>
      </p:sp>
      <p:sp>
        <p:nvSpPr>
          <p:cNvPr id="5" name="Oval 2"/>
          <p:cNvSpPr>
            <a:spLocks noChangeArrowheads="1"/>
          </p:cNvSpPr>
          <p:nvPr/>
        </p:nvSpPr>
        <p:spPr bwMode="auto">
          <a:xfrm>
            <a:off x="3176085" y="2235345"/>
            <a:ext cx="6611815" cy="3657600"/>
          </a:xfrm>
          <a:prstGeom prst="ellipse">
            <a:avLst/>
          </a:prstGeom>
          <a:solidFill>
            <a:schemeClr val="accent2">
              <a:lumMod val="40000"/>
              <a:lumOff val="60000"/>
            </a:schemeClr>
          </a:solidFill>
          <a:ln w="57150">
            <a:solidFill>
              <a:schemeClr val="tx1"/>
            </a:solidFill>
            <a:round/>
          </a:ln>
        </p:spPr>
        <p:txBody>
          <a:bodyPr wrap="none" lIns="55120" tIns="27559" rIns="55120" bIns="27559" anchor="ctr"/>
          <a:lstStyle/>
          <a:p>
            <a:endParaRPr lang="zh-CN" altLang="en-US" sz="1660"/>
          </a:p>
        </p:txBody>
      </p:sp>
      <p:sp>
        <p:nvSpPr>
          <p:cNvPr id="6" name="Oval 3"/>
          <p:cNvSpPr>
            <a:spLocks noChangeArrowheads="1"/>
          </p:cNvSpPr>
          <p:nvPr/>
        </p:nvSpPr>
        <p:spPr bwMode="auto">
          <a:xfrm>
            <a:off x="4160823" y="2829316"/>
            <a:ext cx="5556738" cy="2289907"/>
          </a:xfrm>
          <a:prstGeom prst="ellipse">
            <a:avLst/>
          </a:prstGeom>
          <a:solidFill>
            <a:schemeClr val="accent2">
              <a:lumMod val="60000"/>
              <a:lumOff val="40000"/>
            </a:schemeClr>
          </a:solidFill>
          <a:ln w="9525">
            <a:solidFill>
              <a:schemeClr val="tx1"/>
            </a:solidFill>
            <a:round/>
          </a:ln>
        </p:spPr>
        <p:txBody>
          <a:bodyPr wrap="none" lIns="55120" tIns="27559" rIns="55120" bIns="27559" anchor="ctr"/>
          <a:lstStyle/>
          <a:p>
            <a:endParaRPr lang="zh-CN" altLang="en-US" sz="1660"/>
          </a:p>
        </p:txBody>
      </p:sp>
      <p:sp>
        <p:nvSpPr>
          <p:cNvPr id="7" name="Oval 4"/>
          <p:cNvSpPr>
            <a:spLocks noChangeArrowheads="1"/>
          </p:cNvSpPr>
          <p:nvPr/>
        </p:nvSpPr>
        <p:spPr bwMode="auto">
          <a:xfrm>
            <a:off x="5327269" y="3138999"/>
            <a:ext cx="4390292" cy="1617785"/>
          </a:xfrm>
          <a:prstGeom prst="ellipse">
            <a:avLst/>
          </a:prstGeom>
          <a:solidFill>
            <a:schemeClr val="accent2">
              <a:lumMod val="75000"/>
            </a:schemeClr>
          </a:solidFill>
          <a:ln w="9525">
            <a:solidFill>
              <a:schemeClr val="tx1"/>
            </a:solidFill>
            <a:round/>
          </a:ln>
        </p:spPr>
        <p:txBody>
          <a:bodyPr wrap="none" lIns="84211" tIns="42108" rIns="84211" bIns="42108" anchor="ctr"/>
          <a:lstStyle/>
          <a:p>
            <a:pPr algn="ctr" defTabSz="912495">
              <a:spcBef>
                <a:spcPct val="50000"/>
              </a:spcBef>
            </a:pPr>
            <a:endParaRPr lang="zh-CN" altLang="en-US" sz="4430" b="1">
              <a:solidFill>
                <a:srgbClr val="FFFF00"/>
              </a:solidFill>
              <a:latin typeface="Verdana" panose="020B0604030504040204" pitchFamily="34" charset="0"/>
            </a:endParaRPr>
          </a:p>
        </p:txBody>
      </p:sp>
      <p:sp>
        <p:nvSpPr>
          <p:cNvPr id="8" name="Text Box 5"/>
          <p:cNvSpPr txBox="1">
            <a:spLocks noChangeArrowheads="1"/>
          </p:cNvSpPr>
          <p:nvPr/>
        </p:nvSpPr>
        <p:spPr bwMode="auto">
          <a:xfrm>
            <a:off x="2586118" y="3205953"/>
            <a:ext cx="709246" cy="1332865"/>
          </a:xfrm>
          <a:prstGeom prst="rect">
            <a:avLst/>
          </a:prstGeom>
          <a:noFill/>
          <a:ln w="9525">
            <a:noFill/>
            <a:miter lim="800000"/>
          </a:ln>
        </p:spPr>
        <p:txBody>
          <a:bodyPr lIns="84211" tIns="42108" rIns="84211" bIns="42108">
            <a:spAutoFit/>
          </a:bodyPr>
          <a:lstStyle/>
          <a:p>
            <a:pPr defTabSz="912495">
              <a:spcBef>
                <a:spcPct val="50000"/>
              </a:spcBef>
              <a:defRPr/>
            </a:pPr>
            <a:r>
              <a:rPr lang="zh-CN" altLang="en-US" sz="4060" b="1" dirty="0">
                <a:latin typeface="+mn-ea"/>
              </a:rPr>
              <a:t>课标</a:t>
            </a:r>
          </a:p>
        </p:txBody>
      </p:sp>
      <p:sp>
        <p:nvSpPr>
          <p:cNvPr id="9" name="Text Box 6"/>
          <p:cNvSpPr txBox="1">
            <a:spLocks noChangeArrowheads="1"/>
          </p:cNvSpPr>
          <p:nvPr/>
        </p:nvSpPr>
        <p:spPr bwMode="auto">
          <a:xfrm>
            <a:off x="4515699" y="3205861"/>
            <a:ext cx="1101969" cy="1332865"/>
          </a:xfrm>
          <a:prstGeom prst="rect">
            <a:avLst/>
          </a:prstGeom>
          <a:noFill/>
          <a:ln w="9525">
            <a:noFill/>
            <a:miter lim="800000"/>
          </a:ln>
        </p:spPr>
        <p:txBody>
          <a:bodyPr lIns="84211" tIns="42108" rIns="84211" bIns="42108">
            <a:spAutoFit/>
          </a:bodyPr>
          <a:lstStyle/>
          <a:p>
            <a:pPr defTabSz="912495">
              <a:spcBef>
                <a:spcPct val="50000"/>
              </a:spcBef>
              <a:defRPr/>
            </a:pPr>
            <a:r>
              <a:rPr lang="zh-CN" altLang="en-US" sz="4060" b="1" dirty="0">
                <a:solidFill>
                  <a:schemeClr val="bg1"/>
                </a:solidFill>
                <a:latin typeface="+mn-ea"/>
              </a:rPr>
              <a:t>考纲</a:t>
            </a:r>
          </a:p>
        </p:txBody>
      </p:sp>
      <p:sp>
        <p:nvSpPr>
          <p:cNvPr id="10" name="Oval 4"/>
          <p:cNvSpPr>
            <a:spLocks noChangeArrowheads="1"/>
          </p:cNvSpPr>
          <p:nvPr/>
        </p:nvSpPr>
        <p:spPr bwMode="auto">
          <a:xfrm>
            <a:off x="6830831" y="3458908"/>
            <a:ext cx="2727737" cy="1055077"/>
          </a:xfrm>
          <a:prstGeom prst="ellipse">
            <a:avLst/>
          </a:prstGeom>
          <a:solidFill>
            <a:srgbClr val="FF0000"/>
          </a:solidFill>
          <a:ln w="9525">
            <a:solidFill>
              <a:schemeClr val="tx1"/>
            </a:solidFill>
            <a:round/>
          </a:ln>
        </p:spPr>
        <p:txBody>
          <a:bodyPr wrap="none" lIns="84211" tIns="42108" rIns="84211" bIns="42108" anchor="ctr"/>
          <a:lstStyle/>
          <a:p>
            <a:pPr algn="ctr" defTabSz="912495">
              <a:spcBef>
                <a:spcPct val="50000"/>
              </a:spcBef>
              <a:defRPr/>
            </a:pPr>
            <a:r>
              <a:rPr lang="zh-CN" altLang="en-US" sz="4060" b="1" dirty="0">
                <a:solidFill>
                  <a:schemeClr val="bg1"/>
                </a:solidFill>
                <a:latin typeface="+mn-ea"/>
              </a:rPr>
              <a:t>高考真题</a:t>
            </a:r>
          </a:p>
        </p:txBody>
      </p:sp>
      <p:sp>
        <p:nvSpPr>
          <p:cNvPr id="11" name="Text Box 6"/>
          <p:cNvSpPr txBox="1">
            <a:spLocks noChangeArrowheads="1"/>
          </p:cNvSpPr>
          <p:nvPr/>
        </p:nvSpPr>
        <p:spPr bwMode="auto">
          <a:xfrm>
            <a:off x="5723878" y="3292539"/>
            <a:ext cx="1348446" cy="1218565"/>
          </a:xfrm>
          <a:prstGeom prst="rect">
            <a:avLst/>
          </a:prstGeom>
          <a:noFill/>
          <a:ln w="9525">
            <a:noFill/>
            <a:miter lim="800000"/>
          </a:ln>
        </p:spPr>
        <p:txBody>
          <a:bodyPr wrap="square" lIns="84211" tIns="42108" rIns="84211" bIns="42108">
            <a:spAutoFit/>
          </a:bodyPr>
          <a:lstStyle/>
          <a:p>
            <a:pPr defTabSz="912495">
              <a:spcBef>
                <a:spcPct val="50000"/>
              </a:spcBef>
              <a:defRPr/>
            </a:pPr>
            <a:r>
              <a:rPr lang="zh-CN" altLang="en-US" sz="3690" b="1" dirty="0">
                <a:solidFill>
                  <a:schemeClr val="bg1"/>
                </a:solidFill>
                <a:latin typeface="+mn-ea"/>
              </a:rPr>
              <a:t>试题分析</a:t>
            </a:r>
          </a:p>
        </p:txBody>
      </p:sp>
      <p:sp>
        <p:nvSpPr>
          <p:cNvPr id="12" name="椭圆 11"/>
          <p:cNvSpPr/>
          <p:nvPr/>
        </p:nvSpPr>
        <p:spPr>
          <a:xfrm>
            <a:off x="2472700" y="2024330"/>
            <a:ext cx="7315200" cy="4009292"/>
          </a:xfrm>
          <a:prstGeom prst="ellipse">
            <a:avLst/>
          </a:prstGeom>
          <a:noFill/>
          <a:ln w="571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60"/>
          </a:p>
        </p:txBody>
      </p:sp>
      <p:sp>
        <p:nvSpPr>
          <p:cNvPr id="13" name="Text Box 5"/>
          <p:cNvSpPr txBox="1">
            <a:spLocks noChangeArrowheads="1"/>
          </p:cNvSpPr>
          <p:nvPr/>
        </p:nvSpPr>
        <p:spPr bwMode="auto">
          <a:xfrm>
            <a:off x="3451577" y="3205558"/>
            <a:ext cx="709246" cy="1332865"/>
          </a:xfrm>
          <a:prstGeom prst="rect">
            <a:avLst/>
          </a:prstGeom>
          <a:noFill/>
          <a:ln w="9525">
            <a:noFill/>
            <a:miter lim="800000"/>
          </a:ln>
        </p:spPr>
        <p:txBody>
          <a:bodyPr lIns="84211" tIns="42108" rIns="84211" bIns="42108">
            <a:spAutoFit/>
          </a:bodyPr>
          <a:lstStyle/>
          <a:p>
            <a:pPr defTabSz="912495">
              <a:spcBef>
                <a:spcPct val="50000"/>
              </a:spcBef>
              <a:defRPr/>
            </a:pPr>
            <a:r>
              <a:rPr lang="zh-CN" altLang="en-US" sz="4060" b="1" dirty="0">
                <a:latin typeface="+mn-ea"/>
              </a:rPr>
              <a:t>教材</a:t>
            </a:r>
          </a:p>
        </p:txBody>
      </p:sp>
      <p:sp>
        <p:nvSpPr>
          <p:cNvPr id="14" name="矩形 13"/>
          <p:cNvSpPr/>
          <p:nvPr/>
        </p:nvSpPr>
        <p:spPr>
          <a:xfrm>
            <a:off x="2418616" y="683033"/>
            <a:ext cx="4464684" cy="604012"/>
          </a:xfrm>
          <a:prstGeom prst="rect">
            <a:avLst/>
          </a:prstGeom>
        </p:spPr>
        <p:txBody>
          <a:bodyPr wrap="none">
            <a:spAutoFit/>
          </a:bodyPr>
          <a:lstStyle/>
          <a:p>
            <a:pPr latinLnBrk="1"/>
            <a:r>
              <a:rPr lang="zh-CN" altLang="en-US" sz="3325" b="1" dirty="0">
                <a:solidFill>
                  <a:srgbClr val="112EC1"/>
                </a:solidFill>
                <a:latin typeface="华文行楷" pitchFamily="2" charset="-122"/>
                <a:ea typeface="华文行楷" pitchFamily="2" charset="-122"/>
              </a:rPr>
              <a:t>工欲善其事必先利其器</a:t>
            </a:r>
          </a:p>
        </p:txBody>
      </p:sp>
      <p:cxnSp>
        <p:nvCxnSpPr>
          <p:cNvPr id="23" name="直接连接符 22"/>
          <p:cNvCxnSpPr/>
          <p:nvPr/>
        </p:nvCxnSpPr>
        <p:spPr>
          <a:xfrm flipV="1">
            <a:off x="1941271" y="1344594"/>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77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10242" name="文本占位符 53250"/>
          <p:cNvSpPr>
            <a:spLocks noGrp="1"/>
          </p:cNvSpPr>
          <p:nvPr/>
        </p:nvSpPr>
        <p:spPr>
          <a:xfrm>
            <a:off x="1959611" y="1422401"/>
            <a:ext cx="8272145" cy="1663065"/>
          </a:xfrm>
          <a:prstGeom prst="rect">
            <a:avLst/>
          </a:prstGeom>
          <a:noFill/>
          <a:ln w="9525">
            <a:solidFill>
              <a:srgbClr val="008000"/>
            </a:solidFill>
          </a:ln>
        </p:spPr>
        <p:txBody>
          <a:bodyPr anchor="t"/>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a:lstStyle>
          <a:p>
            <a:pPr>
              <a:lnSpc>
                <a:spcPct val="80000"/>
              </a:lnSpc>
              <a:buNone/>
            </a:pPr>
            <a:r>
              <a:rPr lang="zh-CN" altLang="en-US" sz="2400" b="1" dirty="0">
                <a:latin typeface="楷体" panose="02010609060101010101" pitchFamily="49" charset="-122"/>
                <a:ea typeface="楷体" panose="02010609060101010101" pitchFamily="49" charset="-122"/>
                <a:cs typeface="楷体" panose="02010609060101010101" pitchFamily="49" charset="-122"/>
              </a:rPr>
              <a:t>杨宁一：</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8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高考的知识点应该以课标为准，而不是以教材为准。</a:t>
            </a:r>
          </a:p>
          <a:p>
            <a:pPr>
              <a:lnSpc>
                <a:spcPct val="8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教材与命题关系:教材"经典"知识仍要考查;教材知识为命题提供背景支持；教材实际上重在培养学生能力,掌握学习历史的方法! </a:t>
            </a:r>
          </a:p>
          <a:p>
            <a:pPr>
              <a:lnSpc>
                <a:spcPct val="80000"/>
              </a:lnSpc>
            </a:pP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80000"/>
              </a:lnSpc>
            </a:pP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1959611" y="3160396"/>
            <a:ext cx="8272145" cy="2306955"/>
          </a:xfrm>
          <a:prstGeom prst="rect">
            <a:avLst/>
          </a:prstGeom>
          <a:noFill/>
          <a:ln>
            <a:solidFill>
              <a:srgbClr val="008000"/>
            </a:solidFill>
          </a:ln>
        </p:spPr>
        <p:txBody>
          <a:bodyPr wrap="square" rtlCol="0" anchor="t">
            <a:spAutoFit/>
          </a:bodyPr>
          <a:lstStyle/>
          <a:p>
            <a:r>
              <a:rPr lang="en-US" altLang="zh-CN" sz="2000" dirty="0">
                <a:latin typeface="楷体" panose="02010609060101010101" pitchFamily="49" charset="-122"/>
                <a:ea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sym typeface="+mn-ea"/>
              </a:rPr>
              <a:t>在教学使用的教材以外，老师可以把其它版本教材作为参考书，但是不能把其它教材的知识点完全教授给学生。那样只会加重学生的负担。</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sym typeface="+mn-ea"/>
              </a:rPr>
              <a:t>   命题点较少落在具体的历史知识点上，这样我们的历史教师没有必要花太多时间放在全面研究各种版本历史教科书关于具体知识点的差异上。</a:t>
            </a:r>
            <a:endParaRPr lang="zh-CN" altLang="en-US" sz="2400" dirty="0">
              <a:latin typeface="楷体" panose="02010609060101010101" pitchFamily="49" charset="-122"/>
              <a:ea typeface="楷体" panose="02010609060101010101" pitchFamily="49" charset="-122"/>
            </a:endParaRPr>
          </a:p>
        </p:txBody>
      </p:sp>
      <p:sp>
        <p:nvSpPr>
          <p:cNvPr id="4" name="文本框 3"/>
          <p:cNvSpPr txBox="1"/>
          <p:nvPr/>
        </p:nvSpPr>
        <p:spPr>
          <a:xfrm>
            <a:off x="1913890" y="873760"/>
            <a:ext cx="6939280" cy="521970"/>
          </a:xfrm>
          <a:prstGeom prst="rect">
            <a:avLst/>
          </a:prstGeom>
          <a:noFill/>
        </p:spPr>
        <p:txBody>
          <a:bodyPr wrap="none" rtlCol="0" anchor="t">
            <a:spAutoFit/>
          </a:bodyPr>
          <a:lstStyle/>
          <a:p>
            <a:pPr>
              <a:spcBef>
                <a:spcPct val="0"/>
              </a:spcBef>
              <a:buSzPct val="100000"/>
            </a:pPr>
            <a:r>
              <a:rPr lang="zh-CN" altLang="en-US" sz="2800" b="1" dirty="0">
                <a:solidFill>
                  <a:schemeClr val="accent1"/>
                </a:solidFill>
                <a:effectLst>
                  <a:outerShdw blurRad="38100" dist="25400" dir="5400000" algn="ctr" rotWithShape="0">
                    <a:srgbClr val="6E747A">
                      <a:alpha val="43000"/>
                    </a:srgbClr>
                  </a:outerShdw>
                </a:effectLst>
                <a:latin typeface="+mj-ea"/>
                <a:ea typeface="+mj-ea"/>
                <a:cs typeface="楷体" panose="02010609060101010101" pitchFamily="49" charset="-122"/>
                <a:sym typeface="+mn-ea"/>
              </a:rPr>
              <a:t>（二）课标、</a:t>
            </a:r>
            <a:r>
              <a:rPr lang="zh-CN" altLang="en-US" sz="2800" b="1">
                <a:solidFill>
                  <a:schemeClr val="accent1"/>
                </a:solidFill>
                <a:effectLst>
                  <a:outerShdw blurRad="38100" dist="25400" dir="5400000" algn="ctr" rotWithShape="0">
                    <a:srgbClr val="6E747A">
                      <a:alpha val="43000"/>
                    </a:srgbClr>
                  </a:outerShdw>
                </a:effectLst>
                <a:latin typeface="+mj-ea"/>
                <a:ea typeface="+mj-ea"/>
                <a:cs typeface="楷体" panose="02010609060101010101" pitchFamily="49" charset="-122"/>
                <a:sym typeface="+mn-ea"/>
              </a:rPr>
              <a:t>教材、大纲与试题之间的关系</a:t>
            </a:r>
            <a:endParaRPr lang="zh-CN" altLang="en-US" sz="2800" b="1" dirty="0">
              <a:solidFill>
                <a:schemeClr val="accent1"/>
              </a:solidFill>
              <a:effectLst>
                <a:outerShdw blurRad="38100" dist="25400" dir="5400000" algn="ctr" rotWithShape="0">
                  <a:srgbClr val="6E747A">
                    <a:alpha val="43000"/>
                  </a:srgbClr>
                </a:outerShdw>
              </a:effectLst>
              <a:latin typeface="+mj-ea"/>
              <a:ea typeface="+mj-ea"/>
              <a:cs typeface="楷体" panose="02010609060101010101" pitchFamily="49" charset="-122"/>
              <a:sym typeface="+mn-ea"/>
            </a:endParaRPr>
          </a:p>
        </p:txBody>
      </p:sp>
      <p:sp>
        <p:nvSpPr>
          <p:cNvPr id="5" name="文本框 4"/>
          <p:cNvSpPr txBox="1"/>
          <p:nvPr/>
        </p:nvSpPr>
        <p:spPr>
          <a:xfrm>
            <a:off x="1959611" y="5518151"/>
            <a:ext cx="8203565" cy="706755"/>
          </a:xfrm>
          <a:prstGeom prst="rect">
            <a:avLst/>
          </a:prstGeom>
          <a:noFill/>
          <a:ln>
            <a:solidFill>
              <a:srgbClr val="112EC1"/>
            </a:solidFill>
          </a:ln>
        </p:spPr>
        <p:txBody>
          <a:bodyPr wrap="square" rtlCol="0" anchor="t">
            <a:spAutoFit/>
          </a:bodyPr>
          <a:lstStyle/>
          <a:p>
            <a:r>
              <a:rPr lang="en-US" altLang="zh-CN" sz="2000" b="1" dirty="0">
                <a:solidFill>
                  <a:schemeClr val="tx2"/>
                </a:solidFill>
                <a:latin typeface="Arial" panose="020B0604020202020204" pitchFamily="34" charset="0"/>
                <a:ea typeface="宋体" panose="02010600030101010101" pitchFamily="2" charset="-122"/>
                <a:sym typeface="+mn-ea"/>
              </a:rPr>
              <a:t>    </a:t>
            </a:r>
            <a:r>
              <a:rPr lang="zh-CN" altLang="en-US" sz="2000" b="1" dirty="0">
                <a:solidFill>
                  <a:schemeClr val="tx2"/>
                </a:solidFill>
                <a:latin typeface="Arial" panose="020B0604020202020204" pitchFamily="34" charset="0"/>
                <a:ea typeface="宋体" panose="02010600030101010101" pitchFamily="2" charset="-122"/>
                <a:sym typeface="+mn-ea"/>
              </a:rPr>
              <a:t>命题不拘泥于教科书；运用新材料，创设新情境，古今贯通，中外关联，把握历史发展的基本脉络。</a:t>
            </a:r>
            <a:r>
              <a:rPr lang="zh-CN" altLang="en-US" sz="2000" b="1" dirty="0">
                <a:solidFill>
                  <a:srgbClr val="FF0000"/>
                </a:solidFill>
                <a:latin typeface="黑体" panose="02010609060101010101" pitchFamily="49" charset="-122"/>
                <a:ea typeface="黑体" panose="02010609060101010101" pitchFamily="49" charset="-122"/>
                <a:sym typeface="+mn-ea"/>
              </a:rPr>
              <a:t>下面看一下</a:t>
            </a:r>
            <a:r>
              <a:rPr lang="zh-CN" altLang="zh-CN" sz="2000" b="1" dirty="0">
                <a:solidFill>
                  <a:srgbClr val="FF0000"/>
                </a:solidFill>
                <a:latin typeface="黑体" panose="02010609060101010101" pitchFamily="49" charset="-122"/>
                <a:ea typeface="黑体" panose="02010609060101010101" pitchFamily="49" charset="-122"/>
                <a:sym typeface="+mn-ea"/>
              </a:rPr>
              <a:t>高考命题对课本知识的挑战</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66061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6629" name="Text Box 2"/>
          <p:cNvSpPr txBox="1"/>
          <p:nvPr/>
        </p:nvSpPr>
        <p:spPr>
          <a:xfrm>
            <a:off x="3375025" y="996951"/>
            <a:ext cx="5200650" cy="478155"/>
          </a:xfrm>
          <a:prstGeom prst="rect">
            <a:avLst/>
          </a:prstGeom>
          <a:noFill/>
          <a:ln w="9525">
            <a:noFill/>
          </a:ln>
        </p:spPr>
        <p:txBody>
          <a:bodyPr>
            <a:spAutoFit/>
          </a:bodyPr>
          <a:lstStyle/>
          <a:p>
            <a:pPr eaLnBrk="0" hangingPunct="0">
              <a:lnSpc>
                <a:spcPct val="105000"/>
              </a:lnSpc>
              <a:spcBef>
                <a:spcPct val="50000"/>
              </a:spcBef>
            </a:pPr>
            <a:r>
              <a:rPr lang="en-US" altLang="zh-CN" sz="2400" b="1" dirty="0">
                <a:solidFill>
                  <a:srgbClr val="000099"/>
                </a:solidFill>
                <a:latin typeface="黑体" panose="02010609060101010101" pitchFamily="49" charset="-122"/>
                <a:ea typeface="黑体" panose="02010609060101010101" pitchFamily="49" charset="-122"/>
              </a:rPr>
              <a:t>1.</a:t>
            </a:r>
            <a:r>
              <a:rPr lang="zh-CN" altLang="en-US" sz="2400" b="1" dirty="0">
                <a:solidFill>
                  <a:srgbClr val="000099"/>
                </a:solidFill>
                <a:latin typeface="黑体" panose="02010609060101010101" pitchFamily="49" charset="-122"/>
                <a:ea typeface="黑体" panose="02010609060101010101" pitchFamily="49" charset="-122"/>
              </a:rPr>
              <a:t>高考命题挑战课本知识的内容宽度</a:t>
            </a:r>
          </a:p>
        </p:txBody>
      </p:sp>
      <p:sp>
        <p:nvSpPr>
          <p:cNvPr id="26626" name="文本框 19457"/>
          <p:cNvSpPr txBox="1"/>
          <p:nvPr/>
        </p:nvSpPr>
        <p:spPr>
          <a:xfrm>
            <a:off x="1964691" y="1572260"/>
            <a:ext cx="8021955" cy="2353310"/>
          </a:xfrm>
          <a:prstGeom prst="rect">
            <a:avLst/>
          </a:prstGeom>
          <a:noFill/>
          <a:ln w="9525">
            <a:solidFill>
              <a:srgbClr val="112EC1"/>
            </a:solidFill>
          </a:ln>
        </p:spPr>
        <p:txBody>
          <a:bodyPr wrap="square">
            <a:spAutoFit/>
          </a:bodyPr>
          <a:lstStyle/>
          <a:p>
            <a:pPr marL="342900" indent="-342900" eaLnBrk="0" hangingPunct="0"/>
            <a:r>
              <a:rPr lang="en-US" altLang="zh-CN" dirty="0">
                <a:latin typeface="黑体" panose="02010609060101010101" pitchFamily="49" charset="-122"/>
                <a:ea typeface="黑体" panose="02010609060101010101" pitchFamily="49" charset="-122"/>
              </a:rPr>
              <a:t>  </a:t>
            </a:r>
            <a:r>
              <a:rPr lang="zh-CN" altLang="en-US" sz="2100" dirty="0">
                <a:latin typeface="黑体" panose="02010609060101010101" pitchFamily="49" charset="-122"/>
                <a:ea typeface="黑体" panose="02010609060101010101" pitchFamily="49" charset="-122"/>
              </a:rPr>
              <a:t>【例</a:t>
            </a:r>
            <a:r>
              <a:rPr lang="en-US" altLang="zh-CN" sz="2100" dirty="0">
                <a:latin typeface="黑体" panose="02010609060101010101" pitchFamily="49" charset="-122"/>
                <a:ea typeface="黑体" panose="02010609060101010101" pitchFamily="49" charset="-122"/>
              </a:rPr>
              <a:t>1</a:t>
            </a:r>
            <a:r>
              <a:rPr lang="zh-CN" altLang="en-US" sz="2100" dirty="0">
                <a:latin typeface="黑体" panose="02010609060101010101" pitchFamily="49" charset="-122"/>
                <a:ea typeface="黑体" panose="02010609060101010101" pitchFamily="49" charset="-122"/>
              </a:rPr>
              <a:t>】（</a:t>
            </a:r>
            <a:r>
              <a:rPr lang="zh-CN" altLang="zh-CN" sz="2100" dirty="0">
                <a:latin typeface="黑体" panose="02010609060101010101" pitchFamily="49" charset="-122"/>
                <a:ea typeface="黑体" panose="02010609060101010101" pitchFamily="49" charset="-122"/>
              </a:rPr>
              <a:t>2011—31</a:t>
            </a:r>
            <a:r>
              <a:rPr lang="zh-CN" altLang="en-US" sz="2100" dirty="0">
                <a:latin typeface="黑体" panose="02010609060101010101" pitchFamily="49" charset="-122"/>
                <a:ea typeface="黑体" panose="02010609060101010101" pitchFamily="49" charset="-122"/>
              </a:rPr>
              <a:t>）</a:t>
            </a:r>
            <a:r>
              <a:rPr lang="zh-CN" altLang="zh-CN" sz="2100" dirty="0">
                <a:latin typeface="黑体" panose="02010609060101010101" pitchFamily="49" charset="-122"/>
                <a:ea typeface="黑体" panose="02010609060101010101" pitchFamily="49" charset="-122"/>
              </a:rPr>
              <a:t>1900年6月21日，清政府颁布“向各国宣战懿旨”。6月26日，两江总督刘坤一、湖广总督张之洞等与列强驻上海领事商定</a:t>
            </a:r>
            <a:r>
              <a:rPr lang="zh-CN" altLang="zh-CN" sz="2100" u="sng" dirty="0">
                <a:latin typeface="黑体" panose="02010609060101010101" pitchFamily="49" charset="-122"/>
                <a:ea typeface="黑体" panose="02010609060101010101" pitchFamily="49" charset="-122"/>
              </a:rPr>
              <a:t>《东南保护约款》</a:t>
            </a:r>
            <a:r>
              <a:rPr lang="zh-CN" altLang="zh-CN" sz="2100" dirty="0">
                <a:latin typeface="黑体" panose="02010609060101010101" pitchFamily="49" charset="-122"/>
                <a:ea typeface="黑体" panose="02010609060101010101" pitchFamily="49" charset="-122"/>
              </a:rPr>
              <a:t>，规定“上海租界归各国公同保护，长江及苏、杭内地均归各督抚保护，两不相扰，以保中外商民人民产业为主”。这表明</a:t>
            </a:r>
          </a:p>
          <a:p>
            <a:pPr marL="342900" indent="-342900" eaLnBrk="0" hangingPunct="0"/>
            <a:r>
              <a:rPr lang="zh-CN" altLang="en-US" sz="2100" dirty="0">
                <a:latin typeface="黑体" panose="02010609060101010101" pitchFamily="49" charset="-122"/>
                <a:ea typeface="黑体" panose="02010609060101010101" pitchFamily="49" charset="-122"/>
              </a:rPr>
              <a:t>    </a:t>
            </a:r>
            <a:r>
              <a:rPr lang="zh-CN" altLang="zh-CN" sz="2100" dirty="0">
                <a:latin typeface="黑体" panose="02010609060101010101" pitchFamily="49" charset="-122"/>
                <a:ea typeface="黑体" panose="02010609060101010101" pitchFamily="49" charset="-122"/>
              </a:rPr>
              <a:t>A. 列强在华势力受到有效遏制 </a:t>
            </a:r>
            <a:r>
              <a:rPr lang="zh-CN" altLang="zh-CN" sz="2100" dirty="0">
                <a:solidFill>
                  <a:srgbClr val="FF0000"/>
                </a:solidFill>
                <a:latin typeface="黑体" panose="02010609060101010101" pitchFamily="49" charset="-122"/>
                <a:ea typeface="黑体" panose="02010609060101010101" pitchFamily="49" charset="-122"/>
              </a:rPr>
              <a:t>B. 清政府中央集权面临危机</a:t>
            </a:r>
          </a:p>
          <a:p>
            <a:pPr marL="342900" indent="-342900" eaLnBrk="0" hangingPunct="0"/>
            <a:r>
              <a:rPr lang="zh-CN" altLang="en-US" sz="2100" dirty="0">
                <a:latin typeface="黑体" panose="02010609060101010101" pitchFamily="49" charset="-122"/>
                <a:ea typeface="黑体" panose="02010609060101010101" pitchFamily="49" charset="-122"/>
              </a:rPr>
              <a:t>    </a:t>
            </a:r>
            <a:r>
              <a:rPr lang="zh-CN" altLang="zh-CN" sz="2100" dirty="0">
                <a:latin typeface="黑体" panose="02010609060101010101" pitchFamily="49" charset="-122"/>
                <a:ea typeface="黑体" panose="02010609060101010101" pitchFamily="49" charset="-122"/>
              </a:rPr>
              <a:t>C. 地方实力派成为列强代理人</a:t>
            </a:r>
            <a:r>
              <a:rPr lang="zh-CN" altLang="en-US" sz="2100" dirty="0">
                <a:latin typeface="黑体" panose="02010609060101010101" pitchFamily="49" charset="-122"/>
                <a:ea typeface="黑体" panose="02010609060101010101" pitchFamily="49" charset="-122"/>
              </a:rPr>
              <a:t> </a:t>
            </a:r>
            <a:r>
              <a:rPr lang="zh-CN" altLang="zh-CN" sz="2100" dirty="0">
                <a:latin typeface="黑体" panose="02010609060101010101" pitchFamily="49" charset="-122"/>
                <a:ea typeface="黑体" panose="02010609060101010101" pitchFamily="49" charset="-122"/>
              </a:rPr>
              <a:t>D. 地方势力与朝廷分庭抗礼</a:t>
            </a:r>
          </a:p>
        </p:txBody>
      </p:sp>
      <p:sp>
        <p:nvSpPr>
          <p:cNvPr id="2" name="文本框 1"/>
          <p:cNvSpPr txBox="1"/>
          <p:nvPr/>
        </p:nvSpPr>
        <p:spPr>
          <a:xfrm>
            <a:off x="2294891" y="4074161"/>
            <a:ext cx="7550785" cy="2399665"/>
          </a:xfrm>
          <a:prstGeom prst="rect">
            <a:avLst/>
          </a:prstGeom>
          <a:noFill/>
          <a:ln>
            <a:solidFill>
              <a:srgbClr val="112EC1"/>
            </a:solidFill>
          </a:ln>
        </p:spPr>
        <p:txBody>
          <a:bodyPr wrap="square" rtlCol="0" anchor="t">
            <a:spAutoFit/>
          </a:bodyPr>
          <a:lstStyle/>
          <a:p>
            <a:pPr eaLnBrk="0" hangingPunct="0">
              <a:lnSpc>
                <a:spcPct val="150000"/>
              </a:lnSpc>
              <a:spcBef>
                <a:spcPct val="50000"/>
              </a:spcBef>
              <a:defRPr/>
            </a:pPr>
            <a:r>
              <a:rPr lang="zh-CN" altLang="en-US" sz="2000" dirty="0">
                <a:latin typeface="黑体" panose="02010609060101010101" pitchFamily="49" charset="-122"/>
                <a:ea typeface="黑体" panose="02010609060101010101" pitchFamily="49" charset="-122"/>
                <a:sym typeface="+mn-ea"/>
              </a:rPr>
              <a:t>【解析】</a:t>
            </a:r>
            <a:r>
              <a:rPr lang="zh-CN" altLang="en-US" sz="2000" dirty="0">
                <a:solidFill>
                  <a:srgbClr val="112EC1"/>
                </a:solidFill>
                <a:latin typeface="黑体" panose="02010609060101010101" pitchFamily="49" charset="-122"/>
                <a:ea typeface="黑体" panose="02010609060101010101" pitchFamily="49" charset="-122"/>
                <a:sym typeface="+mn-ea"/>
              </a:rPr>
              <a:t>在课本中，没有八国联军侵华战争过程中“东南互保”的史实，试题在此做了横向拓展。</a:t>
            </a:r>
            <a:r>
              <a:rPr lang="zh-CN" altLang="en-US" sz="2000" dirty="0">
                <a:latin typeface="黑体" panose="02010609060101010101" pitchFamily="49" charset="-122"/>
                <a:ea typeface="黑体" panose="02010609060101010101" pitchFamily="49" charset="-122"/>
                <a:sym typeface="+mn-ea"/>
              </a:rPr>
              <a:t>中央政府的宣战、地方政府的避战，形成了对比鲜明的不统一，不仅体现出清政府中央集权面临危机，也从历史的纵向视野中展现出清朝中央集权的变化，弥补了课本的空白。</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264501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6629" name="Text Box 2"/>
          <p:cNvSpPr txBox="1"/>
          <p:nvPr/>
        </p:nvSpPr>
        <p:spPr>
          <a:xfrm>
            <a:off x="3298825" y="996951"/>
            <a:ext cx="5200650" cy="478155"/>
          </a:xfrm>
          <a:prstGeom prst="rect">
            <a:avLst/>
          </a:prstGeom>
          <a:noFill/>
          <a:ln w="9525">
            <a:noFill/>
          </a:ln>
        </p:spPr>
        <p:txBody>
          <a:bodyPr>
            <a:spAutoFit/>
          </a:bodyPr>
          <a:lstStyle/>
          <a:p>
            <a:pPr eaLnBrk="0" hangingPunct="0">
              <a:lnSpc>
                <a:spcPct val="105000"/>
              </a:lnSpc>
              <a:spcBef>
                <a:spcPct val="50000"/>
              </a:spcBef>
            </a:pPr>
            <a:r>
              <a:rPr lang="en-US" altLang="zh-CN" sz="2400" b="1" dirty="0">
                <a:solidFill>
                  <a:srgbClr val="000099"/>
                </a:solidFill>
                <a:latin typeface="黑体" panose="02010609060101010101" pitchFamily="49" charset="-122"/>
                <a:ea typeface="黑体" panose="02010609060101010101" pitchFamily="49" charset="-122"/>
                <a:sym typeface="+mn-ea"/>
              </a:rPr>
              <a:t>2.</a:t>
            </a:r>
            <a:r>
              <a:rPr lang="zh-CN" altLang="en-US" sz="2400" b="1" dirty="0">
                <a:solidFill>
                  <a:srgbClr val="000099"/>
                </a:solidFill>
                <a:latin typeface="黑体" panose="02010609060101010101" pitchFamily="49" charset="-122"/>
                <a:ea typeface="黑体" panose="02010609060101010101" pitchFamily="49" charset="-122"/>
                <a:sym typeface="+mn-ea"/>
              </a:rPr>
              <a:t>高考命题挑战课本知识的时间长度</a:t>
            </a:r>
            <a:endParaRPr lang="zh-CN" altLang="en-US" sz="2400" b="1" dirty="0">
              <a:solidFill>
                <a:srgbClr val="000099"/>
              </a:solidFill>
              <a:latin typeface="黑体" panose="02010609060101010101" pitchFamily="49" charset="-122"/>
              <a:ea typeface="黑体" panose="02010609060101010101" pitchFamily="49" charset="-122"/>
            </a:endParaRPr>
          </a:p>
        </p:txBody>
      </p:sp>
      <p:sp>
        <p:nvSpPr>
          <p:cNvPr id="26626" name="文本框 19457"/>
          <p:cNvSpPr txBox="1"/>
          <p:nvPr/>
        </p:nvSpPr>
        <p:spPr>
          <a:xfrm>
            <a:off x="1964691" y="1572261"/>
            <a:ext cx="8248015" cy="2191385"/>
          </a:xfrm>
          <a:prstGeom prst="rect">
            <a:avLst/>
          </a:prstGeom>
          <a:noFill/>
          <a:ln w="9525">
            <a:solidFill>
              <a:srgbClr val="112EC1"/>
            </a:solidFill>
          </a:ln>
        </p:spPr>
        <p:txBody>
          <a:bodyPr wrap="square">
            <a:spAutoFit/>
          </a:bodyPr>
          <a:lstStyle/>
          <a:p>
            <a:pPr eaLnBrk="0" hangingPunct="0">
              <a:lnSpc>
                <a:spcPct val="130000"/>
              </a:lnSpc>
            </a:pPr>
            <a:r>
              <a:rPr lang="en-US" altLang="zh-CN" dirty="0">
                <a:latin typeface="黑体" panose="02010609060101010101" pitchFamily="49" charset="-122"/>
                <a:ea typeface="黑体" panose="02010609060101010101" pitchFamily="49" charset="-122"/>
              </a:rPr>
              <a:t>  </a:t>
            </a:r>
            <a:r>
              <a:rPr lang="zh-CN" altLang="en-US" sz="2100" dirty="0">
                <a:latin typeface="黑体" panose="02010609060101010101" pitchFamily="49" charset="-122"/>
                <a:ea typeface="黑体" panose="02010609060101010101" pitchFamily="49" charset="-122"/>
                <a:sym typeface="+mn-ea"/>
              </a:rPr>
              <a:t>【例</a:t>
            </a:r>
            <a:r>
              <a:rPr lang="en-US" altLang="zh-CN" sz="2100" dirty="0">
                <a:latin typeface="黑体" panose="02010609060101010101" pitchFamily="49" charset="-122"/>
                <a:ea typeface="黑体" panose="02010609060101010101" pitchFamily="49" charset="-122"/>
                <a:sym typeface="+mn-ea"/>
              </a:rPr>
              <a:t>1</a:t>
            </a:r>
            <a:r>
              <a:rPr lang="zh-CN" altLang="en-US" sz="2100" dirty="0">
                <a:latin typeface="黑体" panose="02010609060101010101" pitchFamily="49" charset="-122"/>
                <a:ea typeface="黑体" panose="02010609060101010101" pitchFamily="49" charset="-122"/>
                <a:sym typeface="+mn-ea"/>
              </a:rPr>
              <a:t>】（</a:t>
            </a:r>
            <a:r>
              <a:rPr lang="zh-CN" altLang="zh-CN" sz="2100" dirty="0">
                <a:latin typeface="黑体" panose="02010609060101010101" pitchFamily="49" charset="-122"/>
                <a:ea typeface="黑体" panose="02010609060101010101" pitchFamily="49" charset="-122"/>
                <a:sym typeface="+mn-ea"/>
              </a:rPr>
              <a:t>2016-1-27</a:t>
            </a:r>
            <a:r>
              <a:rPr lang="zh-CN" altLang="en-US" sz="2100" dirty="0">
                <a:latin typeface="黑体" panose="02010609060101010101" pitchFamily="49" charset="-122"/>
                <a:ea typeface="黑体" panose="02010609060101010101" pitchFamily="49" charset="-122"/>
                <a:sym typeface="+mn-ea"/>
              </a:rPr>
              <a:t>）</a:t>
            </a:r>
            <a:r>
              <a:rPr lang="zh-CN" altLang="zh-CN" sz="2100" dirty="0">
                <a:latin typeface="黑体" panose="02010609060101010101" pitchFamily="49" charset="-122"/>
                <a:ea typeface="黑体" panose="02010609060101010101" pitchFamily="49" charset="-122"/>
                <a:sym typeface="+mn-ea"/>
              </a:rPr>
              <a:t>明初废行省，地方分设三司，分别掌管一地民政与财政、司法、军事，直属六部。</a:t>
            </a:r>
            <a:r>
              <a:rPr lang="zh-CN" altLang="zh-CN" sz="2100" u="sng" dirty="0">
                <a:latin typeface="黑体" panose="02010609060101010101" pitchFamily="49" charset="-122"/>
                <a:ea typeface="黑体" panose="02010609060101010101" pitchFamily="49" charset="-122"/>
                <a:sym typeface="+mn-ea"/>
              </a:rPr>
              <a:t>明中叶以后，皇帝临时派遣的巡抚逐渐演变为三司之上的地方最高行政长官</a:t>
            </a:r>
            <a:r>
              <a:rPr lang="zh-CN" altLang="zh-CN" sz="2100" dirty="0">
                <a:latin typeface="黑体" panose="02010609060101010101" pitchFamily="49" charset="-122"/>
                <a:ea typeface="黑体" panose="02010609060101010101" pitchFamily="49" charset="-122"/>
                <a:sym typeface="+mn-ea"/>
              </a:rPr>
              <a:t>。这一变化有助于</a:t>
            </a:r>
            <a:endParaRPr lang="zh-CN" altLang="zh-CN" sz="2100" dirty="0">
              <a:latin typeface="黑体" panose="02010609060101010101" pitchFamily="49" charset="-122"/>
              <a:ea typeface="黑体" panose="02010609060101010101" pitchFamily="49" charset="-122"/>
            </a:endParaRPr>
          </a:p>
          <a:p>
            <a:pPr eaLnBrk="0" hangingPunct="0">
              <a:lnSpc>
                <a:spcPct val="130000"/>
              </a:lnSpc>
            </a:pPr>
            <a:r>
              <a:rPr lang="zh-CN" altLang="en-US" sz="2100" dirty="0">
                <a:latin typeface="黑体" panose="02010609060101010101" pitchFamily="49" charset="-122"/>
                <a:ea typeface="黑体" panose="02010609060101010101" pitchFamily="49" charset="-122"/>
                <a:sym typeface="+mn-ea"/>
              </a:rPr>
              <a:t> </a:t>
            </a:r>
            <a:r>
              <a:rPr lang="zh-CN" altLang="zh-CN" sz="2100" dirty="0">
                <a:latin typeface="黑体" panose="02010609060101010101" pitchFamily="49" charset="-122"/>
                <a:ea typeface="黑体" panose="02010609060101010101" pitchFamily="49" charset="-122"/>
                <a:sym typeface="+mn-ea"/>
              </a:rPr>
              <a:t>A．扩大地方行政权力</a:t>
            </a:r>
            <a:r>
              <a:rPr lang="zh-CN" altLang="en-US" sz="2100" dirty="0">
                <a:solidFill>
                  <a:srgbClr val="FF0000"/>
                </a:solidFill>
                <a:latin typeface="黑体" panose="02010609060101010101" pitchFamily="49" charset="-122"/>
                <a:ea typeface="黑体" panose="02010609060101010101" pitchFamily="49" charset="-122"/>
                <a:sym typeface="+mn-ea"/>
              </a:rPr>
              <a:t>  </a:t>
            </a:r>
            <a:r>
              <a:rPr lang="zh-CN" altLang="zh-CN" sz="2100" dirty="0">
                <a:solidFill>
                  <a:srgbClr val="FF0000"/>
                </a:solidFill>
                <a:latin typeface="黑体" panose="02010609060101010101" pitchFamily="49" charset="-122"/>
                <a:ea typeface="黑体" panose="02010609060101010101" pitchFamily="49" charset="-122"/>
                <a:sym typeface="+mn-ea"/>
              </a:rPr>
              <a:t>B．提高地方行政效率</a:t>
            </a:r>
            <a:endParaRPr lang="zh-CN" altLang="zh-CN" sz="2100" dirty="0">
              <a:solidFill>
                <a:srgbClr val="FF0000"/>
              </a:solidFill>
              <a:latin typeface="黑体" panose="02010609060101010101" pitchFamily="49" charset="-122"/>
              <a:ea typeface="黑体" panose="02010609060101010101" pitchFamily="49" charset="-122"/>
            </a:endParaRPr>
          </a:p>
          <a:p>
            <a:pPr eaLnBrk="0" hangingPunct="0">
              <a:lnSpc>
                <a:spcPct val="130000"/>
              </a:lnSpc>
            </a:pPr>
            <a:r>
              <a:rPr lang="zh-CN" altLang="zh-CN" sz="2100" dirty="0">
                <a:latin typeface="黑体" panose="02010609060101010101" pitchFamily="49" charset="-122"/>
                <a:ea typeface="黑体" panose="02010609060101010101" pitchFamily="49" charset="-122"/>
                <a:sym typeface="+mn-ea"/>
              </a:rPr>
              <a:t>C．削弱六部的权限</a:t>
            </a:r>
            <a:r>
              <a:rPr lang="zh-CN" altLang="en-US" sz="2100" dirty="0">
                <a:latin typeface="黑体" panose="02010609060101010101" pitchFamily="49" charset="-122"/>
                <a:ea typeface="黑体" panose="02010609060101010101" pitchFamily="49" charset="-122"/>
                <a:sym typeface="+mn-ea"/>
              </a:rPr>
              <a:t>     </a:t>
            </a:r>
            <a:r>
              <a:rPr lang="zh-CN" altLang="zh-CN" sz="2100" dirty="0">
                <a:latin typeface="黑体" panose="02010609060101010101" pitchFamily="49" charset="-122"/>
                <a:ea typeface="黑体" panose="02010609060101010101" pitchFamily="49" charset="-122"/>
                <a:sym typeface="+mn-ea"/>
              </a:rPr>
              <a:t>D．缓解中央与地方的对立</a:t>
            </a:r>
            <a:endParaRPr lang="zh-CN" altLang="zh-CN" sz="2100" dirty="0">
              <a:latin typeface="黑体" panose="02010609060101010101" pitchFamily="49" charset="-122"/>
              <a:ea typeface="黑体" panose="02010609060101010101" pitchFamily="49" charset="-122"/>
            </a:endParaRPr>
          </a:p>
        </p:txBody>
      </p:sp>
      <p:sp>
        <p:nvSpPr>
          <p:cNvPr id="2" name="文本框 1"/>
          <p:cNvSpPr txBox="1"/>
          <p:nvPr/>
        </p:nvSpPr>
        <p:spPr>
          <a:xfrm>
            <a:off x="2200276" y="3813810"/>
            <a:ext cx="7550785" cy="1938020"/>
          </a:xfrm>
          <a:prstGeom prst="rect">
            <a:avLst/>
          </a:prstGeom>
          <a:noFill/>
          <a:ln>
            <a:solidFill>
              <a:srgbClr val="112EC1"/>
            </a:solidFill>
          </a:ln>
        </p:spPr>
        <p:txBody>
          <a:bodyPr wrap="square" rtlCol="0" anchor="t">
            <a:spAutoFit/>
          </a:bodyPr>
          <a:lstStyle/>
          <a:p>
            <a:pPr eaLnBrk="0" hangingPunct="0">
              <a:lnSpc>
                <a:spcPct val="150000"/>
              </a:lnSpc>
              <a:spcBef>
                <a:spcPct val="50000"/>
              </a:spcBef>
              <a:defRPr/>
            </a:pPr>
            <a:r>
              <a:rPr lang="zh-CN" altLang="en-US" sz="2000" b="1" dirty="0">
                <a:solidFill>
                  <a:srgbClr val="112EC1"/>
                </a:solidFill>
                <a:latin typeface="黑体" panose="02010609060101010101" pitchFamily="49" charset="-122"/>
                <a:ea typeface="黑体" panose="02010609060101010101" pitchFamily="49" charset="-122"/>
                <a:sym typeface="+mn-ea"/>
              </a:rPr>
              <a:t>【解析】在课本中，并没有明中叶以后设巡抚的史实，</a:t>
            </a:r>
            <a:r>
              <a:rPr lang="zh-CN" altLang="en-US" sz="2000" dirty="0">
                <a:solidFill>
                  <a:srgbClr val="112EC1"/>
                </a:solidFill>
                <a:latin typeface="黑体" panose="02010609060101010101" pitchFamily="49" charset="-122"/>
                <a:ea typeface="黑体" panose="02010609060101010101" pitchFamily="49" charset="-122"/>
                <a:sym typeface="+mn-ea"/>
              </a:rPr>
              <a:t>试题在此做了时间长度上的补充。</a:t>
            </a:r>
            <a:r>
              <a:rPr lang="zh-CN" altLang="en-US" sz="2000" dirty="0">
                <a:latin typeface="黑体" panose="02010609060101010101" pitchFamily="49" charset="-122"/>
                <a:ea typeface="黑体" panose="02010609060101010101" pitchFamily="49" charset="-122"/>
                <a:sym typeface="+mn-ea"/>
              </a:rPr>
              <a:t>这有利于打破“明清中央集权一直不断加强”的简单定势思维，也从制度创新的角度肯定了“提高地方行政效率”的作用。</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18823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7445913" y="38427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pic>
        <p:nvPicPr>
          <p:cNvPr id="6" name="图片 5"/>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1758218" y="158635"/>
            <a:ext cx="1141965" cy="1817249"/>
          </a:xfrm>
          <a:prstGeom prst="rect">
            <a:avLst/>
          </a:prstGeom>
        </p:spPr>
      </p:pic>
      <p:pic>
        <p:nvPicPr>
          <p:cNvPr id="7" name="图片 6"/>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9149618" y="4958600"/>
            <a:ext cx="1141965" cy="1817249"/>
          </a:xfrm>
          <a:prstGeom prst="rect">
            <a:avLst/>
          </a:prstGeom>
        </p:spPr>
      </p:pic>
      <p:sp>
        <p:nvSpPr>
          <p:cNvPr id="10242" name="Text Box 2"/>
          <p:cNvSpPr txBox="1"/>
          <p:nvPr/>
        </p:nvSpPr>
        <p:spPr>
          <a:xfrm>
            <a:off x="1913891" y="1323975"/>
            <a:ext cx="8512175" cy="4210050"/>
          </a:xfrm>
          <a:prstGeom prst="rect">
            <a:avLst/>
          </a:prstGeom>
          <a:noFill/>
          <a:ln w="38100" cap="flat" cmpd="sng">
            <a:solidFill>
              <a:srgbClr val="6666FF"/>
            </a:solidFill>
            <a:prstDash val="solid"/>
            <a:miter/>
            <a:headEnd type="none" w="med" len="med"/>
            <a:tailEnd type="none" w="med" len="med"/>
          </a:ln>
        </p:spPr>
        <p:txBody>
          <a:bodyPr>
            <a:spAutoFit/>
          </a:bodyPr>
          <a:lstStyle/>
          <a:p>
            <a:pPr eaLnBrk="0" hangingPunct="0">
              <a:lnSpc>
                <a:spcPct val="120000"/>
              </a:lnSpc>
            </a:pPr>
            <a:r>
              <a:rPr lang="zh-CN" altLang="zh-CN" sz="2800" b="1" dirty="0">
                <a:solidFill>
                  <a:srgbClr val="000099"/>
                </a:solidFill>
                <a:latin typeface="黑体" panose="02010609060101010101" pitchFamily="49" charset="-122"/>
                <a:ea typeface="黑体" panose="02010609060101010101" pitchFamily="49" charset="-122"/>
              </a:rPr>
              <a:t>◆</a:t>
            </a:r>
            <a:r>
              <a:rPr lang="zh-CN" altLang="en-US" sz="3200" b="1" dirty="0">
                <a:solidFill>
                  <a:srgbClr val="000099"/>
                </a:solidFill>
                <a:latin typeface="黑体" panose="02010609060101010101" pitchFamily="49" charset="-122"/>
                <a:ea typeface="黑体" panose="02010609060101010101" pitchFamily="49" charset="-122"/>
              </a:rPr>
              <a:t>中国史学家陈寅恪说：“华夏民族之历史，历数千载之演进，造极赵宋之世也。”</a:t>
            </a:r>
          </a:p>
          <a:p>
            <a:pPr eaLnBrk="0" hangingPunct="0">
              <a:lnSpc>
                <a:spcPct val="120000"/>
              </a:lnSpc>
            </a:pPr>
            <a:r>
              <a:rPr lang="zh-CN" altLang="zh-CN" sz="2800" b="1" dirty="0">
                <a:solidFill>
                  <a:srgbClr val="000099"/>
                </a:solidFill>
                <a:latin typeface="黑体" panose="02010609060101010101" pitchFamily="49" charset="-122"/>
                <a:ea typeface="黑体" panose="02010609060101010101" pitchFamily="49" charset="-122"/>
              </a:rPr>
              <a:t>◆</a:t>
            </a:r>
            <a:r>
              <a:rPr lang="zh-CN" altLang="en-US" sz="3200" b="1" dirty="0">
                <a:solidFill>
                  <a:srgbClr val="000099"/>
                </a:solidFill>
                <a:latin typeface="黑体" panose="02010609060101010101" pitchFamily="49" charset="-122"/>
                <a:ea typeface="黑体" panose="02010609060101010101" pitchFamily="49" charset="-122"/>
              </a:rPr>
              <a:t>英国史学家汤因比说：“如果让我选择，我愿意活在中国的宋朝。”</a:t>
            </a:r>
          </a:p>
          <a:p>
            <a:pPr eaLnBrk="0" hangingPunct="0">
              <a:lnSpc>
                <a:spcPct val="120000"/>
              </a:lnSpc>
            </a:pPr>
            <a:r>
              <a:rPr lang="zh-CN" altLang="zh-CN" sz="2800" b="1" dirty="0">
                <a:solidFill>
                  <a:srgbClr val="000099"/>
                </a:solidFill>
                <a:latin typeface="黑体" panose="02010609060101010101" pitchFamily="49" charset="-122"/>
                <a:ea typeface="黑体" panose="02010609060101010101" pitchFamily="49" charset="-122"/>
              </a:rPr>
              <a:t>◆</a:t>
            </a:r>
            <a:r>
              <a:rPr lang="zh-CN" altLang="en-US" sz="3200" b="1" dirty="0">
                <a:solidFill>
                  <a:srgbClr val="000099"/>
                </a:solidFill>
                <a:latin typeface="黑体" panose="02010609060101010101" pitchFamily="49" charset="-122"/>
                <a:ea typeface="黑体" panose="02010609060101010101" pitchFamily="49" charset="-122"/>
              </a:rPr>
              <a:t>孙中山先生说：“宋朝是民生史观”。</a:t>
            </a:r>
          </a:p>
          <a:p>
            <a:pPr eaLnBrk="0" hangingPunct="0">
              <a:lnSpc>
                <a:spcPct val="120000"/>
              </a:lnSpc>
            </a:pPr>
            <a:r>
              <a:rPr lang="zh-CN" altLang="zh-CN" sz="2800" b="1" dirty="0">
                <a:solidFill>
                  <a:srgbClr val="000099"/>
                </a:solidFill>
                <a:latin typeface="黑体" panose="02010609060101010101" pitchFamily="49" charset="-122"/>
                <a:ea typeface="黑体" panose="02010609060101010101" pitchFamily="49" charset="-122"/>
              </a:rPr>
              <a:t>◆</a:t>
            </a:r>
            <a:r>
              <a:rPr lang="zh-CN" altLang="en-US" sz="3200" b="1" dirty="0">
                <a:solidFill>
                  <a:srgbClr val="000099"/>
                </a:solidFill>
                <a:latin typeface="黑体" panose="02010609060101010101" pitchFamily="49" charset="-122"/>
                <a:ea typeface="黑体" panose="02010609060101010101" pitchFamily="49" charset="-122"/>
              </a:rPr>
              <a:t>中国著名的散文作家余秋雨说：“我最向往的朝代是宋朝</a:t>
            </a:r>
            <a:r>
              <a:rPr lang="zh-CN" altLang="zh-CN" sz="3200" b="1" dirty="0">
                <a:solidFill>
                  <a:srgbClr val="000099"/>
                </a:solidFill>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409417839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9700" name="Text Box 2"/>
          <p:cNvSpPr txBox="1"/>
          <p:nvPr/>
        </p:nvSpPr>
        <p:spPr>
          <a:xfrm>
            <a:off x="3295650" y="1143001"/>
            <a:ext cx="5200650" cy="478155"/>
          </a:xfrm>
          <a:prstGeom prst="rect">
            <a:avLst/>
          </a:prstGeom>
          <a:noFill/>
          <a:ln w="9525">
            <a:noFill/>
          </a:ln>
        </p:spPr>
        <p:txBody>
          <a:bodyPr>
            <a:spAutoFit/>
          </a:bodyPr>
          <a:lstStyle/>
          <a:p>
            <a:pPr eaLnBrk="0" hangingPunct="0">
              <a:lnSpc>
                <a:spcPct val="105000"/>
              </a:lnSpc>
              <a:spcBef>
                <a:spcPct val="50000"/>
              </a:spcBef>
            </a:pPr>
            <a:r>
              <a:rPr lang="en-US" altLang="zh-CN" sz="2400" b="1" dirty="0">
                <a:solidFill>
                  <a:srgbClr val="000099"/>
                </a:solidFill>
                <a:latin typeface="黑体" panose="02010609060101010101" pitchFamily="49" charset="-122"/>
                <a:ea typeface="黑体" panose="02010609060101010101" pitchFamily="49" charset="-122"/>
              </a:rPr>
              <a:t>3.</a:t>
            </a:r>
            <a:r>
              <a:rPr lang="zh-CN" altLang="en-US" sz="2400" b="1" dirty="0">
                <a:solidFill>
                  <a:srgbClr val="000099"/>
                </a:solidFill>
                <a:latin typeface="黑体" panose="02010609060101010101" pitchFamily="49" charset="-122"/>
                <a:ea typeface="黑体" panose="02010609060101010101" pitchFamily="49" charset="-122"/>
              </a:rPr>
              <a:t>高考命题挑战课本知识的认识角度</a:t>
            </a:r>
          </a:p>
        </p:txBody>
      </p:sp>
      <p:sp>
        <p:nvSpPr>
          <p:cNvPr id="29698" name="文本框 23553"/>
          <p:cNvSpPr txBox="1"/>
          <p:nvPr/>
        </p:nvSpPr>
        <p:spPr>
          <a:xfrm>
            <a:off x="2078356" y="1780541"/>
            <a:ext cx="7549515" cy="2027555"/>
          </a:xfrm>
          <a:prstGeom prst="rect">
            <a:avLst/>
          </a:prstGeom>
          <a:noFill/>
          <a:ln w="9525">
            <a:noFill/>
          </a:ln>
        </p:spPr>
        <p:txBody>
          <a:bodyPr wrap="square">
            <a:spAutoFit/>
          </a:bodyPr>
          <a:lstStyle/>
          <a:p>
            <a:pPr eaLnBrk="0" hangingPunct="0">
              <a:lnSpc>
                <a:spcPct val="120000"/>
              </a:lnSpc>
            </a:pPr>
            <a:r>
              <a:rPr lang="en-US" altLang="zh-CN" sz="1500" dirty="0">
                <a:latin typeface="黑体" panose="02010609060101010101" pitchFamily="49" charset="-122"/>
                <a:ea typeface="黑体" panose="02010609060101010101" pitchFamily="49" charset="-122"/>
              </a:rPr>
              <a:t> </a:t>
            </a:r>
            <a:r>
              <a:rPr lang="en-US" altLang="zh-CN" sz="2100" dirty="0">
                <a:latin typeface="黑体" panose="02010609060101010101" pitchFamily="49" charset="-122"/>
                <a:ea typeface="黑体" panose="02010609060101010101" pitchFamily="49" charset="-122"/>
              </a:rPr>
              <a:t>   </a:t>
            </a:r>
            <a:r>
              <a:rPr lang="zh-CN" altLang="en-US" sz="2100" dirty="0">
                <a:latin typeface="黑体" panose="02010609060101010101" pitchFamily="49" charset="-122"/>
                <a:ea typeface="黑体" panose="02010609060101010101" pitchFamily="49" charset="-122"/>
              </a:rPr>
              <a:t>【例</a:t>
            </a:r>
            <a:r>
              <a:rPr lang="en-US" altLang="zh-CN" sz="2100" dirty="0">
                <a:latin typeface="黑体" panose="02010609060101010101" pitchFamily="49" charset="-122"/>
                <a:ea typeface="黑体" panose="02010609060101010101" pitchFamily="49" charset="-122"/>
              </a:rPr>
              <a:t>1</a:t>
            </a:r>
            <a:r>
              <a:rPr lang="zh-CN" altLang="en-US" sz="2100" dirty="0">
                <a:latin typeface="黑体" panose="02010609060101010101" pitchFamily="49" charset="-122"/>
                <a:ea typeface="黑体" panose="02010609060101010101" pitchFamily="49" charset="-122"/>
              </a:rPr>
              <a:t>】（</a:t>
            </a:r>
            <a:r>
              <a:rPr lang="zh-CN" altLang="zh-CN" sz="2100" dirty="0">
                <a:latin typeface="黑体" panose="02010609060101010101" pitchFamily="49" charset="-122"/>
                <a:ea typeface="黑体" panose="02010609060101010101" pitchFamily="49" charset="-122"/>
              </a:rPr>
              <a:t>2016-1-29</a:t>
            </a:r>
            <a:r>
              <a:rPr lang="zh-CN" altLang="en-US" sz="2100" dirty="0">
                <a:latin typeface="黑体" panose="02010609060101010101" pitchFamily="49" charset="-122"/>
                <a:ea typeface="黑体" panose="02010609060101010101" pitchFamily="49" charset="-122"/>
              </a:rPr>
              <a:t>）</a:t>
            </a:r>
            <a:r>
              <a:rPr lang="zh-CN" altLang="zh-CN" sz="2100" dirty="0">
                <a:latin typeface="黑体" panose="02010609060101010101" pitchFamily="49" charset="-122"/>
                <a:ea typeface="黑体" panose="02010609060101010101" pitchFamily="49" charset="-122"/>
              </a:rPr>
              <a:t>甲午中日战争爆发前夕，有些西方人士认为中国拥有一定的军备优势，“毫无疑问的是日本必然最后被彻底粉碎”。他们做出上述判断的主要依据应是，中国</a:t>
            </a:r>
            <a:endParaRPr lang="zh-CN" altLang="en-US" sz="2100" dirty="0">
              <a:latin typeface="黑体" panose="02010609060101010101" pitchFamily="49" charset="-122"/>
              <a:ea typeface="黑体" panose="02010609060101010101" pitchFamily="49" charset="-122"/>
            </a:endParaRPr>
          </a:p>
          <a:p>
            <a:pPr eaLnBrk="0" hangingPunct="0">
              <a:lnSpc>
                <a:spcPct val="120000"/>
              </a:lnSpc>
            </a:pPr>
            <a:r>
              <a:rPr lang="zh-CN" altLang="zh-CN" sz="2100" dirty="0">
                <a:latin typeface="黑体" panose="02010609060101010101" pitchFamily="49" charset="-122"/>
                <a:ea typeface="黑体" panose="02010609060101010101" pitchFamily="49" charset="-122"/>
              </a:rPr>
              <a:t>A．已完成对军队的西式改革  B．集权制度有利于作战指挥</a:t>
            </a:r>
          </a:p>
          <a:p>
            <a:pPr eaLnBrk="0" hangingPunct="0">
              <a:lnSpc>
                <a:spcPct val="120000"/>
              </a:lnSpc>
            </a:pPr>
            <a:r>
              <a:rPr lang="zh-CN" altLang="zh-CN" sz="2100" dirty="0">
                <a:solidFill>
                  <a:srgbClr val="FF0000"/>
                </a:solidFill>
                <a:latin typeface="黑体" panose="02010609060101010101" pitchFamily="49" charset="-122"/>
                <a:ea typeface="黑体" panose="02010609060101010101" pitchFamily="49" charset="-122"/>
              </a:rPr>
              <a:t>C．近代化努力收到较大成    </a:t>
            </a:r>
            <a:r>
              <a:rPr lang="zh-CN" altLang="zh-CN" sz="2100" dirty="0">
                <a:latin typeface="黑体" panose="02010609060101010101" pitchFamily="49" charset="-122"/>
                <a:ea typeface="黑体" panose="02010609060101010101" pitchFamily="49" charset="-122"/>
              </a:rPr>
              <a:t>D．能获得更广泛的外部援助</a:t>
            </a:r>
          </a:p>
        </p:txBody>
      </p:sp>
      <p:sp>
        <p:nvSpPr>
          <p:cNvPr id="3" name="文本框 2"/>
          <p:cNvSpPr txBox="1"/>
          <p:nvPr/>
        </p:nvSpPr>
        <p:spPr>
          <a:xfrm>
            <a:off x="2096136" y="3808095"/>
            <a:ext cx="7531735" cy="2091690"/>
          </a:xfrm>
          <a:prstGeom prst="rect">
            <a:avLst/>
          </a:prstGeom>
          <a:noFill/>
        </p:spPr>
        <p:txBody>
          <a:bodyPr wrap="square" rtlCol="0" anchor="t">
            <a:spAutoFit/>
          </a:bodyPr>
          <a:lstStyle/>
          <a:p>
            <a:pPr eaLnBrk="0" hangingPunct="0">
              <a:lnSpc>
                <a:spcPct val="130000"/>
              </a:lnSpc>
              <a:spcBef>
                <a:spcPct val="50000"/>
              </a:spcBef>
              <a:defRPr/>
            </a:pPr>
            <a:r>
              <a:rPr lang="en-US" altLang="zh-CN" sz="2000" dirty="0">
                <a:latin typeface="黑体" panose="02010609060101010101" pitchFamily="49" charset="-122"/>
                <a:ea typeface="黑体" panose="02010609060101010101" pitchFamily="49" charset="-122"/>
                <a:sym typeface="+mn-ea"/>
              </a:rPr>
              <a:t> </a:t>
            </a:r>
            <a:r>
              <a:rPr lang="zh-CN" altLang="en-US" sz="2000" dirty="0">
                <a:latin typeface="黑体" panose="02010609060101010101" pitchFamily="49" charset="-122"/>
                <a:ea typeface="黑体" panose="02010609060101010101" pitchFamily="49" charset="-122"/>
                <a:sym typeface="+mn-ea"/>
              </a:rPr>
              <a:t>【解析】在学生的定式思维中，中国在鸦片战争后备受西方列强欺凌，肯定一直被视为弱国。试题提供的材料却是：甲午之前西方看好中国，甚至相对日本来讲是一定胜利的强国！</a:t>
            </a:r>
            <a:r>
              <a:rPr lang="zh-CN" altLang="en-US" sz="2000" b="1" dirty="0">
                <a:solidFill>
                  <a:srgbClr val="112EC1"/>
                </a:solidFill>
                <a:latin typeface="黑体" panose="02010609060101010101" pitchFamily="49" charset="-122"/>
                <a:ea typeface="黑体" panose="02010609060101010101" pitchFamily="49" charset="-122"/>
                <a:sym typeface="+mn-ea"/>
              </a:rPr>
              <a:t>这有利于打破定式思维，从一个新的角度展示了中国近代化的成效，有利于客观全面认识历史。</a:t>
            </a:r>
          </a:p>
        </p:txBody>
      </p:sp>
    </p:spTree>
    <p:extLst>
      <p:ext uri="{BB962C8B-B14F-4D97-AF65-F5344CB8AC3E}">
        <p14:creationId xmlns:p14="http://schemas.microsoft.com/office/powerpoint/2010/main" val="42238485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矩形 29699"/>
          <p:cNvSpPr/>
          <p:nvPr/>
        </p:nvSpPr>
        <p:spPr>
          <a:xfrm>
            <a:off x="4962525" y="2294336"/>
            <a:ext cx="444104" cy="2269331"/>
          </a:xfrm>
          <a:prstGeom prst="rect">
            <a:avLst/>
          </a:prstGeom>
          <a:solidFill>
            <a:schemeClr val="accent1"/>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a:lstStyle/>
          <a:p>
            <a:pPr eaLnBrk="0" fontAlgn="base" hangingPunct="0">
              <a:spcBef>
                <a:spcPct val="0"/>
              </a:spcBef>
              <a:spcAft>
                <a:spcPct val="0"/>
              </a:spcAft>
              <a:defRPr/>
            </a:pPr>
            <a:endParaRPr lang="zh-CN" altLang="en-US" sz="1350">
              <a:latin typeface="Comic Sans MS" panose="030F0702030302020204" pitchFamily="66" charset="0"/>
              <a:ea typeface="宋体" panose="02010600030101010101" pitchFamily="2" charset="-122"/>
            </a:endParaRPr>
          </a:p>
        </p:txBody>
      </p:sp>
      <p:sp>
        <p:nvSpPr>
          <p:cNvPr id="29701" name="矩形 29700"/>
          <p:cNvSpPr/>
          <p:nvPr/>
        </p:nvSpPr>
        <p:spPr>
          <a:xfrm>
            <a:off x="5731670" y="2240756"/>
            <a:ext cx="1498997" cy="594122"/>
          </a:xfrm>
          <a:prstGeom prst="rect">
            <a:avLst/>
          </a:prstGeom>
          <a:solidFill>
            <a:schemeClr val="accent1"/>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a:lstStyle/>
          <a:p>
            <a:pPr eaLnBrk="0" fontAlgn="base" hangingPunct="0">
              <a:spcBef>
                <a:spcPct val="0"/>
              </a:spcBef>
              <a:spcAft>
                <a:spcPct val="0"/>
              </a:spcAft>
              <a:defRPr/>
            </a:pPr>
            <a:endParaRPr lang="zh-CN" altLang="en-US" sz="1350">
              <a:latin typeface="Comic Sans MS" panose="030F0702030302020204" pitchFamily="66" charset="0"/>
              <a:ea typeface="宋体" panose="02010600030101010101" pitchFamily="2" charset="-122"/>
            </a:endParaRPr>
          </a:p>
        </p:txBody>
      </p:sp>
      <p:sp>
        <p:nvSpPr>
          <p:cNvPr id="29702" name="矩形 29701"/>
          <p:cNvSpPr/>
          <p:nvPr/>
        </p:nvSpPr>
        <p:spPr>
          <a:xfrm>
            <a:off x="5731670" y="3105150"/>
            <a:ext cx="1498997" cy="594122"/>
          </a:xfrm>
          <a:prstGeom prst="rect">
            <a:avLst/>
          </a:prstGeom>
          <a:solidFill>
            <a:schemeClr val="accent1"/>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a:lstStyle/>
          <a:p>
            <a:pPr eaLnBrk="0" fontAlgn="base" hangingPunct="0">
              <a:spcBef>
                <a:spcPct val="0"/>
              </a:spcBef>
              <a:spcAft>
                <a:spcPct val="0"/>
              </a:spcAft>
              <a:defRPr/>
            </a:pPr>
            <a:endParaRPr lang="zh-CN" altLang="en-US" sz="1350">
              <a:latin typeface="Comic Sans MS" panose="030F0702030302020204" pitchFamily="66" charset="0"/>
              <a:ea typeface="宋体" panose="02010600030101010101" pitchFamily="2" charset="-122"/>
            </a:endParaRPr>
          </a:p>
        </p:txBody>
      </p:sp>
      <p:sp>
        <p:nvSpPr>
          <p:cNvPr id="29703" name="矩形 29702"/>
          <p:cNvSpPr/>
          <p:nvPr/>
        </p:nvSpPr>
        <p:spPr>
          <a:xfrm>
            <a:off x="5731670" y="3969544"/>
            <a:ext cx="1498997" cy="594122"/>
          </a:xfrm>
          <a:prstGeom prst="rect">
            <a:avLst/>
          </a:prstGeom>
          <a:solidFill>
            <a:schemeClr val="accent1"/>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a:lstStyle/>
          <a:p>
            <a:pPr eaLnBrk="0" fontAlgn="base" hangingPunct="0">
              <a:spcBef>
                <a:spcPct val="0"/>
              </a:spcBef>
              <a:spcAft>
                <a:spcPct val="0"/>
              </a:spcAft>
              <a:defRPr/>
            </a:pPr>
            <a:endParaRPr lang="zh-CN" altLang="en-US" sz="1350">
              <a:latin typeface="Comic Sans MS" panose="030F0702030302020204" pitchFamily="66" charset="0"/>
              <a:ea typeface="宋体" panose="02010600030101010101" pitchFamily="2" charset="-122"/>
            </a:endParaRPr>
          </a:p>
        </p:txBody>
      </p:sp>
      <p:sp>
        <p:nvSpPr>
          <p:cNvPr id="30726" name="直接连接符 29704"/>
          <p:cNvSpPr/>
          <p:nvPr/>
        </p:nvSpPr>
        <p:spPr>
          <a:xfrm>
            <a:off x="5568554" y="2457451"/>
            <a:ext cx="0" cy="1727597"/>
          </a:xfrm>
          <a:prstGeom prst="line">
            <a:avLst/>
          </a:prstGeom>
          <a:ln w="9525" cap="flat" cmpd="sng">
            <a:solidFill>
              <a:schemeClr val="tx1"/>
            </a:solidFill>
            <a:prstDash val="solid"/>
            <a:headEnd type="none" w="med" len="med"/>
            <a:tailEnd type="none" w="med" len="med"/>
          </a:ln>
        </p:spPr>
      </p:sp>
      <p:sp>
        <p:nvSpPr>
          <p:cNvPr id="30727" name="直接连接符 29705"/>
          <p:cNvSpPr/>
          <p:nvPr/>
        </p:nvSpPr>
        <p:spPr>
          <a:xfrm>
            <a:off x="5407819" y="3375422"/>
            <a:ext cx="323850" cy="0"/>
          </a:xfrm>
          <a:prstGeom prst="line">
            <a:avLst/>
          </a:prstGeom>
          <a:ln w="9525" cap="flat" cmpd="sng">
            <a:solidFill>
              <a:schemeClr val="tx1"/>
            </a:solidFill>
            <a:prstDash val="solid"/>
            <a:headEnd type="none" w="med" len="med"/>
            <a:tailEnd type="none" w="med" len="med"/>
          </a:ln>
        </p:spPr>
      </p:sp>
      <p:sp>
        <p:nvSpPr>
          <p:cNvPr id="30728" name="直接连接符 29706"/>
          <p:cNvSpPr/>
          <p:nvPr/>
        </p:nvSpPr>
        <p:spPr>
          <a:xfrm>
            <a:off x="5569745" y="4185047"/>
            <a:ext cx="161925" cy="0"/>
          </a:xfrm>
          <a:prstGeom prst="line">
            <a:avLst/>
          </a:prstGeom>
          <a:ln w="9525" cap="flat" cmpd="sng">
            <a:solidFill>
              <a:schemeClr val="tx1"/>
            </a:solidFill>
            <a:prstDash val="solid"/>
            <a:headEnd type="none" w="med" len="med"/>
            <a:tailEnd type="none" w="med" len="med"/>
          </a:ln>
        </p:spPr>
      </p:sp>
      <p:sp>
        <p:nvSpPr>
          <p:cNvPr id="30729" name="直接连接符 29707"/>
          <p:cNvSpPr/>
          <p:nvPr/>
        </p:nvSpPr>
        <p:spPr>
          <a:xfrm>
            <a:off x="5569745" y="2457450"/>
            <a:ext cx="161925" cy="0"/>
          </a:xfrm>
          <a:prstGeom prst="line">
            <a:avLst/>
          </a:prstGeom>
          <a:ln w="9525" cap="flat" cmpd="sng">
            <a:solidFill>
              <a:schemeClr val="tx1"/>
            </a:solidFill>
            <a:prstDash val="solid"/>
            <a:headEnd type="none" w="med" len="med"/>
            <a:tailEnd type="none" w="med" len="med"/>
          </a:ln>
        </p:spPr>
      </p:sp>
      <p:sp>
        <p:nvSpPr>
          <p:cNvPr id="30730" name="文本框 29708"/>
          <p:cNvSpPr txBox="1"/>
          <p:nvPr/>
        </p:nvSpPr>
        <p:spPr>
          <a:xfrm>
            <a:off x="4847601" y="1922860"/>
            <a:ext cx="507831" cy="2586038"/>
          </a:xfrm>
          <a:prstGeom prst="rect">
            <a:avLst/>
          </a:prstGeom>
          <a:noFill/>
          <a:ln w="9525">
            <a:noFill/>
          </a:ln>
        </p:spPr>
        <p:txBody>
          <a:bodyPr vert="eaVert">
            <a:spAutoFit/>
          </a:bodyPr>
          <a:lstStyle/>
          <a:p>
            <a:pPr algn="ctr" eaLnBrk="0" hangingPunct="0">
              <a:spcBef>
                <a:spcPct val="50000"/>
              </a:spcBef>
            </a:pPr>
            <a:r>
              <a:rPr lang="zh-CN" altLang="en-US" sz="2100" b="1" dirty="0">
                <a:latin typeface="Arial" panose="020B0604020202020204" pitchFamily="34" charset="0"/>
                <a:ea typeface="黑体" panose="02010609060101010101" pitchFamily="49" charset="-122"/>
              </a:rPr>
              <a:t>专 业 深 度</a:t>
            </a:r>
          </a:p>
        </p:txBody>
      </p:sp>
      <p:sp>
        <p:nvSpPr>
          <p:cNvPr id="30731" name="文本框 29709"/>
          <p:cNvSpPr txBox="1"/>
          <p:nvPr/>
        </p:nvSpPr>
        <p:spPr>
          <a:xfrm>
            <a:off x="5772151" y="2337197"/>
            <a:ext cx="1418035" cy="414020"/>
          </a:xfrm>
          <a:prstGeom prst="rect">
            <a:avLst/>
          </a:prstGeom>
          <a:noFill/>
          <a:ln w="9525">
            <a:noFill/>
          </a:ln>
        </p:spPr>
        <p:txBody>
          <a:bodyPr>
            <a:spAutoFit/>
          </a:bodyPr>
          <a:lstStyle/>
          <a:p>
            <a:pPr algn="ctr" eaLnBrk="0" hangingPunct="0">
              <a:spcBef>
                <a:spcPct val="50000"/>
              </a:spcBef>
            </a:pPr>
            <a:r>
              <a:rPr lang="zh-CN" altLang="en-US" sz="2100" b="1" dirty="0">
                <a:latin typeface="Arial" panose="020B0604020202020204" pitchFamily="34" charset="0"/>
                <a:ea typeface="黑体" panose="02010609060101010101" pitchFamily="49" charset="-122"/>
              </a:rPr>
              <a:t>史  实</a:t>
            </a:r>
          </a:p>
        </p:txBody>
      </p:sp>
      <p:sp>
        <p:nvSpPr>
          <p:cNvPr id="30732" name="文本框 29710"/>
          <p:cNvSpPr txBox="1"/>
          <p:nvPr/>
        </p:nvSpPr>
        <p:spPr>
          <a:xfrm>
            <a:off x="5772150" y="3201591"/>
            <a:ext cx="1416844" cy="414020"/>
          </a:xfrm>
          <a:prstGeom prst="rect">
            <a:avLst/>
          </a:prstGeom>
          <a:noFill/>
          <a:ln w="9525">
            <a:noFill/>
          </a:ln>
        </p:spPr>
        <p:txBody>
          <a:bodyPr>
            <a:spAutoFit/>
          </a:bodyPr>
          <a:lstStyle/>
          <a:p>
            <a:pPr algn="ctr" eaLnBrk="0" hangingPunct="0">
              <a:spcBef>
                <a:spcPct val="50000"/>
              </a:spcBef>
            </a:pPr>
            <a:r>
              <a:rPr lang="zh-CN" altLang="en-US" sz="2100" b="1" dirty="0">
                <a:latin typeface="Arial" panose="020B0604020202020204" pitchFamily="34" charset="0"/>
                <a:ea typeface="黑体" panose="02010609060101010101" pitchFamily="49" charset="-122"/>
              </a:rPr>
              <a:t>史  论</a:t>
            </a:r>
          </a:p>
        </p:txBody>
      </p:sp>
      <p:sp>
        <p:nvSpPr>
          <p:cNvPr id="30733" name="文本框 29711"/>
          <p:cNvSpPr txBox="1"/>
          <p:nvPr/>
        </p:nvSpPr>
        <p:spPr>
          <a:xfrm>
            <a:off x="5773341" y="4071938"/>
            <a:ext cx="1416844" cy="414020"/>
          </a:xfrm>
          <a:prstGeom prst="rect">
            <a:avLst/>
          </a:prstGeom>
          <a:noFill/>
          <a:ln w="9525">
            <a:noFill/>
          </a:ln>
        </p:spPr>
        <p:txBody>
          <a:bodyPr>
            <a:spAutoFit/>
          </a:bodyPr>
          <a:lstStyle/>
          <a:p>
            <a:pPr algn="ctr" eaLnBrk="0" hangingPunct="0">
              <a:spcBef>
                <a:spcPct val="50000"/>
              </a:spcBef>
            </a:pPr>
            <a:r>
              <a:rPr lang="zh-CN" altLang="en-US" sz="2100" b="1" dirty="0">
                <a:latin typeface="Arial" panose="020B0604020202020204" pitchFamily="34" charset="0"/>
                <a:ea typeface="黑体" panose="02010609060101010101" pitchFamily="49" charset="-122"/>
              </a:rPr>
              <a:t>史  法</a:t>
            </a:r>
          </a:p>
        </p:txBody>
      </p:sp>
      <p:sp>
        <p:nvSpPr>
          <p:cNvPr id="30734" name="Text Box 2"/>
          <p:cNvSpPr txBox="1"/>
          <p:nvPr/>
        </p:nvSpPr>
        <p:spPr>
          <a:xfrm>
            <a:off x="3181350" y="1257301"/>
            <a:ext cx="5200650" cy="478155"/>
          </a:xfrm>
          <a:prstGeom prst="rect">
            <a:avLst/>
          </a:prstGeom>
          <a:noFill/>
          <a:ln w="9525">
            <a:noFill/>
          </a:ln>
        </p:spPr>
        <p:txBody>
          <a:bodyPr>
            <a:spAutoFit/>
          </a:bodyPr>
          <a:lstStyle/>
          <a:p>
            <a:pPr eaLnBrk="0" hangingPunct="0">
              <a:lnSpc>
                <a:spcPct val="105000"/>
              </a:lnSpc>
              <a:spcBef>
                <a:spcPct val="50000"/>
              </a:spcBef>
            </a:pPr>
            <a:r>
              <a:rPr lang="en-US" altLang="zh-CN" sz="2400" b="1" dirty="0">
                <a:solidFill>
                  <a:srgbClr val="000099"/>
                </a:solidFill>
                <a:latin typeface="黑体" panose="02010609060101010101" pitchFamily="49" charset="-122"/>
                <a:ea typeface="黑体" panose="02010609060101010101" pitchFamily="49" charset="-122"/>
              </a:rPr>
              <a:t>4.</a:t>
            </a:r>
            <a:r>
              <a:rPr lang="zh-CN" altLang="en-US" sz="2400" b="1" dirty="0">
                <a:solidFill>
                  <a:srgbClr val="000099"/>
                </a:solidFill>
                <a:latin typeface="黑体" panose="02010609060101010101" pitchFamily="49" charset="-122"/>
                <a:ea typeface="黑体" panose="02010609060101010101" pitchFamily="49" charset="-122"/>
              </a:rPr>
              <a:t>高考命题挑战课本知识的专业深度</a:t>
            </a:r>
          </a:p>
        </p:txBody>
      </p: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cxnSp>
        <p:nvCxnSpPr>
          <p:cNvPr id="23" name="直接连接符 22"/>
          <p:cNvCxnSpPr/>
          <p:nvPr/>
        </p:nvCxnSpPr>
        <p:spPr>
          <a:xfrm flipV="1">
            <a:off x="1913966" y="874059"/>
            <a:ext cx="8377517" cy="26896"/>
          </a:xfrm>
          <a:prstGeom prst="line">
            <a:avLst/>
          </a:prstGeom>
          <a:ln>
            <a:solidFill>
              <a:srgbClr val="112EC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431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31748" name="Text Box 2"/>
          <p:cNvSpPr txBox="1"/>
          <p:nvPr/>
        </p:nvSpPr>
        <p:spPr>
          <a:xfrm>
            <a:off x="3312160" y="1021716"/>
            <a:ext cx="5200650" cy="478155"/>
          </a:xfrm>
          <a:prstGeom prst="rect">
            <a:avLst/>
          </a:prstGeom>
          <a:noFill/>
          <a:ln w="9525">
            <a:noFill/>
          </a:ln>
        </p:spPr>
        <p:txBody>
          <a:bodyPr>
            <a:spAutoFit/>
          </a:bodyPr>
          <a:lstStyle/>
          <a:p>
            <a:pPr eaLnBrk="0" hangingPunct="0">
              <a:lnSpc>
                <a:spcPct val="105000"/>
              </a:lnSpc>
              <a:spcBef>
                <a:spcPct val="50000"/>
              </a:spcBef>
            </a:pPr>
            <a:r>
              <a:rPr lang="en-US" altLang="zh-CN" sz="2400" b="1" dirty="0">
                <a:solidFill>
                  <a:srgbClr val="000099"/>
                </a:solidFill>
                <a:latin typeface="黑体" panose="02010609060101010101" pitchFamily="49" charset="-122"/>
                <a:ea typeface="黑体" panose="02010609060101010101" pitchFamily="49" charset="-122"/>
              </a:rPr>
              <a:t>5.</a:t>
            </a:r>
            <a:r>
              <a:rPr lang="zh-CN" altLang="en-US" sz="2400" b="1" dirty="0">
                <a:solidFill>
                  <a:srgbClr val="000099"/>
                </a:solidFill>
                <a:latin typeface="黑体" panose="02010609060101010101" pitchFamily="49" charset="-122"/>
                <a:ea typeface="黑体" panose="02010609060101010101" pitchFamily="49" charset="-122"/>
              </a:rPr>
              <a:t>高考命题挑战课本知识的价值高度</a:t>
            </a:r>
          </a:p>
        </p:txBody>
      </p:sp>
      <p:sp>
        <p:nvSpPr>
          <p:cNvPr id="31746" name="文本框 33793"/>
          <p:cNvSpPr txBox="1"/>
          <p:nvPr/>
        </p:nvSpPr>
        <p:spPr>
          <a:xfrm>
            <a:off x="2225675" y="1621155"/>
            <a:ext cx="7754620" cy="2578100"/>
          </a:xfrm>
          <a:prstGeom prst="rect">
            <a:avLst/>
          </a:prstGeom>
          <a:noFill/>
          <a:ln w="9525">
            <a:noFill/>
          </a:ln>
        </p:spPr>
        <p:txBody>
          <a:bodyPr wrap="square">
            <a:spAutoFit/>
          </a:bodyPr>
          <a:lstStyle/>
          <a:p>
            <a:pPr eaLnBrk="0" hangingPunct="0">
              <a:lnSpc>
                <a:spcPct val="110000"/>
              </a:lnSpc>
            </a:pPr>
            <a:r>
              <a:rPr lang="en-US" altLang="zh-CN" sz="1500" dirty="0">
                <a:latin typeface="黑体" panose="02010609060101010101" pitchFamily="49" charset="-122"/>
                <a:ea typeface="黑体" panose="02010609060101010101" pitchFamily="49" charset="-122"/>
              </a:rPr>
              <a:t>    </a:t>
            </a:r>
            <a:r>
              <a:rPr lang="zh-CN" altLang="en-US" sz="2100" dirty="0">
                <a:latin typeface="黑体" panose="02010609060101010101" pitchFamily="49" charset="-122"/>
                <a:ea typeface="黑体" panose="02010609060101010101" pitchFamily="49" charset="-122"/>
              </a:rPr>
              <a:t>【例</a:t>
            </a:r>
            <a:r>
              <a:rPr lang="en-US" altLang="zh-CN" sz="2100" dirty="0">
                <a:latin typeface="黑体" panose="02010609060101010101" pitchFamily="49" charset="-122"/>
                <a:ea typeface="黑体" panose="02010609060101010101" pitchFamily="49" charset="-122"/>
              </a:rPr>
              <a:t>3</a:t>
            </a:r>
            <a:r>
              <a:rPr lang="zh-CN" altLang="en-US" sz="2100" dirty="0">
                <a:latin typeface="黑体" panose="02010609060101010101" pitchFamily="49" charset="-122"/>
                <a:ea typeface="黑体" panose="02010609060101010101" pitchFamily="49" charset="-122"/>
              </a:rPr>
              <a:t>】（</a:t>
            </a:r>
            <a:r>
              <a:rPr lang="zh-CN" altLang="zh-CN" sz="2100" dirty="0">
                <a:latin typeface="黑体" panose="02010609060101010101" pitchFamily="49" charset="-122"/>
                <a:ea typeface="黑体" panose="02010609060101010101" pitchFamily="49" charset="-122"/>
              </a:rPr>
              <a:t>2016-2-27</a:t>
            </a:r>
            <a:r>
              <a:rPr lang="zh-CN" altLang="en-US" sz="2100" dirty="0">
                <a:latin typeface="黑体" panose="02010609060101010101" pitchFamily="49" charset="-122"/>
                <a:ea typeface="黑体" panose="02010609060101010101" pitchFamily="49" charset="-122"/>
              </a:rPr>
              <a:t>）</a:t>
            </a:r>
            <a:r>
              <a:rPr lang="zh-CN" altLang="zh-CN" sz="2100" dirty="0">
                <a:latin typeface="黑体" panose="02010609060101010101" pitchFamily="49" charset="-122"/>
                <a:ea typeface="黑体" panose="02010609060101010101" pitchFamily="49" charset="-122"/>
              </a:rPr>
              <a:t>福建各地族谱中有大量关于入台族裔回乡请祖先牌位赴台的记载，此类现象在清乾隆年间骤然增多。这说明乾隆年间：</a:t>
            </a:r>
            <a:endParaRPr lang="zh-CN" altLang="en-US" sz="2100" dirty="0">
              <a:latin typeface="黑体" panose="02010609060101010101" pitchFamily="49" charset="-122"/>
              <a:ea typeface="黑体" panose="02010609060101010101" pitchFamily="49" charset="-122"/>
            </a:endParaRPr>
          </a:p>
          <a:p>
            <a:pPr eaLnBrk="0" hangingPunct="0">
              <a:lnSpc>
                <a:spcPct val="110000"/>
              </a:lnSpc>
            </a:pPr>
            <a:r>
              <a:rPr lang="zh-CN" altLang="en-US" sz="2100" dirty="0">
                <a:latin typeface="黑体" panose="02010609060101010101" pitchFamily="49" charset="-122"/>
                <a:ea typeface="黑体" panose="02010609060101010101" pitchFamily="49" charset="-122"/>
              </a:rPr>
              <a:t>    </a:t>
            </a:r>
            <a:r>
              <a:rPr lang="zh-CN" altLang="zh-CN" sz="2100" dirty="0">
                <a:latin typeface="黑体" panose="02010609060101010101" pitchFamily="49" charset="-122"/>
                <a:ea typeface="黑体" panose="02010609060101010101" pitchFamily="49" charset="-122"/>
              </a:rPr>
              <a:t>A．族谱编修顺应了移民的需求      </a:t>
            </a:r>
            <a:r>
              <a:rPr lang="en-US" altLang="zh-CN" sz="2100" dirty="0">
                <a:latin typeface="黑体" panose="02010609060101010101" pitchFamily="49" charset="-122"/>
                <a:ea typeface="黑体" panose="02010609060101010101" pitchFamily="49" charset="-122"/>
              </a:rPr>
              <a:t>     </a:t>
            </a:r>
          </a:p>
          <a:p>
            <a:pPr eaLnBrk="0" hangingPunct="0">
              <a:lnSpc>
                <a:spcPct val="110000"/>
              </a:lnSpc>
            </a:pPr>
            <a:r>
              <a:rPr lang="en-US" altLang="zh-CN" sz="2100" dirty="0">
                <a:solidFill>
                  <a:srgbClr val="FF0000"/>
                </a:solidFill>
                <a:latin typeface="黑体" panose="02010609060101010101" pitchFamily="49" charset="-122"/>
                <a:ea typeface="黑体" panose="02010609060101010101" pitchFamily="49" charset="-122"/>
              </a:rPr>
              <a:t>    </a:t>
            </a:r>
            <a:r>
              <a:rPr lang="zh-CN" altLang="zh-CN" sz="2100" dirty="0">
                <a:solidFill>
                  <a:srgbClr val="FF0000"/>
                </a:solidFill>
                <a:latin typeface="黑体" panose="02010609060101010101" pitchFamily="49" charset="-122"/>
                <a:ea typeface="黑体" panose="02010609060101010101" pitchFamily="49" charset="-122"/>
              </a:rPr>
              <a:t>B．大陆移民已在台湾安居繁衍</a:t>
            </a:r>
          </a:p>
          <a:p>
            <a:pPr eaLnBrk="0" hangingPunct="0">
              <a:lnSpc>
                <a:spcPct val="110000"/>
              </a:lnSpc>
            </a:pPr>
            <a:r>
              <a:rPr lang="zh-CN" altLang="en-US" sz="2100" dirty="0">
                <a:latin typeface="黑体" panose="02010609060101010101" pitchFamily="49" charset="-122"/>
                <a:ea typeface="黑体" panose="02010609060101010101" pitchFamily="49" charset="-122"/>
              </a:rPr>
              <a:t>    </a:t>
            </a:r>
            <a:r>
              <a:rPr lang="zh-CN" altLang="zh-CN" sz="2100" dirty="0">
                <a:latin typeface="黑体" panose="02010609060101010101" pitchFamily="49" charset="-122"/>
                <a:ea typeface="黑体" panose="02010609060101010101" pitchFamily="49" charset="-122"/>
              </a:rPr>
              <a:t>C．内地宗族开始整体迁移台湾    	</a:t>
            </a:r>
            <a:endParaRPr lang="zh-CN" altLang="en-US" sz="2100" dirty="0">
              <a:latin typeface="黑体" panose="02010609060101010101" pitchFamily="49" charset="-122"/>
              <a:ea typeface="黑体" panose="02010609060101010101" pitchFamily="49" charset="-122"/>
            </a:endParaRPr>
          </a:p>
          <a:p>
            <a:pPr eaLnBrk="0" hangingPunct="0">
              <a:lnSpc>
                <a:spcPct val="110000"/>
              </a:lnSpc>
            </a:pPr>
            <a:r>
              <a:rPr lang="zh-CN" altLang="en-US" sz="2100" dirty="0">
                <a:latin typeface="黑体" panose="02010609060101010101" pitchFamily="49" charset="-122"/>
                <a:ea typeface="黑体" panose="02010609060101010101" pitchFamily="49" charset="-122"/>
              </a:rPr>
              <a:t>    </a:t>
            </a:r>
            <a:r>
              <a:rPr lang="zh-CN" altLang="zh-CN" sz="2100" dirty="0">
                <a:latin typeface="黑体" panose="02010609060101010101" pitchFamily="49" charset="-122"/>
                <a:ea typeface="黑体" panose="02010609060101010101" pitchFamily="49" charset="-122"/>
              </a:rPr>
              <a:t>D．两岸居民正常往来受到阻碍</a:t>
            </a:r>
          </a:p>
        </p:txBody>
      </p:sp>
      <p:sp>
        <p:nvSpPr>
          <p:cNvPr id="2" name="文本框 1"/>
          <p:cNvSpPr txBox="1"/>
          <p:nvPr/>
        </p:nvSpPr>
        <p:spPr>
          <a:xfrm>
            <a:off x="2662556" y="4199255"/>
            <a:ext cx="6757035" cy="891540"/>
          </a:xfrm>
          <a:prstGeom prst="rect">
            <a:avLst/>
          </a:prstGeom>
          <a:noFill/>
          <a:ln>
            <a:solidFill>
              <a:srgbClr val="112EC1"/>
            </a:solidFill>
          </a:ln>
        </p:spPr>
        <p:txBody>
          <a:bodyPr wrap="square" rtlCol="0" anchor="t">
            <a:spAutoFit/>
          </a:bodyPr>
          <a:lstStyle/>
          <a:p>
            <a:pPr eaLnBrk="0" hangingPunct="0">
              <a:lnSpc>
                <a:spcPct val="130000"/>
              </a:lnSpc>
              <a:spcBef>
                <a:spcPct val="50000"/>
              </a:spcBef>
            </a:pPr>
            <a:r>
              <a:rPr lang="zh-CN" altLang="en-US" sz="2000" b="1" dirty="0">
                <a:solidFill>
                  <a:schemeClr val="accent4">
                    <a:lumMod val="75000"/>
                  </a:schemeClr>
                </a:solidFill>
                <a:latin typeface="Arial" panose="020B0604020202020204" pitchFamily="34" charset="0"/>
                <a:ea typeface="黑体" panose="02010609060101010101" pitchFamily="49" charset="-122"/>
                <a:sym typeface="+mn-ea"/>
              </a:rPr>
              <a:t>【考查重点】试题从族谱入手，突出了海峡两岸的民族融合和国家统一的历史基础。</a:t>
            </a:r>
          </a:p>
        </p:txBody>
      </p:sp>
      <p:sp>
        <p:nvSpPr>
          <p:cNvPr id="3" name="文本框 2"/>
          <p:cNvSpPr txBox="1"/>
          <p:nvPr/>
        </p:nvSpPr>
        <p:spPr>
          <a:xfrm>
            <a:off x="2026285" y="5408931"/>
            <a:ext cx="7750840" cy="461665"/>
          </a:xfrm>
          <a:prstGeom prst="rect">
            <a:avLst/>
          </a:prstGeom>
          <a:noFill/>
        </p:spPr>
        <p:txBody>
          <a:bodyPr wrap="none" rtlCol="0" anchor="t">
            <a:spAutoFit/>
          </a:bodyPr>
          <a:lstStyle/>
          <a:p>
            <a:pPr>
              <a:lnSpc>
                <a:spcPct val="120000"/>
              </a:lnSpc>
              <a:spcBef>
                <a:spcPct val="0"/>
              </a:spcBef>
            </a:pPr>
            <a:r>
              <a:rPr lang="zh-CN" altLang="en-US" sz="2000" b="1" dirty="0">
                <a:solidFill>
                  <a:srgbClr val="7030A0"/>
                </a:solidFill>
                <a:latin typeface="Arial" panose="020B0604020202020204" pitchFamily="34" charset="0"/>
                <a:ea typeface="宋体" panose="02010600030101010101" pitchFamily="2" charset="-122"/>
                <a:sym typeface="+mn-ea"/>
              </a:rPr>
              <a:t>命题情境材料规律</a:t>
            </a:r>
            <a:r>
              <a:rPr lang="en-US" altLang="zh-CN" sz="2000" b="1" dirty="0">
                <a:solidFill>
                  <a:srgbClr val="7030A0"/>
                </a:solidFill>
                <a:latin typeface="Arial" panose="020B0604020202020204" pitchFamily="34" charset="0"/>
                <a:ea typeface="宋体" panose="02010600030101010101" pitchFamily="2" charset="-122"/>
                <a:sym typeface="+mn-ea"/>
              </a:rPr>
              <a:t>:</a:t>
            </a:r>
            <a:r>
              <a:rPr lang="zh-CN" altLang="en-US" sz="2000" b="1" dirty="0">
                <a:solidFill>
                  <a:srgbClr val="008000"/>
                </a:solidFill>
                <a:latin typeface="Arial" panose="020B0604020202020204" pitchFamily="34" charset="0"/>
                <a:ea typeface="宋体" panose="02010600030101010101" pitchFamily="2" charset="-122"/>
                <a:sym typeface="+mn-ea"/>
              </a:rPr>
              <a:t>从教材截取</a:t>
            </a:r>
            <a:r>
              <a:rPr lang="en-US" altLang="zh-CN" sz="2000" b="1" dirty="0">
                <a:solidFill>
                  <a:srgbClr val="008000"/>
                </a:solidFill>
                <a:latin typeface="Arial" panose="020B0604020202020204" pitchFamily="34" charset="0"/>
                <a:ea typeface="宋体" panose="02010600030101010101" pitchFamily="2" charset="-122"/>
                <a:sym typeface="+mn-ea"/>
              </a:rPr>
              <a:t>;</a:t>
            </a:r>
            <a:r>
              <a:rPr lang="zh-CN" altLang="en-US" sz="2000" b="1" dirty="0">
                <a:solidFill>
                  <a:srgbClr val="008000"/>
                </a:solidFill>
                <a:latin typeface="Arial" panose="020B0604020202020204" pitchFamily="34" charset="0"/>
                <a:ea typeface="宋体" panose="02010600030101010101" pitchFamily="2" charset="-122"/>
                <a:sym typeface="+mn-ea"/>
              </a:rPr>
              <a:t>与教材印证</a:t>
            </a:r>
            <a:r>
              <a:rPr lang="en-US" altLang="zh-CN" sz="2000" b="1" dirty="0">
                <a:solidFill>
                  <a:srgbClr val="008000"/>
                </a:solidFill>
                <a:latin typeface="Arial" panose="020B0604020202020204" pitchFamily="34" charset="0"/>
                <a:ea typeface="宋体" panose="02010600030101010101" pitchFamily="2" charset="-122"/>
                <a:sym typeface="+mn-ea"/>
              </a:rPr>
              <a:t>;</a:t>
            </a:r>
            <a:r>
              <a:rPr lang="zh-CN" altLang="en-US" sz="2000" b="1" dirty="0">
                <a:solidFill>
                  <a:srgbClr val="008000"/>
                </a:solidFill>
                <a:latin typeface="Arial" panose="020B0604020202020204" pitchFamily="34" charset="0"/>
                <a:ea typeface="宋体" panose="02010600030101010101" pitchFamily="2" charset="-122"/>
                <a:sym typeface="+mn-ea"/>
              </a:rPr>
              <a:t>从教材发散</a:t>
            </a:r>
            <a:r>
              <a:rPr lang="en-US" altLang="zh-CN" sz="2000" b="1" dirty="0">
                <a:solidFill>
                  <a:srgbClr val="008000"/>
                </a:solidFill>
                <a:latin typeface="Arial" panose="020B0604020202020204" pitchFamily="34" charset="0"/>
                <a:ea typeface="宋体" panose="02010600030101010101" pitchFamily="2" charset="-122"/>
                <a:sym typeface="+mn-ea"/>
              </a:rPr>
              <a:t>;</a:t>
            </a:r>
            <a:r>
              <a:rPr lang="zh-CN" altLang="en-US" sz="2000" b="1" dirty="0">
                <a:solidFill>
                  <a:srgbClr val="008000"/>
                </a:solidFill>
                <a:latin typeface="Arial" panose="020B0604020202020204" pitchFamily="34" charset="0"/>
                <a:ea typeface="宋体" panose="02010600030101010101" pitchFamily="2" charset="-122"/>
                <a:sym typeface="+mn-ea"/>
              </a:rPr>
              <a:t>与教材脱离</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80961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780714"/>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1506" name="文本框 30723"/>
          <p:cNvSpPr txBox="1"/>
          <p:nvPr/>
        </p:nvSpPr>
        <p:spPr>
          <a:xfrm>
            <a:off x="3082290" y="807086"/>
            <a:ext cx="6172200" cy="460375"/>
          </a:xfrm>
          <a:prstGeom prst="rect">
            <a:avLst/>
          </a:prstGeom>
          <a:noFill/>
          <a:ln w="9525">
            <a:noFill/>
          </a:ln>
        </p:spPr>
        <p:txBody>
          <a:bodyPr wrap="square">
            <a:spAutoFit/>
          </a:bodyPr>
          <a:lstStyle/>
          <a:p>
            <a:pPr algn="ctr">
              <a:defRPr/>
            </a:pPr>
            <a:r>
              <a:rPr lang="en-US" altLang="zh-CN" sz="2400" b="1"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宋体" panose="02010600030101010101" pitchFamily="2" charset="-122"/>
              </a:rPr>
              <a:t>“</a:t>
            </a:r>
            <a:r>
              <a:rPr lang="zh-CN" altLang="en-US" sz="2400" b="1"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宋体" panose="02010600030101010101" pitchFamily="2" charset="-122"/>
              </a:rPr>
              <a:t>考题三</a:t>
            </a:r>
            <a:r>
              <a:rPr lang="en-US" altLang="zh-CN" sz="2400" b="1"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宋体" panose="02010600030101010101" pitchFamily="2" charset="-122"/>
              </a:rPr>
              <a:t>Tuo</a:t>
            </a:r>
            <a:r>
              <a:rPr lang="zh-CN" altLang="en-US" sz="2400" b="1"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宋体" panose="02010600030101010101" pitchFamily="2" charset="-122"/>
              </a:rPr>
              <a:t>教材</a:t>
            </a:r>
            <a:r>
              <a:rPr lang="en-US" altLang="zh-CN" sz="2400" b="1" noProof="1">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宋体" panose="02010600030101010101" pitchFamily="2" charset="-122"/>
              </a:rPr>
              <a:t>”</a:t>
            </a:r>
            <a:r>
              <a:rPr lang="en-US" altLang="zh-CN" sz="2400" b="1" noProof="1">
                <a:solidFill>
                  <a:srgbClr val="112EC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宋体" panose="02010600030101010101" pitchFamily="2" charset="-122"/>
              </a:rPr>
              <a:t>(</a:t>
            </a:r>
            <a:r>
              <a:rPr lang="zh-CN" altLang="en-US" sz="2000" b="1">
                <a:solidFill>
                  <a:srgbClr val="112EC1"/>
                </a:solidFill>
                <a:latin typeface="黑体" panose="02010609060101010101" pitchFamily="49" charset="-122"/>
                <a:ea typeface="黑体" panose="02010609060101010101" pitchFamily="49" charset="-122"/>
                <a:sym typeface="+mn-ea"/>
              </a:rPr>
              <a:t>读厚与读薄的关系</a:t>
            </a:r>
            <a:r>
              <a:rPr lang="en-US" altLang="zh-CN" sz="2400" b="1" noProof="1">
                <a:solidFill>
                  <a:srgbClr val="112EC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宋体" panose="02010600030101010101" pitchFamily="2" charset="-122"/>
              </a:rPr>
              <a:t>)</a:t>
            </a:r>
          </a:p>
        </p:txBody>
      </p:sp>
      <p:sp>
        <p:nvSpPr>
          <p:cNvPr id="47106" name="文本框 30722"/>
          <p:cNvSpPr txBox="1"/>
          <p:nvPr/>
        </p:nvSpPr>
        <p:spPr>
          <a:xfrm>
            <a:off x="2044700" y="1267460"/>
            <a:ext cx="8247380" cy="2748280"/>
          </a:xfrm>
          <a:prstGeom prst="rect">
            <a:avLst/>
          </a:prstGeom>
          <a:noFill/>
          <a:ln w="9525">
            <a:no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20000"/>
              </a:lnSpc>
              <a:spcBef>
                <a:spcPct val="0"/>
              </a:spcBef>
              <a:buNone/>
            </a:pPr>
            <a:r>
              <a:rPr lang="en-US" altLang="zh-CN"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①“</a:t>
            </a:r>
            <a:r>
              <a:rPr lang="zh-CN" altLang="en-US"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脱”教材：</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命题“脱离”教材，通过新材料、新情景的创设与运用来实现，不再拘泥于教科书的表述。如大量引用文献摘录、图表数据、历史故事、历史报刊、名人引言、著名演说辞、历史地图等不同样式的历史材料。    </a:t>
            </a:r>
            <a:endParaRPr lang="en-US" altLang="zh-CN" sz="1800" b="1" dirty="0">
              <a:solidFill>
                <a:srgbClr val="0000CC"/>
              </a:solidFill>
              <a:latin typeface="宋体" panose="02010600030101010101" pitchFamily="2" charset="-122"/>
              <a:ea typeface="宋体" panose="02010600030101010101" pitchFamily="2" charset="-122"/>
              <a:sym typeface="宋体" panose="02010600030101010101" pitchFamily="2" charset="-122"/>
            </a:endParaRPr>
          </a:p>
          <a:p>
            <a:pPr marL="0" indent="0" defTabSz="914400" eaLnBrk="1" hangingPunct="1">
              <a:lnSpc>
                <a:spcPct val="120000"/>
              </a:lnSpc>
              <a:spcBef>
                <a:spcPct val="0"/>
              </a:spcBef>
              <a:buNone/>
            </a:pPr>
            <a:r>
              <a:rPr lang="en-US" altLang="zh-CN"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②“</a:t>
            </a:r>
            <a:r>
              <a:rPr lang="zh-CN" altLang="en-US"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拓”教材：</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命题“拓展”了教材，通过对教材的已有观点从全新的角度再认识来实现，从而追随史学研究的最新动态中对中学历史有影响的部分。</a:t>
            </a:r>
          </a:p>
          <a:p>
            <a:pPr marL="0" indent="0" defTabSz="914400" eaLnBrk="1" hangingPunct="1">
              <a:lnSpc>
                <a:spcPct val="120000"/>
              </a:lnSpc>
              <a:spcBef>
                <a:spcPct val="0"/>
              </a:spcBef>
              <a:buNone/>
            </a:pPr>
            <a:r>
              <a:rPr lang="en-US" altLang="zh-CN"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③“</a:t>
            </a:r>
            <a:r>
              <a:rPr lang="zh-CN" altLang="en-US"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托”教材：</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命题的承载点是教材中的主干知识，命题的答案是“依托”教材的，它通过针对问题把材料和教材有积结合并尽可能地有教材的言语表达来实现，在看了答案后让人有恍然大悟的感觉。</a:t>
            </a:r>
          </a:p>
        </p:txBody>
      </p:sp>
      <p:sp>
        <p:nvSpPr>
          <p:cNvPr id="2" name="文本框 1"/>
          <p:cNvSpPr txBox="1"/>
          <p:nvPr/>
        </p:nvSpPr>
        <p:spPr>
          <a:xfrm>
            <a:off x="1913891" y="4126231"/>
            <a:ext cx="8272145" cy="460375"/>
          </a:xfrm>
          <a:prstGeom prst="rect">
            <a:avLst/>
          </a:prstGeom>
          <a:noFill/>
          <a:ln>
            <a:solidFill>
              <a:srgbClr val="008000"/>
            </a:solidFill>
          </a:ln>
        </p:spPr>
        <p:txBody>
          <a:bodyPr wrap="square" rtlCol="0" anchor="t">
            <a:spAutoFit/>
          </a:bodyPr>
          <a:lstStyle/>
          <a:p>
            <a:r>
              <a:rPr lang="en-US" altLang="zh-CN" sz="2000" dirty="0">
                <a:latin typeface="楷体" panose="02010609060101010101" pitchFamily="49" charset="-122"/>
                <a:ea typeface="楷体" panose="02010609060101010101" pitchFamily="49" charset="-122"/>
                <a:sym typeface="+mn-ea"/>
              </a:rPr>
              <a:t>                 </a:t>
            </a:r>
            <a:r>
              <a:rPr lang="zh-CN" altLang="en-US" sz="2400" b="1" dirty="0">
                <a:solidFill>
                  <a:srgbClr val="FF0000"/>
                </a:solidFill>
                <a:effectLst>
                  <a:outerShdw blurRad="50000" dist="30000" dir="5400000" algn="tl" rotWithShape="0">
                    <a:srgbClr val="000000">
                      <a:alpha val="30000"/>
                    </a:srgbClr>
                  </a:outerShdw>
                </a:effectLst>
                <a:latin typeface="黑体" panose="02010609060101010101" pitchFamily="49" charset="-122"/>
                <a:ea typeface="黑体" panose="02010609060101010101" pitchFamily="49" charset="-122"/>
                <a:cs typeface="+mj-cs"/>
                <a:sym typeface="+mn-ea"/>
              </a:rPr>
              <a:t>选修课程的教学复习建议</a:t>
            </a:r>
            <a:endParaRPr lang="zh-CN" altLang="en-US" sz="2400" dirty="0">
              <a:latin typeface="楷体" panose="02010609060101010101" pitchFamily="49" charset="-122"/>
              <a:ea typeface="楷体" panose="02010609060101010101" pitchFamily="49" charset="-122"/>
            </a:endParaRPr>
          </a:p>
        </p:txBody>
      </p:sp>
      <p:sp>
        <p:nvSpPr>
          <p:cNvPr id="3" name="文本框 2"/>
          <p:cNvSpPr txBox="1"/>
          <p:nvPr/>
        </p:nvSpPr>
        <p:spPr>
          <a:xfrm>
            <a:off x="5591810" y="4586605"/>
            <a:ext cx="4700270" cy="1938020"/>
          </a:xfrm>
          <a:prstGeom prst="rect">
            <a:avLst/>
          </a:prstGeom>
          <a:noFill/>
          <a:ln>
            <a:solidFill>
              <a:srgbClr val="008000"/>
            </a:solidFill>
          </a:ln>
        </p:spPr>
        <p:txBody>
          <a:bodyPr wrap="square" rtlCol="0" anchor="t">
            <a:spAutoFit/>
          </a:bodyPr>
          <a:lstStyle/>
          <a:p>
            <a:pPr eaLnBrk="1" hangingPunct="1">
              <a:lnSpc>
                <a:spcPct val="100000"/>
              </a:lnSpc>
            </a:pPr>
            <a:r>
              <a:rPr lang="en-US"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1.  </a:t>
            </a:r>
            <a:r>
              <a:rPr lang="zh-CN" altLang="en-US"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研究考试大纲及课标：核心素养</a:t>
            </a:r>
            <a:endParaRPr lang="zh-CN" altLang="en-US" sz="2000" b="1" dirty="0">
              <a:solidFill>
                <a:srgbClr val="112EC1"/>
              </a:solidFill>
              <a:latin typeface="楷体" panose="02010609060101010101" pitchFamily="49" charset="-122"/>
              <a:ea typeface="楷体" panose="02010609060101010101" pitchFamily="49" charset="-122"/>
              <a:cs typeface="楷体" panose="02010609060101010101" pitchFamily="49" charset="-122"/>
            </a:endParaRPr>
          </a:p>
          <a:p>
            <a:pPr eaLnBrk="1" hangingPunct="1">
              <a:lnSpc>
                <a:spcPct val="100000"/>
              </a:lnSpc>
            </a:pPr>
            <a:r>
              <a:rPr lang="en-US"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．“用好教材”，改编教材为材料</a:t>
            </a:r>
            <a:endParaRPr lang="en-US"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endParaRPr>
          </a:p>
          <a:p>
            <a:pPr eaLnBrk="1" hangingPunct="1">
              <a:lnSpc>
                <a:spcPct val="100000"/>
              </a:lnSpc>
            </a:pPr>
            <a:r>
              <a:rPr lang="en-US"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．问题导向：发现、提出、解决问题</a:t>
            </a:r>
            <a:endParaRPr lang="en-US"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endParaRPr>
          </a:p>
          <a:p>
            <a:pPr eaLnBrk="1" hangingPunct="1">
              <a:lnSpc>
                <a:spcPct val="100000"/>
              </a:lnSpc>
            </a:pPr>
            <a:r>
              <a:rPr lang="en-US"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．强化能力目标与价值观目标的教学</a:t>
            </a:r>
            <a:endParaRPr lang="en-US"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endParaRPr>
          </a:p>
          <a:p>
            <a:pPr eaLnBrk="1" hangingPunct="1">
              <a:lnSpc>
                <a:spcPct val="100000"/>
              </a:lnSpc>
            </a:pPr>
            <a:r>
              <a:rPr lang="en-US"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5</a:t>
            </a:r>
            <a:r>
              <a:rPr lang="zh-CN" altLang="en-US"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．把选修模块知识点纳入通史体系之中</a:t>
            </a:r>
          </a:p>
          <a:p>
            <a:pPr eaLnBrk="1" hangingPunct="1">
              <a:lnSpc>
                <a:spcPct val="100000"/>
              </a:lnSpc>
            </a:pPr>
            <a:r>
              <a:rPr lang="en-US" altLang="zh-CN"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6. </a:t>
            </a:r>
            <a:r>
              <a:rPr lang="zh-CN" altLang="zh-CN" sz="2000" b="1" dirty="0">
                <a:solidFill>
                  <a:srgbClr val="112EC1"/>
                </a:solidFill>
                <a:latin typeface="楷体" panose="02010609060101010101" pitchFamily="49" charset="-122"/>
                <a:ea typeface="楷体" panose="02010609060101010101" pitchFamily="49" charset="-122"/>
                <a:sym typeface="+mn-ea"/>
              </a:rPr>
              <a:t>回眸历年真题，归纳总结</a:t>
            </a:r>
            <a:r>
              <a:rPr lang="zh-CN" altLang="en-US" sz="2000" b="1" dirty="0">
                <a:solidFill>
                  <a:srgbClr val="112EC1"/>
                </a:solidFill>
                <a:latin typeface="楷体" panose="02010609060101010101" pitchFamily="49" charset="-122"/>
                <a:ea typeface="楷体" panose="02010609060101010101" pitchFamily="49" charset="-122"/>
                <a:sym typeface="+mn-ea"/>
              </a:rPr>
              <a:t>规律。</a:t>
            </a:r>
            <a:endParaRPr lang="zh-CN" altLang="en-US" sz="20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1724661" y="4586606"/>
            <a:ext cx="3866515" cy="1753235"/>
          </a:xfrm>
          <a:prstGeom prst="rect">
            <a:avLst/>
          </a:prstGeom>
          <a:noFill/>
          <a:ln>
            <a:solidFill>
              <a:srgbClr val="008000"/>
            </a:solidFill>
          </a:ln>
        </p:spPr>
        <p:txBody>
          <a:bodyPr wrap="square" rtlCol="0" anchor="t">
            <a:spAutoFit/>
          </a:bodyPr>
          <a:lstStyle/>
          <a:p>
            <a:pPr eaLnBrk="1" hangingPunct="1">
              <a:lnSpc>
                <a:spcPct val="100000"/>
              </a:lnSpc>
            </a:pPr>
            <a:r>
              <a:rPr lang="en-US" altLang="zh-CN" b="1" dirty="0">
                <a:latin typeface="宋体" panose="02010600030101010101" pitchFamily="2" charset="-122"/>
                <a:ea typeface="宋体" panose="02010600030101010101" pitchFamily="2" charset="-122"/>
                <a:sym typeface="宋体" panose="02010600030101010101" pitchFamily="2" charset="-122"/>
              </a:rPr>
              <a:t>  </a:t>
            </a:r>
            <a:r>
              <a:rPr lang="zh-CN" altLang="en-US" b="1" dirty="0">
                <a:latin typeface="宋体" panose="02010600030101010101" pitchFamily="2" charset="-122"/>
                <a:ea typeface="宋体" panose="02010600030101010101" pitchFamily="2" charset="-122"/>
                <a:sym typeface="宋体" panose="02010600030101010101" pitchFamily="2" charset="-122"/>
              </a:rPr>
              <a:t>在复习中经常出现以下问题：把选修当必修； 选修被处理成必修的副产品； 在内容上完全割裂必修课程与选修课程的关系，二者成了风马牛不相及的两张皮。正确的做法应该是把选修渗透到必修中。</a:t>
            </a:r>
            <a:endParaRPr lang="zh-CN" altLang="en-US" b="1" dirty="0">
              <a:latin typeface="楷体" panose="02010609060101010101" pitchFamily="49" charset="-122"/>
              <a:ea typeface="楷体" panose="02010609060101010101" pitchFamily="49" charset="-122"/>
              <a:cs typeface="楷体" panose="02010609060101010101" pitchFamily="49" charset="-122"/>
              <a:sym typeface="+mn-ea"/>
            </a:endParaRPr>
          </a:p>
        </p:txBody>
      </p:sp>
    </p:spTree>
    <p:extLst>
      <p:ext uri="{BB962C8B-B14F-4D97-AF65-F5344CB8AC3E}">
        <p14:creationId xmlns:p14="http://schemas.microsoft.com/office/powerpoint/2010/main" val="9878075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24578" name="内容占位符 2"/>
          <p:cNvSpPr>
            <a:spLocks noGrp="1"/>
          </p:cNvSpPr>
          <p:nvPr/>
        </p:nvSpPr>
        <p:spPr>
          <a:xfrm>
            <a:off x="2023111" y="1035051"/>
            <a:ext cx="7817485" cy="581025"/>
          </a:xfrm>
          <a:prstGeom prst="rect">
            <a:avLst/>
          </a:prstGeom>
        </p:spPr>
        <p:txBody>
          <a:bodyPr vert="horz" wrap="square"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spcBef>
                <a:spcPct val="50000"/>
              </a:spcBef>
            </a:pPr>
            <a:r>
              <a:rPr lang="en-US" altLang="zh-CN" sz="3300" b="1" dirty="0">
                <a:solidFill>
                  <a:srgbClr val="000099"/>
                </a:solidFill>
                <a:latin typeface="黑体" panose="02010609060101010101" pitchFamily="49" charset="-122"/>
                <a:ea typeface="黑体" panose="02010609060101010101" pitchFamily="49" charset="-122"/>
              </a:rPr>
              <a:t> </a:t>
            </a:r>
            <a:r>
              <a:rPr lang="zh-CN" altLang="zh-CN" b="1" dirty="0">
                <a:solidFill>
                  <a:srgbClr val="FF0000"/>
                </a:solidFill>
                <a:latin typeface="黑体" panose="02010609060101010101" pitchFamily="49" charset="-122"/>
                <a:ea typeface="黑体" panose="02010609060101010101" pitchFamily="49" charset="-122"/>
                <a:sym typeface="+mn-ea"/>
              </a:rPr>
              <a:t>高考命题对课本知识的挑战</a:t>
            </a:r>
          </a:p>
        </p:txBody>
      </p:sp>
      <p:sp>
        <p:nvSpPr>
          <p:cNvPr id="25602" name="内容占位符 2"/>
          <p:cNvSpPr>
            <a:spLocks noGrp="1"/>
          </p:cNvSpPr>
          <p:nvPr/>
        </p:nvSpPr>
        <p:spPr>
          <a:xfrm>
            <a:off x="2081530" y="1788160"/>
            <a:ext cx="8145780" cy="3886200"/>
          </a:xfrm>
          <a:prstGeom prst="rect">
            <a:avLst/>
          </a:prstGeom>
        </p:spPr>
        <p:txBody>
          <a:bodyPr vert="horz" wrap="square" lIns="68580" tIns="34290" rIns="68580" bIns="34290" rtlCol="0" anchor="t">
            <a:normAutofit fontScale="77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dirty="0">
                <a:solidFill>
                  <a:srgbClr val="000099"/>
                </a:solidFill>
              </a:rPr>
              <a:t>         </a:t>
            </a:r>
            <a:r>
              <a:rPr lang="zh-CN" altLang="en-US" b="1" dirty="0">
                <a:solidFill>
                  <a:srgbClr val="000099"/>
                </a:solidFill>
                <a:latin typeface="黑体" panose="02010609060101010101" pitchFamily="49" charset="-122"/>
                <a:ea typeface="黑体" panose="02010609060101010101" pitchFamily="49" charset="-122"/>
              </a:rPr>
              <a:t>教科书上的内容是学生理解的世界的“根据地”，如果这个“根据地”是于世隔绝的，它就将是一潭死水；教科书上的内容是学生精神世界生长的种子，如果教科书上的内容是与学生已有知识和经验相脱离的，那么，精神的种子就没有发芽的土壤，更不用说生根、开花、结果了。</a:t>
            </a:r>
            <a:r>
              <a:rPr lang="zh-CN" altLang="en-US" b="1" dirty="0">
                <a:solidFill>
                  <a:srgbClr val="C00000"/>
                </a:solidFill>
                <a:latin typeface="黑体" panose="02010609060101010101" pitchFamily="49" charset="-122"/>
                <a:ea typeface="黑体" panose="02010609060101010101" pitchFamily="49" charset="-122"/>
              </a:rPr>
              <a:t>从这个角度来说，教师视野的宽度在哪里，课堂教学的边界就在哪里；日常生活的边界在哪里，课堂教学的边界就在哪里。我们阅读的边界在哪里，高考的边界就在哪里。</a:t>
            </a:r>
          </a:p>
          <a:p>
            <a:endParaRPr lang="zh-CN" altLang="en-US" dirty="0"/>
          </a:p>
        </p:txBody>
      </p:sp>
    </p:spTree>
    <p:extLst>
      <p:ext uri="{BB962C8B-B14F-4D97-AF65-F5344CB8AC3E}">
        <p14:creationId xmlns:p14="http://schemas.microsoft.com/office/powerpoint/2010/main" val="32186076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8"/>
          <p:cNvSpPr/>
          <p:nvPr/>
        </p:nvSpPr>
        <p:spPr>
          <a:xfrm>
            <a:off x="1724099" y="2050154"/>
            <a:ext cx="2364088" cy="2245659"/>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24438"/>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9908" y="308845"/>
            <a:ext cx="201521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7" name="矩形 6"/>
          <p:cNvSpPr/>
          <p:nvPr/>
        </p:nvSpPr>
        <p:spPr>
          <a:xfrm>
            <a:off x="6526853" y="408238"/>
            <a:ext cx="3559810" cy="398780"/>
          </a:xfrm>
          <a:prstGeom prst="rect">
            <a:avLst/>
          </a:prstGeom>
        </p:spPr>
        <p:txBody>
          <a:bodyPr wrap="none">
            <a:spAutoFit/>
          </a:bodyPr>
          <a:lstStyle/>
          <a:p>
            <a:pPr algn="l"/>
            <a:r>
              <a:rPr lang="zh-CN" altLang="en-US" sz="2000" dirty="0">
                <a:solidFill>
                  <a:srgbClr val="7030A0"/>
                </a:solidFill>
                <a:latin typeface="+mn-ea"/>
                <a:cs typeface="宋体" panose="02010600030101010101" pitchFamily="2" charset="-122"/>
                <a:sym typeface="+mn-ea"/>
              </a:rPr>
              <a:t>理清复习思路 ，落实顶层设计</a:t>
            </a:r>
          </a:p>
        </p:txBody>
      </p:sp>
      <p:sp>
        <p:nvSpPr>
          <p:cNvPr id="12" name="TextBox 11"/>
          <p:cNvSpPr txBox="1"/>
          <p:nvPr/>
        </p:nvSpPr>
        <p:spPr>
          <a:xfrm>
            <a:off x="1971675" y="2385696"/>
            <a:ext cx="1869440" cy="1213485"/>
          </a:xfrm>
          <a:prstGeom prst="rect">
            <a:avLst/>
          </a:prstGeom>
          <a:noFill/>
        </p:spPr>
        <p:txBody>
          <a:bodyPr wrap="square" lIns="0" tIns="0" rIns="0" bIns="0" rtlCol="0">
            <a:normAutofit/>
          </a:bodyPr>
          <a:lstStyle/>
          <a:p>
            <a:r>
              <a:rPr lang="zh-CN" altLang="en-US" sz="2400" b="1" dirty="0">
                <a:solidFill>
                  <a:schemeClr val="bg1"/>
                </a:solidFill>
                <a:latin typeface="+mn-ea"/>
              </a:rPr>
              <a:t>强化主干知识和核心知识</a:t>
            </a:r>
            <a:endParaRPr lang="en-US" altLang="zh-CN" sz="2400" b="1" dirty="0">
              <a:solidFill>
                <a:schemeClr val="bg1"/>
              </a:solidFill>
              <a:latin typeface="+mn-ea"/>
            </a:endParaRPr>
          </a:p>
          <a:p>
            <a:r>
              <a:rPr lang="zh-CN" altLang="en-US" sz="2400" b="1" dirty="0">
                <a:solidFill>
                  <a:schemeClr val="bg1"/>
                </a:solidFill>
                <a:latin typeface="+mn-ea"/>
              </a:rPr>
              <a:t>形成知识体系</a:t>
            </a:r>
          </a:p>
          <a:p>
            <a:endParaRPr lang="zh-CN" altLang="en-US" sz="2400" b="1" dirty="0">
              <a:solidFill>
                <a:schemeClr val="bg1"/>
              </a:solidFill>
              <a:latin typeface="+mn-ea"/>
            </a:endParaRPr>
          </a:p>
        </p:txBody>
      </p:sp>
      <p:sp>
        <p:nvSpPr>
          <p:cNvPr id="35" name="TextBox 34"/>
          <p:cNvSpPr txBox="1"/>
          <p:nvPr/>
        </p:nvSpPr>
        <p:spPr>
          <a:xfrm>
            <a:off x="4356552" y="2514101"/>
            <a:ext cx="3478594" cy="304609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t>       </a:t>
            </a:r>
            <a:r>
              <a:rPr lang="zh-CN" altLang="en-US" sz="2400" b="1" dirty="0">
                <a:latin typeface="楷体" panose="02010609060101010101" pitchFamily="49" charset="-122"/>
                <a:ea typeface="楷体" panose="02010609060101010101" pitchFamily="49" charset="-122"/>
                <a:cs typeface="楷体" panose="02010609060101010101" pitchFamily="49" charset="-122"/>
              </a:rPr>
              <a:t> 依据双项细目表，研究高考试题，整理专题，强化主干知识和核心知识，拓展阅读、深化理解和提升能力；</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a:p>
            <a:r>
              <a:rPr lang="zh-CN" altLang="en-US" sz="2400" b="1" dirty="0">
                <a:latin typeface="楷体" panose="02010609060101010101" pitchFamily="49" charset="-122"/>
                <a:ea typeface="楷体" panose="02010609060101010101" pitchFamily="49" charset="-122"/>
                <a:cs typeface="楷体" panose="02010609060101010101" pitchFamily="49" charset="-122"/>
              </a:rPr>
              <a:t>   形成知识体系</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a:p>
            <a:r>
              <a:rPr lang="zh-CN" altLang="en-US" sz="2400" b="1" dirty="0">
                <a:latin typeface="楷体" panose="02010609060101010101" pitchFamily="49" charset="-122"/>
                <a:ea typeface="楷体" panose="02010609060101010101" pitchFamily="49" charset="-122"/>
                <a:cs typeface="楷体" panose="02010609060101010101" pitchFamily="49" charset="-122"/>
              </a:rPr>
              <a:t>  通史复习与专题复习交叉进行；</a:t>
            </a:r>
          </a:p>
        </p:txBody>
      </p:sp>
      <p:sp>
        <p:nvSpPr>
          <p:cNvPr id="22" name="矩形 21"/>
          <p:cNvSpPr/>
          <p:nvPr/>
        </p:nvSpPr>
        <p:spPr>
          <a:xfrm>
            <a:off x="4689640" y="1991965"/>
            <a:ext cx="1612900" cy="521970"/>
          </a:xfrm>
          <a:prstGeom prst="rect">
            <a:avLst/>
          </a:prstGeom>
        </p:spPr>
        <p:txBody>
          <a:bodyPr wrap="none">
            <a:spAutoFit/>
          </a:bodyPr>
          <a:lstStyle/>
          <a:p>
            <a:r>
              <a:rPr lang="zh-CN" altLang="en-US" sz="2800" b="1" dirty="0">
                <a:solidFill>
                  <a:srgbClr val="C00000"/>
                </a:solidFill>
                <a:latin typeface="楷体" panose="02010609060101010101" pitchFamily="49" charset="-122"/>
                <a:ea typeface="楷体" panose="02010609060101010101" pitchFamily="49" charset="-122"/>
              </a:rPr>
              <a:t>具体做法</a:t>
            </a:r>
          </a:p>
        </p:txBody>
      </p:sp>
      <p:sp>
        <p:nvSpPr>
          <p:cNvPr id="5" name="文本框 32771"/>
          <p:cNvSpPr txBox="1"/>
          <p:nvPr/>
        </p:nvSpPr>
        <p:spPr>
          <a:xfrm>
            <a:off x="2051051" y="900430"/>
            <a:ext cx="8386445" cy="521970"/>
          </a:xfrm>
          <a:prstGeom prst="rect">
            <a:avLst/>
          </a:prstGeom>
          <a:noFill/>
          <a:ln w="9525">
            <a:no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en-US" altLang="zh-CN" b="1" dirty="0">
                <a:solidFill>
                  <a:srgbClr val="FF0000"/>
                </a:solidFill>
                <a:latin typeface="华文新魏" pitchFamily="2" charset="-122"/>
                <a:ea typeface="华文新魏" pitchFamily="2" charset="-122"/>
                <a:sym typeface="宋体" panose="02010600030101010101" pitchFamily="2" charset="-122"/>
              </a:rPr>
              <a:t>     </a:t>
            </a:r>
            <a:r>
              <a:rPr lang="zh-CN" altLang="en-US" sz="2800" b="1" dirty="0">
                <a:solidFill>
                  <a:srgbClr val="FF0000"/>
                </a:solidFill>
                <a:latin typeface="+mj-ea"/>
                <a:ea typeface="+mj-ea"/>
                <a:sym typeface="宋体" panose="02010600030101010101" pitchFamily="2" charset="-122"/>
              </a:rPr>
              <a:t>（三）、抓基础、抓方法、抓规范</a:t>
            </a:r>
          </a:p>
        </p:txBody>
      </p:sp>
      <p:sp>
        <p:nvSpPr>
          <p:cNvPr id="70659" name="文本框 32771"/>
          <p:cNvSpPr txBox="1"/>
          <p:nvPr/>
        </p:nvSpPr>
        <p:spPr>
          <a:xfrm>
            <a:off x="1965961" y="1447166"/>
            <a:ext cx="8386445" cy="460375"/>
          </a:xfrm>
          <a:prstGeom prst="rect">
            <a:avLst/>
          </a:prstGeom>
          <a:noFill/>
          <a:ln w="9525">
            <a:solidFill>
              <a:schemeClr val="accent1"/>
            </a:solid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en-US" altLang="zh-CN" b="1" dirty="0">
                <a:solidFill>
                  <a:srgbClr val="112EC1"/>
                </a:solidFill>
                <a:latin typeface="+mj-ea"/>
                <a:ea typeface="+mj-ea"/>
                <a:cs typeface="+mj-ea"/>
                <a:sym typeface="宋体" panose="02010600030101010101" pitchFamily="2" charset="-122"/>
              </a:rPr>
              <a:t>1</a:t>
            </a:r>
            <a:r>
              <a:rPr lang="zh-CN" altLang="en-US" b="1" dirty="0">
                <a:solidFill>
                  <a:srgbClr val="112EC1"/>
                </a:solidFill>
                <a:latin typeface="+mj-ea"/>
                <a:ea typeface="+mj-ea"/>
                <a:cs typeface="+mj-ea"/>
                <a:sym typeface="宋体" panose="02010600030101010101" pitchFamily="2" charset="-122"/>
              </a:rPr>
              <a:t>、抓基础——突出学科主干知识复习，争分才有可能。</a:t>
            </a:r>
          </a:p>
        </p:txBody>
      </p:sp>
      <p:sp>
        <p:nvSpPr>
          <p:cNvPr id="6" name="矩形 5"/>
          <p:cNvSpPr/>
          <p:nvPr/>
        </p:nvSpPr>
        <p:spPr>
          <a:xfrm>
            <a:off x="7956183" y="2989588"/>
            <a:ext cx="1605280" cy="953135"/>
          </a:xfrm>
          <a:prstGeom prst="rect">
            <a:avLst/>
          </a:prstGeom>
          <a:ln>
            <a:solidFill>
              <a:schemeClr val="accent1"/>
            </a:solidFill>
          </a:ln>
        </p:spPr>
        <p:txBody>
          <a:bodyPr wrap="none">
            <a:spAutoFit/>
          </a:bodyPr>
          <a:lstStyle/>
          <a:p>
            <a:r>
              <a:rPr lang="en-US" altLang="zh-CN" sz="2800" b="1" dirty="0">
                <a:solidFill>
                  <a:srgbClr val="112EC1"/>
                </a:solidFill>
              </a:rPr>
              <a:t>   </a:t>
            </a:r>
            <a:r>
              <a:rPr lang="zh-CN" altLang="en-US" sz="2800" b="1" dirty="0">
                <a:solidFill>
                  <a:srgbClr val="112EC1"/>
                </a:solidFill>
              </a:rPr>
              <a:t>举例 </a:t>
            </a:r>
          </a:p>
          <a:p>
            <a:r>
              <a:rPr lang="zh-CN" altLang="en-US" sz="2800" b="1" dirty="0">
                <a:solidFill>
                  <a:srgbClr val="112EC1"/>
                </a:solidFill>
              </a:rPr>
              <a:t>雅典民主</a:t>
            </a:r>
          </a:p>
        </p:txBody>
      </p:sp>
    </p:spTree>
    <p:extLst>
      <p:ext uri="{BB962C8B-B14F-4D97-AF65-F5344CB8AC3E}">
        <p14:creationId xmlns:p14="http://schemas.microsoft.com/office/powerpoint/2010/main" val="14347937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969477" y="1128932"/>
          <a:ext cx="7712710" cy="5257546"/>
        </p:xfrm>
        <a:graphic>
          <a:graphicData uri="http://schemas.openxmlformats.org/drawingml/2006/table">
            <a:tbl>
              <a:tblPr firstRow="1" bandRow="1">
                <a:tableStyleId>{5940675A-B579-460E-94D1-54222C63F5DA}</a:tableStyleId>
              </a:tblPr>
              <a:tblGrid>
                <a:gridCol w="429895">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309880">
                  <a:extLst>
                    <a:ext uri="{9D8B030D-6E8A-4147-A177-3AD203B41FA5}">
                      <a16:colId xmlns:a16="http://schemas.microsoft.com/office/drawing/2014/main" val="20002"/>
                    </a:ext>
                  </a:extLst>
                </a:gridCol>
                <a:gridCol w="1400175">
                  <a:extLst>
                    <a:ext uri="{9D8B030D-6E8A-4147-A177-3AD203B41FA5}">
                      <a16:colId xmlns:a16="http://schemas.microsoft.com/office/drawing/2014/main" val="20003"/>
                    </a:ext>
                  </a:extLst>
                </a:gridCol>
                <a:gridCol w="487680">
                  <a:extLst>
                    <a:ext uri="{9D8B030D-6E8A-4147-A177-3AD203B41FA5}">
                      <a16:colId xmlns:a16="http://schemas.microsoft.com/office/drawing/2014/main" val="20004"/>
                    </a:ext>
                  </a:extLst>
                </a:gridCol>
                <a:gridCol w="495935">
                  <a:extLst>
                    <a:ext uri="{9D8B030D-6E8A-4147-A177-3AD203B41FA5}">
                      <a16:colId xmlns:a16="http://schemas.microsoft.com/office/drawing/2014/main" val="20005"/>
                    </a:ext>
                  </a:extLst>
                </a:gridCol>
                <a:gridCol w="358140">
                  <a:extLst>
                    <a:ext uri="{9D8B030D-6E8A-4147-A177-3AD203B41FA5}">
                      <a16:colId xmlns:a16="http://schemas.microsoft.com/office/drawing/2014/main" val="20006"/>
                    </a:ext>
                  </a:extLst>
                </a:gridCol>
                <a:gridCol w="366395">
                  <a:extLst>
                    <a:ext uri="{9D8B030D-6E8A-4147-A177-3AD203B41FA5}">
                      <a16:colId xmlns:a16="http://schemas.microsoft.com/office/drawing/2014/main" val="20007"/>
                    </a:ext>
                  </a:extLst>
                </a:gridCol>
                <a:gridCol w="366395">
                  <a:extLst>
                    <a:ext uri="{9D8B030D-6E8A-4147-A177-3AD203B41FA5}">
                      <a16:colId xmlns:a16="http://schemas.microsoft.com/office/drawing/2014/main" val="20008"/>
                    </a:ext>
                  </a:extLst>
                </a:gridCol>
                <a:gridCol w="275590">
                  <a:extLst>
                    <a:ext uri="{9D8B030D-6E8A-4147-A177-3AD203B41FA5}">
                      <a16:colId xmlns:a16="http://schemas.microsoft.com/office/drawing/2014/main" val="20009"/>
                    </a:ext>
                  </a:extLst>
                </a:gridCol>
                <a:gridCol w="457835">
                  <a:extLst>
                    <a:ext uri="{9D8B030D-6E8A-4147-A177-3AD203B41FA5}">
                      <a16:colId xmlns:a16="http://schemas.microsoft.com/office/drawing/2014/main" val="20010"/>
                    </a:ext>
                  </a:extLst>
                </a:gridCol>
                <a:gridCol w="366395">
                  <a:extLst>
                    <a:ext uri="{9D8B030D-6E8A-4147-A177-3AD203B41FA5}">
                      <a16:colId xmlns:a16="http://schemas.microsoft.com/office/drawing/2014/main" val="20011"/>
                    </a:ext>
                  </a:extLst>
                </a:gridCol>
                <a:gridCol w="367030">
                  <a:extLst>
                    <a:ext uri="{9D8B030D-6E8A-4147-A177-3AD203B41FA5}">
                      <a16:colId xmlns:a16="http://schemas.microsoft.com/office/drawing/2014/main" val="20012"/>
                    </a:ext>
                  </a:extLst>
                </a:gridCol>
                <a:gridCol w="367030">
                  <a:extLst>
                    <a:ext uri="{9D8B030D-6E8A-4147-A177-3AD203B41FA5}">
                      <a16:colId xmlns:a16="http://schemas.microsoft.com/office/drawing/2014/main" val="20013"/>
                    </a:ext>
                  </a:extLst>
                </a:gridCol>
                <a:gridCol w="366395">
                  <a:extLst>
                    <a:ext uri="{9D8B030D-6E8A-4147-A177-3AD203B41FA5}">
                      <a16:colId xmlns:a16="http://schemas.microsoft.com/office/drawing/2014/main" val="20014"/>
                    </a:ext>
                  </a:extLst>
                </a:gridCol>
                <a:gridCol w="365760">
                  <a:extLst>
                    <a:ext uri="{9D8B030D-6E8A-4147-A177-3AD203B41FA5}">
                      <a16:colId xmlns:a16="http://schemas.microsoft.com/office/drawing/2014/main" val="20015"/>
                    </a:ext>
                  </a:extLst>
                </a:gridCol>
                <a:gridCol w="490220">
                  <a:extLst>
                    <a:ext uri="{9D8B030D-6E8A-4147-A177-3AD203B41FA5}">
                      <a16:colId xmlns:a16="http://schemas.microsoft.com/office/drawing/2014/main" val="20016"/>
                    </a:ext>
                  </a:extLst>
                </a:gridCol>
              </a:tblGrid>
              <a:tr h="184150">
                <a:tc rowSpan="2">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题型</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题号</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分值</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必备知识</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关键能力</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学科素养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难度</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考点</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专题模块</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通史体系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HJ</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DY</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MC</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LT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史观</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时空</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实证</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解释</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情怀</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程度</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系数</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7820">
                <a:tc rowSpan="13">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选</a:t>
                      </a:r>
                    </a:p>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择</a:t>
                      </a:r>
                    </a:p>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题</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《墨子》中记载的数学和物理学知识</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文化</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古代中国</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中</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0.70</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25</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唐后期藩镇割据</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政治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古代中国</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中</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0.47</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26</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北宋时期四川研县竹筒井的雇工情况</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经济</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古代中国</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难</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0.49</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27</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郑和下西洋时期的“麒麟外交”</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经济</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古代中国</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中</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0.71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28</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甲午战前日本的舆论宣传战术</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政治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近代中国</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中</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0.73</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673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29</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五四运动后实业救国“社会主义”之争</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政治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近代中国</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易</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0.57</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30</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建国前夕中共对西方的外交方略</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政治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近代中国</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中</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0.71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1953年资源勘探队深山勘探的漫画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经济</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现代中国</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易</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0.55</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梭伦诗中的人文精神</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文化</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古代世界</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中</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0.62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0673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33</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1847年正义者同盟名称、口号及目的变化</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政治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近代世界</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易</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0.32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0673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英国成为工业革命发源地原因的几种观点</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经济</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现代世界</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中</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0.76</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35</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1945-1975年间联合国成员国的变化图</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政治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现代世界</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中</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0.64</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6891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小计</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48</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26</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21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 </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中</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0.61</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5" name="文本框 4"/>
          <p:cNvSpPr txBox="1"/>
          <p:nvPr/>
        </p:nvSpPr>
        <p:spPr>
          <a:xfrm>
            <a:off x="3097238" y="760828"/>
            <a:ext cx="5458265" cy="375920"/>
          </a:xfrm>
          <a:prstGeom prst="rect">
            <a:avLst/>
          </a:prstGeom>
          <a:noFill/>
        </p:spPr>
        <p:txBody>
          <a:bodyPr wrap="square" rtlCol="0">
            <a:spAutoFit/>
          </a:bodyPr>
          <a:lstStyle/>
          <a:p>
            <a:r>
              <a:rPr lang="en-US" altLang="zh-CN" sz="1845" b="1"/>
              <a:t>2018</a:t>
            </a:r>
            <a:r>
              <a:rPr lang="zh-CN" altLang="en-US" sz="1845" b="1"/>
              <a:t>年高考全国</a:t>
            </a:r>
            <a:r>
              <a:rPr lang="en-US" altLang="zh-CN" sz="1845" b="1"/>
              <a:t>I</a:t>
            </a:r>
            <a:r>
              <a:rPr lang="zh-CN" altLang="en-US" sz="1845" b="1"/>
              <a:t>卷文综</a:t>
            </a:r>
            <a:r>
              <a:rPr lang="en-US" altLang="zh-CN" sz="1845" b="1"/>
              <a:t>-</a:t>
            </a:r>
            <a:r>
              <a:rPr lang="zh-CN" altLang="en-US" sz="1845" b="1"/>
              <a:t>历史命题细目表（还原）</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Tree>
    <p:extLst>
      <p:ext uri="{BB962C8B-B14F-4D97-AF65-F5344CB8AC3E}">
        <p14:creationId xmlns:p14="http://schemas.microsoft.com/office/powerpoint/2010/main" val="6926340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2002888" y="1191065"/>
          <a:ext cx="7747000" cy="4744720"/>
        </p:xfrm>
        <a:graphic>
          <a:graphicData uri="http://schemas.openxmlformats.org/drawingml/2006/table">
            <a:tbl>
              <a:tblPr firstRow="1" bandRow="1">
                <a:tableStyleId>{5940675A-B579-460E-94D1-54222C63F5DA}</a:tableStyleId>
              </a:tblPr>
              <a:tblGrid>
                <a:gridCol w="456565">
                  <a:extLst>
                    <a:ext uri="{9D8B030D-6E8A-4147-A177-3AD203B41FA5}">
                      <a16:colId xmlns:a16="http://schemas.microsoft.com/office/drawing/2014/main" val="20000"/>
                    </a:ext>
                  </a:extLst>
                </a:gridCol>
                <a:gridCol w="46863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gridCol w="1263015">
                  <a:extLst>
                    <a:ext uri="{9D8B030D-6E8A-4147-A177-3AD203B41FA5}">
                      <a16:colId xmlns:a16="http://schemas.microsoft.com/office/drawing/2014/main" val="20003"/>
                    </a:ext>
                  </a:extLst>
                </a:gridCol>
                <a:gridCol w="440055">
                  <a:extLst>
                    <a:ext uri="{9D8B030D-6E8A-4147-A177-3AD203B41FA5}">
                      <a16:colId xmlns:a16="http://schemas.microsoft.com/office/drawing/2014/main" val="20004"/>
                    </a:ext>
                  </a:extLst>
                </a:gridCol>
                <a:gridCol w="541020">
                  <a:extLst>
                    <a:ext uri="{9D8B030D-6E8A-4147-A177-3AD203B41FA5}">
                      <a16:colId xmlns:a16="http://schemas.microsoft.com/office/drawing/2014/main" val="20005"/>
                    </a:ext>
                  </a:extLst>
                </a:gridCol>
                <a:gridCol w="366395">
                  <a:extLst>
                    <a:ext uri="{9D8B030D-6E8A-4147-A177-3AD203B41FA5}">
                      <a16:colId xmlns:a16="http://schemas.microsoft.com/office/drawing/2014/main" val="20006"/>
                    </a:ext>
                  </a:extLst>
                </a:gridCol>
                <a:gridCol w="396240">
                  <a:extLst>
                    <a:ext uri="{9D8B030D-6E8A-4147-A177-3AD203B41FA5}">
                      <a16:colId xmlns:a16="http://schemas.microsoft.com/office/drawing/2014/main" val="20007"/>
                    </a:ext>
                  </a:extLst>
                </a:gridCol>
                <a:gridCol w="368300">
                  <a:extLst>
                    <a:ext uri="{9D8B030D-6E8A-4147-A177-3AD203B41FA5}">
                      <a16:colId xmlns:a16="http://schemas.microsoft.com/office/drawing/2014/main" val="20008"/>
                    </a:ext>
                  </a:extLst>
                </a:gridCol>
                <a:gridCol w="283210">
                  <a:extLst>
                    <a:ext uri="{9D8B030D-6E8A-4147-A177-3AD203B41FA5}">
                      <a16:colId xmlns:a16="http://schemas.microsoft.com/office/drawing/2014/main" val="20009"/>
                    </a:ext>
                  </a:extLst>
                </a:gridCol>
                <a:gridCol w="438150">
                  <a:extLst>
                    <a:ext uri="{9D8B030D-6E8A-4147-A177-3AD203B41FA5}">
                      <a16:colId xmlns:a16="http://schemas.microsoft.com/office/drawing/2014/main" val="20010"/>
                    </a:ext>
                  </a:extLst>
                </a:gridCol>
                <a:gridCol w="367665">
                  <a:extLst>
                    <a:ext uri="{9D8B030D-6E8A-4147-A177-3AD203B41FA5}">
                      <a16:colId xmlns:a16="http://schemas.microsoft.com/office/drawing/2014/main" val="20011"/>
                    </a:ext>
                  </a:extLst>
                </a:gridCol>
                <a:gridCol w="368300">
                  <a:extLst>
                    <a:ext uri="{9D8B030D-6E8A-4147-A177-3AD203B41FA5}">
                      <a16:colId xmlns:a16="http://schemas.microsoft.com/office/drawing/2014/main" val="20012"/>
                    </a:ext>
                  </a:extLst>
                </a:gridCol>
                <a:gridCol w="361950">
                  <a:extLst>
                    <a:ext uri="{9D8B030D-6E8A-4147-A177-3AD203B41FA5}">
                      <a16:colId xmlns:a16="http://schemas.microsoft.com/office/drawing/2014/main" val="20013"/>
                    </a:ext>
                  </a:extLst>
                </a:gridCol>
                <a:gridCol w="389255">
                  <a:extLst>
                    <a:ext uri="{9D8B030D-6E8A-4147-A177-3AD203B41FA5}">
                      <a16:colId xmlns:a16="http://schemas.microsoft.com/office/drawing/2014/main" val="20014"/>
                    </a:ext>
                  </a:extLst>
                </a:gridCol>
                <a:gridCol w="374650">
                  <a:extLst>
                    <a:ext uri="{9D8B030D-6E8A-4147-A177-3AD203B41FA5}">
                      <a16:colId xmlns:a16="http://schemas.microsoft.com/office/drawing/2014/main" val="20015"/>
                    </a:ext>
                  </a:extLst>
                </a:gridCol>
                <a:gridCol w="452120">
                  <a:extLst>
                    <a:ext uri="{9D8B030D-6E8A-4147-A177-3AD203B41FA5}">
                      <a16:colId xmlns:a16="http://schemas.microsoft.com/office/drawing/2014/main" val="20016"/>
                    </a:ext>
                  </a:extLst>
                </a:gridCol>
              </a:tblGrid>
              <a:tr h="1352550">
                <a:tc rowSpan="3">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非选择题</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41</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25</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中国古代、近代和现代的基层社会治理</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政治</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古代中国近代中国现代中国</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8</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9</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5</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3</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中</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0.48</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4185">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42</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12</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《鲁宾逊漂流记》故事梗概</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经济</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近代世界</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2</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3</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2</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5</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难</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en-US" sz="1475" b="1">
                          <a:latin typeface="宋体" panose="02010600030101010101" pitchFamily="2" charset="-122"/>
                          <a:ea typeface="宋体" panose="02010600030101010101" pitchFamily="2" charset="-122"/>
                          <a:cs typeface="宋体" panose="02010600030101010101" pitchFamily="2" charset="-122"/>
                        </a:rPr>
                        <a:t>0.50</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4185">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小计</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37</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10</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12</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7</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8</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0.49</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8805">
                <a:tc rowSpan="4">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非选择题选做</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45</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6</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汉武帝年号改革</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改革</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古代中国</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5</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2</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中</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0.67</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1965">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46</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中共对二战性质的看法变化</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战争</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现代世界</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5</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2</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中</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0.33</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133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47</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罗斯福的“睦邻政策”</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人物</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现代世界</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5</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2</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中</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0.47</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085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小计</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5</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3</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2</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0.49</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0850">
                <a:tc gridSpan="2">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全卷合计</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100</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41</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38</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11</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9</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4" name="表格 3"/>
          <p:cNvGraphicFramePr/>
          <p:nvPr/>
        </p:nvGraphicFramePr>
        <p:xfrm>
          <a:off x="2002302" y="749106"/>
          <a:ext cx="7769860" cy="532003"/>
        </p:xfrm>
        <a:graphic>
          <a:graphicData uri="http://schemas.openxmlformats.org/drawingml/2006/table">
            <a:tbl>
              <a:tblPr firstRow="1" bandRow="1">
                <a:tableStyleId>{5940675A-B579-460E-94D1-54222C63F5DA}</a:tableStyleId>
              </a:tblPr>
              <a:tblGrid>
                <a:gridCol w="453390">
                  <a:extLst>
                    <a:ext uri="{9D8B030D-6E8A-4147-A177-3AD203B41FA5}">
                      <a16:colId xmlns:a16="http://schemas.microsoft.com/office/drawing/2014/main" val="20000"/>
                    </a:ext>
                  </a:extLst>
                </a:gridCol>
                <a:gridCol w="487680">
                  <a:extLst>
                    <a:ext uri="{9D8B030D-6E8A-4147-A177-3AD203B41FA5}">
                      <a16:colId xmlns:a16="http://schemas.microsoft.com/office/drawing/2014/main" val="20001"/>
                    </a:ext>
                  </a:extLst>
                </a:gridCol>
                <a:gridCol w="396875">
                  <a:extLst>
                    <a:ext uri="{9D8B030D-6E8A-4147-A177-3AD203B41FA5}">
                      <a16:colId xmlns:a16="http://schemas.microsoft.com/office/drawing/2014/main" val="20002"/>
                    </a:ext>
                  </a:extLst>
                </a:gridCol>
                <a:gridCol w="1263015">
                  <a:extLst>
                    <a:ext uri="{9D8B030D-6E8A-4147-A177-3AD203B41FA5}">
                      <a16:colId xmlns:a16="http://schemas.microsoft.com/office/drawing/2014/main" val="20003"/>
                    </a:ext>
                  </a:extLst>
                </a:gridCol>
                <a:gridCol w="491490">
                  <a:extLst>
                    <a:ext uri="{9D8B030D-6E8A-4147-A177-3AD203B41FA5}">
                      <a16:colId xmlns:a16="http://schemas.microsoft.com/office/drawing/2014/main" val="20004"/>
                    </a:ext>
                  </a:extLst>
                </a:gridCol>
                <a:gridCol w="499110">
                  <a:extLst>
                    <a:ext uri="{9D8B030D-6E8A-4147-A177-3AD203B41FA5}">
                      <a16:colId xmlns:a16="http://schemas.microsoft.com/office/drawing/2014/main" val="20005"/>
                    </a:ext>
                  </a:extLst>
                </a:gridCol>
                <a:gridCol w="360680">
                  <a:extLst>
                    <a:ext uri="{9D8B030D-6E8A-4147-A177-3AD203B41FA5}">
                      <a16:colId xmlns:a16="http://schemas.microsoft.com/office/drawing/2014/main" val="20006"/>
                    </a:ext>
                  </a:extLst>
                </a:gridCol>
                <a:gridCol w="369570">
                  <a:extLst>
                    <a:ext uri="{9D8B030D-6E8A-4147-A177-3AD203B41FA5}">
                      <a16:colId xmlns:a16="http://schemas.microsoft.com/office/drawing/2014/main" val="20007"/>
                    </a:ext>
                  </a:extLst>
                </a:gridCol>
                <a:gridCol w="369570">
                  <a:extLst>
                    <a:ext uri="{9D8B030D-6E8A-4147-A177-3AD203B41FA5}">
                      <a16:colId xmlns:a16="http://schemas.microsoft.com/office/drawing/2014/main" val="20008"/>
                    </a:ext>
                  </a:extLst>
                </a:gridCol>
                <a:gridCol w="277495">
                  <a:extLst>
                    <a:ext uri="{9D8B030D-6E8A-4147-A177-3AD203B41FA5}">
                      <a16:colId xmlns:a16="http://schemas.microsoft.com/office/drawing/2014/main" val="20009"/>
                    </a:ext>
                  </a:extLst>
                </a:gridCol>
                <a:gridCol w="461010">
                  <a:extLst>
                    <a:ext uri="{9D8B030D-6E8A-4147-A177-3AD203B41FA5}">
                      <a16:colId xmlns:a16="http://schemas.microsoft.com/office/drawing/2014/main" val="20010"/>
                    </a:ext>
                  </a:extLst>
                </a:gridCol>
                <a:gridCol w="368935">
                  <a:extLst>
                    <a:ext uri="{9D8B030D-6E8A-4147-A177-3AD203B41FA5}">
                      <a16:colId xmlns:a16="http://schemas.microsoft.com/office/drawing/2014/main" val="20011"/>
                    </a:ext>
                  </a:extLst>
                </a:gridCol>
                <a:gridCol w="369570">
                  <a:extLst>
                    <a:ext uri="{9D8B030D-6E8A-4147-A177-3AD203B41FA5}">
                      <a16:colId xmlns:a16="http://schemas.microsoft.com/office/drawing/2014/main" val="20012"/>
                    </a:ext>
                  </a:extLst>
                </a:gridCol>
                <a:gridCol w="370205">
                  <a:extLst>
                    <a:ext uri="{9D8B030D-6E8A-4147-A177-3AD203B41FA5}">
                      <a16:colId xmlns:a16="http://schemas.microsoft.com/office/drawing/2014/main" val="20013"/>
                    </a:ext>
                  </a:extLst>
                </a:gridCol>
                <a:gridCol w="368935">
                  <a:extLst>
                    <a:ext uri="{9D8B030D-6E8A-4147-A177-3AD203B41FA5}">
                      <a16:colId xmlns:a16="http://schemas.microsoft.com/office/drawing/2014/main" val="20014"/>
                    </a:ext>
                  </a:extLst>
                </a:gridCol>
                <a:gridCol w="368935">
                  <a:extLst>
                    <a:ext uri="{9D8B030D-6E8A-4147-A177-3AD203B41FA5}">
                      <a16:colId xmlns:a16="http://schemas.microsoft.com/office/drawing/2014/main" val="20015"/>
                    </a:ext>
                  </a:extLst>
                </a:gridCol>
                <a:gridCol w="493395">
                  <a:extLst>
                    <a:ext uri="{9D8B030D-6E8A-4147-A177-3AD203B41FA5}">
                      <a16:colId xmlns:a16="http://schemas.microsoft.com/office/drawing/2014/main" val="20016"/>
                    </a:ext>
                  </a:extLst>
                </a:gridCol>
              </a:tblGrid>
              <a:tr h="193675">
                <a:tc rowSpan="2">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题型</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题号</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分值</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必备知识</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关键能力</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学科素养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难度</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337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考点</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专题模块</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通史体系</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HJ</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DY</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MC</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LT</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史观</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时空</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实证</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解释</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情怀</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程度</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10" b="1">
                          <a:latin typeface="宋体" panose="02010600030101010101" pitchFamily="2" charset="-122"/>
                          <a:ea typeface="宋体" panose="02010600030101010101" pitchFamily="2" charset="-122"/>
                          <a:cs typeface="宋体" panose="02010600030101010101" pitchFamily="2" charset="-122"/>
                        </a:rPr>
                        <a:t>系数</a:t>
                      </a:r>
                      <a:endParaRPr lang="en-US" altLang="en-US" sz="111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 name="圆角矩形 19"/>
          <p:cNvSpPr/>
          <p:nvPr/>
        </p:nvSpPr>
        <p:spPr>
          <a:xfrm rot="2700000">
            <a:off x="1816652" y="138965"/>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Tree>
    <p:extLst>
      <p:ext uri="{BB962C8B-B14F-4D97-AF65-F5344CB8AC3E}">
        <p14:creationId xmlns:p14="http://schemas.microsoft.com/office/powerpoint/2010/main" val="40223490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24438"/>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9908" y="308845"/>
            <a:ext cx="201521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9" name="文本占位符 11266"/>
          <p:cNvSpPr txBox="1"/>
          <p:nvPr/>
        </p:nvSpPr>
        <p:spPr>
          <a:xfrm>
            <a:off x="2144219" y="1357298"/>
            <a:ext cx="3813810" cy="3929090"/>
          </a:xfrm>
          <a:prstGeom prst="rect">
            <a:avLst/>
          </a:prstGeom>
          <a:noFill/>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342900" indent="-342900">
              <a:spcBef>
                <a:spcPct val="20000"/>
              </a:spcBef>
              <a:defRPr/>
            </a:pPr>
            <a:r>
              <a:rPr lang="zh-CN" altLang="en-US" sz="2400" dirty="0">
                <a:latin typeface="楷体" panose="02010609060101010101" pitchFamily="49" charset="-122"/>
                <a:ea typeface="楷体" panose="02010609060101010101" pitchFamily="49" charset="-122"/>
                <a:cs typeface="楷体" panose="02010609060101010101" pitchFamily="49" charset="-122"/>
              </a:rPr>
              <a:t>（2017·Ⅱ）在梭伦改革之后的雅典，有的执政官是未经正当选举上台的，被称为僭主。他们一般出身贵族，政绩斐然，重视平民利益，但最终受到流放等惩罚。这种现象表明，在当时的雅典</a:t>
            </a:r>
          </a:p>
          <a:p>
            <a:pPr marL="342900" indent="-342900">
              <a:spcBef>
                <a:spcPct val="20000"/>
              </a:spcBef>
              <a:defRPr/>
            </a:pPr>
            <a:r>
              <a:rPr lang="zh-CN" altLang="en-US" sz="2400" dirty="0">
                <a:latin typeface="楷体" panose="02010609060101010101" pitchFamily="49" charset="-122"/>
                <a:ea typeface="楷体" panose="02010609060101010101" pitchFamily="49" charset="-122"/>
                <a:cs typeface="楷体" panose="02010609060101010101" pitchFamily="49" charset="-122"/>
              </a:rPr>
              <a:t>A．贵族垄断国家政权                 </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342900" indent="-342900">
              <a:spcBef>
                <a:spcPct val="20000"/>
              </a:spcBef>
              <a:defRPr/>
            </a:pPr>
            <a:r>
              <a:rPr lang="zh-CN" altLang="en-US" sz="2400" dirty="0">
                <a:latin typeface="楷体" panose="02010609060101010101" pitchFamily="49" charset="-122"/>
                <a:ea typeface="楷体" panose="02010609060101010101" pitchFamily="49" charset="-122"/>
                <a:cs typeface="楷体" panose="02010609060101010101" pitchFamily="49" charset="-122"/>
              </a:rPr>
              <a:t>B．政治生活缺乏法制基础     </a:t>
            </a:r>
          </a:p>
          <a:p>
            <a:pPr marL="342900" indent="-342900">
              <a:spcBef>
                <a:spcPct val="20000"/>
              </a:spcBef>
              <a:defRPr/>
            </a:pPr>
            <a:r>
              <a:rPr lang="zh-CN" altLang="en-US" sz="2400" dirty="0">
                <a:latin typeface="楷体" panose="02010609060101010101" pitchFamily="49" charset="-122"/>
                <a:ea typeface="楷体" panose="02010609060101010101" pitchFamily="49" charset="-122"/>
                <a:cs typeface="楷体" panose="02010609060101010101" pitchFamily="49" charset="-122"/>
              </a:rPr>
              <a:t>C．平民没有政治权利 </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342900" indent="-342900">
              <a:spcBef>
                <a:spcPct val="20000"/>
              </a:spcBef>
              <a:defRPr/>
            </a:pPr>
            <a:r>
              <a:rPr lang="zh-CN" altLang="en-US" sz="2400" dirty="0">
                <a:latin typeface="楷体" panose="02010609060101010101" pitchFamily="49" charset="-122"/>
                <a:ea typeface="楷体" panose="02010609060101010101" pitchFamily="49" charset="-122"/>
                <a:cs typeface="楷体" panose="02010609060101010101" pitchFamily="49" charset="-122"/>
              </a:rPr>
              <a:t>D．民主政治已是人心所向</a:t>
            </a:r>
          </a:p>
        </p:txBody>
      </p:sp>
      <p:sp>
        <p:nvSpPr>
          <p:cNvPr id="22" name="文本占位符 11267"/>
          <p:cNvSpPr txBox="1"/>
          <p:nvPr/>
        </p:nvSpPr>
        <p:spPr>
          <a:xfrm>
            <a:off x="6280788" y="1105203"/>
            <a:ext cx="3536337" cy="4929222"/>
          </a:xfrm>
          <a:prstGeom prst="rect">
            <a:avLst/>
          </a:prstGeom>
          <a:noFill/>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342900" indent="-342900" fontAlgn="base">
              <a:lnSpc>
                <a:spcPct val="80000"/>
              </a:lnSpc>
              <a:spcBef>
                <a:spcPct val="20000"/>
              </a:spcBef>
              <a:defRPr/>
            </a:pPr>
            <a:endParaRPr lang="en-US" altLang="zh-CN" sz="2400" b="1" noProof="1">
              <a:solidFill>
                <a:srgbClr val="0000CC"/>
              </a:solidFill>
              <a:latin typeface="仿宋" panose="02010609060101010101" pitchFamily="49" charset="-122"/>
              <a:ea typeface="仿宋" panose="02010609060101010101" pitchFamily="49" charset="-122"/>
            </a:endParaRPr>
          </a:p>
          <a:p>
            <a:pPr marL="342900" indent="-342900" fontAlgn="base">
              <a:lnSpc>
                <a:spcPct val="80000"/>
              </a:lnSpc>
              <a:spcBef>
                <a:spcPct val="20000"/>
              </a:spcBef>
              <a:defRPr/>
            </a:pPr>
            <a:r>
              <a:rPr lang="zh-CN" altLang="en-US" sz="2400" b="1" noProof="1">
                <a:solidFill>
                  <a:srgbClr val="0000CC"/>
                </a:solidFill>
                <a:latin typeface="楷体" panose="02010609060101010101" pitchFamily="49" charset="-122"/>
                <a:ea typeface="楷体" panose="02010609060101010101" pitchFamily="49" charset="-122"/>
                <a:cs typeface="楷体" panose="02010609060101010101" pitchFamily="49" charset="-122"/>
              </a:rPr>
              <a:t>第一，考什么</a:t>
            </a:r>
          </a:p>
          <a:p>
            <a:pPr marL="342900" indent="-342900" fontAlgn="base">
              <a:lnSpc>
                <a:spcPct val="80000"/>
              </a:lnSpc>
              <a:spcBef>
                <a:spcPct val="20000"/>
              </a:spcBef>
              <a:defRPr/>
            </a:pPr>
            <a:r>
              <a:rPr lang="zh-CN" altLang="en-US" sz="2400" b="1" noProof="1">
                <a:solidFill>
                  <a:srgbClr val="0000CC"/>
                </a:solidFill>
                <a:latin typeface="楷体" panose="02010609060101010101" pitchFamily="49" charset="-122"/>
                <a:ea typeface="楷体" panose="02010609060101010101" pitchFamily="49" charset="-122"/>
                <a:cs typeface="楷体" panose="02010609060101010101" pitchFamily="49" charset="-122"/>
              </a:rPr>
              <a:t>知识：</a:t>
            </a:r>
            <a:r>
              <a:rPr lang="zh-CN" altLang="en-US" sz="2400" b="1" noProof="1">
                <a:solidFill>
                  <a:schemeClr val="tx1"/>
                </a:solidFill>
                <a:latin typeface="楷体" panose="02010609060101010101" pitchFamily="49" charset="-122"/>
                <a:ea typeface="楷体" panose="02010609060101010101" pitchFamily="49" charset="-122"/>
                <a:cs typeface="楷体" panose="02010609060101010101" pitchFamily="49" charset="-122"/>
              </a:rPr>
              <a:t>梭伦改革结果</a:t>
            </a:r>
          </a:p>
          <a:p>
            <a:pPr marL="342900" indent="-342900" fontAlgn="base">
              <a:lnSpc>
                <a:spcPct val="80000"/>
              </a:lnSpc>
              <a:spcBef>
                <a:spcPct val="20000"/>
              </a:spcBef>
              <a:defRPr/>
            </a:pPr>
            <a:r>
              <a:rPr lang="zh-CN" altLang="en-US" sz="2400" b="1" noProof="1">
                <a:solidFill>
                  <a:srgbClr val="0000CC"/>
                </a:solidFill>
                <a:latin typeface="楷体" panose="02010609060101010101" pitchFamily="49" charset="-122"/>
                <a:ea typeface="楷体" panose="02010609060101010101" pitchFamily="49" charset="-122"/>
                <a:cs typeface="楷体" panose="02010609060101010101" pitchFamily="49" charset="-122"/>
              </a:rPr>
              <a:t>能力：</a:t>
            </a: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主要考查学生获取</a:t>
            </a:r>
            <a:endParaRPr lang="en-US" altLang="zh-CN" sz="2400" b="1" noProof="1">
              <a:solidFill>
                <a:srgbClr val="090904"/>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解读信息、分析并调动运</a:t>
            </a:r>
            <a:endParaRPr lang="en-US" altLang="zh-CN" sz="2400" b="1" noProof="1">
              <a:solidFill>
                <a:srgbClr val="090904"/>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用知识的能力</a:t>
            </a:r>
          </a:p>
          <a:p>
            <a:pPr marL="342900" indent="-342900" fontAlgn="base">
              <a:lnSpc>
                <a:spcPct val="80000"/>
              </a:lnSpc>
              <a:spcBef>
                <a:spcPct val="20000"/>
              </a:spcBef>
              <a:defRPr/>
            </a:pPr>
            <a:r>
              <a:rPr lang="zh-CN" altLang="en-US" sz="2400" b="1" noProof="1">
                <a:solidFill>
                  <a:srgbClr val="0000CC"/>
                </a:solidFill>
                <a:latin typeface="楷体" panose="02010609060101010101" pitchFamily="49" charset="-122"/>
                <a:ea typeface="楷体" panose="02010609060101010101" pitchFamily="49" charset="-122"/>
                <a:cs typeface="楷体" panose="02010609060101010101" pitchFamily="49" charset="-122"/>
              </a:rPr>
              <a:t>观点（认识）：梭伦改革</a:t>
            </a:r>
            <a:endParaRPr lang="en-US" altLang="zh-CN" sz="2400" b="1" noProof="1">
              <a:solidFill>
                <a:srgbClr val="0000CC"/>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r>
              <a:rPr lang="zh-CN" altLang="en-US" sz="2400" b="1" noProof="1">
                <a:solidFill>
                  <a:srgbClr val="0000CC"/>
                </a:solidFill>
                <a:latin typeface="楷体" panose="02010609060101010101" pitchFamily="49" charset="-122"/>
                <a:ea typeface="楷体" panose="02010609060101010101" pitchFamily="49" charset="-122"/>
                <a:cs typeface="楷体" panose="02010609060101010101" pitchFamily="49" charset="-122"/>
              </a:rPr>
              <a:t>奠定雅典的民主基础</a:t>
            </a:r>
            <a:endParaRPr lang="en-US" altLang="zh-CN" sz="2400" b="1" noProof="1">
              <a:solidFill>
                <a:srgbClr val="0000CC"/>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endParaRPr lang="en-US" altLang="zh-CN" sz="2400" b="1" noProof="1">
              <a:solidFill>
                <a:srgbClr val="090904"/>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r>
              <a:rPr lang="zh-CN" altLang="en-US" sz="2400" b="1" noProof="1">
                <a:solidFill>
                  <a:srgbClr val="0000CC"/>
                </a:solidFill>
                <a:latin typeface="楷体" panose="02010609060101010101" pitchFamily="49" charset="-122"/>
                <a:ea typeface="楷体" panose="02010609060101010101" pitchFamily="49" charset="-122"/>
                <a:cs typeface="楷体" panose="02010609060101010101" pitchFamily="49" charset="-122"/>
              </a:rPr>
              <a:t>第二，怎样考</a:t>
            </a:r>
            <a:r>
              <a:rPr lang="zh-CN" altLang="en-US" sz="2400" b="1" noProof="1">
                <a:solidFill>
                  <a:srgbClr val="0F110A"/>
                </a:solidFill>
                <a:latin typeface="楷体" panose="02010609060101010101" pitchFamily="49" charset="-122"/>
                <a:ea typeface="楷体" panose="02010609060101010101" pitchFamily="49" charset="-122"/>
                <a:cs typeface="楷体" panose="02010609060101010101" pitchFamily="49" charset="-122"/>
              </a:rPr>
              <a:t>：</a:t>
            </a:r>
            <a:endParaRPr lang="en-US" altLang="zh-CN" sz="2400" b="1" noProof="1">
              <a:solidFill>
                <a:srgbClr val="0F110A"/>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r>
              <a:rPr lang="zh-CN" altLang="en-US" sz="2400" b="1" noProof="1">
                <a:solidFill>
                  <a:srgbClr val="0F110A"/>
                </a:solidFill>
                <a:latin typeface="楷体" panose="02010609060101010101" pitchFamily="49" charset="-122"/>
                <a:ea typeface="楷体" panose="02010609060101010101" pitchFamily="49" charset="-122"/>
                <a:cs typeface="楷体" panose="02010609060101010101" pitchFamily="49" charset="-122"/>
              </a:rPr>
              <a:t>梭伦改革后使民主观念深</a:t>
            </a:r>
            <a:endParaRPr lang="en-US" altLang="zh-CN" sz="2400" b="1" noProof="1">
              <a:solidFill>
                <a:srgbClr val="0F110A"/>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r>
              <a:rPr lang="zh-CN" altLang="en-US" sz="2400" b="1" noProof="1">
                <a:solidFill>
                  <a:srgbClr val="0F110A"/>
                </a:solidFill>
                <a:latin typeface="楷体" panose="02010609060101010101" pitchFamily="49" charset="-122"/>
                <a:ea typeface="楷体" panose="02010609060101010101" pitchFamily="49" charset="-122"/>
                <a:cs typeface="楷体" panose="02010609060101010101" pitchFamily="49" charset="-122"/>
              </a:rPr>
              <a:t>入人心</a:t>
            </a: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；选择题主观化</a:t>
            </a:r>
            <a:endParaRPr lang="en-US" altLang="zh-CN" sz="2400" b="1" noProof="1">
              <a:solidFill>
                <a:srgbClr val="090904"/>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endPar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r>
              <a:rPr lang="zh-CN" altLang="en-US" sz="2400" b="1" noProof="1">
                <a:solidFill>
                  <a:srgbClr val="0000CC"/>
                </a:solidFill>
                <a:latin typeface="楷体" panose="02010609060101010101" pitchFamily="49" charset="-122"/>
                <a:ea typeface="楷体" panose="02010609060101010101" pitchFamily="49" charset="-122"/>
                <a:cs typeface="楷体" panose="02010609060101010101" pitchFamily="49" charset="-122"/>
              </a:rPr>
              <a:t>第三，对学生要求</a:t>
            </a:r>
          </a:p>
          <a:p>
            <a:pPr marL="342900" indent="-342900" fontAlgn="base">
              <a:lnSpc>
                <a:spcPct val="80000"/>
              </a:lnSpc>
              <a:spcBef>
                <a:spcPct val="20000"/>
              </a:spcBef>
              <a:defRPr/>
            </a:pP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1</a:t>
            </a: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）会分析题，知道问什</a:t>
            </a:r>
            <a:endParaRPr lang="en-US" altLang="zh-CN" sz="2400" b="1" noProof="1">
              <a:solidFill>
                <a:srgbClr val="090904"/>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么，能够抓住题眼或关键</a:t>
            </a:r>
            <a:endParaRPr lang="en-US" altLang="zh-CN" sz="2400" b="1" noProof="1">
              <a:solidFill>
                <a:srgbClr val="090904"/>
              </a:solidFill>
              <a:latin typeface="楷体" panose="02010609060101010101" pitchFamily="49" charset="-122"/>
              <a:ea typeface="楷体" panose="02010609060101010101" pitchFamily="49" charset="-122"/>
              <a:cs typeface="楷体" panose="02010609060101010101" pitchFamily="49" charset="-122"/>
            </a:endParaRPr>
          </a:p>
          <a:p>
            <a:pPr marL="342900" indent="-342900" fontAlgn="base">
              <a:lnSpc>
                <a:spcPct val="80000"/>
              </a:lnSpc>
              <a:spcBef>
                <a:spcPct val="20000"/>
              </a:spcBef>
              <a:defRPr/>
            </a:pP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词</a:t>
            </a:r>
          </a:p>
          <a:p>
            <a:pPr marL="342900" indent="-342900" fontAlgn="base">
              <a:lnSpc>
                <a:spcPct val="80000"/>
              </a:lnSpc>
              <a:spcBef>
                <a:spcPct val="20000"/>
              </a:spcBef>
              <a:defRPr/>
            </a:pP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2</a:t>
            </a:r>
            <a:r>
              <a:rPr lang="zh-CN" altLang="en-US" sz="2400" b="1" noProof="1">
                <a:solidFill>
                  <a:srgbClr val="090904"/>
                </a:solidFill>
                <a:latin typeface="楷体" panose="02010609060101010101" pitchFamily="49" charset="-122"/>
                <a:ea typeface="楷体" panose="02010609060101010101" pitchFamily="49" charset="-122"/>
                <a:cs typeface="楷体" panose="02010609060101010101" pitchFamily="49" charset="-122"/>
              </a:rPr>
              <a:t>）掌握梭伦改革的影响</a:t>
            </a:r>
          </a:p>
        </p:txBody>
      </p:sp>
      <p:sp>
        <p:nvSpPr>
          <p:cNvPr id="2" name="矩形 1"/>
          <p:cNvSpPr/>
          <p:nvPr/>
        </p:nvSpPr>
        <p:spPr>
          <a:xfrm>
            <a:off x="7139629" y="386013"/>
            <a:ext cx="3222625" cy="368300"/>
          </a:xfrm>
          <a:prstGeom prst="rect">
            <a:avLst/>
          </a:prstGeom>
        </p:spPr>
        <p:txBody>
          <a:bodyPr wrap="none">
            <a:spAutoFit/>
          </a:bodyPr>
          <a:lstStyle/>
          <a:p>
            <a:pPr algn="l"/>
            <a:r>
              <a:rPr lang="zh-CN" altLang="en-US" dirty="0">
                <a:solidFill>
                  <a:srgbClr val="7030A0"/>
                </a:solidFill>
                <a:latin typeface="+mn-ea"/>
                <a:cs typeface="宋体" panose="02010600030101010101" pitchFamily="2" charset="-122"/>
                <a:sym typeface="+mn-ea"/>
              </a:rPr>
              <a:t>理清复习思路 ，落实顶层设计</a:t>
            </a:r>
          </a:p>
        </p:txBody>
      </p:sp>
      <p:sp>
        <p:nvSpPr>
          <p:cNvPr id="6" name="矩形 5"/>
          <p:cNvSpPr/>
          <p:nvPr/>
        </p:nvSpPr>
        <p:spPr>
          <a:xfrm>
            <a:off x="4905008" y="206383"/>
            <a:ext cx="1605280" cy="953135"/>
          </a:xfrm>
          <a:prstGeom prst="rect">
            <a:avLst/>
          </a:prstGeom>
          <a:ln>
            <a:solidFill>
              <a:schemeClr val="accent1"/>
            </a:solidFill>
          </a:ln>
        </p:spPr>
        <p:txBody>
          <a:bodyPr wrap="none">
            <a:spAutoFit/>
          </a:bodyPr>
          <a:lstStyle/>
          <a:p>
            <a:r>
              <a:rPr lang="en-US" altLang="zh-CN" sz="2800" b="1" dirty="0">
                <a:solidFill>
                  <a:srgbClr val="112EC1"/>
                </a:solidFill>
              </a:rPr>
              <a:t>   </a:t>
            </a:r>
            <a:r>
              <a:rPr lang="zh-CN" altLang="en-US" sz="2800" b="1" dirty="0">
                <a:solidFill>
                  <a:srgbClr val="FF0000"/>
                </a:solidFill>
              </a:rPr>
              <a:t>举例 </a:t>
            </a:r>
          </a:p>
          <a:p>
            <a:r>
              <a:rPr lang="zh-CN" altLang="en-US" sz="2800" b="1" dirty="0">
                <a:solidFill>
                  <a:srgbClr val="FF0000"/>
                </a:solidFill>
              </a:rPr>
              <a:t>雅典民主</a:t>
            </a:r>
          </a:p>
        </p:txBody>
      </p:sp>
    </p:spTree>
    <p:extLst>
      <p:ext uri="{BB962C8B-B14F-4D97-AF65-F5344CB8AC3E}">
        <p14:creationId xmlns:p14="http://schemas.microsoft.com/office/powerpoint/2010/main" val="15623175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24438"/>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9908" y="308845"/>
            <a:ext cx="201521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3" name="内容占位符 8"/>
          <p:cNvSpPr txBox="1"/>
          <p:nvPr/>
        </p:nvSpPr>
        <p:spPr>
          <a:xfrm>
            <a:off x="2166910" y="1714488"/>
            <a:ext cx="6143668" cy="4143404"/>
          </a:xfrm>
          <a:prstGeom prst="rect">
            <a:avLst/>
          </a:prstGeom>
          <a:noFill/>
        </p:spPr>
        <p:style>
          <a:lnRef idx="2">
            <a:schemeClr val="accent2"/>
          </a:lnRef>
          <a:fillRef idx="1">
            <a:schemeClr val="lt1"/>
          </a:fillRef>
          <a:effectRef idx="0">
            <a:schemeClr val="accent2"/>
          </a:effectRef>
          <a:fontRef idx="minor">
            <a:schemeClr val="dk1"/>
          </a:fontRef>
        </p:style>
        <p:txBody>
          <a:bodyPr/>
          <a:lstStyle/>
          <a:p>
            <a:r>
              <a:rPr lang="zh-CN" altLang="en-US" b="1" dirty="0">
                <a:solidFill>
                  <a:srgbClr val="090904"/>
                </a:solidFill>
                <a:latin typeface="仿宋" panose="02010609060101010101" pitchFamily="49" charset="-122"/>
                <a:ea typeface="仿宋" panose="02010609060101010101" pitchFamily="49" charset="-122"/>
              </a:rPr>
              <a:t>（2013·Ⅱ）有学者说，在古代雅典，“政治领袖和演说家根本就是同义语”。这一现象是雅典</a:t>
            </a:r>
          </a:p>
          <a:p>
            <a:r>
              <a:rPr lang="zh-CN" altLang="en-US" b="1" dirty="0">
                <a:solidFill>
                  <a:srgbClr val="FF0000"/>
                </a:solidFill>
                <a:latin typeface="仿宋" panose="02010609060101010101" pitchFamily="49" charset="-122"/>
                <a:ea typeface="仿宋" panose="02010609060101010101" pitchFamily="49" charset="-122"/>
              </a:rPr>
              <a:t>A</a:t>
            </a:r>
            <a:r>
              <a:rPr lang="zh-CN" altLang="en-US" b="1" dirty="0">
                <a:solidFill>
                  <a:srgbClr val="090904"/>
                </a:solidFill>
                <a:latin typeface="仿宋" panose="02010609060101010101" pitchFamily="49" charset="-122"/>
                <a:ea typeface="仿宋" panose="02010609060101010101" pitchFamily="49" charset="-122"/>
              </a:rPr>
              <a:t>．政治体制的产物  B．社会矛盾缓和的反映</a:t>
            </a:r>
          </a:p>
          <a:p>
            <a:r>
              <a:rPr lang="zh-CN" altLang="en-US" b="1" dirty="0">
                <a:solidFill>
                  <a:srgbClr val="090904"/>
                </a:solidFill>
                <a:latin typeface="仿宋" panose="02010609060101010101" pitchFamily="49" charset="-122"/>
                <a:ea typeface="仿宋" panose="02010609060101010101" pitchFamily="49" charset="-122"/>
              </a:rPr>
              <a:t>C．频繁改革的结果  D．思想文化繁荣的体现</a:t>
            </a:r>
          </a:p>
          <a:p>
            <a:endParaRPr lang="en-US" altLang="zh-CN" b="1" dirty="0">
              <a:solidFill>
                <a:schemeClr val="tx1"/>
              </a:solidFill>
              <a:latin typeface="仿宋" panose="02010609060101010101" pitchFamily="49" charset="-122"/>
              <a:ea typeface="仿宋" panose="02010609060101010101" pitchFamily="49" charset="-122"/>
            </a:endParaRPr>
          </a:p>
          <a:p>
            <a:endParaRPr lang="en-US" altLang="zh-CN" b="1" dirty="0">
              <a:solidFill>
                <a:schemeClr val="tx1"/>
              </a:solidFill>
              <a:latin typeface="仿宋" panose="02010609060101010101" pitchFamily="49" charset="-122"/>
              <a:ea typeface="仿宋" panose="02010609060101010101" pitchFamily="49" charset="-122"/>
            </a:endParaRPr>
          </a:p>
          <a:p>
            <a:endParaRPr lang="en-US" altLang="zh-CN" b="1" dirty="0">
              <a:solidFill>
                <a:schemeClr val="tx1"/>
              </a:solidFill>
              <a:latin typeface="仿宋" panose="02010609060101010101" pitchFamily="49" charset="-122"/>
              <a:ea typeface="仿宋" panose="02010609060101010101" pitchFamily="49" charset="-122"/>
            </a:endParaRPr>
          </a:p>
          <a:p>
            <a:r>
              <a:rPr lang="zh-CN" altLang="en-US" b="1" dirty="0">
                <a:solidFill>
                  <a:schemeClr val="tx1"/>
                </a:solidFill>
                <a:latin typeface="仿宋" panose="02010609060101010101" pitchFamily="49" charset="-122"/>
                <a:ea typeface="仿宋" panose="02010609060101010101" pitchFamily="49" charset="-122"/>
              </a:rPr>
              <a:t>（2013·Ⅰ）公元前340年，雅典一下层女子因亵渎神灵被控犯罪，按法律当处死。辩护人用动情的言辞质问：“难道你们忍心让这位阿芙罗狄特（古希腊美丽女神）的弟子香消玉殒吗？”这打动了陪审团。经投票，陪审法庭判其无罪。这反映出在古代雅典 </a:t>
            </a:r>
          </a:p>
          <a:p>
            <a:r>
              <a:rPr lang="zh-CN" altLang="en-US" b="1" dirty="0">
                <a:solidFill>
                  <a:srgbClr val="FF0000"/>
                </a:solidFill>
                <a:latin typeface="仿宋" panose="02010609060101010101" pitchFamily="49" charset="-122"/>
                <a:ea typeface="仿宋" panose="02010609060101010101" pitchFamily="49" charset="-122"/>
              </a:rPr>
              <a:t>A</a:t>
            </a:r>
            <a:r>
              <a:rPr lang="zh-CN" altLang="en-US" b="1" dirty="0">
                <a:solidFill>
                  <a:schemeClr val="tx1"/>
                </a:solidFill>
                <a:latin typeface="仿宋" panose="02010609060101010101" pitchFamily="49" charset="-122"/>
                <a:ea typeface="仿宋" panose="02010609060101010101" pitchFamily="49" charset="-122"/>
              </a:rPr>
              <a:t>．民主原则贯穿司法过程    B．妇女享有广泛政治权利</a:t>
            </a:r>
          </a:p>
          <a:p>
            <a:r>
              <a:rPr lang="zh-CN" altLang="en-US" b="1" dirty="0">
                <a:solidFill>
                  <a:schemeClr val="tx1"/>
                </a:solidFill>
                <a:latin typeface="仿宋" panose="02010609060101010101" pitchFamily="49" charset="-122"/>
                <a:ea typeface="仿宋" panose="02010609060101010101" pitchFamily="49" charset="-122"/>
              </a:rPr>
              <a:t>C．法律注重保护平民权益    D．司法审判缺乏严格程序</a:t>
            </a:r>
          </a:p>
        </p:txBody>
      </p:sp>
      <p:sp>
        <p:nvSpPr>
          <p:cNvPr id="14" name="文本框 3"/>
          <p:cNvSpPr txBox="1"/>
          <p:nvPr/>
        </p:nvSpPr>
        <p:spPr>
          <a:xfrm>
            <a:off x="8667768" y="2143117"/>
            <a:ext cx="1357322" cy="830997"/>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chemeClr val="bg1"/>
                </a:solidFill>
              </a:rPr>
              <a:t>雅典民主程序</a:t>
            </a:r>
          </a:p>
        </p:txBody>
      </p:sp>
      <p:sp>
        <p:nvSpPr>
          <p:cNvPr id="15" name="文本框 3"/>
          <p:cNvSpPr txBox="1"/>
          <p:nvPr/>
        </p:nvSpPr>
        <p:spPr>
          <a:xfrm>
            <a:off x="8615916" y="3857628"/>
            <a:ext cx="1477926" cy="1569660"/>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rgbClr val="FFFFFF"/>
                </a:solidFill>
              </a:rPr>
              <a:t>民主、走程序、法律不健全等</a:t>
            </a:r>
          </a:p>
        </p:txBody>
      </p:sp>
      <p:sp>
        <p:nvSpPr>
          <p:cNvPr id="2" name="矩形 1"/>
          <p:cNvSpPr/>
          <p:nvPr/>
        </p:nvSpPr>
        <p:spPr>
          <a:xfrm>
            <a:off x="7131374" y="398713"/>
            <a:ext cx="3222625" cy="368300"/>
          </a:xfrm>
          <a:prstGeom prst="rect">
            <a:avLst/>
          </a:prstGeom>
        </p:spPr>
        <p:txBody>
          <a:bodyPr wrap="none">
            <a:spAutoFit/>
          </a:bodyPr>
          <a:lstStyle/>
          <a:p>
            <a:pPr algn="l"/>
            <a:r>
              <a:rPr lang="zh-CN" altLang="en-US" dirty="0">
                <a:solidFill>
                  <a:srgbClr val="7030A0"/>
                </a:solidFill>
                <a:latin typeface="+mn-ea"/>
                <a:cs typeface="宋体" panose="02010600030101010101" pitchFamily="2" charset="-122"/>
                <a:sym typeface="+mn-ea"/>
              </a:rPr>
              <a:t>理清复习思路 ，落实顶层设计</a:t>
            </a:r>
          </a:p>
        </p:txBody>
      </p:sp>
    </p:spTree>
    <p:extLst>
      <p:ext uri="{BB962C8B-B14F-4D97-AF65-F5344CB8AC3E}">
        <p14:creationId xmlns:p14="http://schemas.microsoft.com/office/powerpoint/2010/main" val="7754520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7445913" y="38427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pic>
        <p:nvPicPr>
          <p:cNvPr id="6" name="图片 5"/>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1758218" y="158635"/>
            <a:ext cx="1141965" cy="1817249"/>
          </a:xfrm>
          <a:prstGeom prst="rect">
            <a:avLst/>
          </a:prstGeom>
        </p:spPr>
      </p:pic>
      <p:pic>
        <p:nvPicPr>
          <p:cNvPr id="7" name="图片 6"/>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9149618" y="4958600"/>
            <a:ext cx="1141965" cy="1817249"/>
          </a:xfrm>
          <a:prstGeom prst="rect">
            <a:avLst/>
          </a:prstGeom>
        </p:spPr>
      </p:pic>
      <p:sp>
        <p:nvSpPr>
          <p:cNvPr id="12291" name="Text Box 3"/>
          <p:cNvSpPr txBox="1"/>
          <p:nvPr/>
        </p:nvSpPr>
        <p:spPr>
          <a:xfrm>
            <a:off x="2971801" y="381001"/>
            <a:ext cx="5961063" cy="583565"/>
          </a:xfrm>
          <a:prstGeom prst="rect">
            <a:avLst/>
          </a:prstGeom>
          <a:noFill/>
          <a:ln w="9525">
            <a:noFill/>
          </a:ln>
        </p:spPr>
        <p:txBody>
          <a:bodyPr>
            <a:spAutoFit/>
          </a:bodyPr>
          <a:lstStyle/>
          <a:p>
            <a:pPr eaLnBrk="0" hangingPunct="0">
              <a:spcBef>
                <a:spcPct val="50000"/>
              </a:spcBef>
            </a:pPr>
            <a:r>
              <a:rPr lang="zh-CN" altLang="en-US" sz="3200" b="1" dirty="0">
                <a:solidFill>
                  <a:srgbClr val="800000"/>
                </a:solidFill>
                <a:latin typeface="黑体" panose="02010609060101010101" pitchFamily="49" charset="-122"/>
                <a:ea typeface="黑体" panose="02010609060101010101" pitchFamily="49" charset="-122"/>
              </a:rPr>
              <a:t>世界视野下的宋朝</a:t>
            </a:r>
          </a:p>
        </p:txBody>
      </p:sp>
      <p:sp>
        <p:nvSpPr>
          <p:cNvPr id="12290" name="Text Box 2"/>
          <p:cNvSpPr txBox="1"/>
          <p:nvPr/>
        </p:nvSpPr>
        <p:spPr>
          <a:xfrm>
            <a:off x="1913255" y="1069975"/>
            <a:ext cx="9154138" cy="4487382"/>
          </a:xfrm>
          <a:prstGeom prst="rect">
            <a:avLst/>
          </a:prstGeom>
          <a:noFill/>
          <a:ln w="38100" cap="flat" cmpd="sng">
            <a:solidFill>
              <a:srgbClr val="6666FF"/>
            </a:solidFill>
            <a:prstDash val="solid"/>
            <a:miter/>
            <a:headEnd type="none" w="med" len="med"/>
            <a:tailEnd type="none" w="med" len="med"/>
          </a:ln>
        </p:spPr>
        <p:txBody>
          <a:bodyPr wrap="square">
            <a:spAutoFit/>
          </a:bodyPr>
          <a:lstStyle/>
          <a:p>
            <a:pPr indent="25400" algn="just" eaLnBrk="0" hangingPunct="0"/>
            <a:r>
              <a:rPr lang="zh-CN" altLang="en-US" sz="2400" b="1" dirty="0">
                <a:latin typeface="黑体" panose="02010609060101010101" pitchFamily="49" charset="-122"/>
                <a:ea typeface="黑体" panose="02010609060101010101" pitchFamily="49" charset="-122"/>
              </a:rPr>
              <a:t>日本学者内藤湖南提出</a:t>
            </a:r>
            <a:r>
              <a:rPr lang="zh-CN" altLang="en-US" sz="2400" b="1" dirty="0">
                <a:solidFill>
                  <a:srgbClr val="FF0000"/>
                </a:solidFill>
                <a:latin typeface="黑体" panose="02010609060101010101" pitchFamily="49" charset="-122"/>
                <a:ea typeface="黑体" panose="02010609060101010101" pitchFamily="49" charset="-122"/>
              </a:rPr>
              <a:t>“唐宋变革论”</a:t>
            </a:r>
            <a:r>
              <a:rPr lang="zh-CN" altLang="en-US" sz="2400" b="1" dirty="0">
                <a:latin typeface="黑体" panose="02010609060101010101" pitchFamily="49" charset="-122"/>
                <a:ea typeface="黑体" panose="02010609060101010101" pitchFamily="49" charset="-122"/>
              </a:rPr>
              <a:t>，认为唐宋时期在各个方面都发生了划时代的变化。</a:t>
            </a:r>
          </a:p>
          <a:p>
            <a:pPr indent="25400" eaLnBrk="0" hangingPunct="0"/>
            <a:r>
              <a:rPr lang="zh-CN" altLang="en-US" sz="2400" b="1" dirty="0">
                <a:latin typeface="黑体" panose="02010609060101010101" pitchFamily="49" charset="-122"/>
                <a:ea typeface="黑体" panose="02010609060101010101" pitchFamily="49" charset="-122"/>
              </a:rPr>
              <a:t>美国汉学家、哈佛大学教授费正清认为，宋代“包括了许多近代城市文明的特征，所以在这一意义上可以视其为</a:t>
            </a:r>
            <a:r>
              <a:rPr lang="zh-CN" altLang="en-US" sz="2400" b="1" dirty="0">
                <a:solidFill>
                  <a:srgbClr val="FF0000"/>
                </a:solidFill>
                <a:latin typeface="黑体" panose="02010609060101010101" pitchFamily="49" charset="-122"/>
                <a:ea typeface="黑体" panose="02010609060101010101" pitchFamily="49" charset="-122"/>
              </a:rPr>
              <a:t>‘近代早期’”。</a:t>
            </a:r>
          </a:p>
          <a:p>
            <a:pPr indent="25400" eaLnBrk="0" hangingPunct="0"/>
            <a:r>
              <a:rPr lang="zh-CN" altLang="en-US" sz="2400" b="1" dirty="0">
                <a:latin typeface="黑体" panose="02010609060101010101" pitchFamily="49" charset="-122"/>
                <a:ea typeface="黑体" panose="02010609060101010101" pitchFamily="49" charset="-122"/>
              </a:rPr>
              <a:t>法国汉学家谢和耐在</a:t>
            </a:r>
            <a:r>
              <a:rPr lang="zh-CN"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中国社会史</a:t>
            </a:r>
            <a:r>
              <a:rPr lang="zh-CN"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上说：“</a:t>
            </a:r>
            <a:r>
              <a:rPr lang="zh-CN" altLang="zh-CN" sz="2400" b="1" dirty="0">
                <a:latin typeface="黑体" panose="02010609060101010101" pitchFamily="49" charset="-122"/>
                <a:ea typeface="黑体" panose="02010609060101010101" pitchFamily="49" charset="-122"/>
              </a:rPr>
              <a:t>11</a:t>
            </a:r>
            <a:r>
              <a:rPr lang="zh-CN" altLang="en-US" sz="2400" b="1" dirty="0">
                <a:latin typeface="黑体" panose="02010609060101010101" pitchFamily="49" charset="-122"/>
                <a:ea typeface="黑体" panose="02010609060101010101" pitchFamily="49" charset="-122"/>
              </a:rPr>
              <a:t>～</a:t>
            </a:r>
            <a:r>
              <a:rPr lang="zh-CN" altLang="zh-CN" sz="2400" b="1" dirty="0">
                <a:latin typeface="黑体" panose="02010609060101010101" pitchFamily="49" charset="-122"/>
                <a:ea typeface="黑体" panose="02010609060101010101" pitchFamily="49" charset="-122"/>
              </a:rPr>
              <a:t>13</a:t>
            </a:r>
            <a:r>
              <a:rPr lang="zh-CN" altLang="en-US" sz="2400" b="1" dirty="0">
                <a:latin typeface="黑体" panose="02010609060101010101" pitchFamily="49" charset="-122"/>
                <a:ea typeface="黑体" panose="02010609060101010101" pitchFamily="49" charset="-122"/>
              </a:rPr>
              <a:t>世纪，（中国的）</a:t>
            </a:r>
            <a:r>
              <a:rPr lang="zh-CN" altLang="en-US" sz="2400" b="1" dirty="0">
                <a:solidFill>
                  <a:srgbClr val="FF0000"/>
                </a:solidFill>
                <a:latin typeface="黑体" panose="02010609060101010101" pitchFamily="49" charset="-122"/>
                <a:ea typeface="黑体" panose="02010609060101010101" pitchFamily="49" charset="-122"/>
              </a:rPr>
              <a:t>政治生活、社会生活、经济生活与前代比较，没有任何一个领域不显示出根本变化</a:t>
            </a:r>
            <a:r>
              <a:rPr lang="zh-CN"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一个新世界诞生了，其基本特点已是</a:t>
            </a:r>
            <a:r>
              <a:rPr lang="zh-CN" altLang="en-US" sz="2400" b="1" dirty="0">
                <a:solidFill>
                  <a:srgbClr val="FF0000"/>
                </a:solidFill>
                <a:latin typeface="黑体" panose="02010609060101010101" pitchFamily="49" charset="-122"/>
                <a:ea typeface="黑体" panose="02010609060101010101" pitchFamily="49" charset="-122"/>
              </a:rPr>
              <a:t>近代中国</a:t>
            </a:r>
            <a:r>
              <a:rPr lang="zh-CN" altLang="en-US" sz="2400" b="1" dirty="0">
                <a:latin typeface="黑体" panose="02010609060101010101" pitchFamily="49" charset="-122"/>
                <a:ea typeface="黑体" panose="02010609060101010101" pitchFamily="49" charset="-122"/>
              </a:rPr>
              <a:t>的特点。”</a:t>
            </a:r>
          </a:p>
          <a:p>
            <a:pPr indent="25400" algn="just" eaLnBrk="0" hangingPunct="0"/>
            <a:endParaRPr lang="zh-CN" altLang="en-US" sz="2400" b="1" dirty="0">
              <a:latin typeface="黑体" panose="02010609060101010101" pitchFamily="49" charset="-122"/>
              <a:ea typeface="黑体" panose="02010609060101010101" pitchFamily="49" charset="-122"/>
            </a:endParaRPr>
          </a:p>
          <a:p>
            <a:pPr indent="25400" algn="just" eaLnBrk="0" hangingPunct="0"/>
            <a:r>
              <a:rPr lang="zh-CN" altLang="en-US" sz="2400" b="1" dirty="0">
                <a:latin typeface="黑体" panose="02010609060101010101" pitchFamily="49" charset="-122"/>
                <a:ea typeface="黑体" panose="02010609060101010101" pitchFamily="49" charset="-122"/>
              </a:rPr>
              <a:t>法国汉学家白乐日也提出：“中国封建社会的特征，到宋代已发育成熟；而</a:t>
            </a:r>
            <a:r>
              <a:rPr lang="zh-CN" altLang="en-US" sz="2400" b="1" dirty="0">
                <a:solidFill>
                  <a:srgbClr val="FF0000"/>
                </a:solidFill>
                <a:latin typeface="黑体" panose="02010609060101010101" pitchFamily="49" charset="-122"/>
                <a:ea typeface="黑体" panose="02010609060101010101" pitchFamily="49" charset="-122"/>
              </a:rPr>
              <a:t>近代中国的新因素，到宋代已显著呈现</a:t>
            </a:r>
            <a:r>
              <a:rPr lang="zh-CN" altLang="en-US" sz="2400" b="1" dirty="0">
                <a:latin typeface="黑体" panose="02010609060101010101" pitchFamily="49" charset="-122"/>
                <a:ea typeface="黑体" panose="02010609060101010101" pitchFamily="49" charset="-122"/>
              </a:rPr>
              <a:t>。</a:t>
            </a:r>
          </a:p>
          <a:p>
            <a:pPr indent="25400" eaLnBrk="0" hangingPunct="0">
              <a:lnSpc>
                <a:spcPct val="120000"/>
              </a:lnSpc>
            </a:pPr>
            <a:endParaRPr lang="zh-CN" altLang="zh-CN" b="1" dirty="0">
              <a:solidFill>
                <a:srgbClr val="0033CC"/>
              </a:solidFill>
              <a:latin typeface="Comic Sans MS" panose="030F0702030302020204" pitchFamily="66" charset="0"/>
            </a:endParaRPr>
          </a:p>
        </p:txBody>
      </p:sp>
    </p:spTree>
    <p:extLst>
      <p:ext uri="{BB962C8B-B14F-4D97-AF65-F5344CB8AC3E}">
        <p14:creationId xmlns:p14="http://schemas.microsoft.com/office/powerpoint/2010/main" val="196263343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24438"/>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9908" y="308845"/>
            <a:ext cx="201521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8" name="内容占位符 8"/>
          <p:cNvSpPr txBox="1"/>
          <p:nvPr/>
        </p:nvSpPr>
        <p:spPr>
          <a:xfrm>
            <a:off x="2116110" y="873748"/>
            <a:ext cx="6143668" cy="2071702"/>
          </a:xfrm>
          <a:prstGeom prst="rect">
            <a:avLst/>
          </a:prstGeom>
          <a:noFill/>
        </p:spPr>
        <p:style>
          <a:lnRef idx="2">
            <a:schemeClr val="accent2"/>
          </a:lnRef>
          <a:fillRef idx="1">
            <a:schemeClr val="lt1"/>
          </a:fillRef>
          <a:effectRef idx="0">
            <a:schemeClr val="accent2"/>
          </a:effectRef>
          <a:fontRef idx="minor">
            <a:schemeClr val="dk1"/>
          </a:fontRef>
        </p:style>
        <p:txBody>
          <a:bodyPr/>
          <a:lstStyle/>
          <a:p>
            <a:r>
              <a:rPr lang="zh-CN" altLang="en-US" b="1" dirty="0">
                <a:solidFill>
                  <a:srgbClr val="090904"/>
                </a:solidFill>
                <a:latin typeface="仿宋" panose="02010609060101010101" pitchFamily="49" charset="-122"/>
                <a:ea typeface="仿宋" panose="02010609060101010101" pitchFamily="49" charset="-122"/>
              </a:rPr>
              <a:t>（2014·Ⅰ）古代雅典法律规定：如果公民试图自杀，必须事先提出申请，以获得批准；未经允许的自杀被视为犯罪行为。这反映出在古代雅典</a:t>
            </a:r>
          </a:p>
          <a:p>
            <a:r>
              <a:rPr lang="zh-CN" altLang="en-US" b="1" dirty="0">
                <a:solidFill>
                  <a:srgbClr val="090904"/>
                </a:solidFill>
                <a:latin typeface="仿宋" panose="02010609060101010101" pitchFamily="49" charset="-122"/>
                <a:ea typeface="仿宋" panose="02010609060101010101" pitchFamily="49" charset="-122"/>
              </a:rPr>
              <a:t>A．法律体系已达到完备的程度  </a:t>
            </a:r>
          </a:p>
          <a:p>
            <a:r>
              <a:rPr lang="zh-CN" altLang="en-US" b="1" dirty="0">
                <a:solidFill>
                  <a:srgbClr val="090904"/>
                </a:solidFill>
                <a:latin typeface="仿宋" panose="02010609060101010101" pitchFamily="49" charset="-122"/>
                <a:ea typeface="仿宋" panose="02010609060101010101" pitchFamily="49" charset="-122"/>
              </a:rPr>
              <a:t>B．法律具有尊重生命价值的人文精神</a:t>
            </a:r>
          </a:p>
          <a:p>
            <a:r>
              <a:rPr lang="zh-CN" altLang="en-US" b="1" dirty="0">
                <a:solidFill>
                  <a:srgbClr val="FF0000"/>
                </a:solidFill>
                <a:latin typeface="仿宋" panose="02010609060101010101" pitchFamily="49" charset="-122"/>
                <a:ea typeface="仿宋" panose="02010609060101010101" pitchFamily="49" charset="-122"/>
              </a:rPr>
              <a:t>C</a:t>
            </a:r>
            <a:r>
              <a:rPr lang="zh-CN" altLang="en-US" b="1" dirty="0">
                <a:solidFill>
                  <a:srgbClr val="090904"/>
                </a:solidFill>
                <a:latin typeface="仿宋" panose="02010609060101010101" pitchFamily="49" charset="-122"/>
                <a:ea typeface="仿宋" panose="02010609060101010101" pitchFamily="49" charset="-122"/>
              </a:rPr>
              <a:t>．公民个人自由受到严格限制 </a:t>
            </a:r>
          </a:p>
          <a:p>
            <a:r>
              <a:rPr lang="zh-CN" altLang="en-US" b="1" dirty="0">
                <a:solidFill>
                  <a:srgbClr val="090904"/>
                </a:solidFill>
                <a:latin typeface="仿宋" panose="02010609060101010101" pitchFamily="49" charset="-122"/>
                <a:ea typeface="仿宋" panose="02010609060101010101" pitchFamily="49" charset="-122"/>
              </a:rPr>
              <a:t>D．自杀有违崇尚自然法则的理性精神</a:t>
            </a:r>
          </a:p>
        </p:txBody>
      </p:sp>
      <p:sp>
        <p:nvSpPr>
          <p:cNvPr id="9" name="文本框 3"/>
          <p:cNvSpPr txBox="1"/>
          <p:nvPr/>
        </p:nvSpPr>
        <p:spPr>
          <a:xfrm>
            <a:off x="8583948" y="1226812"/>
            <a:ext cx="1500198" cy="1200329"/>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chemeClr val="bg1"/>
                </a:solidFill>
              </a:rPr>
              <a:t>雅典公民有民主无自由</a:t>
            </a:r>
          </a:p>
        </p:txBody>
      </p:sp>
      <p:sp>
        <p:nvSpPr>
          <p:cNvPr id="15" name="内容占位符 8"/>
          <p:cNvSpPr txBox="1"/>
          <p:nvPr/>
        </p:nvSpPr>
        <p:spPr>
          <a:xfrm>
            <a:off x="1663066" y="3013075"/>
            <a:ext cx="8761095" cy="3740150"/>
          </a:xfrm>
          <a:prstGeom prst="rect">
            <a:avLst/>
          </a:prstGeom>
          <a:noFill/>
        </p:spPr>
        <p:style>
          <a:lnRef idx="2">
            <a:schemeClr val="accent2"/>
          </a:lnRef>
          <a:fillRef idx="1">
            <a:schemeClr val="lt1"/>
          </a:fillRef>
          <a:effectRef idx="0">
            <a:schemeClr val="accent2"/>
          </a:effectRef>
          <a:fontRef idx="minor">
            <a:schemeClr val="dk1"/>
          </a:fontRef>
        </p:style>
        <p:txBody>
          <a:bodyPr/>
          <a:lstStyle/>
          <a:p>
            <a:r>
              <a:rPr lang="en-US" altLang="zh-CN" sz="1600" b="1" dirty="0">
                <a:solidFill>
                  <a:schemeClr val="tx1"/>
                </a:solidFill>
                <a:latin typeface="仿宋" panose="02010609060101010101" pitchFamily="49" charset="-122"/>
                <a:ea typeface="仿宋" panose="02010609060101010101" pitchFamily="49" charset="-122"/>
              </a:rPr>
              <a:t>40</a:t>
            </a:r>
            <a:r>
              <a:rPr lang="zh-CN" altLang="en-US" sz="1600" b="1" dirty="0">
                <a:solidFill>
                  <a:schemeClr val="tx1"/>
                </a:solidFill>
                <a:latin typeface="仿宋" panose="02010609060101010101" pitchFamily="49" charset="-122"/>
                <a:ea typeface="仿宋" panose="02010609060101010101" pitchFamily="49" charset="-122"/>
              </a:rPr>
              <a:t>.（2015·Ⅱ）阅读材料，完成下列要求。</a:t>
            </a:r>
          </a:p>
          <a:p>
            <a:r>
              <a:rPr lang="zh-CN" altLang="en-US" sz="1600" b="1" dirty="0">
                <a:solidFill>
                  <a:schemeClr val="tx1"/>
                </a:solidFill>
                <a:latin typeface="仿宋" panose="02010609060101010101" pitchFamily="49" charset="-122"/>
                <a:ea typeface="仿宋" panose="02010609060101010101" pitchFamily="49" charset="-122"/>
              </a:rPr>
              <a:t>材料一  《孟子》中记载了孟子与其学生关于法律问题的讨论。学生问：“舜做了天子后，假如其父杀人，舜的法官该怎么办呢？”孟子回答：“抓起来就行了。”学生又问：“难道舜不阻止法官吗？”孟子说：“舜怎么能阻止呢？法官是按职责办事。”学生问：“那舜又该怎么办呢？”孟子说：“舜应当放弃天子之位，毫不顾惜。然后偷偷地背上父亲逃到海边住下，一辈子都很快乐，把曾经做过天子的事情忘掉。”——据《孟子》</a:t>
            </a:r>
          </a:p>
          <a:p>
            <a:r>
              <a:rPr lang="zh-CN" altLang="en-US" sz="1600" b="1" dirty="0">
                <a:solidFill>
                  <a:schemeClr val="tx1"/>
                </a:solidFill>
                <a:latin typeface="仿宋" panose="02010609060101010101" pitchFamily="49" charset="-122"/>
                <a:ea typeface="仿宋" panose="02010609060101010101" pitchFamily="49" charset="-122"/>
              </a:rPr>
              <a:t>材料二  公元前399年，苏格拉底被雅典陪审法庭以亵渎神明和蛊惑青年的罪名判处死刑。他与他的弟子们都认为判决不公。当弟子们安排苏格拉底逃走时，他却认为，虽然逃走是一种正义，但审判过程符合雅典法律程序，遵守合法的判决也是正义的要求，而且是更大的正义，因为如果他不服从判决，就等于践踏法律，倘若人人都以自己认为的正义为借口而任意践踏法律，社会秩序将混乱不堪，城邦将无法存在。最终他选择在弟子面前饮下毒药，从容赴死。</a:t>
            </a:r>
          </a:p>
          <a:p>
            <a:r>
              <a:rPr lang="zh-CN" altLang="en-US" sz="1600" b="1" dirty="0">
                <a:solidFill>
                  <a:schemeClr val="tx1"/>
                </a:solidFill>
                <a:latin typeface="仿宋" panose="02010609060101010101" pitchFamily="49" charset="-122"/>
                <a:ea typeface="仿宋" panose="02010609060101010101" pitchFamily="49" charset="-122"/>
              </a:rPr>
              <a:t>                            ——摘编自（古希腊）柏拉图《苏格拉底的申辩》等</a:t>
            </a:r>
          </a:p>
          <a:p>
            <a:r>
              <a:rPr lang="zh-CN" altLang="en-US" sz="1600" b="1" dirty="0">
                <a:solidFill>
                  <a:srgbClr val="090904"/>
                </a:solidFill>
                <a:latin typeface="仿宋" panose="02010609060101010101" pitchFamily="49" charset="-122"/>
                <a:ea typeface="仿宋" panose="02010609060101010101" pitchFamily="49" charset="-122"/>
              </a:rPr>
              <a:t>（1）根据材料并结合所学知识，概括孟子和苏格拉底的法制观念。</a:t>
            </a:r>
          </a:p>
          <a:p>
            <a:r>
              <a:rPr lang="zh-CN" altLang="en-US" sz="1600" b="1" dirty="0">
                <a:solidFill>
                  <a:srgbClr val="090904"/>
                </a:solidFill>
                <a:latin typeface="仿宋" panose="02010609060101010101" pitchFamily="49" charset="-122"/>
                <a:ea typeface="仿宋" panose="02010609060101010101" pitchFamily="49" charset="-122"/>
              </a:rPr>
              <a:t>（2）根据材料并结合所学知识，说明两种法制观念产生</a:t>
            </a:r>
            <a:r>
              <a:rPr lang="zh-CN" altLang="en-US" sz="1600" b="1" dirty="0">
                <a:solidFill>
                  <a:schemeClr val="tx1"/>
                </a:solidFill>
                <a:latin typeface="仿宋" panose="02010609060101010101" pitchFamily="49" charset="-122"/>
                <a:ea typeface="仿宋" panose="02010609060101010101" pitchFamily="49" charset="-122"/>
              </a:rPr>
              <a:t>的社会背景及其共同的历史价值</a:t>
            </a:r>
            <a:r>
              <a:rPr lang="zh-CN" altLang="en-US" sz="1600" b="1" dirty="0">
                <a:solidFill>
                  <a:srgbClr val="090904"/>
                </a:solidFill>
                <a:latin typeface="仿宋" panose="02010609060101010101" pitchFamily="49" charset="-122"/>
                <a:ea typeface="仿宋" panose="02010609060101010101" pitchFamily="49" charset="-122"/>
              </a:rPr>
              <a:t>。</a:t>
            </a:r>
          </a:p>
        </p:txBody>
      </p:sp>
      <p:sp>
        <p:nvSpPr>
          <p:cNvPr id="16" name="文本框 3"/>
          <p:cNvSpPr txBox="1"/>
          <p:nvPr/>
        </p:nvSpPr>
        <p:spPr>
          <a:xfrm>
            <a:off x="8638235" y="6164276"/>
            <a:ext cx="1571636" cy="461665"/>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chemeClr val="bg1"/>
                </a:solidFill>
              </a:rPr>
              <a:t>历史价值</a:t>
            </a:r>
          </a:p>
        </p:txBody>
      </p:sp>
      <p:sp>
        <p:nvSpPr>
          <p:cNvPr id="2" name="矩形 1"/>
          <p:cNvSpPr/>
          <p:nvPr/>
        </p:nvSpPr>
        <p:spPr>
          <a:xfrm>
            <a:off x="7139629" y="340928"/>
            <a:ext cx="3222625" cy="368300"/>
          </a:xfrm>
          <a:prstGeom prst="rect">
            <a:avLst/>
          </a:prstGeom>
        </p:spPr>
        <p:txBody>
          <a:bodyPr wrap="none">
            <a:spAutoFit/>
          </a:bodyPr>
          <a:lstStyle/>
          <a:p>
            <a:pPr algn="l"/>
            <a:r>
              <a:rPr lang="zh-CN" altLang="en-US" dirty="0">
                <a:solidFill>
                  <a:srgbClr val="7030A0"/>
                </a:solidFill>
                <a:latin typeface="+mn-ea"/>
                <a:cs typeface="宋体" panose="02010600030101010101" pitchFamily="2" charset="-122"/>
                <a:sym typeface="+mn-ea"/>
              </a:rPr>
              <a:t>理清复习思路 ，落实顶层设计</a:t>
            </a:r>
          </a:p>
        </p:txBody>
      </p:sp>
    </p:spTree>
    <p:extLst>
      <p:ext uri="{BB962C8B-B14F-4D97-AF65-F5344CB8AC3E}">
        <p14:creationId xmlns:p14="http://schemas.microsoft.com/office/powerpoint/2010/main" val="5122994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24438"/>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9908" y="308845"/>
            <a:ext cx="201521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4" name="内容占位符 8"/>
          <p:cNvSpPr txBox="1"/>
          <p:nvPr/>
        </p:nvSpPr>
        <p:spPr>
          <a:xfrm>
            <a:off x="1952596" y="1643050"/>
            <a:ext cx="8001056" cy="4071967"/>
          </a:xfrm>
          <a:prstGeom prst="rect">
            <a:avLst/>
          </a:prstGeom>
          <a:noFill/>
        </p:spPr>
        <p:style>
          <a:lnRef idx="2">
            <a:schemeClr val="accent2"/>
          </a:lnRef>
          <a:fillRef idx="1">
            <a:schemeClr val="lt1"/>
          </a:fillRef>
          <a:effectRef idx="0">
            <a:schemeClr val="accent2"/>
          </a:effectRef>
          <a:fontRef idx="minor">
            <a:schemeClr val="dk1"/>
          </a:fontRef>
        </p:style>
        <p:txBody>
          <a:bodyPr/>
          <a:lstStyle/>
          <a:p>
            <a:r>
              <a:rPr lang="zh-CN" altLang="en-US" b="1" dirty="0">
                <a:solidFill>
                  <a:srgbClr val="090904"/>
                </a:solidFill>
                <a:latin typeface="仿宋" panose="02010609060101010101" pitchFamily="49" charset="-122"/>
                <a:ea typeface="仿宋" panose="02010609060101010101" pitchFamily="49" charset="-122"/>
              </a:rPr>
              <a:t>（2016·Ⅱ卷） 公元前5世纪剧作家阿里斯托芬提到，雅典政府有时让行使警察职能的公共奴隶，用染成红色的绳子驱使公民去参加大会。若有人因此在衣服上留下红色痕迹，他将被处以罚款。这反映出当时的雅典</a:t>
            </a:r>
          </a:p>
          <a:p>
            <a:r>
              <a:rPr lang="zh-CN" altLang="en-US" b="1" dirty="0">
                <a:solidFill>
                  <a:srgbClr val="090904"/>
                </a:solidFill>
                <a:latin typeface="仿宋" panose="02010609060101010101" pitchFamily="49" charset="-122"/>
                <a:ea typeface="仿宋" panose="02010609060101010101" pitchFamily="49" charset="-122"/>
              </a:rPr>
              <a:t>A. 公民大会形同虚设 B. 民众失去政治热情</a:t>
            </a:r>
          </a:p>
          <a:p>
            <a:r>
              <a:rPr lang="zh-CN" altLang="en-US" b="1" dirty="0">
                <a:solidFill>
                  <a:srgbClr val="FF0000"/>
                </a:solidFill>
                <a:latin typeface="仿宋" panose="02010609060101010101" pitchFamily="49" charset="-122"/>
                <a:ea typeface="仿宋" panose="02010609060101010101" pitchFamily="49" charset="-122"/>
              </a:rPr>
              <a:t>C</a:t>
            </a:r>
            <a:r>
              <a:rPr lang="zh-CN" altLang="en-US" b="1" dirty="0">
                <a:solidFill>
                  <a:srgbClr val="090904"/>
                </a:solidFill>
                <a:latin typeface="仿宋" panose="02010609060101010101" pitchFamily="49" charset="-122"/>
                <a:ea typeface="仿宋" panose="02010609060101010101" pitchFamily="49" charset="-122"/>
              </a:rPr>
              <a:t>. 参政是公民的义务 D. 参政丧失民众信任</a:t>
            </a:r>
          </a:p>
          <a:p>
            <a:endParaRPr lang="en-US" altLang="zh-CN" b="1" dirty="0">
              <a:solidFill>
                <a:schemeClr val="tx1"/>
              </a:solidFill>
              <a:latin typeface="仿宋" panose="02010609060101010101" pitchFamily="49" charset="-122"/>
              <a:ea typeface="仿宋" panose="02010609060101010101" pitchFamily="49" charset="-122"/>
            </a:endParaRPr>
          </a:p>
          <a:p>
            <a:endParaRPr lang="en-US" altLang="zh-CN" b="1" dirty="0">
              <a:solidFill>
                <a:schemeClr val="tx1"/>
              </a:solidFill>
              <a:latin typeface="仿宋" panose="02010609060101010101" pitchFamily="49" charset="-122"/>
              <a:ea typeface="仿宋" panose="02010609060101010101" pitchFamily="49" charset="-122"/>
            </a:endParaRPr>
          </a:p>
          <a:p>
            <a:r>
              <a:rPr lang="zh-CN" altLang="en-US" b="1" dirty="0">
                <a:solidFill>
                  <a:schemeClr val="tx1"/>
                </a:solidFill>
                <a:latin typeface="仿宋" panose="02010609060101010101" pitchFamily="49" charset="-122"/>
                <a:ea typeface="仿宋" panose="02010609060101010101" pitchFamily="49" charset="-122"/>
              </a:rPr>
              <a:t>（2016·Ⅲ）古希腊悲剧《被缚的普罗米修斯》讲述的是，普罗米修斯为人类盗取火种而遭到主神宙斯严厉惩罚的故事，剧中借普罗米修斯之口说：“说句老实话，我憎恨所有的神。”该剧深受雅典人的喜爱。这反映出当时雅典人</a:t>
            </a:r>
          </a:p>
          <a:p>
            <a:r>
              <a:rPr lang="zh-CN" altLang="en-US" b="1" dirty="0">
                <a:solidFill>
                  <a:schemeClr val="tx1"/>
                </a:solidFill>
                <a:latin typeface="仿宋" panose="02010609060101010101" pitchFamily="49" charset="-122"/>
                <a:ea typeface="仿宋" panose="02010609060101010101" pitchFamily="49" charset="-122"/>
              </a:rPr>
              <a:t>A．宗教意识淡薄       B．反对神灵崇拜</a:t>
            </a:r>
          </a:p>
          <a:p>
            <a:r>
              <a:rPr lang="zh-CN" altLang="en-US" b="1" dirty="0">
                <a:solidFill>
                  <a:schemeClr val="tx1"/>
                </a:solidFill>
                <a:latin typeface="仿宋" panose="02010609060101010101" pitchFamily="49" charset="-122"/>
                <a:ea typeface="仿宋" panose="02010609060101010101" pitchFamily="49" charset="-122"/>
              </a:rPr>
              <a:t>C．注重物质生活       </a:t>
            </a:r>
            <a:r>
              <a:rPr lang="zh-CN" altLang="en-US" b="1" dirty="0">
                <a:solidFill>
                  <a:srgbClr val="FF0000"/>
                </a:solidFill>
                <a:latin typeface="仿宋" panose="02010609060101010101" pitchFamily="49" charset="-122"/>
                <a:ea typeface="仿宋" panose="02010609060101010101" pitchFamily="49" charset="-122"/>
              </a:rPr>
              <a:t>D</a:t>
            </a:r>
            <a:r>
              <a:rPr lang="zh-CN" altLang="en-US" b="1" dirty="0">
                <a:solidFill>
                  <a:schemeClr val="tx1"/>
                </a:solidFill>
                <a:latin typeface="仿宋" panose="02010609060101010101" pitchFamily="49" charset="-122"/>
                <a:ea typeface="仿宋" panose="02010609060101010101" pitchFamily="49" charset="-122"/>
              </a:rPr>
              <a:t>．强调人的价值    </a:t>
            </a:r>
          </a:p>
        </p:txBody>
      </p:sp>
      <p:sp>
        <p:nvSpPr>
          <p:cNvPr id="15" name="文本框 3"/>
          <p:cNvSpPr txBox="1"/>
          <p:nvPr/>
        </p:nvSpPr>
        <p:spPr>
          <a:xfrm>
            <a:off x="8471943" y="2585192"/>
            <a:ext cx="1337945" cy="829945"/>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chemeClr val="bg1"/>
                </a:solidFill>
              </a:rPr>
              <a:t>雅典公民义务</a:t>
            </a:r>
          </a:p>
        </p:txBody>
      </p:sp>
      <p:sp>
        <p:nvSpPr>
          <p:cNvPr id="16" name="文本框 3"/>
          <p:cNvSpPr txBox="1"/>
          <p:nvPr/>
        </p:nvSpPr>
        <p:spPr>
          <a:xfrm>
            <a:off x="8503040" y="4643447"/>
            <a:ext cx="1266507" cy="830997"/>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chemeClr val="bg1"/>
                </a:solidFill>
              </a:rPr>
              <a:t>人文主义思想</a:t>
            </a:r>
          </a:p>
        </p:txBody>
      </p:sp>
      <p:sp>
        <p:nvSpPr>
          <p:cNvPr id="2" name="矩形 1"/>
          <p:cNvSpPr/>
          <p:nvPr/>
        </p:nvSpPr>
        <p:spPr>
          <a:xfrm>
            <a:off x="7140264" y="386013"/>
            <a:ext cx="3222625" cy="368300"/>
          </a:xfrm>
          <a:prstGeom prst="rect">
            <a:avLst/>
          </a:prstGeom>
        </p:spPr>
        <p:txBody>
          <a:bodyPr wrap="none">
            <a:spAutoFit/>
          </a:bodyPr>
          <a:lstStyle/>
          <a:p>
            <a:pPr algn="l"/>
            <a:r>
              <a:rPr lang="zh-CN" altLang="en-US" dirty="0">
                <a:solidFill>
                  <a:srgbClr val="7030A0"/>
                </a:solidFill>
                <a:latin typeface="+mn-ea"/>
                <a:cs typeface="宋体" panose="02010600030101010101" pitchFamily="2" charset="-122"/>
                <a:sym typeface="+mn-ea"/>
              </a:rPr>
              <a:t>理清复习思路 ，落实顶层设计</a:t>
            </a:r>
          </a:p>
        </p:txBody>
      </p:sp>
    </p:spTree>
    <p:extLst>
      <p:ext uri="{BB962C8B-B14F-4D97-AF65-F5344CB8AC3E}">
        <p14:creationId xmlns:p14="http://schemas.microsoft.com/office/powerpoint/2010/main" val="42699698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24438"/>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9908" y="308845"/>
            <a:ext cx="201521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0" name="矩形 9"/>
          <p:cNvSpPr/>
          <p:nvPr/>
        </p:nvSpPr>
        <p:spPr>
          <a:xfrm>
            <a:off x="2349496" y="1173487"/>
            <a:ext cx="5314275" cy="400110"/>
          </a:xfrm>
          <a:prstGeom prst="rect">
            <a:avLst/>
          </a:prstGeom>
        </p:spPr>
        <p:txBody>
          <a:bodyPr wrap="none">
            <a:spAutoFit/>
          </a:bodyPr>
          <a:lstStyle/>
          <a:p>
            <a:r>
              <a:rPr lang="zh-CN" altLang="en-US" sz="2000" b="1" dirty="0"/>
              <a:t>整理近几年关于雅典民主高考试题，寻找规律</a:t>
            </a:r>
          </a:p>
        </p:txBody>
      </p:sp>
      <p:sp>
        <p:nvSpPr>
          <p:cNvPr id="11" name="内容占位符 8"/>
          <p:cNvSpPr txBox="1"/>
          <p:nvPr/>
        </p:nvSpPr>
        <p:spPr>
          <a:xfrm>
            <a:off x="1912255" y="1743061"/>
            <a:ext cx="8001056" cy="4643470"/>
          </a:xfrm>
          <a:prstGeom prst="rect">
            <a:avLst/>
          </a:prstGeom>
          <a:noFill/>
        </p:spPr>
        <p:style>
          <a:lnRef idx="2">
            <a:schemeClr val="accent2"/>
          </a:lnRef>
          <a:fillRef idx="1">
            <a:schemeClr val="lt1"/>
          </a:fillRef>
          <a:effectRef idx="0">
            <a:schemeClr val="accent2"/>
          </a:effectRef>
          <a:fontRef idx="minor">
            <a:schemeClr val="dk1"/>
          </a:fontRef>
        </p:style>
        <p:txBody>
          <a:bodyPr/>
          <a:lstStyle/>
          <a:p>
            <a:pPr marL="342900" indent="-342900">
              <a:spcBef>
                <a:spcPct val="20000"/>
              </a:spcBef>
              <a:defRPr/>
            </a:pPr>
            <a:r>
              <a:rPr lang="zh-CN" altLang="en-US" b="1"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a:t>
            </a:r>
            <a:r>
              <a:rPr lang="en-US" altLang="zh-CN" b="1"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2017·Ⅰ</a:t>
            </a:r>
            <a:r>
              <a:rPr lang="zh-CN" altLang="en-US" b="1" dirty="0">
                <a:solidFill>
                  <a:schemeClr val="tx1"/>
                </a:solidFill>
                <a:latin typeface="仿宋" panose="02010609060101010101" pitchFamily="49" charset="-122"/>
                <a:ea typeface="仿宋" panose="02010609060101010101" pitchFamily="49" charset="-122"/>
                <a:cs typeface="宋体" panose="02010600030101010101" pitchFamily="2" charset="-122"/>
                <a:sym typeface="+mn-ea"/>
              </a:rPr>
              <a:t>）在</a:t>
            </a:r>
            <a:r>
              <a:rPr lang="zh-CN" altLang="en-US"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公元前</a:t>
            </a:r>
            <a:r>
              <a:rPr lang="en-US" altLang="zh-CN"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9</a:t>
            </a:r>
            <a:r>
              <a:rPr lang="zh-CN" altLang="en-US"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至前</a:t>
            </a:r>
            <a:r>
              <a:rPr lang="en-US" altLang="zh-CN"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8</a:t>
            </a:r>
            <a:r>
              <a:rPr lang="zh-CN" altLang="en-US"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世纪广为流传的希腊神话中，诸神的形象和性情与人相似，不仅具有人的七情六欲，而且还争权夺利，没有一个是全知全能和完美无缺的。这反映了在古代雅典</a:t>
            </a:r>
          </a:p>
          <a:p>
            <a:pPr marL="342900" indent="-342900">
              <a:spcBef>
                <a:spcPct val="20000"/>
              </a:spcBef>
              <a:defRPr/>
            </a:pPr>
            <a:r>
              <a:rPr lang="en-US" altLang="zh-CN"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A.</a:t>
            </a:r>
            <a:r>
              <a:rPr lang="zh-CN" altLang="en-US"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宗教信仰意识淡薄      </a:t>
            </a:r>
            <a:r>
              <a:rPr lang="en-US" altLang="zh-CN" b="1" dirty="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B</a:t>
            </a:r>
            <a:r>
              <a:rPr lang="en-US" altLang="zh-CN"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a:t>
            </a:r>
            <a:r>
              <a:rPr lang="zh-CN" altLang="en-US"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人文思想根植于传统文化</a:t>
            </a:r>
          </a:p>
          <a:p>
            <a:pPr marL="342900" indent="-342900">
              <a:spcBef>
                <a:spcPct val="20000"/>
              </a:spcBef>
              <a:defRPr/>
            </a:pPr>
            <a:r>
              <a:rPr lang="en-US" altLang="zh-CN"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C.</a:t>
            </a:r>
            <a:r>
              <a:rPr lang="zh-CN" altLang="en-US"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理性占据主导地位      </a:t>
            </a:r>
            <a:r>
              <a:rPr lang="en-US" altLang="zh-CN"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D.</a:t>
            </a:r>
            <a:r>
              <a:rPr lang="zh-CN" altLang="en-US" b="1" dirty="0">
                <a:solidFill>
                  <a:srgbClr val="090904"/>
                </a:solidFill>
                <a:latin typeface="仿宋" panose="02010609060101010101" pitchFamily="49" charset="-122"/>
                <a:ea typeface="仿宋" panose="02010609060101010101" pitchFamily="49" charset="-122"/>
                <a:cs typeface="宋体" panose="02010600030101010101" pitchFamily="2" charset="-122"/>
                <a:sym typeface="+mn-ea"/>
              </a:rPr>
              <a:t>神话的影响随民主进程而削弱</a:t>
            </a:r>
          </a:p>
          <a:p>
            <a:pPr marL="342900" indent="-342900">
              <a:spcBef>
                <a:spcPct val="20000"/>
              </a:spcBef>
              <a:defRPr/>
            </a:pPr>
            <a:r>
              <a:rPr lang="zh-CN" altLang="en-US" b="1" dirty="0">
                <a:solidFill>
                  <a:schemeClr val="tx1"/>
                </a:solidFill>
                <a:latin typeface="仿宋" panose="02010609060101010101" pitchFamily="49" charset="-122"/>
                <a:ea typeface="仿宋" panose="02010609060101010101" pitchFamily="49" charset="-122"/>
              </a:rPr>
              <a:t>（2017·Ⅱ）在梭伦改革之后的雅典，有的执政官是未经正当选举上台的，被称为僭主。他们一般出身贵族，政绩斐然，重视平民利益，但最终受到流放等惩罚。这种现象表明，在当时的雅典</a:t>
            </a:r>
          </a:p>
          <a:p>
            <a:pPr marL="342900" indent="-342900">
              <a:spcBef>
                <a:spcPct val="20000"/>
              </a:spcBef>
              <a:defRPr/>
            </a:pPr>
            <a:r>
              <a:rPr lang="zh-CN" altLang="en-US" b="1" dirty="0">
                <a:solidFill>
                  <a:schemeClr val="tx1"/>
                </a:solidFill>
                <a:latin typeface="仿宋" panose="02010609060101010101" pitchFamily="49" charset="-122"/>
                <a:ea typeface="仿宋" panose="02010609060101010101" pitchFamily="49" charset="-122"/>
              </a:rPr>
              <a:t>A．贵族垄断国家政权          B．政治生活缺乏法制基础     </a:t>
            </a:r>
          </a:p>
          <a:p>
            <a:pPr marL="342900" indent="-342900">
              <a:spcBef>
                <a:spcPct val="20000"/>
              </a:spcBef>
              <a:defRPr/>
            </a:pPr>
            <a:r>
              <a:rPr lang="zh-CN" altLang="en-US" b="1" dirty="0">
                <a:solidFill>
                  <a:schemeClr val="tx1"/>
                </a:solidFill>
                <a:latin typeface="仿宋" panose="02010609060101010101" pitchFamily="49" charset="-122"/>
                <a:ea typeface="仿宋" panose="02010609060101010101" pitchFamily="49" charset="-122"/>
              </a:rPr>
              <a:t>C．平民没有政治权利          </a:t>
            </a:r>
            <a:r>
              <a:rPr lang="zh-CN" altLang="en-US" b="1" dirty="0">
                <a:solidFill>
                  <a:srgbClr val="FF0000"/>
                </a:solidFill>
                <a:latin typeface="仿宋" panose="02010609060101010101" pitchFamily="49" charset="-122"/>
                <a:ea typeface="仿宋" panose="02010609060101010101" pitchFamily="49" charset="-122"/>
              </a:rPr>
              <a:t>D</a:t>
            </a:r>
            <a:r>
              <a:rPr lang="zh-CN" altLang="en-US" b="1" dirty="0">
                <a:solidFill>
                  <a:schemeClr val="tx1"/>
                </a:solidFill>
                <a:latin typeface="仿宋" panose="02010609060101010101" pitchFamily="49" charset="-122"/>
                <a:ea typeface="仿宋" panose="02010609060101010101" pitchFamily="49" charset="-122"/>
              </a:rPr>
              <a:t>．民主政治已是人心所向</a:t>
            </a:r>
          </a:p>
          <a:p>
            <a:pPr marL="342900" indent="-342900">
              <a:spcBef>
                <a:spcPct val="20000"/>
              </a:spcBef>
              <a:defRPr/>
            </a:pPr>
            <a:r>
              <a:rPr lang="zh-CN" altLang="en-US" b="1" dirty="0">
                <a:solidFill>
                  <a:schemeClr val="tx1"/>
                </a:solidFill>
                <a:latin typeface="仿宋" panose="02010609060101010101" pitchFamily="49" charset="-122"/>
                <a:ea typeface="仿宋" panose="02010609060101010101" pitchFamily="49" charset="-122"/>
              </a:rPr>
              <a:t>（2017·Ⅲ）</a:t>
            </a:r>
            <a:r>
              <a:rPr lang="zh-CN" altLang="en-US" b="1" dirty="0">
                <a:solidFill>
                  <a:srgbClr val="090904"/>
                </a:solidFill>
                <a:latin typeface="仿宋" panose="02010609060101010101" pitchFamily="49" charset="-122"/>
                <a:ea typeface="仿宋" panose="02010609060101010101" pitchFamily="49" charset="-122"/>
              </a:rPr>
              <a:t>在古代雅典，官员就职前须宣誓保证依法履行职责，陪审员须宣誓保证公正审判，年满18岁的青年男子须参加成人宣誓仪式才拥有公民的权利和义务。这些宣誓旨在</a:t>
            </a:r>
          </a:p>
          <a:p>
            <a:pPr marL="342900" indent="-342900">
              <a:spcBef>
                <a:spcPct val="20000"/>
              </a:spcBef>
              <a:defRPr/>
            </a:pPr>
            <a:r>
              <a:rPr lang="zh-CN" altLang="en-US" b="1" dirty="0">
                <a:solidFill>
                  <a:srgbClr val="090904"/>
                </a:solidFill>
                <a:latin typeface="仿宋" panose="02010609060101010101" pitchFamily="49" charset="-122"/>
                <a:ea typeface="仿宋" panose="02010609060101010101" pitchFamily="49" charset="-122"/>
              </a:rPr>
              <a:t>A．限制权力滥用                     B．防止官员腐败         </a:t>
            </a:r>
          </a:p>
          <a:p>
            <a:pPr marL="342900" indent="-342900">
              <a:spcBef>
                <a:spcPct val="20000"/>
              </a:spcBef>
              <a:defRPr/>
            </a:pPr>
            <a:r>
              <a:rPr lang="zh-CN" altLang="en-US" b="1" dirty="0">
                <a:solidFill>
                  <a:srgbClr val="090904"/>
                </a:solidFill>
                <a:latin typeface="仿宋" panose="02010609060101010101" pitchFamily="49" charset="-122"/>
                <a:ea typeface="仿宋" panose="02010609060101010101" pitchFamily="49" charset="-122"/>
              </a:rPr>
              <a:t>C．培育权利观念                     </a:t>
            </a:r>
            <a:r>
              <a:rPr lang="zh-CN" altLang="en-US" b="1" dirty="0">
                <a:solidFill>
                  <a:srgbClr val="FF0000"/>
                </a:solidFill>
                <a:latin typeface="仿宋" panose="02010609060101010101" pitchFamily="49" charset="-122"/>
                <a:ea typeface="仿宋" panose="02010609060101010101" pitchFamily="49" charset="-122"/>
              </a:rPr>
              <a:t>D</a:t>
            </a:r>
            <a:r>
              <a:rPr lang="zh-CN" altLang="en-US" b="1" dirty="0">
                <a:solidFill>
                  <a:srgbClr val="090904"/>
                </a:solidFill>
                <a:latin typeface="仿宋" panose="02010609060101010101" pitchFamily="49" charset="-122"/>
                <a:ea typeface="仿宋" panose="02010609060101010101" pitchFamily="49" charset="-122"/>
              </a:rPr>
              <a:t>．增强责任意识</a:t>
            </a:r>
          </a:p>
        </p:txBody>
      </p:sp>
      <p:sp>
        <p:nvSpPr>
          <p:cNvPr id="12" name="文本框 1"/>
          <p:cNvSpPr txBox="1"/>
          <p:nvPr/>
        </p:nvSpPr>
        <p:spPr>
          <a:xfrm>
            <a:off x="8341676" y="2386003"/>
            <a:ext cx="1411925" cy="830997"/>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chemeClr val="bg1"/>
                </a:solidFill>
              </a:rPr>
              <a:t>人文思想的渊源</a:t>
            </a:r>
          </a:p>
        </p:txBody>
      </p:sp>
      <p:sp>
        <p:nvSpPr>
          <p:cNvPr id="13" name="文本框 2"/>
          <p:cNvSpPr txBox="1"/>
          <p:nvPr/>
        </p:nvSpPr>
        <p:spPr>
          <a:xfrm>
            <a:off x="8413113" y="4029077"/>
            <a:ext cx="1394276" cy="830997"/>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chemeClr val="bg1"/>
                </a:solidFill>
              </a:rPr>
              <a:t>梭伦改革结果</a:t>
            </a:r>
          </a:p>
        </p:txBody>
      </p:sp>
      <p:sp>
        <p:nvSpPr>
          <p:cNvPr id="14" name="文本框 3"/>
          <p:cNvSpPr txBox="1"/>
          <p:nvPr/>
        </p:nvSpPr>
        <p:spPr>
          <a:xfrm>
            <a:off x="8413114" y="5457837"/>
            <a:ext cx="1421169" cy="829945"/>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chemeClr val="bg1"/>
                </a:solidFill>
              </a:rPr>
              <a:t>雅典公民特点</a:t>
            </a:r>
          </a:p>
        </p:txBody>
      </p:sp>
      <p:sp>
        <p:nvSpPr>
          <p:cNvPr id="2" name="矩形 1"/>
          <p:cNvSpPr/>
          <p:nvPr/>
        </p:nvSpPr>
        <p:spPr>
          <a:xfrm>
            <a:off x="7131374" y="398713"/>
            <a:ext cx="3222625" cy="368300"/>
          </a:xfrm>
          <a:prstGeom prst="rect">
            <a:avLst/>
          </a:prstGeom>
        </p:spPr>
        <p:txBody>
          <a:bodyPr wrap="none">
            <a:spAutoFit/>
          </a:bodyPr>
          <a:lstStyle/>
          <a:p>
            <a:pPr algn="l"/>
            <a:r>
              <a:rPr lang="zh-CN" altLang="en-US" dirty="0">
                <a:solidFill>
                  <a:srgbClr val="7030A0"/>
                </a:solidFill>
                <a:latin typeface="+mn-ea"/>
                <a:cs typeface="宋体" panose="02010600030101010101" pitchFamily="2" charset="-122"/>
                <a:sym typeface="+mn-ea"/>
              </a:rPr>
              <a:t>理清复习思路 ，落实顶层设计</a:t>
            </a:r>
          </a:p>
        </p:txBody>
      </p:sp>
    </p:spTree>
    <p:extLst>
      <p:ext uri="{BB962C8B-B14F-4D97-AF65-F5344CB8AC3E}">
        <p14:creationId xmlns:p14="http://schemas.microsoft.com/office/powerpoint/2010/main" val="3666733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24438"/>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9908" y="308845"/>
            <a:ext cx="201521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7" name="矩形 6"/>
          <p:cNvSpPr/>
          <p:nvPr/>
        </p:nvSpPr>
        <p:spPr>
          <a:xfrm>
            <a:off x="7165029" y="386013"/>
            <a:ext cx="3222625" cy="368300"/>
          </a:xfrm>
          <a:prstGeom prst="rect">
            <a:avLst/>
          </a:prstGeom>
        </p:spPr>
        <p:txBody>
          <a:bodyPr wrap="none">
            <a:spAutoFit/>
          </a:bodyPr>
          <a:lstStyle/>
          <a:p>
            <a:pPr algn="l"/>
            <a:r>
              <a:rPr lang="zh-CN" altLang="en-US" dirty="0">
                <a:solidFill>
                  <a:srgbClr val="7030A0"/>
                </a:solidFill>
                <a:latin typeface="+mn-ea"/>
                <a:cs typeface="宋体" panose="02010600030101010101" pitchFamily="2" charset="-122"/>
                <a:sym typeface="+mn-ea"/>
              </a:rPr>
              <a:t>理清复习思路 ，落实顶层设计</a:t>
            </a:r>
          </a:p>
        </p:txBody>
      </p:sp>
      <p:sp>
        <p:nvSpPr>
          <p:cNvPr id="8" name="内容占位符 8"/>
          <p:cNvSpPr txBox="1"/>
          <p:nvPr/>
        </p:nvSpPr>
        <p:spPr>
          <a:xfrm>
            <a:off x="1998345" y="1697355"/>
            <a:ext cx="8049260" cy="2651760"/>
          </a:xfrm>
          <a:prstGeom prst="rect">
            <a:avLst/>
          </a:prstGeom>
          <a:noFill/>
        </p:spPr>
        <p:style>
          <a:lnRef idx="2">
            <a:schemeClr val="accent2"/>
          </a:lnRef>
          <a:fillRef idx="1">
            <a:schemeClr val="lt1"/>
          </a:fillRef>
          <a:effectRef idx="0">
            <a:schemeClr val="accent2"/>
          </a:effectRef>
          <a:fontRef idx="minor">
            <a:schemeClr val="dk1"/>
          </a:fontRef>
        </p:style>
        <p:txBody>
          <a:bodyPr/>
          <a:lstStyle/>
          <a:p>
            <a:r>
              <a:rPr lang="zh-CN" altLang="en-US" sz="2400" b="1" dirty="0">
                <a:solidFill>
                  <a:srgbClr val="090904"/>
                </a:solidFill>
                <a:latin typeface="楷体" panose="02010609060101010101" pitchFamily="49" charset="-122"/>
                <a:ea typeface="楷体" panose="02010609060101010101" pitchFamily="49" charset="-122"/>
                <a:cs typeface="楷体" panose="02010609060101010101" pitchFamily="49" charset="-122"/>
              </a:rPr>
              <a:t>（201</a:t>
            </a:r>
            <a:r>
              <a:rPr lang="en-US" altLang="zh-CN" sz="2400" b="1" dirty="0">
                <a:solidFill>
                  <a:srgbClr val="090904"/>
                </a:solidFill>
                <a:latin typeface="楷体" panose="02010609060101010101" pitchFamily="49" charset="-122"/>
                <a:ea typeface="楷体" panose="02010609060101010101" pitchFamily="49" charset="-122"/>
                <a:cs typeface="楷体" panose="02010609060101010101" pitchFamily="49" charset="-122"/>
              </a:rPr>
              <a:t>8</a:t>
            </a:r>
            <a:r>
              <a:rPr lang="zh-CN" altLang="en-US" sz="2400" b="1" dirty="0">
                <a:solidFill>
                  <a:srgbClr val="090904"/>
                </a:solidFill>
                <a:latin typeface="楷体" panose="02010609060101010101" pitchFamily="49" charset="-122"/>
                <a:ea typeface="楷体" panose="02010609060101010101" pitchFamily="49" charset="-122"/>
                <a:cs typeface="楷体" panose="02010609060101010101" pitchFamily="49" charset="-122"/>
              </a:rPr>
              <a:t>·Ⅰ）</a:t>
            </a:r>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9. </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古代雅典的梭伦在诗中写道：“作恶的人每每致富，而好人往往贫穷；但是，我们不愿意把我们的道德和他们的财富交换，因为道德是永远存在的，而财富每天在更换主人。”据此可知，梭伦</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 </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反对奴隶制度</a:t>
            </a:r>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B. </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主张权利平等</a:t>
            </a:r>
            <a:endParaRPr 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C. </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抨击贫富差别</a:t>
            </a:r>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D. </a:t>
            </a:r>
            <a:r>
              <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具有人文精神</a:t>
            </a:r>
            <a:endParaRPr lang="zh-CN" altLang="en-US" sz="2400" b="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6" name="文本框 3"/>
          <p:cNvSpPr txBox="1"/>
          <p:nvPr/>
        </p:nvSpPr>
        <p:spPr>
          <a:xfrm>
            <a:off x="8250945" y="3332172"/>
            <a:ext cx="1266507" cy="830997"/>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a:solidFill>
                  <a:schemeClr val="bg1"/>
                </a:solidFill>
              </a:rPr>
              <a:t>人文主义思想</a:t>
            </a:r>
          </a:p>
        </p:txBody>
      </p:sp>
      <p:sp>
        <p:nvSpPr>
          <p:cNvPr id="18" name="矩形 17"/>
          <p:cNvSpPr/>
          <p:nvPr/>
        </p:nvSpPr>
        <p:spPr>
          <a:xfrm>
            <a:off x="2740908" y="4659675"/>
            <a:ext cx="6636753" cy="1015663"/>
          </a:xfrm>
          <a:prstGeom prst="rect">
            <a:avLst/>
          </a:prstGeom>
          <a:ln>
            <a:solidFill>
              <a:srgbClr val="112EC1"/>
            </a:solidFill>
          </a:ln>
        </p:spPr>
        <p:txBody>
          <a:bodyPr wrap="none">
            <a:spAutoFit/>
          </a:bodyPr>
          <a:lstStyle/>
          <a:p>
            <a:pPr lvl="0" algn="l">
              <a:lnSpc>
                <a:spcPct val="150000"/>
              </a:lnSpc>
            </a:pPr>
            <a:r>
              <a:rPr lang="en-US" altLang="zh-CN" sz="2000" b="1" dirty="0">
                <a:sym typeface="+mn-ea"/>
              </a:rPr>
              <a:t>      </a:t>
            </a:r>
            <a:r>
              <a:rPr lang="zh-CN" altLang="en-US" sz="2000" b="1" dirty="0">
                <a:solidFill>
                  <a:srgbClr val="FF0000"/>
                </a:solidFill>
                <a:sym typeface="+mn-ea"/>
              </a:rPr>
              <a:t>人文主义思想：</a:t>
            </a:r>
            <a:r>
              <a:rPr lang="zh-CN" altLang="en-US" b="1" dirty="0">
                <a:solidFill>
                  <a:srgbClr val="FF0000"/>
                </a:solidFill>
                <a:latin typeface="仿宋" panose="02010609060101010101" pitchFamily="49" charset="-122"/>
                <a:ea typeface="仿宋" panose="02010609060101010101" pitchFamily="49" charset="-122"/>
                <a:sym typeface="+mn-ea"/>
              </a:rPr>
              <a:t>（2016·Ⅲ），</a:t>
            </a:r>
            <a:r>
              <a:rPr lang="zh-CN" altLang="en-US" sz="2000" b="1" dirty="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a:t>
            </a:r>
            <a:r>
              <a:rPr lang="en-US" altLang="zh-CN" sz="2000" b="1" dirty="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2017·Ⅰ</a:t>
            </a:r>
            <a:r>
              <a:rPr lang="zh-CN" altLang="en-US" sz="2000" b="1" dirty="0">
                <a:solidFill>
                  <a:srgbClr val="FF0000"/>
                </a:solidFill>
                <a:latin typeface="仿宋" panose="02010609060101010101" pitchFamily="49" charset="-122"/>
                <a:ea typeface="仿宋" panose="02010609060101010101" pitchFamily="49" charset="-122"/>
                <a:cs typeface="宋体" panose="02010600030101010101" pitchFamily="2" charset="-122"/>
                <a:sym typeface="+mn-ea"/>
              </a:rPr>
              <a:t>）</a:t>
            </a:r>
            <a:endParaRPr lang="zh-CN" altLang="en-US" sz="2000" b="1" dirty="0">
              <a:latin typeface="仿宋" panose="02010609060101010101" pitchFamily="49" charset="-122"/>
              <a:ea typeface="仿宋" panose="02010609060101010101" pitchFamily="49" charset="-122"/>
              <a:cs typeface="宋体" panose="02010600030101010101" pitchFamily="2" charset="-122"/>
              <a:sym typeface="+mn-ea"/>
            </a:endParaRPr>
          </a:p>
          <a:p>
            <a:pPr lvl="0" algn="l">
              <a:lnSpc>
                <a:spcPct val="150000"/>
              </a:lnSpc>
            </a:pPr>
            <a:r>
              <a:rPr lang="zh-CN" altLang="en-US" sz="2000" b="1" dirty="0">
                <a:latin typeface="+mn-ea"/>
                <a:ea typeface="黑体" panose="02010609060101010101" pitchFamily="49" charset="-122"/>
                <a:cs typeface="宋体" panose="02010600030101010101" pitchFamily="2" charset="-122"/>
                <a:sym typeface="+mn-ea"/>
              </a:rPr>
              <a:t>由此可以看到，命题的材料不同，但是命题人的思想相同</a:t>
            </a:r>
          </a:p>
        </p:txBody>
      </p:sp>
    </p:spTree>
    <p:extLst>
      <p:ext uri="{BB962C8B-B14F-4D97-AF65-F5344CB8AC3E}">
        <p14:creationId xmlns:p14="http://schemas.microsoft.com/office/powerpoint/2010/main" val="29231226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24438"/>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9908" y="308845"/>
            <a:ext cx="201521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内容占位符 8"/>
          <p:cNvSpPr txBox="1"/>
          <p:nvPr/>
        </p:nvSpPr>
        <p:spPr>
          <a:xfrm>
            <a:off x="2230755" y="1694180"/>
            <a:ext cx="7498080" cy="4697730"/>
          </a:xfrm>
          <a:prstGeom prst="rect">
            <a:avLst/>
          </a:prstGeom>
          <a:noFill/>
        </p:spPr>
        <p:style>
          <a:lnRef idx="2">
            <a:schemeClr val="accent2"/>
          </a:lnRef>
          <a:fillRef idx="1">
            <a:schemeClr val="lt1"/>
          </a:fillRef>
          <a:effectRef idx="0">
            <a:schemeClr val="accent2"/>
          </a:effectRef>
          <a:fontRef idx="minor">
            <a:schemeClr val="dk1"/>
          </a:fontRef>
        </p:style>
        <p:txBody>
          <a:bodyPr/>
          <a:lstStyle/>
          <a:p>
            <a:pPr>
              <a:lnSpc>
                <a:spcPct val="150000"/>
              </a:lnSpc>
            </a:pPr>
            <a:r>
              <a:rPr lang="zh-CN" altLang="en-US" sz="2400" b="1" dirty="0">
                <a:solidFill>
                  <a:srgbClr val="090904"/>
                </a:solidFill>
              </a:rPr>
              <a:t>        </a:t>
            </a:r>
            <a:r>
              <a:rPr lang="zh-CN" altLang="en-US" sz="2400" b="1" dirty="0">
                <a:solidFill>
                  <a:srgbClr val="090904"/>
                </a:solidFill>
                <a:latin typeface="楷体" panose="02010609060101010101" pitchFamily="49" charset="-122"/>
                <a:ea typeface="楷体" panose="02010609060101010101" pitchFamily="49" charset="-122"/>
              </a:rPr>
              <a:t>通过对近几年高考的统计分析，我们发现，雅典民主集中考查梭伦、克里斯提尼、伯利克里三人的改革和民主政治的评价问题。</a:t>
            </a:r>
          </a:p>
          <a:p>
            <a:pPr>
              <a:lnSpc>
                <a:spcPct val="150000"/>
              </a:lnSpc>
            </a:pPr>
            <a:r>
              <a:rPr lang="zh-CN" altLang="en-US" sz="2400" b="1" dirty="0">
                <a:solidFill>
                  <a:srgbClr val="090904"/>
                </a:solidFill>
                <a:latin typeface="楷体" panose="02010609060101010101" pitchFamily="49" charset="-122"/>
                <a:ea typeface="楷体" panose="02010609060101010101" pitchFamily="49" charset="-122"/>
              </a:rPr>
              <a:t>   三个人的改革则更加侧重于民主政体确立过程的曲折与艰难，梭伦改革更重要一些。而民主政治的评价，高考更加偏重考查民主政治的局限性，尤其是有民主无自由，以及过于关注民主程序忽略法律，忽略决策科学性、效率低下等问题。</a:t>
            </a:r>
          </a:p>
          <a:p>
            <a:endParaRPr lang="zh-CN" altLang="en-US" sz="2400" b="1" dirty="0">
              <a:solidFill>
                <a:srgbClr val="090904"/>
              </a:solidFill>
              <a:latin typeface="楷体" panose="02010609060101010101" pitchFamily="49" charset="-122"/>
              <a:ea typeface="楷体" panose="02010609060101010101" pitchFamily="49" charset="-122"/>
            </a:endParaRPr>
          </a:p>
        </p:txBody>
      </p:sp>
      <p:sp>
        <p:nvSpPr>
          <p:cNvPr id="22" name="圆角矩形 21"/>
          <p:cNvSpPr/>
          <p:nvPr/>
        </p:nvSpPr>
        <p:spPr>
          <a:xfrm>
            <a:off x="2136776" y="1016001"/>
            <a:ext cx="4290695" cy="5403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accent4"/>
                </a:solidFill>
                <a:latin typeface="+mn-ea"/>
              </a:rPr>
              <a:t>        </a:t>
            </a:r>
            <a:r>
              <a:rPr lang="zh-CN" altLang="en-US" sz="2800" b="1" dirty="0">
                <a:solidFill>
                  <a:schemeClr val="accent4"/>
                </a:solidFill>
                <a:latin typeface="+mn-ea"/>
              </a:rPr>
              <a:t>考点</a:t>
            </a:r>
            <a:r>
              <a:rPr lang="en-US" altLang="zh-CN" sz="2800" b="1" dirty="0">
                <a:solidFill>
                  <a:schemeClr val="accent4"/>
                </a:solidFill>
                <a:latin typeface="+mn-ea"/>
              </a:rPr>
              <a:t>——</a:t>
            </a:r>
            <a:r>
              <a:rPr lang="zh-CN" altLang="en-US" sz="2800" b="1" dirty="0">
                <a:solidFill>
                  <a:schemeClr val="accent4"/>
                </a:solidFill>
                <a:latin typeface="+mn-ea"/>
              </a:rPr>
              <a:t>雅典民主制</a:t>
            </a:r>
          </a:p>
        </p:txBody>
      </p:sp>
      <p:sp>
        <p:nvSpPr>
          <p:cNvPr id="24" name="椭圆 23"/>
          <p:cNvSpPr/>
          <p:nvPr/>
        </p:nvSpPr>
        <p:spPr>
          <a:xfrm>
            <a:off x="2550893" y="1138978"/>
            <a:ext cx="293614" cy="293720"/>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42345004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24438"/>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9908" y="308845"/>
            <a:ext cx="2015211"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22" name="圆角矩形 21"/>
          <p:cNvSpPr/>
          <p:nvPr/>
        </p:nvSpPr>
        <p:spPr>
          <a:xfrm>
            <a:off x="2329816" y="1093471"/>
            <a:ext cx="4567555" cy="54038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accent4"/>
                </a:solidFill>
                <a:latin typeface="+mn-ea"/>
              </a:rPr>
              <a:t>       </a:t>
            </a:r>
            <a:r>
              <a:rPr lang="zh-CN" altLang="en-US" sz="2800" b="1" dirty="0">
                <a:solidFill>
                  <a:schemeClr val="accent4"/>
                </a:solidFill>
                <a:latin typeface="+mn-ea"/>
              </a:rPr>
              <a:t> 考点</a:t>
            </a:r>
            <a:r>
              <a:rPr lang="en-US" altLang="zh-CN" sz="2800" b="1" dirty="0">
                <a:solidFill>
                  <a:schemeClr val="accent4"/>
                </a:solidFill>
                <a:latin typeface="+mn-ea"/>
              </a:rPr>
              <a:t>——</a:t>
            </a:r>
            <a:r>
              <a:rPr lang="zh-CN" altLang="en-US" sz="2800" b="1" dirty="0">
                <a:solidFill>
                  <a:schemeClr val="accent4"/>
                </a:solidFill>
                <a:latin typeface="+mn-ea"/>
              </a:rPr>
              <a:t>雅典民主制</a:t>
            </a:r>
          </a:p>
        </p:txBody>
      </p:sp>
      <p:sp>
        <p:nvSpPr>
          <p:cNvPr id="24" name="椭圆 23"/>
          <p:cNvSpPr/>
          <p:nvPr/>
        </p:nvSpPr>
        <p:spPr>
          <a:xfrm>
            <a:off x="2541256" y="1190003"/>
            <a:ext cx="293614" cy="293720"/>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内容占位符 8"/>
          <p:cNvSpPr txBox="1"/>
          <p:nvPr/>
        </p:nvSpPr>
        <p:spPr>
          <a:xfrm>
            <a:off x="2185398" y="1727072"/>
            <a:ext cx="8001056" cy="4929222"/>
          </a:xfrm>
          <a:prstGeom prst="rect">
            <a:avLst/>
          </a:prstGeom>
          <a:noFill/>
        </p:spPr>
        <p:style>
          <a:lnRef idx="2">
            <a:schemeClr val="accent2"/>
          </a:lnRef>
          <a:fillRef idx="1">
            <a:schemeClr val="lt1"/>
          </a:fillRef>
          <a:effectRef idx="0">
            <a:schemeClr val="accent2"/>
          </a:effectRef>
          <a:fontRef idx="minor">
            <a:schemeClr val="dk1"/>
          </a:fontRef>
        </p:style>
        <p:txBody>
          <a:bodyPr/>
          <a:lstStyle/>
          <a:p>
            <a:r>
              <a:rPr lang="zh-CN" altLang="en-US" b="1" dirty="0">
                <a:solidFill>
                  <a:srgbClr val="FF0000"/>
                </a:solidFill>
                <a:sym typeface="+mn-ea"/>
              </a:rPr>
              <a:t>（一）雅典民主形成背景</a:t>
            </a:r>
          </a:p>
          <a:p>
            <a:r>
              <a:rPr lang="zh-CN" altLang="en-US" b="1" dirty="0">
                <a:solidFill>
                  <a:srgbClr val="090904"/>
                </a:solidFill>
                <a:sym typeface="+mn-ea"/>
              </a:rPr>
              <a:t>   雅典民主制是在平民与贵族的不断斗争中，经过多次改革逐渐形成；艰难；</a:t>
            </a:r>
            <a:endParaRPr lang="en-US" altLang="zh-CN" b="1" dirty="0">
              <a:solidFill>
                <a:srgbClr val="090904"/>
              </a:solidFill>
              <a:sym typeface="+mn-ea"/>
            </a:endParaRPr>
          </a:p>
          <a:p>
            <a:endParaRPr lang="zh-CN" altLang="en-US" b="1" dirty="0">
              <a:solidFill>
                <a:srgbClr val="090904"/>
              </a:solidFill>
              <a:sym typeface="+mn-ea"/>
            </a:endParaRPr>
          </a:p>
          <a:p>
            <a:r>
              <a:rPr lang="zh-CN" altLang="en-US" b="1" dirty="0">
                <a:solidFill>
                  <a:srgbClr val="FF0000"/>
                </a:solidFill>
              </a:rPr>
              <a:t>（二）</a:t>
            </a:r>
            <a:r>
              <a:rPr lang="zh-CN" altLang="en-US" b="1" dirty="0">
                <a:solidFill>
                  <a:srgbClr val="FF0000"/>
                </a:solidFill>
                <a:sym typeface="+mn-ea"/>
              </a:rPr>
              <a:t>雅典</a:t>
            </a:r>
            <a:r>
              <a:rPr lang="zh-CN" altLang="en-US" b="1" dirty="0">
                <a:solidFill>
                  <a:srgbClr val="FF0000"/>
                </a:solidFill>
              </a:rPr>
              <a:t>民主特点</a:t>
            </a:r>
          </a:p>
          <a:p>
            <a:r>
              <a:rPr lang="en-US" altLang="zh-CN" b="1" dirty="0">
                <a:solidFill>
                  <a:srgbClr val="090904"/>
                </a:solidFill>
              </a:rPr>
              <a:t>       1.</a:t>
            </a:r>
            <a:r>
              <a:rPr lang="zh-CN" altLang="en-US" b="1" dirty="0">
                <a:solidFill>
                  <a:srgbClr val="090904"/>
                </a:solidFill>
              </a:rPr>
              <a:t>人民主权与轮番而治</a:t>
            </a:r>
          </a:p>
          <a:p>
            <a:r>
              <a:rPr lang="zh-CN" altLang="en-US" b="1" dirty="0">
                <a:solidFill>
                  <a:srgbClr val="090904"/>
                </a:solidFill>
              </a:rPr>
              <a:t>         全体</a:t>
            </a:r>
            <a:r>
              <a:rPr lang="zh-CN" altLang="en-US" b="1" dirty="0">
                <a:solidFill>
                  <a:schemeClr val="tx1"/>
                </a:solidFill>
              </a:rPr>
              <a:t>公民是</a:t>
            </a:r>
            <a:r>
              <a:rPr lang="zh-CN" altLang="en-US" b="1" dirty="0">
                <a:solidFill>
                  <a:srgbClr val="090904"/>
                </a:solidFill>
              </a:rPr>
              <a:t>统治者，参与政治，集体掌握国家最高权力；</a:t>
            </a:r>
            <a:endParaRPr lang="en-US" altLang="zh-CN" b="1" dirty="0">
              <a:solidFill>
                <a:srgbClr val="090904"/>
              </a:solidFill>
            </a:endParaRPr>
          </a:p>
          <a:p>
            <a:r>
              <a:rPr lang="zh-CN" altLang="en-US" b="1" dirty="0">
                <a:solidFill>
                  <a:srgbClr val="090904"/>
                </a:solidFill>
              </a:rPr>
              <a:t>         公民集体内部相对平等；法律至上；    培养公民意识；</a:t>
            </a:r>
          </a:p>
          <a:p>
            <a:r>
              <a:rPr lang="en-US" altLang="zh-CN" b="1" dirty="0">
                <a:solidFill>
                  <a:srgbClr val="090904"/>
                </a:solidFill>
              </a:rPr>
              <a:t>       2.</a:t>
            </a:r>
            <a:r>
              <a:rPr lang="zh-CN" altLang="en-US" b="1" dirty="0">
                <a:solidFill>
                  <a:srgbClr val="090904"/>
                </a:solidFill>
              </a:rPr>
              <a:t>有一套民主制度机构</a:t>
            </a:r>
          </a:p>
          <a:p>
            <a:r>
              <a:rPr lang="en-US" altLang="zh-CN" b="1" dirty="0">
                <a:solidFill>
                  <a:srgbClr val="090904"/>
                </a:solidFill>
              </a:rPr>
              <a:t>       3.</a:t>
            </a:r>
            <a:r>
              <a:rPr lang="zh-CN" altLang="en-US" b="1" dirty="0">
                <a:solidFill>
                  <a:srgbClr val="090904"/>
                </a:solidFill>
              </a:rPr>
              <a:t>有一套相应的民主程序</a:t>
            </a:r>
          </a:p>
          <a:p>
            <a:r>
              <a:rPr lang="en-US" altLang="zh-CN" b="1" dirty="0">
                <a:solidFill>
                  <a:srgbClr val="090904"/>
                </a:solidFill>
              </a:rPr>
              <a:t>       4.</a:t>
            </a:r>
            <a:r>
              <a:rPr lang="zh-CN" altLang="en-US" b="1" dirty="0">
                <a:solidFill>
                  <a:srgbClr val="090904"/>
                </a:solidFill>
              </a:rPr>
              <a:t>采取直接民主的形式</a:t>
            </a:r>
            <a:endParaRPr lang="en-US" altLang="zh-CN" b="1" dirty="0">
              <a:solidFill>
                <a:srgbClr val="090904"/>
              </a:solidFill>
            </a:endParaRPr>
          </a:p>
          <a:p>
            <a:endParaRPr lang="zh-CN" altLang="en-US" b="1" dirty="0">
              <a:solidFill>
                <a:srgbClr val="090904"/>
              </a:solidFill>
            </a:endParaRPr>
          </a:p>
          <a:p>
            <a:r>
              <a:rPr lang="zh-CN" altLang="en-US" b="1" dirty="0">
                <a:solidFill>
                  <a:srgbClr val="FF0000"/>
                </a:solidFill>
              </a:rPr>
              <a:t>（三）雅典民主制的弊端</a:t>
            </a:r>
          </a:p>
          <a:p>
            <a:r>
              <a:rPr lang="zh-CN" altLang="en-US" b="1" dirty="0">
                <a:solidFill>
                  <a:srgbClr val="090904"/>
                </a:solidFill>
              </a:rPr>
              <a:t>        </a:t>
            </a:r>
            <a:r>
              <a:rPr lang="en-US" altLang="zh-CN" b="1" dirty="0">
                <a:solidFill>
                  <a:srgbClr val="090904"/>
                </a:solidFill>
              </a:rPr>
              <a:t>1.</a:t>
            </a:r>
            <a:r>
              <a:rPr lang="zh-CN" altLang="en-US" b="1" dirty="0">
                <a:solidFill>
                  <a:srgbClr val="090904"/>
                </a:solidFill>
              </a:rPr>
              <a:t>实施民主的主体狭小；</a:t>
            </a:r>
            <a:endParaRPr lang="en-US" altLang="zh-CN" b="1" dirty="0">
              <a:solidFill>
                <a:srgbClr val="090904"/>
              </a:solidFill>
            </a:endParaRPr>
          </a:p>
          <a:p>
            <a:r>
              <a:rPr lang="en-US" altLang="zh-CN" b="1" dirty="0">
                <a:solidFill>
                  <a:srgbClr val="090904"/>
                </a:solidFill>
              </a:rPr>
              <a:t>        2.</a:t>
            </a:r>
            <a:r>
              <a:rPr lang="zh-CN" altLang="en-US" b="1" dirty="0">
                <a:solidFill>
                  <a:srgbClr val="090904"/>
                </a:solidFill>
              </a:rPr>
              <a:t>有民主无自由；</a:t>
            </a:r>
            <a:endParaRPr lang="en-US" altLang="zh-CN" b="1" dirty="0">
              <a:solidFill>
                <a:srgbClr val="090904"/>
              </a:solidFill>
            </a:endParaRPr>
          </a:p>
          <a:p>
            <a:r>
              <a:rPr lang="en-US" altLang="zh-CN" b="1" dirty="0">
                <a:solidFill>
                  <a:srgbClr val="090904"/>
                </a:solidFill>
              </a:rPr>
              <a:t>        3.</a:t>
            </a:r>
            <a:r>
              <a:rPr lang="zh-CN" altLang="en-US" b="1" dirty="0">
                <a:solidFill>
                  <a:srgbClr val="090904"/>
                </a:solidFill>
              </a:rPr>
              <a:t>民主泛滥，出现过非理性现象</a:t>
            </a:r>
            <a:endParaRPr lang="en-US" altLang="zh-CN" b="1" dirty="0">
              <a:solidFill>
                <a:srgbClr val="090904"/>
              </a:solidFill>
            </a:endParaRPr>
          </a:p>
          <a:p>
            <a:endParaRPr lang="zh-CN" altLang="en-US" b="1" dirty="0">
              <a:solidFill>
                <a:srgbClr val="090904"/>
              </a:solidFill>
            </a:endParaRPr>
          </a:p>
          <a:p>
            <a:r>
              <a:rPr lang="zh-CN" altLang="en-US" b="1" dirty="0">
                <a:solidFill>
                  <a:srgbClr val="FF0000"/>
                </a:solidFill>
              </a:rPr>
              <a:t>（四）相关人物：</a:t>
            </a:r>
            <a:r>
              <a:rPr lang="zh-CN" altLang="en-US" b="1" dirty="0">
                <a:solidFill>
                  <a:srgbClr val="090904"/>
                </a:solidFill>
              </a:rPr>
              <a:t>梭伦、克里斯提尼、伯利克里、苏格拉底等。</a:t>
            </a:r>
          </a:p>
          <a:p>
            <a:endParaRPr lang="zh-CN" altLang="en-US" b="1" dirty="0">
              <a:solidFill>
                <a:srgbClr val="090904"/>
              </a:solidFill>
            </a:endParaRPr>
          </a:p>
          <a:p>
            <a:endParaRPr lang="zh-CN" altLang="en-US" b="1" dirty="0">
              <a:solidFill>
                <a:schemeClr val="tx1"/>
              </a:solidFill>
            </a:endParaRP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41525486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72707" name="文本框 33795"/>
          <p:cNvSpPr txBox="1"/>
          <p:nvPr/>
        </p:nvSpPr>
        <p:spPr>
          <a:xfrm>
            <a:off x="1913891" y="1124586"/>
            <a:ext cx="7950835" cy="460375"/>
          </a:xfrm>
          <a:prstGeom prst="rect">
            <a:avLst/>
          </a:prstGeom>
          <a:noFill/>
          <a:ln w="9525">
            <a:solidFill>
              <a:schemeClr val="accent1"/>
            </a:solid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en-US" altLang="zh-CN" b="1" dirty="0">
                <a:solidFill>
                  <a:srgbClr val="112EC1"/>
                </a:solidFill>
                <a:latin typeface="+mj-ea"/>
                <a:ea typeface="+mj-ea"/>
                <a:cs typeface="+mj-ea"/>
                <a:sym typeface="宋体" panose="02010600030101010101" pitchFamily="2" charset="-122"/>
              </a:rPr>
              <a:t>2</a:t>
            </a:r>
            <a:r>
              <a:rPr lang="zh-CN" altLang="en-US" b="1" dirty="0">
                <a:solidFill>
                  <a:srgbClr val="112EC1"/>
                </a:solidFill>
                <a:latin typeface="+mj-ea"/>
                <a:ea typeface="+mj-ea"/>
                <a:cs typeface="+mj-ea"/>
                <a:sym typeface="宋体" panose="02010600030101010101" pitchFamily="2" charset="-122"/>
              </a:rPr>
              <a:t>、抓方法——构建立体式知识体系，争分才能变现实。</a:t>
            </a:r>
          </a:p>
        </p:txBody>
      </p:sp>
      <p:sp>
        <p:nvSpPr>
          <p:cNvPr id="72708" name="文本框 33796"/>
          <p:cNvSpPr txBox="1"/>
          <p:nvPr/>
        </p:nvSpPr>
        <p:spPr>
          <a:xfrm>
            <a:off x="2359660" y="1584961"/>
            <a:ext cx="7212330" cy="2414905"/>
          </a:xfrm>
          <a:prstGeom prst="rect">
            <a:avLst/>
          </a:prstGeom>
          <a:noFill/>
          <a:ln w="9525">
            <a:no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4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800" b="1" dirty="0">
                <a:solidFill>
                  <a:schemeClr val="tx1"/>
                </a:solidFill>
                <a:latin typeface="宋体" panose="02010600030101010101" pitchFamily="2" charset="-122"/>
                <a:ea typeface="宋体" panose="02010600030101010101" pitchFamily="2" charset="-122"/>
                <a:sym typeface="宋体" panose="02010600030101010101" pitchFamily="2" charset="-122"/>
              </a:rPr>
              <a:t>1</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抓“点”</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：概念准确到位，史实陈述清楚，阶段特征牢记，</a:t>
            </a:r>
          </a:p>
          <a:p>
            <a:pPr marL="0" indent="0" defTabSz="914400" eaLnBrk="1" hangingPunct="1">
              <a:lnSpc>
                <a:spcPct val="14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重要节点突出。</a:t>
            </a:r>
          </a:p>
          <a:p>
            <a:pPr marL="0" indent="0" defTabSz="914400" eaLnBrk="1" hangingPunct="1">
              <a:lnSpc>
                <a:spcPct val="14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800" b="1" dirty="0">
                <a:solidFill>
                  <a:schemeClr val="tx1"/>
                </a:solidFill>
                <a:latin typeface="宋体" panose="02010600030101010101" pitchFamily="2" charset="-122"/>
                <a:ea typeface="宋体" panose="02010600030101010101" pitchFamily="2" charset="-122"/>
                <a:sym typeface="宋体" panose="02010600030101010101" pitchFamily="2" charset="-122"/>
              </a:rPr>
              <a:t>2</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串“线”</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：即有内在联系的历史事件构成的知识线索。</a:t>
            </a:r>
          </a:p>
          <a:p>
            <a:pPr marL="0" indent="0" defTabSz="914400" eaLnBrk="1" hangingPunct="1">
              <a:lnSpc>
                <a:spcPct val="14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800" b="1" dirty="0">
                <a:solidFill>
                  <a:schemeClr val="tx1"/>
                </a:solidFill>
                <a:latin typeface="宋体" panose="02010600030101010101" pitchFamily="2" charset="-122"/>
                <a:ea typeface="宋体" panose="02010600030101010101" pitchFamily="2" charset="-122"/>
                <a:sym typeface="宋体" panose="02010600030101010101" pitchFamily="2" charset="-122"/>
              </a:rPr>
              <a:t>3</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铺“面”</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：即某一时期历史的全部内容构成的知识整体。</a:t>
            </a:r>
          </a:p>
          <a:p>
            <a:pPr marL="0" indent="0" defTabSz="914400" eaLnBrk="1" hangingPunct="1">
              <a:lnSpc>
                <a:spcPct val="14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800" b="1" dirty="0">
                <a:solidFill>
                  <a:schemeClr val="tx1"/>
                </a:solidFill>
                <a:latin typeface="宋体" panose="02010600030101010101" pitchFamily="2" charset="-122"/>
                <a:ea typeface="宋体" panose="02010600030101010101" pitchFamily="2" charset="-122"/>
                <a:sym typeface="宋体" panose="02010600030101010101" pitchFamily="2" charset="-122"/>
              </a:rPr>
              <a:t>4</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1800" b="1" dirty="0">
                <a:solidFill>
                  <a:srgbClr val="0000CC"/>
                </a:solidFill>
                <a:latin typeface="宋体" panose="02010600030101010101" pitchFamily="2" charset="-122"/>
                <a:ea typeface="宋体" panose="02010600030101010101" pitchFamily="2" charset="-122"/>
                <a:sym typeface="宋体" panose="02010600030101010101" pitchFamily="2" charset="-122"/>
              </a:rPr>
              <a:t>织“网”</a:t>
            </a: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：即把零散的知识串联起来，“织”成完整的、</a:t>
            </a:r>
          </a:p>
          <a:p>
            <a:pPr marL="0" indent="0" defTabSz="914400" eaLnBrk="1" hangingPunct="1">
              <a:lnSpc>
                <a:spcPct val="14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sym typeface="宋体" panose="02010600030101010101" pitchFamily="2" charset="-122"/>
              </a:rPr>
              <a:t>立体的网，实现学科内的“超级链接”。</a:t>
            </a:r>
          </a:p>
        </p:txBody>
      </p:sp>
      <p:sp>
        <p:nvSpPr>
          <p:cNvPr id="184324" name="Rectangle 4"/>
          <p:cNvSpPr>
            <a:spLocks noChangeArrowheads="1"/>
          </p:cNvSpPr>
          <p:nvPr/>
        </p:nvSpPr>
        <p:spPr bwMode="auto">
          <a:xfrm>
            <a:off x="4293870" y="3942636"/>
            <a:ext cx="3618310" cy="521970"/>
          </a:xfrm>
          <a:prstGeom prst="rect">
            <a:avLst/>
          </a:prstGeom>
          <a:noFill/>
          <a:ln>
            <a:noFill/>
          </a:ln>
          <a:effectLst/>
        </p:spPr>
        <p:txBody>
          <a:bodyPr>
            <a:spAutoFit/>
          </a:bodyPr>
          <a:lstStyle/>
          <a:p>
            <a:pPr algn="ctr">
              <a:defRPr/>
            </a:pPr>
            <a:r>
              <a:rPr lang="zh-CN" altLang="en-US" sz="2800" b="1" i="1" kern="0">
                <a:solidFill>
                  <a:srgbClr val="FF6600"/>
                </a:solidFill>
                <a:latin typeface="Arial" panose="020B0604020202020204" pitchFamily="34" charset="0"/>
              </a:rPr>
              <a:t>思维导图来帮你！</a:t>
            </a:r>
          </a:p>
        </p:txBody>
      </p:sp>
      <p:sp>
        <p:nvSpPr>
          <p:cNvPr id="74755" name="文本框 2"/>
          <p:cNvSpPr txBox="1"/>
          <p:nvPr/>
        </p:nvSpPr>
        <p:spPr>
          <a:xfrm>
            <a:off x="2491027" y="4321891"/>
            <a:ext cx="5420915" cy="1753235"/>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50000"/>
              </a:lnSpc>
              <a:spcBef>
                <a:spcPct val="0"/>
              </a:spcBef>
              <a:buNone/>
            </a:pPr>
            <a:r>
              <a:rPr lang="zh-CN" altLang="en-US" sz="1800" b="1" dirty="0">
                <a:solidFill>
                  <a:schemeClr val="tx1"/>
                </a:solidFill>
                <a:ea typeface="宋体" panose="02010600030101010101" pitchFamily="2" charset="-122"/>
                <a:sym typeface="+mn-ea"/>
              </a:rPr>
              <a:t>思维导图</a:t>
            </a:r>
            <a:r>
              <a:rPr lang="zh-CN" altLang="en-US" sz="1800" b="1" dirty="0">
                <a:solidFill>
                  <a:srgbClr val="0000FF"/>
                </a:solidFill>
                <a:ea typeface="宋体" panose="02010600030101010101" pitchFamily="2" charset="-122"/>
                <a:sym typeface="宋体" panose="02010600030101010101" pitchFamily="2" charset="-122"/>
              </a:rPr>
              <a:t>多种类型：</a:t>
            </a:r>
          </a:p>
          <a:p>
            <a:pPr marL="0" indent="0" defTabSz="914400" eaLnBrk="1" hangingPunct="1">
              <a:lnSpc>
                <a:spcPct val="150000"/>
              </a:lnSpc>
              <a:spcBef>
                <a:spcPct val="0"/>
              </a:spcBef>
              <a:buNone/>
            </a:pPr>
            <a:r>
              <a:rPr lang="zh-CN" altLang="en-US" sz="1800" b="1" dirty="0">
                <a:solidFill>
                  <a:srgbClr val="0000FF"/>
                </a:solidFill>
                <a:ea typeface="宋体" panose="02010600030101010101" pitchFamily="2" charset="-122"/>
                <a:sym typeface="宋体" panose="02010600030101010101" pitchFamily="2" charset="-122"/>
              </a:rPr>
              <a:t>①内容上的点（知识点）、线（专题）、面（阶段）</a:t>
            </a:r>
          </a:p>
          <a:p>
            <a:pPr marL="0" indent="0" defTabSz="914400" eaLnBrk="1" hangingPunct="1">
              <a:lnSpc>
                <a:spcPct val="150000"/>
              </a:lnSpc>
              <a:spcBef>
                <a:spcPct val="0"/>
              </a:spcBef>
              <a:buNone/>
            </a:pPr>
            <a:r>
              <a:rPr lang="zh-CN" altLang="en-US" sz="1800" b="1" dirty="0">
                <a:solidFill>
                  <a:srgbClr val="0000FF"/>
                </a:solidFill>
                <a:ea typeface="宋体" panose="02010600030101010101" pitchFamily="2" charset="-122"/>
                <a:sym typeface="宋体" panose="02010600030101010101" pitchFamily="2" charset="-122"/>
              </a:rPr>
              <a:t>②形式上的表格、框架、图片</a:t>
            </a:r>
          </a:p>
          <a:p>
            <a:pPr marL="0" indent="0" defTabSz="914400" eaLnBrk="1" hangingPunct="1">
              <a:lnSpc>
                <a:spcPct val="150000"/>
              </a:lnSpc>
              <a:spcBef>
                <a:spcPct val="0"/>
              </a:spcBef>
              <a:buNone/>
            </a:pPr>
            <a:r>
              <a:rPr lang="zh-CN" altLang="en-US" sz="1800" b="1" dirty="0">
                <a:solidFill>
                  <a:srgbClr val="0000FF"/>
                </a:solidFill>
                <a:ea typeface="宋体" panose="02010600030101010101" pitchFamily="2" charset="-122"/>
                <a:sym typeface="宋体" panose="02010600030101010101" pitchFamily="2" charset="-122"/>
              </a:rPr>
              <a:t>③思维上的并列关系、递进关系、纵横比较</a:t>
            </a:r>
          </a:p>
        </p:txBody>
      </p:sp>
    </p:spTree>
    <p:extLst>
      <p:ext uri="{BB962C8B-B14F-4D97-AF65-F5344CB8AC3E}">
        <p14:creationId xmlns:p14="http://schemas.microsoft.com/office/powerpoint/2010/main" val="2316179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图片 1" descr="图片1"/>
          <p:cNvPicPr>
            <a:picLocks noChangeAspect="1"/>
          </p:cNvPicPr>
          <p:nvPr/>
        </p:nvPicPr>
        <p:blipFill>
          <a:blip r:embed="rId3" cstate="print">
            <a:lum bright="17999"/>
          </a:blip>
          <a:stretch>
            <a:fillRect/>
          </a:stretch>
        </p:blipFill>
        <p:spPr>
          <a:xfrm>
            <a:off x="1732916" y="1316991"/>
            <a:ext cx="4076065" cy="3213735"/>
          </a:xfrm>
          <a:prstGeom prst="rect">
            <a:avLst/>
          </a:prstGeom>
          <a:noFill/>
          <a:ln w="9525">
            <a:noFill/>
          </a:ln>
        </p:spPr>
      </p:pic>
      <p:pic>
        <p:nvPicPr>
          <p:cNvPr id="78852" name="图片 1" descr="图片2"/>
          <p:cNvPicPr>
            <a:picLocks noChangeAspect="1"/>
          </p:cNvPicPr>
          <p:nvPr/>
        </p:nvPicPr>
        <p:blipFill>
          <a:blip r:embed="rId4" cstate="print">
            <a:lum bright="23999"/>
          </a:blip>
          <a:stretch>
            <a:fillRect/>
          </a:stretch>
        </p:blipFill>
        <p:spPr>
          <a:xfrm>
            <a:off x="5808980" y="2689861"/>
            <a:ext cx="4399280" cy="2845435"/>
          </a:xfrm>
          <a:prstGeom prst="rect">
            <a:avLst/>
          </a:prstGeom>
          <a:noFill/>
          <a:ln w="9525">
            <a:noFill/>
          </a:ln>
        </p:spPr>
      </p:pic>
      <p:sp>
        <p:nvSpPr>
          <p:cNvPr id="2" name="文本框 1"/>
          <p:cNvSpPr txBox="1"/>
          <p:nvPr/>
        </p:nvSpPr>
        <p:spPr>
          <a:xfrm>
            <a:off x="2426336" y="379731"/>
            <a:ext cx="4751705" cy="460375"/>
          </a:xfrm>
          <a:prstGeom prst="rect">
            <a:avLst/>
          </a:prstGeom>
          <a:noFill/>
          <a:ln w="9525">
            <a:no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ctr" defTabSz="914400" eaLnBrk="1" hangingPunct="1">
              <a:lnSpc>
                <a:spcPct val="100000"/>
              </a:lnSpc>
              <a:spcBef>
                <a:spcPct val="0"/>
              </a:spcBef>
              <a:buNone/>
            </a:pPr>
            <a:r>
              <a:rPr lang="zh-CN" altLang="en-US" b="1" dirty="0">
                <a:solidFill>
                  <a:srgbClr val="0000FF"/>
                </a:solidFill>
                <a:ea typeface="宋体" panose="02010600030101010101" pitchFamily="2" charset="-122"/>
              </a:rPr>
              <a:t>例如：阶段</a:t>
            </a:r>
            <a:r>
              <a:rPr lang="en-US" altLang="zh-CN" b="1" dirty="0">
                <a:solidFill>
                  <a:srgbClr val="0000FF"/>
                </a:solidFill>
                <a:ea typeface="宋体" panose="02010600030101010101" pitchFamily="2" charset="-122"/>
              </a:rPr>
              <a:t>+</a:t>
            </a:r>
            <a:r>
              <a:rPr lang="zh-CN" altLang="en-US" b="1" dirty="0">
                <a:solidFill>
                  <a:srgbClr val="0000FF"/>
                </a:solidFill>
                <a:ea typeface="宋体" panose="02010600030101010101" pitchFamily="2" charset="-122"/>
              </a:rPr>
              <a:t>框架</a:t>
            </a:r>
            <a:r>
              <a:rPr lang="en-US" altLang="zh-CN" b="1" dirty="0">
                <a:solidFill>
                  <a:srgbClr val="0000FF"/>
                </a:solidFill>
                <a:ea typeface="宋体" panose="02010600030101010101" pitchFamily="2" charset="-122"/>
              </a:rPr>
              <a:t>+</a:t>
            </a:r>
            <a:r>
              <a:rPr lang="zh-CN" altLang="en-US" b="1" dirty="0">
                <a:solidFill>
                  <a:srgbClr val="0000FF"/>
                </a:solidFill>
                <a:ea typeface="宋体" panose="02010600030101010101" pitchFamily="2" charset="-122"/>
              </a:rPr>
              <a:t>并列和递进</a:t>
            </a: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51714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组合 6"/>
          <p:cNvGrpSpPr/>
          <p:nvPr/>
        </p:nvGrpSpPr>
        <p:grpSpPr>
          <a:xfrm>
            <a:off x="2626360" y="290196"/>
            <a:ext cx="7734300" cy="6296025"/>
            <a:chOff x="1440" y="193"/>
            <a:chExt cx="16240" cy="10466"/>
          </a:xfrm>
        </p:grpSpPr>
        <p:pic>
          <p:nvPicPr>
            <p:cNvPr id="79876" name="图片 15" descr="文明史观下的 中国近现代史"/>
            <p:cNvPicPr>
              <a:picLocks noChangeAspect="1"/>
            </p:cNvPicPr>
            <p:nvPr/>
          </p:nvPicPr>
          <p:blipFill>
            <a:blip r:embed="rId3" cstate="print"/>
            <a:srcRect l="2022" r="1814"/>
            <a:stretch>
              <a:fillRect/>
            </a:stretch>
          </p:blipFill>
          <p:spPr>
            <a:xfrm>
              <a:off x="1440" y="192"/>
              <a:ext cx="16240" cy="10467"/>
            </a:xfrm>
            <a:prstGeom prst="rect">
              <a:avLst/>
            </a:prstGeom>
            <a:noFill/>
            <a:ln w="9525" cap="flat" cmpd="sng">
              <a:solidFill>
                <a:srgbClr val="C00000"/>
              </a:solidFill>
              <a:prstDash val="solid"/>
              <a:miter/>
              <a:headEnd type="none" w="med" len="med"/>
              <a:tailEnd type="none" w="med" len="med"/>
            </a:ln>
          </p:spPr>
        </p:pic>
        <p:sp>
          <p:nvSpPr>
            <p:cNvPr id="4" name="下箭头 3"/>
            <p:cNvSpPr/>
            <p:nvPr/>
          </p:nvSpPr>
          <p:spPr>
            <a:xfrm>
              <a:off x="13682" y="4832"/>
              <a:ext cx="340" cy="340"/>
            </a:xfrm>
            <a:prstGeom prst="downArrow">
              <a:avLst/>
            </a:prstGeom>
            <a:solidFill>
              <a:srgbClr val="00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5" name="下箭头 4"/>
            <p:cNvSpPr/>
            <p:nvPr/>
          </p:nvSpPr>
          <p:spPr>
            <a:xfrm rot="5400000">
              <a:off x="9094" y="7487"/>
              <a:ext cx="340" cy="837"/>
            </a:xfrm>
            <a:prstGeom prst="downArrow">
              <a:avLst/>
            </a:prstGeom>
            <a:solidFill>
              <a:srgbClr val="00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6" name="下箭头 5"/>
            <p:cNvSpPr/>
            <p:nvPr/>
          </p:nvSpPr>
          <p:spPr>
            <a:xfrm rot="10800000">
              <a:off x="4595" y="5257"/>
              <a:ext cx="340" cy="340"/>
            </a:xfrm>
            <a:prstGeom prst="downArrow">
              <a:avLst/>
            </a:prstGeom>
            <a:solidFill>
              <a:srgbClr val="00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grpSp>
      <p:sp>
        <p:nvSpPr>
          <p:cNvPr id="79875" name="文本框 7"/>
          <p:cNvSpPr txBox="1"/>
          <p:nvPr/>
        </p:nvSpPr>
        <p:spPr>
          <a:xfrm>
            <a:off x="1811457" y="1703705"/>
            <a:ext cx="677108" cy="3891280"/>
          </a:xfrm>
          <a:prstGeom prst="rect">
            <a:avLst/>
          </a:prstGeom>
          <a:noFill/>
          <a:ln w="9525">
            <a:noFill/>
          </a:ln>
        </p:spPr>
        <p:txBody>
          <a:bodyPr vert="eaVert"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algn="ctr" defTabSz="914400" eaLnBrk="1" hangingPunct="1">
              <a:lnSpc>
                <a:spcPct val="100000"/>
              </a:lnSpc>
              <a:spcBef>
                <a:spcPct val="0"/>
              </a:spcBef>
              <a:buNone/>
            </a:pPr>
            <a:r>
              <a:rPr lang="zh-CN" altLang="en-US" sz="3200" b="1" dirty="0">
                <a:solidFill>
                  <a:srgbClr val="0000FF"/>
                </a:solidFill>
                <a:ea typeface="宋体" panose="02010600030101010101" pitchFamily="2" charset="-122"/>
              </a:rPr>
              <a:t>专题</a:t>
            </a:r>
            <a:r>
              <a:rPr lang="en-US" altLang="zh-CN" sz="3200" b="1" dirty="0">
                <a:solidFill>
                  <a:srgbClr val="0000FF"/>
                </a:solidFill>
                <a:ea typeface="宋体" panose="02010600030101010101" pitchFamily="2" charset="-122"/>
              </a:rPr>
              <a:t>+</a:t>
            </a:r>
            <a:r>
              <a:rPr lang="zh-CN" altLang="en-US" sz="3200" b="1" dirty="0">
                <a:solidFill>
                  <a:srgbClr val="0000FF"/>
                </a:solidFill>
                <a:ea typeface="宋体" panose="02010600030101010101" pitchFamily="2" charset="-122"/>
              </a:rPr>
              <a:t>框架</a:t>
            </a:r>
            <a:r>
              <a:rPr lang="en-US" altLang="zh-CN" sz="3200" b="1" dirty="0">
                <a:solidFill>
                  <a:srgbClr val="0000FF"/>
                </a:solidFill>
                <a:ea typeface="宋体" panose="02010600030101010101" pitchFamily="2" charset="-122"/>
              </a:rPr>
              <a:t>+</a:t>
            </a:r>
            <a:r>
              <a:rPr lang="zh-CN" altLang="en-US" sz="3200" b="1" dirty="0">
                <a:solidFill>
                  <a:srgbClr val="0000FF"/>
                </a:solidFill>
                <a:ea typeface="宋体" panose="02010600030101010101" pitchFamily="2" charset="-122"/>
              </a:rPr>
              <a:t>递进</a:t>
            </a:r>
          </a:p>
        </p:txBody>
      </p:sp>
      <p:cxnSp>
        <p:nvCxnSpPr>
          <p:cNvPr id="23" name="直接连接符 22"/>
          <p:cNvCxnSpPr/>
          <p:nvPr/>
        </p:nvCxnSpPr>
        <p:spPr>
          <a:xfrm flipV="1">
            <a:off x="1906981" y="185084"/>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911933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线形标注 1 178"/>
          <p:cNvSpPr/>
          <p:nvPr/>
        </p:nvSpPr>
        <p:spPr>
          <a:xfrm>
            <a:off x="1781176" y="2970610"/>
            <a:ext cx="823913" cy="291704"/>
          </a:xfrm>
          <a:prstGeom prst="borderCallout1">
            <a:avLst>
              <a:gd name="adj1" fmla="val 50326"/>
              <a:gd name="adj2" fmla="val 95727"/>
              <a:gd name="adj3" fmla="val -219771"/>
              <a:gd name="adj4" fmla="val 167205"/>
            </a:avLst>
          </a:prstGeom>
          <a:solidFill>
            <a:schemeClr val="bg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178" name="线形标注 1 177"/>
          <p:cNvSpPr/>
          <p:nvPr/>
        </p:nvSpPr>
        <p:spPr>
          <a:xfrm>
            <a:off x="1771650" y="2618185"/>
            <a:ext cx="841772" cy="273844"/>
          </a:xfrm>
          <a:prstGeom prst="borderCallout1">
            <a:avLst>
              <a:gd name="adj1" fmla="val 47916"/>
              <a:gd name="adj2" fmla="val 97453"/>
              <a:gd name="adj3" fmla="val -107986"/>
              <a:gd name="adj4" fmla="val 167515"/>
            </a:avLst>
          </a:prstGeom>
          <a:solidFill>
            <a:schemeClr val="bg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0900" name="文本框 26"/>
          <p:cNvSpPr txBox="1"/>
          <p:nvPr/>
        </p:nvSpPr>
        <p:spPr>
          <a:xfrm>
            <a:off x="5274470" y="2717006"/>
            <a:ext cx="1057275" cy="368300"/>
          </a:xfrm>
          <a:prstGeom prst="rect">
            <a:avLst/>
          </a:prstGeom>
          <a:noFill/>
          <a:ln w="19050" cap="flat" cmpd="sng">
            <a:solidFill>
              <a:srgbClr val="2E75B6"/>
            </a:solidFill>
            <a:prstDash val="solid"/>
            <a:round/>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zh-CN" altLang="en-US" sz="1800" b="1" dirty="0">
              <a:solidFill>
                <a:srgbClr val="C00000"/>
              </a:solidFill>
              <a:latin typeface="Arial" panose="020B0604020202020204" pitchFamily="34" charset="0"/>
              <a:ea typeface="黑体" panose="02010609060101010101" pitchFamily="49" charset="-122"/>
            </a:endParaRPr>
          </a:p>
        </p:txBody>
      </p:sp>
      <p:sp>
        <p:nvSpPr>
          <p:cNvPr id="80901" name="文本框 48"/>
          <p:cNvSpPr txBox="1"/>
          <p:nvPr/>
        </p:nvSpPr>
        <p:spPr>
          <a:xfrm>
            <a:off x="5274470" y="3933826"/>
            <a:ext cx="1057275" cy="321945"/>
          </a:xfrm>
          <a:prstGeom prst="rect">
            <a:avLst/>
          </a:prstGeom>
          <a:noFill/>
          <a:ln w="19050" cap="flat" cmpd="sng">
            <a:solidFill>
              <a:srgbClr val="C00000"/>
            </a:solidFill>
            <a:prstDash val="solid"/>
            <a:round/>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zh-CN" altLang="en-US" sz="1500" b="1" dirty="0">
              <a:solidFill>
                <a:srgbClr val="C00000"/>
              </a:solidFill>
              <a:latin typeface="Arial" panose="020B0604020202020204" pitchFamily="34" charset="0"/>
              <a:ea typeface="黑体" panose="02010609060101010101" pitchFamily="49" charset="-122"/>
            </a:endParaRPr>
          </a:p>
        </p:txBody>
      </p:sp>
      <p:cxnSp>
        <p:nvCxnSpPr>
          <p:cNvPr id="55" name="直接连接符 54"/>
          <p:cNvCxnSpPr/>
          <p:nvPr/>
        </p:nvCxnSpPr>
        <p:spPr>
          <a:xfrm>
            <a:off x="4976813" y="2858691"/>
            <a:ext cx="297656" cy="29766"/>
          </a:xfrm>
          <a:prstGeom prst="line">
            <a:avLst/>
          </a:prstGeom>
          <a:ln w="11112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4672013" y="3225405"/>
            <a:ext cx="602456" cy="853679"/>
          </a:xfrm>
          <a:prstGeom prst="line">
            <a:avLst/>
          </a:prstGeom>
          <a:ln w="11112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5" name="线形标注 1 4"/>
          <p:cNvSpPr/>
          <p:nvPr/>
        </p:nvSpPr>
        <p:spPr>
          <a:xfrm>
            <a:off x="6159104" y="1945482"/>
            <a:ext cx="476250" cy="275035"/>
          </a:xfrm>
          <a:prstGeom prst="borderCallout1">
            <a:avLst>
              <a:gd name="adj1" fmla="val 45030"/>
              <a:gd name="adj2" fmla="val -817"/>
              <a:gd name="adj3" fmla="val 279687"/>
              <a:gd name="adj4" fmla="val -263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18" name="矩形 17"/>
          <p:cNvSpPr/>
          <p:nvPr/>
        </p:nvSpPr>
        <p:spPr>
          <a:xfrm>
            <a:off x="3916203" y="1559243"/>
            <a:ext cx="1237774" cy="553085"/>
          </a:xfrm>
          <a:prstGeom prst="rect">
            <a:avLst/>
          </a:prstGeom>
          <a:noFill/>
          <a:ln>
            <a:noFill/>
          </a:ln>
        </p:spPr>
        <p:txBody>
          <a:bodyPr>
            <a:spAutoFit/>
          </a:bodyPr>
          <a:lstStyle/>
          <a:p>
            <a:pPr algn="ctr" fontAlgn="base">
              <a:spcBef>
                <a:spcPct val="0"/>
              </a:spcBef>
              <a:spcAft>
                <a:spcPct val="0"/>
              </a:spcAft>
              <a:defRPr/>
            </a:pPr>
            <a:r>
              <a:rPr lang="zh-CN" altLang="zh-CN" sz="3000" b="1" noProof="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Arial" panose="020B0604020202020204" pitchFamily="34" charset="0"/>
                <a:ea typeface="黑体" panose="02010609060101010101" pitchFamily="49" charset="-122"/>
              </a:rPr>
              <a:t>明朝</a:t>
            </a:r>
          </a:p>
        </p:txBody>
      </p:sp>
      <p:sp>
        <p:nvSpPr>
          <p:cNvPr id="80906" name="文本框 18"/>
          <p:cNvSpPr txBox="1"/>
          <p:nvPr/>
        </p:nvSpPr>
        <p:spPr>
          <a:xfrm>
            <a:off x="5353051" y="2762251"/>
            <a:ext cx="900113"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君主专制</a:t>
            </a:r>
          </a:p>
        </p:txBody>
      </p:sp>
      <p:cxnSp>
        <p:nvCxnSpPr>
          <p:cNvPr id="102" name="直接连接符 101"/>
          <p:cNvCxnSpPr/>
          <p:nvPr/>
        </p:nvCxnSpPr>
        <p:spPr>
          <a:xfrm flipV="1">
            <a:off x="6644880" y="1240631"/>
            <a:ext cx="302419" cy="826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6940154" y="1234680"/>
            <a:ext cx="1004888" cy="2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6634164" y="1910954"/>
            <a:ext cx="307181" cy="155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6940154" y="1585914"/>
            <a:ext cx="1008460" cy="2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6644880" y="1593057"/>
            <a:ext cx="302419" cy="484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6941344" y="1900238"/>
            <a:ext cx="1028700" cy="10716"/>
          </a:xfrm>
          <a:prstGeom prst="line">
            <a:avLst/>
          </a:prstGeom>
        </p:spPr>
        <p:style>
          <a:lnRef idx="1">
            <a:schemeClr val="accent1"/>
          </a:lnRef>
          <a:fillRef idx="0">
            <a:schemeClr val="accent1"/>
          </a:fillRef>
          <a:effectRef idx="0">
            <a:schemeClr val="accent1"/>
          </a:effectRef>
          <a:fontRef idx="minor">
            <a:schemeClr val="tx1"/>
          </a:fontRef>
        </p:style>
      </p:cxnSp>
      <p:sp>
        <p:nvSpPr>
          <p:cNvPr id="80913" name="文本框 122"/>
          <p:cNvSpPr txBox="1"/>
          <p:nvPr/>
        </p:nvSpPr>
        <p:spPr>
          <a:xfrm>
            <a:off x="6987779" y="1712119"/>
            <a:ext cx="960834" cy="414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zh-CN" sz="1050" dirty="0">
                <a:latin typeface="Arial" panose="020B0604020202020204" pitchFamily="34" charset="0"/>
                <a:ea typeface="黑体" panose="02010609060101010101" pitchFamily="49" charset="-122"/>
              </a:rPr>
              <a:t>设殿阁大学士</a:t>
            </a:r>
          </a:p>
        </p:txBody>
      </p:sp>
      <p:sp>
        <p:nvSpPr>
          <p:cNvPr id="80914" name="文本框 123"/>
          <p:cNvSpPr txBox="1"/>
          <p:nvPr/>
        </p:nvSpPr>
        <p:spPr>
          <a:xfrm>
            <a:off x="6961585" y="1388269"/>
            <a:ext cx="987028" cy="2527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撤中书废丞相</a:t>
            </a:r>
          </a:p>
        </p:txBody>
      </p:sp>
      <p:sp>
        <p:nvSpPr>
          <p:cNvPr id="80915" name="文本框 127"/>
          <p:cNvSpPr txBox="1"/>
          <p:nvPr/>
        </p:nvSpPr>
        <p:spPr>
          <a:xfrm>
            <a:off x="6983017" y="1010841"/>
            <a:ext cx="965597" cy="414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中书省辖六部</a:t>
            </a:r>
          </a:p>
        </p:txBody>
      </p:sp>
      <p:cxnSp>
        <p:nvCxnSpPr>
          <p:cNvPr id="21" name="直接连接符 20"/>
          <p:cNvCxnSpPr/>
          <p:nvPr/>
        </p:nvCxnSpPr>
        <p:spPr>
          <a:xfrm>
            <a:off x="6644879" y="2088357"/>
            <a:ext cx="329804" cy="195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6947297" y="2289572"/>
            <a:ext cx="1252538" cy="3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994922" y="2625330"/>
            <a:ext cx="9144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22256" y="2188369"/>
            <a:ext cx="406004" cy="433388"/>
          </a:xfrm>
          <a:prstGeom prst="line">
            <a:avLst/>
          </a:prstGeom>
        </p:spPr>
        <p:style>
          <a:lnRef idx="1">
            <a:schemeClr val="accent1"/>
          </a:lnRef>
          <a:fillRef idx="0">
            <a:schemeClr val="accent1"/>
          </a:fillRef>
          <a:effectRef idx="0">
            <a:schemeClr val="accent1"/>
          </a:effectRef>
          <a:fontRef idx="minor">
            <a:schemeClr val="tx1"/>
          </a:fontRef>
        </p:style>
      </p:cxnSp>
      <p:sp>
        <p:nvSpPr>
          <p:cNvPr id="80920" name="文本框 32"/>
          <p:cNvSpPr txBox="1"/>
          <p:nvPr/>
        </p:nvSpPr>
        <p:spPr>
          <a:xfrm>
            <a:off x="6961586" y="2445544"/>
            <a:ext cx="1134665" cy="2527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司礼监牵制内阁</a:t>
            </a:r>
          </a:p>
        </p:txBody>
      </p:sp>
      <p:sp>
        <p:nvSpPr>
          <p:cNvPr id="80921" name="文本框 33"/>
          <p:cNvSpPr txBox="1"/>
          <p:nvPr/>
        </p:nvSpPr>
        <p:spPr>
          <a:xfrm>
            <a:off x="8408036" y="1983740"/>
            <a:ext cx="856615" cy="2527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内侍机构</a:t>
            </a:r>
          </a:p>
        </p:txBody>
      </p:sp>
      <p:sp>
        <p:nvSpPr>
          <p:cNvPr id="80922" name="文本框 35"/>
          <p:cNvSpPr txBox="1"/>
          <p:nvPr/>
        </p:nvSpPr>
        <p:spPr>
          <a:xfrm>
            <a:off x="6862763" y="2077641"/>
            <a:ext cx="1421606" cy="414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内阁参与决策</a:t>
            </a:r>
            <a:r>
              <a:rPr lang="en-US" altLang="zh-CN" sz="1050" dirty="0">
                <a:latin typeface="Arial" panose="020B0604020202020204" pitchFamily="34" charset="0"/>
                <a:ea typeface="黑体" panose="02010609060101010101" pitchFamily="49" charset="-122"/>
              </a:rPr>
              <a:t>(</a:t>
            </a:r>
            <a:r>
              <a:rPr lang="zh-CN" altLang="en-US" sz="1050" dirty="0">
                <a:latin typeface="Arial" panose="020B0604020202020204" pitchFamily="34" charset="0"/>
                <a:ea typeface="黑体" panose="02010609060101010101" pitchFamily="49" charset="-122"/>
              </a:rPr>
              <a:t>票拟权</a:t>
            </a:r>
            <a:r>
              <a:rPr lang="en-US" altLang="zh-CN" sz="1050" dirty="0">
                <a:latin typeface="Arial" panose="020B0604020202020204" pitchFamily="34" charset="0"/>
                <a:ea typeface="黑体" panose="02010609060101010101" pitchFamily="49" charset="-122"/>
              </a:rPr>
              <a:t>)</a:t>
            </a:r>
          </a:p>
        </p:txBody>
      </p:sp>
      <p:cxnSp>
        <p:nvCxnSpPr>
          <p:cNvPr id="63" name="直接连接符 62"/>
          <p:cNvCxnSpPr/>
          <p:nvPr/>
        </p:nvCxnSpPr>
        <p:spPr>
          <a:xfrm flipV="1">
            <a:off x="8181976" y="2175272"/>
            <a:ext cx="252413"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8434388" y="2163366"/>
            <a:ext cx="609600" cy="11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8398669" y="2405063"/>
            <a:ext cx="1148954" cy="7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174832" y="2300289"/>
            <a:ext cx="236935" cy="1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629525" y="4644629"/>
            <a:ext cx="852488" cy="71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7334251" y="4651772"/>
            <a:ext cx="295275" cy="1666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0929" name="文本框 71"/>
          <p:cNvSpPr txBox="1"/>
          <p:nvPr/>
        </p:nvSpPr>
        <p:spPr>
          <a:xfrm>
            <a:off x="7579519" y="4726781"/>
            <a:ext cx="1039416" cy="2527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都指挥司</a:t>
            </a:r>
            <a:r>
              <a:rPr lang="en-US" altLang="zh-CN" sz="1050" dirty="0">
                <a:latin typeface="Arial" panose="020B0604020202020204" pitchFamily="34" charset="0"/>
                <a:ea typeface="黑体" panose="02010609060101010101" pitchFamily="49" charset="-122"/>
              </a:rPr>
              <a:t>(</a:t>
            </a:r>
            <a:r>
              <a:rPr lang="zh-CN" altLang="en-US" sz="1050" dirty="0">
                <a:latin typeface="Arial" panose="020B0604020202020204" pitchFamily="34" charset="0"/>
                <a:ea typeface="黑体" panose="02010609060101010101" pitchFamily="49" charset="-122"/>
              </a:rPr>
              <a:t>军政</a:t>
            </a:r>
            <a:r>
              <a:rPr lang="en-US" altLang="zh-CN" sz="1050" dirty="0">
                <a:latin typeface="Arial" panose="020B0604020202020204" pitchFamily="34" charset="0"/>
                <a:ea typeface="黑体" panose="02010609060101010101" pitchFamily="49" charset="-122"/>
              </a:rPr>
              <a:t>)</a:t>
            </a:r>
          </a:p>
        </p:txBody>
      </p:sp>
      <p:sp>
        <p:nvSpPr>
          <p:cNvPr id="80930" name="文本框 72"/>
          <p:cNvSpPr txBox="1"/>
          <p:nvPr/>
        </p:nvSpPr>
        <p:spPr>
          <a:xfrm>
            <a:off x="8398669" y="2202656"/>
            <a:ext cx="1222772" cy="414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职权大小取决皇帝</a:t>
            </a:r>
          </a:p>
        </p:txBody>
      </p:sp>
      <p:cxnSp>
        <p:nvCxnSpPr>
          <p:cNvPr id="75" name="直接连接符 74"/>
          <p:cNvCxnSpPr/>
          <p:nvPr/>
        </p:nvCxnSpPr>
        <p:spPr>
          <a:xfrm>
            <a:off x="7623572" y="4955382"/>
            <a:ext cx="825104" cy="119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0932" name="文本框 87"/>
          <p:cNvSpPr txBox="1"/>
          <p:nvPr/>
        </p:nvSpPr>
        <p:spPr>
          <a:xfrm>
            <a:off x="6159104" y="1941911"/>
            <a:ext cx="560784"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演变</a:t>
            </a:r>
          </a:p>
        </p:txBody>
      </p:sp>
      <p:sp>
        <p:nvSpPr>
          <p:cNvPr id="80933" name="文本框 97"/>
          <p:cNvSpPr txBox="1"/>
          <p:nvPr/>
        </p:nvSpPr>
        <p:spPr>
          <a:xfrm>
            <a:off x="7610475" y="5059045"/>
            <a:ext cx="1291590" cy="2527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按察司</a:t>
            </a:r>
            <a:r>
              <a:rPr lang="en-US" altLang="zh-CN" sz="1050" dirty="0">
                <a:latin typeface="Arial" panose="020B0604020202020204" pitchFamily="34" charset="0"/>
                <a:ea typeface="黑体" panose="02010609060101010101" pitchFamily="49" charset="-122"/>
              </a:rPr>
              <a:t>(</a:t>
            </a:r>
            <a:r>
              <a:rPr lang="zh-CN" altLang="en-US" sz="1050" dirty="0">
                <a:latin typeface="Arial" panose="020B0604020202020204" pitchFamily="34" charset="0"/>
                <a:ea typeface="黑体" panose="02010609060101010101" pitchFamily="49" charset="-122"/>
              </a:rPr>
              <a:t>监察</a:t>
            </a:r>
            <a:r>
              <a:rPr lang="en-US" altLang="zh-CN" sz="1050" dirty="0">
                <a:latin typeface="Arial" panose="020B0604020202020204" pitchFamily="34" charset="0"/>
                <a:ea typeface="黑体" panose="02010609060101010101" pitchFamily="49" charset="-122"/>
              </a:rPr>
              <a:t>)</a:t>
            </a:r>
          </a:p>
        </p:txBody>
      </p:sp>
      <p:sp>
        <p:nvSpPr>
          <p:cNvPr id="80934" name="文本框 99"/>
          <p:cNvSpPr txBox="1"/>
          <p:nvPr/>
        </p:nvSpPr>
        <p:spPr>
          <a:xfrm>
            <a:off x="7663181" y="4453255"/>
            <a:ext cx="1067435" cy="2527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布政司</a:t>
            </a:r>
            <a:r>
              <a:rPr lang="en-US" altLang="zh-CN" sz="1050" dirty="0">
                <a:latin typeface="Arial" panose="020B0604020202020204" pitchFamily="34" charset="0"/>
                <a:ea typeface="黑体" panose="02010609060101010101" pitchFamily="49" charset="-122"/>
              </a:rPr>
              <a:t>(</a:t>
            </a:r>
            <a:r>
              <a:rPr lang="zh-CN" altLang="en-US" sz="1050" dirty="0">
                <a:latin typeface="Arial" panose="020B0604020202020204" pitchFamily="34" charset="0"/>
                <a:ea typeface="黑体" panose="02010609060101010101" pitchFamily="49" charset="-122"/>
              </a:rPr>
              <a:t>行政</a:t>
            </a:r>
            <a:r>
              <a:rPr lang="en-US" altLang="zh-CN" sz="1050" dirty="0">
                <a:latin typeface="Arial" panose="020B0604020202020204" pitchFamily="34" charset="0"/>
                <a:ea typeface="黑体" panose="02010609060101010101" pitchFamily="49" charset="-122"/>
              </a:rPr>
              <a:t>)</a:t>
            </a:r>
          </a:p>
        </p:txBody>
      </p:sp>
      <p:cxnSp>
        <p:nvCxnSpPr>
          <p:cNvPr id="101" name="直接连接符 100"/>
          <p:cNvCxnSpPr/>
          <p:nvPr/>
        </p:nvCxnSpPr>
        <p:spPr>
          <a:xfrm>
            <a:off x="7334251" y="4820842"/>
            <a:ext cx="267891" cy="42029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7703821" y="5252085"/>
            <a:ext cx="865505" cy="25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0937" name="文本框 106"/>
          <p:cNvSpPr txBox="1"/>
          <p:nvPr/>
        </p:nvSpPr>
        <p:spPr>
          <a:xfrm>
            <a:off x="5385436" y="3930016"/>
            <a:ext cx="1026795" cy="2990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中央集权</a:t>
            </a:r>
          </a:p>
        </p:txBody>
      </p:sp>
      <p:cxnSp>
        <p:nvCxnSpPr>
          <p:cNvPr id="2" name="直接箭头连接符 1"/>
          <p:cNvCxnSpPr>
            <a:stCxn id="80915" idx="2"/>
            <a:endCxn id="80914" idx="0"/>
          </p:cNvCxnSpPr>
          <p:nvPr/>
        </p:nvCxnSpPr>
        <p:spPr>
          <a:xfrm flipH="1" flipV="1">
            <a:off x="5971938" y="1898334"/>
            <a:ext cx="8573" cy="27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0915" idx="2"/>
            <a:endCxn id="80914" idx="0"/>
          </p:cNvCxnSpPr>
          <p:nvPr/>
        </p:nvCxnSpPr>
        <p:spPr>
          <a:xfrm flipH="1" flipV="1">
            <a:off x="5972176" y="1898334"/>
            <a:ext cx="8573" cy="27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0915" idx="2"/>
            <a:endCxn id="80914" idx="0"/>
          </p:cNvCxnSpPr>
          <p:nvPr/>
        </p:nvCxnSpPr>
        <p:spPr>
          <a:xfrm flipH="1" flipV="1">
            <a:off x="5972176" y="1898096"/>
            <a:ext cx="8573" cy="27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80915" idx="2"/>
            <a:endCxn id="80914" idx="0"/>
          </p:cNvCxnSpPr>
          <p:nvPr/>
        </p:nvCxnSpPr>
        <p:spPr>
          <a:xfrm flipH="1" flipV="1">
            <a:off x="5972176" y="1898334"/>
            <a:ext cx="8573" cy="27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942" name="文本框 31"/>
          <p:cNvSpPr txBox="1"/>
          <p:nvPr/>
        </p:nvSpPr>
        <p:spPr>
          <a:xfrm>
            <a:off x="8199836" y="2095500"/>
            <a:ext cx="250031" cy="414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solidFill>
                  <a:srgbClr val="FF0000"/>
                </a:solidFill>
                <a:latin typeface="Arial" panose="020B0604020202020204" pitchFamily="34" charset="0"/>
                <a:ea typeface="黑体" panose="02010609060101010101" pitchFamily="49" charset="-122"/>
              </a:rPr>
              <a:t>特点</a:t>
            </a:r>
          </a:p>
        </p:txBody>
      </p:sp>
      <p:sp>
        <p:nvSpPr>
          <p:cNvPr id="37" name="线形标注 1 36"/>
          <p:cNvSpPr/>
          <p:nvPr/>
        </p:nvSpPr>
        <p:spPr>
          <a:xfrm>
            <a:off x="6538914" y="4682729"/>
            <a:ext cx="771525" cy="273844"/>
          </a:xfrm>
          <a:prstGeom prst="borderCallout1">
            <a:avLst>
              <a:gd name="adj1" fmla="val 45030"/>
              <a:gd name="adj2" fmla="val -817"/>
              <a:gd name="adj3" fmla="val -208159"/>
              <a:gd name="adj4" fmla="val -26728"/>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0944" name="文本框 39"/>
          <p:cNvSpPr txBox="1"/>
          <p:nvPr/>
        </p:nvSpPr>
        <p:spPr>
          <a:xfrm>
            <a:off x="6539231" y="4680586"/>
            <a:ext cx="935355" cy="29908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三司分权</a:t>
            </a:r>
          </a:p>
        </p:txBody>
      </p:sp>
      <p:sp>
        <p:nvSpPr>
          <p:cNvPr id="46" name="线形标注 1 45"/>
          <p:cNvSpPr/>
          <p:nvPr/>
        </p:nvSpPr>
        <p:spPr>
          <a:xfrm>
            <a:off x="6538914" y="3733800"/>
            <a:ext cx="771525" cy="273844"/>
          </a:xfrm>
          <a:prstGeom prst="borderCallout1">
            <a:avLst>
              <a:gd name="adj1" fmla="val 45030"/>
              <a:gd name="adj2" fmla="val -817"/>
              <a:gd name="adj3" fmla="val 134722"/>
              <a:gd name="adj4" fmla="val -27592"/>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0946" name="文本框 91"/>
          <p:cNvSpPr txBox="1"/>
          <p:nvPr/>
        </p:nvSpPr>
        <p:spPr>
          <a:xfrm>
            <a:off x="6481763" y="3733801"/>
            <a:ext cx="887016"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行政区划</a:t>
            </a:r>
          </a:p>
        </p:txBody>
      </p:sp>
      <p:sp>
        <p:nvSpPr>
          <p:cNvPr id="126" name="线形标注 1 125"/>
          <p:cNvSpPr/>
          <p:nvPr/>
        </p:nvSpPr>
        <p:spPr>
          <a:xfrm rot="5400000">
            <a:off x="7837885" y="3600451"/>
            <a:ext cx="235744" cy="962025"/>
          </a:xfrm>
          <a:prstGeom prst="borderCallout1">
            <a:avLst>
              <a:gd name="adj1" fmla="val 52021"/>
              <a:gd name="adj2" fmla="val -498"/>
              <a:gd name="adj3" fmla="val 118037"/>
              <a:gd name="adj4" fmla="val -65587"/>
            </a:avLst>
          </a:prstGeom>
          <a:noFill/>
          <a:ln>
            <a:solidFill>
              <a:srgbClr val="C00000"/>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0948" name="文本框 128"/>
          <p:cNvSpPr txBox="1"/>
          <p:nvPr/>
        </p:nvSpPr>
        <p:spPr>
          <a:xfrm>
            <a:off x="7500938" y="3969544"/>
            <a:ext cx="989410" cy="2527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承宣布政使司</a:t>
            </a:r>
          </a:p>
        </p:txBody>
      </p:sp>
      <p:sp>
        <p:nvSpPr>
          <p:cNvPr id="135" name="线形标注 1 134"/>
          <p:cNvSpPr/>
          <p:nvPr/>
        </p:nvSpPr>
        <p:spPr>
          <a:xfrm rot="5400000">
            <a:off x="8776692" y="3959424"/>
            <a:ext cx="246460" cy="728663"/>
          </a:xfrm>
          <a:prstGeom prst="borderCallout1">
            <a:avLst>
              <a:gd name="adj1" fmla="val 52021"/>
              <a:gd name="adj2" fmla="val -498"/>
              <a:gd name="adj3" fmla="val 116307"/>
              <a:gd name="adj4" fmla="val -44584"/>
            </a:avLst>
          </a:prstGeom>
          <a:noFill/>
          <a:ln>
            <a:solidFill>
              <a:srgbClr val="C00000"/>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0950" name="文本框 135"/>
          <p:cNvSpPr txBox="1"/>
          <p:nvPr/>
        </p:nvSpPr>
        <p:spPr>
          <a:xfrm>
            <a:off x="8515351" y="4233863"/>
            <a:ext cx="763191" cy="2527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府</a:t>
            </a:r>
            <a:r>
              <a:rPr lang="en-US" altLang="zh-CN" sz="1050" dirty="0">
                <a:latin typeface="Arial" panose="020B0604020202020204" pitchFamily="34" charset="0"/>
                <a:ea typeface="黑体" panose="02010609060101010101" pitchFamily="49" charset="-122"/>
              </a:rPr>
              <a:t>(</a:t>
            </a:r>
            <a:r>
              <a:rPr lang="zh-CN" altLang="en-US" sz="1050" dirty="0">
                <a:latin typeface="Arial" panose="020B0604020202020204" pitchFamily="34" charset="0"/>
                <a:ea typeface="黑体" panose="02010609060101010101" pitchFamily="49" charset="-122"/>
              </a:rPr>
              <a:t>直隶州</a:t>
            </a:r>
            <a:r>
              <a:rPr lang="en-US" altLang="zh-CN" sz="1050" dirty="0">
                <a:latin typeface="Arial" panose="020B0604020202020204" pitchFamily="34" charset="0"/>
                <a:ea typeface="黑体" panose="02010609060101010101" pitchFamily="49" charset="-122"/>
              </a:rPr>
              <a:t>)</a:t>
            </a:r>
          </a:p>
        </p:txBody>
      </p:sp>
      <p:sp>
        <p:nvSpPr>
          <p:cNvPr id="139" name="线形标注 1 138"/>
          <p:cNvSpPr/>
          <p:nvPr/>
        </p:nvSpPr>
        <p:spPr>
          <a:xfrm rot="5400000">
            <a:off x="9420225" y="4425554"/>
            <a:ext cx="235744" cy="278606"/>
          </a:xfrm>
          <a:prstGeom prst="borderCallout1">
            <a:avLst>
              <a:gd name="adj1" fmla="val 52021"/>
              <a:gd name="adj2" fmla="val -498"/>
              <a:gd name="adj3" fmla="val 153931"/>
              <a:gd name="adj4" fmla="val -53744"/>
            </a:avLst>
          </a:prstGeom>
          <a:noFill/>
          <a:ln>
            <a:solidFill>
              <a:srgbClr val="C00000"/>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0952" name="文本框 139"/>
          <p:cNvSpPr txBox="1"/>
          <p:nvPr/>
        </p:nvSpPr>
        <p:spPr>
          <a:xfrm>
            <a:off x="9427211" y="4453255"/>
            <a:ext cx="250825" cy="2527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县</a:t>
            </a:r>
          </a:p>
        </p:txBody>
      </p:sp>
      <p:cxnSp>
        <p:nvCxnSpPr>
          <p:cNvPr id="50" name="直接连接符 49"/>
          <p:cNvCxnSpPr>
            <a:stCxn id="80915" idx="2"/>
            <a:endCxn id="80914" idx="0"/>
          </p:cNvCxnSpPr>
          <p:nvPr/>
        </p:nvCxnSpPr>
        <p:spPr>
          <a:xfrm flipH="1" flipV="1">
            <a:off x="5972176" y="1898096"/>
            <a:ext cx="8573" cy="276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0954" name="文本框 126"/>
          <p:cNvSpPr txBox="1"/>
          <p:nvPr/>
        </p:nvSpPr>
        <p:spPr>
          <a:xfrm>
            <a:off x="2607310" y="3837306"/>
            <a:ext cx="1309370" cy="299085"/>
          </a:xfrm>
          <a:prstGeom prst="rect">
            <a:avLst/>
          </a:prstGeom>
          <a:noFill/>
          <a:ln w="19050" cap="flat" cmpd="sng">
            <a:solidFill>
              <a:srgbClr val="FFC000"/>
            </a:solidFill>
            <a:prstDash val="solid"/>
            <a:round/>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选官制度</a:t>
            </a:r>
          </a:p>
        </p:txBody>
      </p:sp>
      <p:cxnSp>
        <p:nvCxnSpPr>
          <p:cNvPr id="130" name="直接连接符 129"/>
          <p:cNvCxnSpPr>
            <a:stCxn id="80915" idx="2"/>
            <a:endCxn id="80914" idx="0"/>
          </p:cNvCxnSpPr>
          <p:nvPr/>
        </p:nvCxnSpPr>
        <p:spPr>
          <a:xfrm flipH="1" flipV="1">
            <a:off x="5971938" y="1898096"/>
            <a:ext cx="8573" cy="27623"/>
          </a:xfrm>
          <a:prstGeom prst="line">
            <a:avLst/>
          </a:prstGeom>
          <a:ln w="111125" cmpd="sng">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141" name="线形标注 1 140"/>
          <p:cNvSpPr/>
          <p:nvPr/>
        </p:nvSpPr>
        <p:spPr>
          <a:xfrm rot="10800000">
            <a:off x="1587104" y="3813572"/>
            <a:ext cx="798910" cy="270272"/>
          </a:xfrm>
          <a:prstGeom prst="borderCallout1">
            <a:avLst>
              <a:gd name="adj1" fmla="val 35767"/>
              <a:gd name="adj2" fmla="val -1608"/>
              <a:gd name="adj3" fmla="val 34462"/>
              <a:gd name="adj4" fmla="val -28772"/>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0957" name="文本框 144"/>
          <p:cNvSpPr txBox="1"/>
          <p:nvPr/>
        </p:nvSpPr>
        <p:spPr>
          <a:xfrm>
            <a:off x="1645286" y="3848100"/>
            <a:ext cx="810895" cy="25273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latin typeface="Arial" panose="020B0604020202020204" pitchFamily="34" charset="0"/>
                <a:ea typeface="黑体" panose="02010609060101010101" pitchFamily="49" charset="-122"/>
              </a:rPr>
              <a:t>八股取士</a:t>
            </a:r>
          </a:p>
        </p:txBody>
      </p:sp>
      <p:sp>
        <p:nvSpPr>
          <p:cNvPr id="146" name="文本框 145"/>
          <p:cNvSpPr txBox="1"/>
          <p:nvPr/>
        </p:nvSpPr>
        <p:spPr>
          <a:xfrm>
            <a:off x="3196830" y="2151460"/>
            <a:ext cx="636985" cy="368300"/>
          </a:xfrm>
          <a:prstGeom prst="rect">
            <a:avLst/>
          </a:prstGeom>
          <a:noFill/>
          <a:ln w="19050">
            <a:solidFill>
              <a:schemeClr val="accent6">
                <a:lumMod val="60000"/>
                <a:lumOff val="40000"/>
              </a:schemeClr>
            </a:solidFill>
          </a:ln>
        </p:spPr>
        <p:txBody>
          <a:bodyPr>
            <a:spAutoFit/>
          </a:bodyPr>
          <a:lstStyle/>
          <a:p>
            <a:pPr>
              <a:defRPr/>
            </a:pPr>
            <a:endParaRPr lang="zh-CN" altLang="en-US" b="1" noProof="1">
              <a:solidFill>
                <a:srgbClr val="C00000"/>
              </a:solidFill>
              <a:latin typeface="Arial" panose="020B0604020202020204" pitchFamily="34" charset="0"/>
              <a:ea typeface="黑体" panose="02010609060101010101" pitchFamily="49" charset="-122"/>
            </a:endParaRPr>
          </a:p>
        </p:txBody>
      </p:sp>
      <p:cxnSp>
        <p:nvCxnSpPr>
          <p:cNvPr id="147" name="直接连接符 146"/>
          <p:cNvCxnSpPr>
            <a:stCxn id="80915" idx="2"/>
            <a:endCxn id="80914" idx="0"/>
          </p:cNvCxnSpPr>
          <p:nvPr/>
        </p:nvCxnSpPr>
        <p:spPr>
          <a:xfrm flipH="1" flipV="1">
            <a:off x="5972176" y="1898096"/>
            <a:ext cx="8573" cy="27623"/>
          </a:xfrm>
          <a:prstGeom prst="line">
            <a:avLst/>
          </a:prstGeom>
          <a:ln w="111125" cmpd="sng">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80960" name="文本框 147"/>
          <p:cNvSpPr txBox="1"/>
          <p:nvPr/>
        </p:nvSpPr>
        <p:spPr>
          <a:xfrm>
            <a:off x="3225404" y="2215755"/>
            <a:ext cx="579834"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影响</a:t>
            </a:r>
          </a:p>
        </p:txBody>
      </p:sp>
      <p:sp>
        <p:nvSpPr>
          <p:cNvPr id="150" name="线形标注 1 149"/>
          <p:cNvSpPr/>
          <p:nvPr/>
        </p:nvSpPr>
        <p:spPr>
          <a:xfrm rot="10800000">
            <a:off x="1569245" y="2220517"/>
            <a:ext cx="1088231" cy="276225"/>
          </a:xfrm>
          <a:prstGeom prst="borderCallout1">
            <a:avLst>
              <a:gd name="adj1" fmla="val 35767"/>
              <a:gd name="adj2" fmla="val -1608"/>
              <a:gd name="adj3" fmla="val 64248"/>
              <a:gd name="adj4" fmla="val -48315"/>
            </a:avLst>
          </a:prstGeom>
          <a:solidFill>
            <a:schemeClr val="bg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161" name="线形标注 1 160"/>
          <p:cNvSpPr/>
          <p:nvPr/>
        </p:nvSpPr>
        <p:spPr>
          <a:xfrm rot="10800000">
            <a:off x="1570436" y="1885950"/>
            <a:ext cx="1087041" cy="261938"/>
          </a:xfrm>
          <a:prstGeom prst="borderCallout1">
            <a:avLst>
              <a:gd name="adj1" fmla="val 35767"/>
              <a:gd name="adj2" fmla="val -1608"/>
              <a:gd name="adj3" fmla="val -58983"/>
              <a:gd name="adj4" fmla="val -48226"/>
            </a:avLst>
          </a:prstGeom>
          <a:solidFill>
            <a:schemeClr val="bg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0963" name="文本框 170"/>
          <p:cNvSpPr txBox="1"/>
          <p:nvPr/>
        </p:nvSpPr>
        <p:spPr>
          <a:xfrm>
            <a:off x="1534717" y="2220517"/>
            <a:ext cx="1229915"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加强中央集权</a:t>
            </a:r>
          </a:p>
        </p:txBody>
      </p:sp>
      <p:sp>
        <p:nvSpPr>
          <p:cNvPr id="80964" name="文本框 172"/>
          <p:cNvSpPr txBox="1"/>
          <p:nvPr/>
        </p:nvSpPr>
        <p:spPr>
          <a:xfrm>
            <a:off x="1706166" y="1885951"/>
            <a:ext cx="879872"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加强皇权</a:t>
            </a:r>
          </a:p>
        </p:txBody>
      </p:sp>
      <p:sp>
        <p:nvSpPr>
          <p:cNvPr id="80965" name="文本框 174"/>
          <p:cNvSpPr txBox="1"/>
          <p:nvPr/>
        </p:nvSpPr>
        <p:spPr>
          <a:xfrm>
            <a:off x="1743075" y="2615804"/>
            <a:ext cx="898922"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太监乱政</a:t>
            </a:r>
          </a:p>
        </p:txBody>
      </p:sp>
      <p:sp>
        <p:nvSpPr>
          <p:cNvPr id="80966" name="文本框 175"/>
          <p:cNvSpPr txBox="1"/>
          <p:nvPr/>
        </p:nvSpPr>
        <p:spPr>
          <a:xfrm>
            <a:off x="1743076" y="2993232"/>
            <a:ext cx="884635" cy="299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350" dirty="0">
                <a:latin typeface="Arial" panose="020B0604020202020204" pitchFamily="34" charset="0"/>
                <a:ea typeface="黑体" panose="02010609060101010101" pitchFamily="49" charset="-122"/>
              </a:rPr>
              <a:t>钳制思想</a:t>
            </a:r>
          </a:p>
        </p:txBody>
      </p:sp>
      <p:sp>
        <p:nvSpPr>
          <p:cNvPr id="185" name="右弧形箭头 184"/>
          <p:cNvSpPr/>
          <p:nvPr/>
        </p:nvSpPr>
        <p:spPr>
          <a:xfrm>
            <a:off x="7909322" y="1140620"/>
            <a:ext cx="94060" cy="3667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solidFill>
                <a:schemeClr val="tx1"/>
              </a:solidFill>
            </a:endParaRPr>
          </a:p>
        </p:txBody>
      </p:sp>
      <p:sp>
        <p:nvSpPr>
          <p:cNvPr id="186" name="右弧形箭头 185"/>
          <p:cNvSpPr/>
          <p:nvPr/>
        </p:nvSpPr>
        <p:spPr>
          <a:xfrm>
            <a:off x="7945041" y="1507332"/>
            <a:ext cx="95250" cy="3667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solidFill>
                <a:schemeClr val="tx1"/>
              </a:solidFill>
            </a:endParaRPr>
          </a:p>
        </p:txBody>
      </p:sp>
      <p:sp>
        <p:nvSpPr>
          <p:cNvPr id="80969" name="文本框 186"/>
          <p:cNvSpPr txBox="1"/>
          <p:nvPr/>
        </p:nvSpPr>
        <p:spPr>
          <a:xfrm>
            <a:off x="7958139" y="1209675"/>
            <a:ext cx="1253729" cy="2527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solidFill>
                  <a:srgbClr val="FF0000"/>
                </a:solidFill>
                <a:latin typeface="Arial" panose="020B0604020202020204" pitchFamily="34" charset="0"/>
                <a:ea typeface="黑体" panose="02010609060101010101" pitchFamily="49" charset="-122"/>
              </a:rPr>
              <a:t>防止权臣威胁皇权</a:t>
            </a:r>
          </a:p>
        </p:txBody>
      </p:sp>
      <p:sp>
        <p:nvSpPr>
          <p:cNvPr id="80970" name="文本框 187"/>
          <p:cNvSpPr txBox="1"/>
          <p:nvPr/>
        </p:nvSpPr>
        <p:spPr>
          <a:xfrm>
            <a:off x="8003382" y="1554956"/>
            <a:ext cx="706041" cy="414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050" dirty="0">
                <a:solidFill>
                  <a:srgbClr val="FF0000"/>
                </a:solidFill>
                <a:latin typeface="Arial" panose="020B0604020202020204" pitchFamily="34" charset="0"/>
                <a:ea typeface="黑体" panose="02010609060101010101" pitchFamily="49" charset="-122"/>
              </a:rPr>
              <a:t>提高效率</a:t>
            </a:r>
          </a:p>
        </p:txBody>
      </p:sp>
      <p:pic>
        <p:nvPicPr>
          <p:cNvPr id="80971" name="图片 3"/>
          <p:cNvPicPr>
            <a:picLocks noChangeAspect="1"/>
          </p:cNvPicPr>
          <p:nvPr/>
        </p:nvPicPr>
        <p:blipFill>
          <a:blip r:embed="rId2" cstate="print"/>
          <a:stretch>
            <a:fillRect/>
          </a:stretch>
        </p:blipFill>
        <p:spPr>
          <a:xfrm>
            <a:off x="4036219" y="2027635"/>
            <a:ext cx="996554" cy="1334690"/>
          </a:xfrm>
          <a:prstGeom prst="rect">
            <a:avLst/>
          </a:prstGeom>
          <a:noFill/>
          <a:ln w="9525">
            <a:noFill/>
          </a:ln>
        </p:spPr>
      </p:pic>
      <p:pic>
        <p:nvPicPr>
          <p:cNvPr id="80972" name="图片 5"/>
          <p:cNvPicPr>
            <a:picLocks noChangeAspect="1"/>
          </p:cNvPicPr>
          <p:nvPr/>
        </p:nvPicPr>
        <p:blipFill>
          <a:blip r:embed="rId3" cstate="print"/>
          <a:stretch>
            <a:fillRect/>
          </a:stretch>
        </p:blipFill>
        <p:spPr>
          <a:xfrm>
            <a:off x="8729664" y="2651522"/>
            <a:ext cx="728663" cy="1120378"/>
          </a:xfrm>
          <a:prstGeom prst="rect">
            <a:avLst/>
          </a:prstGeom>
          <a:noFill/>
          <a:ln w="9525">
            <a:noFill/>
          </a:ln>
        </p:spPr>
      </p:pic>
      <p:pic>
        <p:nvPicPr>
          <p:cNvPr id="80973" name="图片 6"/>
          <p:cNvPicPr>
            <a:picLocks noChangeAspect="1"/>
          </p:cNvPicPr>
          <p:nvPr/>
        </p:nvPicPr>
        <p:blipFill>
          <a:blip r:embed="rId4" cstate="print"/>
          <a:stretch>
            <a:fillRect/>
          </a:stretch>
        </p:blipFill>
        <p:spPr>
          <a:xfrm>
            <a:off x="6994922" y="2651522"/>
            <a:ext cx="1106090" cy="983456"/>
          </a:xfrm>
          <a:prstGeom prst="rect">
            <a:avLst/>
          </a:prstGeom>
          <a:noFill/>
          <a:ln w="9525">
            <a:noFill/>
          </a:ln>
        </p:spPr>
      </p:pic>
      <p:sp>
        <p:nvSpPr>
          <p:cNvPr id="8" name="左右箭头 7"/>
          <p:cNvSpPr/>
          <p:nvPr/>
        </p:nvSpPr>
        <p:spPr>
          <a:xfrm>
            <a:off x="8109347" y="3026570"/>
            <a:ext cx="620316" cy="203597"/>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pic>
        <p:nvPicPr>
          <p:cNvPr id="80975" name="图片 9"/>
          <p:cNvPicPr>
            <a:picLocks noChangeAspect="1"/>
          </p:cNvPicPr>
          <p:nvPr/>
        </p:nvPicPr>
        <p:blipFill>
          <a:blip r:embed="rId5" cstate="print"/>
          <a:stretch>
            <a:fillRect/>
          </a:stretch>
        </p:blipFill>
        <p:spPr>
          <a:xfrm>
            <a:off x="2456657" y="4682730"/>
            <a:ext cx="1376363" cy="1001315"/>
          </a:xfrm>
          <a:prstGeom prst="rect">
            <a:avLst/>
          </a:prstGeom>
          <a:noFill/>
          <a:ln w="9525">
            <a:noFill/>
          </a:ln>
        </p:spPr>
      </p:pic>
      <p:pic>
        <p:nvPicPr>
          <p:cNvPr id="80976" name="图片 12"/>
          <p:cNvPicPr>
            <a:picLocks noChangeAspect="1"/>
          </p:cNvPicPr>
          <p:nvPr/>
        </p:nvPicPr>
        <p:blipFill>
          <a:blip r:embed="rId6" cstate="print"/>
          <a:stretch>
            <a:fillRect/>
          </a:stretch>
        </p:blipFill>
        <p:spPr>
          <a:xfrm>
            <a:off x="9265444" y="938214"/>
            <a:ext cx="1200150" cy="1204913"/>
          </a:xfrm>
          <a:prstGeom prst="rect">
            <a:avLst/>
          </a:prstGeom>
          <a:noFill/>
          <a:ln w="9525">
            <a:noFill/>
          </a:ln>
        </p:spPr>
      </p:pic>
      <p:sp>
        <p:nvSpPr>
          <p:cNvPr id="3" name="文本框 2"/>
          <p:cNvSpPr txBox="1"/>
          <p:nvPr/>
        </p:nvSpPr>
        <p:spPr>
          <a:xfrm>
            <a:off x="1794272" y="1031081"/>
            <a:ext cx="2963466" cy="414020"/>
          </a:xfrm>
          <a:prstGeom prst="rect">
            <a:avLst/>
          </a:prstGeom>
          <a:noFill/>
        </p:spPr>
        <p:txBody>
          <a:bodyPr>
            <a:spAutoFit/>
          </a:bodyPr>
          <a:lstStyle/>
          <a:p>
            <a:pPr algn="ctr">
              <a:defRPr/>
            </a:pPr>
            <a:r>
              <a:rPr lang="zh-CN" altLang="en-US" sz="2100" noProof="1">
                <a:solidFill>
                  <a:srgbClr val="0000FF"/>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发散性微观思维导图</a:t>
            </a: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42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7445913" y="38427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pic>
        <p:nvPicPr>
          <p:cNvPr id="6" name="图片 5"/>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1758218" y="158635"/>
            <a:ext cx="1141965" cy="1817249"/>
          </a:xfrm>
          <a:prstGeom prst="rect">
            <a:avLst/>
          </a:prstGeom>
        </p:spPr>
      </p:pic>
      <p:pic>
        <p:nvPicPr>
          <p:cNvPr id="7" name="图片 6"/>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9149618" y="4958600"/>
            <a:ext cx="1141965" cy="1817249"/>
          </a:xfrm>
          <a:prstGeom prst="rect">
            <a:avLst/>
          </a:prstGeom>
        </p:spPr>
      </p:pic>
      <p:sp>
        <p:nvSpPr>
          <p:cNvPr id="13314" name="Text Box 2"/>
          <p:cNvSpPr txBox="1"/>
          <p:nvPr/>
        </p:nvSpPr>
        <p:spPr>
          <a:xfrm>
            <a:off x="2961323" y="337186"/>
            <a:ext cx="5961062" cy="583565"/>
          </a:xfrm>
          <a:prstGeom prst="rect">
            <a:avLst/>
          </a:prstGeom>
          <a:noFill/>
          <a:ln w="9525">
            <a:noFill/>
          </a:ln>
        </p:spPr>
        <p:txBody>
          <a:bodyPr>
            <a:spAutoFit/>
          </a:bodyPr>
          <a:lstStyle/>
          <a:p>
            <a:pPr eaLnBrk="0" hangingPunct="0">
              <a:spcBef>
                <a:spcPct val="50000"/>
              </a:spcBef>
            </a:pPr>
            <a:r>
              <a:rPr lang="zh-CN" altLang="en-US" sz="3200" b="1" dirty="0">
                <a:solidFill>
                  <a:srgbClr val="800000"/>
                </a:solidFill>
                <a:latin typeface="黑体" panose="02010609060101010101" pitchFamily="49" charset="-122"/>
                <a:ea typeface="黑体" panose="02010609060101010101" pitchFamily="49" charset="-122"/>
              </a:rPr>
              <a:t>世界视野下的宋朝</a:t>
            </a:r>
          </a:p>
        </p:txBody>
      </p:sp>
      <p:sp>
        <p:nvSpPr>
          <p:cNvPr id="13315" name="Text Box 3"/>
          <p:cNvSpPr txBox="1"/>
          <p:nvPr/>
        </p:nvSpPr>
        <p:spPr>
          <a:xfrm>
            <a:off x="1752601" y="1504950"/>
            <a:ext cx="8532813" cy="1814830"/>
          </a:xfrm>
          <a:prstGeom prst="rect">
            <a:avLst/>
          </a:prstGeom>
          <a:solidFill>
            <a:srgbClr val="FFFFFF"/>
          </a:solidFill>
          <a:ln w="25400" cap="flat" cmpd="sng">
            <a:solidFill>
              <a:srgbClr val="4F81BD"/>
            </a:solidFill>
            <a:prstDash val="solid"/>
            <a:miter/>
            <a:headEnd type="none" w="med" len="med"/>
            <a:tailEnd type="none" w="med" len="med"/>
          </a:ln>
        </p:spPr>
        <p:txBody>
          <a:bodyPr>
            <a:spAutoFit/>
          </a:bodyPr>
          <a:lstStyle/>
          <a:p>
            <a:pPr indent="25400" algn="just" eaLnBrk="0" hangingPunct="0"/>
            <a:r>
              <a:rPr lang="zh-CN" altLang="zh-CN" sz="2800" b="1" dirty="0">
                <a:solidFill>
                  <a:srgbClr val="FF0000"/>
                </a:solidFill>
                <a:latin typeface="楷体_GB2312" pitchFamily="49" charset="-122"/>
                <a:ea typeface="楷体_GB2312" pitchFamily="49" charset="-122"/>
              </a:rPr>
              <a:t>   </a:t>
            </a:r>
            <a:r>
              <a:rPr lang="zh-CN" altLang="en-US" sz="2800" b="1" dirty="0">
                <a:solidFill>
                  <a:srgbClr val="000099"/>
                </a:solidFill>
                <a:latin typeface="黑体" panose="02010609060101010101" pitchFamily="49" charset="-122"/>
                <a:ea typeface="黑体" panose="02010609060101010101" pitchFamily="49" charset="-122"/>
              </a:rPr>
              <a:t>宋代经济革命，一般是指农业革命、货币革命、科学技术革命、能源革命、交通革命、商业革命、市场革命以及都市化方面的重大变化。</a:t>
            </a:r>
          </a:p>
          <a:p>
            <a:pPr indent="25400" algn="just" eaLnBrk="0" hangingPunct="0"/>
            <a:r>
              <a:rPr lang="zh-CN" altLang="zh-CN" sz="2800" b="1" dirty="0">
                <a:solidFill>
                  <a:srgbClr val="000099"/>
                </a:solidFill>
                <a:latin typeface="黑体" panose="02010609060101010101" pitchFamily="49" charset="-122"/>
                <a:ea typeface="黑体" panose="02010609060101010101" pitchFamily="49" charset="-122"/>
              </a:rPr>
              <a:t>     ——</a:t>
            </a:r>
            <a:r>
              <a:rPr lang="zh-CN" altLang="en-US" sz="2800" b="1" dirty="0">
                <a:solidFill>
                  <a:srgbClr val="000099"/>
                </a:solidFill>
                <a:latin typeface="黑体" panose="02010609060101010101" pitchFamily="49" charset="-122"/>
                <a:ea typeface="黑体" panose="02010609060101010101" pitchFamily="49" charset="-122"/>
              </a:rPr>
              <a:t>摘自胡志宏</a:t>
            </a:r>
            <a:r>
              <a:rPr lang="zh-CN" altLang="zh-CN" sz="2800" b="1" dirty="0">
                <a:solidFill>
                  <a:srgbClr val="000099"/>
                </a:solidFill>
                <a:latin typeface="黑体" panose="02010609060101010101" pitchFamily="49" charset="-122"/>
                <a:ea typeface="黑体" panose="02010609060101010101" pitchFamily="49" charset="-122"/>
              </a:rPr>
              <a:t>《</a:t>
            </a:r>
            <a:r>
              <a:rPr lang="zh-CN" altLang="en-US" sz="2800" b="1" dirty="0">
                <a:solidFill>
                  <a:srgbClr val="000099"/>
                </a:solidFill>
                <a:latin typeface="黑体" panose="02010609060101010101" pitchFamily="49" charset="-122"/>
                <a:ea typeface="黑体" panose="02010609060101010101" pitchFamily="49" charset="-122"/>
              </a:rPr>
              <a:t>西方中国古代史研究导论</a:t>
            </a:r>
            <a:r>
              <a:rPr lang="zh-CN" altLang="zh-CN" sz="2800" b="1" dirty="0">
                <a:solidFill>
                  <a:srgbClr val="000099"/>
                </a:solidFill>
                <a:latin typeface="黑体" panose="02010609060101010101" pitchFamily="49" charset="-122"/>
                <a:ea typeface="黑体" panose="02010609060101010101" pitchFamily="49" charset="-122"/>
              </a:rPr>
              <a:t>》</a:t>
            </a:r>
          </a:p>
        </p:txBody>
      </p:sp>
      <p:sp>
        <p:nvSpPr>
          <p:cNvPr id="8196" name="Text Box 4"/>
          <p:cNvSpPr txBox="1"/>
          <p:nvPr/>
        </p:nvSpPr>
        <p:spPr>
          <a:xfrm>
            <a:off x="1865314" y="3444876"/>
            <a:ext cx="8713787" cy="2417445"/>
          </a:xfrm>
          <a:prstGeom prst="rect">
            <a:avLst/>
          </a:prstGeom>
          <a:noFill/>
          <a:ln w="38100" cap="flat" cmpd="sng">
            <a:solidFill>
              <a:srgbClr val="6666FF"/>
            </a:solidFill>
            <a:prstDash val="solid"/>
            <a:miter/>
            <a:headEnd type="none" w="med" len="med"/>
            <a:tailEnd type="none" w="med" len="med"/>
          </a:ln>
        </p:spPr>
        <p:txBody>
          <a:bodyPr>
            <a:spAutoFit/>
          </a:bodyPr>
          <a:lstStyle/>
          <a:p>
            <a:pPr eaLnBrk="0" hangingPunct="0">
              <a:lnSpc>
                <a:spcPct val="120000"/>
              </a:lnSpc>
            </a:pPr>
            <a:r>
              <a:rPr lang="zh-CN" altLang="zh-CN" sz="2600" b="1" dirty="0">
                <a:solidFill>
                  <a:srgbClr val="0000FF"/>
                </a:solidFill>
                <a:latin typeface="宋体" panose="02010600030101010101" pitchFamily="2" charset="-122"/>
              </a:rPr>
              <a:t>   </a:t>
            </a:r>
            <a:r>
              <a:rPr lang="zh-CN" altLang="zh-CN" b="1" dirty="0">
                <a:solidFill>
                  <a:srgbClr val="0000FF"/>
                </a:solidFill>
                <a:latin typeface="宋体" panose="02010600030101010101" pitchFamily="2" charset="-122"/>
              </a:rPr>
              <a:t>   </a:t>
            </a:r>
            <a:r>
              <a:rPr lang="zh-CN" altLang="en-US" sz="2000" b="1" dirty="0">
                <a:solidFill>
                  <a:srgbClr val="000099"/>
                </a:solidFill>
                <a:latin typeface="黑体" panose="02010609060101010101" pitchFamily="49" charset="-122"/>
                <a:ea typeface="黑体" panose="02010609060101010101" pitchFamily="49" charset="-122"/>
              </a:rPr>
              <a:t>铁的产量</a:t>
            </a:r>
            <a:r>
              <a:rPr lang="zh-CN" altLang="zh-CN" sz="2000" b="1" dirty="0">
                <a:solidFill>
                  <a:srgbClr val="000099"/>
                </a:solidFill>
                <a:latin typeface="黑体" panose="02010609060101010101" pitchFamily="49" charset="-122"/>
                <a:ea typeface="黑体" panose="02010609060101010101" pitchFamily="49" charset="-122"/>
              </a:rPr>
              <a:t>:</a:t>
            </a:r>
            <a:r>
              <a:rPr lang="zh-CN" altLang="en-US" sz="2000" b="1" dirty="0">
                <a:solidFill>
                  <a:srgbClr val="000099"/>
                </a:solidFill>
                <a:latin typeface="黑体" panose="02010609060101010101" pitchFamily="49" charset="-122"/>
                <a:ea typeface="黑体" panose="02010609060101010101" pitchFamily="49" charset="-122"/>
              </a:rPr>
              <a:t>由于煤矿的规模化开采及应用于炼铁，北宋的铁产量表现出飞跃性的发展势头，而英国要到</a:t>
            </a:r>
            <a:r>
              <a:rPr lang="zh-CN" altLang="zh-CN" sz="2000" b="1" dirty="0">
                <a:solidFill>
                  <a:srgbClr val="000099"/>
                </a:solidFill>
                <a:latin typeface="黑体" panose="02010609060101010101" pitchFamily="49" charset="-122"/>
                <a:ea typeface="黑体" panose="02010609060101010101" pitchFamily="49" charset="-122"/>
              </a:rPr>
              <a:t>16</a:t>
            </a:r>
            <a:r>
              <a:rPr lang="zh-CN" altLang="en-US" sz="2000" b="1" dirty="0">
                <a:solidFill>
                  <a:srgbClr val="000099"/>
                </a:solidFill>
                <a:latin typeface="黑体" panose="02010609060101010101" pitchFamily="49" charset="-122"/>
                <a:ea typeface="黑体" panose="02010609060101010101" pitchFamily="49" charset="-122"/>
              </a:rPr>
              <a:t>世纪的工业化早期才产生类似的“煤铁革命”。</a:t>
            </a:r>
          </a:p>
          <a:p>
            <a:pPr eaLnBrk="0" hangingPunct="0">
              <a:lnSpc>
                <a:spcPct val="120000"/>
              </a:lnSpc>
            </a:pPr>
            <a:r>
              <a:rPr lang="zh-CN" altLang="zh-CN" sz="2000" b="1" dirty="0">
                <a:solidFill>
                  <a:srgbClr val="000099"/>
                </a:solidFill>
                <a:latin typeface="黑体" panose="02010609060101010101" pitchFamily="49" charset="-122"/>
                <a:ea typeface="黑体" panose="02010609060101010101" pitchFamily="49" charset="-122"/>
              </a:rPr>
              <a:t>    </a:t>
            </a:r>
            <a:r>
              <a:rPr lang="zh-CN" altLang="en-US" sz="2000" b="1" dirty="0">
                <a:solidFill>
                  <a:srgbClr val="000099"/>
                </a:solidFill>
                <a:latin typeface="黑体" panose="02010609060101010101" pitchFamily="49" charset="-122"/>
                <a:ea typeface="黑体" panose="02010609060101010101" pitchFamily="49" charset="-122"/>
              </a:rPr>
              <a:t>北宋咸平三年（</a:t>
            </a:r>
            <a:r>
              <a:rPr lang="zh-CN" altLang="zh-CN" sz="2000" b="1" dirty="0">
                <a:solidFill>
                  <a:srgbClr val="000099"/>
                </a:solidFill>
                <a:latin typeface="黑体" panose="02010609060101010101" pitchFamily="49" charset="-122"/>
                <a:ea typeface="黑体" panose="02010609060101010101" pitchFamily="49" charset="-122"/>
              </a:rPr>
              <a:t>1000</a:t>
            </a:r>
            <a:r>
              <a:rPr lang="zh-CN" altLang="en-US" sz="2000" b="1" dirty="0">
                <a:solidFill>
                  <a:srgbClr val="000099"/>
                </a:solidFill>
                <a:latin typeface="黑体" panose="02010609060101010101" pitchFamily="49" charset="-122"/>
                <a:ea typeface="黑体" panose="02010609060101010101" pitchFamily="49" charset="-122"/>
              </a:rPr>
              <a:t>年）中国</a:t>
            </a:r>
            <a:r>
              <a:rPr lang="zh-CN" altLang="zh-CN" sz="2000" b="1" dirty="0">
                <a:solidFill>
                  <a:srgbClr val="000099"/>
                </a:solidFill>
                <a:latin typeface="黑体" panose="02010609060101010101" pitchFamily="49" charset="-122"/>
                <a:ea typeface="黑体" panose="02010609060101010101" pitchFamily="49" charset="-122"/>
              </a:rPr>
              <a:t>GDP</a:t>
            </a:r>
            <a:r>
              <a:rPr lang="zh-CN" altLang="en-US" sz="2000" b="1" dirty="0">
                <a:solidFill>
                  <a:srgbClr val="000099"/>
                </a:solidFill>
                <a:latin typeface="黑体" panose="02010609060101010101" pitchFamily="49" charset="-122"/>
                <a:ea typeface="黑体" panose="02010609060101010101" pitchFamily="49" charset="-122"/>
              </a:rPr>
              <a:t>总量为</a:t>
            </a:r>
            <a:r>
              <a:rPr lang="zh-CN" altLang="zh-CN" sz="2000" b="1" dirty="0">
                <a:solidFill>
                  <a:srgbClr val="000099"/>
                </a:solidFill>
                <a:latin typeface="黑体" panose="02010609060101010101" pitchFamily="49" charset="-122"/>
                <a:ea typeface="黑体" panose="02010609060101010101" pitchFamily="49" charset="-122"/>
              </a:rPr>
              <a:t>265.5</a:t>
            </a:r>
            <a:r>
              <a:rPr lang="zh-CN" altLang="en-US" sz="2000" b="1" dirty="0">
                <a:solidFill>
                  <a:srgbClr val="000099"/>
                </a:solidFill>
                <a:latin typeface="黑体" panose="02010609060101010101" pitchFamily="49" charset="-122"/>
                <a:ea typeface="黑体" panose="02010609060101010101" pitchFamily="49" charset="-122"/>
              </a:rPr>
              <a:t>亿美元，占世界经济总量的</a:t>
            </a:r>
            <a:r>
              <a:rPr lang="zh-CN" altLang="zh-CN" sz="2000" b="1" dirty="0">
                <a:solidFill>
                  <a:srgbClr val="000099"/>
                </a:solidFill>
                <a:latin typeface="黑体" panose="02010609060101010101" pitchFamily="49" charset="-122"/>
                <a:ea typeface="黑体" panose="02010609060101010101" pitchFamily="49" charset="-122"/>
              </a:rPr>
              <a:t>22.7%</a:t>
            </a:r>
            <a:r>
              <a:rPr lang="zh-CN" altLang="en-US" sz="2000" b="1" dirty="0">
                <a:solidFill>
                  <a:srgbClr val="000099"/>
                </a:solidFill>
                <a:latin typeface="黑体" panose="02010609060101010101" pitchFamily="49" charset="-122"/>
                <a:ea typeface="黑体" panose="02010609060101010101" pitchFamily="49" charset="-122"/>
              </a:rPr>
              <a:t>，人均</a:t>
            </a:r>
            <a:r>
              <a:rPr lang="zh-CN" altLang="zh-CN" sz="2000" b="1" dirty="0">
                <a:solidFill>
                  <a:srgbClr val="000099"/>
                </a:solidFill>
                <a:latin typeface="黑体" panose="02010609060101010101" pitchFamily="49" charset="-122"/>
                <a:ea typeface="黑体" panose="02010609060101010101" pitchFamily="49" charset="-122"/>
              </a:rPr>
              <a:t>GDP</a:t>
            </a:r>
            <a:r>
              <a:rPr lang="zh-CN" altLang="en-US" sz="2000" b="1" dirty="0">
                <a:solidFill>
                  <a:srgbClr val="000099"/>
                </a:solidFill>
                <a:latin typeface="黑体" panose="02010609060101010101" pitchFamily="49" charset="-122"/>
                <a:ea typeface="黑体" panose="02010609060101010101" pitchFamily="49" charset="-122"/>
              </a:rPr>
              <a:t>为</a:t>
            </a:r>
            <a:r>
              <a:rPr lang="zh-CN" altLang="zh-CN" sz="2000" b="1" dirty="0">
                <a:solidFill>
                  <a:srgbClr val="000099"/>
                </a:solidFill>
                <a:latin typeface="黑体" panose="02010609060101010101" pitchFamily="49" charset="-122"/>
                <a:ea typeface="黑体" panose="02010609060101010101" pitchFamily="49" charset="-122"/>
              </a:rPr>
              <a:t>450</a:t>
            </a:r>
            <a:r>
              <a:rPr lang="zh-CN" altLang="en-US" sz="2000" b="1" dirty="0">
                <a:solidFill>
                  <a:srgbClr val="000099"/>
                </a:solidFill>
                <a:latin typeface="黑体" panose="02010609060101010101" pitchFamily="49" charset="-122"/>
                <a:ea typeface="黑体" panose="02010609060101010101" pitchFamily="49" charset="-122"/>
              </a:rPr>
              <a:t>美元，超过当时西欧的</a:t>
            </a:r>
            <a:r>
              <a:rPr lang="zh-CN" altLang="zh-CN" sz="2000" b="1" dirty="0">
                <a:solidFill>
                  <a:srgbClr val="000099"/>
                </a:solidFill>
                <a:latin typeface="黑体" panose="02010609060101010101" pitchFamily="49" charset="-122"/>
                <a:ea typeface="黑体" panose="02010609060101010101" pitchFamily="49" charset="-122"/>
              </a:rPr>
              <a:t>400</a:t>
            </a:r>
            <a:r>
              <a:rPr lang="zh-CN" altLang="en-US" sz="2000" b="1" dirty="0">
                <a:solidFill>
                  <a:srgbClr val="000099"/>
                </a:solidFill>
                <a:latin typeface="黑体" panose="02010609060101010101" pitchFamily="49" charset="-122"/>
                <a:ea typeface="黑体" panose="02010609060101010101" pitchFamily="49" charset="-122"/>
              </a:rPr>
              <a:t>美元。</a:t>
            </a:r>
            <a:r>
              <a:rPr lang="zh-CN" altLang="zh-CN" sz="2000" b="1" dirty="0">
                <a:solidFill>
                  <a:srgbClr val="000099"/>
                </a:solidFill>
                <a:latin typeface="黑体" panose="02010609060101010101" pitchFamily="49" charset="-122"/>
                <a:ea typeface="黑体" panose="02010609060101010101" pitchFamily="49" charset="-122"/>
              </a:rPr>
              <a:t> </a:t>
            </a:r>
            <a:r>
              <a:rPr lang="zh-CN" altLang="en-US" sz="2000" b="1" dirty="0">
                <a:solidFill>
                  <a:srgbClr val="000099"/>
                </a:solidFill>
                <a:latin typeface="黑体" panose="02010609060101010101" pitchFamily="49" charset="-122"/>
                <a:ea typeface="黑体" panose="02010609060101010101" pitchFamily="49" charset="-122"/>
              </a:rPr>
              <a:t>后世虽认为宋朝“积贫积弱”，但宋朝民间的富庶与社会经济的繁荣实远超过盛唐。</a:t>
            </a:r>
          </a:p>
        </p:txBody>
      </p:sp>
    </p:spTree>
    <p:extLst>
      <p:ext uri="{BB962C8B-B14F-4D97-AF65-F5344CB8AC3E}">
        <p14:creationId xmlns:p14="http://schemas.microsoft.com/office/powerpoint/2010/main" val="822267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ldLvl="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图片 3" descr="timg"/>
          <p:cNvPicPr>
            <a:picLocks noChangeAspect="1"/>
          </p:cNvPicPr>
          <p:nvPr/>
        </p:nvPicPr>
        <p:blipFill>
          <a:blip r:embed="rId2" cstate="print"/>
          <a:stretch>
            <a:fillRect/>
          </a:stretch>
        </p:blipFill>
        <p:spPr>
          <a:xfrm>
            <a:off x="4324351" y="2906316"/>
            <a:ext cx="1704975" cy="1246584"/>
          </a:xfrm>
          <a:prstGeom prst="rect">
            <a:avLst/>
          </a:prstGeom>
          <a:noFill/>
          <a:ln w="9525">
            <a:noFill/>
          </a:ln>
        </p:spPr>
      </p:pic>
      <p:sp>
        <p:nvSpPr>
          <p:cNvPr id="82947" name="文本框 4"/>
          <p:cNvSpPr txBox="1"/>
          <p:nvPr/>
        </p:nvSpPr>
        <p:spPr>
          <a:xfrm>
            <a:off x="4767263" y="2686051"/>
            <a:ext cx="975122" cy="553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3000" b="1" dirty="0">
                <a:solidFill>
                  <a:srgbClr val="FF0000"/>
                </a:solidFill>
                <a:latin typeface="Arial" panose="020B0604020202020204" pitchFamily="34" charset="0"/>
                <a:ea typeface="黑体" panose="02010609060101010101" pitchFamily="49" charset="-122"/>
              </a:rPr>
              <a:t>宋朝</a:t>
            </a:r>
          </a:p>
        </p:txBody>
      </p:sp>
      <p:sp>
        <p:nvSpPr>
          <p:cNvPr id="82948" name="文本框 5"/>
          <p:cNvSpPr txBox="1"/>
          <p:nvPr/>
        </p:nvSpPr>
        <p:spPr>
          <a:xfrm>
            <a:off x="5409010" y="3119438"/>
            <a:ext cx="534590" cy="922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2700" b="1" dirty="0">
                <a:solidFill>
                  <a:srgbClr val="FF0000"/>
                </a:solidFill>
                <a:latin typeface="Arial" panose="020B0604020202020204" pitchFamily="34" charset="0"/>
                <a:ea typeface="黑体" panose="02010609060101010101" pitchFamily="49" charset="-122"/>
              </a:rPr>
              <a:t>社</a:t>
            </a:r>
          </a:p>
          <a:p>
            <a:pPr marL="0" indent="0" eaLnBrk="1" hangingPunct="1">
              <a:lnSpc>
                <a:spcPct val="100000"/>
              </a:lnSpc>
              <a:spcBef>
                <a:spcPct val="0"/>
              </a:spcBef>
              <a:buNone/>
            </a:pPr>
            <a:r>
              <a:rPr lang="zh-CN" altLang="en-US" sz="2700" b="1" dirty="0">
                <a:solidFill>
                  <a:srgbClr val="FF0000"/>
                </a:solidFill>
                <a:latin typeface="Arial" panose="020B0604020202020204" pitchFamily="34" charset="0"/>
                <a:ea typeface="黑体" panose="02010609060101010101" pitchFamily="49" charset="-122"/>
              </a:rPr>
              <a:t>会</a:t>
            </a:r>
          </a:p>
        </p:txBody>
      </p:sp>
      <p:sp>
        <p:nvSpPr>
          <p:cNvPr id="82949" name="文本框 6"/>
          <p:cNvSpPr txBox="1"/>
          <p:nvPr/>
        </p:nvSpPr>
        <p:spPr>
          <a:xfrm>
            <a:off x="4507707" y="3145631"/>
            <a:ext cx="534591" cy="922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2700" b="1" dirty="0">
                <a:solidFill>
                  <a:srgbClr val="FF0000"/>
                </a:solidFill>
                <a:latin typeface="Arial" panose="020B0604020202020204" pitchFamily="34" charset="0"/>
                <a:ea typeface="黑体" panose="02010609060101010101" pitchFamily="49" charset="-122"/>
              </a:rPr>
              <a:t>变</a:t>
            </a:r>
          </a:p>
          <a:p>
            <a:pPr marL="0" indent="0" eaLnBrk="1" hangingPunct="1">
              <a:lnSpc>
                <a:spcPct val="100000"/>
              </a:lnSpc>
              <a:spcBef>
                <a:spcPct val="0"/>
              </a:spcBef>
              <a:buNone/>
            </a:pPr>
            <a:r>
              <a:rPr lang="zh-CN" altLang="en-US" sz="2700" b="1" dirty="0">
                <a:solidFill>
                  <a:srgbClr val="FF0000"/>
                </a:solidFill>
                <a:latin typeface="Arial" panose="020B0604020202020204" pitchFamily="34" charset="0"/>
                <a:ea typeface="黑体" panose="02010609060101010101" pitchFamily="49" charset="-122"/>
              </a:rPr>
              <a:t>革</a:t>
            </a:r>
          </a:p>
        </p:txBody>
      </p:sp>
      <p:sp>
        <p:nvSpPr>
          <p:cNvPr id="12" name="任意多边形 11"/>
          <p:cNvSpPr/>
          <p:nvPr/>
        </p:nvSpPr>
        <p:spPr>
          <a:xfrm>
            <a:off x="5887642" y="3403998"/>
            <a:ext cx="389335" cy="150019"/>
          </a:xfrm>
          <a:custGeom>
            <a:avLst/>
            <a:gdLst>
              <a:gd name="connisteX0" fmla="*/ 0 w 708660"/>
              <a:gd name="connsiteY0" fmla="*/ 362585 h 364842"/>
              <a:gd name="connisteX1" fmla="*/ 86360 w 708660"/>
              <a:gd name="connsiteY1" fmla="*/ 362585 h 364842"/>
              <a:gd name="connisteX2" fmla="*/ 155575 w 708660"/>
              <a:gd name="connsiteY2" fmla="*/ 362585 h 364842"/>
              <a:gd name="connisteX3" fmla="*/ 233680 w 708660"/>
              <a:gd name="connsiteY3" fmla="*/ 362585 h 364842"/>
              <a:gd name="connisteX4" fmla="*/ 302260 w 708660"/>
              <a:gd name="connsiteY4" fmla="*/ 362585 h 364842"/>
              <a:gd name="connisteX5" fmla="*/ 371475 w 708660"/>
              <a:gd name="connsiteY5" fmla="*/ 336550 h 364842"/>
              <a:gd name="connisteX6" fmla="*/ 431800 w 708660"/>
              <a:gd name="connsiteY6" fmla="*/ 267970 h 364842"/>
              <a:gd name="connisteX7" fmla="*/ 474980 w 708660"/>
              <a:gd name="connsiteY7" fmla="*/ 198755 h 364842"/>
              <a:gd name="connisteX8" fmla="*/ 509905 w 708660"/>
              <a:gd name="connsiteY8" fmla="*/ 129540 h 364842"/>
              <a:gd name="connisteX9" fmla="*/ 579120 w 708660"/>
              <a:gd name="connsiteY9" fmla="*/ 94615 h 364842"/>
              <a:gd name="connisteX10" fmla="*/ 665480 w 708660"/>
              <a:gd name="connsiteY10" fmla="*/ 69215 h 364842"/>
              <a:gd name="connisteX11" fmla="*/ 708660 w 708660"/>
              <a:gd name="connsiteY11" fmla="*/ 0 h 364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08660" h="364843">
                <a:moveTo>
                  <a:pt x="0" y="362585"/>
                </a:moveTo>
                <a:cubicBezTo>
                  <a:pt x="15875" y="362585"/>
                  <a:pt x="55245" y="362585"/>
                  <a:pt x="86360" y="362585"/>
                </a:cubicBezTo>
                <a:cubicBezTo>
                  <a:pt x="117475" y="362585"/>
                  <a:pt x="126365" y="362585"/>
                  <a:pt x="155575" y="362585"/>
                </a:cubicBezTo>
                <a:cubicBezTo>
                  <a:pt x="184785" y="362585"/>
                  <a:pt x="204470" y="362585"/>
                  <a:pt x="233680" y="362585"/>
                </a:cubicBezTo>
                <a:cubicBezTo>
                  <a:pt x="262890" y="362585"/>
                  <a:pt x="274955" y="367665"/>
                  <a:pt x="302260" y="362585"/>
                </a:cubicBezTo>
                <a:cubicBezTo>
                  <a:pt x="329565" y="357505"/>
                  <a:pt x="345440" y="355600"/>
                  <a:pt x="371475" y="336550"/>
                </a:cubicBezTo>
                <a:cubicBezTo>
                  <a:pt x="397510" y="317500"/>
                  <a:pt x="410845" y="295275"/>
                  <a:pt x="431800" y="267970"/>
                </a:cubicBezTo>
                <a:cubicBezTo>
                  <a:pt x="452755" y="240665"/>
                  <a:pt x="459105" y="226695"/>
                  <a:pt x="474980" y="198755"/>
                </a:cubicBezTo>
                <a:cubicBezTo>
                  <a:pt x="490855" y="170815"/>
                  <a:pt x="488950" y="150495"/>
                  <a:pt x="509905" y="129540"/>
                </a:cubicBezTo>
                <a:cubicBezTo>
                  <a:pt x="530860" y="108585"/>
                  <a:pt x="548005" y="106680"/>
                  <a:pt x="579120" y="94615"/>
                </a:cubicBezTo>
                <a:cubicBezTo>
                  <a:pt x="610235" y="82550"/>
                  <a:pt x="639445" y="88265"/>
                  <a:pt x="665480" y="69215"/>
                </a:cubicBezTo>
                <a:cubicBezTo>
                  <a:pt x="691515" y="50165"/>
                  <a:pt x="701675" y="13335"/>
                  <a:pt x="708660" y="0"/>
                </a:cubicBezTo>
              </a:path>
            </a:pathLst>
          </a:custGeom>
          <a:ln w="38100">
            <a:solidFill>
              <a:schemeClr val="accent1">
                <a:lumMod val="75000"/>
              </a:schemeClr>
            </a:solidFill>
          </a:ln>
        </p:spPr>
        <p:style>
          <a:lnRef idx="3">
            <a:schemeClr val="accent4"/>
          </a:lnRef>
          <a:fillRef idx="0">
            <a:schemeClr val="accent4"/>
          </a:fillRef>
          <a:effectRef idx="2">
            <a:schemeClr val="accent4"/>
          </a:effectRef>
          <a:fontRef idx="minor">
            <a:schemeClr val="tx1"/>
          </a:fontRef>
        </p:style>
        <p:txBody>
          <a:bodyPr anchor="ctr"/>
          <a:lstStyle/>
          <a:p>
            <a:pPr algn="ctr" fontAlgn="base">
              <a:spcBef>
                <a:spcPct val="0"/>
              </a:spcBef>
              <a:spcAft>
                <a:spcPct val="0"/>
              </a:spcAft>
              <a:defRPr/>
            </a:pPr>
            <a:endParaRPr lang="zh-CN" altLang="en-US" sz="1350" noProof="1"/>
          </a:p>
        </p:txBody>
      </p:sp>
      <p:sp>
        <p:nvSpPr>
          <p:cNvPr id="82951" name="文本框 13"/>
          <p:cNvSpPr txBox="1"/>
          <p:nvPr/>
        </p:nvSpPr>
        <p:spPr>
          <a:xfrm>
            <a:off x="6276976" y="3211195"/>
            <a:ext cx="1205865" cy="368300"/>
          </a:xfrm>
          <a:prstGeom prst="rect">
            <a:avLst/>
          </a:prstGeom>
          <a:noFill/>
          <a:ln w="9525" cap="flat" cmpd="sng">
            <a:solidFill>
              <a:srgbClr val="2E75B6"/>
            </a:solidFill>
            <a:prstDash val="solid"/>
            <a:round/>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800" b="1" dirty="0">
                <a:latin typeface="Arial" panose="020B0604020202020204" pitchFamily="34" charset="0"/>
                <a:ea typeface="黑体" panose="02010609060101010101" pitchFamily="49" charset="-122"/>
              </a:rPr>
              <a:t>商业革命</a:t>
            </a:r>
          </a:p>
        </p:txBody>
      </p:sp>
      <p:sp>
        <p:nvSpPr>
          <p:cNvPr id="18" name="线形标注 2 17"/>
          <p:cNvSpPr/>
          <p:nvPr/>
        </p:nvSpPr>
        <p:spPr>
          <a:xfrm>
            <a:off x="7830741" y="2551510"/>
            <a:ext cx="1302544" cy="316706"/>
          </a:xfrm>
          <a:prstGeom prst="borderCallout2">
            <a:avLst>
              <a:gd name="adj1" fmla="val 57593"/>
              <a:gd name="adj2" fmla="val -979"/>
              <a:gd name="adj3" fmla="val 18750"/>
              <a:gd name="adj4" fmla="val -16667"/>
              <a:gd name="adj5" fmla="val 212631"/>
              <a:gd name="adj6" fmla="val -499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19" name="线形标注 2 18"/>
          <p:cNvSpPr/>
          <p:nvPr/>
        </p:nvSpPr>
        <p:spPr>
          <a:xfrm>
            <a:off x="7830741" y="2914650"/>
            <a:ext cx="1302544" cy="297656"/>
          </a:xfrm>
          <a:prstGeom prst="borderCallout2">
            <a:avLst>
              <a:gd name="adj1" fmla="val 66560"/>
              <a:gd name="adj2" fmla="val 342"/>
              <a:gd name="adj3" fmla="val 106764"/>
              <a:gd name="adj4" fmla="val -24644"/>
              <a:gd name="adj5" fmla="val 123200"/>
              <a:gd name="adj6" fmla="val -3588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20" name="线形标注 2 19"/>
          <p:cNvSpPr/>
          <p:nvPr/>
        </p:nvSpPr>
        <p:spPr>
          <a:xfrm>
            <a:off x="7830741" y="3257550"/>
            <a:ext cx="1302544" cy="297656"/>
          </a:xfrm>
          <a:prstGeom prst="borderCallout2">
            <a:avLst>
              <a:gd name="adj1" fmla="val 66560"/>
              <a:gd name="adj2" fmla="val 342"/>
              <a:gd name="adj3" fmla="val 45760"/>
              <a:gd name="adj4" fmla="val -20627"/>
              <a:gd name="adj5" fmla="val 55840"/>
              <a:gd name="adj6" fmla="val -342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21" name="线形标注 2 20"/>
          <p:cNvSpPr/>
          <p:nvPr/>
        </p:nvSpPr>
        <p:spPr>
          <a:xfrm>
            <a:off x="7830742" y="3599260"/>
            <a:ext cx="1468041" cy="297656"/>
          </a:xfrm>
          <a:prstGeom prst="borderCallout2">
            <a:avLst>
              <a:gd name="adj1" fmla="val 66560"/>
              <a:gd name="adj2" fmla="val 342"/>
              <a:gd name="adj3" fmla="val 39200"/>
              <a:gd name="adj4" fmla="val -20627"/>
              <a:gd name="adj5" fmla="val -11680"/>
              <a:gd name="adj6" fmla="val -411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2956" name="文本框 21"/>
          <p:cNvSpPr txBox="1"/>
          <p:nvPr/>
        </p:nvSpPr>
        <p:spPr>
          <a:xfrm>
            <a:off x="7830742" y="2551511"/>
            <a:ext cx="1529953"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突破时空限制</a:t>
            </a:r>
          </a:p>
        </p:txBody>
      </p:sp>
      <p:sp>
        <p:nvSpPr>
          <p:cNvPr id="82957" name="文本框 22"/>
          <p:cNvSpPr txBox="1"/>
          <p:nvPr/>
        </p:nvSpPr>
        <p:spPr>
          <a:xfrm>
            <a:off x="7830741" y="2914651"/>
            <a:ext cx="1468040"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海外贸易繁荣</a:t>
            </a:r>
          </a:p>
        </p:txBody>
      </p:sp>
      <p:sp>
        <p:nvSpPr>
          <p:cNvPr id="82958" name="文本框 23"/>
          <p:cNvSpPr txBox="1"/>
          <p:nvPr/>
        </p:nvSpPr>
        <p:spPr>
          <a:xfrm>
            <a:off x="7830742" y="3257551"/>
            <a:ext cx="1338263"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商业信用发达</a:t>
            </a:r>
          </a:p>
        </p:txBody>
      </p:sp>
      <p:sp>
        <p:nvSpPr>
          <p:cNvPr id="82959" name="文本框 24"/>
          <p:cNvSpPr txBox="1"/>
          <p:nvPr/>
        </p:nvSpPr>
        <p:spPr>
          <a:xfrm>
            <a:off x="7830821" y="3599181"/>
            <a:ext cx="1947545" cy="3219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经济型市镇兴起</a:t>
            </a:r>
          </a:p>
        </p:txBody>
      </p:sp>
      <p:sp>
        <p:nvSpPr>
          <p:cNvPr id="26" name="任意多边形 25"/>
          <p:cNvSpPr/>
          <p:nvPr/>
        </p:nvSpPr>
        <p:spPr>
          <a:xfrm>
            <a:off x="6024564" y="2445544"/>
            <a:ext cx="420291" cy="552450"/>
          </a:xfrm>
          <a:custGeom>
            <a:avLst/>
            <a:gdLst>
              <a:gd name="connisteX0" fmla="*/ 0 w 708660"/>
              <a:gd name="connsiteY0" fmla="*/ 362585 h 364842"/>
              <a:gd name="connisteX1" fmla="*/ 86360 w 708660"/>
              <a:gd name="connsiteY1" fmla="*/ 362585 h 364842"/>
              <a:gd name="connisteX2" fmla="*/ 155575 w 708660"/>
              <a:gd name="connsiteY2" fmla="*/ 362585 h 364842"/>
              <a:gd name="connisteX3" fmla="*/ 233680 w 708660"/>
              <a:gd name="connsiteY3" fmla="*/ 362585 h 364842"/>
              <a:gd name="connisteX4" fmla="*/ 302260 w 708660"/>
              <a:gd name="connsiteY4" fmla="*/ 362585 h 364842"/>
              <a:gd name="connisteX5" fmla="*/ 371475 w 708660"/>
              <a:gd name="connsiteY5" fmla="*/ 336550 h 364842"/>
              <a:gd name="connisteX6" fmla="*/ 431800 w 708660"/>
              <a:gd name="connsiteY6" fmla="*/ 267970 h 364842"/>
              <a:gd name="connisteX7" fmla="*/ 474980 w 708660"/>
              <a:gd name="connsiteY7" fmla="*/ 198755 h 364842"/>
              <a:gd name="connisteX8" fmla="*/ 509905 w 708660"/>
              <a:gd name="connsiteY8" fmla="*/ 129540 h 364842"/>
              <a:gd name="connisteX9" fmla="*/ 579120 w 708660"/>
              <a:gd name="connsiteY9" fmla="*/ 94615 h 364842"/>
              <a:gd name="connisteX10" fmla="*/ 665480 w 708660"/>
              <a:gd name="connsiteY10" fmla="*/ 69215 h 364842"/>
              <a:gd name="connisteX11" fmla="*/ 708660 w 708660"/>
              <a:gd name="connsiteY11" fmla="*/ 0 h 364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08660" h="364843">
                <a:moveTo>
                  <a:pt x="0" y="362585"/>
                </a:moveTo>
                <a:cubicBezTo>
                  <a:pt x="15875" y="362585"/>
                  <a:pt x="55245" y="362585"/>
                  <a:pt x="86360" y="362585"/>
                </a:cubicBezTo>
                <a:cubicBezTo>
                  <a:pt x="117475" y="362585"/>
                  <a:pt x="126365" y="362585"/>
                  <a:pt x="155575" y="362585"/>
                </a:cubicBezTo>
                <a:cubicBezTo>
                  <a:pt x="184785" y="362585"/>
                  <a:pt x="204470" y="362585"/>
                  <a:pt x="233680" y="362585"/>
                </a:cubicBezTo>
                <a:cubicBezTo>
                  <a:pt x="262890" y="362585"/>
                  <a:pt x="274955" y="367665"/>
                  <a:pt x="302260" y="362585"/>
                </a:cubicBezTo>
                <a:cubicBezTo>
                  <a:pt x="329565" y="357505"/>
                  <a:pt x="345440" y="355600"/>
                  <a:pt x="371475" y="336550"/>
                </a:cubicBezTo>
                <a:cubicBezTo>
                  <a:pt x="397510" y="317500"/>
                  <a:pt x="410845" y="295275"/>
                  <a:pt x="431800" y="267970"/>
                </a:cubicBezTo>
                <a:cubicBezTo>
                  <a:pt x="452755" y="240665"/>
                  <a:pt x="459105" y="226695"/>
                  <a:pt x="474980" y="198755"/>
                </a:cubicBezTo>
                <a:cubicBezTo>
                  <a:pt x="490855" y="170815"/>
                  <a:pt x="488950" y="150495"/>
                  <a:pt x="509905" y="129540"/>
                </a:cubicBezTo>
                <a:cubicBezTo>
                  <a:pt x="530860" y="108585"/>
                  <a:pt x="548005" y="106680"/>
                  <a:pt x="579120" y="94615"/>
                </a:cubicBezTo>
                <a:cubicBezTo>
                  <a:pt x="610235" y="82550"/>
                  <a:pt x="639445" y="88265"/>
                  <a:pt x="665480" y="69215"/>
                </a:cubicBezTo>
                <a:cubicBezTo>
                  <a:pt x="691515" y="50165"/>
                  <a:pt x="701675" y="13335"/>
                  <a:pt x="708660" y="0"/>
                </a:cubicBezTo>
              </a:path>
            </a:pathLst>
          </a:custGeom>
          <a:ln w="38100">
            <a:solidFill>
              <a:srgbClr val="C00000"/>
            </a:solidFill>
          </a:ln>
        </p:spPr>
        <p:style>
          <a:lnRef idx="3">
            <a:schemeClr val="accent4"/>
          </a:lnRef>
          <a:fillRef idx="0">
            <a:schemeClr val="accent4"/>
          </a:fillRef>
          <a:effectRef idx="2">
            <a:schemeClr val="accent4"/>
          </a:effectRef>
          <a:fontRef idx="minor">
            <a:schemeClr val="tx1"/>
          </a:fontRef>
        </p:style>
        <p:txBody>
          <a:bodyPr anchor="ctr"/>
          <a:lstStyle/>
          <a:p>
            <a:pPr algn="ctr" fontAlgn="base">
              <a:spcBef>
                <a:spcPct val="0"/>
              </a:spcBef>
              <a:spcAft>
                <a:spcPct val="0"/>
              </a:spcAft>
              <a:defRPr/>
            </a:pPr>
            <a:endParaRPr lang="zh-CN" altLang="en-US" sz="1350" noProof="1"/>
          </a:p>
        </p:txBody>
      </p:sp>
      <p:sp>
        <p:nvSpPr>
          <p:cNvPr id="82961" name="文本框 26"/>
          <p:cNvSpPr txBox="1"/>
          <p:nvPr/>
        </p:nvSpPr>
        <p:spPr>
          <a:xfrm>
            <a:off x="5785248" y="2102644"/>
            <a:ext cx="1594247" cy="368300"/>
          </a:xfrm>
          <a:prstGeom prst="rect">
            <a:avLst/>
          </a:prstGeom>
          <a:noFill/>
          <a:ln w="9525" cap="flat" cmpd="sng">
            <a:solidFill>
              <a:srgbClr val="C00000"/>
            </a:solidFill>
            <a:prstDash val="solid"/>
            <a:round/>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800" b="1" dirty="0">
                <a:latin typeface="Arial" panose="020B0604020202020204" pitchFamily="34" charset="0"/>
                <a:ea typeface="黑体" panose="02010609060101010101" pitchFamily="49" charset="-122"/>
              </a:rPr>
              <a:t>生产关系变化</a:t>
            </a:r>
          </a:p>
        </p:txBody>
      </p:sp>
      <p:sp>
        <p:nvSpPr>
          <p:cNvPr id="28" name="线形标注 2 27"/>
          <p:cNvSpPr/>
          <p:nvPr/>
        </p:nvSpPr>
        <p:spPr>
          <a:xfrm>
            <a:off x="7764067" y="1291829"/>
            <a:ext cx="1003697" cy="316706"/>
          </a:xfrm>
          <a:prstGeom prst="borderCallout2">
            <a:avLst>
              <a:gd name="adj1" fmla="val 57593"/>
              <a:gd name="adj2" fmla="val -979"/>
              <a:gd name="adj3" fmla="val 18750"/>
              <a:gd name="adj4" fmla="val -16667"/>
              <a:gd name="adj5" fmla="val 255488"/>
              <a:gd name="adj6" fmla="val -51463"/>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29" name="线形标注 2 28"/>
          <p:cNvSpPr/>
          <p:nvPr/>
        </p:nvSpPr>
        <p:spPr>
          <a:xfrm>
            <a:off x="7764067" y="1714500"/>
            <a:ext cx="1003697" cy="316706"/>
          </a:xfrm>
          <a:prstGeom prst="borderCallout2">
            <a:avLst>
              <a:gd name="adj1" fmla="val 57593"/>
              <a:gd name="adj2" fmla="val -979"/>
              <a:gd name="adj3" fmla="val 18750"/>
              <a:gd name="adj4" fmla="val -16667"/>
              <a:gd name="adj5" fmla="val 130676"/>
              <a:gd name="adj6" fmla="val -4275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30" name="线形标注 2 29"/>
          <p:cNvSpPr/>
          <p:nvPr/>
        </p:nvSpPr>
        <p:spPr>
          <a:xfrm>
            <a:off x="7764066" y="2102644"/>
            <a:ext cx="1008460" cy="316706"/>
          </a:xfrm>
          <a:prstGeom prst="borderCallout2">
            <a:avLst>
              <a:gd name="adj1" fmla="val 57593"/>
              <a:gd name="adj2" fmla="val -979"/>
              <a:gd name="adj3" fmla="val 18750"/>
              <a:gd name="adj4" fmla="val -16667"/>
              <a:gd name="adj5" fmla="val 50977"/>
              <a:gd name="adj6" fmla="val -41898"/>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2965" name="文本框 30"/>
          <p:cNvSpPr txBox="1"/>
          <p:nvPr/>
        </p:nvSpPr>
        <p:spPr>
          <a:xfrm>
            <a:off x="7798435" y="1291591"/>
            <a:ext cx="1189990" cy="321945"/>
          </a:xfrm>
          <a:prstGeom prst="rect">
            <a:avLst/>
          </a:prstGeom>
          <a:solidFill>
            <a:schemeClr val="bg2"/>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土地兼并</a:t>
            </a:r>
          </a:p>
        </p:txBody>
      </p:sp>
      <p:sp>
        <p:nvSpPr>
          <p:cNvPr id="82966" name="文本框 31"/>
          <p:cNvSpPr txBox="1"/>
          <p:nvPr/>
        </p:nvSpPr>
        <p:spPr>
          <a:xfrm>
            <a:off x="7798595" y="1714501"/>
            <a:ext cx="973931"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租佃关系</a:t>
            </a:r>
          </a:p>
        </p:txBody>
      </p:sp>
      <p:sp>
        <p:nvSpPr>
          <p:cNvPr id="82967" name="文本框 32"/>
          <p:cNvSpPr txBox="1"/>
          <p:nvPr/>
        </p:nvSpPr>
        <p:spPr>
          <a:xfrm>
            <a:off x="7736682" y="2145507"/>
            <a:ext cx="992981"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雇值制度</a:t>
            </a:r>
          </a:p>
        </p:txBody>
      </p:sp>
      <p:sp>
        <p:nvSpPr>
          <p:cNvPr id="34" name="任意多边形 33"/>
          <p:cNvSpPr/>
          <p:nvPr/>
        </p:nvSpPr>
        <p:spPr>
          <a:xfrm flipV="1">
            <a:off x="5740004" y="4105276"/>
            <a:ext cx="536972" cy="561975"/>
          </a:xfrm>
          <a:custGeom>
            <a:avLst/>
            <a:gdLst>
              <a:gd name="connisteX0" fmla="*/ 0 w 708660"/>
              <a:gd name="connsiteY0" fmla="*/ 362585 h 364842"/>
              <a:gd name="connisteX1" fmla="*/ 86360 w 708660"/>
              <a:gd name="connsiteY1" fmla="*/ 362585 h 364842"/>
              <a:gd name="connisteX2" fmla="*/ 155575 w 708660"/>
              <a:gd name="connsiteY2" fmla="*/ 362585 h 364842"/>
              <a:gd name="connisteX3" fmla="*/ 233680 w 708660"/>
              <a:gd name="connsiteY3" fmla="*/ 362585 h 364842"/>
              <a:gd name="connisteX4" fmla="*/ 302260 w 708660"/>
              <a:gd name="connsiteY4" fmla="*/ 362585 h 364842"/>
              <a:gd name="connisteX5" fmla="*/ 371475 w 708660"/>
              <a:gd name="connsiteY5" fmla="*/ 336550 h 364842"/>
              <a:gd name="connisteX6" fmla="*/ 431800 w 708660"/>
              <a:gd name="connsiteY6" fmla="*/ 267970 h 364842"/>
              <a:gd name="connisteX7" fmla="*/ 474980 w 708660"/>
              <a:gd name="connsiteY7" fmla="*/ 198755 h 364842"/>
              <a:gd name="connisteX8" fmla="*/ 509905 w 708660"/>
              <a:gd name="connsiteY8" fmla="*/ 129540 h 364842"/>
              <a:gd name="connisteX9" fmla="*/ 579120 w 708660"/>
              <a:gd name="connsiteY9" fmla="*/ 94615 h 364842"/>
              <a:gd name="connisteX10" fmla="*/ 665480 w 708660"/>
              <a:gd name="connsiteY10" fmla="*/ 69215 h 364842"/>
              <a:gd name="connisteX11" fmla="*/ 708660 w 708660"/>
              <a:gd name="connsiteY11" fmla="*/ 0 h 364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08660" h="364843">
                <a:moveTo>
                  <a:pt x="0" y="362585"/>
                </a:moveTo>
                <a:cubicBezTo>
                  <a:pt x="15875" y="362585"/>
                  <a:pt x="55245" y="362585"/>
                  <a:pt x="86360" y="362585"/>
                </a:cubicBezTo>
                <a:cubicBezTo>
                  <a:pt x="117475" y="362585"/>
                  <a:pt x="126365" y="362585"/>
                  <a:pt x="155575" y="362585"/>
                </a:cubicBezTo>
                <a:cubicBezTo>
                  <a:pt x="184785" y="362585"/>
                  <a:pt x="204470" y="362585"/>
                  <a:pt x="233680" y="362585"/>
                </a:cubicBezTo>
                <a:cubicBezTo>
                  <a:pt x="262890" y="362585"/>
                  <a:pt x="274955" y="367665"/>
                  <a:pt x="302260" y="362585"/>
                </a:cubicBezTo>
                <a:cubicBezTo>
                  <a:pt x="329565" y="357505"/>
                  <a:pt x="345440" y="355600"/>
                  <a:pt x="371475" y="336550"/>
                </a:cubicBezTo>
                <a:cubicBezTo>
                  <a:pt x="397510" y="317500"/>
                  <a:pt x="410845" y="295275"/>
                  <a:pt x="431800" y="267970"/>
                </a:cubicBezTo>
                <a:cubicBezTo>
                  <a:pt x="452755" y="240665"/>
                  <a:pt x="459105" y="226695"/>
                  <a:pt x="474980" y="198755"/>
                </a:cubicBezTo>
                <a:cubicBezTo>
                  <a:pt x="490855" y="170815"/>
                  <a:pt x="488950" y="150495"/>
                  <a:pt x="509905" y="129540"/>
                </a:cubicBezTo>
                <a:cubicBezTo>
                  <a:pt x="530860" y="108585"/>
                  <a:pt x="548005" y="106680"/>
                  <a:pt x="579120" y="94615"/>
                </a:cubicBezTo>
                <a:cubicBezTo>
                  <a:pt x="610235" y="82550"/>
                  <a:pt x="639445" y="88265"/>
                  <a:pt x="665480" y="69215"/>
                </a:cubicBezTo>
                <a:cubicBezTo>
                  <a:pt x="691515" y="50165"/>
                  <a:pt x="701675" y="13335"/>
                  <a:pt x="708660" y="0"/>
                </a:cubicBezTo>
              </a:path>
            </a:pathLst>
          </a:custGeom>
          <a:ln w="38100">
            <a:solidFill>
              <a:srgbClr val="FFC000"/>
            </a:solidFill>
          </a:ln>
        </p:spPr>
        <p:style>
          <a:lnRef idx="3">
            <a:schemeClr val="accent4"/>
          </a:lnRef>
          <a:fillRef idx="0">
            <a:schemeClr val="accent4"/>
          </a:fillRef>
          <a:effectRef idx="2">
            <a:schemeClr val="accent4"/>
          </a:effectRef>
          <a:fontRef idx="minor">
            <a:schemeClr val="tx1"/>
          </a:fontRef>
        </p:style>
        <p:txBody>
          <a:bodyPr anchor="ctr"/>
          <a:lstStyle/>
          <a:p>
            <a:pPr algn="ctr" fontAlgn="base">
              <a:spcBef>
                <a:spcPct val="0"/>
              </a:spcBef>
              <a:spcAft>
                <a:spcPct val="0"/>
              </a:spcAft>
              <a:defRPr/>
            </a:pPr>
            <a:endParaRPr lang="zh-CN" altLang="en-US" sz="1350" noProof="1"/>
          </a:p>
        </p:txBody>
      </p:sp>
      <p:sp>
        <p:nvSpPr>
          <p:cNvPr id="82969" name="文本框 34"/>
          <p:cNvSpPr txBox="1"/>
          <p:nvPr/>
        </p:nvSpPr>
        <p:spPr>
          <a:xfrm>
            <a:off x="6282055" y="4467225"/>
            <a:ext cx="1201420" cy="368300"/>
          </a:xfrm>
          <a:prstGeom prst="rect">
            <a:avLst/>
          </a:prstGeom>
          <a:noFill/>
          <a:ln w="9525" cap="flat" cmpd="sng">
            <a:solidFill>
              <a:srgbClr val="FFC000"/>
            </a:solidFill>
            <a:prstDash val="solid"/>
            <a:round/>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800" b="1" dirty="0">
                <a:latin typeface="Arial" panose="020B0604020202020204" pitchFamily="34" charset="0"/>
                <a:ea typeface="黑体" panose="02010609060101010101" pitchFamily="49" charset="-122"/>
              </a:rPr>
              <a:t>科技创新</a:t>
            </a:r>
          </a:p>
        </p:txBody>
      </p:sp>
      <p:sp>
        <p:nvSpPr>
          <p:cNvPr id="36" name="线形标注 2 35"/>
          <p:cNvSpPr/>
          <p:nvPr/>
        </p:nvSpPr>
        <p:spPr>
          <a:xfrm>
            <a:off x="7867651" y="3990975"/>
            <a:ext cx="1029891" cy="316706"/>
          </a:xfrm>
          <a:prstGeom prst="borderCallout2">
            <a:avLst>
              <a:gd name="adj1" fmla="val 57593"/>
              <a:gd name="adj2" fmla="val -979"/>
              <a:gd name="adj3" fmla="val 18750"/>
              <a:gd name="adj4" fmla="val -16667"/>
              <a:gd name="adj5" fmla="val 149323"/>
              <a:gd name="adj6" fmla="val -46555"/>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37" name="线形标注 2 36"/>
          <p:cNvSpPr/>
          <p:nvPr/>
        </p:nvSpPr>
        <p:spPr>
          <a:xfrm>
            <a:off x="7867651" y="4350544"/>
            <a:ext cx="1121569" cy="316706"/>
          </a:xfrm>
          <a:prstGeom prst="borderCallout2">
            <a:avLst>
              <a:gd name="adj1" fmla="val 57593"/>
              <a:gd name="adj2" fmla="val -979"/>
              <a:gd name="adj3" fmla="val 18750"/>
              <a:gd name="adj4" fmla="val -16667"/>
              <a:gd name="adj5" fmla="val 63458"/>
              <a:gd name="adj6" fmla="val -43014"/>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38" name="线形标注 2 37"/>
          <p:cNvSpPr/>
          <p:nvPr/>
        </p:nvSpPr>
        <p:spPr>
          <a:xfrm>
            <a:off x="7867650" y="4719638"/>
            <a:ext cx="1301354" cy="316706"/>
          </a:xfrm>
          <a:prstGeom prst="borderCallout2">
            <a:avLst>
              <a:gd name="adj1" fmla="val 57593"/>
              <a:gd name="adj2" fmla="val -979"/>
              <a:gd name="adj3" fmla="val 18750"/>
              <a:gd name="adj4" fmla="val -16667"/>
              <a:gd name="adj5" fmla="val -16390"/>
              <a:gd name="adj6" fmla="val -38514"/>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2973" name="文本框 38"/>
          <p:cNvSpPr txBox="1"/>
          <p:nvPr/>
        </p:nvSpPr>
        <p:spPr>
          <a:xfrm>
            <a:off x="7893844" y="4370786"/>
            <a:ext cx="1212056"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泥活字印刷</a:t>
            </a:r>
          </a:p>
        </p:txBody>
      </p:sp>
      <p:sp>
        <p:nvSpPr>
          <p:cNvPr id="82974" name="文本框 40"/>
          <p:cNvSpPr txBox="1"/>
          <p:nvPr/>
        </p:nvSpPr>
        <p:spPr>
          <a:xfrm>
            <a:off x="7974807" y="4011217"/>
            <a:ext cx="1014413"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雕版普及</a:t>
            </a:r>
          </a:p>
        </p:txBody>
      </p:sp>
      <p:sp>
        <p:nvSpPr>
          <p:cNvPr id="82975" name="文本框 41"/>
          <p:cNvSpPr txBox="1"/>
          <p:nvPr/>
        </p:nvSpPr>
        <p:spPr>
          <a:xfrm>
            <a:off x="7858126" y="4729481"/>
            <a:ext cx="1553845" cy="3219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火药广泛使用</a:t>
            </a:r>
          </a:p>
        </p:txBody>
      </p:sp>
      <p:sp>
        <p:nvSpPr>
          <p:cNvPr id="43" name="线形标注 2 42"/>
          <p:cNvSpPr/>
          <p:nvPr/>
        </p:nvSpPr>
        <p:spPr>
          <a:xfrm>
            <a:off x="7867651" y="5097066"/>
            <a:ext cx="1121569" cy="316706"/>
          </a:xfrm>
          <a:prstGeom prst="borderCallout2">
            <a:avLst>
              <a:gd name="adj1" fmla="val 57593"/>
              <a:gd name="adj2" fmla="val -979"/>
              <a:gd name="adj3" fmla="val 18750"/>
              <a:gd name="adj4" fmla="val -16667"/>
              <a:gd name="adj5" fmla="val -98195"/>
              <a:gd name="adj6" fmla="val -44397"/>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2977" name="文本框 43"/>
          <p:cNvSpPr txBox="1"/>
          <p:nvPr/>
        </p:nvSpPr>
        <p:spPr>
          <a:xfrm>
            <a:off x="7893686" y="5117466"/>
            <a:ext cx="1466215" cy="3219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指南针航海</a:t>
            </a:r>
          </a:p>
        </p:txBody>
      </p:sp>
      <p:sp>
        <p:nvSpPr>
          <p:cNvPr id="45" name="上箭头 44"/>
          <p:cNvSpPr/>
          <p:nvPr/>
        </p:nvSpPr>
        <p:spPr>
          <a:xfrm>
            <a:off x="6811567" y="3554016"/>
            <a:ext cx="160735" cy="901304"/>
          </a:xfrm>
          <a:prstGeom prst="upArrow">
            <a:avLst/>
          </a:prstGeom>
          <a:ln>
            <a:solidFill>
              <a:srgbClr val="000000"/>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zh-CN" altLang="en-US" sz="1350" noProof="1"/>
          </a:p>
        </p:txBody>
      </p:sp>
      <p:sp>
        <p:nvSpPr>
          <p:cNvPr id="46" name="下箭头 45"/>
          <p:cNvSpPr/>
          <p:nvPr/>
        </p:nvSpPr>
        <p:spPr>
          <a:xfrm>
            <a:off x="6810376" y="2456261"/>
            <a:ext cx="161925" cy="756047"/>
          </a:xfrm>
          <a:prstGeom prst="downArrow">
            <a:avLst/>
          </a:prstGeom>
          <a:ln>
            <a:solidFill>
              <a:srgbClr val="000000"/>
            </a:solidFill>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zh-CN" altLang="en-US" sz="1350" noProof="1"/>
          </a:p>
        </p:txBody>
      </p:sp>
      <p:sp>
        <p:nvSpPr>
          <p:cNvPr id="47" name="任意多边形 46"/>
          <p:cNvSpPr/>
          <p:nvPr/>
        </p:nvSpPr>
        <p:spPr>
          <a:xfrm>
            <a:off x="5450682" y="4157663"/>
            <a:ext cx="78581" cy="502444"/>
          </a:xfrm>
          <a:custGeom>
            <a:avLst/>
            <a:gdLst>
              <a:gd name="connisteX0" fmla="*/ 0 w 708660"/>
              <a:gd name="connsiteY0" fmla="*/ 362585 h 364842"/>
              <a:gd name="connisteX1" fmla="*/ 86360 w 708660"/>
              <a:gd name="connsiteY1" fmla="*/ 362585 h 364842"/>
              <a:gd name="connisteX2" fmla="*/ 155575 w 708660"/>
              <a:gd name="connsiteY2" fmla="*/ 362585 h 364842"/>
              <a:gd name="connisteX3" fmla="*/ 233680 w 708660"/>
              <a:gd name="connsiteY3" fmla="*/ 362585 h 364842"/>
              <a:gd name="connisteX4" fmla="*/ 302260 w 708660"/>
              <a:gd name="connsiteY4" fmla="*/ 362585 h 364842"/>
              <a:gd name="connisteX5" fmla="*/ 371475 w 708660"/>
              <a:gd name="connsiteY5" fmla="*/ 336550 h 364842"/>
              <a:gd name="connisteX6" fmla="*/ 431800 w 708660"/>
              <a:gd name="connsiteY6" fmla="*/ 267970 h 364842"/>
              <a:gd name="connisteX7" fmla="*/ 474980 w 708660"/>
              <a:gd name="connsiteY7" fmla="*/ 198755 h 364842"/>
              <a:gd name="connisteX8" fmla="*/ 509905 w 708660"/>
              <a:gd name="connsiteY8" fmla="*/ 129540 h 364842"/>
              <a:gd name="connisteX9" fmla="*/ 579120 w 708660"/>
              <a:gd name="connsiteY9" fmla="*/ 94615 h 364842"/>
              <a:gd name="connisteX10" fmla="*/ 665480 w 708660"/>
              <a:gd name="connsiteY10" fmla="*/ 69215 h 364842"/>
              <a:gd name="connisteX11" fmla="*/ 708660 w 708660"/>
              <a:gd name="connsiteY11" fmla="*/ 0 h 364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08660" h="364843">
                <a:moveTo>
                  <a:pt x="0" y="362585"/>
                </a:moveTo>
                <a:cubicBezTo>
                  <a:pt x="15875" y="362585"/>
                  <a:pt x="55245" y="362585"/>
                  <a:pt x="86360" y="362585"/>
                </a:cubicBezTo>
                <a:cubicBezTo>
                  <a:pt x="117475" y="362585"/>
                  <a:pt x="126365" y="362585"/>
                  <a:pt x="155575" y="362585"/>
                </a:cubicBezTo>
                <a:cubicBezTo>
                  <a:pt x="184785" y="362585"/>
                  <a:pt x="204470" y="362585"/>
                  <a:pt x="233680" y="362585"/>
                </a:cubicBezTo>
                <a:cubicBezTo>
                  <a:pt x="262890" y="362585"/>
                  <a:pt x="274955" y="367665"/>
                  <a:pt x="302260" y="362585"/>
                </a:cubicBezTo>
                <a:cubicBezTo>
                  <a:pt x="329565" y="357505"/>
                  <a:pt x="345440" y="355600"/>
                  <a:pt x="371475" y="336550"/>
                </a:cubicBezTo>
                <a:cubicBezTo>
                  <a:pt x="397510" y="317500"/>
                  <a:pt x="410845" y="295275"/>
                  <a:pt x="431800" y="267970"/>
                </a:cubicBezTo>
                <a:cubicBezTo>
                  <a:pt x="452755" y="240665"/>
                  <a:pt x="459105" y="226695"/>
                  <a:pt x="474980" y="198755"/>
                </a:cubicBezTo>
                <a:cubicBezTo>
                  <a:pt x="490855" y="170815"/>
                  <a:pt x="488950" y="150495"/>
                  <a:pt x="509905" y="129540"/>
                </a:cubicBezTo>
                <a:cubicBezTo>
                  <a:pt x="530860" y="108585"/>
                  <a:pt x="548005" y="106680"/>
                  <a:pt x="579120" y="94615"/>
                </a:cubicBezTo>
                <a:cubicBezTo>
                  <a:pt x="610235" y="82550"/>
                  <a:pt x="639445" y="88265"/>
                  <a:pt x="665480" y="69215"/>
                </a:cubicBezTo>
                <a:cubicBezTo>
                  <a:pt x="691515" y="50165"/>
                  <a:pt x="701675" y="13335"/>
                  <a:pt x="708660" y="0"/>
                </a:cubicBezTo>
              </a:path>
            </a:pathLst>
          </a:custGeom>
          <a:ln w="38100">
            <a:solidFill>
              <a:srgbClr val="7030A0"/>
            </a:solidFill>
          </a:ln>
        </p:spPr>
        <p:style>
          <a:lnRef idx="3">
            <a:schemeClr val="accent4"/>
          </a:lnRef>
          <a:fillRef idx="0">
            <a:schemeClr val="accent4"/>
          </a:fillRef>
          <a:effectRef idx="2">
            <a:schemeClr val="accent4"/>
          </a:effectRef>
          <a:fontRef idx="minor">
            <a:schemeClr val="tx1"/>
          </a:fontRef>
        </p:style>
        <p:txBody>
          <a:bodyPr anchor="ctr"/>
          <a:lstStyle/>
          <a:p>
            <a:pPr algn="ctr" fontAlgn="base">
              <a:spcBef>
                <a:spcPct val="0"/>
              </a:spcBef>
              <a:spcAft>
                <a:spcPct val="0"/>
              </a:spcAft>
              <a:defRPr/>
            </a:pPr>
            <a:endParaRPr lang="zh-CN" altLang="en-US" sz="1350" noProof="1"/>
          </a:p>
        </p:txBody>
      </p:sp>
      <p:sp>
        <p:nvSpPr>
          <p:cNvPr id="48" name="任意多边形 47"/>
          <p:cNvSpPr/>
          <p:nvPr/>
        </p:nvSpPr>
        <p:spPr>
          <a:xfrm>
            <a:off x="4461272" y="4098132"/>
            <a:ext cx="189310" cy="645319"/>
          </a:xfrm>
          <a:custGeom>
            <a:avLst/>
            <a:gdLst>
              <a:gd name="connisteX0" fmla="*/ 0 w 708660"/>
              <a:gd name="connsiteY0" fmla="*/ 362585 h 364842"/>
              <a:gd name="connisteX1" fmla="*/ 86360 w 708660"/>
              <a:gd name="connsiteY1" fmla="*/ 362585 h 364842"/>
              <a:gd name="connisteX2" fmla="*/ 155575 w 708660"/>
              <a:gd name="connsiteY2" fmla="*/ 362585 h 364842"/>
              <a:gd name="connisteX3" fmla="*/ 233680 w 708660"/>
              <a:gd name="connsiteY3" fmla="*/ 362585 h 364842"/>
              <a:gd name="connisteX4" fmla="*/ 302260 w 708660"/>
              <a:gd name="connsiteY4" fmla="*/ 362585 h 364842"/>
              <a:gd name="connisteX5" fmla="*/ 371475 w 708660"/>
              <a:gd name="connsiteY5" fmla="*/ 336550 h 364842"/>
              <a:gd name="connisteX6" fmla="*/ 431800 w 708660"/>
              <a:gd name="connsiteY6" fmla="*/ 267970 h 364842"/>
              <a:gd name="connisteX7" fmla="*/ 474980 w 708660"/>
              <a:gd name="connsiteY7" fmla="*/ 198755 h 364842"/>
              <a:gd name="connisteX8" fmla="*/ 509905 w 708660"/>
              <a:gd name="connsiteY8" fmla="*/ 129540 h 364842"/>
              <a:gd name="connisteX9" fmla="*/ 579120 w 708660"/>
              <a:gd name="connsiteY9" fmla="*/ 94615 h 364842"/>
              <a:gd name="connisteX10" fmla="*/ 665480 w 708660"/>
              <a:gd name="connsiteY10" fmla="*/ 69215 h 364842"/>
              <a:gd name="connisteX11" fmla="*/ 708660 w 708660"/>
              <a:gd name="connsiteY11" fmla="*/ 0 h 364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08660" h="364843">
                <a:moveTo>
                  <a:pt x="0" y="362585"/>
                </a:moveTo>
                <a:cubicBezTo>
                  <a:pt x="15875" y="362585"/>
                  <a:pt x="55245" y="362585"/>
                  <a:pt x="86360" y="362585"/>
                </a:cubicBezTo>
                <a:cubicBezTo>
                  <a:pt x="117475" y="362585"/>
                  <a:pt x="126365" y="362585"/>
                  <a:pt x="155575" y="362585"/>
                </a:cubicBezTo>
                <a:cubicBezTo>
                  <a:pt x="184785" y="362585"/>
                  <a:pt x="204470" y="362585"/>
                  <a:pt x="233680" y="362585"/>
                </a:cubicBezTo>
                <a:cubicBezTo>
                  <a:pt x="262890" y="362585"/>
                  <a:pt x="274955" y="367665"/>
                  <a:pt x="302260" y="362585"/>
                </a:cubicBezTo>
                <a:cubicBezTo>
                  <a:pt x="329565" y="357505"/>
                  <a:pt x="345440" y="355600"/>
                  <a:pt x="371475" y="336550"/>
                </a:cubicBezTo>
                <a:cubicBezTo>
                  <a:pt x="397510" y="317500"/>
                  <a:pt x="410845" y="295275"/>
                  <a:pt x="431800" y="267970"/>
                </a:cubicBezTo>
                <a:cubicBezTo>
                  <a:pt x="452755" y="240665"/>
                  <a:pt x="459105" y="226695"/>
                  <a:pt x="474980" y="198755"/>
                </a:cubicBezTo>
                <a:cubicBezTo>
                  <a:pt x="490855" y="170815"/>
                  <a:pt x="488950" y="150495"/>
                  <a:pt x="509905" y="129540"/>
                </a:cubicBezTo>
                <a:cubicBezTo>
                  <a:pt x="530860" y="108585"/>
                  <a:pt x="548005" y="106680"/>
                  <a:pt x="579120" y="94615"/>
                </a:cubicBezTo>
                <a:cubicBezTo>
                  <a:pt x="610235" y="82550"/>
                  <a:pt x="639445" y="88265"/>
                  <a:pt x="665480" y="69215"/>
                </a:cubicBezTo>
                <a:cubicBezTo>
                  <a:pt x="691515" y="50165"/>
                  <a:pt x="701675" y="13335"/>
                  <a:pt x="708660" y="0"/>
                </a:cubicBezTo>
              </a:path>
            </a:pathLst>
          </a:custGeom>
          <a:ln w="38100">
            <a:solidFill>
              <a:schemeClr val="accent6"/>
            </a:solidFill>
          </a:ln>
        </p:spPr>
        <p:style>
          <a:lnRef idx="3">
            <a:schemeClr val="accent4"/>
          </a:lnRef>
          <a:fillRef idx="0">
            <a:schemeClr val="accent4"/>
          </a:fillRef>
          <a:effectRef idx="2">
            <a:schemeClr val="accent4"/>
          </a:effectRef>
          <a:fontRef idx="minor">
            <a:schemeClr val="tx1"/>
          </a:fontRef>
        </p:style>
        <p:txBody>
          <a:bodyPr anchor="ctr"/>
          <a:lstStyle/>
          <a:p>
            <a:pPr algn="ctr" fontAlgn="base">
              <a:spcBef>
                <a:spcPct val="0"/>
              </a:spcBef>
              <a:spcAft>
                <a:spcPct val="0"/>
              </a:spcAft>
              <a:defRPr/>
            </a:pPr>
            <a:endParaRPr lang="zh-CN" altLang="en-US" sz="1350" noProof="1"/>
          </a:p>
        </p:txBody>
      </p:sp>
      <p:sp>
        <p:nvSpPr>
          <p:cNvPr id="82982" name="文本框 48"/>
          <p:cNvSpPr txBox="1"/>
          <p:nvPr/>
        </p:nvSpPr>
        <p:spPr>
          <a:xfrm>
            <a:off x="4834255" y="4660266"/>
            <a:ext cx="1442720" cy="321945"/>
          </a:xfrm>
          <a:prstGeom prst="rect">
            <a:avLst/>
          </a:prstGeom>
          <a:noFill/>
          <a:ln w="9525" cap="flat" cmpd="sng">
            <a:solidFill>
              <a:srgbClr val="7030A0"/>
            </a:solidFill>
            <a:prstDash val="solid"/>
            <a:round/>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市民文化形成</a:t>
            </a:r>
          </a:p>
        </p:txBody>
      </p:sp>
      <p:sp>
        <p:nvSpPr>
          <p:cNvPr id="50" name="文本框 49"/>
          <p:cNvSpPr txBox="1"/>
          <p:nvPr/>
        </p:nvSpPr>
        <p:spPr>
          <a:xfrm>
            <a:off x="3398045" y="4729164"/>
            <a:ext cx="1369219" cy="321945"/>
          </a:xfrm>
          <a:prstGeom prst="rect">
            <a:avLst/>
          </a:prstGeom>
          <a:noFill/>
          <a:ln>
            <a:solidFill>
              <a:schemeClr val="accent6"/>
            </a:solidFill>
          </a:ln>
        </p:spPr>
        <p:txBody>
          <a:bodyPr>
            <a:spAutoFit/>
          </a:bodyPr>
          <a:lstStyle/>
          <a:p>
            <a:pPr>
              <a:defRPr/>
            </a:pPr>
            <a:r>
              <a:rPr lang="zh-CN" altLang="en-US" sz="1500" b="1" noProof="1">
                <a:latin typeface="Arial" panose="020B0604020202020204" pitchFamily="34" charset="0"/>
                <a:ea typeface="黑体" panose="02010609060101010101" pitchFamily="49" charset="-122"/>
              </a:rPr>
              <a:t>社会风尚转变</a:t>
            </a:r>
          </a:p>
        </p:txBody>
      </p:sp>
      <p:sp>
        <p:nvSpPr>
          <p:cNvPr id="51" name="线形标注 2 50"/>
          <p:cNvSpPr/>
          <p:nvPr/>
        </p:nvSpPr>
        <p:spPr>
          <a:xfrm>
            <a:off x="6392466" y="5283994"/>
            <a:ext cx="240506" cy="475060"/>
          </a:xfrm>
          <a:prstGeom prst="borderCallout2">
            <a:avLst>
              <a:gd name="adj1" fmla="val 2406"/>
              <a:gd name="adj2" fmla="val 11960"/>
              <a:gd name="adj3" fmla="val -25518"/>
              <a:gd name="adj4" fmla="val -54455"/>
              <a:gd name="adj5" fmla="val -66499"/>
              <a:gd name="adj6" fmla="val -107722"/>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52" name="线形标注 2 51"/>
          <p:cNvSpPr/>
          <p:nvPr/>
        </p:nvSpPr>
        <p:spPr>
          <a:xfrm>
            <a:off x="6041231" y="5305426"/>
            <a:ext cx="240506" cy="473869"/>
          </a:xfrm>
          <a:prstGeom prst="borderCallout2">
            <a:avLst>
              <a:gd name="adj1" fmla="val 4511"/>
              <a:gd name="adj2" fmla="val 48213"/>
              <a:gd name="adj3" fmla="val -33095"/>
              <a:gd name="adj4" fmla="val -1371"/>
              <a:gd name="adj5" fmla="val -67939"/>
              <a:gd name="adj6" fmla="val -26930"/>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53" name="线形标注 2 52"/>
          <p:cNvSpPr/>
          <p:nvPr/>
        </p:nvSpPr>
        <p:spPr>
          <a:xfrm>
            <a:off x="5634038" y="5285186"/>
            <a:ext cx="253604" cy="473869"/>
          </a:xfrm>
          <a:prstGeom prst="borderCallout2">
            <a:avLst>
              <a:gd name="adj1" fmla="val 4511"/>
              <a:gd name="adj2" fmla="val 48213"/>
              <a:gd name="adj3" fmla="val -63157"/>
              <a:gd name="adj4" fmla="val 64912"/>
              <a:gd name="adj5" fmla="val -62713"/>
              <a:gd name="adj6" fmla="val 62969"/>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54" name="线形标注 2 53"/>
          <p:cNvSpPr/>
          <p:nvPr/>
        </p:nvSpPr>
        <p:spPr>
          <a:xfrm>
            <a:off x="5282804" y="5305425"/>
            <a:ext cx="246460" cy="646510"/>
          </a:xfrm>
          <a:prstGeom prst="borderCallout2">
            <a:avLst>
              <a:gd name="adj1" fmla="val 4511"/>
              <a:gd name="adj2" fmla="val 48213"/>
              <a:gd name="adj3" fmla="val -59097"/>
              <a:gd name="adj4" fmla="val 77322"/>
              <a:gd name="adj5" fmla="val -53976"/>
              <a:gd name="adj6" fmla="val 66281"/>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2988" name="文本框 55"/>
          <p:cNvSpPr txBox="1"/>
          <p:nvPr/>
        </p:nvSpPr>
        <p:spPr>
          <a:xfrm>
            <a:off x="6281768" y="5258991"/>
            <a:ext cx="415498" cy="635794"/>
          </a:xfrm>
          <a:prstGeom prst="rect">
            <a:avLst/>
          </a:prstGeom>
          <a:noFill/>
          <a:ln w="9525">
            <a:noFill/>
          </a:ln>
        </p:spPr>
        <p:txBody>
          <a:bodyPr vert="eaVert">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宋词</a:t>
            </a:r>
          </a:p>
        </p:txBody>
      </p:sp>
      <p:sp>
        <p:nvSpPr>
          <p:cNvPr id="82989" name="文本框 56"/>
          <p:cNvSpPr txBox="1"/>
          <p:nvPr/>
        </p:nvSpPr>
        <p:spPr>
          <a:xfrm>
            <a:off x="5914182" y="5305425"/>
            <a:ext cx="415498" cy="745490"/>
          </a:xfrm>
          <a:prstGeom prst="rect">
            <a:avLst/>
          </a:prstGeom>
          <a:noFill/>
          <a:ln w="9525">
            <a:noFill/>
          </a:ln>
        </p:spPr>
        <p:txBody>
          <a:bodyPr vert="eaVert"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散曲</a:t>
            </a:r>
          </a:p>
        </p:txBody>
      </p:sp>
      <p:sp>
        <p:nvSpPr>
          <p:cNvPr id="82990" name="文本框 57"/>
          <p:cNvSpPr txBox="1"/>
          <p:nvPr/>
        </p:nvSpPr>
        <p:spPr>
          <a:xfrm>
            <a:off x="5493812" y="5324475"/>
            <a:ext cx="415498" cy="726440"/>
          </a:xfrm>
          <a:prstGeom prst="rect">
            <a:avLst/>
          </a:prstGeom>
          <a:noFill/>
          <a:ln w="9525">
            <a:noFill/>
          </a:ln>
        </p:spPr>
        <p:txBody>
          <a:bodyPr vert="eaVert"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话本</a:t>
            </a:r>
          </a:p>
        </p:txBody>
      </p:sp>
      <p:sp>
        <p:nvSpPr>
          <p:cNvPr id="82991" name="文本框 58"/>
          <p:cNvSpPr txBox="1"/>
          <p:nvPr/>
        </p:nvSpPr>
        <p:spPr>
          <a:xfrm>
            <a:off x="5174487" y="5258992"/>
            <a:ext cx="415498" cy="791765"/>
          </a:xfrm>
          <a:prstGeom prst="rect">
            <a:avLst/>
          </a:prstGeom>
          <a:noFill/>
          <a:ln w="9525">
            <a:noFill/>
          </a:ln>
        </p:spPr>
        <p:txBody>
          <a:bodyPr vert="eaVert">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风俗画</a:t>
            </a:r>
          </a:p>
        </p:txBody>
      </p:sp>
      <p:sp>
        <p:nvSpPr>
          <p:cNvPr id="60" name="线形标注 2 59"/>
          <p:cNvSpPr/>
          <p:nvPr/>
        </p:nvSpPr>
        <p:spPr>
          <a:xfrm>
            <a:off x="3719513" y="5364956"/>
            <a:ext cx="856060" cy="526256"/>
          </a:xfrm>
          <a:prstGeom prst="borderCallout2">
            <a:avLst>
              <a:gd name="adj1" fmla="val 4511"/>
              <a:gd name="adj2" fmla="val 48213"/>
              <a:gd name="adj3" fmla="val -59095"/>
              <a:gd name="adj4" fmla="val 69766"/>
              <a:gd name="adj5" fmla="val -63167"/>
              <a:gd name="adj6" fmla="val 75612"/>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2993" name="文本框 60"/>
          <p:cNvSpPr txBox="1"/>
          <p:nvPr/>
        </p:nvSpPr>
        <p:spPr>
          <a:xfrm>
            <a:off x="3677841" y="5361386"/>
            <a:ext cx="1056084" cy="5530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追求享乐</a:t>
            </a:r>
          </a:p>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僭越礼制</a:t>
            </a:r>
          </a:p>
        </p:txBody>
      </p:sp>
      <p:sp>
        <p:nvSpPr>
          <p:cNvPr id="62" name="右弧形箭头 61"/>
          <p:cNvSpPr/>
          <p:nvPr/>
        </p:nvSpPr>
        <p:spPr>
          <a:xfrm rot="1620000">
            <a:off x="6279357" y="3519488"/>
            <a:ext cx="219075" cy="1326356"/>
          </a:xfrm>
          <a:prstGeom prst="curvedLeftArrow">
            <a:avLst>
              <a:gd name="adj1" fmla="val 25000"/>
              <a:gd name="adj2" fmla="val 50000"/>
              <a:gd name="adj3" fmla="val 31508"/>
            </a:avLst>
          </a:prstGeom>
          <a:ln>
            <a:solidFill>
              <a:srgbClr val="0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defRPr/>
            </a:pPr>
            <a:endParaRPr lang="zh-CN" altLang="en-US" sz="1350" noProof="1">
              <a:solidFill>
                <a:schemeClr val="tx1"/>
              </a:solidFill>
            </a:endParaRPr>
          </a:p>
        </p:txBody>
      </p:sp>
      <p:sp>
        <p:nvSpPr>
          <p:cNvPr id="66" name="左箭头 65"/>
          <p:cNvSpPr/>
          <p:nvPr/>
        </p:nvSpPr>
        <p:spPr>
          <a:xfrm rot="19560000">
            <a:off x="4500564" y="4187429"/>
            <a:ext cx="2131219" cy="90488"/>
          </a:xfrm>
          <a:prstGeom prst="leftArrow">
            <a:avLst/>
          </a:prstGeom>
          <a:ln>
            <a:solidFill>
              <a:srgbClr val="0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2996" name="文本框 66"/>
          <p:cNvSpPr txBox="1"/>
          <p:nvPr/>
        </p:nvSpPr>
        <p:spPr>
          <a:xfrm>
            <a:off x="2774316" y="4152900"/>
            <a:ext cx="1801495" cy="368300"/>
          </a:xfrm>
          <a:prstGeom prst="rect">
            <a:avLst/>
          </a:prstGeom>
          <a:noFill/>
          <a:ln w="9525" cap="flat" cmpd="sng">
            <a:solidFill>
              <a:srgbClr val="8E04BC"/>
            </a:solidFill>
            <a:prstDash val="solid"/>
            <a:round/>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800" b="1" dirty="0">
                <a:latin typeface="Arial" panose="020B0604020202020204" pitchFamily="34" charset="0"/>
                <a:ea typeface="黑体" panose="02010609060101010101" pitchFamily="49" charset="-122"/>
              </a:rPr>
              <a:t>私人讲学之风</a:t>
            </a:r>
          </a:p>
        </p:txBody>
      </p:sp>
      <p:sp>
        <p:nvSpPr>
          <p:cNvPr id="68" name="任意多边形 67"/>
          <p:cNvSpPr/>
          <p:nvPr/>
        </p:nvSpPr>
        <p:spPr>
          <a:xfrm>
            <a:off x="4324351" y="4083844"/>
            <a:ext cx="279797" cy="151210"/>
          </a:xfrm>
          <a:custGeom>
            <a:avLst/>
            <a:gdLst>
              <a:gd name="connisteX0" fmla="*/ 0 w 708660"/>
              <a:gd name="connsiteY0" fmla="*/ 362585 h 364842"/>
              <a:gd name="connisteX1" fmla="*/ 86360 w 708660"/>
              <a:gd name="connsiteY1" fmla="*/ 362585 h 364842"/>
              <a:gd name="connisteX2" fmla="*/ 155575 w 708660"/>
              <a:gd name="connsiteY2" fmla="*/ 362585 h 364842"/>
              <a:gd name="connisteX3" fmla="*/ 233680 w 708660"/>
              <a:gd name="connsiteY3" fmla="*/ 362585 h 364842"/>
              <a:gd name="connisteX4" fmla="*/ 302260 w 708660"/>
              <a:gd name="connsiteY4" fmla="*/ 362585 h 364842"/>
              <a:gd name="connisteX5" fmla="*/ 371475 w 708660"/>
              <a:gd name="connsiteY5" fmla="*/ 336550 h 364842"/>
              <a:gd name="connisteX6" fmla="*/ 431800 w 708660"/>
              <a:gd name="connsiteY6" fmla="*/ 267970 h 364842"/>
              <a:gd name="connisteX7" fmla="*/ 474980 w 708660"/>
              <a:gd name="connsiteY7" fmla="*/ 198755 h 364842"/>
              <a:gd name="connisteX8" fmla="*/ 509905 w 708660"/>
              <a:gd name="connsiteY8" fmla="*/ 129540 h 364842"/>
              <a:gd name="connisteX9" fmla="*/ 579120 w 708660"/>
              <a:gd name="connsiteY9" fmla="*/ 94615 h 364842"/>
              <a:gd name="connisteX10" fmla="*/ 665480 w 708660"/>
              <a:gd name="connsiteY10" fmla="*/ 69215 h 364842"/>
              <a:gd name="connisteX11" fmla="*/ 708660 w 708660"/>
              <a:gd name="connsiteY11" fmla="*/ 0 h 364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08660" h="364843">
                <a:moveTo>
                  <a:pt x="0" y="362585"/>
                </a:moveTo>
                <a:cubicBezTo>
                  <a:pt x="15875" y="362585"/>
                  <a:pt x="55245" y="362585"/>
                  <a:pt x="86360" y="362585"/>
                </a:cubicBezTo>
                <a:cubicBezTo>
                  <a:pt x="117475" y="362585"/>
                  <a:pt x="126365" y="362585"/>
                  <a:pt x="155575" y="362585"/>
                </a:cubicBezTo>
                <a:cubicBezTo>
                  <a:pt x="184785" y="362585"/>
                  <a:pt x="204470" y="362585"/>
                  <a:pt x="233680" y="362585"/>
                </a:cubicBezTo>
                <a:cubicBezTo>
                  <a:pt x="262890" y="362585"/>
                  <a:pt x="274955" y="367665"/>
                  <a:pt x="302260" y="362585"/>
                </a:cubicBezTo>
                <a:cubicBezTo>
                  <a:pt x="329565" y="357505"/>
                  <a:pt x="345440" y="355600"/>
                  <a:pt x="371475" y="336550"/>
                </a:cubicBezTo>
                <a:cubicBezTo>
                  <a:pt x="397510" y="317500"/>
                  <a:pt x="410845" y="295275"/>
                  <a:pt x="431800" y="267970"/>
                </a:cubicBezTo>
                <a:cubicBezTo>
                  <a:pt x="452755" y="240665"/>
                  <a:pt x="459105" y="226695"/>
                  <a:pt x="474980" y="198755"/>
                </a:cubicBezTo>
                <a:cubicBezTo>
                  <a:pt x="490855" y="170815"/>
                  <a:pt x="488950" y="150495"/>
                  <a:pt x="509905" y="129540"/>
                </a:cubicBezTo>
                <a:cubicBezTo>
                  <a:pt x="530860" y="108585"/>
                  <a:pt x="548005" y="106680"/>
                  <a:pt x="579120" y="94615"/>
                </a:cubicBezTo>
                <a:cubicBezTo>
                  <a:pt x="610235" y="82550"/>
                  <a:pt x="639445" y="88265"/>
                  <a:pt x="665480" y="69215"/>
                </a:cubicBezTo>
                <a:cubicBezTo>
                  <a:pt x="691515" y="50165"/>
                  <a:pt x="701675" y="13335"/>
                  <a:pt x="708660" y="0"/>
                </a:cubicBezTo>
              </a:path>
            </a:pathLst>
          </a:custGeom>
          <a:ln w="38100">
            <a:solidFill>
              <a:srgbClr val="8E04BC"/>
            </a:solidFill>
          </a:ln>
        </p:spPr>
        <p:style>
          <a:lnRef idx="3">
            <a:schemeClr val="accent4"/>
          </a:lnRef>
          <a:fillRef idx="0">
            <a:schemeClr val="accent4"/>
          </a:fillRef>
          <a:effectRef idx="2">
            <a:schemeClr val="accent4"/>
          </a:effectRef>
          <a:fontRef idx="minor">
            <a:schemeClr val="tx1"/>
          </a:fontRef>
        </p:style>
        <p:txBody>
          <a:bodyPr anchor="ctr"/>
          <a:lstStyle/>
          <a:p>
            <a:pPr algn="ctr" fontAlgn="base">
              <a:spcBef>
                <a:spcPct val="0"/>
              </a:spcBef>
              <a:spcAft>
                <a:spcPct val="0"/>
              </a:spcAft>
              <a:defRPr/>
            </a:pPr>
            <a:endParaRPr lang="zh-CN" altLang="en-US" sz="1350" noProof="1"/>
          </a:p>
        </p:txBody>
      </p:sp>
      <p:sp>
        <p:nvSpPr>
          <p:cNvPr id="71" name="线形标注 2 70"/>
          <p:cNvSpPr/>
          <p:nvPr/>
        </p:nvSpPr>
        <p:spPr>
          <a:xfrm rot="16200000">
            <a:off x="3614142" y="3351015"/>
            <a:ext cx="887016" cy="226219"/>
          </a:xfrm>
          <a:prstGeom prst="borderCallout2">
            <a:avLst>
              <a:gd name="adj1" fmla="val 84400"/>
              <a:gd name="adj2" fmla="val -1627"/>
              <a:gd name="adj3" fmla="val 85040"/>
              <a:gd name="adj4" fmla="val -24195"/>
              <a:gd name="adj5" fmla="val 80631"/>
              <a:gd name="adj6" fmla="val -29361"/>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2999" name="文本框 71"/>
          <p:cNvSpPr txBox="1"/>
          <p:nvPr/>
        </p:nvSpPr>
        <p:spPr>
          <a:xfrm>
            <a:off x="3825508" y="3031331"/>
            <a:ext cx="415498" cy="876300"/>
          </a:xfrm>
          <a:prstGeom prst="rect">
            <a:avLst/>
          </a:prstGeom>
          <a:noFill/>
          <a:ln w="9525">
            <a:noFill/>
          </a:ln>
        </p:spPr>
        <p:txBody>
          <a:bodyPr vert="eaVert">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普及儒学</a:t>
            </a:r>
          </a:p>
        </p:txBody>
      </p:sp>
      <p:sp>
        <p:nvSpPr>
          <p:cNvPr id="73" name="线形标注 2 72"/>
          <p:cNvSpPr/>
          <p:nvPr/>
        </p:nvSpPr>
        <p:spPr>
          <a:xfrm rot="16200000">
            <a:off x="3290292" y="3366493"/>
            <a:ext cx="887016" cy="226219"/>
          </a:xfrm>
          <a:prstGeom prst="borderCallout2">
            <a:avLst>
              <a:gd name="adj1" fmla="val 84400"/>
              <a:gd name="adj2" fmla="val -1627"/>
              <a:gd name="adj3" fmla="val 85040"/>
              <a:gd name="adj4" fmla="val -24195"/>
              <a:gd name="adj5" fmla="val 83789"/>
              <a:gd name="adj6" fmla="val -25711"/>
            </a:avLst>
          </a:prstGeom>
          <a:solidFill>
            <a:schemeClr val="accent4">
              <a:lumMod val="20000"/>
              <a:lumOff val="80000"/>
            </a:schemeClr>
          </a:solidFill>
          <a:ln>
            <a:solidFill>
              <a:srgbClr val="8E0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74" name="线形标注 2 73"/>
          <p:cNvSpPr/>
          <p:nvPr/>
        </p:nvSpPr>
        <p:spPr>
          <a:xfrm rot="16200000">
            <a:off x="2978348" y="3366493"/>
            <a:ext cx="887016" cy="226219"/>
          </a:xfrm>
          <a:prstGeom prst="borderCallout2">
            <a:avLst>
              <a:gd name="adj1" fmla="val 84400"/>
              <a:gd name="adj2" fmla="val -1627"/>
              <a:gd name="adj3" fmla="val 85040"/>
              <a:gd name="adj4" fmla="val -24195"/>
              <a:gd name="adj5" fmla="val 83578"/>
              <a:gd name="adj6" fmla="val -24208"/>
            </a:avLst>
          </a:prstGeom>
          <a:solidFill>
            <a:schemeClr val="accent4">
              <a:lumMod val="20000"/>
              <a:lumOff val="80000"/>
            </a:schemeClr>
          </a:solidFill>
          <a:ln>
            <a:solidFill>
              <a:srgbClr val="8E0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3002" name="文本框 74"/>
          <p:cNvSpPr txBox="1"/>
          <p:nvPr/>
        </p:nvSpPr>
        <p:spPr>
          <a:xfrm>
            <a:off x="3501658" y="3040856"/>
            <a:ext cx="415498" cy="876300"/>
          </a:xfrm>
          <a:prstGeom prst="rect">
            <a:avLst/>
          </a:prstGeom>
          <a:noFill/>
          <a:ln w="9525">
            <a:noFill/>
          </a:ln>
        </p:spPr>
        <p:txBody>
          <a:bodyPr vert="eaVert">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伦理道德</a:t>
            </a:r>
          </a:p>
        </p:txBody>
      </p:sp>
      <p:sp>
        <p:nvSpPr>
          <p:cNvPr id="83003" name="文本框 75"/>
          <p:cNvSpPr txBox="1"/>
          <p:nvPr/>
        </p:nvSpPr>
        <p:spPr>
          <a:xfrm>
            <a:off x="3205193" y="3045619"/>
            <a:ext cx="415498" cy="876300"/>
          </a:xfrm>
          <a:prstGeom prst="rect">
            <a:avLst/>
          </a:prstGeom>
          <a:noFill/>
          <a:ln w="9525">
            <a:noFill/>
          </a:ln>
        </p:spPr>
        <p:txBody>
          <a:bodyPr vert="eaVert">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自由议政</a:t>
            </a:r>
          </a:p>
        </p:txBody>
      </p:sp>
      <p:sp>
        <p:nvSpPr>
          <p:cNvPr id="83004" name="文本框 76"/>
          <p:cNvSpPr txBox="1"/>
          <p:nvPr/>
        </p:nvSpPr>
        <p:spPr>
          <a:xfrm>
            <a:off x="2777490" y="1906270"/>
            <a:ext cx="1167130" cy="368300"/>
          </a:xfrm>
          <a:prstGeom prst="rect">
            <a:avLst/>
          </a:prstGeom>
          <a:noFill/>
          <a:ln w="9525" cap="flat" cmpd="sng">
            <a:solidFill>
              <a:srgbClr val="996633"/>
            </a:solidFill>
            <a:prstDash val="solid"/>
            <a:round/>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800" b="1" dirty="0">
                <a:latin typeface="Arial" panose="020B0604020202020204" pitchFamily="34" charset="0"/>
                <a:ea typeface="黑体" panose="02010609060101010101" pitchFamily="49" charset="-122"/>
              </a:rPr>
              <a:t>变法运动</a:t>
            </a:r>
          </a:p>
        </p:txBody>
      </p:sp>
      <p:sp>
        <p:nvSpPr>
          <p:cNvPr id="78" name="任意多边形 77"/>
          <p:cNvSpPr/>
          <p:nvPr/>
        </p:nvSpPr>
        <p:spPr>
          <a:xfrm rot="2940000" flipH="1" flipV="1">
            <a:off x="3646289" y="2505671"/>
            <a:ext cx="1306116" cy="57150"/>
          </a:xfrm>
          <a:custGeom>
            <a:avLst/>
            <a:gdLst>
              <a:gd name="connisteX0" fmla="*/ 0 w 708660"/>
              <a:gd name="connsiteY0" fmla="*/ 362585 h 364842"/>
              <a:gd name="connisteX1" fmla="*/ 86360 w 708660"/>
              <a:gd name="connsiteY1" fmla="*/ 362585 h 364842"/>
              <a:gd name="connisteX2" fmla="*/ 155575 w 708660"/>
              <a:gd name="connsiteY2" fmla="*/ 362585 h 364842"/>
              <a:gd name="connisteX3" fmla="*/ 233680 w 708660"/>
              <a:gd name="connsiteY3" fmla="*/ 362585 h 364842"/>
              <a:gd name="connisteX4" fmla="*/ 302260 w 708660"/>
              <a:gd name="connsiteY4" fmla="*/ 362585 h 364842"/>
              <a:gd name="connisteX5" fmla="*/ 371475 w 708660"/>
              <a:gd name="connsiteY5" fmla="*/ 336550 h 364842"/>
              <a:gd name="connisteX6" fmla="*/ 431800 w 708660"/>
              <a:gd name="connsiteY6" fmla="*/ 267970 h 364842"/>
              <a:gd name="connisteX7" fmla="*/ 474980 w 708660"/>
              <a:gd name="connsiteY7" fmla="*/ 198755 h 364842"/>
              <a:gd name="connisteX8" fmla="*/ 509905 w 708660"/>
              <a:gd name="connsiteY8" fmla="*/ 129540 h 364842"/>
              <a:gd name="connisteX9" fmla="*/ 579120 w 708660"/>
              <a:gd name="connsiteY9" fmla="*/ 94615 h 364842"/>
              <a:gd name="connisteX10" fmla="*/ 665480 w 708660"/>
              <a:gd name="connsiteY10" fmla="*/ 69215 h 364842"/>
              <a:gd name="connisteX11" fmla="*/ 708660 w 708660"/>
              <a:gd name="connsiteY11" fmla="*/ 0 h 364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08660" h="364843">
                <a:moveTo>
                  <a:pt x="0" y="362585"/>
                </a:moveTo>
                <a:cubicBezTo>
                  <a:pt x="15875" y="362585"/>
                  <a:pt x="55245" y="362585"/>
                  <a:pt x="86360" y="362585"/>
                </a:cubicBezTo>
                <a:cubicBezTo>
                  <a:pt x="117475" y="362585"/>
                  <a:pt x="126365" y="362585"/>
                  <a:pt x="155575" y="362585"/>
                </a:cubicBezTo>
                <a:cubicBezTo>
                  <a:pt x="184785" y="362585"/>
                  <a:pt x="204470" y="362585"/>
                  <a:pt x="233680" y="362585"/>
                </a:cubicBezTo>
                <a:cubicBezTo>
                  <a:pt x="262890" y="362585"/>
                  <a:pt x="274955" y="367665"/>
                  <a:pt x="302260" y="362585"/>
                </a:cubicBezTo>
                <a:cubicBezTo>
                  <a:pt x="329565" y="357505"/>
                  <a:pt x="345440" y="355600"/>
                  <a:pt x="371475" y="336550"/>
                </a:cubicBezTo>
                <a:cubicBezTo>
                  <a:pt x="397510" y="317500"/>
                  <a:pt x="410845" y="295275"/>
                  <a:pt x="431800" y="267970"/>
                </a:cubicBezTo>
                <a:cubicBezTo>
                  <a:pt x="452755" y="240665"/>
                  <a:pt x="459105" y="226695"/>
                  <a:pt x="474980" y="198755"/>
                </a:cubicBezTo>
                <a:cubicBezTo>
                  <a:pt x="490855" y="170815"/>
                  <a:pt x="488950" y="150495"/>
                  <a:pt x="509905" y="129540"/>
                </a:cubicBezTo>
                <a:cubicBezTo>
                  <a:pt x="530860" y="108585"/>
                  <a:pt x="548005" y="106680"/>
                  <a:pt x="579120" y="94615"/>
                </a:cubicBezTo>
                <a:cubicBezTo>
                  <a:pt x="610235" y="82550"/>
                  <a:pt x="639445" y="88265"/>
                  <a:pt x="665480" y="69215"/>
                </a:cubicBezTo>
                <a:cubicBezTo>
                  <a:pt x="691515" y="50165"/>
                  <a:pt x="701675" y="13335"/>
                  <a:pt x="708660" y="0"/>
                </a:cubicBezTo>
              </a:path>
            </a:pathLst>
          </a:custGeom>
          <a:ln w="38100">
            <a:solidFill>
              <a:srgbClr val="8E6432"/>
            </a:solidFill>
          </a:ln>
        </p:spPr>
        <p:style>
          <a:lnRef idx="3">
            <a:schemeClr val="accent4"/>
          </a:lnRef>
          <a:fillRef idx="0">
            <a:schemeClr val="accent4"/>
          </a:fillRef>
          <a:effectRef idx="2">
            <a:schemeClr val="accent4"/>
          </a:effectRef>
          <a:fontRef idx="minor">
            <a:schemeClr val="tx1"/>
          </a:fontRef>
        </p:style>
        <p:txBody>
          <a:bodyPr anchor="ctr"/>
          <a:lstStyle/>
          <a:p>
            <a:pPr algn="ctr" fontAlgn="base">
              <a:spcBef>
                <a:spcPct val="0"/>
              </a:spcBef>
              <a:spcAft>
                <a:spcPct val="0"/>
              </a:spcAft>
              <a:defRPr/>
            </a:pPr>
            <a:endParaRPr lang="zh-CN" altLang="en-US" sz="1350" noProof="1"/>
          </a:p>
        </p:txBody>
      </p:sp>
      <p:sp>
        <p:nvSpPr>
          <p:cNvPr id="79" name="上箭头 78"/>
          <p:cNvSpPr/>
          <p:nvPr/>
        </p:nvSpPr>
        <p:spPr>
          <a:xfrm>
            <a:off x="2840990" y="2278380"/>
            <a:ext cx="115570" cy="1879600"/>
          </a:xfrm>
          <a:prstGeom prst="upArrow">
            <a:avLst/>
          </a:prstGeom>
          <a:ln>
            <a:solidFill>
              <a:srgbClr val="000000"/>
            </a:solidFill>
          </a:ln>
          <a:extLst>
            <a:ext uri="{909E8E84-426E-40DD-AFC4-6F175D3DCCD1}">
              <a14:hiddenFill xmlns:a14="http://schemas.microsoft.com/office/drawing/2010/main">
                <a:solidFill>
                  <a:schemeClr val="accent2">
                    <a:lumMod val="75000"/>
                  </a:schemeClr>
                </a:solidFill>
              </a14:hiddenFill>
            </a:ext>
          </a:extLst>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zh-CN" altLang="en-US" sz="1350" noProof="1"/>
          </a:p>
        </p:txBody>
      </p:sp>
      <p:sp>
        <p:nvSpPr>
          <p:cNvPr id="80" name="上箭头 79"/>
          <p:cNvSpPr/>
          <p:nvPr/>
        </p:nvSpPr>
        <p:spPr>
          <a:xfrm>
            <a:off x="3677841" y="4510088"/>
            <a:ext cx="113110" cy="209550"/>
          </a:xfrm>
          <a:prstGeom prst="upArrow">
            <a:avLst/>
          </a:prstGeom>
          <a:ln>
            <a:solidFill>
              <a:srgbClr val="000000"/>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zh-CN" altLang="en-US" sz="1350" noProof="1"/>
          </a:p>
        </p:txBody>
      </p:sp>
      <p:sp>
        <p:nvSpPr>
          <p:cNvPr id="2" name="任意多边形 1"/>
          <p:cNvSpPr/>
          <p:nvPr/>
        </p:nvSpPr>
        <p:spPr>
          <a:xfrm rot="16920000">
            <a:off x="4231481" y="2806304"/>
            <a:ext cx="175022" cy="132160"/>
          </a:xfrm>
          <a:custGeom>
            <a:avLst/>
            <a:gdLst>
              <a:gd name="connisteX0" fmla="*/ 0 w 708660"/>
              <a:gd name="connsiteY0" fmla="*/ 362585 h 364842"/>
              <a:gd name="connisteX1" fmla="*/ 86360 w 708660"/>
              <a:gd name="connsiteY1" fmla="*/ 362585 h 364842"/>
              <a:gd name="connisteX2" fmla="*/ 155575 w 708660"/>
              <a:gd name="connsiteY2" fmla="*/ 362585 h 364842"/>
              <a:gd name="connisteX3" fmla="*/ 233680 w 708660"/>
              <a:gd name="connsiteY3" fmla="*/ 362585 h 364842"/>
              <a:gd name="connisteX4" fmla="*/ 302260 w 708660"/>
              <a:gd name="connsiteY4" fmla="*/ 362585 h 364842"/>
              <a:gd name="connisteX5" fmla="*/ 371475 w 708660"/>
              <a:gd name="connsiteY5" fmla="*/ 336550 h 364842"/>
              <a:gd name="connisteX6" fmla="*/ 431800 w 708660"/>
              <a:gd name="connsiteY6" fmla="*/ 267970 h 364842"/>
              <a:gd name="connisteX7" fmla="*/ 474980 w 708660"/>
              <a:gd name="connsiteY7" fmla="*/ 198755 h 364842"/>
              <a:gd name="connisteX8" fmla="*/ 509905 w 708660"/>
              <a:gd name="connsiteY8" fmla="*/ 129540 h 364842"/>
              <a:gd name="connisteX9" fmla="*/ 579120 w 708660"/>
              <a:gd name="connsiteY9" fmla="*/ 94615 h 364842"/>
              <a:gd name="connisteX10" fmla="*/ 665480 w 708660"/>
              <a:gd name="connsiteY10" fmla="*/ 69215 h 364842"/>
              <a:gd name="connisteX11" fmla="*/ 708660 w 708660"/>
              <a:gd name="connsiteY11" fmla="*/ 0 h 364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708660" h="364843">
                <a:moveTo>
                  <a:pt x="0" y="362585"/>
                </a:moveTo>
                <a:cubicBezTo>
                  <a:pt x="15875" y="362585"/>
                  <a:pt x="55245" y="362585"/>
                  <a:pt x="86360" y="362585"/>
                </a:cubicBezTo>
                <a:cubicBezTo>
                  <a:pt x="117475" y="362585"/>
                  <a:pt x="126365" y="362585"/>
                  <a:pt x="155575" y="362585"/>
                </a:cubicBezTo>
                <a:cubicBezTo>
                  <a:pt x="184785" y="362585"/>
                  <a:pt x="204470" y="362585"/>
                  <a:pt x="233680" y="362585"/>
                </a:cubicBezTo>
                <a:cubicBezTo>
                  <a:pt x="262890" y="362585"/>
                  <a:pt x="274955" y="367665"/>
                  <a:pt x="302260" y="362585"/>
                </a:cubicBezTo>
                <a:cubicBezTo>
                  <a:pt x="329565" y="357505"/>
                  <a:pt x="345440" y="355600"/>
                  <a:pt x="371475" y="336550"/>
                </a:cubicBezTo>
                <a:cubicBezTo>
                  <a:pt x="397510" y="317500"/>
                  <a:pt x="410845" y="295275"/>
                  <a:pt x="431800" y="267970"/>
                </a:cubicBezTo>
                <a:cubicBezTo>
                  <a:pt x="452755" y="240665"/>
                  <a:pt x="459105" y="226695"/>
                  <a:pt x="474980" y="198755"/>
                </a:cubicBezTo>
                <a:cubicBezTo>
                  <a:pt x="490855" y="170815"/>
                  <a:pt x="488950" y="150495"/>
                  <a:pt x="509905" y="129540"/>
                </a:cubicBezTo>
                <a:cubicBezTo>
                  <a:pt x="530860" y="108585"/>
                  <a:pt x="548005" y="106680"/>
                  <a:pt x="579120" y="94615"/>
                </a:cubicBezTo>
                <a:cubicBezTo>
                  <a:pt x="610235" y="82550"/>
                  <a:pt x="639445" y="88265"/>
                  <a:pt x="665480" y="69215"/>
                </a:cubicBezTo>
                <a:cubicBezTo>
                  <a:pt x="691515" y="50165"/>
                  <a:pt x="701675" y="13335"/>
                  <a:pt x="708660" y="0"/>
                </a:cubicBezTo>
              </a:path>
            </a:pathLst>
          </a:custGeom>
          <a:ln w="38100">
            <a:solidFill>
              <a:srgbClr val="451BA4"/>
            </a:solidFill>
          </a:ln>
        </p:spPr>
        <p:style>
          <a:lnRef idx="3">
            <a:schemeClr val="accent4"/>
          </a:lnRef>
          <a:fillRef idx="0">
            <a:schemeClr val="accent4"/>
          </a:fillRef>
          <a:effectRef idx="2">
            <a:schemeClr val="accent4"/>
          </a:effectRef>
          <a:fontRef idx="minor">
            <a:schemeClr val="tx1"/>
          </a:fontRef>
        </p:style>
        <p:txBody>
          <a:bodyPr anchor="ctr"/>
          <a:lstStyle/>
          <a:p>
            <a:pPr algn="ctr" fontAlgn="base">
              <a:spcBef>
                <a:spcPct val="0"/>
              </a:spcBef>
              <a:spcAft>
                <a:spcPct val="0"/>
              </a:spcAft>
              <a:defRPr/>
            </a:pPr>
            <a:endParaRPr lang="zh-CN" altLang="en-US" sz="1350" noProof="1"/>
          </a:p>
        </p:txBody>
      </p:sp>
      <p:sp>
        <p:nvSpPr>
          <p:cNvPr id="83009" name="文本框 2"/>
          <p:cNvSpPr txBox="1"/>
          <p:nvPr/>
        </p:nvSpPr>
        <p:spPr>
          <a:xfrm>
            <a:off x="2956561" y="2444115"/>
            <a:ext cx="1368425" cy="368300"/>
          </a:xfrm>
          <a:prstGeom prst="rect">
            <a:avLst/>
          </a:prstGeom>
          <a:noFill/>
          <a:ln w="9525" cap="flat" cmpd="sng">
            <a:solidFill>
              <a:srgbClr val="451BA4"/>
            </a:solidFill>
            <a:prstDash val="solid"/>
            <a:round/>
            <a:headEnd type="none" w="med" len="med"/>
            <a:tailEnd type="none" w="med" len="med"/>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800" b="1" dirty="0">
                <a:latin typeface="Arial" panose="020B0604020202020204" pitchFamily="34" charset="0"/>
                <a:ea typeface="黑体" panose="02010609060101010101" pitchFamily="49" charset="-122"/>
              </a:rPr>
              <a:t>科举制革新</a:t>
            </a:r>
          </a:p>
        </p:txBody>
      </p:sp>
      <p:sp>
        <p:nvSpPr>
          <p:cNvPr id="8" name="上箭头 7"/>
          <p:cNvSpPr/>
          <p:nvPr/>
        </p:nvSpPr>
        <p:spPr>
          <a:xfrm rot="10800000">
            <a:off x="3026410" y="2863216"/>
            <a:ext cx="114300" cy="1289685"/>
          </a:xfrm>
          <a:prstGeom prst="upArrow">
            <a:avLst/>
          </a:prstGeom>
          <a:ln>
            <a:solidFill>
              <a:srgbClr val="000000"/>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zh-CN" altLang="en-US" sz="1350" noProof="1"/>
          </a:p>
        </p:txBody>
      </p:sp>
      <p:sp>
        <p:nvSpPr>
          <p:cNvPr id="10" name="线形标注 2 9"/>
          <p:cNvSpPr/>
          <p:nvPr/>
        </p:nvSpPr>
        <p:spPr>
          <a:xfrm>
            <a:off x="4619625" y="1458516"/>
            <a:ext cx="907256" cy="316706"/>
          </a:xfrm>
          <a:prstGeom prst="borderCallout2">
            <a:avLst>
              <a:gd name="adj1" fmla="val 57593"/>
              <a:gd name="adj2" fmla="val -979"/>
              <a:gd name="adj3" fmla="val 18750"/>
              <a:gd name="adj4" fmla="val -16667"/>
              <a:gd name="adj5" fmla="val 316842"/>
              <a:gd name="adj6" fmla="val -70708"/>
            </a:avLst>
          </a:prstGeom>
          <a:solidFill>
            <a:schemeClr val="accent1">
              <a:lumMod val="40000"/>
              <a:lumOff val="60000"/>
            </a:schemeClr>
          </a:solidFill>
          <a:ln>
            <a:solidFill>
              <a:srgbClr val="451B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11" name="线形标注 2 10"/>
          <p:cNvSpPr/>
          <p:nvPr/>
        </p:nvSpPr>
        <p:spPr>
          <a:xfrm>
            <a:off x="4629150" y="1879997"/>
            <a:ext cx="907256" cy="316706"/>
          </a:xfrm>
          <a:prstGeom prst="borderCallout2">
            <a:avLst>
              <a:gd name="adj1" fmla="val 57593"/>
              <a:gd name="adj2" fmla="val -979"/>
              <a:gd name="adj3" fmla="val 18750"/>
              <a:gd name="adj4" fmla="val -16667"/>
              <a:gd name="adj5" fmla="val 185864"/>
              <a:gd name="adj6" fmla="val -69884"/>
            </a:avLst>
          </a:prstGeom>
          <a:solidFill>
            <a:schemeClr val="accent1">
              <a:lumMod val="40000"/>
              <a:lumOff val="60000"/>
            </a:schemeClr>
          </a:solidFill>
          <a:ln>
            <a:solidFill>
              <a:srgbClr val="451B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13" name="线形标注 2 12"/>
          <p:cNvSpPr/>
          <p:nvPr/>
        </p:nvSpPr>
        <p:spPr>
          <a:xfrm>
            <a:off x="4629151" y="2268141"/>
            <a:ext cx="908447" cy="316706"/>
          </a:xfrm>
          <a:prstGeom prst="borderCallout2">
            <a:avLst>
              <a:gd name="adj1" fmla="val 57593"/>
              <a:gd name="adj2" fmla="val -979"/>
              <a:gd name="adj3" fmla="val 18750"/>
              <a:gd name="adj4" fmla="val -16667"/>
              <a:gd name="adj5" fmla="val 52932"/>
              <a:gd name="adj6" fmla="val -67593"/>
            </a:avLst>
          </a:prstGeom>
          <a:solidFill>
            <a:schemeClr val="accent1">
              <a:lumMod val="40000"/>
              <a:lumOff val="60000"/>
            </a:schemeClr>
          </a:solidFill>
          <a:ln>
            <a:solidFill>
              <a:srgbClr val="451B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350" noProof="1"/>
          </a:p>
        </p:txBody>
      </p:sp>
      <p:sp>
        <p:nvSpPr>
          <p:cNvPr id="83014" name="文本框 15"/>
          <p:cNvSpPr txBox="1"/>
          <p:nvPr/>
        </p:nvSpPr>
        <p:spPr>
          <a:xfrm>
            <a:off x="4660266" y="1900556"/>
            <a:ext cx="1080135" cy="3219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扩大名额</a:t>
            </a:r>
          </a:p>
        </p:txBody>
      </p:sp>
      <p:sp>
        <p:nvSpPr>
          <p:cNvPr id="83015" name="文本框 16"/>
          <p:cNvSpPr txBox="1"/>
          <p:nvPr/>
        </p:nvSpPr>
        <p:spPr>
          <a:xfrm>
            <a:off x="4639866" y="2278857"/>
            <a:ext cx="953690"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放宽限制</a:t>
            </a:r>
          </a:p>
        </p:txBody>
      </p:sp>
      <p:sp>
        <p:nvSpPr>
          <p:cNvPr id="83016" name="文本框 39"/>
          <p:cNvSpPr txBox="1"/>
          <p:nvPr/>
        </p:nvSpPr>
        <p:spPr>
          <a:xfrm>
            <a:off x="4639866" y="1477567"/>
            <a:ext cx="800100" cy="3219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500" b="1" dirty="0">
                <a:latin typeface="Arial" panose="020B0604020202020204" pitchFamily="34" charset="0"/>
                <a:ea typeface="黑体" panose="02010609060101010101" pitchFamily="49" charset="-122"/>
              </a:rPr>
              <a:t>誊录制</a:t>
            </a:r>
          </a:p>
        </p:txBody>
      </p:sp>
      <p:sp>
        <p:nvSpPr>
          <p:cNvPr id="9" name="文本框 8"/>
          <p:cNvSpPr txBox="1"/>
          <p:nvPr/>
        </p:nvSpPr>
        <p:spPr>
          <a:xfrm>
            <a:off x="1905000" y="1085850"/>
            <a:ext cx="2928938" cy="414020"/>
          </a:xfrm>
          <a:prstGeom prst="rect">
            <a:avLst/>
          </a:prstGeom>
          <a:noFill/>
        </p:spPr>
        <p:txBody>
          <a:bodyPr>
            <a:spAutoFit/>
          </a:bodyPr>
          <a:lstStyle/>
          <a:p>
            <a:pPr algn="ctr">
              <a:defRPr/>
            </a:pPr>
            <a:r>
              <a:rPr lang="zh-CN" altLang="en-US" sz="2100" noProof="1">
                <a:solidFill>
                  <a:srgbClr val="0000FF"/>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发散性宏观观思维导图</a:t>
            </a: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6552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txBox="1"/>
          <p:nvPr/>
        </p:nvSpPr>
        <p:spPr>
          <a:xfrm>
            <a:off x="2251948" y="1320721"/>
            <a:ext cx="7512844" cy="971550"/>
          </a:xfrm>
          <a:prstGeom prst="rect">
            <a:avLst/>
          </a:prstGeom>
          <a:noFill/>
          <a:ln w="9525">
            <a:noFill/>
          </a:ln>
        </p:spPr>
        <p:txBody>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1905" indent="13970" defTabSz="914400" eaLnBrk="1" hangingPunct="1">
              <a:spcBef>
                <a:spcPct val="20000"/>
              </a:spcBef>
              <a:buNone/>
            </a:pPr>
            <a:r>
              <a:rPr lang="en-US" altLang="zh-CN" sz="2100" b="1" dirty="0">
                <a:solidFill>
                  <a:schemeClr val="tx1"/>
                </a:solidFill>
                <a:latin typeface="Microsoft Sans Serif" panose="020B0604020202020204" pitchFamily="34" charset="0"/>
                <a:ea typeface="宋体" panose="02010600030101010101" pitchFamily="2" charset="-122"/>
              </a:rPr>
              <a:t>       </a:t>
            </a:r>
            <a:r>
              <a:rPr lang="zh-CN" altLang="en-US" sz="2100" b="1" dirty="0">
                <a:solidFill>
                  <a:schemeClr val="tx1"/>
                </a:solidFill>
                <a:latin typeface="Microsoft Sans Serif" panose="020B0604020202020204" pitchFamily="34" charset="0"/>
                <a:ea typeface="宋体" panose="02010600030101010101" pitchFamily="2" charset="-122"/>
              </a:rPr>
              <a:t>思维导图是一种发散式的思考记忆方式，简单的来说，思维导图应用的核心就是四个字：</a:t>
            </a:r>
          </a:p>
        </p:txBody>
      </p:sp>
      <p:graphicFrame>
        <p:nvGraphicFramePr>
          <p:cNvPr id="6" name="图示 5"/>
          <p:cNvGraphicFramePr/>
          <p:nvPr/>
        </p:nvGraphicFramePr>
        <p:xfrm>
          <a:off x="1769745" y="2123441"/>
          <a:ext cx="5728970" cy="1329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nvSpPr>
        <p:spPr>
          <a:xfrm>
            <a:off x="2356804" y="328930"/>
            <a:ext cx="7407275"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zh-CN" altLang="zh-CN" sz="3200" b="1" noProof="1">
                <a:solidFill>
                  <a:srgbClr val="FF0000"/>
                </a:solidFill>
                <a:effectLst>
                  <a:outerShdw blurRad="38100" dist="38100" dir="2700000" algn="tl">
                    <a:srgbClr val="000000">
                      <a:alpha val="43137"/>
                    </a:srgbClr>
                  </a:outerShdw>
                </a:effectLst>
                <a:latin typeface="悦然行楷_YS" panose="02010600010101010101" charset="-122"/>
                <a:ea typeface="悦然行楷_YS" panose="02010600010101010101" charset="-122"/>
              </a:rPr>
              <a:t>考生必须利用好课本，夯实基础知识。</a:t>
            </a:r>
          </a:p>
        </p:txBody>
      </p:sp>
      <p:grpSp>
        <p:nvGrpSpPr>
          <p:cNvPr id="62466" name="组合 228"/>
          <p:cNvGrpSpPr/>
          <p:nvPr/>
        </p:nvGrpSpPr>
        <p:grpSpPr>
          <a:xfrm>
            <a:off x="2864804" y="2447083"/>
            <a:ext cx="7354887" cy="3830299"/>
            <a:chOff x="288075" y="1693873"/>
            <a:chExt cx="8171713" cy="4256077"/>
          </a:xfrm>
        </p:grpSpPr>
        <p:grpSp>
          <p:nvGrpSpPr>
            <p:cNvPr id="62467" name="Group 2"/>
            <p:cNvGrpSpPr/>
            <p:nvPr/>
          </p:nvGrpSpPr>
          <p:grpSpPr>
            <a:xfrm>
              <a:off x="4283075" y="1990725"/>
              <a:ext cx="4176713" cy="3829050"/>
              <a:chOff x="1149" y="1417"/>
              <a:chExt cx="2540" cy="2328"/>
            </a:xfrm>
          </p:grpSpPr>
          <p:sp>
            <p:nvSpPr>
              <p:cNvPr id="297" name="Freeform 3"/>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1905"/>
                  <a:gd name="T29" fmla="*/ 1270 w 1270"/>
                  <a:gd name="T30" fmla="*/ 1905 h 19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rgbClr val="000000"/>
              </a:solidFill>
              <a:ln w="9525">
                <a:noFill/>
                <a:round/>
              </a:ln>
            </p:spPr>
            <p:txBody>
              <a:bodyPr/>
              <a:lstStyle/>
              <a:p>
                <a:pPr>
                  <a:defRPr/>
                </a:pPr>
                <a:endParaRPr lang="zh-CN" altLang="en-US" sz="1620" kern="0">
                  <a:solidFill>
                    <a:sysClr val="windowText" lastClr="000000"/>
                  </a:solidFill>
                </a:endParaRPr>
              </a:p>
            </p:txBody>
          </p:sp>
          <p:sp>
            <p:nvSpPr>
              <p:cNvPr id="298" name="Freeform 4"/>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 name="T10" fmla="*/ 0 60000 65536"/>
                  <a:gd name="T11" fmla="*/ 0 60000 65536"/>
                  <a:gd name="T12" fmla="*/ 0 60000 65536"/>
                  <a:gd name="T13" fmla="*/ 0 60000 65536"/>
                  <a:gd name="T14" fmla="*/ 0 60000 65536"/>
                  <a:gd name="T15" fmla="*/ 0 w 1270"/>
                  <a:gd name="T16" fmla="*/ 0 h 847"/>
                  <a:gd name="T17" fmla="*/ 1270 w 1270"/>
                  <a:gd name="T18" fmla="*/ 847 h 847"/>
                </a:gdLst>
                <a:ahLst/>
                <a:cxnLst>
                  <a:cxn ang="T10">
                    <a:pos x="T0" y="T1"/>
                  </a:cxn>
                  <a:cxn ang="T11">
                    <a:pos x="T2" y="T3"/>
                  </a:cxn>
                  <a:cxn ang="T12">
                    <a:pos x="T4" y="T5"/>
                  </a:cxn>
                  <a:cxn ang="T13">
                    <a:pos x="T6" y="T7"/>
                  </a:cxn>
                  <a:cxn ang="T14">
                    <a:pos x="T8" y="T9"/>
                  </a:cxn>
                </a:cxnLst>
                <a:rect l="T15" t="T16" r="T17" b="T18"/>
                <a:pathLst>
                  <a:path w="1270" h="847">
                    <a:moveTo>
                      <a:pt x="1270" y="423"/>
                    </a:moveTo>
                    <a:lnTo>
                      <a:pt x="0" y="0"/>
                    </a:lnTo>
                    <a:lnTo>
                      <a:pt x="0" y="423"/>
                    </a:lnTo>
                    <a:lnTo>
                      <a:pt x="1270" y="847"/>
                    </a:lnTo>
                    <a:lnTo>
                      <a:pt x="1270" y="423"/>
                    </a:lnTo>
                    <a:close/>
                  </a:path>
                </a:pathLst>
              </a:custGeom>
              <a:solidFill>
                <a:srgbClr val="808080"/>
              </a:solidFill>
              <a:ln w="9525">
                <a:noFill/>
                <a:round/>
              </a:ln>
            </p:spPr>
            <p:txBody>
              <a:bodyPr wrap="none" anchor="ctr"/>
              <a:lstStyle/>
              <a:p>
                <a:pPr>
                  <a:defRPr/>
                </a:pPr>
                <a:endParaRPr lang="zh-CN" altLang="en-US" sz="1620" kern="0">
                  <a:solidFill>
                    <a:sysClr val="windowText" lastClr="000000"/>
                  </a:solidFill>
                </a:endParaRPr>
              </a:p>
            </p:txBody>
          </p:sp>
          <p:sp>
            <p:nvSpPr>
              <p:cNvPr id="299" name="Freeform 5"/>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 name="T10" fmla="*/ 0 60000 65536"/>
                  <a:gd name="T11" fmla="*/ 0 60000 65536"/>
                  <a:gd name="T12" fmla="*/ 0 60000 65536"/>
                  <a:gd name="T13" fmla="*/ 0 60000 65536"/>
                  <a:gd name="T14" fmla="*/ 0 60000 65536"/>
                  <a:gd name="T15" fmla="*/ 0 w 1269"/>
                  <a:gd name="T16" fmla="*/ 0 h 847"/>
                  <a:gd name="T17" fmla="*/ 1269 w 1269"/>
                  <a:gd name="T18" fmla="*/ 847 h 847"/>
                </a:gdLst>
                <a:ahLst/>
                <a:cxnLst>
                  <a:cxn ang="T10">
                    <a:pos x="T0" y="T1"/>
                  </a:cxn>
                  <a:cxn ang="T11">
                    <a:pos x="T2" y="T3"/>
                  </a:cxn>
                  <a:cxn ang="T12">
                    <a:pos x="T4" y="T5"/>
                  </a:cxn>
                  <a:cxn ang="T13">
                    <a:pos x="T6" y="T7"/>
                  </a:cxn>
                  <a:cxn ang="T14">
                    <a:pos x="T8" y="T9"/>
                  </a:cxn>
                </a:cxnLst>
                <a:rect l="T15" t="T16" r="T17" b="T18"/>
                <a:pathLst>
                  <a:path w="1269" h="847">
                    <a:moveTo>
                      <a:pt x="1269" y="424"/>
                    </a:moveTo>
                    <a:lnTo>
                      <a:pt x="0" y="0"/>
                    </a:lnTo>
                    <a:lnTo>
                      <a:pt x="0" y="424"/>
                    </a:lnTo>
                    <a:lnTo>
                      <a:pt x="1269" y="847"/>
                    </a:lnTo>
                    <a:lnTo>
                      <a:pt x="1269" y="424"/>
                    </a:lnTo>
                    <a:close/>
                  </a:path>
                </a:pathLst>
              </a:custGeom>
              <a:solidFill>
                <a:srgbClr val="808080"/>
              </a:solidFill>
              <a:ln w="9525">
                <a:noFill/>
                <a:round/>
              </a:ln>
            </p:spPr>
            <p:txBody>
              <a:bodyPr wrap="none" anchor="ctr"/>
              <a:lstStyle/>
              <a:p>
                <a:pPr>
                  <a:defRPr/>
                </a:pPr>
                <a:endParaRPr lang="zh-CN" altLang="en-US" sz="1620" kern="0">
                  <a:solidFill>
                    <a:sysClr val="windowText" lastClr="000000"/>
                  </a:solidFill>
                </a:endParaRPr>
              </a:p>
            </p:txBody>
          </p:sp>
          <p:sp>
            <p:nvSpPr>
              <p:cNvPr id="300" name="Freeform 6"/>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 name="T10" fmla="*/ 0 60000 65536"/>
                  <a:gd name="T11" fmla="*/ 0 60000 65536"/>
                  <a:gd name="T12" fmla="*/ 0 60000 65536"/>
                  <a:gd name="T13" fmla="*/ 0 60000 65536"/>
                  <a:gd name="T14" fmla="*/ 0 60000 65536"/>
                  <a:gd name="T15" fmla="*/ 0 w 1269"/>
                  <a:gd name="T16" fmla="*/ 0 h 846"/>
                  <a:gd name="T17" fmla="*/ 1269 w 1269"/>
                  <a:gd name="T18" fmla="*/ 846 h 846"/>
                </a:gdLst>
                <a:ahLst/>
                <a:cxnLst>
                  <a:cxn ang="T10">
                    <a:pos x="T0" y="T1"/>
                  </a:cxn>
                  <a:cxn ang="T11">
                    <a:pos x="T2" y="T3"/>
                  </a:cxn>
                  <a:cxn ang="T12">
                    <a:pos x="T4" y="T5"/>
                  </a:cxn>
                  <a:cxn ang="T13">
                    <a:pos x="T6" y="T7"/>
                  </a:cxn>
                  <a:cxn ang="T14">
                    <a:pos x="T8" y="T9"/>
                  </a:cxn>
                </a:cxnLst>
                <a:rect l="T15" t="T16" r="T17" b="T18"/>
                <a:pathLst>
                  <a:path w="1269" h="846">
                    <a:moveTo>
                      <a:pt x="1269" y="423"/>
                    </a:moveTo>
                    <a:lnTo>
                      <a:pt x="0" y="0"/>
                    </a:lnTo>
                    <a:lnTo>
                      <a:pt x="0" y="423"/>
                    </a:lnTo>
                    <a:lnTo>
                      <a:pt x="1269" y="846"/>
                    </a:lnTo>
                    <a:lnTo>
                      <a:pt x="1269" y="423"/>
                    </a:lnTo>
                    <a:close/>
                  </a:path>
                </a:pathLst>
              </a:custGeom>
              <a:solidFill>
                <a:srgbClr val="808080"/>
              </a:solidFill>
              <a:ln w="9525">
                <a:noFill/>
                <a:round/>
              </a:ln>
            </p:spPr>
            <p:txBody>
              <a:bodyPr wrap="none" anchor="ctr"/>
              <a:lstStyle/>
              <a:p>
                <a:pPr>
                  <a:defRPr/>
                </a:pPr>
                <a:endParaRPr lang="zh-CN" altLang="en-US" sz="1620" kern="0">
                  <a:solidFill>
                    <a:sysClr val="windowText" lastClr="000000"/>
                  </a:solidFill>
                </a:endParaRPr>
              </a:p>
            </p:txBody>
          </p:sp>
          <p:sp>
            <p:nvSpPr>
              <p:cNvPr id="301" name="Freeform 7"/>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 name="T10" fmla="*/ 0 60000 65536"/>
                  <a:gd name="T11" fmla="*/ 0 60000 65536"/>
                  <a:gd name="T12" fmla="*/ 0 60000 65536"/>
                  <a:gd name="T13" fmla="*/ 0 60000 65536"/>
                  <a:gd name="T14" fmla="*/ 0 60000 65536"/>
                  <a:gd name="T15" fmla="*/ 0 w 1693"/>
                  <a:gd name="T16" fmla="*/ 0 h 635"/>
                  <a:gd name="T17" fmla="*/ 1693 w 1693"/>
                  <a:gd name="T18" fmla="*/ 635 h 635"/>
                </a:gdLst>
                <a:ahLst/>
                <a:cxnLst>
                  <a:cxn ang="T10">
                    <a:pos x="T0" y="T1"/>
                  </a:cxn>
                  <a:cxn ang="T11">
                    <a:pos x="T2" y="T3"/>
                  </a:cxn>
                  <a:cxn ang="T12">
                    <a:pos x="T4" y="T5"/>
                  </a:cxn>
                  <a:cxn ang="T13">
                    <a:pos x="T6" y="T7"/>
                  </a:cxn>
                  <a:cxn ang="T14">
                    <a:pos x="T8" y="T9"/>
                  </a:cxn>
                </a:cxnLst>
                <a:rect l="T15" t="T16" r="T17" b="T18"/>
                <a:pathLst>
                  <a:path w="1693" h="635">
                    <a:moveTo>
                      <a:pt x="1693" y="423"/>
                    </a:moveTo>
                    <a:lnTo>
                      <a:pt x="423" y="0"/>
                    </a:lnTo>
                    <a:lnTo>
                      <a:pt x="0" y="212"/>
                    </a:lnTo>
                    <a:lnTo>
                      <a:pt x="1269" y="635"/>
                    </a:lnTo>
                    <a:lnTo>
                      <a:pt x="1693" y="423"/>
                    </a:lnTo>
                    <a:close/>
                  </a:path>
                </a:pathLst>
              </a:custGeom>
              <a:gradFill rotWithShape="1">
                <a:gsLst>
                  <a:gs pos="0">
                    <a:srgbClr val="F8F8F8"/>
                  </a:gs>
                  <a:gs pos="100000">
                    <a:srgbClr val="C0C0C0"/>
                  </a:gs>
                </a:gsLst>
                <a:lin ang="0" scaled="1"/>
              </a:gradFill>
              <a:ln w="9525">
                <a:noFill/>
                <a:round/>
              </a:ln>
            </p:spPr>
            <p:txBody>
              <a:bodyPr/>
              <a:lstStyle/>
              <a:p>
                <a:pPr>
                  <a:defRPr/>
                </a:pPr>
                <a:endParaRPr lang="zh-CN" altLang="en-US" sz="1620" kern="0">
                  <a:solidFill>
                    <a:sysClr val="windowText" lastClr="000000"/>
                  </a:solidFill>
                </a:endParaRPr>
              </a:p>
            </p:txBody>
          </p:sp>
          <p:sp>
            <p:nvSpPr>
              <p:cNvPr id="302" name="Freeform 8"/>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 name="T10" fmla="*/ 0 60000 65536"/>
                  <a:gd name="T11" fmla="*/ 0 60000 65536"/>
                  <a:gd name="T12" fmla="*/ 0 60000 65536"/>
                  <a:gd name="T13" fmla="*/ 0 60000 65536"/>
                  <a:gd name="T14" fmla="*/ 0 60000 65536"/>
                  <a:gd name="T15" fmla="*/ 0 w 1692"/>
                  <a:gd name="T16" fmla="*/ 0 h 635"/>
                  <a:gd name="T17" fmla="*/ 1692 w 1692"/>
                  <a:gd name="T18" fmla="*/ 635 h 635"/>
                </a:gdLst>
                <a:ahLst/>
                <a:cxnLst>
                  <a:cxn ang="T10">
                    <a:pos x="T0" y="T1"/>
                  </a:cxn>
                  <a:cxn ang="T11">
                    <a:pos x="T2" y="T3"/>
                  </a:cxn>
                  <a:cxn ang="T12">
                    <a:pos x="T4" y="T5"/>
                  </a:cxn>
                  <a:cxn ang="T13">
                    <a:pos x="T6" y="T7"/>
                  </a:cxn>
                  <a:cxn ang="T14">
                    <a:pos x="T8" y="T9"/>
                  </a:cxn>
                </a:cxnLst>
                <a:rect l="T15" t="T16" r="T17" b="T18"/>
                <a:pathLst>
                  <a:path w="1692" h="635">
                    <a:moveTo>
                      <a:pt x="1692" y="423"/>
                    </a:moveTo>
                    <a:lnTo>
                      <a:pt x="423" y="0"/>
                    </a:lnTo>
                    <a:lnTo>
                      <a:pt x="0" y="211"/>
                    </a:lnTo>
                    <a:lnTo>
                      <a:pt x="1269" y="635"/>
                    </a:lnTo>
                    <a:lnTo>
                      <a:pt x="1692" y="423"/>
                    </a:lnTo>
                    <a:close/>
                  </a:path>
                </a:pathLst>
              </a:custGeom>
              <a:gradFill rotWithShape="1">
                <a:gsLst>
                  <a:gs pos="0">
                    <a:srgbClr val="F8F8F8"/>
                  </a:gs>
                  <a:gs pos="100000">
                    <a:srgbClr val="C0C0C0"/>
                  </a:gs>
                </a:gsLst>
                <a:lin ang="0" scaled="1"/>
              </a:gradFill>
              <a:ln w="9525">
                <a:noFill/>
                <a:round/>
              </a:ln>
            </p:spPr>
            <p:txBody>
              <a:bodyPr/>
              <a:lstStyle/>
              <a:p>
                <a:pPr>
                  <a:defRPr/>
                </a:pPr>
                <a:endParaRPr lang="zh-CN" altLang="en-US" sz="1620" kern="0">
                  <a:solidFill>
                    <a:sysClr val="windowText" lastClr="000000"/>
                  </a:solidFill>
                </a:endParaRPr>
              </a:p>
            </p:txBody>
          </p:sp>
          <p:sp>
            <p:nvSpPr>
              <p:cNvPr id="303" name="Freeform 9"/>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 name="T10" fmla="*/ 0 60000 65536"/>
                  <a:gd name="T11" fmla="*/ 0 60000 65536"/>
                  <a:gd name="T12" fmla="*/ 0 60000 65536"/>
                  <a:gd name="T13" fmla="*/ 0 60000 65536"/>
                  <a:gd name="T14" fmla="*/ 0 60000 65536"/>
                  <a:gd name="T15" fmla="*/ 0 w 1693"/>
                  <a:gd name="T16" fmla="*/ 0 h 634"/>
                  <a:gd name="T17" fmla="*/ 1693 w 1693"/>
                  <a:gd name="T18" fmla="*/ 634 h 634"/>
                </a:gdLst>
                <a:ahLst/>
                <a:cxnLst>
                  <a:cxn ang="T10">
                    <a:pos x="T0" y="T1"/>
                  </a:cxn>
                  <a:cxn ang="T11">
                    <a:pos x="T2" y="T3"/>
                  </a:cxn>
                  <a:cxn ang="T12">
                    <a:pos x="T4" y="T5"/>
                  </a:cxn>
                  <a:cxn ang="T13">
                    <a:pos x="T6" y="T7"/>
                  </a:cxn>
                  <a:cxn ang="T14">
                    <a:pos x="T8" y="T9"/>
                  </a:cxn>
                </a:cxnLst>
                <a:rect l="T15" t="T16" r="T17" b="T18"/>
                <a:pathLst>
                  <a:path w="1693" h="634">
                    <a:moveTo>
                      <a:pt x="1693" y="423"/>
                    </a:moveTo>
                    <a:lnTo>
                      <a:pt x="424" y="0"/>
                    </a:lnTo>
                    <a:lnTo>
                      <a:pt x="0" y="211"/>
                    </a:lnTo>
                    <a:lnTo>
                      <a:pt x="1270" y="634"/>
                    </a:lnTo>
                    <a:lnTo>
                      <a:pt x="1693" y="423"/>
                    </a:lnTo>
                    <a:close/>
                  </a:path>
                </a:pathLst>
              </a:custGeom>
              <a:gradFill rotWithShape="1">
                <a:gsLst>
                  <a:gs pos="0">
                    <a:srgbClr val="F8F8F8"/>
                  </a:gs>
                  <a:gs pos="100000">
                    <a:srgbClr val="C0C0C0"/>
                  </a:gs>
                </a:gsLst>
                <a:lin ang="0" scaled="1"/>
              </a:gradFill>
              <a:ln w="9525">
                <a:noFill/>
                <a:round/>
              </a:ln>
            </p:spPr>
            <p:txBody>
              <a:bodyPr/>
              <a:lstStyle/>
              <a:p>
                <a:pPr>
                  <a:defRPr/>
                </a:pPr>
                <a:endParaRPr lang="zh-CN" altLang="en-US" sz="1620" kern="0">
                  <a:solidFill>
                    <a:sysClr val="windowText" lastClr="000000"/>
                  </a:solidFill>
                </a:endParaRPr>
              </a:p>
            </p:txBody>
          </p:sp>
        </p:grpSp>
        <p:sp>
          <p:nvSpPr>
            <p:cNvPr id="231" name="Freeform 10"/>
            <p:cNvSpPr/>
            <p:nvPr/>
          </p:nvSpPr>
          <p:spPr bwMode="auto">
            <a:xfrm>
              <a:off x="6372225" y="2678113"/>
              <a:ext cx="2087563" cy="3133725"/>
            </a:xfrm>
            <a:custGeom>
              <a:avLst/>
              <a:gdLst/>
              <a:ahLst/>
              <a:cxnLst>
                <a:cxn ang="0">
                  <a:pos x="0" y="1905"/>
                </a:cxn>
                <a:cxn ang="0">
                  <a:pos x="0" y="1481"/>
                </a:cxn>
                <a:cxn ang="0">
                  <a:pos x="423" y="1270"/>
                </a:cxn>
                <a:cxn ang="0">
                  <a:pos x="423" y="847"/>
                </a:cxn>
                <a:cxn ang="0">
                  <a:pos x="846" y="635"/>
                </a:cxn>
                <a:cxn ang="0">
                  <a:pos x="846" y="212"/>
                </a:cxn>
                <a:cxn ang="0">
                  <a:pos x="1270" y="0"/>
                </a:cxn>
                <a:cxn ang="0">
                  <a:pos x="1270" y="1270"/>
                </a:cxn>
                <a:cxn ang="0">
                  <a:pos x="0" y="1905"/>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lumMod val="65000"/>
                <a:lumOff val="35000"/>
              </a:schemeClr>
            </a:solidFill>
            <a:ln w="9525">
              <a:solidFill>
                <a:schemeClr val="tx1">
                  <a:lumMod val="75000"/>
                  <a:lumOff val="25000"/>
                </a:schemeClr>
              </a:solidFill>
              <a:prstDash val="solid"/>
              <a:round/>
            </a:ln>
          </p:spPr>
          <p:txBody>
            <a:bodyPr/>
            <a:lstStyle/>
            <a:p>
              <a:pPr>
                <a:defRPr/>
              </a:pPr>
              <a:endParaRPr lang="zh-CN" altLang="en-US" sz="1620" kern="0">
                <a:solidFill>
                  <a:sysClr val="windowText" lastClr="000000"/>
                </a:solidFill>
              </a:endParaRPr>
            </a:p>
          </p:txBody>
        </p:sp>
        <p:grpSp>
          <p:nvGrpSpPr>
            <p:cNvPr id="62476" name="Group 11"/>
            <p:cNvGrpSpPr/>
            <p:nvPr/>
          </p:nvGrpSpPr>
          <p:grpSpPr>
            <a:xfrm>
              <a:off x="4335468" y="4835525"/>
              <a:ext cx="1298576" cy="1114425"/>
              <a:chOff x="2820" y="2115"/>
              <a:chExt cx="818" cy="702"/>
            </a:xfrm>
          </p:grpSpPr>
          <p:sp>
            <p:nvSpPr>
              <p:cNvPr id="289" name="Oval 12"/>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sz="1620" kern="0">
                  <a:solidFill>
                    <a:sysClr val="windowText" lastClr="000000"/>
                  </a:solidFill>
                </a:endParaRPr>
              </a:p>
            </p:txBody>
          </p:sp>
          <p:grpSp>
            <p:nvGrpSpPr>
              <p:cNvPr id="62478" name="Group 13"/>
              <p:cNvGrpSpPr/>
              <p:nvPr/>
            </p:nvGrpSpPr>
            <p:grpSpPr>
              <a:xfrm>
                <a:off x="2820" y="2115"/>
                <a:ext cx="818" cy="613"/>
                <a:chOff x="1052" y="1798"/>
                <a:chExt cx="818" cy="613"/>
              </a:xfrm>
            </p:grpSpPr>
            <p:grpSp>
              <p:nvGrpSpPr>
                <p:cNvPr id="62479" name="Group 14"/>
                <p:cNvGrpSpPr/>
                <p:nvPr/>
              </p:nvGrpSpPr>
              <p:grpSpPr>
                <a:xfrm>
                  <a:off x="1157" y="1798"/>
                  <a:ext cx="613" cy="613"/>
                  <a:chOff x="2335" y="1139"/>
                  <a:chExt cx="1089" cy="1089"/>
                </a:xfrm>
              </p:grpSpPr>
              <p:sp>
                <p:nvSpPr>
                  <p:cNvPr id="293" name="Oval 15"/>
                  <p:cNvSpPr>
                    <a:spLocks noChangeArrowheads="1"/>
                  </p:cNvSpPr>
                  <p:nvPr/>
                </p:nvSpPr>
                <p:spPr bwMode="auto">
                  <a:xfrm>
                    <a:off x="2335" y="1139"/>
                    <a:ext cx="1089" cy="1089"/>
                  </a:xfrm>
                  <a:prstGeom prst="ellipse">
                    <a:avLst/>
                  </a:prstGeom>
                  <a:solidFill>
                    <a:srgbClr val="002060"/>
                  </a:solidFill>
                  <a:ln w="9525" algn="ctr">
                    <a:noFill/>
                    <a:round/>
                  </a:ln>
                </p:spPr>
                <p:txBody>
                  <a:bodyPr wrap="none" anchor="ctr"/>
                  <a:lstStyle/>
                  <a:p>
                    <a:pPr>
                      <a:defRPr/>
                    </a:pPr>
                    <a:endParaRPr lang="zh-CN" altLang="en-US" sz="1620" kern="0">
                      <a:solidFill>
                        <a:sysClr val="windowText" lastClr="000000"/>
                      </a:solidFill>
                    </a:endParaRPr>
                  </a:p>
                </p:txBody>
              </p:sp>
              <p:grpSp>
                <p:nvGrpSpPr>
                  <p:cNvPr id="62481" name="Group 16"/>
                  <p:cNvGrpSpPr/>
                  <p:nvPr/>
                </p:nvGrpSpPr>
                <p:grpSpPr>
                  <a:xfrm>
                    <a:off x="2426" y="1169"/>
                    <a:ext cx="908" cy="296"/>
                    <a:chOff x="1431" y="1843"/>
                    <a:chExt cx="907" cy="295"/>
                  </a:xfrm>
                </p:grpSpPr>
                <p:sp>
                  <p:nvSpPr>
                    <p:cNvPr id="295" name="Freeform 17"/>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sz="1620" kern="0">
                        <a:solidFill>
                          <a:sysClr val="windowText" lastClr="000000"/>
                        </a:solidFill>
                      </a:endParaRPr>
                    </a:p>
                  </p:txBody>
                </p:sp>
                <p:sp>
                  <p:nvSpPr>
                    <p:cNvPr id="296" name="Oval 1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sz="1620" kern="0">
                        <a:solidFill>
                          <a:sysClr val="windowText" lastClr="000000"/>
                        </a:solidFill>
                      </a:endParaRPr>
                    </a:p>
                  </p:txBody>
                </p:sp>
              </p:grpSp>
            </p:grpSp>
            <p:sp>
              <p:nvSpPr>
                <p:cNvPr id="62484" name="Text Box 19"/>
                <p:cNvSpPr txBox="1"/>
                <p:nvPr/>
              </p:nvSpPr>
              <p:spPr>
                <a:xfrm>
                  <a:off x="1052" y="1967"/>
                  <a:ext cx="818" cy="259"/>
                </a:xfrm>
                <a:prstGeom prst="rect">
                  <a:avLst/>
                </a:prstGeom>
                <a:noFill/>
                <a:ln w="9525">
                  <a:noFill/>
                </a:ln>
              </p:spPr>
              <p:txBody>
                <a:bodyPr wrap="none" anchor="t">
                  <a:spAutoFit/>
                </a:bodyPr>
                <a:lstStyle/>
                <a:p>
                  <a:pPr algn="ctr" latinLnBrk="1"/>
                  <a:r>
                    <a:rPr lang="en-US" altLang="zh-CN" b="1" dirty="0">
                      <a:solidFill>
                        <a:schemeClr val="bg1"/>
                      </a:solidFill>
                      <a:latin typeface="Verdana" panose="020B0604030504040204" pitchFamily="34" charset="0"/>
                      <a:ea typeface="宋体" panose="02010600030101010101" pitchFamily="2" charset="-122"/>
                    </a:rPr>
                    <a:t>1.</a:t>
                  </a:r>
                  <a:r>
                    <a:rPr lang="zh-CN" altLang="zh-CN" b="1" dirty="0">
                      <a:solidFill>
                        <a:schemeClr val="bg1"/>
                      </a:solidFill>
                      <a:latin typeface="Verdana" panose="020B0604030504040204" pitchFamily="34" charset="0"/>
                      <a:ea typeface="宋体" panose="02010600030101010101" pitchFamily="2" charset="-122"/>
                    </a:rPr>
                    <a:t>抓</a:t>
                  </a:r>
                  <a:r>
                    <a:rPr lang="en-US" altLang="zh-CN" b="1" dirty="0">
                      <a:solidFill>
                        <a:schemeClr val="bg1"/>
                      </a:solidFill>
                      <a:latin typeface="Verdana" panose="020B0604030504040204" pitchFamily="34" charset="0"/>
                      <a:ea typeface="宋体" panose="02010600030101010101" pitchFamily="2" charset="-122"/>
                    </a:rPr>
                    <a:t>“</a:t>
                  </a:r>
                  <a:r>
                    <a:rPr lang="zh-CN" altLang="zh-CN" b="1" dirty="0">
                      <a:solidFill>
                        <a:schemeClr val="bg1"/>
                      </a:solidFill>
                      <a:latin typeface="Verdana" panose="020B0604030504040204" pitchFamily="34" charset="0"/>
                      <a:ea typeface="宋体" panose="02010600030101010101" pitchFamily="2" charset="-122"/>
                    </a:rPr>
                    <a:t>点</a:t>
                  </a:r>
                  <a:r>
                    <a:rPr lang="en-US" altLang="zh-CN" b="1" dirty="0">
                      <a:solidFill>
                        <a:schemeClr val="bg1"/>
                      </a:solidFill>
                      <a:latin typeface="Verdana" panose="020B0604030504040204" pitchFamily="34" charset="0"/>
                      <a:ea typeface="宋体" panose="02010600030101010101" pitchFamily="2" charset="-122"/>
                    </a:rPr>
                    <a:t>”</a:t>
                  </a:r>
                  <a:endParaRPr lang="ko-KR" altLang="en-US" b="1" dirty="0">
                    <a:solidFill>
                      <a:schemeClr val="bg1"/>
                    </a:solidFill>
                    <a:latin typeface="Arial Black" panose="020B0A04020102020204" pitchFamily="34" charset="0"/>
                    <a:ea typeface="宋体" panose="02010600030101010101" pitchFamily="2" charset="-122"/>
                  </a:endParaRPr>
                </a:p>
              </p:txBody>
            </p:sp>
          </p:grpSp>
        </p:grpSp>
        <p:grpSp>
          <p:nvGrpSpPr>
            <p:cNvPr id="62485" name="Group 20"/>
            <p:cNvGrpSpPr/>
            <p:nvPr/>
          </p:nvGrpSpPr>
          <p:grpSpPr>
            <a:xfrm>
              <a:off x="5216548" y="1838333"/>
              <a:ext cx="2803533" cy="3032133"/>
              <a:chOff x="2924" y="907"/>
              <a:chExt cx="1766" cy="1910"/>
            </a:xfrm>
          </p:grpSpPr>
          <p:sp>
            <p:nvSpPr>
              <p:cNvPr id="281" name="Oval 21"/>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sz="1620" kern="0">
                  <a:solidFill>
                    <a:sysClr val="windowText" lastClr="000000"/>
                  </a:solidFill>
                </a:endParaRPr>
              </a:p>
            </p:txBody>
          </p:sp>
          <p:grpSp>
            <p:nvGrpSpPr>
              <p:cNvPr id="62487" name="Group 22"/>
              <p:cNvGrpSpPr/>
              <p:nvPr/>
            </p:nvGrpSpPr>
            <p:grpSpPr>
              <a:xfrm>
                <a:off x="2973" y="907"/>
                <a:ext cx="1717" cy="1673"/>
                <a:chOff x="1205" y="590"/>
                <a:chExt cx="1717" cy="1673"/>
              </a:xfrm>
            </p:grpSpPr>
            <p:grpSp>
              <p:nvGrpSpPr>
                <p:cNvPr id="62488" name="Group 23"/>
                <p:cNvGrpSpPr/>
                <p:nvPr/>
              </p:nvGrpSpPr>
              <p:grpSpPr>
                <a:xfrm>
                  <a:off x="1422" y="590"/>
                  <a:ext cx="1500" cy="1335"/>
                  <a:chOff x="2766" y="-1003"/>
                  <a:chExt cx="2643" cy="2373"/>
                </a:xfrm>
              </p:grpSpPr>
              <p:sp>
                <p:nvSpPr>
                  <p:cNvPr id="285" name="Oval 24"/>
                  <p:cNvSpPr>
                    <a:spLocks noChangeArrowheads="1"/>
                  </p:cNvSpPr>
                  <p:nvPr/>
                </p:nvSpPr>
                <p:spPr bwMode="auto">
                  <a:xfrm>
                    <a:off x="3057" y="10"/>
                    <a:ext cx="1079" cy="1089"/>
                  </a:xfrm>
                  <a:prstGeom prst="ellipse">
                    <a:avLst/>
                  </a:prstGeom>
                  <a:solidFill>
                    <a:srgbClr val="9E9E9E"/>
                  </a:solidFill>
                  <a:ln w="9525" algn="ctr">
                    <a:noFill/>
                    <a:round/>
                  </a:ln>
                </p:spPr>
                <p:txBody>
                  <a:bodyPr wrap="none" anchor="ctr"/>
                  <a:lstStyle/>
                  <a:p>
                    <a:pPr>
                      <a:defRPr/>
                    </a:pPr>
                    <a:endParaRPr lang="zh-CN" altLang="en-US" sz="1620" kern="0">
                      <a:solidFill>
                        <a:sysClr val="windowText" lastClr="000000"/>
                      </a:solidFill>
                    </a:endParaRPr>
                  </a:p>
                </p:txBody>
              </p:sp>
              <p:grpSp>
                <p:nvGrpSpPr>
                  <p:cNvPr id="62490" name="Group 25"/>
                  <p:cNvGrpSpPr/>
                  <p:nvPr/>
                </p:nvGrpSpPr>
                <p:grpSpPr>
                  <a:xfrm>
                    <a:off x="2766" y="-1003"/>
                    <a:ext cx="2643" cy="2373"/>
                    <a:chOff x="1771" y="-325"/>
                    <a:chExt cx="2642" cy="2372"/>
                  </a:xfrm>
                </p:grpSpPr>
                <p:sp>
                  <p:nvSpPr>
                    <p:cNvPr id="288" name="Oval 27"/>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sz="1620" kern="0">
                        <a:solidFill>
                          <a:sysClr val="windowText" lastClr="000000"/>
                        </a:solidFill>
                      </a:endParaRPr>
                    </a:p>
                  </p:txBody>
                </p:sp>
                <p:sp>
                  <p:nvSpPr>
                    <p:cNvPr id="287" name="Freeform 26"/>
                    <p:cNvSpPr/>
                    <p:nvPr/>
                  </p:nvSpPr>
                  <p:spPr bwMode="auto">
                    <a:xfrm>
                      <a:off x="3505" y="-325"/>
                      <a:ext cx="908" cy="298"/>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sz="1620" kern="0">
                        <a:solidFill>
                          <a:sysClr val="windowText" lastClr="000000"/>
                        </a:solidFill>
                      </a:endParaRPr>
                    </a:p>
                  </p:txBody>
                </p:sp>
              </p:grpSp>
            </p:grpSp>
            <p:sp>
              <p:nvSpPr>
                <p:cNvPr id="284" name="Text Box 28"/>
                <p:cNvSpPr txBox="1">
                  <a:spLocks noChangeArrowheads="1"/>
                </p:cNvSpPr>
                <p:nvPr/>
              </p:nvSpPr>
              <p:spPr bwMode="auto">
                <a:xfrm>
                  <a:off x="1205" y="1967"/>
                  <a:ext cx="512" cy="296"/>
                </a:xfrm>
                <a:prstGeom prst="rect">
                  <a:avLst/>
                </a:prstGeom>
                <a:noFill/>
                <a:ln w="9525" algn="ctr">
                  <a:noFill/>
                  <a:miter lim="800000"/>
                </a:ln>
              </p:spPr>
              <p:txBody>
                <a:bodyPr wrap="none">
                  <a:spAutoFit/>
                </a:bodyPr>
                <a:lstStyle/>
                <a:p>
                  <a:pPr algn="ctr" latinLnBrk="1">
                    <a:defRPr/>
                  </a:pPr>
                  <a:r>
                    <a:rPr kumimoji="1" lang="ko-KR" altLang="en-US" sz="1080" kern="0">
                      <a:solidFill>
                        <a:srgbClr val="FFFFFF"/>
                      </a:solidFill>
                      <a:latin typeface="Arial Black" panose="020B0A04020102020204" pitchFamily="34" charset="0"/>
                      <a:ea typeface="宋体" panose="02010600030101010101" pitchFamily="2" charset="-122"/>
                    </a:rPr>
                    <a:t>单击此处</a:t>
                  </a:r>
                  <a:endParaRPr kumimoji="1" lang="ko-KR" altLang="en-US" sz="1080" kern="0">
                    <a:solidFill>
                      <a:srgbClr val="FFFFFF"/>
                    </a:solidFill>
                    <a:latin typeface="Arial Black" panose="020B0A04020102020204" pitchFamily="34" charset="0"/>
                  </a:endParaRPr>
                </a:p>
                <a:p>
                  <a:pPr algn="ctr" latinLnBrk="1">
                    <a:defRPr/>
                  </a:pPr>
                  <a:r>
                    <a:rPr kumimoji="1" lang="ko-KR" altLang="en-US" sz="1080" kern="0">
                      <a:solidFill>
                        <a:srgbClr val="FFFFFF"/>
                      </a:solidFill>
                      <a:latin typeface="Arial Black" panose="020B0A04020102020204" pitchFamily="34" charset="0"/>
                      <a:ea typeface="宋体" panose="02010600030101010101" pitchFamily="2" charset="-122"/>
                    </a:rPr>
                    <a:t>添加文字</a:t>
                  </a:r>
                  <a:endParaRPr kumimoji="1" lang="ko-KR" altLang="en-US" sz="1080" kern="0">
                    <a:solidFill>
                      <a:srgbClr val="FFFFFF"/>
                    </a:solidFill>
                    <a:latin typeface="Arial Black" panose="020B0A04020102020204" pitchFamily="34" charset="0"/>
                  </a:endParaRPr>
                </a:p>
              </p:txBody>
            </p:sp>
          </p:grpSp>
        </p:grpSp>
        <p:grpSp>
          <p:nvGrpSpPr>
            <p:cNvPr id="62494" name="Group 29"/>
            <p:cNvGrpSpPr/>
            <p:nvPr/>
          </p:nvGrpSpPr>
          <p:grpSpPr>
            <a:xfrm>
              <a:off x="5221294" y="1693873"/>
              <a:ext cx="2303467" cy="3068644"/>
              <a:chOff x="2063" y="2132"/>
              <a:chExt cx="1451" cy="1933"/>
            </a:xfrm>
          </p:grpSpPr>
          <p:sp>
            <p:nvSpPr>
              <p:cNvPr id="273" name="Oval 30"/>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sz="1620" kern="0">
                  <a:solidFill>
                    <a:sysClr val="windowText" lastClr="000000"/>
                  </a:solidFill>
                </a:endParaRPr>
              </a:p>
            </p:txBody>
          </p:sp>
          <p:grpSp>
            <p:nvGrpSpPr>
              <p:cNvPr id="62496" name="Group 31"/>
              <p:cNvGrpSpPr/>
              <p:nvPr/>
            </p:nvGrpSpPr>
            <p:grpSpPr>
              <a:xfrm>
                <a:off x="2063" y="2132"/>
                <a:ext cx="1423" cy="1933"/>
                <a:chOff x="295" y="1815"/>
                <a:chExt cx="1423" cy="1933"/>
              </a:xfrm>
            </p:grpSpPr>
            <p:grpSp>
              <p:nvGrpSpPr>
                <p:cNvPr id="62497" name="Group 32"/>
                <p:cNvGrpSpPr/>
                <p:nvPr/>
              </p:nvGrpSpPr>
              <p:grpSpPr>
                <a:xfrm>
                  <a:off x="295" y="1815"/>
                  <a:ext cx="1423" cy="1933"/>
                  <a:chOff x="798" y="1167"/>
                  <a:chExt cx="2510" cy="3428"/>
                </a:xfrm>
              </p:grpSpPr>
              <p:sp>
                <p:nvSpPr>
                  <p:cNvPr id="277" name="Oval 33"/>
                  <p:cNvSpPr>
                    <a:spLocks noChangeArrowheads="1"/>
                  </p:cNvSpPr>
                  <p:nvPr/>
                </p:nvSpPr>
                <p:spPr bwMode="auto">
                  <a:xfrm>
                    <a:off x="798" y="3508"/>
                    <a:ext cx="1082" cy="1087"/>
                  </a:xfrm>
                  <a:prstGeom prst="ellipse">
                    <a:avLst/>
                  </a:prstGeom>
                  <a:solidFill>
                    <a:srgbClr val="FF0000"/>
                  </a:solidFill>
                  <a:ln w="9525" algn="ctr">
                    <a:noFill/>
                    <a:round/>
                  </a:ln>
                </p:spPr>
                <p:txBody>
                  <a:bodyPr wrap="none" anchor="ctr"/>
                  <a:lstStyle/>
                  <a:p>
                    <a:pPr>
                      <a:defRPr/>
                    </a:pPr>
                    <a:endParaRPr lang="zh-CN" altLang="en-US" sz="1620" kern="0">
                      <a:solidFill>
                        <a:sysClr val="windowText" lastClr="000000"/>
                      </a:solidFill>
                    </a:endParaRPr>
                  </a:p>
                </p:txBody>
              </p:sp>
              <p:grpSp>
                <p:nvGrpSpPr>
                  <p:cNvPr id="62499" name="Group 34"/>
                  <p:cNvGrpSpPr/>
                  <p:nvPr/>
                </p:nvGrpSpPr>
                <p:grpSpPr>
                  <a:xfrm>
                    <a:off x="2403" y="1167"/>
                    <a:ext cx="905" cy="387"/>
                    <a:chOff x="1408" y="1843"/>
                    <a:chExt cx="904" cy="386"/>
                  </a:xfrm>
                </p:grpSpPr>
                <p:sp>
                  <p:nvSpPr>
                    <p:cNvPr id="279" name="Freeform 35"/>
                    <p:cNvSpPr/>
                    <p:nvPr/>
                  </p:nvSpPr>
                  <p:spPr bwMode="auto">
                    <a:xfrm>
                      <a:off x="1408" y="1932"/>
                      <a:ext cx="904"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sz="1620" kern="0" dirty="0">
                        <a:solidFill>
                          <a:sysClr val="windowText" lastClr="000000"/>
                        </a:solidFill>
                      </a:endParaRPr>
                    </a:p>
                  </p:txBody>
                </p:sp>
                <p:sp>
                  <p:nvSpPr>
                    <p:cNvPr id="280" name="Oval 36"/>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sz="1620" kern="0">
                        <a:solidFill>
                          <a:sysClr val="windowText" lastClr="000000"/>
                        </a:solidFill>
                      </a:endParaRPr>
                    </a:p>
                  </p:txBody>
                </p:sp>
              </p:grpSp>
            </p:grpSp>
            <p:sp>
              <p:nvSpPr>
                <p:cNvPr id="276" name="Text Box 37"/>
                <p:cNvSpPr txBox="1">
                  <a:spLocks noChangeArrowheads="1"/>
                </p:cNvSpPr>
                <p:nvPr/>
              </p:nvSpPr>
              <p:spPr bwMode="auto">
                <a:xfrm>
                  <a:off x="1205" y="1967"/>
                  <a:ext cx="512" cy="296"/>
                </a:xfrm>
                <a:prstGeom prst="rect">
                  <a:avLst/>
                </a:prstGeom>
                <a:noFill/>
                <a:ln w="9525" algn="ctr">
                  <a:noFill/>
                  <a:miter lim="800000"/>
                </a:ln>
              </p:spPr>
              <p:txBody>
                <a:bodyPr wrap="none">
                  <a:spAutoFit/>
                </a:bodyPr>
                <a:lstStyle/>
                <a:p>
                  <a:pPr algn="ctr" latinLnBrk="1">
                    <a:defRPr/>
                  </a:pPr>
                  <a:r>
                    <a:rPr kumimoji="1" lang="ko-KR" altLang="en-US" sz="1080" kern="0" dirty="0">
                      <a:solidFill>
                        <a:srgbClr val="FFFFFF"/>
                      </a:solidFill>
                      <a:latin typeface="微软雅黑" panose="020B0503020204020204" pitchFamily="34" charset="-122"/>
                      <a:ea typeface="宋体" panose="02010600030101010101" pitchFamily="2" charset="-122"/>
                    </a:rPr>
                    <a:t>单击此处</a:t>
                  </a:r>
                  <a:endParaRPr kumimoji="1" lang="ko-KR" altLang="en-US" sz="1080" kern="0" dirty="0">
                    <a:solidFill>
                      <a:srgbClr val="FFFFFF"/>
                    </a:solidFill>
                    <a:latin typeface="微软雅黑" panose="020B0503020204020204" pitchFamily="34" charset="-122"/>
                  </a:endParaRPr>
                </a:p>
                <a:p>
                  <a:pPr algn="ctr" latinLnBrk="1">
                    <a:defRPr/>
                  </a:pPr>
                  <a:r>
                    <a:rPr kumimoji="1" lang="ko-KR" altLang="en-US" sz="1080" kern="0" dirty="0">
                      <a:solidFill>
                        <a:srgbClr val="FFFFFF"/>
                      </a:solidFill>
                      <a:latin typeface="微软雅黑" panose="020B0503020204020204" pitchFamily="34" charset="-122"/>
                      <a:ea typeface="宋体" panose="02010600030101010101" pitchFamily="2" charset="-122"/>
                    </a:rPr>
                    <a:t>添加文字</a:t>
                  </a:r>
                  <a:endParaRPr kumimoji="1" lang="ko-KR" altLang="en-US" sz="1080" kern="0" dirty="0">
                    <a:solidFill>
                      <a:srgbClr val="FFFFFF"/>
                    </a:solidFill>
                    <a:latin typeface="微软雅黑" panose="020B0503020204020204" pitchFamily="34" charset="-122"/>
                  </a:endParaRPr>
                </a:p>
              </p:txBody>
            </p:sp>
          </p:grpSp>
        </p:grpSp>
        <p:grpSp>
          <p:nvGrpSpPr>
            <p:cNvPr id="62503" name="Group 38"/>
            <p:cNvGrpSpPr/>
            <p:nvPr/>
          </p:nvGrpSpPr>
          <p:grpSpPr>
            <a:xfrm>
              <a:off x="5765810" y="1736730"/>
              <a:ext cx="1795466" cy="2089153"/>
              <a:chOff x="2837" y="1501"/>
              <a:chExt cx="1131" cy="1316"/>
            </a:xfrm>
          </p:grpSpPr>
          <p:sp>
            <p:nvSpPr>
              <p:cNvPr id="265" name="Oval 39"/>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sz="1620" kern="0">
                  <a:solidFill>
                    <a:sysClr val="windowText" lastClr="000000"/>
                  </a:solidFill>
                </a:endParaRPr>
              </a:p>
            </p:txBody>
          </p:sp>
          <p:grpSp>
            <p:nvGrpSpPr>
              <p:cNvPr id="62505" name="Group 40"/>
              <p:cNvGrpSpPr/>
              <p:nvPr/>
            </p:nvGrpSpPr>
            <p:grpSpPr>
              <a:xfrm>
                <a:off x="2837" y="1501"/>
                <a:ext cx="1131" cy="1094"/>
                <a:chOff x="1069" y="1184"/>
                <a:chExt cx="1131" cy="1094"/>
              </a:xfrm>
            </p:grpSpPr>
            <p:grpSp>
              <p:nvGrpSpPr>
                <p:cNvPr id="62506" name="Group 41"/>
                <p:cNvGrpSpPr/>
                <p:nvPr/>
              </p:nvGrpSpPr>
              <p:grpSpPr>
                <a:xfrm>
                  <a:off x="1202" y="1184"/>
                  <a:ext cx="998" cy="821"/>
                  <a:chOff x="2412" y="50"/>
                  <a:chExt cx="1771" cy="1458"/>
                </a:xfrm>
              </p:grpSpPr>
              <p:sp>
                <p:nvSpPr>
                  <p:cNvPr id="269" name="Oval 42"/>
                  <p:cNvSpPr>
                    <a:spLocks noChangeArrowheads="1"/>
                  </p:cNvSpPr>
                  <p:nvPr/>
                </p:nvSpPr>
                <p:spPr bwMode="auto">
                  <a:xfrm>
                    <a:off x="3095" y="50"/>
                    <a:ext cx="1088" cy="1088"/>
                  </a:xfrm>
                  <a:prstGeom prst="ellipse">
                    <a:avLst/>
                  </a:prstGeom>
                  <a:solidFill>
                    <a:schemeClr val="tx2">
                      <a:lumMod val="40000"/>
                      <a:lumOff val="60000"/>
                    </a:schemeClr>
                  </a:solidFill>
                  <a:ln w="9525" algn="ctr">
                    <a:noFill/>
                    <a:round/>
                  </a:ln>
                </p:spPr>
                <p:txBody>
                  <a:bodyPr wrap="none" anchor="ctr"/>
                  <a:lstStyle/>
                  <a:p>
                    <a:pPr>
                      <a:defRPr/>
                    </a:pPr>
                    <a:endParaRPr lang="zh-CN" altLang="en-US" sz="1620" kern="0">
                      <a:solidFill>
                        <a:sysClr val="windowText" lastClr="000000"/>
                      </a:solidFill>
                    </a:endParaRPr>
                  </a:p>
                </p:txBody>
              </p:sp>
              <p:grpSp>
                <p:nvGrpSpPr>
                  <p:cNvPr id="62508" name="Group 43"/>
                  <p:cNvGrpSpPr/>
                  <p:nvPr/>
                </p:nvGrpSpPr>
                <p:grpSpPr>
                  <a:xfrm>
                    <a:off x="2412" y="1209"/>
                    <a:ext cx="908" cy="299"/>
                    <a:chOff x="1417" y="1884"/>
                    <a:chExt cx="907" cy="298"/>
                  </a:xfrm>
                </p:grpSpPr>
                <p:sp>
                  <p:nvSpPr>
                    <p:cNvPr id="271" name="Freeform 44"/>
                    <p:cNvSpPr/>
                    <p:nvPr/>
                  </p:nvSpPr>
                  <p:spPr bwMode="auto">
                    <a:xfrm>
                      <a:off x="1417" y="1885"/>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sz="1620" kern="0">
                        <a:solidFill>
                          <a:sysClr val="windowText" lastClr="000000"/>
                        </a:solidFill>
                      </a:endParaRPr>
                    </a:p>
                  </p:txBody>
                </p:sp>
                <p:sp>
                  <p:nvSpPr>
                    <p:cNvPr id="272" name="Oval 45"/>
                    <p:cNvSpPr>
                      <a:spLocks noChangeArrowheads="1"/>
                    </p:cNvSpPr>
                    <p:nvPr/>
                  </p:nvSpPr>
                  <p:spPr bwMode="auto">
                    <a:xfrm>
                      <a:off x="1771" y="1884"/>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sz="1620" kern="0">
                        <a:solidFill>
                          <a:sysClr val="windowText" lastClr="000000"/>
                        </a:solidFill>
                      </a:endParaRPr>
                    </a:p>
                  </p:txBody>
                </p:sp>
              </p:grpSp>
            </p:grpSp>
            <p:sp>
              <p:nvSpPr>
                <p:cNvPr id="62511" name="Text Box 46"/>
                <p:cNvSpPr txBox="1"/>
                <p:nvPr/>
              </p:nvSpPr>
              <p:spPr>
                <a:xfrm>
                  <a:off x="1069" y="2019"/>
                  <a:ext cx="818" cy="259"/>
                </a:xfrm>
                <a:prstGeom prst="rect">
                  <a:avLst/>
                </a:prstGeom>
                <a:noFill/>
                <a:ln w="9525">
                  <a:noFill/>
                </a:ln>
              </p:spPr>
              <p:txBody>
                <a:bodyPr wrap="none" anchor="t">
                  <a:spAutoFit/>
                </a:bodyPr>
                <a:lstStyle/>
                <a:p>
                  <a:pPr algn="ctr" latinLnBrk="1"/>
                  <a:r>
                    <a:rPr lang="en-US" altLang="zh-CN" b="1" dirty="0">
                      <a:solidFill>
                        <a:srgbClr val="7030A0"/>
                      </a:solidFill>
                      <a:latin typeface="Verdana" panose="020B0604030504040204" pitchFamily="34" charset="0"/>
                      <a:ea typeface="宋体" panose="02010600030101010101" pitchFamily="2" charset="-122"/>
                    </a:rPr>
                    <a:t>3.</a:t>
                  </a:r>
                  <a:r>
                    <a:rPr lang="zh-CN" altLang="zh-CN" b="1" dirty="0">
                      <a:solidFill>
                        <a:srgbClr val="7030A0"/>
                      </a:solidFill>
                      <a:latin typeface="Verdana" panose="020B0604030504040204" pitchFamily="34" charset="0"/>
                      <a:ea typeface="宋体" panose="02010600030101010101" pitchFamily="2" charset="-122"/>
                    </a:rPr>
                    <a:t>铺</a:t>
                  </a:r>
                  <a:r>
                    <a:rPr lang="en-US" altLang="zh-CN" b="1" dirty="0">
                      <a:solidFill>
                        <a:srgbClr val="7030A0"/>
                      </a:solidFill>
                      <a:latin typeface="Verdana" panose="020B0604030504040204" pitchFamily="34" charset="0"/>
                      <a:ea typeface="宋体" panose="02010600030101010101" pitchFamily="2" charset="-122"/>
                    </a:rPr>
                    <a:t>“</a:t>
                  </a:r>
                  <a:r>
                    <a:rPr lang="zh-CN" altLang="zh-CN" b="1" dirty="0">
                      <a:solidFill>
                        <a:srgbClr val="7030A0"/>
                      </a:solidFill>
                      <a:latin typeface="Verdana" panose="020B0604030504040204" pitchFamily="34" charset="0"/>
                      <a:ea typeface="宋体" panose="02010600030101010101" pitchFamily="2" charset="-122"/>
                    </a:rPr>
                    <a:t>面</a:t>
                  </a:r>
                  <a:r>
                    <a:rPr lang="en-US" altLang="zh-CN" b="1" dirty="0">
                      <a:solidFill>
                        <a:srgbClr val="7030A0"/>
                      </a:solidFill>
                      <a:latin typeface="Verdana" panose="020B0604030504040204" pitchFamily="34" charset="0"/>
                      <a:ea typeface="宋体" panose="02010600030101010101" pitchFamily="2" charset="-122"/>
                    </a:rPr>
                    <a:t>”</a:t>
                  </a:r>
                </a:p>
              </p:txBody>
            </p:sp>
          </p:grpSp>
        </p:grpSp>
        <p:sp>
          <p:nvSpPr>
            <p:cNvPr id="236" name="AutoShape 47"/>
            <p:cNvSpPr>
              <a:spLocks noChangeArrowheads="1"/>
            </p:cNvSpPr>
            <p:nvPr/>
          </p:nvSpPr>
          <p:spPr bwMode="auto">
            <a:xfrm rot="-6300000">
              <a:off x="4356100" y="3646488"/>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FFFFF">
                    <a:alpha val="0"/>
                  </a:srgbClr>
                </a:gs>
                <a:gs pos="100000">
                  <a:srgbClr val="FF0000">
                    <a:alpha val="50000"/>
                  </a:srgbClr>
                </a:gs>
              </a:gsLst>
              <a:lin ang="0" scaled="1"/>
            </a:gradFill>
            <a:ln w="9525" algn="ctr">
              <a:noFill/>
              <a:miter lim="800000"/>
            </a:ln>
          </p:spPr>
          <p:txBody>
            <a:bodyPr wrap="none" anchor="ctr"/>
            <a:lstStyle/>
            <a:p>
              <a:pPr>
                <a:defRPr/>
              </a:pPr>
              <a:endParaRPr lang="zh-CN" altLang="en-US" sz="1620" kern="0">
                <a:solidFill>
                  <a:sysClr val="windowText" lastClr="000000"/>
                </a:solidFill>
              </a:endParaRPr>
            </a:p>
          </p:txBody>
        </p:sp>
        <p:sp>
          <p:nvSpPr>
            <p:cNvPr id="237" name="AutoShape 48"/>
            <p:cNvSpPr>
              <a:spLocks noChangeArrowheads="1"/>
            </p:cNvSpPr>
            <p:nvPr/>
          </p:nvSpPr>
          <p:spPr bwMode="auto">
            <a:xfrm rot="-6300000">
              <a:off x="5040313" y="2638425"/>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FFFFF">
                    <a:alpha val="0"/>
                  </a:srgbClr>
                </a:gs>
                <a:gs pos="100000">
                  <a:srgbClr val="FF0000">
                    <a:alpha val="50000"/>
                  </a:srgbClr>
                </a:gs>
              </a:gsLst>
              <a:lin ang="0" scaled="1"/>
            </a:gradFill>
            <a:ln w="9525" algn="ctr">
              <a:noFill/>
              <a:miter lim="800000"/>
            </a:ln>
          </p:spPr>
          <p:txBody>
            <a:bodyPr wrap="none" anchor="ctr"/>
            <a:lstStyle/>
            <a:p>
              <a:pPr>
                <a:defRPr/>
              </a:pPr>
              <a:endParaRPr lang="zh-CN" altLang="en-US" sz="1620" kern="0">
                <a:solidFill>
                  <a:sysClr val="windowText" lastClr="000000"/>
                </a:solidFill>
              </a:endParaRPr>
            </a:p>
          </p:txBody>
        </p:sp>
        <p:sp>
          <p:nvSpPr>
            <p:cNvPr id="238" name="AutoShape 49"/>
            <p:cNvSpPr>
              <a:spLocks noChangeArrowheads="1"/>
            </p:cNvSpPr>
            <p:nvPr/>
          </p:nvSpPr>
          <p:spPr bwMode="auto">
            <a:xfrm rot="-6300000">
              <a:off x="3635375" y="4654550"/>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FFFFF">
                    <a:alpha val="0"/>
                  </a:srgbClr>
                </a:gs>
                <a:gs pos="100000">
                  <a:srgbClr val="FF0000">
                    <a:alpha val="50000"/>
                  </a:srgbClr>
                </a:gs>
              </a:gsLst>
              <a:lin ang="0" scaled="1"/>
            </a:gradFill>
            <a:ln w="9525" algn="ctr">
              <a:noFill/>
              <a:miter lim="800000"/>
            </a:ln>
          </p:spPr>
          <p:txBody>
            <a:bodyPr wrap="none" anchor="ctr"/>
            <a:lstStyle/>
            <a:p>
              <a:pPr>
                <a:defRPr/>
              </a:pPr>
              <a:endParaRPr lang="zh-CN" altLang="en-US" sz="1620" kern="0">
                <a:solidFill>
                  <a:sysClr val="windowText" lastClr="000000"/>
                </a:solidFill>
              </a:endParaRPr>
            </a:p>
          </p:txBody>
        </p:sp>
        <p:grpSp>
          <p:nvGrpSpPr>
            <p:cNvPr id="62515" name="Group 51"/>
            <p:cNvGrpSpPr/>
            <p:nvPr/>
          </p:nvGrpSpPr>
          <p:grpSpPr>
            <a:xfrm>
              <a:off x="288075" y="3949077"/>
              <a:ext cx="392039" cy="472044"/>
              <a:chOff x="2026" y="1065"/>
              <a:chExt cx="590" cy="710"/>
            </a:xfrm>
          </p:grpSpPr>
          <p:sp>
            <p:nvSpPr>
              <p:cNvPr id="259" name="Oval 52"/>
              <p:cNvSpPr>
                <a:spLocks noChangeArrowheads="1"/>
              </p:cNvSpPr>
              <p:nvPr/>
            </p:nvSpPr>
            <p:spPr bwMode="auto">
              <a:xfrm>
                <a:off x="2026" y="1572"/>
                <a:ext cx="590" cy="203"/>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sz="1620" kern="0">
                  <a:solidFill>
                    <a:sysClr val="windowText" lastClr="000000"/>
                  </a:solidFill>
                </a:endParaRPr>
              </a:p>
            </p:txBody>
          </p:sp>
          <p:grpSp>
            <p:nvGrpSpPr>
              <p:cNvPr id="62519" name="Group 55"/>
              <p:cNvGrpSpPr/>
              <p:nvPr/>
            </p:nvGrpSpPr>
            <p:grpSpPr>
              <a:xfrm>
                <a:off x="2072" y="1065"/>
                <a:ext cx="516" cy="188"/>
                <a:chOff x="142" y="4737"/>
                <a:chExt cx="917" cy="333"/>
              </a:xfrm>
            </p:grpSpPr>
            <p:sp>
              <p:nvSpPr>
                <p:cNvPr id="263" name="Freeform 56"/>
                <p:cNvSpPr/>
                <p:nvPr/>
              </p:nvSpPr>
              <p:spPr bwMode="auto">
                <a:xfrm>
                  <a:off x="142" y="4773"/>
                  <a:ext cx="91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sz="1620" kern="0">
                    <a:solidFill>
                      <a:sysClr val="windowText" lastClr="000000"/>
                    </a:solidFill>
                  </a:endParaRPr>
                </a:p>
              </p:txBody>
            </p:sp>
            <p:sp>
              <p:nvSpPr>
                <p:cNvPr id="264" name="Oval 57"/>
                <p:cNvSpPr>
                  <a:spLocks noChangeArrowheads="1"/>
                </p:cNvSpPr>
                <p:nvPr/>
              </p:nvSpPr>
              <p:spPr bwMode="auto">
                <a:xfrm>
                  <a:off x="486" y="4737"/>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sz="1620" kern="0">
                    <a:solidFill>
                      <a:sysClr val="windowText" lastClr="000000"/>
                    </a:solidFill>
                  </a:endParaRPr>
                </a:p>
              </p:txBody>
            </p:sp>
          </p:grpSp>
        </p:grpSp>
        <p:sp>
          <p:nvSpPr>
            <p:cNvPr id="253" name="Oval 59"/>
            <p:cNvSpPr>
              <a:spLocks noChangeArrowheads="1"/>
            </p:cNvSpPr>
            <p:nvPr/>
          </p:nvSpPr>
          <p:spPr bwMode="auto">
            <a:xfrm>
              <a:off x="327952" y="5489702"/>
              <a:ext cx="392041" cy="134965"/>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sz="1620" kern="0">
                <a:solidFill>
                  <a:sysClr val="windowText" lastClr="000000"/>
                </a:solidFill>
              </a:endParaRPr>
            </a:p>
          </p:txBody>
        </p:sp>
        <p:grpSp>
          <p:nvGrpSpPr>
            <p:cNvPr id="62525" name="Group 65"/>
            <p:cNvGrpSpPr/>
            <p:nvPr/>
          </p:nvGrpSpPr>
          <p:grpSpPr>
            <a:xfrm>
              <a:off x="328435" y="2190742"/>
              <a:ext cx="392048" cy="474699"/>
              <a:chOff x="3552" y="-4407"/>
              <a:chExt cx="590" cy="714"/>
            </a:xfrm>
          </p:grpSpPr>
          <p:sp>
            <p:nvSpPr>
              <p:cNvPr id="247" name="Oval 66"/>
              <p:cNvSpPr>
                <a:spLocks noChangeArrowheads="1"/>
              </p:cNvSpPr>
              <p:nvPr/>
            </p:nvSpPr>
            <p:spPr bwMode="auto">
              <a:xfrm>
                <a:off x="3552" y="-3896"/>
                <a:ext cx="590" cy="203"/>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a:defRPr/>
                </a:pPr>
                <a:endParaRPr lang="zh-CN" altLang="en-US" sz="1620" kern="0">
                  <a:solidFill>
                    <a:sysClr val="windowText" lastClr="000000"/>
                  </a:solidFill>
                </a:endParaRPr>
              </a:p>
            </p:txBody>
          </p:sp>
          <p:grpSp>
            <p:nvGrpSpPr>
              <p:cNvPr id="62529" name="Group 69"/>
              <p:cNvGrpSpPr/>
              <p:nvPr/>
            </p:nvGrpSpPr>
            <p:grpSpPr>
              <a:xfrm>
                <a:off x="3592" y="-4407"/>
                <a:ext cx="520" cy="179"/>
                <a:chOff x="263" y="-4548"/>
                <a:chExt cx="916" cy="316"/>
              </a:xfrm>
            </p:grpSpPr>
            <p:sp>
              <p:nvSpPr>
                <p:cNvPr id="251" name="Freeform 70"/>
                <p:cNvSpPr/>
                <p:nvPr/>
              </p:nvSpPr>
              <p:spPr bwMode="auto">
                <a:xfrm>
                  <a:off x="263" y="-4528"/>
                  <a:ext cx="916"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a:defRPr/>
                  </a:pPr>
                  <a:endParaRPr lang="zh-CN" altLang="en-US" sz="1620" kern="0">
                    <a:solidFill>
                      <a:sysClr val="windowText" lastClr="000000"/>
                    </a:solidFill>
                  </a:endParaRPr>
                </a:p>
              </p:txBody>
            </p:sp>
            <p:sp>
              <p:nvSpPr>
                <p:cNvPr id="252" name="Oval 71"/>
                <p:cNvSpPr>
                  <a:spLocks noChangeArrowheads="1"/>
                </p:cNvSpPr>
                <p:nvPr/>
              </p:nvSpPr>
              <p:spPr bwMode="auto">
                <a:xfrm>
                  <a:off x="602" y="-4548"/>
                  <a:ext cx="226"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a:defRPr/>
                  </a:pPr>
                  <a:endParaRPr lang="zh-CN" altLang="en-US" sz="1620" kern="0">
                    <a:solidFill>
                      <a:sysClr val="windowText" lastClr="000000"/>
                    </a:solidFill>
                  </a:endParaRPr>
                </a:p>
              </p:txBody>
            </p:sp>
          </p:grpSp>
        </p:grpSp>
      </p:grpSp>
      <p:sp>
        <p:nvSpPr>
          <p:cNvPr id="62539" name="矩形 81"/>
          <p:cNvSpPr/>
          <p:nvPr/>
        </p:nvSpPr>
        <p:spPr>
          <a:xfrm>
            <a:off x="7194868" y="4532948"/>
            <a:ext cx="1168910" cy="369332"/>
          </a:xfrm>
          <a:prstGeom prst="rect">
            <a:avLst/>
          </a:prstGeom>
          <a:noFill/>
          <a:ln w="9525">
            <a:noFill/>
          </a:ln>
        </p:spPr>
        <p:txBody>
          <a:bodyPr wrap="none" anchor="t">
            <a:spAutoFit/>
          </a:bodyPr>
          <a:lstStyle/>
          <a:p>
            <a:r>
              <a:rPr lang="en-US" altLang="zh-CN" b="1" dirty="0">
                <a:solidFill>
                  <a:srgbClr val="FFFF00"/>
                </a:solidFill>
                <a:latin typeface="Verdana" panose="020B0604030504040204" pitchFamily="34" charset="0"/>
                <a:ea typeface="宋体" panose="02010600030101010101" pitchFamily="2" charset="-122"/>
              </a:rPr>
              <a:t>2.</a:t>
            </a:r>
            <a:r>
              <a:rPr lang="zh-CN" altLang="zh-CN" b="1" dirty="0">
                <a:solidFill>
                  <a:srgbClr val="FFFF00"/>
                </a:solidFill>
                <a:latin typeface="Verdana" panose="020B0604030504040204" pitchFamily="34" charset="0"/>
                <a:ea typeface="宋体" panose="02010600030101010101" pitchFamily="2" charset="-122"/>
              </a:rPr>
              <a:t>串</a:t>
            </a:r>
            <a:r>
              <a:rPr lang="en-US" altLang="zh-CN" b="1" dirty="0">
                <a:solidFill>
                  <a:srgbClr val="FFFF00"/>
                </a:solidFill>
                <a:latin typeface="Verdana" panose="020B0604030504040204" pitchFamily="34" charset="0"/>
                <a:ea typeface="宋体" panose="02010600030101010101" pitchFamily="2" charset="-122"/>
              </a:rPr>
              <a:t>“</a:t>
            </a:r>
            <a:r>
              <a:rPr lang="zh-CN" altLang="zh-CN" b="1" dirty="0">
                <a:solidFill>
                  <a:srgbClr val="FFFF00"/>
                </a:solidFill>
                <a:latin typeface="Verdana" panose="020B0604030504040204" pitchFamily="34" charset="0"/>
                <a:ea typeface="宋体" panose="02010600030101010101" pitchFamily="2" charset="-122"/>
              </a:rPr>
              <a:t>线</a:t>
            </a:r>
            <a:r>
              <a:rPr lang="en-US" altLang="zh-CN" b="1" dirty="0">
                <a:solidFill>
                  <a:srgbClr val="FFFF00"/>
                </a:solidFill>
                <a:latin typeface="Verdana" panose="020B0604030504040204" pitchFamily="34" charset="0"/>
                <a:ea typeface="宋体" panose="02010600030101010101" pitchFamily="2" charset="-122"/>
              </a:rPr>
              <a:t>”</a:t>
            </a:r>
          </a:p>
        </p:txBody>
      </p:sp>
      <p:sp>
        <p:nvSpPr>
          <p:cNvPr id="62540" name="矩形 82"/>
          <p:cNvSpPr/>
          <p:nvPr/>
        </p:nvSpPr>
        <p:spPr>
          <a:xfrm>
            <a:off x="8413433" y="2719070"/>
            <a:ext cx="1168910" cy="369332"/>
          </a:xfrm>
          <a:prstGeom prst="rect">
            <a:avLst/>
          </a:prstGeom>
          <a:noFill/>
          <a:ln w="9525">
            <a:noFill/>
          </a:ln>
        </p:spPr>
        <p:txBody>
          <a:bodyPr wrap="none" anchor="t">
            <a:spAutoFit/>
          </a:bodyPr>
          <a:lstStyle/>
          <a:p>
            <a:r>
              <a:rPr lang="en-US" altLang="zh-CN" b="1" dirty="0">
                <a:solidFill>
                  <a:srgbClr val="112EC1"/>
                </a:solidFill>
                <a:latin typeface="Verdana" panose="020B0604030504040204" pitchFamily="34" charset="0"/>
                <a:ea typeface="宋体" panose="02010600030101010101" pitchFamily="2" charset="-122"/>
              </a:rPr>
              <a:t>4.</a:t>
            </a:r>
            <a:r>
              <a:rPr lang="zh-CN" altLang="en-US" b="1" dirty="0">
                <a:solidFill>
                  <a:srgbClr val="112EC1"/>
                </a:solidFill>
                <a:latin typeface="Verdana" panose="020B0604030504040204" pitchFamily="34" charset="0"/>
                <a:ea typeface="宋体" panose="02010600030101010101" pitchFamily="2" charset="-122"/>
              </a:rPr>
              <a:t>织</a:t>
            </a:r>
            <a:r>
              <a:rPr lang="en-US" altLang="zh-CN" b="1" dirty="0">
                <a:solidFill>
                  <a:srgbClr val="112EC1"/>
                </a:solidFill>
                <a:latin typeface="Verdana" panose="020B0604030504040204" pitchFamily="34" charset="0"/>
                <a:ea typeface="宋体" panose="02010600030101010101" pitchFamily="2" charset="-122"/>
              </a:rPr>
              <a:t>“</a:t>
            </a:r>
            <a:r>
              <a:rPr lang="zh-CN" altLang="en-US" b="1" dirty="0">
                <a:solidFill>
                  <a:srgbClr val="112EC1"/>
                </a:solidFill>
                <a:latin typeface="Verdana" panose="020B0604030504040204" pitchFamily="34" charset="0"/>
                <a:ea typeface="宋体" panose="02010600030101010101" pitchFamily="2" charset="-122"/>
              </a:rPr>
              <a:t>网</a:t>
            </a:r>
            <a:r>
              <a:rPr lang="en-US" altLang="zh-CN" b="1" dirty="0">
                <a:solidFill>
                  <a:srgbClr val="112EC1"/>
                </a:solidFill>
                <a:latin typeface="Verdana" panose="020B0604030504040204" pitchFamily="34" charset="0"/>
                <a:ea typeface="宋体" panose="02010600030101010101" pitchFamily="2" charset="-122"/>
              </a:rPr>
              <a:t>”</a:t>
            </a:r>
          </a:p>
        </p:txBody>
      </p:sp>
    </p:spTree>
    <p:custDataLst>
      <p:tags r:id="rId1"/>
    </p:custDataLst>
    <p:extLst>
      <p:ext uri="{BB962C8B-B14F-4D97-AF65-F5344CB8AC3E}">
        <p14:creationId xmlns:p14="http://schemas.microsoft.com/office/powerpoint/2010/main" val="33609333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92163" name="文本框 34819"/>
          <p:cNvSpPr txBox="1"/>
          <p:nvPr/>
        </p:nvSpPr>
        <p:spPr>
          <a:xfrm>
            <a:off x="2233216" y="1035685"/>
            <a:ext cx="7621190" cy="398780"/>
          </a:xfrm>
          <a:prstGeom prst="rect">
            <a:avLst/>
          </a:prstGeom>
          <a:noFill/>
          <a:ln w="9525">
            <a:solidFill>
              <a:schemeClr val="accent1"/>
            </a:solid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en-US" altLang="zh-CN" sz="2000" b="1" dirty="0">
                <a:solidFill>
                  <a:srgbClr val="112EC1"/>
                </a:solidFill>
                <a:latin typeface="+mj-ea"/>
                <a:ea typeface="+mj-ea"/>
                <a:cs typeface="+mj-ea"/>
                <a:sym typeface="宋体" panose="02010600030101010101" pitchFamily="2" charset="-122"/>
              </a:rPr>
              <a:t>3</a:t>
            </a:r>
            <a:r>
              <a:rPr lang="zh-CN" altLang="en-US" sz="2000" b="1" dirty="0">
                <a:solidFill>
                  <a:srgbClr val="112EC1"/>
                </a:solidFill>
                <a:latin typeface="+mj-ea"/>
                <a:ea typeface="+mj-ea"/>
                <a:cs typeface="+mj-ea"/>
                <a:sym typeface="宋体" panose="02010600030101010101" pitchFamily="2" charset="-122"/>
              </a:rPr>
              <a:t>、抓规范——加强规范性训练与解题指导，增分才有客观依据。</a:t>
            </a:r>
          </a:p>
        </p:txBody>
      </p:sp>
      <p:sp>
        <p:nvSpPr>
          <p:cNvPr id="92164" name="文本框 34820"/>
          <p:cNvSpPr txBox="1"/>
          <p:nvPr/>
        </p:nvSpPr>
        <p:spPr>
          <a:xfrm>
            <a:off x="1913891" y="1602105"/>
            <a:ext cx="8138795" cy="2999740"/>
          </a:xfrm>
          <a:prstGeom prst="rect">
            <a:avLst/>
          </a:prstGeom>
          <a:noFill/>
          <a:ln w="9525">
            <a:no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5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）重点训练学生的</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阅读</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能力，强化对文献材料的分层指导、中心词关键词提取指导、</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rPr>
              <a:t>理解史料的含义指导</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p>
          <a:p>
            <a:pPr marL="0" indent="0" defTabSz="914400" eaLnBrk="1" hangingPunct="1">
              <a:lnSpc>
                <a:spcPct val="15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2</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）进行</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语言表述</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能力方面和</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知识迁移</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能力专项训练。</a:t>
            </a:r>
          </a:p>
          <a:p>
            <a:pPr marL="0" indent="0" defTabSz="914400" eaLnBrk="1" hangingPunct="1">
              <a:lnSpc>
                <a:spcPct val="15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3</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）在进行训练时最好采用</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高考真题</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作为载体，因为真题是最接近高考的，真题训练是最好的训练方式，重在揣摩高考真题的命题思路。</a:t>
            </a:r>
          </a:p>
          <a:p>
            <a:pPr marL="0" indent="0" defTabSz="914400" eaLnBrk="1" hangingPunct="1">
              <a:lnSpc>
                <a:spcPct val="15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4</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速度</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训练，限时训练。</a:t>
            </a:r>
          </a:p>
          <a:p>
            <a:pPr marL="0" indent="0" defTabSz="914400" eaLnBrk="1" hangingPunct="1">
              <a:lnSpc>
                <a:spcPct val="15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5</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平时严格要求学生，</a:t>
            </a: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重视</a:t>
            </a:r>
            <a:r>
              <a:rPr lang="zh-CN"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书写表达。</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书写</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规范（字迹、格式、层次、卷面）</a:t>
            </a:r>
          </a:p>
        </p:txBody>
      </p:sp>
      <p:sp>
        <p:nvSpPr>
          <p:cNvPr id="64518" name="Text Box 13"/>
          <p:cNvSpPr txBox="1"/>
          <p:nvPr/>
        </p:nvSpPr>
        <p:spPr>
          <a:xfrm>
            <a:off x="1986281" y="4601846"/>
            <a:ext cx="8484235" cy="1800225"/>
          </a:xfrm>
          <a:prstGeom prst="rect">
            <a:avLst/>
          </a:prstGeom>
          <a:noFill/>
          <a:ln w="9525">
            <a:solidFill>
              <a:srgbClr val="112EC1"/>
            </a:solidFill>
          </a:ln>
        </p:spPr>
        <p:txBody>
          <a:bodyPr wrap="square" lIns="0" tIns="0" rIns="0" bIns="0">
            <a:spAutoFit/>
          </a:bodyPr>
          <a:lstStyle/>
          <a:p>
            <a:pPr marL="342900" indent="-342900"/>
            <a:r>
              <a:rPr lang="zh-CN" altLang="en-US" sz="1540" dirty="0">
                <a:latin typeface="Arial" panose="020B0604020202020204" pitchFamily="34" charset="0"/>
                <a:sym typeface="Calibri" panose="020F0502020204030204" charset="0"/>
              </a:rPr>
              <a:t> </a:t>
            </a:r>
            <a:r>
              <a:rPr lang="zh-CN" altLang="en-US"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6</a:t>
            </a:r>
            <a:r>
              <a:rPr lang="zh-CN" altLang="en-US"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b="1" dirty="0">
                <a:solidFill>
                  <a:srgbClr val="C00000"/>
                </a:solidFill>
                <a:latin typeface="宋体" panose="02010600030101010101" pitchFamily="2" charset="-122"/>
                <a:ea typeface="宋体" panose="02010600030101010101" pitchFamily="2" charset="-122"/>
                <a:cs typeface="宋体" panose="02010600030101010101" pitchFamily="2" charset="-122"/>
                <a:sym typeface="Calibri" panose="020F0502020204030204" charset="0"/>
              </a:rPr>
              <a:t>充分利用高考真题</a:t>
            </a:r>
          </a:p>
          <a:p>
            <a:pPr marL="342900" indent="-342900"/>
            <a:r>
              <a:rPr lang="zh-CN" altLang="en-US" b="1" dirty="0">
                <a:solidFill>
                  <a:srgbClr val="C00000"/>
                </a:solidFill>
                <a:latin typeface="宋体" panose="02010600030101010101" pitchFamily="2" charset="-122"/>
                <a:ea typeface="宋体" panose="02010600030101010101" pitchFamily="2" charset="-122"/>
                <a:cs typeface="宋体" panose="02010600030101010101" pitchFamily="2" charset="-122"/>
                <a:sym typeface="Calibri" panose="020F0502020204030204" charset="0"/>
              </a:rPr>
              <a:t>    </a:t>
            </a:r>
            <a:r>
              <a:rPr lang="zh-CN" altLang="en-US" b="1" dirty="0">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charset="0"/>
              </a:rPr>
              <a:t>由于中学教师编制试题或筛选试题的水平与高考命题水平存在的差距很大，</a:t>
            </a:r>
          </a:p>
          <a:p>
            <a:pPr marL="342900" indent="-342900">
              <a:lnSpc>
                <a:spcPct val="150000"/>
              </a:lnSpc>
            </a:pPr>
            <a:r>
              <a:rPr lang="zh-CN" altLang="en-US" b="1" dirty="0">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charset="0"/>
              </a:rPr>
              <a:t>以致平时教学中的习题训练和模拟考试远达不到预期效果，甚至事与愿违。而高考</a:t>
            </a:r>
          </a:p>
          <a:p>
            <a:pPr marL="342900" indent="-342900">
              <a:lnSpc>
                <a:spcPct val="150000"/>
              </a:lnSpc>
            </a:pPr>
            <a:r>
              <a:rPr lang="zh-CN" altLang="en-US" b="1" dirty="0">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charset="0"/>
              </a:rPr>
              <a:t>命题在一个题眼上“</a:t>
            </a:r>
            <a:r>
              <a:rPr lang="zh-CN" altLang="en-US" b="1" dirty="0">
                <a:solidFill>
                  <a:srgbClr val="9B0312"/>
                </a:solidFill>
                <a:latin typeface="宋体" panose="02010600030101010101" pitchFamily="2" charset="-122"/>
                <a:ea typeface="宋体" panose="02010600030101010101" pitchFamily="2" charset="-122"/>
                <a:cs typeface="宋体" panose="02010600030101010101" pitchFamily="2" charset="-122"/>
                <a:sym typeface="Calibri" panose="020F0502020204030204" charset="0"/>
              </a:rPr>
              <a:t>扎堆儿</a:t>
            </a:r>
            <a:r>
              <a:rPr lang="zh-CN" altLang="en-US" b="1" dirty="0">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charset="0"/>
              </a:rPr>
              <a:t>”出题的现象比较普遍。因此运用近年高考试题进行复</a:t>
            </a:r>
          </a:p>
          <a:p>
            <a:pPr marL="342900" indent="-342900">
              <a:lnSpc>
                <a:spcPct val="150000"/>
              </a:lnSpc>
            </a:pPr>
            <a:r>
              <a:rPr lang="zh-CN" altLang="en-US" b="1" dirty="0">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charset="0"/>
              </a:rPr>
              <a:t>习和训练，是最为有效和可行的方法。当然，如果能编制出高考试题的仿真题更好。</a:t>
            </a:r>
          </a:p>
        </p:txBody>
      </p:sp>
    </p:spTree>
    <p:extLst>
      <p:ext uri="{BB962C8B-B14F-4D97-AF65-F5344CB8AC3E}">
        <p14:creationId xmlns:p14="http://schemas.microsoft.com/office/powerpoint/2010/main" val="26016299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1884953" y="458134"/>
            <a:ext cx="339475"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18651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9567" y="308845"/>
            <a:ext cx="1826952" cy="52322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备考策略</a:t>
            </a:r>
          </a:p>
        </p:txBody>
      </p:sp>
      <p:sp>
        <p:nvSpPr>
          <p:cNvPr id="18" name="矩形 17"/>
          <p:cNvSpPr/>
          <p:nvPr/>
        </p:nvSpPr>
        <p:spPr>
          <a:xfrm>
            <a:off x="6068307" y="365804"/>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
        <p:nvSpPr>
          <p:cNvPr id="92163" name="文本框 34819"/>
          <p:cNvSpPr txBox="1"/>
          <p:nvPr/>
        </p:nvSpPr>
        <p:spPr>
          <a:xfrm>
            <a:off x="2233216" y="1035685"/>
            <a:ext cx="7621190" cy="398780"/>
          </a:xfrm>
          <a:prstGeom prst="rect">
            <a:avLst/>
          </a:prstGeom>
          <a:noFill/>
          <a:ln w="9525">
            <a:solidFill>
              <a:schemeClr val="accent1"/>
            </a:solid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en-US" altLang="zh-CN" sz="2000" b="1" dirty="0">
                <a:solidFill>
                  <a:srgbClr val="112EC1"/>
                </a:solidFill>
                <a:latin typeface="+mj-ea"/>
                <a:ea typeface="+mj-ea"/>
                <a:cs typeface="+mj-ea"/>
                <a:sym typeface="宋体" panose="02010600030101010101" pitchFamily="2" charset="-122"/>
              </a:rPr>
              <a:t>3</a:t>
            </a:r>
            <a:r>
              <a:rPr lang="zh-CN" altLang="en-US" sz="2000" b="1" dirty="0">
                <a:solidFill>
                  <a:srgbClr val="112EC1"/>
                </a:solidFill>
                <a:latin typeface="+mj-ea"/>
                <a:ea typeface="+mj-ea"/>
                <a:cs typeface="+mj-ea"/>
                <a:sym typeface="宋体" panose="02010600030101010101" pitchFamily="2" charset="-122"/>
              </a:rPr>
              <a:t>、抓规范——加强规范性训练与解题指导，增分才有客观依据。</a:t>
            </a:r>
          </a:p>
        </p:txBody>
      </p:sp>
      <p:sp>
        <p:nvSpPr>
          <p:cNvPr id="92164" name="文本框 34820"/>
          <p:cNvSpPr txBox="1"/>
          <p:nvPr/>
        </p:nvSpPr>
        <p:spPr>
          <a:xfrm>
            <a:off x="1913891" y="1602106"/>
            <a:ext cx="8138795" cy="2033905"/>
          </a:xfrm>
          <a:prstGeom prst="rect">
            <a:avLst/>
          </a:prstGeom>
          <a:noFill/>
          <a:ln w="9525">
            <a:solidFill>
              <a:srgbClr val="112EC1"/>
            </a:solidFill>
          </a:ln>
        </p:spPr>
        <p:txBody>
          <a:bodyPr wrap="square">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eaLnBrk="0" hangingPunct="0"/>
            <a:r>
              <a:rPr lang="zh-CN" altLang="en-US" sz="1800" b="1" dirty="0">
                <a:solidFill>
                  <a:srgbClr val="008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en-US" altLang="zh-CN" sz="1800" b="1" dirty="0">
                <a:solidFill>
                  <a:srgbClr val="008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7</a:t>
            </a:r>
            <a:r>
              <a:rPr lang="zh-CN" altLang="en-US" sz="1800" b="1" dirty="0">
                <a:solidFill>
                  <a:srgbClr val="008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lang="zh-CN" altLang="en-US" sz="1800" b="1" dirty="0">
                <a:solidFill>
                  <a:srgbClr val="008000"/>
                </a:solidFill>
                <a:latin typeface="黑体" panose="02010609060101010101" pitchFamily="49" charset="-122"/>
                <a:ea typeface="黑体" panose="02010609060101010101" pitchFamily="49" charset="-122"/>
                <a:sym typeface="+mn-ea"/>
              </a:rPr>
              <a:t>按照“历史高考四个考核目标与三个水平层次的要求”逐项落实  </a:t>
            </a:r>
            <a:r>
              <a:rPr lang="zh-CN" altLang="en-US" sz="1800" b="1" dirty="0">
                <a:solidFill>
                  <a:schemeClr val="tx1"/>
                </a:solidFill>
                <a:latin typeface="黑体" panose="02010609060101010101" pitchFamily="49" charset="-122"/>
                <a:ea typeface="黑体" panose="02010609060101010101" pitchFamily="49" charset="-122"/>
                <a:sym typeface="+mn-ea"/>
              </a:rPr>
              <a:t>  </a:t>
            </a:r>
          </a:p>
          <a:p>
            <a:pPr eaLnBrk="0" hangingPunct="0"/>
            <a:r>
              <a:rPr lang="zh-CN" altLang="en-US" sz="1800" b="1" dirty="0">
                <a:solidFill>
                  <a:srgbClr val="FF0000"/>
                </a:solidFill>
                <a:latin typeface="+mj-ea"/>
                <a:ea typeface="+mj-ea"/>
                <a:cs typeface="+mj-ea"/>
                <a:sym typeface="+mn-ea"/>
              </a:rPr>
              <a:t>     第1个目标：</a:t>
            </a:r>
            <a:r>
              <a:rPr lang="zh-CN" altLang="en-US" sz="1800" b="1" dirty="0">
                <a:solidFill>
                  <a:schemeClr val="tx1"/>
                </a:solidFill>
                <a:latin typeface="黑体" panose="02010609060101010101" pitchFamily="49" charset="-122"/>
                <a:ea typeface="黑体" panose="02010609060101010101" pitchFamily="49" charset="-122"/>
                <a:sym typeface="+mn-ea"/>
              </a:rPr>
              <a:t>获取和解读信息也就是发现、收集信息---</a:t>
            </a:r>
            <a:r>
              <a:rPr lang="zh-CN" altLang="en-US" sz="1800" b="1" dirty="0">
                <a:solidFill>
                  <a:srgbClr val="FF0000"/>
                </a:solidFill>
                <a:latin typeface="+mj-ea"/>
                <a:ea typeface="+mj-ea"/>
                <a:sym typeface="+mn-ea"/>
              </a:rPr>
              <a:t>会审题。</a:t>
            </a:r>
            <a:r>
              <a:rPr lang="zh-CN" altLang="en-US" sz="1800" b="1" dirty="0">
                <a:solidFill>
                  <a:schemeClr val="tx1"/>
                </a:solidFill>
                <a:latin typeface="黑体" panose="02010609060101010101" pitchFamily="49" charset="-122"/>
                <a:ea typeface="黑体" panose="02010609060101010101" pitchFamily="49" charset="-122"/>
                <a:sym typeface="+mn-ea"/>
              </a:rPr>
              <a:t>信息在题干文字中、信息在各种图表中、信息在设问中。我们在平时习题、周日考试和大型考试中都要求学生把题干、图表、设问的关键信息圈点出来</a:t>
            </a:r>
            <a:endParaRPr lang="zh-CN" altLang="en-US" sz="1800" b="1" dirty="0">
              <a:solidFill>
                <a:schemeClr val="tx1"/>
              </a:solidFill>
              <a:latin typeface="黑体" panose="02010609060101010101" pitchFamily="49" charset="-122"/>
              <a:ea typeface="黑体" panose="02010609060101010101" pitchFamily="49" charset="-122"/>
            </a:endParaRPr>
          </a:p>
          <a:p>
            <a:pPr eaLnBrk="0" hangingPunct="0"/>
            <a:r>
              <a:rPr lang="zh-CN" altLang="en-US" sz="1800" b="1" dirty="0">
                <a:solidFill>
                  <a:schemeClr val="tx1"/>
                </a:solidFill>
                <a:latin typeface="黑体" panose="02010609060101010101" pitchFamily="49" charset="-122"/>
                <a:ea typeface="黑体" panose="02010609060101010101" pitchFamily="49" charset="-122"/>
                <a:sym typeface="+mn-ea"/>
              </a:rPr>
              <a:t>    </a:t>
            </a:r>
            <a:r>
              <a:rPr lang="zh-CN" altLang="en-US" sz="1800" b="1" dirty="0">
                <a:solidFill>
                  <a:srgbClr val="FF0000"/>
                </a:solidFill>
                <a:latin typeface="+mn-ea"/>
                <a:cs typeface="+mn-ea"/>
                <a:sym typeface="+mn-ea"/>
              </a:rPr>
              <a:t>第2个目标：</a:t>
            </a:r>
            <a:r>
              <a:rPr lang="zh-CN" altLang="en-US" sz="1800" b="1" dirty="0">
                <a:solidFill>
                  <a:schemeClr val="tx1"/>
                </a:solidFill>
                <a:latin typeface="黑体" panose="02010609060101010101" pitchFamily="49" charset="-122"/>
                <a:ea typeface="黑体" panose="02010609060101010101" pitchFamily="49" charset="-122"/>
                <a:sym typeface="+mn-ea"/>
              </a:rPr>
              <a:t>调动和运用知识——</a:t>
            </a:r>
            <a:r>
              <a:rPr lang="zh-CN" altLang="en-US" sz="1800" b="1" dirty="0">
                <a:solidFill>
                  <a:srgbClr val="FF0000"/>
                </a:solidFill>
                <a:latin typeface="黑体" panose="02010609060101010101" pitchFamily="49" charset="-122"/>
                <a:ea typeface="黑体" panose="02010609060101010101" pitchFamily="49" charset="-122"/>
                <a:sym typeface="+mn-ea"/>
              </a:rPr>
              <a:t>有知识。</a:t>
            </a:r>
            <a:r>
              <a:rPr lang="zh-CN" altLang="en-US" sz="1800" b="1" dirty="0">
                <a:solidFill>
                  <a:schemeClr val="tx1"/>
                </a:solidFill>
                <a:latin typeface="黑体" panose="02010609060101010101" pitchFamily="49" charset="-122"/>
                <a:ea typeface="黑体" panose="02010609060101010101" pitchFamily="49" charset="-122"/>
                <a:sym typeface="+mn-ea"/>
              </a:rPr>
              <a:t>一轮复习时，我们注重知识的积累和体系的建构，但不是平均用力，而是突出主干知识和重点。   </a:t>
            </a:r>
            <a:endParaRPr lang="zh-CN" altLang="en-US" sz="1800" b="1" dirty="0">
              <a:solidFill>
                <a:schemeClr val="tx1"/>
              </a:solidFill>
              <a:latin typeface="黑体" panose="02010609060101010101" pitchFamily="49" charset="-122"/>
              <a:ea typeface="黑体" panose="02010609060101010101" pitchFamily="49" charset="-122"/>
              <a:cs typeface="宋体" panose="02010600030101010101" pitchFamily="2" charset="-122"/>
              <a:sym typeface="宋体" panose="02010600030101010101" pitchFamily="2" charset="-122"/>
            </a:endParaRPr>
          </a:p>
        </p:txBody>
      </p:sp>
      <p:sp>
        <p:nvSpPr>
          <p:cNvPr id="84994" name="文本框 1"/>
          <p:cNvSpPr txBox="1"/>
          <p:nvPr/>
        </p:nvSpPr>
        <p:spPr>
          <a:xfrm>
            <a:off x="1913891" y="3740785"/>
            <a:ext cx="8202295" cy="1938020"/>
          </a:xfrm>
          <a:prstGeom prst="rect">
            <a:avLst/>
          </a:prstGeom>
          <a:noFill/>
          <a:ln w="9525">
            <a:solidFill>
              <a:srgbClr val="112EC1"/>
            </a:solidFill>
          </a:ln>
        </p:spPr>
        <p:txBody>
          <a:bodyPr wrap="square">
            <a:spAutoFit/>
          </a:bodyPr>
          <a:lstStyle/>
          <a:p>
            <a:pPr eaLnBrk="0" hangingPunct="0"/>
            <a:r>
              <a:rPr lang="en-US" altLang="zh-CN" sz="2000" b="1" dirty="0">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第3个目标：</a:t>
            </a:r>
            <a:r>
              <a:rPr lang="zh-CN" altLang="en-US" sz="2000" b="1" dirty="0">
                <a:latin typeface="黑体" panose="02010609060101010101" pitchFamily="49" charset="-122"/>
                <a:ea typeface="黑体" panose="02010609060101010101" pitchFamily="49" charset="-122"/>
              </a:rPr>
              <a:t>描述和阐释事物——</a:t>
            </a:r>
            <a:r>
              <a:rPr lang="zh-CN" altLang="en-US" sz="2000" b="1" dirty="0">
                <a:solidFill>
                  <a:srgbClr val="FF0000"/>
                </a:solidFill>
                <a:latin typeface="黑体" panose="02010609060101010101" pitchFamily="49" charset="-122"/>
                <a:ea typeface="黑体" panose="02010609060101010101" pitchFamily="49" charset="-122"/>
              </a:rPr>
              <a:t>会答题。</a:t>
            </a:r>
            <a:r>
              <a:rPr lang="zh-CN" altLang="en-US" sz="2000" b="1" dirty="0">
                <a:latin typeface="黑体" panose="02010609060101010101" pitchFamily="49" charset="-122"/>
                <a:ea typeface="黑体" panose="02010609060101010101" pitchFamily="49" charset="-122"/>
              </a:rPr>
              <a:t>在平时习题、周日考试和大型考试中，要求学生运用简明、准确的学科术语进行答题，对典型错误通过截图给同学们展示，并加以订正。</a:t>
            </a:r>
          </a:p>
          <a:p>
            <a:pPr eaLnBrk="0" hangingPunct="0"/>
            <a:r>
              <a:rPr lang="zh-CN" altLang="en-US" sz="2000" b="1" dirty="0">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第4个目标：</a:t>
            </a:r>
            <a:r>
              <a:rPr lang="zh-CN" altLang="en-US" sz="2000" b="1" dirty="0">
                <a:latin typeface="黑体" panose="02010609060101010101" pitchFamily="49" charset="-122"/>
                <a:ea typeface="黑体" panose="02010609060101010101" pitchFamily="49" charset="-122"/>
              </a:rPr>
              <a:t>论证和探讨问题——</a:t>
            </a:r>
            <a:r>
              <a:rPr lang="zh-CN" altLang="en-US" sz="2000" b="1" dirty="0">
                <a:solidFill>
                  <a:srgbClr val="FF0000"/>
                </a:solidFill>
                <a:latin typeface="黑体" panose="02010609060101010101" pitchFamily="49" charset="-122"/>
                <a:ea typeface="黑体" panose="02010609060101010101" pitchFamily="49" charset="-122"/>
              </a:rPr>
              <a:t>会推理。</a:t>
            </a:r>
            <a:r>
              <a:rPr lang="zh-CN" altLang="en-US" sz="2000" b="1" dirty="0">
                <a:latin typeface="黑体" panose="02010609060101010101" pitchFamily="49" charset="-122"/>
                <a:ea typeface="黑体" panose="02010609060101010101" pitchFamily="49" charset="-122"/>
              </a:rPr>
              <a:t>试题为开放性的答案，我们教会学生开放性试题答题思路：①亮明观点；②观点与理由要对应；③理由包括原因（条件）和 影响（有利或不利）。</a:t>
            </a:r>
          </a:p>
        </p:txBody>
      </p:sp>
    </p:spTree>
    <p:extLst>
      <p:ext uri="{BB962C8B-B14F-4D97-AF65-F5344CB8AC3E}">
        <p14:creationId xmlns:p14="http://schemas.microsoft.com/office/powerpoint/2010/main" val="42186122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30723"/>
          <p:cNvSpPr txBox="1"/>
          <p:nvPr/>
        </p:nvSpPr>
        <p:spPr>
          <a:xfrm>
            <a:off x="2102485" y="307023"/>
            <a:ext cx="3810000" cy="521970"/>
          </a:xfrm>
          <a:prstGeom prst="rect">
            <a:avLst/>
          </a:prstGeom>
          <a:noFill/>
          <a:ln w="9525">
            <a:solidFill>
              <a:schemeClr val="accent1"/>
            </a:solidFill>
          </a:ln>
        </p:spPr>
        <p:txBody>
          <a:bodyPr>
            <a:spAutoFit/>
          </a:bodyPr>
          <a:lstStyle/>
          <a:p>
            <a:pPr algn="ctr">
              <a:defRPr/>
            </a:pPr>
            <a:r>
              <a:rPr lang="en-US" altLang="zh-CN" sz="28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4</a:t>
            </a:r>
            <a:r>
              <a:rPr lang="zh-CN" altLang="en-US" sz="280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、要有问题意识</a:t>
            </a:r>
            <a:endParaRPr lang="zh-CN" altLang="en-US" sz="2800" b="1" noProof="1">
              <a:solidFill>
                <a:srgbClr val="112EC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sp>
        <p:nvSpPr>
          <p:cNvPr id="54275" name="矩形 2"/>
          <p:cNvSpPr/>
          <p:nvPr/>
        </p:nvSpPr>
        <p:spPr>
          <a:xfrm>
            <a:off x="1967786" y="1133317"/>
            <a:ext cx="8255794" cy="1087755"/>
          </a:xfrm>
          <a:prstGeom prst="rect">
            <a:avLst/>
          </a:prstGeom>
          <a:noFill/>
          <a:ln w="2857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20000"/>
              </a:lnSpc>
              <a:spcBef>
                <a:spcPct val="0"/>
              </a:spcBef>
              <a:buNone/>
            </a:pPr>
            <a:r>
              <a:rPr lang="zh-CN" altLang="en-US" sz="1800" dirty="0">
                <a:solidFill>
                  <a:srgbClr val="FF0000"/>
                </a:solidFill>
              </a:rPr>
              <a:t>    </a:t>
            </a:r>
            <a:r>
              <a:rPr lang="zh-CN" altLang="en-US" sz="1800" b="1" dirty="0">
                <a:solidFill>
                  <a:srgbClr val="FF0000"/>
                </a:solidFill>
              </a:rPr>
              <a:t>    </a:t>
            </a:r>
            <a:r>
              <a:rPr lang="zh-CN" altLang="en-US" sz="1800" b="1" dirty="0">
                <a:solidFill>
                  <a:srgbClr val="FF0000"/>
                </a:solidFill>
                <a:latin typeface="微软雅黑" panose="020B0503020204020204" pitchFamily="34" charset="-122"/>
                <a:ea typeface="微软雅黑" panose="020B0503020204020204" pitchFamily="34" charset="-122"/>
              </a:rPr>
              <a:t>关于</a:t>
            </a:r>
            <a:r>
              <a:rPr lang="zh-CN" altLang="en-US" sz="18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问题意识：</a:t>
            </a:r>
            <a:r>
              <a:rPr lang="zh-CN" altLang="en-US" sz="1800" b="1" dirty="0">
                <a:solidFill>
                  <a:schemeClr val="tx1"/>
                </a:solidFill>
                <a:latin typeface="宋体" panose="02010600030101010101" pitchFamily="2" charset="-122"/>
                <a:ea typeface="宋体" panose="02010600030101010101" pitchFamily="2" charset="-122"/>
              </a:rPr>
              <a:t>问题意识是一种思维的问题性心理品质，是指人们在认识活动中，经常意识到一些难以解决的、疑惑的实际问题或理论问题，并产生一种怀疑、困惑、探究的心理状态。</a:t>
            </a:r>
          </a:p>
        </p:txBody>
      </p:sp>
      <p:sp>
        <p:nvSpPr>
          <p:cNvPr id="54276" name="矩形 8"/>
          <p:cNvSpPr/>
          <p:nvPr/>
        </p:nvSpPr>
        <p:spPr>
          <a:xfrm>
            <a:off x="3910966" y="4389596"/>
            <a:ext cx="4096941" cy="368300"/>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00000"/>
              </a:lnSpc>
              <a:spcBef>
                <a:spcPct val="0"/>
              </a:spcBef>
              <a:buNone/>
            </a:pPr>
            <a:r>
              <a:rPr lang="zh-CN" altLang="en-US" sz="1800" b="1" dirty="0">
                <a:solidFill>
                  <a:srgbClr val="000066"/>
                </a:solidFill>
                <a:latin typeface="黑体" panose="02010609060101010101" pitchFamily="49" charset="-122"/>
              </a:rPr>
              <a:t>   </a:t>
            </a:r>
            <a:r>
              <a:rPr lang="zh-CN" altLang="en-US" sz="1800" b="1" dirty="0">
                <a:solidFill>
                  <a:srgbClr val="0000CC"/>
                </a:solidFill>
                <a:latin typeface="黑体" panose="02010609060101010101" pitchFamily="49" charset="-122"/>
              </a:rPr>
              <a:t>发现问题、论证问题、解决问题   </a:t>
            </a:r>
            <a:endParaRPr lang="en-US" altLang="zh-CN" sz="1800" b="1" dirty="0">
              <a:solidFill>
                <a:srgbClr val="0000CC"/>
              </a:solidFill>
              <a:latin typeface="黑体" panose="02010609060101010101" pitchFamily="49" charset="-122"/>
            </a:endParaRPr>
          </a:p>
        </p:txBody>
      </p:sp>
      <p:sp>
        <p:nvSpPr>
          <p:cNvPr id="54277" name="矩形 1"/>
          <p:cNvSpPr/>
          <p:nvPr/>
        </p:nvSpPr>
        <p:spPr>
          <a:xfrm>
            <a:off x="2102407" y="2221311"/>
            <a:ext cx="7987903" cy="2168525"/>
          </a:xfrm>
          <a:prstGeom prst="rect">
            <a:avLst/>
          </a:prstGeom>
          <a:noFill/>
          <a:ln w="28575" cap="flat" cmpd="sng">
            <a:solidFill>
              <a:srgbClr val="C00000"/>
            </a:solidFill>
            <a:prstDash val="solid"/>
            <a:miter/>
            <a:headEnd type="none" w="med" len="med"/>
            <a:tailEnd type="none" w="med" len="med"/>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50000"/>
              </a:lnSpc>
              <a:spcBef>
                <a:spcPct val="0"/>
              </a:spcBef>
              <a:buNone/>
            </a:pPr>
            <a:r>
              <a:rPr lang="en-US" altLang="zh-CN" sz="1800" b="1" dirty="0">
                <a:solidFill>
                  <a:schemeClr val="tx1"/>
                </a:solidFill>
                <a:latin typeface="楷体" panose="02010609060101010101" pitchFamily="49" charset="-122"/>
                <a:ea typeface="楷体" panose="02010609060101010101" pitchFamily="49" charset="-122"/>
              </a:rPr>
              <a:t>    </a:t>
            </a:r>
            <a:r>
              <a:rPr lang="zh-CN" altLang="zh-CN" sz="1800" b="1" dirty="0">
                <a:solidFill>
                  <a:schemeClr val="tx1"/>
                </a:solidFill>
                <a:latin typeface="楷体" panose="02010609060101010101" pitchFamily="49" charset="-122"/>
                <a:ea typeface="楷体" panose="02010609060101010101" pitchFamily="49" charset="-122"/>
              </a:rPr>
              <a:t>《课程标准》在课程性质中明确指出</a:t>
            </a:r>
            <a:r>
              <a:rPr lang="en-US" altLang="zh-CN" sz="1800" b="1" dirty="0">
                <a:solidFill>
                  <a:schemeClr val="tx1"/>
                </a:solidFill>
                <a:latin typeface="楷体" panose="02010609060101010101" pitchFamily="49" charset="-122"/>
                <a:ea typeface="楷体" panose="02010609060101010101" pitchFamily="49" charset="-122"/>
              </a:rPr>
              <a:t>“</a:t>
            </a:r>
            <a:r>
              <a:rPr lang="zh-CN" altLang="zh-CN" sz="1800" b="1" dirty="0">
                <a:solidFill>
                  <a:schemeClr val="tx1"/>
                </a:solidFill>
                <a:latin typeface="楷体" panose="02010609060101010101" pitchFamily="49" charset="-122"/>
                <a:ea typeface="楷体" panose="02010609060101010101" pitchFamily="49" charset="-122"/>
              </a:rPr>
              <a:t>普通高中课程，是运用历史唯物主义观点阐释人类历史发展进程和规律</a:t>
            </a:r>
            <a:r>
              <a:rPr lang="en-US" altLang="zh-CN" sz="1800" b="1" dirty="0">
                <a:solidFill>
                  <a:schemeClr val="tx1"/>
                </a:solidFill>
                <a:latin typeface="楷体" panose="02010609060101010101" pitchFamily="49" charset="-122"/>
                <a:ea typeface="楷体" panose="02010609060101010101" pitchFamily="49" charset="-122"/>
              </a:rPr>
              <a:t>……</a:t>
            </a:r>
            <a:r>
              <a:rPr lang="zh-CN" altLang="zh-CN" sz="1800" b="1" dirty="0">
                <a:solidFill>
                  <a:schemeClr val="tx1"/>
                </a:solidFill>
                <a:latin typeface="楷体" panose="02010609060101010101" pitchFamily="49" charset="-122"/>
                <a:ea typeface="楷体" panose="02010609060101010101" pitchFamily="49" charset="-122"/>
              </a:rPr>
              <a:t>学会运用马克思主义科学史观分析问题、解决问题</a:t>
            </a:r>
            <a:r>
              <a:rPr lang="en-US" altLang="zh-CN" sz="1800" b="1" dirty="0">
                <a:solidFill>
                  <a:schemeClr val="tx1"/>
                </a:solidFill>
                <a:latin typeface="楷体" panose="02010609060101010101" pitchFamily="49" charset="-122"/>
                <a:ea typeface="楷体" panose="02010609060101010101" pitchFamily="49" charset="-122"/>
              </a:rPr>
              <a:t>”</a:t>
            </a:r>
            <a:r>
              <a:rPr lang="zh-CN" altLang="zh-CN" sz="1800" b="1" dirty="0">
                <a:solidFill>
                  <a:schemeClr val="tx1"/>
                </a:solidFill>
                <a:latin typeface="楷体" panose="02010609060101010101" pitchFamily="49" charset="-122"/>
                <a:ea typeface="楷体" panose="02010609060101010101" pitchFamily="49" charset="-122"/>
              </a:rPr>
              <a:t>。</a:t>
            </a:r>
            <a:r>
              <a:rPr lang="en-US" altLang="zh-CN" sz="1800" b="1" dirty="0">
                <a:solidFill>
                  <a:schemeClr val="tx1"/>
                </a:solidFill>
                <a:latin typeface="楷体" panose="02010609060101010101" pitchFamily="49" charset="-122"/>
                <a:ea typeface="楷体" panose="02010609060101010101" pitchFamily="49" charset="-122"/>
              </a:rPr>
              <a:t>    </a:t>
            </a:r>
          </a:p>
          <a:p>
            <a:pPr marL="0" indent="0" defTabSz="914400" eaLnBrk="1" hangingPunct="1">
              <a:lnSpc>
                <a:spcPct val="150000"/>
              </a:lnSpc>
              <a:spcBef>
                <a:spcPct val="0"/>
              </a:spcBef>
              <a:buNone/>
            </a:pPr>
            <a:r>
              <a:rPr lang="en-US" altLang="zh-CN" sz="1800" b="1" dirty="0">
                <a:solidFill>
                  <a:schemeClr val="tx1"/>
                </a:solidFill>
                <a:latin typeface="楷体" panose="02010609060101010101" pitchFamily="49" charset="-122"/>
                <a:ea typeface="楷体" panose="02010609060101010101" pitchFamily="49" charset="-122"/>
              </a:rPr>
              <a:t>    </a:t>
            </a:r>
            <a:r>
              <a:rPr lang="zh-CN" altLang="zh-CN" sz="1800" b="1" dirty="0">
                <a:solidFill>
                  <a:schemeClr val="tx1"/>
                </a:solidFill>
                <a:latin typeface="楷体" panose="02010609060101010101" pitchFamily="49" charset="-122"/>
                <a:ea typeface="楷体" panose="02010609060101010101" pitchFamily="49" charset="-122"/>
              </a:rPr>
              <a:t>《考试说明》在命题指导思想中规定</a:t>
            </a:r>
            <a:r>
              <a:rPr lang="en-US" altLang="zh-CN" sz="1800" b="1" dirty="0">
                <a:solidFill>
                  <a:schemeClr val="tx1"/>
                </a:solidFill>
                <a:latin typeface="楷体" panose="02010609060101010101" pitchFamily="49" charset="-122"/>
                <a:ea typeface="楷体" panose="02010609060101010101" pitchFamily="49" charset="-122"/>
              </a:rPr>
              <a:t>“</a:t>
            </a:r>
            <a:r>
              <a:rPr lang="zh-CN" altLang="zh-CN" sz="1800" b="1" dirty="0">
                <a:solidFill>
                  <a:schemeClr val="tx1"/>
                </a:solidFill>
                <a:latin typeface="楷体" panose="02010609060101010101" pitchFamily="49" charset="-122"/>
                <a:ea typeface="楷体" panose="02010609060101010101" pitchFamily="49" charset="-122"/>
              </a:rPr>
              <a:t>注重考查在唯物史观指导下运用历史知识和方法解决问题的能力</a:t>
            </a:r>
            <a:r>
              <a:rPr lang="en-US" altLang="zh-CN" sz="1800" b="1" dirty="0">
                <a:solidFill>
                  <a:schemeClr val="tx1"/>
                </a:solidFill>
                <a:latin typeface="楷体" panose="02010609060101010101" pitchFamily="49" charset="-122"/>
                <a:ea typeface="楷体" panose="02010609060101010101" pitchFamily="49" charset="-122"/>
              </a:rPr>
              <a:t>”</a:t>
            </a:r>
            <a:r>
              <a:rPr lang="zh-CN" altLang="zh-CN" sz="1800" b="1" dirty="0">
                <a:solidFill>
                  <a:schemeClr val="tx1"/>
                </a:solidFill>
                <a:latin typeface="楷体" panose="02010609060101010101" pitchFamily="49" charset="-122"/>
                <a:ea typeface="楷体" panose="02010609060101010101" pitchFamily="49" charset="-122"/>
              </a:rPr>
              <a:t>。</a:t>
            </a:r>
          </a:p>
        </p:txBody>
      </p:sp>
      <p:cxnSp>
        <p:nvCxnSpPr>
          <p:cNvPr id="23" name="直接连接符 22"/>
          <p:cNvCxnSpPr/>
          <p:nvPr/>
        </p:nvCxnSpPr>
        <p:spPr>
          <a:xfrm flipV="1">
            <a:off x="1879676" y="964864"/>
            <a:ext cx="8377517" cy="2689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5298" name="文本框 1"/>
          <p:cNvSpPr txBox="1"/>
          <p:nvPr/>
        </p:nvSpPr>
        <p:spPr>
          <a:xfrm>
            <a:off x="2602549" y="4925616"/>
            <a:ext cx="6549629" cy="810260"/>
          </a:xfrm>
          <a:prstGeom prst="rect">
            <a:avLst/>
          </a:prstGeom>
          <a:noFill/>
          <a:ln w="9525" cap="flat" cmpd="sng">
            <a:solidFill>
              <a:schemeClr val="accent1"/>
            </a:solidFill>
            <a:prstDash val="solid"/>
            <a:round/>
            <a:headEnd type="none" w="med" len="med"/>
            <a:tailEnd type="none" w="med" len="med"/>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30000"/>
              </a:lnSpc>
              <a:spcBef>
                <a:spcPct val="0"/>
              </a:spcBef>
              <a:buNone/>
            </a:pPr>
            <a:r>
              <a:rPr lang="zh-CN" altLang="en-US" sz="1800" b="1" dirty="0">
                <a:solidFill>
                  <a:schemeClr val="tx1"/>
                </a:solidFill>
                <a:latin typeface="宋体" panose="02010600030101010101" pitchFamily="2" charset="-122"/>
                <a:ea typeface="宋体" panose="02010600030101010101" pitchFamily="2" charset="-122"/>
              </a:rPr>
              <a:t>所谓发现问题，就是从材料里提出在概念上立得住、有价值的、值得探索的问题。</a:t>
            </a:r>
            <a:r>
              <a:rPr lang="en-US" altLang="zh-CN" sz="1800" b="1" dirty="0">
                <a:solidFill>
                  <a:schemeClr val="tx1"/>
                </a:solidFill>
                <a:latin typeface="宋体" panose="02010600030101010101" pitchFamily="2" charset="-122"/>
                <a:ea typeface="宋体" panose="02010600030101010101" pitchFamily="2" charset="-122"/>
              </a:rPr>
              <a:t>——</a:t>
            </a:r>
            <a:r>
              <a:rPr lang="zh-CN" altLang="en-US" sz="1800" b="1" dirty="0">
                <a:solidFill>
                  <a:schemeClr val="tx1"/>
                </a:solidFill>
                <a:latin typeface="宋体" panose="02010600030101010101" pitchFamily="2" charset="-122"/>
                <a:ea typeface="宋体" panose="02010600030101010101" pitchFamily="2" charset="-122"/>
                <a:sym typeface="黑体" panose="02010609060101010101" pitchFamily="49" charset="-122"/>
              </a:rPr>
              <a:t>刘芃</a:t>
            </a:r>
          </a:p>
        </p:txBody>
      </p:sp>
      <p:sp>
        <p:nvSpPr>
          <p:cNvPr id="108546" name="标题 1"/>
          <p:cNvSpPr>
            <a:spLocks noGrp="1"/>
          </p:cNvSpPr>
          <p:nvPr/>
        </p:nvSpPr>
        <p:spPr>
          <a:xfrm>
            <a:off x="8157846" y="240030"/>
            <a:ext cx="1932305" cy="656590"/>
          </a:xfrm>
          <a:prstGeom prst="rect">
            <a:avLst/>
          </a:prstGeom>
          <a:noFill/>
          <a:ln w="9525">
            <a:solidFill>
              <a:srgbClr val="112EC1"/>
            </a:solidFill>
          </a:ln>
        </p:spPr>
        <p:txBody>
          <a:bodyPr vert="horz" wrap="square" lIns="91440" tIns="45720" rIns="91440" bIns="45720" anchor="t"/>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zh-CN" altLang="en-US" sz="1800" b="1" dirty="0">
                <a:solidFill>
                  <a:srgbClr val="002060"/>
                </a:solidFill>
                <a:latin typeface="楷体" panose="02010609060101010101" pitchFamily="49" charset="-122"/>
                <a:ea typeface="楷体" panose="02010609060101010101" pitchFamily="49" charset="-122"/>
              </a:rPr>
              <a:t>杨宁一教授指出：突出问题意识</a:t>
            </a:r>
          </a:p>
        </p:txBody>
      </p:sp>
    </p:spTree>
    <p:custDataLst>
      <p:tags r:id="rId1"/>
    </p:custDataLst>
    <p:extLst>
      <p:ext uri="{BB962C8B-B14F-4D97-AF65-F5344CB8AC3E}">
        <p14:creationId xmlns:p14="http://schemas.microsoft.com/office/powerpoint/2010/main" val="41092783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文本框 2"/>
          <p:cNvSpPr txBox="1"/>
          <p:nvPr/>
        </p:nvSpPr>
        <p:spPr>
          <a:xfrm>
            <a:off x="2078276" y="2714309"/>
            <a:ext cx="8154590" cy="3744595"/>
          </a:xfrm>
          <a:prstGeom prst="rect">
            <a:avLst/>
          </a:prstGeom>
          <a:noFill/>
          <a:ln w="9525">
            <a:noFill/>
          </a:ln>
        </p:spPr>
        <p:txBody>
          <a:bodyPr>
            <a:spAutoFit/>
          </a:bodyPr>
          <a:lstStyle>
            <a:lvl1pPr marL="257175" indent="-257175" algn="l" defTabSz="685800" rtl="0" eaLnBrk="0" fontAlgn="base" hangingPunct="0">
              <a:lnSpc>
                <a:spcPct val="110000"/>
              </a:lnSpc>
              <a:spcBef>
                <a:spcPts val="450"/>
              </a:spcBef>
              <a:spcAft>
                <a:spcPct val="0"/>
              </a:spcAft>
              <a:buFont typeface="Arial" panose="020B0604020202020204" pitchFamily="34" charset="0"/>
              <a:buChar char="•"/>
              <a:defRPr sz="2400" kern="1200">
                <a:solidFill>
                  <a:srgbClr val="767171"/>
                </a:solidFill>
                <a:latin typeface="+mn-lt"/>
                <a:ea typeface="+mn-ea"/>
                <a:cs typeface="+mn-cs"/>
              </a:defRPr>
            </a:lvl1pPr>
            <a:lvl2pPr marL="600075" indent="-257175" algn="l" defTabSz="685800" rtl="0" eaLnBrk="0" fontAlgn="base" hangingPunct="0">
              <a:lnSpc>
                <a:spcPct val="110000"/>
              </a:lnSpc>
              <a:spcBef>
                <a:spcPts val="450"/>
              </a:spcBef>
              <a:spcAft>
                <a:spcPct val="0"/>
              </a:spcAft>
              <a:buFont typeface="Arial" panose="020B0604020202020204" pitchFamily="34" charset="0"/>
              <a:buChar char="•"/>
              <a:defRPr sz="2000" kern="1200">
                <a:solidFill>
                  <a:srgbClr val="767171"/>
                </a:solidFill>
                <a:latin typeface="+mn-lt"/>
                <a:ea typeface="+mn-ea"/>
                <a:cs typeface="+mn-cs"/>
              </a:defRPr>
            </a:lvl2pPr>
            <a:lvl3pPr marL="942975" indent="-257175"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3pPr>
            <a:lvl4pPr marL="12433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4pPr>
            <a:lvl5pPr marL="1586230" indent="-214630" algn="l" defTabSz="685800" rtl="0" eaLnBrk="0" fontAlgn="base" hangingPunct="0">
              <a:lnSpc>
                <a:spcPct val="110000"/>
              </a:lnSpc>
              <a:spcBef>
                <a:spcPts val="450"/>
              </a:spcBef>
              <a:spcAft>
                <a:spcPct val="0"/>
              </a:spcAft>
              <a:buFont typeface="Arial" panose="020B0604020202020204" pitchFamily="34" charset="0"/>
              <a:buChar char="•"/>
              <a:defRPr kern="1200">
                <a:solidFill>
                  <a:srgbClr val="767171"/>
                </a:solidFill>
                <a:latin typeface="+mn-lt"/>
                <a:ea typeface="+mn-ea"/>
                <a:cs typeface="+mn-cs"/>
              </a:defRPr>
            </a:lvl5pPr>
          </a:lstStyle>
          <a:p>
            <a:pPr marL="0" indent="0" defTabSz="914400" eaLnBrk="1" hangingPunct="1">
              <a:lnSpc>
                <a:spcPct val="120000"/>
              </a:lnSpc>
              <a:spcBef>
                <a:spcPct val="0"/>
              </a:spcBef>
              <a:buNone/>
            </a:pPr>
            <a:r>
              <a:rPr lang="zh-CN" altLang="en-US" sz="1800" b="1" dirty="0">
                <a:solidFill>
                  <a:srgbClr val="FF0000"/>
                </a:solidFill>
                <a:latin typeface="黑体" panose="02010609060101010101" pitchFamily="49" charset="-122"/>
              </a:rPr>
              <a:t>问题意识示例：</a:t>
            </a:r>
          </a:p>
          <a:p>
            <a:pPr marL="0" indent="0" defTabSz="914400" eaLnBrk="1" hangingPunct="1">
              <a:lnSpc>
                <a:spcPct val="120000"/>
              </a:lnSpc>
              <a:spcBef>
                <a:spcPct val="0"/>
              </a:spcBef>
              <a:buNone/>
            </a:pPr>
            <a:r>
              <a:rPr lang="zh-CN" altLang="en-US" sz="1800" b="1" dirty="0">
                <a:solidFill>
                  <a:srgbClr val="0000FF"/>
                </a:solidFill>
                <a:latin typeface="黑体" panose="02010609060101010101" pitchFamily="49" charset="-122"/>
              </a:rPr>
              <a:t>（</a:t>
            </a:r>
            <a:r>
              <a:rPr lang="en-US" altLang="zh-CN" sz="1800" b="1" dirty="0">
                <a:solidFill>
                  <a:srgbClr val="0000FF"/>
                </a:solidFill>
                <a:latin typeface="黑体" panose="02010609060101010101" pitchFamily="49" charset="-122"/>
              </a:rPr>
              <a:t>2016</a:t>
            </a:r>
            <a:r>
              <a:rPr lang="zh-CN" altLang="en-US" sz="1800" b="1" dirty="0">
                <a:solidFill>
                  <a:srgbClr val="0000FF"/>
                </a:solidFill>
                <a:latin typeface="黑体" panose="02010609060101010101" pitchFamily="49" charset="-122"/>
              </a:rPr>
              <a:t>全国Ⅰ卷</a:t>
            </a:r>
            <a:r>
              <a:rPr lang="en-US" altLang="zh-CN" sz="1800" b="1" dirty="0">
                <a:solidFill>
                  <a:srgbClr val="0000FF"/>
                </a:solidFill>
                <a:latin typeface="黑体" panose="02010609060101010101" pitchFamily="49" charset="-122"/>
              </a:rPr>
              <a:t>-</a:t>
            </a:r>
            <a:r>
              <a:rPr lang="zh-CN" altLang="en-US" sz="1800" b="1" dirty="0">
                <a:solidFill>
                  <a:srgbClr val="0000FF"/>
                </a:solidFill>
                <a:latin typeface="黑体" panose="02010609060101010101" pitchFamily="49" charset="-122"/>
              </a:rPr>
              <a:t>41）</a:t>
            </a:r>
            <a:r>
              <a:rPr lang="zh-CN" altLang="en-US" sz="1800" b="1" dirty="0">
                <a:solidFill>
                  <a:schemeClr val="tx1"/>
                </a:solidFill>
                <a:latin typeface="黑体" panose="02010609060101010101" pitchFamily="49" charset="-122"/>
              </a:rPr>
              <a:t>阅读材料，完成下列要求。（12分）</a:t>
            </a:r>
          </a:p>
          <a:p>
            <a:pPr marL="0" indent="0" defTabSz="914400" eaLnBrk="1" hangingPunct="1">
              <a:lnSpc>
                <a:spcPct val="120000"/>
              </a:lnSpc>
              <a:spcBef>
                <a:spcPct val="0"/>
              </a:spcBef>
              <a:buNone/>
            </a:pPr>
            <a:r>
              <a:rPr lang="zh-CN" altLang="en-US" sz="1800" b="1" dirty="0">
                <a:solidFill>
                  <a:schemeClr val="tx1"/>
                </a:solidFill>
                <a:latin typeface="黑体" panose="02010609060101010101" pitchFamily="49" charset="-122"/>
              </a:rPr>
              <a:t>材料  </a:t>
            </a:r>
            <a:r>
              <a:rPr lang="zh-CN" altLang="en-US" sz="1800" b="1" dirty="0">
                <a:solidFill>
                  <a:schemeClr val="tx1"/>
                </a:solidFill>
                <a:latin typeface="楷体" panose="02010609060101010101" pitchFamily="49" charset="-122"/>
                <a:ea typeface="楷体" panose="02010609060101010101" pitchFamily="49" charset="-122"/>
              </a:rPr>
              <a:t>人民订立契约建立国家，他们是国家的主人，人民主权不可转让，也不可代表。议员不能是人民的代表，只能充当人民的“办事员”。英国人“只有在选举国会议员的期间，才是自由的；议员一旦选出之后，他们就是奴隶，他们就等于零了”。人民主权不可分割，否则主权者将被“弄成是一个支离破碎拼凑起来的怪物”。</a:t>
            </a:r>
          </a:p>
          <a:p>
            <a:pPr marL="0" indent="0" defTabSz="914400" eaLnBrk="1" hangingPunct="1">
              <a:lnSpc>
                <a:spcPct val="120000"/>
              </a:lnSpc>
              <a:spcBef>
                <a:spcPct val="0"/>
              </a:spcBef>
              <a:buNone/>
            </a:pPr>
            <a:r>
              <a:rPr lang="zh-CN" altLang="en-US" sz="1800" b="1" dirty="0">
                <a:solidFill>
                  <a:schemeClr val="tx1"/>
                </a:solidFill>
                <a:latin typeface="黑体" panose="02010609060101010101" pitchFamily="49" charset="-122"/>
              </a:rPr>
              <a:t>                                        ——据卢梭《社会契约论》</a:t>
            </a:r>
          </a:p>
          <a:p>
            <a:pPr marL="0" indent="0" defTabSz="914400" eaLnBrk="1" hangingPunct="1">
              <a:lnSpc>
                <a:spcPct val="120000"/>
              </a:lnSpc>
              <a:spcBef>
                <a:spcPct val="0"/>
              </a:spcBef>
              <a:buNone/>
            </a:pPr>
            <a:r>
              <a:rPr lang="zh-CN" altLang="en-US" sz="1800" b="1" dirty="0">
                <a:solidFill>
                  <a:schemeClr val="tx1"/>
                </a:solidFill>
                <a:latin typeface="黑体" panose="02010609060101010101" pitchFamily="49" charset="-122"/>
              </a:rPr>
              <a:t>    结合材料与所学世界史的相关知识，围绕“制度构想与实践”自行拟定一个具体的论题，并就所拟论题进行简要阐述</a:t>
            </a:r>
          </a:p>
          <a:p>
            <a:pPr marL="0" indent="0" defTabSz="914400" eaLnBrk="1" hangingPunct="1">
              <a:lnSpc>
                <a:spcPct val="120000"/>
              </a:lnSpc>
              <a:spcBef>
                <a:spcPct val="0"/>
              </a:spcBef>
              <a:buNone/>
            </a:pPr>
            <a:r>
              <a:rPr lang="zh-CN" altLang="en-US" sz="1800" b="1" dirty="0">
                <a:solidFill>
                  <a:schemeClr val="tx1"/>
                </a:solidFill>
                <a:latin typeface="黑体" panose="02010609060101010101" pitchFamily="49" charset="-122"/>
              </a:rPr>
              <a:t>      </a:t>
            </a:r>
            <a:r>
              <a:rPr lang="zh-CN" altLang="en-US" sz="1800" b="1" dirty="0">
                <a:solidFill>
                  <a:srgbClr val="FF0000"/>
                </a:solidFill>
                <a:latin typeface="黑体" panose="02010609060101010101" pitchFamily="49" charset="-122"/>
              </a:rPr>
              <a:t>（要求：明确写出所拟论题，阐述须有史实依据）。</a:t>
            </a:r>
          </a:p>
        </p:txBody>
      </p:sp>
      <p:sp>
        <p:nvSpPr>
          <p:cNvPr id="3" name="文本框 2"/>
          <p:cNvSpPr txBox="1"/>
          <p:nvPr/>
        </p:nvSpPr>
        <p:spPr>
          <a:xfrm>
            <a:off x="2002791" y="386954"/>
            <a:ext cx="7789069" cy="2414905"/>
          </a:xfrm>
          <a:prstGeom prst="rect">
            <a:avLst/>
          </a:prstGeom>
          <a:noFill/>
        </p:spPr>
        <p:txBody>
          <a:bodyPr>
            <a:spAutoFit/>
          </a:bodyPr>
          <a:lstStyle/>
          <a:p>
            <a:pPr>
              <a:lnSpc>
                <a:spcPct val="140000"/>
              </a:lnSpc>
              <a:defRPr/>
            </a:pPr>
            <a:r>
              <a:rPr lang="zh-CN" altLang="en-US" b="1" noProof="1">
                <a:latin typeface="楷体" panose="02010609060101010101" pitchFamily="49" charset="-122"/>
                <a:ea typeface="楷体" panose="02010609060101010101" pitchFamily="49" charset="-122"/>
                <a:sym typeface="+mn-ea"/>
              </a:rPr>
              <a:t>文综第</a:t>
            </a:r>
            <a:r>
              <a:rPr lang="en-US" altLang="zh-CN" b="1" noProof="1">
                <a:latin typeface="楷体" panose="02010609060101010101" pitchFamily="49" charset="-122"/>
                <a:ea typeface="楷体" panose="02010609060101010101" pitchFamily="49" charset="-122"/>
                <a:sym typeface="+mn-ea"/>
              </a:rPr>
              <a:t>42</a:t>
            </a:r>
            <a:r>
              <a:rPr lang="zh-CN" altLang="zh-CN" b="1" noProof="1">
                <a:latin typeface="楷体" panose="02010609060101010101" pitchFamily="49" charset="-122"/>
                <a:ea typeface="楷体" panose="02010609060101010101" pitchFamily="49" charset="-122"/>
                <a:sym typeface="+mn-ea"/>
              </a:rPr>
              <a:t>题强化问题意识。无论有无指向，只要从中找</a:t>
            </a:r>
            <a:r>
              <a:rPr lang="zh-CN" altLang="en-US" b="1" noProof="1">
                <a:latin typeface="楷体" panose="02010609060101010101" pitchFamily="49" charset="-122"/>
                <a:ea typeface="楷体" panose="02010609060101010101" pitchFamily="49" charset="-122"/>
                <a:sym typeface="+mn-ea"/>
              </a:rPr>
              <a:t>到</a:t>
            </a:r>
            <a:r>
              <a:rPr lang="zh-CN" altLang="zh-CN" b="1" noProof="1">
                <a:latin typeface="楷体" panose="02010609060101010101" pitchFamily="49" charset="-122"/>
                <a:ea typeface="楷体" panose="02010609060101010101" pitchFamily="49" charset="-122"/>
                <a:sym typeface="+mn-ea"/>
              </a:rPr>
              <a:t>一个有价值的问题，发现一点自己能组织的问题，自己发现</a:t>
            </a:r>
            <a:r>
              <a:rPr lang="zh-CN" altLang="en-US" b="1" noProof="1">
                <a:latin typeface="楷体" panose="02010609060101010101" pitchFamily="49" charset="-122"/>
                <a:ea typeface="楷体" panose="02010609060101010101" pitchFamily="49" charset="-122"/>
                <a:sym typeface="+mn-ea"/>
              </a:rPr>
              <a:t>问题</a:t>
            </a:r>
            <a:r>
              <a:rPr lang="zh-CN" altLang="zh-CN" b="1" noProof="1">
                <a:latin typeface="楷体" panose="02010609060101010101" pitchFamily="49" charset="-122"/>
                <a:ea typeface="楷体" panose="02010609060101010101" pitchFamily="49" charset="-122"/>
                <a:sym typeface="+mn-ea"/>
              </a:rPr>
              <a:t>、提出</a:t>
            </a:r>
            <a:r>
              <a:rPr lang="zh-CN" altLang="en-US" b="1" noProof="1">
                <a:latin typeface="楷体" panose="02010609060101010101" pitchFamily="49" charset="-122"/>
                <a:ea typeface="楷体" panose="02010609060101010101" pitchFamily="49" charset="-122"/>
                <a:sym typeface="+mn-ea"/>
              </a:rPr>
              <a:t>观点</a:t>
            </a:r>
            <a:r>
              <a:rPr lang="zh-CN" altLang="zh-CN" b="1" noProof="1">
                <a:latin typeface="楷体" panose="02010609060101010101" pitchFamily="49" charset="-122"/>
                <a:ea typeface="楷体" panose="02010609060101010101" pitchFamily="49" charset="-122"/>
                <a:sym typeface="+mn-ea"/>
              </a:rPr>
              <a:t>、</a:t>
            </a:r>
            <a:r>
              <a:rPr lang="zh-CN" altLang="en-US" b="1" noProof="1">
                <a:latin typeface="楷体" panose="02010609060101010101" pitchFamily="49" charset="-122"/>
                <a:ea typeface="楷体" panose="02010609060101010101" pitchFamily="49" charset="-122"/>
                <a:sym typeface="+mn-ea"/>
              </a:rPr>
              <a:t>展开</a:t>
            </a:r>
            <a:r>
              <a:rPr lang="zh-CN" altLang="zh-CN" b="1" noProof="1">
                <a:latin typeface="楷体" panose="02010609060101010101" pitchFamily="49" charset="-122"/>
                <a:ea typeface="楷体" panose="02010609060101010101" pitchFamily="49" charset="-122"/>
                <a:sym typeface="+mn-ea"/>
              </a:rPr>
              <a:t>论证</a:t>
            </a:r>
            <a:r>
              <a:rPr lang="zh-CN" altLang="en-US" b="1" noProof="1">
                <a:latin typeface="楷体" panose="02010609060101010101" pitchFamily="49" charset="-122"/>
                <a:ea typeface="楷体" panose="02010609060101010101" pitchFamily="49" charset="-122"/>
                <a:sym typeface="+mn-ea"/>
              </a:rPr>
              <a:t>都可以</a:t>
            </a:r>
            <a:r>
              <a:rPr lang="zh-CN" altLang="zh-CN" b="1" noProof="1">
                <a:latin typeface="楷体" panose="02010609060101010101" pitchFamily="49" charset="-122"/>
                <a:ea typeface="楷体" panose="02010609060101010101" pitchFamily="49" charset="-122"/>
                <a:sym typeface="+mn-ea"/>
              </a:rPr>
              <a:t>。</a:t>
            </a:r>
          </a:p>
          <a:p>
            <a:pPr marL="342900" indent="-342900">
              <a:lnSpc>
                <a:spcPct val="140000"/>
              </a:lnSpc>
              <a:buFont typeface="Wingdings" panose="05000000000000000000" charset="0"/>
              <a:buChar char=""/>
              <a:defRPr/>
            </a:pPr>
            <a:r>
              <a:rPr lang="en-US" altLang="zh-CN" b="1" noProof="1">
                <a:latin typeface="楷体" panose="02010609060101010101" pitchFamily="49" charset="-122"/>
                <a:ea typeface="楷体" panose="02010609060101010101" pitchFamily="49" charset="-122"/>
              </a:rPr>
              <a:t>2014</a:t>
            </a:r>
            <a:r>
              <a:rPr lang="zh-CN" altLang="en-US" b="1" noProof="1">
                <a:latin typeface="楷体" panose="02010609060101010101" pitchFamily="49" charset="-122"/>
                <a:ea typeface="楷体" panose="02010609060101010101" pitchFamily="49" charset="-122"/>
              </a:rPr>
              <a:t>年抗日战争目录题</a:t>
            </a:r>
          </a:p>
          <a:p>
            <a:pPr marL="342900" indent="-342900">
              <a:lnSpc>
                <a:spcPct val="140000"/>
              </a:lnSpc>
              <a:buFont typeface="Wingdings" panose="05000000000000000000" charset="0"/>
              <a:buChar char=""/>
              <a:defRPr/>
            </a:pPr>
            <a:r>
              <a:rPr lang="en-US" altLang="zh-CN" b="1" noProof="1">
                <a:latin typeface="楷体" panose="02010609060101010101" pitchFamily="49" charset="-122"/>
                <a:ea typeface="楷体" panose="02010609060101010101" pitchFamily="49" charset="-122"/>
              </a:rPr>
              <a:t>2015</a:t>
            </a:r>
            <a:r>
              <a:rPr lang="zh-CN" altLang="en-US" b="1" noProof="1">
                <a:latin typeface="楷体" panose="02010609060101010101" pitchFamily="49" charset="-122"/>
                <a:ea typeface="楷体" panose="02010609060101010101" pitchFamily="49" charset="-122"/>
              </a:rPr>
              <a:t>年生产力公式探讨</a:t>
            </a:r>
          </a:p>
          <a:p>
            <a:pPr marL="342900" indent="-342900">
              <a:lnSpc>
                <a:spcPct val="140000"/>
              </a:lnSpc>
              <a:buFont typeface="Wingdings" panose="05000000000000000000" charset="0"/>
              <a:buChar char=""/>
              <a:defRPr/>
            </a:pPr>
            <a:r>
              <a:rPr lang="en-US" altLang="zh-CN" b="1" noProof="1">
                <a:latin typeface="楷体" panose="02010609060101010101" pitchFamily="49" charset="-122"/>
                <a:ea typeface="楷体" panose="02010609060101010101" pitchFamily="49" charset="-122"/>
              </a:rPr>
              <a:t>2016</a:t>
            </a:r>
            <a:r>
              <a:rPr lang="zh-CN" altLang="en-US" b="1" noProof="1">
                <a:latin typeface="楷体" panose="02010609060101010101" pitchFamily="49" charset="-122"/>
                <a:ea typeface="楷体" panose="02010609060101010101" pitchFamily="49" charset="-122"/>
              </a:rPr>
              <a:t>年制度构想与实践</a:t>
            </a:r>
          </a:p>
          <a:p>
            <a:pPr marL="342900" indent="-342900">
              <a:lnSpc>
                <a:spcPct val="140000"/>
              </a:lnSpc>
              <a:buFont typeface="Wingdings" panose="05000000000000000000" charset="0"/>
              <a:buChar char=""/>
              <a:defRPr/>
            </a:pPr>
            <a:r>
              <a:rPr lang="en-US" altLang="zh-CN" b="1" noProof="1">
                <a:latin typeface="楷体" panose="02010609060101010101" pitchFamily="49" charset="-122"/>
                <a:ea typeface="楷体" panose="02010609060101010101" pitchFamily="49" charset="-122"/>
              </a:rPr>
              <a:t>2017</a:t>
            </a:r>
            <a:r>
              <a:rPr lang="zh-CN" altLang="en-US" b="1" noProof="1">
                <a:latin typeface="楷体" panose="02010609060101010101" pitchFamily="49" charset="-122"/>
                <a:ea typeface="楷体" panose="02010609060101010101" pitchFamily="49" charset="-122"/>
              </a:rPr>
              <a:t>年</a:t>
            </a:r>
            <a:r>
              <a:rPr lang="en-US" altLang="zh-CN" b="1" noProof="1">
                <a:latin typeface="楷体" panose="02010609060101010101" pitchFamily="49" charset="-122"/>
                <a:ea typeface="楷体" panose="02010609060101010101" pitchFamily="49" charset="-122"/>
              </a:rPr>
              <a:t>14-17</a:t>
            </a:r>
            <a:r>
              <a:rPr lang="zh-CN" altLang="en-US" b="1" noProof="1">
                <a:latin typeface="楷体" panose="02010609060101010101" pitchFamily="49" charset="-122"/>
                <a:ea typeface="楷体" panose="02010609060101010101" pitchFamily="49" charset="-122"/>
              </a:rPr>
              <a:t>世纪中外历史发展</a:t>
            </a:r>
          </a:p>
        </p:txBody>
      </p:sp>
      <p:cxnSp>
        <p:nvCxnSpPr>
          <p:cNvPr id="23" name="直接连接符 22"/>
          <p:cNvCxnSpPr/>
          <p:nvPr/>
        </p:nvCxnSpPr>
        <p:spPr>
          <a:xfrm flipV="1">
            <a:off x="1855546" y="387014"/>
            <a:ext cx="8377517" cy="2689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914619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1169"/>
          <p:cNvSpPr/>
          <p:nvPr/>
        </p:nvSpPr>
        <p:spPr bwMode="auto">
          <a:xfrm>
            <a:off x="5708650" y="2719389"/>
            <a:ext cx="812800" cy="993775"/>
          </a:xfrm>
          <a:custGeom>
            <a:avLst/>
            <a:gdLst>
              <a:gd name="T0" fmla="*/ 144 w 144"/>
              <a:gd name="T1" fmla="*/ 68 h 176"/>
              <a:gd name="T2" fmla="*/ 72 w 144"/>
              <a:gd name="T3" fmla="*/ 0 h 176"/>
              <a:gd name="T4" fmla="*/ 0 w 144"/>
              <a:gd name="T5" fmla="*/ 68 h 176"/>
              <a:gd name="T6" fmla="*/ 6 w 144"/>
              <a:gd name="T7" fmla="*/ 94 h 176"/>
              <a:gd name="T8" fmla="*/ 6 w 144"/>
              <a:gd name="T9" fmla="*/ 94 h 176"/>
              <a:gd name="T10" fmla="*/ 13 w 144"/>
              <a:gd name="T11" fmla="*/ 106 h 176"/>
              <a:gd name="T12" fmla="*/ 38 w 144"/>
              <a:gd name="T13" fmla="*/ 169 h 176"/>
              <a:gd name="T14" fmla="*/ 48 w 144"/>
              <a:gd name="T15" fmla="*/ 176 h 176"/>
              <a:gd name="T16" fmla="*/ 96 w 144"/>
              <a:gd name="T17" fmla="*/ 176 h 176"/>
              <a:gd name="T18" fmla="*/ 106 w 144"/>
              <a:gd name="T19" fmla="*/ 169 h 176"/>
              <a:gd name="T20" fmla="*/ 131 w 144"/>
              <a:gd name="T21" fmla="*/ 106 h 176"/>
              <a:gd name="T22" fmla="*/ 138 w 144"/>
              <a:gd name="T23" fmla="*/ 94 h 176"/>
              <a:gd name="T24" fmla="*/ 138 w 144"/>
              <a:gd name="T25" fmla="*/ 94 h 176"/>
              <a:gd name="T26" fmla="*/ 138 w 144"/>
              <a:gd name="T27" fmla="*/ 94 h 176"/>
              <a:gd name="T28" fmla="*/ 144 w 144"/>
              <a:gd name="T29" fmla="*/ 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76">
                <a:moveTo>
                  <a:pt x="144" y="68"/>
                </a:moveTo>
                <a:cubicBezTo>
                  <a:pt x="144" y="30"/>
                  <a:pt x="111" y="0"/>
                  <a:pt x="72" y="0"/>
                </a:cubicBezTo>
                <a:cubicBezTo>
                  <a:pt x="32" y="0"/>
                  <a:pt x="0" y="30"/>
                  <a:pt x="0" y="68"/>
                </a:cubicBezTo>
                <a:cubicBezTo>
                  <a:pt x="0" y="77"/>
                  <a:pt x="2" y="86"/>
                  <a:pt x="6" y="94"/>
                </a:cubicBezTo>
                <a:cubicBezTo>
                  <a:pt x="6" y="94"/>
                  <a:pt x="6" y="94"/>
                  <a:pt x="6" y="94"/>
                </a:cubicBezTo>
                <a:cubicBezTo>
                  <a:pt x="8" y="98"/>
                  <a:pt x="10" y="102"/>
                  <a:pt x="13" y="106"/>
                </a:cubicBezTo>
                <a:cubicBezTo>
                  <a:pt x="24" y="125"/>
                  <a:pt x="38" y="161"/>
                  <a:pt x="38" y="169"/>
                </a:cubicBezTo>
                <a:cubicBezTo>
                  <a:pt x="38" y="173"/>
                  <a:pt x="42" y="176"/>
                  <a:pt x="48" y="176"/>
                </a:cubicBezTo>
                <a:cubicBezTo>
                  <a:pt x="96" y="176"/>
                  <a:pt x="96" y="176"/>
                  <a:pt x="96" y="176"/>
                </a:cubicBezTo>
                <a:cubicBezTo>
                  <a:pt x="102" y="176"/>
                  <a:pt x="106" y="173"/>
                  <a:pt x="106" y="169"/>
                </a:cubicBezTo>
                <a:cubicBezTo>
                  <a:pt x="106" y="161"/>
                  <a:pt x="119" y="125"/>
                  <a:pt x="131" y="106"/>
                </a:cubicBezTo>
                <a:cubicBezTo>
                  <a:pt x="133" y="102"/>
                  <a:pt x="136" y="98"/>
                  <a:pt x="138" y="94"/>
                </a:cubicBezTo>
                <a:cubicBezTo>
                  <a:pt x="138" y="94"/>
                  <a:pt x="138" y="94"/>
                  <a:pt x="138" y="94"/>
                </a:cubicBezTo>
                <a:cubicBezTo>
                  <a:pt x="138" y="94"/>
                  <a:pt x="138" y="94"/>
                  <a:pt x="138" y="94"/>
                </a:cubicBezTo>
                <a:cubicBezTo>
                  <a:pt x="142" y="86"/>
                  <a:pt x="144" y="77"/>
                  <a:pt x="144" y="6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1170"/>
          <p:cNvSpPr/>
          <p:nvPr/>
        </p:nvSpPr>
        <p:spPr bwMode="auto">
          <a:xfrm>
            <a:off x="5922964" y="3763964"/>
            <a:ext cx="384175" cy="73025"/>
          </a:xfrm>
          <a:custGeom>
            <a:avLst/>
            <a:gdLst>
              <a:gd name="T0" fmla="*/ 68 w 68"/>
              <a:gd name="T1" fmla="*/ 7 h 13"/>
              <a:gd name="T2" fmla="*/ 60 w 68"/>
              <a:gd name="T3" fmla="*/ 0 h 13"/>
              <a:gd name="T4" fmla="*/ 8 w 68"/>
              <a:gd name="T5" fmla="*/ 0 h 13"/>
              <a:gd name="T6" fmla="*/ 0 w 68"/>
              <a:gd name="T7" fmla="*/ 7 h 13"/>
              <a:gd name="T8" fmla="*/ 0 w 68"/>
              <a:gd name="T9" fmla="*/ 7 h 13"/>
              <a:gd name="T10" fmla="*/ 8 w 68"/>
              <a:gd name="T11" fmla="*/ 13 h 13"/>
              <a:gd name="T12" fmla="*/ 60 w 68"/>
              <a:gd name="T13" fmla="*/ 13 h 13"/>
              <a:gd name="T14" fmla="*/ 68 w 68"/>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3">
                <a:moveTo>
                  <a:pt x="68" y="7"/>
                </a:moveTo>
                <a:cubicBezTo>
                  <a:pt x="68" y="3"/>
                  <a:pt x="64" y="0"/>
                  <a:pt x="60" y="0"/>
                </a:cubicBezTo>
                <a:cubicBezTo>
                  <a:pt x="8" y="0"/>
                  <a:pt x="8" y="0"/>
                  <a:pt x="8" y="0"/>
                </a:cubicBezTo>
                <a:cubicBezTo>
                  <a:pt x="4" y="0"/>
                  <a:pt x="0" y="3"/>
                  <a:pt x="0" y="7"/>
                </a:cubicBezTo>
                <a:cubicBezTo>
                  <a:pt x="0" y="7"/>
                  <a:pt x="0" y="7"/>
                  <a:pt x="0" y="7"/>
                </a:cubicBezTo>
                <a:cubicBezTo>
                  <a:pt x="0" y="11"/>
                  <a:pt x="4" y="13"/>
                  <a:pt x="8" y="13"/>
                </a:cubicBezTo>
                <a:cubicBezTo>
                  <a:pt x="60" y="13"/>
                  <a:pt x="60" y="13"/>
                  <a:pt x="60" y="13"/>
                </a:cubicBezTo>
                <a:cubicBezTo>
                  <a:pt x="64" y="13"/>
                  <a:pt x="68" y="11"/>
                  <a:pt x="68" y="7"/>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1171"/>
          <p:cNvSpPr/>
          <p:nvPr/>
        </p:nvSpPr>
        <p:spPr bwMode="auto">
          <a:xfrm>
            <a:off x="5922964" y="3892551"/>
            <a:ext cx="384175" cy="74613"/>
          </a:xfrm>
          <a:custGeom>
            <a:avLst/>
            <a:gdLst>
              <a:gd name="T0" fmla="*/ 68 w 68"/>
              <a:gd name="T1" fmla="*/ 6 h 13"/>
              <a:gd name="T2" fmla="*/ 60 w 68"/>
              <a:gd name="T3" fmla="*/ 0 h 13"/>
              <a:gd name="T4" fmla="*/ 8 w 68"/>
              <a:gd name="T5" fmla="*/ 0 h 13"/>
              <a:gd name="T6" fmla="*/ 0 w 68"/>
              <a:gd name="T7" fmla="*/ 6 h 13"/>
              <a:gd name="T8" fmla="*/ 0 w 68"/>
              <a:gd name="T9" fmla="*/ 6 h 13"/>
              <a:gd name="T10" fmla="*/ 8 w 68"/>
              <a:gd name="T11" fmla="*/ 13 h 13"/>
              <a:gd name="T12" fmla="*/ 60 w 68"/>
              <a:gd name="T13" fmla="*/ 13 h 13"/>
              <a:gd name="T14" fmla="*/ 68 w 68"/>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3">
                <a:moveTo>
                  <a:pt x="68" y="6"/>
                </a:moveTo>
                <a:cubicBezTo>
                  <a:pt x="68" y="3"/>
                  <a:pt x="64" y="0"/>
                  <a:pt x="60" y="0"/>
                </a:cubicBezTo>
                <a:cubicBezTo>
                  <a:pt x="8" y="0"/>
                  <a:pt x="8" y="0"/>
                  <a:pt x="8" y="0"/>
                </a:cubicBezTo>
                <a:cubicBezTo>
                  <a:pt x="4" y="0"/>
                  <a:pt x="0" y="3"/>
                  <a:pt x="0" y="6"/>
                </a:cubicBezTo>
                <a:cubicBezTo>
                  <a:pt x="0" y="6"/>
                  <a:pt x="0" y="6"/>
                  <a:pt x="0" y="6"/>
                </a:cubicBezTo>
                <a:cubicBezTo>
                  <a:pt x="0" y="10"/>
                  <a:pt x="4" y="13"/>
                  <a:pt x="8" y="13"/>
                </a:cubicBezTo>
                <a:cubicBezTo>
                  <a:pt x="60" y="13"/>
                  <a:pt x="60" y="13"/>
                  <a:pt x="60" y="13"/>
                </a:cubicBezTo>
                <a:cubicBezTo>
                  <a:pt x="64" y="13"/>
                  <a:pt x="68" y="10"/>
                  <a:pt x="68" y="6"/>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1172"/>
          <p:cNvSpPr/>
          <p:nvPr/>
        </p:nvSpPr>
        <p:spPr bwMode="auto">
          <a:xfrm>
            <a:off x="6007101" y="4017964"/>
            <a:ext cx="214313" cy="66675"/>
          </a:xfrm>
          <a:custGeom>
            <a:avLst/>
            <a:gdLst>
              <a:gd name="T0" fmla="*/ 38 w 38"/>
              <a:gd name="T1" fmla="*/ 6 h 12"/>
              <a:gd name="T2" fmla="*/ 31 w 38"/>
              <a:gd name="T3" fmla="*/ 12 h 12"/>
              <a:gd name="T4" fmla="*/ 6 w 38"/>
              <a:gd name="T5" fmla="*/ 12 h 12"/>
              <a:gd name="T6" fmla="*/ 0 w 38"/>
              <a:gd name="T7" fmla="*/ 6 h 12"/>
              <a:gd name="T8" fmla="*/ 0 w 38"/>
              <a:gd name="T9" fmla="*/ 6 h 12"/>
              <a:gd name="T10" fmla="*/ 6 w 38"/>
              <a:gd name="T11" fmla="*/ 0 h 12"/>
              <a:gd name="T12" fmla="*/ 31 w 38"/>
              <a:gd name="T13" fmla="*/ 0 h 12"/>
              <a:gd name="T14" fmla="*/ 38 w 3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2">
                <a:moveTo>
                  <a:pt x="38" y="6"/>
                </a:moveTo>
                <a:cubicBezTo>
                  <a:pt x="38" y="9"/>
                  <a:pt x="35" y="12"/>
                  <a:pt x="31" y="12"/>
                </a:cubicBezTo>
                <a:cubicBezTo>
                  <a:pt x="6" y="12"/>
                  <a:pt x="6" y="12"/>
                  <a:pt x="6" y="12"/>
                </a:cubicBezTo>
                <a:cubicBezTo>
                  <a:pt x="3" y="12"/>
                  <a:pt x="0" y="9"/>
                  <a:pt x="0" y="6"/>
                </a:cubicBezTo>
                <a:cubicBezTo>
                  <a:pt x="0" y="6"/>
                  <a:pt x="0" y="6"/>
                  <a:pt x="0" y="6"/>
                </a:cubicBezTo>
                <a:cubicBezTo>
                  <a:pt x="0" y="2"/>
                  <a:pt x="3" y="0"/>
                  <a:pt x="6" y="0"/>
                </a:cubicBezTo>
                <a:cubicBezTo>
                  <a:pt x="31" y="0"/>
                  <a:pt x="31" y="0"/>
                  <a:pt x="31" y="0"/>
                </a:cubicBezTo>
                <a:cubicBezTo>
                  <a:pt x="35" y="0"/>
                  <a:pt x="38" y="2"/>
                  <a:pt x="38" y="6"/>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13" name="Freeform 1173"/>
          <p:cNvSpPr>
            <a:spLocks noChangeArrowheads="1"/>
          </p:cNvSpPr>
          <p:nvPr/>
        </p:nvSpPr>
        <p:spPr bwMode="auto">
          <a:xfrm>
            <a:off x="6548438" y="3735389"/>
            <a:ext cx="677862" cy="388937"/>
          </a:xfrm>
          <a:custGeom>
            <a:avLst/>
            <a:gdLst>
              <a:gd name="T0" fmla="*/ 0 w 427"/>
              <a:gd name="T1" fmla="*/ 0 h 245"/>
              <a:gd name="T2" fmla="*/ 427 w 427"/>
              <a:gd name="T3" fmla="*/ 245 h 245"/>
              <a:gd name="T4" fmla="*/ 0 w 427"/>
              <a:gd name="T5" fmla="*/ 0 h 245"/>
            </a:gdLst>
            <a:ahLst/>
            <a:cxnLst>
              <a:cxn ang="0">
                <a:pos x="T0" y="T1"/>
              </a:cxn>
              <a:cxn ang="0">
                <a:pos x="T2" y="T3"/>
              </a:cxn>
              <a:cxn ang="0">
                <a:pos x="T4" y="T5"/>
              </a:cxn>
            </a:cxnLst>
            <a:rect l="0" t="0" r="r" b="b"/>
            <a:pathLst>
              <a:path w="427" h="245">
                <a:moveTo>
                  <a:pt x="0" y="0"/>
                </a:moveTo>
                <a:lnTo>
                  <a:pt x="427" y="245"/>
                </a:lnTo>
                <a:lnTo>
                  <a:pt x="0" y="0"/>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4" name="Line 1174"/>
          <p:cNvSpPr>
            <a:spLocks noChangeShapeType="1"/>
          </p:cNvSpPr>
          <p:nvPr/>
        </p:nvSpPr>
        <p:spPr bwMode="auto">
          <a:xfrm>
            <a:off x="6548438" y="3735389"/>
            <a:ext cx="677862" cy="3889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15" name="Freeform 1175"/>
          <p:cNvSpPr>
            <a:spLocks noChangeArrowheads="1"/>
          </p:cNvSpPr>
          <p:nvPr/>
        </p:nvSpPr>
        <p:spPr bwMode="auto">
          <a:xfrm>
            <a:off x="6594475" y="2454275"/>
            <a:ext cx="674688" cy="395288"/>
          </a:xfrm>
          <a:custGeom>
            <a:avLst/>
            <a:gdLst>
              <a:gd name="T0" fmla="*/ 0 w 426"/>
              <a:gd name="T1" fmla="*/ 249 h 249"/>
              <a:gd name="T2" fmla="*/ 426 w 426"/>
              <a:gd name="T3" fmla="*/ 0 h 249"/>
              <a:gd name="T4" fmla="*/ 0 w 426"/>
              <a:gd name="T5" fmla="*/ 249 h 249"/>
            </a:gdLst>
            <a:ahLst/>
            <a:cxnLst>
              <a:cxn ang="0">
                <a:pos x="T0" y="T1"/>
              </a:cxn>
              <a:cxn ang="0">
                <a:pos x="T2" y="T3"/>
              </a:cxn>
              <a:cxn ang="0">
                <a:pos x="T4" y="T5"/>
              </a:cxn>
            </a:cxnLst>
            <a:rect l="0" t="0" r="r" b="b"/>
            <a:pathLst>
              <a:path w="426" h="249">
                <a:moveTo>
                  <a:pt x="0" y="249"/>
                </a:moveTo>
                <a:lnTo>
                  <a:pt x="426" y="0"/>
                </a:lnTo>
                <a:lnTo>
                  <a:pt x="0" y="249"/>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6" name="Line 1176"/>
          <p:cNvSpPr>
            <a:spLocks noChangeShapeType="1"/>
          </p:cNvSpPr>
          <p:nvPr/>
        </p:nvSpPr>
        <p:spPr bwMode="auto">
          <a:xfrm flipV="1">
            <a:off x="6594475" y="2454275"/>
            <a:ext cx="674688" cy="395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17" name="Freeform 1177"/>
          <p:cNvSpPr>
            <a:spLocks noChangeArrowheads="1"/>
          </p:cNvSpPr>
          <p:nvPr/>
        </p:nvSpPr>
        <p:spPr bwMode="auto">
          <a:xfrm>
            <a:off x="4979988" y="2454275"/>
            <a:ext cx="677862" cy="388938"/>
          </a:xfrm>
          <a:custGeom>
            <a:avLst/>
            <a:gdLst>
              <a:gd name="T0" fmla="*/ 427 w 427"/>
              <a:gd name="T1" fmla="*/ 245 h 245"/>
              <a:gd name="T2" fmla="*/ 0 w 427"/>
              <a:gd name="T3" fmla="*/ 0 h 245"/>
              <a:gd name="T4" fmla="*/ 427 w 427"/>
              <a:gd name="T5" fmla="*/ 245 h 245"/>
            </a:gdLst>
            <a:ahLst/>
            <a:cxnLst>
              <a:cxn ang="0">
                <a:pos x="T0" y="T1"/>
              </a:cxn>
              <a:cxn ang="0">
                <a:pos x="T2" y="T3"/>
              </a:cxn>
              <a:cxn ang="0">
                <a:pos x="T4" y="T5"/>
              </a:cxn>
            </a:cxnLst>
            <a:rect l="0" t="0" r="r" b="b"/>
            <a:pathLst>
              <a:path w="427" h="245">
                <a:moveTo>
                  <a:pt x="427" y="245"/>
                </a:moveTo>
                <a:lnTo>
                  <a:pt x="0" y="0"/>
                </a:lnTo>
                <a:lnTo>
                  <a:pt x="427" y="245"/>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8" name="Line 1178"/>
          <p:cNvSpPr>
            <a:spLocks noChangeShapeType="1"/>
          </p:cNvSpPr>
          <p:nvPr/>
        </p:nvSpPr>
        <p:spPr bwMode="auto">
          <a:xfrm flipH="1" flipV="1">
            <a:off x="4979988" y="2454275"/>
            <a:ext cx="677862" cy="3889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19" name="Freeform 1179"/>
          <p:cNvSpPr>
            <a:spLocks noChangeArrowheads="1"/>
          </p:cNvSpPr>
          <p:nvPr/>
        </p:nvSpPr>
        <p:spPr bwMode="auto">
          <a:xfrm>
            <a:off x="4935538" y="3729039"/>
            <a:ext cx="677862" cy="395287"/>
          </a:xfrm>
          <a:custGeom>
            <a:avLst/>
            <a:gdLst>
              <a:gd name="T0" fmla="*/ 427 w 427"/>
              <a:gd name="T1" fmla="*/ 0 h 249"/>
              <a:gd name="T2" fmla="*/ 0 w 427"/>
              <a:gd name="T3" fmla="*/ 249 h 249"/>
              <a:gd name="T4" fmla="*/ 427 w 427"/>
              <a:gd name="T5" fmla="*/ 0 h 249"/>
            </a:gdLst>
            <a:ahLst/>
            <a:cxnLst>
              <a:cxn ang="0">
                <a:pos x="T0" y="T1"/>
              </a:cxn>
              <a:cxn ang="0">
                <a:pos x="T2" y="T3"/>
              </a:cxn>
              <a:cxn ang="0">
                <a:pos x="T4" y="T5"/>
              </a:cxn>
            </a:cxnLst>
            <a:rect l="0" t="0" r="r" b="b"/>
            <a:pathLst>
              <a:path w="427" h="249">
                <a:moveTo>
                  <a:pt x="427" y="0"/>
                </a:moveTo>
                <a:lnTo>
                  <a:pt x="0" y="249"/>
                </a:lnTo>
                <a:lnTo>
                  <a:pt x="427" y="0"/>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0" name="Line 1180"/>
          <p:cNvSpPr>
            <a:spLocks noChangeShapeType="1"/>
          </p:cNvSpPr>
          <p:nvPr/>
        </p:nvSpPr>
        <p:spPr bwMode="auto">
          <a:xfrm flipH="1">
            <a:off x="4935538" y="3729039"/>
            <a:ext cx="677862"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21" name="Freeform 1181"/>
          <p:cNvSpPr>
            <a:spLocks noChangeArrowheads="1"/>
          </p:cNvSpPr>
          <p:nvPr/>
        </p:nvSpPr>
        <p:spPr bwMode="auto">
          <a:xfrm>
            <a:off x="6867526" y="2074863"/>
            <a:ext cx="504825" cy="387350"/>
          </a:xfrm>
          <a:custGeom>
            <a:avLst/>
            <a:gdLst>
              <a:gd name="T0" fmla="*/ 29 w 57"/>
              <a:gd name="T1" fmla="*/ 0 h 44"/>
              <a:gd name="T2" fmla="*/ 0 w 57"/>
              <a:gd name="T3" fmla="*/ 19 h 44"/>
              <a:gd name="T4" fmla="*/ 14 w 57"/>
              <a:gd name="T5" fmla="*/ 36 h 44"/>
              <a:gd name="T6" fmla="*/ 8 w 57"/>
              <a:gd name="T7" fmla="*/ 44 h 44"/>
              <a:gd name="T8" fmla="*/ 19 w 57"/>
              <a:gd name="T9" fmla="*/ 38 h 44"/>
              <a:gd name="T10" fmla="*/ 29 w 57"/>
              <a:gd name="T11" fmla="*/ 39 h 44"/>
              <a:gd name="T12" fmla="*/ 57 w 57"/>
              <a:gd name="T13" fmla="*/ 19 h 44"/>
              <a:gd name="T14" fmla="*/ 29 w 57"/>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4">
                <a:moveTo>
                  <a:pt x="29" y="0"/>
                </a:moveTo>
                <a:cubicBezTo>
                  <a:pt x="13" y="0"/>
                  <a:pt x="0" y="9"/>
                  <a:pt x="0" y="19"/>
                </a:cubicBezTo>
                <a:cubicBezTo>
                  <a:pt x="0" y="27"/>
                  <a:pt x="6" y="33"/>
                  <a:pt x="14" y="36"/>
                </a:cubicBezTo>
                <a:cubicBezTo>
                  <a:pt x="8" y="44"/>
                  <a:pt x="8" y="44"/>
                  <a:pt x="8" y="44"/>
                </a:cubicBezTo>
                <a:cubicBezTo>
                  <a:pt x="19" y="38"/>
                  <a:pt x="19" y="38"/>
                  <a:pt x="19" y="38"/>
                </a:cubicBezTo>
                <a:cubicBezTo>
                  <a:pt x="22" y="39"/>
                  <a:pt x="25" y="39"/>
                  <a:pt x="29" y="39"/>
                </a:cubicBezTo>
                <a:cubicBezTo>
                  <a:pt x="45" y="39"/>
                  <a:pt x="57" y="30"/>
                  <a:pt x="57" y="19"/>
                </a:cubicBezTo>
                <a:cubicBezTo>
                  <a:pt x="57" y="9"/>
                  <a:pt x="45" y="0"/>
                  <a:pt x="29" y="0"/>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2" name="Freeform 1182"/>
          <p:cNvSpPr>
            <a:spLocks noChangeArrowheads="1"/>
          </p:cNvSpPr>
          <p:nvPr/>
        </p:nvSpPr>
        <p:spPr bwMode="auto">
          <a:xfrm>
            <a:off x="4948238" y="3810001"/>
            <a:ext cx="469900" cy="454025"/>
          </a:xfrm>
          <a:custGeom>
            <a:avLst/>
            <a:gdLst>
              <a:gd name="T0" fmla="*/ 25 w 53"/>
              <a:gd name="T1" fmla="*/ 2 h 51"/>
              <a:gd name="T2" fmla="*/ 28 w 53"/>
              <a:gd name="T3" fmla="*/ 2 h 51"/>
              <a:gd name="T4" fmla="*/ 34 w 53"/>
              <a:gd name="T5" fmla="*/ 13 h 51"/>
              <a:gd name="T6" fmla="*/ 39 w 53"/>
              <a:gd name="T7" fmla="*/ 17 h 51"/>
              <a:gd name="T8" fmla="*/ 51 w 53"/>
              <a:gd name="T9" fmla="*/ 19 h 51"/>
              <a:gd name="T10" fmla="*/ 52 w 53"/>
              <a:gd name="T11" fmla="*/ 21 h 51"/>
              <a:gd name="T12" fmla="*/ 43 w 53"/>
              <a:gd name="T13" fmla="*/ 30 h 51"/>
              <a:gd name="T14" fmla="*/ 41 w 53"/>
              <a:gd name="T15" fmla="*/ 36 h 51"/>
              <a:gd name="T16" fmla="*/ 43 w 53"/>
              <a:gd name="T17" fmla="*/ 48 h 51"/>
              <a:gd name="T18" fmla="*/ 41 w 53"/>
              <a:gd name="T19" fmla="*/ 50 h 51"/>
              <a:gd name="T20" fmla="*/ 30 w 53"/>
              <a:gd name="T21" fmla="*/ 44 h 51"/>
              <a:gd name="T22" fmla="*/ 24 w 53"/>
              <a:gd name="T23" fmla="*/ 44 h 51"/>
              <a:gd name="T24" fmla="*/ 13 w 53"/>
              <a:gd name="T25" fmla="*/ 50 h 51"/>
              <a:gd name="T26" fmla="*/ 10 w 53"/>
              <a:gd name="T27" fmla="*/ 48 h 51"/>
              <a:gd name="T28" fmla="*/ 12 w 53"/>
              <a:gd name="T29" fmla="*/ 36 h 51"/>
              <a:gd name="T30" fmla="*/ 11 w 53"/>
              <a:gd name="T31" fmla="*/ 30 h 51"/>
              <a:gd name="T32" fmla="*/ 2 w 53"/>
              <a:gd name="T33" fmla="*/ 21 h 51"/>
              <a:gd name="T34" fmla="*/ 3 w 53"/>
              <a:gd name="T35" fmla="*/ 19 h 51"/>
              <a:gd name="T36" fmla="*/ 15 w 53"/>
              <a:gd name="T37" fmla="*/ 17 h 51"/>
              <a:gd name="T38" fmla="*/ 20 w 53"/>
              <a:gd name="T39" fmla="*/ 13 h 51"/>
              <a:gd name="T40" fmla="*/ 25 w 53"/>
              <a:gd name="T41"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1">
                <a:moveTo>
                  <a:pt x="25" y="2"/>
                </a:moveTo>
                <a:cubicBezTo>
                  <a:pt x="26" y="0"/>
                  <a:pt x="27" y="0"/>
                  <a:pt x="28" y="2"/>
                </a:cubicBezTo>
                <a:cubicBezTo>
                  <a:pt x="34" y="13"/>
                  <a:pt x="34" y="13"/>
                  <a:pt x="34" y="13"/>
                </a:cubicBezTo>
                <a:cubicBezTo>
                  <a:pt x="35" y="15"/>
                  <a:pt x="37" y="17"/>
                  <a:pt x="39" y="17"/>
                </a:cubicBezTo>
                <a:cubicBezTo>
                  <a:pt x="51" y="19"/>
                  <a:pt x="51" y="19"/>
                  <a:pt x="51" y="19"/>
                </a:cubicBezTo>
                <a:cubicBezTo>
                  <a:pt x="53" y="19"/>
                  <a:pt x="53" y="20"/>
                  <a:pt x="52" y="21"/>
                </a:cubicBezTo>
                <a:cubicBezTo>
                  <a:pt x="43" y="30"/>
                  <a:pt x="43" y="30"/>
                  <a:pt x="43" y="30"/>
                </a:cubicBezTo>
                <a:cubicBezTo>
                  <a:pt x="42" y="31"/>
                  <a:pt x="41" y="34"/>
                  <a:pt x="41" y="36"/>
                </a:cubicBezTo>
                <a:cubicBezTo>
                  <a:pt x="43" y="48"/>
                  <a:pt x="43" y="48"/>
                  <a:pt x="43" y="48"/>
                </a:cubicBezTo>
                <a:cubicBezTo>
                  <a:pt x="44" y="50"/>
                  <a:pt x="42" y="51"/>
                  <a:pt x="41" y="50"/>
                </a:cubicBezTo>
                <a:cubicBezTo>
                  <a:pt x="30" y="44"/>
                  <a:pt x="30" y="44"/>
                  <a:pt x="30" y="44"/>
                </a:cubicBezTo>
                <a:cubicBezTo>
                  <a:pt x="28" y="43"/>
                  <a:pt x="25" y="43"/>
                  <a:pt x="24" y="44"/>
                </a:cubicBezTo>
                <a:cubicBezTo>
                  <a:pt x="13" y="50"/>
                  <a:pt x="13" y="50"/>
                  <a:pt x="13" y="50"/>
                </a:cubicBezTo>
                <a:cubicBezTo>
                  <a:pt x="11" y="51"/>
                  <a:pt x="10" y="50"/>
                  <a:pt x="10" y="48"/>
                </a:cubicBezTo>
                <a:cubicBezTo>
                  <a:pt x="12" y="36"/>
                  <a:pt x="12" y="36"/>
                  <a:pt x="12" y="36"/>
                </a:cubicBezTo>
                <a:cubicBezTo>
                  <a:pt x="13" y="34"/>
                  <a:pt x="12" y="31"/>
                  <a:pt x="11" y="30"/>
                </a:cubicBezTo>
                <a:cubicBezTo>
                  <a:pt x="2" y="21"/>
                  <a:pt x="2" y="21"/>
                  <a:pt x="2" y="21"/>
                </a:cubicBezTo>
                <a:cubicBezTo>
                  <a:pt x="0" y="20"/>
                  <a:pt x="1" y="19"/>
                  <a:pt x="3" y="19"/>
                </a:cubicBezTo>
                <a:cubicBezTo>
                  <a:pt x="15" y="17"/>
                  <a:pt x="15" y="17"/>
                  <a:pt x="15" y="17"/>
                </a:cubicBezTo>
                <a:cubicBezTo>
                  <a:pt x="17" y="17"/>
                  <a:pt x="19" y="15"/>
                  <a:pt x="20" y="13"/>
                </a:cubicBezTo>
                <a:lnTo>
                  <a:pt x="25" y="2"/>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3" name="Freeform 1183"/>
          <p:cNvSpPr>
            <a:spLocks noChangeArrowheads="1"/>
          </p:cNvSpPr>
          <p:nvPr/>
        </p:nvSpPr>
        <p:spPr bwMode="auto">
          <a:xfrm>
            <a:off x="5008563" y="2060575"/>
            <a:ext cx="342900" cy="369888"/>
          </a:xfrm>
          <a:custGeom>
            <a:avLst/>
            <a:gdLst>
              <a:gd name="T0" fmla="*/ 25 w 39"/>
              <a:gd name="T1" fmla="*/ 18 h 42"/>
              <a:gd name="T2" fmla="*/ 29 w 39"/>
              <a:gd name="T3" fmla="*/ 10 h 42"/>
              <a:gd name="T4" fmla="*/ 19 w 39"/>
              <a:gd name="T5" fmla="*/ 0 h 42"/>
              <a:gd name="T6" fmla="*/ 9 w 39"/>
              <a:gd name="T7" fmla="*/ 10 h 42"/>
              <a:gd name="T8" fmla="*/ 14 w 39"/>
              <a:gd name="T9" fmla="*/ 18 h 42"/>
              <a:gd name="T10" fmla="*/ 0 w 39"/>
              <a:gd name="T11" fmla="*/ 42 h 42"/>
              <a:gd name="T12" fmla="*/ 39 w 39"/>
              <a:gd name="T13" fmla="*/ 42 h 42"/>
              <a:gd name="T14" fmla="*/ 25 w 39"/>
              <a:gd name="T15" fmla="*/ 1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2">
                <a:moveTo>
                  <a:pt x="25" y="18"/>
                </a:moveTo>
                <a:cubicBezTo>
                  <a:pt x="27" y="16"/>
                  <a:pt x="29" y="13"/>
                  <a:pt x="29" y="10"/>
                </a:cubicBezTo>
                <a:cubicBezTo>
                  <a:pt x="29" y="4"/>
                  <a:pt x="25" y="0"/>
                  <a:pt x="19" y="0"/>
                </a:cubicBezTo>
                <a:cubicBezTo>
                  <a:pt x="14" y="0"/>
                  <a:pt x="9" y="4"/>
                  <a:pt x="9" y="10"/>
                </a:cubicBezTo>
                <a:cubicBezTo>
                  <a:pt x="9" y="13"/>
                  <a:pt x="11" y="16"/>
                  <a:pt x="14" y="18"/>
                </a:cubicBezTo>
                <a:cubicBezTo>
                  <a:pt x="7" y="21"/>
                  <a:pt x="1" y="30"/>
                  <a:pt x="0" y="42"/>
                </a:cubicBezTo>
                <a:cubicBezTo>
                  <a:pt x="39" y="42"/>
                  <a:pt x="39" y="42"/>
                  <a:pt x="39" y="42"/>
                </a:cubicBezTo>
                <a:cubicBezTo>
                  <a:pt x="37" y="30"/>
                  <a:pt x="32" y="21"/>
                  <a:pt x="25" y="18"/>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4" name="Freeform 1184"/>
          <p:cNvSpPr>
            <a:spLocks noChangeArrowheads="1"/>
          </p:cNvSpPr>
          <p:nvPr/>
        </p:nvSpPr>
        <p:spPr bwMode="auto">
          <a:xfrm>
            <a:off x="6902450" y="3824289"/>
            <a:ext cx="469900" cy="414337"/>
          </a:xfrm>
          <a:custGeom>
            <a:avLst/>
            <a:gdLst>
              <a:gd name="T0" fmla="*/ 27 w 53"/>
              <a:gd name="T1" fmla="*/ 10 h 47"/>
              <a:gd name="T2" fmla="*/ 13 w 53"/>
              <a:gd name="T3" fmla="*/ 0 h 47"/>
              <a:gd name="T4" fmla="*/ 1 w 53"/>
              <a:gd name="T5" fmla="*/ 16 h 47"/>
              <a:gd name="T6" fmla="*/ 26 w 53"/>
              <a:gd name="T7" fmla="*/ 47 h 47"/>
              <a:gd name="T8" fmla="*/ 52 w 53"/>
              <a:gd name="T9" fmla="*/ 17 h 47"/>
              <a:gd name="T10" fmla="*/ 40 w 53"/>
              <a:gd name="T11" fmla="*/ 1 h 47"/>
              <a:gd name="T12" fmla="*/ 27 w 53"/>
              <a:gd name="T13" fmla="*/ 10 h 47"/>
            </a:gdLst>
            <a:ahLst/>
            <a:cxnLst>
              <a:cxn ang="0">
                <a:pos x="T0" y="T1"/>
              </a:cxn>
              <a:cxn ang="0">
                <a:pos x="T2" y="T3"/>
              </a:cxn>
              <a:cxn ang="0">
                <a:pos x="T4" y="T5"/>
              </a:cxn>
              <a:cxn ang="0">
                <a:pos x="T6" y="T7"/>
              </a:cxn>
              <a:cxn ang="0">
                <a:pos x="T8" y="T9"/>
              </a:cxn>
              <a:cxn ang="0">
                <a:pos x="T10" y="T11"/>
              </a:cxn>
              <a:cxn ang="0">
                <a:pos x="T12" y="T13"/>
              </a:cxn>
            </a:cxnLst>
            <a:rect l="0" t="0" r="r" b="b"/>
            <a:pathLst>
              <a:path w="53" h="47">
                <a:moveTo>
                  <a:pt x="27" y="10"/>
                </a:moveTo>
                <a:cubicBezTo>
                  <a:pt x="24" y="4"/>
                  <a:pt x="20" y="0"/>
                  <a:pt x="13" y="0"/>
                </a:cubicBezTo>
                <a:cubicBezTo>
                  <a:pt x="4" y="1"/>
                  <a:pt x="0" y="8"/>
                  <a:pt x="1" y="16"/>
                </a:cubicBezTo>
                <a:cubicBezTo>
                  <a:pt x="2" y="27"/>
                  <a:pt x="16" y="33"/>
                  <a:pt x="26" y="47"/>
                </a:cubicBezTo>
                <a:cubicBezTo>
                  <a:pt x="36" y="34"/>
                  <a:pt x="51" y="27"/>
                  <a:pt x="52" y="17"/>
                </a:cubicBezTo>
                <a:cubicBezTo>
                  <a:pt x="53" y="8"/>
                  <a:pt x="49" y="1"/>
                  <a:pt x="40" y="1"/>
                </a:cubicBezTo>
                <a:cubicBezTo>
                  <a:pt x="33" y="0"/>
                  <a:pt x="29" y="4"/>
                  <a:pt x="27" y="10"/>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5" name="文本框 1"/>
          <p:cNvSpPr txBox="1">
            <a:spLocks noChangeArrowheads="1"/>
          </p:cNvSpPr>
          <p:nvPr/>
        </p:nvSpPr>
        <p:spPr bwMode="auto">
          <a:xfrm>
            <a:off x="1703512" y="764704"/>
            <a:ext cx="27703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l">
              <a:spcBef>
                <a:spcPct val="50000"/>
              </a:spcBef>
            </a:pPr>
            <a:r>
              <a:rPr lang="zh-CN" altLang="en-US" sz="2800" b="1" dirty="0">
                <a:solidFill>
                  <a:srgbClr val="0D79CA"/>
                </a:solidFill>
                <a:latin typeface="微软雅黑" panose="020B0503020204020204" pitchFamily="34" charset="-122"/>
                <a:ea typeface="微软雅黑" panose="020B0503020204020204" pitchFamily="34" charset="-122"/>
              </a:rPr>
              <a:t>（</a:t>
            </a:r>
            <a:r>
              <a:rPr lang="en-US" sz="2800" b="1" dirty="0">
                <a:solidFill>
                  <a:srgbClr val="0D79CA"/>
                </a:solidFill>
                <a:latin typeface="微软雅黑" panose="020B0503020204020204" pitchFamily="34" charset="-122"/>
                <a:ea typeface="微软雅黑" panose="020B0503020204020204" pitchFamily="34" charset="-122"/>
                <a:sym typeface="+mn-ea"/>
              </a:rPr>
              <a:t>1</a:t>
            </a:r>
            <a:r>
              <a:rPr lang="zh-CN" altLang="en-US" sz="2800" b="1" dirty="0">
                <a:solidFill>
                  <a:srgbClr val="0D79CA"/>
                </a:solidFill>
                <a:latin typeface="微软雅黑" panose="020B0503020204020204" pitchFamily="34" charset="-122"/>
                <a:ea typeface="微软雅黑" panose="020B0503020204020204" pitchFamily="34" charset="-122"/>
              </a:rPr>
              <a:t>）</a:t>
            </a:r>
            <a:r>
              <a:rPr lang="en-US" sz="2800" b="1" dirty="0">
                <a:solidFill>
                  <a:srgbClr val="0D79CA"/>
                </a:solidFill>
                <a:latin typeface="微软雅黑" panose="020B0503020204020204" pitchFamily="34" charset="-122"/>
                <a:ea typeface="微软雅黑" panose="020B0503020204020204" pitchFamily="34" charset="-122"/>
              </a:rPr>
              <a:t>.</a:t>
            </a:r>
            <a:r>
              <a:rPr lang="en-US" altLang="zh-CN" sz="2800" b="1" dirty="0">
                <a:solidFill>
                  <a:srgbClr val="0D79CA"/>
                </a:solidFill>
                <a:latin typeface="微软雅黑" panose="020B0503020204020204" pitchFamily="34" charset="-122"/>
                <a:ea typeface="微软雅黑" panose="020B0503020204020204" pitchFamily="34" charset="-122"/>
              </a:rPr>
              <a:t> </a:t>
            </a:r>
            <a:r>
              <a:rPr lang="zh-CN" altLang="en-US" sz="2800" b="1" dirty="0">
                <a:solidFill>
                  <a:srgbClr val="0D79CA"/>
                </a:solidFill>
                <a:latin typeface="微软雅黑" panose="020B0503020204020204" pitchFamily="34" charset="-122"/>
                <a:ea typeface="微软雅黑" panose="020B0503020204020204" pitchFamily="34" charset="-122"/>
              </a:rPr>
              <a:t>自编优点</a:t>
            </a:r>
          </a:p>
        </p:txBody>
      </p:sp>
      <p:sp>
        <p:nvSpPr>
          <p:cNvPr id="145426" name="Text Box 7"/>
          <p:cNvSpPr txBox="1">
            <a:spLocks noChangeArrowheads="1"/>
          </p:cNvSpPr>
          <p:nvPr/>
        </p:nvSpPr>
        <p:spPr bwMode="auto">
          <a:xfrm>
            <a:off x="7299326" y="3290888"/>
            <a:ext cx="39465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5" rIns="91368" bIns="45685">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120000"/>
              </a:lnSpc>
              <a:spcBef>
                <a:spcPct val="20000"/>
              </a:spcBef>
            </a:pPr>
            <a:r>
              <a:rPr lang="zh-CN" altLang="en-US" sz="2400" b="1">
                <a:latin typeface="黑体" panose="02010609060101010101" pitchFamily="49" charset="-122"/>
                <a:ea typeface="黑体" panose="02010609060101010101" pitchFamily="49" charset="-122"/>
              </a:rPr>
              <a:t>有利于紧跟上时代步伐</a:t>
            </a:r>
          </a:p>
          <a:p>
            <a:pPr>
              <a:lnSpc>
                <a:spcPct val="120000"/>
              </a:lnSpc>
              <a:spcBef>
                <a:spcPct val="20000"/>
              </a:spcBef>
            </a:pPr>
            <a:endParaRPr lang="zh-CN" altLang="en-US" sz="2400" b="1">
              <a:latin typeface="黑体" panose="02010609060101010101" pitchFamily="49" charset="-122"/>
              <a:ea typeface="黑体" panose="02010609060101010101" pitchFamily="49" charset="-122"/>
            </a:endParaRPr>
          </a:p>
          <a:p>
            <a:pPr>
              <a:lnSpc>
                <a:spcPct val="120000"/>
              </a:lnSpc>
              <a:spcBef>
                <a:spcPct val="20000"/>
              </a:spcBef>
            </a:pPr>
            <a:r>
              <a:rPr lang="zh-CN" altLang="en-US" sz="2400" b="1">
                <a:latin typeface="黑体" panose="02010609060101010101" pitchFamily="49" charset="-122"/>
                <a:ea typeface="黑体" panose="02010609060101010101" pitchFamily="49" charset="-122"/>
              </a:rPr>
              <a:t>有利于提高命题的能力</a:t>
            </a:r>
            <a:endParaRPr lang="en-US" altLang="zh-CN" sz="3100" b="1">
              <a:latin typeface="黑体" panose="02010609060101010101" pitchFamily="49" charset="-122"/>
              <a:ea typeface="黑体" panose="02010609060101010101" pitchFamily="49" charset="-122"/>
            </a:endParaRPr>
          </a:p>
        </p:txBody>
      </p:sp>
      <p:sp>
        <p:nvSpPr>
          <p:cNvPr id="145427" name="文本框 2"/>
          <p:cNvSpPr txBox="1">
            <a:spLocks noChangeArrowheads="1"/>
          </p:cNvSpPr>
          <p:nvPr/>
        </p:nvSpPr>
        <p:spPr bwMode="auto">
          <a:xfrm>
            <a:off x="1549400" y="1462088"/>
            <a:ext cx="3278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120000"/>
              </a:lnSpc>
              <a:spcBef>
                <a:spcPct val="20000"/>
              </a:spcBef>
            </a:pPr>
            <a:r>
              <a:rPr lang="zh-CN" altLang="en-US" sz="2400" b="1">
                <a:latin typeface="黑体" panose="02010609060101010101" pitchFamily="49" charset="-122"/>
                <a:ea typeface="黑体" panose="02010609060101010101" pitchFamily="49" charset="-122"/>
              </a:rPr>
              <a:t>避免习题资料重复使用</a:t>
            </a:r>
          </a:p>
          <a:p>
            <a:pPr>
              <a:lnSpc>
                <a:spcPct val="120000"/>
              </a:lnSpc>
              <a:spcBef>
                <a:spcPct val="20000"/>
              </a:spcBef>
            </a:pPr>
            <a:endParaRPr lang="zh-CN" altLang="en-US" sz="2400" b="1">
              <a:latin typeface="黑体" panose="02010609060101010101" pitchFamily="49" charset="-122"/>
              <a:ea typeface="黑体" panose="02010609060101010101" pitchFamily="49" charset="-122"/>
            </a:endParaRPr>
          </a:p>
          <a:p>
            <a:pPr>
              <a:lnSpc>
                <a:spcPct val="120000"/>
              </a:lnSpc>
              <a:spcBef>
                <a:spcPct val="20000"/>
              </a:spcBef>
            </a:pPr>
            <a:r>
              <a:rPr lang="zh-CN" altLang="en-US" sz="2400" b="1">
                <a:latin typeface="黑体" panose="02010609060101010101" pitchFamily="49" charset="-122"/>
                <a:ea typeface="黑体" panose="02010609060101010101" pitchFamily="49" charset="-122"/>
              </a:rPr>
              <a:t>避免</a:t>
            </a:r>
            <a:r>
              <a:rPr lang="zh-CN" altLang="en-US" sz="2400" b="1">
                <a:latin typeface="黑体" panose="02010609060101010101" pitchFamily="49" charset="-122"/>
                <a:ea typeface="黑体" panose="02010609060101010101" pitchFamily="49" charset="-122"/>
                <a:sym typeface="宋体" panose="02010600030101010101" pitchFamily="2" charset="-122"/>
              </a:rPr>
              <a:t>正课被</a:t>
            </a:r>
            <a:r>
              <a:rPr lang="zh-CN" altLang="en-US" sz="2400" b="1">
                <a:latin typeface="黑体" panose="02010609060101010101" pitchFamily="49" charset="-122"/>
                <a:ea typeface="黑体" panose="02010609060101010101" pitchFamily="49" charset="-122"/>
              </a:rPr>
              <a:t>习题牵着跑</a:t>
            </a:r>
          </a:p>
        </p:txBody>
      </p:sp>
      <p:sp>
        <p:nvSpPr>
          <p:cNvPr id="145428" name="文本框 3"/>
          <p:cNvSpPr txBox="1">
            <a:spLocks noChangeArrowheads="1"/>
          </p:cNvSpPr>
          <p:nvPr/>
        </p:nvSpPr>
        <p:spPr bwMode="auto">
          <a:xfrm>
            <a:off x="1549400" y="3409950"/>
            <a:ext cx="3278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120000"/>
              </a:lnSpc>
              <a:spcBef>
                <a:spcPct val="20000"/>
              </a:spcBef>
            </a:pPr>
            <a:r>
              <a:rPr lang="zh-CN" altLang="en-US" sz="2400" b="1">
                <a:latin typeface="黑体" panose="02010609060101010101" pitchFamily="49" charset="-122"/>
                <a:ea typeface="黑体" panose="02010609060101010101" pitchFamily="49" charset="-122"/>
              </a:rPr>
              <a:t>有利于教学资源连续性</a:t>
            </a:r>
          </a:p>
          <a:p>
            <a:pPr>
              <a:lnSpc>
                <a:spcPct val="120000"/>
              </a:lnSpc>
              <a:spcBef>
                <a:spcPct val="20000"/>
              </a:spcBef>
            </a:pPr>
            <a:endParaRPr lang="zh-CN" altLang="en-US" sz="2400" b="1">
              <a:latin typeface="黑体" panose="02010609060101010101" pitchFamily="49" charset="-122"/>
              <a:ea typeface="黑体" panose="02010609060101010101" pitchFamily="49" charset="-122"/>
            </a:endParaRPr>
          </a:p>
          <a:p>
            <a:pPr>
              <a:lnSpc>
                <a:spcPct val="120000"/>
              </a:lnSpc>
              <a:spcBef>
                <a:spcPct val="20000"/>
              </a:spcBef>
            </a:pPr>
            <a:r>
              <a:rPr lang="zh-CN" altLang="en-US" sz="2400" b="1">
                <a:latin typeface="黑体" panose="02010609060101010101" pitchFamily="49" charset="-122"/>
                <a:ea typeface="黑体" panose="02010609060101010101" pitchFamily="49" charset="-122"/>
              </a:rPr>
              <a:t>有利于青年教师的成长</a:t>
            </a:r>
          </a:p>
        </p:txBody>
      </p:sp>
      <p:sp>
        <p:nvSpPr>
          <p:cNvPr id="145429" name="文本框 4"/>
          <p:cNvSpPr txBox="1">
            <a:spLocks noChangeArrowheads="1"/>
          </p:cNvSpPr>
          <p:nvPr/>
        </p:nvSpPr>
        <p:spPr bwMode="auto">
          <a:xfrm>
            <a:off x="7339013" y="1462088"/>
            <a:ext cx="3278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120000"/>
              </a:lnSpc>
              <a:spcBef>
                <a:spcPct val="20000"/>
              </a:spcBef>
            </a:pPr>
            <a:r>
              <a:rPr lang="zh-CN" altLang="en-US" sz="2400" b="1">
                <a:latin typeface="黑体" panose="02010609060101010101" pitchFamily="49" charset="-122"/>
                <a:ea typeface="黑体" panose="02010609060101010101" pitchFamily="49" charset="-122"/>
              </a:rPr>
              <a:t>有利于提高训练针对性</a:t>
            </a:r>
          </a:p>
          <a:p>
            <a:pPr>
              <a:lnSpc>
                <a:spcPct val="120000"/>
              </a:lnSpc>
              <a:spcBef>
                <a:spcPct val="20000"/>
              </a:spcBef>
            </a:pPr>
            <a:endParaRPr lang="zh-CN" altLang="en-US" sz="2400" b="1">
              <a:latin typeface="黑体" panose="02010609060101010101" pitchFamily="49" charset="-122"/>
              <a:ea typeface="黑体" panose="02010609060101010101" pitchFamily="49" charset="-122"/>
            </a:endParaRPr>
          </a:p>
          <a:p>
            <a:pPr>
              <a:lnSpc>
                <a:spcPct val="120000"/>
              </a:lnSpc>
              <a:spcBef>
                <a:spcPct val="20000"/>
              </a:spcBef>
            </a:pPr>
            <a:r>
              <a:rPr lang="zh-CN" altLang="en-US" sz="2400" b="1">
                <a:latin typeface="黑体" panose="02010609060101010101" pitchFamily="49" charset="-122"/>
                <a:ea typeface="黑体" panose="02010609060101010101" pitchFamily="49" charset="-122"/>
              </a:rPr>
              <a:t>有利于教学资源的共享</a:t>
            </a:r>
          </a:p>
        </p:txBody>
      </p:sp>
      <p:sp>
        <p:nvSpPr>
          <p:cNvPr id="24" name="Rectangle 3"/>
          <p:cNvSpPr txBox="1">
            <a:spLocks noChangeArrowheads="1"/>
          </p:cNvSpPr>
          <p:nvPr/>
        </p:nvSpPr>
        <p:spPr bwMode="auto">
          <a:xfrm>
            <a:off x="1549400" y="115570"/>
            <a:ext cx="8820150" cy="64897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itchFamily="2"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itchFamily="2"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itchFamily="2"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itchFamily="2"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itchFamily="2"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zh-CN" altLang="en-US" sz="3600" b="1" dirty="0">
                <a:solidFill>
                  <a:srgbClr val="FF0000"/>
                </a:solidFill>
                <a:latin typeface="后来" panose="02010600010101010101" charset="-122"/>
                <a:ea typeface="后来" panose="02010600010101010101" charset="-122"/>
                <a:cs typeface="方正潇洒行书_YS" panose="02010600010101010101" charset="-128"/>
                <a:sym typeface="+mn-ea"/>
              </a:rPr>
              <a:t>（四）</a:t>
            </a:r>
            <a:r>
              <a:rPr lang="zh-CN" altLang="en-US" sz="3600" b="1" dirty="0">
                <a:solidFill>
                  <a:srgbClr val="FF0000"/>
                </a:solidFill>
                <a:latin typeface="方正潇洒行书_YS" panose="02010600010101010101" charset="-128"/>
                <a:ea typeface="宋体" panose="02010600030101010101" pitchFamily="2" charset="-122"/>
                <a:cs typeface="方正潇洒行书_YS" panose="02010600010101010101" charset="-128"/>
                <a:sym typeface="+mn-ea"/>
              </a:rPr>
              <a:t>、</a:t>
            </a:r>
            <a:r>
              <a:rPr lang="zh-CN" altLang="en-US" sz="3600" b="1" dirty="0">
                <a:solidFill>
                  <a:srgbClr val="FF0000"/>
                </a:solidFill>
                <a:latin typeface="方正潇洒行书_YS" panose="02010600010101010101" charset="-128"/>
                <a:ea typeface="方正潇洒行书_YS" panose="02010600010101010101" charset="-128"/>
                <a:cs typeface="方正潇洒行书_YS" panose="02010600010101010101" charset="-128"/>
                <a:sym typeface="+mn-ea"/>
              </a:rPr>
              <a:t>研究</a:t>
            </a:r>
            <a:r>
              <a:rPr lang="zh-CN" altLang="en-US" sz="3600" b="1" dirty="0">
                <a:solidFill>
                  <a:srgbClr val="FF0000"/>
                </a:solidFill>
                <a:latin typeface="方正潇洒行书_YS" panose="02010600010101010101" charset="-128"/>
                <a:ea typeface="方正潇洒行书_YS" panose="02010600010101010101" charset="-128"/>
                <a:cs typeface="方正潇洒行书_YS" panose="02010600010101010101" charset="-128"/>
              </a:rPr>
              <a:t>资料组编</a:t>
            </a:r>
          </a:p>
        </p:txBody>
      </p:sp>
      <p:cxnSp>
        <p:nvCxnSpPr>
          <p:cNvPr id="23" name="直接连接符 22"/>
          <p:cNvCxnSpPr/>
          <p:nvPr/>
        </p:nvCxnSpPr>
        <p:spPr>
          <a:xfrm flipV="1">
            <a:off x="1906981" y="738169"/>
            <a:ext cx="8377517" cy="2689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076687" y="172129"/>
            <a:ext cx="3559810" cy="398780"/>
          </a:xfrm>
          <a:prstGeom prst="rect">
            <a:avLst/>
          </a:prstGeom>
        </p:spPr>
        <p:txBody>
          <a:bodyPr wrap="none">
            <a:spAutoFit/>
          </a:bodyPr>
          <a:lstStyle/>
          <a:p>
            <a:pPr lvl="0" algn="l"/>
            <a:r>
              <a:rPr lang="zh-CN" altLang="en-US" sz="2000" dirty="0">
                <a:solidFill>
                  <a:srgbClr val="7030A0"/>
                </a:solidFill>
                <a:latin typeface="+mn-ea"/>
                <a:cs typeface="宋体" panose="02010600030101010101" pitchFamily="2" charset="-122"/>
                <a:sym typeface="+mn-ea"/>
              </a:rPr>
              <a:t>理清复习思路 ，落实顶层设计</a:t>
            </a:r>
            <a:endParaRPr lang="zh-CN" altLang="en-US" sz="2000" dirty="0">
              <a:solidFill>
                <a:srgbClr val="7030A0"/>
              </a:solidFill>
              <a:latin typeface="+mn-ea"/>
              <a:ea typeface="黑体" panose="02010609060101010101" pitchFamily="49" charset="-122"/>
              <a:cs typeface="宋体" panose="02010600030101010101" pitchFamily="2" charset="-122"/>
              <a:sym typeface="+mn-ea"/>
            </a:endParaRPr>
          </a:p>
        </p:txBody>
      </p:sp>
    </p:spTree>
    <p:extLst>
      <p:ext uri="{BB962C8B-B14F-4D97-AF65-F5344CB8AC3E}">
        <p14:creationId xmlns:p14="http://schemas.microsoft.com/office/powerpoint/2010/main" val="2493439039"/>
      </p:ext>
    </p:extLst>
  </p:cSld>
  <p:clrMapOvr>
    <a:masterClrMapping/>
  </p:clrMapOvr>
  <p:transition spd="slow">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AutoShape 3"/>
          <p:cNvSpPr>
            <a:spLocks noChangeArrowheads="1"/>
          </p:cNvSpPr>
          <p:nvPr/>
        </p:nvSpPr>
        <p:spPr bwMode="auto">
          <a:xfrm rot="-3626814">
            <a:off x="6338889" y="2309814"/>
            <a:ext cx="790575" cy="288925"/>
          </a:xfrm>
          <a:prstGeom prst="rightArrow">
            <a:avLst>
              <a:gd name="adj1" fmla="val 35167"/>
              <a:gd name="adj2" fmla="val 110375"/>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58" name="AutoShape 4"/>
          <p:cNvSpPr>
            <a:spLocks noChangeArrowheads="1"/>
          </p:cNvSpPr>
          <p:nvPr/>
        </p:nvSpPr>
        <p:spPr bwMode="auto">
          <a:xfrm rot="3465783">
            <a:off x="6285707" y="4420395"/>
            <a:ext cx="792163" cy="288925"/>
          </a:xfrm>
          <a:prstGeom prst="rightArrow">
            <a:avLst>
              <a:gd name="adj1" fmla="val 35167"/>
              <a:gd name="adj2" fmla="val 110597"/>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59" name="AutoShape 5"/>
          <p:cNvSpPr>
            <a:spLocks noChangeArrowheads="1"/>
          </p:cNvSpPr>
          <p:nvPr/>
        </p:nvSpPr>
        <p:spPr bwMode="auto">
          <a:xfrm rot="-7230978">
            <a:off x="5119689" y="2386014"/>
            <a:ext cx="790575" cy="288925"/>
          </a:xfrm>
          <a:prstGeom prst="rightArrow">
            <a:avLst>
              <a:gd name="adj1" fmla="val 35167"/>
              <a:gd name="adj2" fmla="val 110375"/>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60" name="AutoShape 6"/>
          <p:cNvSpPr>
            <a:spLocks noChangeArrowheads="1"/>
          </p:cNvSpPr>
          <p:nvPr/>
        </p:nvSpPr>
        <p:spPr bwMode="auto">
          <a:xfrm rot="7535209">
            <a:off x="5081589" y="4440239"/>
            <a:ext cx="790575" cy="288925"/>
          </a:xfrm>
          <a:prstGeom prst="rightArrow">
            <a:avLst>
              <a:gd name="adj1" fmla="val 35167"/>
              <a:gd name="adj2" fmla="val 110375"/>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61" name="AutoShape 7"/>
          <p:cNvSpPr>
            <a:spLocks noChangeArrowheads="1"/>
          </p:cNvSpPr>
          <p:nvPr/>
        </p:nvSpPr>
        <p:spPr bwMode="auto">
          <a:xfrm>
            <a:off x="6918326" y="3438526"/>
            <a:ext cx="792163" cy="288925"/>
          </a:xfrm>
          <a:prstGeom prst="rightArrow">
            <a:avLst>
              <a:gd name="adj1" fmla="val 35167"/>
              <a:gd name="adj2" fmla="val 110597"/>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62" name="AutoShape 8"/>
          <p:cNvSpPr>
            <a:spLocks noChangeArrowheads="1"/>
          </p:cNvSpPr>
          <p:nvPr/>
        </p:nvSpPr>
        <p:spPr bwMode="auto">
          <a:xfrm rot="10800000">
            <a:off x="4508500" y="3432176"/>
            <a:ext cx="863600" cy="288925"/>
          </a:xfrm>
          <a:prstGeom prst="rightArrow">
            <a:avLst>
              <a:gd name="adj1" fmla="val 35167"/>
              <a:gd name="adj2" fmla="val 120571"/>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63" name="Oval 9"/>
          <p:cNvSpPr>
            <a:spLocks noChangeArrowheads="1"/>
          </p:cNvSpPr>
          <p:nvPr/>
        </p:nvSpPr>
        <p:spPr bwMode="auto">
          <a:xfrm>
            <a:off x="4229101" y="3293944"/>
            <a:ext cx="3743325" cy="519351"/>
          </a:xfrm>
          <a:prstGeom prst="ellipse">
            <a:avLst/>
          </a:prstGeom>
          <a:noFill/>
          <a:ln w="38100">
            <a:solidFill>
              <a:srgbClr val="080808"/>
            </a:solidFill>
            <a:rou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latin typeface="Arial" panose="020B0604020202020204" pitchFamily="34" charset="0"/>
            </a:endParaRPr>
          </a:p>
        </p:txBody>
      </p:sp>
      <p:grpSp>
        <p:nvGrpSpPr>
          <p:cNvPr id="147464" name="Group 10"/>
          <p:cNvGrpSpPr/>
          <p:nvPr/>
        </p:nvGrpSpPr>
        <p:grpSpPr bwMode="auto">
          <a:xfrm>
            <a:off x="4991101" y="1728788"/>
            <a:ext cx="360363" cy="360362"/>
            <a:chOff x="1973" y="1706"/>
            <a:chExt cx="227" cy="227"/>
          </a:xfrm>
        </p:grpSpPr>
        <p:sp>
          <p:nvSpPr>
            <p:cNvPr id="147465" name="Oval 11"/>
            <p:cNvSpPr>
              <a:spLocks noChangeArrowheads="1"/>
            </p:cNvSpPr>
            <p:nvPr/>
          </p:nvSpPr>
          <p:spPr bwMode="auto">
            <a:xfrm>
              <a:off x="1973" y="1706"/>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66" name="Oval 12"/>
            <p:cNvSpPr>
              <a:spLocks noChangeArrowheads="1"/>
            </p:cNvSpPr>
            <p:nvPr/>
          </p:nvSpPr>
          <p:spPr bwMode="auto">
            <a:xfrm>
              <a:off x="1983" y="1725"/>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67" name="Group 13"/>
          <p:cNvGrpSpPr/>
          <p:nvPr/>
        </p:nvGrpSpPr>
        <p:grpSpPr bwMode="auto">
          <a:xfrm>
            <a:off x="4046538" y="3384551"/>
            <a:ext cx="360362" cy="360363"/>
            <a:chOff x="1565" y="2659"/>
            <a:chExt cx="227" cy="227"/>
          </a:xfrm>
        </p:grpSpPr>
        <p:sp>
          <p:nvSpPr>
            <p:cNvPr id="147468" name="Oval 14"/>
            <p:cNvSpPr>
              <a:spLocks noChangeArrowheads="1"/>
            </p:cNvSpPr>
            <p:nvPr/>
          </p:nvSpPr>
          <p:spPr bwMode="auto">
            <a:xfrm>
              <a:off x="1565" y="2659"/>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69" name="Oval 15"/>
            <p:cNvSpPr>
              <a:spLocks noChangeArrowheads="1"/>
            </p:cNvSpPr>
            <p:nvPr/>
          </p:nvSpPr>
          <p:spPr bwMode="auto">
            <a:xfrm>
              <a:off x="1575" y="2678"/>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70" name="Group 16"/>
          <p:cNvGrpSpPr/>
          <p:nvPr/>
        </p:nvGrpSpPr>
        <p:grpSpPr bwMode="auto">
          <a:xfrm>
            <a:off x="4910138" y="4927601"/>
            <a:ext cx="360362" cy="360363"/>
            <a:chOff x="2109" y="3612"/>
            <a:chExt cx="227" cy="227"/>
          </a:xfrm>
        </p:grpSpPr>
        <p:sp>
          <p:nvSpPr>
            <p:cNvPr id="147471" name="Oval 17"/>
            <p:cNvSpPr>
              <a:spLocks noChangeArrowheads="1"/>
            </p:cNvSpPr>
            <p:nvPr/>
          </p:nvSpPr>
          <p:spPr bwMode="auto">
            <a:xfrm>
              <a:off x="2109" y="3612"/>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72" name="Oval 18"/>
            <p:cNvSpPr>
              <a:spLocks noChangeArrowheads="1"/>
            </p:cNvSpPr>
            <p:nvPr/>
          </p:nvSpPr>
          <p:spPr bwMode="auto">
            <a:xfrm>
              <a:off x="2119" y="3631"/>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73" name="Group 19"/>
          <p:cNvGrpSpPr/>
          <p:nvPr/>
        </p:nvGrpSpPr>
        <p:grpSpPr bwMode="auto">
          <a:xfrm>
            <a:off x="6840538" y="1708151"/>
            <a:ext cx="360362" cy="360363"/>
            <a:chOff x="3470" y="1706"/>
            <a:chExt cx="227" cy="227"/>
          </a:xfrm>
        </p:grpSpPr>
        <p:sp>
          <p:nvSpPr>
            <p:cNvPr id="147474" name="Oval 20"/>
            <p:cNvSpPr>
              <a:spLocks noChangeArrowheads="1"/>
            </p:cNvSpPr>
            <p:nvPr/>
          </p:nvSpPr>
          <p:spPr bwMode="auto">
            <a:xfrm>
              <a:off x="3470" y="1706"/>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75" name="Oval 21"/>
            <p:cNvSpPr>
              <a:spLocks noChangeArrowheads="1"/>
            </p:cNvSpPr>
            <p:nvPr/>
          </p:nvSpPr>
          <p:spPr bwMode="auto">
            <a:xfrm>
              <a:off x="3480" y="1725"/>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76" name="Group 22"/>
          <p:cNvGrpSpPr/>
          <p:nvPr/>
        </p:nvGrpSpPr>
        <p:grpSpPr bwMode="auto">
          <a:xfrm>
            <a:off x="7789863" y="3384551"/>
            <a:ext cx="360362" cy="360363"/>
            <a:chOff x="3923" y="2659"/>
            <a:chExt cx="227" cy="227"/>
          </a:xfrm>
        </p:grpSpPr>
        <p:sp>
          <p:nvSpPr>
            <p:cNvPr id="147477" name="Oval 23"/>
            <p:cNvSpPr>
              <a:spLocks noChangeArrowheads="1"/>
            </p:cNvSpPr>
            <p:nvPr/>
          </p:nvSpPr>
          <p:spPr bwMode="auto">
            <a:xfrm>
              <a:off x="3923" y="2659"/>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78" name="Oval 24"/>
            <p:cNvSpPr>
              <a:spLocks noChangeArrowheads="1"/>
            </p:cNvSpPr>
            <p:nvPr/>
          </p:nvSpPr>
          <p:spPr bwMode="auto">
            <a:xfrm>
              <a:off x="3933" y="2678"/>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79" name="Group 25"/>
          <p:cNvGrpSpPr/>
          <p:nvPr/>
        </p:nvGrpSpPr>
        <p:grpSpPr bwMode="auto">
          <a:xfrm>
            <a:off x="6896101" y="4984751"/>
            <a:ext cx="360363" cy="360363"/>
            <a:chOff x="3515" y="3521"/>
            <a:chExt cx="227" cy="227"/>
          </a:xfrm>
        </p:grpSpPr>
        <p:sp>
          <p:nvSpPr>
            <p:cNvPr id="147480" name="Oval 26"/>
            <p:cNvSpPr>
              <a:spLocks noChangeArrowheads="1"/>
            </p:cNvSpPr>
            <p:nvPr/>
          </p:nvSpPr>
          <p:spPr bwMode="auto">
            <a:xfrm>
              <a:off x="3515" y="3521"/>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81" name="Oval 27"/>
            <p:cNvSpPr>
              <a:spLocks noChangeArrowheads="1"/>
            </p:cNvSpPr>
            <p:nvPr/>
          </p:nvSpPr>
          <p:spPr bwMode="auto">
            <a:xfrm>
              <a:off x="3525" y="3540"/>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sp>
        <p:nvSpPr>
          <p:cNvPr id="147482" name="Oval 28"/>
          <p:cNvSpPr>
            <a:spLocks noChangeArrowheads="1"/>
          </p:cNvSpPr>
          <p:nvPr/>
        </p:nvSpPr>
        <p:spPr bwMode="auto">
          <a:xfrm>
            <a:off x="5186363" y="3335219"/>
            <a:ext cx="259766" cy="519351"/>
          </a:xfrm>
          <a:prstGeom prst="ellipse">
            <a:avLst/>
          </a:prstGeom>
          <a:gradFill rotWithShape="1">
            <a:gsLst>
              <a:gs pos="0">
                <a:srgbClr val="FFFFFF"/>
              </a:gs>
              <a:gs pos="50000">
                <a:srgbClr val="F77A1D"/>
              </a:gs>
              <a:gs pos="100000">
                <a:srgbClr val="FFFFFF"/>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spAutoFit/>
          </a:bodyPr>
          <a:lstStyle/>
          <a:p>
            <a:endParaRPr lang="zh-CN" altLang="en-US">
              <a:latin typeface="Arial" panose="020B0604020202020204" pitchFamily="34" charset="0"/>
            </a:endParaRPr>
          </a:p>
        </p:txBody>
      </p:sp>
      <p:sp>
        <p:nvSpPr>
          <p:cNvPr id="147483" name="Oval 29"/>
          <p:cNvSpPr>
            <a:spLocks noChangeArrowheads="1"/>
          </p:cNvSpPr>
          <p:nvPr/>
        </p:nvSpPr>
        <p:spPr bwMode="auto">
          <a:xfrm>
            <a:off x="5180013" y="3319344"/>
            <a:ext cx="259766" cy="519351"/>
          </a:xfrm>
          <a:prstGeom prst="ellipse">
            <a:avLst/>
          </a:prstGeom>
          <a:gradFill rotWithShape="1">
            <a:gsLst>
              <a:gs pos="0">
                <a:srgbClr val="F77A1D">
                  <a:alpha val="32001"/>
                </a:srgbClr>
              </a:gs>
              <a:gs pos="100000">
                <a:srgbClr val="72380D"/>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spAutoFit/>
          </a:bodyPr>
          <a:lstStyle/>
          <a:p>
            <a:endParaRPr lang="zh-CN" altLang="en-US">
              <a:latin typeface="Arial" panose="020B0604020202020204" pitchFamily="34" charset="0"/>
            </a:endParaRPr>
          </a:p>
        </p:txBody>
      </p:sp>
      <p:sp>
        <p:nvSpPr>
          <p:cNvPr id="147484" name="Oval 30"/>
          <p:cNvSpPr>
            <a:spLocks noChangeArrowheads="1"/>
          </p:cNvSpPr>
          <p:nvPr/>
        </p:nvSpPr>
        <p:spPr bwMode="auto">
          <a:xfrm>
            <a:off x="5313364" y="3335219"/>
            <a:ext cx="1690687" cy="519351"/>
          </a:xfrm>
          <a:prstGeom prst="ellipse">
            <a:avLst/>
          </a:prstGeom>
          <a:gradFill rotWithShape="1">
            <a:gsLst>
              <a:gs pos="0">
                <a:srgbClr val="864210"/>
              </a:gs>
              <a:gs pos="50000">
                <a:srgbClr val="F77A1D"/>
              </a:gs>
              <a:gs pos="100000">
                <a:srgbClr val="864210"/>
              </a:gs>
            </a:gsLst>
            <a:lin ang="18900000" scaled="1"/>
          </a:gra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endParaRPr lang="zh-CN" altLang="en-US">
              <a:latin typeface="Arial" panose="020B0604020202020204" pitchFamily="34" charset="0"/>
            </a:endParaRPr>
          </a:p>
        </p:txBody>
      </p:sp>
      <p:sp>
        <p:nvSpPr>
          <p:cNvPr id="147485" name="Oval 31"/>
          <p:cNvSpPr>
            <a:spLocks noChangeArrowheads="1"/>
          </p:cNvSpPr>
          <p:nvPr/>
        </p:nvSpPr>
        <p:spPr bwMode="auto">
          <a:xfrm>
            <a:off x="5295900" y="3308232"/>
            <a:ext cx="1690688" cy="519351"/>
          </a:xfrm>
          <a:prstGeom prst="ellipse">
            <a:avLst/>
          </a:prstGeom>
          <a:gradFill rotWithShape="1">
            <a:gsLst>
              <a:gs pos="0">
                <a:srgbClr val="9D4E12"/>
              </a:gs>
              <a:gs pos="100000">
                <a:srgbClr val="F77A1D">
                  <a:alpha val="0"/>
                </a:srgbClr>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endParaRPr lang="zh-CN" altLang="en-US">
              <a:latin typeface="Arial" panose="020B0604020202020204" pitchFamily="34" charset="0"/>
            </a:endParaRPr>
          </a:p>
        </p:txBody>
      </p:sp>
      <p:sp>
        <p:nvSpPr>
          <p:cNvPr id="147486" name="Oval 32"/>
          <p:cNvSpPr>
            <a:spLocks noChangeArrowheads="1"/>
          </p:cNvSpPr>
          <p:nvPr/>
        </p:nvSpPr>
        <p:spPr bwMode="auto">
          <a:xfrm>
            <a:off x="5397501" y="3335219"/>
            <a:ext cx="1522413" cy="519351"/>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endParaRPr lang="zh-CN" altLang="en-US">
              <a:latin typeface="Arial" panose="020B0604020202020204" pitchFamily="34" charset="0"/>
            </a:endParaRPr>
          </a:p>
        </p:txBody>
      </p:sp>
      <p:sp>
        <p:nvSpPr>
          <p:cNvPr id="147487" name="Oval 33"/>
          <p:cNvSpPr>
            <a:spLocks noChangeArrowheads="1"/>
          </p:cNvSpPr>
          <p:nvPr/>
        </p:nvSpPr>
        <p:spPr bwMode="auto">
          <a:xfrm>
            <a:off x="5419726" y="2852738"/>
            <a:ext cx="1471613" cy="14732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latin typeface="Arial" panose="020B0604020202020204" pitchFamily="34" charset="0"/>
            </a:endParaRPr>
          </a:p>
        </p:txBody>
      </p:sp>
      <p:sp>
        <p:nvSpPr>
          <p:cNvPr id="147488" name="Oval 34"/>
          <p:cNvSpPr>
            <a:spLocks noChangeArrowheads="1"/>
          </p:cNvSpPr>
          <p:nvPr/>
        </p:nvSpPr>
        <p:spPr bwMode="auto">
          <a:xfrm>
            <a:off x="5437189" y="2862263"/>
            <a:ext cx="1438275" cy="14351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latin typeface="Arial" panose="020B0604020202020204" pitchFamily="34" charset="0"/>
            </a:endParaRPr>
          </a:p>
        </p:txBody>
      </p:sp>
      <p:sp>
        <p:nvSpPr>
          <p:cNvPr id="147489" name="Oval 35"/>
          <p:cNvSpPr>
            <a:spLocks noChangeArrowheads="1"/>
          </p:cNvSpPr>
          <p:nvPr/>
        </p:nvSpPr>
        <p:spPr bwMode="auto">
          <a:xfrm>
            <a:off x="5453064" y="2876550"/>
            <a:ext cx="1366837" cy="13414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latin typeface="Arial" panose="020B0604020202020204" pitchFamily="34" charset="0"/>
            </a:endParaRPr>
          </a:p>
        </p:txBody>
      </p:sp>
      <p:sp>
        <p:nvSpPr>
          <p:cNvPr id="147490" name="Oval 36"/>
          <p:cNvSpPr>
            <a:spLocks noChangeArrowheads="1"/>
          </p:cNvSpPr>
          <p:nvPr/>
        </p:nvSpPr>
        <p:spPr bwMode="auto">
          <a:xfrm>
            <a:off x="5534025" y="2913063"/>
            <a:ext cx="1214438" cy="1090612"/>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latin typeface="Arial" panose="020B0604020202020204" pitchFamily="34" charset="0"/>
            </a:endParaRPr>
          </a:p>
        </p:txBody>
      </p:sp>
      <p:sp>
        <p:nvSpPr>
          <p:cNvPr id="147491" name="Text Box 37"/>
          <p:cNvSpPr txBox="1">
            <a:spLocks noChangeArrowheads="1"/>
          </p:cNvSpPr>
          <p:nvPr/>
        </p:nvSpPr>
        <p:spPr bwMode="auto">
          <a:xfrm>
            <a:off x="5616576" y="3011488"/>
            <a:ext cx="1000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r>
              <a:rPr lang="zh-CN" altLang="en-US" sz="3200" b="1">
                <a:solidFill>
                  <a:srgbClr val="D60093"/>
                </a:solidFill>
                <a:latin typeface="Arial" panose="020B0604020202020204" pitchFamily="34" charset="0"/>
                <a:ea typeface="黑体" panose="02010609060101010101" pitchFamily="49" charset="-122"/>
              </a:rPr>
              <a:t>组编</a:t>
            </a:r>
          </a:p>
          <a:p>
            <a:pPr algn="ctr" eaLnBrk="0" hangingPunct="0"/>
            <a:r>
              <a:rPr lang="zh-CN" altLang="en-US" sz="3200" b="1">
                <a:solidFill>
                  <a:srgbClr val="D60093"/>
                </a:solidFill>
                <a:latin typeface="Arial" panose="020B0604020202020204" pitchFamily="34" charset="0"/>
                <a:ea typeface="黑体" panose="02010609060101010101" pitchFamily="49" charset="-122"/>
              </a:rPr>
              <a:t>原则</a:t>
            </a:r>
          </a:p>
        </p:txBody>
      </p:sp>
      <p:sp>
        <p:nvSpPr>
          <p:cNvPr id="147492" name="AutoShape 6"/>
          <p:cNvSpPr>
            <a:spLocks noChangeArrowheads="1"/>
          </p:cNvSpPr>
          <p:nvPr/>
        </p:nvSpPr>
        <p:spPr bwMode="auto">
          <a:xfrm>
            <a:off x="1614488" y="931457"/>
            <a:ext cx="31242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charset="0"/>
              </a:rPr>
              <a:t>科学性</a:t>
            </a:r>
            <a:r>
              <a:rPr lang="zh-CN" altLang="en-US" sz="2200" b="1" dirty="0">
                <a:solidFill>
                  <a:srgbClr val="FFFF00"/>
                </a:solidFill>
                <a:latin typeface="Times New Roman" panose="02020603050405020304" charset="0"/>
              </a:rPr>
              <a:t>：符合学生的认</a:t>
            </a:r>
          </a:p>
          <a:p>
            <a:pPr defTabSz="825500" eaLnBrk="0" hangingPunct="0"/>
            <a:r>
              <a:rPr lang="zh-CN" altLang="en-US" sz="2200" b="1" dirty="0">
                <a:solidFill>
                  <a:srgbClr val="FFFF00"/>
                </a:solidFill>
                <a:latin typeface="Times New Roman" panose="02020603050405020304" charset="0"/>
              </a:rPr>
              <a:t>知水平，遵循大纲要求，</a:t>
            </a:r>
          </a:p>
          <a:p>
            <a:pPr defTabSz="825500" eaLnBrk="0" hangingPunct="0"/>
            <a:r>
              <a:rPr lang="zh-CN" altLang="en-US" sz="2200" b="1" dirty="0">
                <a:solidFill>
                  <a:srgbClr val="FFFF00"/>
                </a:solidFill>
                <a:latin typeface="Times New Roman" panose="02020603050405020304" charset="0"/>
              </a:rPr>
              <a:t>试题编排要科学合理 </a:t>
            </a:r>
          </a:p>
        </p:txBody>
      </p:sp>
      <p:sp>
        <p:nvSpPr>
          <p:cNvPr id="147493" name="AutoShape 6"/>
          <p:cNvSpPr>
            <a:spLocks noChangeArrowheads="1"/>
          </p:cNvSpPr>
          <p:nvPr/>
        </p:nvSpPr>
        <p:spPr bwMode="auto">
          <a:xfrm>
            <a:off x="1676400" y="3124200"/>
            <a:ext cx="2268538" cy="1066800"/>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charset="0"/>
              </a:rPr>
              <a:t>层次性</a:t>
            </a:r>
            <a:r>
              <a:rPr lang="zh-CN" altLang="en-US" sz="2200" b="1" dirty="0">
                <a:solidFill>
                  <a:srgbClr val="FFFF00"/>
                </a:solidFill>
                <a:latin typeface="Times New Roman" panose="02020603050405020304" charset="0"/>
              </a:rPr>
              <a:t>：满足各</a:t>
            </a:r>
          </a:p>
          <a:p>
            <a:pPr defTabSz="825500" eaLnBrk="0" hangingPunct="0"/>
            <a:r>
              <a:rPr lang="zh-CN" altLang="en-US" sz="2200" b="1" dirty="0">
                <a:solidFill>
                  <a:srgbClr val="FFFF00"/>
                </a:solidFill>
                <a:latin typeface="Times New Roman" panose="02020603050405020304" charset="0"/>
              </a:rPr>
              <a:t>层次学生的需求</a:t>
            </a:r>
          </a:p>
        </p:txBody>
      </p:sp>
      <p:sp>
        <p:nvSpPr>
          <p:cNvPr id="147494" name="AutoShape 6"/>
          <p:cNvSpPr>
            <a:spLocks noChangeArrowheads="1"/>
          </p:cNvSpPr>
          <p:nvPr/>
        </p:nvSpPr>
        <p:spPr bwMode="auto">
          <a:xfrm>
            <a:off x="1905000" y="5334001"/>
            <a:ext cx="31242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charset="0"/>
              </a:rPr>
              <a:t>典型性</a:t>
            </a:r>
            <a:r>
              <a:rPr lang="zh-CN" altLang="en-US" sz="2200" b="1" dirty="0">
                <a:solidFill>
                  <a:srgbClr val="FFFF00"/>
                </a:solidFill>
                <a:latin typeface="Times New Roman" panose="02020603050405020304" charset="0"/>
              </a:rPr>
              <a:t>：经典题型保证</a:t>
            </a:r>
          </a:p>
          <a:p>
            <a:pPr defTabSz="825500" eaLnBrk="0" hangingPunct="0"/>
            <a:r>
              <a:rPr lang="zh-CN" altLang="en-US" sz="2200" b="1" dirty="0">
                <a:solidFill>
                  <a:srgbClr val="FFFF00"/>
                </a:solidFill>
                <a:latin typeface="Times New Roman" panose="02020603050405020304" charset="0"/>
              </a:rPr>
              <a:t>练到、经典方法涉及到、</a:t>
            </a:r>
          </a:p>
          <a:p>
            <a:pPr defTabSz="825500" eaLnBrk="0" hangingPunct="0"/>
            <a:r>
              <a:rPr lang="zh-CN" altLang="en-US" sz="2200" b="1" dirty="0">
                <a:solidFill>
                  <a:srgbClr val="FFFF00"/>
                </a:solidFill>
                <a:latin typeface="Times New Roman" panose="02020603050405020304" charset="0"/>
              </a:rPr>
              <a:t>经典题源保证找到</a:t>
            </a:r>
          </a:p>
        </p:txBody>
      </p:sp>
      <p:sp>
        <p:nvSpPr>
          <p:cNvPr id="147495" name="AutoShape 6"/>
          <p:cNvSpPr>
            <a:spLocks noChangeArrowheads="1"/>
          </p:cNvSpPr>
          <p:nvPr/>
        </p:nvSpPr>
        <p:spPr bwMode="auto">
          <a:xfrm>
            <a:off x="7010400" y="5410201"/>
            <a:ext cx="31242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charset="0"/>
              </a:rPr>
              <a:t>能力性</a:t>
            </a:r>
            <a:r>
              <a:rPr lang="zh-CN" altLang="en-US" sz="2200" b="1" dirty="0">
                <a:solidFill>
                  <a:srgbClr val="FFFF00"/>
                </a:solidFill>
                <a:latin typeface="Times New Roman" panose="02020603050405020304" charset="0"/>
              </a:rPr>
              <a:t>：选择具有一定</a:t>
            </a:r>
          </a:p>
          <a:p>
            <a:pPr defTabSz="825500" eaLnBrk="0" hangingPunct="0"/>
            <a:r>
              <a:rPr lang="zh-CN" altLang="en-US" sz="2200" b="1" dirty="0">
                <a:solidFill>
                  <a:srgbClr val="FFFF00"/>
                </a:solidFill>
                <a:latin typeface="Times New Roman" panose="02020603050405020304" charset="0"/>
              </a:rPr>
              <a:t>“思维价值”的试题，</a:t>
            </a:r>
            <a:endParaRPr lang="en-US" altLang="zh-CN" sz="2200" b="1" dirty="0">
              <a:solidFill>
                <a:srgbClr val="FFFF00"/>
              </a:solidFill>
              <a:latin typeface="Times New Roman" panose="02020603050405020304" charset="0"/>
            </a:endParaRPr>
          </a:p>
          <a:p>
            <a:pPr defTabSz="825500" eaLnBrk="0" hangingPunct="0"/>
            <a:r>
              <a:rPr lang="zh-CN" altLang="en-US" sz="2200" b="1" dirty="0">
                <a:solidFill>
                  <a:srgbClr val="FFFF00"/>
                </a:solidFill>
                <a:latin typeface="Times New Roman" panose="02020603050405020304" charset="0"/>
              </a:rPr>
              <a:t>而非知识的机械再现。</a:t>
            </a:r>
          </a:p>
        </p:txBody>
      </p:sp>
      <p:sp>
        <p:nvSpPr>
          <p:cNvPr id="147496" name="AutoShape 6"/>
          <p:cNvSpPr>
            <a:spLocks noChangeArrowheads="1"/>
          </p:cNvSpPr>
          <p:nvPr/>
        </p:nvSpPr>
        <p:spPr bwMode="auto">
          <a:xfrm>
            <a:off x="8150225" y="2972436"/>
            <a:ext cx="25146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charset="0"/>
              </a:rPr>
              <a:t>创新性</a:t>
            </a:r>
            <a:r>
              <a:rPr lang="zh-CN" altLang="en-US" sz="2200" b="1" dirty="0">
                <a:solidFill>
                  <a:srgbClr val="FFFF00"/>
                </a:solidFill>
                <a:latin typeface="Times New Roman" panose="02020603050405020304" charset="0"/>
              </a:rPr>
              <a:t>：结合学情</a:t>
            </a:r>
          </a:p>
          <a:p>
            <a:pPr defTabSz="825500" eaLnBrk="0" hangingPunct="0"/>
            <a:r>
              <a:rPr lang="zh-CN" altLang="en-US" sz="2200" b="1" dirty="0">
                <a:solidFill>
                  <a:srgbClr val="FFFF00"/>
                </a:solidFill>
                <a:latin typeface="Times New Roman" panose="02020603050405020304" charset="0"/>
              </a:rPr>
              <a:t>与教情，与往届有</a:t>
            </a:r>
          </a:p>
          <a:p>
            <a:pPr defTabSz="825500" eaLnBrk="0" hangingPunct="0"/>
            <a:r>
              <a:rPr lang="zh-CN" altLang="en-US" sz="2200" b="1" dirty="0">
                <a:solidFill>
                  <a:srgbClr val="FFFF00"/>
                </a:solidFill>
                <a:latin typeface="Times New Roman" panose="02020603050405020304" charset="0"/>
              </a:rPr>
              <a:t>重大调整</a:t>
            </a:r>
          </a:p>
        </p:txBody>
      </p:sp>
      <p:sp>
        <p:nvSpPr>
          <p:cNvPr id="147497" name="AutoShape 6"/>
          <p:cNvSpPr>
            <a:spLocks noChangeArrowheads="1"/>
          </p:cNvSpPr>
          <p:nvPr/>
        </p:nvSpPr>
        <p:spPr bwMode="auto">
          <a:xfrm>
            <a:off x="7335838" y="823914"/>
            <a:ext cx="31242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charset="0"/>
              </a:rPr>
              <a:t>开放性</a:t>
            </a:r>
            <a:r>
              <a:rPr lang="zh-CN" altLang="en-US" sz="2200" b="1" dirty="0">
                <a:solidFill>
                  <a:srgbClr val="FFFF00"/>
                </a:solidFill>
                <a:latin typeface="Times New Roman" panose="02020603050405020304" charset="0"/>
              </a:rPr>
              <a:t>：侧重内容多元</a:t>
            </a:r>
          </a:p>
          <a:p>
            <a:pPr defTabSz="825500" eaLnBrk="0" hangingPunct="0"/>
            <a:r>
              <a:rPr lang="zh-CN" altLang="en-US" sz="2200" b="1" dirty="0">
                <a:solidFill>
                  <a:srgbClr val="FFFF00"/>
                </a:solidFill>
                <a:latin typeface="Times New Roman" panose="02020603050405020304" charset="0"/>
              </a:rPr>
              <a:t>化，多角度、多层次、</a:t>
            </a:r>
          </a:p>
          <a:p>
            <a:pPr defTabSz="825500" eaLnBrk="0" hangingPunct="0"/>
            <a:r>
              <a:rPr lang="zh-CN" altLang="en-US" sz="2200" b="1" dirty="0">
                <a:solidFill>
                  <a:srgbClr val="FFFF00"/>
                </a:solidFill>
                <a:latin typeface="Times New Roman" panose="02020603050405020304" charset="0"/>
              </a:rPr>
              <a:t>多侧面</a:t>
            </a:r>
          </a:p>
        </p:txBody>
      </p:sp>
      <p:sp>
        <p:nvSpPr>
          <p:cNvPr id="147498" name="文本框 1"/>
          <p:cNvSpPr txBox="1">
            <a:spLocks noChangeArrowheads="1"/>
          </p:cNvSpPr>
          <p:nvPr/>
        </p:nvSpPr>
        <p:spPr bwMode="auto">
          <a:xfrm>
            <a:off x="1795145" y="111342"/>
            <a:ext cx="27703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l">
              <a:spcBef>
                <a:spcPct val="50000"/>
              </a:spcBef>
            </a:pPr>
            <a:r>
              <a:rPr lang="zh-CN" altLang="en-US" sz="2800" b="1" dirty="0">
                <a:solidFill>
                  <a:srgbClr val="0D79CA"/>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2800" b="1" dirty="0">
                <a:solidFill>
                  <a:srgbClr val="0D79CA"/>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2800" b="1" dirty="0">
                <a:solidFill>
                  <a:srgbClr val="0D79CA"/>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2800" b="1" dirty="0">
                <a:solidFill>
                  <a:srgbClr val="0D79CA"/>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800" b="1" dirty="0">
                <a:solidFill>
                  <a:srgbClr val="0D79CA"/>
                </a:solidFill>
                <a:latin typeface="微软雅黑" panose="020B0503020204020204" pitchFamily="34" charset="-122"/>
                <a:ea typeface="微软雅黑" panose="020B0503020204020204" pitchFamily="34" charset="-122"/>
                <a:sym typeface="宋体" panose="02010600030101010101" pitchFamily="2" charset="-122"/>
              </a:rPr>
              <a:t>组编原则</a:t>
            </a:r>
          </a:p>
        </p:txBody>
      </p:sp>
      <p:cxnSp>
        <p:nvCxnSpPr>
          <p:cNvPr id="23" name="直接连接符 22"/>
          <p:cNvCxnSpPr/>
          <p:nvPr/>
        </p:nvCxnSpPr>
        <p:spPr>
          <a:xfrm flipV="1">
            <a:off x="1906981" y="738169"/>
            <a:ext cx="8377517" cy="2689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05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92"/>
                                        </p:tgtEl>
                                        <p:attrNameLst>
                                          <p:attrName>style.visibility</p:attrName>
                                        </p:attrNameLst>
                                      </p:cBhvr>
                                      <p:to>
                                        <p:strVal val="visible"/>
                                      </p:to>
                                    </p:set>
                                    <p:anim calcmode="lin" valueType="num">
                                      <p:cBhvr additive="base">
                                        <p:cTn id="7" dur="500" fill="hold"/>
                                        <p:tgtEl>
                                          <p:spTgt spid="147492"/>
                                        </p:tgtEl>
                                        <p:attrNameLst>
                                          <p:attrName>ppt_x</p:attrName>
                                        </p:attrNameLst>
                                      </p:cBhvr>
                                      <p:tavLst>
                                        <p:tav tm="0">
                                          <p:val>
                                            <p:strVal val="#ppt_x"/>
                                          </p:val>
                                        </p:tav>
                                        <p:tav tm="100000">
                                          <p:val>
                                            <p:strVal val="#ppt_x"/>
                                          </p:val>
                                        </p:tav>
                                      </p:tavLst>
                                    </p:anim>
                                    <p:anim calcmode="lin" valueType="num">
                                      <p:cBhvr additive="base">
                                        <p:cTn id="8" dur="500" fill="hold"/>
                                        <p:tgtEl>
                                          <p:spTgt spid="1474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93"/>
                                        </p:tgtEl>
                                        <p:attrNameLst>
                                          <p:attrName>style.visibility</p:attrName>
                                        </p:attrNameLst>
                                      </p:cBhvr>
                                      <p:to>
                                        <p:strVal val="visible"/>
                                      </p:to>
                                    </p:set>
                                    <p:anim calcmode="lin" valueType="num">
                                      <p:cBhvr additive="base">
                                        <p:cTn id="13" dur="500" fill="hold"/>
                                        <p:tgtEl>
                                          <p:spTgt spid="147493"/>
                                        </p:tgtEl>
                                        <p:attrNameLst>
                                          <p:attrName>ppt_x</p:attrName>
                                        </p:attrNameLst>
                                      </p:cBhvr>
                                      <p:tavLst>
                                        <p:tav tm="0">
                                          <p:val>
                                            <p:strVal val="#ppt_x"/>
                                          </p:val>
                                        </p:tav>
                                        <p:tav tm="100000">
                                          <p:val>
                                            <p:strVal val="#ppt_x"/>
                                          </p:val>
                                        </p:tav>
                                      </p:tavLst>
                                    </p:anim>
                                    <p:anim calcmode="lin" valueType="num">
                                      <p:cBhvr additive="base">
                                        <p:cTn id="14" dur="500" fill="hold"/>
                                        <p:tgtEl>
                                          <p:spTgt spid="1474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494"/>
                                        </p:tgtEl>
                                        <p:attrNameLst>
                                          <p:attrName>style.visibility</p:attrName>
                                        </p:attrNameLst>
                                      </p:cBhvr>
                                      <p:to>
                                        <p:strVal val="visible"/>
                                      </p:to>
                                    </p:set>
                                    <p:anim calcmode="lin" valueType="num">
                                      <p:cBhvr additive="base">
                                        <p:cTn id="19" dur="500" fill="hold"/>
                                        <p:tgtEl>
                                          <p:spTgt spid="147494"/>
                                        </p:tgtEl>
                                        <p:attrNameLst>
                                          <p:attrName>ppt_x</p:attrName>
                                        </p:attrNameLst>
                                      </p:cBhvr>
                                      <p:tavLst>
                                        <p:tav tm="0">
                                          <p:val>
                                            <p:strVal val="#ppt_x"/>
                                          </p:val>
                                        </p:tav>
                                        <p:tav tm="100000">
                                          <p:val>
                                            <p:strVal val="#ppt_x"/>
                                          </p:val>
                                        </p:tav>
                                      </p:tavLst>
                                    </p:anim>
                                    <p:anim calcmode="lin" valueType="num">
                                      <p:cBhvr additive="base">
                                        <p:cTn id="20" dur="500" fill="hold"/>
                                        <p:tgtEl>
                                          <p:spTgt spid="1474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7495"/>
                                        </p:tgtEl>
                                        <p:attrNameLst>
                                          <p:attrName>style.visibility</p:attrName>
                                        </p:attrNameLst>
                                      </p:cBhvr>
                                      <p:to>
                                        <p:strVal val="visible"/>
                                      </p:to>
                                    </p:set>
                                    <p:anim calcmode="lin" valueType="num">
                                      <p:cBhvr additive="base">
                                        <p:cTn id="25" dur="500" fill="hold"/>
                                        <p:tgtEl>
                                          <p:spTgt spid="147495"/>
                                        </p:tgtEl>
                                        <p:attrNameLst>
                                          <p:attrName>ppt_x</p:attrName>
                                        </p:attrNameLst>
                                      </p:cBhvr>
                                      <p:tavLst>
                                        <p:tav tm="0">
                                          <p:val>
                                            <p:strVal val="#ppt_x"/>
                                          </p:val>
                                        </p:tav>
                                        <p:tav tm="100000">
                                          <p:val>
                                            <p:strVal val="#ppt_x"/>
                                          </p:val>
                                        </p:tav>
                                      </p:tavLst>
                                    </p:anim>
                                    <p:anim calcmode="lin" valueType="num">
                                      <p:cBhvr additive="base">
                                        <p:cTn id="26" dur="500" fill="hold"/>
                                        <p:tgtEl>
                                          <p:spTgt spid="1474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7496"/>
                                        </p:tgtEl>
                                        <p:attrNameLst>
                                          <p:attrName>style.visibility</p:attrName>
                                        </p:attrNameLst>
                                      </p:cBhvr>
                                      <p:to>
                                        <p:strVal val="visible"/>
                                      </p:to>
                                    </p:set>
                                    <p:anim calcmode="lin" valueType="num">
                                      <p:cBhvr additive="base">
                                        <p:cTn id="31" dur="500" fill="hold"/>
                                        <p:tgtEl>
                                          <p:spTgt spid="147496"/>
                                        </p:tgtEl>
                                        <p:attrNameLst>
                                          <p:attrName>ppt_x</p:attrName>
                                        </p:attrNameLst>
                                      </p:cBhvr>
                                      <p:tavLst>
                                        <p:tav tm="0">
                                          <p:val>
                                            <p:strVal val="#ppt_x"/>
                                          </p:val>
                                        </p:tav>
                                        <p:tav tm="100000">
                                          <p:val>
                                            <p:strVal val="#ppt_x"/>
                                          </p:val>
                                        </p:tav>
                                      </p:tavLst>
                                    </p:anim>
                                    <p:anim calcmode="lin" valueType="num">
                                      <p:cBhvr additive="base">
                                        <p:cTn id="32" dur="500" fill="hold"/>
                                        <p:tgtEl>
                                          <p:spTgt spid="1474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7497"/>
                                        </p:tgtEl>
                                        <p:attrNameLst>
                                          <p:attrName>style.visibility</p:attrName>
                                        </p:attrNameLst>
                                      </p:cBhvr>
                                      <p:to>
                                        <p:strVal val="visible"/>
                                      </p:to>
                                    </p:set>
                                    <p:anim calcmode="lin" valueType="num">
                                      <p:cBhvr additive="base">
                                        <p:cTn id="37" dur="500" fill="hold"/>
                                        <p:tgtEl>
                                          <p:spTgt spid="147497"/>
                                        </p:tgtEl>
                                        <p:attrNameLst>
                                          <p:attrName>ppt_x</p:attrName>
                                        </p:attrNameLst>
                                      </p:cBhvr>
                                      <p:tavLst>
                                        <p:tav tm="0">
                                          <p:val>
                                            <p:strVal val="#ppt_x"/>
                                          </p:val>
                                        </p:tav>
                                        <p:tav tm="100000">
                                          <p:val>
                                            <p:strVal val="#ppt_x"/>
                                          </p:val>
                                        </p:tav>
                                      </p:tavLst>
                                    </p:anim>
                                    <p:anim calcmode="lin" valueType="num">
                                      <p:cBhvr additive="base">
                                        <p:cTn id="38" dur="500" fill="hold"/>
                                        <p:tgtEl>
                                          <p:spTgt spid="147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92" grpId="0" bldLvl="0" animBg="1"/>
      <p:bldP spid="147493" grpId="0" bldLvl="0" animBg="1"/>
      <p:bldP spid="147494" grpId="0" bldLvl="0" animBg="1"/>
      <p:bldP spid="147495" grpId="0" bldLvl="0" animBg="1"/>
      <p:bldP spid="147496" grpId="0" bldLvl="0" animBg="1"/>
      <p:bldP spid="147497"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3908054" y="3531302"/>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6" name="椭圆 34"/>
          <p:cNvSpPr/>
          <p:nvPr/>
        </p:nvSpPr>
        <p:spPr>
          <a:xfrm rot="10190714">
            <a:off x="5124451" y="2563813"/>
            <a:ext cx="709613" cy="91281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7" name="组合 6"/>
          <p:cNvGrpSpPr/>
          <p:nvPr/>
        </p:nvGrpSpPr>
        <p:grpSpPr>
          <a:xfrm rot="13303882">
            <a:off x="8172289" y="4231604"/>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grpSp>
        <p:nvGrpSpPr>
          <p:cNvPr id="13" name="组合 12"/>
          <p:cNvGrpSpPr/>
          <p:nvPr/>
        </p:nvGrpSpPr>
        <p:grpSpPr>
          <a:xfrm rot="11594412">
            <a:off x="6607766" y="2653279"/>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16" name="椭圆 34"/>
          <p:cNvSpPr/>
          <p:nvPr/>
        </p:nvSpPr>
        <p:spPr>
          <a:xfrm rot="13009338">
            <a:off x="7697788" y="3295651"/>
            <a:ext cx="709612" cy="9128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17" name="组合 16"/>
          <p:cNvGrpSpPr/>
          <p:nvPr/>
        </p:nvGrpSpPr>
        <p:grpSpPr>
          <a:xfrm rot="9469324">
            <a:off x="3943325" y="3064818"/>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24" name="椭圆 34"/>
          <p:cNvSpPr/>
          <p:nvPr/>
        </p:nvSpPr>
        <p:spPr>
          <a:xfrm rot="8068240">
            <a:off x="3194845" y="4233070"/>
            <a:ext cx="709613" cy="91122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25" name="组合 24"/>
          <p:cNvGrpSpPr/>
          <p:nvPr/>
        </p:nvGrpSpPr>
        <p:grpSpPr bwMode="auto">
          <a:xfrm>
            <a:off x="5181600" y="3938588"/>
            <a:ext cx="1612900" cy="1611312"/>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27" name="TextBox 26"/>
            <p:cNvSpPr txBox="1"/>
            <p:nvPr/>
          </p:nvSpPr>
          <p:spPr>
            <a:xfrm>
              <a:off x="4029827" y="1333048"/>
              <a:ext cx="1187035" cy="1043134"/>
            </a:xfrm>
            <a:prstGeom prst="rect">
              <a:avLst/>
            </a:prstGeom>
            <a:noFill/>
          </p:spPr>
          <p:txBody>
            <a:bodyPr>
              <a:spAutoFit/>
            </a:bodyPr>
            <a:lstStyle/>
            <a:p>
              <a:pPr eaLnBrk="0" hangingPunct="0"/>
              <a:r>
                <a:rPr lang="zh-CN" altLang="en-US" sz="3600" spc="300" noProof="1">
                  <a:solidFill>
                    <a:srgbClr val="163A5A"/>
                  </a:solidFill>
                  <a:latin typeface="方正兰亭粗黑简体" pitchFamily="2" charset="-122"/>
                  <a:ea typeface="方正兰亭粗黑简体" pitchFamily="2" charset="-122"/>
                  <a:sym typeface="+mn-ea"/>
                </a:rPr>
                <a:t>组编流程</a:t>
              </a:r>
            </a:p>
          </p:txBody>
        </p:sp>
      </p:grpSp>
      <p:sp>
        <p:nvSpPr>
          <p:cNvPr id="153611" name="TextBox 33"/>
          <p:cNvSpPr txBox="1">
            <a:spLocks noChangeArrowheads="1"/>
          </p:cNvSpPr>
          <p:nvPr/>
        </p:nvSpPr>
        <p:spPr bwMode="auto">
          <a:xfrm>
            <a:off x="3381375" y="4572000"/>
            <a:ext cx="46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endParaRPr lang="zh-CN" altLang="en-US"/>
          </a:p>
        </p:txBody>
      </p:sp>
      <p:sp>
        <p:nvSpPr>
          <p:cNvPr id="35" name="TextBox 34"/>
          <p:cNvSpPr txBox="1">
            <a:spLocks noChangeArrowheads="1"/>
          </p:cNvSpPr>
          <p:nvPr/>
        </p:nvSpPr>
        <p:spPr bwMode="auto">
          <a:xfrm>
            <a:off x="4102100" y="31623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rgbClr val="163A5A"/>
                </a:solidFill>
                <a:latin typeface="方正兰亭粗黑简体" pitchFamily="2" charset="-122"/>
                <a:ea typeface="方正兰亭粗黑简体" pitchFamily="2" charset="-122"/>
              </a:rPr>
              <a:t>2</a:t>
            </a:r>
            <a:endParaRPr lang="zh-CN" altLang="en-US" sz="3200">
              <a:solidFill>
                <a:srgbClr val="163A5A"/>
              </a:solidFill>
              <a:latin typeface="方正兰亭粗黑简体" pitchFamily="2" charset="-122"/>
              <a:ea typeface="方正兰亭粗黑简体" pitchFamily="2" charset="-122"/>
            </a:endParaRPr>
          </a:p>
        </p:txBody>
      </p:sp>
      <p:sp>
        <p:nvSpPr>
          <p:cNvPr id="36" name="TextBox 35"/>
          <p:cNvSpPr txBox="1">
            <a:spLocks noChangeArrowheads="1"/>
          </p:cNvSpPr>
          <p:nvPr/>
        </p:nvSpPr>
        <p:spPr bwMode="auto">
          <a:xfrm>
            <a:off x="6756400" y="27559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rgbClr val="163A5A"/>
                </a:solidFill>
                <a:latin typeface="方正兰亭粗黑简体" pitchFamily="2" charset="-122"/>
                <a:ea typeface="方正兰亭粗黑简体" pitchFamily="2" charset="-122"/>
              </a:rPr>
              <a:t>4</a:t>
            </a:r>
            <a:endParaRPr lang="zh-CN" altLang="en-US" sz="3200">
              <a:solidFill>
                <a:srgbClr val="163A5A"/>
              </a:solidFill>
              <a:latin typeface="方正兰亭粗黑简体" pitchFamily="2" charset="-122"/>
              <a:ea typeface="方正兰亭粗黑简体" pitchFamily="2" charset="-122"/>
            </a:endParaRPr>
          </a:p>
        </p:txBody>
      </p:sp>
      <p:sp>
        <p:nvSpPr>
          <p:cNvPr id="37" name="TextBox 36"/>
          <p:cNvSpPr txBox="1">
            <a:spLocks noChangeArrowheads="1"/>
          </p:cNvSpPr>
          <p:nvPr/>
        </p:nvSpPr>
        <p:spPr bwMode="auto">
          <a:xfrm>
            <a:off x="8393113" y="4330701"/>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rgbClr val="163A5A"/>
                </a:solidFill>
                <a:latin typeface="方正兰亭粗黑简体" pitchFamily="2" charset="-122"/>
                <a:ea typeface="方正兰亭粗黑简体" pitchFamily="2" charset="-122"/>
              </a:rPr>
              <a:t>6</a:t>
            </a:r>
            <a:endParaRPr lang="zh-CN" altLang="en-US" sz="3200">
              <a:solidFill>
                <a:srgbClr val="163A5A"/>
              </a:solidFill>
              <a:latin typeface="方正兰亭粗黑简体" pitchFamily="2" charset="-122"/>
              <a:ea typeface="方正兰亭粗黑简体" pitchFamily="2" charset="-122"/>
            </a:endParaRPr>
          </a:p>
        </p:txBody>
      </p:sp>
      <p:sp>
        <p:nvSpPr>
          <p:cNvPr id="38" name="TextBox 37"/>
          <p:cNvSpPr txBox="1">
            <a:spLocks noChangeArrowheads="1"/>
          </p:cNvSpPr>
          <p:nvPr/>
        </p:nvSpPr>
        <p:spPr bwMode="auto">
          <a:xfrm>
            <a:off x="7920038" y="3354389"/>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chemeClr val="bg1"/>
                </a:solidFill>
                <a:latin typeface="方正兰亭粗黑简体" pitchFamily="2" charset="-122"/>
                <a:ea typeface="方正兰亭粗黑简体" pitchFamily="2" charset="-122"/>
              </a:rPr>
              <a:t>5</a:t>
            </a:r>
            <a:endParaRPr lang="zh-CN" altLang="en-US" sz="3200">
              <a:solidFill>
                <a:schemeClr val="bg1"/>
              </a:solidFill>
              <a:latin typeface="方正兰亭粗黑简体" pitchFamily="2" charset="-122"/>
              <a:ea typeface="方正兰亭粗黑简体" pitchFamily="2" charset="-122"/>
            </a:endParaRPr>
          </a:p>
        </p:txBody>
      </p:sp>
      <p:sp>
        <p:nvSpPr>
          <p:cNvPr id="39" name="TextBox 38"/>
          <p:cNvSpPr txBox="1">
            <a:spLocks noChangeArrowheads="1"/>
          </p:cNvSpPr>
          <p:nvPr/>
        </p:nvSpPr>
        <p:spPr bwMode="auto">
          <a:xfrm>
            <a:off x="5251450" y="2601914"/>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chemeClr val="bg1"/>
                </a:solidFill>
                <a:latin typeface="方正兰亭粗黑简体" pitchFamily="2" charset="-122"/>
                <a:ea typeface="方正兰亭粗黑简体" pitchFamily="2" charset="-122"/>
              </a:rPr>
              <a:t>3</a:t>
            </a:r>
            <a:endParaRPr lang="zh-CN" altLang="en-US" sz="3200">
              <a:solidFill>
                <a:schemeClr val="bg1"/>
              </a:solidFill>
              <a:latin typeface="方正兰亭粗黑简体" pitchFamily="2" charset="-122"/>
              <a:ea typeface="方正兰亭粗黑简体" pitchFamily="2" charset="-122"/>
            </a:endParaRPr>
          </a:p>
        </p:txBody>
      </p:sp>
      <p:sp>
        <p:nvSpPr>
          <p:cNvPr id="40" name="TextBox 39"/>
          <p:cNvSpPr txBox="1">
            <a:spLocks noChangeArrowheads="1"/>
          </p:cNvSpPr>
          <p:nvPr/>
        </p:nvSpPr>
        <p:spPr bwMode="auto">
          <a:xfrm>
            <a:off x="3198813" y="4329114"/>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chemeClr val="bg1"/>
                </a:solidFill>
                <a:latin typeface="方正兰亭粗黑简体" pitchFamily="2" charset="-122"/>
                <a:ea typeface="方正兰亭粗黑简体" pitchFamily="2" charset="-122"/>
              </a:rPr>
              <a:t>1</a:t>
            </a:r>
            <a:endParaRPr lang="zh-CN" altLang="en-US" sz="3200">
              <a:solidFill>
                <a:schemeClr val="bg1"/>
              </a:solidFill>
              <a:latin typeface="方正兰亭粗黑简体" pitchFamily="2" charset="-122"/>
              <a:ea typeface="方正兰亭粗黑简体" pitchFamily="2" charset="-122"/>
            </a:endParaRPr>
          </a:p>
        </p:txBody>
      </p:sp>
      <p:sp>
        <p:nvSpPr>
          <p:cNvPr id="45" name="矩形 44"/>
          <p:cNvSpPr/>
          <p:nvPr/>
        </p:nvSpPr>
        <p:spPr>
          <a:xfrm>
            <a:off x="1524000" y="5718175"/>
            <a:ext cx="9144000" cy="122238"/>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53619" name="文本框 1"/>
          <p:cNvSpPr txBox="1">
            <a:spLocks noChangeArrowheads="1"/>
          </p:cNvSpPr>
          <p:nvPr/>
        </p:nvSpPr>
        <p:spPr bwMode="auto">
          <a:xfrm>
            <a:off x="1590676" y="3803650"/>
            <a:ext cx="14509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spcBef>
                <a:spcPct val="20000"/>
              </a:spcBef>
            </a:pPr>
            <a:r>
              <a:rPr lang="zh-CN" altLang="en-US" sz="2400" b="1">
                <a:latin typeface="Arial" panose="020B0604020202020204" pitchFamily="34" charset="0"/>
                <a:sym typeface="宋体" panose="02010600030101010101" pitchFamily="2" charset="-122"/>
              </a:rPr>
              <a:t>小组研究</a:t>
            </a:r>
          </a:p>
          <a:p>
            <a:pPr eaLnBrk="0" hangingPunct="0">
              <a:spcBef>
                <a:spcPct val="20000"/>
              </a:spcBef>
            </a:pPr>
            <a:r>
              <a:rPr lang="zh-CN" altLang="en-US" sz="2400" b="1">
                <a:latin typeface="Arial" panose="020B0604020202020204" pitchFamily="34" charset="0"/>
                <a:sym typeface="宋体" panose="02010600030101010101" pitchFamily="2" charset="-122"/>
              </a:rPr>
              <a:t>制定知识</a:t>
            </a:r>
          </a:p>
          <a:p>
            <a:pPr eaLnBrk="0" hangingPunct="0">
              <a:spcBef>
                <a:spcPct val="20000"/>
              </a:spcBef>
            </a:pPr>
            <a:r>
              <a:rPr lang="zh-CN" altLang="en-US" sz="2400" b="1">
                <a:latin typeface="Arial" panose="020B0604020202020204" pitchFamily="34" charset="0"/>
                <a:sym typeface="宋体" panose="02010600030101010101" pitchFamily="2" charset="-122"/>
              </a:rPr>
              <a:t>方法清单</a:t>
            </a:r>
            <a:endParaRPr lang="zh-CN" altLang="en-US" sz="2400" b="1">
              <a:latin typeface="Arial" panose="020B0604020202020204" pitchFamily="34" charset="0"/>
            </a:endParaRPr>
          </a:p>
        </p:txBody>
      </p:sp>
      <p:sp>
        <p:nvSpPr>
          <p:cNvPr id="153620" name="文本框 2"/>
          <p:cNvSpPr txBox="1">
            <a:spLocks noChangeArrowheads="1"/>
          </p:cNvSpPr>
          <p:nvPr/>
        </p:nvSpPr>
        <p:spPr bwMode="auto">
          <a:xfrm>
            <a:off x="2695576" y="2274888"/>
            <a:ext cx="1406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a:r>
              <a:rPr lang="zh-CN" altLang="en-US" sz="2400" b="1">
                <a:latin typeface="Arial" panose="020B0604020202020204" pitchFamily="34" charset="0"/>
                <a:sym typeface="Arial" panose="020B0604020202020204" pitchFamily="34" charset="0"/>
              </a:rPr>
              <a:t>组编人</a:t>
            </a:r>
          </a:p>
          <a:p>
            <a:pPr algn="ctr"/>
            <a:r>
              <a:rPr lang="zh-CN" altLang="en-US" sz="2400" b="1">
                <a:latin typeface="Arial" panose="020B0604020202020204" pitchFamily="34" charset="0"/>
                <a:sym typeface="Arial" panose="020B0604020202020204" pitchFamily="34" charset="0"/>
              </a:rPr>
              <a:t>整理题目</a:t>
            </a:r>
          </a:p>
        </p:txBody>
      </p:sp>
      <p:sp>
        <p:nvSpPr>
          <p:cNvPr id="153621" name="文本框 3"/>
          <p:cNvSpPr txBox="1">
            <a:spLocks noChangeArrowheads="1"/>
          </p:cNvSpPr>
          <p:nvPr/>
        </p:nvSpPr>
        <p:spPr bwMode="auto">
          <a:xfrm>
            <a:off x="4772026" y="1593851"/>
            <a:ext cx="1406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2400" b="1">
                <a:latin typeface="Arial" panose="020B0604020202020204" pitchFamily="34" charset="0"/>
                <a:sym typeface="Arial" panose="020B0604020202020204" pitchFamily="34" charset="0"/>
              </a:rPr>
              <a:t>集体讨论</a:t>
            </a:r>
          </a:p>
          <a:p>
            <a:r>
              <a:rPr lang="zh-CN" altLang="en-US" sz="2400" b="1">
                <a:latin typeface="Arial" panose="020B0604020202020204" pitchFamily="34" charset="0"/>
                <a:sym typeface="Arial" panose="020B0604020202020204" pitchFamily="34" charset="0"/>
              </a:rPr>
              <a:t>合理调整</a:t>
            </a:r>
          </a:p>
        </p:txBody>
      </p:sp>
      <p:sp>
        <p:nvSpPr>
          <p:cNvPr id="153622" name="文本框 9"/>
          <p:cNvSpPr txBox="1">
            <a:spLocks noChangeArrowheads="1"/>
          </p:cNvSpPr>
          <p:nvPr/>
        </p:nvSpPr>
        <p:spPr bwMode="auto">
          <a:xfrm>
            <a:off x="6964364" y="1698625"/>
            <a:ext cx="14065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8925" indent="-288925"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spcBef>
                <a:spcPct val="20000"/>
              </a:spcBef>
            </a:pPr>
            <a:r>
              <a:rPr lang="zh-CN" altLang="en-US" sz="2400" b="1">
                <a:latin typeface="Arial" panose="020B0604020202020204" pitchFamily="34" charset="0"/>
                <a:sym typeface="Arial" panose="020B0604020202020204" pitchFamily="34" charset="0"/>
              </a:rPr>
              <a:t>按要求</a:t>
            </a:r>
          </a:p>
          <a:p>
            <a:pPr algn="ctr" eaLnBrk="0" hangingPunct="0">
              <a:spcBef>
                <a:spcPct val="20000"/>
              </a:spcBef>
            </a:pPr>
            <a:r>
              <a:rPr lang="zh-CN" altLang="en-US" sz="2400" b="1">
                <a:latin typeface="Arial" panose="020B0604020202020204" pitchFamily="34" charset="0"/>
                <a:sym typeface="Arial" panose="020B0604020202020204" pitchFamily="34" charset="0"/>
              </a:rPr>
              <a:t>替换题目</a:t>
            </a:r>
            <a:endParaRPr lang="zh-CN" altLang="en-US" sz="2400"/>
          </a:p>
        </p:txBody>
      </p:sp>
      <p:sp>
        <p:nvSpPr>
          <p:cNvPr id="153623" name="文本框 10"/>
          <p:cNvSpPr txBox="1">
            <a:spLocks noChangeArrowheads="1"/>
          </p:cNvSpPr>
          <p:nvPr/>
        </p:nvSpPr>
        <p:spPr bwMode="auto">
          <a:xfrm>
            <a:off x="8720139" y="2695575"/>
            <a:ext cx="14065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8925" indent="-288925"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spcBef>
                <a:spcPct val="20000"/>
              </a:spcBef>
            </a:pPr>
            <a:r>
              <a:rPr lang="zh-CN" altLang="en-US" sz="2400" b="1">
                <a:latin typeface="Arial" panose="020B0604020202020204" pitchFamily="34" charset="0"/>
                <a:sym typeface="Arial" panose="020B0604020202020204" pitchFamily="34" charset="0"/>
              </a:rPr>
              <a:t>再次讨论</a:t>
            </a:r>
          </a:p>
          <a:p>
            <a:pPr algn="ctr" eaLnBrk="0" hangingPunct="0">
              <a:spcBef>
                <a:spcPct val="20000"/>
              </a:spcBef>
            </a:pPr>
            <a:r>
              <a:rPr lang="zh-CN" altLang="en-US" sz="2400" b="1">
                <a:latin typeface="Arial" panose="020B0604020202020204" pitchFamily="34" charset="0"/>
                <a:sym typeface="Arial" panose="020B0604020202020204" pitchFamily="34" charset="0"/>
              </a:rPr>
              <a:t>审核题目</a:t>
            </a:r>
          </a:p>
        </p:txBody>
      </p:sp>
      <p:sp>
        <p:nvSpPr>
          <p:cNvPr id="153624" name="文本框 11"/>
          <p:cNvSpPr txBox="1">
            <a:spLocks noChangeArrowheads="1"/>
          </p:cNvSpPr>
          <p:nvPr/>
        </p:nvSpPr>
        <p:spPr bwMode="auto">
          <a:xfrm>
            <a:off x="9026526" y="4237039"/>
            <a:ext cx="14081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8925" indent="-288925"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spcBef>
                <a:spcPct val="20000"/>
              </a:spcBef>
            </a:pPr>
            <a:r>
              <a:rPr lang="zh-CN" altLang="en-US" sz="2400" b="1">
                <a:latin typeface="Arial" panose="020B0604020202020204" pitchFamily="34" charset="0"/>
              </a:rPr>
              <a:t>交叉</a:t>
            </a:r>
            <a:r>
              <a:rPr lang="zh-CN" altLang="en-US" sz="2400" b="1">
                <a:latin typeface="Arial" panose="020B0604020202020204" pitchFamily="34" charset="0"/>
                <a:sym typeface="Arial" panose="020B0604020202020204" pitchFamily="34" charset="0"/>
              </a:rPr>
              <a:t>校对</a:t>
            </a:r>
          </a:p>
          <a:p>
            <a:pPr algn="ctr" eaLnBrk="0" hangingPunct="0">
              <a:spcBef>
                <a:spcPct val="20000"/>
              </a:spcBef>
            </a:pPr>
            <a:r>
              <a:rPr lang="zh-CN" altLang="en-US" sz="2400" b="1">
                <a:latin typeface="Arial" panose="020B0604020202020204" pitchFamily="34" charset="0"/>
                <a:sym typeface="Arial" panose="020B0604020202020204" pitchFamily="34" charset="0"/>
              </a:rPr>
              <a:t>进资源库</a:t>
            </a:r>
            <a:endParaRPr lang="zh-CN" altLang="en-US" sz="2400"/>
          </a:p>
        </p:txBody>
      </p:sp>
      <p:sp>
        <p:nvSpPr>
          <p:cNvPr id="153625" name="文本框 19"/>
          <p:cNvSpPr txBox="1">
            <a:spLocks noChangeArrowheads="1"/>
          </p:cNvSpPr>
          <p:nvPr/>
        </p:nvSpPr>
        <p:spPr bwMode="auto">
          <a:xfrm>
            <a:off x="1881034" y="289471"/>
            <a:ext cx="19259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en-US" sz="2800" b="1" dirty="0">
                <a:solidFill>
                  <a:srgbClr val="0D79CA"/>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sz="2800" b="1" dirty="0">
                <a:solidFill>
                  <a:srgbClr val="0D79CA"/>
                </a:solidFill>
                <a:latin typeface="微软雅黑" panose="020B0503020204020204" pitchFamily="34" charset="-122"/>
                <a:ea typeface="微软雅黑" panose="020B0503020204020204" pitchFamily="34" charset="-122"/>
                <a:sym typeface="宋体" panose="02010600030101010101" pitchFamily="2" charset="-122"/>
              </a:rPr>
              <a:t>组编流程</a:t>
            </a:r>
          </a:p>
        </p:txBody>
      </p:sp>
      <p:cxnSp>
        <p:nvCxnSpPr>
          <p:cNvPr id="23" name="直接连接符 22"/>
          <p:cNvCxnSpPr/>
          <p:nvPr/>
        </p:nvCxnSpPr>
        <p:spPr>
          <a:xfrm flipV="1">
            <a:off x="1906981" y="738169"/>
            <a:ext cx="8377517" cy="2689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92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100000">
                                          <p:val>
                                            <p:strVal val="#ppt_x"/>
                                          </p:val>
                                        </p:tav>
                                      </p:tavLst>
                                    </p:anim>
                                    <p:anim calcmode="lin" valueType="num">
                                      <p:cBhvr>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1+#ppt_w/2"/>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1+#ppt_w/2"/>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ppt_x</p:attrName>
                                        </p:attrNameLst>
                                      </p:cBhvr>
                                      <p:tavLst>
                                        <p:tav tm="0">
                                          <p:val>
                                            <p:strVal val="1+#ppt_w/2"/>
                                          </p:val>
                                        </p:tav>
                                        <p:tav tm="100000">
                                          <p:val>
                                            <p:strVal val="#ppt_x"/>
                                          </p:val>
                                        </p:tav>
                                      </p:tavLst>
                                    </p:anim>
                                    <p:anim calcmode="lin" valueType="num">
                                      <p:cBhvr>
                                        <p:cTn id="37" dur="500" fill="hold"/>
                                        <p:tgtEl>
                                          <p:spTgt spid="13"/>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3619"/>
                                        </p:tgtEl>
                                        <p:attrNameLst>
                                          <p:attrName>style.visibility</p:attrName>
                                        </p:attrNameLst>
                                      </p:cBhvr>
                                      <p:to>
                                        <p:strVal val="visible"/>
                                      </p:to>
                                    </p:set>
                                    <p:anim calcmode="lin" valueType="num">
                                      <p:cBhvr additive="base">
                                        <p:cTn id="57" dur="500" fill="hold"/>
                                        <p:tgtEl>
                                          <p:spTgt spid="153619"/>
                                        </p:tgtEl>
                                        <p:attrNameLst>
                                          <p:attrName>ppt_x</p:attrName>
                                        </p:attrNameLst>
                                      </p:cBhvr>
                                      <p:tavLst>
                                        <p:tav tm="0">
                                          <p:val>
                                            <p:strVal val="#ppt_x"/>
                                          </p:val>
                                        </p:tav>
                                        <p:tav tm="100000">
                                          <p:val>
                                            <p:strVal val="#ppt_x"/>
                                          </p:val>
                                        </p:tav>
                                      </p:tavLst>
                                    </p:anim>
                                    <p:anim calcmode="lin" valueType="num">
                                      <p:cBhvr additive="base">
                                        <p:cTn id="58" dur="500" fill="hold"/>
                                        <p:tgtEl>
                                          <p:spTgt spid="1536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3620"/>
                                        </p:tgtEl>
                                        <p:attrNameLst>
                                          <p:attrName>style.visibility</p:attrName>
                                        </p:attrNameLst>
                                      </p:cBhvr>
                                      <p:to>
                                        <p:strVal val="visible"/>
                                      </p:to>
                                    </p:set>
                                    <p:anim calcmode="lin" valueType="num">
                                      <p:cBhvr additive="base">
                                        <p:cTn id="63" dur="500" fill="hold"/>
                                        <p:tgtEl>
                                          <p:spTgt spid="153620"/>
                                        </p:tgtEl>
                                        <p:attrNameLst>
                                          <p:attrName>ppt_x</p:attrName>
                                        </p:attrNameLst>
                                      </p:cBhvr>
                                      <p:tavLst>
                                        <p:tav tm="0">
                                          <p:val>
                                            <p:strVal val="#ppt_x"/>
                                          </p:val>
                                        </p:tav>
                                        <p:tav tm="100000">
                                          <p:val>
                                            <p:strVal val="#ppt_x"/>
                                          </p:val>
                                        </p:tav>
                                      </p:tavLst>
                                    </p:anim>
                                    <p:anim calcmode="lin" valueType="num">
                                      <p:cBhvr additive="base">
                                        <p:cTn id="64" dur="500" fill="hold"/>
                                        <p:tgtEl>
                                          <p:spTgt spid="1536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3621"/>
                                        </p:tgtEl>
                                        <p:attrNameLst>
                                          <p:attrName>style.visibility</p:attrName>
                                        </p:attrNameLst>
                                      </p:cBhvr>
                                      <p:to>
                                        <p:strVal val="visible"/>
                                      </p:to>
                                    </p:set>
                                    <p:anim calcmode="lin" valueType="num">
                                      <p:cBhvr additive="base">
                                        <p:cTn id="69" dur="500" fill="hold"/>
                                        <p:tgtEl>
                                          <p:spTgt spid="153621"/>
                                        </p:tgtEl>
                                        <p:attrNameLst>
                                          <p:attrName>ppt_x</p:attrName>
                                        </p:attrNameLst>
                                      </p:cBhvr>
                                      <p:tavLst>
                                        <p:tav tm="0">
                                          <p:val>
                                            <p:strVal val="#ppt_x"/>
                                          </p:val>
                                        </p:tav>
                                        <p:tav tm="100000">
                                          <p:val>
                                            <p:strVal val="#ppt_x"/>
                                          </p:val>
                                        </p:tav>
                                      </p:tavLst>
                                    </p:anim>
                                    <p:anim calcmode="lin" valueType="num">
                                      <p:cBhvr additive="base">
                                        <p:cTn id="70" dur="500" fill="hold"/>
                                        <p:tgtEl>
                                          <p:spTgt spid="1536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3622"/>
                                        </p:tgtEl>
                                        <p:attrNameLst>
                                          <p:attrName>style.visibility</p:attrName>
                                        </p:attrNameLst>
                                      </p:cBhvr>
                                      <p:to>
                                        <p:strVal val="visible"/>
                                      </p:to>
                                    </p:set>
                                    <p:anim calcmode="lin" valueType="num">
                                      <p:cBhvr additive="base">
                                        <p:cTn id="75" dur="500" fill="hold"/>
                                        <p:tgtEl>
                                          <p:spTgt spid="153622"/>
                                        </p:tgtEl>
                                        <p:attrNameLst>
                                          <p:attrName>ppt_x</p:attrName>
                                        </p:attrNameLst>
                                      </p:cBhvr>
                                      <p:tavLst>
                                        <p:tav tm="0">
                                          <p:val>
                                            <p:strVal val="#ppt_x"/>
                                          </p:val>
                                        </p:tav>
                                        <p:tav tm="100000">
                                          <p:val>
                                            <p:strVal val="#ppt_x"/>
                                          </p:val>
                                        </p:tav>
                                      </p:tavLst>
                                    </p:anim>
                                    <p:anim calcmode="lin" valueType="num">
                                      <p:cBhvr additive="base">
                                        <p:cTn id="76" dur="500" fill="hold"/>
                                        <p:tgtEl>
                                          <p:spTgt spid="1536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53623"/>
                                        </p:tgtEl>
                                        <p:attrNameLst>
                                          <p:attrName>style.visibility</p:attrName>
                                        </p:attrNameLst>
                                      </p:cBhvr>
                                      <p:to>
                                        <p:strVal val="visible"/>
                                      </p:to>
                                    </p:set>
                                    <p:anim calcmode="lin" valueType="num">
                                      <p:cBhvr additive="base">
                                        <p:cTn id="81" dur="500" fill="hold"/>
                                        <p:tgtEl>
                                          <p:spTgt spid="153623"/>
                                        </p:tgtEl>
                                        <p:attrNameLst>
                                          <p:attrName>ppt_x</p:attrName>
                                        </p:attrNameLst>
                                      </p:cBhvr>
                                      <p:tavLst>
                                        <p:tav tm="0">
                                          <p:val>
                                            <p:strVal val="#ppt_x"/>
                                          </p:val>
                                        </p:tav>
                                        <p:tav tm="100000">
                                          <p:val>
                                            <p:strVal val="#ppt_x"/>
                                          </p:val>
                                        </p:tav>
                                      </p:tavLst>
                                    </p:anim>
                                    <p:anim calcmode="lin" valueType="num">
                                      <p:cBhvr additive="base">
                                        <p:cTn id="82" dur="500" fill="hold"/>
                                        <p:tgtEl>
                                          <p:spTgt spid="15362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3624"/>
                                        </p:tgtEl>
                                        <p:attrNameLst>
                                          <p:attrName>style.visibility</p:attrName>
                                        </p:attrNameLst>
                                      </p:cBhvr>
                                      <p:to>
                                        <p:strVal val="visible"/>
                                      </p:to>
                                    </p:set>
                                    <p:anim calcmode="lin" valueType="num">
                                      <p:cBhvr additive="base">
                                        <p:cTn id="87" dur="500" fill="hold"/>
                                        <p:tgtEl>
                                          <p:spTgt spid="153624"/>
                                        </p:tgtEl>
                                        <p:attrNameLst>
                                          <p:attrName>ppt_x</p:attrName>
                                        </p:attrNameLst>
                                      </p:cBhvr>
                                      <p:tavLst>
                                        <p:tav tm="0">
                                          <p:val>
                                            <p:strVal val="#ppt_x"/>
                                          </p:val>
                                        </p:tav>
                                        <p:tav tm="100000">
                                          <p:val>
                                            <p:strVal val="#ppt_x"/>
                                          </p:val>
                                        </p:tav>
                                      </p:tavLst>
                                    </p:anim>
                                    <p:anim calcmode="lin" valueType="num">
                                      <p:cBhvr additive="base">
                                        <p:cTn id="88" dur="500" fill="hold"/>
                                        <p:tgtEl>
                                          <p:spTgt spid="153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6" grpId="0" bldLvl="0" animBg="1"/>
      <p:bldP spid="24" grpId="0" bldLvl="0" animBg="1"/>
      <p:bldP spid="35" grpId="0"/>
      <p:bldP spid="36" grpId="0"/>
      <p:bldP spid="37" grpId="0"/>
      <p:bldP spid="38" grpId="0"/>
      <p:bldP spid="39" grpId="0"/>
      <p:bldP spid="153619" grpId="0"/>
      <p:bldP spid="153620" grpId="0"/>
      <p:bldP spid="153621" grpId="0"/>
      <p:bldP spid="153622" grpId="0"/>
      <p:bldP spid="153623" grpId="0"/>
      <p:bldP spid="15362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2148841" y="164148"/>
            <a:ext cx="19259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en-US" sz="2800" b="1" dirty="0">
                <a:solidFill>
                  <a:srgbClr val="0D79CA"/>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sz="2800" b="1" dirty="0">
                <a:solidFill>
                  <a:srgbClr val="0D79CA"/>
                </a:solidFill>
                <a:latin typeface="微软雅黑" panose="020B0503020204020204" pitchFamily="34" charset="-122"/>
                <a:ea typeface="微软雅黑" panose="020B0503020204020204" pitchFamily="34" charset="-122"/>
                <a:sym typeface="宋体" panose="02010600030101010101" pitchFamily="2" charset="-122"/>
              </a:rPr>
              <a:t>资料来源</a:t>
            </a:r>
          </a:p>
        </p:txBody>
      </p:sp>
      <p:sp>
        <p:nvSpPr>
          <p:cNvPr id="6" name="菱形 284"/>
          <p:cNvSpPr/>
          <p:nvPr>
            <p:custDataLst>
              <p:tags r:id="rId1"/>
            </p:custDataLst>
          </p:nvPr>
        </p:nvSpPr>
        <p:spPr>
          <a:xfrm>
            <a:off x="2216150" y="4008439"/>
            <a:ext cx="623888" cy="706437"/>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pitchFamily="34" charset="-122"/>
                <a:ea typeface="微软雅黑" panose="020B0503020204020204" pitchFamily="34" charset="-122"/>
                <a:sym typeface="+mn-ea"/>
              </a:rPr>
              <a:t>05</a:t>
            </a:r>
          </a:p>
        </p:txBody>
      </p:sp>
      <p:sp>
        <p:nvSpPr>
          <p:cNvPr id="7" name="菱形 286"/>
          <p:cNvSpPr/>
          <p:nvPr>
            <p:custDataLst>
              <p:tags r:id="rId2"/>
            </p:custDataLst>
          </p:nvPr>
        </p:nvSpPr>
        <p:spPr>
          <a:xfrm>
            <a:off x="2220914" y="3349625"/>
            <a:ext cx="623887" cy="70643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pitchFamily="34" charset="-122"/>
                <a:ea typeface="微软雅黑" panose="020B0503020204020204" pitchFamily="34" charset="-122"/>
                <a:sym typeface="+mn-ea"/>
              </a:rPr>
              <a:t>04</a:t>
            </a:r>
          </a:p>
        </p:txBody>
      </p:sp>
      <p:sp>
        <p:nvSpPr>
          <p:cNvPr id="8" name="菱形 288"/>
          <p:cNvSpPr/>
          <p:nvPr>
            <p:custDataLst>
              <p:tags r:id="rId3"/>
            </p:custDataLst>
          </p:nvPr>
        </p:nvSpPr>
        <p:spPr>
          <a:xfrm>
            <a:off x="2220914" y="2690814"/>
            <a:ext cx="623887" cy="706437"/>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pitchFamily="34" charset="-122"/>
                <a:ea typeface="微软雅黑" panose="020B0503020204020204" pitchFamily="34" charset="-122"/>
                <a:sym typeface="+mn-ea"/>
              </a:rPr>
              <a:t>03</a:t>
            </a:r>
          </a:p>
        </p:txBody>
      </p:sp>
      <p:sp>
        <p:nvSpPr>
          <p:cNvPr id="9" name="菱形 290"/>
          <p:cNvSpPr/>
          <p:nvPr>
            <p:custDataLst>
              <p:tags r:id="rId4"/>
            </p:custDataLst>
          </p:nvPr>
        </p:nvSpPr>
        <p:spPr>
          <a:xfrm>
            <a:off x="2220914" y="2032000"/>
            <a:ext cx="623887" cy="70643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pitchFamily="34" charset="-122"/>
                <a:ea typeface="微软雅黑" panose="020B0503020204020204" pitchFamily="34" charset="-122"/>
                <a:sym typeface="+mn-ea"/>
              </a:rPr>
              <a:t>02</a:t>
            </a:r>
          </a:p>
        </p:txBody>
      </p:sp>
      <p:sp>
        <p:nvSpPr>
          <p:cNvPr id="10" name="菱形 292"/>
          <p:cNvSpPr/>
          <p:nvPr>
            <p:custDataLst>
              <p:tags r:id="rId5"/>
            </p:custDataLst>
          </p:nvPr>
        </p:nvSpPr>
        <p:spPr>
          <a:xfrm>
            <a:off x="2220914" y="1373189"/>
            <a:ext cx="623887" cy="70643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pitchFamily="34" charset="-122"/>
                <a:ea typeface="微软雅黑" panose="020B0503020204020204" pitchFamily="34" charset="-122"/>
                <a:sym typeface="+mn-ea"/>
              </a:rPr>
              <a:t>01</a:t>
            </a:r>
          </a:p>
        </p:txBody>
      </p:sp>
      <p:sp>
        <p:nvSpPr>
          <p:cNvPr id="11" name="菱形 290"/>
          <p:cNvSpPr/>
          <p:nvPr>
            <p:custDataLst>
              <p:tags r:id="rId6"/>
            </p:custDataLst>
          </p:nvPr>
        </p:nvSpPr>
        <p:spPr>
          <a:xfrm>
            <a:off x="2216150" y="5380039"/>
            <a:ext cx="623888" cy="70643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pitchFamily="34" charset="-122"/>
                <a:ea typeface="微软雅黑" panose="020B0503020204020204" pitchFamily="34" charset="-122"/>
                <a:sym typeface="+mn-ea"/>
              </a:rPr>
              <a:t>07</a:t>
            </a:r>
          </a:p>
        </p:txBody>
      </p:sp>
      <p:sp>
        <p:nvSpPr>
          <p:cNvPr id="12" name="菱形 292"/>
          <p:cNvSpPr/>
          <p:nvPr>
            <p:custDataLst>
              <p:tags r:id="rId7"/>
            </p:custDataLst>
          </p:nvPr>
        </p:nvSpPr>
        <p:spPr>
          <a:xfrm>
            <a:off x="2216150" y="4705351"/>
            <a:ext cx="623888" cy="70802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pitchFamily="34" charset="-122"/>
                <a:ea typeface="微软雅黑" panose="020B0503020204020204" pitchFamily="34" charset="-122"/>
                <a:sym typeface="+mn-ea"/>
              </a:rPr>
              <a:t>06</a:t>
            </a:r>
          </a:p>
        </p:txBody>
      </p:sp>
      <p:sp>
        <p:nvSpPr>
          <p:cNvPr id="13" name="矩形 249858"/>
          <p:cNvSpPr>
            <a:spLocks noChangeArrowheads="1"/>
          </p:cNvSpPr>
          <p:nvPr/>
        </p:nvSpPr>
        <p:spPr bwMode="auto">
          <a:xfrm>
            <a:off x="2786064" y="1466850"/>
            <a:ext cx="37623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5" rIns="91368" bIns="45685" anchor="ctr">
            <a:spAutoFit/>
          </a:bodyPr>
          <a:lstStyle/>
          <a:p>
            <a:pPr defTabSz="911225"/>
            <a:r>
              <a:rPr lang="en-US" altLang="zh-CN" sz="2800" b="1">
                <a:latin typeface="黑体" panose="02010609060101010101" pitchFamily="49" charset="-122"/>
                <a:ea typeface="黑体" panose="02010609060101010101" pitchFamily="49" charset="-122"/>
              </a:rPr>
              <a:t> </a:t>
            </a:r>
            <a:r>
              <a:rPr lang="zh-CN" altLang="en-US" sz="2800" b="1">
                <a:latin typeface="黑体" panose="02010609060101010101" pitchFamily="49" charset="-122"/>
                <a:ea typeface="黑体" panose="02010609060101010101" pitchFamily="49" charset="-122"/>
              </a:rPr>
              <a:t>教材相关改编题     </a:t>
            </a:r>
          </a:p>
        </p:txBody>
      </p:sp>
      <p:sp>
        <p:nvSpPr>
          <p:cNvPr id="14" name="矩形 249859"/>
          <p:cNvSpPr>
            <a:spLocks noChangeArrowheads="1"/>
          </p:cNvSpPr>
          <p:nvPr/>
        </p:nvSpPr>
        <p:spPr bwMode="auto">
          <a:xfrm>
            <a:off x="2743200" y="2153015"/>
            <a:ext cx="3449838" cy="5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5" rIns="91368" bIns="45685" anchor="ctr">
            <a:spAutoFit/>
          </a:bodyPr>
          <a:lstStyle/>
          <a:p>
            <a:pPr defTabSz="911225"/>
            <a:r>
              <a:rPr lang="en-US" altLang="zh-CN" sz="2800" b="1">
                <a:latin typeface="黑体" panose="02010609060101010101" pitchFamily="49" charset="-122"/>
                <a:ea typeface="黑体" panose="02010609060101010101" pitchFamily="49" charset="-122"/>
                <a:sym typeface="Arial" panose="020B0604020202020204" pitchFamily="34" charset="0"/>
              </a:rPr>
              <a:t> </a:t>
            </a:r>
            <a:r>
              <a:rPr lang="zh-CN" altLang="en-US" sz="2800" b="1">
                <a:latin typeface="黑体" panose="02010609060101010101" pitchFamily="49" charset="-122"/>
                <a:ea typeface="黑体" panose="02010609060101010101" pitchFamily="49" charset="-122"/>
                <a:sym typeface="Arial" panose="020B0604020202020204" pitchFamily="34" charset="0"/>
              </a:rPr>
              <a:t>上届高三经典题</a:t>
            </a:r>
            <a:r>
              <a:rPr lang="zh-CN" altLang="en-US" b="1">
                <a:latin typeface="黑体" panose="02010609060101010101" pitchFamily="49" charset="-122"/>
                <a:ea typeface="黑体" panose="02010609060101010101" pitchFamily="49" charset="-122"/>
                <a:sym typeface="Arial" panose="020B0604020202020204" pitchFamily="34" charset="0"/>
              </a:rPr>
              <a:t>   </a:t>
            </a:r>
            <a:r>
              <a:rPr lang="zh-CN" altLang="en-US" sz="1600" b="1">
                <a:solidFill>
                  <a:srgbClr val="0033CC"/>
                </a:solidFill>
                <a:latin typeface="黑体" panose="02010609060101010101" pitchFamily="49" charset="-122"/>
                <a:ea typeface="黑体" panose="02010609060101010101" pitchFamily="49" charset="-122"/>
              </a:rPr>
              <a:t>  </a:t>
            </a:r>
          </a:p>
        </p:txBody>
      </p:sp>
      <p:sp>
        <p:nvSpPr>
          <p:cNvPr id="15" name="矩形 249860"/>
          <p:cNvSpPr>
            <a:spLocks noChangeArrowheads="1"/>
          </p:cNvSpPr>
          <p:nvPr/>
        </p:nvSpPr>
        <p:spPr bwMode="auto">
          <a:xfrm>
            <a:off x="2738438" y="2774950"/>
            <a:ext cx="3581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5" rIns="91368" bIns="45685" anchor="ctr">
            <a:spAutoFit/>
          </a:bodyPr>
          <a:lstStyle/>
          <a:p>
            <a:pPr defTabSz="911225"/>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历年高考题真题 </a:t>
            </a:r>
            <a:r>
              <a:rPr lang="zh-CN" altLang="en-US" sz="2800" b="1" dirty="0">
                <a:solidFill>
                  <a:srgbClr val="0033CC"/>
                </a:solidFill>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 </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sp>
        <p:nvSpPr>
          <p:cNvPr id="16" name="矩形 249861"/>
          <p:cNvSpPr>
            <a:spLocks noChangeArrowheads="1"/>
          </p:cNvSpPr>
          <p:nvPr/>
        </p:nvSpPr>
        <p:spPr bwMode="auto">
          <a:xfrm>
            <a:off x="2743200" y="4059238"/>
            <a:ext cx="49545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5" rIns="91368" bIns="45685" anchor="ctr">
            <a:spAutoFit/>
          </a:bodyPr>
          <a:lstStyle/>
          <a:p>
            <a:pPr defTabSz="911225"/>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样书及纸质资料  </a:t>
            </a:r>
            <a:endParaRPr lang="zh-CN" altLang="en-US" sz="2800" b="1" dirty="0">
              <a:latin typeface="黑体" panose="02010609060101010101" pitchFamily="49" charset="-122"/>
              <a:ea typeface="黑体" panose="02010609060101010101" pitchFamily="49" charset="-122"/>
            </a:endParaRPr>
          </a:p>
        </p:txBody>
      </p:sp>
      <p:sp>
        <p:nvSpPr>
          <p:cNvPr id="17" name="文本框 249869"/>
          <p:cNvSpPr txBox="1">
            <a:spLocks noChangeArrowheads="1"/>
          </p:cNvSpPr>
          <p:nvPr/>
        </p:nvSpPr>
        <p:spPr bwMode="auto">
          <a:xfrm>
            <a:off x="2743200" y="4756150"/>
            <a:ext cx="2863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sz="2800" b="1">
                <a:latin typeface="黑体" panose="02010609060101010101" pitchFamily="49" charset="-122"/>
                <a:ea typeface="黑体" panose="02010609060101010101" pitchFamily="49" charset="-122"/>
                <a:sym typeface="Arial" panose="020B0604020202020204" pitchFamily="34" charset="0"/>
              </a:rPr>
              <a:t> </a:t>
            </a:r>
            <a:r>
              <a:rPr lang="zh-CN" altLang="en-US" sz="2800" b="1">
                <a:latin typeface="黑体" panose="02010609060101010101" pitchFamily="49" charset="-122"/>
                <a:ea typeface="黑体" panose="02010609060101010101" pitchFamily="49" charset="-122"/>
                <a:sym typeface="Arial" panose="020B0604020202020204" pitchFamily="34" charset="0"/>
              </a:rPr>
              <a:t>组内错题资源库</a:t>
            </a:r>
            <a:endParaRPr lang="zh-CN" altLang="en-US" sz="2800" b="1">
              <a:solidFill>
                <a:srgbClr val="0000FF"/>
              </a:solidFill>
              <a:latin typeface="黑体" panose="02010609060101010101" pitchFamily="49" charset="-122"/>
              <a:ea typeface="黑体" panose="02010609060101010101" pitchFamily="49" charset="-122"/>
              <a:sym typeface="Arial" panose="020B0604020202020204" pitchFamily="34" charset="0"/>
            </a:endParaRPr>
          </a:p>
        </p:txBody>
      </p:sp>
      <p:sp>
        <p:nvSpPr>
          <p:cNvPr id="18" name="Rectangle 14"/>
          <p:cNvSpPr>
            <a:spLocks noChangeArrowheads="1"/>
          </p:cNvSpPr>
          <p:nvPr/>
        </p:nvSpPr>
        <p:spPr bwMode="auto">
          <a:xfrm>
            <a:off x="2743200" y="5511800"/>
            <a:ext cx="2863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FF"/>
                </a:solidFill>
                <a:latin typeface="黑体" panose="02010609060101010101" pitchFamily="49" charset="-122"/>
                <a:ea typeface="黑体" panose="02010609060101010101" pitchFamily="49" charset="-122"/>
                <a:sym typeface="Arial" panose="020B0604020202020204" pitchFamily="34" charset="0"/>
              </a:rPr>
              <a:t> </a:t>
            </a:r>
            <a:r>
              <a:rPr lang="zh-CN" altLang="en-US" sz="2800" b="1">
                <a:solidFill>
                  <a:srgbClr val="0000FF"/>
                </a:solidFill>
                <a:latin typeface="黑体" panose="02010609060101010101" pitchFamily="49" charset="-122"/>
                <a:ea typeface="黑体" panose="02010609060101010101" pitchFamily="49" charset="-122"/>
                <a:sym typeface="Arial" panose="020B0604020202020204" pitchFamily="34" charset="0"/>
              </a:rPr>
              <a:t>教师个人原创题</a:t>
            </a:r>
          </a:p>
        </p:txBody>
      </p:sp>
      <p:sp>
        <p:nvSpPr>
          <p:cNvPr id="19" name="文本框 5"/>
          <p:cNvSpPr txBox="1">
            <a:spLocks noChangeArrowheads="1"/>
          </p:cNvSpPr>
          <p:nvPr/>
        </p:nvSpPr>
        <p:spPr bwMode="auto">
          <a:xfrm>
            <a:off x="2905125" y="3460750"/>
            <a:ext cx="2686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2800" b="1">
                <a:solidFill>
                  <a:srgbClr val="CC0000"/>
                </a:solidFill>
                <a:latin typeface="黑体" panose="02010609060101010101" pitchFamily="49" charset="-122"/>
                <a:ea typeface="黑体" panose="02010609060101010101" pitchFamily="49" charset="-122"/>
                <a:sym typeface="Arial" panose="020B0604020202020204" pitchFamily="34" charset="0"/>
              </a:rPr>
              <a:t>各地最新模拟题</a:t>
            </a:r>
          </a:p>
        </p:txBody>
      </p:sp>
      <p:grpSp>
        <p:nvGrpSpPr>
          <p:cNvPr id="20" name="组合 19"/>
          <p:cNvGrpSpPr/>
          <p:nvPr/>
        </p:nvGrpSpPr>
        <p:grpSpPr bwMode="auto">
          <a:xfrm>
            <a:off x="6338888" y="1982788"/>
            <a:ext cx="3795712" cy="4011612"/>
            <a:chOff x="6419339" y="1501557"/>
            <a:chExt cx="5062269" cy="5347477"/>
          </a:xfrm>
        </p:grpSpPr>
        <p:sp>
          <p:nvSpPr>
            <p:cNvPr id="21" name="Freeform: Shape 55"/>
            <p:cNvSpPr/>
            <p:nvPr/>
          </p:nvSpPr>
          <p:spPr bwMode="auto">
            <a:xfrm>
              <a:off x="10668596" y="4999530"/>
              <a:ext cx="141854" cy="139665"/>
            </a:xfrm>
            <a:custGeom>
              <a:avLst/>
              <a:gdLst>
                <a:gd name="T0" fmla="*/ 72 w 86"/>
                <a:gd name="T1" fmla="*/ 86 h 86"/>
                <a:gd name="T2" fmla="*/ 0 w 86"/>
                <a:gd name="T3" fmla="*/ 18 h 86"/>
                <a:gd name="T4" fmla="*/ 18 w 86"/>
                <a:gd name="T5" fmla="*/ 0 h 86"/>
                <a:gd name="T6" fmla="*/ 86 w 86"/>
                <a:gd name="T7" fmla="*/ 72 h 86"/>
                <a:gd name="T8" fmla="*/ 72 w 86"/>
                <a:gd name="T9" fmla="*/ 86 h 86"/>
              </a:gdLst>
              <a:ahLst/>
              <a:cxnLst>
                <a:cxn ang="0">
                  <a:pos x="T0" y="T1"/>
                </a:cxn>
                <a:cxn ang="0">
                  <a:pos x="T2" y="T3"/>
                </a:cxn>
                <a:cxn ang="0">
                  <a:pos x="T4" y="T5"/>
                </a:cxn>
                <a:cxn ang="0">
                  <a:pos x="T6" y="T7"/>
                </a:cxn>
                <a:cxn ang="0">
                  <a:pos x="T8" y="T9"/>
                </a:cxn>
              </a:cxnLst>
              <a:rect l="0" t="0" r="r" b="b"/>
              <a:pathLst>
                <a:path w="86" h="86">
                  <a:moveTo>
                    <a:pt x="72" y="86"/>
                  </a:moveTo>
                  <a:lnTo>
                    <a:pt x="0" y="18"/>
                  </a:lnTo>
                  <a:lnTo>
                    <a:pt x="18" y="0"/>
                  </a:lnTo>
                  <a:lnTo>
                    <a:pt x="86" y="72"/>
                  </a:lnTo>
                  <a:lnTo>
                    <a:pt x="72" y="86"/>
                  </a:lnTo>
                  <a:close/>
                </a:path>
              </a:pathLst>
            </a:custGeom>
            <a:solidFill>
              <a:srgbClr val="E2E2E2"/>
            </a:solidFill>
            <a:ln>
              <a:noFill/>
            </a:ln>
          </p:spPr>
          <p:txBody>
            <a:bodyPr anchor="ctr"/>
            <a:lstStyle/>
            <a:p>
              <a:pPr algn="ctr"/>
              <a:endParaRPr sz="1015" noProof="1"/>
            </a:p>
          </p:txBody>
        </p:sp>
        <p:sp>
          <p:nvSpPr>
            <p:cNvPr id="22" name="Freeform: Shape 218"/>
            <p:cNvSpPr/>
            <p:nvPr/>
          </p:nvSpPr>
          <p:spPr bwMode="auto">
            <a:xfrm>
              <a:off x="7689670" y="2024242"/>
              <a:ext cx="215956" cy="220078"/>
            </a:xfrm>
            <a:custGeom>
              <a:avLst/>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3"/>
            </a:solidFill>
            <a:ln>
              <a:noFill/>
            </a:ln>
          </p:spPr>
          <p:txBody>
            <a:bodyPr anchor="ctr"/>
            <a:lstStyle/>
            <a:p>
              <a:pPr algn="ctr"/>
              <a:endParaRPr sz="1015" noProof="1"/>
            </a:p>
          </p:txBody>
        </p:sp>
        <p:sp>
          <p:nvSpPr>
            <p:cNvPr id="23" name="Freeform: Shape 219"/>
            <p:cNvSpPr/>
            <p:nvPr/>
          </p:nvSpPr>
          <p:spPr bwMode="auto">
            <a:xfrm>
              <a:off x="7924681" y="2100423"/>
              <a:ext cx="46579" cy="65601"/>
            </a:xfrm>
            <a:custGeom>
              <a:avLst/>
              <a:gdLst>
                <a:gd name="T0" fmla="*/ 0 w 29"/>
                <a:gd name="T1" fmla="*/ 40 h 40"/>
                <a:gd name="T2" fmla="*/ 29 w 29"/>
                <a:gd name="T3" fmla="*/ 18 h 40"/>
                <a:gd name="T4" fmla="*/ 0 w 29"/>
                <a:gd name="T5" fmla="*/ 0 h 40"/>
                <a:gd name="T6" fmla="*/ 0 w 29"/>
                <a:gd name="T7" fmla="*/ 40 h 40"/>
              </a:gdLst>
              <a:ahLst/>
              <a:cxnLst>
                <a:cxn ang="0">
                  <a:pos x="T0" y="T1"/>
                </a:cxn>
                <a:cxn ang="0">
                  <a:pos x="T2" y="T3"/>
                </a:cxn>
                <a:cxn ang="0">
                  <a:pos x="T4" y="T5"/>
                </a:cxn>
                <a:cxn ang="0">
                  <a:pos x="T6" y="T7"/>
                </a:cxn>
              </a:cxnLst>
              <a:rect l="0" t="0" r="r" b="b"/>
              <a:pathLst>
                <a:path w="29" h="40">
                  <a:moveTo>
                    <a:pt x="0" y="40"/>
                  </a:moveTo>
                  <a:lnTo>
                    <a:pt x="29" y="18"/>
                  </a:lnTo>
                  <a:lnTo>
                    <a:pt x="0" y="0"/>
                  </a:lnTo>
                  <a:lnTo>
                    <a:pt x="0" y="40"/>
                  </a:lnTo>
                  <a:close/>
                </a:path>
              </a:pathLst>
            </a:custGeom>
            <a:solidFill>
              <a:schemeClr val="accent3"/>
            </a:solidFill>
            <a:ln>
              <a:noFill/>
            </a:ln>
          </p:spPr>
          <p:txBody>
            <a:bodyPr anchor="ctr"/>
            <a:lstStyle/>
            <a:p>
              <a:pPr algn="ctr"/>
              <a:endParaRPr sz="1015" noProof="1"/>
            </a:p>
          </p:txBody>
        </p:sp>
        <p:sp>
          <p:nvSpPr>
            <p:cNvPr id="24" name="Freeform: Shape 220"/>
            <p:cNvSpPr/>
            <p:nvPr/>
          </p:nvSpPr>
          <p:spPr bwMode="auto">
            <a:xfrm>
              <a:off x="7653677" y="2106772"/>
              <a:ext cx="23290" cy="19045"/>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anchor="ctr"/>
            <a:lstStyle/>
            <a:p>
              <a:pPr algn="ctr"/>
              <a:endParaRPr sz="1015" noProof="1"/>
            </a:p>
          </p:txBody>
        </p:sp>
        <p:sp>
          <p:nvSpPr>
            <p:cNvPr id="25" name="Freeform: Shape 221"/>
            <p:cNvSpPr/>
            <p:nvPr/>
          </p:nvSpPr>
          <p:spPr bwMode="auto">
            <a:xfrm>
              <a:off x="7865399" y="2013662"/>
              <a:ext cx="52931" cy="52903"/>
            </a:xfrm>
            <a:custGeom>
              <a:avLst/>
              <a:gdLst>
                <a:gd name="T0" fmla="*/ 0 w 33"/>
                <a:gd name="T1" fmla="*/ 7 h 33"/>
                <a:gd name="T2" fmla="*/ 25 w 33"/>
                <a:gd name="T3" fmla="*/ 33 h 33"/>
                <a:gd name="T4" fmla="*/ 33 w 33"/>
                <a:gd name="T5" fmla="*/ 0 h 33"/>
                <a:gd name="T6" fmla="*/ 0 w 33"/>
                <a:gd name="T7" fmla="*/ 7 h 33"/>
              </a:gdLst>
              <a:ah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solidFill>
              <a:schemeClr val="accent3"/>
            </a:solidFill>
            <a:ln>
              <a:noFill/>
            </a:ln>
          </p:spPr>
          <p:txBody>
            <a:bodyPr anchor="ctr"/>
            <a:lstStyle/>
            <a:p>
              <a:pPr algn="ctr"/>
              <a:endParaRPr sz="1015" noProof="1"/>
            </a:p>
          </p:txBody>
        </p:sp>
        <p:sp>
          <p:nvSpPr>
            <p:cNvPr id="26" name="Freeform: Shape 222"/>
            <p:cNvSpPr/>
            <p:nvPr/>
          </p:nvSpPr>
          <p:spPr bwMode="auto">
            <a:xfrm>
              <a:off x="7865399" y="2195650"/>
              <a:ext cx="52931" cy="59252"/>
            </a:xfrm>
            <a:custGeom>
              <a:avLst/>
              <a:gdLst>
                <a:gd name="T0" fmla="*/ 25 w 33"/>
                <a:gd name="T1" fmla="*/ 0 h 36"/>
                <a:gd name="T2" fmla="*/ 0 w 33"/>
                <a:gd name="T3" fmla="*/ 29 h 36"/>
                <a:gd name="T4" fmla="*/ 33 w 33"/>
                <a:gd name="T5" fmla="*/ 36 h 36"/>
                <a:gd name="T6" fmla="*/ 25 w 33"/>
                <a:gd name="T7" fmla="*/ 0 h 36"/>
              </a:gdLst>
              <a:ah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solidFill>
              <a:schemeClr val="accent3"/>
            </a:solidFill>
            <a:ln>
              <a:noFill/>
            </a:ln>
          </p:spPr>
          <p:txBody>
            <a:bodyPr anchor="ctr"/>
            <a:lstStyle/>
            <a:p>
              <a:pPr algn="ctr"/>
              <a:endParaRPr sz="1015" noProof="1"/>
            </a:p>
          </p:txBody>
        </p:sp>
        <p:sp>
          <p:nvSpPr>
            <p:cNvPr id="27" name="Freeform: Shape 223"/>
            <p:cNvSpPr/>
            <p:nvPr/>
          </p:nvSpPr>
          <p:spPr bwMode="auto">
            <a:xfrm>
              <a:off x="7446189" y="2136398"/>
              <a:ext cx="478491" cy="294142"/>
            </a:xfrm>
            <a:custGeom>
              <a:avLst/>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3"/>
            </a:solidFill>
            <a:ln>
              <a:noFill/>
            </a:ln>
          </p:spPr>
          <p:txBody>
            <a:bodyPr anchor="ctr"/>
            <a:lstStyle/>
            <a:p>
              <a:pPr algn="ctr"/>
              <a:endParaRPr sz="1015" noProof="1"/>
            </a:p>
          </p:txBody>
        </p:sp>
        <p:sp>
          <p:nvSpPr>
            <p:cNvPr id="28" name="Freeform: Shape 224"/>
            <p:cNvSpPr/>
            <p:nvPr/>
          </p:nvSpPr>
          <p:spPr bwMode="auto">
            <a:xfrm>
              <a:off x="9231005" y="4904305"/>
              <a:ext cx="425560" cy="459201"/>
            </a:xfrm>
            <a:custGeom>
              <a:avLst/>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rgbClr val="497193"/>
            </a:solidFill>
            <a:ln>
              <a:noFill/>
            </a:ln>
          </p:spPr>
          <p:txBody>
            <a:bodyPr anchor="ctr"/>
            <a:lstStyle/>
            <a:p>
              <a:pPr algn="ctr"/>
              <a:endParaRPr sz="1015" noProof="1"/>
            </a:p>
          </p:txBody>
        </p:sp>
        <p:sp>
          <p:nvSpPr>
            <p:cNvPr id="29" name="Freeform: Shape 225"/>
            <p:cNvSpPr/>
            <p:nvPr/>
          </p:nvSpPr>
          <p:spPr bwMode="auto">
            <a:xfrm>
              <a:off x="8390469" y="5228073"/>
              <a:ext cx="376865" cy="277215"/>
            </a:xfrm>
            <a:custGeom>
              <a:avLst/>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rgbClr val="497193"/>
            </a:solidFill>
            <a:ln>
              <a:noFill/>
            </a:ln>
          </p:spPr>
          <p:txBody>
            <a:bodyPr anchor="ctr"/>
            <a:lstStyle/>
            <a:p>
              <a:pPr algn="ctr"/>
              <a:endParaRPr sz="1015" noProof="1"/>
            </a:p>
          </p:txBody>
        </p:sp>
        <p:sp>
          <p:nvSpPr>
            <p:cNvPr id="30" name="Freeform: Shape 226"/>
            <p:cNvSpPr/>
            <p:nvPr/>
          </p:nvSpPr>
          <p:spPr bwMode="auto">
            <a:xfrm>
              <a:off x="9637511" y="2419960"/>
              <a:ext cx="364162" cy="211614"/>
            </a:xfrm>
            <a:custGeom>
              <a:avLst/>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rgbClr val="497193"/>
            </a:solidFill>
            <a:ln>
              <a:noFill/>
            </a:ln>
          </p:spPr>
          <p:txBody>
            <a:bodyPr anchor="ctr"/>
            <a:lstStyle/>
            <a:p>
              <a:pPr algn="ctr"/>
              <a:endParaRPr sz="1015" noProof="1"/>
            </a:p>
          </p:txBody>
        </p:sp>
        <p:sp>
          <p:nvSpPr>
            <p:cNvPr id="31" name="Freeform: Shape 227"/>
            <p:cNvSpPr/>
            <p:nvPr/>
          </p:nvSpPr>
          <p:spPr bwMode="auto">
            <a:xfrm>
              <a:off x="9601518" y="2608296"/>
              <a:ext cx="359927" cy="211614"/>
            </a:xfrm>
            <a:custGeom>
              <a:avLst/>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rgbClr val="497193"/>
            </a:solidFill>
            <a:ln>
              <a:noFill/>
            </a:ln>
          </p:spPr>
          <p:txBody>
            <a:bodyPr anchor="ctr"/>
            <a:lstStyle/>
            <a:p>
              <a:pPr algn="ctr"/>
              <a:endParaRPr sz="1015" noProof="1"/>
            </a:p>
          </p:txBody>
        </p:sp>
        <p:sp>
          <p:nvSpPr>
            <p:cNvPr id="32" name="Freeform: Shape 228"/>
            <p:cNvSpPr/>
            <p:nvPr/>
          </p:nvSpPr>
          <p:spPr bwMode="auto">
            <a:xfrm>
              <a:off x="10374303" y="4174237"/>
              <a:ext cx="6351" cy="12697"/>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solidFill>
              <a:srgbClr val="497193"/>
            </a:solidFill>
            <a:ln>
              <a:noFill/>
            </a:ln>
          </p:spPr>
          <p:txBody>
            <a:bodyPr anchor="ctr"/>
            <a:lstStyle/>
            <a:p>
              <a:pPr algn="ctr"/>
              <a:endParaRPr sz="1015" noProof="1"/>
            </a:p>
          </p:txBody>
        </p:sp>
        <p:sp>
          <p:nvSpPr>
            <p:cNvPr id="33" name="Freeform: Shape 229"/>
            <p:cNvSpPr/>
            <p:nvPr/>
          </p:nvSpPr>
          <p:spPr bwMode="auto">
            <a:xfrm>
              <a:off x="10374303" y="4045153"/>
              <a:ext cx="35992" cy="105807"/>
            </a:xfrm>
            <a:custGeom>
              <a:avLst/>
              <a:gdLst>
                <a:gd name="T0" fmla="*/ 6 w 6"/>
                <a:gd name="T1" fmla="*/ 0 h 18"/>
                <a:gd name="T2" fmla="*/ 0 w 6"/>
                <a:gd name="T3" fmla="*/ 18 h 18"/>
                <a:gd name="T4" fmla="*/ 2 w 6"/>
                <a:gd name="T5" fmla="*/ 18 h 18"/>
                <a:gd name="T6" fmla="*/ 6 w 6"/>
                <a:gd name="T7" fmla="*/ 1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p:spPr>
          <p:txBody>
            <a:bodyPr anchor="ctr"/>
            <a:lstStyle/>
            <a:p>
              <a:pPr algn="ctr"/>
              <a:endParaRPr sz="1015" noProof="1"/>
            </a:p>
          </p:txBody>
        </p:sp>
        <p:sp>
          <p:nvSpPr>
            <p:cNvPr id="34" name="Freeform: Shape 230"/>
            <p:cNvSpPr/>
            <p:nvPr/>
          </p:nvSpPr>
          <p:spPr bwMode="auto">
            <a:xfrm>
              <a:off x="10315021" y="4002831"/>
              <a:ext cx="71985" cy="148130"/>
            </a:xfrm>
            <a:custGeom>
              <a:avLst/>
              <a:gdLst>
                <a:gd name="T0" fmla="*/ 0 w 12"/>
                <a:gd name="T1" fmla="*/ 0 h 25"/>
                <a:gd name="T2" fmla="*/ 0 w 12"/>
                <a:gd name="T3" fmla="*/ 25 h 25"/>
                <a:gd name="T4" fmla="*/ 6 w 12"/>
                <a:gd name="T5" fmla="*/ 25 h 25"/>
                <a:gd name="T6" fmla="*/ 12 w 12"/>
                <a:gd name="T7" fmla="*/ 4 h 25"/>
                <a:gd name="T8" fmla="*/ 0 w 12"/>
                <a:gd name="T9" fmla="*/ 0 h 25"/>
              </a:gdLst>
              <a:ah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rgbClr val="497193"/>
            </a:solidFill>
            <a:ln>
              <a:noFill/>
            </a:ln>
          </p:spPr>
          <p:txBody>
            <a:bodyPr anchor="ctr"/>
            <a:lstStyle/>
            <a:p>
              <a:pPr algn="ctr"/>
              <a:endParaRPr sz="1015" noProof="1"/>
            </a:p>
          </p:txBody>
        </p:sp>
        <p:sp>
          <p:nvSpPr>
            <p:cNvPr id="35" name="Freeform: Shape 231"/>
            <p:cNvSpPr/>
            <p:nvPr/>
          </p:nvSpPr>
          <p:spPr bwMode="auto">
            <a:xfrm>
              <a:off x="10215511" y="4174237"/>
              <a:ext cx="69869" cy="148130"/>
            </a:xfrm>
            <a:custGeom>
              <a:avLst/>
              <a:gdLst>
                <a:gd name="T0" fmla="*/ 12 w 12"/>
                <a:gd name="T1" fmla="*/ 25 h 25"/>
                <a:gd name="T2" fmla="*/ 12 w 12"/>
                <a:gd name="T3" fmla="*/ 0 h 25"/>
                <a:gd name="T4" fmla="*/ 6 w 12"/>
                <a:gd name="T5" fmla="*/ 0 h 25"/>
                <a:gd name="T6" fmla="*/ 0 w 12"/>
                <a:gd name="T7" fmla="*/ 21 h 25"/>
                <a:gd name="T8" fmla="*/ 12 w 12"/>
                <a:gd name="T9" fmla="*/ 25 h 25"/>
              </a:gdLst>
              <a:ah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rgbClr val="497193"/>
            </a:solidFill>
            <a:ln>
              <a:noFill/>
            </a:ln>
          </p:spPr>
          <p:txBody>
            <a:bodyPr anchor="ctr"/>
            <a:lstStyle/>
            <a:p>
              <a:pPr algn="ctr"/>
              <a:endParaRPr sz="1015" noProof="1"/>
            </a:p>
          </p:txBody>
        </p:sp>
        <p:sp>
          <p:nvSpPr>
            <p:cNvPr id="36" name="Freeform: Shape 232"/>
            <p:cNvSpPr/>
            <p:nvPr/>
          </p:nvSpPr>
          <p:spPr bwMode="auto">
            <a:xfrm>
              <a:off x="10215511" y="4002831"/>
              <a:ext cx="69869" cy="148130"/>
            </a:xfrm>
            <a:custGeom>
              <a:avLst/>
              <a:gdLst>
                <a:gd name="T0" fmla="*/ 6 w 12"/>
                <a:gd name="T1" fmla="*/ 25 h 25"/>
                <a:gd name="T2" fmla="*/ 12 w 12"/>
                <a:gd name="T3" fmla="*/ 25 h 25"/>
                <a:gd name="T4" fmla="*/ 12 w 12"/>
                <a:gd name="T5" fmla="*/ 0 h 25"/>
                <a:gd name="T6" fmla="*/ 0 w 12"/>
                <a:gd name="T7" fmla="*/ 5 h 25"/>
                <a:gd name="T8" fmla="*/ 6 w 12"/>
                <a:gd name="T9" fmla="*/ 25 h 25"/>
              </a:gdLst>
              <a:ah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rgbClr val="497193"/>
            </a:solidFill>
            <a:ln>
              <a:noFill/>
            </a:ln>
          </p:spPr>
          <p:txBody>
            <a:bodyPr anchor="ctr"/>
            <a:lstStyle/>
            <a:p>
              <a:pPr algn="ctr"/>
              <a:endParaRPr sz="1015" noProof="1"/>
            </a:p>
          </p:txBody>
        </p:sp>
        <p:sp>
          <p:nvSpPr>
            <p:cNvPr id="37" name="Freeform: Shape 233"/>
            <p:cNvSpPr/>
            <p:nvPr/>
          </p:nvSpPr>
          <p:spPr bwMode="auto">
            <a:xfrm>
              <a:off x="10143526" y="4174237"/>
              <a:ext cx="82572" cy="105807"/>
            </a:xfrm>
            <a:custGeom>
              <a:avLst/>
              <a:gdLst>
                <a:gd name="T0" fmla="*/ 8 w 14"/>
                <a:gd name="T1" fmla="*/ 18 h 18"/>
                <a:gd name="T2" fmla="*/ 14 w 14"/>
                <a:gd name="T3" fmla="*/ 0 h 18"/>
                <a:gd name="T4" fmla="*/ 0 w 14"/>
                <a:gd name="T5" fmla="*/ 0 h 18"/>
                <a:gd name="T6" fmla="*/ 8 w 14"/>
                <a:gd name="T7" fmla="*/ 18 h 18"/>
              </a:gdLst>
              <a:ah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solidFill>
              <a:srgbClr val="497193"/>
            </a:solidFill>
            <a:ln>
              <a:noFill/>
            </a:ln>
          </p:spPr>
          <p:txBody>
            <a:bodyPr anchor="ctr"/>
            <a:lstStyle/>
            <a:p>
              <a:pPr algn="ctr"/>
              <a:endParaRPr sz="1015" noProof="1"/>
            </a:p>
          </p:txBody>
        </p:sp>
        <p:sp>
          <p:nvSpPr>
            <p:cNvPr id="38" name="Freeform: Shape 234"/>
            <p:cNvSpPr/>
            <p:nvPr/>
          </p:nvSpPr>
          <p:spPr bwMode="auto">
            <a:xfrm>
              <a:off x="10143526" y="4045153"/>
              <a:ext cx="82572" cy="105807"/>
            </a:xfrm>
            <a:custGeom>
              <a:avLst/>
              <a:gdLst>
                <a:gd name="T0" fmla="*/ 8 w 14"/>
                <a:gd name="T1" fmla="*/ 0 h 18"/>
                <a:gd name="T2" fmla="*/ 0 w 14"/>
                <a:gd name="T3" fmla="*/ 18 h 18"/>
                <a:gd name="T4" fmla="*/ 14 w 14"/>
                <a:gd name="T5" fmla="*/ 18 h 18"/>
                <a:gd name="T6" fmla="*/ 8 w 14"/>
                <a:gd name="T7" fmla="*/ 0 h 18"/>
              </a:gdLst>
              <a:ah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solidFill>
              <a:srgbClr val="497193"/>
            </a:solidFill>
            <a:ln>
              <a:noFill/>
            </a:ln>
          </p:spPr>
          <p:txBody>
            <a:bodyPr anchor="ctr"/>
            <a:lstStyle/>
            <a:p>
              <a:pPr algn="ctr"/>
              <a:endParaRPr sz="1015" noProof="1"/>
            </a:p>
          </p:txBody>
        </p:sp>
        <p:sp>
          <p:nvSpPr>
            <p:cNvPr id="39" name="Freeform: Shape 235"/>
            <p:cNvSpPr/>
            <p:nvPr/>
          </p:nvSpPr>
          <p:spPr bwMode="auto">
            <a:xfrm>
              <a:off x="10315021" y="4174237"/>
              <a:ext cx="46579" cy="148130"/>
            </a:xfrm>
            <a:custGeom>
              <a:avLst/>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ah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rgbClr val="497193"/>
            </a:solidFill>
            <a:ln>
              <a:noFill/>
            </a:ln>
          </p:spPr>
          <p:txBody>
            <a:bodyPr anchor="ctr"/>
            <a:lstStyle/>
            <a:p>
              <a:pPr algn="ctr"/>
              <a:endParaRPr sz="1015" noProof="1"/>
            </a:p>
          </p:txBody>
        </p:sp>
        <p:sp>
          <p:nvSpPr>
            <p:cNvPr id="40" name="Oval 236"/>
            <p:cNvSpPr/>
            <p:nvPr/>
          </p:nvSpPr>
          <p:spPr bwMode="auto">
            <a:xfrm>
              <a:off x="8856257" y="4622858"/>
              <a:ext cx="80454" cy="80413"/>
            </a:xfrm>
            <a:prstGeom prst="ellipse">
              <a:avLst/>
            </a:prstGeom>
            <a:solidFill>
              <a:schemeClr val="accent3"/>
            </a:solidFill>
            <a:ln>
              <a:noFill/>
            </a:ln>
          </p:spPr>
          <p:txBody>
            <a:bodyPr anchor="ctr"/>
            <a:lstStyle/>
            <a:p>
              <a:pPr algn="ctr"/>
              <a:endParaRPr sz="1015" noProof="1"/>
            </a:p>
          </p:txBody>
        </p:sp>
        <p:sp>
          <p:nvSpPr>
            <p:cNvPr id="41" name="Freeform: Shape 237"/>
            <p:cNvSpPr/>
            <p:nvPr/>
          </p:nvSpPr>
          <p:spPr bwMode="auto">
            <a:xfrm>
              <a:off x="8536558" y="4864098"/>
              <a:ext cx="175728" cy="175640"/>
            </a:xfrm>
            <a:custGeom>
              <a:avLst/>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3"/>
            </a:solidFill>
            <a:ln>
              <a:noFill/>
            </a:ln>
          </p:spPr>
          <p:txBody>
            <a:bodyPr anchor="ctr"/>
            <a:lstStyle/>
            <a:p>
              <a:pPr algn="ctr"/>
              <a:endParaRPr sz="1015" noProof="1"/>
            </a:p>
          </p:txBody>
        </p:sp>
        <p:sp>
          <p:nvSpPr>
            <p:cNvPr id="42" name="Freeform: Shape 238"/>
            <p:cNvSpPr/>
            <p:nvPr/>
          </p:nvSpPr>
          <p:spPr bwMode="auto">
            <a:xfrm>
              <a:off x="8519620" y="4821775"/>
              <a:ext cx="211722" cy="76181"/>
            </a:xfrm>
            <a:custGeom>
              <a:avLst/>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3"/>
            </a:solidFill>
            <a:ln>
              <a:noFill/>
            </a:ln>
          </p:spPr>
          <p:txBody>
            <a:bodyPr anchor="ctr"/>
            <a:lstStyle/>
            <a:p>
              <a:pPr algn="ctr"/>
              <a:endParaRPr sz="1015" noProof="1"/>
            </a:p>
          </p:txBody>
        </p:sp>
        <p:sp>
          <p:nvSpPr>
            <p:cNvPr id="43" name="Freeform: Shape 239"/>
            <p:cNvSpPr/>
            <p:nvPr/>
          </p:nvSpPr>
          <p:spPr bwMode="auto">
            <a:xfrm>
              <a:off x="8860491" y="4864098"/>
              <a:ext cx="175730" cy="175640"/>
            </a:xfrm>
            <a:custGeom>
              <a:avLst/>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3"/>
            </a:solidFill>
            <a:ln>
              <a:noFill/>
            </a:ln>
          </p:spPr>
          <p:txBody>
            <a:bodyPr anchor="ctr"/>
            <a:lstStyle/>
            <a:p>
              <a:pPr algn="ctr"/>
              <a:endParaRPr sz="1015" noProof="1"/>
            </a:p>
          </p:txBody>
        </p:sp>
        <p:sp>
          <p:nvSpPr>
            <p:cNvPr id="44" name="Freeform: Shape 240"/>
            <p:cNvSpPr/>
            <p:nvPr/>
          </p:nvSpPr>
          <p:spPr bwMode="auto">
            <a:xfrm>
              <a:off x="8841437" y="4821775"/>
              <a:ext cx="213838" cy="76181"/>
            </a:xfrm>
            <a:custGeom>
              <a:avLst/>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3"/>
            </a:solidFill>
            <a:ln>
              <a:noFill/>
            </a:ln>
          </p:spPr>
          <p:txBody>
            <a:bodyPr anchor="ctr"/>
            <a:lstStyle/>
            <a:p>
              <a:pPr algn="ctr"/>
              <a:endParaRPr sz="1015" noProof="1"/>
            </a:p>
          </p:txBody>
        </p:sp>
        <p:sp>
          <p:nvSpPr>
            <p:cNvPr id="45" name="Freeform: Shape 241"/>
            <p:cNvSpPr/>
            <p:nvPr/>
          </p:nvSpPr>
          <p:spPr bwMode="auto">
            <a:xfrm>
              <a:off x="8684763" y="4669413"/>
              <a:ext cx="311230" cy="363976"/>
            </a:xfrm>
            <a:custGeom>
              <a:avLst/>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3"/>
            </a:solidFill>
            <a:ln>
              <a:noFill/>
            </a:ln>
          </p:spPr>
          <p:txBody>
            <a:bodyPr anchor="ctr"/>
            <a:lstStyle/>
            <a:p>
              <a:pPr algn="ctr"/>
              <a:endParaRPr sz="1015" noProof="1"/>
            </a:p>
          </p:txBody>
        </p:sp>
        <p:sp>
          <p:nvSpPr>
            <p:cNvPr id="46" name="Freeform: Shape 242"/>
            <p:cNvSpPr/>
            <p:nvPr/>
          </p:nvSpPr>
          <p:spPr bwMode="auto">
            <a:xfrm>
              <a:off x="7211179" y="2466515"/>
              <a:ext cx="35992" cy="42323"/>
            </a:xfrm>
            <a:custGeom>
              <a:avLst/>
              <a:gdLst>
                <a:gd name="T0" fmla="*/ 0 w 6"/>
                <a:gd name="T1" fmla="*/ 7 h 7"/>
                <a:gd name="T2" fmla="*/ 6 w 6"/>
                <a:gd name="T3" fmla="*/ 7 h 7"/>
                <a:gd name="T4" fmla="*/ 6 w 6"/>
                <a:gd name="T5" fmla="*/ 0 h 7"/>
                <a:gd name="T6" fmla="*/ 0 w 6"/>
                <a:gd name="T7" fmla="*/ 7 h 7"/>
              </a:gdLst>
              <a:ah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solidFill>
              <a:srgbClr val="497193"/>
            </a:solidFill>
            <a:ln>
              <a:noFill/>
            </a:ln>
          </p:spPr>
          <p:txBody>
            <a:bodyPr anchor="ctr"/>
            <a:lstStyle/>
            <a:p>
              <a:pPr algn="ctr"/>
              <a:endParaRPr sz="1015" noProof="1"/>
            </a:p>
          </p:txBody>
        </p:sp>
        <p:sp>
          <p:nvSpPr>
            <p:cNvPr id="47" name="Freeform: Shape 243"/>
            <p:cNvSpPr/>
            <p:nvPr/>
          </p:nvSpPr>
          <p:spPr bwMode="auto">
            <a:xfrm>
              <a:off x="7990315" y="4982601"/>
              <a:ext cx="192666" cy="192569"/>
            </a:xfrm>
            <a:custGeom>
              <a:avLst/>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5"/>
            </a:solidFill>
            <a:ln>
              <a:noFill/>
            </a:ln>
          </p:spPr>
          <p:txBody>
            <a:bodyPr anchor="ctr"/>
            <a:lstStyle/>
            <a:p>
              <a:pPr algn="ctr"/>
              <a:endParaRPr sz="1015" noProof="1"/>
            </a:p>
          </p:txBody>
        </p:sp>
        <p:sp>
          <p:nvSpPr>
            <p:cNvPr id="48" name="Freeform: Shape 244"/>
            <p:cNvSpPr/>
            <p:nvPr/>
          </p:nvSpPr>
          <p:spPr bwMode="auto">
            <a:xfrm>
              <a:off x="7689670" y="5082060"/>
              <a:ext cx="400154" cy="281446"/>
            </a:xfrm>
            <a:custGeom>
              <a:avLst/>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5"/>
            </a:solidFill>
            <a:ln>
              <a:noFill/>
            </a:ln>
          </p:spPr>
          <p:txBody>
            <a:bodyPr anchor="ctr"/>
            <a:lstStyle/>
            <a:p>
              <a:pPr algn="ctr"/>
              <a:endParaRPr sz="1015" noProof="1"/>
            </a:p>
          </p:txBody>
        </p:sp>
        <p:sp>
          <p:nvSpPr>
            <p:cNvPr id="49" name="Freeform: Shape 245"/>
            <p:cNvSpPr/>
            <p:nvPr/>
          </p:nvSpPr>
          <p:spPr bwMode="auto">
            <a:xfrm>
              <a:off x="6880893" y="2743729"/>
              <a:ext cx="319699" cy="359743"/>
            </a:xfrm>
            <a:custGeom>
              <a:avLst/>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5"/>
            </a:solidFill>
            <a:ln>
              <a:noFill/>
            </a:ln>
          </p:spPr>
          <p:txBody>
            <a:bodyPr anchor="ctr"/>
            <a:lstStyle/>
            <a:p>
              <a:pPr algn="ctr"/>
              <a:endParaRPr sz="1015" noProof="1"/>
            </a:p>
          </p:txBody>
        </p:sp>
        <p:sp>
          <p:nvSpPr>
            <p:cNvPr id="50" name="Freeform: Shape 246"/>
            <p:cNvSpPr/>
            <p:nvPr/>
          </p:nvSpPr>
          <p:spPr bwMode="auto">
            <a:xfrm>
              <a:off x="8976939" y="1905738"/>
              <a:ext cx="455201" cy="366092"/>
            </a:xfrm>
            <a:custGeom>
              <a:avLst/>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4"/>
            </a:solidFill>
            <a:ln>
              <a:noFill/>
            </a:ln>
          </p:spPr>
          <p:txBody>
            <a:bodyPr anchor="ctr"/>
            <a:lstStyle/>
            <a:p>
              <a:pPr algn="ctr"/>
              <a:endParaRPr sz="1015" noProof="1"/>
            </a:p>
          </p:txBody>
        </p:sp>
        <p:sp>
          <p:nvSpPr>
            <p:cNvPr id="51" name="Freeform: Shape 247"/>
            <p:cNvSpPr/>
            <p:nvPr/>
          </p:nvSpPr>
          <p:spPr bwMode="auto">
            <a:xfrm>
              <a:off x="10302318" y="3490726"/>
              <a:ext cx="135502" cy="135433"/>
            </a:xfrm>
            <a:custGeom>
              <a:avLst/>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5"/>
            </a:solidFill>
            <a:ln>
              <a:noFill/>
            </a:ln>
          </p:spPr>
          <p:txBody>
            <a:bodyPr anchor="ctr"/>
            <a:lstStyle/>
            <a:p>
              <a:pPr algn="ctr"/>
              <a:endParaRPr sz="1015" noProof="1"/>
            </a:p>
          </p:txBody>
        </p:sp>
        <p:sp>
          <p:nvSpPr>
            <p:cNvPr id="52" name="Freeform: Shape 248"/>
            <p:cNvSpPr/>
            <p:nvPr/>
          </p:nvSpPr>
          <p:spPr bwMode="auto">
            <a:xfrm>
              <a:off x="10351013" y="3450518"/>
              <a:ext cx="35993" cy="29626"/>
            </a:xfrm>
            <a:custGeom>
              <a:avLst/>
              <a:gdLst>
                <a:gd name="T0" fmla="*/ 22 w 22"/>
                <a:gd name="T1" fmla="*/ 18 h 18"/>
                <a:gd name="T2" fmla="*/ 11 w 22"/>
                <a:gd name="T3" fmla="*/ 0 h 18"/>
                <a:gd name="T4" fmla="*/ 0 w 22"/>
                <a:gd name="T5" fmla="*/ 18 h 18"/>
                <a:gd name="T6" fmla="*/ 22 w 22"/>
                <a:gd name="T7" fmla="*/ 18 h 18"/>
              </a:gdLst>
              <a:ah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solidFill>
              <a:schemeClr val="accent5"/>
            </a:solidFill>
            <a:ln>
              <a:noFill/>
            </a:ln>
          </p:spPr>
          <p:txBody>
            <a:bodyPr anchor="ctr"/>
            <a:lstStyle/>
            <a:p>
              <a:pPr algn="ctr"/>
              <a:endParaRPr sz="1015" noProof="1"/>
            </a:p>
          </p:txBody>
        </p:sp>
        <p:sp>
          <p:nvSpPr>
            <p:cNvPr id="53" name="Freeform: Shape 249"/>
            <p:cNvSpPr/>
            <p:nvPr/>
          </p:nvSpPr>
          <p:spPr bwMode="auto">
            <a:xfrm>
              <a:off x="10444171" y="3539396"/>
              <a:ext cx="6352" cy="33858"/>
            </a:xfrm>
            <a:custGeom>
              <a:avLst/>
              <a:gdLst>
                <a:gd name="T0" fmla="*/ 0 w 1"/>
                <a:gd name="T1" fmla="*/ 6 h 6"/>
                <a:gd name="T2" fmla="*/ 1 w 1"/>
                <a:gd name="T3" fmla="*/ 6 h 6"/>
                <a:gd name="T4" fmla="*/ 0 w 1"/>
                <a:gd name="T5" fmla="*/ 0 h 6"/>
                <a:gd name="T6" fmla="*/ 0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anchor="ctr"/>
            <a:lstStyle/>
            <a:p>
              <a:pPr algn="ctr"/>
              <a:endParaRPr sz="1015" noProof="1"/>
            </a:p>
          </p:txBody>
        </p:sp>
        <p:sp>
          <p:nvSpPr>
            <p:cNvPr id="54" name="Freeform: Shape 250"/>
            <p:cNvSpPr/>
            <p:nvPr/>
          </p:nvSpPr>
          <p:spPr bwMode="auto">
            <a:xfrm>
              <a:off x="10272677" y="3539396"/>
              <a:ext cx="19054" cy="10581"/>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solidFill>
              <a:schemeClr val="accent5"/>
            </a:solidFill>
            <a:ln>
              <a:noFill/>
            </a:ln>
          </p:spPr>
          <p:txBody>
            <a:bodyPr anchor="ctr"/>
            <a:lstStyle/>
            <a:p>
              <a:pPr algn="ctr"/>
              <a:endParaRPr sz="1015" noProof="1"/>
            </a:p>
          </p:txBody>
        </p:sp>
        <p:sp>
          <p:nvSpPr>
            <p:cNvPr id="55" name="Freeform: Shape 251"/>
            <p:cNvSpPr/>
            <p:nvPr/>
          </p:nvSpPr>
          <p:spPr bwMode="auto">
            <a:xfrm>
              <a:off x="10410295" y="3480144"/>
              <a:ext cx="33875" cy="33858"/>
            </a:xfrm>
            <a:custGeom>
              <a:avLst/>
              <a:gdLst>
                <a:gd name="T0" fmla="*/ 0 w 6"/>
                <a:gd name="T1" fmla="*/ 2 h 6"/>
                <a:gd name="T2" fmla="*/ 5 w 6"/>
                <a:gd name="T3" fmla="*/ 6 h 6"/>
                <a:gd name="T4" fmla="*/ 6 w 6"/>
                <a:gd name="T5" fmla="*/ 2 h 6"/>
                <a:gd name="T6" fmla="*/ 6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anchor="ctr"/>
            <a:lstStyle/>
            <a:p>
              <a:pPr algn="ctr"/>
              <a:endParaRPr sz="1015" noProof="1"/>
            </a:p>
          </p:txBody>
        </p:sp>
        <p:sp>
          <p:nvSpPr>
            <p:cNvPr id="56" name="Freeform: Shape 252"/>
            <p:cNvSpPr/>
            <p:nvPr/>
          </p:nvSpPr>
          <p:spPr bwMode="auto">
            <a:xfrm>
              <a:off x="10410295" y="3598648"/>
              <a:ext cx="33875" cy="33858"/>
            </a:xfrm>
            <a:custGeom>
              <a:avLst/>
              <a:gdLst>
                <a:gd name="T0" fmla="*/ 18 w 22"/>
                <a:gd name="T1" fmla="*/ 0 h 21"/>
                <a:gd name="T2" fmla="*/ 0 w 22"/>
                <a:gd name="T3" fmla="*/ 18 h 21"/>
                <a:gd name="T4" fmla="*/ 22 w 22"/>
                <a:gd name="T5" fmla="*/ 21 h 21"/>
                <a:gd name="T6" fmla="*/ 18 w 22"/>
                <a:gd name="T7" fmla="*/ 0 h 21"/>
              </a:gdLst>
              <a:ah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solidFill>
              <a:schemeClr val="accent5"/>
            </a:solidFill>
            <a:ln>
              <a:noFill/>
            </a:ln>
          </p:spPr>
          <p:txBody>
            <a:bodyPr anchor="ctr"/>
            <a:lstStyle/>
            <a:p>
              <a:pPr algn="ctr"/>
              <a:endParaRPr sz="1015" noProof="1"/>
            </a:p>
          </p:txBody>
        </p:sp>
        <p:sp>
          <p:nvSpPr>
            <p:cNvPr id="57" name="Freeform: Shape 253"/>
            <p:cNvSpPr/>
            <p:nvPr/>
          </p:nvSpPr>
          <p:spPr bwMode="auto">
            <a:xfrm>
              <a:off x="10291731" y="3480144"/>
              <a:ext cx="35993" cy="33858"/>
            </a:xfrm>
            <a:custGeom>
              <a:avLst/>
              <a:gdLst>
                <a:gd name="T0" fmla="*/ 7 w 22"/>
                <a:gd name="T1" fmla="*/ 21 h 21"/>
                <a:gd name="T2" fmla="*/ 22 w 22"/>
                <a:gd name="T3" fmla="*/ 7 h 21"/>
                <a:gd name="T4" fmla="*/ 0 w 22"/>
                <a:gd name="T5" fmla="*/ 0 h 21"/>
                <a:gd name="T6" fmla="*/ 7 w 22"/>
                <a:gd name="T7" fmla="*/ 21 h 21"/>
              </a:gdLst>
              <a:ah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solidFill>
              <a:schemeClr val="accent5"/>
            </a:solidFill>
            <a:ln>
              <a:noFill/>
            </a:ln>
          </p:spPr>
          <p:txBody>
            <a:bodyPr anchor="ctr"/>
            <a:lstStyle/>
            <a:p>
              <a:pPr algn="ctr"/>
              <a:endParaRPr sz="1015" noProof="1"/>
            </a:p>
          </p:txBody>
        </p:sp>
        <p:sp>
          <p:nvSpPr>
            <p:cNvPr id="58" name="Freeform: Shape 254"/>
            <p:cNvSpPr/>
            <p:nvPr/>
          </p:nvSpPr>
          <p:spPr bwMode="auto">
            <a:xfrm>
              <a:off x="10149878" y="3556325"/>
              <a:ext cx="294293" cy="181988"/>
            </a:xfrm>
            <a:custGeom>
              <a:avLst/>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5"/>
            </a:solidFill>
            <a:ln>
              <a:noFill/>
            </a:ln>
          </p:spPr>
          <p:txBody>
            <a:bodyPr anchor="ctr"/>
            <a:lstStyle/>
            <a:p>
              <a:pPr algn="ctr"/>
              <a:endParaRPr sz="1015" noProof="1"/>
            </a:p>
          </p:txBody>
        </p:sp>
        <p:sp>
          <p:nvSpPr>
            <p:cNvPr id="59" name="Freeform: Shape 255"/>
            <p:cNvSpPr/>
            <p:nvPr/>
          </p:nvSpPr>
          <p:spPr bwMode="auto">
            <a:xfrm>
              <a:off x="7134959" y="4688459"/>
              <a:ext cx="201135" cy="285678"/>
            </a:xfrm>
            <a:custGeom>
              <a:avLst/>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rgbClr val="497193"/>
            </a:solidFill>
            <a:ln>
              <a:noFill/>
            </a:ln>
          </p:spPr>
          <p:txBody>
            <a:bodyPr anchor="ctr"/>
            <a:lstStyle/>
            <a:p>
              <a:pPr algn="ctr"/>
              <a:endParaRPr sz="1015" noProof="1"/>
            </a:p>
          </p:txBody>
        </p:sp>
        <p:sp>
          <p:nvSpPr>
            <p:cNvPr id="60" name="Freeform: Shape 256"/>
            <p:cNvSpPr/>
            <p:nvPr/>
          </p:nvSpPr>
          <p:spPr bwMode="auto">
            <a:xfrm>
              <a:off x="7346681" y="4715968"/>
              <a:ext cx="218073" cy="452853"/>
            </a:xfrm>
            <a:custGeom>
              <a:avLst/>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rgbClr val="497193"/>
            </a:solidFill>
            <a:ln>
              <a:noFill/>
            </a:ln>
          </p:spPr>
          <p:txBody>
            <a:bodyPr anchor="ctr"/>
            <a:lstStyle/>
            <a:p>
              <a:pPr algn="ctr"/>
              <a:endParaRPr sz="1015" noProof="1"/>
            </a:p>
          </p:txBody>
        </p:sp>
        <p:sp>
          <p:nvSpPr>
            <p:cNvPr id="61" name="Freeform: Shape 257"/>
            <p:cNvSpPr/>
            <p:nvPr/>
          </p:nvSpPr>
          <p:spPr bwMode="auto">
            <a:xfrm>
              <a:off x="9927570" y="4834472"/>
              <a:ext cx="33875" cy="122736"/>
            </a:xfrm>
            <a:custGeom>
              <a:avLst/>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anchor="ctr"/>
            <a:lstStyle/>
            <a:p>
              <a:pPr algn="ctr"/>
              <a:endParaRPr sz="1015" noProof="1"/>
            </a:p>
          </p:txBody>
        </p:sp>
        <p:sp>
          <p:nvSpPr>
            <p:cNvPr id="62" name="Freeform: Shape 258"/>
            <p:cNvSpPr/>
            <p:nvPr/>
          </p:nvSpPr>
          <p:spPr bwMode="auto">
            <a:xfrm>
              <a:off x="9927570" y="4593232"/>
              <a:ext cx="33875" cy="23278"/>
            </a:xfrm>
            <a:custGeom>
              <a:avLst/>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anchor="ctr"/>
            <a:lstStyle/>
            <a:p>
              <a:pPr algn="ctr"/>
              <a:endParaRPr sz="1015" noProof="1"/>
            </a:p>
          </p:txBody>
        </p:sp>
        <p:sp>
          <p:nvSpPr>
            <p:cNvPr id="63" name="Freeform: Shape 259"/>
            <p:cNvSpPr/>
            <p:nvPr/>
          </p:nvSpPr>
          <p:spPr bwMode="auto">
            <a:xfrm>
              <a:off x="9779364" y="4627090"/>
              <a:ext cx="323935" cy="237007"/>
            </a:xfrm>
            <a:custGeom>
              <a:avLst/>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4"/>
            </a:solidFill>
            <a:ln>
              <a:noFill/>
            </a:ln>
          </p:spPr>
          <p:txBody>
            <a:bodyPr anchor="ctr"/>
            <a:lstStyle/>
            <a:p>
              <a:pPr algn="ctr"/>
              <a:endParaRPr sz="1015" noProof="1"/>
            </a:p>
          </p:txBody>
        </p:sp>
        <p:sp>
          <p:nvSpPr>
            <p:cNvPr id="64" name="Freeform: Shape 260"/>
            <p:cNvSpPr/>
            <p:nvPr/>
          </p:nvSpPr>
          <p:spPr bwMode="auto">
            <a:xfrm>
              <a:off x="8254967" y="1842254"/>
              <a:ext cx="429796" cy="342814"/>
            </a:xfrm>
            <a:custGeom>
              <a:avLst/>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8">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rgbClr val="497193"/>
            </a:solidFill>
            <a:ln>
              <a:noFill/>
            </a:ln>
          </p:spPr>
          <p:txBody>
            <a:bodyPr anchor="ctr"/>
            <a:lstStyle/>
            <a:p>
              <a:pPr algn="ctr"/>
              <a:endParaRPr sz="1015" noProof="1"/>
            </a:p>
          </p:txBody>
        </p:sp>
        <p:sp>
          <p:nvSpPr>
            <p:cNvPr id="65" name="Freeform: Shape 261"/>
            <p:cNvSpPr/>
            <p:nvPr/>
          </p:nvSpPr>
          <p:spPr bwMode="auto">
            <a:xfrm>
              <a:off x="6952878" y="3249486"/>
              <a:ext cx="347224" cy="342814"/>
            </a:xfrm>
            <a:custGeom>
              <a:avLst/>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8">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rgbClr val="497193"/>
            </a:solidFill>
            <a:ln>
              <a:noFill/>
            </a:ln>
          </p:spPr>
          <p:txBody>
            <a:bodyPr anchor="ctr"/>
            <a:lstStyle/>
            <a:p>
              <a:pPr algn="ctr"/>
              <a:endParaRPr sz="1015" noProof="1"/>
            </a:p>
          </p:txBody>
        </p:sp>
        <p:sp>
          <p:nvSpPr>
            <p:cNvPr id="66" name="Freeform: Shape 262"/>
            <p:cNvSpPr/>
            <p:nvPr/>
          </p:nvSpPr>
          <p:spPr bwMode="auto">
            <a:xfrm>
              <a:off x="6800438" y="3844120"/>
              <a:ext cx="16938" cy="29626"/>
            </a:xfrm>
            <a:custGeom>
              <a:avLst/>
              <a:gdLst>
                <a:gd name="T0" fmla="*/ 0 w 3"/>
                <a:gd name="T1" fmla="*/ 5 h 5"/>
                <a:gd name="T2" fmla="*/ 3 w 3"/>
                <a:gd name="T3" fmla="*/ 1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anchor="ctr"/>
            <a:lstStyle/>
            <a:p>
              <a:pPr algn="ctr"/>
              <a:endParaRPr sz="1015" noProof="1"/>
            </a:p>
          </p:txBody>
        </p:sp>
        <p:sp>
          <p:nvSpPr>
            <p:cNvPr id="67" name="Freeform: Shape 263"/>
            <p:cNvSpPr/>
            <p:nvPr/>
          </p:nvSpPr>
          <p:spPr bwMode="auto">
            <a:xfrm>
              <a:off x="6794086" y="3767939"/>
              <a:ext cx="65634" cy="71949"/>
            </a:xfrm>
            <a:custGeom>
              <a:avLst/>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anchor="ctr"/>
            <a:lstStyle/>
            <a:p>
              <a:pPr algn="ctr"/>
              <a:endParaRPr sz="1015" noProof="1"/>
            </a:p>
          </p:txBody>
        </p:sp>
        <p:sp>
          <p:nvSpPr>
            <p:cNvPr id="68" name="Freeform: Shape 264"/>
            <p:cNvSpPr/>
            <p:nvPr/>
          </p:nvSpPr>
          <p:spPr bwMode="auto">
            <a:xfrm>
              <a:off x="6916885" y="3820843"/>
              <a:ext cx="129151" cy="122736"/>
            </a:xfrm>
            <a:custGeom>
              <a:avLst/>
              <a:gdLst>
                <a:gd name="T0" fmla="*/ 12 w 22"/>
                <a:gd name="T1" fmla="*/ 21 h 21"/>
                <a:gd name="T2" fmla="*/ 22 w 22"/>
                <a:gd name="T3" fmla="*/ 21 h 21"/>
                <a:gd name="T4" fmla="*/ 6 w 22"/>
                <a:gd name="T5" fmla="*/ 0 h 21"/>
                <a:gd name="T6" fmla="*/ 0 w 22"/>
                <a:gd name="T7" fmla="*/ 5 h 21"/>
                <a:gd name="T8" fmla="*/ 12 w 22"/>
                <a:gd name="T9" fmla="*/ 21 h 21"/>
              </a:gdLst>
              <a:ah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4"/>
            </a:solidFill>
            <a:ln>
              <a:noFill/>
            </a:ln>
          </p:spPr>
          <p:txBody>
            <a:bodyPr anchor="ctr"/>
            <a:lstStyle/>
            <a:p>
              <a:pPr algn="ctr"/>
              <a:endParaRPr sz="1015" noProof="1"/>
            </a:p>
          </p:txBody>
        </p:sp>
        <p:sp>
          <p:nvSpPr>
            <p:cNvPr id="69" name="Freeform: Shape 265"/>
            <p:cNvSpPr/>
            <p:nvPr/>
          </p:nvSpPr>
          <p:spPr bwMode="auto">
            <a:xfrm>
              <a:off x="6870306" y="3767939"/>
              <a:ext cx="69869" cy="71949"/>
            </a:xfrm>
            <a:custGeom>
              <a:avLst/>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4"/>
            </a:solidFill>
            <a:ln>
              <a:noFill/>
            </a:ln>
          </p:spPr>
          <p:txBody>
            <a:bodyPr anchor="ctr"/>
            <a:lstStyle/>
            <a:p>
              <a:pPr algn="ctr"/>
              <a:endParaRPr sz="1015" noProof="1"/>
            </a:p>
          </p:txBody>
        </p:sp>
        <p:sp>
          <p:nvSpPr>
            <p:cNvPr id="70" name="Freeform: Shape 266"/>
            <p:cNvSpPr/>
            <p:nvPr/>
          </p:nvSpPr>
          <p:spPr bwMode="auto">
            <a:xfrm>
              <a:off x="6811024" y="3956276"/>
              <a:ext cx="294294" cy="241240"/>
            </a:xfrm>
            <a:custGeom>
              <a:avLst/>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4"/>
            </a:solidFill>
            <a:ln>
              <a:noFill/>
            </a:ln>
          </p:spPr>
          <p:txBody>
            <a:bodyPr anchor="ctr"/>
            <a:lstStyle/>
            <a:p>
              <a:pPr algn="ctr"/>
              <a:endParaRPr sz="1015" noProof="1"/>
            </a:p>
          </p:txBody>
        </p:sp>
        <p:sp>
          <p:nvSpPr>
            <p:cNvPr id="71" name="Freeform: Shape 267"/>
            <p:cNvSpPr/>
            <p:nvPr/>
          </p:nvSpPr>
          <p:spPr bwMode="auto">
            <a:xfrm>
              <a:off x="10173167" y="2885510"/>
              <a:ext cx="118564" cy="118504"/>
            </a:xfrm>
            <a:custGeom>
              <a:avLst/>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anchor="ctr"/>
            <a:lstStyle/>
            <a:p>
              <a:pPr algn="ctr"/>
              <a:endParaRPr sz="1015" noProof="1"/>
            </a:p>
          </p:txBody>
        </p:sp>
        <p:sp>
          <p:nvSpPr>
            <p:cNvPr id="72" name="Freeform: Shape 268"/>
            <p:cNvSpPr/>
            <p:nvPr/>
          </p:nvSpPr>
          <p:spPr bwMode="auto">
            <a:xfrm>
              <a:off x="10137175" y="3061149"/>
              <a:ext cx="264652" cy="201034"/>
            </a:xfrm>
            <a:custGeom>
              <a:avLst/>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3"/>
            </a:solidFill>
            <a:ln>
              <a:noFill/>
            </a:ln>
          </p:spPr>
          <p:txBody>
            <a:bodyPr anchor="ctr"/>
            <a:lstStyle/>
            <a:p>
              <a:pPr algn="ctr"/>
              <a:endParaRPr sz="1015" noProof="1"/>
            </a:p>
          </p:txBody>
        </p:sp>
        <p:sp>
          <p:nvSpPr>
            <p:cNvPr id="73" name="Freeform: Shape 269"/>
            <p:cNvSpPr/>
            <p:nvPr/>
          </p:nvSpPr>
          <p:spPr bwMode="auto">
            <a:xfrm>
              <a:off x="8218975" y="2254902"/>
              <a:ext cx="207487" cy="88878"/>
            </a:xfrm>
            <a:custGeom>
              <a:avLst/>
              <a:gdLst>
                <a:gd name="T0" fmla="*/ 0 w 127"/>
                <a:gd name="T1" fmla="*/ 29 h 54"/>
                <a:gd name="T2" fmla="*/ 51 w 127"/>
                <a:gd name="T3" fmla="*/ 54 h 54"/>
                <a:gd name="T4" fmla="*/ 127 w 127"/>
                <a:gd name="T5" fmla="*/ 54 h 54"/>
                <a:gd name="T6" fmla="*/ 15 w 127"/>
                <a:gd name="T7" fmla="*/ 0 h 54"/>
                <a:gd name="T8" fmla="*/ 0 w 127"/>
                <a:gd name="T9" fmla="*/ 29 h 54"/>
              </a:gdLst>
              <a:ah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solidFill>
              <a:srgbClr val="497193"/>
            </a:solidFill>
            <a:ln>
              <a:noFill/>
            </a:ln>
          </p:spPr>
          <p:txBody>
            <a:bodyPr anchor="ctr"/>
            <a:lstStyle/>
            <a:p>
              <a:pPr algn="ctr"/>
              <a:endParaRPr sz="1015" noProof="1"/>
            </a:p>
          </p:txBody>
        </p:sp>
        <p:sp>
          <p:nvSpPr>
            <p:cNvPr id="74" name="Freeform: Shape 270"/>
            <p:cNvSpPr/>
            <p:nvPr/>
          </p:nvSpPr>
          <p:spPr bwMode="auto">
            <a:xfrm>
              <a:off x="8218975" y="2354359"/>
              <a:ext cx="501780" cy="253936"/>
            </a:xfrm>
            <a:custGeom>
              <a:avLst/>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rgbClr val="497193"/>
            </a:solidFill>
            <a:ln>
              <a:noFill/>
            </a:ln>
          </p:spPr>
          <p:txBody>
            <a:bodyPr anchor="ctr"/>
            <a:lstStyle/>
            <a:p>
              <a:pPr algn="ctr"/>
              <a:endParaRPr sz="1015" noProof="1"/>
            </a:p>
          </p:txBody>
        </p:sp>
        <p:sp>
          <p:nvSpPr>
            <p:cNvPr id="75" name="Freeform: Shape 271"/>
            <p:cNvSpPr/>
            <p:nvPr/>
          </p:nvSpPr>
          <p:spPr bwMode="auto">
            <a:xfrm>
              <a:off x="7376322" y="2589251"/>
              <a:ext cx="112212" cy="190452"/>
            </a:xfrm>
            <a:custGeom>
              <a:avLst/>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rgbClr val="497193"/>
            </a:solidFill>
            <a:ln>
              <a:noFill/>
            </a:ln>
          </p:spPr>
          <p:txBody>
            <a:bodyPr anchor="ctr"/>
            <a:lstStyle/>
            <a:p>
              <a:pPr algn="ctr"/>
              <a:endParaRPr sz="1015" noProof="1"/>
            </a:p>
          </p:txBody>
        </p:sp>
        <p:sp>
          <p:nvSpPr>
            <p:cNvPr id="76" name="Freeform: Shape 272"/>
            <p:cNvSpPr/>
            <p:nvPr/>
          </p:nvSpPr>
          <p:spPr bwMode="auto">
            <a:xfrm>
              <a:off x="7346681" y="2760658"/>
              <a:ext cx="177846" cy="112156"/>
            </a:xfrm>
            <a:custGeom>
              <a:avLst/>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rgbClr val="497193"/>
            </a:solidFill>
            <a:ln>
              <a:noFill/>
            </a:ln>
          </p:spPr>
          <p:txBody>
            <a:bodyPr anchor="ctr"/>
            <a:lstStyle/>
            <a:p>
              <a:pPr algn="ctr"/>
              <a:endParaRPr sz="1015" noProof="1"/>
            </a:p>
          </p:txBody>
        </p:sp>
        <p:sp>
          <p:nvSpPr>
            <p:cNvPr id="77" name="Freeform: Shape 273"/>
            <p:cNvSpPr/>
            <p:nvPr/>
          </p:nvSpPr>
          <p:spPr bwMode="auto">
            <a:xfrm>
              <a:off x="9686207" y="3139447"/>
              <a:ext cx="357811" cy="179871"/>
            </a:xfrm>
            <a:custGeom>
              <a:avLst/>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rgbClr val="497193"/>
            </a:solidFill>
            <a:ln>
              <a:noFill/>
            </a:ln>
          </p:spPr>
          <p:txBody>
            <a:bodyPr anchor="ctr"/>
            <a:lstStyle/>
            <a:p>
              <a:pPr algn="ctr"/>
              <a:endParaRPr sz="1015" noProof="1"/>
            </a:p>
          </p:txBody>
        </p:sp>
        <p:sp>
          <p:nvSpPr>
            <p:cNvPr id="78" name="Rectangle 274"/>
            <p:cNvSpPr/>
            <p:nvPr/>
          </p:nvSpPr>
          <p:spPr bwMode="auto">
            <a:xfrm>
              <a:off x="9686207" y="3334131"/>
              <a:ext cx="330286" cy="27509"/>
            </a:xfrm>
            <a:prstGeom prst="rect">
              <a:avLst/>
            </a:prstGeom>
            <a:solidFill>
              <a:srgbClr val="497193"/>
            </a:solidFill>
            <a:ln>
              <a:noFill/>
            </a:ln>
          </p:spPr>
          <p:txBody>
            <a:bodyPr anchor="ctr"/>
            <a:lstStyle/>
            <a:p>
              <a:pPr algn="ctr"/>
              <a:endParaRPr sz="1015" noProof="1"/>
            </a:p>
          </p:txBody>
        </p:sp>
        <p:sp>
          <p:nvSpPr>
            <p:cNvPr id="79" name="Freeform: Shape 275"/>
            <p:cNvSpPr/>
            <p:nvPr/>
          </p:nvSpPr>
          <p:spPr bwMode="auto">
            <a:xfrm>
              <a:off x="9762426" y="2978620"/>
              <a:ext cx="59282" cy="154477"/>
            </a:xfrm>
            <a:custGeom>
              <a:avLst/>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rgbClr val="497193"/>
            </a:solidFill>
            <a:ln>
              <a:noFill/>
            </a:ln>
          </p:spPr>
          <p:txBody>
            <a:bodyPr anchor="ctr"/>
            <a:lstStyle/>
            <a:p>
              <a:pPr algn="ctr"/>
              <a:endParaRPr sz="1015" noProof="1"/>
            </a:p>
          </p:txBody>
        </p:sp>
        <p:sp>
          <p:nvSpPr>
            <p:cNvPr id="80" name="Freeform: Shape 276"/>
            <p:cNvSpPr/>
            <p:nvPr/>
          </p:nvSpPr>
          <p:spPr bwMode="auto">
            <a:xfrm>
              <a:off x="9842881" y="2978620"/>
              <a:ext cx="59282" cy="154477"/>
            </a:xfrm>
            <a:custGeom>
              <a:avLst/>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rgbClr val="497193"/>
            </a:solidFill>
            <a:ln>
              <a:noFill/>
            </a:ln>
          </p:spPr>
          <p:txBody>
            <a:bodyPr anchor="ctr"/>
            <a:lstStyle/>
            <a:p>
              <a:pPr algn="ctr"/>
              <a:endParaRPr sz="1015" noProof="1"/>
            </a:p>
          </p:txBody>
        </p:sp>
        <p:sp>
          <p:nvSpPr>
            <p:cNvPr id="81" name="Freeform: Shape 277"/>
            <p:cNvSpPr/>
            <p:nvPr/>
          </p:nvSpPr>
          <p:spPr bwMode="auto">
            <a:xfrm>
              <a:off x="8919773" y="2390334"/>
              <a:ext cx="294294" cy="294142"/>
            </a:xfrm>
            <a:custGeom>
              <a:avLst/>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rgbClr val="497193"/>
            </a:solidFill>
            <a:ln>
              <a:noFill/>
            </a:ln>
          </p:spPr>
          <p:txBody>
            <a:bodyPr anchor="ctr"/>
            <a:lstStyle/>
            <a:p>
              <a:pPr algn="ctr"/>
              <a:endParaRPr sz="1015" noProof="1"/>
            </a:p>
          </p:txBody>
        </p:sp>
        <p:sp>
          <p:nvSpPr>
            <p:cNvPr id="82" name="Freeform: Shape 278"/>
            <p:cNvSpPr/>
            <p:nvPr/>
          </p:nvSpPr>
          <p:spPr bwMode="auto">
            <a:xfrm>
              <a:off x="8077120" y="4533980"/>
              <a:ext cx="300645" cy="304724"/>
            </a:xfrm>
            <a:custGeom>
              <a:avLst/>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rgbClr val="497193"/>
            </a:solidFill>
            <a:ln>
              <a:noFill/>
            </a:ln>
          </p:spPr>
          <p:txBody>
            <a:bodyPr anchor="ctr"/>
            <a:lstStyle/>
            <a:p>
              <a:pPr algn="ctr"/>
              <a:endParaRPr sz="1015" noProof="1"/>
            </a:p>
          </p:txBody>
        </p:sp>
        <p:sp>
          <p:nvSpPr>
            <p:cNvPr id="83" name="Freeform: Shape 279"/>
            <p:cNvSpPr/>
            <p:nvPr/>
          </p:nvSpPr>
          <p:spPr bwMode="auto">
            <a:xfrm>
              <a:off x="8305780" y="4775220"/>
              <a:ext cx="95276" cy="93110"/>
            </a:xfrm>
            <a:custGeom>
              <a:avLst/>
              <a:gdLst>
                <a:gd name="T0" fmla="*/ 47 w 58"/>
                <a:gd name="T1" fmla="*/ 0 h 57"/>
                <a:gd name="T2" fmla="*/ 0 w 58"/>
                <a:gd name="T3" fmla="*/ 46 h 57"/>
                <a:gd name="T4" fmla="*/ 11 w 58"/>
                <a:gd name="T5" fmla="*/ 57 h 57"/>
                <a:gd name="T6" fmla="*/ 58 w 58"/>
                <a:gd name="T7" fmla="*/ 10 h 57"/>
                <a:gd name="T8" fmla="*/ 47 w 58"/>
                <a:gd name="T9" fmla="*/ 0 h 57"/>
              </a:gdLst>
              <a:ahLst/>
              <a:cxnLst>
                <a:cxn ang="0">
                  <a:pos x="T0" y="T1"/>
                </a:cxn>
                <a:cxn ang="0">
                  <a:pos x="T2" y="T3"/>
                </a:cxn>
                <a:cxn ang="0">
                  <a:pos x="T4" y="T5"/>
                </a:cxn>
                <a:cxn ang="0">
                  <a:pos x="T6" y="T7"/>
                </a:cxn>
                <a:cxn ang="0">
                  <a:pos x="T8" y="T9"/>
                </a:cxn>
              </a:cxnLst>
              <a:rect l="0" t="0" r="r" b="b"/>
              <a:pathLst>
                <a:path w="58" h="57">
                  <a:moveTo>
                    <a:pt x="47" y="0"/>
                  </a:moveTo>
                  <a:lnTo>
                    <a:pt x="0" y="46"/>
                  </a:lnTo>
                  <a:lnTo>
                    <a:pt x="11" y="57"/>
                  </a:lnTo>
                  <a:lnTo>
                    <a:pt x="58" y="10"/>
                  </a:lnTo>
                  <a:lnTo>
                    <a:pt x="47" y="0"/>
                  </a:lnTo>
                  <a:close/>
                </a:path>
              </a:pathLst>
            </a:custGeom>
            <a:solidFill>
              <a:srgbClr val="497193"/>
            </a:solidFill>
            <a:ln>
              <a:noFill/>
            </a:ln>
          </p:spPr>
          <p:txBody>
            <a:bodyPr anchor="ctr"/>
            <a:lstStyle/>
            <a:p>
              <a:pPr algn="ctr"/>
              <a:endParaRPr sz="1015" noProof="1"/>
            </a:p>
          </p:txBody>
        </p:sp>
        <p:sp>
          <p:nvSpPr>
            <p:cNvPr id="84" name="Oval 280"/>
            <p:cNvSpPr/>
            <p:nvPr/>
          </p:nvSpPr>
          <p:spPr bwMode="auto">
            <a:xfrm>
              <a:off x="10550032" y="3734081"/>
              <a:ext cx="46579" cy="44440"/>
            </a:xfrm>
            <a:prstGeom prst="ellipse">
              <a:avLst/>
            </a:prstGeom>
            <a:solidFill>
              <a:srgbClr val="E2E2E2"/>
            </a:solidFill>
            <a:ln>
              <a:noFill/>
            </a:ln>
          </p:spPr>
          <p:txBody>
            <a:bodyPr anchor="ctr"/>
            <a:lstStyle/>
            <a:p>
              <a:pPr algn="ctr"/>
              <a:endParaRPr sz="1015" noProof="1"/>
            </a:p>
          </p:txBody>
        </p:sp>
        <p:sp>
          <p:nvSpPr>
            <p:cNvPr id="85" name="Freeform: Shape 281"/>
            <p:cNvSpPr/>
            <p:nvPr/>
          </p:nvSpPr>
          <p:spPr bwMode="auto">
            <a:xfrm>
              <a:off x="7372087" y="2024242"/>
              <a:ext cx="99509" cy="101575"/>
            </a:xfrm>
            <a:custGeom>
              <a:avLst/>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p:spPr>
          <p:txBody>
            <a:bodyPr anchor="ctr"/>
            <a:lstStyle/>
            <a:p>
              <a:pPr algn="ctr"/>
              <a:endParaRPr sz="1015" noProof="1"/>
            </a:p>
          </p:txBody>
        </p:sp>
        <p:sp>
          <p:nvSpPr>
            <p:cNvPr id="86" name="Freeform: Shape 282"/>
            <p:cNvSpPr/>
            <p:nvPr/>
          </p:nvSpPr>
          <p:spPr bwMode="auto">
            <a:xfrm>
              <a:off x="7310687" y="4917002"/>
              <a:ext cx="25407" cy="57135"/>
            </a:xfrm>
            <a:custGeom>
              <a:avLst/>
              <a:gdLst>
                <a:gd name="T0" fmla="*/ 1 w 4"/>
                <a:gd name="T1" fmla="*/ 8 h 10"/>
                <a:gd name="T2" fmla="*/ 4 w 4"/>
                <a:gd name="T3" fmla="*/ 3 h 10"/>
                <a:gd name="T4" fmla="*/ 1 w 4"/>
                <a:gd name="T5" fmla="*/ 0 h 10"/>
                <a:gd name="T6" fmla="*/ 1 w 4"/>
                <a:gd name="T7" fmla="*/ 8 h 10"/>
                <a:gd name="T8" fmla="*/ 1 w 4"/>
                <a:gd name="T9" fmla="*/ 8 h 10"/>
              </a:gdLst>
              <a:ah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p:spPr>
          <p:txBody>
            <a:bodyPr anchor="ctr"/>
            <a:lstStyle/>
            <a:p>
              <a:pPr algn="ctr"/>
              <a:endParaRPr sz="1015" noProof="1"/>
            </a:p>
          </p:txBody>
        </p:sp>
        <p:sp>
          <p:nvSpPr>
            <p:cNvPr id="87" name="Freeform: Shape 130"/>
            <p:cNvSpPr/>
            <p:nvPr/>
          </p:nvSpPr>
          <p:spPr bwMode="auto">
            <a:xfrm>
              <a:off x="10867615" y="2984968"/>
              <a:ext cx="300645" cy="194685"/>
            </a:xfrm>
            <a:custGeom>
              <a:avLst/>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p:spPr>
          <p:txBody>
            <a:bodyPr anchor="ctr"/>
            <a:lstStyle/>
            <a:p>
              <a:pPr algn="ctr"/>
              <a:endParaRPr sz="1015" noProof="1"/>
            </a:p>
          </p:txBody>
        </p:sp>
        <p:sp>
          <p:nvSpPr>
            <p:cNvPr id="88" name="Freeform: Shape 131"/>
            <p:cNvSpPr/>
            <p:nvPr/>
          </p:nvSpPr>
          <p:spPr bwMode="auto">
            <a:xfrm>
              <a:off x="10727878" y="2773355"/>
              <a:ext cx="133385" cy="146014"/>
            </a:xfrm>
            <a:custGeom>
              <a:avLst/>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p:spPr>
          <p:txBody>
            <a:bodyPr anchor="ctr"/>
            <a:lstStyle/>
            <a:p>
              <a:pPr algn="ctr"/>
              <a:endParaRPr sz="1015" noProof="1"/>
            </a:p>
          </p:txBody>
        </p:sp>
        <p:sp>
          <p:nvSpPr>
            <p:cNvPr id="89" name="Freeform: Shape 65"/>
            <p:cNvSpPr/>
            <p:nvPr/>
          </p:nvSpPr>
          <p:spPr bwMode="auto">
            <a:xfrm>
              <a:off x="7676967" y="5346577"/>
              <a:ext cx="406506" cy="181988"/>
            </a:xfrm>
            <a:custGeom>
              <a:avLst/>
              <a:gdLst>
                <a:gd name="T0" fmla="*/ 54 w 69"/>
                <a:gd name="T1" fmla="*/ 31 h 31"/>
                <a:gd name="T2" fmla="*/ 69 w 69"/>
                <a:gd name="T3" fmla="*/ 31 h 31"/>
                <a:gd name="T4" fmla="*/ 69 w 69"/>
                <a:gd name="T5" fmla="*/ 12 h 31"/>
                <a:gd name="T6" fmla="*/ 61 w 69"/>
                <a:gd name="T7" fmla="*/ 12 h 31"/>
                <a:gd name="T8" fmla="*/ 61 w 69"/>
                <a:gd name="T9" fmla="*/ 6 h 31"/>
                <a:gd name="T10" fmla="*/ 54 w 69"/>
                <a:gd name="T11" fmla="*/ 3 h 31"/>
                <a:gd name="T12" fmla="*/ 54 w 69"/>
                <a:gd name="T13" fmla="*/ 18 h 31"/>
                <a:gd name="T14" fmla="*/ 60 w 69"/>
                <a:gd name="T15" fmla="*/ 18 h 31"/>
                <a:gd name="T16" fmla="*/ 60 w 69"/>
                <a:gd name="T17" fmla="*/ 26 h 31"/>
                <a:gd name="T18" fmla="*/ 60 w 69"/>
                <a:gd name="T19" fmla="*/ 26 h 31"/>
                <a:gd name="T20" fmla="*/ 54 w 69"/>
                <a:gd name="T21" fmla="*/ 26 h 31"/>
                <a:gd name="T22" fmla="*/ 54 w 69"/>
                <a:gd name="T23" fmla="*/ 31 h 31"/>
                <a:gd name="T24" fmla="*/ 45 w 69"/>
                <a:gd name="T25" fmla="*/ 0 h 31"/>
                <a:gd name="T26" fmla="*/ 45 w 69"/>
                <a:gd name="T27" fmla="*/ 12 h 31"/>
                <a:gd name="T28" fmla="*/ 34 w 69"/>
                <a:gd name="T29" fmla="*/ 12 h 31"/>
                <a:gd name="T30" fmla="*/ 34 w 69"/>
                <a:gd name="T31" fmla="*/ 18 h 31"/>
                <a:gd name="T32" fmla="*/ 40 w 69"/>
                <a:gd name="T33" fmla="*/ 18 h 31"/>
                <a:gd name="T34" fmla="*/ 40 w 69"/>
                <a:gd name="T35" fmla="*/ 26 h 31"/>
                <a:gd name="T36" fmla="*/ 40 w 69"/>
                <a:gd name="T37" fmla="*/ 26 h 31"/>
                <a:gd name="T38" fmla="*/ 34 w 69"/>
                <a:gd name="T39" fmla="*/ 26 h 31"/>
                <a:gd name="T40" fmla="*/ 34 w 69"/>
                <a:gd name="T41" fmla="*/ 31 h 31"/>
                <a:gd name="T42" fmla="*/ 54 w 69"/>
                <a:gd name="T43" fmla="*/ 31 h 31"/>
                <a:gd name="T44" fmla="*/ 54 w 69"/>
                <a:gd name="T45" fmla="*/ 26 h 31"/>
                <a:gd name="T46" fmla="*/ 48 w 69"/>
                <a:gd name="T47" fmla="*/ 26 h 31"/>
                <a:gd name="T48" fmla="*/ 48 w 69"/>
                <a:gd name="T49" fmla="*/ 18 h 31"/>
                <a:gd name="T50" fmla="*/ 54 w 69"/>
                <a:gd name="T51" fmla="*/ 18 h 31"/>
                <a:gd name="T52" fmla="*/ 54 w 69"/>
                <a:gd name="T53" fmla="*/ 3 h 31"/>
                <a:gd name="T54" fmla="*/ 45 w 69"/>
                <a:gd name="T55" fmla="*/ 0 h 31"/>
                <a:gd name="T56" fmla="*/ 34 w 69"/>
                <a:gd name="T57" fmla="*/ 12 h 31"/>
                <a:gd name="T58" fmla="*/ 15 w 69"/>
                <a:gd name="T59" fmla="*/ 12 h 31"/>
                <a:gd name="T60" fmla="*/ 15 w 69"/>
                <a:gd name="T61" fmla="*/ 18 h 31"/>
                <a:gd name="T62" fmla="*/ 21 w 69"/>
                <a:gd name="T63" fmla="*/ 18 h 31"/>
                <a:gd name="T64" fmla="*/ 21 w 69"/>
                <a:gd name="T65" fmla="*/ 26 h 31"/>
                <a:gd name="T66" fmla="*/ 21 w 69"/>
                <a:gd name="T67" fmla="*/ 26 h 31"/>
                <a:gd name="T68" fmla="*/ 15 w 69"/>
                <a:gd name="T69" fmla="*/ 26 h 31"/>
                <a:gd name="T70" fmla="*/ 15 w 69"/>
                <a:gd name="T71" fmla="*/ 31 h 31"/>
                <a:gd name="T72" fmla="*/ 34 w 69"/>
                <a:gd name="T73" fmla="*/ 31 h 31"/>
                <a:gd name="T74" fmla="*/ 34 w 69"/>
                <a:gd name="T75" fmla="*/ 26 h 31"/>
                <a:gd name="T76" fmla="*/ 29 w 69"/>
                <a:gd name="T77" fmla="*/ 26 h 31"/>
                <a:gd name="T78" fmla="*/ 29 w 69"/>
                <a:gd name="T79" fmla="*/ 18 h 31"/>
                <a:gd name="T80" fmla="*/ 34 w 69"/>
                <a:gd name="T81" fmla="*/ 18 h 31"/>
                <a:gd name="T82" fmla="*/ 34 w 69"/>
                <a:gd name="T83" fmla="*/ 12 h 31"/>
                <a:gd name="T84" fmla="*/ 15 w 69"/>
                <a:gd name="T85" fmla="*/ 12 h 31"/>
                <a:gd name="T86" fmla="*/ 0 w 69"/>
                <a:gd name="T87" fmla="*/ 12 h 31"/>
                <a:gd name="T88" fmla="*/ 0 w 69"/>
                <a:gd name="T89" fmla="*/ 31 h 31"/>
                <a:gd name="T90" fmla="*/ 15 w 69"/>
                <a:gd name="T91" fmla="*/ 31 h 31"/>
                <a:gd name="T92" fmla="*/ 15 w 69"/>
                <a:gd name="T93" fmla="*/ 26 h 31"/>
                <a:gd name="T94" fmla="*/ 9 w 69"/>
                <a:gd name="T95" fmla="*/ 26 h 31"/>
                <a:gd name="T96" fmla="*/ 9 w 69"/>
                <a:gd name="T97" fmla="*/ 18 h 31"/>
                <a:gd name="T98" fmla="*/ 15 w 69"/>
                <a:gd name="T99" fmla="*/ 18 h 31"/>
                <a:gd name="T100" fmla="*/ 15 w 69"/>
                <a:gd name="T10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31">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solidFill>
              <a:schemeClr val="bg1">
                <a:lumMod val="85000"/>
              </a:schemeClr>
            </a:solidFill>
            <a:ln>
              <a:noFill/>
            </a:ln>
          </p:spPr>
          <p:txBody>
            <a:bodyPr anchor="ctr"/>
            <a:lstStyle/>
            <a:p>
              <a:pPr algn="ctr"/>
              <a:endParaRPr sz="1015" noProof="1"/>
            </a:p>
          </p:txBody>
        </p:sp>
        <p:sp>
          <p:nvSpPr>
            <p:cNvPr id="90" name="Freeform: Shape 66"/>
            <p:cNvSpPr/>
            <p:nvPr/>
          </p:nvSpPr>
          <p:spPr bwMode="auto">
            <a:xfrm>
              <a:off x="7577457" y="5541261"/>
              <a:ext cx="552595" cy="175640"/>
            </a:xfrm>
            <a:custGeom>
              <a:avLst/>
              <a:gdLst>
                <a:gd name="T0" fmla="*/ 328 w 338"/>
                <a:gd name="T1" fmla="*/ 108 h 108"/>
                <a:gd name="T2" fmla="*/ 338 w 338"/>
                <a:gd name="T3" fmla="*/ 0 h 108"/>
                <a:gd name="T4" fmla="*/ 0 w 338"/>
                <a:gd name="T5" fmla="*/ 0 h 108"/>
                <a:gd name="T6" fmla="*/ 39 w 338"/>
                <a:gd name="T7" fmla="*/ 108 h 108"/>
                <a:gd name="T8" fmla="*/ 328 w 338"/>
                <a:gd name="T9" fmla="*/ 108 h 108"/>
              </a:gdLst>
              <a:ahLst/>
              <a:cxnLst>
                <a:cxn ang="0">
                  <a:pos x="T0" y="T1"/>
                </a:cxn>
                <a:cxn ang="0">
                  <a:pos x="T2" y="T3"/>
                </a:cxn>
                <a:cxn ang="0">
                  <a:pos x="T4" y="T5"/>
                </a:cxn>
                <a:cxn ang="0">
                  <a:pos x="T6" y="T7"/>
                </a:cxn>
                <a:cxn ang="0">
                  <a:pos x="T8" y="T9"/>
                </a:cxn>
              </a:cxnLst>
              <a:rect l="0" t="0" r="r" b="b"/>
              <a:pathLst>
                <a:path w="338" h="108">
                  <a:moveTo>
                    <a:pt x="328" y="108"/>
                  </a:moveTo>
                  <a:lnTo>
                    <a:pt x="338" y="0"/>
                  </a:lnTo>
                  <a:lnTo>
                    <a:pt x="0" y="0"/>
                  </a:lnTo>
                  <a:lnTo>
                    <a:pt x="39" y="108"/>
                  </a:lnTo>
                  <a:lnTo>
                    <a:pt x="328" y="108"/>
                  </a:lnTo>
                  <a:close/>
                </a:path>
              </a:pathLst>
            </a:custGeom>
            <a:solidFill>
              <a:schemeClr val="bg1">
                <a:lumMod val="85000"/>
              </a:schemeClr>
            </a:solidFill>
            <a:ln>
              <a:noFill/>
            </a:ln>
          </p:spPr>
          <p:txBody>
            <a:bodyPr anchor="ctr"/>
            <a:lstStyle/>
            <a:p>
              <a:pPr algn="ctr"/>
              <a:endParaRPr sz="1015" noProof="1"/>
            </a:p>
          </p:txBody>
        </p:sp>
        <p:sp>
          <p:nvSpPr>
            <p:cNvPr id="91" name="Freeform: Shape 67"/>
            <p:cNvSpPr/>
            <p:nvPr/>
          </p:nvSpPr>
          <p:spPr bwMode="auto">
            <a:xfrm>
              <a:off x="6675522" y="4273696"/>
              <a:ext cx="260419" cy="372440"/>
            </a:xfrm>
            <a:custGeom>
              <a:avLst/>
              <a:gdLst>
                <a:gd name="T0" fmla="*/ 41 w 44"/>
                <a:gd name="T1" fmla="*/ 0 h 63"/>
                <a:gd name="T2" fmla="*/ 0 w 44"/>
                <a:gd name="T3" fmla="*/ 43 h 63"/>
                <a:gd name="T4" fmla="*/ 5 w 44"/>
                <a:gd name="T5" fmla="*/ 63 h 63"/>
                <a:gd name="T6" fmla="*/ 5 w 44"/>
                <a:gd name="T7" fmla="*/ 52 h 63"/>
                <a:gd name="T8" fmla="*/ 7 w 44"/>
                <a:gd name="T9" fmla="*/ 46 h 63"/>
                <a:gd name="T10" fmla="*/ 7 w 44"/>
                <a:gd name="T11" fmla="*/ 43 h 63"/>
                <a:gd name="T12" fmla="*/ 43 w 44"/>
                <a:gd name="T13" fmla="*/ 7 h 63"/>
                <a:gd name="T14" fmla="*/ 44 w 44"/>
                <a:gd name="T15" fmla="*/ 7 h 63"/>
                <a:gd name="T16" fmla="*/ 41 w 44"/>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3">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solidFill>
              <a:schemeClr val="bg1">
                <a:lumMod val="85000"/>
              </a:schemeClr>
            </a:solidFill>
            <a:ln>
              <a:noFill/>
            </a:ln>
          </p:spPr>
          <p:txBody>
            <a:bodyPr anchor="ctr"/>
            <a:lstStyle/>
            <a:p>
              <a:pPr algn="ctr"/>
              <a:endParaRPr sz="1015" noProof="1"/>
            </a:p>
          </p:txBody>
        </p:sp>
        <p:sp>
          <p:nvSpPr>
            <p:cNvPr id="92" name="Freeform: Shape 68"/>
            <p:cNvSpPr/>
            <p:nvPr/>
          </p:nvSpPr>
          <p:spPr bwMode="auto">
            <a:xfrm>
              <a:off x="6724218" y="4527633"/>
              <a:ext cx="112212" cy="201032"/>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chemeClr val="bg1">
                <a:lumMod val="85000"/>
              </a:schemeClr>
            </a:solidFill>
            <a:ln>
              <a:noFill/>
            </a:ln>
          </p:spPr>
          <p:txBody>
            <a:bodyPr anchor="ctr"/>
            <a:lstStyle/>
            <a:p>
              <a:pPr algn="ctr"/>
              <a:endParaRPr sz="1015" noProof="1"/>
            </a:p>
          </p:txBody>
        </p:sp>
        <p:sp>
          <p:nvSpPr>
            <p:cNvPr id="93" name="Freeform: Shape 69"/>
            <p:cNvSpPr/>
            <p:nvPr/>
          </p:nvSpPr>
          <p:spPr bwMode="auto">
            <a:xfrm>
              <a:off x="7024864" y="4527633"/>
              <a:ext cx="105861" cy="201032"/>
            </a:xfrm>
            <a:custGeom>
              <a:avLst/>
              <a:gdLst>
                <a:gd name="T0" fmla="*/ 1 w 18"/>
                <a:gd name="T1" fmla="*/ 0 h 34"/>
                <a:gd name="T2" fmla="*/ 0 w 18"/>
                <a:gd name="T3" fmla="*/ 0 h 34"/>
                <a:gd name="T4" fmla="*/ 0 w 18"/>
                <a:gd name="T5" fmla="*/ 34 h 34"/>
                <a:gd name="T6" fmla="*/ 6 w 18"/>
                <a:gd name="T7" fmla="*/ 34 h 34"/>
                <a:gd name="T8" fmla="*/ 18 w 18"/>
                <a:gd name="T9" fmla="*/ 28 h 34"/>
                <a:gd name="T10" fmla="*/ 1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solidFill>
              <a:schemeClr val="bg1">
                <a:lumMod val="85000"/>
              </a:schemeClr>
            </a:solidFill>
            <a:ln>
              <a:noFill/>
            </a:ln>
          </p:spPr>
          <p:txBody>
            <a:bodyPr anchor="ctr"/>
            <a:lstStyle/>
            <a:p>
              <a:pPr algn="ctr"/>
              <a:endParaRPr sz="1015" noProof="1"/>
            </a:p>
          </p:txBody>
        </p:sp>
        <p:sp>
          <p:nvSpPr>
            <p:cNvPr id="94" name="Rectangle 70"/>
            <p:cNvSpPr/>
            <p:nvPr/>
          </p:nvSpPr>
          <p:spPr bwMode="auto">
            <a:xfrm>
              <a:off x="9095503" y="1630641"/>
              <a:ext cx="82571" cy="29626"/>
            </a:xfrm>
            <a:prstGeom prst="rect">
              <a:avLst/>
            </a:prstGeom>
            <a:solidFill>
              <a:schemeClr val="bg1">
                <a:lumMod val="85000"/>
              </a:schemeClr>
            </a:solidFill>
            <a:ln>
              <a:noFill/>
            </a:ln>
          </p:spPr>
          <p:txBody>
            <a:bodyPr anchor="ctr"/>
            <a:lstStyle/>
            <a:p>
              <a:pPr algn="ctr"/>
              <a:endParaRPr sz="1015" noProof="1"/>
            </a:p>
          </p:txBody>
        </p:sp>
        <p:sp>
          <p:nvSpPr>
            <p:cNvPr id="95" name="Freeform: Shape 71"/>
            <p:cNvSpPr/>
            <p:nvPr/>
          </p:nvSpPr>
          <p:spPr bwMode="auto">
            <a:xfrm>
              <a:off x="8790624" y="1677196"/>
              <a:ext cx="440381" cy="300491"/>
            </a:xfrm>
            <a:custGeom>
              <a:avLst/>
              <a:gdLst>
                <a:gd name="T0" fmla="*/ 75 w 75"/>
                <a:gd name="T1" fmla="*/ 51 h 51"/>
                <a:gd name="T2" fmla="*/ 75 w 75"/>
                <a:gd name="T3" fmla="*/ 0 h 51"/>
                <a:gd name="T4" fmla="*/ 0 w 75"/>
                <a:gd name="T5" fmla="*/ 0 h 51"/>
                <a:gd name="T6" fmla="*/ 0 w 75"/>
                <a:gd name="T7" fmla="*/ 34 h 51"/>
                <a:gd name="T8" fmla="*/ 19 w 75"/>
                <a:gd name="T9" fmla="*/ 37 h 51"/>
                <a:gd name="T10" fmla="*/ 17 w 75"/>
                <a:gd name="T11" fmla="*/ 27 h 51"/>
                <a:gd name="T12" fmla="*/ 38 w 75"/>
                <a:gd name="T13" fmla="*/ 6 h 51"/>
                <a:gd name="T14" fmla="*/ 38 w 75"/>
                <a:gd name="T15" fmla="*/ 6 h 51"/>
                <a:gd name="T16" fmla="*/ 58 w 75"/>
                <a:gd name="T17" fmla="*/ 27 h 51"/>
                <a:gd name="T18" fmla="*/ 50 w 75"/>
                <a:gd name="T19" fmla="*/ 43 h 51"/>
                <a:gd name="T20" fmla="*/ 75 w 7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1">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solidFill>
              <a:schemeClr val="bg1">
                <a:lumMod val="85000"/>
              </a:schemeClr>
            </a:solidFill>
            <a:ln>
              <a:noFill/>
            </a:ln>
          </p:spPr>
          <p:txBody>
            <a:bodyPr anchor="ctr"/>
            <a:lstStyle/>
            <a:p>
              <a:pPr algn="ctr"/>
              <a:endParaRPr sz="1015" noProof="1"/>
            </a:p>
          </p:txBody>
        </p:sp>
        <p:sp>
          <p:nvSpPr>
            <p:cNvPr id="96" name="Freeform: Shape 72"/>
            <p:cNvSpPr/>
            <p:nvPr/>
          </p:nvSpPr>
          <p:spPr bwMode="auto">
            <a:xfrm>
              <a:off x="8926126" y="1749144"/>
              <a:ext cx="169377" cy="171408"/>
            </a:xfrm>
            <a:custGeom>
              <a:avLst/>
              <a:gdLst>
                <a:gd name="T0" fmla="*/ 16 w 29"/>
                <a:gd name="T1" fmla="*/ 29 h 29"/>
                <a:gd name="T2" fmla="*/ 29 w 29"/>
                <a:gd name="T3" fmla="*/ 15 h 29"/>
                <a:gd name="T4" fmla="*/ 15 w 29"/>
                <a:gd name="T5" fmla="*/ 0 h 29"/>
                <a:gd name="T6" fmla="*/ 0 w 29"/>
                <a:gd name="T7" fmla="*/ 15 h 29"/>
                <a:gd name="T8" fmla="*/ 8 w 29"/>
                <a:gd name="T9" fmla="*/ 27 h 29"/>
                <a:gd name="T10" fmla="*/ 16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solidFill>
              <a:schemeClr val="bg1">
                <a:lumMod val="85000"/>
              </a:schemeClr>
            </a:solidFill>
            <a:ln>
              <a:noFill/>
            </a:ln>
          </p:spPr>
          <p:txBody>
            <a:bodyPr anchor="ctr"/>
            <a:lstStyle/>
            <a:p>
              <a:pPr algn="ctr"/>
              <a:endParaRPr sz="1015" noProof="1"/>
            </a:p>
          </p:txBody>
        </p:sp>
        <p:sp>
          <p:nvSpPr>
            <p:cNvPr id="97" name="Freeform: Shape 73"/>
            <p:cNvSpPr/>
            <p:nvPr/>
          </p:nvSpPr>
          <p:spPr bwMode="auto">
            <a:xfrm>
              <a:off x="6552723" y="3378570"/>
              <a:ext cx="287942" cy="253936"/>
            </a:xfrm>
            <a:custGeom>
              <a:avLst/>
              <a:gdLst>
                <a:gd name="T0" fmla="*/ 49 w 49"/>
                <a:gd name="T1" fmla="*/ 1 h 43"/>
                <a:gd name="T2" fmla="*/ 41 w 49"/>
                <a:gd name="T3" fmla="*/ 0 h 43"/>
                <a:gd name="T4" fmla="*/ 20 w 49"/>
                <a:gd name="T5" fmla="*/ 21 h 43"/>
                <a:gd name="T6" fmla="*/ 12 w 49"/>
                <a:gd name="T7" fmla="*/ 18 h 43"/>
                <a:gd name="T8" fmla="*/ 0 w 49"/>
                <a:gd name="T9" fmla="*/ 30 h 43"/>
                <a:gd name="T10" fmla="*/ 12 w 49"/>
                <a:gd name="T11" fmla="*/ 43 h 43"/>
                <a:gd name="T12" fmla="*/ 40 w 49"/>
                <a:gd name="T13" fmla="*/ 43 h 43"/>
                <a:gd name="T14" fmla="*/ 41 w 49"/>
                <a:gd name="T15" fmla="*/ 43 h 43"/>
                <a:gd name="T16" fmla="*/ 45 w 49"/>
                <a:gd name="T17" fmla="*/ 43 h 43"/>
                <a:gd name="T18" fmla="*/ 49 w 49"/>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3">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solidFill>
              <a:schemeClr val="bg1">
                <a:lumMod val="85000"/>
              </a:schemeClr>
            </a:solidFill>
            <a:ln>
              <a:noFill/>
            </a:ln>
          </p:spPr>
          <p:txBody>
            <a:bodyPr anchor="ctr"/>
            <a:lstStyle/>
            <a:p>
              <a:pPr algn="ctr"/>
              <a:endParaRPr sz="1015" noProof="1"/>
            </a:p>
          </p:txBody>
        </p:sp>
        <p:sp>
          <p:nvSpPr>
            <p:cNvPr id="98" name="Rectangle 74"/>
            <p:cNvSpPr/>
            <p:nvPr/>
          </p:nvSpPr>
          <p:spPr bwMode="auto">
            <a:xfrm>
              <a:off x="6605654" y="3649435"/>
              <a:ext cx="35992" cy="84645"/>
            </a:xfrm>
            <a:prstGeom prst="rect">
              <a:avLst/>
            </a:prstGeom>
            <a:solidFill>
              <a:schemeClr val="bg1">
                <a:lumMod val="85000"/>
              </a:schemeClr>
            </a:solidFill>
            <a:ln>
              <a:noFill/>
            </a:ln>
          </p:spPr>
          <p:txBody>
            <a:bodyPr anchor="ctr"/>
            <a:lstStyle/>
            <a:p>
              <a:pPr algn="ctr"/>
              <a:endParaRPr sz="1015" noProof="1"/>
            </a:p>
          </p:txBody>
        </p:sp>
        <p:sp>
          <p:nvSpPr>
            <p:cNvPr id="99" name="Rectangle 75"/>
            <p:cNvSpPr/>
            <p:nvPr/>
          </p:nvSpPr>
          <p:spPr bwMode="auto">
            <a:xfrm>
              <a:off x="6694577" y="3698107"/>
              <a:ext cx="35992" cy="76181"/>
            </a:xfrm>
            <a:prstGeom prst="rect">
              <a:avLst/>
            </a:prstGeom>
            <a:solidFill>
              <a:schemeClr val="bg1">
                <a:lumMod val="85000"/>
              </a:schemeClr>
            </a:solidFill>
            <a:ln>
              <a:noFill/>
            </a:ln>
          </p:spPr>
          <p:txBody>
            <a:bodyPr anchor="ctr"/>
            <a:lstStyle/>
            <a:p>
              <a:pPr algn="ctr"/>
              <a:endParaRPr sz="1015" noProof="1"/>
            </a:p>
          </p:txBody>
        </p:sp>
        <p:sp>
          <p:nvSpPr>
            <p:cNvPr id="100" name="Rectangle 76"/>
            <p:cNvSpPr/>
            <p:nvPr/>
          </p:nvSpPr>
          <p:spPr bwMode="auto">
            <a:xfrm>
              <a:off x="6777148" y="3649435"/>
              <a:ext cx="33875" cy="84645"/>
            </a:xfrm>
            <a:prstGeom prst="rect">
              <a:avLst/>
            </a:prstGeom>
            <a:solidFill>
              <a:schemeClr val="bg1">
                <a:lumMod val="85000"/>
              </a:schemeClr>
            </a:solidFill>
            <a:ln>
              <a:noFill/>
            </a:ln>
          </p:spPr>
          <p:txBody>
            <a:bodyPr anchor="ctr"/>
            <a:lstStyle/>
            <a:p>
              <a:pPr algn="ctr"/>
              <a:endParaRPr sz="1015" noProof="1"/>
            </a:p>
          </p:txBody>
        </p:sp>
        <p:sp>
          <p:nvSpPr>
            <p:cNvPr id="101" name="Freeform: Shape 77"/>
            <p:cNvSpPr/>
            <p:nvPr/>
          </p:nvSpPr>
          <p:spPr bwMode="auto">
            <a:xfrm>
              <a:off x="9455430" y="5405829"/>
              <a:ext cx="395919" cy="387254"/>
            </a:xfrm>
            <a:custGeom>
              <a:avLst/>
              <a:gdLst>
                <a:gd name="T0" fmla="*/ 34 w 67"/>
                <a:gd name="T1" fmla="*/ 4 h 66"/>
                <a:gd name="T2" fmla="*/ 37 w 67"/>
                <a:gd name="T3" fmla="*/ 5 h 66"/>
                <a:gd name="T4" fmla="*/ 38 w 67"/>
                <a:gd name="T5" fmla="*/ 0 h 66"/>
                <a:gd name="T6" fmla="*/ 48 w 67"/>
                <a:gd name="T7" fmla="*/ 3 h 66"/>
                <a:gd name="T8" fmla="*/ 47 w 67"/>
                <a:gd name="T9" fmla="*/ 8 h 66"/>
                <a:gd name="T10" fmla="*/ 56 w 67"/>
                <a:gd name="T11" fmla="*/ 15 h 66"/>
                <a:gd name="T12" fmla="*/ 60 w 67"/>
                <a:gd name="T13" fmla="*/ 13 h 66"/>
                <a:gd name="T14" fmla="*/ 65 w 67"/>
                <a:gd name="T15" fmla="*/ 22 h 66"/>
                <a:gd name="T16" fmla="*/ 61 w 67"/>
                <a:gd name="T17" fmla="*/ 24 h 66"/>
                <a:gd name="T18" fmla="*/ 62 w 67"/>
                <a:gd name="T19" fmla="*/ 36 h 66"/>
                <a:gd name="T20" fmla="*/ 67 w 67"/>
                <a:gd name="T21" fmla="*/ 38 h 66"/>
                <a:gd name="T22" fmla="*/ 64 w 67"/>
                <a:gd name="T23" fmla="*/ 48 h 66"/>
                <a:gd name="T24" fmla="*/ 59 w 67"/>
                <a:gd name="T25" fmla="*/ 46 h 66"/>
                <a:gd name="T26" fmla="*/ 52 w 67"/>
                <a:gd name="T27" fmla="*/ 56 h 66"/>
                <a:gd name="T28" fmla="*/ 54 w 67"/>
                <a:gd name="T29" fmla="*/ 60 h 66"/>
                <a:gd name="T30" fmla="*/ 45 w 67"/>
                <a:gd name="T31" fmla="*/ 65 h 66"/>
                <a:gd name="T32" fmla="*/ 42 w 67"/>
                <a:gd name="T33" fmla="*/ 60 h 66"/>
                <a:gd name="T34" fmla="*/ 34 w 67"/>
                <a:gd name="T35" fmla="*/ 62 h 66"/>
                <a:gd name="T36" fmla="*/ 34 w 67"/>
                <a:gd name="T37" fmla="*/ 54 h 66"/>
                <a:gd name="T38" fmla="*/ 54 w 67"/>
                <a:gd name="T39" fmla="*/ 39 h 66"/>
                <a:gd name="T40" fmla="*/ 40 w 67"/>
                <a:gd name="T41" fmla="*/ 13 h 66"/>
                <a:gd name="T42" fmla="*/ 34 w 67"/>
                <a:gd name="T43" fmla="*/ 12 h 66"/>
                <a:gd name="T44" fmla="*/ 34 w 67"/>
                <a:gd name="T45" fmla="*/ 4 h 66"/>
                <a:gd name="T46" fmla="*/ 16 w 67"/>
                <a:gd name="T47" fmla="*/ 11 h 66"/>
                <a:gd name="T48" fmla="*/ 13 w 67"/>
                <a:gd name="T49" fmla="*/ 6 h 66"/>
                <a:gd name="T50" fmla="*/ 23 w 67"/>
                <a:gd name="T51" fmla="*/ 1 h 66"/>
                <a:gd name="T52" fmla="*/ 25 w 67"/>
                <a:gd name="T53" fmla="*/ 6 h 66"/>
                <a:gd name="T54" fmla="*/ 34 w 67"/>
                <a:gd name="T55" fmla="*/ 4 h 66"/>
                <a:gd name="T56" fmla="*/ 34 w 67"/>
                <a:gd name="T57" fmla="*/ 12 h 66"/>
                <a:gd name="T58" fmla="*/ 13 w 67"/>
                <a:gd name="T59" fmla="*/ 27 h 66"/>
                <a:gd name="T60" fmla="*/ 27 w 67"/>
                <a:gd name="T61" fmla="*/ 53 h 66"/>
                <a:gd name="T62" fmla="*/ 27 w 67"/>
                <a:gd name="T63" fmla="*/ 53 h 66"/>
                <a:gd name="T64" fmla="*/ 34 w 67"/>
                <a:gd name="T65" fmla="*/ 54 h 66"/>
                <a:gd name="T66" fmla="*/ 34 w 67"/>
                <a:gd name="T67" fmla="*/ 62 h 66"/>
                <a:gd name="T68" fmla="*/ 30 w 67"/>
                <a:gd name="T69" fmla="*/ 62 h 66"/>
                <a:gd name="T70" fmla="*/ 29 w 67"/>
                <a:gd name="T71" fmla="*/ 66 h 66"/>
                <a:gd name="T72" fmla="*/ 19 w 67"/>
                <a:gd name="T73" fmla="*/ 63 h 66"/>
                <a:gd name="T74" fmla="*/ 20 w 67"/>
                <a:gd name="T75" fmla="*/ 59 h 66"/>
                <a:gd name="T76" fmla="*/ 11 w 67"/>
                <a:gd name="T77" fmla="*/ 51 h 66"/>
                <a:gd name="T78" fmla="*/ 7 w 67"/>
                <a:gd name="T79" fmla="*/ 53 h 66"/>
                <a:gd name="T80" fmla="*/ 2 w 67"/>
                <a:gd name="T81" fmla="*/ 44 h 66"/>
                <a:gd name="T82" fmla="*/ 6 w 67"/>
                <a:gd name="T83" fmla="*/ 42 h 66"/>
                <a:gd name="T84" fmla="*/ 5 w 67"/>
                <a:gd name="T85" fmla="*/ 30 h 66"/>
                <a:gd name="T86" fmla="*/ 0 w 67"/>
                <a:gd name="T87" fmla="*/ 28 h 66"/>
                <a:gd name="T88" fmla="*/ 3 w 67"/>
                <a:gd name="T89" fmla="*/ 18 h 66"/>
                <a:gd name="T90" fmla="*/ 8 w 67"/>
                <a:gd name="T91" fmla="*/ 20 h 66"/>
                <a:gd name="T92" fmla="*/ 16 w 67"/>
                <a:gd name="T93"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solidFill>
              <a:schemeClr val="bg1">
                <a:lumMod val="85000"/>
              </a:schemeClr>
            </a:solidFill>
            <a:ln>
              <a:noFill/>
            </a:ln>
          </p:spPr>
          <p:txBody>
            <a:bodyPr anchor="ctr"/>
            <a:lstStyle/>
            <a:p>
              <a:pPr algn="ctr"/>
              <a:endParaRPr sz="1015" noProof="1"/>
            </a:p>
          </p:txBody>
        </p:sp>
        <p:sp>
          <p:nvSpPr>
            <p:cNvPr id="102" name="Freeform: Shape 78"/>
            <p:cNvSpPr/>
            <p:nvPr/>
          </p:nvSpPr>
          <p:spPr bwMode="auto">
            <a:xfrm>
              <a:off x="10416648" y="3569022"/>
              <a:ext cx="345106" cy="380905"/>
            </a:xfrm>
            <a:custGeom>
              <a:avLst/>
              <a:gdLst>
                <a:gd name="T0" fmla="*/ 27 w 59"/>
                <a:gd name="T1" fmla="*/ 65 h 65"/>
                <a:gd name="T2" fmla="*/ 59 w 59"/>
                <a:gd name="T3" fmla="*/ 33 h 65"/>
                <a:gd name="T4" fmla="*/ 27 w 59"/>
                <a:gd name="T5" fmla="*/ 0 h 65"/>
                <a:gd name="T6" fmla="*/ 27 w 59"/>
                <a:gd name="T7" fmla="*/ 0 h 65"/>
                <a:gd name="T8" fmla="*/ 27 w 59"/>
                <a:gd name="T9" fmla="*/ 23 h 65"/>
                <a:gd name="T10" fmla="*/ 43 w 59"/>
                <a:gd name="T11" fmla="*/ 16 h 65"/>
                <a:gd name="T12" fmla="*/ 33 w 59"/>
                <a:gd name="T13" fmla="*/ 39 h 65"/>
                <a:gd name="T14" fmla="*/ 27 w 59"/>
                <a:gd name="T15" fmla="*/ 42 h 65"/>
                <a:gd name="T16" fmla="*/ 27 w 59"/>
                <a:gd name="T17" fmla="*/ 65 h 65"/>
                <a:gd name="T18" fmla="*/ 27 w 59"/>
                <a:gd name="T19" fmla="*/ 0 h 65"/>
                <a:gd name="T20" fmla="*/ 1 w 59"/>
                <a:gd name="T21" fmla="*/ 12 h 65"/>
                <a:gd name="T22" fmla="*/ 1 w 59"/>
                <a:gd name="T23" fmla="*/ 18 h 65"/>
                <a:gd name="T24" fmla="*/ 0 w 59"/>
                <a:gd name="T25" fmla="*/ 51 h 65"/>
                <a:gd name="T26" fmla="*/ 27 w 59"/>
                <a:gd name="T27" fmla="*/ 65 h 65"/>
                <a:gd name="T28" fmla="*/ 27 w 59"/>
                <a:gd name="T29" fmla="*/ 42 h 65"/>
                <a:gd name="T30" fmla="*/ 10 w 59"/>
                <a:gd name="T31" fmla="*/ 49 h 65"/>
                <a:gd name="T32" fmla="*/ 20 w 59"/>
                <a:gd name="T33" fmla="*/ 26 h 65"/>
                <a:gd name="T34" fmla="*/ 20 w 59"/>
                <a:gd name="T35" fmla="*/ 26 h 65"/>
                <a:gd name="T36" fmla="*/ 27 w 59"/>
                <a:gd name="T37" fmla="*/ 23 h 65"/>
                <a:gd name="T38" fmla="*/ 27 w 59"/>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solidFill>
              <a:schemeClr val="bg1">
                <a:lumMod val="85000"/>
              </a:schemeClr>
            </a:solidFill>
            <a:ln>
              <a:noFill/>
            </a:ln>
          </p:spPr>
          <p:txBody>
            <a:bodyPr anchor="ctr"/>
            <a:lstStyle/>
            <a:p>
              <a:pPr algn="ctr"/>
              <a:endParaRPr sz="1015" noProof="1"/>
            </a:p>
          </p:txBody>
        </p:sp>
        <p:sp>
          <p:nvSpPr>
            <p:cNvPr id="103" name="Freeform: Shape 79"/>
            <p:cNvSpPr/>
            <p:nvPr/>
          </p:nvSpPr>
          <p:spPr bwMode="auto">
            <a:xfrm>
              <a:off x="8248616" y="1590435"/>
              <a:ext cx="340872" cy="294142"/>
            </a:xfrm>
            <a:custGeom>
              <a:avLst/>
              <a:gdLst>
                <a:gd name="T0" fmla="*/ 48 w 58"/>
                <a:gd name="T1" fmla="*/ 38 h 50"/>
                <a:gd name="T2" fmla="*/ 44 w 58"/>
                <a:gd name="T3" fmla="*/ 8 h 50"/>
                <a:gd name="T4" fmla="*/ 27 w 58"/>
                <a:gd name="T5" fmla="*/ 0 h 50"/>
                <a:gd name="T6" fmla="*/ 27 w 58"/>
                <a:gd name="T7" fmla="*/ 20 h 50"/>
                <a:gd name="T8" fmla="*/ 42 w 58"/>
                <a:gd name="T9" fmla="*/ 20 h 50"/>
                <a:gd name="T10" fmla="*/ 42 w 58"/>
                <a:gd name="T11" fmla="*/ 30 h 50"/>
                <a:gd name="T12" fmla="*/ 42 w 58"/>
                <a:gd name="T13" fmla="*/ 30 h 50"/>
                <a:gd name="T14" fmla="*/ 42 w 58"/>
                <a:gd name="T15" fmla="*/ 30 h 50"/>
                <a:gd name="T16" fmla="*/ 27 w 58"/>
                <a:gd name="T17" fmla="*/ 30 h 50"/>
                <a:gd name="T18" fmla="*/ 27 w 58"/>
                <a:gd name="T19" fmla="*/ 50 h 50"/>
                <a:gd name="T20" fmla="*/ 40 w 58"/>
                <a:gd name="T21" fmla="*/ 46 h 50"/>
                <a:gd name="T22" fmla="*/ 43 w 58"/>
                <a:gd name="T23" fmla="*/ 49 h 50"/>
                <a:gd name="T24" fmla="*/ 58 w 58"/>
                <a:gd name="T25" fmla="*/ 48 h 50"/>
                <a:gd name="T26" fmla="*/ 48 w 58"/>
                <a:gd name="T27" fmla="*/ 38 h 50"/>
                <a:gd name="T28" fmla="*/ 27 w 58"/>
                <a:gd name="T29" fmla="*/ 0 h 50"/>
                <a:gd name="T30" fmla="*/ 9 w 58"/>
                <a:gd name="T31" fmla="*/ 8 h 50"/>
                <a:gd name="T32" fmla="*/ 9 w 58"/>
                <a:gd name="T33" fmla="*/ 43 h 50"/>
                <a:gd name="T34" fmla="*/ 27 w 58"/>
                <a:gd name="T35" fmla="*/ 50 h 50"/>
                <a:gd name="T36" fmla="*/ 27 w 58"/>
                <a:gd name="T37" fmla="*/ 30 h 50"/>
                <a:gd name="T38" fmla="*/ 12 w 58"/>
                <a:gd name="T39" fmla="*/ 30 h 50"/>
                <a:gd name="T40" fmla="*/ 12 w 58"/>
                <a:gd name="T41" fmla="*/ 20 h 50"/>
                <a:gd name="T42" fmla="*/ 27 w 58"/>
                <a:gd name="T43" fmla="*/ 20 h 50"/>
                <a:gd name="T44" fmla="*/ 27 w 58"/>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0">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solidFill>
              <a:schemeClr val="bg1">
                <a:lumMod val="85000"/>
              </a:schemeClr>
            </a:solidFill>
            <a:ln>
              <a:noFill/>
            </a:ln>
          </p:spPr>
          <p:txBody>
            <a:bodyPr anchor="ctr"/>
            <a:lstStyle/>
            <a:p>
              <a:pPr algn="ctr"/>
              <a:endParaRPr sz="1015" noProof="1"/>
            </a:p>
          </p:txBody>
        </p:sp>
        <p:sp>
          <p:nvSpPr>
            <p:cNvPr id="104" name="Oval 80"/>
            <p:cNvSpPr/>
            <p:nvPr/>
          </p:nvSpPr>
          <p:spPr bwMode="auto">
            <a:xfrm>
              <a:off x="10302318" y="4498007"/>
              <a:ext cx="114330" cy="112155"/>
            </a:xfrm>
            <a:prstGeom prst="ellipse">
              <a:avLst/>
            </a:prstGeom>
            <a:solidFill>
              <a:schemeClr val="bg1">
                <a:lumMod val="85000"/>
              </a:schemeClr>
            </a:solidFill>
            <a:ln>
              <a:noFill/>
            </a:ln>
          </p:spPr>
          <p:txBody>
            <a:bodyPr anchor="ctr"/>
            <a:lstStyle/>
            <a:p>
              <a:pPr algn="ctr"/>
              <a:endParaRPr sz="1015" noProof="1"/>
            </a:p>
          </p:txBody>
        </p:sp>
        <p:sp>
          <p:nvSpPr>
            <p:cNvPr id="105" name="Freeform: Shape 81"/>
            <p:cNvSpPr/>
            <p:nvPr/>
          </p:nvSpPr>
          <p:spPr bwMode="auto">
            <a:xfrm>
              <a:off x="10255739" y="4445103"/>
              <a:ext cx="211722" cy="313188"/>
            </a:xfrm>
            <a:custGeom>
              <a:avLst/>
              <a:gdLst>
                <a:gd name="T0" fmla="*/ 36 w 36"/>
                <a:gd name="T1" fmla="*/ 0 h 53"/>
                <a:gd name="T2" fmla="*/ 18 w 36"/>
                <a:gd name="T3" fmla="*/ 0 h 53"/>
                <a:gd name="T4" fmla="*/ 18 w 36"/>
                <a:gd name="T5" fmla="*/ 4 h 53"/>
                <a:gd name="T6" fmla="*/ 18 w 36"/>
                <a:gd name="T7" fmla="*/ 4 h 53"/>
                <a:gd name="T8" fmla="*/ 32 w 36"/>
                <a:gd name="T9" fmla="*/ 18 h 53"/>
                <a:gd name="T10" fmla="*/ 18 w 36"/>
                <a:gd name="T11" fmla="*/ 32 h 53"/>
                <a:gd name="T12" fmla="*/ 18 w 36"/>
                <a:gd name="T13" fmla="*/ 32 h 53"/>
                <a:gd name="T14" fmla="*/ 18 w 36"/>
                <a:gd name="T15" fmla="*/ 32 h 53"/>
                <a:gd name="T16" fmla="*/ 18 w 36"/>
                <a:gd name="T17" fmla="*/ 38 h 53"/>
                <a:gd name="T18" fmla="*/ 18 w 36"/>
                <a:gd name="T19" fmla="*/ 38 h 53"/>
                <a:gd name="T20" fmla="*/ 22 w 36"/>
                <a:gd name="T21" fmla="*/ 43 h 53"/>
                <a:gd name="T22" fmla="*/ 18 w 36"/>
                <a:gd name="T23" fmla="*/ 48 h 53"/>
                <a:gd name="T24" fmla="*/ 18 w 36"/>
                <a:gd name="T25" fmla="*/ 48 h 53"/>
                <a:gd name="T26" fmla="*/ 18 w 36"/>
                <a:gd name="T27" fmla="*/ 48 h 53"/>
                <a:gd name="T28" fmla="*/ 18 w 36"/>
                <a:gd name="T29" fmla="*/ 53 h 53"/>
                <a:gd name="T30" fmla="*/ 36 w 36"/>
                <a:gd name="T31" fmla="*/ 53 h 53"/>
                <a:gd name="T32" fmla="*/ 36 w 36"/>
                <a:gd name="T33" fmla="*/ 0 h 53"/>
                <a:gd name="T34" fmla="*/ 18 w 36"/>
                <a:gd name="T35" fmla="*/ 0 h 53"/>
                <a:gd name="T36" fmla="*/ 0 w 36"/>
                <a:gd name="T37" fmla="*/ 0 h 53"/>
                <a:gd name="T38" fmla="*/ 0 w 36"/>
                <a:gd name="T39" fmla="*/ 53 h 53"/>
                <a:gd name="T40" fmla="*/ 18 w 36"/>
                <a:gd name="T41" fmla="*/ 53 h 53"/>
                <a:gd name="T42" fmla="*/ 18 w 36"/>
                <a:gd name="T43" fmla="*/ 48 h 53"/>
                <a:gd name="T44" fmla="*/ 13 w 36"/>
                <a:gd name="T45" fmla="*/ 43 h 53"/>
                <a:gd name="T46" fmla="*/ 18 w 36"/>
                <a:gd name="T47" fmla="*/ 38 h 53"/>
                <a:gd name="T48" fmla="*/ 18 w 36"/>
                <a:gd name="T49" fmla="*/ 32 h 53"/>
                <a:gd name="T50" fmla="*/ 4 w 36"/>
                <a:gd name="T51" fmla="*/ 18 h 53"/>
                <a:gd name="T52" fmla="*/ 18 w 36"/>
                <a:gd name="T53" fmla="*/ 4 h 53"/>
                <a:gd name="T54" fmla="*/ 18 w 36"/>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53">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solidFill>
              <a:schemeClr val="bg1">
                <a:lumMod val="85000"/>
              </a:schemeClr>
            </a:solidFill>
            <a:ln>
              <a:noFill/>
            </a:ln>
          </p:spPr>
          <p:txBody>
            <a:bodyPr anchor="ctr"/>
            <a:lstStyle/>
            <a:p>
              <a:pPr algn="ctr"/>
              <a:endParaRPr sz="1015" noProof="1"/>
            </a:p>
          </p:txBody>
        </p:sp>
        <p:sp>
          <p:nvSpPr>
            <p:cNvPr id="106" name="Freeform: Shape 82"/>
            <p:cNvSpPr/>
            <p:nvPr/>
          </p:nvSpPr>
          <p:spPr bwMode="auto">
            <a:xfrm>
              <a:off x="10060955" y="4498007"/>
              <a:ext cx="165143" cy="260284"/>
            </a:xfrm>
            <a:custGeom>
              <a:avLst/>
              <a:gdLst>
                <a:gd name="T0" fmla="*/ 0 w 28"/>
                <a:gd name="T1" fmla="*/ 44 h 44"/>
                <a:gd name="T2" fmla="*/ 28 w 28"/>
                <a:gd name="T3" fmla="*/ 44 h 44"/>
                <a:gd name="T4" fmla="*/ 28 w 28"/>
                <a:gd name="T5" fmla="*/ 0 h 44"/>
                <a:gd name="T6" fmla="*/ 24 w 28"/>
                <a:gd name="T7" fmla="*/ 8 h 44"/>
                <a:gd name="T8" fmla="*/ 24 w 28"/>
                <a:gd name="T9" fmla="*/ 9 h 44"/>
                <a:gd name="T10" fmla="*/ 15 w 28"/>
                <a:gd name="T11" fmla="*/ 22 h 44"/>
                <a:gd name="T12" fmla="*/ 10 w 28"/>
                <a:gd name="T13" fmla="*/ 29 h 44"/>
                <a:gd name="T14" fmla="*/ 15 w 28"/>
                <a:gd name="T15" fmla="*/ 34 h 44"/>
                <a:gd name="T16" fmla="*/ 10 w 28"/>
                <a:gd name="T17" fmla="*/ 39 h 44"/>
                <a:gd name="T18" fmla="*/ 10 w 28"/>
                <a:gd name="T19" fmla="*/ 39 h 44"/>
                <a:gd name="T20" fmla="*/ 6 w 28"/>
                <a:gd name="T21" fmla="*/ 36 h 44"/>
                <a:gd name="T22" fmla="*/ 0 w 28"/>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solidFill>
              <a:schemeClr val="bg1">
                <a:lumMod val="85000"/>
              </a:schemeClr>
            </a:solidFill>
            <a:ln>
              <a:noFill/>
            </a:ln>
          </p:spPr>
          <p:txBody>
            <a:bodyPr anchor="ctr"/>
            <a:lstStyle/>
            <a:p>
              <a:pPr algn="ctr"/>
              <a:endParaRPr sz="1015" noProof="1"/>
            </a:p>
          </p:txBody>
        </p:sp>
        <p:sp>
          <p:nvSpPr>
            <p:cNvPr id="107" name="Freeform: Shape 83"/>
            <p:cNvSpPr/>
            <p:nvPr/>
          </p:nvSpPr>
          <p:spPr bwMode="auto">
            <a:xfrm>
              <a:off x="10096947" y="2589251"/>
              <a:ext cx="158792" cy="84645"/>
            </a:xfrm>
            <a:custGeom>
              <a:avLst/>
              <a:gdLst>
                <a:gd name="T0" fmla="*/ 22 w 27"/>
                <a:gd name="T1" fmla="*/ 9 h 14"/>
                <a:gd name="T2" fmla="*/ 0 w 27"/>
                <a:gd name="T3" fmla="*/ 9 h 14"/>
                <a:gd name="T4" fmla="*/ 4 w 27"/>
                <a:gd name="T5" fmla="*/ 14 h 14"/>
                <a:gd name="T6" fmla="*/ 27 w 27"/>
                <a:gd name="T7" fmla="*/ 14 h 14"/>
                <a:gd name="T8" fmla="*/ 27 w 27"/>
                <a:gd name="T9" fmla="*/ 0 h 14"/>
                <a:gd name="T10" fmla="*/ 22 w 27"/>
                <a:gd name="T11" fmla="*/ 0 h 14"/>
                <a:gd name="T12" fmla="*/ 22 w 27"/>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solidFill>
              <a:schemeClr val="bg1">
                <a:lumMod val="85000"/>
              </a:schemeClr>
            </a:solidFill>
            <a:ln>
              <a:noFill/>
            </a:ln>
          </p:spPr>
          <p:txBody>
            <a:bodyPr anchor="ctr"/>
            <a:lstStyle/>
            <a:p>
              <a:pPr algn="ctr"/>
              <a:endParaRPr sz="1015" noProof="1"/>
            </a:p>
          </p:txBody>
        </p:sp>
        <p:sp>
          <p:nvSpPr>
            <p:cNvPr id="108" name="Freeform: Shape 84"/>
            <p:cNvSpPr/>
            <p:nvPr/>
          </p:nvSpPr>
          <p:spPr bwMode="auto">
            <a:xfrm>
              <a:off x="9972032" y="2343779"/>
              <a:ext cx="243479" cy="275098"/>
            </a:xfrm>
            <a:custGeom>
              <a:avLst/>
              <a:gdLst>
                <a:gd name="T0" fmla="*/ 5 w 41"/>
                <a:gd name="T1" fmla="*/ 27 h 47"/>
                <a:gd name="T2" fmla="*/ 5 w 41"/>
                <a:gd name="T3" fmla="*/ 30 h 47"/>
                <a:gd name="T4" fmla="*/ 18 w 41"/>
                <a:gd name="T5" fmla="*/ 47 h 47"/>
                <a:gd name="T6" fmla="*/ 33 w 41"/>
                <a:gd name="T7" fmla="*/ 47 h 47"/>
                <a:gd name="T8" fmla="*/ 33 w 41"/>
                <a:gd name="T9" fmla="*/ 27 h 47"/>
                <a:gd name="T10" fmla="*/ 41 w 41"/>
                <a:gd name="T11" fmla="*/ 27 h 47"/>
                <a:gd name="T12" fmla="*/ 19 w 41"/>
                <a:gd name="T13" fmla="*/ 0 h 47"/>
                <a:gd name="T14" fmla="*/ 0 w 41"/>
                <a:gd name="T15" fmla="*/ 24 h 47"/>
                <a:gd name="T16" fmla="*/ 3 w 41"/>
                <a:gd name="T17" fmla="*/ 27 h 47"/>
                <a:gd name="T18" fmla="*/ 5 w 41"/>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solidFill>
              <a:schemeClr val="bg1">
                <a:lumMod val="85000"/>
              </a:schemeClr>
            </a:solidFill>
            <a:ln>
              <a:noFill/>
            </a:ln>
          </p:spPr>
          <p:txBody>
            <a:bodyPr anchor="ctr"/>
            <a:lstStyle/>
            <a:p>
              <a:pPr algn="ctr"/>
              <a:endParaRPr sz="1015" noProof="1"/>
            </a:p>
          </p:txBody>
        </p:sp>
        <p:sp>
          <p:nvSpPr>
            <p:cNvPr id="109" name="Freeform: Shape 85"/>
            <p:cNvSpPr/>
            <p:nvPr/>
          </p:nvSpPr>
          <p:spPr bwMode="auto">
            <a:xfrm>
              <a:off x="10401827" y="2984968"/>
              <a:ext cx="300645" cy="478247"/>
            </a:xfrm>
            <a:custGeom>
              <a:avLst/>
              <a:gdLst>
                <a:gd name="T0" fmla="*/ 51 w 51"/>
                <a:gd name="T1" fmla="*/ 81 h 81"/>
                <a:gd name="T2" fmla="*/ 45 w 51"/>
                <a:gd name="T3" fmla="*/ 1 h 81"/>
                <a:gd name="T4" fmla="*/ 40 w 51"/>
                <a:gd name="T5" fmla="*/ 0 h 81"/>
                <a:gd name="T6" fmla="*/ 45 w 51"/>
                <a:gd name="T7" fmla="*/ 7 h 81"/>
                <a:gd name="T8" fmla="*/ 45 w 51"/>
                <a:gd name="T9" fmla="*/ 53 h 81"/>
                <a:gd name="T10" fmla="*/ 40 w 51"/>
                <a:gd name="T11" fmla="*/ 58 h 81"/>
                <a:gd name="T12" fmla="*/ 45 w 51"/>
                <a:gd name="T13" fmla="*/ 65 h 81"/>
                <a:gd name="T14" fmla="*/ 40 w 51"/>
                <a:gd name="T15" fmla="*/ 65 h 81"/>
                <a:gd name="T16" fmla="*/ 45 w 51"/>
                <a:gd name="T17" fmla="*/ 69 h 81"/>
                <a:gd name="T18" fmla="*/ 45 w 51"/>
                <a:gd name="T19" fmla="*/ 76 h 81"/>
                <a:gd name="T20" fmla="*/ 40 w 51"/>
                <a:gd name="T21" fmla="*/ 81 h 81"/>
                <a:gd name="T22" fmla="*/ 35 w 51"/>
                <a:gd name="T23" fmla="*/ 1 h 81"/>
                <a:gd name="T24" fmla="*/ 25 w 51"/>
                <a:gd name="T25" fmla="*/ 7 h 81"/>
                <a:gd name="T26" fmla="*/ 40 w 51"/>
                <a:gd name="T27" fmla="*/ 0 h 81"/>
                <a:gd name="T28" fmla="*/ 25 w 51"/>
                <a:gd name="T29" fmla="*/ 81 h 81"/>
                <a:gd name="T30" fmla="*/ 40 w 51"/>
                <a:gd name="T31" fmla="*/ 76 h 81"/>
                <a:gd name="T32" fmla="*/ 35 w 51"/>
                <a:gd name="T33" fmla="*/ 69 h 81"/>
                <a:gd name="T34" fmla="*/ 40 w 51"/>
                <a:gd name="T35" fmla="*/ 65 h 81"/>
                <a:gd name="T36" fmla="*/ 35 w 51"/>
                <a:gd name="T37" fmla="*/ 58 h 81"/>
                <a:gd name="T38" fmla="*/ 40 w 51"/>
                <a:gd name="T39" fmla="*/ 53 h 81"/>
                <a:gd name="T40" fmla="*/ 25 w 51"/>
                <a:gd name="T41" fmla="*/ 58 h 81"/>
                <a:gd name="T42" fmla="*/ 30 w 51"/>
                <a:gd name="T43" fmla="*/ 65 h 81"/>
                <a:gd name="T44" fmla="*/ 25 w 51"/>
                <a:gd name="T45" fmla="*/ 65 h 81"/>
                <a:gd name="T46" fmla="*/ 30 w 51"/>
                <a:gd name="T47" fmla="*/ 69 h 81"/>
                <a:gd name="T48" fmla="*/ 30 w 51"/>
                <a:gd name="T49" fmla="*/ 76 h 81"/>
                <a:gd name="T50" fmla="*/ 25 w 51"/>
                <a:gd name="T51" fmla="*/ 81 h 81"/>
                <a:gd name="T52" fmla="*/ 10 w 51"/>
                <a:gd name="T53" fmla="*/ 1 h 81"/>
                <a:gd name="T54" fmla="*/ 25 w 51"/>
                <a:gd name="T55" fmla="*/ 7 h 81"/>
                <a:gd name="T56" fmla="*/ 10 w 51"/>
                <a:gd name="T57" fmla="*/ 81 h 81"/>
                <a:gd name="T58" fmla="*/ 25 w 51"/>
                <a:gd name="T59" fmla="*/ 76 h 81"/>
                <a:gd name="T60" fmla="*/ 20 w 51"/>
                <a:gd name="T61" fmla="*/ 69 h 81"/>
                <a:gd name="T62" fmla="*/ 25 w 51"/>
                <a:gd name="T63" fmla="*/ 65 h 81"/>
                <a:gd name="T64" fmla="*/ 20 w 51"/>
                <a:gd name="T65" fmla="*/ 58 h 81"/>
                <a:gd name="T66" fmla="*/ 25 w 51"/>
                <a:gd name="T67" fmla="*/ 53 h 81"/>
                <a:gd name="T68" fmla="*/ 10 w 51"/>
                <a:gd name="T69" fmla="*/ 58 h 81"/>
                <a:gd name="T70" fmla="*/ 15 w 51"/>
                <a:gd name="T71" fmla="*/ 65 h 81"/>
                <a:gd name="T72" fmla="*/ 10 w 51"/>
                <a:gd name="T73" fmla="*/ 65 h 81"/>
                <a:gd name="T74" fmla="*/ 15 w 51"/>
                <a:gd name="T75" fmla="*/ 69 h 81"/>
                <a:gd name="T76" fmla="*/ 15 w 51"/>
                <a:gd name="T77" fmla="*/ 76 h 81"/>
                <a:gd name="T78" fmla="*/ 10 w 51"/>
                <a:gd name="T79" fmla="*/ 81 h 81"/>
                <a:gd name="T80" fmla="*/ 0 w 51"/>
                <a:gd name="T81" fmla="*/ 1 h 81"/>
                <a:gd name="T82" fmla="*/ 1 w 51"/>
                <a:gd name="T83" fmla="*/ 81 h 81"/>
                <a:gd name="T84" fmla="*/ 10 w 51"/>
                <a:gd name="T85" fmla="*/ 76 h 81"/>
                <a:gd name="T86" fmla="*/ 5 w 51"/>
                <a:gd name="T87" fmla="*/ 69 h 81"/>
                <a:gd name="T88" fmla="*/ 10 w 51"/>
                <a:gd name="T89" fmla="*/ 65 h 81"/>
                <a:gd name="T90" fmla="*/ 5 w 51"/>
                <a:gd name="T91" fmla="*/ 58 h 81"/>
                <a:gd name="T92" fmla="*/ 10 w 51"/>
                <a:gd name="T93" fmla="*/ 53 h 81"/>
                <a:gd name="T94" fmla="*/ 5 w 51"/>
                <a:gd name="T95" fmla="*/ 7 h 81"/>
                <a:gd name="T96" fmla="*/ 10 w 51"/>
                <a:gd name="T9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8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solidFill>
              <a:schemeClr val="bg1">
                <a:lumMod val="85000"/>
              </a:schemeClr>
            </a:solidFill>
            <a:ln>
              <a:noFill/>
            </a:ln>
          </p:spPr>
          <p:txBody>
            <a:bodyPr anchor="ctr"/>
            <a:lstStyle/>
            <a:p>
              <a:pPr algn="ctr"/>
              <a:endParaRPr sz="1015" noProof="1"/>
            </a:p>
          </p:txBody>
        </p:sp>
        <p:sp>
          <p:nvSpPr>
            <p:cNvPr id="110" name="Freeform: Shape 86"/>
            <p:cNvSpPr/>
            <p:nvPr/>
          </p:nvSpPr>
          <p:spPr bwMode="auto">
            <a:xfrm>
              <a:off x="9466016" y="1977687"/>
              <a:ext cx="190550" cy="82530"/>
            </a:xfrm>
            <a:custGeom>
              <a:avLst/>
              <a:gdLst>
                <a:gd name="T0" fmla="*/ 0 w 116"/>
                <a:gd name="T1" fmla="*/ 28 h 50"/>
                <a:gd name="T2" fmla="*/ 44 w 116"/>
                <a:gd name="T3" fmla="*/ 50 h 50"/>
                <a:gd name="T4" fmla="*/ 116 w 116"/>
                <a:gd name="T5" fmla="*/ 50 h 50"/>
                <a:gd name="T6" fmla="*/ 15 w 116"/>
                <a:gd name="T7" fmla="*/ 0 h 50"/>
                <a:gd name="T8" fmla="*/ 0 w 116"/>
                <a:gd name="T9" fmla="*/ 28 h 50"/>
              </a:gdLst>
              <a:ahLst/>
              <a:cxnLst>
                <a:cxn ang="0">
                  <a:pos x="T0" y="T1"/>
                </a:cxn>
                <a:cxn ang="0">
                  <a:pos x="T2" y="T3"/>
                </a:cxn>
                <a:cxn ang="0">
                  <a:pos x="T4" y="T5"/>
                </a:cxn>
                <a:cxn ang="0">
                  <a:pos x="T6" y="T7"/>
                </a:cxn>
                <a:cxn ang="0">
                  <a:pos x="T8" y="T9"/>
                </a:cxn>
              </a:cxnLst>
              <a:rect l="0" t="0" r="r" b="b"/>
              <a:pathLst>
                <a:path w="116" h="50">
                  <a:moveTo>
                    <a:pt x="0" y="28"/>
                  </a:moveTo>
                  <a:lnTo>
                    <a:pt x="44" y="50"/>
                  </a:lnTo>
                  <a:lnTo>
                    <a:pt x="116" y="50"/>
                  </a:lnTo>
                  <a:lnTo>
                    <a:pt x="15" y="0"/>
                  </a:lnTo>
                  <a:lnTo>
                    <a:pt x="0" y="28"/>
                  </a:lnTo>
                  <a:close/>
                </a:path>
              </a:pathLst>
            </a:custGeom>
            <a:solidFill>
              <a:schemeClr val="bg1">
                <a:lumMod val="85000"/>
              </a:schemeClr>
            </a:solidFill>
            <a:ln>
              <a:noFill/>
            </a:ln>
          </p:spPr>
          <p:txBody>
            <a:bodyPr anchor="ctr"/>
            <a:lstStyle/>
            <a:p>
              <a:pPr algn="ctr"/>
              <a:endParaRPr sz="1015" noProof="1"/>
            </a:p>
          </p:txBody>
        </p:sp>
        <p:sp>
          <p:nvSpPr>
            <p:cNvPr id="111" name="Freeform: Shape 87"/>
            <p:cNvSpPr/>
            <p:nvPr/>
          </p:nvSpPr>
          <p:spPr bwMode="auto">
            <a:xfrm>
              <a:off x="9466016" y="2070797"/>
              <a:ext cx="465788" cy="237007"/>
            </a:xfrm>
            <a:custGeom>
              <a:avLst/>
              <a:gdLst>
                <a:gd name="T0" fmla="*/ 56 w 79"/>
                <a:gd name="T1" fmla="*/ 40 h 40"/>
                <a:gd name="T2" fmla="*/ 64 w 79"/>
                <a:gd name="T3" fmla="*/ 40 h 40"/>
                <a:gd name="T4" fmla="*/ 64 w 79"/>
                <a:gd name="T5" fmla="*/ 32 h 40"/>
                <a:gd name="T6" fmla="*/ 79 w 79"/>
                <a:gd name="T7" fmla="*/ 32 h 40"/>
                <a:gd name="T8" fmla="*/ 79 w 79"/>
                <a:gd name="T9" fmla="*/ 8 h 40"/>
                <a:gd name="T10" fmla="*/ 64 w 79"/>
                <a:gd name="T11" fmla="*/ 8 h 40"/>
                <a:gd name="T12" fmla="*/ 64 w 79"/>
                <a:gd name="T13" fmla="*/ 0 h 40"/>
                <a:gd name="T14" fmla="*/ 37 w 79"/>
                <a:gd name="T15" fmla="*/ 0 h 40"/>
                <a:gd name="T16" fmla="*/ 17 w 79"/>
                <a:gd name="T17" fmla="*/ 0 h 40"/>
                <a:gd name="T18" fmla="*/ 0 w 79"/>
                <a:gd name="T19" fmla="*/ 0 h 40"/>
                <a:gd name="T20" fmla="*/ 0 w 79"/>
                <a:gd name="T21" fmla="*/ 2 h 40"/>
                <a:gd name="T22" fmla="*/ 24 w 79"/>
                <a:gd name="T23" fmla="*/ 16 h 40"/>
                <a:gd name="T24" fmla="*/ 48 w 79"/>
                <a:gd name="T25" fmla="*/ 16 h 40"/>
                <a:gd name="T26" fmla="*/ 48 w 79"/>
                <a:gd name="T27" fmla="*/ 25 h 40"/>
                <a:gd name="T28" fmla="*/ 36 w 79"/>
                <a:gd name="T29" fmla="*/ 25 h 40"/>
                <a:gd name="T30" fmla="*/ 56 w 79"/>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0">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solidFill>
              <a:schemeClr val="bg1">
                <a:lumMod val="85000"/>
              </a:schemeClr>
            </a:solidFill>
            <a:ln>
              <a:noFill/>
            </a:ln>
          </p:spPr>
          <p:txBody>
            <a:bodyPr anchor="ctr"/>
            <a:lstStyle/>
            <a:p>
              <a:pPr algn="ctr"/>
              <a:endParaRPr sz="1015" noProof="1"/>
            </a:p>
          </p:txBody>
        </p:sp>
        <p:sp>
          <p:nvSpPr>
            <p:cNvPr id="112" name="Freeform: Shape 88"/>
            <p:cNvSpPr/>
            <p:nvPr/>
          </p:nvSpPr>
          <p:spPr bwMode="auto">
            <a:xfrm>
              <a:off x="8265554" y="5628024"/>
              <a:ext cx="395919" cy="107922"/>
            </a:xfrm>
            <a:custGeom>
              <a:avLst/>
              <a:gdLst>
                <a:gd name="T0" fmla="*/ 33 w 242"/>
                <a:gd name="T1" fmla="*/ 65 h 65"/>
                <a:gd name="T2" fmla="*/ 36 w 242"/>
                <a:gd name="T3" fmla="*/ 65 h 65"/>
                <a:gd name="T4" fmla="*/ 202 w 242"/>
                <a:gd name="T5" fmla="*/ 65 h 65"/>
                <a:gd name="T6" fmla="*/ 206 w 242"/>
                <a:gd name="T7" fmla="*/ 65 h 65"/>
                <a:gd name="T8" fmla="*/ 242 w 242"/>
                <a:gd name="T9" fmla="*/ 0 h 65"/>
                <a:gd name="T10" fmla="*/ 238 w 242"/>
                <a:gd name="T11" fmla="*/ 0 h 65"/>
                <a:gd name="T12" fmla="*/ 206 w 242"/>
                <a:gd name="T13" fmla="*/ 0 h 65"/>
                <a:gd name="T14" fmla="*/ 177 w 242"/>
                <a:gd name="T15" fmla="*/ 0 h 65"/>
                <a:gd name="T16" fmla="*/ 65 w 242"/>
                <a:gd name="T17" fmla="*/ 0 h 65"/>
                <a:gd name="T18" fmla="*/ 36 w 242"/>
                <a:gd name="T19" fmla="*/ 0 h 65"/>
                <a:gd name="T20" fmla="*/ 0 w 242"/>
                <a:gd name="T21" fmla="*/ 0 h 65"/>
                <a:gd name="T22" fmla="*/ 33 w 242"/>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5">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solidFill>
              <a:schemeClr val="bg1">
                <a:lumMod val="85000"/>
              </a:schemeClr>
            </a:solidFill>
            <a:ln>
              <a:noFill/>
            </a:ln>
          </p:spPr>
          <p:txBody>
            <a:bodyPr anchor="ctr"/>
            <a:lstStyle/>
            <a:p>
              <a:pPr algn="ctr"/>
              <a:endParaRPr sz="1015" noProof="1"/>
            </a:p>
          </p:txBody>
        </p:sp>
        <p:sp>
          <p:nvSpPr>
            <p:cNvPr id="113" name="Freeform: Shape 89"/>
            <p:cNvSpPr/>
            <p:nvPr/>
          </p:nvSpPr>
          <p:spPr bwMode="auto">
            <a:xfrm>
              <a:off x="8261319" y="5653417"/>
              <a:ext cx="393803" cy="188336"/>
            </a:xfrm>
            <a:custGeom>
              <a:avLst/>
              <a:gdLst>
                <a:gd name="T0" fmla="*/ 0 w 67"/>
                <a:gd name="T1" fmla="*/ 32 h 32"/>
                <a:gd name="T2" fmla="*/ 67 w 67"/>
                <a:gd name="T3" fmla="*/ 32 h 32"/>
                <a:gd name="T4" fmla="*/ 67 w 67"/>
                <a:gd name="T5" fmla="*/ 0 h 32"/>
                <a:gd name="T6" fmla="*/ 60 w 67"/>
                <a:gd name="T7" fmla="*/ 15 h 32"/>
                <a:gd name="T8" fmla="*/ 59 w 67"/>
                <a:gd name="T9" fmla="*/ 16 h 32"/>
                <a:gd name="T10" fmla="*/ 58 w 67"/>
                <a:gd name="T11" fmla="*/ 16 h 32"/>
                <a:gd name="T12" fmla="*/ 56 w 67"/>
                <a:gd name="T13" fmla="*/ 16 h 32"/>
                <a:gd name="T14" fmla="*/ 39 w 67"/>
                <a:gd name="T15" fmla="*/ 16 h 32"/>
                <a:gd name="T16" fmla="*/ 39 w 67"/>
                <a:gd name="T17" fmla="*/ 17 h 32"/>
                <a:gd name="T18" fmla="*/ 39 w 67"/>
                <a:gd name="T19" fmla="*/ 20 h 32"/>
                <a:gd name="T20" fmla="*/ 34 w 67"/>
                <a:gd name="T21" fmla="*/ 22 h 32"/>
                <a:gd name="T22" fmla="*/ 30 w 67"/>
                <a:gd name="T23" fmla="*/ 20 h 32"/>
                <a:gd name="T24" fmla="*/ 29 w 67"/>
                <a:gd name="T25" fmla="*/ 17 h 32"/>
                <a:gd name="T26" fmla="*/ 29 w 67"/>
                <a:gd name="T27" fmla="*/ 16 h 32"/>
                <a:gd name="T28" fmla="*/ 12 w 67"/>
                <a:gd name="T29" fmla="*/ 16 h 32"/>
                <a:gd name="T30" fmla="*/ 10 w 67"/>
                <a:gd name="T31" fmla="*/ 16 h 32"/>
                <a:gd name="T32" fmla="*/ 9 w 67"/>
                <a:gd name="T33" fmla="*/ 16 h 32"/>
                <a:gd name="T34" fmla="*/ 8 w 67"/>
                <a:gd name="T35" fmla="*/ 15 h 32"/>
                <a:gd name="T36" fmla="*/ 0 w 67"/>
                <a:gd name="T37" fmla="*/ 1 h 32"/>
                <a:gd name="T38" fmla="*/ 0 w 67"/>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32">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solidFill>
              <a:schemeClr val="bg1">
                <a:lumMod val="85000"/>
              </a:schemeClr>
            </a:solidFill>
            <a:ln>
              <a:noFill/>
            </a:ln>
          </p:spPr>
          <p:txBody>
            <a:bodyPr anchor="ctr"/>
            <a:lstStyle/>
            <a:p>
              <a:pPr algn="ctr"/>
              <a:endParaRPr sz="1015" noProof="1"/>
            </a:p>
          </p:txBody>
        </p:sp>
        <p:sp>
          <p:nvSpPr>
            <p:cNvPr id="114" name="Freeform: Shape 90"/>
            <p:cNvSpPr/>
            <p:nvPr/>
          </p:nvSpPr>
          <p:spPr bwMode="auto">
            <a:xfrm>
              <a:off x="8324836" y="5488359"/>
              <a:ext cx="277355" cy="129084"/>
            </a:xfrm>
            <a:custGeom>
              <a:avLst/>
              <a:gdLst>
                <a:gd name="T0" fmla="*/ 47 w 47"/>
                <a:gd name="T1" fmla="*/ 22 h 22"/>
                <a:gd name="T2" fmla="*/ 47 w 47"/>
                <a:gd name="T3" fmla="*/ 10 h 22"/>
                <a:gd name="T4" fmla="*/ 38 w 47"/>
                <a:gd name="T5" fmla="*/ 0 h 22"/>
                <a:gd name="T6" fmla="*/ 9 w 47"/>
                <a:gd name="T7" fmla="*/ 0 h 22"/>
                <a:gd name="T8" fmla="*/ 0 w 47"/>
                <a:gd name="T9" fmla="*/ 10 h 22"/>
                <a:gd name="T10" fmla="*/ 0 w 47"/>
                <a:gd name="T11" fmla="*/ 22 h 22"/>
                <a:gd name="T12" fmla="*/ 8 w 47"/>
                <a:gd name="T13" fmla="*/ 22 h 22"/>
                <a:gd name="T14" fmla="*/ 8 w 47"/>
                <a:gd name="T15" fmla="*/ 10 h 22"/>
                <a:gd name="T16" fmla="*/ 9 w 47"/>
                <a:gd name="T17" fmla="*/ 8 h 22"/>
                <a:gd name="T18" fmla="*/ 38 w 47"/>
                <a:gd name="T19" fmla="*/ 8 h 22"/>
                <a:gd name="T20" fmla="*/ 39 w 47"/>
                <a:gd name="T21" fmla="*/ 10 h 22"/>
                <a:gd name="T22" fmla="*/ 39 w 47"/>
                <a:gd name="T23" fmla="*/ 22 h 22"/>
                <a:gd name="T24" fmla="*/ 47 w 47"/>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2">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solidFill>
              <a:schemeClr val="bg1">
                <a:lumMod val="85000"/>
              </a:schemeClr>
            </a:solidFill>
            <a:ln>
              <a:noFill/>
            </a:ln>
          </p:spPr>
          <p:txBody>
            <a:bodyPr anchor="ctr"/>
            <a:lstStyle/>
            <a:p>
              <a:pPr algn="ctr"/>
              <a:endParaRPr sz="1015" noProof="1"/>
            </a:p>
          </p:txBody>
        </p:sp>
        <p:sp>
          <p:nvSpPr>
            <p:cNvPr id="115" name="Freeform: Shape 91"/>
            <p:cNvSpPr/>
            <p:nvPr/>
          </p:nvSpPr>
          <p:spPr bwMode="auto">
            <a:xfrm>
              <a:off x="7217530" y="1871880"/>
              <a:ext cx="412858" cy="412647"/>
            </a:xfrm>
            <a:custGeom>
              <a:avLst/>
              <a:gdLst>
                <a:gd name="T0" fmla="*/ 35 w 70"/>
                <a:gd name="T1" fmla="*/ 70 h 70"/>
                <a:gd name="T2" fmla="*/ 46 w 70"/>
                <a:gd name="T3" fmla="*/ 68 h 70"/>
                <a:gd name="T4" fmla="*/ 63 w 70"/>
                <a:gd name="T5" fmla="*/ 55 h 70"/>
                <a:gd name="T6" fmla="*/ 70 w 70"/>
                <a:gd name="T7" fmla="*/ 35 h 70"/>
                <a:gd name="T8" fmla="*/ 35 w 70"/>
                <a:gd name="T9" fmla="*/ 0 h 70"/>
                <a:gd name="T10" fmla="*/ 35 w 70"/>
                <a:gd name="T11" fmla="*/ 24 h 70"/>
                <a:gd name="T12" fmla="*/ 45 w 70"/>
                <a:gd name="T13" fmla="*/ 35 h 70"/>
                <a:gd name="T14" fmla="*/ 35 w 70"/>
                <a:gd name="T15" fmla="*/ 45 h 70"/>
                <a:gd name="T16" fmla="*/ 35 w 70"/>
                <a:gd name="T17" fmla="*/ 70 h 70"/>
                <a:gd name="T18" fmla="*/ 35 w 70"/>
                <a:gd name="T19" fmla="*/ 0 h 70"/>
                <a:gd name="T20" fmla="*/ 0 w 70"/>
                <a:gd name="T21" fmla="*/ 35 h 70"/>
                <a:gd name="T22" fmla="*/ 35 w 70"/>
                <a:gd name="T23" fmla="*/ 70 h 70"/>
                <a:gd name="T24" fmla="*/ 35 w 70"/>
                <a:gd name="T25" fmla="*/ 70 h 70"/>
                <a:gd name="T26" fmla="*/ 35 w 70"/>
                <a:gd name="T27" fmla="*/ 45 h 70"/>
                <a:gd name="T28" fmla="*/ 35 w 70"/>
                <a:gd name="T29" fmla="*/ 45 h 70"/>
                <a:gd name="T30" fmla="*/ 35 w 70"/>
                <a:gd name="T31" fmla="*/ 45 h 70"/>
                <a:gd name="T32" fmla="*/ 25 w 70"/>
                <a:gd name="T33" fmla="*/ 35 h 70"/>
                <a:gd name="T34" fmla="*/ 35 w 70"/>
                <a:gd name="T35" fmla="*/ 24 h 70"/>
                <a:gd name="T36" fmla="*/ 35 w 70"/>
                <a:gd name="T37" fmla="*/ 24 h 70"/>
                <a:gd name="T38" fmla="*/ 35 w 70"/>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solidFill>
              <a:schemeClr val="bg1">
                <a:lumMod val="85000"/>
              </a:schemeClr>
            </a:solidFill>
            <a:ln>
              <a:noFill/>
            </a:ln>
          </p:spPr>
          <p:txBody>
            <a:bodyPr anchor="ctr"/>
            <a:lstStyle/>
            <a:p>
              <a:pPr algn="ctr"/>
              <a:endParaRPr sz="1015" noProof="1"/>
            </a:p>
          </p:txBody>
        </p:sp>
        <p:sp>
          <p:nvSpPr>
            <p:cNvPr id="116" name="Freeform: Shape 92"/>
            <p:cNvSpPr/>
            <p:nvPr/>
          </p:nvSpPr>
          <p:spPr bwMode="auto">
            <a:xfrm>
              <a:off x="7029098" y="2373405"/>
              <a:ext cx="342989" cy="287795"/>
            </a:xfrm>
            <a:custGeom>
              <a:avLst/>
              <a:gdLst>
                <a:gd name="T0" fmla="*/ 15 w 58"/>
                <a:gd name="T1" fmla="*/ 49 h 49"/>
                <a:gd name="T2" fmla="*/ 17 w 58"/>
                <a:gd name="T3" fmla="*/ 49 h 49"/>
                <a:gd name="T4" fmla="*/ 21 w 58"/>
                <a:gd name="T5" fmla="*/ 43 h 49"/>
                <a:gd name="T6" fmla="*/ 15 w 58"/>
                <a:gd name="T7" fmla="*/ 43 h 49"/>
                <a:gd name="T8" fmla="*/ 15 w 58"/>
                <a:gd name="T9" fmla="*/ 49 h 49"/>
                <a:gd name="T10" fmla="*/ 15 w 58"/>
                <a:gd name="T11" fmla="*/ 31 h 49"/>
                <a:gd name="T12" fmla="*/ 19 w 58"/>
                <a:gd name="T13" fmla="*/ 25 h 49"/>
                <a:gd name="T14" fmla="*/ 27 w 58"/>
                <a:gd name="T15" fmla="*/ 36 h 49"/>
                <a:gd name="T16" fmla="*/ 35 w 58"/>
                <a:gd name="T17" fmla="*/ 26 h 49"/>
                <a:gd name="T18" fmla="*/ 41 w 58"/>
                <a:gd name="T19" fmla="*/ 16 h 49"/>
                <a:gd name="T20" fmla="*/ 41 w 58"/>
                <a:gd name="T21" fmla="*/ 16 h 49"/>
                <a:gd name="T22" fmla="*/ 42 w 58"/>
                <a:gd name="T23" fmla="*/ 17 h 49"/>
                <a:gd name="T24" fmla="*/ 58 w 58"/>
                <a:gd name="T25" fmla="*/ 0 h 49"/>
                <a:gd name="T26" fmla="*/ 15 w 58"/>
                <a:gd name="T27" fmla="*/ 0 h 49"/>
                <a:gd name="T28" fmla="*/ 15 w 58"/>
                <a:gd name="T29" fmla="*/ 7 h 49"/>
                <a:gd name="T30" fmla="*/ 20 w 58"/>
                <a:gd name="T31" fmla="*/ 12 h 49"/>
                <a:gd name="T32" fmla="*/ 15 w 58"/>
                <a:gd name="T33" fmla="*/ 17 h 49"/>
                <a:gd name="T34" fmla="*/ 15 w 58"/>
                <a:gd name="T35" fmla="*/ 31 h 49"/>
                <a:gd name="T36" fmla="*/ 0 w 58"/>
                <a:gd name="T37" fmla="*/ 49 h 49"/>
                <a:gd name="T38" fmla="*/ 15 w 58"/>
                <a:gd name="T39" fmla="*/ 49 h 49"/>
                <a:gd name="T40" fmla="*/ 15 w 58"/>
                <a:gd name="T41" fmla="*/ 43 h 49"/>
                <a:gd name="T42" fmla="*/ 5 w 58"/>
                <a:gd name="T43" fmla="*/ 43 h 49"/>
                <a:gd name="T44" fmla="*/ 5 w 58"/>
                <a:gd name="T45" fmla="*/ 43 h 49"/>
                <a:gd name="T46" fmla="*/ 15 w 58"/>
                <a:gd name="T47" fmla="*/ 31 h 49"/>
                <a:gd name="T48" fmla="*/ 15 w 58"/>
                <a:gd name="T49" fmla="*/ 17 h 49"/>
                <a:gd name="T50" fmla="*/ 15 w 58"/>
                <a:gd name="T51" fmla="*/ 17 h 49"/>
                <a:gd name="T52" fmla="*/ 9 w 58"/>
                <a:gd name="T53" fmla="*/ 12 h 49"/>
                <a:gd name="T54" fmla="*/ 15 w 58"/>
                <a:gd name="T55" fmla="*/ 7 h 49"/>
                <a:gd name="T56" fmla="*/ 15 w 58"/>
                <a:gd name="T57" fmla="*/ 7 h 49"/>
                <a:gd name="T58" fmla="*/ 15 w 58"/>
                <a:gd name="T59" fmla="*/ 7 h 49"/>
                <a:gd name="T60" fmla="*/ 15 w 58"/>
                <a:gd name="T61" fmla="*/ 0 h 49"/>
                <a:gd name="T62" fmla="*/ 0 w 58"/>
                <a:gd name="T63" fmla="*/ 0 h 49"/>
                <a:gd name="T64" fmla="*/ 0 w 58"/>
                <a:gd name="T6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9">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solidFill>
              <a:schemeClr val="bg1">
                <a:lumMod val="85000"/>
              </a:schemeClr>
            </a:solidFill>
            <a:ln>
              <a:noFill/>
            </a:ln>
          </p:spPr>
          <p:txBody>
            <a:bodyPr anchor="ctr"/>
            <a:lstStyle/>
            <a:p>
              <a:pPr algn="ctr"/>
              <a:endParaRPr sz="1015" noProof="1"/>
            </a:p>
          </p:txBody>
        </p:sp>
        <p:sp>
          <p:nvSpPr>
            <p:cNvPr id="117" name="Freeform: Shape 93"/>
            <p:cNvSpPr/>
            <p:nvPr/>
          </p:nvSpPr>
          <p:spPr bwMode="auto">
            <a:xfrm>
              <a:off x="7789179" y="1730100"/>
              <a:ext cx="218074" cy="313188"/>
            </a:xfrm>
            <a:custGeom>
              <a:avLst/>
              <a:gdLst>
                <a:gd name="T0" fmla="*/ 37 w 37"/>
                <a:gd name="T1" fmla="*/ 35 h 53"/>
                <a:gd name="T2" fmla="*/ 37 w 37"/>
                <a:gd name="T3" fmla="*/ 0 h 53"/>
                <a:gd name="T4" fmla="*/ 19 w 37"/>
                <a:gd name="T5" fmla="*/ 0 h 53"/>
                <a:gd name="T6" fmla="*/ 0 w 37"/>
                <a:gd name="T7" fmla="*/ 49 h 53"/>
                <a:gd name="T8" fmla="*/ 10 w 37"/>
                <a:gd name="T9" fmla="*/ 53 h 53"/>
                <a:gd name="T10" fmla="*/ 34 w 37"/>
                <a:gd name="T11" fmla="*/ 43 h 53"/>
                <a:gd name="T12" fmla="*/ 37 w 37"/>
                <a:gd name="T13" fmla="*/ 35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solidFill>
              <a:schemeClr val="bg1">
                <a:lumMod val="85000"/>
              </a:schemeClr>
            </a:solidFill>
            <a:ln>
              <a:noFill/>
            </a:ln>
          </p:spPr>
          <p:txBody>
            <a:bodyPr anchor="ctr"/>
            <a:lstStyle/>
            <a:p>
              <a:pPr algn="ctr"/>
              <a:endParaRPr sz="1015" noProof="1"/>
            </a:p>
          </p:txBody>
        </p:sp>
        <p:sp>
          <p:nvSpPr>
            <p:cNvPr id="118" name="Freeform: Shape 94"/>
            <p:cNvSpPr/>
            <p:nvPr/>
          </p:nvSpPr>
          <p:spPr bwMode="auto">
            <a:xfrm>
              <a:off x="8026307" y="1730100"/>
              <a:ext cx="40228" cy="112155"/>
            </a:xfrm>
            <a:custGeom>
              <a:avLst/>
              <a:gdLst>
                <a:gd name="T0" fmla="*/ 0 w 7"/>
                <a:gd name="T1" fmla="*/ 19 h 19"/>
                <a:gd name="T2" fmla="*/ 6 w 7"/>
                <a:gd name="T3" fmla="*/ 0 h 19"/>
                <a:gd name="T4" fmla="*/ 7 w 7"/>
                <a:gd name="T5" fmla="*/ 0 h 19"/>
                <a:gd name="T6" fmla="*/ 0 w 7"/>
                <a:gd name="T7" fmla="*/ 0 h 19"/>
                <a:gd name="T8" fmla="*/ 0 w 7"/>
                <a:gd name="T9" fmla="*/ 19 h 19"/>
              </a:gdLst>
              <a:ahLst/>
              <a:cxnLst>
                <a:cxn ang="0">
                  <a:pos x="T0" y="T1"/>
                </a:cxn>
                <a:cxn ang="0">
                  <a:pos x="T2" y="T3"/>
                </a:cxn>
                <a:cxn ang="0">
                  <a:pos x="T4" y="T5"/>
                </a:cxn>
                <a:cxn ang="0">
                  <a:pos x="T6" y="T7"/>
                </a:cxn>
                <a:cxn ang="0">
                  <a:pos x="T8" y="T9"/>
                </a:cxn>
              </a:cxnLst>
              <a:rect l="0" t="0" r="r" b="b"/>
              <a:pathLst>
                <a:path w="7" h="19">
                  <a:moveTo>
                    <a:pt x="0" y="19"/>
                  </a:moveTo>
                  <a:cubicBezTo>
                    <a:pt x="6" y="15"/>
                    <a:pt x="6" y="7"/>
                    <a:pt x="6" y="0"/>
                  </a:cubicBezTo>
                  <a:cubicBezTo>
                    <a:pt x="6" y="0"/>
                    <a:pt x="6" y="0"/>
                    <a:pt x="7" y="0"/>
                  </a:cubicBezTo>
                  <a:cubicBezTo>
                    <a:pt x="0" y="0"/>
                    <a:pt x="0" y="0"/>
                    <a:pt x="0" y="0"/>
                  </a:cubicBezTo>
                  <a:lnTo>
                    <a:pt x="0" y="19"/>
                  </a:lnTo>
                  <a:close/>
                </a:path>
              </a:pathLst>
            </a:custGeom>
            <a:solidFill>
              <a:schemeClr val="bg1">
                <a:lumMod val="85000"/>
              </a:schemeClr>
            </a:solidFill>
            <a:ln>
              <a:noFill/>
            </a:ln>
          </p:spPr>
          <p:txBody>
            <a:bodyPr anchor="ctr"/>
            <a:lstStyle/>
            <a:p>
              <a:pPr algn="ctr"/>
              <a:endParaRPr sz="1015" noProof="1"/>
            </a:p>
          </p:txBody>
        </p:sp>
        <p:sp>
          <p:nvSpPr>
            <p:cNvPr id="119" name="Freeform: Shape 95"/>
            <p:cNvSpPr/>
            <p:nvPr/>
          </p:nvSpPr>
          <p:spPr bwMode="auto">
            <a:xfrm>
              <a:off x="8026307" y="1730100"/>
              <a:ext cx="179964" cy="241240"/>
            </a:xfrm>
            <a:custGeom>
              <a:avLst/>
              <a:gdLst>
                <a:gd name="T0" fmla="*/ 9 w 31"/>
                <a:gd name="T1" fmla="*/ 0 h 41"/>
                <a:gd name="T2" fmla="*/ 9 w 31"/>
                <a:gd name="T3" fmla="*/ 0 h 41"/>
                <a:gd name="T4" fmla="*/ 0 w 31"/>
                <a:gd name="T5" fmla="*/ 21 h 41"/>
                <a:gd name="T6" fmla="*/ 0 w 31"/>
                <a:gd name="T7" fmla="*/ 35 h 41"/>
                <a:gd name="T8" fmla="*/ 2 w 31"/>
                <a:gd name="T9" fmla="*/ 41 h 41"/>
                <a:gd name="T10" fmla="*/ 31 w 31"/>
                <a:gd name="T11" fmla="*/ 32 h 41"/>
                <a:gd name="T12" fmla="*/ 18 w 31"/>
                <a:gd name="T13" fmla="*/ 0 h 41"/>
                <a:gd name="T14" fmla="*/ 9 w 3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solidFill>
              <a:schemeClr val="bg1">
                <a:lumMod val="85000"/>
              </a:schemeClr>
            </a:solidFill>
            <a:ln>
              <a:noFill/>
            </a:ln>
          </p:spPr>
          <p:txBody>
            <a:bodyPr anchor="ctr"/>
            <a:lstStyle/>
            <a:p>
              <a:pPr algn="ctr"/>
              <a:endParaRPr sz="1015" noProof="1"/>
            </a:p>
          </p:txBody>
        </p:sp>
        <p:sp>
          <p:nvSpPr>
            <p:cNvPr id="120" name="Freeform: Shape 96"/>
            <p:cNvSpPr/>
            <p:nvPr/>
          </p:nvSpPr>
          <p:spPr bwMode="auto">
            <a:xfrm>
              <a:off x="7901392" y="1689893"/>
              <a:ext cx="228660" cy="29626"/>
            </a:xfrm>
            <a:custGeom>
              <a:avLst/>
              <a:gdLst>
                <a:gd name="T0" fmla="*/ 140 w 140"/>
                <a:gd name="T1" fmla="*/ 0 h 18"/>
                <a:gd name="T2" fmla="*/ 0 w 140"/>
                <a:gd name="T3" fmla="*/ 0 h 18"/>
                <a:gd name="T4" fmla="*/ 0 w 140"/>
                <a:gd name="T5" fmla="*/ 18 h 18"/>
                <a:gd name="T6" fmla="*/ 65 w 140"/>
                <a:gd name="T7" fmla="*/ 18 h 18"/>
                <a:gd name="T8" fmla="*/ 76 w 140"/>
                <a:gd name="T9" fmla="*/ 18 h 18"/>
                <a:gd name="T10" fmla="*/ 140 w 140"/>
                <a:gd name="T11" fmla="*/ 18 h 18"/>
                <a:gd name="T12" fmla="*/ 140 w 14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0"/>
                  </a:moveTo>
                  <a:lnTo>
                    <a:pt x="0" y="0"/>
                  </a:lnTo>
                  <a:lnTo>
                    <a:pt x="0" y="18"/>
                  </a:lnTo>
                  <a:lnTo>
                    <a:pt x="65" y="18"/>
                  </a:lnTo>
                  <a:lnTo>
                    <a:pt x="76" y="18"/>
                  </a:lnTo>
                  <a:lnTo>
                    <a:pt x="140" y="18"/>
                  </a:lnTo>
                  <a:lnTo>
                    <a:pt x="140" y="0"/>
                  </a:lnTo>
                  <a:close/>
                </a:path>
              </a:pathLst>
            </a:custGeom>
            <a:solidFill>
              <a:schemeClr val="bg1">
                <a:lumMod val="85000"/>
              </a:schemeClr>
            </a:solidFill>
            <a:ln>
              <a:noFill/>
            </a:ln>
          </p:spPr>
          <p:txBody>
            <a:bodyPr anchor="ctr"/>
            <a:lstStyle/>
            <a:p>
              <a:pPr algn="ctr"/>
              <a:endParaRPr sz="1015" noProof="1"/>
            </a:p>
          </p:txBody>
        </p:sp>
        <p:sp>
          <p:nvSpPr>
            <p:cNvPr id="121" name="Freeform: Shape 97"/>
            <p:cNvSpPr/>
            <p:nvPr/>
          </p:nvSpPr>
          <p:spPr bwMode="auto">
            <a:xfrm>
              <a:off x="6995222" y="5003763"/>
              <a:ext cx="328168" cy="194685"/>
            </a:xfrm>
            <a:custGeom>
              <a:avLst/>
              <a:gdLst>
                <a:gd name="T0" fmla="*/ 32 w 56"/>
                <a:gd name="T1" fmla="*/ 0 h 33"/>
                <a:gd name="T2" fmla="*/ 32 w 56"/>
                <a:gd name="T3" fmla="*/ 6 h 33"/>
                <a:gd name="T4" fmla="*/ 0 w 56"/>
                <a:gd name="T5" fmla="*/ 33 h 33"/>
                <a:gd name="T6" fmla="*/ 32 w 56"/>
                <a:gd name="T7" fmla="*/ 27 h 33"/>
                <a:gd name="T8" fmla="*/ 32 w 56"/>
                <a:gd name="T9" fmla="*/ 32 h 33"/>
                <a:gd name="T10" fmla="*/ 56 w 56"/>
                <a:gd name="T11" fmla="*/ 16 h 33"/>
                <a:gd name="T12" fmla="*/ 32 w 5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6" h="33">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solidFill>
              <a:schemeClr val="bg1">
                <a:lumMod val="85000"/>
              </a:schemeClr>
            </a:solidFill>
            <a:ln>
              <a:noFill/>
            </a:ln>
          </p:spPr>
          <p:txBody>
            <a:bodyPr anchor="ctr"/>
            <a:lstStyle/>
            <a:p>
              <a:pPr algn="ctr"/>
              <a:endParaRPr sz="1015" noProof="1"/>
            </a:p>
          </p:txBody>
        </p:sp>
        <p:sp>
          <p:nvSpPr>
            <p:cNvPr id="122" name="Freeform: Shape 98"/>
            <p:cNvSpPr/>
            <p:nvPr/>
          </p:nvSpPr>
          <p:spPr bwMode="auto">
            <a:xfrm>
              <a:off x="6965581" y="5175170"/>
              <a:ext cx="323934" cy="194685"/>
            </a:xfrm>
            <a:custGeom>
              <a:avLst/>
              <a:gdLst>
                <a:gd name="T0" fmla="*/ 24 w 55"/>
                <a:gd name="T1" fmla="*/ 33 h 33"/>
                <a:gd name="T2" fmla="*/ 24 w 55"/>
                <a:gd name="T3" fmla="*/ 28 h 33"/>
                <a:gd name="T4" fmla="*/ 55 w 55"/>
                <a:gd name="T5" fmla="*/ 0 h 33"/>
                <a:gd name="T6" fmla="*/ 24 w 55"/>
                <a:gd name="T7" fmla="*/ 7 h 33"/>
                <a:gd name="T8" fmla="*/ 24 w 55"/>
                <a:gd name="T9" fmla="*/ 1 h 33"/>
                <a:gd name="T10" fmla="*/ 0 w 55"/>
                <a:gd name="T11" fmla="*/ 17 h 33"/>
                <a:gd name="T12" fmla="*/ 24 w 5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5" h="33">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solidFill>
              <a:schemeClr val="bg1">
                <a:lumMod val="85000"/>
              </a:schemeClr>
            </a:solidFill>
            <a:ln>
              <a:noFill/>
            </a:ln>
          </p:spPr>
          <p:txBody>
            <a:bodyPr anchor="ctr"/>
            <a:lstStyle/>
            <a:p>
              <a:pPr algn="ctr"/>
              <a:endParaRPr sz="1015" noProof="1"/>
            </a:p>
          </p:txBody>
        </p:sp>
        <p:sp>
          <p:nvSpPr>
            <p:cNvPr id="123" name="Freeform: Shape 99"/>
            <p:cNvSpPr/>
            <p:nvPr/>
          </p:nvSpPr>
          <p:spPr bwMode="auto">
            <a:xfrm>
              <a:off x="9455430" y="1677196"/>
              <a:ext cx="271004" cy="272982"/>
            </a:xfrm>
            <a:custGeom>
              <a:avLst/>
              <a:gdLst>
                <a:gd name="T0" fmla="*/ 34 w 46"/>
                <a:gd name="T1" fmla="*/ 43 h 46"/>
                <a:gd name="T2" fmla="*/ 43 w 46"/>
                <a:gd name="T3" fmla="*/ 34 h 46"/>
                <a:gd name="T4" fmla="*/ 45 w 46"/>
                <a:gd name="T5" fmla="*/ 27 h 46"/>
                <a:gd name="T6" fmla="*/ 45 w 46"/>
                <a:gd name="T7" fmla="*/ 18 h 46"/>
                <a:gd name="T8" fmla="*/ 43 w 46"/>
                <a:gd name="T9" fmla="*/ 11 h 46"/>
                <a:gd name="T10" fmla="*/ 34 w 46"/>
                <a:gd name="T11" fmla="*/ 3 h 46"/>
                <a:gd name="T12" fmla="*/ 31 w 46"/>
                <a:gd name="T13" fmla="*/ 1 h 46"/>
                <a:gd name="T14" fmla="*/ 24 w 46"/>
                <a:gd name="T15" fmla="*/ 0 h 46"/>
                <a:gd name="T16" fmla="*/ 25 w 46"/>
                <a:gd name="T17" fmla="*/ 2 h 46"/>
                <a:gd name="T18" fmla="*/ 28 w 46"/>
                <a:gd name="T19" fmla="*/ 2 h 46"/>
                <a:gd name="T20" fmla="*/ 31 w 46"/>
                <a:gd name="T21" fmla="*/ 3 h 46"/>
                <a:gd name="T22" fmla="*/ 30 w 46"/>
                <a:gd name="T23" fmla="*/ 3 h 46"/>
                <a:gd name="T24" fmla="*/ 26 w 46"/>
                <a:gd name="T25" fmla="*/ 5 h 46"/>
                <a:gd name="T26" fmla="*/ 27 w 46"/>
                <a:gd name="T27" fmla="*/ 7 h 46"/>
                <a:gd name="T28" fmla="*/ 29 w 46"/>
                <a:gd name="T29" fmla="*/ 8 h 46"/>
                <a:gd name="T30" fmla="*/ 32 w 46"/>
                <a:gd name="T31" fmla="*/ 4 h 46"/>
                <a:gd name="T32" fmla="*/ 35 w 46"/>
                <a:gd name="T33" fmla="*/ 5 h 46"/>
                <a:gd name="T34" fmla="*/ 37 w 46"/>
                <a:gd name="T35" fmla="*/ 6 h 46"/>
                <a:gd name="T36" fmla="*/ 38 w 46"/>
                <a:gd name="T37" fmla="*/ 9 h 46"/>
                <a:gd name="T38" fmla="*/ 37 w 46"/>
                <a:gd name="T39" fmla="*/ 11 h 46"/>
                <a:gd name="T40" fmla="*/ 36 w 46"/>
                <a:gd name="T41" fmla="*/ 9 h 46"/>
                <a:gd name="T42" fmla="*/ 33 w 46"/>
                <a:gd name="T43" fmla="*/ 10 h 46"/>
                <a:gd name="T44" fmla="*/ 35 w 46"/>
                <a:gd name="T45" fmla="*/ 11 h 46"/>
                <a:gd name="T46" fmla="*/ 30 w 46"/>
                <a:gd name="T47" fmla="*/ 13 h 46"/>
                <a:gd name="T48" fmla="*/ 28 w 46"/>
                <a:gd name="T49" fmla="*/ 15 h 46"/>
                <a:gd name="T50" fmla="*/ 25 w 46"/>
                <a:gd name="T51" fmla="*/ 17 h 46"/>
                <a:gd name="T52" fmla="*/ 26 w 46"/>
                <a:gd name="T53" fmla="*/ 27 h 46"/>
                <a:gd name="T54" fmla="*/ 29 w 46"/>
                <a:gd name="T55" fmla="*/ 28 h 46"/>
                <a:gd name="T56" fmla="*/ 31 w 46"/>
                <a:gd name="T57" fmla="*/ 28 h 46"/>
                <a:gd name="T58" fmla="*/ 36 w 46"/>
                <a:gd name="T59" fmla="*/ 31 h 46"/>
                <a:gd name="T60" fmla="*/ 38 w 46"/>
                <a:gd name="T61" fmla="*/ 33 h 46"/>
                <a:gd name="T62" fmla="*/ 41 w 46"/>
                <a:gd name="T63" fmla="*/ 34 h 46"/>
                <a:gd name="T64" fmla="*/ 26 w 46"/>
                <a:gd name="T65" fmla="*/ 40 h 46"/>
                <a:gd name="T66" fmla="*/ 0 w 46"/>
                <a:gd name="T67" fmla="*/ 19 h 46"/>
                <a:gd name="T68" fmla="*/ 0 w 46"/>
                <a:gd name="T69" fmla="*/ 28 h 46"/>
                <a:gd name="T70" fmla="*/ 4 w 46"/>
                <a:gd name="T71" fmla="*/ 37 h 46"/>
                <a:gd name="T72" fmla="*/ 14 w 46"/>
                <a:gd name="T73" fmla="*/ 44 h 46"/>
                <a:gd name="T74" fmla="*/ 23 w 46"/>
                <a:gd name="T75" fmla="*/ 36 h 46"/>
                <a:gd name="T76" fmla="*/ 22 w 46"/>
                <a:gd name="T77" fmla="*/ 33 h 46"/>
                <a:gd name="T78" fmla="*/ 23 w 46"/>
                <a:gd name="T79" fmla="*/ 29 h 46"/>
                <a:gd name="T80" fmla="*/ 21 w 46"/>
                <a:gd name="T81" fmla="*/ 28 h 46"/>
                <a:gd name="T82" fmla="*/ 18 w 46"/>
                <a:gd name="T83" fmla="*/ 26 h 46"/>
                <a:gd name="T84" fmla="*/ 13 w 46"/>
                <a:gd name="T85" fmla="*/ 24 h 46"/>
                <a:gd name="T86" fmla="*/ 11 w 46"/>
                <a:gd name="T87" fmla="*/ 20 h 46"/>
                <a:gd name="T88" fmla="*/ 10 w 46"/>
                <a:gd name="T89" fmla="*/ 20 h 46"/>
                <a:gd name="T90" fmla="*/ 9 w 46"/>
                <a:gd name="T91" fmla="*/ 21 h 46"/>
                <a:gd name="T92" fmla="*/ 8 w 46"/>
                <a:gd name="T93" fmla="*/ 17 h 46"/>
                <a:gd name="T94" fmla="*/ 8 w 46"/>
                <a:gd name="T95" fmla="*/ 13 h 46"/>
                <a:gd name="T96" fmla="*/ 10 w 46"/>
                <a:gd name="T97" fmla="*/ 9 h 46"/>
                <a:gd name="T98" fmla="*/ 9 w 46"/>
                <a:gd name="T99" fmla="*/ 6 h 46"/>
                <a:gd name="T100" fmla="*/ 20 w 46"/>
                <a:gd name="T101" fmla="*/ 1 h 46"/>
                <a:gd name="T102" fmla="*/ 24 w 46"/>
                <a:gd name="T103" fmla="*/ 0 h 46"/>
                <a:gd name="T104" fmla="*/ 14 w 46"/>
                <a:gd name="T105" fmla="*/ 1 h 46"/>
                <a:gd name="T106" fmla="*/ 6 w 46"/>
                <a:gd name="T107" fmla="*/ 6 h 46"/>
                <a:gd name="T108" fmla="*/ 1 w 46"/>
                <a:gd name="T109" fmla="*/ 14 h 46"/>
                <a:gd name="T110" fmla="*/ 24 w 46"/>
                <a:gd name="T111" fmla="*/ 29 h 46"/>
                <a:gd name="T112" fmla="*/ 21 w 46"/>
                <a:gd name="T113" fmla="*/ 25 h 46"/>
                <a:gd name="T114" fmla="*/ 20 w 46"/>
                <a:gd name="T115" fmla="*/ 23 h 46"/>
                <a:gd name="T116" fmla="*/ 16 w 46"/>
                <a:gd name="T117" fmla="*/ 24 h 46"/>
                <a:gd name="T118" fmla="*/ 18 w 46"/>
                <a:gd name="T119" fmla="*/ 19 h 46"/>
                <a:gd name="T120" fmla="*/ 22 w 46"/>
                <a:gd name="T121" fmla="*/ 19 h 46"/>
                <a:gd name="T122" fmla="*/ 24 w 46"/>
                <a:gd name="T12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solidFill>
              <a:schemeClr val="bg1">
                <a:lumMod val="85000"/>
              </a:schemeClr>
            </a:solidFill>
            <a:ln>
              <a:noFill/>
            </a:ln>
          </p:spPr>
          <p:txBody>
            <a:bodyPr anchor="ctr"/>
            <a:lstStyle/>
            <a:p>
              <a:pPr algn="ctr"/>
              <a:endParaRPr sz="1015" noProof="1"/>
            </a:p>
          </p:txBody>
        </p:sp>
        <p:sp>
          <p:nvSpPr>
            <p:cNvPr id="124" name="Freeform: Shape 100"/>
            <p:cNvSpPr/>
            <p:nvPr/>
          </p:nvSpPr>
          <p:spPr bwMode="auto">
            <a:xfrm>
              <a:off x="6730569" y="2574438"/>
              <a:ext cx="150323" cy="245472"/>
            </a:xfrm>
            <a:custGeom>
              <a:avLst/>
              <a:gdLst>
                <a:gd name="T0" fmla="*/ 0 w 26"/>
                <a:gd name="T1" fmla="*/ 29 h 42"/>
                <a:gd name="T2" fmla="*/ 0 w 26"/>
                <a:gd name="T3" fmla="*/ 35 h 42"/>
                <a:gd name="T4" fmla="*/ 8 w 26"/>
                <a:gd name="T5" fmla="*/ 42 h 42"/>
                <a:gd name="T6" fmla="*/ 18 w 26"/>
                <a:gd name="T7" fmla="*/ 42 h 42"/>
                <a:gd name="T8" fmla="*/ 26 w 26"/>
                <a:gd name="T9" fmla="*/ 35 h 42"/>
                <a:gd name="T10" fmla="*/ 26 w 26"/>
                <a:gd name="T11" fmla="*/ 29 h 42"/>
                <a:gd name="T12" fmla="*/ 17 w 26"/>
                <a:gd name="T13" fmla="*/ 29 h 42"/>
                <a:gd name="T14" fmla="*/ 17 w 26"/>
                <a:gd name="T15" fmla="*/ 24 h 42"/>
                <a:gd name="T16" fmla="*/ 26 w 26"/>
                <a:gd name="T17" fmla="*/ 24 h 42"/>
                <a:gd name="T18" fmla="*/ 26 w 26"/>
                <a:gd name="T19" fmla="*/ 16 h 42"/>
                <a:gd name="T20" fmla="*/ 17 w 26"/>
                <a:gd name="T21" fmla="*/ 16 h 42"/>
                <a:gd name="T22" fmla="*/ 17 w 26"/>
                <a:gd name="T23" fmla="*/ 10 h 42"/>
                <a:gd name="T24" fmla="*/ 26 w 26"/>
                <a:gd name="T25" fmla="*/ 10 h 42"/>
                <a:gd name="T26" fmla="*/ 26 w 26"/>
                <a:gd name="T27" fmla="*/ 7 h 42"/>
                <a:gd name="T28" fmla="*/ 18 w 26"/>
                <a:gd name="T29" fmla="*/ 0 h 42"/>
                <a:gd name="T30" fmla="*/ 8 w 26"/>
                <a:gd name="T31" fmla="*/ 0 h 42"/>
                <a:gd name="T32" fmla="*/ 0 w 26"/>
                <a:gd name="T33" fmla="*/ 7 h 42"/>
                <a:gd name="T34" fmla="*/ 0 w 26"/>
                <a:gd name="T35" fmla="*/ 10 h 42"/>
                <a:gd name="T36" fmla="*/ 9 w 26"/>
                <a:gd name="T37" fmla="*/ 10 h 42"/>
                <a:gd name="T38" fmla="*/ 9 w 26"/>
                <a:gd name="T39" fmla="*/ 16 h 42"/>
                <a:gd name="T40" fmla="*/ 0 w 26"/>
                <a:gd name="T41" fmla="*/ 16 h 42"/>
                <a:gd name="T42" fmla="*/ 0 w 26"/>
                <a:gd name="T43" fmla="*/ 24 h 42"/>
                <a:gd name="T44" fmla="*/ 9 w 26"/>
                <a:gd name="T45" fmla="*/ 24 h 42"/>
                <a:gd name="T46" fmla="*/ 9 w 26"/>
                <a:gd name="T47" fmla="*/ 29 h 42"/>
                <a:gd name="T48" fmla="*/ 0 w 26"/>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42">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solidFill>
              <a:schemeClr val="bg1">
                <a:lumMod val="85000"/>
              </a:schemeClr>
            </a:solidFill>
            <a:ln>
              <a:noFill/>
            </a:ln>
          </p:spPr>
          <p:txBody>
            <a:bodyPr anchor="ctr"/>
            <a:lstStyle/>
            <a:p>
              <a:pPr algn="ctr"/>
              <a:endParaRPr sz="1015" noProof="1"/>
            </a:p>
          </p:txBody>
        </p:sp>
        <p:sp>
          <p:nvSpPr>
            <p:cNvPr id="125" name="Freeform: Shape 101"/>
            <p:cNvSpPr/>
            <p:nvPr/>
          </p:nvSpPr>
          <p:spPr bwMode="auto">
            <a:xfrm>
              <a:off x="6688225" y="2796633"/>
              <a:ext cx="235012" cy="152362"/>
            </a:xfrm>
            <a:custGeom>
              <a:avLst/>
              <a:gdLst>
                <a:gd name="T0" fmla="*/ 0 w 40"/>
                <a:gd name="T1" fmla="*/ 1 h 26"/>
                <a:gd name="T2" fmla="*/ 13 w 40"/>
                <a:gd name="T3" fmla="*/ 12 h 26"/>
                <a:gd name="T4" fmla="*/ 17 w 40"/>
                <a:gd name="T5" fmla="*/ 12 h 26"/>
                <a:gd name="T6" fmla="*/ 17 w 40"/>
                <a:gd name="T7" fmla="*/ 20 h 26"/>
                <a:gd name="T8" fmla="*/ 12 w 40"/>
                <a:gd name="T9" fmla="*/ 20 h 26"/>
                <a:gd name="T10" fmla="*/ 12 w 40"/>
                <a:gd name="T11" fmla="*/ 26 h 26"/>
                <a:gd name="T12" fmla="*/ 28 w 40"/>
                <a:gd name="T13" fmla="*/ 26 h 26"/>
                <a:gd name="T14" fmla="*/ 28 w 40"/>
                <a:gd name="T15" fmla="*/ 20 h 26"/>
                <a:gd name="T16" fmla="*/ 23 w 40"/>
                <a:gd name="T17" fmla="*/ 20 h 26"/>
                <a:gd name="T18" fmla="*/ 23 w 40"/>
                <a:gd name="T19" fmla="*/ 12 h 26"/>
                <a:gd name="T20" fmla="*/ 27 w 40"/>
                <a:gd name="T21" fmla="*/ 12 h 26"/>
                <a:gd name="T22" fmla="*/ 40 w 40"/>
                <a:gd name="T23" fmla="*/ 1 h 26"/>
                <a:gd name="T24" fmla="*/ 35 w 40"/>
                <a:gd name="T25" fmla="*/ 0 h 26"/>
                <a:gd name="T26" fmla="*/ 27 w 40"/>
                <a:gd name="T27" fmla="*/ 7 h 26"/>
                <a:gd name="T28" fmla="*/ 13 w 40"/>
                <a:gd name="T29" fmla="*/ 7 h 26"/>
                <a:gd name="T30" fmla="*/ 5 w 40"/>
                <a:gd name="T31" fmla="*/ 0 h 26"/>
                <a:gd name="T32" fmla="*/ 0 w 40"/>
                <a:gd name="T3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solidFill>
              <a:schemeClr val="bg1">
                <a:lumMod val="85000"/>
              </a:schemeClr>
            </a:solidFill>
            <a:ln>
              <a:noFill/>
            </a:ln>
          </p:spPr>
          <p:txBody>
            <a:bodyPr anchor="ctr"/>
            <a:lstStyle/>
            <a:p>
              <a:pPr algn="ctr"/>
              <a:endParaRPr sz="1015" noProof="1"/>
            </a:p>
          </p:txBody>
        </p:sp>
        <p:sp>
          <p:nvSpPr>
            <p:cNvPr id="126" name="Freeform: Shape 102"/>
            <p:cNvSpPr/>
            <p:nvPr/>
          </p:nvSpPr>
          <p:spPr bwMode="auto">
            <a:xfrm>
              <a:off x="6457449" y="3833540"/>
              <a:ext cx="213838" cy="334350"/>
            </a:xfrm>
            <a:custGeom>
              <a:avLst/>
              <a:gdLst>
                <a:gd name="T0" fmla="*/ 130 w 130"/>
                <a:gd name="T1" fmla="*/ 205 h 205"/>
                <a:gd name="T2" fmla="*/ 115 w 130"/>
                <a:gd name="T3" fmla="*/ 4 h 205"/>
                <a:gd name="T4" fmla="*/ 101 w 130"/>
                <a:gd name="T5" fmla="*/ 0 h 205"/>
                <a:gd name="T6" fmla="*/ 115 w 130"/>
                <a:gd name="T7" fmla="*/ 14 h 205"/>
                <a:gd name="T8" fmla="*/ 115 w 130"/>
                <a:gd name="T9" fmla="*/ 133 h 205"/>
                <a:gd name="T10" fmla="*/ 101 w 130"/>
                <a:gd name="T11" fmla="*/ 148 h 205"/>
                <a:gd name="T12" fmla="*/ 115 w 130"/>
                <a:gd name="T13" fmla="*/ 162 h 205"/>
                <a:gd name="T14" fmla="*/ 101 w 130"/>
                <a:gd name="T15" fmla="*/ 162 h 205"/>
                <a:gd name="T16" fmla="*/ 115 w 130"/>
                <a:gd name="T17" fmla="*/ 173 h 205"/>
                <a:gd name="T18" fmla="*/ 115 w 130"/>
                <a:gd name="T19" fmla="*/ 191 h 205"/>
                <a:gd name="T20" fmla="*/ 101 w 130"/>
                <a:gd name="T21" fmla="*/ 205 h 205"/>
                <a:gd name="T22" fmla="*/ 90 w 130"/>
                <a:gd name="T23" fmla="*/ 4 h 205"/>
                <a:gd name="T24" fmla="*/ 65 w 130"/>
                <a:gd name="T25" fmla="*/ 14 h 205"/>
                <a:gd name="T26" fmla="*/ 101 w 130"/>
                <a:gd name="T27" fmla="*/ 0 h 205"/>
                <a:gd name="T28" fmla="*/ 90 w 130"/>
                <a:gd name="T29" fmla="*/ 0 h 205"/>
                <a:gd name="T30" fmla="*/ 101 w 130"/>
                <a:gd name="T31" fmla="*/ 205 h 205"/>
                <a:gd name="T32" fmla="*/ 90 w 130"/>
                <a:gd name="T33" fmla="*/ 191 h 205"/>
                <a:gd name="T34" fmla="*/ 101 w 130"/>
                <a:gd name="T35" fmla="*/ 173 h 205"/>
                <a:gd name="T36" fmla="*/ 90 w 130"/>
                <a:gd name="T37" fmla="*/ 162 h 205"/>
                <a:gd name="T38" fmla="*/ 101 w 130"/>
                <a:gd name="T39" fmla="*/ 148 h 205"/>
                <a:gd name="T40" fmla="*/ 65 w 130"/>
                <a:gd name="T41" fmla="*/ 133 h 205"/>
                <a:gd name="T42" fmla="*/ 76 w 130"/>
                <a:gd name="T43" fmla="*/ 148 h 205"/>
                <a:gd name="T44" fmla="*/ 76 w 130"/>
                <a:gd name="T45" fmla="*/ 162 h 205"/>
                <a:gd name="T46" fmla="*/ 65 w 130"/>
                <a:gd name="T47" fmla="*/ 173 h 205"/>
                <a:gd name="T48" fmla="*/ 76 w 130"/>
                <a:gd name="T49" fmla="*/ 191 h 205"/>
                <a:gd name="T50" fmla="*/ 65 w 130"/>
                <a:gd name="T51" fmla="*/ 191 h 205"/>
                <a:gd name="T52" fmla="*/ 65 w 130"/>
                <a:gd name="T53" fmla="*/ 4 h 205"/>
                <a:gd name="T54" fmla="*/ 25 w 130"/>
                <a:gd name="T55" fmla="*/ 14 h 205"/>
                <a:gd name="T56" fmla="*/ 65 w 130"/>
                <a:gd name="T57" fmla="*/ 4 h 205"/>
                <a:gd name="T58" fmla="*/ 25 w 130"/>
                <a:gd name="T59" fmla="*/ 205 h 205"/>
                <a:gd name="T60" fmla="*/ 65 w 130"/>
                <a:gd name="T61" fmla="*/ 191 h 205"/>
                <a:gd name="T62" fmla="*/ 50 w 130"/>
                <a:gd name="T63" fmla="*/ 173 h 205"/>
                <a:gd name="T64" fmla="*/ 65 w 130"/>
                <a:gd name="T65" fmla="*/ 162 h 205"/>
                <a:gd name="T66" fmla="*/ 50 w 130"/>
                <a:gd name="T67" fmla="*/ 148 h 205"/>
                <a:gd name="T68" fmla="*/ 65 w 130"/>
                <a:gd name="T69" fmla="*/ 133 h 205"/>
                <a:gd name="T70" fmla="*/ 25 w 130"/>
                <a:gd name="T71" fmla="*/ 148 h 205"/>
                <a:gd name="T72" fmla="*/ 40 w 130"/>
                <a:gd name="T73" fmla="*/ 162 h 205"/>
                <a:gd name="T74" fmla="*/ 25 w 130"/>
                <a:gd name="T75" fmla="*/ 162 h 205"/>
                <a:gd name="T76" fmla="*/ 40 w 130"/>
                <a:gd name="T77" fmla="*/ 173 h 205"/>
                <a:gd name="T78" fmla="*/ 40 w 130"/>
                <a:gd name="T79" fmla="*/ 191 h 205"/>
                <a:gd name="T80" fmla="*/ 25 w 130"/>
                <a:gd name="T81" fmla="*/ 205 h 205"/>
                <a:gd name="T82" fmla="*/ 0 w 130"/>
                <a:gd name="T83" fmla="*/ 4 h 205"/>
                <a:gd name="T84" fmla="*/ 25 w 130"/>
                <a:gd name="T85" fmla="*/ 205 h 205"/>
                <a:gd name="T86" fmla="*/ 14 w 130"/>
                <a:gd name="T87" fmla="*/ 191 h 205"/>
                <a:gd name="T88" fmla="*/ 25 w 130"/>
                <a:gd name="T89" fmla="*/ 173 h 205"/>
                <a:gd name="T90" fmla="*/ 14 w 130"/>
                <a:gd name="T91" fmla="*/ 162 h 205"/>
                <a:gd name="T92" fmla="*/ 25 w 130"/>
                <a:gd name="T93" fmla="*/ 148 h 205"/>
                <a:gd name="T94" fmla="*/ 14 w 130"/>
                <a:gd name="T95" fmla="*/ 133 h 205"/>
                <a:gd name="T96" fmla="*/ 25 w 130"/>
                <a:gd name="T97"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205">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solidFill>
              <a:schemeClr val="bg1">
                <a:lumMod val="85000"/>
              </a:schemeClr>
            </a:solidFill>
            <a:ln>
              <a:noFill/>
            </a:ln>
          </p:spPr>
          <p:txBody>
            <a:bodyPr anchor="ctr"/>
            <a:lstStyle/>
            <a:p>
              <a:pPr algn="ctr"/>
              <a:endParaRPr sz="1015" noProof="1"/>
            </a:p>
          </p:txBody>
        </p:sp>
        <p:sp>
          <p:nvSpPr>
            <p:cNvPr id="127" name="Freeform: Shape 103"/>
            <p:cNvSpPr/>
            <p:nvPr/>
          </p:nvSpPr>
          <p:spPr bwMode="auto">
            <a:xfrm>
              <a:off x="10137175" y="2201998"/>
              <a:ext cx="194784" cy="194685"/>
            </a:xfrm>
            <a:custGeom>
              <a:avLst/>
              <a:gdLst>
                <a:gd name="T0" fmla="*/ 16 w 33"/>
                <a:gd name="T1" fmla="*/ 31 h 33"/>
                <a:gd name="T2" fmla="*/ 19 w 33"/>
                <a:gd name="T3" fmla="*/ 31 h 33"/>
                <a:gd name="T4" fmla="*/ 20 w 33"/>
                <a:gd name="T5" fmla="*/ 33 h 33"/>
                <a:gd name="T6" fmla="*/ 26 w 33"/>
                <a:gd name="T7" fmla="*/ 31 h 33"/>
                <a:gd name="T8" fmla="*/ 25 w 33"/>
                <a:gd name="T9" fmla="*/ 29 h 33"/>
                <a:gd name="T10" fmla="*/ 28 w 33"/>
                <a:gd name="T11" fmla="*/ 25 h 33"/>
                <a:gd name="T12" fmla="*/ 30 w 33"/>
                <a:gd name="T13" fmla="*/ 26 h 33"/>
                <a:gd name="T14" fmla="*/ 33 w 33"/>
                <a:gd name="T15" fmla="*/ 20 h 33"/>
                <a:gd name="T16" fmla="*/ 30 w 33"/>
                <a:gd name="T17" fmla="*/ 19 h 33"/>
                <a:gd name="T18" fmla="*/ 30 w 33"/>
                <a:gd name="T19" fmla="*/ 14 h 33"/>
                <a:gd name="T20" fmla="*/ 33 w 33"/>
                <a:gd name="T21" fmla="*/ 13 h 33"/>
                <a:gd name="T22" fmla="*/ 30 w 33"/>
                <a:gd name="T23" fmla="*/ 8 h 33"/>
                <a:gd name="T24" fmla="*/ 28 w 33"/>
                <a:gd name="T25" fmla="*/ 9 h 33"/>
                <a:gd name="T26" fmla="*/ 24 w 33"/>
                <a:gd name="T27" fmla="*/ 5 h 33"/>
                <a:gd name="T28" fmla="*/ 25 w 33"/>
                <a:gd name="T29" fmla="*/ 3 h 33"/>
                <a:gd name="T30" fmla="*/ 20 w 33"/>
                <a:gd name="T31" fmla="*/ 0 h 33"/>
                <a:gd name="T32" fmla="*/ 19 w 33"/>
                <a:gd name="T33" fmla="*/ 3 h 33"/>
                <a:gd name="T34" fmla="*/ 16 w 33"/>
                <a:gd name="T35" fmla="*/ 3 h 33"/>
                <a:gd name="T36" fmla="*/ 16 w 33"/>
                <a:gd name="T37" fmla="*/ 7 h 33"/>
                <a:gd name="T38" fmla="*/ 25 w 33"/>
                <a:gd name="T39" fmla="*/ 13 h 33"/>
                <a:gd name="T40" fmla="*/ 20 w 33"/>
                <a:gd name="T41" fmla="*/ 26 h 33"/>
                <a:gd name="T42" fmla="*/ 16 w 33"/>
                <a:gd name="T43" fmla="*/ 26 h 33"/>
                <a:gd name="T44" fmla="*/ 16 w 33"/>
                <a:gd name="T45" fmla="*/ 26 h 33"/>
                <a:gd name="T46" fmla="*/ 16 w 33"/>
                <a:gd name="T47" fmla="*/ 31 h 33"/>
                <a:gd name="T48" fmla="*/ 2 w 33"/>
                <a:gd name="T49" fmla="*/ 20 h 33"/>
                <a:gd name="T50" fmla="*/ 0 w 33"/>
                <a:gd name="T51" fmla="*/ 21 h 33"/>
                <a:gd name="T52" fmla="*/ 2 w 33"/>
                <a:gd name="T53" fmla="*/ 26 h 33"/>
                <a:gd name="T54" fmla="*/ 5 w 33"/>
                <a:gd name="T55" fmla="*/ 25 h 33"/>
                <a:gd name="T56" fmla="*/ 8 w 33"/>
                <a:gd name="T57" fmla="*/ 29 h 33"/>
                <a:gd name="T58" fmla="*/ 7 w 33"/>
                <a:gd name="T59" fmla="*/ 31 h 33"/>
                <a:gd name="T60" fmla="*/ 13 w 33"/>
                <a:gd name="T61" fmla="*/ 33 h 33"/>
                <a:gd name="T62" fmla="*/ 14 w 33"/>
                <a:gd name="T63" fmla="*/ 31 h 33"/>
                <a:gd name="T64" fmla="*/ 16 w 33"/>
                <a:gd name="T65" fmla="*/ 31 h 33"/>
                <a:gd name="T66" fmla="*/ 16 w 33"/>
                <a:gd name="T67" fmla="*/ 26 h 33"/>
                <a:gd name="T68" fmla="*/ 8 w 33"/>
                <a:gd name="T69" fmla="*/ 21 h 33"/>
                <a:gd name="T70" fmla="*/ 13 w 33"/>
                <a:gd name="T71" fmla="*/ 8 h 33"/>
                <a:gd name="T72" fmla="*/ 13 w 33"/>
                <a:gd name="T73" fmla="*/ 8 h 33"/>
                <a:gd name="T74" fmla="*/ 16 w 33"/>
                <a:gd name="T75" fmla="*/ 7 h 33"/>
                <a:gd name="T76" fmla="*/ 16 w 33"/>
                <a:gd name="T77" fmla="*/ 7 h 33"/>
                <a:gd name="T78" fmla="*/ 16 w 33"/>
                <a:gd name="T79" fmla="*/ 3 h 33"/>
                <a:gd name="T80" fmla="*/ 14 w 33"/>
                <a:gd name="T81" fmla="*/ 3 h 33"/>
                <a:gd name="T82" fmla="*/ 13 w 33"/>
                <a:gd name="T83" fmla="*/ 1 h 33"/>
                <a:gd name="T84" fmla="*/ 7 w 33"/>
                <a:gd name="T85" fmla="*/ 3 h 33"/>
                <a:gd name="T86" fmla="*/ 8 w 33"/>
                <a:gd name="T87" fmla="*/ 5 h 33"/>
                <a:gd name="T88" fmla="*/ 5 w 33"/>
                <a:gd name="T89" fmla="*/ 9 h 33"/>
                <a:gd name="T90" fmla="*/ 2 w 33"/>
                <a:gd name="T91" fmla="*/ 8 h 33"/>
                <a:gd name="T92" fmla="*/ 0 w 33"/>
                <a:gd name="T93" fmla="*/ 14 h 33"/>
                <a:gd name="T94" fmla="*/ 2 w 33"/>
                <a:gd name="T95" fmla="*/ 15 h 33"/>
                <a:gd name="T96" fmla="*/ 2 w 33"/>
                <a:gd name="T9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solidFill>
              <a:schemeClr val="bg1">
                <a:lumMod val="85000"/>
              </a:schemeClr>
            </a:solidFill>
            <a:ln>
              <a:noFill/>
            </a:ln>
          </p:spPr>
          <p:txBody>
            <a:bodyPr anchor="ctr"/>
            <a:lstStyle/>
            <a:p>
              <a:pPr algn="ctr"/>
              <a:endParaRPr sz="1015" noProof="1"/>
            </a:p>
          </p:txBody>
        </p:sp>
        <p:sp>
          <p:nvSpPr>
            <p:cNvPr id="128" name="Freeform: Shape 104"/>
            <p:cNvSpPr/>
            <p:nvPr/>
          </p:nvSpPr>
          <p:spPr bwMode="auto">
            <a:xfrm>
              <a:off x="7696021" y="1861300"/>
              <a:ext cx="33875" cy="40206"/>
            </a:xfrm>
            <a:custGeom>
              <a:avLst/>
              <a:gdLst>
                <a:gd name="T0" fmla="*/ 0 w 6"/>
                <a:gd name="T1" fmla="*/ 0 h 7"/>
                <a:gd name="T2" fmla="*/ 2 w 6"/>
                <a:gd name="T3" fmla="*/ 7 h 7"/>
                <a:gd name="T4" fmla="*/ 6 w 6"/>
                <a:gd name="T5" fmla="*/ 0 h 7"/>
                <a:gd name="T6" fmla="*/ 0 w 6"/>
                <a:gd name="T7" fmla="*/ 0 h 7"/>
              </a:gdLst>
              <a:ahLst/>
              <a:cxnLst>
                <a:cxn ang="0">
                  <a:pos x="T0" y="T1"/>
                </a:cxn>
                <a:cxn ang="0">
                  <a:pos x="T2" y="T3"/>
                </a:cxn>
                <a:cxn ang="0">
                  <a:pos x="T4" y="T5"/>
                </a:cxn>
                <a:cxn ang="0">
                  <a:pos x="T6" y="T7"/>
                </a:cxn>
              </a:cxnLst>
              <a:rect l="0" t="0" r="r" b="b"/>
              <a:pathLst>
                <a:path w="6" h="7">
                  <a:moveTo>
                    <a:pt x="0" y="0"/>
                  </a:moveTo>
                  <a:cubicBezTo>
                    <a:pt x="0" y="3"/>
                    <a:pt x="1" y="5"/>
                    <a:pt x="2" y="7"/>
                  </a:cubicBezTo>
                  <a:cubicBezTo>
                    <a:pt x="5" y="5"/>
                    <a:pt x="6" y="3"/>
                    <a:pt x="6" y="0"/>
                  </a:cubicBezTo>
                  <a:lnTo>
                    <a:pt x="0" y="0"/>
                  </a:lnTo>
                  <a:close/>
                </a:path>
              </a:pathLst>
            </a:custGeom>
            <a:solidFill>
              <a:schemeClr val="bg1">
                <a:lumMod val="85000"/>
              </a:schemeClr>
            </a:solidFill>
            <a:ln>
              <a:noFill/>
            </a:ln>
          </p:spPr>
          <p:txBody>
            <a:bodyPr anchor="ctr"/>
            <a:lstStyle/>
            <a:p>
              <a:pPr algn="ctr"/>
              <a:endParaRPr sz="1015" noProof="1"/>
            </a:p>
          </p:txBody>
        </p:sp>
        <p:sp>
          <p:nvSpPr>
            <p:cNvPr id="129" name="Freeform: Shape 105"/>
            <p:cNvSpPr/>
            <p:nvPr/>
          </p:nvSpPr>
          <p:spPr bwMode="auto">
            <a:xfrm>
              <a:off x="7696021" y="1802048"/>
              <a:ext cx="33875" cy="46555"/>
            </a:xfrm>
            <a:custGeom>
              <a:avLst/>
              <a:gdLst>
                <a:gd name="T0" fmla="*/ 2 w 6"/>
                <a:gd name="T1" fmla="*/ 0 h 8"/>
                <a:gd name="T2" fmla="*/ 0 w 6"/>
                <a:gd name="T3" fmla="*/ 8 h 8"/>
                <a:gd name="T4" fmla="*/ 6 w 6"/>
                <a:gd name="T5" fmla="*/ 8 h 8"/>
                <a:gd name="T6" fmla="*/ 2 w 6"/>
                <a:gd name="T7" fmla="*/ 0 h 8"/>
              </a:gdLst>
              <a:ahLst/>
              <a:cxnLst>
                <a:cxn ang="0">
                  <a:pos x="T0" y="T1"/>
                </a:cxn>
                <a:cxn ang="0">
                  <a:pos x="T2" y="T3"/>
                </a:cxn>
                <a:cxn ang="0">
                  <a:pos x="T4" y="T5"/>
                </a:cxn>
                <a:cxn ang="0">
                  <a:pos x="T6" y="T7"/>
                </a:cxn>
              </a:cxnLst>
              <a:rect l="0" t="0" r="r" b="b"/>
              <a:pathLst>
                <a:path w="6" h="8">
                  <a:moveTo>
                    <a:pt x="2" y="0"/>
                  </a:moveTo>
                  <a:cubicBezTo>
                    <a:pt x="1" y="2"/>
                    <a:pt x="0" y="5"/>
                    <a:pt x="0" y="8"/>
                  </a:cubicBezTo>
                  <a:cubicBezTo>
                    <a:pt x="6" y="8"/>
                    <a:pt x="6" y="8"/>
                    <a:pt x="6" y="8"/>
                  </a:cubicBezTo>
                  <a:cubicBezTo>
                    <a:pt x="6" y="5"/>
                    <a:pt x="5" y="2"/>
                    <a:pt x="2" y="0"/>
                  </a:cubicBezTo>
                  <a:close/>
                </a:path>
              </a:pathLst>
            </a:custGeom>
            <a:solidFill>
              <a:schemeClr val="bg1">
                <a:lumMod val="85000"/>
              </a:schemeClr>
            </a:solidFill>
            <a:ln>
              <a:noFill/>
            </a:ln>
          </p:spPr>
          <p:txBody>
            <a:bodyPr anchor="ctr"/>
            <a:lstStyle/>
            <a:p>
              <a:pPr algn="ctr"/>
              <a:endParaRPr sz="1015" noProof="1"/>
            </a:p>
          </p:txBody>
        </p:sp>
        <p:sp>
          <p:nvSpPr>
            <p:cNvPr id="130" name="Freeform: Shape 106"/>
            <p:cNvSpPr/>
            <p:nvPr/>
          </p:nvSpPr>
          <p:spPr bwMode="auto">
            <a:xfrm>
              <a:off x="7666380" y="1785119"/>
              <a:ext cx="33875" cy="63484"/>
            </a:xfrm>
            <a:custGeom>
              <a:avLst/>
              <a:gdLst>
                <a:gd name="T0" fmla="*/ 0 w 6"/>
                <a:gd name="T1" fmla="*/ 0 h 11"/>
                <a:gd name="T2" fmla="*/ 0 w 6"/>
                <a:gd name="T3" fmla="*/ 11 h 11"/>
                <a:gd name="T4" fmla="*/ 3 w 6"/>
                <a:gd name="T5" fmla="*/ 11 h 11"/>
                <a:gd name="T6" fmla="*/ 6 w 6"/>
                <a:gd name="T7" fmla="*/ 2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solidFill>
              <a:schemeClr val="bg1">
                <a:lumMod val="85000"/>
              </a:schemeClr>
            </a:solidFill>
            <a:ln>
              <a:noFill/>
            </a:ln>
          </p:spPr>
          <p:txBody>
            <a:bodyPr anchor="ctr"/>
            <a:lstStyle/>
            <a:p>
              <a:pPr algn="ctr"/>
              <a:endParaRPr sz="1015" noProof="1"/>
            </a:p>
          </p:txBody>
        </p:sp>
        <p:sp>
          <p:nvSpPr>
            <p:cNvPr id="131" name="Freeform: Shape 107"/>
            <p:cNvSpPr/>
            <p:nvPr/>
          </p:nvSpPr>
          <p:spPr bwMode="auto">
            <a:xfrm>
              <a:off x="7624036" y="1861300"/>
              <a:ext cx="35993" cy="59252"/>
            </a:xfrm>
            <a:custGeom>
              <a:avLst/>
              <a:gdLst>
                <a:gd name="T0" fmla="*/ 6 w 6"/>
                <a:gd name="T1" fmla="*/ 10 h 10"/>
                <a:gd name="T2" fmla="*/ 6 w 6"/>
                <a:gd name="T3" fmla="*/ 0 h 10"/>
                <a:gd name="T4" fmla="*/ 3 w 6"/>
                <a:gd name="T5" fmla="*/ 0 h 10"/>
                <a:gd name="T6" fmla="*/ 0 w 6"/>
                <a:gd name="T7" fmla="*/ 8 h 10"/>
                <a:gd name="T8" fmla="*/ 6 w 6"/>
                <a:gd name="T9" fmla="*/ 10 h 10"/>
              </a:gdLst>
              <a:ahLst/>
              <a:cxnLst>
                <a:cxn ang="0">
                  <a:pos x="T0" y="T1"/>
                </a:cxn>
                <a:cxn ang="0">
                  <a:pos x="T2" y="T3"/>
                </a:cxn>
                <a:cxn ang="0">
                  <a:pos x="T4" y="T5"/>
                </a:cxn>
                <a:cxn ang="0">
                  <a:pos x="T6" y="T7"/>
                </a:cxn>
                <a:cxn ang="0">
                  <a:pos x="T8" y="T9"/>
                </a:cxn>
              </a:cxnLst>
              <a:rect l="0" t="0" r="r" b="b"/>
              <a:pathLst>
                <a:path w="6" h="10">
                  <a:moveTo>
                    <a:pt x="6" y="10"/>
                  </a:moveTo>
                  <a:cubicBezTo>
                    <a:pt x="6" y="0"/>
                    <a:pt x="6" y="0"/>
                    <a:pt x="6" y="0"/>
                  </a:cubicBezTo>
                  <a:cubicBezTo>
                    <a:pt x="3" y="0"/>
                    <a:pt x="3" y="0"/>
                    <a:pt x="3" y="0"/>
                  </a:cubicBezTo>
                  <a:cubicBezTo>
                    <a:pt x="3" y="3"/>
                    <a:pt x="2" y="6"/>
                    <a:pt x="0" y="8"/>
                  </a:cubicBezTo>
                  <a:cubicBezTo>
                    <a:pt x="2" y="9"/>
                    <a:pt x="4" y="10"/>
                    <a:pt x="6" y="10"/>
                  </a:cubicBezTo>
                  <a:close/>
                </a:path>
              </a:pathLst>
            </a:custGeom>
            <a:solidFill>
              <a:schemeClr val="bg1">
                <a:lumMod val="85000"/>
              </a:schemeClr>
            </a:solidFill>
            <a:ln>
              <a:noFill/>
            </a:ln>
          </p:spPr>
          <p:txBody>
            <a:bodyPr anchor="ctr"/>
            <a:lstStyle/>
            <a:p>
              <a:pPr algn="ctr"/>
              <a:endParaRPr sz="1015" noProof="1"/>
            </a:p>
          </p:txBody>
        </p:sp>
        <p:sp>
          <p:nvSpPr>
            <p:cNvPr id="132" name="Freeform: Shape 108"/>
            <p:cNvSpPr/>
            <p:nvPr/>
          </p:nvSpPr>
          <p:spPr bwMode="auto">
            <a:xfrm>
              <a:off x="7624036" y="1785119"/>
              <a:ext cx="35993" cy="63484"/>
            </a:xfrm>
            <a:custGeom>
              <a:avLst/>
              <a:gdLst>
                <a:gd name="T0" fmla="*/ 3 w 6"/>
                <a:gd name="T1" fmla="*/ 11 h 11"/>
                <a:gd name="T2" fmla="*/ 6 w 6"/>
                <a:gd name="T3" fmla="*/ 11 h 11"/>
                <a:gd name="T4" fmla="*/ 6 w 6"/>
                <a:gd name="T5" fmla="*/ 0 h 11"/>
                <a:gd name="T6" fmla="*/ 0 w 6"/>
                <a:gd name="T7" fmla="*/ 2 h 11"/>
                <a:gd name="T8" fmla="*/ 3 w 6"/>
                <a:gd name="T9" fmla="*/ 11 h 11"/>
              </a:gdLst>
              <a:ahLst/>
              <a:cxnLst>
                <a:cxn ang="0">
                  <a:pos x="T0" y="T1"/>
                </a:cxn>
                <a:cxn ang="0">
                  <a:pos x="T2" y="T3"/>
                </a:cxn>
                <a:cxn ang="0">
                  <a:pos x="T4" y="T5"/>
                </a:cxn>
                <a:cxn ang="0">
                  <a:pos x="T6" y="T7"/>
                </a:cxn>
                <a:cxn ang="0">
                  <a:pos x="T8" y="T9"/>
                </a:cxn>
              </a:cxnLst>
              <a:rect l="0" t="0" r="r" b="b"/>
              <a:pathLst>
                <a:path w="6" h="11">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solidFill>
              <a:schemeClr val="bg1">
                <a:lumMod val="85000"/>
              </a:schemeClr>
            </a:solidFill>
            <a:ln>
              <a:noFill/>
            </a:ln>
          </p:spPr>
          <p:txBody>
            <a:bodyPr anchor="ctr"/>
            <a:lstStyle/>
            <a:p>
              <a:pPr algn="ctr"/>
              <a:endParaRPr sz="1015" noProof="1"/>
            </a:p>
          </p:txBody>
        </p:sp>
        <p:sp>
          <p:nvSpPr>
            <p:cNvPr id="133" name="Freeform: Shape 109"/>
            <p:cNvSpPr/>
            <p:nvPr/>
          </p:nvSpPr>
          <p:spPr bwMode="auto">
            <a:xfrm>
              <a:off x="7594395" y="1861300"/>
              <a:ext cx="35993" cy="40206"/>
            </a:xfrm>
            <a:custGeom>
              <a:avLst/>
              <a:gdLst>
                <a:gd name="T0" fmla="*/ 4 w 6"/>
                <a:gd name="T1" fmla="*/ 7 h 7"/>
                <a:gd name="T2" fmla="*/ 6 w 6"/>
                <a:gd name="T3" fmla="*/ 0 h 7"/>
                <a:gd name="T4" fmla="*/ 0 w 6"/>
                <a:gd name="T5" fmla="*/ 0 h 7"/>
                <a:gd name="T6" fmla="*/ 4 w 6"/>
                <a:gd name="T7" fmla="*/ 7 h 7"/>
              </a:gdLst>
              <a:ahLst/>
              <a:cxnLst>
                <a:cxn ang="0">
                  <a:pos x="T0" y="T1"/>
                </a:cxn>
                <a:cxn ang="0">
                  <a:pos x="T2" y="T3"/>
                </a:cxn>
                <a:cxn ang="0">
                  <a:pos x="T4" y="T5"/>
                </a:cxn>
                <a:cxn ang="0">
                  <a:pos x="T6" y="T7"/>
                </a:cxn>
              </a:cxnLst>
              <a:rect l="0" t="0" r="r" b="b"/>
              <a:pathLst>
                <a:path w="6" h="7">
                  <a:moveTo>
                    <a:pt x="4" y="7"/>
                  </a:moveTo>
                  <a:cubicBezTo>
                    <a:pt x="5" y="5"/>
                    <a:pt x="6" y="3"/>
                    <a:pt x="6" y="0"/>
                  </a:cubicBezTo>
                  <a:cubicBezTo>
                    <a:pt x="0" y="0"/>
                    <a:pt x="0" y="0"/>
                    <a:pt x="0" y="0"/>
                  </a:cubicBezTo>
                  <a:cubicBezTo>
                    <a:pt x="0" y="3"/>
                    <a:pt x="1" y="5"/>
                    <a:pt x="4" y="7"/>
                  </a:cubicBezTo>
                  <a:close/>
                </a:path>
              </a:pathLst>
            </a:custGeom>
            <a:solidFill>
              <a:schemeClr val="bg1">
                <a:lumMod val="85000"/>
              </a:schemeClr>
            </a:solidFill>
            <a:ln>
              <a:noFill/>
            </a:ln>
          </p:spPr>
          <p:txBody>
            <a:bodyPr anchor="ctr"/>
            <a:lstStyle/>
            <a:p>
              <a:pPr algn="ctr"/>
              <a:endParaRPr sz="1015" noProof="1"/>
            </a:p>
          </p:txBody>
        </p:sp>
        <p:sp>
          <p:nvSpPr>
            <p:cNvPr id="134" name="Freeform: Shape 110"/>
            <p:cNvSpPr/>
            <p:nvPr/>
          </p:nvSpPr>
          <p:spPr bwMode="auto">
            <a:xfrm>
              <a:off x="7594395" y="1802048"/>
              <a:ext cx="35993" cy="46555"/>
            </a:xfrm>
            <a:custGeom>
              <a:avLst/>
              <a:gdLst>
                <a:gd name="T0" fmla="*/ 4 w 6"/>
                <a:gd name="T1" fmla="*/ 0 h 8"/>
                <a:gd name="T2" fmla="*/ 0 w 6"/>
                <a:gd name="T3" fmla="*/ 8 h 8"/>
                <a:gd name="T4" fmla="*/ 6 w 6"/>
                <a:gd name="T5" fmla="*/ 8 h 8"/>
                <a:gd name="T6" fmla="*/ 4 w 6"/>
                <a:gd name="T7" fmla="*/ 0 h 8"/>
              </a:gdLst>
              <a:ahLst/>
              <a:cxnLst>
                <a:cxn ang="0">
                  <a:pos x="T0" y="T1"/>
                </a:cxn>
                <a:cxn ang="0">
                  <a:pos x="T2" y="T3"/>
                </a:cxn>
                <a:cxn ang="0">
                  <a:pos x="T4" y="T5"/>
                </a:cxn>
                <a:cxn ang="0">
                  <a:pos x="T6" y="T7"/>
                </a:cxn>
              </a:cxnLst>
              <a:rect l="0" t="0" r="r" b="b"/>
              <a:pathLst>
                <a:path w="6" h="8">
                  <a:moveTo>
                    <a:pt x="4" y="0"/>
                  </a:moveTo>
                  <a:cubicBezTo>
                    <a:pt x="1" y="2"/>
                    <a:pt x="0" y="5"/>
                    <a:pt x="0" y="8"/>
                  </a:cubicBezTo>
                  <a:cubicBezTo>
                    <a:pt x="6" y="8"/>
                    <a:pt x="6" y="8"/>
                    <a:pt x="6" y="8"/>
                  </a:cubicBezTo>
                  <a:cubicBezTo>
                    <a:pt x="6" y="5"/>
                    <a:pt x="5" y="2"/>
                    <a:pt x="4" y="0"/>
                  </a:cubicBezTo>
                  <a:close/>
                </a:path>
              </a:pathLst>
            </a:custGeom>
            <a:solidFill>
              <a:schemeClr val="bg1">
                <a:lumMod val="85000"/>
              </a:schemeClr>
            </a:solidFill>
            <a:ln>
              <a:noFill/>
            </a:ln>
          </p:spPr>
          <p:txBody>
            <a:bodyPr anchor="ctr"/>
            <a:lstStyle/>
            <a:p>
              <a:pPr algn="ctr"/>
              <a:endParaRPr sz="1015" noProof="1"/>
            </a:p>
          </p:txBody>
        </p:sp>
        <p:sp>
          <p:nvSpPr>
            <p:cNvPr id="135" name="Freeform: Shape 111"/>
            <p:cNvSpPr/>
            <p:nvPr/>
          </p:nvSpPr>
          <p:spPr bwMode="auto">
            <a:xfrm>
              <a:off x="7666380" y="1861300"/>
              <a:ext cx="33875" cy="59252"/>
            </a:xfrm>
            <a:custGeom>
              <a:avLst/>
              <a:gdLst>
                <a:gd name="T0" fmla="*/ 0 w 6"/>
                <a:gd name="T1" fmla="*/ 10 h 10"/>
                <a:gd name="T2" fmla="*/ 6 w 6"/>
                <a:gd name="T3" fmla="*/ 8 h 10"/>
                <a:gd name="T4" fmla="*/ 3 w 6"/>
                <a:gd name="T5" fmla="*/ 0 h 10"/>
                <a:gd name="T6" fmla="*/ 0 w 6"/>
                <a:gd name="T7" fmla="*/ 0 h 10"/>
                <a:gd name="T8" fmla="*/ 0 w 6"/>
                <a:gd name="T9" fmla="*/ 10 h 10"/>
              </a:gdLst>
              <a:ahLst/>
              <a:cxnLst>
                <a:cxn ang="0">
                  <a:pos x="T0" y="T1"/>
                </a:cxn>
                <a:cxn ang="0">
                  <a:pos x="T2" y="T3"/>
                </a:cxn>
                <a:cxn ang="0">
                  <a:pos x="T4" y="T5"/>
                </a:cxn>
                <a:cxn ang="0">
                  <a:pos x="T6" y="T7"/>
                </a:cxn>
                <a:cxn ang="0">
                  <a:pos x="T8" y="T9"/>
                </a:cxn>
              </a:cxnLst>
              <a:rect l="0" t="0" r="r" b="b"/>
              <a:pathLst>
                <a:path w="6" h="10">
                  <a:moveTo>
                    <a:pt x="0" y="10"/>
                  </a:moveTo>
                  <a:cubicBezTo>
                    <a:pt x="2" y="10"/>
                    <a:pt x="4" y="9"/>
                    <a:pt x="6" y="8"/>
                  </a:cubicBezTo>
                  <a:cubicBezTo>
                    <a:pt x="4" y="6"/>
                    <a:pt x="3" y="3"/>
                    <a:pt x="3" y="0"/>
                  </a:cubicBezTo>
                  <a:cubicBezTo>
                    <a:pt x="0" y="0"/>
                    <a:pt x="0" y="0"/>
                    <a:pt x="0" y="0"/>
                  </a:cubicBezTo>
                  <a:lnTo>
                    <a:pt x="0" y="10"/>
                  </a:lnTo>
                  <a:close/>
                </a:path>
              </a:pathLst>
            </a:custGeom>
            <a:solidFill>
              <a:schemeClr val="bg1">
                <a:lumMod val="85000"/>
              </a:schemeClr>
            </a:solidFill>
            <a:ln>
              <a:noFill/>
            </a:ln>
          </p:spPr>
          <p:txBody>
            <a:bodyPr anchor="ctr"/>
            <a:lstStyle/>
            <a:p>
              <a:pPr algn="ctr"/>
              <a:endParaRPr sz="1015" noProof="1"/>
            </a:p>
          </p:txBody>
        </p:sp>
        <p:sp>
          <p:nvSpPr>
            <p:cNvPr id="136" name="Freeform: Shape 112"/>
            <p:cNvSpPr/>
            <p:nvPr/>
          </p:nvSpPr>
          <p:spPr bwMode="auto">
            <a:xfrm>
              <a:off x="8583136" y="1501557"/>
              <a:ext cx="154556" cy="146013"/>
            </a:xfrm>
            <a:custGeom>
              <a:avLst/>
              <a:gdLst>
                <a:gd name="T0" fmla="*/ 26 w 26"/>
                <a:gd name="T1" fmla="*/ 10 h 25"/>
                <a:gd name="T2" fmla="*/ 21 w 26"/>
                <a:gd name="T3" fmla="*/ 12 h 25"/>
                <a:gd name="T4" fmla="*/ 19 w 26"/>
                <a:gd name="T5" fmla="*/ 12 h 25"/>
                <a:gd name="T6" fmla="*/ 18 w 26"/>
                <a:gd name="T7" fmla="*/ 9 h 25"/>
                <a:gd name="T8" fmla="*/ 19 w 26"/>
                <a:gd name="T9" fmla="*/ 8 h 25"/>
                <a:gd name="T10" fmla="*/ 24 w 26"/>
                <a:gd name="T11" fmla="*/ 6 h 25"/>
                <a:gd name="T12" fmla="*/ 22 w 26"/>
                <a:gd name="T13" fmla="*/ 3 h 25"/>
                <a:gd name="T14" fmla="*/ 19 w 26"/>
                <a:gd name="T15" fmla="*/ 2 h 25"/>
                <a:gd name="T16" fmla="*/ 18 w 26"/>
                <a:gd name="T17" fmla="*/ 6 h 25"/>
                <a:gd name="T18" fmla="*/ 16 w 26"/>
                <a:gd name="T19" fmla="*/ 9 h 25"/>
                <a:gd name="T20" fmla="*/ 16 w 26"/>
                <a:gd name="T21" fmla="*/ 5 h 25"/>
                <a:gd name="T22" fmla="*/ 14 w 26"/>
                <a:gd name="T23" fmla="*/ 4 h 25"/>
                <a:gd name="T24" fmla="*/ 14 w 26"/>
                <a:gd name="T25" fmla="*/ 2 h 25"/>
                <a:gd name="T26" fmla="*/ 13 w 26"/>
                <a:gd name="T27" fmla="*/ 2 h 25"/>
                <a:gd name="T28" fmla="*/ 13 w 26"/>
                <a:gd name="T29" fmla="*/ 4 h 25"/>
                <a:gd name="T30" fmla="*/ 11 w 26"/>
                <a:gd name="T31" fmla="*/ 5 h 25"/>
                <a:gd name="T32" fmla="*/ 11 w 26"/>
                <a:gd name="T33" fmla="*/ 9 h 25"/>
                <a:gd name="T34" fmla="*/ 9 w 26"/>
                <a:gd name="T35" fmla="*/ 6 h 25"/>
                <a:gd name="T36" fmla="*/ 8 w 26"/>
                <a:gd name="T37" fmla="*/ 2 h 25"/>
                <a:gd name="T38" fmla="*/ 5 w 26"/>
                <a:gd name="T39" fmla="*/ 3 h 25"/>
                <a:gd name="T40" fmla="*/ 2 w 26"/>
                <a:gd name="T41" fmla="*/ 6 h 25"/>
                <a:gd name="T42" fmla="*/ 8 w 26"/>
                <a:gd name="T43" fmla="*/ 8 h 25"/>
                <a:gd name="T44" fmla="*/ 9 w 26"/>
                <a:gd name="T45" fmla="*/ 9 h 25"/>
                <a:gd name="T46" fmla="*/ 8 w 26"/>
                <a:gd name="T47" fmla="*/ 12 h 25"/>
                <a:gd name="T48" fmla="*/ 6 w 26"/>
                <a:gd name="T49" fmla="*/ 12 h 25"/>
                <a:gd name="T50" fmla="*/ 1 w 26"/>
                <a:gd name="T51" fmla="*/ 10 h 25"/>
                <a:gd name="T52" fmla="*/ 0 w 26"/>
                <a:gd name="T53" fmla="*/ 13 h 25"/>
                <a:gd name="T54" fmla="*/ 2 w 26"/>
                <a:gd name="T55" fmla="*/ 17 h 25"/>
                <a:gd name="T56" fmla="*/ 5 w 26"/>
                <a:gd name="T57" fmla="*/ 14 h 25"/>
                <a:gd name="T58" fmla="*/ 9 w 26"/>
                <a:gd name="T59" fmla="*/ 13 h 25"/>
                <a:gd name="T60" fmla="*/ 6 w 26"/>
                <a:gd name="T61" fmla="*/ 16 h 25"/>
                <a:gd name="T62" fmla="*/ 7 w 26"/>
                <a:gd name="T63" fmla="*/ 18 h 25"/>
                <a:gd name="T64" fmla="*/ 6 w 26"/>
                <a:gd name="T65" fmla="*/ 19 h 25"/>
                <a:gd name="T66" fmla="*/ 7 w 26"/>
                <a:gd name="T67" fmla="*/ 20 h 25"/>
                <a:gd name="T68" fmla="*/ 8 w 26"/>
                <a:gd name="T69" fmla="*/ 19 h 25"/>
                <a:gd name="T70" fmla="*/ 10 w 26"/>
                <a:gd name="T71" fmla="*/ 19 h 25"/>
                <a:gd name="T72" fmla="*/ 13 w 26"/>
                <a:gd name="T73" fmla="*/ 16 h 25"/>
                <a:gd name="T74" fmla="*/ 12 w 26"/>
                <a:gd name="T75" fmla="*/ 21 h 25"/>
                <a:gd name="T76" fmla="*/ 9 w 26"/>
                <a:gd name="T77" fmla="*/ 24 h 25"/>
                <a:gd name="T78" fmla="*/ 13 w 26"/>
                <a:gd name="T79" fmla="*/ 25 h 25"/>
                <a:gd name="T80" fmla="*/ 16 w 26"/>
                <a:gd name="T81" fmla="*/ 25 h 25"/>
                <a:gd name="T82" fmla="*/ 14 w 26"/>
                <a:gd name="T83" fmla="*/ 20 h 25"/>
                <a:gd name="T84" fmla="*/ 14 w 26"/>
                <a:gd name="T85" fmla="*/ 18 h 25"/>
                <a:gd name="T86" fmla="*/ 17 w 26"/>
                <a:gd name="T87" fmla="*/ 17 h 25"/>
                <a:gd name="T88" fmla="*/ 18 w 26"/>
                <a:gd name="T89" fmla="*/ 18 h 25"/>
                <a:gd name="T90" fmla="*/ 20 w 26"/>
                <a:gd name="T91" fmla="*/ 24 h 25"/>
                <a:gd name="T92" fmla="*/ 23 w 26"/>
                <a:gd name="T93" fmla="*/ 21 h 25"/>
                <a:gd name="T94" fmla="*/ 24 w 26"/>
                <a:gd name="T95" fmla="*/ 18 h 25"/>
                <a:gd name="T96" fmla="*/ 20 w 26"/>
                <a:gd name="T97" fmla="*/ 17 h 25"/>
                <a:gd name="T98" fmla="*/ 17 w 26"/>
                <a:gd name="T99" fmla="*/ 15 h 25"/>
                <a:gd name="T100" fmla="*/ 20 w 26"/>
                <a:gd name="T101" fmla="*/ 15 h 25"/>
                <a:gd name="T102" fmla="*/ 22 w 26"/>
                <a:gd name="T103" fmla="*/ 13 h 25"/>
                <a:gd name="T104" fmla="*/ 24 w 26"/>
                <a:gd name="T10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5">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solidFill>
              <a:schemeClr val="bg1">
                <a:lumMod val="85000"/>
              </a:schemeClr>
            </a:solidFill>
            <a:ln>
              <a:noFill/>
            </a:ln>
          </p:spPr>
          <p:txBody>
            <a:bodyPr anchor="ctr"/>
            <a:lstStyle/>
            <a:p>
              <a:pPr algn="ctr"/>
              <a:endParaRPr sz="1015" noProof="1"/>
            </a:p>
          </p:txBody>
        </p:sp>
        <p:sp>
          <p:nvSpPr>
            <p:cNvPr id="137" name="Freeform: Shape 113"/>
            <p:cNvSpPr/>
            <p:nvPr/>
          </p:nvSpPr>
          <p:spPr bwMode="auto">
            <a:xfrm>
              <a:off x="6546372" y="3037872"/>
              <a:ext cx="294293" cy="217961"/>
            </a:xfrm>
            <a:custGeom>
              <a:avLst/>
              <a:gdLst>
                <a:gd name="T0" fmla="*/ 25 w 50"/>
                <a:gd name="T1" fmla="*/ 0 h 37"/>
                <a:gd name="T2" fmla="*/ 0 w 50"/>
                <a:gd name="T3" fmla="*/ 25 h 37"/>
                <a:gd name="T4" fmla="*/ 3 w 50"/>
                <a:gd name="T5" fmla="*/ 37 h 37"/>
                <a:gd name="T6" fmla="*/ 3 w 50"/>
                <a:gd name="T7" fmla="*/ 30 h 37"/>
                <a:gd name="T8" fmla="*/ 4 w 50"/>
                <a:gd name="T9" fmla="*/ 27 h 37"/>
                <a:gd name="T10" fmla="*/ 4 w 50"/>
                <a:gd name="T11" fmla="*/ 25 h 37"/>
                <a:gd name="T12" fmla="*/ 25 w 50"/>
                <a:gd name="T13" fmla="*/ 4 h 37"/>
                <a:gd name="T14" fmla="*/ 46 w 50"/>
                <a:gd name="T15" fmla="*/ 25 h 37"/>
                <a:gd name="T16" fmla="*/ 46 w 50"/>
                <a:gd name="T17" fmla="*/ 27 h 37"/>
                <a:gd name="T18" fmla="*/ 47 w 50"/>
                <a:gd name="T19" fmla="*/ 30 h 37"/>
                <a:gd name="T20" fmla="*/ 47 w 50"/>
                <a:gd name="T21" fmla="*/ 37 h 37"/>
                <a:gd name="T22" fmla="*/ 50 w 50"/>
                <a:gd name="T23" fmla="*/ 25 h 37"/>
                <a:gd name="T24" fmla="*/ 25 w 5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7">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solidFill>
              <a:schemeClr val="bg1">
                <a:lumMod val="85000"/>
              </a:schemeClr>
            </a:solidFill>
            <a:ln>
              <a:noFill/>
            </a:ln>
          </p:spPr>
          <p:txBody>
            <a:bodyPr anchor="ctr"/>
            <a:lstStyle/>
            <a:p>
              <a:pPr algn="ctr"/>
              <a:endParaRPr sz="1015" noProof="1"/>
            </a:p>
          </p:txBody>
        </p:sp>
        <p:sp>
          <p:nvSpPr>
            <p:cNvPr id="138" name="Freeform: Shape 114"/>
            <p:cNvSpPr/>
            <p:nvPr/>
          </p:nvSpPr>
          <p:spPr bwMode="auto">
            <a:xfrm>
              <a:off x="6569661" y="3183885"/>
              <a:ext cx="65634" cy="120620"/>
            </a:xfrm>
            <a:custGeom>
              <a:avLst/>
              <a:gdLst>
                <a:gd name="T0" fmla="*/ 1 w 11"/>
                <a:gd name="T1" fmla="*/ 4 h 20"/>
                <a:gd name="T2" fmla="*/ 0 w 11"/>
                <a:gd name="T3" fmla="*/ 5 h 20"/>
                <a:gd name="T4" fmla="*/ 0 w 11"/>
                <a:gd name="T5" fmla="*/ 12 h 20"/>
                <a:gd name="T6" fmla="*/ 0 w 11"/>
                <a:gd name="T7" fmla="*/ 15 h 20"/>
                <a:gd name="T8" fmla="*/ 8 w 11"/>
                <a:gd name="T9" fmla="*/ 20 h 20"/>
                <a:gd name="T10" fmla="*/ 11 w 11"/>
                <a:gd name="T11" fmla="*/ 20 h 20"/>
                <a:gd name="T12" fmla="*/ 11 w 11"/>
                <a:gd name="T13" fmla="*/ 0 h 20"/>
                <a:gd name="T14" fmla="*/ 8 w 11"/>
                <a:gd name="T15" fmla="*/ 0 h 20"/>
                <a:gd name="T16" fmla="*/ 1 w 11"/>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solidFill>
              <a:schemeClr val="bg1">
                <a:lumMod val="85000"/>
              </a:schemeClr>
            </a:solidFill>
            <a:ln>
              <a:noFill/>
            </a:ln>
          </p:spPr>
          <p:txBody>
            <a:bodyPr anchor="ctr"/>
            <a:lstStyle/>
            <a:p>
              <a:pPr algn="ctr"/>
              <a:endParaRPr sz="1015" noProof="1"/>
            </a:p>
          </p:txBody>
        </p:sp>
        <p:sp>
          <p:nvSpPr>
            <p:cNvPr id="139" name="Freeform: Shape 115"/>
            <p:cNvSpPr/>
            <p:nvPr/>
          </p:nvSpPr>
          <p:spPr bwMode="auto">
            <a:xfrm>
              <a:off x="6747507" y="3183885"/>
              <a:ext cx="63517" cy="120620"/>
            </a:xfrm>
            <a:custGeom>
              <a:avLst/>
              <a:gdLst>
                <a:gd name="T0" fmla="*/ 11 w 11"/>
                <a:gd name="T1" fmla="*/ 15 h 20"/>
                <a:gd name="T2" fmla="*/ 11 w 11"/>
                <a:gd name="T3" fmla="*/ 12 h 20"/>
                <a:gd name="T4" fmla="*/ 11 w 11"/>
                <a:gd name="T5" fmla="*/ 5 h 20"/>
                <a:gd name="T6" fmla="*/ 11 w 11"/>
                <a:gd name="T7" fmla="*/ 5 h 20"/>
                <a:gd name="T8" fmla="*/ 4 w 11"/>
                <a:gd name="T9" fmla="*/ 0 h 20"/>
                <a:gd name="T10" fmla="*/ 0 w 11"/>
                <a:gd name="T11" fmla="*/ 0 h 20"/>
                <a:gd name="T12" fmla="*/ 0 w 11"/>
                <a:gd name="T13" fmla="*/ 20 h 20"/>
                <a:gd name="T14" fmla="*/ 4 w 11"/>
                <a:gd name="T15" fmla="*/ 20 h 20"/>
                <a:gd name="T16" fmla="*/ 11 w 11"/>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solidFill>
              <a:schemeClr val="bg1">
                <a:lumMod val="85000"/>
              </a:schemeClr>
            </a:solidFill>
            <a:ln>
              <a:noFill/>
            </a:ln>
          </p:spPr>
          <p:txBody>
            <a:bodyPr anchor="ctr"/>
            <a:lstStyle/>
            <a:p>
              <a:pPr algn="ctr"/>
              <a:endParaRPr sz="1015" noProof="1"/>
            </a:p>
          </p:txBody>
        </p:sp>
        <p:sp>
          <p:nvSpPr>
            <p:cNvPr id="140" name="Freeform: Shape 116"/>
            <p:cNvSpPr/>
            <p:nvPr/>
          </p:nvSpPr>
          <p:spPr bwMode="auto">
            <a:xfrm>
              <a:off x="7475830" y="5122266"/>
              <a:ext cx="237128" cy="217963"/>
            </a:xfrm>
            <a:custGeom>
              <a:avLst/>
              <a:gdLst>
                <a:gd name="T0" fmla="*/ 32 w 40"/>
                <a:gd name="T1" fmla="*/ 16 h 37"/>
                <a:gd name="T2" fmla="*/ 31 w 40"/>
                <a:gd name="T3" fmla="*/ 13 h 37"/>
                <a:gd name="T4" fmla="*/ 25 w 40"/>
                <a:gd name="T5" fmla="*/ 14 h 37"/>
                <a:gd name="T6" fmla="*/ 25 w 40"/>
                <a:gd name="T7" fmla="*/ 9 h 37"/>
                <a:gd name="T8" fmla="*/ 21 w 40"/>
                <a:gd name="T9" fmla="*/ 11 h 37"/>
                <a:gd name="T10" fmla="*/ 19 w 40"/>
                <a:gd name="T11" fmla="*/ 5 h 37"/>
                <a:gd name="T12" fmla="*/ 16 w 40"/>
                <a:gd name="T13" fmla="*/ 6 h 37"/>
                <a:gd name="T14" fmla="*/ 17 w 40"/>
                <a:gd name="T15" fmla="*/ 12 h 37"/>
                <a:gd name="T16" fmla="*/ 13 w 40"/>
                <a:gd name="T17" fmla="*/ 6 h 37"/>
                <a:gd name="T18" fmla="*/ 12 w 40"/>
                <a:gd name="T19" fmla="*/ 0 h 37"/>
                <a:gd name="T20" fmla="*/ 7 w 40"/>
                <a:gd name="T21" fmla="*/ 2 h 37"/>
                <a:gd name="T22" fmla="*/ 3 w 40"/>
                <a:gd name="T23" fmla="*/ 7 h 37"/>
                <a:gd name="T24" fmla="*/ 11 w 40"/>
                <a:gd name="T25" fmla="*/ 10 h 37"/>
                <a:gd name="T26" fmla="*/ 14 w 40"/>
                <a:gd name="T27" fmla="*/ 12 h 37"/>
                <a:gd name="T28" fmla="*/ 12 w 40"/>
                <a:gd name="T29" fmla="*/ 16 h 37"/>
                <a:gd name="T30" fmla="*/ 9 w 40"/>
                <a:gd name="T31" fmla="*/ 16 h 37"/>
                <a:gd name="T32" fmla="*/ 1 w 40"/>
                <a:gd name="T33" fmla="*/ 12 h 37"/>
                <a:gd name="T34" fmla="*/ 0 w 40"/>
                <a:gd name="T35" fmla="*/ 18 h 37"/>
                <a:gd name="T36" fmla="*/ 2 w 40"/>
                <a:gd name="T37" fmla="*/ 23 h 37"/>
                <a:gd name="T38" fmla="*/ 7 w 40"/>
                <a:gd name="T39" fmla="*/ 19 h 37"/>
                <a:gd name="T40" fmla="*/ 14 w 40"/>
                <a:gd name="T41" fmla="*/ 18 h 37"/>
                <a:gd name="T42" fmla="*/ 9 w 40"/>
                <a:gd name="T43" fmla="*/ 22 h 37"/>
                <a:gd name="T44" fmla="*/ 10 w 40"/>
                <a:gd name="T45" fmla="*/ 25 h 37"/>
                <a:gd name="T46" fmla="*/ 8 w 40"/>
                <a:gd name="T47" fmla="*/ 27 h 37"/>
                <a:gd name="T48" fmla="*/ 10 w 40"/>
                <a:gd name="T49" fmla="*/ 29 h 37"/>
                <a:gd name="T50" fmla="*/ 12 w 40"/>
                <a:gd name="T51" fmla="*/ 27 h 37"/>
                <a:gd name="T52" fmla="*/ 15 w 40"/>
                <a:gd name="T53" fmla="*/ 28 h 37"/>
                <a:gd name="T54" fmla="*/ 19 w 40"/>
                <a:gd name="T55" fmla="*/ 23 h 37"/>
                <a:gd name="T56" fmla="*/ 18 w 40"/>
                <a:gd name="T57" fmla="*/ 30 h 37"/>
                <a:gd name="T58" fmla="*/ 14 w 40"/>
                <a:gd name="T59" fmla="*/ 35 h 37"/>
                <a:gd name="T60" fmla="*/ 19 w 40"/>
                <a:gd name="T61" fmla="*/ 37 h 37"/>
                <a:gd name="T62" fmla="*/ 25 w 40"/>
                <a:gd name="T63" fmla="*/ 36 h 37"/>
                <a:gd name="T64" fmla="*/ 21 w 40"/>
                <a:gd name="T65" fmla="*/ 28 h 37"/>
                <a:gd name="T66" fmla="*/ 21 w 40"/>
                <a:gd name="T67" fmla="*/ 25 h 37"/>
                <a:gd name="T68" fmla="*/ 25 w 40"/>
                <a:gd name="T69" fmla="*/ 24 h 37"/>
                <a:gd name="T70" fmla="*/ 27 w 40"/>
                <a:gd name="T71" fmla="*/ 26 h 37"/>
                <a:gd name="T72" fmla="*/ 31 w 40"/>
                <a:gd name="T73" fmla="*/ 34 h 37"/>
                <a:gd name="T74" fmla="*/ 35 w 40"/>
                <a:gd name="T75" fmla="*/ 30 h 37"/>
                <a:gd name="T76" fmla="*/ 37 w 40"/>
                <a:gd name="T77" fmla="*/ 25 h 37"/>
                <a:gd name="T78" fmla="*/ 31 w 40"/>
                <a:gd name="T79" fmla="*/ 24 h 37"/>
                <a:gd name="T80" fmla="*/ 25 w 40"/>
                <a:gd name="T81" fmla="*/ 21 h 37"/>
                <a:gd name="T82" fmla="*/ 31 w 40"/>
                <a:gd name="T83" fmla="*/ 21 h 37"/>
                <a:gd name="T84" fmla="*/ 33 w 40"/>
                <a:gd name="T85" fmla="*/ 18 h 37"/>
                <a:gd name="T86" fmla="*/ 36 w 40"/>
                <a:gd name="T8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7">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solidFill>
              <a:schemeClr val="bg1">
                <a:lumMod val="85000"/>
              </a:schemeClr>
            </a:solidFill>
            <a:ln>
              <a:noFill/>
            </a:ln>
          </p:spPr>
          <p:txBody>
            <a:bodyPr anchor="ctr"/>
            <a:lstStyle/>
            <a:p>
              <a:pPr algn="ctr"/>
              <a:endParaRPr sz="1015" noProof="1"/>
            </a:p>
          </p:txBody>
        </p:sp>
        <p:sp>
          <p:nvSpPr>
            <p:cNvPr id="141" name="Freeform: Shape 117"/>
            <p:cNvSpPr/>
            <p:nvPr/>
          </p:nvSpPr>
          <p:spPr bwMode="auto">
            <a:xfrm>
              <a:off x="6965581" y="2172372"/>
              <a:ext cx="152440" cy="152362"/>
            </a:xfrm>
            <a:custGeom>
              <a:avLst/>
              <a:gdLst>
                <a:gd name="T0" fmla="*/ 25 w 26"/>
                <a:gd name="T1" fmla="*/ 10 h 26"/>
                <a:gd name="T2" fmla="*/ 20 w 26"/>
                <a:gd name="T3" fmla="*/ 12 h 26"/>
                <a:gd name="T4" fmla="*/ 18 w 26"/>
                <a:gd name="T5" fmla="*/ 12 h 26"/>
                <a:gd name="T6" fmla="*/ 17 w 26"/>
                <a:gd name="T7" fmla="*/ 10 h 26"/>
                <a:gd name="T8" fmla="*/ 18 w 26"/>
                <a:gd name="T9" fmla="*/ 8 h 26"/>
                <a:gd name="T10" fmla="*/ 24 w 26"/>
                <a:gd name="T11" fmla="*/ 6 h 26"/>
                <a:gd name="T12" fmla="*/ 21 w 26"/>
                <a:gd name="T13" fmla="*/ 3 h 26"/>
                <a:gd name="T14" fmla="*/ 18 w 26"/>
                <a:gd name="T15" fmla="*/ 2 h 26"/>
                <a:gd name="T16" fmla="*/ 17 w 26"/>
                <a:gd name="T17" fmla="*/ 6 h 26"/>
                <a:gd name="T18" fmla="*/ 15 w 26"/>
                <a:gd name="T19" fmla="*/ 10 h 26"/>
                <a:gd name="T20" fmla="*/ 15 w 26"/>
                <a:gd name="T21" fmla="*/ 6 h 26"/>
                <a:gd name="T22" fmla="*/ 13 w 26"/>
                <a:gd name="T23" fmla="*/ 5 h 26"/>
                <a:gd name="T24" fmla="*/ 13 w 26"/>
                <a:gd name="T25" fmla="*/ 3 h 26"/>
                <a:gd name="T26" fmla="*/ 12 w 26"/>
                <a:gd name="T27" fmla="*/ 3 h 26"/>
                <a:gd name="T28" fmla="*/ 12 w 26"/>
                <a:gd name="T29" fmla="*/ 5 h 26"/>
                <a:gd name="T30" fmla="*/ 10 w 26"/>
                <a:gd name="T31" fmla="*/ 6 h 26"/>
                <a:gd name="T32" fmla="*/ 10 w 26"/>
                <a:gd name="T33" fmla="*/ 10 h 26"/>
                <a:gd name="T34" fmla="*/ 8 w 26"/>
                <a:gd name="T35" fmla="*/ 6 h 26"/>
                <a:gd name="T36" fmla="*/ 7 w 26"/>
                <a:gd name="T37" fmla="*/ 2 h 26"/>
                <a:gd name="T38" fmla="*/ 4 w 26"/>
                <a:gd name="T39" fmla="*/ 3 h 26"/>
                <a:gd name="T40" fmla="*/ 2 w 26"/>
                <a:gd name="T41" fmla="*/ 6 h 26"/>
                <a:gd name="T42" fmla="*/ 7 w 26"/>
                <a:gd name="T43" fmla="*/ 8 h 26"/>
                <a:gd name="T44" fmla="*/ 8 w 26"/>
                <a:gd name="T45" fmla="*/ 10 h 26"/>
                <a:gd name="T46" fmla="*/ 7 w 26"/>
                <a:gd name="T47" fmla="*/ 12 h 26"/>
                <a:gd name="T48" fmla="*/ 5 w 26"/>
                <a:gd name="T49" fmla="*/ 12 h 26"/>
                <a:gd name="T50" fmla="*/ 0 w 26"/>
                <a:gd name="T51" fmla="*/ 10 h 26"/>
                <a:gd name="T52" fmla="*/ 0 w 26"/>
                <a:gd name="T53" fmla="*/ 14 h 26"/>
                <a:gd name="T54" fmla="*/ 1 w 26"/>
                <a:gd name="T55" fmla="*/ 17 h 26"/>
                <a:gd name="T56" fmla="*/ 4 w 26"/>
                <a:gd name="T57" fmla="*/ 15 h 26"/>
                <a:gd name="T58" fmla="*/ 9 w 26"/>
                <a:gd name="T59" fmla="*/ 14 h 26"/>
                <a:gd name="T60" fmla="*/ 6 w 26"/>
                <a:gd name="T61" fmla="*/ 16 h 26"/>
                <a:gd name="T62" fmla="*/ 6 w 26"/>
                <a:gd name="T63" fmla="*/ 18 h 26"/>
                <a:gd name="T64" fmla="*/ 5 w 26"/>
                <a:gd name="T65" fmla="*/ 20 h 26"/>
                <a:gd name="T66" fmla="*/ 6 w 26"/>
                <a:gd name="T67" fmla="*/ 21 h 26"/>
                <a:gd name="T68" fmla="*/ 7 w 26"/>
                <a:gd name="T69" fmla="*/ 19 h 26"/>
                <a:gd name="T70" fmla="*/ 9 w 26"/>
                <a:gd name="T71" fmla="*/ 20 h 26"/>
                <a:gd name="T72" fmla="*/ 12 w 26"/>
                <a:gd name="T73" fmla="*/ 17 h 26"/>
                <a:gd name="T74" fmla="*/ 11 w 26"/>
                <a:gd name="T75" fmla="*/ 21 h 26"/>
                <a:gd name="T76" fmla="*/ 9 w 26"/>
                <a:gd name="T77" fmla="*/ 25 h 26"/>
                <a:gd name="T78" fmla="*/ 12 w 26"/>
                <a:gd name="T79" fmla="*/ 26 h 26"/>
                <a:gd name="T80" fmla="*/ 16 w 26"/>
                <a:gd name="T81" fmla="*/ 26 h 26"/>
                <a:gd name="T82" fmla="*/ 13 w 26"/>
                <a:gd name="T83" fmla="*/ 20 h 26"/>
                <a:gd name="T84" fmla="*/ 13 w 26"/>
                <a:gd name="T85" fmla="*/ 18 h 26"/>
                <a:gd name="T86" fmla="*/ 16 w 26"/>
                <a:gd name="T87" fmla="*/ 17 h 26"/>
                <a:gd name="T88" fmla="*/ 17 w 26"/>
                <a:gd name="T89" fmla="*/ 19 h 26"/>
                <a:gd name="T90" fmla="*/ 19 w 26"/>
                <a:gd name="T91" fmla="*/ 24 h 26"/>
                <a:gd name="T92" fmla="*/ 22 w 26"/>
                <a:gd name="T93" fmla="*/ 22 h 26"/>
                <a:gd name="T94" fmla="*/ 24 w 26"/>
                <a:gd name="T95" fmla="*/ 18 h 26"/>
                <a:gd name="T96" fmla="*/ 19 w 26"/>
                <a:gd name="T97" fmla="*/ 18 h 26"/>
                <a:gd name="T98" fmla="*/ 16 w 26"/>
                <a:gd name="T99" fmla="*/ 15 h 26"/>
                <a:gd name="T100" fmla="*/ 20 w 26"/>
                <a:gd name="T101" fmla="*/ 16 h 26"/>
                <a:gd name="T102" fmla="*/ 21 w 26"/>
                <a:gd name="T103" fmla="*/ 14 h 26"/>
                <a:gd name="T104" fmla="*/ 23 w 26"/>
                <a:gd name="T10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solidFill>
              <a:schemeClr val="bg1">
                <a:lumMod val="85000"/>
              </a:schemeClr>
            </a:solidFill>
            <a:ln>
              <a:noFill/>
            </a:ln>
          </p:spPr>
          <p:txBody>
            <a:bodyPr anchor="ctr"/>
            <a:lstStyle/>
            <a:p>
              <a:pPr algn="ctr"/>
              <a:endParaRPr sz="1015" noProof="1"/>
            </a:p>
          </p:txBody>
        </p:sp>
        <p:sp>
          <p:nvSpPr>
            <p:cNvPr id="142" name="Freeform: Shape 118"/>
            <p:cNvSpPr/>
            <p:nvPr/>
          </p:nvSpPr>
          <p:spPr bwMode="auto">
            <a:xfrm>
              <a:off x="8877429" y="5517985"/>
              <a:ext cx="372630" cy="181988"/>
            </a:xfrm>
            <a:custGeom>
              <a:avLst/>
              <a:gdLst>
                <a:gd name="T0" fmla="*/ 54 w 63"/>
                <a:gd name="T1" fmla="*/ 22 h 31"/>
                <a:gd name="T2" fmla="*/ 63 w 63"/>
                <a:gd name="T3" fmla="*/ 11 h 31"/>
                <a:gd name="T4" fmla="*/ 54 w 63"/>
                <a:gd name="T5" fmla="*/ 0 h 31"/>
                <a:gd name="T6" fmla="*/ 54 w 63"/>
                <a:gd name="T7" fmla="*/ 5 h 31"/>
                <a:gd name="T8" fmla="*/ 58 w 63"/>
                <a:gd name="T9" fmla="*/ 11 h 31"/>
                <a:gd name="T10" fmla="*/ 54 w 63"/>
                <a:gd name="T11" fmla="*/ 17 h 31"/>
                <a:gd name="T12" fmla="*/ 54 w 63"/>
                <a:gd name="T13" fmla="*/ 22 h 31"/>
                <a:gd name="T14" fmla="*/ 26 w 63"/>
                <a:gd name="T15" fmla="*/ 31 h 31"/>
                <a:gd name="T16" fmla="*/ 47 w 63"/>
                <a:gd name="T17" fmla="*/ 21 h 31"/>
                <a:gd name="T18" fmla="*/ 52 w 63"/>
                <a:gd name="T19" fmla="*/ 22 h 31"/>
                <a:gd name="T20" fmla="*/ 54 w 63"/>
                <a:gd name="T21" fmla="*/ 22 h 31"/>
                <a:gd name="T22" fmla="*/ 54 w 63"/>
                <a:gd name="T23" fmla="*/ 17 h 31"/>
                <a:gd name="T24" fmla="*/ 52 w 63"/>
                <a:gd name="T25" fmla="*/ 17 h 31"/>
                <a:gd name="T26" fmla="*/ 50 w 63"/>
                <a:gd name="T27" fmla="*/ 17 h 31"/>
                <a:gd name="T28" fmla="*/ 53 w 63"/>
                <a:gd name="T29" fmla="*/ 5 h 31"/>
                <a:gd name="T30" fmla="*/ 53 w 63"/>
                <a:gd name="T31" fmla="*/ 5 h 31"/>
                <a:gd name="T32" fmla="*/ 53 w 63"/>
                <a:gd name="T33" fmla="*/ 5 h 31"/>
                <a:gd name="T34" fmla="*/ 54 w 63"/>
                <a:gd name="T35" fmla="*/ 5 h 31"/>
                <a:gd name="T36" fmla="*/ 54 w 63"/>
                <a:gd name="T37" fmla="*/ 0 h 31"/>
                <a:gd name="T38" fmla="*/ 52 w 63"/>
                <a:gd name="T39" fmla="*/ 0 h 31"/>
                <a:gd name="T40" fmla="*/ 52 w 63"/>
                <a:gd name="T41" fmla="*/ 0 h 31"/>
                <a:gd name="T42" fmla="*/ 0 w 63"/>
                <a:gd name="T43" fmla="*/ 0 h 31"/>
                <a:gd name="T44" fmla="*/ 0 w 63"/>
                <a:gd name="T45" fmla="*/ 5 h 31"/>
                <a:gd name="T46" fmla="*/ 26 w 63"/>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solidFill>
              <a:schemeClr val="bg1">
                <a:lumMod val="85000"/>
              </a:schemeClr>
            </a:solidFill>
            <a:ln>
              <a:noFill/>
            </a:ln>
          </p:spPr>
          <p:txBody>
            <a:bodyPr anchor="ctr"/>
            <a:lstStyle/>
            <a:p>
              <a:pPr algn="ctr"/>
              <a:endParaRPr sz="1015" noProof="1"/>
            </a:p>
          </p:txBody>
        </p:sp>
        <p:sp>
          <p:nvSpPr>
            <p:cNvPr id="143" name="Rectangle 119"/>
            <p:cNvSpPr/>
            <p:nvPr/>
          </p:nvSpPr>
          <p:spPr bwMode="auto">
            <a:xfrm>
              <a:off x="8877429" y="5716901"/>
              <a:ext cx="336638" cy="29626"/>
            </a:xfrm>
            <a:prstGeom prst="rect">
              <a:avLst/>
            </a:prstGeom>
            <a:solidFill>
              <a:schemeClr val="bg1">
                <a:lumMod val="85000"/>
              </a:schemeClr>
            </a:solidFill>
            <a:ln>
              <a:noFill/>
            </a:ln>
          </p:spPr>
          <p:txBody>
            <a:bodyPr anchor="ctr"/>
            <a:lstStyle/>
            <a:p>
              <a:pPr algn="ctr"/>
              <a:endParaRPr sz="1015" noProof="1"/>
            </a:p>
          </p:txBody>
        </p:sp>
        <p:sp>
          <p:nvSpPr>
            <p:cNvPr id="144" name="Freeform: Shape 120"/>
            <p:cNvSpPr/>
            <p:nvPr/>
          </p:nvSpPr>
          <p:spPr bwMode="auto">
            <a:xfrm>
              <a:off x="8955767" y="5433339"/>
              <a:ext cx="57164" cy="71949"/>
            </a:xfrm>
            <a:custGeom>
              <a:avLst/>
              <a:gdLst>
                <a:gd name="T0" fmla="*/ 3 w 10"/>
                <a:gd name="T1" fmla="*/ 6 h 12"/>
                <a:gd name="T2" fmla="*/ 5 w 10"/>
                <a:gd name="T3" fmla="*/ 11 h 12"/>
                <a:gd name="T4" fmla="*/ 9 w 10"/>
                <a:gd name="T5" fmla="*/ 2 h 12"/>
                <a:gd name="T6" fmla="*/ 9 w 10"/>
                <a:gd name="T7" fmla="*/ 0 h 12"/>
                <a:gd name="T8" fmla="*/ 3 w 10"/>
                <a:gd name="T9" fmla="*/ 1 h 12"/>
                <a:gd name="T10" fmla="*/ 3 w 10"/>
                <a:gd name="T11" fmla="*/ 6 h 12"/>
              </a:gdLst>
              <a:ahLst/>
              <a:cxnLst>
                <a:cxn ang="0">
                  <a:pos x="T0" y="T1"/>
                </a:cxn>
                <a:cxn ang="0">
                  <a:pos x="T2" y="T3"/>
                </a:cxn>
                <a:cxn ang="0">
                  <a:pos x="T4" y="T5"/>
                </a:cxn>
                <a:cxn ang="0">
                  <a:pos x="T6" y="T7"/>
                </a:cxn>
                <a:cxn ang="0">
                  <a:pos x="T8" y="T9"/>
                </a:cxn>
                <a:cxn ang="0">
                  <a:pos x="T10" y="T11"/>
                </a:cxn>
              </a:cxnLst>
              <a:rect l="0" t="0" r="r" b="b"/>
              <a:pathLst>
                <a:path w="10" h="12">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solidFill>
              <a:schemeClr val="bg1">
                <a:lumMod val="85000"/>
              </a:schemeClr>
            </a:solidFill>
            <a:ln>
              <a:noFill/>
            </a:ln>
          </p:spPr>
          <p:txBody>
            <a:bodyPr anchor="ctr"/>
            <a:lstStyle/>
            <a:p>
              <a:pPr algn="ctr"/>
              <a:endParaRPr sz="1015" noProof="1"/>
            </a:p>
          </p:txBody>
        </p:sp>
        <p:sp>
          <p:nvSpPr>
            <p:cNvPr id="145" name="Freeform: Shape 121"/>
            <p:cNvSpPr/>
            <p:nvPr/>
          </p:nvSpPr>
          <p:spPr bwMode="auto">
            <a:xfrm>
              <a:off x="9042572" y="5416410"/>
              <a:ext cx="59282" cy="88878"/>
            </a:xfrm>
            <a:custGeom>
              <a:avLst/>
              <a:gdLst>
                <a:gd name="T0" fmla="*/ 3 w 10"/>
                <a:gd name="T1" fmla="*/ 9 h 15"/>
                <a:gd name="T2" fmla="*/ 5 w 10"/>
                <a:gd name="T3" fmla="*/ 14 h 15"/>
                <a:gd name="T4" fmla="*/ 9 w 10"/>
                <a:gd name="T5" fmla="*/ 5 h 15"/>
                <a:gd name="T6" fmla="*/ 7 w 10"/>
                <a:gd name="T7" fmla="*/ 0 h 15"/>
                <a:gd name="T8" fmla="*/ 2 w 10"/>
                <a:gd name="T9" fmla="*/ 1 h 15"/>
                <a:gd name="T10" fmla="*/ 3 w 10"/>
                <a:gd name="T11" fmla="*/ 9 h 15"/>
              </a:gdLst>
              <a:ahLst/>
              <a:cxnLst>
                <a:cxn ang="0">
                  <a:pos x="T0" y="T1"/>
                </a:cxn>
                <a:cxn ang="0">
                  <a:pos x="T2" y="T3"/>
                </a:cxn>
                <a:cxn ang="0">
                  <a:pos x="T4" y="T5"/>
                </a:cxn>
                <a:cxn ang="0">
                  <a:pos x="T6" y="T7"/>
                </a:cxn>
                <a:cxn ang="0">
                  <a:pos x="T8" y="T9"/>
                </a:cxn>
                <a:cxn ang="0">
                  <a:pos x="T10" y="T11"/>
                </a:cxn>
              </a:cxnLst>
              <a:rect l="0" t="0" r="r" b="b"/>
              <a:pathLst>
                <a:path w="10" h="15">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solidFill>
              <a:schemeClr val="bg1">
                <a:lumMod val="85000"/>
              </a:schemeClr>
            </a:solidFill>
            <a:ln>
              <a:noFill/>
            </a:ln>
          </p:spPr>
          <p:txBody>
            <a:bodyPr anchor="ctr"/>
            <a:lstStyle/>
            <a:p>
              <a:pPr algn="ctr"/>
              <a:endParaRPr sz="1015" noProof="1"/>
            </a:p>
          </p:txBody>
        </p:sp>
        <p:sp>
          <p:nvSpPr>
            <p:cNvPr id="146" name="Freeform: Shape 122"/>
            <p:cNvSpPr/>
            <p:nvPr/>
          </p:nvSpPr>
          <p:spPr bwMode="auto">
            <a:xfrm>
              <a:off x="10226098" y="4828124"/>
              <a:ext cx="101626" cy="46555"/>
            </a:xfrm>
            <a:custGeom>
              <a:avLst/>
              <a:gdLst>
                <a:gd name="T0" fmla="*/ 0 w 62"/>
                <a:gd name="T1" fmla="*/ 18 h 29"/>
                <a:gd name="T2" fmla="*/ 22 w 62"/>
                <a:gd name="T3" fmla="*/ 29 h 29"/>
                <a:gd name="T4" fmla="*/ 62 w 62"/>
                <a:gd name="T5" fmla="*/ 29 h 29"/>
                <a:gd name="T6" fmla="*/ 7 w 62"/>
                <a:gd name="T7" fmla="*/ 0 h 29"/>
                <a:gd name="T8" fmla="*/ 0 w 62"/>
                <a:gd name="T9" fmla="*/ 18 h 29"/>
              </a:gdLst>
              <a:ahLst/>
              <a:cxnLst>
                <a:cxn ang="0">
                  <a:pos x="T0" y="T1"/>
                </a:cxn>
                <a:cxn ang="0">
                  <a:pos x="T2" y="T3"/>
                </a:cxn>
                <a:cxn ang="0">
                  <a:pos x="T4" y="T5"/>
                </a:cxn>
                <a:cxn ang="0">
                  <a:pos x="T6" y="T7"/>
                </a:cxn>
                <a:cxn ang="0">
                  <a:pos x="T8" y="T9"/>
                </a:cxn>
              </a:cxnLst>
              <a:rect l="0" t="0" r="r" b="b"/>
              <a:pathLst>
                <a:path w="62" h="29">
                  <a:moveTo>
                    <a:pt x="0" y="18"/>
                  </a:moveTo>
                  <a:lnTo>
                    <a:pt x="22" y="29"/>
                  </a:lnTo>
                  <a:lnTo>
                    <a:pt x="62" y="29"/>
                  </a:lnTo>
                  <a:lnTo>
                    <a:pt x="7" y="0"/>
                  </a:lnTo>
                  <a:lnTo>
                    <a:pt x="0" y="18"/>
                  </a:lnTo>
                  <a:close/>
                </a:path>
              </a:pathLst>
            </a:custGeom>
            <a:solidFill>
              <a:schemeClr val="bg1">
                <a:lumMod val="85000"/>
              </a:schemeClr>
            </a:solidFill>
            <a:ln>
              <a:noFill/>
            </a:ln>
          </p:spPr>
          <p:txBody>
            <a:bodyPr anchor="ctr"/>
            <a:lstStyle/>
            <a:p>
              <a:pPr algn="ctr"/>
              <a:endParaRPr sz="1015" noProof="1"/>
            </a:p>
          </p:txBody>
        </p:sp>
        <p:sp>
          <p:nvSpPr>
            <p:cNvPr id="147" name="Freeform: Shape 123"/>
            <p:cNvSpPr/>
            <p:nvPr/>
          </p:nvSpPr>
          <p:spPr bwMode="auto">
            <a:xfrm>
              <a:off x="10226098" y="4881027"/>
              <a:ext cx="247714" cy="122736"/>
            </a:xfrm>
            <a:custGeom>
              <a:avLst/>
              <a:gdLst>
                <a:gd name="T0" fmla="*/ 62 w 152"/>
                <a:gd name="T1" fmla="*/ 76 h 76"/>
                <a:gd name="T2" fmla="*/ 123 w 152"/>
                <a:gd name="T3" fmla="*/ 76 h 76"/>
                <a:gd name="T4" fmla="*/ 123 w 152"/>
                <a:gd name="T5" fmla="*/ 62 h 76"/>
                <a:gd name="T6" fmla="*/ 152 w 152"/>
                <a:gd name="T7" fmla="*/ 62 h 76"/>
                <a:gd name="T8" fmla="*/ 152 w 152"/>
                <a:gd name="T9" fmla="*/ 15 h 76"/>
                <a:gd name="T10" fmla="*/ 123 w 152"/>
                <a:gd name="T11" fmla="*/ 15 h 76"/>
                <a:gd name="T12" fmla="*/ 123 w 152"/>
                <a:gd name="T13" fmla="*/ 0 h 76"/>
                <a:gd name="T14" fmla="*/ 69 w 152"/>
                <a:gd name="T15" fmla="*/ 0 h 76"/>
                <a:gd name="T16" fmla="*/ 62 w 152"/>
                <a:gd name="T17" fmla="*/ 0 h 76"/>
                <a:gd name="T18" fmla="*/ 62 w 152"/>
                <a:gd name="T19" fmla="*/ 29 h 76"/>
                <a:gd name="T20" fmla="*/ 90 w 152"/>
                <a:gd name="T21" fmla="*/ 29 h 76"/>
                <a:gd name="T22" fmla="*/ 90 w 152"/>
                <a:gd name="T23" fmla="*/ 47 h 76"/>
                <a:gd name="T24" fmla="*/ 62 w 152"/>
                <a:gd name="T25" fmla="*/ 47 h 76"/>
                <a:gd name="T26" fmla="*/ 62 w 152"/>
                <a:gd name="T27" fmla="*/ 76 h 76"/>
                <a:gd name="T28" fmla="*/ 0 w 152"/>
                <a:gd name="T29" fmla="*/ 76 h 76"/>
                <a:gd name="T30" fmla="*/ 62 w 152"/>
                <a:gd name="T31" fmla="*/ 76 h 76"/>
                <a:gd name="T32" fmla="*/ 62 w 152"/>
                <a:gd name="T33" fmla="*/ 47 h 76"/>
                <a:gd name="T34" fmla="*/ 29 w 152"/>
                <a:gd name="T35" fmla="*/ 47 h 76"/>
                <a:gd name="T36" fmla="*/ 29 w 152"/>
                <a:gd name="T37" fmla="*/ 29 h 76"/>
                <a:gd name="T38" fmla="*/ 29 w 152"/>
                <a:gd name="T39" fmla="*/ 29 h 76"/>
                <a:gd name="T40" fmla="*/ 62 w 152"/>
                <a:gd name="T41" fmla="*/ 29 h 76"/>
                <a:gd name="T42" fmla="*/ 62 w 152"/>
                <a:gd name="T43" fmla="*/ 0 h 76"/>
                <a:gd name="T44" fmla="*/ 33 w 152"/>
                <a:gd name="T45" fmla="*/ 0 h 76"/>
                <a:gd name="T46" fmla="*/ 0 w 152"/>
                <a:gd name="T47" fmla="*/ 0 h 76"/>
                <a:gd name="T48" fmla="*/ 0 w 152"/>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76">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solidFill>
              <a:schemeClr val="bg1">
                <a:lumMod val="85000"/>
              </a:schemeClr>
            </a:solidFill>
            <a:ln>
              <a:noFill/>
            </a:ln>
          </p:spPr>
          <p:txBody>
            <a:bodyPr anchor="ctr"/>
            <a:lstStyle/>
            <a:p>
              <a:pPr algn="ctr"/>
              <a:endParaRPr sz="1015" noProof="1"/>
            </a:p>
          </p:txBody>
        </p:sp>
        <p:sp>
          <p:nvSpPr>
            <p:cNvPr id="148" name="Freeform: Shape 124"/>
            <p:cNvSpPr/>
            <p:nvPr/>
          </p:nvSpPr>
          <p:spPr bwMode="auto">
            <a:xfrm>
              <a:off x="9277584" y="1590435"/>
              <a:ext cx="154556" cy="158710"/>
            </a:xfrm>
            <a:custGeom>
              <a:avLst/>
              <a:gdLst>
                <a:gd name="T0" fmla="*/ 23 w 26"/>
                <a:gd name="T1" fmla="*/ 19 h 27"/>
                <a:gd name="T2" fmla="*/ 25 w 26"/>
                <a:gd name="T3" fmla="*/ 20 h 27"/>
                <a:gd name="T4" fmla="*/ 22 w 26"/>
                <a:gd name="T5" fmla="*/ 24 h 27"/>
                <a:gd name="T6" fmla="*/ 20 w 26"/>
                <a:gd name="T7" fmla="*/ 22 h 27"/>
                <a:gd name="T8" fmla="*/ 17 w 26"/>
                <a:gd name="T9" fmla="*/ 24 h 27"/>
                <a:gd name="T10" fmla="*/ 17 w 26"/>
                <a:gd name="T11" fmla="*/ 26 h 27"/>
                <a:gd name="T12" fmla="*/ 13 w 26"/>
                <a:gd name="T13" fmla="*/ 27 h 27"/>
                <a:gd name="T14" fmla="*/ 13 w 26"/>
                <a:gd name="T15" fmla="*/ 21 h 27"/>
                <a:gd name="T16" fmla="*/ 19 w 26"/>
                <a:gd name="T17" fmla="*/ 18 h 27"/>
                <a:gd name="T18" fmla="*/ 18 w 26"/>
                <a:gd name="T19" fmla="*/ 8 h 27"/>
                <a:gd name="T20" fmla="*/ 18 w 26"/>
                <a:gd name="T21" fmla="*/ 8 h 27"/>
                <a:gd name="T22" fmla="*/ 15 w 26"/>
                <a:gd name="T23" fmla="*/ 6 h 27"/>
                <a:gd name="T24" fmla="*/ 13 w 26"/>
                <a:gd name="T25" fmla="*/ 6 h 27"/>
                <a:gd name="T26" fmla="*/ 13 w 26"/>
                <a:gd name="T27" fmla="*/ 0 h 27"/>
                <a:gd name="T28" fmla="*/ 14 w 26"/>
                <a:gd name="T29" fmla="*/ 0 h 27"/>
                <a:gd name="T30" fmla="*/ 15 w 26"/>
                <a:gd name="T31" fmla="*/ 2 h 27"/>
                <a:gd name="T32" fmla="*/ 18 w 26"/>
                <a:gd name="T33" fmla="*/ 3 h 27"/>
                <a:gd name="T34" fmla="*/ 20 w 26"/>
                <a:gd name="T35" fmla="*/ 2 h 27"/>
                <a:gd name="T36" fmla="*/ 23 w 26"/>
                <a:gd name="T37" fmla="*/ 5 h 27"/>
                <a:gd name="T38" fmla="*/ 22 w 26"/>
                <a:gd name="T39" fmla="*/ 7 h 27"/>
                <a:gd name="T40" fmla="*/ 24 w 26"/>
                <a:gd name="T41" fmla="*/ 10 h 27"/>
                <a:gd name="T42" fmla="*/ 26 w 26"/>
                <a:gd name="T43" fmla="*/ 10 h 27"/>
                <a:gd name="T44" fmla="*/ 26 w 26"/>
                <a:gd name="T45" fmla="*/ 15 h 27"/>
                <a:gd name="T46" fmla="*/ 24 w 26"/>
                <a:gd name="T47" fmla="*/ 15 h 27"/>
                <a:gd name="T48" fmla="*/ 23 w 26"/>
                <a:gd name="T49" fmla="*/ 19 h 27"/>
                <a:gd name="T50" fmla="*/ 13 w 26"/>
                <a:gd name="T51" fmla="*/ 27 h 27"/>
                <a:gd name="T52" fmla="*/ 12 w 26"/>
                <a:gd name="T53" fmla="*/ 27 h 27"/>
                <a:gd name="T54" fmla="*/ 12 w 26"/>
                <a:gd name="T55" fmla="*/ 25 h 27"/>
                <a:gd name="T56" fmla="*/ 8 w 26"/>
                <a:gd name="T57" fmla="*/ 24 h 27"/>
                <a:gd name="T58" fmla="*/ 7 w 26"/>
                <a:gd name="T59" fmla="*/ 25 h 27"/>
                <a:gd name="T60" fmla="*/ 3 w 26"/>
                <a:gd name="T61" fmla="*/ 22 h 27"/>
                <a:gd name="T62" fmla="*/ 4 w 26"/>
                <a:gd name="T63" fmla="*/ 20 h 27"/>
                <a:gd name="T64" fmla="*/ 2 w 26"/>
                <a:gd name="T65" fmla="*/ 17 h 27"/>
                <a:gd name="T66" fmla="*/ 0 w 26"/>
                <a:gd name="T67" fmla="*/ 17 h 27"/>
                <a:gd name="T68" fmla="*/ 0 w 26"/>
                <a:gd name="T69" fmla="*/ 12 h 27"/>
                <a:gd name="T70" fmla="*/ 2 w 26"/>
                <a:gd name="T71" fmla="*/ 12 h 27"/>
                <a:gd name="T72" fmla="*/ 3 w 26"/>
                <a:gd name="T73" fmla="*/ 8 h 27"/>
                <a:gd name="T74" fmla="*/ 2 w 26"/>
                <a:gd name="T75" fmla="*/ 7 h 27"/>
                <a:gd name="T76" fmla="*/ 5 w 26"/>
                <a:gd name="T77" fmla="*/ 3 h 27"/>
                <a:gd name="T78" fmla="*/ 6 w 26"/>
                <a:gd name="T79" fmla="*/ 4 h 27"/>
                <a:gd name="T80" fmla="*/ 10 w 26"/>
                <a:gd name="T81" fmla="*/ 3 h 27"/>
                <a:gd name="T82" fmla="*/ 10 w 26"/>
                <a:gd name="T83" fmla="*/ 1 h 27"/>
                <a:gd name="T84" fmla="*/ 13 w 26"/>
                <a:gd name="T85" fmla="*/ 0 h 27"/>
                <a:gd name="T86" fmla="*/ 13 w 26"/>
                <a:gd name="T87" fmla="*/ 6 h 27"/>
                <a:gd name="T88" fmla="*/ 7 w 26"/>
                <a:gd name="T89" fmla="*/ 9 h 27"/>
                <a:gd name="T90" fmla="*/ 8 w 26"/>
                <a:gd name="T91" fmla="*/ 19 h 27"/>
                <a:gd name="T92" fmla="*/ 11 w 26"/>
                <a:gd name="T93" fmla="*/ 21 h 27"/>
                <a:gd name="T94" fmla="*/ 13 w 26"/>
                <a:gd name="T95" fmla="*/ 21 h 27"/>
                <a:gd name="T96" fmla="*/ 13 w 26"/>
                <a:gd name="T9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7">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solidFill>
              <a:schemeClr val="bg1">
                <a:lumMod val="85000"/>
              </a:schemeClr>
            </a:solidFill>
            <a:ln>
              <a:noFill/>
            </a:ln>
          </p:spPr>
          <p:txBody>
            <a:bodyPr anchor="ctr"/>
            <a:lstStyle/>
            <a:p>
              <a:pPr algn="ctr"/>
              <a:endParaRPr sz="1015" noProof="1"/>
            </a:p>
          </p:txBody>
        </p:sp>
        <p:sp>
          <p:nvSpPr>
            <p:cNvPr id="149" name="Freeform: Shape 125"/>
            <p:cNvSpPr/>
            <p:nvPr/>
          </p:nvSpPr>
          <p:spPr bwMode="auto">
            <a:xfrm>
              <a:off x="9766661" y="1854951"/>
              <a:ext cx="184199" cy="135433"/>
            </a:xfrm>
            <a:custGeom>
              <a:avLst/>
              <a:gdLst>
                <a:gd name="T0" fmla="*/ 16 w 31"/>
                <a:gd name="T1" fmla="*/ 0 h 23"/>
                <a:gd name="T2" fmla="*/ 0 w 31"/>
                <a:gd name="T3" fmla="*/ 15 h 23"/>
                <a:gd name="T4" fmla="*/ 2 w 31"/>
                <a:gd name="T5" fmla="*/ 23 h 23"/>
                <a:gd name="T6" fmla="*/ 2 w 31"/>
                <a:gd name="T7" fmla="*/ 19 h 23"/>
                <a:gd name="T8" fmla="*/ 3 w 31"/>
                <a:gd name="T9" fmla="*/ 17 h 23"/>
                <a:gd name="T10" fmla="*/ 3 w 31"/>
                <a:gd name="T11" fmla="*/ 15 h 23"/>
                <a:gd name="T12" fmla="*/ 16 w 31"/>
                <a:gd name="T13" fmla="*/ 3 h 23"/>
                <a:gd name="T14" fmla="*/ 28 w 31"/>
                <a:gd name="T15" fmla="*/ 15 h 23"/>
                <a:gd name="T16" fmla="*/ 28 w 31"/>
                <a:gd name="T17" fmla="*/ 17 h 23"/>
                <a:gd name="T18" fmla="*/ 29 w 31"/>
                <a:gd name="T19" fmla="*/ 19 h 23"/>
                <a:gd name="T20" fmla="*/ 29 w 31"/>
                <a:gd name="T21" fmla="*/ 23 h 23"/>
                <a:gd name="T22" fmla="*/ 31 w 31"/>
                <a:gd name="T23" fmla="*/ 15 h 23"/>
                <a:gd name="T24" fmla="*/ 16 w 3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solidFill>
              <a:schemeClr val="bg1">
                <a:lumMod val="85000"/>
              </a:schemeClr>
            </a:solidFill>
            <a:ln>
              <a:noFill/>
            </a:ln>
          </p:spPr>
          <p:txBody>
            <a:bodyPr anchor="ctr"/>
            <a:lstStyle/>
            <a:p>
              <a:pPr algn="ctr"/>
              <a:endParaRPr sz="1015" noProof="1"/>
            </a:p>
          </p:txBody>
        </p:sp>
        <p:sp>
          <p:nvSpPr>
            <p:cNvPr id="150" name="Freeform: Shape 126"/>
            <p:cNvSpPr/>
            <p:nvPr/>
          </p:nvSpPr>
          <p:spPr bwMode="auto">
            <a:xfrm>
              <a:off x="9785717" y="1950178"/>
              <a:ext cx="40226" cy="69832"/>
            </a:xfrm>
            <a:custGeom>
              <a:avLst/>
              <a:gdLst>
                <a:gd name="T0" fmla="*/ 0 w 7"/>
                <a:gd name="T1" fmla="*/ 2 h 12"/>
                <a:gd name="T2" fmla="*/ 0 w 7"/>
                <a:gd name="T3" fmla="*/ 3 h 12"/>
                <a:gd name="T4" fmla="*/ 0 w 7"/>
                <a:gd name="T5" fmla="*/ 7 h 12"/>
                <a:gd name="T6" fmla="*/ 0 w 7"/>
                <a:gd name="T7" fmla="*/ 8 h 12"/>
                <a:gd name="T8" fmla="*/ 5 w 7"/>
                <a:gd name="T9" fmla="*/ 12 h 12"/>
                <a:gd name="T10" fmla="*/ 7 w 7"/>
                <a:gd name="T11" fmla="*/ 12 h 12"/>
                <a:gd name="T12" fmla="*/ 7 w 7"/>
                <a:gd name="T13" fmla="*/ 0 h 12"/>
                <a:gd name="T14" fmla="*/ 5 w 7"/>
                <a:gd name="T15" fmla="*/ 0 h 12"/>
                <a:gd name="T16" fmla="*/ 0 w 7"/>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solidFill>
              <a:schemeClr val="bg1">
                <a:lumMod val="85000"/>
              </a:schemeClr>
            </a:solidFill>
            <a:ln>
              <a:noFill/>
            </a:ln>
          </p:spPr>
          <p:txBody>
            <a:bodyPr anchor="ctr"/>
            <a:lstStyle/>
            <a:p>
              <a:pPr algn="ctr"/>
              <a:endParaRPr sz="1015" noProof="1"/>
            </a:p>
          </p:txBody>
        </p:sp>
        <p:sp>
          <p:nvSpPr>
            <p:cNvPr id="151" name="Freeform: Shape 127"/>
            <p:cNvSpPr/>
            <p:nvPr/>
          </p:nvSpPr>
          <p:spPr bwMode="auto">
            <a:xfrm>
              <a:off x="9891578" y="1950178"/>
              <a:ext cx="40226" cy="69832"/>
            </a:xfrm>
            <a:custGeom>
              <a:avLst/>
              <a:gdLst>
                <a:gd name="T0" fmla="*/ 7 w 7"/>
                <a:gd name="T1" fmla="*/ 8 h 12"/>
                <a:gd name="T2" fmla="*/ 7 w 7"/>
                <a:gd name="T3" fmla="*/ 7 h 12"/>
                <a:gd name="T4" fmla="*/ 7 w 7"/>
                <a:gd name="T5" fmla="*/ 3 h 12"/>
                <a:gd name="T6" fmla="*/ 7 w 7"/>
                <a:gd name="T7" fmla="*/ 2 h 12"/>
                <a:gd name="T8" fmla="*/ 2 w 7"/>
                <a:gd name="T9" fmla="*/ 0 h 12"/>
                <a:gd name="T10" fmla="*/ 0 w 7"/>
                <a:gd name="T11" fmla="*/ 0 h 12"/>
                <a:gd name="T12" fmla="*/ 0 w 7"/>
                <a:gd name="T13" fmla="*/ 12 h 12"/>
                <a:gd name="T14" fmla="*/ 2 w 7"/>
                <a:gd name="T15" fmla="*/ 12 h 12"/>
                <a:gd name="T16" fmla="*/ 7 w 7"/>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solidFill>
              <a:schemeClr val="bg1">
                <a:lumMod val="85000"/>
              </a:schemeClr>
            </a:solidFill>
            <a:ln>
              <a:noFill/>
            </a:ln>
          </p:spPr>
          <p:txBody>
            <a:bodyPr anchor="ctr"/>
            <a:lstStyle/>
            <a:p>
              <a:pPr algn="ctr"/>
              <a:endParaRPr sz="1015" noProof="1"/>
            </a:p>
          </p:txBody>
        </p:sp>
        <p:sp>
          <p:nvSpPr>
            <p:cNvPr id="152" name="Freeform: Shape 128"/>
            <p:cNvSpPr/>
            <p:nvPr/>
          </p:nvSpPr>
          <p:spPr bwMode="auto">
            <a:xfrm>
              <a:off x="10509805" y="4049386"/>
              <a:ext cx="247714" cy="184103"/>
            </a:xfrm>
            <a:custGeom>
              <a:avLst/>
              <a:gdLst>
                <a:gd name="T0" fmla="*/ 28 w 42"/>
                <a:gd name="T1" fmla="*/ 31 h 31"/>
                <a:gd name="T2" fmla="*/ 42 w 42"/>
                <a:gd name="T3" fmla="*/ 31 h 31"/>
                <a:gd name="T4" fmla="*/ 42 w 42"/>
                <a:gd name="T5" fmla="*/ 0 h 31"/>
                <a:gd name="T6" fmla="*/ 28 w 42"/>
                <a:gd name="T7" fmla="*/ 0 h 31"/>
                <a:gd name="T8" fmla="*/ 28 w 42"/>
                <a:gd name="T9" fmla="*/ 13 h 31"/>
                <a:gd name="T10" fmla="*/ 38 w 42"/>
                <a:gd name="T11" fmla="*/ 27 h 31"/>
                <a:gd name="T12" fmla="*/ 28 w 42"/>
                <a:gd name="T13" fmla="*/ 27 h 31"/>
                <a:gd name="T14" fmla="*/ 28 w 42"/>
                <a:gd name="T15" fmla="*/ 31 h 31"/>
                <a:gd name="T16" fmla="*/ 19 w 42"/>
                <a:gd name="T17" fmla="*/ 31 h 31"/>
                <a:gd name="T18" fmla="*/ 28 w 42"/>
                <a:gd name="T19" fmla="*/ 31 h 31"/>
                <a:gd name="T20" fmla="*/ 28 w 42"/>
                <a:gd name="T21" fmla="*/ 27 h 31"/>
                <a:gd name="T22" fmla="*/ 22 w 42"/>
                <a:gd name="T23" fmla="*/ 27 h 31"/>
                <a:gd name="T24" fmla="*/ 21 w 42"/>
                <a:gd name="T25" fmla="*/ 26 h 31"/>
                <a:gd name="T26" fmla="*/ 19 w 42"/>
                <a:gd name="T27" fmla="*/ 23 h 31"/>
                <a:gd name="T28" fmla="*/ 19 w 42"/>
                <a:gd name="T29" fmla="*/ 25 h 31"/>
                <a:gd name="T30" fmla="*/ 20 w 42"/>
                <a:gd name="T31" fmla="*/ 27 h 31"/>
                <a:gd name="T32" fmla="*/ 19 w 42"/>
                <a:gd name="T33" fmla="*/ 27 h 31"/>
                <a:gd name="T34" fmla="*/ 19 w 42"/>
                <a:gd name="T35" fmla="*/ 31 h 31"/>
                <a:gd name="T36" fmla="*/ 28 w 42"/>
                <a:gd name="T37" fmla="*/ 0 h 31"/>
                <a:gd name="T38" fmla="*/ 19 w 42"/>
                <a:gd name="T39" fmla="*/ 0 h 31"/>
                <a:gd name="T40" fmla="*/ 19 w 42"/>
                <a:gd name="T41" fmla="*/ 20 h 31"/>
                <a:gd name="T42" fmla="*/ 26 w 42"/>
                <a:gd name="T43" fmla="*/ 10 h 31"/>
                <a:gd name="T44" fmla="*/ 26 w 42"/>
                <a:gd name="T45" fmla="*/ 10 h 31"/>
                <a:gd name="T46" fmla="*/ 28 w 42"/>
                <a:gd name="T47" fmla="*/ 13 h 31"/>
                <a:gd name="T48" fmla="*/ 28 w 42"/>
                <a:gd name="T49" fmla="*/ 0 h 31"/>
                <a:gd name="T50" fmla="*/ 12 w 42"/>
                <a:gd name="T51" fmla="*/ 31 h 31"/>
                <a:gd name="T52" fmla="*/ 19 w 42"/>
                <a:gd name="T53" fmla="*/ 31 h 31"/>
                <a:gd name="T54" fmla="*/ 19 w 42"/>
                <a:gd name="T55" fmla="*/ 27 h 31"/>
                <a:gd name="T56" fmla="*/ 14 w 42"/>
                <a:gd name="T57" fmla="*/ 27 h 31"/>
                <a:gd name="T58" fmla="*/ 12 w 42"/>
                <a:gd name="T59" fmla="*/ 27 h 31"/>
                <a:gd name="T60" fmla="*/ 12 w 42"/>
                <a:gd name="T61" fmla="*/ 31 h 31"/>
                <a:gd name="T62" fmla="*/ 19 w 42"/>
                <a:gd name="T63" fmla="*/ 0 h 31"/>
                <a:gd name="T64" fmla="*/ 12 w 42"/>
                <a:gd name="T65" fmla="*/ 0 h 31"/>
                <a:gd name="T66" fmla="*/ 12 w 42"/>
                <a:gd name="T67" fmla="*/ 6 h 31"/>
                <a:gd name="T68" fmla="*/ 13 w 42"/>
                <a:gd name="T69" fmla="*/ 8 h 31"/>
                <a:gd name="T70" fmla="*/ 12 w 42"/>
                <a:gd name="T71" fmla="*/ 10 h 31"/>
                <a:gd name="T72" fmla="*/ 12 w 42"/>
                <a:gd name="T73" fmla="*/ 16 h 31"/>
                <a:gd name="T74" fmla="*/ 12 w 42"/>
                <a:gd name="T75" fmla="*/ 16 h 31"/>
                <a:gd name="T76" fmla="*/ 17 w 42"/>
                <a:gd name="T77" fmla="*/ 23 h 31"/>
                <a:gd name="T78" fmla="*/ 19 w 42"/>
                <a:gd name="T79" fmla="*/ 25 h 31"/>
                <a:gd name="T80" fmla="*/ 19 w 42"/>
                <a:gd name="T81" fmla="*/ 23 h 31"/>
                <a:gd name="T82" fmla="*/ 18 w 42"/>
                <a:gd name="T83" fmla="*/ 22 h 31"/>
                <a:gd name="T84" fmla="*/ 19 w 42"/>
                <a:gd name="T85" fmla="*/ 20 h 31"/>
                <a:gd name="T86" fmla="*/ 19 w 42"/>
                <a:gd name="T87" fmla="*/ 0 h 31"/>
                <a:gd name="T88" fmla="*/ 0 w 42"/>
                <a:gd name="T89" fmla="*/ 31 h 31"/>
                <a:gd name="T90" fmla="*/ 12 w 42"/>
                <a:gd name="T91" fmla="*/ 31 h 31"/>
                <a:gd name="T92" fmla="*/ 12 w 42"/>
                <a:gd name="T93" fmla="*/ 27 h 31"/>
                <a:gd name="T94" fmla="*/ 4 w 42"/>
                <a:gd name="T95" fmla="*/ 27 h 31"/>
                <a:gd name="T96" fmla="*/ 4 w 42"/>
                <a:gd name="T97" fmla="*/ 27 h 31"/>
                <a:gd name="T98" fmla="*/ 12 w 42"/>
                <a:gd name="T99" fmla="*/ 16 h 31"/>
                <a:gd name="T100" fmla="*/ 12 w 42"/>
                <a:gd name="T101" fmla="*/ 10 h 31"/>
                <a:gd name="T102" fmla="*/ 10 w 42"/>
                <a:gd name="T103" fmla="*/ 11 h 31"/>
                <a:gd name="T104" fmla="*/ 6 w 42"/>
                <a:gd name="T105" fmla="*/ 8 h 31"/>
                <a:gd name="T106" fmla="*/ 10 w 42"/>
                <a:gd name="T107" fmla="*/ 4 h 31"/>
                <a:gd name="T108" fmla="*/ 10 w 42"/>
                <a:gd name="T109" fmla="*/ 4 h 31"/>
                <a:gd name="T110" fmla="*/ 12 w 42"/>
                <a:gd name="T111" fmla="*/ 6 h 31"/>
                <a:gd name="T112" fmla="*/ 12 w 42"/>
                <a:gd name="T113" fmla="*/ 0 h 31"/>
                <a:gd name="T114" fmla="*/ 0 w 42"/>
                <a:gd name="T115" fmla="*/ 0 h 31"/>
                <a:gd name="T116" fmla="*/ 0 w 42"/>
                <a:gd name="T1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solidFill>
              <a:schemeClr val="bg1">
                <a:lumMod val="85000"/>
              </a:schemeClr>
            </a:solidFill>
            <a:ln>
              <a:noFill/>
            </a:ln>
          </p:spPr>
          <p:txBody>
            <a:bodyPr anchor="ctr"/>
            <a:lstStyle/>
            <a:p>
              <a:pPr algn="ctr"/>
              <a:endParaRPr sz="1015" noProof="1"/>
            </a:p>
          </p:txBody>
        </p:sp>
        <p:sp>
          <p:nvSpPr>
            <p:cNvPr id="153" name="Freeform: Shape 129"/>
            <p:cNvSpPr/>
            <p:nvPr/>
          </p:nvSpPr>
          <p:spPr bwMode="auto">
            <a:xfrm>
              <a:off x="10215511" y="2731032"/>
              <a:ext cx="122799" cy="154479"/>
            </a:xfrm>
            <a:custGeom>
              <a:avLst/>
              <a:gdLst>
                <a:gd name="T0" fmla="*/ 3 w 21"/>
                <a:gd name="T1" fmla="*/ 23 h 26"/>
                <a:gd name="T2" fmla="*/ 3 w 21"/>
                <a:gd name="T3" fmla="*/ 22 h 26"/>
                <a:gd name="T4" fmla="*/ 3 w 21"/>
                <a:gd name="T5" fmla="*/ 22 h 26"/>
                <a:gd name="T6" fmla="*/ 3 w 21"/>
                <a:gd name="T7" fmla="*/ 6 h 26"/>
                <a:gd name="T8" fmla="*/ 18 w 21"/>
                <a:gd name="T9" fmla="*/ 6 h 26"/>
                <a:gd name="T10" fmla="*/ 18 w 21"/>
                <a:gd name="T11" fmla="*/ 17 h 26"/>
                <a:gd name="T12" fmla="*/ 17 w 21"/>
                <a:gd name="T13" fmla="*/ 17 h 26"/>
                <a:gd name="T14" fmla="*/ 12 w 21"/>
                <a:gd name="T15" fmla="*/ 22 h 26"/>
                <a:gd name="T16" fmla="*/ 17 w 21"/>
                <a:gd name="T17" fmla="*/ 26 h 26"/>
                <a:gd name="T18" fmla="*/ 21 w 21"/>
                <a:gd name="T19" fmla="*/ 22 h 26"/>
                <a:gd name="T20" fmla="*/ 21 w 21"/>
                <a:gd name="T21" fmla="*/ 22 h 26"/>
                <a:gd name="T22" fmla="*/ 21 w 21"/>
                <a:gd name="T23" fmla="*/ 22 h 26"/>
                <a:gd name="T24" fmla="*/ 21 w 21"/>
                <a:gd name="T25" fmla="*/ 6 h 26"/>
                <a:gd name="T26" fmla="*/ 21 w 21"/>
                <a:gd name="T27" fmla="*/ 0 h 26"/>
                <a:gd name="T28" fmla="*/ 18 w 21"/>
                <a:gd name="T29" fmla="*/ 0 h 26"/>
                <a:gd name="T30" fmla="*/ 3 w 21"/>
                <a:gd name="T31" fmla="*/ 0 h 26"/>
                <a:gd name="T32" fmla="*/ 0 w 21"/>
                <a:gd name="T33" fmla="*/ 0 h 26"/>
                <a:gd name="T34" fmla="*/ 0 w 21"/>
                <a:gd name="T35" fmla="*/ 6 h 26"/>
                <a:gd name="T36" fmla="*/ 0 w 21"/>
                <a:gd name="T37" fmla="*/ 17 h 26"/>
                <a:gd name="T38" fmla="*/ 0 w 21"/>
                <a:gd name="T39" fmla="*/ 17 h 26"/>
                <a:gd name="T40" fmla="*/ 3 w 21"/>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solidFill>
              <a:schemeClr val="bg1">
                <a:lumMod val="85000"/>
              </a:schemeClr>
            </a:solidFill>
            <a:ln>
              <a:noFill/>
            </a:ln>
          </p:spPr>
          <p:txBody>
            <a:bodyPr anchor="ctr"/>
            <a:lstStyle/>
            <a:p>
              <a:pPr algn="ctr"/>
              <a:endParaRPr sz="1015" noProof="1"/>
            </a:p>
          </p:txBody>
        </p:sp>
        <p:sp>
          <p:nvSpPr>
            <p:cNvPr id="154" name="Freeform: Shape 61"/>
            <p:cNvSpPr/>
            <p:nvPr/>
          </p:nvSpPr>
          <p:spPr bwMode="auto">
            <a:xfrm>
              <a:off x="6783501" y="1840139"/>
              <a:ext cx="3772884" cy="3770956"/>
            </a:xfrm>
            <a:custGeom>
              <a:avLst/>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anchor="ctr"/>
            <a:lstStyle/>
            <a:p>
              <a:pPr algn="ctr"/>
              <a:endParaRPr sz="1015" noProof="1"/>
            </a:p>
          </p:txBody>
        </p:sp>
        <p:sp>
          <p:nvSpPr>
            <p:cNvPr id="155" name="Freeform: Shape 62"/>
            <p:cNvSpPr/>
            <p:nvPr/>
          </p:nvSpPr>
          <p:spPr bwMode="auto">
            <a:xfrm>
              <a:off x="9645980" y="5058782"/>
              <a:ext cx="1835628" cy="1790252"/>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tx2">
                <a:lumMod val="60000"/>
                <a:lumOff val="40000"/>
              </a:schemeClr>
            </a:solidFill>
            <a:ln>
              <a:noFill/>
            </a:ln>
          </p:spPr>
          <p:txBody>
            <a:bodyPr anchor="ctr"/>
            <a:lstStyle/>
            <a:p>
              <a:pPr algn="ctr"/>
              <a:endParaRPr sz="1015" noProof="1"/>
            </a:p>
          </p:txBody>
        </p:sp>
        <p:sp>
          <p:nvSpPr>
            <p:cNvPr id="156" name="Freeform: Shape 63"/>
            <p:cNvSpPr/>
            <p:nvPr/>
          </p:nvSpPr>
          <p:spPr bwMode="auto">
            <a:xfrm>
              <a:off x="9531650" y="4927582"/>
              <a:ext cx="622462" cy="573474"/>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2"/>
            </a:solidFill>
            <a:ln>
              <a:noFill/>
            </a:ln>
          </p:spPr>
          <p:txBody>
            <a:bodyPr anchor="ctr"/>
            <a:lstStyle/>
            <a:p>
              <a:pPr algn="ctr"/>
              <a:endParaRPr sz="1015" noProof="1"/>
            </a:p>
          </p:txBody>
        </p:sp>
        <p:sp>
          <p:nvSpPr>
            <p:cNvPr id="157" name="PA_Freeform: Shape 64"/>
            <p:cNvSpPr/>
            <p:nvPr>
              <p:custDataLst>
                <p:tags r:id="rId8"/>
              </p:custDataLst>
            </p:nvPr>
          </p:nvSpPr>
          <p:spPr bwMode="auto">
            <a:xfrm>
              <a:off x="6419339" y="1810513"/>
              <a:ext cx="4346649" cy="3804814"/>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chemeClr val="tx2">
                <a:lumMod val="60000"/>
                <a:lumOff val="40000"/>
              </a:schemeClr>
            </a:solidFill>
            <a:ln>
              <a:noFill/>
            </a:ln>
          </p:spPr>
          <p:txBody>
            <a:bodyPr anchor="ctr"/>
            <a:lstStyle/>
            <a:p>
              <a:pPr algn="ctr"/>
              <a:endParaRPr sz="1015" noProof="1"/>
            </a:p>
          </p:txBody>
        </p:sp>
        <p:sp>
          <p:nvSpPr>
            <p:cNvPr id="158" name="文本框 22"/>
            <p:cNvSpPr txBox="1">
              <a:spLocks noChangeArrowheads="1"/>
            </p:cNvSpPr>
            <p:nvPr>
              <p:custDataLst>
                <p:tags r:id="rId9"/>
              </p:custDataLst>
            </p:nvPr>
          </p:nvSpPr>
          <p:spPr bwMode="auto">
            <a:xfrm>
              <a:off x="7643091" y="2764471"/>
              <a:ext cx="2002042" cy="168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r>
                <a:rPr lang="zh-CN" altLang="en-US" sz="4400" b="1">
                  <a:solidFill>
                    <a:srgbClr val="586371"/>
                  </a:solidFill>
                </a:rPr>
                <a:t>资料来源</a:t>
              </a:r>
            </a:p>
          </p:txBody>
        </p:sp>
      </p:grpSp>
      <p:cxnSp>
        <p:nvCxnSpPr>
          <p:cNvPr id="2" name="直接连接符 1"/>
          <p:cNvCxnSpPr/>
          <p:nvPr/>
        </p:nvCxnSpPr>
        <p:spPr>
          <a:xfrm flipV="1">
            <a:off x="1906981" y="738169"/>
            <a:ext cx="8377517" cy="2689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47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 fill="hold"/>
                                        <p:tgtEl>
                                          <p:spTgt spid="10"/>
                                        </p:tgtEl>
                                        <p:attrNameLst>
                                          <p:attrName>ppt_w</p:attrName>
                                        </p:attrNameLst>
                                      </p:cBhvr>
                                      <p:tavLst>
                                        <p:tav tm="0">
                                          <p:val>
                                            <p:fltVal val="0"/>
                                          </p:val>
                                        </p:tav>
                                        <p:tav tm="100000">
                                          <p:val>
                                            <p:strVal val="#ppt_w"/>
                                          </p:val>
                                        </p:tav>
                                      </p:tavLst>
                                    </p:anim>
                                    <p:anim calcmode="lin" valueType="num">
                                      <p:cBhvr>
                                        <p:cTn id="8" dur="200" fill="hold"/>
                                        <p:tgtEl>
                                          <p:spTgt spid="10"/>
                                        </p:tgtEl>
                                        <p:attrNameLst>
                                          <p:attrName>ppt_h</p:attrName>
                                        </p:attrNameLst>
                                      </p:cBhvr>
                                      <p:tavLst>
                                        <p:tav tm="0">
                                          <p:val>
                                            <p:fltVal val="0"/>
                                          </p:val>
                                        </p:tav>
                                        <p:tav tm="100000">
                                          <p:val>
                                            <p:strVal val="#ppt_h"/>
                                          </p:val>
                                        </p:tav>
                                      </p:tavLst>
                                    </p:anim>
                                    <p:anim calcmode="lin" valueType="num">
                                      <p:cBhvr>
                                        <p:cTn id="9" dur="200" fill="hold"/>
                                        <p:tgtEl>
                                          <p:spTgt spid="10"/>
                                        </p:tgtEl>
                                        <p:attrNameLst>
                                          <p:attrName>style.rotation</p:attrName>
                                        </p:attrNameLst>
                                      </p:cBhvr>
                                      <p:tavLst>
                                        <p:tav tm="0">
                                          <p:val>
                                            <p:fltVal val="90"/>
                                          </p:val>
                                        </p:tav>
                                        <p:tav tm="100000">
                                          <p:val>
                                            <p:fltVal val="0"/>
                                          </p:val>
                                        </p:tav>
                                      </p:tavLst>
                                    </p:anim>
                                    <p:animEffect transition="in" filter="fade">
                                      <p:cBhvr>
                                        <p:cTn id="10" dur="200"/>
                                        <p:tgtEl>
                                          <p:spTgt spid="10"/>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 fill="hold"/>
                                        <p:tgtEl>
                                          <p:spTgt spid="9"/>
                                        </p:tgtEl>
                                        <p:attrNameLst>
                                          <p:attrName>ppt_w</p:attrName>
                                        </p:attrNameLst>
                                      </p:cBhvr>
                                      <p:tavLst>
                                        <p:tav tm="0">
                                          <p:val>
                                            <p:fltVal val="0"/>
                                          </p:val>
                                        </p:tav>
                                        <p:tav tm="100000">
                                          <p:val>
                                            <p:strVal val="#ppt_w"/>
                                          </p:val>
                                        </p:tav>
                                      </p:tavLst>
                                    </p:anim>
                                    <p:anim calcmode="lin" valueType="num">
                                      <p:cBhvr>
                                        <p:cTn id="15" dur="200" fill="hold"/>
                                        <p:tgtEl>
                                          <p:spTgt spid="9"/>
                                        </p:tgtEl>
                                        <p:attrNameLst>
                                          <p:attrName>ppt_h</p:attrName>
                                        </p:attrNameLst>
                                      </p:cBhvr>
                                      <p:tavLst>
                                        <p:tav tm="0">
                                          <p:val>
                                            <p:fltVal val="0"/>
                                          </p:val>
                                        </p:tav>
                                        <p:tav tm="100000">
                                          <p:val>
                                            <p:strVal val="#ppt_h"/>
                                          </p:val>
                                        </p:tav>
                                      </p:tavLst>
                                    </p:anim>
                                    <p:anim calcmode="lin" valueType="num">
                                      <p:cBhvr>
                                        <p:cTn id="16" dur="200" fill="hold"/>
                                        <p:tgtEl>
                                          <p:spTgt spid="9"/>
                                        </p:tgtEl>
                                        <p:attrNameLst>
                                          <p:attrName>style.rotation</p:attrName>
                                        </p:attrNameLst>
                                      </p:cBhvr>
                                      <p:tavLst>
                                        <p:tav tm="0">
                                          <p:val>
                                            <p:fltVal val="90"/>
                                          </p:val>
                                        </p:tav>
                                        <p:tav tm="100000">
                                          <p:val>
                                            <p:fltVal val="0"/>
                                          </p:val>
                                        </p:tav>
                                      </p:tavLst>
                                    </p:anim>
                                    <p:animEffect transition="in" filter="fade">
                                      <p:cBhvr>
                                        <p:cTn id="17" dur="200"/>
                                        <p:tgtEl>
                                          <p:spTgt spid="9"/>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 fill="hold"/>
                                        <p:tgtEl>
                                          <p:spTgt spid="8"/>
                                        </p:tgtEl>
                                        <p:attrNameLst>
                                          <p:attrName>ppt_w</p:attrName>
                                        </p:attrNameLst>
                                      </p:cBhvr>
                                      <p:tavLst>
                                        <p:tav tm="0">
                                          <p:val>
                                            <p:fltVal val="0"/>
                                          </p:val>
                                        </p:tav>
                                        <p:tav tm="100000">
                                          <p:val>
                                            <p:strVal val="#ppt_w"/>
                                          </p:val>
                                        </p:tav>
                                      </p:tavLst>
                                    </p:anim>
                                    <p:anim calcmode="lin" valueType="num">
                                      <p:cBhvr>
                                        <p:cTn id="22" dur="200" fill="hold"/>
                                        <p:tgtEl>
                                          <p:spTgt spid="8"/>
                                        </p:tgtEl>
                                        <p:attrNameLst>
                                          <p:attrName>ppt_h</p:attrName>
                                        </p:attrNameLst>
                                      </p:cBhvr>
                                      <p:tavLst>
                                        <p:tav tm="0">
                                          <p:val>
                                            <p:fltVal val="0"/>
                                          </p:val>
                                        </p:tav>
                                        <p:tav tm="100000">
                                          <p:val>
                                            <p:strVal val="#ppt_h"/>
                                          </p:val>
                                        </p:tav>
                                      </p:tavLst>
                                    </p:anim>
                                    <p:anim calcmode="lin" valueType="num">
                                      <p:cBhvr>
                                        <p:cTn id="23" dur="200" fill="hold"/>
                                        <p:tgtEl>
                                          <p:spTgt spid="8"/>
                                        </p:tgtEl>
                                        <p:attrNameLst>
                                          <p:attrName>style.rotation</p:attrName>
                                        </p:attrNameLst>
                                      </p:cBhvr>
                                      <p:tavLst>
                                        <p:tav tm="0">
                                          <p:val>
                                            <p:fltVal val="90"/>
                                          </p:val>
                                        </p:tav>
                                        <p:tav tm="100000">
                                          <p:val>
                                            <p:fltVal val="0"/>
                                          </p:val>
                                        </p:tav>
                                      </p:tavLst>
                                    </p:anim>
                                    <p:animEffect transition="in" filter="fade">
                                      <p:cBhvr>
                                        <p:cTn id="24" dur="2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 fill="hold"/>
                                        <p:tgtEl>
                                          <p:spTgt spid="7"/>
                                        </p:tgtEl>
                                        <p:attrNameLst>
                                          <p:attrName>ppt_w</p:attrName>
                                        </p:attrNameLst>
                                      </p:cBhvr>
                                      <p:tavLst>
                                        <p:tav tm="0">
                                          <p:val>
                                            <p:fltVal val="0"/>
                                          </p:val>
                                        </p:tav>
                                        <p:tav tm="100000">
                                          <p:val>
                                            <p:strVal val="#ppt_w"/>
                                          </p:val>
                                        </p:tav>
                                      </p:tavLst>
                                    </p:anim>
                                    <p:anim calcmode="lin" valueType="num">
                                      <p:cBhvr>
                                        <p:cTn id="29" dur="200" fill="hold"/>
                                        <p:tgtEl>
                                          <p:spTgt spid="7"/>
                                        </p:tgtEl>
                                        <p:attrNameLst>
                                          <p:attrName>ppt_h</p:attrName>
                                        </p:attrNameLst>
                                      </p:cBhvr>
                                      <p:tavLst>
                                        <p:tav tm="0">
                                          <p:val>
                                            <p:fltVal val="0"/>
                                          </p:val>
                                        </p:tav>
                                        <p:tav tm="100000">
                                          <p:val>
                                            <p:strVal val="#ppt_h"/>
                                          </p:val>
                                        </p:tav>
                                      </p:tavLst>
                                    </p:anim>
                                    <p:anim calcmode="lin" valueType="num">
                                      <p:cBhvr>
                                        <p:cTn id="30" dur="200" fill="hold"/>
                                        <p:tgtEl>
                                          <p:spTgt spid="7"/>
                                        </p:tgtEl>
                                        <p:attrNameLst>
                                          <p:attrName>style.rotation</p:attrName>
                                        </p:attrNameLst>
                                      </p:cBhvr>
                                      <p:tavLst>
                                        <p:tav tm="0">
                                          <p:val>
                                            <p:fltVal val="90"/>
                                          </p:val>
                                        </p:tav>
                                        <p:tav tm="100000">
                                          <p:val>
                                            <p:fltVal val="0"/>
                                          </p:val>
                                        </p:tav>
                                      </p:tavLst>
                                    </p:anim>
                                    <p:animEffect transition="in" filter="fade">
                                      <p:cBhvr>
                                        <p:cTn id="31" dur="200"/>
                                        <p:tgtEl>
                                          <p:spTgt spid="7"/>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00" fill="hold"/>
                                        <p:tgtEl>
                                          <p:spTgt spid="6"/>
                                        </p:tgtEl>
                                        <p:attrNameLst>
                                          <p:attrName>ppt_w</p:attrName>
                                        </p:attrNameLst>
                                      </p:cBhvr>
                                      <p:tavLst>
                                        <p:tav tm="0">
                                          <p:val>
                                            <p:fltVal val="0"/>
                                          </p:val>
                                        </p:tav>
                                        <p:tav tm="100000">
                                          <p:val>
                                            <p:strVal val="#ppt_w"/>
                                          </p:val>
                                        </p:tav>
                                      </p:tavLst>
                                    </p:anim>
                                    <p:anim calcmode="lin" valueType="num">
                                      <p:cBhvr>
                                        <p:cTn id="36" dur="200" fill="hold"/>
                                        <p:tgtEl>
                                          <p:spTgt spid="6"/>
                                        </p:tgtEl>
                                        <p:attrNameLst>
                                          <p:attrName>ppt_h</p:attrName>
                                        </p:attrNameLst>
                                      </p:cBhvr>
                                      <p:tavLst>
                                        <p:tav tm="0">
                                          <p:val>
                                            <p:fltVal val="0"/>
                                          </p:val>
                                        </p:tav>
                                        <p:tav tm="100000">
                                          <p:val>
                                            <p:strVal val="#ppt_h"/>
                                          </p:val>
                                        </p:tav>
                                      </p:tavLst>
                                    </p:anim>
                                    <p:anim calcmode="lin" valueType="num">
                                      <p:cBhvr>
                                        <p:cTn id="37" dur="200" fill="hold"/>
                                        <p:tgtEl>
                                          <p:spTgt spid="6"/>
                                        </p:tgtEl>
                                        <p:attrNameLst>
                                          <p:attrName>style.rotation</p:attrName>
                                        </p:attrNameLst>
                                      </p:cBhvr>
                                      <p:tavLst>
                                        <p:tav tm="0">
                                          <p:val>
                                            <p:fltVal val="90"/>
                                          </p:val>
                                        </p:tav>
                                        <p:tav tm="100000">
                                          <p:val>
                                            <p:fltVal val="0"/>
                                          </p:val>
                                        </p:tav>
                                      </p:tavLst>
                                    </p:anim>
                                    <p:animEffect transition="in" filter="fade">
                                      <p:cBhvr>
                                        <p:cTn id="38" dur="200"/>
                                        <p:tgtEl>
                                          <p:spTgt spid="6"/>
                                        </p:tgtEl>
                                      </p:cBhvr>
                                    </p:animEffect>
                                  </p:childTnLst>
                                </p:cTn>
                              </p:par>
                            </p:childTnLst>
                          </p:cTn>
                        </p:par>
                        <p:par>
                          <p:cTn id="39" fill="hold">
                            <p:stCondLst>
                              <p:cond delay="2500"/>
                            </p:stCondLst>
                            <p:childTnLst>
                              <p:par>
                                <p:cTn id="40" presetID="3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00" fill="hold"/>
                                        <p:tgtEl>
                                          <p:spTgt spid="12"/>
                                        </p:tgtEl>
                                        <p:attrNameLst>
                                          <p:attrName>ppt_w</p:attrName>
                                        </p:attrNameLst>
                                      </p:cBhvr>
                                      <p:tavLst>
                                        <p:tav tm="0">
                                          <p:val>
                                            <p:fltVal val="0"/>
                                          </p:val>
                                        </p:tav>
                                        <p:tav tm="100000">
                                          <p:val>
                                            <p:strVal val="#ppt_w"/>
                                          </p:val>
                                        </p:tav>
                                      </p:tavLst>
                                    </p:anim>
                                    <p:anim calcmode="lin" valueType="num">
                                      <p:cBhvr>
                                        <p:cTn id="43" dur="200" fill="hold"/>
                                        <p:tgtEl>
                                          <p:spTgt spid="12"/>
                                        </p:tgtEl>
                                        <p:attrNameLst>
                                          <p:attrName>ppt_h</p:attrName>
                                        </p:attrNameLst>
                                      </p:cBhvr>
                                      <p:tavLst>
                                        <p:tav tm="0">
                                          <p:val>
                                            <p:fltVal val="0"/>
                                          </p:val>
                                        </p:tav>
                                        <p:tav tm="100000">
                                          <p:val>
                                            <p:strVal val="#ppt_h"/>
                                          </p:val>
                                        </p:tav>
                                      </p:tavLst>
                                    </p:anim>
                                    <p:anim calcmode="lin" valueType="num">
                                      <p:cBhvr>
                                        <p:cTn id="44" dur="200" fill="hold"/>
                                        <p:tgtEl>
                                          <p:spTgt spid="12"/>
                                        </p:tgtEl>
                                        <p:attrNameLst>
                                          <p:attrName>style.rotation</p:attrName>
                                        </p:attrNameLst>
                                      </p:cBhvr>
                                      <p:tavLst>
                                        <p:tav tm="0">
                                          <p:val>
                                            <p:fltVal val="90"/>
                                          </p:val>
                                        </p:tav>
                                        <p:tav tm="100000">
                                          <p:val>
                                            <p:fltVal val="0"/>
                                          </p:val>
                                        </p:tav>
                                      </p:tavLst>
                                    </p:anim>
                                    <p:animEffect transition="in" filter="fade">
                                      <p:cBhvr>
                                        <p:cTn id="45" dur="200"/>
                                        <p:tgtEl>
                                          <p:spTgt spid="12"/>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00" fill="hold"/>
                                        <p:tgtEl>
                                          <p:spTgt spid="11"/>
                                        </p:tgtEl>
                                        <p:attrNameLst>
                                          <p:attrName>ppt_w</p:attrName>
                                        </p:attrNameLst>
                                      </p:cBhvr>
                                      <p:tavLst>
                                        <p:tav tm="0">
                                          <p:val>
                                            <p:fltVal val="0"/>
                                          </p:val>
                                        </p:tav>
                                        <p:tav tm="100000">
                                          <p:val>
                                            <p:strVal val="#ppt_w"/>
                                          </p:val>
                                        </p:tav>
                                      </p:tavLst>
                                    </p:anim>
                                    <p:anim calcmode="lin" valueType="num">
                                      <p:cBhvr>
                                        <p:cTn id="50" dur="200" fill="hold"/>
                                        <p:tgtEl>
                                          <p:spTgt spid="11"/>
                                        </p:tgtEl>
                                        <p:attrNameLst>
                                          <p:attrName>ppt_h</p:attrName>
                                        </p:attrNameLst>
                                      </p:cBhvr>
                                      <p:tavLst>
                                        <p:tav tm="0">
                                          <p:val>
                                            <p:fltVal val="0"/>
                                          </p:val>
                                        </p:tav>
                                        <p:tav tm="100000">
                                          <p:val>
                                            <p:strVal val="#ppt_h"/>
                                          </p:val>
                                        </p:tav>
                                      </p:tavLst>
                                    </p:anim>
                                    <p:anim calcmode="lin" valueType="num">
                                      <p:cBhvr>
                                        <p:cTn id="51" dur="200" fill="hold"/>
                                        <p:tgtEl>
                                          <p:spTgt spid="11"/>
                                        </p:tgtEl>
                                        <p:attrNameLst>
                                          <p:attrName>style.rotation</p:attrName>
                                        </p:attrNameLst>
                                      </p:cBhvr>
                                      <p:tavLst>
                                        <p:tav tm="0">
                                          <p:val>
                                            <p:fltVal val="90"/>
                                          </p:val>
                                        </p:tav>
                                        <p:tav tm="100000">
                                          <p:val>
                                            <p:fltVal val="0"/>
                                          </p:val>
                                        </p:tav>
                                      </p:tavLst>
                                    </p:anim>
                                    <p:animEffect transition="in" filter="fade">
                                      <p:cBhvr>
                                        <p:cTn id="52" dur="2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23" presetClass="entr" presetSubtype="32" fill="hold" nodeType="after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strVal val="4*#ppt_w"/>
                                          </p:val>
                                        </p:tav>
                                        <p:tav tm="100000">
                                          <p:val>
                                            <p:strVal val="#ppt_w"/>
                                          </p:val>
                                        </p:tav>
                                      </p:tavLst>
                                    </p:anim>
                                    <p:anim calcmode="lin" valueType="num">
                                      <p:cBhvr>
                                        <p:cTn id="99"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3" grpId="0"/>
      <p:bldP spid="14" grpId="0"/>
      <p:bldP spid="15" grpId="0"/>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5058"/>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440"/>
  <p:tag name="KSO_WM_UNIT_LAYERLEVEL" val="1"/>
  <p:tag name="KSO_WM_UNIT_INDEX" val="1"/>
  <p:tag name="KSO_WM_UNIT_ID" val="custom20185058_2*f*1"/>
  <p:tag name="KSO_WM_UNIT_TYPE" val="f"/>
</p:tagLst>
</file>

<file path=ppt/tags/tag10.xml><?xml version="1.0" encoding="utf-8"?>
<p:tagLst xmlns:a="http://schemas.openxmlformats.org/drawingml/2006/main" xmlns:r="http://schemas.openxmlformats.org/officeDocument/2006/relationships" xmlns:p="http://schemas.openxmlformats.org/presentationml/2006/main">
  <p:tag name="PA" val="v3.1.0"/>
</p:tagLst>
</file>

<file path=ppt/tags/tag11.xml><?xml version="1.0" encoding="utf-8"?>
<p:tagLst xmlns:a="http://schemas.openxmlformats.org/drawingml/2006/main" xmlns:r="http://schemas.openxmlformats.org/officeDocument/2006/relationships" xmlns:p="http://schemas.openxmlformats.org/presentationml/2006/main">
  <p:tag name="PA" val="v3.1.0"/>
</p:tagLst>
</file>

<file path=ppt/tags/tag12.xml><?xml version="1.0" encoding="utf-8"?>
<p:tagLst xmlns:a="http://schemas.openxmlformats.org/drawingml/2006/main" xmlns:r="http://schemas.openxmlformats.org/officeDocument/2006/relationships" xmlns:p="http://schemas.openxmlformats.org/presentationml/2006/main">
  <p:tag name="PA" val="v3.1.0"/>
</p:tagLst>
</file>

<file path=ppt/tags/tag13.xml><?xml version="1.0" encoding="utf-8"?>
<p:tagLst xmlns:a="http://schemas.openxmlformats.org/drawingml/2006/main" xmlns:r="http://schemas.openxmlformats.org/officeDocument/2006/relationships" xmlns:p="http://schemas.openxmlformats.org/presentationml/2006/main">
  <p:tag name="PA" val="v3.1.0"/>
</p:tagLst>
</file>

<file path=ppt/tags/tag14.xml><?xml version="1.0" encoding="utf-8"?>
<p:tagLst xmlns:a="http://schemas.openxmlformats.org/drawingml/2006/main" xmlns:r="http://schemas.openxmlformats.org/officeDocument/2006/relationships" xmlns:p="http://schemas.openxmlformats.org/presentationml/2006/main">
  <p:tag name="PA" val="v3.1.0"/>
</p:tagLst>
</file>

<file path=ppt/tags/tag15.xml><?xml version="1.0" encoding="utf-8"?>
<p:tagLst xmlns:a="http://schemas.openxmlformats.org/drawingml/2006/main" xmlns:r="http://schemas.openxmlformats.org/officeDocument/2006/relationships" xmlns:p="http://schemas.openxmlformats.org/presentationml/2006/main">
  <p:tag name="PA" val="v3.1.0"/>
</p:tagLst>
</file>

<file path=ppt/tags/tag16.xml><?xml version="1.0" encoding="utf-8"?>
<p:tagLst xmlns:a="http://schemas.openxmlformats.org/drawingml/2006/main" xmlns:r="http://schemas.openxmlformats.org/officeDocument/2006/relationships" xmlns:p="http://schemas.openxmlformats.org/presentationml/2006/main">
  <p:tag name="PA" val="v3.1.0"/>
</p:tagLst>
</file>

<file path=ppt/tags/tag17.xml><?xml version="1.0" encoding="utf-8"?>
<p:tagLst xmlns:a="http://schemas.openxmlformats.org/drawingml/2006/main" xmlns:r="http://schemas.openxmlformats.org/officeDocument/2006/relationships" xmlns:p="http://schemas.openxmlformats.org/presentationml/2006/main">
  <p:tag name="PA" val="v3.1.0"/>
</p:tagLst>
</file>

<file path=ppt/tags/tag18.xml><?xml version="1.0" encoding="utf-8"?>
<p:tagLst xmlns:a="http://schemas.openxmlformats.org/drawingml/2006/main" xmlns:r="http://schemas.openxmlformats.org/officeDocument/2006/relationships" xmlns:p="http://schemas.openxmlformats.org/presentationml/2006/main">
  <p:tag name="PA" val="v3.1.0"/>
</p:tagLst>
</file>

<file path=ppt/tags/tag19.xml><?xml version="1.0" encoding="utf-8"?>
<p:tagLst xmlns:a="http://schemas.openxmlformats.org/drawingml/2006/main" xmlns:r="http://schemas.openxmlformats.org/officeDocument/2006/relationships" xmlns:p="http://schemas.openxmlformats.org/presentationml/2006/main">
  <p:tag name="PA" val="v3.1.0"/>
</p:tagLst>
</file>

<file path=ppt/tags/tag2.xml><?xml version="1.0" encoding="utf-8"?>
<p:tagLst xmlns:a="http://schemas.openxmlformats.org/drawingml/2006/main" xmlns:r="http://schemas.openxmlformats.org/officeDocument/2006/relationships" xmlns:p="http://schemas.openxmlformats.org/presentationml/2006/main">
  <p:tag name="SELECTED" val="True"/>
  <p:tag name="KSO_WM_SLIDE_MODEL_TYPE" val="timeline"/>
</p:tagLst>
</file>

<file path=ppt/tags/tag20.xml><?xml version="1.0" encoding="utf-8"?>
<p:tagLst xmlns:a="http://schemas.openxmlformats.org/drawingml/2006/main" xmlns:r="http://schemas.openxmlformats.org/officeDocument/2006/relationships" xmlns:p="http://schemas.openxmlformats.org/presentationml/2006/main">
  <p:tag name="PA" val="v3.1.0"/>
</p:tagLst>
</file>

<file path=ppt/tags/tag21.xml><?xml version="1.0" encoding="utf-8"?>
<p:tagLst xmlns:a="http://schemas.openxmlformats.org/drawingml/2006/main" xmlns:r="http://schemas.openxmlformats.org/officeDocument/2006/relationships" xmlns:p="http://schemas.openxmlformats.org/presentationml/2006/main">
  <p:tag name="PA" val="v3.1.0"/>
</p:tagLst>
</file>

<file path=ppt/tags/tag22.xml><?xml version="1.0" encoding="utf-8"?>
<p:tagLst xmlns:a="http://schemas.openxmlformats.org/drawingml/2006/main" xmlns:r="http://schemas.openxmlformats.org/officeDocument/2006/relationships" xmlns:p="http://schemas.openxmlformats.org/presentationml/2006/main">
  <p:tag name="PA" val="v3.1.0"/>
</p:tagLst>
</file>

<file path=ppt/tags/tag23.xml><?xml version="1.0" encoding="utf-8"?>
<p:tagLst xmlns:a="http://schemas.openxmlformats.org/drawingml/2006/main" xmlns:r="http://schemas.openxmlformats.org/officeDocument/2006/relationships" xmlns:p="http://schemas.openxmlformats.org/presentationml/2006/main">
  <p:tag name="PA" val="v3.1.0"/>
</p:tagLst>
</file>

<file path=ppt/tags/tag24.xml><?xml version="1.0" encoding="utf-8"?>
<p:tagLst xmlns:a="http://schemas.openxmlformats.org/drawingml/2006/main" xmlns:r="http://schemas.openxmlformats.org/officeDocument/2006/relationships" xmlns:p="http://schemas.openxmlformats.org/presentationml/2006/main">
  <p:tag name="PA" val="v3.1.0"/>
</p:tagLst>
</file>

<file path=ppt/tags/tag25.xml><?xml version="1.0" encoding="utf-8"?>
<p:tagLst xmlns:a="http://schemas.openxmlformats.org/drawingml/2006/main" xmlns:r="http://schemas.openxmlformats.org/officeDocument/2006/relationships" xmlns:p="http://schemas.openxmlformats.org/presentationml/2006/main">
  <p:tag name="PA" val="v3.1.0"/>
</p:tagLst>
</file>

<file path=ppt/tags/tag26.xml><?xml version="1.0" encoding="utf-8"?>
<p:tagLst xmlns:a="http://schemas.openxmlformats.org/drawingml/2006/main" xmlns:r="http://schemas.openxmlformats.org/officeDocument/2006/relationships" xmlns:p="http://schemas.openxmlformats.org/presentationml/2006/main">
  <p:tag name="PA" val="v3.1.0"/>
</p:tagLst>
</file>

<file path=ppt/tags/tag27.xml><?xml version="1.0" encoding="utf-8"?>
<p:tagLst xmlns:a="http://schemas.openxmlformats.org/drawingml/2006/main" xmlns:r="http://schemas.openxmlformats.org/officeDocument/2006/relationships" xmlns:p="http://schemas.openxmlformats.org/presentationml/2006/main">
  <p:tag name="PA" val="v3.1.0"/>
</p:tagLst>
</file>

<file path=ppt/tags/tag28.xml><?xml version="1.0" encoding="utf-8"?>
<p:tagLst xmlns:a="http://schemas.openxmlformats.org/drawingml/2006/main" xmlns:r="http://schemas.openxmlformats.org/officeDocument/2006/relationships" xmlns:p="http://schemas.openxmlformats.org/presentationml/2006/main">
  <p:tag name="PA" val="v3.1.0"/>
</p:tagLst>
</file>

<file path=ppt/tags/tag29.xml><?xml version="1.0" encoding="utf-8"?>
<p:tagLst xmlns:a="http://schemas.openxmlformats.org/drawingml/2006/main" xmlns:r="http://schemas.openxmlformats.org/officeDocument/2006/relationships" xmlns:p="http://schemas.openxmlformats.org/presentationml/2006/main">
  <p:tag name="PA" val="v3.1.0"/>
</p:tagLst>
</file>

<file path=ppt/tags/tag3.xml><?xml version="1.0" encoding="utf-8"?>
<p:tagLst xmlns:a="http://schemas.openxmlformats.org/drawingml/2006/main" xmlns:r="http://schemas.openxmlformats.org/officeDocument/2006/relationships" xmlns:p="http://schemas.openxmlformats.org/presentationml/2006/main">
  <p:tag name="SELECTED" val="True"/>
  <p:tag name="KSO_WM_SLIDE_MODEL_TYPE" val="timeline"/>
</p:tagLst>
</file>

<file path=ppt/tags/tag30.xml><?xml version="1.0" encoding="utf-8"?>
<p:tagLst xmlns:a="http://schemas.openxmlformats.org/drawingml/2006/main" xmlns:r="http://schemas.openxmlformats.org/officeDocument/2006/relationships" xmlns:p="http://schemas.openxmlformats.org/presentationml/2006/main">
  <p:tag name="PA" val="v3.1.0"/>
</p:tagLst>
</file>

<file path=ppt/tags/tag31.xml><?xml version="1.0" encoding="utf-8"?>
<p:tagLst xmlns:a="http://schemas.openxmlformats.org/drawingml/2006/main" xmlns:r="http://schemas.openxmlformats.org/officeDocument/2006/relationships" xmlns:p="http://schemas.openxmlformats.org/presentationml/2006/main">
  <p:tag name="PA" val="v3.1.0"/>
</p:tagLst>
</file>

<file path=ppt/tags/tag32.xml><?xml version="1.0" encoding="utf-8"?>
<p:tagLst xmlns:a="http://schemas.openxmlformats.org/drawingml/2006/main" xmlns:r="http://schemas.openxmlformats.org/officeDocument/2006/relationships" xmlns:p="http://schemas.openxmlformats.org/presentationml/2006/main">
  <p:tag name="PA" val="v3.1.0"/>
</p:tagLst>
</file>

<file path=ppt/tags/tag33.xml><?xml version="1.0" encoding="utf-8"?>
<p:tagLst xmlns:a="http://schemas.openxmlformats.org/drawingml/2006/main" xmlns:r="http://schemas.openxmlformats.org/officeDocument/2006/relationships" xmlns:p="http://schemas.openxmlformats.org/presentationml/2006/main">
  <p:tag name="PA" val="v3.1.0"/>
</p:tagLst>
</file>

<file path=ppt/tags/tag34.xml><?xml version="1.0" encoding="utf-8"?>
<p:tagLst xmlns:a="http://schemas.openxmlformats.org/drawingml/2006/main" xmlns:r="http://schemas.openxmlformats.org/officeDocument/2006/relationships" xmlns:p="http://schemas.openxmlformats.org/presentationml/2006/main">
  <p:tag name="PA" val="v3.1.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507"/>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507"/>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507"/>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507"/>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507"/>
</p:tagLst>
</file>

<file path=ppt/tags/tag9.xml><?xml version="1.0" encoding="utf-8"?>
<p:tagLst xmlns:a="http://schemas.openxmlformats.org/drawingml/2006/main" xmlns:r="http://schemas.openxmlformats.org/officeDocument/2006/relationships" xmlns:p="http://schemas.openxmlformats.org/presentationml/2006/main">
  <p:tag name="PA" val="v3.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28909</Words>
  <Application>Microsoft Office PowerPoint</Application>
  <PresentationFormat>宽屏</PresentationFormat>
  <Paragraphs>1918</Paragraphs>
  <Slides>133</Slides>
  <Notes>85</Notes>
  <HiddenSlides>0</HiddenSlides>
  <MMClips>0</MMClips>
  <ScaleCrop>false</ScaleCrop>
  <HeadingPairs>
    <vt:vector size="6" baseType="variant">
      <vt:variant>
        <vt:lpstr>已用的字体</vt:lpstr>
      </vt:variant>
      <vt:variant>
        <vt:i4>36</vt:i4>
      </vt:variant>
      <vt:variant>
        <vt:lpstr>主题</vt:lpstr>
      </vt:variant>
      <vt:variant>
        <vt:i4>1</vt:i4>
      </vt:variant>
      <vt:variant>
        <vt:lpstr>幻灯片标题</vt:lpstr>
      </vt:variant>
      <vt:variant>
        <vt:i4>133</vt:i4>
      </vt:variant>
    </vt:vector>
  </HeadingPairs>
  <TitlesOfParts>
    <vt:vector size="170" baseType="lpstr">
      <vt:lpstr>Agency FB</vt:lpstr>
      <vt:lpstr>Franklin Gothic Book</vt:lpstr>
      <vt:lpstr>Impact MT Std</vt:lpstr>
      <vt:lpstr>맑은 고딕</vt:lpstr>
      <vt:lpstr>Open Sans Light</vt:lpstr>
      <vt:lpstr>Wingdings 2</vt:lpstr>
      <vt:lpstr>等线</vt:lpstr>
      <vt:lpstr>等线 Light</vt:lpstr>
      <vt:lpstr>方正兰亭超细黑简体</vt:lpstr>
      <vt:lpstr>方正兰亭粗黑简体</vt:lpstr>
      <vt:lpstr>方正潇洒行书_YS</vt:lpstr>
      <vt:lpstr>仿宋</vt:lpstr>
      <vt:lpstr>仿宋_GB2312</vt:lpstr>
      <vt:lpstr>黑体</vt:lpstr>
      <vt:lpstr>后来</vt:lpstr>
      <vt:lpstr>华文行楷</vt:lpstr>
      <vt:lpstr>华文琥珀</vt:lpstr>
      <vt:lpstr>华文楷体</vt:lpstr>
      <vt:lpstr>华文新魏</vt:lpstr>
      <vt:lpstr>楷体</vt:lpstr>
      <vt:lpstr>楷体_GB2312</vt:lpstr>
      <vt:lpstr>隶书</vt:lpstr>
      <vt:lpstr>宋体</vt:lpstr>
      <vt:lpstr>微软雅黑</vt:lpstr>
      <vt:lpstr>微软雅黑 Light</vt:lpstr>
      <vt:lpstr>未署名情书</vt:lpstr>
      <vt:lpstr>悦然行楷_YS</vt:lpstr>
      <vt:lpstr>造字工房劲黑（非商用）常规体</vt:lpstr>
      <vt:lpstr>Arial</vt:lpstr>
      <vt:lpstr>Arial Black</vt:lpstr>
      <vt:lpstr>Calibri</vt:lpstr>
      <vt:lpstr>Comic Sans MS</vt:lpstr>
      <vt:lpstr>Microsoft Sans Serif</vt:lpstr>
      <vt:lpstr>Times New Roman</vt:lpstr>
      <vt:lpstr>Verdana</vt:lpstr>
      <vt:lpstr>Wingdings</vt:lpstr>
      <vt:lpstr>Office 主题​​</vt:lpstr>
      <vt:lpstr>PowerPoint 演示文稿</vt:lpstr>
      <vt:lpstr>PowerPoint 演示文稿</vt:lpstr>
      <vt:lpstr>PowerPoint 演示文稿</vt:lpstr>
      <vt:lpstr>历史教学面临高考的尴尬</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2、学情方面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liangzx</dc:creator>
  <cp:lastModifiedBy>liangzx</cp:lastModifiedBy>
  <cp:revision>1</cp:revision>
  <dcterms:created xsi:type="dcterms:W3CDTF">2018-12-13T06:42:22Z</dcterms:created>
  <dcterms:modified xsi:type="dcterms:W3CDTF">2018-12-13T06:53:41Z</dcterms:modified>
</cp:coreProperties>
</file>